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theme/theme5.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3648" r:id="rId1"/>
    <p:sldMasterId id="2147483660" r:id="rId2"/>
    <p:sldMasterId id="2147483672" r:id="rId3"/>
    <p:sldMasterId id="2147483674" r:id="rId4"/>
    <p:sldMasterId id="2147483686" r:id="rId5"/>
    <p:sldMasterId id="2147483688" r:id="rId6"/>
  </p:sldMasterIdLst>
  <p:notesMasterIdLst>
    <p:notesMasterId r:id="rId148"/>
  </p:notesMasterIdLst>
  <p:sldIdLst>
    <p:sldId id="358" r:id="rId7"/>
    <p:sldId id="1077" r:id="rId8"/>
    <p:sldId id="910" r:id="rId9"/>
    <p:sldId id="907" r:id="rId10"/>
    <p:sldId id="1078" r:id="rId11"/>
    <p:sldId id="1181" r:id="rId12"/>
    <p:sldId id="737" r:id="rId13"/>
    <p:sldId id="740" r:id="rId14"/>
    <p:sldId id="738" r:id="rId15"/>
    <p:sldId id="751" r:id="rId16"/>
    <p:sldId id="747" r:id="rId17"/>
    <p:sldId id="1120" r:id="rId18"/>
    <p:sldId id="1121" r:id="rId19"/>
    <p:sldId id="360" r:id="rId20"/>
    <p:sldId id="1124" r:id="rId21"/>
    <p:sldId id="1037" r:id="rId22"/>
    <p:sldId id="1125" r:id="rId23"/>
    <p:sldId id="1343" r:id="rId24"/>
    <p:sldId id="1349" r:id="rId25"/>
    <p:sldId id="1350" r:id="rId26"/>
    <p:sldId id="1184" r:id="rId27"/>
    <p:sldId id="1185" r:id="rId28"/>
    <p:sldId id="1186" r:id="rId29"/>
    <p:sldId id="1271" r:id="rId30"/>
    <p:sldId id="1188" r:id="rId31"/>
    <p:sldId id="1189" r:id="rId32"/>
    <p:sldId id="1190" r:id="rId33"/>
    <p:sldId id="1272" r:id="rId34"/>
    <p:sldId id="1273" r:id="rId35"/>
    <p:sldId id="1274" r:id="rId36"/>
    <p:sldId id="1275" r:id="rId37"/>
    <p:sldId id="1276" r:id="rId38"/>
    <p:sldId id="1277" r:id="rId39"/>
    <p:sldId id="1278" r:id="rId40"/>
    <p:sldId id="1279" r:id="rId41"/>
    <p:sldId id="1280" r:id="rId42"/>
    <p:sldId id="1281" r:id="rId43"/>
    <p:sldId id="1282" r:id="rId44"/>
    <p:sldId id="1283" r:id="rId45"/>
    <p:sldId id="1284" r:id="rId46"/>
    <p:sldId id="1285" r:id="rId47"/>
    <p:sldId id="1286" r:id="rId48"/>
    <p:sldId id="1287" r:id="rId49"/>
    <p:sldId id="1342" r:id="rId50"/>
    <p:sldId id="1289" r:id="rId51"/>
    <p:sldId id="1290" r:id="rId52"/>
    <p:sldId id="1291" r:id="rId53"/>
    <p:sldId id="1292" r:id="rId54"/>
    <p:sldId id="1146" r:id="rId55"/>
    <p:sldId id="1293" r:id="rId56"/>
    <p:sldId id="1294" r:id="rId57"/>
    <p:sldId id="1295" r:id="rId58"/>
    <p:sldId id="1296" r:id="rId59"/>
    <p:sldId id="1297" r:id="rId60"/>
    <p:sldId id="1298" r:id="rId61"/>
    <p:sldId id="1299" r:id="rId62"/>
    <p:sldId id="1300" r:id="rId63"/>
    <p:sldId id="1301" r:id="rId64"/>
    <p:sldId id="1302" r:id="rId65"/>
    <p:sldId id="1303" r:id="rId66"/>
    <p:sldId id="1304" r:id="rId67"/>
    <p:sldId id="1305" r:id="rId68"/>
    <p:sldId id="1306" r:id="rId69"/>
    <p:sldId id="1307" r:id="rId70"/>
    <p:sldId id="1355" r:id="rId71"/>
    <p:sldId id="1309" r:id="rId72"/>
    <p:sldId id="1310" r:id="rId73"/>
    <p:sldId id="1311" r:id="rId74"/>
    <p:sldId id="1312" r:id="rId75"/>
    <p:sldId id="1313" r:id="rId76"/>
    <p:sldId id="1314" r:id="rId77"/>
    <p:sldId id="1315" r:id="rId78"/>
    <p:sldId id="1316" r:id="rId79"/>
    <p:sldId id="922" r:id="rId80"/>
    <p:sldId id="924" r:id="rId81"/>
    <p:sldId id="1339" r:id="rId82"/>
    <p:sldId id="1340" r:id="rId83"/>
    <p:sldId id="1336" r:id="rId84"/>
    <p:sldId id="1337" r:id="rId85"/>
    <p:sldId id="1323" r:id="rId86"/>
    <p:sldId id="1338" r:id="rId87"/>
    <p:sldId id="1325" r:id="rId88"/>
    <p:sldId id="1326" r:id="rId89"/>
    <p:sldId id="1341" r:id="rId90"/>
    <p:sldId id="927" r:id="rId91"/>
    <p:sldId id="928" r:id="rId92"/>
    <p:sldId id="1327" r:id="rId93"/>
    <p:sldId id="1328" r:id="rId94"/>
    <p:sldId id="1317" r:id="rId95"/>
    <p:sldId id="1259" r:id="rId96"/>
    <p:sldId id="1348" r:id="rId97"/>
    <p:sldId id="1347" r:id="rId98"/>
    <p:sldId id="1346" r:id="rId99"/>
    <p:sldId id="1332" r:id="rId100"/>
    <p:sldId id="1318" r:id="rId101"/>
    <p:sldId id="1333" r:id="rId102"/>
    <p:sldId id="1334" r:id="rId103"/>
    <p:sldId id="1267" r:id="rId104"/>
    <p:sldId id="1335" r:id="rId105"/>
    <p:sldId id="1195" r:id="rId106"/>
    <p:sldId id="1196" r:id="rId107"/>
    <p:sldId id="1197" r:id="rId108"/>
    <p:sldId id="1198" r:id="rId109"/>
    <p:sldId id="1199" r:id="rId110"/>
    <p:sldId id="1268" r:id="rId111"/>
    <p:sldId id="1200" r:id="rId112"/>
    <p:sldId id="1203" r:id="rId113"/>
    <p:sldId id="1204" r:id="rId114"/>
    <p:sldId id="1201" r:id="rId115"/>
    <p:sldId id="1202" r:id="rId116"/>
    <p:sldId id="1224" r:id="rId117"/>
    <p:sldId id="1225" r:id="rId118"/>
    <p:sldId id="1226" r:id="rId119"/>
    <p:sldId id="1227" r:id="rId120"/>
    <p:sldId id="1269" r:id="rId121"/>
    <p:sldId id="1229" r:id="rId122"/>
    <p:sldId id="1230" r:id="rId123"/>
    <p:sldId id="1231" r:id="rId124"/>
    <p:sldId id="1232" r:id="rId125"/>
    <p:sldId id="1233" r:id="rId126"/>
    <p:sldId id="1234" r:id="rId127"/>
    <p:sldId id="1235" r:id="rId128"/>
    <p:sldId id="1236" r:id="rId129"/>
    <p:sldId id="1237" r:id="rId130"/>
    <p:sldId id="1239" r:id="rId131"/>
    <p:sldId id="1240" r:id="rId132"/>
    <p:sldId id="1241" r:id="rId133"/>
    <p:sldId id="256" r:id="rId134"/>
    <p:sldId id="1270" r:id="rId135"/>
    <p:sldId id="1243" r:id="rId136"/>
    <p:sldId id="1244" r:id="rId137"/>
    <p:sldId id="1245" r:id="rId138"/>
    <p:sldId id="1246" r:id="rId139"/>
    <p:sldId id="1247" r:id="rId140"/>
    <p:sldId id="1248" r:id="rId141"/>
    <p:sldId id="1249" r:id="rId142"/>
    <p:sldId id="1250" r:id="rId143"/>
    <p:sldId id="1251" r:id="rId144"/>
    <p:sldId id="1252" r:id="rId145"/>
    <p:sldId id="1253" r:id="rId146"/>
    <p:sldId id="1254" r:id="rId147"/>
  </p:sldIdLst>
  <p:sldSz cx="9144000" cy="6858000" type="screen4x3"/>
  <p:notesSz cx="6807200" cy="9939338"/>
  <p:custShowLst>
    <p:custShow name="印刷用" id="0">
      <p:sldLst>
        <p:sld r:id="rId7"/>
        <p:sld r:id="rId13"/>
        <p:sld r:id="rId14"/>
        <p:sld r:id="rId15"/>
        <p:sld r:id="rId16"/>
        <p:sld r:id="rId20"/>
        <p:sld r:id="rId10"/>
      </p:sldLst>
    </p:custShow>
  </p:custShow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BC91F578-DC29-499F-AA0B-952D886AA4A0}">
          <p14:sldIdLst>
            <p14:sldId id="358"/>
            <p14:sldId id="1077"/>
            <p14:sldId id="910"/>
          </p14:sldIdLst>
        </p14:section>
        <p14:section name="タイトルなしのセクション" id="{C568D6FC-45A2-47A6-B252-59396347975A}">
          <p14:sldIdLst>
            <p14:sldId id="907"/>
            <p14:sldId id="1078"/>
            <p14:sldId id="1181"/>
            <p14:sldId id="737"/>
            <p14:sldId id="740"/>
            <p14:sldId id="738"/>
            <p14:sldId id="751"/>
            <p14:sldId id="747"/>
            <p14:sldId id="1120"/>
            <p14:sldId id="1121"/>
            <p14:sldId id="360"/>
            <p14:sldId id="1124"/>
            <p14:sldId id="1037"/>
            <p14:sldId id="1125"/>
            <p14:sldId id="1343"/>
            <p14:sldId id="1349"/>
            <p14:sldId id="1350"/>
            <p14:sldId id="1184"/>
            <p14:sldId id="1185"/>
            <p14:sldId id="1186"/>
            <p14:sldId id="1271"/>
            <p14:sldId id="1188"/>
            <p14:sldId id="1189"/>
            <p14:sldId id="1190"/>
            <p14:sldId id="1272"/>
            <p14:sldId id="1273"/>
            <p14:sldId id="1274"/>
            <p14:sldId id="1275"/>
            <p14:sldId id="1276"/>
            <p14:sldId id="1277"/>
            <p14:sldId id="1278"/>
            <p14:sldId id="1279"/>
            <p14:sldId id="1280"/>
            <p14:sldId id="1281"/>
            <p14:sldId id="1282"/>
            <p14:sldId id="1283"/>
            <p14:sldId id="1284"/>
            <p14:sldId id="1285"/>
            <p14:sldId id="1286"/>
            <p14:sldId id="1287"/>
            <p14:sldId id="1342"/>
            <p14:sldId id="1289"/>
            <p14:sldId id="1290"/>
            <p14:sldId id="1291"/>
            <p14:sldId id="1292"/>
            <p14:sldId id="1146"/>
            <p14:sldId id="1293"/>
            <p14:sldId id="1294"/>
            <p14:sldId id="1295"/>
            <p14:sldId id="1296"/>
            <p14:sldId id="1297"/>
            <p14:sldId id="1298"/>
            <p14:sldId id="1299"/>
            <p14:sldId id="1300"/>
            <p14:sldId id="1301"/>
            <p14:sldId id="1302"/>
            <p14:sldId id="1303"/>
            <p14:sldId id="1304"/>
            <p14:sldId id="1305"/>
            <p14:sldId id="1306"/>
            <p14:sldId id="1307"/>
            <p14:sldId id="1355"/>
            <p14:sldId id="1309"/>
            <p14:sldId id="1310"/>
            <p14:sldId id="1311"/>
            <p14:sldId id="1312"/>
            <p14:sldId id="1313"/>
            <p14:sldId id="1314"/>
            <p14:sldId id="1315"/>
            <p14:sldId id="1316"/>
            <p14:sldId id="922"/>
            <p14:sldId id="924"/>
            <p14:sldId id="1339"/>
            <p14:sldId id="1340"/>
            <p14:sldId id="1336"/>
            <p14:sldId id="1337"/>
            <p14:sldId id="1323"/>
            <p14:sldId id="1338"/>
            <p14:sldId id="1325"/>
            <p14:sldId id="1326"/>
            <p14:sldId id="1341"/>
            <p14:sldId id="927"/>
            <p14:sldId id="928"/>
            <p14:sldId id="1327"/>
            <p14:sldId id="1328"/>
            <p14:sldId id="1317"/>
            <p14:sldId id="1259"/>
            <p14:sldId id="1348"/>
            <p14:sldId id="1347"/>
            <p14:sldId id="1346"/>
            <p14:sldId id="1332"/>
            <p14:sldId id="1318"/>
            <p14:sldId id="1333"/>
            <p14:sldId id="1334"/>
            <p14:sldId id="1267"/>
            <p14:sldId id="1335"/>
            <p14:sldId id="1195"/>
            <p14:sldId id="1196"/>
            <p14:sldId id="1197"/>
            <p14:sldId id="1198"/>
            <p14:sldId id="1199"/>
            <p14:sldId id="1268"/>
            <p14:sldId id="1200"/>
            <p14:sldId id="1203"/>
            <p14:sldId id="1204"/>
            <p14:sldId id="1201"/>
            <p14:sldId id="1202"/>
            <p14:sldId id="1224"/>
            <p14:sldId id="1225"/>
            <p14:sldId id="1226"/>
            <p14:sldId id="1227"/>
            <p14:sldId id="1269"/>
            <p14:sldId id="1229"/>
            <p14:sldId id="1230"/>
            <p14:sldId id="1231"/>
            <p14:sldId id="1232"/>
            <p14:sldId id="1233"/>
            <p14:sldId id="1234"/>
            <p14:sldId id="1235"/>
            <p14:sldId id="1236"/>
            <p14:sldId id="1237"/>
            <p14:sldId id="1239"/>
            <p14:sldId id="1240"/>
            <p14:sldId id="1241"/>
            <p14:sldId id="256"/>
            <p14:sldId id="1270"/>
            <p14:sldId id="1243"/>
            <p14:sldId id="1244"/>
            <p14:sldId id="1245"/>
            <p14:sldId id="1246"/>
            <p14:sldId id="1247"/>
            <p14:sldId id="1248"/>
            <p14:sldId id="1249"/>
            <p14:sldId id="1250"/>
            <p14:sldId id="1251"/>
            <p14:sldId id="1252"/>
            <p14:sldId id="1253"/>
            <p14:sldId id="1254"/>
          </p14:sldIdLst>
        </p14:section>
      </p14:sectionLst>
    </p:ext>
    <p:ext uri="{EFAFB233-063F-42B5-8137-9DF3F51BA10A}">
      <p15:sldGuideLst xmlns:p15="http://schemas.microsoft.com/office/powerpoint/2012/main">
        <p15:guide id="1" orient="horz" pos="2160">
          <p15:clr>
            <a:srgbClr val="A4A3A4"/>
          </p15:clr>
        </p15:guide>
        <p15:guide id="2" pos="2880" userDrawn="1">
          <p15:clr>
            <a:srgbClr val="A4A3A4"/>
          </p15:clr>
        </p15:guide>
      </p15:sldGuideLst>
    </p:ext>
    <p:ext uri="{2D200454-40CA-4A62-9FC3-DE9A4176ACB9}">
      <p15:notesGuideLst xmlns:p15="http://schemas.microsoft.com/office/powerpoint/2012/main">
        <p15:guide id="1" orient="horz" pos="3130" userDrawn="1">
          <p15:clr>
            <a:srgbClr val="A4A3A4"/>
          </p15:clr>
        </p15:guide>
        <p15:guide id="2" pos="2145"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作成者"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66"/>
    <a:srgbClr val="A5A5A5"/>
    <a:srgbClr val="0000FF"/>
    <a:srgbClr val="FFCCFF"/>
    <a:srgbClr val="4472C4"/>
    <a:srgbClr val="66FFFF"/>
    <a:srgbClr val="375DA1"/>
    <a:srgbClr val="CCE5DF"/>
    <a:srgbClr val="E7F2F0"/>
    <a:srgbClr val="FFE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32" autoAdjust="0"/>
    <p:restoredTop sz="93899" autoAdjust="0"/>
  </p:normalViewPr>
  <p:slideViewPr>
    <p:cSldViewPr snapToGrid="0">
      <p:cViewPr varScale="1">
        <p:scale>
          <a:sx n="71" d="100"/>
          <a:sy n="71" d="100"/>
        </p:scale>
        <p:origin x="976" y="56"/>
      </p:cViewPr>
      <p:guideLst>
        <p:guide orient="horz" pos="2160"/>
        <p:guide pos="2880"/>
      </p:guideLst>
    </p:cSldViewPr>
  </p:slideViewPr>
  <p:notesTextViewPr>
    <p:cViewPr>
      <p:scale>
        <a:sx n="1" d="1"/>
        <a:sy n="1" d="1"/>
      </p:scale>
      <p:origin x="0" y="0"/>
    </p:cViewPr>
  </p:notesTextViewPr>
  <p:sorterViewPr>
    <p:cViewPr>
      <p:scale>
        <a:sx n="200" d="100"/>
        <a:sy n="200" d="100"/>
      </p:scale>
      <p:origin x="0" y="0"/>
    </p:cViewPr>
  </p:sorterViewPr>
  <p:notesViewPr>
    <p:cSldViewPr snapToGrid="0" showGuides="1">
      <p:cViewPr varScale="1">
        <p:scale>
          <a:sx n="86" d="100"/>
          <a:sy n="86" d="100"/>
        </p:scale>
        <p:origin x="3798" y="108"/>
      </p:cViewPr>
      <p:guideLst>
        <p:guide orient="horz" pos="3130"/>
        <p:guide pos="2145"/>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1.xml"/><Relationship Id="rId21" Type="http://schemas.openxmlformats.org/officeDocument/2006/relationships/slide" Target="slides/slide15.xml"/><Relationship Id="rId42" Type="http://schemas.openxmlformats.org/officeDocument/2006/relationships/slide" Target="slides/slide36.xml"/><Relationship Id="rId63" Type="http://schemas.openxmlformats.org/officeDocument/2006/relationships/slide" Target="slides/slide57.xml"/><Relationship Id="rId84" Type="http://schemas.openxmlformats.org/officeDocument/2006/relationships/slide" Target="slides/slide78.xml"/><Relationship Id="rId138" Type="http://schemas.openxmlformats.org/officeDocument/2006/relationships/slide" Target="slides/slide132.xml"/><Relationship Id="rId107" Type="http://schemas.openxmlformats.org/officeDocument/2006/relationships/slide" Target="slides/slide101.xml"/><Relationship Id="rId11" Type="http://schemas.openxmlformats.org/officeDocument/2006/relationships/slide" Target="slides/slide5.xml"/><Relationship Id="rId32" Type="http://schemas.openxmlformats.org/officeDocument/2006/relationships/slide" Target="slides/slide26.xml"/><Relationship Id="rId53" Type="http://schemas.openxmlformats.org/officeDocument/2006/relationships/slide" Target="slides/slide47.xml"/><Relationship Id="rId74" Type="http://schemas.openxmlformats.org/officeDocument/2006/relationships/slide" Target="slides/slide68.xml"/><Relationship Id="rId128" Type="http://schemas.openxmlformats.org/officeDocument/2006/relationships/slide" Target="slides/slide122.xml"/><Relationship Id="rId149" Type="http://schemas.openxmlformats.org/officeDocument/2006/relationships/commentAuthors" Target="commentAuthors.xml"/><Relationship Id="rId5" Type="http://schemas.openxmlformats.org/officeDocument/2006/relationships/slideMaster" Target="slideMasters/slideMaster5.xml"/><Relationship Id="rId95" Type="http://schemas.openxmlformats.org/officeDocument/2006/relationships/slide" Target="slides/slide89.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113" Type="http://schemas.openxmlformats.org/officeDocument/2006/relationships/slide" Target="slides/slide107.xml"/><Relationship Id="rId118" Type="http://schemas.openxmlformats.org/officeDocument/2006/relationships/slide" Target="slides/slide112.xml"/><Relationship Id="rId134" Type="http://schemas.openxmlformats.org/officeDocument/2006/relationships/slide" Target="slides/slide128.xml"/><Relationship Id="rId139" Type="http://schemas.openxmlformats.org/officeDocument/2006/relationships/slide" Target="slides/slide133.xml"/><Relationship Id="rId80" Type="http://schemas.openxmlformats.org/officeDocument/2006/relationships/slide" Target="slides/slide74.xml"/><Relationship Id="rId85" Type="http://schemas.openxmlformats.org/officeDocument/2006/relationships/slide" Target="slides/slide79.xml"/><Relationship Id="rId150" Type="http://schemas.openxmlformats.org/officeDocument/2006/relationships/presProps" Target="presProps.xml"/><Relationship Id="rId12" Type="http://schemas.openxmlformats.org/officeDocument/2006/relationships/slide" Target="slides/slide6.xml"/><Relationship Id="rId17" Type="http://schemas.openxmlformats.org/officeDocument/2006/relationships/slide" Target="slides/slide11.xml"/><Relationship Id="rId33" Type="http://schemas.openxmlformats.org/officeDocument/2006/relationships/slide" Target="slides/slide27.xml"/><Relationship Id="rId38" Type="http://schemas.openxmlformats.org/officeDocument/2006/relationships/slide" Target="slides/slide32.xml"/><Relationship Id="rId59" Type="http://schemas.openxmlformats.org/officeDocument/2006/relationships/slide" Target="slides/slide53.xml"/><Relationship Id="rId103" Type="http://schemas.openxmlformats.org/officeDocument/2006/relationships/slide" Target="slides/slide97.xml"/><Relationship Id="rId108" Type="http://schemas.openxmlformats.org/officeDocument/2006/relationships/slide" Target="slides/slide102.xml"/><Relationship Id="rId124" Type="http://schemas.openxmlformats.org/officeDocument/2006/relationships/slide" Target="slides/slide118.xml"/><Relationship Id="rId129" Type="http://schemas.openxmlformats.org/officeDocument/2006/relationships/slide" Target="slides/slide123.xml"/><Relationship Id="rId54" Type="http://schemas.openxmlformats.org/officeDocument/2006/relationships/slide" Target="slides/slide48.xml"/><Relationship Id="rId70" Type="http://schemas.openxmlformats.org/officeDocument/2006/relationships/slide" Target="slides/slide64.xml"/><Relationship Id="rId75" Type="http://schemas.openxmlformats.org/officeDocument/2006/relationships/slide" Target="slides/slide69.xml"/><Relationship Id="rId91" Type="http://schemas.openxmlformats.org/officeDocument/2006/relationships/slide" Target="slides/slide85.xml"/><Relationship Id="rId96" Type="http://schemas.openxmlformats.org/officeDocument/2006/relationships/slide" Target="slides/slide90.xml"/><Relationship Id="rId140" Type="http://schemas.openxmlformats.org/officeDocument/2006/relationships/slide" Target="slides/slide134.xml"/><Relationship Id="rId145" Type="http://schemas.openxmlformats.org/officeDocument/2006/relationships/slide" Target="slides/slide139.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 Target="slides/slide17.xml"/><Relationship Id="rId28" Type="http://schemas.openxmlformats.org/officeDocument/2006/relationships/slide" Target="slides/slide22.xml"/><Relationship Id="rId49" Type="http://schemas.openxmlformats.org/officeDocument/2006/relationships/slide" Target="slides/slide43.xml"/><Relationship Id="rId114" Type="http://schemas.openxmlformats.org/officeDocument/2006/relationships/slide" Target="slides/slide108.xml"/><Relationship Id="rId119" Type="http://schemas.openxmlformats.org/officeDocument/2006/relationships/slide" Target="slides/slide113.xml"/><Relationship Id="rId44" Type="http://schemas.openxmlformats.org/officeDocument/2006/relationships/slide" Target="slides/slide38.xml"/><Relationship Id="rId60" Type="http://schemas.openxmlformats.org/officeDocument/2006/relationships/slide" Target="slides/slide54.xml"/><Relationship Id="rId65" Type="http://schemas.openxmlformats.org/officeDocument/2006/relationships/slide" Target="slides/slide59.xml"/><Relationship Id="rId81" Type="http://schemas.openxmlformats.org/officeDocument/2006/relationships/slide" Target="slides/slide75.xml"/><Relationship Id="rId86" Type="http://schemas.openxmlformats.org/officeDocument/2006/relationships/slide" Target="slides/slide80.xml"/><Relationship Id="rId130" Type="http://schemas.openxmlformats.org/officeDocument/2006/relationships/slide" Target="slides/slide124.xml"/><Relationship Id="rId135" Type="http://schemas.openxmlformats.org/officeDocument/2006/relationships/slide" Target="slides/slide129.xml"/><Relationship Id="rId151" Type="http://schemas.openxmlformats.org/officeDocument/2006/relationships/viewProps" Target="viewProps.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slide" Target="slides/slide10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slide" Target="slides/slide98.xml"/><Relationship Id="rId120" Type="http://schemas.openxmlformats.org/officeDocument/2006/relationships/slide" Target="slides/slide114.xml"/><Relationship Id="rId125" Type="http://schemas.openxmlformats.org/officeDocument/2006/relationships/slide" Target="slides/slide119.xml"/><Relationship Id="rId141" Type="http://schemas.openxmlformats.org/officeDocument/2006/relationships/slide" Target="slides/slide135.xml"/><Relationship Id="rId146" Type="http://schemas.openxmlformats.org/officeDocument/2006/relationships/slide" Target="slides/slide140.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slideMaster" Target="slideMasters/slideMaster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110" Type="http://schemas.openxmlformats.org/officeDocument/2006/relationships/slide" Target="slides/slide104.xml"/><Relationship Id="rId115" Type="http://schemas.openxmlformats.org/officeDocument/2006/relationships/slide" Target="slides/slide109.xml"/><Relationship Id="rId131" Type="http://schemas.openxmlformats.org/officeDocument/2006/relationships/slide" Target="slides/slide125.xml"/><Relationship Id="rId136" Type="http://schemas.openxmlformats.org/officeDocument/2006/relationships/slide" Target="slides/slide130.xml"/><Relationship Id="rId61" Type="http://schemas.openxmlformats.org/officeDocument/2006/relationships/slide" Target="slides/slide55.xml"/><Relationship Id="rId82" Type="http://schemas.openxmlformats.org/officeDocument/2006/relationships/slide" Target="slides/slide76.xml"/><Relationship Id="rId152" Type="http://schemas.openxmlformats.org/officeDocument/2006/relationships/theme" Target="theme/theme1.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slide" Target="slides/slide99.xml"/><Relationship Id="rId126" Type="http://schemas.openxmlformats.org/officeDocument/2006/relationships/slide" Target="slides/slide120.xml"/><Relationship Id="rId147" Type="http://schemas.openxmlformats.org/officeDocument/2006/relationships/slide" Target="slides/slide14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slide" Target="slides/slide87.xml"/><Relationship Id="rId98" Type="http://schemas.openxmlformats.org/officeDocument/2006/relationships/slide" Target="slides/slide92.xml"/><Relationship Id="rId121" Type="http://schemas.openxmlformats.org/officeDocument/2006/relationships/slide" Target="slides/slide115.xml"/><Relationship Id="rId142" Type="http://schemas.openxmlformats.org/officeDocument/2006/relationships/slide" Target="slides/slide136.xml"/><Relationship Id="rId3" Type="http://schemas.openxmlformats.org/officeDocument/2006/relationships/slideMaster" Target="slideMasters/slideMaster3.xml"/><Relationship Id="rId25" Type="http://schemas.openxmlformats.org/officeDocument/2006/relationships/slide" Target="slides/slide19.xml"/><Relationship Id="rId46" Type="http://schemas.openxmlformats.org/officeDocument/2006/relationships/slide" Target="slides/slide40.xml"/><Relationship Id="rId67" Type="http://schemas.openxmlformats.org/officeDocument/2006/relationships/slide" Target="slides/slide61.xml"/><Relationship Id="rId116" Type="http://schemas.openxmlformats.org/officeDocument/2006/relationships/slide" Target="slides/slide110.xml"/><Relationship Id="rId137" Type="http://schemas.openxmlformats.org/officeDocument/2006/relationships/slide" Target="slides/slide131.xml"/><Relationship Id="rId20" Type="http://schemas.openxmlformats.org/officeDocument/2006/relationships/slide" Target="slides/slide14.xml"/><Relationship Id="rId41" Type="http://schemas.openxmlformats.org/officeDocument/2006/relationships/slide" Target="slides/slide35.xml"/><Relationship Id="rId62" Type="http://schemas.openxmlformats.org/officeDocument/2006/relationships/slide" Target="slides/slide56.xml"/><Relationship Id="rId83" Type="http://schemas.openxmlformats.org/officeDocument/2006/relationships/slide" Target="slides/slide77.xml"/><Relationship Id="rId88" Type="http://schemas.openxmlformats.org/officeDocument/2006/relationships/slide" Target="slides/slide82.xml"/><Relationship Id="rId111" Type="http://schemas.openxmlformats.org/officeDocument/2006/relationships/slide" Target="slides/slide105.xml"/><Relationship Id="rId132" Type="http://schemas.openxmlformats.org/officeDocument/2006/relationships/slide" Target="slides/slide126.xml"/><Relationship Id="rId153" Type="http://schemas.openxmlformats.org/officeDocument/2006/relationships/tableStyles" Target="tableStyles.xml"/><Relationship Id="rId15" Type="http://schemas.openxmlformats.org/officeDocument/2006/relationships/slide" Target="slides/slide9.xml"/><Relationship Id="rId36" Type="http://schemas.openxmlformats.org/officeDocument/2006/relationships/slide" Target="slides/slide30.xml"/><Relationship Id="rId57" Type="http://schemas.openxmlformats.org/officeDocument/2006/relationships/slide" Target="slides/slide51.xml"/><Relationship Id="rId106" Type="http://schemas.openxmlformats.org/officeDocument/2006/relationships/slide" Target="slides/slide100.xml"/><Relationship Id="rId127" Type="http://schemas.openxmlformats.org/officeDocument/2006/relationships/slide" Target="slides/slide121.xml"/><Relationship Id="rId10" Type="http://schemas.openxmlformats.org/officeDocument/2006/relationships/slide" Target="slides/slide4.xml"/><Relationship Id="rId31" Type="http://schemas.openxmlformats.org/officeDocument/2006/relationships/slide" Target="slides/slide25.xml"/><Relationship Id="rId52" Type="http://schemas.openxmlformats.org/officeDocument/2006/relationships/slide" Target="slides/slide46.xml"/><Relationship Id="rId73" Type="http://schemas.openxmlformats.org/officeDocument/2006/relationships/slide" Target="slides/slide67.xml"/><Relationship Id="rId78" Type="http://schemas.openxmlformats.org/officeDocument/2006/relationships/slide" Target="slides/slide72.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122" Type="http://schemas.openxmlformats.org/officeDocument/2006/relationships/slide" Target="slides/slide116.xml"/><Relationship Id="rId143" Type="http://schemas.openxmlformats.org/officeDocument/2006/relationships/slide" Target="slides/slide137.xml"/><Relationship Id="rId148"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3.xml"/><Relationship Id="rId26" Type="http://schemas.openxmlformats.org/officeDocument/2006/relationships/slide" Target="slides/slide20.xml"/><Relationship Id="rId47" Type="http://schemas.openxmlformats.org/officeDocument/2006/relationships/slide" Target="slides/slide41.xml"/><Relationship Id="rId68" Type="http://schemas.openxmlformats.org/officeDocument/2006/relationships/slide" Target="slides/slide62.xml"/><Relationship Id="rId89" Type="http://schemas.openxmlformats.org/officeDocument/2006/relationships/slide" Target="slides/slide83.xml"/><Relationship Id="rId112" Type="http://schemas.openxmlformats.org/officeDocument/2006/relationships/slide" Target="slides/slide106.xml"/><Relationship Id="rId133" Type="http://schemas.openxmlformats.org/officeDocument/2006/relationships/slide" Target="slides/slide127.xml"/><Relationship Id="rId16" Type="http://schemas.openxmlformats.org/officeDocument/2006/relationships/slide" Target="slides/slide10.xml"/><Relationship Id="rId37" Type="http://schemas.openxmlformats.org/officeDocument/2006/relationships/slide" Target="slides/slide31.xml"/><Relationship Id="rId58" Type="http://schemas.openxmlformats.org/officeDocument/2006/relationships/slide" Target="slides/slide52.xml"/><Relationship Id="rId79" Type="http://schemas.openxmlformats.org/officeDocument/2006/relationships/slide" Target="slides/slide73.xml"/><Relationship Id="rId102" Type="http://schemas.openxmlformats.org/officeDocument/2006/relationships/slide" Target="slides/slide96.xml"/><Relationship Id="rId123" Type="http://schemas.openxmlformats.org/officeDocument/2006/relationships/slide" Target="slides/slide117.xml"/><Relationship Id="rId144" Type="http://schemas.openxmlformats.org/officeDocument/2006/relationships/slide" Target="slides/slide138.xml"/><Relationship Id="rId90" Type="http://schemas.openxmlformats.org/officeDocument/2006/relationships/slide" Target="slides/slide8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949575" cy="496888"/>
          </a:xfrm>
          <a:prstGeom prst="rect">
            <a:avLst/>
          </a:prstGeom>
        </p:spPr>
        <p:txBody>
          <a:bodyPr vert="horz" lIns="91425" tIns="45713" rIns="91425" bIns="45713"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40" y="0"/>
            <a:ext cx="2949575" cy="496888"/>
          </a:xfrm>
          <a:prstGeom prst="rect">
            <a:avLst/>
          </a:prstGeom>
        </p:spPr>
        <p:txBody>
          <a:bodyPr vert="horz" lIns="91425" tIns="45713" rIns="91425" bIns="45713" rtlCol="0"/>
          <a:lstStyle>
            <a:lvl1pPr algn="r">
              <a:defRPr sz="1200"/>
            </a:lvl1pPr>
          </a:lstStyle>
          <a:p>
            <a:fld id="{BEC7E683-BBDE-45AC-A4FF-3989F8F6A592}" type="datetimeFigureOut">
              <a:rPr kumimoji="1" lang="ja-JP" altLang="en-US" smtClean="0"/>
              <a:t>2026/6/17</a:t>
            </a:fld>
            <a:endParaRPr kumimoji="1" lang="ja-JP" altLang="en-US"/>
          </a:p>
        </p:txBody>
      </p:sp>
      <p:sp>
        <p:nvSpPr>
          <p:cNvPr id="4" name="スライド イメージ プレースホルダー 3"/>
          <p:cNvSpPr>
            <a:spLocks noGrp="1" noRot="1" noChangeAspect="1"/>
          </p:cNvSpPr>
          <p:nvPr>
            <p:ph type="sldImg" idx="2"/>
          </p:nvPr>
        </p:nvSpPr>
        <p:spPr>
          <a:xfrm>
            <a:off x="919163" y="746125"/>
            <a:ext cx="4968875" cy="3725863"/>
          </a:xfrm>
          <a:prstGeom prst="rect">
            <a:avLst/>
          </a:prstGeom>
          <a:noFill/>
          <a:ln w="12700">
            <a:solidFill>
              <a:prstClr val="black"/>
            </a:solidFill>
          </a:ln>
        </p:spPr>
        <p:txBody>
          <a:bodyPr vert="horz" lIns="91425" tIns="45713" rIns="91425" bIns="45713" rtlCol="0" anchor="ctr"/>
          <a:lstStyle/>
          <a:p>
            <a:endParaRPr lang="ja-JP" altLang="en-US"/>
          </a:p>
        </p:txBody>
      </p:sp>
      <p:sp>
        <p:nvSpPr>
          <p:cNvPr id="5" name="ノート プレースホルダー 4"/>
          <p:cNvSpPr>
            <a:spLocks noGrp="1"/>
          </p:cNvSpPr>
          <p:nvPr>
            <p:ph type="body" sz="quarter" idx="3"/>
          </p:nvPr>
        </p:nvSpPr>
        <p:spPr>
          <a:xfrm>
            <a:off x="681038" y="4721225"/>
            <a:ext cx="5445125" cy="4471988"/>
          </a:xfrm>
          <a:prstGeom prst="rect">
            <a:avLst/>
          </a:prstGeom>
        </p:spPr>
        <p:txBody>
          <a:bodyPr vert="horz" lIns="91425" tIns="45713" rIns="91425" bIns="4571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440864"/>
            <a:ext cx="2949575" cy="496887"/>
          </a:xfrm>
          <a:prstGeom prst="rect">
            <a:avLst/>
          </a:prstGeom>
        </p:spPr>
        <p:txBody>
          <a:bodyPr vert="horz" lIns="91425" tIns="45713" rIns="91425" bIns="45713"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40" y="9440864"/>
            <a:ext cx="2949575" cy="496887"/>
          </a:xfrm>
          <a:prstGeom prst="rect">
            <a:avLst/>
          </a:prstGeom>
        </p:spPr>
        <p:txBody>
          <a:bodyPr vert="horz" lIns="91425" tIns="45713" rIns="91425" bIns="45713" rtlCol="0" anchor="b"/>
          <a:lstStyle>
            <a:lvl1pPr algn="r">
              <a:defRPr sz="1200"/>
            </a:lvl1pPr>
          </a:lstStyle>
          <a:p>
            <a:fld id="{DE9D0732-3674-4A86-B757-2431B3921950}" type="slidenum">
              <a:rPr kumimoji="1" lang="ja-JP" altLang="en-US" smtClean="0"/>
              <a:t>‹#›</a:t>
            </a:fld>
            <a:endParaRPr kumimoji="1" lang="ja-JP" altLang="en-US"/>
          </a:p>
        </p:txBody>
      </p:sp>
    </p:spTree>
    <p:extLst>
      <p:ext uri="{BB962C8B-B14F-4D97-AF65-F5344CB8AC3E}">
        <p14:creationId xmlns:p14="http://schemas.microsoft.com/office/powerpoint/2010/main" val="5501468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E9D0732-3674-4A86-B757-2431B3921950}" type="slidenum">
              <a:rPr kumimoji="1" lang="ja-JP" altLang="en-US" smtClean="0"/>
              <a:t>0</a:t>
            </a:fld>
            <a:endParaRPr kumimoji="1" lang="ja-JP" altLang="en-US"/>
          </a:p>
        </p:txBody>
      </p:sp>
    </p:spTree>
    <p:extLst>
      <p:ext uri="{BB962C8B-B14F-4D97-AF65-F5344CB8AC3E}">
        <p14:creationId xmlns:p14="http://schemas.microsoft.com/office/powerpoint/2010/main" val="24507498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22</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675872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328">
              <a:defRPr/>
            </a:pPr>
            <a:endParaRPr lang="ja-JP" altLang="en-US" sz="2000" dirty="0">
              <a:solidFill>
                <a:prstClr val="black"/>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23</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2330768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328">
              <a:defRPr/>
            </a:pPr>
            <a:endParaRPr lang="ja-JP" altLang="en-US" sz="2000" dirty="0">
              <a:solidFill>
                <a:prstClr val="black"/>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24</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686178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328">
              <a:defRPr/>
            </a:pPr>
            <a:endParaRPr lang="ja-JP" altLang="en-US" sz="2000" dirty="0">
              <a:solidFill>
                <a:prstClr val="black"/>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25</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6010523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328">
              <a:defRPr/>
            </a:pPr>
            <a:endParaRPr lang="ja-JP" altLang="en-US" sz="2000" dirty="0">
              <a:solidFill>
                <a:prstClr val="black"/>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26</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2722905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27</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8694434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328">
              <a:defRPr/>
            </a:pPr>
            <a:endParaRPr lang="ja-JP" altLang="en-US" sz="2000" dirty="0">
              <a:solidFill>
                <a:prstClr val="black"/>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28</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4660067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328">
              <a:defRPr/>
            </a:pPr>
            <a:endParaRPr lang="ja-JP" altLang="en-US" sz="2000" dirty="0">
              <a:solidFill>
                <a:prstClr val="black"/>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29</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0269841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30</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6085308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328">
              <a:defRPr/>
            </a:pPr>
            <a:endParaRPr lang="ja-JP" altLang="en-US" sz="2000" dirty="0">
              <a:solidFill>
                <a:prstClr val="black"/>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31</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024883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E9D0732-3674-4A86-B757-2431B3921950}" type="slidenum">
              <a:rPr kumimoji="1" lang="ja-JP" altLang="en-US" smtClean="0"/>
              <a:t>7</a:t>
            </a:fld>
            <a:endParaRPr kumimoji="1" lang="ja-JP" altLang="en-US"/>
          </a:p>
        </p:txBody>
      </p:sp>
    </p:spTree>
    <p:extLst>
      <p:ext uri="{BB962C8B-B14F-4D97-AF65-F5344CB8AC3E}">
        <p14:creationId xmlns:p14="http://schemas.microsoft.com/office/powerpoint/2010/main" val="7769185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328">
              <a:defRPr/>
            </a:pPr>
            <a:endParaRPr lang="ja-JP" altLang="en-US" sz="2000" dirty="0">
              <a:solidFill>
                <a:prstClr val="black"/>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32</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135462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328">
              <a:defRPr/>
            </a:pPr>
            <a:endParaRPr lang="ja-JP" altLang="en-US" sz="2000" dirty="0">
              <a:solidFill>
                <a:prstClr val="black"/>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33</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6418723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328">
              <a:defRPr/>
            </a:pPr>
            <a:endParaRPr lang="ja-JP" altLang="en-US" sz="2000" dirty="0">
              <a:solidFill>
                <a:prstClr val="black"/>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34</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8720309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328">
              <a:defRPr/>
            </a:pPr>
            <a:endParaRPr lang="ja-JP" altLang="en-US" sz="2000" dirty="0">
              <a:solidFill>
                <a:prstClr val="black"/>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35</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3007528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36</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6239547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37</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5339795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38</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7502137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39</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41556130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40</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41893164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41</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624934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E9D0732-3674-4A86-B757-2431B3921950}" type="slidenum">
              <a:rPr kumimoji="1" lang="ja-JP" altLang="en-US" smtClean="0"/>
              <a:t>10</a:t>
            </a:fld>
            <a:endParaRPr kumimoji="1" lang="ja-JP" altLang="en-US"/>
          </a:p>
        </p:txBody>
      </p:sp>
    </p:spTree>
    <p:extLst>
      <p:ext uri="{BB962C8B-B14F-4D97-AF65-F5344CB8AC3E}">
        <p14:creationId xmlns:p14="http://schemas.microsoft.com/office/powerpoint/2010/main" val="30793018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42</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7514100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328" rtl="0" eaLnBrk="1" fontAlgn="auto" latinLnBrk="0" hangingPunct="1">
              <a:lnSpc>
                <a:spcPct val="100000"/>
              </a:lnSpc>
              <a:spcBef>
                <a:spcPts val="0"/>
              </a:spcBef>
              <a:spcAft>
                <a:spcPts val="0"/>
              </a:spcAft>
              <a:buClrTx/>
              <a:buSzTx/>
              <a:buFontTx/>
              <a:buNone/>
              <a:tabLst/>
              <a:defRPr/>
            </a:pPr>
            <a:fld id="{DE9D0732-3674-4A86-B757-2431B3921950}" type="slidenum">
              <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pPr marL="0" marR="0" lvl="0" indent="0" algn="r" defTabSz="914328" rtl="0" eaLnBrk="1" fontAlgn="auto" latinLnBrk="0" hangingPunct="1">
                <a:lnSpc>
                  <a:spcPct val="100000"/>
                </a:lnSpc>
                <a:spcBef>
                  <a:spcPts val="0"/>
                </a:spcBef>
                <a:spcAft>
                  <a:spcPts val="0"/>
                </a:spcAft>
                <a:buClrTx/>
                <a:buSzTx/>
                <a:buFontTx/>
                <a:buNone/>
                <a:tabLst/>
                <a:defRPr/>
              </a:pPr>
              <a:t>43</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1883131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328">
              <a:defRPr/>
            </a:pPr>
            <a:endParaRPr lang="ja-JP" altLang="en-US" sz="2000" dirty="0">
              <a:solidFill>
                <a:prstClr val="black"/>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44</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8443834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328">
              <a:defRPr/>
            </a:pPr>
            <a:endParaRPr lang="ja-JP" altLang="en-US" sz="2000" dirty="0">
              <a:solidFill>
                <a:prstClr val="black"/>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45</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2780799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328">
              <a:defRPr/>
            </a:pPr>
            <a:endParaRPr lang="ja-JP" altLang="en-US" sz="2000" dirty="0">
              <a:solidFill>
                <a:prstClr val="black"/>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46</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8475378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328">
              <a:defRPr/>
            </a:pPr>
            <a:endParaRPr lang="ja-JP" altLang="en-US" sz="2000" dirty="0">
              <a:solidFill>
                <a:prstClr val="black"/>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47</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7607635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48</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700985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49</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9852710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50</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8360360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51</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41258780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16</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789840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52</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77047609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53</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68125284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54</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76579647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55</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44388357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56</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71965657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328">
              <a:defRPr/>
            </a:pPr>
            <a:endParaRPr lang="ja-JP" altLang="en-US" sz="2000" dirty="0">
              <a:solidFill>
                <a:prstClr val="black"/>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57</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43761715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328">
              <a:defRPr/>
            </a:pPr>
            <a:endParaRPr lang="ja-JP" altLang="en-US" sz="2000" dirty="0">
              <a:solidFill>
                <a:prstClr val="black"/>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58</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4945774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328">
              <a:defRPr/>
            </a:pPr>
            <a:endParaRPr lang="ja-JP" altLang="en-US" sz="2000" dirty="0">
              <a:solidFill>
                <a:prstClr val="black"/>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59</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71708476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60</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85608339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61</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638567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17</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98936977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62</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59763193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63</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10718298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328" rtl="0" eaLnBrk="1" fontAlgn="auto" latinLnBrk="0" hangingPunct="1">
              <a:lnSpc>
                <a:spcPct val="100000"/>
              </a:lnSpc>
              <a:spcBef>
                <a:spcPts val="0"/>
              </a:spcBef>
              <a:spcAft>
                <a:spcPts val="0"/>
              </a:spcAft>
              <a:buClrTx/>
              <a:buSzTx/>
              <a:buFontTx/>
              <a:buNone/>
              <a:tabLst/>
              <a:defRPr/>
            </a:pPr>
            <a:fld id="{DE9D0732-3674-4A86-B757-2431B3921950}" type="slidenum">
              <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pPr marL="0" marR="0" lvl="0" indent="0" algn="r" defTabSz="914328" rtl="0" eaLnBrk="1" fontAlgn="auto" latinLnBrk="0" hangingPunct="1">
                <a:lnSpc>
                  <a:spcPct val="100000"/>
                </a:lnSpc>
                <a:spcBef>
                  <a:spcPts val="0"/>
                </a:spcBef>
                <a:spcAft>
                  <a:spcPts val="0"/>
                </a:spcAft>
                <a:buClrTx/>
                <a:buSzTx/>
                <a:buFontTx/>
                <a:buNone/>
                <a:tabLst/>
                <a:defRPr/>
              </a:pPr>
              <a:t>64</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29101028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65</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39742942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66</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4375120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67</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83762188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68</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77651739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69</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632183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70</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09764448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71</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3355702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18</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80683634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E9D0732-3674-4A86-B757-2431B3921950}" type="slidenum">
              <a:rPr kumimoji="1" lang="ja-JP" altLang="en-US" smtClean="0"/>
              <a:t>73</a:t>
            </a:fld>
            <a:endParaRPr kumimoji="1" lang="ja-JP" altLang="en-US"/>
          </a:p>
        </p:txBody>
      </p:sp>
    </p:spTree>
    <p:extLst>
      <p:ext uri="{BB962C8B-B14F-4D97-AF65-F5344CB8AC3E}">
        <p14:creationId xmlns:p14="http://schemas.microsoft.com/office/powerpoint/2010/main" val="254000999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E9D0732-3674-4A86-B757-2431B3921950}" type="slidenum">
              <a:rPr kumimoji="1" lang="ja-JP" altLang="en-US" smtClean="0"/>
              <a:t>74</a:t>
            </a:fld>
            <a:endParaRPr kumimoji="1" lang="ja-JP" altLang="en-US"/>
          </a:p>
        </p:txBody>
      </p:sp>
    </p:spTree>
    <p:extLst>
      <p:ext uri="{BB962C8B-B14F-4D97-AF65-F5344CB8AC3E}">
        <p14:creationId xmlns:p14="http://schemas.microsoft.com/office/powerpoint/2010/main" val="110416168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E9D0732-3674-4A86-B757-2431B3921950}" type="slidenum">
              <a:rPr kumimoji="1" lang="ja-JP" altLang="en-US" smtClean="0"/>
              <a:t>75</a:t>
            </a:fld>
            <a:endParaRPr kumimoji="1" lang="ja-JP" altLang="en-US"/>
          </a:p>
        </p:txBody>
      </p:sp>
    </p:spTree>
    <p:extLst>
      <p:ext uri="{BB962C8B-B14F-4D97-AF65-F5344CB8AC3E}">
        <p14:creationId xmlns:p14="http://schemas.microsoft.com/office/powerpoint/2010/main" val="26740412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E9D0732-3674-4A86-B757-2431B3921950}" type="slidenum">
              <a:rPr kumimoji="1" lang="ja-JP" altLang="en-US" smtClean="0"/>
              <a:t>76</a:t>
            </a:fld>
            <a:endParaRPr kumimoji="1" lang="ja-JP" altLang="en-US"/>
          </a:p>
        </p:txBody>
      </p:sp>
    </p:spTree>
    <p:extLst>
      <p:ext uri="{BB962C8B-B14F-4D97-AF65-F5344CB8AC3E}">
        <p14:creationId xmlns:p14="http://schemas.microsoft.com/office/powerpoint/2010/main" val="153117791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E9D0732-3674-4A86-B757-2431B3921950}" type="slidenum">
              <a:rPr kumimoji="1" lang="ja-JP" altLang="en-US" smtClean="0"/>
              <a:t>77</a:t>
            </a:fld>
            <a:endParaRPr kumimoji="1" lang="ja-JP" altLang="en-US"/>
          </a:p>
        </p:txBody>
      </p:sp>
    </p:spTree>
    <p:extLst>
      <p:ext uri="{BB962C8B-B14F-4D97-AF65-F5344CB8AC3E}">
        <p14:creationId xmlns:p14="http://schemas.microsoft.com/office/powerpoint/2010/main" val="55712505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E9D0732-3674-4A86-B757-2431B3921950}" type="slidenum">
              <a:rPr kumimoji="1" lang="ja-JP" altLang="en-US" smtClean="0"/>
              <a:t>78</a:t>
            </a:fld>
            <a:endParaRPr kumimoji="1" lang="ja-JP" altLang="en-US"/>
          </a:p>
        </p:txBody>
      </p:sp>
    </p:spTree>
    <p:extLst>
      <p:ext uri="{BB962C8B-B14F-4D97-AF65-F5344CB8AC3E}">
        <p14:creationId xmlns:p14="http://schemas.microsoft.com/office/powerpoint/2010/main" val="134358966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E9D0732-3674-4A86-B757-2431B3921950}" type="slidenum">
              <a:rPr kumimoji="1" lang="ja-JP" altLang="en-US" smtClean="0"/>
              <a:t>79</a:t>
            </a:fld>
            <a:endParaRPr kumimoji="1" lang="ja-JP" altLang="en-US"/>
          </a:p>
        </p:txBody>
      </p:sp>
    </p:spTree>
    <p:extLst>
      <p:ext uri="{BB962C8B-B14F-4D97-AF65-F5344CB8AC3E}">
        <p14:creationId xmlns:p14="http://schemas.microsoft.com/office/powerpoint/2010/main" val="387511795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E9D0732-3674-4A86-B757-2431B3921950}" type="slidenum">
              <a:rPr kumimoji="1" lang="ja-JP" altLang="en-US" smtClean="0"/>
              <a:t>80</a:t>
            </a:fld>
            <a:endParaRPr kumimoji="1" lang="ja-JP" altLang="en-US"/>
          </a:p>
        </p:txBody>
      </p:sp>
    </p:spTree>
    <p:extLst>
      <p:ext uri="{BB962C8B-B14F-4D97-AF65-F5344CB8AC3E}">
        <p14:creationId xmlns:p14="http://schemas.microsoft.com/office/powerpoint/2010/main" val="36054005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E9D0732-3674-4A86-B757-2431B3921950}" type="slidenum">
              <a:rPr kumimoji="1" lang="ja-JP" altLang="en-US" smtClean="0"/>
              <a:t>81</a:t>
            </a:fld>
            <a:endParaRPr kumimoji="1" lang="ja-JP" altLang="en-US"/>
          </a:p>
        </p:txBody>
      </p:sp>
    </p:spTree>
    <p:extLst>
      <p:ext uri="{BB962C8B-B14F-4D97-AF65-F5344CB8AC3E}">
        <p14:creationId xmlns:p14="http://schemas.microsoft.com/office/powerpoint/2010/main" val="214348520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E9D0732-3674-4A86-B757-2431B3921950}" type="slidenum">
              <a:rPr kumimoji="1" lang="ja-JP" altLang="en-US" smtClean="0"/>
              <a:t>82</a:t>
            </a:fld>
            <a:endParaRPr kumimoji="1" lang="ja-JP" altLang="en-US"/>
          </a:p>
        </p:txBody>
      </p:sp>
    </p:spTree>
    <p:extLst>
      <p:ext uri="{BB962C8B-B14F-4D97-AF65-F5344CB8AC3E}">
        <p14:creationId xmlns:p14="http://schemas.microsoft.com/office/powerpoint/2010/main" val="3923382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19</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9284372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E9D0732-3674-4A86-B757-2431B3921950}" type="slidenum">
              <a:rPr kumimoji="1" lang="ja-JP" altLang="en-US" smtClean="0"/>
              <a:t>83</a:t>
            </a:fld>
            <a:endParaRPr kumimoji="1" lang="ja-JP" altLang="en-US"/>
          </a:p>
        </p:txBody>
      </p:sp>
    </p:spTree>
    <p:extLst>
      <p:ext uri="{BB962C8B-B14F-4D97-AF65-F5344CB8AC3E}">
        <p14:creationId xmlns:p14="http://schemas.microsoft.com/office/powerpoint/2010/main" val="332446924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E9D0732-3674-4A86-B757-2431B3921950}" type="slidenum">
              <a:rPr kumimoji="1" lang="ja-JP" altLang="en-US" smtClean="0"/>
              <a:t>84</a:t>
            </a:fld>
            <a:endParaRPr kumimoji="1" lang="ja-JP" altLang="en-US"/>
          </a:p>
        </p:txBody>
      </p:sp>
    </p:spTree>
    <p:extLst>
      <p:ext uri="{BB962C8B-B14F-4D97-AF65-F5344CB8AC3E}">
        <p14:creationId xmlns:p14="http://schemas.microsoft.com/office/powerpoint/2010/main" val="118538573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E9D0732-3674-4A86-B757-2431B3921950}" type="slidenum">
              <a:rPr kumimoji="1" lang="ja-JP" altLang="en-US" smtClean="0"/>
              <a:t>85</a:t>
            </a:fld>
            <a:endParaRPr kumimoji="1" lang="ja-JP" altLang="en-US"/>
          </a:p>
        </p:txBody>
      </p:sp>
    </p:spTree>
    <p:extLst>
      <p:ext uri="{BB962C8B-B14F-4D97-AF65-F5344CB8AC3E}">
        <p14:creationId xmlns:p14="http://schemas.microsoft.com/office/powerpoint/2010/main" val="36166677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E9D0732-3674-4A86-B757-2431B3921950}" type="slidenum">
              <a:rPr kumimoji="1" lang="ja-JP" altLang="en-US" smtClean="0"/>
              <a:t>86</a:t>
            </a:fld>
            <a:endParaRPr kumimoji="1" lang="ja-JP" altLang="en-US"/>
          </a:p>
        </p:txBody>
      </p:sp>
    </p:spTree>
    <p:extLst>
      <p:ext uri="{BB962C8B-B14F-4D97-AF65-F5344CB8AC3E}">
        <p14:creationId xmlns:p14="http://schemas.microsoft.com/office/powerpoint/2010/main" val="122447667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E9D0732-3674-4A86-B757-2431B3921950}" type="slidenum">
              <a:rPr kumimoji="1" lang="ja-JP" altLang="en-US" smtClean="0"/>
              <a:t>87</a:t>
            </a:fld>
            <a:endParaRPr kumimoji="1" lang="ja-JP" altLang="en-US"/>
          </a:p>
        </p:txBody>
      </p:sp>
    </p:spTree>
    <p:extLst>
      <p:ext uri="{BB962C8B-B14F-4D97-AF65-F5344CB8AC3E}">
        <p14:creationId xmlns:p14="http://schemas.microsoft.com/office/powerpoint/2010/main" val="280057878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panose="020F0502020204030204"/>
                <a:ea typeface="ＭＳ Ｐゴシック" panose="020B0600070205080204" pitchFamily="50" charset="-128"/>
              </a:rPr>
              <a:pPr defTabSz="914328">
                <a:defRPr/>
              </a:pPr>
              <a:t>105</a:t>
            </a:fld>
            <a:endParaRPr lang="ja-JP" altLang="en-US">
              <a:solidFill>
                <a:prstClr val="black"/>
              </a:solidFill>
              <a:latin typeface="Calibri" panose="020F0502020204030204"/>
              <a:ea typeface="ＭＳ Ｐゴシック" panose="020B0600070205080204" pitchFamily="50" charset="-128"/>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panose="020F0502020204030204"/>
                <a:ea typeface="ＭＳ Ｐゴシック" panose="020B0600070205080204" pitchFamily="50" charset="-128"/>
              </a:rPr>
              <a:pPr defTabSz="914328">
                <a:defRPr/>
              </a:pPr>
              <a:t>118</a:t>
            </a:fld>
            <a:endParaRPr lang="ja-JP" altLang="en-US">
              <a:solidFill>
                <a:prstClr val="black"/>
              </a:solidFill>
              <a:latin typeface="Calibri" panose="020F0502020204030204"/>
              <a:ea typeface="ＭＳ Ｐゴシック" panose="020B0600070205080204" pitchFamily="50" charset="-128"/>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panose="020F0502020204030204"/>
                <a:ea typeface="ＭＳ Ｐゴシック" panose="020B0600070205080204" pitchFamily="50" charset="-128"/>
              </a:rPr>
              <a:pPr defTabSz="914328">
                <a:defRPr/>
              </a:pPr>
              <a:t>133</a:t>
            </a:fld>
            <a:endParaRPr lang="ja-JP" altLang="en-US">
              <a:solidFill>
                <a:prstClr val="black"/>
              </a:solidFill>
              <a:latin typeface="Calibri" panose="020F0502020204030204"/>
              <a:ea typeface="ＭＳ Ｐゴシック" panose="020B0600070205080204" pitchFamily="50"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20</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9972782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pPr defTabSz="914328">
              <a:defRPr/>
            </a:pPr>
            <a:fld id="{DE9D0732-3674-4A86-B757-2431B3921950}" type="slidenum">
              <a:rPr lang="ja-JP" altLang="en-US">
                <a:solidFill>
                  <a:prstClr val="black"/>
                </a:solidFill>
                <a:latin typeface="Calibri"/>
                <a:ea typeface="ＭＳ Ｐゴシック" panose="020B0600070205080204" pitchFamily="50" charset="-128"/>
              </a:rPr>
              <a:pPr defTabSz="914328">
                <a:defRPr/>
              </a:pPr>
              <a:t>21</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6440319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33"/>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A4CD8878-A1D4-4D9F-A7AF-9CD719586B2C}" type="datetime1">
              <a:rPr kumimoji="1" lang="ja-JP" altLang="en-US" smtClean="0"/>
              <a:t>2026/6/17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2263976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4891729-8035-4756-8E69-580C3B4090EC}" type="datetime1">
              <a:rPr kumimoji="1" lang="ja-JP" altLang="en-US" smtClean="0"/>
              <a:t>2026/6/17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2244363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9"/>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679A9C9-6717-4982-B42D-5DA2A6C25588}" type="datetime1">
              <a:rPr kumimoji="1" lang="ja-JP" altLang="en-US" smtClean="0"/>
              <a:t>2026/6/17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33541399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764DD1E-0E35-4FF0-85F3-76589C49BA4F}"/>
              </a:ext>
            </a:extLst>
          </p:cNvPr>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0499B532-0D46-4D97-B270-11DD8AB52ABA}"/>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1CE9333E-D3EB-45D4-B4BA-C293B26EA7FD}"/>
              </a:ext>
            </a:extLst>
          </p:cNvPr>
          <p:cNvSpPr>
            <a:spLocks noGrp="1"/>
          </p:cNvSpPr>
          <p:nvPr>
            <p:ph type="dt" sz="half" idx="10"/>
          </p:nvPr>
        </p:nvSpPr>
        <p:spPr/>
        <p:txBody>
          <a:bodyPr/>
          <a:lstStyle/>
          <a:p>
            <a:fld id="{F8CC9C23-21BE-499C-9DA1-A9A3D30E0156}" type="datetime1">
              <a:rPr kumimoji="1" lang="ja-JP" altLang="en-US" smtClean="0"/>
              <a:t>2026/6/17</a:t>
            </a:fld>
            <a:endParaRPr kumimoji="1" lang="ja-JP" altLang="en-US"/>
          </a:p>
        </p:txBody>
      </p:sp>
      <p:sp>
        <p:nvSpPr>
          <p:cNvPr id="5" name="フッター プレースホルダー 4">
            <a:extLst>
              <a:ext uri="{FF2B5EF4-FFF2-40B4-BE49-F238E27FC236}">
                <a16:creationId xmlns:a16="http://schemas.microsoft.com/office/drawing/2014/main" id="{DAA9221A-647D-4877-8909-DD2B2F22369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5402025-4197-432C-A6FA-7E05B05D1F68}"/>
              </a:ext>
            </a:extLst>
          </p:cNvPr>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3881061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155A97D-3027-4992-82F4-0B29505C83C8}"/>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D0E8937-A148-47E5-ABD7-AFAD5DC1FBD9}"/>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9771505-4E68-49EC-9E4E-832A188191E5}"/>
              </a:ext>
            </a:extLst>
          </p:cNvPr>
          <p:cNvSpPr>
            <a:spLocks noGrp="1"/>
          </p:cNvSpPr>
          <p:nvPr>
            <p:ph type="dt" sz="half" idx="10"/>
          </p:nvPr>
        </p:nvSpPr>
        <p:spPr/>
        <p:txBody>
          <a:bodyPr/>
          <a:lstStyle/>
          <a:p>
            <a:fld id="{CB8A023F-9FF5-4A23-82E6-2C4A0132049D}" type="datetime1">
              <a:rPr kumimoji="1" lang="ja-JP" altLang="en-US" smtClean="0"/>
              <a:t>2026/6/17</a:t>
            </a:fld>
            <a:endParaRPr kumimoji="1" lang="ja-JP" altLang="en-US"/>
          </a:p>
        </p:txBody>
      </p:sp>
      <p:sp>
        <p:nvSpPr>
          <p:cNvPr id="5" name="フッター プレースホルダー 4">
            <a:extLst>
              <a:ext uri="{FF2B5EF4-FFF2-40B4-BE49-F238E27FC236}">
                <a16:creationId xmlns:a16="http://schemas.microsoft.com/office/drawing/2014/main" id="{B8AFF875-BBD4-406B-AB6C-4F847C664C0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EBB5B3A-4B59-44A5-9C87-93A1303AF351}"/>
              </a:ext>
            </a:extLst>
          </p:cNvPr>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25421668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B5F60F9-BFCF-4764-A226-E4C303915111}"/>
              </a:ext>
            </a:extLst>
          </p:cNvPr>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1C78B96-087E-40C0-9E18-4CA6FEA4AF72}"/>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B14D6B9E-413C-4604-BCAE-D140A4075945}"/>
              </a:ext>
            </a:extLst>
          </p:cNvPr>
          <p:cNvSpPr>
            <a:spLocks noGrp="1"/>
          </p:cNvSpPr>
          <p:nvPr>
            <p:ph type="dt" sz="half" idx="10"/>
          </p:nvPr>
        </p:nvSpPr>
        <p:spPr/>
        <p:txBody>
          <a:bodyPr/>
          <a:lstStyle/>
          <a:p>
            <a:fld id="{4C5C3E50-88E9-449E-8663-2AD5BAEC623D}" type="datetime1">
              <a:rPr kumimoji="1" lang="ja-JP" altLang="en-US" smtClean="0"/>
              <a:t>2026/6/17</a:t>
            </a:fld>
            <a:endParaRPr kumimoji="1" lang="ja-JP" altLang="en-US"/>
          </a:p>
        </p:txBody>
      </p:sp>
      <p:sp>
        <p:nvSpPr>
          <p:cNvPr id="5" name="フッター プレースホルダー 4">
            <a:extLst>
              <a:ext uri="{FF2B5EF4-FFF2-40B4-BE49-F238E27FC236}">
                <a16:creationId xmlns:a16="http://schemas.microsoft.com/office/drawing/2014/main" id="{C1A61D00-6588-4EE7-904B-E3D39768551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74E8B37-C34B-427E-AEED-3739C5FEDED9}"/>
              </a:ext>
            </a:extLst>
          </p:cNvPr>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29524009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F5B8D35-E2AC-4A0F-82DD-92FBA40A5E89}"/>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1D6D383-8D39-43DD-BCC9-023D3DCF3FB0}"/>
              </a:ext>
            </a:extLst>
          </p:cNvPr>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7FFD349F-374E-4283-B9AF-BA7A49693ED6}"/>
              </a:ext>
            </a:extLst>
          </p:cNvPr>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79495224-DA94-4A44-8B79-6AF497B891E0}"/>
              </a:ext>
            </a:extLst>
          </p:cNvPr>
          <p:cNvSpPr>
            <a:spLocks noGrp="1"/>
          </p:cNvSpPr>
          <p:nvPr>
            <p:ph type="dt" sz="half" idx="10"/>
          </p:nvPr>
        </p:nvSpPr>
        <p:spPr/>
        <p:txBody>
          <a:bodyPr/>
          <a:lstStyle/>
          <a:p>
            <a:fld id="{21CA2627-B9E2-4B6B-8E58-4223DCFF5FBE}" type="datetime1">
              <a:rPr kumimoji="1" lang="ja-JP" altLang="en-US" smtClean="0"/>
              <a:t>2026/6/17</a:t>
            </a:fld>
            <a:endParaRPr kumimoji="1" lang="ja-JP" altLang="en-US"/>
          </a:p>
        </p:txBody>
      </p:sp>
      <p:sp>
        <p:nvSpPr>
          <p:cNvPr id="6" name="フッター プレースホルダー 5">
            <a:extLst>
              <a:ext uri="{FF2B5EF4-FFF2-40B4-BE49-F238E27FC236}">
                <a16:creationId xmlns:a16="http://schemas.microsoft.com/office/drawing/2014/main" id="{AE3DED81-9AD8-4252-93F5-03F18AED1F3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C4265AF-BBB3-49F7-8670-7CBB08B3B733}"/>
              </a:ext>
            </a:extLst>
          </p:cNvPr>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41302244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62DCD24-98A2-4A8C-9F0F-1C80B0584961}"/>
              </a:ext>
            </a:extLst>
          </p:cNvPr>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226CA0A-AC18-4216-9105-5D2D0901481A}"/>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3D654FA4-DFAC-4730-8C62-80614EDBBB8B}"/>
              </a:ext>
            </a:extLst>
          </p:cNvPr>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60FFCB7F-55B7-4298-B09E-39D324FD46E1}"/>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E6C9FAE3-E84F-42EE-BABA-26B16FF9EB4B}"/>
              </a:ext>
            </a:extLst>
          </p:cNvPr>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7904E1FA-8D56-430D-89A8-4C3862C29189}"/>
              </a:ext>
            </a:extLst>
          </p:cNvPr>
          <p:cNvSpPr>
            <a:spLocks noGrp="1"/>
          </p:cNvSpPr>
          <p:nvPr>
            <p:ph type="dt" sz="half" idx="10"/>
          </p:nvPr>
        </p:nvSpPr>
        <p:spPr/>
        <p:txBody>
          <a:bodyPr/>
          <a:lstStyle/>
          <a:p>
            <a:fld id="{95C751D2-AD7B-42E4-9BEB-EC05246F2DD9}" type="datetime1">
              <a:rPr kumimoji="1" lang="ja-JP" altLang="en-US" smtClean="0"/>
              <a:t>2026/6/17</a:t>
            </a:fld>
            <a:endParaRPr kumimoji="1" lang="ja-JP" altLang="en-US"/>
          </a:p>
        </p:txBody>
      </p:sp>
      <p:sp>
        <p:nvSpPr>
          <p:cNvPr id="8" name="フッター プレースホルダー 7">
            <a:extLst>
              <a:ext uri="{FF2B5EF4-FFF2-40B4-BE49-F238E27FC236}">
                <a16:creationId xmlns:a16="http://schemas.microsoft.com/office/drawing/2014/main" id="{354E10AA-4301-4AC1-BDCB-D6216DF36CFB}"/>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57957FA3-4145-4EAD-B0EF-2B63913F6CFA}"/>
              </a:ext>
            </a:extLst>
          </p:cNvPr>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7932945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66437EC-1CF1-4C1F-B3F6-C1CEC5BAFBD4}"/>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755AA514-70C2-436F-B168-CF4920C98A0D}"/>
              </a:ext>
            </a:extLst>
          </p:cNvPr>
          <p:cNvSpPr>
            <a:spLocks noGrp="1"/>
          </p:cNvSpPr>
          <p:nvPr>
            <p:ph type="dt" sz="half" idx="10"/>
          </p:nvPr>
        </p:nvSpPr>
        <p:spPr/>
        <p:txBody>
          <a:bodyPr/>
          <a:lstStyle/>
          <a:p>
            <a:fld id="{6F2197E2-6CA5-46E4-9027-09436674BAD3}" type="datetime1">
              <a:rPr kumimoji="1" lang="ja-JP" altLang="en-US" smtClean="0"/>
              <a:t>2026/6/17</a:t>
            </a:fld>
            <a:endParaRPr kumimoji="1" lang="ja-JP" altLang="en-US"/>
          </a:p>
        </p:txBody>
      </p:sp>
      <p:sp>
        <p:nvSpPr>
          <p:cNvPr id="4" name="フッター プレースホルダー 3">
            <a:extLst>
              <a:ext uri="{FF2B5EF4-FFF2-40B4-BE49-F238E27FC236}">
                <a16:creationId xmlns:a16="http://schemas.microsoft.com/office/drawing/2014/main" id="{1A6844F6-086D-478B-8793-768DA093C5C4}"/>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0D16EB39-8831-405E-BA2B-827C1ADA5456}"/>
              </a:ext>
            </a:extLst>
          </p:cNvPr>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17276443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E152BA0F-A0D7-4DE9-8F0C-A1EB740089D1}"/>
              </a:ext>
            </a:extLst>
          </p:cNvPr>
          <p:cNvSpPr>
            <a:spLocks noGrp="1"/>
          </p:cNvSpPr>
          <p:nvPr>
            <p:ph type="dt" sz="half" idx="10"/>
          </p:nvPr>
        </p:nvSpPr>
        <p:spPr/>
        <p:txBody>
          <a:bodyPr/>
          <a:lstStyle/>
          <a:p>
            <a:fld id="{960BBC70-CA59-459D-8289-DC55EEE8FE48}" type="datetime1">
              <a:rPr kumimoji="1" lang="ja-JP" altLang="en-US" smtClean="0"/>
              <a:t>2026/6/17</a:t>
            </a:fld>
            <a:endParaRPr kumimoji="1" lang="ja-JP" altLang="en-US"/>
          </a:p>
        </p:txBody>
      </p:sp>
      <p:sp>
        <p:nvSpPr>
          <p:cNvPr id="3" name="フッター プレースホルダー 2">
            <a:extLst>
              <a:ext uri="{FF2B5EF4-FFF2-40B4-BE49-F238E27FC236}">
                <a16:creationId xmlns:a16="http://schemas.microsoft.com/office/drawing/2014/main" id="{103EBDA2-BF3D-48F4-B8E5-30DA0228D381}"/>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E1F15D6E-D828-422D-BFBE-433F4561E713}"/>
              </a:ext>
            </a:extLst>
          </p:cNvPr>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12032649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9D70482-EBC7-4940-8FCA-1B932367733E}"/>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2A4A6B0-71E5-4FBF-8BB1-C8F2F4743E79}"/>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168559BF-C109-41B3-AD35-FA5AECBB565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EAAE6AE7-4E72-4DB3-BA16-DF82A013A5CA}"/>
              </a:ext>
            </a:extLst>
          </p:cNvPr>
          <p:cNvSpPr>
            <a:spLocks noGrp="1"/>
          </p:cNvSpPr>
          <p:nvPr>
            <p:ph type="dt" sz="half" idx="10"/>
          </p:nvPr>
        </p:nvSpPr>
        <p:spPr/>
        <p:txBody>
          <a:bodyPr/>
          <a:lstStyle/>
          <a:p>
            <a:fld id="{FC4DBD7D-EEED-4206-925A-065B324407F5}" type="datetime1">
              <a:rPr kumimoji="1" lang="ja-JP" altLang="en-US" smtClean="0"/>
              <a:t>2026/6/17</a:t>
            </a:fld>
            <a:endParaRPr kumimoji="1" lang="ja-JP" altLang="en-US"/>
          </a:p>
        </p:txBody>
      </p:sp>
      <p:sp>
        <p:nvSpPr>
          <p:cNvPr id="6" name="フッター プレースホルダー 5">
            <a:extLst>
              <a:ext uri="{FF2B5EF4-FFF2-40B4-BE49-F238E27FC236}">
                <a16:creationId xmlns:a16="http://schemas.microsoft.com/office/drawing/2014/main" id="{B0951DBF-9F4B-49A6-9878-14660D41DFDD}"/>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3B12EB9F-6876-41B7-9718-108DCDA60F50}"/>
              </a:ext>
            </a:extLst>
          </p:cNvPr>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464184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722B93D-6C0F-4AA4-9683-914B4CC84277}" type="datetime1">
              <a:rPr kumimoji="1" lang="ja-JP" altLang="en-US" smtClean="0"/>
              <a:t>2026/6/17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25500837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A9782CA-547A-4024-B2F6-B59F9A83D27D}"/>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2498DAB6-D8EA-4383-9937-508577707FA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a:extLst>
              <a:ext uri="{FF2B5EF4-FFF2-40B4-BE49-F238E27FC236}">
                <a16:creationId xmlns:a16="http://schemas.microsoft.com/office/drawing/2014/main" id="{856863F2-182B-4FDD-BA9E-292E0E7A766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AEB639D3-CE72-42EC-AB99-27CA87049E34}"/>
              </a:ext>
            </a:extLst>
          </p:cNvPr>
          <p:cNvSpPr>
            <a:spLocks noGrp="1"/>
          </p:cNvSpPr>
          <p:nvPr>
            <p:ph type="dt" sz="half" idx="10"/>
          </p:nvPr>
        </p:nvSpPr>
        <p:spPr/>
        <p:txBody>
          <a:bodyPr/>
          <a:lstStyle/>
          <a:p>
            <a:fld id="{B001E63F-0A8C-48DA-9016-7D1A9638E510}" type="datetime1">
              <a:rPr kumimoji="1" lang="ja-JP" altLang="en-US" smtClean="0"/>
              <a:t>2026/6/17</a:t>
            </a:fld>
            <a:endParaRPr kumimoji="1" lang="ja-JP" altLang="en-US"/>
          </a:p>
        </p:txBody>
      </p:sp>
      <p:sp>
        <p:nvSpPr>
          <p:cNvPr id="6" name="フッター プレースホルダー 5">
            <a:extLst>
              <a:ext uri="{FF2B5EF4-FFF2-40B4-BE49-F238E27FC236}">
                <a16:creationId xmlns:a16="http://schemas.microsoft.com/office/drawing/2014/main" id="{270E0C02-6EC1-4CFD-BD02-FFDC2356DE95}"/>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4245ADE-BCB2-43A0-8CB7-5BC978C853DE}"/>
              </a:ext>
            </a:extLst>
          </p:cNvPr>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14522625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CD3C873-71A2-4107-89B1-0C3A78A5B913}"/>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625747D2-6207-49FF-B559-6D0521D3C51A}"/>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B05F0D0-11C1-46C8-B536-A8BAD408A7D7}"/>
              </a:ext>
            </a:extLst>
          </p:cNvPr>
          <p:cNvSpPr>
            <a:spLocks noGrp="1"/>
          </p:cNvSpPr>
          <p:nvPr>
            <p:ph type="dt" sz="half" idx="10"/>
          </p:nvPr>
        </p:nvSpPr>
        <p:spPr/>
        <p:txBody>
          <a:bodyPr/>
          <a:lstStyle/>
          <a:p>
            <a:fld id="{FF57B34C-1775-4FAB-AF3F-E2DF1D7BECE8}" type="datetime1">
              <a:rPr kumimoji="1" lang="ja-JP" altLang="en-US" smtClean="0"/>
              <a:t>2026/6/17</a:t>
            </a:fld>
            <a:endParaRPr kumimoji="1" lang="ja-JP" altLang="en-US"/>
          </a:p>
        </p:txBody>
      </p:sp>
      <p:sp>
        <p:nvSpPr>
          <p:cNvPr id="5" name="フッター プレースホルダー 4">
            <a:extLst>
              <a:ext uri="{FF2B5EF4-FFF2-40B4-BE49-F238E27FC236}">
                <a16:creationId xmlns:a16="http://schemas.microsoft.com/office/drawing/2014/main" id="{496FED2B-4D2A-4B73-861D-0604932F7CB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E2AAA4B-1D3E-4B72-AD62-6A8859ABC0C2}"/>
              </a:ext>
            </a:extLst>
          </p:cNvPr>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30857569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6BA32C5C-5B8D-46B8-A879-51C0A14CB97B}"/>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F476A547-6F1E-4C0D-8E8F-4802A4B0C0A0}"/>
              </a:ext>
            </a:extLst>
          </p:cNvPr>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F343A79-159D-4A24-A5C2-F023F38D4BF1}"/>
              </a:ext>
            </a:extLst>
          </p:cNvPr>
          <p:cNvSpPr>
            <a:spLocks noGrp="1"/>
          </p:cNvSpPr>
          <p:nvPr>
            <p:ph type="dt" sz="half" idx="10"/>
          </p:nvPr>
        </p:nvSpPr>
        <p:spPr/>
        <p:txBody>
          <a:bodyPr/>
          <a:lstStyle/>
          <a:p>
            <a:fld id="{FD30FF12-10FD-47E8-945A-DC047D15CDCF}" type="datetime1">
              <a:rPr kumimoji="1" lang="ja-JP" altLang="en-US" smtClean="0"/>
              <a:t>2026/6/17</a:t>
            </a:fld>
            <a:endParaRPr kumimoji="1" lang="ja-JP" altLang="en-US"/>
          </a:p>
        </p:txBody>
      </p:sp>
      <p:sp>
        <p:nvSpPr>
          <p:cNvPr id="5" name="フッター プレースホルダー 4">
            <a:extLst>
              <a:ext uri="{FF2B5EF4-FFF2-40B4-BE49-F238E27FC236}">
                <a16:creationId xmlns:a16="http://schemas.microsoft.com/office/drawing/2014/main" id="{B3EE57E0-1E4B-422F-B133-D1D9E6D88C7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D1A3468-96DF-4B46-9BCC-4ABD9EBCC97C}"/>
              </a:ext>
            </a:extLst>
          </p:cNvPr>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22597998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960BBC70-CA59-459D-8289-DC55EEE8FE48}" type="datetime1">
              <a:rPr kumimoji="1" lang="ja-JP" altLang="en-US" sz="900" b="0" i="0" u="none" strike="noStrike" kern="1200" cap="none" spc="0" normalizeH="0" baseline="0" noProof="0" smtClean="0">
                <a:ln>
                  <a:noFill/>
                </a:ln>
                <a:solidFill>
                  <a:prstClr val="black">
                    <a:tint val="75000"/>
                  </a:prstClr>
                </a:solidFill>
                <a:effectLst/>
                <a:uLnTx/>
                <a:uFillTx/>
                <a:latin typeface="游ゴシック" panose="020B0400000000000000" charset="-128"/>
                <a:ea typeface="游ゴシック" panose="020B0400000000000000" charset="-128"/>
                <a:cs typeface="+mn-cs"/>
              </a:rPr>
              <a:t>2026/6/17</a:t>
            </a:fld>
            <a:endParaRPr kumimoji="1" lang="ja-JP" altLang="en-US" sz="900" b="0" i="0" u="none" strike="noStrike" kern="1200" cap="none" spc="0" normalizeH="0" baseline="0" noProof="0">
              <a:ln>
                <a:noFill/>
              </a:ln>
              <a:solidFill>
                <a:prstClr val="black">
                  <a:tint val="75000"/>
                </a:prstClr>
              </a:solidFill>
              <a:effectLst/>
              <a:uLnTx/>
              <a:uFillTx/>
              <a:latin typeface="游ゴシック" panose="020B0400000000000000" charset="-128"/>
              <a:ea typeface="游ゴシック" panose="020B0400000000000000" charset="-128"/>
              <a:cs typeface="+mn-cs"/>
            </a:endParaRPr>
          </a:p>
        </p:txBody>
      </p:sp>
      <p:sp>
        <p:nvSpPr>
          <p:cNvPr id="3" name="フッター プレースホルダー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ja-JP" altLang="en-US" sz="900" b="0" i="0" u="none" strike="noStrike" kern="1200" cap="none" spc="0" normalizeH="0" baseline="0" noProof="0">
              <a:ln>
                <a:noFill/>
              </a:ln>
              <a:solidFill>
                <a:prstClr val="black">
                  <a:tint val="75000"/>
                </a:prstClr>
              </a:solidFill>
              <a:effectLst/>
              <a:uLnTx/>
              <a:uFillTx/>
              <a:latin typeface="游ゴシック" panose="020B0400000000000000" charset="-128"/>
              <a:ea typeface="游ゴシック" panose="020B0400000000000000" charset="-128"/>
              <a:cs typeface="+mn-cs"/>
            </a:endParaRPr>
          </a:p>
        </p:txBody>
      </p:sp>
      <p:sp>
        <p:nvSpPr>
          <p:cNvPr id="4" name="スライド番号プレースホルダー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65D66D74-59DD-45F1-9699-79ABB01F93F3}" type="slidenum">
              <a:rPr kumimoji="1" lang="ja-JP" altLang="en-US" sz="900" b="0" i="0" u="none" strike="noStrike" kern="1200" cap="none" spc="0" normalizeH="0" baseline="0" noProof="0" smtClean="0">
                <a:ln>
                  <a:noFill/>
                </a:ln>
                <a:solidFill>
                  <a:prstClr val="black">
                    <a:tint val="75000"/>
                  </a:prstClr>
                </a:solidFill>
                <a:effectLst/>
                <a:uLnTx/>
                <a:uFillTx/>
                <a:latin typeface="游ゴシック" panose="020B0400000000000000" charset="-128"/>
                <a:ea typeface="游ゴシック" panose="020B0400000000000000" charset="-128"/>
                <a:cs typeface="+mn-cs"/>
              </a:rPr>
              <a:t>‹#›</a:t>
            </a:fld>
            <a:endParaRPr kumimoji="1" lang="ja-JP" altLang="en-US" sz="900" b="0" i="0" u="none" strike="noStrike" kern="1200" cap="none" spc="0" normalizeH="0" baseline="0" noProof="0">
              <a:ln>
                <a:noFill/>
              </a:ln>
              <a:solidFill>
                <a:prstClr val="black">
                  <a:tint val="75000"/>
                </a:prstClr>
              </a:solidFill>
              <a:effectLst/>
              <a:uLnTx/>
              <a:uFillTx/>
              <a:latin typeface="游ゴシック" panose="020B0400000000000000" charset="-128"/>
              <a:ea typeface="游ゴシック" panose="020B0400000000000000" charset="-128"/>
              <a:cs typeface="+mn-cs"/>
            </a:endParaRPr>
          </a:p>
        </p:txBody>
      </p:sp>
    </p:spTree>
    <p:extLst>
      <p:ext uri="{BB962C8B-B14F-4D97-AF65-F5344CB8AC3E}">
        <p14:creationId xmlns:p14="http://schemas.microsoft.com/office/powerpoint/2010/main" val="26050077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字幕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F8CC9C23-21BE-499C-9DA1-A9A3D30E0156}" type="datetime1">
              <a:rPr kumimoji="1" lang="ja-JP" altLang="en-US" smtClean="0"/>
              <a:t>2026/6/17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17756420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CB8A023F-9FF5-4A23-82E6-2C4A0132049D}" type="datetime1">
              <a:rPr kumimoji="1" lang="ja-JP" altLang="en-US" smtClean="0"/>
              <a:t>2026/6/17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12489676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4C5C3E50-88E9-449E-8663-2AD5BAEC623D}" type="datetime1">
              <a:rPr kumimoji="1" lang="ja-JP" altLang="en-US" smtClean="0"/>
              <a:t>2026/6/17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36663113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21CA2627-B9E2-4B6B-8E58-4223DCFF5FBE}" type="datetime1">
              <a:rPr kumimoji="1" lang="ja-JP" altLang="en-US" smtClean="0"/>
              <a:t>2026/6/17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34778497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95C751D2-AD7B-42E4-9BEB-EC05246F2DD9}" type="datetime1">
              <a:rPr kumimoji="1" lang="ja-JP" altLang="en-US" smtClean="0"/>
              <a:t>2026/6/17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39790805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6F2197E2-6CA5-46E4-9027-09436674BAD3}" type="datetime1">
              <a:rPr kumimoji="1" lang="ja-JP" altLang="en-US" smtClean="0"/>
              <a:t>2026/6/17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3299515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8"/>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5B146FF6-914B-4F19-A5E8-79044A84C5F8}" type="datetime1">
              <a:rPr kumimoji="1" lang="ja-JP" altLang="en-US" smtClean="0"/>
              <a:t>2026/6/17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24466251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60BBC70-CA59-459D-8289-DC55EEE8FE48}" type="datetime1">
              <a:rPr kumimoji="1" lang="ja-JP" altLang="en-US" smtClean="0"/>
              <a:t>2026/6/17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38203953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FC4DBD7D-EEED-4206-925A-065B324407F5}" type="datetime1">
              <a:rPr kumimoji="1" lang="ja-JP" altLang="en-US" smtClean="0"/>
              <a:t>2026/6/17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6358107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B001E63F-0A8C-48DA-9016-7D1A9638E510}" type="datetime1">
              <a:rPr kumimoji="1" lang="ja-JP" altLang="en-US" smtClean="0"/>
              <a:t>2026/6/17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11412807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F57B34C-1775-4FAB-AF3F-E2DF1D7BECE8}" type="datetime1">
              <a:rPr kumimoji="1" lang="ja-JP" altLang="en-US" smtClean="0"/>
              <a:t>2026/6/17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10139362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D30FF12-10FD-47E8-945A-DC047D15CDCF}" type="datetime1">
              <a:rPr kumimoji="1" lang="ja-JP" altLang="en-US" smtClean="0"/>
              <a:t>2026/6/17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29180433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3B63668F-F9C8-49C1-80D0-FE9EA8F9B65E}" type="datetime1">
              <a:rPr kumimoji="1" lang="ja-JP" altLang="en-US" sz="1200" b="0" i="0" u="none" strike="noStrike" kern="1200" cap="none" spc="0" normalizeH="0" baseline="0" noProof="0" smtClean="0">
                <a:ln>
                  <a:noFill/>
                </a:ln>
                <a:solidFill>
                  <a:prstClr val="black">
                    <a:tint val="75000"/>
                  </a:prstClr>
                </a:solidFill>
                <a:effectLst/>
                <a:uLnTx/>
                <a:uFillTx/>
                <a:latin typeface="Meiryo UI" panose="020B0604030504040204" charset="-128"/>
                <a:ea typeface="Meiryo UI" panose="020B0604030504040204" charset="-128"/>
                <a:cs typeface="+mn-cs"/>
              </a:rPr>
              <a:t>2026/6/17</a:t>
            </a:fld>
            <a:endParaRPr kumimoji="1" lang="ja-JP" altLang="en-US" sz="1200" b="0" i="0" u="none" strike="noStrike" kern="1200" cap="none" spc="0" normalizeH="0" baseline="0" noProof="0">
              <a:ln>
                <a:noFill/>
              </a:ln>
              <a:solidFill>
                <a:prstClr val="black">
                  <a:tint val="75000"/>
                </a:prstClr>
              </a:solidFill>
              <a:effectLst/>
              <a:uLnTx/>
              <a:uFillTx/>
              <a:latin typeface="Meiryo UI" panose="020B0604030504040204" charset="-128"/>
              <a:ea typeface="Meiryo UI" panose="020B0604030504040204" charset="-128"/>
              <a:cs typeface="+mn-cs"/>
            </a:endParaRPr>
          </a:p>
        </p:txBody>
      </p:sp>
      <p:sp>
        <p:nvSpPr>
          <p:cNvPr id="3" name="フッター プレースホルダー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ja-JP" altLang="en-US" sz="1200" b="0" i="0" u="none" strike="noStrike" kern="1200" cap="none" spc="0" normalizeH="0" baseline="0" noProof="0">
              <a:ln>
                <a:noFill/>
              </a:ln>
              <a:solidFill>
                <a:prstClr val="black">
                  <a:tint val="75000"/>
                </a:prstClr>
              </a:solidFill>
              <a:effectLst/>
              <a:uLnTx/>
              <a:uFillTx/>
              <a:latin typeface="Meiryo UI" panose="020B0604030504040204" charset="-128"/>
              <a:ea typeface="Meiryo UI" panose="020B0604030504040204" charset="-128"/>
              <a:cs typeface="+mn-cs"/>
            </a:endParaRPr>
          </a:p>
        </p:txBody>
      </p:sp>
      <p:sp>
        <p:nvSpPr>
          <p:cNvPr id="4" name="スライド番号プレースホルダー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65D66D74-59DD-45F1-9699-79ABB01F93F3}" type="slidenum">
              <a:rPr kumimoji="1" lang="ja-JP" altLang="en-US" sz="1200" b="0" i="0" u="none" strike="noStrike" kern="1200" cap="none" spc="0" normalizeH="0" baseline="0" noProof="0" smtClean="0">
                <a:ln>
                  <a:noFill/>
                </a:ln>
                <a:solidFill>
                  <a:prstClr val="black">
                    <a:tint val="75000"/>
                  </a:prstClr>
                </a:solidFill>
                <a:effectLst/>
                <a:uLnTx/>
                <a:uFillTx/>
                <a:latin typeface="Meiryo UI" panose="020B0604030504040204" charset="-128"/>
                <a:ea typeface="Meiryo UI" panose="020B0604030504040204" charset="-128"/>
                <a:cs typeface="+mn-cs"/>
              </a:rPr>
              <a:t>‹#›</a:t>
            </a:fld>
            <a:endParaRPr kumimoji="1" lang="ja-JP" altLang="en-US" sz="1200" b="0" i="0" u="none" strike="noStrike" kern="1200" cap="none" spc="0" normalizeH="0" baseline="0" noProof="0">
              <a:ln>
                <a:noFill/>
              </a:ln>
              <a:solidFill>
                <a:prstClr val="black">
                  <a:tint val="75000"/>
                </a:prstClr>
              </a:solidFill>
              <a:effectLst/>
              <a:uLnTx/>
              <a:uFillTx/>
              <a:latin typeface="Meiryo UI" panose="020B0604030504040204" charset="-128"/>
              <a:ea typeface="Meiryo UI" panose="020B0604030504040204" charset="-128"/>
              <a:cs typeface="+mn-cs"/>
            </a:endParaRPr>
          </a:p>
        </p:txBody>
      </p:sp>
    </p:spTree>
    <p:extLst>
      <p:ext uri="{BB962C8B-B14F-4D97-AF65-F5344CB8AC3E}">
        <p14:creationId xmlns:p14="http://schemas.microsoft.com/office/powerpoint/2010/main" val="22006075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字幕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A566ED05-BEDA-4311-A166-1367AED4A70E}" type="datetimeFigureOut">
              <a:rPr kumimoji="1" lang="ja-JP" altLang="en-US" smtClean="0"/>
              <a:t>2026/6/17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4910ED4-BA69-4D38-9A5B-4144BD65869C}" type="slidenum">
              <a:rPr kumimoji="1" lang="ja-JP" altLang="en-US" smtClean="0"/>
              <a:t>‹#›</a:t>
            </a:fld>
            <a:endParaRPr kumimoji="1" lang="ja-JP" altLang="en-US"/>
          </a:p>
        </p:txBody>
      </p:sp>
    </p:spTree>
    <p:extLst>
      <p:ext uri="{BB962C8B-B14F-4D97-AF65-F5344CB8AC3E}">
        <p14:creationId xmlns:p14="http://schemas.microsoft.com/office/powerpoint/2010/main" val="18154516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566ED05-BEDA-4311-A166-1367AED4A70E}" type="datetimeFigureOut">
              <a:rPr kumimoji="1" lang="ja-JP" altLang="en-US" smtClean="0"/>
              <a:t>2026/6/17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4910ED4-BA69-4D38-9A5B-4144BD65869C}" type="slidenum">
              <a:rPr kumimoji="1" lang="ja-JP" altLang="en-US" smtClean="0"/>
              <a:t>‹#›</a:t>
            </a:fld>
            <a:endParaRPr kumimoji="1" lang="ja-JP" altLang="en-US"/>
          </a:p>
        </p:txBody>
      </p:sp>
    </p:spTree>
    <p:extLst>
      <p:ext uri="{BB962C8B-B14F-4D97-AF65-F5344CB8AC3E}">
        <p14:creationId xmlns:p14="http://schemas.microsoft.com/office/powerpoint/2010/main" val="31198153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9"/>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A566ED05-BEDA-4311-A166-1367AED4A70E}" type="datetimeFigureOut">
              <a:rPr kumimoji="1" lang="ja-JP" altLang="en-US" smtClean="0"/>
              <a:t>2026/6/17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4910ED4-BA69-4D38-9A5B-4144BD65869C}" type="slidenum">
              <a:rPr kumimoji="1" lang="ja-JP" altLang="en-US" smtClean="0"/>
              <a:t>‹#›</a:t>
            </a:fld>
            <a:endParaRPr kumimoji="1" lang="ja-JP" altLang="en-US"/>
          </a:p>
        </p:txBody>
      </p:sp>
    </p:spTree>
    <p:extLst>
      <p:ext uri="{BB962C8B-B14F-4D97-AF65-F5344CB8AC3E}">
        <p14:creationId xmlns:p14="http://schemas.microsoft.com/office/powerpoint/2010/main" val="17258946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A566ED05-BEDA-4311-A166-1367AED4A70E}" type="datetimeFigureOut">
              <a:rPr kumimoji="1" lang="ja-JP" altLang="en-US" smtClean="0"/>
              <a:t>2026/6/17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4910ED4-BA69-4D38-9A5B-4144BD65869C}" type="slidenum">
              <a:rPr kumimoji="1" lang="ja-JP" altLang="en-US" smtClean="0"/>
              <a:t>‹#›</a:t>
            </a:fld>
            <a:endParaRPr kumimoji="1" lang="ja-JP" altLang="en-US"/>
          </a:p>
        </p:txBody>
      </p:sp>
    </p:spTree>
    <p:extLst>
      <p:ext uri="{BB962C8B-B14F-4D97-AF65-F5344CB8AC3E}">
        <p14:creationId xmlns:p14="http://schemas.microsoft.com/office/powerpoint/2010/main" val="17195519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58B9A4ED-79E7-463A-8C6C-F9E9EA734C1E}" type="datetime1">
              <a:rPr kumimoji="1" lang="ja-JP" altLang="en-US" smtClean="0"/>
              <a:t>2026/6/17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15549567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A566ED05-BEDA-4311-A166-1367AED4A70E}" type="datetimeFigureOut">
              <a:rPr kumimoji="1" lang="ja-JP" altLang="en-US" smtClean="0"/>
              <a:t>2026/6/17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E4910ED4-BA69-4D38-9A5B-4144BD65869C}" type="slidenum">
              <a:rPr kumimoji="1" lang="ja-JP" altLang="en-US" smtClean="0"/>
              <a:t>‹#›</a:t>
            </a:fld>
            <a:endParaRPr kumimoji="1" lang="ja-JP" altLang="en-US"/>
          </a:p>
        </p:txBody>
      </p:sp>
    </p:spTree>
    <p:extLst>
      <p:ext uri="{BB962C8B-B14F-4D97-AF65-F5344CB8AC3E}">
        <p14:creationId xmlns:p14="http://schemas.microsoft.com/office/powerpoint/2010/main" val="186274745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A566ED05-BEDA-4311-A166-1367AED4A70E}" type="datetimeFigureOut">
              <a:rPr kumimoji="1" lang="ja-JP" altLang="en-US" smtClean="0"/>
              <a:t>2026/6/17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E4910ED4-BA69-4D38-9A5B-4144BD65869C}" type="slidenum">
              <a:rPr kumimoji="1" lang="ja-JP" altLang="en-US" smtClean="0"/>
              <a:t>‹#›</a:t>
            </a:fld>
            <a:endParaRPr kumimoji="1" lang="ja-JP" altLang="en-US"/>
          </a:p>
        </p:txBody>
      </p:sp>
    </p:spTree>
    <p:extLst>
      <p:ext uri="{BB962C8B-B14F-4D97-AF65-F5344CB8AC3E}">
        <p14:creationId xmlns:p14="http://schemas.microsoft.com/office/powerpoint/2010/main" val="9726918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566ED05-BEDA-4311-A166-1367AED4A70E}" type="datetimeFigureOut">
              <a:rPr kumimoji="1" lang="ja-JP" altLang="en-US" smtClean="0"/>
              <a:t>2026/6/17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E4910ED4-BA69-4D38-9A5B-4144BD65869C}" type="slidenum">
              <a:rPr kumimoji="1" lang="ja-JP" altLang="en-US" smtClean="0"/>
              <a:t>‹#›</a:t>
            </a:fld>
            <a:endParaRPr kumimoji="1" lang="ja-JP" altLang="en-US"/>
          </a:p>
        </p:txBody>
      </p:sp>
    </p:spTree>
    <p:extLst>
      <p:ext uri="{BB962C8B-B14F-4D97-AF65-F5344CB8AC3E}">
        <p14:creationId xmlns:p14="http://schemas.microsoft.com/office/powerpoint/2010/main" val="232538187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566ED05-BEDA-4311-A166-1367AED4A70E}" type="datetimeFigureOut">
              <a:rPr kumimoji="1" lang="ja-JP" altLang="en-US" smtClean="0"/>
              <a:t>2026/6/17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4910ED4-BA69-4D38-9A5B-4144BD65869C}" type="slidenum">
              <a:rPr kumimoji="1" lang="ja-JP" altLang="en-US" smtClean="0"/>
              <a:t>‹#›</a:t>
            </a:fld>
            <a:endParaRPr kumimoji="1" lang="ja-JP" altLang="en-US"/>
          </a:p>
        </p:txBody>
      </p:sp>
    </p:spTree>
    <p:extLst>
      <p:ext uri="{BB962C8B-B14F-4D97-AF65-F5344CB8AC3E}">
        <p14:creationId xmlns:p14="http://schemas.microsoft.com/office/powerpoint/2010/main" val="138136065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566ED05-BEDA-4311-A166-1367AED4A70E}" type="datetimeFigureOut">
              <a:rPr kumimoji="1" lang="ja-JP" altLang="en-US" smtClean="0"/>
              <a:t>2026/6/17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4910ED4-BA69-4D38-9A5B-4144BD65869C}" type="slidenum">
              <a:rPr kumimoji="1" lang="ja-JP" altLang="en-US" smtClean="0"/>
              <a:t>‹#›</a:t>
            </a:fld>
            <a:endParaRPr kumimoji="1" lang="ja-JP" altLang="en-US"/>
          </a:p>
        </p:txBody>
      </p:sp>
    </p:spTree>
    <p:extLst>
      <p:ext uri="{BB962C8B-B14F-4D97-AF65-F5344CB8AC3E}">
        <p14:creationId xmlns:p14="http://schemas.microsoft.com/office/powerpoint/2010/main" val="311532782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566ED05-BEDA-4311-A166-1367AED4A70E}" type="datetimeFigureOut">
              <a:rPr kumimoji="1" lang="ja-JP" altLang="en-US" smtClean="0"/>
              <a:t>2026/6/17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4910ED4-BA69-4D38-9A5B-4144BD65869C}" type="slidenum">
              <a:rPr kumimoji="1" lang="ja-JP" altLang="en-US" smtClean="0"/>
              <a:t>‹#›</a:t>
            </a:fld>
            <a:endParaRPr kumimoji="1" lang="ja-JP" altLang="en-US"/>
          </a:p>
        </p:txBody>
      </p:sp>
    </p:spTree>
    <p:extLst>
      <p:ext uri="{BB962C8B-B14F-4D97-AF65-F5344CB8AC3E}">
        <p14:creationId xmlns:p14="http://schemas.microsoft.com/office/powerpoint/2010/main" val="302043552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566ED05-BEDA-4311-A166-1367AED4A70E}" type="datetimeFigureOut">
              <a:rPr kumimoji="1" lang="ja-JP" altLang="en-US" smtClean="0"/>
              <a:t>2026/6/17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4910ED4-BA69-4D38-9A5B-4144BD65869C}" type="slidenum">
              <a:rPr kumimoji="1" lang="ja-JP" altLang="en-US" smtClean="0"/>
              <a:t>‹#›</a:t>
            </a:fld>
            <a:endParaRPr kumimoji="1" lang="ja-JP" altLang="en-US"/>
          </a:p>
        </p:txBody>
      </p:sp>
    </p:spTree>
    <p:extLst>
      <p:ext uri="{BB962C8B-B14F-4D97-AF65-F5344CB8AC3E}">
        <p14:creationId xmlns:p14="http://schemas.microsoft.com/office/powerpoint/2010/main" val="1015403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4525AE54-F96B-4A8F-B157-77405318F1B7}" type="datetime1">
              <a:rPr kumimoji="1" lang="ja-JP" altLang="en-US" smtClean="0"/>
              <a:t>2026/6/17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1915690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4291A11C-C4BE-420B-871A-BE440AFF9F01}" type="datetime1">
              <a:rPr kumimoji="1" lang="ja-JP" altLang="en-US" smtClean="0"/>
              <a:t>2026/6/17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3365548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3B63668F-F9C8-49C1-80D0-FE9EA8F9B65E}" type="datetime1">
              <a:rPr kumimoji="1" lang="ja-JP" altLang="en-US" smtClean="0"/>
              <a:t>2026/6/17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3145780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29DCBD32-5DDC-4632-8AB4-E9E663DC2CDE}" type="datetime1">
              <a:rPr kumimoji="1" lang="ja-JP" altLang="en-US" smtClean="0"/>
              <a:t>2026/6/17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1830995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C0F94C00-556A-4231-A9CB-B99D3C0A4078}" type="datetime1">
              <a:rPr kumimoji="1" lang="ja-JP" altLang="en-US" smtClean="0"/>
              <a:t>2026/6/17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2862521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4.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3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6.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052E92-8536-4F0E-985C-39CEE666AFD3}" type="datetime1">
              <a:rPr kumimoji="1" lang="ja-JP" altLang="en-US" smtClean="0"/>
              <a:t>2026/6/17</a:t>
            </a:fld>
            <a:endParaRPr kumimoji="1" lang="ja-JP" altLang="en-US"/>
          </a:p>
        </p:txBody>
      </p:sp>
      <p:sp>
        <p:nvSpPr>
          <p:cNvPr id="5" name="フッター プレースホルダー 4"/>
          <p:cNvSpPr>
            <a:spLocks noGrp="1"/>
          </p:cNvSpPr>
          <p:nvPr>
            <p:ph type="ftr" sz="quarter" idx="3"/>
          </p:nvPr>
        </p:nvSpPr>
        <p:spPr>
          <a:xfrm>
            <a:off x="3124200" y="6356358"/>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39874183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974FCB8B-49A8-4BBD-A64B-495EA85454FA}"/>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BCE979F-BB70-40E2-ABA5-59D1CE44586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CBCBEEC-A62A-4BA2-A779-DD2351EC0055}"/>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AF8D2F3-D654-4289-A853-CE2A499F1216}" type="datetime1">
              <a:rPr kumimoji="1" lang="ja-JP" altLang="en-US" smtClean="0"/>
              <a:t>2026/6/17</a:t>
            </a:fld>
            <a:endParaRPr kumimoji="1" lang="ja-JP" altLang="en-US"/>
          </a:p>
        </p:txBody>
      </p:sp>
      <p:sp>
        <p:nvSpPr>
          <p:cNvPr id="5" name="フッター プレースホルダー 4">
            <a:extLst>
              <a:ext uri="{FF2B5EF4-FFF2-40B4-BE49-F238E27FC236}">
                <a16:creationId xmlns:a16="http://schemas.microsoft.com/office/drawing/2014/main" id="{BD15A774-976B-40C8-8278-98241C5EDDDE}"/>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2A601179-0C92-4C6B-A7DA-8B0FB6D54073}"/>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31583249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AF8D2F3-D654-4289-A853-CE2A499F1216}" type="datetime1">
              <a:rPr kumimoji="1" lang="ja-JP" altLang="en-US" smtClean="0"/>
              <a:t>2026/6/17</a:t>
            </a:fld>
            <a:endParaRPr kumimoji="1" lang="ja-JP" altLang="en-US"/>
          </a:p>
        </p:txBody>
      </p:sp>
      <p:sp>
        <p:nvSpPr>
          <p:cNvPr id="5" name="フッター プレースホルダー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4103583148"/>
      </p:ext>
    </p:extLst>
  </p:cSld>
  <p:clrMap bg1="lt1" tx1="dk1" bg2="lt2" tx2="dk2" accent1="accent1" accent2="accent2" accent3="accent3" accent4="accent4" accent5="accent5" accent6="accent6" hlink="hlink" folHlink="folHlink"/>
  <p:sldLayoutIdLst>
    <p:sldLayoutId id="2147483673" r:id="rId1"/>
  </p:sldLayoutIdLst>
  <p:hf sldNum="0"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AF8D2F3-D654-4289-A853-CE2A499F1216}" type="datetime1">
              <a:rPr kumimoji="1" lang="ja-JP" altLang="en-US" smtClean="0"/>
              <a:t>2026/6/17</a:t>
            </a:fld>
            <a:endParaRPr kumimoji="1" lang="ja-JP" altLang="en-US"/>
          </a:p>
        </p:txBody>
      </p:sp>
      <p:sp>
        <p:nvSpPr>
          <p:cNvPr id="5" name="フッター プレースホルダー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234925551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sldNum="0"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052E92-8536-4F0E-985C-39CEE666AFD3}" type="datetime1">
              <a:rPr kumimoji="1" lang="ja-JP" altLang="en-US" smtClean="0"/>
              <a:t>2026/6/17</a:t>
            </a:fld>
            <a:endParaRPr kumimoji="1" lang="ja-JP" altLang="en-US"/>
          </a:p>
        </p:txBody>
      </p:sp>
      <p:sp>
        <p:nvSpPr>
          <p:cNvPr id="5" name="フッター プレースホルダー 4"/>
          <p:cNvSpPr>
            <a:spLocks noGrp="1"/>
          </p:cNvSpPr>
          <p:nvPr>
            <p:ph type="ftr" sz="quarter" idx="3"/>
          </p:nvPr>
        </p:nvSpPr>
        <p:spPr>
          <a:xfrm>
            <a:off x="3124200" y="6356358"/>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56917405"/>
      </p:ext>
    </p:extLst>
  </p:cSld>
  <p:clrMap bg1="lt1" tx1="dk1" bg2="lt2" tx2="dk2" accent1="accent1" accent2="accent2" accent3="accent3" accent4="accent4" accent5="accent5" accent6="accent6" hlink="hlink" folHlink="folHlink"/>
  <p:sldLayoutIdLst>
    <p:sldLayoutId id="2147483687" r:id="rId1"/>
  </p:sldLayoutIdLst>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66ED05-BEDA-4311-A166-1367AED4A70E}" type="datetimeFigureOut">
              <a:rPr kumimoji="1" lang="ja-JP" altLang="en-US" smtClean="0"/>
              <a:t>2026/6/17</a:t>
            </a:fld>
            <a:endParaRPr kumimoji="1" lang="ja-JP" altLang="en-US"/>
          </a:p>
        </p:txBody>
      </p:sp>
      <p:sp>
        <p:nvSpPr>
          <p:cNvPr id="5" name="フッター プレースホルダー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910ED4-BA69-4D38-9A5B-4144BD65869C}" type="slidenum">
              <a:rPr kumimoji="1" lang="ja-JP" altLang="en-US" smtClean="0"/>
              <a:t>‹#›</a:t>
            </a:fld>
            <a:endParaRPr kumimoji="1" lang="ja-JP" altLang="en-US"/>
          </a:p>
        </p:txBody>
      </p:sp>
    </p:spTree>
    <p:extLst>
      <p:ext uri="{BB962C8B-B14F-4D97-AF65-F5344CB8AC3E}">
        <p14:creationId xmlns:p14="http://schemas.microsoft.com/office/powerpoint/2010/main" val="2275898930"/>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image" Target="../media/image2.png"/><Relationship Id="rId9" Type="http://schemas.openxmlformats.org/officeDocument/2006/relationships/image" Target="../media/image3.pn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05.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image" Target="../media/image129.png"/><Relationship Id="rId1" Type="http://schemas.openxmlformats.org/officeDocument/2006/relationships/slideLayout" Target="../slideLayouts/slideLayout35.xml"/><Relationship Id="rId5" Type="http://schemas.openxmlformats.org/officeDocument/2006/relationships/image" Target="../media/image132.png"/><Relationship Id="rId4" Type="http://schemas.openxmlformats.org/officeDocument/2006/relationships/image" Target="../media/image131.png"/></Relationships>
</file>

<file path=ppt/slides/_rels/slide10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75.xml"/><Relationship Id="rId1" Type="http://schemas.openxmlformats.org/officeDocument/2006/relationships/slideLayout" Target="../slideLayouts/slideLayout35.xml"/><Relationship Id="rId6" Type="http://schemas.openxmlformats.org/officeDocument/2006/relationships/image" Target="../media/image2.png"/><Relationship Id="rId11" Type="http://schemas.openxmlformats.org/officeDocument/2006/relationships/image" Target="../media/image8.png"/><Relationship Id="rId5" Type="http://schemas.openxmlformats.org/officeDocument/2006/relationships/image" Target="../media/image5.png"/><Relationship Id="rId10" Type="http://schemas.openxmlformats.org/officeDocument/2006/relationships/image" Target="../media/image6.png"/><Relationship Id="rId4" Type="http://schemas.openxmlformats.org/officeDocument/2006/relationships/image" Target="../media/image4.png"/><Relationship Id="rId9" Type="http://schemas.openxmlformats.org/officeDocument/2006/relationships/image" Target="../media/image11.png"/></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png"/><Relationship Id="rId7" Type="http://schemas.openxmlformats.org/officeDocument/2006/relationships/image" Target="../media/image13.png"/><Relationship Id="rId12"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9.png"/><Relationship Id="rId10" Type="http://schemas.openxmlformats.org/officeDocument/2006/relationships/image" Target="../media/image3.png"/><Relationship Id="rId4" Type="http://schemas.openxmlformats.org/officeDocument/2006/relationships/image" Target="../media/image12.png"/><Relationship Id="rId9" Type="http://schemas.openxmlformats.org/officeDocument/2006/relationships/image" Target="../media/image15.pn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35.xml"/><Relationship Id="rId6" Type="http://schemas.openxmlformats.org/officeDocument/2006/relationships/image" Target="../media/image12.png"/><Relationship Id="rId5" Type="http://schemas.openxmlformats.org/officeDocument/2006/relationships/image" Target="../media/image6.png"/><Relationship Id="rId4" Type="http://schemas.openxmlformats.org/officeDocument/2006/relationships/image" Target="../media/image2.png"/><Relationship Id="rId9" Type="http://schemas.openxmlformats.org/officeDocument/2006/relationships/image" Target="../media/image1.png"/></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5.xml.rels><?xml version="1.0" encoding="UTF-8" standalone="yes"?>
<Relationships xmlns="http://schemas.openxmlformats.org/package/2006/relationships"><Relationship Id="rId3" Type="http://schemas.openxmlformats.org/officeDocument/2006/relationships/image" Target="../media/image134.emf"/><Relationship Id="rId2" Type="http://schemas.openxmlformats.org/officeDocument/2006/relationships/image" Target="../media/image133.png"/><Relationship Id="rId1" Type="http://schemas.openxmlformats.org/officeDocument/2006/relationships/slideLayout" Target="../slideLayouts/slideLayout35.xml"/><Relationship Id="rId6" Type="http://schemas.openxmlformats.org/officeDocument/2006/relationships/image" Target="../media/image137.png"/><Relationship Id="rId5" Type="http://schemas.openxmlformats.org/officeDocument/2006/relationships/image" Target="../media/image136.jpeg"/><Relationship Id="rId4" Type="http://schemas.openxmlformats.org/officeDocument/2006/relationships/image" Target="../media/image135.png"/></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76.xml"/><Relationship Id="rId1" Type="http://schemas.openxmlformats.org/officeDocument/2006/relationships/slideLayout" Target="../slideLayouts/slideLayout35.xml"/><Relationship Id="rId6" Type="http://schemas.openxmlformats.org/officeDocument/2006/relationships/image" Target="../media/image6.png"/><Relationship Id="rId5"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2.png"/></Relationships>
</file>

<file path=ppt/slides/_rels/slide1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1.png"/><Relationship Id="rId10" Type="http://schemas.openxmlformats.org/officeDocument/2006/relationships/image" Target="../media/image15.png"/><Relationship Id="rId4" Type="http://schemas.openxmlformats.org/officeDocument/2006/relationships/image" Target="../media/image16.png"/><Relationship Id="rId9" Type="http://schemas.openxmlformats.org/officeDocument/2006/relationships/image" Target="../media/image12.png"/></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5.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11.png"/><Relationship Id="rId3" Type="http://schemas.openxmlformats.org/officeDocument/2006/relationships/image" Target="../media/image4.png"/><Relationship Id="rId7" Type="http://schemas.openxmlformats.org/officeDocument/2006/relationships/image" Target="../media/image12.png"/><Relationship Id="rId12"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35.xml"/><Relationship Id="rId6" Type="http://schemas.openxmlformats.org/officeDocument/2006/relationships/image" Target="../media/image17.png"/><Relationship Id="rId11" Type="http://schemas.openxmlformats.org/officeDocument/2006/relationships/image" Target="../media/image16.png"/><Relationship Id="rId5" Type="http://schemas.openxmlformats.org/officeDocument/2006/relationships/image" Target="../media/image6.png"/><Relationship Id="rId10" Type="http://schemas.openxmlformats.org/officeDocument/2006/relationships/image" Target="../media/image8.png"/><Relationship Id="rId4" Type="http://schemas.openxmlformats.org/officeDocument/2006/relationships/image" Target="../media/image9.png"/><Relationship Id="rId9" Type="http://schemas.openxmlformats.org/officeDocument/2006/relationships/image" Target="../media/image3.png"/><Relationship Id="rId14" Type="http://schemas.openxmlformats.org/officeDocument/2006/relationships/image" Target="../media/image14.png"/></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8.xml.rels><?xml version="1.0" encoding="UTF-8" standalone="yes"?>
<Relationships xmlns="http://schemas.openxmlformats.org/package/2006/relationships"><Relationship Id="rId3" Type="http://schemas.openxmlformats.org/officeDocument/2006/relationships/image" Target="../media/image139.png"/><Relationship Id="rId2" Type="http://schemas.openxmlformats.org/officeDocument/2006/relationships/image" Target="../media/image138.png"/><Relationship Id="rId1" Type="http://schemas.openxmlformats.org/officeDocument/2006/relationships/slideLayout" Target="../slideLayouts/slideLayout42.xml"/></Relationships>
</file>

<file path=ppt/slides/_rels/slide129.xml.rels><?xml version="1.0" encoding="UTF-8" standalone="yes"?>
<Relationships xmlns="http://schemas.openxmlformats.org/package/2006/relationships"><Relationship Id="rId8" Type="http://schemas.openxmlformats.org/officeDocument/2006/relationships/image" Target="../media/image146.png"/><Relationship Id="rId3" Type="http://schemas.openxmlformats.org/officeDocument/2006/relationships/image" Target="../media/image141.jpeg"/><Relationship Id="rId7" Type="http://schemas.openxmlformats.org/officeDocument/2006/relationships/image" Target="../media/image145.png"/><Relationship Id="rId2" Type="http://schemas.openxmlformats.org/officeDocument/2006/relationships/image" Target="../media/image140.png"/><Relationship Id="rId1" Type="http://schemas.openxmlformats.org/officeDocument/2006/relationships/slideLayout" Target="../slideLayouts/slideLayout35.xml"/><Relationship Id="rId6" Type="http://schemas.openxmlformats.org/officeDocument/2006/relationships/image" Target="../media/image144.png"/><Relationship Id="rId5" Type="http://schemas.openxmlformats.org/officeDocument/2006/relationships/image" Target="../media/image143.jpeg"/><Relationship Id="rId4" Type="http://schemas.openxmlformats.org/officeDocument/2006/relationships/image" Target="../media/image142.jpeg"/></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6.png"/><Relationship Id="rId7"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1.png"/></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77.xml"/><Relationship Id="rId1" Type="http://schemas.openxmlformats.org/officeDocument/2006/relationships/slideLayout" Target="../slideLayouts/slideLayout35.xml"/><Relationship Id="rId6" Type="http://schemas.openxmlformats.org/officeDocument/2006/relationships/image" Target="../media/image6.png"/><Relationship Id="rId11" Type="http://schemas.openxmlformats.org/officeDocument/2006/relationships/image" Target="../media/image2.png"/><Relationship Id="rId5" Type="http://schemas.openxmlformats.org/officeDocument/2006/relationships/image" Target="../media/image9.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7.png"/></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18.xml"/><Relationship Id="rId5" Type="http://schemas.openxmlformats.org/officeDocument/2006/relationships/image" Target="../media/image34.emf"/><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14.xml"/><Relationship Id="rId1" Type="http://schemas.openxmlformats.org/officeDocument/2006/relationships/slideLayout" Target="../slideLayouts/slideLayout18.xml"/><Relationship Id="rId4" Type="http://schemas.openxmlformats.org/officeDocument/2006/relationships/image" Target="../media/image36.emf"/></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18.xml"/><Relationship Id="rId4" Type="http://schemas.openxmlformats.org/officeDocument/2006/relationships/image" Target="../media/image38.png"/></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18.xml"/><Relationship Id="rId4" Type="http://schemas.openxmlformats.org/officeDocument/2006/relationships/image" Target="../media/image41.png"/></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8.xml"/><Relationship Id="rId1" Type="http://schemas.openxmlformats.org/officeDocument/2006/relationships/slideLayout" Target="../slideLayouts/slideLayout18.xml"/><Relationship Id="rId4" Type="http://schemas.openxmlformats.org/officeDocument/2006/relationships/image" Target="../media/image43.png"/></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9.xml"/><Relationship Id="rId1" Type="http://schemas.openxmlformats.org/officeDocument/2006/relationships/slideLayout" Target="../slideLayouts/slideLayout18.xml"/><Relationship Id="rId4" Type="http://schemas.openxmlformats.org/officeDocument/2006/relationships/image" Target="../media/image45.png"/></Relationships>
</file>

<file path=ppt/slides/_rels/slide3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0.xml"/><Relationship Id="rId1" Type="http://schemas.openxmlformats.org/officeDocument/2006/relationships/slideLayout" Target="../slideLayouts/slideLayout18.xml"/><Relationship Id="rId4" Type="http://schemas.openxmlformats.org/officeDocument/2006/relationships/image" Target="../media/image47.png"/></Relationships>
</file>

<file path=ppt/slides/_rels/slide3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1.xml"/><Relationship Id="rId1" Type="http://schemas.openxmlformats.org/officeDocument/2006/relationships/slideLayout" Target="../slideLayouts/slideLayout18.xml"/><Relationship Id="rId4" Type="http://schemas.openxmlformats.org/officeDocument/2006/relationships/image" Target="../media/image49.png"/></Relationships>
</file>

<file path=ppt/slides/_rels/slide3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2.xml"/><Relationship Id="rId1" Type="http://schemas.openxmlformats.org/officeDocument/2006/relationships/slideLayout" Target="../slideLayouts/slideLayout18.xml"/><Relationship Id="rId4" Type="http://schemas.openxmlformats.org/officeDocument/2006/relationships/image" Target="../media/image51.png"/></Relationships>
</file>

<file path=ppt/slides/_rels/slide3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3.xml"/><Relationship Id="rId1" Type="http://schemas.openxmlformats.org/officeDocument/2006/relationships/slideLayout" Target="../slideLayouts/slideLayout18.xml"/><Relationship Id="rId4" Type="http://schemas.openxmlformats.org/officeDocument/2006/relationships/image" Target="../media/image53.png"/></Relationships>
</file>

<file path=ppt/slides/_rels/slide3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notesSlide" Target="../notesSlides/notesSlide26.xml"/><Relationship Id="rId1" Type="http://schemas.openxmlformats.org/officeDocument/2006/relationships/slideLayout" Target="../slideLayouts/slideLayout18.xml"/><Relationship Id="rId4" Type="http://schemas.openxmlformats.org/officeDocument/2006/relationships/image" Target="../media/image5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notesSlide" Target="../notesSlides/notesSlide33.xml"/><Relationship Id="rId1" Type="http://schemas.openxmlformats.org/officeDocument/2006/relationships/slideLayout" Target="../slideLayouts/slideLayout18.xml"/><Relationship Id="rId5" Type="http://schemas.openxmlformats.org/officeDocument/2006/relationships/image" Target="../media/image66.png"/><Relationship Id="rId4" Type="http://schemas.openxmlformats.org/officeDocument/2006/relationships/image" Target="../media/image65.png"/></Relationships>
</file>

<file path=ppt/slides/_rels/slide4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4.xml"/><Relationship Id="rId1" Type="http://schemas.openxmlformats.org/officeDocument/2006/relationships/slideLayout" Target="../slideLayouts/slideLayout18.xml"/><Relationship Id="rId4" Type="http://schemas.openxmlformats.org/officeDocument/2006/relationships/image" Target="../media/image68.png"/></Relationships>
</file>

<file path=ppt/slides/_rels/slide4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5.xml"/><Relationship Id="rId1" Type="http://schemas.openxmlformats.org/officeDocument/2006/relationships/slideLayout" Target="../slideLayouts/slideLayout18.xml"/><Relationship Id="rId4" Type="http://schemas.openxmlformats.org/officeDocument/2006/relationships/image" Target="../media/image70.png"/></Relationships>
</file>

<file path=ppt/slides/_rels/slide4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72.png"/><Relationship Id="rId7" Type="http://schemas.openxmlformats.org/officeDocument/2006/relationships/image" Target="../media/image76.png"/><Relationship Id="rId2" Type="http://schemas.openxmlformats.org/officeDocument/2006/relationships/notesSlide" Target="../notesSlides/notesSlide37.xml"/><Relationship Id="rId1" Type="http://schemas.openxmlformats.org/officeDocument/2006/relationships/slideLayout" Target="../slideLayouts/slideLayout18.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51.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38.xml"/><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39.xml"/><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40.xml"/><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41.xml"/><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42.xml"/><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43.xml"/><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44.xml"/><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45.xml"/><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46.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47.xml"/><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48.xml"/><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49.xml"/><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8.xml"/></Relationships>
</file>

<file path=ppt/slides/_rels/slide64.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51.xml"/><Relationship Id="rId1" Type="http://schemas.openxmlformats.org/officeDocument/2006/relationships/slideLayout" Target="../slideLayouts/slideLayout18.xml"/></Relationships>
</file>

<file path=ppt/slides/_rels/slide65.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52.xml"/><Relationship Id="rId1" Type="http://schemas.openxmlformats.org/officeDocument/2006/relationships/slideLayout" Target="../slideLayouts/slideLayout18.xml"/></Relationships>
</file>

<file path=ppt/slides/_rels/slide66.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53.xml"/><Relationship Id="rId1" Type="http://schemas.openxmlformats.org/officeDocument/2006/relationships/slideLayout" Target="../slideLayouts/slideLayout18.xml"/></Relationships>
</file>

<file path=ppt/slides/_rels/slide67.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54.xml"/><Relationship Id="rId1" Type="http://schemas.openxmlformats.org/officeDocument/2006/relationships/slideLayout" Target="../slideLayouts/slideLayout18.xml"/></Relationships>
</file>

<file path=ppt/slides/_rels/slide68.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55.xml"/><Relationship Id="rId1" Type="http://schemas.openxmlformats.org/officeDocument/2006/relationships/slideLayout" Target="../slideLayouts/slideLayout18.xml"/><Relationship Id="rId5" Type="http://schemas.openxmlformats.org/officeDocument/2006/relationships/image" Target="../media/image95.png"/><Relationship Id="rId4" Type="http://schemas.openxmlformats.org/officeDocument/2006/relationships/image" Target="../media/image94.png"/></Relationships>
</file>

<file path=ppt/slides/_rels/slide69.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5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57.xml"/><Relationship Id="rId1" Type="http://schemas.openxmlformats.org/officeDocument/2006/relationships/slideLayout" Target="../slideLayouts/slideLayout18.xml"/></Relationships>
</file>

<file path=ppt/slides/_rels/slide71.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58.xml"/><Relationship Id="rId1" Type="http://schemas.openxmlformats.org/officeDocument/2006/relationships/slideLayout" Target="../slideLayouts/slideLayout18.xml"/></Relationships>
</file>

<file path=ppt/slides/_rels/slide72.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59.xml"/><Relationship Id="rId1" Type="http://schemas.openxmlformats.org/officeDocument/2006/relationships/slideLayout" Target="../slideLayouts/slideLayout18.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60.xml"/><Relationship Id="rId1" Type="http://schemas.openxmlformats.org/officeDocument/2006/relationships/slideLayout" Target="../slideLayouts/slideLayout18.xml"/></Relationships>
</file>

<file path=ppt/slides/_rels/slide75.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61.xml"/><Relationship Id="rId1" Type="http://schemas.openxmlformats.org/officeDocument/2006/relationships/slideLayout" Target="../slideLayouts/slideLayout18.xml"/><Relationship Id="rId4" Type="http://schemas.openxmlformats.org/officeDocument/2006/relationships/image" Target="../media/image102.png"/></Relationships>
</file>

<file path=ppt/slides/_rels/slide76.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62.xml"/><Relationship Id="rId1" Type="http://schemas.openxmlformats.org/officeDocument/2006/relationships/slideLayout" Target="../slideLayouts/slideLayout18.xml"/></Relationships>
</file>

<file path=ppt/slides/_rels/slide77.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63.xml"/><Relationship Id="rId1" Type="http://schemas.openxmlformats.org/officeDocument/2006/relationships/slideLayout" Target="../slideLayouts/slideLayout18.xml"/><Relationship Id="rId4" Type="http://schemas.openxmlformats.org/officeDocument/2006/relationships/image" Target="../media/image105.png"/></Relationships>
</file>

<file path=ppt/slides/_rels/slide78.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64.xml"/><Relationship Id="rId1" Type="http://schemas.openxmlformats.org/officeDocument/2006/relationships/slideLayout" Target="../slideLayouts/slideLayout18.xml"/><Relationship Id="rId6" Type="http://schemas.openxmlformats.org/officeDocument/2006/relationships/image" Target="../media/image109.png"/><Relationship Id="rId5" Type="http://schemas.openxmlformats.org/officeDocument/2006/relationships/image" Target="../media/image108.png"/><Relationship Id="rId4" Type="http://schemas.openxmlformats.org/officeDocument/2006/relationships/image" Target="../media/image107.png"/></Relationships>
</file>

<file path=ppt/slides/_rels/slide79.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65.xml"/><Relationship Id="rId1" Type="http://schemas.openxmlformats.org/officeDocument/2006/relationships/slideLayout" Target="../slideLayouts/slideLayout18.xml"/><Relationship Id="rId5" Type="http://schemas.openxmlformats.org/officeDocument/2006/relationships/image" Target="../media/image112.png"/><Relationship Id="rId4" Type="http://schemas.openxmlformats.org/officeDocument/2006/relationships/image" Target="../media/image111.png"/></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80.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66.xml"/><Relationship Id="rId1" Type="http://schemas.openxmlformats.org/officeDocument/2006/relationships/slideLayout" Target="../slideLayouts/slideLayout18.xml"/><Relationship Id="rId4" Type="http://schemas.openxmlformats.org/officeDocument/2006/relationships/image" Target="../media/image114.png"/></Relationships>
</file>

<file path=ppt/slides/_rels/slide81.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67.xml"/><Relationship Id="rId1" Type="http://schemas.openxmlformats.org/officeDocument/2006/relationships/slideLayout" Target="../slideLayouts/slideLayout18.xml"/><Relationship Id="rId4" Type="http://schemas.openxmlformats.org/officeDocument/2006/relationships/image" Target="../media/image116.png"/></Relationships>
</file>

<file path=ppt/slides/_rels/slide82.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notesSlide" Target="../notesSlides/notesSlide68.xml"/><Relationship Id="rId1" Type="http://schemas.openxmlformats.org/officeDocument/2006/relationships/slideLayout" Target="../slideLayouts/slideLayout18.xml"/></Relationships>
</file>

<file path=ppt/slides/_rels/slide83.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69.xml"/><Relationship Id="rId1" Type="http://schemas.openxmlformats.org/officeDocument/2006/relationships/slideLayout" Target="../slideLayouts/slideLayout18.xml"/><Relationship Id="rId4" Type="http://schemas.openxmlformats.org/officeDocument/2006/relationships/image" Target="../media/image119.png"/></Relationships>
</file>

<file path=ppt/slides/_rels/slide84.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70.xml"/><Relationship Id="rId1" Type="http://schemas.openxmlformats.org/officeDocument/2006/relationships/slideLayout" Target="../slideLayouts/slideLayout18.xml"/><Relationship Id="rId4" Type="http://schemas.openxmlformats.org/officeDocument/2006/relationships/image" Target="../media/image121.png"/></Relationships>
</file>

<file path=ppt/slides/_rels/slide85.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notesSlide" Target="../notesSlides/notesSlide71.xml"/><Relationship Id="rId1" Type="http://schemas.openxmlformats.org/officeDocument/2006/relationships/slideLayout" Target="../slideLayouts/slideLayout18.xml"/><Relationship Id="rId4" Type="http://schemas.openxmlformats.org/officeDocument/2006/relationships/image" Target="../media/image123.png"/></Relationships>
</file>

<file path=ppt/slides/_rels/slide86.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notesSlide" Target="../notesSlides/notesSlide72.xml"/><Relationship Id="rId1" Type="http://schemas.openxmlformats.org/officeDocument/2006/relationships/slideLayout" Target="../slideLayouts/slideLayout18.xml"/></Relationships>
</file>

<file path=ppt/slides/_rels/slide87.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notesSlide" Target="../notesSlides/notesSlide73.xml"/><Relationship Id="rId1" Type="http://schemas.openxmlformats.org/officeDocument/2006/relationships/slideLayout" Target="../slideLayouts/slideLayout18.xml"/><Relationship Id="rId4" Type="http://schemas.openxmlformats.org/officeDocument/2006/relationships/image" Target="../media/image126.png"/></Relationships>
</file>

<file path=ppt/slides/_rels/slide88.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notesSlide" Target="../notesSlides/notesSlide74.xml"/><Relationship Id="rId1" Type="http://schemas.openxmlformats.org/officeDocument/2006/relationships/slideLayout" Target="../slideLayouts/slideLayout18.xml"/><Relationship Id="rId5" Type="http://schemas.openxmlformats.org/officeDocument/2006/relationships/image" Target="../media/image128.png"/><Relationship Id="rId4" Type="http://schemas.microsoft.com/office/2007/relationships/hdphoto" Target="../media/hdphoto1.wdp"/></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4.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4.png"/><Relationship Id="rId7"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35.xml"/><Relationship Id="rId6" Type="http://schemas.openxmlformats.org/officeDocument/2006/relationships/image" Target="../media/image10.png"/><Relationship Id="rId11" Type="http://schemas.openxmlformats.org/officeDocument/2006/relationships/image" Target="../media/image8.png"/><Relationship Id="rId5" Type="http://schemas.openxmlformats.org/officeDocument/2006/relationships/image" Target="../media/image2.png"/><Relationship Id="rId10" Type="http://schemas.openxmlformats.org/officeDocument/2006/relationships/image" Target="../media/image1.png"/><Relationship Id="rId4" Type="http://schemas.openxmlformats.org/officeDocument/2006/relationships/image" Target="../media/image5.png"/><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33003" y="2742019"/>
            <a:ext cx="9410007" cy="553998"/>
          </a:xfrm>
          <a:prstGeom prst="rect">
            <a:avLst/>
          </a:prstGeom>
        </p:spPr>
        <p:txBody>
          <a:bodyPr wrap="square">
            <a:spAutoFit/>
          </a:bodyPr>
          <a:lstStyle/>
          <a:p>
            <a:pPr algn="ctr"/>
            <a:r>
              <a:rPr lang="ja-JP" altLang="en-US" sz="3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第３期大阪府まち・ひと・しごと創生総合戦略</a:t>
            </a:r>
            <a:endParaRPr lang="en-US" altLang="ja-JP" sz="3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5" name="直線コネクタ 4"/>
          <p:cNvCxnSpPr>
            <a:cxnSpLocks/>
          </p:cNvCxnSpPr>
          <p:nvPr/>
        </p:nvCxnSpPr>
        <p:spPr>
          <a:xfrm>
            <a:off x="89756" y="3429000"/>
            <a:ext cx="8964488"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7" name="正方形/長方形 6"/>
          <p:cNvSpPr/>
          <p:nvPr/>
        </p:nvSpPr>
        <p:spPr>
          <a:xfrm>
            <a:off x="1799692" y="4653135"/>
            <a:ext cx="5544616" cy="470770"/>
          </a:xfrm>
          <a:prstGeom prst="rect">
            <a:avLst/>
          </a:prstGeom>
        </p:spPr>
        <p:txBody>
          <a:bodyPr wrap="square">
            <a:spAutoFit/>
          </a:bodyPr>
          <a:lstStyle/>
          <a:p>
            <a:pPr algn="ctr">
              <a:lnSpc>
                <a:spcPts val="3300"/>
              </a:lnSpc>
            </a:pPr>
            <a:r>
              <a:rPr lang="ja-JP" altLang="en-US" sz="2400">
                <a:latin typeface="Meiryo UI" panose="020B0604030504040204" pitchFamily="50" charset="-128"/>
                <a:ea typeface="Meiryo UI" panose="020B0604030504040204" pitchFamily="50" charset="-128"/>
                <a:cs typeface="Meiryo UI" panose="020B0604030504040204" pitchFamily="50" charset="-128"/>
              </a:rPr>
              <a:t>大　阪　府</a:t>
            </a:r>
          </a:p>
        </p:txBody>
      </p:sp>
      <p:sp>
        <p:nvSpPr>
          <p:cNvPr id="6" name="正方形/長方形 5">
            <a:extLst>
              <a:ext uri="{FF2B5EF4-FFF2-40B4-BE49-F238E27FC236}">
                <a16:creationId xmlns:a16="http://schemas.microsoft.com/office/drawing/2014/main" id="{7375C5F7-6864-4352-AB71-DC4ED83627F5}"/>
              </a:ext>
            </a:extLst>
          </p:cNvPr>
          <p:cNvSpPr/>
          <p:nvPr/>
        </p:nvSpPr>
        <p:spPr>
          <a:xfrm>
            <a:off x="7767263" y="178943"/>
            <a:ext cx="1184312" cy="37586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ysClr val="windowText" lastClr="000000"/>
                </a:solidFill>
                <a:latin typeface="Meiryo UI" panose="020B0604030504040204" pitchFamily="50" charset="-128"/>
                <a:ea typeface="Meiryo UI" panose="020B0604030504040204" pitchFamily="50" charset="-128"/>
              </a:rPr>
              <a:t>参考資料２</a:t>
            </a:r>
          </a:p>
        </p:txBody>
      </p:sp>
    </p:spTree>
    <p:extLst>
      <p:ext uri="{BB962C8B-B14F-4D97-AF65-F5344CB8AC3E}">
        <p14:creationId xmlns:p14="http://schemas.microsoft.com/office/powerpoint/2010/main" val="21066333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9B3496A5-BA96-45E6-BE80-133DFE8E868A}"/>
              </a:ext>
            </a:extLst>
          </p:cNvPr>
          <p:cNvCxnSpPr>
            <a:cxnSpLocks/>
          </p:cNvCxnSpPr>
          <p:nvPr/>
        </p:nvCxnSpPr>
        <p:spPr>
          <a:xfrm>
            <a:off x="179512" y="557972"/>
            <a:ext cx="8784976"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4" name="正方形/長方形 3">
            <a:extLst>
              <a:ext uri="{FF2B5EF4-FFF2-40B4-BE49-F238E27FC236}">
                <a16:creationId xmlns:a16="http://schemas.microsoft.com/office/drawing/2014/main" id="{8C4F03EC-8AA4-4FB6-8844-75CBC810DCFB}"/>
              </a:ext>
            </a:extLst>
          </p:cNvPr>
          <p:cNvSpPr/>
          <p:nvPr/>
        </p:nvSpPr>
        <p:spPr>
          <a:xfrm>
            <a:off x="143508" y="643107"/>
            <a:ext cx="8856984" cy="2139047"/>
          </a:xfrm>
          <a:prstGeom prst="rect">
            <a:avLst/>
          </a:prstGeom>
        </p:spPr>
        <p:txBody>
          <a:bodyPr wrap="square">
            <a:spAutoFit/>
          </a:bodyPr>
          <a:lstStyle/>
          <a:p>
            <a:pPr marL="180000" indent="-457200" algn="just"/>
            <a:r>
              <a:rPr lang="en-US" altLang="ja-JP" sz="1600" b="1" dirty="0">
                <a:latin typeface="Meiryo UI" panose="020B0604030504040204" pitchFamily="50" charset="-128"/>
                <a:ea typeface="Meiryo UI" panose="020B0604030504040204" pitchFamily="50" charset="-128"/>
              </a:rPr>
              <a:t>Ⅱ </a:t>
            </a:r>
            <a:r>
              <a:rPr lang="ja-JP" altLang="en-US" sz="1600" b="1" dirty="0">
                <a:latin typeface="Meiryo UI" panose="020B0604030504040204" pitchFamily="50" charset="-128"/>
                <a:ea typeface="Meiryo UI" panose="020B0604030504040204" pitchFamily="50" charset="-128"/>
              </a:rPr>
              <a:t>人口減少・超高齢社会でも持続可能な地域づくり</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marL="179388" indent="1588" algn="just">
              <a:spcBef>
                <a:spcPts val="600"/>
              </a:spcBef>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③　</a:t>
            </a:r>
            <a:r>
              <a:rPr kumimoji="0" lang="ja-JP" altLang="en-US" sz="1600" b="1" dirty="0">
                <a:solidFill>
                  <a:prstClr val="black"/>
                </a:solidFill>
                <a:latin typeface="Meiryo UI" panose="020B0604030504040204" pitchFamily="50" charset="-128"/>
                <a:ea typeface="Meiryo UI" panose="020B0604030504040204" pitchFamily="50" charset="-128"/>
              </a:rPr>
              <a:t>誰もが健康でいきいきと活躍できる 「まち」をつくる</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marL="265113" algn="just"/>
            <a:r>
              <a:rPr lang="ja-JP" altLang="en-US" sz="1600" dirty="0">
                <a:latin typeface="Meiryo UI" panose="020B0604030504040204" pitchFamily="50" charset="-128"/>
                <a:ea typeface="Meiryo UI" panose="020B0604030504040204" pitchFamily="50" charset="-128"/>
                <a:cs typeface="Meiryo UI" panose="020B0604030504040204" pitchFamily="50" charset="-128"/>
              </a:rPr>
              <a:t>府民一人一人の健康づくりの促進、高齢者がいきいきと生活できる地域づくりや</a:t>
            </a:r>
            <a:r>
              <a:rPr lang="ja-JP" altLang="en-US" sz="1600" dirty="0"/>
              <a:t>高齢者・障がい者などあらゆる人の就労・職場定着</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に向けた取組を進めました。</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65113" algn="just"/>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65113" algn="just"/>
            <a:r>
              <a:rPr lang="ja-JP" altLang="en-US" sz="1600" dirty="0">
                <a:latin typeface="Meiryo UI" panose="020B0604030504040204" pitchFamily="50" charset="-128"/>
                <a:ea typeface="Meiryo UI" panose="020B0604030504040204" pitchFamily="50" charset="-128"/>
                <a:cs typeface="Meiryo UI" panose="020B0604030504040204" pitchFamily="50" charset="-128"/>
              </a:rPr>
              <a:t>≪目標達成状況≫</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65113" algn="just"/>
            <a:r>
              <a:rPr lang="ja-JP" altLang="en-US" sz="1600" dirty="0">
                <a:latin typeface="Meiryo UI" panose="020B0604030504040204" pitchFamily="50" charset="-128"/>
                <a:ea typeface="Meiryo UI" panose="020B0604030504040204" pitchFamily="50" charset="-128"/>
                <a:cs typeface="Meiryo UI" panose="020B0604030504040204" pitchFamily="50" charset="-128"/>
              </a:rPr>
              <a:t>　障がい者実雇用率は</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KPI</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を達成することができました。健康寿命は</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KPI</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を達成していないものの、一定の改善傾向が見られます。</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7" name="Picture 4">
            <a:extLst>
              <a:ext uri="{FF2B5EF4-FFF2-40B4-BE49-F238E27FC236}">
                <a16:creationId xmlns:a16="http://schemas.microsoft.com/office/drawing/2014/main" id="{4844C8F7-52E0-4F04-8F43-06405D79FAAE}"/>
              </a:ext>
            </a:extLst>
          </p:cNvPr>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79096" y="743547"/>
            <a:ext cx="416529" cy="41652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5">
            <a:extLst>
              <a:ext uri="{FF2B5EF4-FFF2-40B4-BE49-F238E27FC236}">
                <a16:creationId xmlns:a16="http://schemas.microsoft.com/office/drawing/2014/main" id="{6131D5FD-CB09-40BF-BE67-684BCFC52948}"/>
              </a:ext>
            </a:extLst>
          </p:cNvPr>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2136" y="743547"/>
            <a:ext cx="416529" cy="416529"/>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9">
            <a:extLst>
              <a:ext uri="{FF2B5EF4-FFF2-40B4-BE49-F238E27FC236}">
                <a16:creationId xmlns:a16="http://schemas.microsoft.com/office/drawing/2014/main" id="{16EE2974-F9D3-450F-8454-6368CACE6CBF}"/>
              </a:ext>
            </a:extLst>
          </p:cNvPr>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85176" y="743547"/>
            <a:ext cx="416529" cy="416529"/>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1">
            <a:extLst>
              <a:ext uri="{FF2B5EF4-FFF2-40B4-BE49-F238E27FC236}">
                <a16:creationId xmlns:a16="http://schemas.microsoft.com/office/drawing/2014/main" id="{18E5BE86-C7B9-4C19-BD83-7951A91E0996}"/>
              </a:ext>
            </a:extLst>
          </p:cNvPr>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91256" y="743547"/>
            <a:ext cx="416529" cy="416529"/>
          </a:xfrm>
          <a:prstGeom prst="rect">
            <a:avLst/>
          </a:prstGeom>
          <a:noFill/>
          <a:extLst>
            <a:ext uri="{909E8E84-426E-40DD-AFC4-6F175D3DCCD1}">
              <a14:hiddenFill xmlns:a14="http://schemas.microsoft.com/office/drawing/2010/main">
                <a:solidFill>
                  <a:srgbClr val="FFFFFF"/>
                </a:solidFill>
              </a14:hiddenFill>
            </a:ext>
          </a:extLst>
        </p:spPr>
      </p:pic>
      <p:pic>
        <p:nvPicPr>
          <p:cNvPr id="33" name="図 32">
            <a:extLst>
              <a:ext uri="{FF2B5EF4-FFF2-40B4-BE49-F238E27FC236}">
                <a16:creationId xmlns:a16="http://schemas.microsoft.com/office/drawing/2014/main" id="{8824E0C2-559F-43D1-8C59-2DF27C750D1C}"/>
              </a:ext>
            </a:extLst>
          </p:cNvPr>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8094296" y="743547"/>
            <a:ext cx="416529" cy="416529"/>
          </a:xfrm>
          <a:prstGeom prst="rect">
            <a:avLst/>
          </a:prstGeom>
        </p:spPr>
      </p:pic>
      <p:pic>
        <p:nvPicPr>
          <p:cNvPr id="34" name="図 33">
            <a:extLst>
              <a:ext uri="{FF2B5EF4-FFF2-40B4-BE49-F238E27FC236}">
                <a16:creationId xmlns:a16="http://schemas.microsoft.com/office/drawing/2014/main" id="{F4B24974-0FDF-4EF5-A0C7-CA2B5F76BF23}"/>
              </a:ext>
            </a:extLst>
          </p:cNvPr>
          <p:cNvPicPr preferRelativeResize="0">
            <a:picLocks/>
          </p:cNvPicPr>
          <p:nvPr/>
        </p:nvPicPr>
        <p:blipFill>
          <a:blip r:embed="rId7" cstate="print">
            <a:extLst>
              <a:ext uri="{28A0092B-C50C-407E-A947-70E740481C1C}">
                <a14:useLocalDpi xmlns:a14="http://schemas.microsoft.com/office/drawing/2010/main" val="0"/>
              </a:ext>
            </a:extLst>
          </a:blip>
          <a:stretch>
            <a:fillRect/>
          </a:stretch>
        </p:blipFill>
        <p:spPr>
          <a:xfrm>
            <a:off x="5076056" y="743547"/>
            <a:ext cx="416529" cy="416529"/>
          </a:xfrm>
          <a:prstGeom prst="rect">
            <a:avLst/>
          </a:prstGeom>
        </p:spPr>
      </p:pic>
      <p:pic>
        <p:nvPicPr>
          <p:cNvPr id="35" name="図 34">
            <a:extLst>
              <a:ext uri="{FF2B5EF4-FFF2-40B4-BE49-F238E27FC236}">
                <a16:creationId xmlns:a16="http://schemas.microsoft.com/office/drawing/2014/main" id="{28EA7002-F752-40CA-A88F-0BFBB9393AC3}"/>
              </a:ext>
            </a:extLst>
          </p:cNvPr>
          <p:cNvPicPr preferRelativeResize="0">
            <a:picLocks/>
          </p:cNvPicPr>
          <p:nvPr/>
        </p:nvPicPr>
        <p:blipFill>
          <a:blip r:embed="rId8" cstate="print">
            <a:extLst>
              <a:ext uri="{28A0092B-C50C-407E-A947-70E740481C1C}">
                <a14:useLocalDpi xmlns:a14="http://schemas.microsoft.com/office/drawing/2010/main" val="0"/>
              </a:ext>
            </a:extLst>
          </a:blip>
          <a:stretch>
            <a:fillRect/>
          </a:stretch>
        </p:blipFill>
        <p:spPr>
          <a:xfrm>
            <a:off x="7088216" y="743547"/>
            <a:ext cx="416529" cy="416529"/>
          </a:xfrm>
          <a:prstGeom prst="rect">
            <a:avLst/>
          </a:prstGeom>
        </p:spPr>
      </p:pic>
      <p:pic>
        <p:nvPicPr>
          <p:cNvPr id="36" name="図 35">
            <a:extLst>
              <a:ext uri="{FF2B5EF4-FFF2-40B4-BE49-F238E27FC236}">
                <a16:creationId xmlns:a16="http://schemas.microsoft.com/office/drawing/2014/main" id="{842DD135-9779-42C1-9B31-851D989CB882}"/>
              </a:ext>
            </a:extLst>
          </p:cNvPr>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8597339" y="743547"/>
            <a:ext cx="416529" cy="416529"/>
          </a:xfrm>
          <a:prstGeom prst="rect">
            <a:avLst/>
          </a:prstGeom>
        </p:spPr>
      </p:pic>
      <p:graphicFrame>
        <p:nvGraphicFramePr>
          <p:cNvPr id="38" name="表 37">
            <a:extLst>
              <a:ext uri="{FF2B5EF4-FFF2-40B4-BE49-F238E27FC236}">
                <a16:creationId xmlns:a16="http://schemas.microsoft.com/office/drawing/2014/main" id="{FA083313-4839-452D-9366-A30440938A2E}"/>
              </a:ext>
            </a:extLst>
          </p:cNvPr>
          <p:cNvGraphicFramePr>
            <a:graphicFrameLocks noGrp="1"/>
          </p:cNvGraphicFramePr>
          <p:nvPr>
            <p:extLst>
              <p:ext uri="{D42A27DB-BD31-4B8C-83A1-F6EECF244321}">
                <p14:modId xmlns:p14="http://schemas.microsoft.com/office/powerpoint/2010/main" val="2625708228"/>
              </p:ext>
            </p:extLst>
          </p:nvPr>
        </p:nvGraphicFramePr>
        <p:xfrm>
          <a:off x="87068" y="2740351"/>
          <a:ext cx="8969865" cy="3902115"/>
        </p:xfrm>
        <a:graphic>
          <a:graphicData uri="http://schemas.openxmlformats.org/drawingml/2006/table">
            <a:tbl>
              <a:tblPr firstRow="1" bandRow="1">
                <a:tableStyleId>{F5AB1C69-6EDB-4FF4-983F-18BD219EF322}</a:tableStyleId>
              </a:tblPr>
              <a:tblGrid>
                <a:gridCol w="1346183">
                  <a:extLst>
                    <a:ext uri="{9D8B030D-6E8A-4147-A177-3AD203B41FA5}">
                      <a16:colId xmlns:a16="http://schemas.microsoft.com/office/drawing/2014/main" val="1433173782"/>
                    </a:ext>
                  </a:extLst>
                </a:gridCol>
                <a:gridCol w="780722">
                  <a:extLst>
                    <a:ext uri="{9D8B030D-6E8A-4147-A177-3AD203B41FA5}">
                      <a16:colId xmlns:a16="http://schemas.microsoft.com/office/drawing/2014/main" val="1700687111"/>
                    </a:ext>
                  </a:extLst>
                </a:gridCol>
                <a:gridCol w="655833">
                  <a:extLst>
                    <a:ext uri="{9D8B030D-6E8A-4147-A177-3AD203B41FA5}">
                      <a16:colId xmlns:a16="http://schemas.microsoft.com/office/drawing/2014/main" val="3552610994"/>
                    </a:ext>
                  </a:extLst>
                </a:gridCol>
                <a:gridCol w="755202">
                  <a:extLst>
                    <a:ext uri="{9D8B030D-6E8A-4147-A177-3AD203B41FA5}">
                      <a16:colId xmlns:a16="http://schemas.microsoft.com/office/drawing/2014/main" val="304697467"/>
                    </a:ext>
                  </a:extLst>
                </a:gridCol>
                <a:gridCol w="567430">
                  <a:extLst>
                    <a:ext uri="{9D8B030D-6E8A-4147-A177-3AD203B41FA5}">
                      <a16:colId xmlns:a16="http://schemas.microsoft.com/office/drawing/2014/main" val="3513985028"/>
                    </a:ext>
                  </a:extLst>
                </a:gridCol>
                <a:gridCol w="1387674">
                  <a:extLst>
                    <a:ext uri="{9D8B030D-6E8A-4147-A177-3AD203B41FA5}">
                      <a16:colId xmlns:a16="http://schemas.microsoft.com/office/drawing/2014/main" val="1469281846"/>
                    </a:ext>
                  </a:extLst>
                </a:gridCol>
                <a:gridCol w="3476821">
                  <a:extLst>
                    <a:ext uri="{9D8B030D-6E8A-4147-A177-3AD203B41FA5}">
                      <a16:colId xmlns:a16="http://schemas.microsoft.com/office/drawing/2014/main" val="2979112779"/>
                    </a:ext>
                  </a:extLst>
                </a:gridCol>
              </a:tblGrid>
              <a:tr h="390684">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t>具体的目標</a:t>
                      </a:r>
                      <a:endParaRPr kumimoji="1" lang="en-US" altLang="ja-JP" sz="1100" dirty="0"/>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t>（</a:t>
                      </a:r>
                      <a:r>
                        <a:rPr kumimoji="1" lang="en-US" altLang="ja-JP" sz="1100" dirty="0"/>
                        <a:t>KPI</a:t>
                      </a:r>
                      <a:r>
                        <a:rPr kumimoji="1" lang="ja-JP" altLang="en-US" sz="1100" dirty="0"/>
                        <a:t>）</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marL="74295" marR="74295" marT="37148" marB="37148" anchor="ctr">
                    <a:lnL w="12700" cap="flat" cmpd="sng" algn="ctr">
                      <a:solidFill>
                        <a:schemeClr val="accent3"/>
                      </a:solidFill>
                      <a:prstDash val="solid"/>
                      <a:round/>
                      <a:headEnd type="none" w="med" len="med"/>
                      <a:tailEnd type="none" w="med" len="med"/>
                    </a:lnL>
                    <a:lnT w="12700" cap="flat" cmpd="sng" algn="ctr">
                      <a:solidFill>
                        <a:schemeClr val="accent3"/>
                      </a:solidFill>
                      <a:prstDash val="solid"/>
                      <a:round/>
                      <a:headEnd type="none" w="med" len="med"/>
                      <a:tailEnd type="none" w="med" len="med"/>
                    </a:lnT>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a:t>戦略</a:t>
                      </a:r>
                      <a:endParaRPr kumimoji="1" lang="en-US" altLang="ja-JP" sz="1100" b="1" dirty="0"/>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a:t>策定時</a:t>
                      </a:r>
                      <a:endParaRPr kumimoji="1" lang="ja-JP" altLang="en-US" sz="1100" b="1">
                        <a:solidFill>
                          <a:schemeClr val="bg1"/>
                        </a:solidFill>
                        <a:latin typeface="Meiryo UI" panose="020B0604030504040204" pitchFamily="50" charset="-128"/>
                        <a:ea typeface="Meiryo UI" panose="020B0604030504040204" pitchFamily="50" charset="-128"/>
                      </a:endParaRPr>
                    </a:p>
                  </a:txBody>
                  <a:tcPr marL="74295" marR="74295" marT="37148" marB="37148" anchor="ctr">
                    <a:lnT w="12700" cap="flat" cmpd="sng" algn="ctr">
                      <a:solidFill>
                        <a:schemeClr val="accent3"/>
                      </a:solidFill>
                      <a:prstDash val="solid"/>
                      <a:round/>
                      <a:headEnd type="none" w="med" len="med"/>
                      <a:tailEnd type="none" w="med" len="med"/>
                    </a:lnT>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ja-JP" altLang="en-US" sz="1100" b="1"/>
                        <a:t>参考値</a:t>
                      </a:r>
                      <a:endParaRPr kumimoji="1" lang="en-US" altLang="ja-JP" sz="1100" b="1" dirty="0">
                        <a:solidFill>
                          <a:schemeClr val="bg1"/>
                        </a:solidFill>
                        <a:latin typeface="Meiryo UI" panose="020B0604030504040204" pitchFamily="50" charset="-128"/>
                        <a:ea typeface="Meiryo UI" panose="020B0604030504040204" pitchFamily="50" charset="-128"/>
                      </a:endParaRPr>
                    </a:p>
                  </a:txBody>
                  <a:tcPr marL="74295" marR="74295" marT="37148" marB="37148" anchor="ctr">
                    <a:lnT w="12700" cap="flat" cmpd="sng" algn="ctr">
                      <a:solidFill>
                        <a:schemeClr val="accent3"/>
                      </a:solidFill>
                      <a:prstDash val="solid"/>
                      <a:round/>
                      <a:headEnd type="none" w="med" len="med"/>
                      <a:tailEnd type="none" w="med" len="med"/>
                    </a:lnT>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a:t>実績値</a:t>
                      </a:r>
                      <a:endParaRPr kumimoji="1" lang="ja-JP" altLang="en-US" sz="1100" b="1">
                        <a:solidFill>
                          <a:schemeClr val="bg1"/>
                        </a:solidFill>
                        <a:latin typeface="Meiryo UI" panose="020B0604030504040204" pitchFamily="50" charset="-128"/>
                        <a:ea typeface="Meiryo UI" panose="020B0604030504040204" pitchFamily="50" charset="-128"/>
                      </a:endParaRPr>
                    </a:p>
                  </a:txBody>
                  <a:tcPr marL="74295" marR="74295" marT="37148" marB="37148" anchor="ctr">
                    <a:lnT w="12700" cap="flat" cmpd="sng" algn="ctr">
                      <a:solidFill>
                        <a:schemeClr val="accent3"/>
                      </a:solidFill>
                      <a:prstDash val="solid"/>
                      <a:round/>
                      <a:headEnd type="none" w="med" len="med"/>
                      <a:tailEnd type="none" w="med" len="med"/>
                    </a:lnT>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dirty="0">
                          <a:solidFill>
                            <a:schemeClr val="bg1"/>
                          </a:solidFill>
                        </a:rPr>
                        <a:t>達成状況</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marL="74295" marR="74295" marT="37148" marB="37148" anchor="ctr">
                    <a:lnT w="12700" cap="flat" cmpd="sng" algn="ctr">
                      <a:solidFill>
                        <a:schemeClr val="accent3"/>
                      </a:solidFill>
                      <a:prstDash val="solid"/>
                      <a:round/>
                      <a:headEnd type="none" w="med" len="med"/>
                      <a:tailEnd type="none" w="med" len="med"/>
                    </a:lnT>
                  </a:tcPr>
                </a:tc>
                <a:tc gridSpan="2">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t>参考指標</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marL="83127" marR="83127" marT="37148" marB="37148" anchor="ctr">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tcPr>
                </a:tc>
                <a:tc hMerge="1">
                  <a:txBody>
                    <a:bodyPr/>
                    <a:lstStyle/>
                    <a:p>
                      <a:endParaRPr kumimoji="1" lang="ja-JP" altLang="en-US"/>
                    </a:p>
                  </a:txBody>
                  <a:tcPr/>
                </a:tc>
                <a:extLst>
                  <a:ext uri="{0D108BD9-81ED-4DB2-BD59-A6C34878D82A}">
                    <a16:rowId xmlns:a16="http://schemas.microsoft.com/office/drawing/2014/main" val="1774114639"/>
                  </a:ext>
                </a:extLst>
              </a:tr>
              <a:tr h="373268">
                <a:tc rowSpan="5">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zh-CN" altLang="en-US" sz="1050" b="1" dirty="0"/>
                        <a:t>○健康寿命</a:t>
                      </a:r>
                      <a:endParaRPr kumimoji="1" lang="en-US" altLang="zh-CN" sz="1050" b="1" dirty="0"/>
                    </a:p>
                    <a:p>
                      <a:r>
                        <a:rPr kumimoji="1" lang="ja-JP" altLang="en-US" sz="1050" b="1" dirty="0"/>
                        <a:t>　：２</a:t>
                      </a:r>
                      <a:r>
                        <a:rPr kumimoji="1" lang="zh-CN" altLang="en-US" sz="1050" b="1" dirty="0"/>
                        <a:t>歳以上延伸</a:t>
                      </a:r>
                      <a:endParaRPr kumimoji="1" lang="ja-JP" altLang="en-US" sz="1050" b="1" dirty="0">
                        <a:latin typeface="Meiryo UI" panose="020B0604030504040204" pitchFamily="50" charset="-128"/>
                        <a:ea typeface="Meiryo UI" panose="020B0604030504040204" pitchFamily="50" charset="-128"/>
                      </a:endParaRPr>
                    </a:p>
                  </a:txBody>
                  <a:tcPr marL="83127" marR="83127" marT="37148" marB="37148" anchor="ctr">
                    <a:lnL w="12700" cap="flat" cmpd="sng" algn="ctr">
                      <a:solidFill>
                        <a:schemeClr val="accent3"/>
                      </a:solidFill>
                      <a:prstDash val="solid"/>
                      <a:round/>
                      <a:headEnd type="none" w="med" len="med"/>
                      <a:tailEnd type="none" w="med" len="med"/>
                    </a:lnL>
                  </a:tcPr>
                </a:tc>
                <a:tc rowSpan="5">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1000" dirty="0">
                          <a:solidFill>
                            <a:schemeClr val="tx1"/>
                          </a:solidFill>
                          <a:latin typeface="+mn-lt"/>
                        </a:rPr>
                        <a:t>【2013</a:t>
                      </a:r>
                      <a:r>
                        <a:rPr kumimoji="1" lang="ja-JP" altLang="en-US" sz="1000" dirty="0">
                          <a:solidFill>
                            <a:schemeClr val="tx1"/>
                          </a:solidFill>
                          <a:latin typeface="+mn-lt"/>
                        </a:rPr>
                        <a:t>年</a:t>
                      </a:r>
                      <a:r>
                        <a:rPr kumimoji="1" lang="en-US" altLang="ja-JP" sz="1000" dirty="0">
                          <a:solidFill>
                            <a:schemeClr val="tx1"/>
                          </a:solidFill>
                          <a:latin typeface="+mn-lt"/>
                        </a:rPr>
                        <a:t>】</a:t>
                      </a:r>
                    </a:p>
                    <a:p>
                      <a:pPr algn="ctr"/>
                      <a:r>
                        <a:rPr kumimoji="1" lang="ja-JP" altLang="en-US" sz="1000" dirty="0">
                          <a:solidFill>
                            <a:schemeClr val="tx1"/>
                          </a:solidFill>
                          <a:latin typeface="+mn-lt"/>
                        </a:rPr>
                        <a:t>男性　</a:t>
                      </a:r>
                      <a:r>
                        <a:rPr kumimoji="1" lang="en-US" altLang="ja-JP" sz="1000" dirty="0">
                          <a:solidFill>
                            <a:schemeClr val="tx1"/>
                          </a:solidFill>
                          <a:latin typeface="+mn-lt"/>
                        </a:rPr>
                        <a:t>70.46</a:t>
                      </a:r>
                      <a:r>
                        <a:rPr kumimoji="1" lang="ja-JP" altLang="en-US" sz="1000" dirty="0">
                          <a:solidFill>
                            <a:schemeClr val="tx1"/>
                          </a:solidFill>
                          <a:latin typeface="+mn-lt"/>
                        </a:rPr>
                        <a:t>歳</a:t>
                      </a:r>
                    </a:p>
                    <a:p>
                      <a:pPr algn="ctr"/>
                      <a:r>
                        <a:rPr kumimoji="1" lang="ja-JP" altLang="en-US" sz="1000" dirty="0">
                          <a:solidFill>
                            <a:schemeClr val="tx1"/>
                          </a:solidFill>
                          <a:latin typeface="+mn-lt"/>
                        </a:rPr>
                        <a:t>女性　</a:t>
                      </a:r>
                      <a:r>
                        <a:rPr kumimoji="1" lang="en-US" altLang="ja-JP" sz="1000" dirty="0">
                          <a:solidFill>
                            <a:schemeClr val="tx1"/>
                          </a:solidFill>
                          <a:latin typeface="+mn-lt"/>
                        </a:rPr>
                        <a:t>72.49</a:t>
                      </a:r>
                      <a:r>
                        <a:rPr kumimoji="1" lang="ja-JP" altLang="en-US" sz="1000" dirty="0">
                          <a:solidFill>
                            <a:schemeClr val="tx1"/>
                          </a:solidFill>
                          <a:latin typeface="+mn-lt"/>
                        </a:rPr>
                        <a:t>歳</a:t>
                      </a:r>
                    </a:p>
                    <a:p>
                      <a:pPr algn="ctr"/>
                      <a:endParaRPr kumimoji="1" lang="en-US" altLang="ja-JP" sz="1000" dirty="0">
                        <a:solidFill>
                          <a:schemeClr val="tx1"/>
                        </a:solidFill>
                        <a:latin typeface="+mn-lt"/>
                      </a:endParaRPr>
                    </a:p>
                    <a:p>
                      <a:pPr algn="ctr"/>
                      <a:r>
                        <a:rPr kumimoji="1" lang="en-US" altLang="ja-JP" sz="1000" dirty="0">
                          <a:solidFill>
                            <a:schemeClr val="tx1"/>
                          </a:solidFill>
                          <a:latin typeface="+mn-lt"/>
                        </a:rPr>
                        <a:t>【2016</a:t>
                      </a:r>
                      <a:r>
                        <a:rPr kumimoji="1" lang="ja-JP" altLang="en-US" sz="1000" dirty="0">
                          <a:solidFill>
                            <a:schemeClr val="tx1"/>
                          </a:solidFill>
                          <a:latin typeface="+mn-lt"/>
                        </a:rPr>
                        <a:t>年</a:t>
                      </a:r>
                      <a:r>
                        <a:rPr kumimoji="1" lang="en-US" altLang="ja-JP" sz="1000" dirty="0">
                          <a:solidFill>
                            <a:schemeClr val="tx1"/>
                          </a:solidFill>
                          <a:latin typeface="+mn-lt"/>
                        </a:rPr>
                        <a:t>】</a:t>
                      </a:r>
                    </a:p>
                    <a:p>
                      <a:pPr algn="ctr"/>
                      <a:r>
                        <a:rPr kumimoji="1" lang="ja-JP" altLang="en-US" sz="1000" dirty="0">
                          <a:solidFill>
                            <a:schemeClr val="tx1"/>
                          </a:solidFill>
                          <a:latin typeface="+mn-lt"/>
                        </a:rPr>
                        <a:t>男性　</a:t>
                      </a:r>
                      <a:r>
                        <a:rPr kumimoji="1" lang="en-US" altLang="ja-JP" sz="1000" dirty="0">
                          <a:solidFill>
                            <a:schemeClr val="tx1"/>
                          </a:solidFill>
                          <a:latin typeface="+mn-lt"/>
                        </a:rPr>
                        <a:t>71.51</a:t>
                      </a:r>
                      <a:r>
                        <a:rPr kumimoji="1" lang="ja-JP" altLang="en-US" sz="1000" dirty="0">
                          <a:solidFill>
                            <a:schemeClr val="tx1"/>
                          </a:solidFill>
                          <a:latin typeface="+mn-lt"/>
                        </a:rPr>
                        <a:t>歳</a:t>
                      </a:r>
                    </a:p>
                    <a:p>
                      <a:pPr algn="ctr"/>
                      <a:r>
                        <a:rPr kumimoji="1" lang="ja-JP" altLang="en-US" sz="1000" dirty="0">
                          <a:solidFill>
                            <a:schemeClr val="tx1"/>
                          </a:solidFill>
                          <a:latin typeface="+mn-lt"/>
                        </a:rPr>
                        <a:t>女性　</a:t>
                      </a:r>
                      <a:r>
                        <a:rPr kumimoji="1" lang="en-US" altLang="ja-JP" sz="1000" dirty="0">
                          <a:solidFill>
                            <a:schemeClr val="tx1"/>
                          </a:solidFill>
                          <a:latin typeface="+mn-lt"/>
                        </a:rPr>
                        <a:t>74.46</a:t>
                      </a:r>
                      <a:r>
                        <a:rPr kumimoji="1" lang="ja-JP" altLang="en-US" sz="1000" dirty="0">
                          <a:solidFill>
                            <a:schemeClr val="tx1"/>
                          </a:solidFill>
                          <a:latin typeface="+mn-lt"/>
                        </a:rPr>
                        <a:t>歳</a:t>
                      </a:r>
                      <a:endParaRPr kumimoji="1" lang="ja-JP" altLang="en-US" sz="1000" dirty="0">
                        <a:solidFill>
                          <a:schemeClr val="tx1"/>
                        </a:solidFill>
                        <a:latin typeface="+mn-lt"/>
                        <a:ea typeface="Meiryo UI" panose="020B0604030504040204" pitchFamily="50" charset="-128"/>
                      </a:endParaRPr>
                    </a:p>
                  </a:txBody>
                  <a:tcPr marL="83127" marR="83127" marT="37148" marB="37148" anchor="ctr"/>
                </a:tc>
                <a:tc rowSpan="5">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900" dirty="0">
                          <a:solidFill>
                            <a:schemeClr val="tx1"/>
                          </a:solidFill>
                          <a:latin typeface="+mn-lt"/>
                        </a:rPr>
                        <a:t>ー</a:t>
                      </a:r>
                      <a:endParaRPr kumimoji="1" lang="ja-JP" altLang="en-US" sz="900" dirty="0">
                        <a:solidFill>
                          <a:schemeClr val="tx1"/>
                        </a:solidFill>
                        <a:latin typeface="+mn-lt"/>
                        <a:ea typeface="Meiryo UI" panose="020B0604030504040204" pitchFamily="50" charset="-128"/>
                      </a:endParaRPr>
                    </a:p>
                  </a:txBody>
                  <a:tcPr marL="83127" marR="83127" marT="37148" marB="37148" anchor="ctr"/>
                </a:tc>
                <a:tc rowSpan="5">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1000" dirty="0">
                          <a:solidFill>
                            <a:schemeClr val="tx1"/>
                          </a:solidFill>
                          <a:latin typeface="+mn-lt"/>
                        </a:rPr>
                        <a:t>【2019</a:t>
                      </a:r>
                      <a:r>
                        <a:rPr kumimoji="1" lang="ja-JP" altLang="en-US" sz="1000" dirty="0">
                          <a:solidFill>
                            <a:schemeClr val="tx1"/>
                          </a:solidFill>
                          <a:latin typeface="+mn-lt"/>
                        </a:rPr>
                        <a:t>年</a:t>
                      </a:r>
                      <a:r>
                        <a:rPr kumimoji="1" lang="en-US" altLang="ja-JP" sz="1000" dirty="0">
                          <a:solidFill>
                            <a:schemeClr val="tx1"/>
                          </a:solidFill>
                          <a:latin typeface="+mn-lt"/>
                        </a:rPr>
                        <a:t>】</a:t>
                      </a:r>
                    </a:p>
                    <a:p>
                      <a:pPr algn="ctr"/>
                      <a:r>
                        <a:rPr kumimoji="1" lang="ja-JP" altLang="en-US" sz="1000" dirty="0">
                          <a:solidFill>
                            <a:schemeClr val="tx1"/>
                          </a:solidFill>
                          <a:latin typeface="+mn-lt"/>
                        </a:rPr>
                        <a:t>男性　</a:t>
                      </a:r>
                      <a:r>
                        <a:rPr kumimoji="1" lang="en-US" altLang="ja-JP" sz="1000" dirty="0">
                          <a:solidFill>
                            <a:schemeClr val="tx1"/>
                          </a:solidFill>
                          <a:latin typeface="+mn-lt"/>
                        </a:rPr>
                        <a:t>71.88</a:t>
                      </a:r>
                      <a:r>
                        <a:rPr kumimoji="1" lang="ja-JP" altLang="en-US" sz="1000" dirty="0">
                          <a:solidFill>
                            <a:schemeClr val="tx1"/>
                          </a:solidFill>
                          <a:latin typeface="+mn-lt"/>
                        </a:rPr>
                        <a:t>歳</a:t>
                      </a:r>
                    </a:p>
                    <a:p>
                      <a:pPr algn="ctr"/>
                      <a:r>
                        <a:rPr kumimoji="1" lang="ja-JP" altLang="en-US" sz="1000" dirty="0">
                          <a:solidFill>
                            <a:schemeClr val="tx1"/>
                          </a:solidFill>
                          <a:latin typeface="+mn-lt"/>
                        </a:rPr>
                        <a:t>女性　</a:t>
                      </a:r>
                      <a:r>
                        <a:rPr kumimoji="1" lang="en-US" altLang="ja-JP" sz="1000" dirty="0">
                          <a:solidFill>
                            <a:schemeClr val="tx1"/>
                          </a:solidFill>
                          <a:latin typeface="+mn-lt"/>
                        </a:rPr>
                        <a:t>74.78</a:t>
                      </a:r>
                      <a:r>
                        <a:rPr kumimoji="1" lang="ja-JP" altLang="en-US" sz="1000" dirty="0">
                          <a:solidFill>
                            <a:schemeClr val="tx1"/>
                          </a:solidFill>
                          <a:latin typeface="+mn-lt"/>
                        </a:rPr>
                        <a:t>歳</a:t>
                      </a:r>
                      <a:endParaRPr kumimoji="1" lang="ja-JP" altLang="en-US" sz="1000" dirty="0">
                        <a:solidFill>
                          <a:schemeClr val="tx1"/>
                        </a:solidFill>
                        <a:latin typeface="+mn-lt"/>
                        <a:ea typeface="Meiryo UI" panose="020B0604030504040204" pitchFamily="50" charset="-128"/>
                      </a:endParaRPr>
                    </a:p>
                  </a:txBody>
                  <a:tcPr marL="83127" marR="83127" marT="37148" marB="37148" anchor="ctr"/>
                </a:tc>
                <a:tc rowSpan="5">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1600" dirty="0">
                          <a:solidFill>
                            <a:schemeClr val="tx1"/>
                          </a:solidFill>
                          <a:latin typeface="+mn-lt"/>
                        </a:rPr>
                        <a:t>B</a:t>
                      </a:r>
                      <a:endParaRPr kumimoji="1" lang="ja-JP" altLang="en-US" sz="1000" dirty="0">
                        <a:solidFill>
                          <a:schemeClr val="tx1"/>
                        </a:solidFill>
                        <a:latin typeface="+mn-lt"/>
                        <a:ea typeface="Meiryo UI" panose="020B0604030504040204" pitchFamily="50" charset="-128"/>
                      </a:endParaRPr>
                    </a:p>
                  </a:txBody>
                  <a:tcPr marL="83127" marR="83127" marT="37148" marB="37148" anchor="ct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a:r>
                        <a:rPr kumimoji="1" lang="ja-JP" altLang="en-US" sz="800" dirty="0">
                          <a:solidFill>
                            <a:schemeClr val="tx1"/>
                          </a:solidFill>
                          <a:latin typeface="+mn-lt"/>
                        </a:rPr>
                        <a:t>平均寿命</a:t>
                      </a:r>
                      <a:endParaRPr kumimoji="1" lang="en-US" altLang="ja-JP" sz="800" dirty="0">
                        <a:solidFill>
                          <a:schemeClr val="tx1"/>
                        </a:solidFill>
                        <a:latin typeface="+mn-lt"/>
                      </a:endParaRPr>
                    </a:p>
                    <a:p>
                      <a:pPr algn="l"/>
                      <a:r>
                        <a:rPr kumimoji="1" lang="en-US" altLang="ja-JP" sz="800" dirty="0">
                          <a:solidFill>
                            <a:schemeClr val="tx1"/>
                          </a:solidFill>
                          <a:latin typeface="+mn-lt"/>
                        </a:rPr>
                        <a:t>【2020</a:t>
                      </a:r>
                      <a:r>
                        <a:rPr kumimoji="1" lang="ja-JP" altLang="en-US" sz="800" dirty="0">
                          <a:solidFill>
                            <a:schemeClr val="tx1"/>
                          </a:solidFill>
                          <a:latin typeface="+mn-lt"/>
                        </a:rPr>
                        <a:t>年</a:t>
                      </a:r>
                      <a:r>
                        <a:rPr kumimoji="1" lang="en-US" altLang="ja-JP" sz="800" dirty="0">
                          <a:solidFill>
                            <a:schemeClr val="tx1"/>
                          </a:solidFill>
                          <a:latin typeface="+mn-lt"/>
                        </a:rPr>
                        <a:t>】</a:t>
                      </a:r>
                      <a:endParaRPr kumimoji="1" lang="ja-JP" altLang="en-US" sz="800" dirty="0">
                        <a:solidFill>
                          <a:schemeClr val="tx1"/>
                        </a:solidFill>
                        <a:latin typeface="+mn-lt"/>
                        <a:ea typeface="Meiryo UI" panose="020B0604030504040204" pitchFamily="50" charset="-128"/>
                      </a:endParaRPr>
                    </a:p>
                  </a:txBody>
                  <a:tcPr marL="74295" marR="74295" marT="37148" marB="37148" anchor="ct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a:r>
                        <a:rPr kumimoji="1" lang="zh-CN" altLang="en-US" sz="800" dirty="0">
                          <a:solidFill>
                            <a:schemeClr val="tx1"/>
                          </a:solidFill>
                          <a:latin typeface="+mn-lt"/>
                        </a:rPr>
                        <a:t>男性</a:t>
                      </a:r>
                      <a:r>
                        <a:rPr kumimoji="1" lang="en-US" altLang="zh-CN" sz="800" dirty="0">
                          <a:solidFill>
                            <a:schemeClr val="tx1"/>
                          </a:solidFill>
                          <a:latin typeface="+mn-lt"/>
                        </a:rPr>
                        <a:t>80.81</a:t>
                      </a:r>
                      <a:r>
                        <a:rPr kumimoji="1" lang="zh-CN" altLang="en-US" sz="800" dirty="0">
                          <a:solidFill>
                            <a:schemeClr val="tx1"/>
                          </a:solidFill>
                          <a:latin typeface="+mn-lt"/>
                        </a:rPr>
                        <a:t>歳（全国</a:t>
                      </a:r>
                      <a:r>
                        <a:rPr kumimoji="1" lang="en-US" altLang="zh-CN" sz="800" dirty="0">
                          <a:solidFill>
                            <a:schemeClr val="tx1"/>
                          </a:solidFill>
                          <a:latin typeface="+mn-lt"/>
                        </a:rPr>
                        <a:t>81.49</a:t>
                      </a:r>
                      <a:r>
                        <a:rPr kumimoji="1" lang="zh-CN" altLang="en-US" sz="800" dirty="0">
                          <a:solidFill>
                            <a:schemeClr val="tx1"/>
                          </a:solidFill>
                          <a:latin typeface="+mn-lt"/>
                        </a:rPr>
                        <a:t>歳）、女性</a:t>
                      </a:r>
                      <a:r>
                        <a:rPr kumimoji="1" lang="en-US" altLang="zh-CN" sz="800" dirty="0">
                          <a:solidFill>
                            <a:schemeClr val="tx1"/>
                          </a:solidFill>
                          <a:latin typeface="+mn-lt"/>
                        </a:rPr>
                        <a:t>87.37</a:t>
                      </a:r>
                      <a:r>
                        <a:rPr kumimoji="1" lang="zh-CN" altLang="en-US" sz="800" dirty="0">
                          <a:solidFill>
                            <a:schemeClr val="tx1"/>
                          </a:solidFill>
                          <a:latin typeface="+mn-lt"/>
                        </a:rPr>
                        <a:t>歳（全国</a:t>
                      </a:r>
                      <a:r>
                        <a:rPr kumimoji="1" lang="en-US" altLang="zh-CN" sz="800" dirty="0">
                          <a:solidFill>
                            <a:schemeClr val="tx1"/>
                          </a:solidFill>
                          <a:latin typeface="+mn-lt"/>
                        </a:rPr>
                        <a:t>87.60</a:t>
                      </a:r>
                      <a:r>
                        <a:rPr kumimoji="1" lang="zh-CN" altLang="en-US" sz="800" dirty="0">
                          <a:solidFill>
                            <a:schemeClr val="tx1"/>
                          </a:solidFill>
                          <a:latin typeface="+mn-lt"/>
                        </a:rPr>
                        <a:t>歳）</a:t>
                      </a:r>
                    </a:p>
                    <a:p>
                      <a:pPr algn="l"/>
                      <a:r>
                        <a:rPr kumimoji="1" lang="ja-JP" altLang="en-US" sz="800" dirty="0">
                          <a:solidFill>
                            <a:schemeClr val="tx1"/>
                          </a:solidFill>
                          <a:latin typeface="+mn-lt"/>
                        </a:rPr>
                        <a:t>（前回調査の</a:t>
                      </a:r>
                      <a:r>
                        <a:rPr kumimoji="1" lang="en-US" altLang="ja-JP" sz="800" dirty="0">
                          <a:solidFill>
                            <a:schemeClr val="tx1"/>
                          </a:solidFill>
                          <a:latin typeface="+mn-lt"/>
                        </a:rPr>
                        <a:t>2015</a:t>
                      </a:r>
                      <a:r>
                        <a:rPr kumimoji="1" lang="ja-JP" altLang="en-US" sz="800" dirty="0">
                          <a:solidFill>
                            <a:schemeClr val="tx1"/>
                          </a:solidFill>
                          <a:latin typeface="+mn-lt"/>
                        </a:rPr>
                        <a:t>年比男性</a:t>
                      </a:r>
                      <a:r>
                        <a:rPr kumimoji="1" lang="en-US" altLang="ja-JP" sz="800" dirty="0">
                          <a:solidFill>
                            <a:schemeClr val="tx1"/>
                          </a:solidFill>
                          <a:latin typeface="+mn-lt"/>
                        </a:rPr>
                        <a:t>+0.58</a:t>
                      </a:r>
                      <a:r>
                        <a:rPr kumimoji="1" lang="ja-JP" altLang="en-US" sz="800" dirty="0">
                          <a:solidFill>
                            <a:schemeClr val="tx1"/>
                          </a:solidFill>
                          <a:latin typeface="+mn-lt"/>
                        </a:rPr>
                        <a:t>歳、女性</a:t>
                      </a:r>
                      <a:r>
                        <a:rPr kumimoji="1" lang="en-US" altLang="ja-JP" sz="800" dirty="0">
                          <a:solidFill>
                            <a:schemeClr val="tx1"/>
                          </a:solidFill>
                          <a:latin typeface="+mn-lt"/>
                        </a:rPr>
                        <a:t>+0.64</a:t>
                      </a:r>
                      <a:r>
                        <a:rPr kumimoji="1" lang="ja-JP" altLang="en-US" sz="800" dirty="0">
                          <a:solidFill>
                            <a:schemeClr val="tx1"/>
                          </a:solidFill>
                          <a:latin typeface="+mn-lt"/>
                        </a:rPr>
                        <a:t>歳）</a:t>
                      </a:r>
                      <a:endParaRPr kumimoji="1" lang="ja-JP" altLang="en-US" sz="800" dirty="0">
                        <a:solidFill>
                          <a:schemeClr val="tx1"/>
                        </a:solidFill>
                        <a:latin typeface="+mn-lt"/>
                        <a:ea typeface="Meiryo UI" panose="020B0604030504040204" pitchFamily="50" charset="-128"/>
                      </a:endParaRPr>
                    </a:p>
                  </a:txBody>
                  <a:tcPr marL="74295" marR="74295" marT="37148" marB="37148" anchor="ctr">
                    <a:lnR w="12700" cap="flat" cmpd="sng" algn="ctr">
                      <a:solidFill>
                        <a:schemeClr val="accent3"/>
                      </a:solidFill>
                      <a:prstDash val="solid"/>
                      <a:round/>
                      <a:headEnd type="none" w="med" len="med"/>
                      <a:tailEnd type="none" w="med" len="med"/>
                    </a:lnR>
                  </a:tcPr>
                </a:tc>
                <a:extLst>
                  <a:ext uri="{0D108BD9-81ED-4DB2-BD59-A6C34878D82A}">
                    <a16:rowId xmlns:a16="http://schemas.microsoft.com/office/drawing/2014/main" val="1803033843"/>
                  </a:ext>
                </a:extLst>
              </a:tr>
              <a:tr h="520127">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a:r>
                        <a:rPr kumimoji="1" lang="zh-TW" altLang="en-US" sz="800" dirty="0">
                          <a:solidFill>
                            <a:schemeClr val="tx1"/>
                          </a:solidFill>
                          <a:latin typeface="+mn-lt"/>
                        </a:rPr>
                        <a:t>死因別死亡確率</a:t>
                      </a:r>
                    </a:p>
                    <a:p>
                      <a:pPr algn="l"/>
                      <a:r>
                        <a:rPr kumimoji="1" lang="en-US" altLang="zh-TW" sz="800" dirty="0">
                          <a:solidFill>
                            <a:schemeClr val="tx1"/>
                          </a:solidFill>
                          <a:latin typeface="+mn-lt"/>
                        </a:rPr>
                        <a:t>【2020</a:t>
                      </a:r>
                      <a:r>
                        <a:rPr kumimoji="1" lang="zh-TW" altLang="en-US" sz="800" dirty="0">
                          <a:solidFill>
                            <a:schemeClr val="tx1"/>
                          </a:solidFill>
                          <a:latin typeface="+mn-lt"/>
                        </a:rPr>
                        <a:t>年</a:t>
                      </a:r>
                      <a:r>
                        <a:rPr kumimoji="1" lang="en-US" altLang="zh-TW" sz="800" dirty="0">
                          <a:solidFill>
                            <a:schemeClr val="tx1"/>
                          </a:solidFill>
                          <a:latin typeface="+mn-lt"/>
                        </a:rPr>
                        <a:t>】</a:t>
                      </a:r>
                      <a:endParaRPr kumimoji="1" lang="ja-JP" altLang="en-US" sz="800" dirty="0">
                        <a:solidFill>
                          <a:schemeClr val="tx1"/>
                        </a:solidFill>
                        <a:latin typeface="+mn-lt"/>
                        <a:ea typeface="Meiryo UI" panose="020B0604030504040204" pitchFamily="50" charset="-128"/>
                      </a:endParaRPr>
                    </a:p>
                  </a:txBody>
                  <a:tcPr marL="74295" marR="74295" marT="37148" marB="37148" anchor="ct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a:r>
                        <a:rPr kumimoji="1" lang="ja-JP" altLang="en-US" sz="800" dirty="0">
                          <a:solidFill>
                            <a:schemeClr val="tx1"/>
                          </a:solidFill>
                          <a:latin typeface="+mn-lt"/>
                        </a:rPr>
                        <a:t>第</a:t>
                      </a:r>
                      <a:r>
                        <a:rPr kumimoji="1" lang="en-US" altLang="ja-JP" sz="800" dirty="0">
                          <a:solidFill>
                            <a:schemeClr val="tx1"/>
                          </a:solidFill>
                          <a:latin typeface="+mn-lt"/>
                        </a:rPr>
                        <a:t>1</a:t>
                      </a:r>
                      <a:r>
                        <a:rPr kumimoji="1" lang="ja-JP" altLang="en-US" sz="800" dirty="0">
                          <a:solidFill>
                            <a:schemeClr val="tx1"/>
                          </a:solidFill>
                          <a:latin typeface="+mn-lt"/>
                        </a:rPr>
                        <a:t>位　悪性新生物（男性</a:t>
                      </a:r>
                      <a:r>
                        <a:rPr kumimoji="1" lang="en-US" altLang="ja-JP" sz="800" dirty="0">
                          <a:solidFill>
                            <a:schemeClr val="tx1"/>
                          </a:solidFill>
                          <a:latin typeface="+mn-lt"/>
                        </a:rPr>
                        <a:t>28.79</a:t>
                      </a:r>
                      <a:r>
                        <a:rPr kumimoji="1" lang="ja-JP" altLang="en-US" sz="800" dirty="0">
                          <a:solidFill>
                            <a:schemeClr val="tx1"/>
                          </a:solidFill>
                          <a:latin typeface="+mn-lt"/>
                        </a:rPr>
                        <a:t>％　女性</a:t>
                      </a:r>
                      <a:r>
                        <a:rPr kumimoji="1" lang="en-US" altLang="ja-JP" sz="800" dirty="0">
                          <a:solidFill>
                            <a:schemeClr val="tx1"/>
                          </a:solidFill>
                          <a:latin typeface="+mn-lt"/>
                        </a:rPr>
                        <a:t>20.51</a:t>
                      </a:r>
                      <a:r>
                        <a:rPr kumimoji="1" lang="ja-JP" altLang="en-US" sz="800" dirty="0">
                          <a:solidFill>
                            <a:schemeClr val="tx1"/>
                          </a:solidFill>
                          <a:latin typeface="+mn-lt"/>
                        </a:rPr>
                        <a:t>％）</a:t>
                      </a:r>
                    </a:p>
                    <a:p>
                      <a:pPr algn="l"/>
                      <a:r>
                        <a:rPr kumimoji="1" lang="ja-JP" altLang="en-US" sz="800" dirty="0">
                          <a:solidFill>
                            <a:schemeClr val="tx1"/>
                          </a:solidFill>
                          <a:latin typeface="+mn-lt"/>
                        </a:rPr>
                        <a:t>第</a:t>
                      </a:r>
                      <a:r>
                        <a:rPr kumimoji="1" lang="en-US" altLang="ja-JP" sz="800" dirty="0">
                          <a:solidFill>
                            <a:schemeClr val="tx1"/>
                          </a:solidFill>
                          <a:latin typeface="+mn-lt"/>
                        </a:rPr>
                        <a:t>2</a:t>
                      </a:r>
                      <a:r>
                        <a:rPr kumimoji="1" lang="ja-JP" altLang="en-US" sz="800" dirty="0">
                          <a:solidFill>
                            <a:schemeClr val="tx1"/>
                          </a:solidFill>
                          <a:latin typeface="+mn-lt"/>
                        </a:rPr>
                        <a:t>位　心疾患（高血圧性を除く）（男性</a:t>
                      </a:r>
                      <a:r>
                        <a:rPr kumimoji="1" lang="en-US" altLang="ja-JP" sz="800" dirty="0">
                          <a:solidFill>
                            <a:schemeClr val="tx1"/>
                          </a:solidFill>
                          <a:latin typeface="+mn-lt"/>
                        </a:rPr>
                        <a:t>15.41</a:t>
                      </a:r>
                      <a:r>
                        <a:rPr kumimoji="1" lang="ja-JP" altLang="en-US" sz="800" dirty="0">
                          <a:solidFill>
                            <a:schemeClr val="tx1"/>
                          </a:solidFill>
                          <a:latin typeface="+mn-lt"/>
                        </a:rPr>
                        <a:t>％　女性</a:t>
                      </a:r>
                      <a:r>
                        <a:rPr kumimoji="1" lang="en-US" altLang="ja-JP" sz="800" dirty="0">
                          <a:solidFill>
                            <a:schemeClr val="tx1"/>
                          </a:solidFill>
                          <a:latin typeface="+mn-lt"/>
                        </a:rPr>
                        <a:t>17.63</a:t>
                      </a:r>
                      <a:r>
                        <a:rPr kumimoji="1" lang="ja-JP" altLang="en-US" sz="800" dirty="0">
                          <a:solidFill>
                            <a:schemeClr val="tx1"/>
                          </a:solidFill>
                          <a:latin typeface="+mn-lt"/>
                        </a:rPr>
                        <a:t>％）</a:t>
                      </a:r>
                    </a:p>
                    <a:p>
                      <a:pPr algn="l"/>
                      <a:r>
                        <a:rPr kumimoji="1" lang="ja-JP" altLang="en-US" sz="800" dirty="0">
                          <a:solidFill>
                            <a:schemeClr val="tx1"/>
                          </a:solidFill>
                          <a:latin typeface="+mn-lt"/>
                        </a:rPr>
                        <a:t>第</a:t>
                      </a:r>
                      <a:r>
                        <a:rPr kumimoji="1" lang="en-US" altLang="ja-JP" sz="800" dirty="0">
                          <a:solidFill>
                            <a:schemeClr val="tx1"/>
                          </a:solidFill>
                          <a:latin typeface="+mn-lt"/>
                        </a:rPr>
                        <a:t>3</a:t>
                      </a:r>
                      <a:r>
                        <a:rPr kumimoji="1" lang="ja-JP" altLang="en-US" sz="800" dirty="0">
                          <a:solidFill>
                            <a:schemeClr val="tx1"/>
                          </a:solidFill>
                          <a:latin typeface="+mn-lt"/>
                        </a:rPr>
                        <a:t>位　肺炎（男性</a:t>
                      </a:r>
                      <a:r>
                        <a:rPr kumimoji="1" lang="en-US" altLang="ja-JP" sz="800" dirty="0">
                          <a:solidFill>
                            <a:schemeClr val="tx1"/>
                          </a:solidFill>
                          <a:latin typeface="+mn-lt"/>
                        </a:rPr>
                        <a:t>8.34</a:t>
                      </a:r>
                      <a:r>
                        <a:rPr kumimoji="1" lang="ja-JP" altLang="en-US" sz="800" dirty="0">
                          <a:solidFill>
                            <a:schemeClr val="tx1"/>
                          </a:solidFill>
                          <a:latin typeface="+mn-lt"/>
                        </a:rPr>
                        <a:t>％）、　老衰（女性</a:t>
                      </a:r>
                      <a:r>
                        <a:rPr kumimoji="1" lang="en-US" altLang="ja-JP" sz="800" dirty="0">
                          <a:solidFill>
                            <a:schemeClr val="tx1"/>
                          </a:solidFill>
                          <a:latin typeface="+mn-lt"/>
                        </a:rPr>
                        <a:t>7.08</a:t>
                      </a:r>
                      <a:r>
                        <a:rPr kumimoji="1" lang="ja-JP" altLang="en-US" sz="800" dirty="0">
                          <a:solidFill>
                            <a:schemeClr val="tx1"/>
                          </a:solidFill>
                          <a:latin typeface="+mn-lt"/>
                        </a:rPr>
                        <a:t>％）</a:t>
                      </a:r>
                      <a:endParaRPr kumimoji="1" lang="ja-JP" altLang="en-US" sz="800" dirty="0">
                        <a:solidFill>
                          <a:schemeClr val="tx1"/>
                        </a:solidFill>
                        <a:latin typeface="+mn-lt"/>
                        <a:ea typeface="Meiryo UI" panose="020B0604030504040204" pitchFamily="50" charset="-128"/>
                      </a:endParaRPr>
                    </a:p>
                  </a:txBody>
                  <a:tcPr marL="74295" marR="74295" marT="37148" marB="37148" anchor="ctr">
                    <a:lnR w="12700" cap="flat" cmpd="sng" algn="ctr">
                      <a:solidFill>
                        <a:schemeClr val="accent3"/>
                      </a:solidFill>
                      <a:prstDash val="solid"/>
                      <a:round/>
                      <a:headEnd type="none" w="med" len="med"/>
                      <a:tailEnd type="none" w="med" len="med"/>
                    </a:lnR>
                  </a:tcPr>
                </a:tc>
                <a:extLst>
                  <a:ext uri="{0D108BD9-81ED-4DB2-BD59-A6C34878D82A}">
                    <a16:rowId xmlns:a16="http://schemas.microsoft.com/office/drawing/2014/main" val="3968343572"/>
                  </a:ext>
                </a:extLst>
              </a:tr>
              <a:tr h="303462">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a:r>
                        <a:rPr kumimoji="1" lang="zh-TW" altLang="en-US" sz="800" dirty="0">
                          <a:solidFill>
                            <a:schemeClr val="tx1"/>
                          </a:solidFill>
                          <a:latin typeface="+mn-lt"/>
                        </a:rPr>
                        <a:t>特定健診受診率</a:t>
                      </a:r>
                      <a:endParaRPr kumimoji="1" lang="en-US" altLang="zh-TW" sz="800" dirty="0">
                        <a:solidFill>
                          <a:schemeClr val="tx1"/>
                        </a:solidFill>
                        <a:latin typeface="+mn-lt"/>
                      </a:endParaRPr>
                    </a:p>
                    <a:p>
                      <a:pPr algn="l"/>
                      <a:r>
                        <a:rPr kumimoji="1" lang="en-US" altLang="zh-TW" sz="800" dirty="0">
                          <a:solidFill>
                            <a:schemeClr val="tx1"/>
                          </a:solidFill>
                          <a:latin typeface="+mn-lt"/>
                        </a:rPr>
                        <a:t>【2022</a:t>
                      </a:r>
                      <a:r>
                        <a:rPr kumimoji="1" lang="zh-TW" altLang="en-US" sz="800" dirty="0">
                          <a:solidFill>
                            <a:schemeClr val="tx1"/>
                          </a:solidFill>
                          <a:latin typeface="+mn-lt"/>
                        </a:rPr>
                        <a:t>年度</a:t>
                      </a:r>
                      <a:r>
                        <a:rPr kumimoji="1" lang="en-US" altLang="zh-TW" sz="800" dirty="0">
                          <a:solidFill>
                            <a:schemeClr val="tx1"/>
                          </a:solidFill>
                          <a:latin typeface="+mn-lt"/>
                        </a:rPr>
                        <a:t>】</a:t>
                      </a:r>
                      <a:endParaRPr kumimoji="1" lang="ja-JP" altLang="en-US" sz="800" dirty="0">
                        <a:solidFill>
                          <a:schemeClr val="tx1"/>
                        </a:solidFill>
                        <a:latin typeface="+mn-lt"/>
                        <a:ea typeface="Meiryo UI" panose="020B0604030504040204" pitchFamily="50" charset="-128"/>
                      </a:endParaRPr>
                    </a:p>
                  </a:txBody>
                  <a:tcPr marL="74295" marR="74295" marT="37148" marB="37148" anchor="ct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a:r>
                        <a:rPr kumimoji="1" lang="en-US" altLang="zh-CN" sz="800" dirty="0">
                          <a:solidFill>
                            <a:schemeClr val="tx1"/>
                          </a:solidFill>
                          <a:latin typeface="+mn-lt"/>
                        </a:rPr>
                        <a:t>5</a:t>
                      </a:r>
                      <a:r>
                        <a:rPr kumimoji="1" lang="en-US" altLang="ja-JP" sz="800" dirty="0">
                          <a:solidFill>
                            <a:schemeClr val="tx1"/>
                          </a:solidFill>
                          <a:latin typeface="+mn-lt"/>
                        </a:rPr>
                        <a:t>4</a:t>
                      </a:r>
                      <a:r>
                        <a:rPr kumimoji="1" lang="en-US" altLang="zh-CN" sz="800" dirty="0">
                          <a:solidFill>
                            <a:schemeClr val="tx1"/>
                          </a:solidFill>
                          <a:latin typeface="+mn-lt"/>
                        </a:rPr>
                        <a:t>.</a:t>
                      </a:r>
                      <a:r>
                        <a:rPr kumimoji="1" lang="en-US" altLang="ja-JP" sz="800" dirty="0">
                          <a:solidFill>
                            <a:schemeClr val="tx1"/>
                          </a:solidFill>
                          <a:latin typeface="+mn-lt"/>
                        </a:rPr>
                        <a:t>4</a:t>
                      </a:r>
                      <a:r>
                        <a:rPr kumimoji="1" lang="zh-CN" altLang="en-US" sz="800" dirty="0">
                          <a:solidFill>
                            <a:schemeClr val="tx1"/>
                          </a:solidFill>
                          <a:latin typeface="+mn-lt"/>
                        </a:rPr>
                        <a:t>％（前年度比</a:t>
                      </a:r>
                      <a:r>
                        <a:rPr kumimoji="1" lang="en-US" altLang="zh-CN" sz="800" dirty="0">
                          <a:solidFill>
                            <a:schemeClr val="tx1"/>
                          </a:solidFill>
                          <a:latin typeface="+mn-lt"/>
                        </a:rPr>
                        <a:t>+</a:t>
                      </a:r>
                      <a:r>
                        <a:rPr kumimoji="1" lang="en-US" altLang="ja-JP" sz="800" dirty="0">
                          <a:solidFill>
                            <a:schemeClr val="tx1"/>
                          </a:solidFill>
                          <a:latin typeface="+mn-lt"/>
                        </a:rPr>
                        <a:t>1</a:t>
                      </a:r>
                      <a:r>
                        <a:rPr kumimoji="1" lang="en-US" altLang="zh-CN" sz="800" dirty="0">
                          <a:solidFill>
                            <a:schemeClr val="tx1"/>
                          </a:solidFill>
                          <a:latin typeface="+mn-lt"/>
                        </a:rPr>
                        <a:t>.</a:t>
                      </a:r>
                      <a:r>
                        <a:rPr kumimoji="1" lang="en-US" altLang="ja-JP" sz="800" dirty="0">
                          <a:solidFill>
                            <a:schemeClr val="tx1"/>
                          </a:solidFill>
                          <a:latin typeface="+mn-lt"/>
                        </a:rPr>
                        <a:t>3</a:t>
                      </a:r>
                      <a:r>
                        <a:rPr kumimoji="1" lang="zh-CN" altLang="en-US" sz="800" dirty="0">
                          <a:solidFill>
                            <a:schemeClr val="tx1"/>
                          </a:solidFill>
                          <a:latin typeface="+mn-lt"/>
                        </a:rPr>
                        <a:t>）全国</a:t>
                      </a:r>
                      <a:r>
                        <a:rPr kumimoji="1" lang="en-US" altLang="zh-CN" sz="800" dirty="0">
                          <a:solidFill>
                            <a:schemeClr val="tx1"/>
                          </a:solidFill>
                          <a:latin typeface="+mn-lt"/>
                        </a:rPr>
                        <a:t>58.1</a:t>
                      </a:r>
                      <a:r>
                        <a:rPr kumimoji="1" lang="zh-CN" altLang="en-US" sz="800" dirty="0">
                          <a:solidFill>
                            <a:schemeClr val="tx1"/>
                          </a:solidFill>
                          <a:latin typeface="+mn-lt"/>
                        </a:rPr>
                        <a:t>％</a:t>
                      </a:r>
                      <a:endParaRPr kumimoji="1" lang="ja-JP" altLang="en-US" sz="800" dirty="0">
                        <a:solidFill>
                          <a:schemeClr val="tx1"/>
                        </a:solidFill>
                        <a:latin typeface="+mn-lt"/>
                        <a:ea typeface="Meiryo UI" panose="020B0604030504040204" pitchFamily="50" charset="-128"/>
                      </a:endParaRPr>
                    </a:p>
                  </a:txBody>
                  <a:tcPr marL="74295" marR="74295" marT="37148" marB="37148" anchor="ctr">
                    <a:lnR w="12700" cap="flat" cmpd="sng" algn="ctr">
                      <a:solidFill>
                        <a:schemeClr val="accent3"/>
                      </a:solidFill>
                      <a:prstDash val="solid"/>
                      <a:round/>
                      <a:headEnd type="none" w="med" len="med"/>
                      <a:tailEnd type="none" w="med" len="med"/>
                    </a:lnR>
                  </a:tcPr>
                </a:tc>
                <a:extLst>
                  <a:ext uri="{0D108BD9-81ED-4DB2-BD59-A6C34878D82A}">
                    <a16:rowId xmlns:a16="http://schemas.microsoft.com/office/drawing/2014/main" val="2008948324"/>
                  </a:ext>
                </a:extLst>
              </a:tr>
              <a:tr h="419758">
                <a:tc vMerge="1">
                  <a:txBody>
                    <a:bodyPr/>
                    <a:lstStyle/>
                    <a:p>
                      <a:endParaRPr kumimoji="1" lang="ja-JP" altLang="en-US" sz="1400">
                        <a:latin typeface="Meiryo UI" panose="020B0604030504040204" pitchFamily="50" charset="-128"/>
                        <a:ea typeface="Meiryo UI" panose="020B0604030504040204" pitchFamily="50" charset="-128"/>
                      </a:endParaRPr>
                    </a:p>
                  </a:txBody>
                  <a:tcPr/>
                </a:tc>
                <a:tc vMerge="1">
                  <a:txBody>
                    <a:bodyPr/>
                    <a:lstStyle/>
                    <a:p>
                      <a:pPr algn="ctr"/>
                      <a:endParaRPr kumimoji="1" lang="ja-JP" altLang="en-US" sz="1100">
                        <a:latin typeface="Meiryo UI" panose="020B0604030504040204" pitchFamily="50" charset="-128"/>
                        <a:ea typeface="Meiryo UI" panose="020B0604030504040204" pitchFamily="50" charset="-128"/>
                      </a:endParaRPr>
                    </a:p>
                  </a:txBody>
                  <a:tcPr/>
                </a:tc>
                <a:tc vMerge="1">
                  <a:txBody>
                    <a:bodyPr/>
                    <a:lstStyle/>
                    <a:p>
                      <a:pPr algn="ctr"/>
                      <a:endParaRPr kumimoji="1" lang="ja-JP" altLang="en-US" sz="1100">
                        <a:latin typeface="Meiryo UI" panose="020B0604030504040204" pitchFamily="50" charset="-128"/>
                        <a:ea typeface="Meiryo UI" panose="020B0604030504040204" pitchFamily="50" charset="-128"/>
                      </a:endParaRPr>
                    </a:p>
                  </a:txBody>
                  <a:tcPr/>
                </a:tc>
                <a:tc vMerge="1">
                  <a:txBody>
                    <a:bodyPr/>
                    <a:lstStyle/>
                    <a:p>
                      <a:pPr algn="ctr"/>
                      <a:endParaRPr kumimoji="1" lang="ja-JP" altLang="en-US" sz="1100">
                        <a:latin typeface="Meiryo UI" panose="020B0604030504040204" pitchFamily="50" charset="-128"/>
                        <a:ea typeface="Meiryo UI" panose="020B0604030504040204" pitchFamily="50" charset="-128"/>
                      </a:endParaRPr>
                    </a:p>
                  </a:txBody>
                  <a:tcPr/>
                </a:tc>
                <a:tc vMerge="1">
                  <a:txBody>
                    <a:bodyPr/>
                    <a:lstStyle/>
                    <a:p>
                      <a:endParaRPr kumimoji="1" lang="ja-JP" altLang="en-US"/>
                    </a:p>
                  </a:txBody>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a:r>
                        <a:rPr kumimoji="1" lang="ja-JP" altLang="en-US" sz="800" dirty="0">
                          <a:solidFill>
                            <a:schemeClr val="tx1"/>
                          </a:solidFill>
                          <a:latin typeface="+mn-lt"/>
                        </a:rPr>
                        <a:t>がん検診受診率</a:t>
                      </a:r>
                    </a:p>
                    <a:p>
                      <a:pPr algn="l"/>
                      <a:r>
                        <a:rPr kumimoji="1" lang="en-US" altLang="ja-JP" sz="800" dirty="0">
                          <a:solidFill>
                            <a:schemeClr val="tx1"/>
                          </a:solidFill>
                          <a:latin typeface="+mn-lt"/>
                        </a:rPr>
                        <a:t>【2022</a:t>
                      </a:r>
                      <a:r>
                        <a:rPr kumimoji="1" lang="ja-JP" altLang="en-US" sz="800" dirty="0">
                          <a:solidFill>
                            <a:schemeClr val="tx1"/>
                          </a:solidFill>
                          <a:latin typeface="+mn-lt"/>
                        </a:rPr>
                        <a:t>年度</a:t>
                      </a:r>
                      <a:r>
                        <a:rPr kumimoji="1" lang="en-US" altLang="ja-JP" sz="800" dirty="0">
                          <a:solidFill>
                            <a:schemeClr val="tx1"/>
                          </a:solidFill>
                          <a:latin typeface="+mn-lt"/>
                        </a:rPr>
                        <a:t>】</a:t>
                      </a:r>
                      <a:r>
                        <a:rPr kumimoji="1" lang="ja-JP" altLang="en-US" sz="700" dirty="0">
                          <a:solidFill>
                            <a:schemeClr val="tx1"/>
                          </a:solidFill>
                          <a:latin typeface="+mn-lt"/>
                        </a:rPr>
                        <a:t>（</a:t>
                      </a:r>
                      <a:r>
                        <a:rPr kumimoji="1" lang="en-US" altLang="ja-JP" sz="700" dirty="0">
                          <a:solidFill>
                            <a:schemeClr val="tx1"/>
                          </a:solidFill>
                          <a:latin typeface="+mn-lt"/>
                        </a:rPr>
                        <a:t>40</a:t>
                      </a:r>
                      <a:r>
                        <a:rPr kumimoji="1" lang="ja-JP" altLang="en-US" sz="700" dirty="0">
                          <a:solidFill>
                            <a:schemeClr val="tx1"/>
                          </a:solidFill>
                          <a:latin typeface="+mn-lt"/>
                        </a:rPr>
                        <a:t>歳～</a:t>
                      </a:r>
                      <a:r>
                        <a:rPr kumimoji="1" lang="en-US" altLang="ja-JP" sz="700" dirty="0">
                          <a:solidFill>
                            <a:schemeClr val="tx1"/>
                          </a:solidFill>
                          <a:latin typeface="+mn-lt"/>
                        </a:rPr>
                        <a:t>69</a:t>
                      </a:r>
                      <a:r>
                        <a:rPr kumimoji="1" lang="ja-JP" altLang="en-US" sz="700" dirty="0">
                          <a:solidFill>
                            <a:schemeClr val="tx1"/>
                          </a:solidFill>
                          <a:latin typeface="+mn-lt"/>
                        </a:rPr>
                        <a:t>歳）</a:t>
                      </a:r>
                      <a:endParaRPr kumimoji="1" lang="ja-JP" altLang="en-US" sz="800" dirty="0">
                        <a:solidFill>
                          <a:schemeClr val="tx1"/>
                        </a:solidFill>
                        <a:latin typeface="+mn-lt"/>
                        <a:ea typeface="Meiryo UI" panose="020B0604030504040204" pitchFamily="50" charset="-128"/>
                      </a:endParaRPr>
                    </a:p>
                  </a:txBody>
                  <a:tcPr marL="74295" marR="74295" marT="37148" marB="37148" anchor="ct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a:r>
                        <a:rPr kumimoji="1" lang="ja-JP" altLang="en-US" sz="800" dirty="0">
                          <a:solidFill>
                            <a:schemeClr val="tx1"/>
                          </a:solidFill>
                          <a:latin typeface="+mn-lt"/>
                        </a:rPr>
                        <a:t>・胃がん　　 男性</a:t>
                      </a:r>
                      <a:r>
                        <a:rPr kumimoji="1" lang="en-US" altLang="ja-JP" sz="800" dirty="0">
                          <a:solidFill>
                            <a:schemeClr val="tx1"/>
                          </a:solidFill>
                          <a:latin typeface="+mn-lt"/>
                        </a:rPr>
                        <a:t>43.1</a:t>
                      </a:r>
                      <a:r>
                        <a:rPr kumimoji="1" lang="ja-JP" altLang="en-US" sz="800" dirty="0">
                          <a:solidFill>
                            <a:schemeClr val="tx1"/>
                          </a:solidFill>
                          <a:latin typeface="+mn-lt"/>
                        </a:rPr>
                        <a:t>％、女性</a:t>
                      </a:r>
                      <a:r>
                        <a:rPr kumimoji="1" lang="en-US" altLang="ja-JP" sz="800" dirty="0">
                          <a:solidFill>
                            <a:schemeClr val="tx1"/>
                          </a:solidFill>
                          <a:latin typeface="+mn-lt"/>
                        </a:rPr>
                        <a:t>31.3</a:t>
                      </a:r>
                      <a:r>
                        <a:rPr kumimoji="1" lang="ja-JP" altLang="en-US" sz="800" dirty="0">
                          <a:solidFill>
                            <a:schemeClr val="tx1"/>
                          </a:solidFill>
                          <a:latin typeface="+mn-lt"/>
                        </a:rPr>
                        <a:t>％</a:t>
                      </a:r>
                    </a:p>
                    <a:p>
                      <a:pPr algn="l"/>
                      <a:r>
                        <a:rPr kumimoji="1" lang="ja-JP" altLang="en-US" sz="800" dirty="0">
                          <a:solidFill>
                            <a:schemeClr val="tx1"/>
                          </a:solidFill>
                          <a:latin typeface="+mn-lt"/>
                        </a:rPr>
                        <a:t>・大腸がん　男性</a:t>
                      </a:r>
                      <a:r>
                        <a:rPr kumimoji="1" lang="en-US" altLang="ja-JP" sz="800" dirty="0">
                          <a:solidFill>
                            <a:schemeClr val="tx1"/>
                          </a:solidFill>
                          <a:latin typeface="+mn-lt"/>
                        </a:rPr>
                        <a:t>43.0</a:t>
                      </a:r>
                      <a:r>
                        <a:rPr kumimoji="1" lang="ja-JP" altLang="en-US" sz="800" dirty="0">
                          <a:solidFill>
                            <a:schemeClr val="tx1"/>
                          </a:solidFill>
                          <a:latin typeface="+mn-lt"/>
                        </a:rPr>
                        <a:t>％、女性</a:t>
                      </a:r>
                      <a:r>
                        <a:rPr kumimoji="1" lang="en-US" altLang="ja-JP" sz="800" dirty="0">
                          <a:solidFill>
                            <a:schemeClr val="tx1"/>
                          </a:solidFill>
                          <a:latin typeface="+mn-lt"/>
                        </a:rPr>
                        <a:t>37.9</a:t>
                      </a:r>
                      <a:r>
                        <a:rPr kumimoji="1" lang="ja-JP" altLang="en-US" sz="800" dirty="0">
                          <a:solidFill>
                            <a:schemeClr val="tx1"/>
                          </a:solidFill>
                          <a:latin typeface="+mn-lt"/>
                        </a:rPr>
                        <a:t>％</a:t>
                      </a:r>
                    </a:p>
                    <a:p>
                      <a:pPr algn="l"/>
                      <a:r>
                        <a:rPr kumimoji="1" lang="ja-JP" altLang="en-US" sz="800" dirty="0">
                          <a:solidFill>
                            <a:schemeClr val="tx1"/>
                          </a:solidFill>
                          <a:latin typeface="+mn-lt"/>
                        </a:rPr>
                        <a:t>・肺がん　　 男性</a:t>
                      </a:r>
                      <a:r>
                        <a:rPr kumimoji="1" lang="en-US" altLang="ja-JP" sz="800" dirty="0">
                          <a:solidFill>
                            <a:schemeClr val="tx1"/>
                          </a:solidFill>
                          <a:latin typeface="+mn-lt"/>
                        </a:rPr>
                        <a:t>46.6</a:t>
                      </a:r>
                      <a:r>
                        <a:rPr kumimoji="1" lang="ja-JP" altLang="en-US" sz="800" dirty="0">
                          <a:solidFill>
                            <a:schemeClr val="tx1"/>
                          </a:solidFill>
                          <a:latin typeface="+mn-lt"/>
                        </a:rPr>
                        <a:t>％、女性</a:t>
                      </a:r>
                      <a:r>
                        <a:rPr kumimoji="1" lang="en-US" altLang="ja-JP" sz="800" dirty="0">
                          <a:solidFill>
                            <a:schemeClr val="tx1"/>
                          </a:solidFill>
                          <a:latin typeface="+mn-lt"/>
                        </a:rPr>
                        <a:t>38.4</a:t>
                      </a:r>
                      <a:r>
                        <a:rPr kumimoji="1" lang="ja-JP" altLang="en-US" sz="800" dirty="0">
                          <a:solidFill>
                            <a:schemeClr val="tx1"/>
                          </a:solidFill>
                          <a:latin typeface="+mn-lt"/>
                        </a:rPr>
                        <a:t>％</a:t>
                      </a:r>
                    </a:p>
                  </a:txBody>
                  <a:tcPr marL="74295" marR="74295" marT="37148" marB="37148" anchor="ctr">
                    <a:lnR w="12700" cap="flat" cmpd="sng" algn="ctr">
                      <a:solidFill>
                        <a:schemeClr val="accent3"/>
                      </a:solidFill>
                      <a:prstDash val="solid"/>
                      <a:round/>
                      <a:headEnd type="none" w="med" len="med"/>
                      <a:tailEnd type="none" w="med" len="med"/>
                    </a:lnR>
                  </a:tcPr>
                </a:tc>
                <a:extLst>
                  <a:ext uri="{0D108BD9-81ED-4DB2-BD59-A6C34878D82A}">
                    <a16:rowId xmlns:a16="http://schemas.microsoft.com/office/drawing/2014/main" val="2090134355"/>
                  </a:ext>
                </a:extLst>
              </a:tr>
              <a:tr h="506980">
                <a:tc vMerge="1">
                  <a:txBody>
                    <a:bodyPr/>
                    <a:lstStyle/>
                    <a:p>
                      <a:endParaRPr kumimoji="1" lang="ja-JP" altLang="en-US" sz="1400">
                        <a:latin typeface="Meiryo UI" panose="020B0604030504040204" pitchFamily="50" charset="-128"/>
                        <a:ea typeface="Meiryo UI" panose="020B0604030504040204" pitchFamily="50" charset="-128"/>
                      </a:endParaRPr>
                    </a:p>
                  </a:txBody>
                  <a:tcPr/>
                </a:tc>
                <a:tc vMerge="1">
                  <a:txBody>
                    <a:bodyPr/>
                    <a:lstStyle/>
                    <a:p>
                      <a:pPr algn="ctr"/>
                      <a:endParaRPr kumimoji="1" lang="ja-JP" altLang="en-US" sz="1100">
                        <a:latin typeface="Meiryo UI" panose="020B0604030504040204" pitchFamily="50" charset="-128"/>
                        <a:ea typeface="Meiryo UI" panose="020B0604030504040204" pitchFamily="50" charset="-128"/>
                      </a:endParaRPr>
                    </a:p>
                  </a:txBody>
                  <a:tcPr/>
                </a:tc>
                <a:tc vMerge="1">
                  <a:txBody>
                    <a:bodyPr/>
                    <a:lstStyle/>
                    <a:p>
                      <a:pPr algn="ctr"/>
                      <a:endParaRPr kumimoji="1" lang="ja-JP" altLang="en-US" sz="1100">
                        <a:latin typeface="Meiryo UI" panose="020B0604030504040204" pitchFamily="50" charset="-128"/>
                        <a:ea typeface="Meiryo UI" panose="020B0604030504040204" pitchFamily="50" charset="-128"/>
                      </a:endParaRPr>
                    </a:p>
                  </a:txBody>
                  <a:tcPr/>
                </a:tc>
                <a:tc vMerge="1">
                  <a:txBody>
                    <a:bodyPr/>
                    <a:lstStyle/>
                    <a:p>
                      <a:pPr algn="ctr"/>
                      <a:endParaRPr kumimoji="1" lang="ja-JP" altLang="en-US" sz="1100">
                        <a:latin typeface="Meiryo UI" panose="020B0604030504040204" pitchFamily="50" charset="-128"/>
                        <a:ea typeface="Meiryo UI" panose="020B0604030504040204" pitchFamily="50" charset="-128"/>
                      </a:endParaRPr>
                    </a:p>
                  </a:txBody>
                  <a:tcPr/>
                </a:tc>
                <a:tc vMerge="1">
                  <a:txBody>
                    <a:bodyPr/>
                    <a:lstStyle/>
                    <a:p>
                      <a:endParaRPr kumimoji="1" lang="ja-JP" altLang="en-US"/>
                    </a:p>
                  </a:txBody>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a:r>
                        <a:rPr kumimoji="1" lang="zh-TW" altLang="en-US" sz="800" dirty="0">
                          <a:solidFill>
                            <a:schemeClr val="tx1"/>
                          </a:solidFill>
                          <a:latin typeface="+mn-lt"/>
                        </a:rPr>
                        <a:t>要介護認定率</a:t>
                      </a:r>
                      <a:endParaRPr kumimoji="1" lang="en-US" altLang="zh-TW" sz="800" dirty="0">
                        <a:solidFill>
                          <a:schemeClr val="tx1"/>
                        </a:solidFill>
                        <a:latin typeface="+mn-lt"/>
                      </a:endParaRPr>
                    </a:p>
                    <a:p>
                      <a:pPr algn="l"/>
                      <a:r>
                        <a:rPr kumimoji="1" lang="en-US" altLang="ja-JP" sz="800" dirty="0">
                          <a:solidFill>
                            <a:schemeClr val="tx1"/>
                          </a:solidFill>
                          <a:latin typeface="+mn-lt"/>
                        </a:rPr>
                        <a:t>【2020</a:t>
                      </a:r>
                      <a:r>
                        <a:rPr kumimoji="1" lang="ja-JP" altLang="en-US" sz="800" dirty="0">
                          <a:solidFill>
                            <a:schemeClr val="tx1"/>
                          </a:solidFill>
                          <a:latin typeface="+mn-lt"/>
                        </a:rPr>
                        <a:t>年</a:t>
                      </a:r>
                      <a:r>
                        <a:rPr kumimoji="1" lang="en-US" altLang="ja-JP" sz="800" dirty="0">
                          <a:solidFill>
                            <a:schemeClr val="tx1"/>
                          </a:solidFill>
                          <a:latin typeface="+mn-lt"/>
                        </a:rPr>
                        <a:t>】</a:t>
                      </a:r>
                      <a:endParaRPr kumimoji="1" lang="ja-JP" altLang="en-US" sz="800" dirty="0">
                        <a:solidFill>
                          <a:schemeClr val="tx1"/>
                        </a:solidFill>
                        <a:latin typeface="+mn-lt"/>
                        <a:ea typeface="Meiryo UI" panose="020B0604030504040204" pitchFamily="50" charset="-128"/>
                      </a:endParaRPr>
                    </a:p>
                  </a:txBody>
                  <a:tcPr marL="74295" marR="74295" marT="37148" marB="37148" anchor="ct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a:r>
                        <a:rPr kumimoji="1" lang="en-US" altLang="ja-JP" sz="800" dirty="0">
                          <a:solidFill>
                            <a:schemeClr val="tx1"/>
                          </a:solidFill>
                          <a:latin typeface="+mn-lt"/>
                        </a:rPr>
                        <a:t>22.3</a:t>
                      </a:r>
                      <a:r>
                        <a:rPr kumimoji="1" lang="ja-JP" altLang="en-US" sz="800" dirty="0">
                          <a:solidFill>
                            <a:schemeClr val="tx1"/>
                          </a:solidFill>
                          <a:latin typeface="+mn-lt"/>
                        </a:rPr>
                        <a:t>％（前年度比＋</a:t>
                      </a:r>
                      <a:r>
                        <a:rPr kumimoji="1" lang="en-US" altLang="ja-JP" sz="800" dirty="0">
                          <a:solidFill>
                            <a:schemeClr val="tx1"/>
                          </a:solidFill>
                          <a:latin typeface="+mn-lt"/>
                        </a:rPr>
                        <a:t>0.6</a:t>
                      </a:r>
                      <a:r>
                        <a:rPr kumimoji="1" lang="ja-JP" altLang="en-US" sz="800" dirty="0">
                          <a:solidFill>
                            <a:schemeClr val="tx1"/>
                          </a:solidFill>
                          <a:latin typeface="+mn-lt"/>
                        </a:rPr>
                        <a:t>）</a:t>
                      </a:r>
                    </a:p>
                    <a:p>
                      <a:pPr algn="l"/>
                      <a:r>
                        <a:rPr kumimoji="1" lang="ja-JP" altLang="en-US" sz="800" dirty="0">
                          <a:solidFill>
                            <a:schemeClr val="tx1"/>
                          </a:solidFill>
                          <a:latin typeface="+mn-lt"/>
                        </a:rPr>
                        <a:t>（全国</a:t>
                      </a:r>
                      <a:r>
                        <a:rPr kumimoji="1" lang="en-US" altLang="ja-JP" sz="800" dirty="0">
                          <a:solidFill>
                            <a:schemeClr val="tx1"/>
                          </a:solidFill>
                          <a:latin typeface="+mn-lt"/>
                        </a:rPr>
                        <a:t>18.7</a:t>
                      </a:r>
                      <a:r>
                        <a:rPr kumimoji="1" lang="ja-JP" altLang="en-US" sz="800" dirty="0">
                          <a:solidFill>
                            <a:schemeClr val="tx1"/>
                          </a:solidFill>
                          <a:latin typeface="+mn-lt"/>
                        </a:rPr>
                        <a:t>％を</a:t>
                      </a:r>
                      <a:r>
                        <a:rPr kumimoji="1" lang="en-US" altLang="ja-JP" sz="800" dirty="0">
                          <a:solidFill>
                            <a:schemeClr val="tx1"/>
                          </a:solidFill>
                          <a:latin typeface="+mn-lt"/>
                        </a:rPr>
                        <a:t>3.6</a:t>
                      </a:r>
                      <a:r>
                        <a:rPr kumimoji="1" lang="ja-JP" altLang="en-US" sz="800" dirty="0">
                          <a:solidFill>
                            <a:schemeClr val="tx1"/>
                          </a:solidFill>
                          <a:latin typeface="+mn-lt"/>
                        </a:rPr>
                        <a:t>上回り、全国ワースト</a:t>
                      </a:r>
                      <a:r>
                        <a:rPr kumimoji="1" lang="en-US" altLang="ja-JP" sz="800" dirty="0">
                          <a:solidFill>
                            <a:schemeClr val="tx1"/>
                          </a:solidFill>
                          <a:latin typeface="+mn-lt"/>
                        </a:rPr>
                        <a:t>1</a:t>
                      </a:r>
                      <a:r>
                        <a:rPr kumimoji="1" lang="ja-JP" altLang="en-US" sz="800" dirty="0">
                          <a:solidFill>
                            <a:schemeClr val="tx1"/>
                          </a:solidFill>
                          <a:latin typeface="+mn-lt"/>
                        </a:rPr>
                        <a:t>位）</a:t>
                      </a:r>
                      <a:endParaRPr kumimoji="1" lang="en-US" altLang="ja-JP" sz="800" dirty="0">
                        <a:solidFill>
                          <a:schemeClr val="tx1"/>
                        </a:solidFill>
                        <a:latin typeface="+mn-lt"/>
                      </a:endParaRPr>
                    </a:p>
                    <a:p>
                      <a:pPr marL="801688" indent="-801688" algn="l"/>
                      <a:r>
                        <a:rPr kumimoji="1" lang="en-US" altLang="ja-JP" sz="700" dirty="0">
                          <a:solidFill>
                            <a:schemeClr val="tx1"/>
                          </a:solidFill>
                          <a:latin typeface="+mn-lt"/>
                        </a:rPr>
                        <a:t>※</a:t>
                      </a:r>
                      <a:r>
                        <a:rPr kumimoji="1" lang="ja-JP" altLang="en-US" sz="700">
                          <a:solidFill>
                            <a:schemeClr val="tx1"/>
                          </a:solidFill>
                          <a:latin typeface="+mn-lt"/>
                        </a:rPr>
                        <a:t>要介護認定率：</a:t>
                      </a:r>
                      <a:r>
                        <a:rPr kumimoji="1" lang="en-US" altLang="ja-JP" sz="700" dirty="0">
                          <a:solidFill>
                            <a:schemeClr val="tx1"/>
                          </a:solidFill>
                          <a:latin typeface="+mn-lt"/>
                        </a:rPr>
                        <a:t>65</a:t>
                      </a:r>
                      <a:r>
                        <a:rPr kumimoji="1" lang="ja-JP" altLang="en-US" sz="700" dirty="0">
                          <a:solidFill>
                            <a:schemeClr val="tx1"/>
                          </a:solidFill>
                          <a:latin typeface="+mn-lt"/>
                        </a:rPr>
                        <a:t>歳以上の被保険者のうち、要介護・要支援の認定を受けた者の割合</a:t>
                      </a:r>
                      <a:endParaRPr kumimoji="1" lang="ja-JP" altLang="en-US" sz="900" dirty="0">
                        <a:solidFill>
                          <a:schemeClr val="tx1"/>
                        </a:solidFill>
                        <a:latin typeface="+mn-lt"/>
                        <a:ea typeface="Meiryo UI" panose="020B0604030504040204" pitchFamily="50" charset="-128"/>
                      </a:endParaRPr>
                    </a:p>
                  </a:txBody>
                  <a:tcPr marL="74295" marR="74295" marT="37148" marB="37148" anchor="ctr">
                    <a:lnR w="12700" cap="flat" cmpd="sng" algn="ctr">
                      <a:solidFill>
                        <a:schemeClr val="accent3"/>
                      </a:solidFill>
                      <a:prstDash val="solid"/>
                      <a:round/>
                      <a:headEnd type="none" w="med" len="med"/>
                      <a:tailEnd type="none" w="med" len="med"/>
                    </a:lnR>
                  </a:tcPr>
                </a:tc>
                <a:extLst>
                  <a:ext uri="{0D108BD9-81ED-4DB2-BD59-A6C34878D82A}">
                    <a16:rowId xmlns:a16="http://schemas.microsoft.com/office/drawing/2014/main" val="972993315"/>
                  </a:ext>
                </a:extLst>
              </a:tr>
              <a:tr h="960704">
                <a:tc rowSpan="2">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174625" indent="-174625"/>
                      <a:r>
                        <a:rPr kumimoji="1" lang="ja-JP" altLang="en-US" sz="1050" b="1" dirty="0"/>
                        <a:t>○府内民間企業の</a:t>
                      </a:r>
                      <a:endParaRPr kumimoji="1" lang="en-US" altLang="ja-JP" sz="1050" b="1" dirty="0"/>
                    </a:p>
                    <a:p>
                      <a:pPr marL="174625" indent="-174625"/>
                      <a:r>
                        <a:rPr kumimoji="1" lang="ja-JP" altLang="en-US" sz="1050" b="1" dirty="0"/>
                        <a:t>　 障がい者実雇用率</a:t>
                      </a:r>
                      <a:endParaRPr kumimoji="1" lang="en-US" altLang="ja-JP" sz="1050" b="1" dirty="0"/>
                    </a:p>
                    <a:p>
                      <a:pPr marL="174625" indent="-174625"/>
                      <a:r>
                        <a:rPr kumimoji="1" lang="ja-JP" altLang="en-US" sz="1050" b="1" dirty="0"/>
                        <a:t>　：</a:t>
                      </a:r>
                      <a:r>
                        <a:rPr kumimoji="1" lang="en-US" altLang="ja-JP" sz="1050" b="1" dirty="0">
                          <a:latin typeface="+mn-lt"/>
                        </a:rPr>
                        <a:t>2.3</a:t>
                      </a:r>
                      <a:r>
                        <a:rPr kumimoji="1" lang="ja-JP" altLang="en-US" sz="1050" b="1" dirty="0">
                          <a:latin typeface="+mn-lt"/>
                        </a:rPr>
                        <a:t>％以上</a:t>
                      </a:r>
                      <a:endParaRPr kumimoji="1" lang="ja-JP" altLang="en-US" sz="1050" b="1" dirty="0">
                        <a:latin typeface="+mn-lt"/>
                        <a:ea typeface="Meiryo UI" panose="020B0604030504040204" pitchFamily="50" charset="-128"/>
                      </a:endParaRPr>
                    </a:p>
                  </a:txBody>
                  <a:tcPr marL="83127" marR="83127" marT="37148" marB="37148" anchor="ctr">
                    <a:lnL w="12700" cap="flat" cmpd="sng" algn="ctr">
                      <a:solidFill>
                        <a:schemeClr val="accent3"/>
                      </a:solidFill>
                      <a:prstDash val="solid"/>
                      <a:round/>
                      <a:headEnd type="none" w="med" len="med"/>
                      <a:tailEnd type="none" w="med" len="med"/>
                    </a:lnL>
                    <a:lnB w="12700" cap="flat" cmpd="sng" algn="ctr">
                      <a:solidFill>
                        <a:schemeClr val="accent3"/>
                      </a:solidFill>
                      <a:prstDash val="solid"/>
                      <a:round/>
                      <a:headEnd type="none" w="med" len="med"/>
                      <a:tailEnd type="none" w="med" len="med"/>
                    </a:lnB>
                  </a:tcPr>
                </a:tc>
                <a:tc rowSpan="2">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1000" dirty="0">
                          <a:solidFill>
                            <a:schemeClr val="tx1"/>
                          </a:solidFill>
                          <a:latin typeface="+mn-lt"/>
                        </a:rPr>
                        <a:t>【2019</a:t>
                      </a:r>
                      <a:r>
                        <a:rPr kumimoji="1" lang="ja-JP" altLang="en-US" sz="1000" dirty="0">
                          <a:solidFill>
                            <a:schemeClr val="tx1"/>
                          </a:solidFill>
                          <a:latin typeface="+mn-lt"/>
                        </a:rPr>
                        <a:t>年</a:t>
                      </a:r>
                      <a:r>
                        <a:rPr kumimoji="1" lang="en-US" altLang="ja-JP" sz="1000" dirty="0">
                          <a:solidFill>
                            <a:schemeClr val="tx1"/>
                          </a:solidFill>
                          <a:latin typeface="+mn-lt"/>
                        </a:rPr>
                        <a:t>】</a:t>
                      </a:r>
                    </a:p>
                    <a:p>
                      <a:pPr algn="ctr"/>
                      <a:r>
                        <a:rPr kumimoji="1" lang="en-US" altLang="ja-JP" sz="1000" dirty="0">
                          <a:solidFill>
                            <a:schemeClr val="tx1"/>
                          </a:solidFill>
                          <a:latin typeface="+mn-lt"/>
                        </a:rPr>
                        <a:t>2.08%</a:t>
                      </a:r>
                      <a:endParaRPr kumimoji="1" lang="ja-JP" altLang="en-US" sz="1000" dirty="0">
                        <a:solidFill>
                          <a:schemeClr val="tx1"/>
                        </a:solidFill>
                        <a:latin typeface="+mn-lt"/>
                        <a:ea typeface="Meiryo UI" panose="020B0604030504040204" pitchFamily="50" charset="-128"/>
                      </a:endParaRPr>
                    </a:p>
                  </a:txBody>
                  <a:tcPr marL="83127" marR="83127" marT="37148" marB="37148" anchor="ctr">
                    <a:lnB w="12700" cap="flat" cmpd="sng" algn="ctr">
                      <a:solidFill>
                        <a:schemeClr val="accent3"/>
                      </a:solidFill>
                      <a:prstDash val="solid"/>
                      <a:round/>
                      <a:headEnd type="none" w="med" len="med"/>
                      <a:tailEnd type="none" w="med" len="med"/>
                    </a:lnB>
                  </a:tcPr>
                </a:tc>
                <a:tc rowSpan="2">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800" dirty="0">
                          <a:solidFill>
                            <a:schemeClr val="tx1"/>
                          </a:solidFill>
                          <a:latin typeface="+mn-lt"/>
                        </a:rPr>
                        <a:t>【2022</a:t>
                      </a:r>
                      <a:r>
                        <a:rPr kumimoji="1" lang="ja-JP" altLang="en-US" sz="800" dirty="0">
                          <a:solidFill>
                            <a:schemeClr val="tx1"/>
                          </a:solidFill>
                          <a:latin typeface="+mn-lt"/>
                        </a:rPr>
                        <a:t>年</a:t>
                      </a:r>
                      <a:r>
                        <a:rPr kumimoji="1" lang="en-US" altLang="ja-JP" sz="800" dirty="0">
                          <a:solidFill>
                            <a:schemeClr val="tx1"/>
                          </a:solidFill>
                          <a:latin typeface="+mn-lt"/>
                        </a:rPr>
                        <a:t>】</a:t>
                      </a:r>
                    </a:p>
                    <a:p>
                      <a:pPr algn="ctr"/>
                      <a:r>
                        <a:rPr kumimoji="1" lang="en-US" altLang="ja-JP" sz="800" dirty="0">
                          <a:solidFill>
                            <a:schemeClr val="tx1"/>
                          </a:solidFill>
                          <a:latin typeface="+mn-lt"/>
                        </a:rPr>
                        <a:t>2.25%</a:t>
                      </a:r>
                      <a:endParaRPr kumimoji="1" lang="ja-JP" altLang="en-US" sz="800" dirty="0">
                        <a:solidFill>
                          <a:schemeClr val="tx1"/>
                        </a:solidFill>
                        <a:latin typeface="+mn-lt"/>
                        <a:ea typeface="Meiryo UI" panose="020B0604030504040204" pitchFamily="50" charset="-128"/>
                      </a:endParaRPr>
                    </a:p>
                  </a:txBody>
                  <a:tcPr marL="83127" marR="83127" marT="37148" marB="37148" anchor="ctr">
                    <a:lnB w="12700" cap="flat" cmpd="sng" algn="ctr">
                      <a:solidFill>
                        <a:schemeClr val="accent3"/>
                      </a:solidFill>
                      <a:prstDash val="solid"/>
                      <a:round/>
                      <a:headEnd type="none" w="med" len="med"/>
                      <a:tailEnd type="none" w="med" len="med"/>
                    </a:lnB>
                  </a:tcPr>
                </a:tc>
                <a:tc rowSpan="2">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1000" dirty="0">
                          <a:solidFill>
                            <a:schemeClr val="tx1"/>
                          </a:solidFill>
                          <a:latin typeface="+mn-lt"/>
                        </a:rPr>
                        <a:t>【2023</a:t>
                      </a:r>
                      <a:r>
                        <a:rPr kumimoji="1" lang="ja-JP" altLang="en-US" sz="1000" dirty="0">
                          <a:solidFill>
                            <a:schemeClr val="tx1"/>
                          </a:solidFill>
                          <a:latin typeface="+mn-lt"/>
                        </a:rPr>
                        <a:t>年</a:t>
                      </a:r>
                      <a:r>
                        <a:rPr kumimoji="1" lang="en-US" altLang="ja-JP" sz="1000" dirty="0">
                          <a:solidFill>
                            <a:schemeClr val="tx1"/>
                          </a:solidFill>
                          <a:latin typeface="+mn-lt"/>
                        </a:rPr>
                        <a:t>】</a:t>
                      </a:r>
                    </a:p>
                    <a:p>
                      <a:pPr algn="ctr"/>
                      <a:r>
                        <a:rPr kumimoji="1" lang="en-US" altLang="ja-JP" sz="1000" dirty="0">
                          <a:solidFill>
                            <a:schemeClr val="tx1"/>
                          </a:solidFill>
                          <a:latin typeface="+mn-lt"/>
                        </a:rPr>
                        <a:t>2.35%</a:t>
                      </a:r>
                      <a:endParaRPr kumimoji="1" lang="ja-JP" altLang="en-US" sz="1000" dirty="0">
                        <a:solidFill>
                          <a:schemeClr val="tx1"/>
                        </a:solidFill>
                        <a:latin typeface="+mn-lt"/>
                        <a:ea typeface="Meiryo UI" panose="020B0604030504040204" pitchFamily="50" charset="-128"/>
                      </a:endParaRPr>
                    </a:p>
                  </a:txBody>
                  <a:tcPr marL="83127" marR="83127" marT="37148" marB="37148" anchor="ctr">
                    <a:lnB w="12700" cap="flat" cmpd="sng" algn="ctr">
                      <a:solidFill>
                        <a:schemeClr val="accent3"/>
                      </a:solidFill>
                      <a:prstDash val="solid"/>
                      <a:round/>
                      <a:headEnd type="none" w="med" len="med"/>
                      <a:tailEnd type="none" w="med" len="med"/>
                    </a:lnB>
                  </a:tcPr>
                </a:tc>
                <a:tc rowSpan="2">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1600" b="0" dirty="0">
                          <a:solidFill>
                            <a:schemeClr val="tx1"/>
                          </a:solidFill>
                          <a:latin typeface="+mn-lt"/>
                          <a:ea typeface="Meiryo UI" panose="020B0604030504040204" pitchFamily="50" charset="-128"/>
                        </a:rPr>
                        <a:t>A</a:t>
                      </a:r>
                      <a:endParaRPr kumimoji="1" lang="ja-JP" altLang="en-US" sz="1000" b="0" dirty="0">
                        <a:solidFill>
                          <a:schemeClr val="tx1"/>
                        </a:solidFill>
                        <a:latin typeface="+mn-lt"/>
                        <a:ea typeface="Meiryo UI" panose="020B0604030504040204" pitchFamily="50" charset="-128"/>
                      </a:endParaRPr>
                    </a:p>
                  </a:txBody>
                  <a:tcPr marL="83127" marR="83127" marT="37148" marB="37148" anchor="ctr">
                    <a:lnB w="12700" cap="flat" cmpd="sng" algn="ctr">
                      <a:solidFill>
                        <a:schemeClr val="accent3"/>
                      </a:solidFill>
                      <a:prstDash val="solid"/>
                      <a:round/>
                      <a:headEnd type="none" w="med" len="med"/>
                      <a:tailEnd type="none" w="med" len="med"/>
                    </a:lnB>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a:r>
                        <a:rPr kumimoji="1" lang="ja-JP" altLang="en-US" sz="800" dirty="0">
                          <a:solidFill>
                            <a:schemeClr val="tx1"/>
                          </a:solidFill>
                          <a:latin typeface="+mn-lt"/>
                        </a:rPr>
                        <a:t>就業率</a:t>
                      </a:r>
                      <a:endParaRPr kumimoji="1" lang="en-US" altLang="ja-JP" sz="800" dirty="0">
                        <a:solidFill>
                          <a:schemeClr val="tx1"/>
                        </a:solidFill>
                        <a:latin typeface="+mn-lt"/>
                      </a:endParaRPr>
                    </a:p>
                    <a:p>
                      <a:pPr algn="l"/>
                      <a:r>
                        <a:rPr kumimoji="1" lang="ja-JP" altLang="en-US" sz="800" dirty="0">
                          <a:solidFill>
                            <a:schemeClr val="tx1"/>
                          </a:solidFill>
                          <a:latin typeface="+mn-lt"/>
                        </a:rPr>
                        <a:t>（女性・若者・高齢者）</a:t>
                      </a:r>
                    </a:p>
                    <a:p>
                      <a:pPr algn="l"/>
                      <a:r>
                        <a:rPr kumimoji="1" lang="en-US" altLang="ja-JP" sz="800" dirty="0">
                          <a:solidFill>
                            <a:schemeClr val="tx1"/>
                          </a:solidFill>
                          <a:latin typeface="+mn-lt"/>
                        </a:rPr>
                        <a:t>【2022</a:t>
                      </a:r>
                      <a:r>
                        <a:rPr kumimoji="1" lang="ja-JP" altLang="en-US" sz="800" dirty="0">
                          <a:solidFill>
                            <a:schemeClr val="tx1"/>
                          </a:solidFill>
                          <a:latin typeface="+mn-lt"/>
                        </a:rPr>
                        <a:t>年</a:t>
                      </a:r>
                      <a:r>
                        <a:rPr kumimoji="1" lang="en-US" altLang="ja-JP" sz="800" dirty="0">
                          <a:solidFill>
                            <a:schemeClr val="tx1"/>
                          </a:solidFill>
                          <a:latin typeface="+mn-lt"/>
                        </a:rPr>
                        <a:t>】</a:t>
                      </a:r>
                      <a:endParaRPr kumimoji="1" lang="en-US" altLang="ja-JP" sz="800" dirty="0">
                        <a:solidFill>
                          <a:schemeClr val="tx1"/>
                        </a:solidFill>
                        <a:latin typeface="+mn-lt"/>
                        <a:ea typeface="Meiryo UI" panose="020B0604030504040204" pitchFamily="50" charset="-128"/>
                      </a:endParaRPr>
                    </a:p>
                  </a:txBody>
                  <a:tcPr marL="74295" marR="74295" marT="37148" marB="37148" anchor="ct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a:r>
                        <a:rPr kumimoji="1" lang="ja-JP" altLang="en-US" sz="800" dirty="0">
                          <a:solidFill>
                            <a:schemeClr val="tx1"/>
                          </a:solidFill>
                          <a:latin typeface="+mn-lt"/>
                        </a:rPr>
                        <a:t>・女性　</a:t>
                      </a:r>
                      <a:r>
                        <a:rPr kumimoji="1" lang="en-US" altLang="ja-JP" sz="800" dirty="0">
                          <a:solidFill>
                            <a:schemeClr val="tx1"/>
                          </a:solidFill>
                          <a:latin typeface="+mn-lt"/>
                        </a:rPr>
                        <a:t>52.3</a:t>
                      </a:r>
                      <a:r>
                        <a:rPr kumimoji="1" lang="ja-JP" altLang="en-US" sz="800" dirty="0">
                          <a:solidFill>
                            <a:schemeClr val="tx1"/>
                          </a:solidFill>
                          <a:latin typeface="+mn-lt"/>
                        </a:rPr>
                        <a:t>％　（全国</a:t>
                      </a:r>
                      <a:r>
                        <a:rPr kumimoji="1" lang="en-US" altLang="ja-JP" sz="800" dirty="0">
                          <a:solidFill>
                            <a:schemeClr val="tx1"/>
                          </a:solidFill>
                          <a:latin typeface="+mn-lt"/>
                        </a:rPr>
                        <a:t>54.2</a:t>
                      </a:r>
                      <a:r>
                        <a:rPr kumimoji="1" lang="ja-JP" altLang="en-US" sz="800" dirty="0">
                          <a:solidFill>
                            <a:schemeClr val="tx1"/>
                          </a:solidFill>
                          <a:latin typeface="+mn-lt"/>
                        </a:rPr>
                        <a:t>％）（前年比</a:t>
                      </a:r>
                      <a:r>
                        <a:rPr kumimoji="1" lang="en-US" altLang="ja-JP" sz="800" dirty="0">
                          <a:solidFill>
                            <a:schemeClr val="tx1"/>
                          </a:solidFill>
                          <a:latin typeface="+mn-lt"/>
                        </a:rPr>
                        <a:t>+1.2(</a:t>
                      </a:r>
                      <a:r>
                        <a:rPr kumimoji="1" lang="ja-JP" altLang="en-US" sz="800" dirty="0">
                          <a:solidFill>
                            <a:schemeClr val="tx1"/>
                          </a:solidFill>
                          <a:latin typeface="+mn-lt"/>
                        </a:rPr>
                        <a:t>全国</a:t>
                      </a:r>
                      <a:r>
                        <a:rPr kumimoji="1" lang="en-US" altLang="ja-JP" sz="800" dirty="0">
                          <a:solidFill>
                            <a:schemeClr val="tx1"/>
                          </a:solidFill>
                          <a:latin typeface="+mn-lt"/>
                        </a:rPr>
                        <a:t>+2.0))</a:t>
                      </a:r>
                    </a:p>
                    <a:p>
                      <a:pPr algn="l"/>
                      <a:r>
                        <a:rPr kumimoji="1" lang="ja-JP" altLang="en-US" sz="800" dirty="0">
                          <a:solidFill>
                            <a:schemeClr val="tx1"/>
                          </a:solidFill>
                          <a:latin typeface="+mn-lt"/>
                        </a:rPr>
                        <a:t>・若者（</a:t>
                      </a:r>
                      <a:r>
                        <a:rPr kumimoji="1" lang="en-US" altLang="ja-JP" sz="800" dirty="0">
                          <a:solidFill>
                            <a:schemeClr val="tx1"/>
                          </a:solidFill>
                          <a:latin typeface="+mn-lt"/>
                        </a:rPr>
                        <a:t>15</a:t>
                      </a:r>
                      <a:r>
                        <a:rPr kumimoji="1" lang="ja-JP" altLang="en-US" sz="800" dirty="0">
                          <a:solidFill>
                            <a:schemeClr val="tx1"/>
                          </a:solidFill>
                          <a:latin typeface="+mn-lt"/>
                        </a:rPr>
                        <a:t>～</a:t>
                      </a:r>
                      <a:r>
                        <a:rPr kumimoji="1" lang="en-US" altLang="ja-JP" sz="800" dirty="0">
                          <a:solidFill>
                            <a:schemeClr val="tx1"/>
                          </a:solidFill>
                          <a:latin typeface="+mn-lt"/>
                        </a:rPr>
                        <a:t>34</a:t>
                      </a:r>
                      <a:r>
                        <a:rPr kumimoji="1" lang="ja-JP" altLang="en-US" sz="800" dirty="0">
                          <a:solidFill>
                            <a:schemeClr val="tx1"/>
                          </a:solidFill>
                          <a:latin typeface="+mn-lt"/>
                        </a:rPr>
                        <a:t>歳）</a:t>
                      </a:r>
                      <a:r>
                        <a:rPr kumimoji="1" lang="en-US" altLang="ja-JP" sz="800" dirty="0">
                          <a:solidFill>
                            <a:schemeClr val="tx1"/>
                          </a:solidFill>
                          <a:latin typeface="+mn-lt"/>
                        </a:rPr>
                        <a:t>68.4</a:t>
                      </a:r>
                      <a:r>
                        <a:rPr kumimoji="1" lang="ja-JP" altLang="en-US" sz="800" dirty="0">
                          <a:solidFill>
                            <a:schemeClr val="tx1"/>
                          </a:solidFill>
                          <a:latin typeface="+mn-lt"/>
                        </a:rPr>
                        <a:t>％　</a:t>
                      </a:r>
                      <a:r>
                        <a:rPr kumimoji="1" lang="en-US" altLang="ja-JP" sz="800" dirty="0">
                          <a:solidFill>
                            <a:schemeClr val="tx1"/>
                          </a:solidFill>
                          <a:latin typeface="+mn-lt"/>
                        </a:rPr>
                        <a:t>(</a:t>
                      </a:r>
                      <a:r>
                        <a:rPr kumimoji="1" lang="ja-JP" altLang="en-US" sz="800" dirty="0">
                          <a:solidFill>
                            <a:schemeClr val="tx1"/>
                          </a:solidFill>
                          <a:latin typeface="+mn-lt"/>
                        </a:rPr>
                        <a:t>全国</a:t>
                      </a:r>
                      <a:r>
                        <a:rPr kumimoji="1" lang="en-US" altLang="ja-JP" sz="800" dirty="0">
                          <a:solidFill>
                            <a:schemeClr val="tx1"/>
                          </a:solidFill>
                          <a:latin typeface="+mn-lt"/>
                        </a:rPr>
                        <a:t>70.1%</a:t>
                      </a:r>
                      <a:r>
                        <a:rPr kumimoji="1" lang="ja-JP" altLang="en-US" sz="800" dirty="0">
                          <a:solidFill>
                            <a:schemeClr val="tx1"/>
                          </a:solidFill>
                          <a:latin typeface="+mn-lt"/>
                        </a:rPr>
                        <a:t>）（前年比</a:t>
                      </a:r>
                      <a:r>
                        <a:rPr kumimoji="1" lang="en-US" altLang="ja-JP" sz="800" dirty="0">
                          <a:solidFill>
                            <a:schemeClr val="tx1"/>
                          </a:solidFill>
                          <a:latin typeface="+mn-lt"/>
                        </a:rPr>
                        <a:t>+1.9(</a:t>
                      </a:r>
                      <a:r>
                        <a:rPr kumimoji="1" lang="ja-JP" altLang="en-US" sz="800" dirty="0">
                          <a:solidFill>
                            <a:schemeClr val="tx1"/>
                          </a:solidFill>
                          <a:latin typeface="+mn-lt"/>
                        </a:rPr>
                        <a:t>全国</a:t>
                      </a:r>
                      <a:r>
                        <a:rPr kumimoji="1" lang="en-US" altLang="ja-JP" sz="800" dirty="0">
                          <a:solidFill>
                            <a:schemeClr val="tx1"/>
                          </a:solidFill>
                          <a:latin typeface="+mn-lt"/>
                        </a:rPr>
                        <a:t>+3.2)</a:t>
                      </a:r>
                      <a:r>
                        <a:rPr kumimoji="1" lang="ja-JP" altLang="en-US" sz="800" dirty="0">
                          <a:solidFill>
                            <a:schemeClr val="tx1"/>
                          </a:solidFill>
                          <a:latin typeface="+mn-lt"/>
                        </a:rPr>
                        <a:t>）</a:t>
                      </a:r>
                    </a:p>
                    <a:p>
                      <a:pPr algn="l"/>
                      <a:r>
                        <a:rPr kumimoji="1" lang="ja-JP" altLang="en-US" sz="800" dirty="0">
                          <a:solidFill>
                            <a:schemeClr val="tx1"/>
                          </a:solidFill>
                          <a:latin typeface="+mn-lt"/>
                        </a:rPr>
                        <a:t>・高齢者（</a:t>
                      </a:r>
                      <a:r>
                        <a:rPr kumimoji="1" lang="en-US" altLang="ja-JP" sz="800" dirty="0">
                          <a:solidFill>
                            <a:schemeClr val="tx1"/>
                          </a:solidFill>
                          <a:latin typeface="+mn-lt"/>
                        </a:rPr>
                        <a:t>65</a:t>
                      </a:r>
                      <a:r>
                        <a:rPr kumimoji="1" lang="ja-JP" altLang="en-US" sz="800" dirty="0">
                          <a:solidFill>
                            <a:schemeClr val="tx1"/>
                          </a:solidFill>
                          <a:latin typeface="+mn-lt"/>
                        </a:rPr>
                        <a:t>歳以上）</a:t>
                      </a:r>
                      <a:r>
                        <a:rPr kumimoji="1" lang="en-US" altLang="ja-JP" sz="800" dirty="0">
                          <a:solidFill>
                            <a:schemeClr val="tx1"/>
                          </a:solidFill>
                          <a:latin typeface="+mn-lt"/>
                        </a:rPr>
                        <a:t>22.6</a:t>
                      </a:r>
                      <a:r>
                        <a:rPr kumimoji="1" lang="ja-JP" altLang="en-US" sz="800" dirty="0">
                          <a:solidFill>
                            <a:schemeClr val="tx1"/>
                          </a:solidFill>
                          <a:latin typeface="+mn-lt"/>
                        </a:rPr>
                        <a:t>％　</a:t>
                      </a:r>
                      <a:r>
                        <a:rPr kumimoji="1" lang="en-US" altLang="ja-JP" sz="800" dirty="0">
                          <a:solidFill>
                            <a:schemeClr val="tx1"/>
                          </a:solidFill>
                          <a:latin typeface="+mn-lt"/>
                        </a:rPr>
                        <a:t>(</a:t>
                      </a:r>
                      <a:r>
                        <a:rPr kumimoji="1" lang="ja-JP" altLang="en-US" sz="800" dirty="0">
                          <a:solidFill>
                            <a:schemeClr val="tx1"/>
                          </a:solidFill>
                          <a:latin typeface="+mn-lt"/>
                        </a:rPr>
                        <a:t>全国</a:t>
                      </a:r>
                      <a:r>
                        <a:rPr kumimoji="1" lang="en-US" altLang="ja-JP" sz="800" dirty="0">
                          <a:solidFill>
                            <a:schemeClr val="tx1"/>
                          </a:solidFill>
                          <a:latin typeface="+mn-lt"/>
                        </a:rPr>
                        <a:t>25.6%</a:t>
                      </a:r>
                      <a:r>
                        <a:rPr kumimoji="1" lang="ja-JP" altLang="en-US" sz="800" dirty="0">
                          <a:solidFill>
                            <a:schemeClr val="tx1"/>
                          </a:solidFill>
                          <a:latin typeface="+mn-lt"/>
                        </a:rPr>
                        <a:t>）</a:t>
                      </a:r>
                      <a:endParaRPr kumimoji="1" lang="en-US" altLang="ja-JP" sz="800" dirty="0">
                        <a:solidFill>
                          <a:schemeClr val="tx1"/>
                        </a:solidFill>
                        <a:latin typeface="+mn-lt"/>
                      </a:endParaRPr>
                    </a:p>
                    <a:p>
                      <a:pPr algn="l"/>
                      <a:r>
                        <a:rPr kumimoji="1" lang="ja-JP" altLang="en-US" sz="800" dirty="0">
                          <a:solidFill>
                            <a:schemeClr val="tx1"/>
                          </a:solidFill>
                          <a:latin typeface="+mn-lt"/>
                        </a:rPr>
                        <a:t>　　　　　　　　　　（前年比</a:t>
                      </a:r>
                      <a:r>
                        <a:rPr kumimoji="1" lang="en-US" altLang="ja-JP" sz="800" dirty="0">
                          <a:solidFill>
                            <a:schemeClr val="tx1"/>
                          </a:solidFill>
                          <a:latin typeface="+mn-lt"/>
                        </a:rPr>
                        <a:t>+0.26(</a:t>
                      </a:r>
                      <a:r>
                        <a:rPr kumimoji="1" lang="ja-JP" altLang="en-US" sz="800" dirty="0">
                          <a:solidFill>
                            <a:schemeClr val="tx1"/>
                          </a:solidFill>
                          <a:latin typeface="+mn-lt"/>
                        </a:rPr>
                        <a:t>全国</a:t>
                      </a:r>
                      <a:r>
                        <a:rPr kumimoji="1" lang="en-US" altLang="ja-JP" sz="800" dirty="0">
                          <a:solidFill>
                            <a:schemeClr val="tx1"/>
                          </a:solidFill>
                          <a:latin typeface="+mn-lt"/>
                        </a:rPr>
                        <a:t>+0.51)</a:t>
                      </a:r>
                      <a:r>
                        <a:rPr kumimoji="1" lang="ja-JP" altLang="en-US" sz="800" dirty="0">
                          <a:solidFill>
                            <a:schemeClr val="tx1"/>
                          </a:solidFill>
                          <a:latin typeface="+mn-lt"/>
                        </a:rPr>
                        <a:t>）</a:t>
                      </a:r>
                    </a:p>
                  </a:txBody>
                  <a:tcPr marL="74295" marR="74295" marT="37148" marB="37148" anchor="ctr">
                    <a:lnR w="12700" cap="flat" cmpd="sng" algn="ctr">
                      <a:solidFill>
                        <a:schemeClr val="accent3"/>
                      </a:solidFill>
                      <a:prstDash val="solid"/>
                      <a:round/>
                      <a:headEnd type="none" w="med" len="med"/>
                      <a:tailEnd type="none" w="med" len="med"/>
                    </a:lnR>
                  </a:tcPr>
                </a:tc>
                <a:extLst>
                  <a:ext uri="{0D108BD9-81ED-4DB2-BD59-A6C34878D82A}">
                    <a16:rowId xmlns:a16="http://schemas.microsoft.com/office/drawing/2014/main" val="2608802803"/>
                  </a:ext>
                </a:extLst>
              </a:tr>
              <a:tr h="373268">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a:r>
                        <a:rPr kumimoji="1" lang="ja-JP" altLang="en-US" sz="800">
                          <a:solidFill>
                            <a:schemeClr val="tx1"/>
                          </a:solidFill>
                          <a:latin typeface="+mj-lt"/>
                        </a:rPr>
                        <a:t>法定雇用率達成企業の割合</a:t>
                      </a:r>
                      <a:r>
                        <a:rPr kumimoji="1" lang="en-US" altLang="ja-JP" sz="800" dirty="0">
                          <a:solidFill>
                            <a:schemeClr val="tx1"/>
                          </a:solidFill>
                          <a:latin typeface="+mj-lt"/>
                        </a:rPr>
                        <a:t>【2023</a:t>
                      </a:r>
                      <a:r>
                        <a:rPr kumimoji="1" lang="ja-JP" altLang="en-US" sz="800">
                          <a:solidFill>
                            <a:schemeClr val="tx1"/>
                          </a:solidFill>
                          <a:latin typeface="+mj-lt"/>
                        </a:rPr>
                        <a:t>年</a:t>
                      </a:r>
                      <a:r>
                        <a:rPr kumimoji="1" lang="en-US" altLang="ja-JP" sz="800" dirty="0">
                          <a:solidFill>
                            <a:schemeClr val="tx1"/>
                          </a:solidFill>
                          <a:latin typeface="+mj-lt"/>
                        </a:rPr>
                        <a:t>】</a:t>
                      </a:r>
                      <a:endParaRPr kumimoji="1" lang="ja-JP" altLang="en-US" sz="800">
                        <a:solidFill>
                          <a:schemeClr val="tx1"/>
                        </a:solidFill>
                        <a:latin typeface="+mj-lt"/>
                        <a:ea typeface="Meiryo UI" panose="020B0604030504040204" pitchFamily="50" charset="-128"/>
                      </a:endParaRPr>
                    </a:p>
                  </a:txBody>
                  <a:tcPr marL="74295" marR="74295" marT="37148" marB="37148" anchor="ctr">
                    <a:lnB w="12700" cap="flat" cmpd="sng" algn="ctr">
                      <a:solidFill>
                        <a:schemeClr val="accent3"/>
                      </a:solidFill>
                      <a:prstDash val="solid"/>
                      <a:round/>
                      <a:headEnd type="none" w="med" len="med"/>
                      <a:tailEnd type="none" w="med" len="med"/>
                    </a:lnB>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a:r>
                        <a:rPr kumimoji="1" lang="en-US" altLang="ja-JP" sz="800" kern="1200" dirty="0">
                          <a:solidFill>
                            <a:schemeClr val="tx1"/>
                          </a:solidFill>
                          <a:latin typeface="+mj-lt"/>
                          <a:ea typeface="+mn-ea"/>
                          <a:cs typeface="+mn-cs"/>
                        </a:rPr>
                        <a:t>46.1</a:t>
                      </a:r>
                      <a:r>
                        <a:rPr kumimoji="1" lang="zh-CN" altLang="en-US" sz="800" kern="1200" dirty="0">
                          <a:solidFill>
                            <a:schemeClr val="tx1"/>
                          </a:solidFill>
                          <a:latin typeface="+mj-lt"/>
                          <a:ea typeface="+mn-ea"/>
                          <a:cs typeface="+mn-cs"/>
                        </a:rPr>
                        <a:t>％（</a:t>
                      </a:r>
                      <a:r>
                        <a:rPr kumimoji="1" lang="zh-CN" altLang="en-US" sz="800" strike="noStrike" kern="1200" baseline="0" dirty="0">
                          <a:solidFill>
                            <a:schemeClr val="tx1"/>
                          </a:solidFill>
                          <a:latin typeface="+mj-lt"/>
                          <a:ea typeface="+mn-ea"/>
                          <a:cs typeface="+mn-cs"/>
                        </a:rPr>
                        <a:t>前年比</a:t>
                      </a:r>
                      <a:r>
                        <a:rPr kumimoji="1" lang="en-US" altLang="ja-JP" sz="800" strike="noStrike" kern="1200" baseline="0" dirty="0">
                          <a:solidFill>
                            <a:schemeClr val="tx1"/>
                          </a:solidFill>
                          <a:latin typeface="+mj-lt"/>
                          <a:ea typeface="+mn-ea"/>
                          <a:cs typeface="+mn-cs"/>
                        </a:rPr>
                        <a:t>+1.5</a:t>
                      </a:r>
                      <a:r>
                        <a:rPr kumimoji="1" lang="zh-CN" altLang="en-US" sz="800" kern="1200" dirty="0">
                          <a:solidFill>
                            <a:schemeClr val="tx1"/>
                          </a:solidFill>
                          <a:latin typeface="+mj-lt"/>
                          <a:ea typeface="+mn-ea"/>
                          <a:cs typeface="+mn-cs"/>
                        </a:rPr>
                        <a:t>）全国</a:t>
                      </a:r>
                      <a:r>
                        <a:rPr kumimoji="1" lang="en-US" altLang="ja-JP" sz="800" strike="noStrike" kern="1200" dirty="0">
                          <a:solidFill>
                            <a:schemeClr val="tx1"/>
                          </a:solidFill>
                          <a:latin typeface="+mj-lt"/>
                          <a:ea typeface="+mn-ea"/>
                          <a:cs typeface="+mn-cs"/>
                        </a:rPr>
                        <a:t>50.1</a:t>
                      </a:r>
                      <a:r>
                        <a:rPr kumimoji="1" lang="zh-CN" altLang="en-US" sz="800" kern="1200" dirty="0">
                          <a:solidFill>
                            <a:schemeClr val="tx1"/>
                          </a:solidFill>
                          <a:latin typeface="+mj-lt"/>
                          <a:ea typeface="+mn-ea"/>
                          <a:cs typeface="+mn-cs"/>
                        </a:rPr>
                        <a:t>％</a:t>
                      </a:r>
                      <a:endParaRPr kumimoji="1" lang="ja-JP" altLang="en-US" sz="800" kern="1200" dirty="0">
                        <a:solidFill>
                          <a:schemeClr val="tx1"/>
                        </a:solidFill>
                        <a:latin typeface="+mj-lt"/>
                        <a:ea typeface="Meiryo UI" panose="020B0604030504040204" pitchFamily="50" charset="-128"/>
                        <a:cs typeface="+mn-cs"/>
                      </a:endParaRPr>
                    </a:p>
                  </a:txBody>
                  <a:tcPr marL="74295" marR="74295" marT="37148" marB="37148" anchor="ctr">
                    <a:lnR w="12700" cap="flat" cmpd="sng" algn="ctr">
                      <a:solidFill>
                        <a:schemeClr val="accent3"/>
                      </a:solidFill>
                      <a:prstDash val="solid"/>
                      <a:round/>
                      <a:headEnd type="none" w="med" len="med"/>
                      <a:tailEnd type="none" w="med" len="med"/>
                    </a:lnR>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499881722"/>
                  </a:ext>
                </a:extLst>
              </a:tr>
            </a:tbl>
          </a:graphicData>
        </a:graphic>
      </p:graphicFrame>
      <p:sp>
        <p:nvSpPr>
          <p:cNvPr id="39" name="正方形/長方形 38">
            <a:extLst>
              <a:ext uri="{FF2B5EF4-FFF2-40B4-BE49-F238E27FC236}">
                <a16:creationId xmlns:a16="http://schemas.microsoft.com/office/drawing/2014/main" id="{807B6CC9-561D-4935-A2A1-FC5BB392F657}"/>
              </a:ext>
            </a:extLst>
          </p:cNvPr>
          <p:cNvSpPr/>
          <p:nvPr/>
        </p:nvSpPr>
        <p:spPr>
          <a:xfrm>
            <a:off x="8432528" y="6489340"/>
            <a:ext cx="648072" cy="317860"/>
          </a:xfrm>
          <a:prstGeom prst="rect">
            <a:avLst/>
          </a:prstGeom>
          <a:ln>
            <a:solidFill>
              <a:schemeClr val="accent5">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9</a:t>
            </a:fld>
            <a:endParaRPr lang="ja-JP" altLang="en-US">
              <a:solidFill>
                <a:prstClr val="black"/>
              </a:solidFill>
            </a:endParaRPr>
          </a:p>
        </p:txBody>
      </p:sp>
      <p:sp>
        <p:nvSpPr>
          <p:cNvPr id="16" name="正方形/長方形 15">
            <a:extLst>
              <a:ext uri="{FF2B5EF4-FFF2-40B4-BE49-F238E27FC236}">
                <a16:creationId xmlns:a16="http://schemas.microsoft.com/office/drawing/2014/main" id="{9CBBB810-B219-460D-BD9D-69420094D964}"/>
              </a:ext>
            </a:extLst>
          </p:cNvPr>
          <p:cNvSpPr/>
          <p:nvPr/>
        </p:nvSpPr>
        <p:spPr>
          <a:xfrm>
            <a:off x="179512" y="146838"/>
            <a:ext cx="8136904" cy="369332"/>
          </a:xfrm>
          <a:prstGeom prst="rect">
            <a:avLst/>
          </a:prstGeom>
        </p:spPr>
        <p:txBody>
          <a:bodyPr wrap="square">
            <a:spAutoFit/>
          </a:bodyPr>
          <a:lstStyle/>
          <a:p>
            <a:r>
              <a:rPr lang="ja-JP" altLang="en-US" sz="1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２．第２期大阪府まち・ひと・しごと創生総合戦略の振り返り</a:t>
            </a:r>
          </a:p>
        </p:txBody>
      </p:sp>
      <p:sp>
        <p:nvSpPr>
          <p:cNvPr id="21" name="テキスト ボックス 20">
            <a:extLst>
              <a:ext uri="{FF2B5EF4-FFF2-40B4-BE49-F238E27FC236}">
                <a16:creationId xmlns:a16="http://schemas.microsoft.com/office/drawing/2014/main" id="{960A8CA1-F2DA-4E0F-8AB4-C563038C5BFC}"/>
              </a:ext>
            </a:extLst>
          </p:cNvPr>
          <p:cNvSpPr txBox="1"/>
          <p:nvPr/>
        </p:nvSpPr>
        <p:spPr>
          <a:xfrm>
            <a:off x="95036" y="6648476"/>
            <a:ext cx="7841826" cy="246221"/>
          </a:xfrm>
          <a:prstGeom prst="rect">
            <a:avLst/>
          </a:prstGeom>
          <a:noFill/>
        </p:spPr>
        <p:txBody>
          <a:bodyPr wrap="square">
            <a:spAutoFit/>
          </a:bodyPr>
          <a:lstStyle/>
          <a:p>
            <a:r>
              <a:rPr lang="en-US" altLang="ja-JP" sz="1000" b="1" dirty="0">
                <a:latin typeface="Meiryo UI" panose="020B0604030504040204" pitchFamily="50" charset="-128"/>
                <a:ea typeface="Meiryo UI" panose="020B0604030504040204" pitchFamily="50" charset="-128"/>
              </a:rPr>
              <a:t>A</a:t>
            </a:r>
            <a:r>
              <a:rPr lang="ja-JP" altLang="en-US" sz="1000" b="1" dirty="0">
                <a:latin typeface="Meiryo UI" panose="020B0604030504040204" pitchFamily="50" charset="-128"/>
                <a:ea typeface="Meiryo UI" panose="020B0604030504040204" pitchFamily="50" charset="-128"/>
              </a:rPr>
              <a:t>：</a:t>
            </a:r>
            <a:r>
              <a:rPr lang="en-US" altLang="ja-JP" sz="1000" b="1" dirty="0">
                <a:latin typeface="Meiryo UI" panose="020B0604030504040204" pitchFamily="50" charset="-128"/>
                <a:ea typeface="Meiryo UI" panose="020B0604030504040204" pitchFamily="50" charset="-128"/>
              </a:rPr>
              <a:t>KPI</a:t>
            </a:r>
            <a:r>
              <a:rPr lang="ja-JP" altLang="en-US" sz="1000" b="1" dirty="0">
                <a:latin typeface="Meiryo UI" panose="020B0604030504040204" pitchFamily="50" charset="-128"/>
                <a:ea typeface="Meiryo UI" panose="020B0604030504040204" pitchFamily="50" charset="-128"/>
              </a:rPr>
              <a:t>目標値を達成</a:t>
            </a:r>
            <a:r>
              <a:rPr lang="ja-JP" altLang="en-US" sz="1000" dirty="0">
                <a:latin typeface="Meiryo UI" panose="020B0604030504040204" pitchFamily="50" charset="-128"/>
                <a:ea typeface="Meiryo UI" panose="020B0604030504040204" pitchFamily="50" charset="-128"/>
              </a:rPr>
              <a:t>。</a:t>
            </a:r>
            <a:r>
              <a:rPr lang="ja-JP" altLang="en-US" sz="1000" b="1" dirty="0">
                <a:latin typeface="Meiryo UI" panose="020B0604030504040204" pitchFamily="50" charset="-128"/>
                <a:ea typeface="Meiryo UI" panose="020B0604030504040204" pitchFamily="50" charset="-128"/>
              </a:rPr>
              <a:t>　</a:t>
            </a:r>
            <a:r>
              <a:rPr lang="en-US" altLang="ja-JP" sz="1000" b="1" dirty="0">
                <a:latin typeface="Meiryo UI" panose="020B0604030504040204" pitchFamily="50" charset="-128"/>
                <a:ea typeface="Meiryo UI" panose="020B0604030504040204" pitchFamily="50" charset="-128"/>
              </a:rPr>
              <a:t>B</a:t>
            </a:r>
            <a:r>
              <a:rPr lang="ja-JP" altLang="en-US" sz="1000" b="1" dirty="0">
                <a:latin typeface="Meiryo UI" panose="020B0604030504040204" pitchFamily="50" charset="-128"/>
                <a:ea typeface="Meiryo UI" panose="020B0604030504040204" pitchFamily="50" charset="-128"/>
              </a:rPr>
              <a:t>：</a:t>
            </a:r>
            <a:r>
              <a:rPr lang="en-US" altLang="ja-JP" sz="1000" b="1" dirty="0">
                <a:latin typeface="Meiryo UI" panose="020B0604030504040204" pitchFamily="50" charset="-128"/>
                <a:ea typeface="Meiryo UI" panose="020B0604030504040204" pitchFamily="50" charset="-128"/>
              </a:rPr>
              <a:t>KPI</a:t>
            </a:r>
            <a:r>
              <a:rPr lang="ja-JP" altLang="en-US" sz="1000" b="1" dirty="0">
                <a:latin typeface="Meiryo UI" panose="020B0604030504040204" pitchFamily="50" charset="-128"/>
                <a:ea typeface="Meiryo UI" panose="020B0604030504040204" pitchFamily="50" charset="-128"/>
              </a:rPr>
              <a:t>目標値は達成していないが、改善・増加した。　</a:t>
            </a:r>
            <a:r>
              <a:rPr lang="en-US" altLang="ja-JP" sz="1000" b="1" dirty="0">
                <a:latin typeface="Meiryo UI" panose="020B0604030504040204" pitchFamily="50" charset="-128"/>
                <a:ea typeface="Meiryo UI" panose="020B0604030504040204" pitchFamily="50" charset="-128"/>
              </a:rPr>
              <a:t>C</a:t>
            </a:r>
            <a:r>
              <a:rPr lang="ja-JP" altLang="en-US" sz="1000" b="1" dirty="0">
                <a:latin typeface="Meiryo UI" panose="020B0604030504040204" pitchFamily="50" charset="-128"/>
                <a:ea typeface="Meiryo UI" panose="020B0604030504040204" pitchFamily="50" charset="-128"/>
              </a:rPr>
              <a:t>：改善・増加していない。　</a:t>
            </a:r>
            <a:r>
              <a:rPr lang="en-US" altLang="ja-JP" sz="1000" b="1" dirty="0">
                <a:latin typeface="Meiryo UI" panose="020B0604030504040204" pitchFamily="50" charset="-128"/>
                <a:ea typeface="Meiryo UI" panose="020B0604030504040204" pitchFamily="50" charset="-128"/>
              </a:rPr>
              <a:t>D</a:t>
            </a:r>
            <a:r>
              <a:rPr lang="ja-JP" altLang="en-US" sz="1000" b="1" dirty="0">
                <a:latin typeface="Meiryo UI" panose="020B0604030504040204" pitchFamily="50" charset="-128"/>
                <a:ea typeface="Meiryo UI" panose="020B0604030504040204" pitchFamily="50" charset="-128"/>
              </a:rPr>
              <a:t>：計画当初より低下している。</a:t>
            </a:r>
            <a:r>
              <a:rPr lang="ja-JP" altLang="en-US" sz="1000" dirty="0">
                <a:latin typeface="Meiryo UI" panose="020B0604030504040204" pitchFamily="50" charset="-128"/>
                <a:ea typeface="Meiryo UI" panose="020B0604030504040204" pitchFamily="50" charset="-128"/>
              </a:rPr>
              <a:t>　</a:t>
            </a:r>
            <a:endParaRPr lang="ja-JP" altLang="en-US" sz="1000" dirty="0"/>
          </a:p>
        </p:txBody>
      </p:sp>
    </p:spTree>
    <p:extLst>
      <p:ext uri="{BB962C8B-B14F-4D97-AF65-F5344CB8AC3E}">
        <p14:creationId xmlns:p14="http://schemas.microsoft.com/office/powerpoint/2010/main" val="298712485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87165" y="281683"/>
            <a:ext cx="8618830" cy="541686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（１）若者の活躍支援</a:t>
            </a:r>
            <a:endPar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具体的取組</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p>
          <a:p>
            <a:pPr marL="361950" indent="-180975">
              <a:spcBef>
                <a:spcPts val="600"/>
              </a:spcBef>
              <a:defRPr/>
            </a:pPr>
            <a:r>
              <a:rPr kumimoji="0" lang="ja-JP" altLang="en-US" sz="1600">
                <a:latin typeface="Meiryo UI" panose="020B0604030504040204" charset="-128"/>
                <a:ea typeface="Meiryo UI" panose="020B0604030504040204" charset="-128"/>
              </a:rPr>
              <a:t>○　</a:t>
            </a:r>
            <a:r>
              <a:rPr kumimoji="0" lang="ja-JP" altLang="en-US" sz="1600" dirty="0">
                <a:latin typeface="Meiryo UI" panose="020B0604030504040204" charset="-128"/>
                <a:ea typeface="Meiryo UI" panose="020B0604030504040204" charset="-128"/>
              </a:rPr>
              <a:t>府内中堅・中小</a:t>
            </a:r>
            <a:r>
              <a:rPr lang="ja-JP" altLang="en-US" sz="1600" dirty="0">
                <a:latin typeface="Meiryo UI" panose="020B0604030504040204" charset="-128"/>
                <a:ea typeface="Meiryo UI" panose="020B0604030504040204" charset="-128"/>
              </a:rPr>
              <a:t>企業に対して、学生や若者が働きたいと思えるような魅力発信の機会を創出するとともに、ダイバーシティ経営の啓発を行うことで多様な人材が活躍できる組織体制の整備を後押しします。また、府内大学との連携を通じて学生と府内企業との接点を創出することで、府内企業での安定就職をサポートし、若者が大阪でいきいきと活躍できる社会をめざします。</a:t>
            </a:r>
            <a:endParaRPr lang="en-US" altLang="ja-JP" sz="1600" dirty="0">
              <a:latin typeface="Meiryo UI" panose="020B0604030504040204" charset="-128"/>
              <a:ea typeface="Meiryo UI" panose="020B0604030504040204" charset="-128"/>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a:t>
            </a:r>
            <a:r>
              <a:rPr kumimoji="1" lang="ja-JP"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OSAKA</a:t>
            </a:r>
            <a:r>
              <a:rPr kumimoji="1" lang="ja-JP"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しごとフィールド」を</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軸</a:t>
            </a:r>
            <a:r>
              <a:rPr kumimoji="1" lang="ja-JP"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に、金融機関や商工会議所、商工会、市町村、大学等と連携し、</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a:t>
            </a:r>
            <a:r>
              <a:rPr kumimoji="1" lang="ja-JP"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若者の</a:t>
            </a:r>
            <a:r>
              <a:rPr kumimoji="1" lang="ja-JP" altLang="en-US" sz="1600" b="0" i="0" u="none" kern="1200" cap="none" spc="0" normalizeH="0" baseline="0" noProof="0" dirty="0">
                <a:ln>
                  <a:noFill/>
                </a:ln>
                <a:effectLst/>
                <a:uLnTx/>
                <a:uFillTx/>
                <a:latin typeface="Meiryo UI" panose="020B0604030504040204" charset="-128"/>
                <a:ea typeface="Meiryo UI" panose="020B0604030504040204" charset="-128"/>
                <a:cs typeface="+mn-cs"/>
              </a:rPr>
              <a:t>様々な業界への視野拡大</a:t>
            </a:r>
            <a:r>
              <a:rPr kumimoji="1" lang="ja-JP"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、社会人基礎力の向上など求職者支援と、人材確保のマッチングや労働環境の整備など企業の支援を実施し</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ます</a:t>
            </a:r>
            <a:r>
              <a:rPr kumimoji="1" lang="ja-JP"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あわせて、</a:t>
            </a:r>
            <a:r>
              <a:rPr kumimoji="1" lang="ja-JP"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早期離職を防止するため</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の</a:t>
            </a:r>
            <a:r>
              <a:rPr kumimoji="1" lang="ja-JP"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職場定着まで</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を目的としたセミナーを開催します。</a:t>
            </a:r>
            <a:endParaRPr kumimoji="1" lang="ja-JP"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YuGothic"/>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大阪労働局と一体的に地域若者サポートステーションを運営し、</a:t>
            </a:r>
            <a:r>
              <a:rPr kumimoji="1" lang="ja-JP" altLang="en-US" sz="16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無業状態の若者等のうち、就</a:t>
            </a:r>
            <a:endParaRPr kumimoji="1" lang="en-US" altLang="ja-JP" sz="16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　職に向けた取組への意欲が認められる若者等とその家族を対象に、コミュニケーショ</a:t>
            </a:r>
            <a:endParaRPr kumimoji="1" lang="en-US" altLang="ja-JP" sz="16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　ンスキルアップのためのワークショップや就労支援セミナー</a:t>
            </a:r>
            <a:r>
              <a:rPr kumimoji="1" lang="ja-JP" altLang="en-US"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、職場体験などの多様なプ</a:t>
            </a:r>
            <a:endParaRPr kumimoji="1" lang="en-US" altLang="ja-JP"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　ログラムを提供します。</a:t>
            </a:r>
            <a:endPar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grpSp>
        <p:nvGrpSpPr>
          <p:cNvPr id="14" name="グループ化 13"/>
          <p:cNvGrpSpPr/>
          <p:nvPr/>
        </p:nvGrpSpPr>
        <p:grpSpPr>
          <a:xfrm>
            <a:off x="147484" y="103760"/>
            <a:ext cx="8898193" cy="6641169"/>
            <a:chOff x="147484" y="103760"/>
            <a:chExt cx="8898193" cy="6641169"/>
          </a:xfrm>
        </p:grpSpPr>
        <p:sp>
          <p:nvSpPr>
            <p:cNvPr id="17" name="四角形: 角を丸くする 16"/>
            <p:cNvSpPr/>
            <p:nvPr/>
          </p:nvSpPr>
          <p:spPr>
            <a:xfrm>
              <a:off x="147484" y="312793"/>
              <a:ext cx="8898193" cy="6432136"/>
            </a:xfrm>
            <a:prstGeom prst="roundRect">
              <a:avLst>
                <a:gd name="adj" fmla="val 8696"/>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20" name="テキスト ボックス 19"/>
            <p:cNvSpPr txBox="1"/>
            <p:nvPr/>
          </p:nvSpPr>
          <p:spPr>
            <a:xfrm>
              <a:off x="2216407" y="103760"/>
              <a:ext cx="4711185" cy="338554"/>
            </a:xfrm>
            <a:prstGeom prst="rect">
              <a:avLst/>
            </a:prstGeom>
            <a:solidFill>
              <a:schemeClr val="accent6"/>
            </a:solidFill>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基本目標①　これからの大阪を担うひとをつくる</a:t>
              </a:r>
              <a:endParaRPr kumimoji="1" lang="en-US" altLang="ja-JP"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endParaRPr>
            </a:p>
          </p:txBody>
        </p:sp>
      </p:grpSp>
      <p:sp>
        <p:nvSpPr>
          <p:cNvPr id="5" name="四角形: 角を丸くする 4"/>
          <p:cNvSpPr/>
          <p:nvPr/>
        </p:nvSpPr>
        <p:spPr>
          <a:xfrm>
            <a:off x="638038" y="974585"/>
            <a:ext cx="7884000" cy="72000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500" b="0" i="0" u="none" strike="noStrike" kern="1200" cap="none" spc="0" normalizeH="0" baseline="0" noProof="0" dirty="0">
                <a:ln>
                  <a:noFill/>
                </a:ln>
                <a:solidFill>
                  <a:prstClr val="black"/>
                </a:solidFill>
                <a:effectLst/>
                <a:uLnTx/>
                <a:uFillTx/>
                <a:latin typeface="Meiryo UI"/>
                <a:ea typeface="Meiryo UI"/>
                <a:cs typeface="+mn-cs"/>
              </a:rPr>
              <a:t>学生や若者に対する就職・職場定着支援、大阪公立</a:t>
            </a:r>
            <a:r>
              <a:rPr kumimoji="1" lang="ja-JP" altLang="en-US" sz="1500" b="0" i="0" u="none" strike="noStrike" kern="1200" cap="none" spc="0" normalizeH="0" baseline="0" noProof="0" dirty="0">
                <a:ln>
                  <a:noFill/>
                </a:ln>
                <a:solidFill>
                  <a:schemeClr val="tx1"/>
                </a:solidFill>
                <a:effectLst/>
                <a:uLnTx/>
                <a:uFillTx/>
                <a:latin typeface="Meiryo UI"/>
                <a:ea typeface="Meiryo UI"/>
                <a:cs typeface="+mn-cs"/>
              </a:rPr>
              <a:t>大学等の授</a:t>
            </a:r>
            <a:r>
              <a:rPr kumimoji="1" lang="ja-JP" altLang="en-US" sz="1500" b="0" i="0" u="none" strike="noStrike" kern="1200" cap="none" spc="0" normalizeH="0" baseline="0" noProof="0" dirty="0">
                <a:ln>
                  <a:noFill/>
                </a:ln>
                <a:solidFill>
                  <a:prstClr val="black"/>
                </a:solidFill>
                <a:effectLst/>
                <a:uLnTx/>
                <a:uFillTx/>
                <a:latin typeface="Meiryo UI"/>
                <a:ea typeface="Meiryo UI"/>
                <a:cs typeface="+mn-cs"/>
              </a:rPr>
              <a:t>業料等の無償化などを通じ、若者の経済的不安を取り除き、将来に希望を持ちいきいきと活躍できる環境整備を進めます。</a:t>
            </a:r>
          </a:p>
        </p:txBody>
      </p:sp>
      <p:sp>
        <p:nvSpPr>
          <p:cNvPr id="11" name="正方形/長方形 10">
            <a:extLst>
              <a:ext uri="{FF2B5EF4-FFF2-40B4-BE49-F238E27FC236}">
                <a16:creationId xmlns:a16="http://schemas.microsoft.com/office/drawing/2014/main" id="{D1BD0401-EF70-4F48-A77A-50FB323ED0DE}"/>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99</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02259" y="848995"/>
            <a:ext cx="8481255" cy="4770537"/>
          </a:xfrm>
          <a:prstGeom prst="rect">
            <a:avLst/>
          </a:prstGeom>
          <a:noFill/>
        </p:spPr>
        <p:txBody>
          <a:bodyPr wrap="square" rtlCol="0">
            <a:spAutoFit/>
          </a:bodyPr>
          <a:lstStyle/>
          <a:p>
            <a:pPr marL="361950" marR="0" lvl="0" indent="-18097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子どもたちが自身の個性を把握し、持続可能な社会の担い手となるよう、実社会とのつながりを感じることができる幼児教育から高校での教育まで、一貫したキャリア教育を推進します。また、子どもたちが互いに協力しながら粘り強く挑戦する態度や、自主性・自立性を育成し、自己肯定感等を高めることをめざし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中小企業人材支援センターにおいて、</a:t>
            </a:r>
            <a:r>
              <a:rPr kumimoji="1" lang="ja-JP" altLang="en-US" sz="1600" b="0" i="0" u="none" strike="noStrike" kern="1200" cap="none" spc="0" normalizeH="0" baseline="0" noProof="0" dirty="0">
                <a:ln>
                  <a:noFill/>
                </a:ln>
                <a:effectLst/>
                <a:uLnTx/>
                <a:uFillTx/>
                <a:latin typeface="YuGothic"/>
                <a:ea typeface="Meiryo UI" panose="020B0604030504040204" charset="-128"/>
                <a:cs typeface="+mn-cs"/>
              </a:rPr>
              <a:t>高校１・２年生を対象に、インターンシップや職場体験・企業見学などの機会を提供し</a:t>
            </a:r>
            <a:r>
              <a:rPr kumimoji="1" lang="ja-JP" altLang="en-US" sz="1600" b="0" i="0" u="none" strike="noStrike" kern="1200" cap="none" spc="0" normalizeH="0" baseline="0" noProof="0" dirty="0">
                <a:ln>
                  <a:noFill/>
                </a:ln>
                <a:uLnTx/>
                <a:uFillTx/>
                <a:latin typeface="YuGothic"/>
                <a:ea typeface="Meiryo UI" panose="020B0604030504040204" charset="-128"/>
                <a:cs typeface="+mn-cs"/>
              </a:rPr>
              <a:t>、</a:t>
            </a:r>
            <a:r>
              <a:rPr kumimoji="1" lang="ja-JP" altLang="en-US" sz="1600" b="0" i="0" u="none" strike="noStrike" kern="1200" cap="none" spc="0" normalizeH="0" baseline="0" noProof="0" dirty="0">
                <a:ln>
                  <a:noFill/>
                </a:ln>
                <a:effectLst/>
                <a:uLnTx/>
                <a:uFillTx/>
                <a:latin typeface="YuGothic"/>
                <a:ea typeface="Meiryo UI" panose="020B0604030504040204" charset="-128"/>
                <a:cs typeface="+mn-cs"/>
              </a:rPr>
              <a:t>広く社会や企業を知ってもらうことで、早期に「働く」ことへの関心・意欲の醸成を図るとともに、企業の魅力発信を行います。</a:t>
            </a:r>
            <a:endParaRPr kumimoji="1" lang="en-US" altLang="ja-JP" sz="1600" b="0" i="0" u="none" strike="noStrike" kern="1200" cap="none" spc="0" normalizeH="0" baseline="0" noProof="0" dirty="0">
              <a:ln>
                <a:noFill/>
              </a:ln>
              <a:effectLst/>
              <a:uLnTx/>
              <a:uFillTx/>
              <a:latin typeface="YuGothic"/>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経済事情などによって、大阪の子ども達が進学を諦めることなくチャレンジできるよう、令和８年度に大阪公立大学</a:t>
            </a:r>
            <a:r>
              <a:rPr kumimoji="0"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等</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の全学年で</a:t>
            </a:r>
            <a:r>
              <a:rPr kumimoji="0"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授業料</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等の完全無償化をめざします。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endParaRPr kumimoji="0"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高度研究型大学としての教育研究水準の向上、社会をリードする人材の育成をめざし、大阪公立大学に対し運営等に要する経費を交付するとともに、新大学基本構想に基づき、法人が行うキャンパスの再編・整備や教育研究環境の整備・改善について、大阪市と連携し、支援</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等を行います。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endParaRPr kumimoji="0"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
        <p:nvSpPr>
          <p:cNvPr id="14" name="テキスト ボックス 13"/>
          <p:cNvSpPr txBox="1"/>
          <p:nvPr/>
        </p:nvSpPr>
        <p:spPr>
          <a:xfrm>
            <a:off x="2332461" y="7139904"/>
            <a:ext cx="5802546"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大阪公立大学の整備、大阪公立大学等授業料等無償化　</a:t>
            </a:r>
          </a:p>
        </p:txBody>
      </p:sp>
      <p:grpSp>
        <p:nvGrpSpPr>
          <p:cNvPr id="2" name="グループ化 1"/>
          <p:cNvGrpSpPr/>
          <p:nvPr/>
        </p:nvGrpSpPr>
        <p:grpSpPr>
          <a:xfrm>
            <a:off x="147484" y="143516"/>
            <a:ext cx="8898193" cy="6601413"/>
            <a:chOff x="147484" y="143516"/>
            <a:chExt cx="8898193" cy="6601413"/>
          </a:xfrm>
        </p:grpSpPr>
        <p:sp>
          <p:nvSpPr>
            <p:cNvPr id="12" name="四角形: 角を丸くする 11"/>
            <p:cNvSpPr/>
            <p:nvPr/>
          </p:nvSpPr>
          <p:spPr>
            <a:xfrm>
              <a:off x="147484" y="312793"/>
              <a:ext cx="8898193" cy="6432136"/>
            </a:xfrm>
            <a:prstGeom prst="roundRect">
              <a:avLst>
                <a:gd name="adj" fmla="val 8696"/>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5" name="テキスト ボックス 4"/>
            <p:cNvSpPr txBox="1"/>
            <p:nvPr/>
          </p:nvSpPr>
          <p:spPr>
            <a:xfrm>
              <a:off x="2216407" y="143516"/>
              <a:ext cx="4711185" cy="338554"/>
            </a:xfrm>
            <a:prstGeom prst="rect">
              <a:avLst/>
            </a:prstGeom>
            <a:solidFill>
              <a:schemeClr val="accent6"/>
            </a:solidFill>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基本目標①　これからの大阪を担うひとをつくる</a:t>
              </a:r>
              <a:endParaRPr kumimoji="1" lang="en-US" altLang="ja-JP"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endParaRPr>
            </a:p>
          </p:txBody>
        </p:sp>
      </p:grpSp>
      <p:sp>
        <p:nvSpPr>
          <p:cNvPr id="8" name="正方形/長方形 7">
            <a:extLst>
              <a:ext uri="{FF2B5EF4-FFF2-40B4-BE49-F238E27FC236}">
                <a16:creationId xmlns:a16="http://schemas.microsoft.com/office/drawing/2014/main" id="{E8B8CFD7-9613-499E-9C7C-94C2B7998812}"/>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100</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70895" y="290007"/>
            <a:ext cx="8604000" cy="64017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（２）子どもの育成環境の充実</a:t>
            </a:r>
            <a:endPar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具体的取組</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p>
          <a:p>
            <a:pPr marL="361950" marR="0" lvl="0" indent="-180975" algn="l" defTabSz="914400" rtl="0" eaLnBrk="1" fontAlgn="auto" latinLnBrk="0" hangingPunct="1">
              <a:lnSpc>
                <a:spcPct val="100000"/>
              </a:lnSpc>
              <a:spcBef>
                <a:spcPts val="6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すべての学びの基礎となる確かな学力を定着させ、さらに自ら考え将来を生き抜く力を育成するため、子どもたちが社会や地域の課題に興味・関心を持ち、解決に向けた探究的な学習を行う機会</a:t>
            </a:r>
            <a:r>
              <a:rPr kumimoji="1" lang="ja-JP" altLang="en-US" sz="1600" b="0" i="0" u="none" strike="noStrike" kern="1200" cap="none" spc="0" normalizeH="0" baseline="0" noProof="0">
                <a:ln>
                  <a:noFill/>
                </a:ln>
                <a:solidFill>
                  <a:prstClr val="black"/>
                </a:solidFill>
                <a:effectLst/>
                <a:uLnTx/>
                <a:uFillTx/>
                <a:latin typeface="Meiryo UI" panose="020B0604030504040204" charset="-128"/>
                <a:ea typeface="Meiryo UI" panose="020B0604030504040204" charset="-128"/>
                <a:cs typeface="+mn-cs"/>
              </a:rPr>
              <a:t>や、教科横断的かつ総合的な学習を行う機会</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を積極的に取り入れます。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府立高校において、グローバルリーダーズハイスクールやエンパワメントスクールといった特色ある学校の設置など、社会の変化やニーズを踏まえた府立高校の充実に取り組みます。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高校生等を対象に、海外の大学等への進学支援や実践的な英語体験活動を行うプログラムを実施し、大阪の成長を担うグローバル人材の育成を進めます。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デジタル機器を用いたオンライン学習により、子どもたちの学びを保障するため、府立学校において「１人１台端末」を配備し、</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ICT</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を活用した実践を進めます。また</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GIGA</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スクール構想に基づき、市町村における端末等の安定的運用の実現をめざします。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
        <p:nvSpPr>
          <p:cNvPr id="16" name="四角形: 角を丸くする 15"/>
          <p:cNvSpPr/>
          <p:nvPr/>
        </p:nvSpPr>
        <p:spPr>
          <a:xfrm>
            <a:off x="147484" y="265480"/>
            <a:ext cx="8898193" cy="6479449"/>
          </a:xfrm>
          <a:prstGeom prst="roundRect">
            <a:avLst>
              <a:gd name="adj" fmla="val 8696"/>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18" name="テキスト ボックス 17"/>
          <p:cNvSpPr txBox="1"/>
          <p:nvPr/>
        </p:nvSpPr>
        <p:spPr>
          <a:xfrm>
            <a:off x="2216407" y="143516"/>
            <a:ext cx="4711185" cy="338554"/>
          </a:xfrm>
          <a:prstGeom prst="rect">
            <a:avLst/>
          </a:prstGeom>
          <a:solidFill>
            <a:schemeClr val="accent6"/>
          </a:solidFill>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基本目標①　これからの大阪を担うひとをつくる</a:t>
            </a:r>
            <a:endParaRPr kumimoji="1" lang="en-US" altLang="ja-JP"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endParaRPr>
          </a:p>
        </p:txBody>
      </p:sp>
      <p:sp>
        <p:nvSpPr>
          <p:cNvPr id="8" name="四角形: 角を丸くする 7"/>
          <p:cNvSpPr/>
          <p:nvPr/>
        </p:nvSpPr>
        <p:spPr>
          <a:xfrm>
            <a:off x="638038" y="995851"/>
            <a:ext cx="7884000" cy="82800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500" b="0" i="0" u="none" strike="noStrike" kern="1200" cap="none" spc="0" normalizeH="0" baseline="0" noProof="0">
                <a:ln>
                  <a:noFill/>
                </a:ln>
                <a:solidFill>
                  <a:prstClr val="black"/>
                </a:solidFill>
                <a:effectLst/>
                <a:uLnTx/>
                <a:uFillTx/>
                <a:latin typeface="Meiryo UI"/>
                <a:ea typeface="Meiryo UI"/>
                <a:cs typeface="+mn-cs"/>
              </a:rPr>
              <a:t>子ども</a:t>
            </a:r>
            <a:r>
              <a:rPr kumimoji="1" lang="ja-JP" altLang="en-US" sz="1500" b="0" i="0" u="none" strike="noStrike" kern="1200" cap="none" spc="0" normalizeH="0" baseline="0" noProof="0" dirty="0">
                <a:ln>
                  <a:noFill/>
                </a:ln>
                <a:solidFill>
                  <a:prstClr val="black"/>
                </a:solidFill>
                <a:effectLst/>
                <a:uLnTx/>
                <a:uFillTx/>
                <a:latin typeface="Meiryo UI"/>
                <a:ea typeface="Meiryo UI"/>
                <a:cs typeface="+mn-cs"/>
              </a:rPr>
              <a:t>たちの学力・体力の向上に向けた取組のほか、不登校児童・生徒への支援や、児童虐待への対応、ヤングケアラーへの支援強化などを通じ、次代を担う子どもたちの健やかな成長と学びを支える環境の充実に努めます。</a:t>
            </a:r>
          </a:p>
        </p:txBody>
      </p:sp>
      <p:sp>
        <p:nvSpPr>
          <p:cNvPr id="7" name="正方形/長方形 6">
            <a:extLst>
              <a:ext uri="{FF2B5EF4-FFF2-40B4-BE49-F238E27FC236}">
                <a16:creationId xmlns:a16="http://schemas.microsoft.com/office/drawing/2014/main" id="{D9DB99C4-5371-470F-9CCC-F26189264173}"/>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101</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四角形: 角を丸くする 2"/>
          <p:cNvSpPr/>
          <p:nvPr/>
        </p:nvSpPr>
        <p:spPr>
          <a:xfrm>
            <a:off x="226469" y="387626"/>
            <a:ext cx="8691063" cy="6301409"/>
          </a:xfrm>
          <a:prstGeom prst="roundRect">
            <a:avLst>
              <a:gd name="adj" fmla="val 7904"/>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endParaRPr>
          </a:p>
        </p:txBody>
      </p:sp>
      <p:sp>
        <p:nvSpPr>
          <p:cNvPr id="4" name="テキスト ボックス 3"/>
          <p:cNvSpPr txBox="1"/>
          <p:nvPr/>
        </p:nvSpPr>
        <p:spPr>
          <a:xfrm>
            <a:off x="289248" y="667385"/>
            <a:ext cx="8604000" cy="5262979"/>
          </a:xfrm>
          <a:prstGeom prst="rect">
            <a:avLst/>
          </a:prstGeom>
          <a:noFill/>
        </p:spPr>
        <p:txBody>
          <a:bodyPr wrap="square" rtlCol="0">
            <a:spAutoFit/>
          </a:bodyPr>
          <a:lstStyle/>
          <a:p>
            <a:pPr marL="361950" marR="0" lvl="0" indent="-18097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sym typeface="+mn-ea"/>
              </a:rPr>
              <a:t>○　子どもたちが運動習慣を確立できるよう、体育の授業や運動部活動をはじめとする体育活動を通した</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取組を充実します。また、子どもたちが確かな体力を身につけることができるよう、</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ICT</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を活用した体力づくり等、各学校における運動・スポーツ環境を充実します。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effectLst/>
                <a:uLnTx/>
                <a:uFillTx/>
                <a:latin typeface="Meiryo UI" panose="020B0604030504040204" charset="-128"/>
                <a:ea typeface="Meiryo UI" panose="020B0604030504040204" charset="-128"/>
                <a:cs typeface="+mn-cs"/>
              </a:rPr>
              <a:t>○　全公立小学校・中学校</a:t>
            </a:r>
            <a:r>
              <a:rPr kumimoji="1" lang="ja-JP" altLang="en-US" sz="1600">
                <a:latin typeface="Meiryo UI" panose="020B0604030504040204" charset="-128"/>
                <a:ea typeface="Meiryo UI" panose="020B0604030504040204" charset="-128"/>
              </a:rPr>
              <a:t>への</a:t>
            </a:r>
            <a:r>
              <a:rPr kumimoji="1" lang="ja-JP" altLang="en-US" sz="1600" b="0" i="0" u="none" strike="noStrike" kern="1200" cap="none" spc="0" normalizeH="0" baseline="0" noProof="0">
                <a:ln>
                  <a:noFill/>
                </a:ln>
                <a:effectLst/>
                <a:uLnTx/>
                <a:uFillTx/>
                <a:latin typeface="Meiryo UI" panose="020B0604030504040204" charset="-128"/>
                <a:ea typeface="Meiryo UI" panose="020B0604030504040204" charset="-128"/>
                <a:cs typeface="+mn-cs"/>
                <a:sym typeface="+mn-ea"/>
              </a:rPr>
              <a:t>スクールカウンセラー</a:t>
            </a:r>
            <a:r>
              <a:rPr kumimoji="1" lang="ja-JP" altLang="en-US" sz="1600">
                <a:latin typeface="Meiryo UI" panose="020B0604030504040204" charset="-128"/>
                <a:ea typeface="Meiryo UI" panose="020B0604030504040204" charset="-128"/>
                <a:sym typeface="+mn-ea"/>
              </a:rPr>
              <a:t>の</a:t>
            </a:r>
            <a:r>
              <a:rPr kumimoji="1" lang="ja-JP" altLang="en-US" sz="1600" b="0" i="0" u="none" strike="noStrike" kern="1200" cap="none" spc="0" normalizeH="0" baseline="0" noProof="0">
                <a:ln>
                  <a:noFill/>
                </a:ln>
                <a:effectLst/>
                <a:uLnTx/>
                <a:uFillTx/>
                <a:latin typeface="Meiryo UI" panose="020B0604030504040204" charset="-128"/>
                <a:ea typeface="Meiryo UI" panose="020B0604030504040204" charset="-128"/>
                <a:cs typeface="+mn-cs"/>
              </a:rPr>
              <a:t>派遣</a:t>
            </a:r>
            <a:r>
              <a:rPr kumimoji="1" lang="ja-JP" altLang="en-US" sz="1600">
                <a:latin typeface="Meiryo UI" panose="020B0604030504040204" charset="-128"/>
                <a:ea typeface="Meiryo UI" panose="020B0604030504040204" charset="-128"/>
              </a:rPr>
              <a:t>や</a:t>
            </a:r>
            <a:r>
              <a:rPr kumimoji="1" lang="ja-JP" altLang="en-US" sz="1600" b="0" i="0" u="none" strike="noStrike" kern="1200" cap="none" spc="0" normalizeH="0" baseline="0" noProof="0">
                <a:ln>
                  <a:noFill/>
                </a:ln>
                <a:effectLst/>
                <a:uLnTx/>
                <a:uFillTx/>
                <a:latin typeface="Meiryo UI" panose="020B0604030504040204" charset="-128"/>
                <a:ea typeface="Meiryo UI" panose="020B0604030504040204" charset="-128"/>
                <a:cs typeface="+mn-cs"/>
              </a:rPr>
              <a:t>、府立高校におけるスクールカウンセラーやスクールソーシャルワーカー等の専門人材の活用</a:t>
            </a:r>
            <a:r>
              <a:rPr kumimoji="1" lang="ja-JP" altLang="en-US" sz="1600">
                <a:latin typeface="Meiryo UI" panose="020B0604030504040204" charset="-128"/>
                <a:ea typeface="Meiryo UI" panose="020B0604030504040204" charset="-128"/>
              </a:rPr>
              <a:t>など</a:t>
            </a:r>
            <a:r>
              <a:rPr kumimoji="1" lang="ja-JP" altLang="en-US" sz="1600" b="0" i="0" u="none" strike="noStrike" kern="1200" cap="none" spc="0" normalizeH="0" baseline="0" noProof="0">
                <a:ln>
                  <a:noFill/>
                </a:ln>
                <a:effectLst/>
                <a:uLnTx/>
                <a:uFillTx/>
                <a:latin typeface="Meiryo UI" panose="020B0604030504040204" charset="-128"/>
                <a:ea typeface="Meiryo UI" panose="020B0604030504040204" charset="-128"/>
                <a:cs typeface="+mn-cs"/>
              </a:rPr>
              <a:t>、不登校等様々な課題を抱える児童・生徒の心のケアや保護者等の悩みの相談、教職員への助言・援助など、学校教育相談体制の一層の充実をめざします。学びの多様化学校の設置等、すべての子どもが学びへアクセスできる環境整備を進めます。</a:t>
            </a:r>
            <a:endParaRPr kumimoji="1" lang="en-US" altLang="ja-JP" sz="1600" b="0" i="0" u="none" strike="noStrike" kern="1200" cap="none" spc="0" normalizeH="0" baseline="0" noProof="0">
              <a:ln>
                <a:noFill/>
              </a:ln>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小中学校におけるいじめ重大事態や児童虐待等の深刻な事案への迅速な適切対応及びその未然防止に向け、市町村における支援体制の構築及び機能充実を図ります。</a:t>
            </a:r>
          </a:p>
          <a:p>
            <a:pPr marL="361950"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　　あわせて、府立学校においてもいじめ重大事態に対する迅速かつ適切な対応のための支援を実施 するとともに、</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SNS</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を活用した相談を実施し、いじめを含む様々な悩みを抱える</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sym typeface="+mn-ea"/>
              </a:rPr>
              <a:t>児童</a:t>
            </a:r>
            <a:r>
              <a:rPr kumimoji="1" lang="ja-JP" altLang="en-US" sz="1600" b="0" i="0" u="none" strike="noStrike" kern="1200" cap="none" spc="0" normalizeH="0" baseline="0" noProof="0" dirty="0">
                <a:ln>
                  <a:noFill/>
                </a:ln>
                <a:solidFill>
                  <a:srgbClr val="7030A0"/>
                </a:solidFill>
                <a:effectLst/>
                <a:uLnTx/>
                <a:uFillTx/>
                <a:latin typeface="Meiryo UI" panose="020B0604030504040204" charset="-128"/>
                <a:ea typeface="Meiryo UI" panose="020B0604030504040204" charset="-128"/>
                <a:cs typeface="+mn-cs"/>
                <a:sym typeface="+mn-ea"/>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sym typeface="+mn-ea"/>
              </a:rPr>
              <a:t>生徒に対する相談対応の充実を図ります。</a:t>
            </a:r>
          </a:p>
          <a:p>
            <a:pPr marL="361950" marR="0" lvl="0" indent="-180975" algn="l"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sym typeface="+mn-ea"/>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増加・深刻化する児童虐待問題に適切に対応するため、関係機関との連携</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や緊急</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対応体制の整備等を行います。また、児童相談所及び市町村の職員に対する研修等の実施、児童虐待に係る広報啓発等を実施します。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
        <p:nvSpPr>
          <p:cNvPr id="7" name="テキスト ボックス 6"/>
          <p:cNvSpPr txBox="1"/>
          <p:nvPr/>
        </p:nvSpPr>
        <p:spPr>
          <a:xfrm>
            <a:off x="2067304" y="211947"/>
            <a:ext cx="4691306" cy="338554"/>
          </a:xfrm>
          <a:prstGeom prst="rect">
            <a:avLst/>
          </a:prstGeom>
          <a:solidFill>
            <a:schemeClr val="accent6"/>
          </a:solidFill>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基本目標①　これからの大阪を担うひとをつくる</a:t>
            </a:r>
            <a:endParaRPr kumimoji="1" lang="en-US" altLang="ja-JP"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endParaRPr>
          </a:p>
        </p:txBody>
      </p:sp>
      <p:sp>
        <p:nvSpPr>
          <p:cNvPr id="8" name="正方形/長方形 7">
            <a:extLst>
              <a:ext uri="{FF2B5EF4-FFF2-40B4-BE49-F238E27FC236}">
                <a16:creationId xmlns:a16="http://schemas.microsoft.com/office/drawing/2014/main" id="{5F75492F-79A9-41AD-88A9-A9167E6B75CA}"/>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102</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81204" y="350609"/>
            <a:ext cx="8604000" cy="55092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ヤングケアラー支援に向けた社会的認知度の向上・支援体制の構築のため、研修やシンポジウムを</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開催します。また、府立高校に在籍するヤングケアラーの早期発見や自己実現に向けた適切な支援につなげるため、学校における相談体制の構築や早期発見力の強化、学習支援等を図ります。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n-ea"/>
                <a:cs typeface="+mn-cs"/>
              </a:rPr>
              <a:t>○　子どもたちが同じスタートラインに立ち、輝く未来に向かって進むことができるよう「子ども輝く未来基金」を設置し、学習や様々な体験活動等への支援を行います。</a:t>
            </a:r>
            <a:r>
              <a:rPr kumimoji="1" lang="ja-JP" altLang="en-US" sz="1600" b="0" i="0" u="none" kern="1200" cap="none" spc="0" normalizeH="0" baseline="0" noProof="0" dirty="0">
                <a:ln>
                  <a:noFill/>
                </a:ln>
                <a:effectLst/>
                <a:uLnTx/>
                <a:uFillTx/>
                <a:latin typeface="+mn-ea"/>
                <a:cs typeface="+mn-cs"/>
              </a:rPr>
              <a:t>また、課題を有する子どもや保護者を発見し、支援へのつなぎや見守り等を行う市町村の取組を支援します。</a:t>
            </a:r>
            <a:endParaRPr kumimoji="1" lang="en-US" altLang="ja-JP" sz="1600" b="0" i="0" u="none" kern="1200" cap="none" spc="0" normalizeH="0" baseline="0" noProof="0" dirty="0">
              <a:ln>
                <a:noFill/>
              </a:ln>
              <a:effectLst/>
              <a:uLnTx/>
              <a:uFillTx/>
              <a:latin typeface="+mn-ea"/>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endParaRPr lang="en-US" altLang="ja-JP" sz="1600" dirty="0">
              <a:latin typeface="メイリオ" panose="020B0604030504040204" pitchFamily="50" charset="-128"/>
              <a:ea typeface="メイリオ" panose="020B0604030504040204" pitchFamily="50" charset="-128"/>
            </a:endParaRPr>
          </a:p>
          <a:p>
            <a:pPr marL="361950" indent="-180975">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療育手帳について、申請者の負担軽減と業務効率化の向上に加え、将来のサービス向上を図るため、データの一元管理を行う「療育手帳申請管理システム」の</a:t>
            </a:r>
            <a:r>
              <a:rPr kumimoji="1" lang="ja-JP" altLang="en-US" sz="1600" b="0" i="0" u="none" kern="1200" cap="none" spc="0" normalizeH="0" noProof="0" dirty="0">
                <a:ln>
                  <a:noFill/>
                </a:ln>
                <a:effectLst/>
                <a:uLnTx/>
                <a:uFillTx/>
                <a:latin typeface="Meiryo UI" panose="020B0604030504040204" charset="-128"/>
                <a:ea typeface="Meiryo UI" panose="020B0604030504040204" charset="-128"/>
                <a:cs typeface="+mn-cs"/>
              </a:rPr>
              <a:t>整備</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を行います。</a:t>
            </a:r>
          </a:p>
          <a:p>
            <a:pPr marL="361950" marR="0" lvl="0" indent="-18097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所得や世帯の子どもの人数に制限なく、自らの可能性を追求できる社会の実現と子育て世帯の教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育費負担を軽減するため、大阪の全ての子どもたちを対象に、</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令和８年度に</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公立・私立高校等の授</a:t>
            </a:r>
          </a:p>
          <a:p>
            <a:pPr marL="361950"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業料の完全無償化をめざします。</a:t>
            </a:r>
          </a:p>
          <a:p>
            <a:pPr marL="361950" marR="0" lvl="0" indent="-180975" algn="l"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経済事情などによって、大阪の子ども達が進学を諦めることなくチャレンジできるよう、令和８年度に大阪公立大学</a:t>
            </a:r>
            <a:r>
              <a:rPr kumimoji="0"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等</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の全学年で</a:t>
            </a:r>
            <a:r>
              <a:rPr kumimoji="0"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授業料</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等の完全無償化をめざします。</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sym typeface="+mn-ea"/>
              </a:rPr>
              <a:t>（再掲）</a:t>
            </a:r>
          </a:p>
          <a:p>
            <a:pPr marL="361950" marR="0" lvl="0" indent="-18097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
        <p:nvSpPr>
          <p:cNvPr id="14" name="四角形: 角を丸くする 13"/>
          <p:cNvSpPr/>
          <p:nvPr/>
        </p:nvSpPr>
        <p:spPr>
          <a:xfrm>
            <a:off x="147484" y="265480"/>
            <a:ext cx="8898193" cy="6479449"/>
          </a:xfrm>
          <a:prstGeom prst="roundRect">
            <a:avLst>
              <a:gd name="adj" fmla="val 8696"/>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16" name="テキスト ボックス 15"/>
          <p:cNvSpPr txBox="1"/>
          <p:nvPr/>
        </p:nvSpPr>
        <p:spPr>
          <a:xfrm>
            <a:off x="2216407" y="143516"/>
            <a:ext cx="4711185" cy="338554"/>
          </a:xfrm>
          <a:prstGeom prst="rect">
            <a:avLst/>
          </a:prstGeom>
          <a:solidFill>
            <a:schemeClr val="accent6"/>
          </a:solidFill>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基本目標①　これからの大阪を担うひとをつくる</a:t>
            </a:r>
            <a:endParaRPr kumimoji="1" lang="en-US" altLang="ja-JP"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endParaRPr>
          </a:p>
        </p:txBody>
      </p:sp>
      <p:sp>
        <p:nvSpPr>
          <p:cNvPr id="8" name="正方形/長方形 7">
            <a:extLst>
              <a:ext uri="{FF2B5EF4-FFF2-40B4-BE49-F238E27FC236}">
                <a16:creationId xmlns:a16="http://schemas.microsoft.com/office/drawing/2014/main" id="{4AAE2D86-A150-4715-831E-691AEFD37636}"/>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103</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四角形: 角を丸くする 36"/>
          <p:cNvSpPr/>
          <p:nvPr/>
        </p:nvSpPr>
        <p:spPr>
          <a:xfrm>
            <a:off x="4749017" y="5112736"/>
            <a:ext cx="2436332" cy="919898"/>
          </a:xfrm>
          <a:prstGeom prst="roundRect">
            <a:avLst/>
          </a:prstGeom>
        </p:spPr>
        <p:style>
          <a:lnRef idx="1">
            <a:schemeClr val="accent6"/>
          </a:lnRef>
          <a:fillRef idx="2">
            <a:schemeClr val="accent6"/>
          </a:fillRef>
          <a:effectRef idx="1">
            <a:schemeClr val="accent6"/>
          </a:effectRef>
          <a:fontRef idx="minor">
            <a:schemeClr val="dk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
        <p:nvSpPr>
          <p:cNvPr id="19" name="テキスト ボックス 18"/>
          <p:cNvSpPr txBox="1"/>
          <p:nvPr/>
        </p:nvSpPr>
        <p:spPr>
          <a:xfrm>
            <a:off x="4409417" y="4324897"/>
            <a:ext cx="4427490" cy="738664"/>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・療育手帳発行までの事務処理期間を短縮</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・申請情報を一元管理</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・情報を障がいサービスへのつなぎや相談等の対応に活用</a:t>
            </a:r>
          </a:p>
        </p:txBody>
      </p:sp>
      <p:sp>
        <p:nvSpPr>
          <p:cNvPr id="3" name="四角形: 角を丸くする 2"/>
          <p:cNvSpPr/>
          <p:nvPr/>
        </p:nvSpPr>
        <p:spPr>
          <a:xfrm>
            <a:off x="147484" y="265480"/>
            <a:ext cx="8898193" cy="6479449"/>
          </a:xfrm>
          <a:prstGeom prst="roundRect">
            <a:avLst>
              <a:gd name="adj" fmla="val 8696"/>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2" name="テキスト ボックス 1"/>
          <p:cNvSpPr txBox="1"/>
          <p:nvPr/>
        </p:nvSpPr>
        <p:spPr>
          <a:xfrm>
            <a:off x="658344" y="498744"/>
            <a:ext cx="4949686" cy="338554"/>
          </a:xfrm>
          <a:prstGeom prst="rect">
            <a:avLst/>
          </a:prstGeom>
        </p:spPr>
        <p:style>
          <a:lnRef idx="1">
            <a:schemeClr val="accent6"/>
          </a:lnRef>
          <a:fillRef idx="2">
            <a:schemeClr val="accent6"/>
          </a:fillRef>
          <a:effectRef idx="1">
            <a:schemeClr val="accent6"/>
          </a:effectRef>
          <a:fontRef idx="minor">
            <a:schemeClr val="dk1"/>
          </a:fontRef>
        </p:style>
        <p:txBody>
          <a:bodyPr vert="horz"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デジタル</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Topics</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①　療育手帳申請管理のシステム化</a:t>
            </a:r>
          </a:p>
        </p:txBody>
      </p:sp>
      <p:sp>
        <p:nvSpPr>
          <p:cNvPr id="9" name="テキスト ボックス 8"/>
          <p:cNvSpPr txBox="1"/>
          <p:nvPr/>
        </p:nvSpPr>
        <p:spPr>
          <a:xfrm>
            <a:off x="4409417" y="2133300"/>
            <a:ext cx="4108273" cy="523220"/>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・いつでもどこでもスマホで申請可能！</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・処理状況や面談日時等の確認が可能！</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pic>
        <p:nvPicPr>
          <p:cNvPr id="13" name="図 12"/>
          <p:cNvPicPr>
            <a:picLocks noChangeAspect="1"/>
          </p:cNvPicPr>
          <p:nvPr/>
        </p:nvPicPr>
        <p:blipFill rotWithShape="1">
          <a:blip r:embed="rId2"/>
          <a:srcRect l="2974" t="1697" r="63569" b="4125"/>
          <a:stretch>
            <a:fillRect/>
          </a:stretch>
        </p:blipFill>
        <p:spPr>
          <a:xfrm>
            <a:off x="7037523" y="2711898"/>
            <a:ext cx="1015950" cy="1495751"/>
          </a:xfrm>
          <a:prstGeom prst="rect">
            <a:avLst/>
          </a:prstGeom>
        </p:spPr>
      </p:pic>
      <p:sp>
        <p:nvSpPr>
          <p:cNvPr id="16" name="矢印: 下 15"/>
          <p:cNvSpPr/>
          <p:nvPr/>
        </p:nvSpPr>
        <p:spPr>
          <a:xfrm rot="16200000">
            <a:off x="2949501" y="3883527"/>
            <a:ext cx="1993707" cy="464708"/>
          </a:xfrm>
          <a:prstGeom prst="downArrow">
            <a:avLst/>
          </a:prstGeom>
        </p:spPr>
        <p:style>
          <a:lnRef idx="1">
            <a:schemeClr val="accent6"/>
          </a:lnRef>
          <a:fillRef idx="3">
            <a:schemeClr val="accent6"/>
          </a:fillRef>
          <a:effectRef idx="2">
            <a:schemeClr val="accent6"/>
          </a:effectRef>
          <a:fontRef idx="minor">
            <a:schemeClr val="lt1"/>
          </a:fontRef>
        </p:style>
        <p:txBody>
          <a:bodyPr vert="ea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導入後</a:t>
            </a:r>
          </a:p>
        </p:txBody>
      </p:sp>
      <p:pic>
        <p:nvPicPr>
          <p:cNvPr id="22" name="図 21"/>
          <p:cNvPicPr>
            <a:picLocks noChangeAspect="1"/>
          </p:cNvPicPr>
          <p:nvPr/>
        </p:nvPicPr>
        <p:blipFill>
          <a:blip r:embed="rId3"/>
          <a:stretch>
            <a:fillRect/>
          </a:stretch>
        </p:blipFill>
        <p:spPr>
          <a:xfrm>
            <a:off x="7313342" y="5188399"/>
            <a:ext cx="933339" cy="1225226"/>
          </a:xfrm>
          <a:prstGeom prst="rect">
            <a:avLst/>
          </a:prstGeom>
        </p:spPr>
      </p:pic>
      <p:sp>
        <p:nvSpPr>
          <p:cNvPr id="10" name="正方形/長方形 9"/>
          <p:cNvSpPr/>
          <p:nvPr/>
        </p:nvSpPr>
        <p:spPr>
          <a:xfrm>
            <a:off x="341766" y="2231105"/>
            <a:ext cx="3110844" cy="1851604"/>
          </a:xfrm>
          <a:prstGeom prst="rect">
            <a:avLst/>
          </a:prstGeom>
          <a:ln>
            <a:solidFill>
              <a:schemeClr val="accent6"/>
            </a:solidFill>
            <a:prstDash val="dash"/>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＜府民＞</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・窓口での申請（役所への訪問）</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・処理状況が分からない</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（判定に係る面談日の失念リスクも）</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・電話での面談日の調整</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（電話がなかなか繋がらない）</a:t>
            </a:r>
          </a:p>
        </p:txBody>
      </p:sp>
      <p:sp>
        <p:nvSpPr>
          <p:cNvPr id="12" name="楕円 11"/>
          <p:cNvSpPr/>
          <p:nvPr/>
        </p:nvSpPr>
        <p:spPr>
          <a:xfrm>
            <a:off x="782491" y="2067428"/>
            <a:ext cx="2070592" cy="309712"/>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これまで</a:t>
            </a:r>
          </a:p>
        </p:txBody>
      </p:sp>
      <p:sp>
        <p:nvSpPr>
          <p:cNvPr id="28" name="正方形/長方形 27"/>
          <p:cNvSpPr/>
          <p:nvPr/>
        </p:nvSpPr>
        <p:spPr>
          <a:xfrm>
            <a:off x="339409" y="4082709"/>
            <a:ext cx="3110843" cy="2121446"/>
          </a:xfrm>
          <a:prstGeom prst="rect">
            <a:avLst/>
          </a:prstGeom>
          <a:ln>
            <a:solidFill>
              <a:schemeClr val="accent6"/>
            </a:solidFill>
            <a:prstDash val="dash"/>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＜職員＞</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・管理システムがバラバラ</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・交付まで多くの時間を要する</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（各機関を経由、紙での申請確認）</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
        <p:nvSpPr>
          <p:cNvPr id="29" name="正方形/長方形 28"/>
          <p:cNvSpPr/>
          <p:nvPr/>
        </p:nvSpPr>
        <p:spPr>
          <a:xfrm>
            <a:off x="521334" y="5342995"/>
            <a:ext cx="274021" cy="68963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ea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市町村</a:t>
            </a:r>
          </a:p>
        </p:txBody>
      </p:sp>
      <p:sp>
        <p:nvSpPr>
          <p:cNvPr id="30" name="正方形/長方形 29"/>
          <p:cNvSpPr/>
          <p:nvPr/>
        </p:nvSpPr>
        <p:spPr>
          <a:xfrm>
            <a:off x="1314787" y="5342995"/>
            <a:ext cx="503000" cy="68963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ea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判定機関（府）</a:t>
            </a:r>
          </a:p>
        </p:txBody>
      </p:sp>
      <p:sp>
        <p:nvSpPr>
          <p:cNvPr id="31" name="正方形/長方形 30"/>
          <p:cNvSpPr/>
          <p:nvPr/>
        </p:nvSpPr>
        <p:spPr>
          <a:xfrm>
            <a:off x="2373536" y="5342995"/>
            <a:ext cx="503000" cy="68963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ea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交付機関（府）</a:t>
            </a:r>
          </a:p>
        </p:txBody>
      </p:sp>
      <p:sp>
        <p:nvSpPr>
          <p:cNvPr id="32" name="矢印: 右 31"/>
          <p:cNvSpPr/>
          <p:nvPr/>
        </p:nvSpPr>
        <p:spPr>
          <a:xfrm>
            <a:off x="918477" y="5553537"/>
            <a:ext cx="274021" cy="268553"/>
          </a:xfrm>
          <a:prstGeom prst="rightArrow">
            <a:avLst/>
          </a:prstGeom>
          <a:ln w="1270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33" name="矢印: 右 32"/>
          <p:cNvSpPr/>
          <p:nvPr/>
        </p:nvSpPr>
        <p:spPr>
          <a:xfrm>
            <a:off x="1958651" y="5561973"/>
            <a:ext cx="274021" cy="268553"/>
          </a:xfrm>
          <a:prstGeom prst="rightArrow">
            <a:avLst/>
          </a:prstGeom>
          <a:ln w="1270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34" name="正方形/長方形 33"/>
          <p:cNvSpPr/>
          <p:nvPr/>
        </p:nvSpPr>
        <p:spPr>
          <a:xfrm>
            <a:off x="5140160" y="5731597"/>
            <a:ext cx="274021" cy="68963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ea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市町村</a:t>
            </a:r>
          </a:p>
        </p:txBody>
      </p:sp>
      <p:sp>
        <p:nvSpPr>
          <p:cNvPr id="35" name="正方形/長方形 34"/>
          <p:cNvSpPr/>
          <p:nvPr/>
        </p:nvSpPr>
        <p:spPr>
          <a:xfrm>
            <a:off x="5590082" y="5722680"/>
            <a:ext cx="503000" cy="68963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ea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判定機関（府）</a:t>
            </a:r>
          </a:p>
        </p:txBody>
      </p:sp>
      <p:sp>
        <p:nvSpPr>
          <p:cNvPr id="36" name="正方形/長方形 35"/>
          <p:cNvSpPr/>
          <p:nvPr/>
        </p:nvSpPr>
        <p:spPr>
          <a:xfrm>
            <a:off x="6286638" y="5723770"/>
            <a:ext cx="503000" cy="68963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ea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交付機関（府）</a:t>
            </a:r>
          </a:p>
        </p:txBody>
      </p:sp>
      <p:sp>
        <p:nvSpPr>
          <p:cNvPr id="38" name="矢印: 右 37"/>
          <p:cNvSpPr/>
          <p:nvPr/>
        </p:nvSpPr>
        <p:spPr>
          <a:xfrm>
            <a:off x="4912008" y="5387382"/>
            <a:ext cx="2125515" cy="271589"/>
          </a:xfrm>
          <a:prstGeom prst="rightArrow">
            <a:avLst/>
          </a:prstGeom>
          <a:ln w="1270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pic>
        <p:nvPicPr>
          <p:cNvPr id="42" name="図 41"/>
          <p:cNvPicPr>
            <a:picLocks noChangeAspect="1"/>
          </p:cNvPicPr>
          <p:nvPr/>
        </p:nvPicPr>
        <p:blipFill>
          <a:blip r:embed="rId4"/>
          <a:stretch>
            <a:fillRect/>
          </a:stretch>
        </p:blipFill>
        <p:spPr>
          <a:xfrm>
            <a:off x="4707835" y="2812685"/>
            <a:ext cx="925502" cy="1356047"/>
          </a:xfrm>
          <a:prstGeom prst="rect">
            <a:avLst/>
          </a:prstGeom>
        </p:spPr>
      </p:pic>
      <p:pic>
        <p:nvPicPr>
          <p:cNvPr id="44" name="図 43"/>
          <p:cNvPicPr>
            <a:picLocks noChangeAspect="1"/>
          </p:cNvPicPr>
          <p:nvPr/>
        </p:nvPicPr>
        <p:blipFill>
          <a:blip r:embed="rId5"/>
          <a:stretch>
            <a:fillRect/>
          </a:stretch>
        </p:blipFill>
        <p:spPr>
          <a:xfrm>
            <a:off x="5940309" y="3005923"/>
            <a:ext cx="768073" cy="787767"/>
          </a:xfrm>
          <a:prstGeom prst="rect">
            <a:avLst/>
          </a:prstGeom>
        </p:spPr>
      </p:pic>
      <p:sp>
        <p:nvSpPr>
          <p:cNvPr id="45" name="吹き出し: 円形 44"/>
          <p:cNvSpPr/>
          <p:nvPr/>
        </p:nvSpPr>
        <p:spPr>
          <a:xfrm>
            <a:off x="5709551" y="2746462"/>
            <a:ext cx="1212360" cy="1151542"/>
          </a:xfrm>
          <a:prstGeom prst="wedgeEllipseCallout">
            <a:avLst>
              <a:gd name="adj1" fmla="val -63801"/>
              <a:gd name="adj2" fmla="val 7855"/>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46" name="テキスト ボックス 45"/>
          <p:cNvSpPr txBox="1"/>
          <p:nvPr/>
        </p:nvSpPr>
        <p:spPr>
          <a:xfrm>
            <a:off x="5140160" y="5144335"/>
            <a:ext cx="153701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申請管理システム</a:t>
            </a:r>
          </a:p>
        </p:txBody>
      </p:sp>
      <p:sp>
        <p:nvSpPr>
          <p:cNvPr id="14" name="テキスト ボックス 13"/>
          <p:cNvSpPr txBox="1"/>
          <p:nvPr/>
        </p:nvSpPr>
        <p:spPr>
          <a:xfrm>
            <a:off x="2357041" y="88306"/>
            <a:ext cx="4479078" cy="338554"/>
          </a:xfrm>
          <a:prstGeom prst="rect">
            <a:avLst/>
          </a:prstGeom>
          <a:solidFill>
            <a:schemeClr val="accent6"/>
          </a:solidFill>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rPr>
              <a:t>基本目標①　これからの大阪を担うひとをつくる</a:t>
            </a:r>
            <a:endParaRPr kumimoji="1" lang="en-US" altLang="ja-JP"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endParaRPr>
          </a:p>
        </p:txBody>
      </p:sp>
      <p:sp>
        <p:nvSpPr>
          <p:cNvPr id="40" name="四角形: 角を丸くする 39"/>
          <p:cNvSpPr/>
          <p:nvPr/>
        </p:nvSpPr>
        <p:spPr>
          <a:xfrm>
            <a:off x="630000" y="947445"/>
            <a:ext cx="7884000" cy="965927"/>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457200" rtl="0" eaLnBrk="1" fontAlgn="auto" latinLnBrk="0" hangingPunct="1">
              <a:lnSpc>
                <a:spcPct val="100000"/>
              </a:lnSpc>
              <a:spcBef>
                <a:spcPts val="600"/>
              </a:spcBef>
              <a:spcAft>
                <a:spcPts val="0"/>
              </a:spcAft>
              <a:buClrTx/>
              <a:buSzTx/>
              <a:buFont typeface="Wingdings" panose="05000000000000000000" pitchFamily="2" charset="2"/>
              <a:buChar char="Ø"/>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府民ニーズと行政サービスの「デジタルギャップ」を埋め、デジタル技術による効率化を図ることを目的に、申請者、市町村、大阪府が同一のポータルサイト上でやり取りできるように</a:t>
            </a:r>
            <a:r>
              <a:rPr kumimoji="1" lang="ja-JP" altLang="en-US" sz="1400" b="0" i="0" u="none" strike="noStrike" kern="1200" cap="none" spc="0" normalizeH="0" baseline="0" noProof="0" dirty="0">
                <a:ln>
                  <a:noFill/>
                </a:ln>
                <a:solidFill>
                  <a:schemeClr val="tx1"/>
                </a:solidFill>
                <a:effectLst/>
                <a:uLnTx/>
                <a:uFillTx/>
                <a:latin typeface="Meiryo UI" panose="020B0604030504040204" charset="-128"/>
                <a:ea typeface="Meiryo UI" panose="020B0604030504040204" charset="-128"/>
                <a:cs typeface="+mn-cs"/>
              </a:rPr>
              <a:t>システムの整備を行い</a:t>
            </a: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、申請者の負担軽減と業務効率化の向上を図ります。</a:t>
            </a:r>
          </a:p>
        </p:txBody>
      </p:sp>
      <p:sp>
        <p:nvSpPr>
          <p:cNvPr id="39" name="正方形/長方形 38">
            <a:extLst>
              <a:ext uri="{FF2B5EF4-FFF2-40B4-BE49-F238E27FC236}">
                <a16:creationId xmlns:a16="http://schemas.microsoft.com/office/drawing/2014/main" id="{0E56F567-1697-4AF9-8F07-2A41EB0CC016}"/>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104</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179516" y="557972"/>
            <a:ext cx="8784976"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179513" y="589896"/>
            <a:ext cx="8784974" cy="338554"/>
          </a:xfrm>
          <a:prstGeom prst="rect">
            <a:avLst/>
          </a:prstGeom>
        </p:spPr>
        <p:txBody>
          <a:bodyPr wrap="square" lIns="91440" tIns="45720" rIns="91440" bIns="45720" anchor="t">
            <a:spAutoFit/>
          </a:bodyPr>
          <a:lstStyle/>
          <a:p>
            <a:pPr marL="179705" marR="0" lvl="0" indent="-457200" algn="just"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Ⅰ</a:t>
            </a: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若者が活躍でき、子育て安心の都市「大阪」の実現</a:t>
            </a:r>
            <a:endPar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
        <p:nvSpPr>
          <p:cNvPr id="28" name="正方形/長方形 27"/>
          <p:cNvSpPr/>
          <p:nvPr/>
        </p:nvSpPr>
        <p:spPr>
          <a:xfrm>
            <a:off x="273424" y="2692485"/>
            <a:ext cx="8095640" cy="338554"/>
          </a:xfrm>
          <a:prstGeom prst="rect">
            <a:avLst/>
          </a:prstGeom>
        </p:spPr>
        <p:txBody>
          <a:bodyPr wrap="square" lIns="91440" tIns="45720" rIns="91440" bIns="45720" anchor="t">
            <a:spAutoFit/>
          </a:bodyPr>
          <a:lstStyle/>
          <a:p>
            <a:pPr marL="180975" marR="0" lvl="0" indent="-180975" algn="just"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a:t>
            </a: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具体的目標（</a:t>
            </a:r>
            <a:r>
              <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KPI</a:t>
            </a: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a:t>
            </a:r>
            <a:r>
              <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a:t>
            </a:r>
            <a:endParaRPr kumimoji="1" lang="en-US" altLang="ja-JP" sz="12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p:txBody>
      </p:sp>
      <p:sp>
        <p:nvSpPr>
          <p:cNvPr id="29" name="四角形: 角を丸くする 28"/>
          <p:cNvSpPr/>
          <p:nvPr/>
        </p:nvSpPr>
        <p:spPr>
          <a:xfrm>
            <a:off x="226469" y="1222419"/>
            <a:ext cx="8691063" cy="1440000"/>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tIns="108000" rtlCol="0" anchor="t"/>
          <a:lstStyle/>
          <a:p>
            <a:pPr marL="180975" marR="0" lvl="0" indent="0" algn="l" defTabSz="914400" rtl="0" eaLnBrk="1" fontAlgn="auto" latinLnBrk="0" hangingPunct="1">
              <a:lnSpc>
                <a:spcPct val="100000"/>
              </a:lnSpc>
              <a:spcBef>
                <a:spcPts val="12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出生率の向上をめざし、若者の結婚・出産・子育ての希望がかなえられるよう環境整備を進めます。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2249805" marR="0" lvl="0" indent="-206883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（１）結婚・妊娠・出産・子育て環境の充実</a:t>
            </a:r>
            <a:endParaRPr kumimoji="1" lang="en-US" altLang="ja-JP" sz="14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2249805" marR="0" lvl="0" indent="-153670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chemeClr val="tx1"/>
                </a:solidFill>
                <a:effectLst/>
                <a:uLnTx/>
                <a:uFillTx/>
                <a:latin typeface="Meiryo UI" panose="020B0604030504040204" charset="-128"/>
                <a:ea typeface="Meiryo UI" panose="020B0604030504040204" charset="-128"/>
                <a:cs typeface="+mn-cs"/>
              </a:rPr>
              <a:t>結婚・子育てを応援する機運醸成、子育て環境の充実、待機児童の解消、</a:t>
            </a:r>
            <a:r>
              <a:rPr kumimoji="1" lang="zh-TW" altLang="en-US" sz="1400" b="0" i="0" u="none" strike="noStrike" kern="1200" cap="none" spc="0" normalizeH="0" baseline="0" noProof="0" dirty="0">
                <a:ln>
                  <a:noFill/>
                </a:ln>
                <a:solidFill>
                  <a:schemeClr val="tx1"/>
                </a:solidFill>
                <a:effectLst/>
                <a:uLnTx/>
                <a:uFillTx/>
                <a:latin typeface="Meiryo UI" panose="020B0604030504040204" charset="-128"/>
                <a:ea typeface="Meiryo UI" panose="020B0604030504040204" charset="-128"/>
                <a:cs typeface="+mn-cs"/>
              </a:rPr>
              <a:t>高等学校等授業料無償化</a:t>
            </a:r>
            <a:r>
              <a:rPr kumimoji="1" lang="ja-JP" altLang="en-US" sz="1400" b="0" i="0" u="none" strike="noStrike" kern="1200" cap="none" spc="0" normalizeH="0" baseline="0" noProof="0" dirty="0">
                <a:ln>
                  <a:noFill/>
                </a:ln>
                <a:solidFill>
                  <a:schemeClr val="tx1"/>
                </a:solidFill>
                <a:effectLst/>
                <a:uLnTx/>
                <a:uFillTx/>
                <a:latin typeface="Meiryo UI" panose="020B0604030504040204" charset="-128"/>
                <a:ea typeface="Meiryo UI" panose="020B0604030504040204" charset="-128"/>
                <a:cs typeface="+mn-cs"/>
              </a:rPr>
              <a:t>　等</a:t>
            </a:r>
          </a:p>
          <a:p>
            <a:pPr marL="2249805" marR="0" lvl="0" indent="-2068830" algn="l" defTabSz="914400" rtl="0" eaLnBrk="1" fontAlgn="auto" latinLnBrk="0" hangingPunct="1">
              <a:lnSpc>
                <a:spcPct val="100000"/>
              </a:lnSpc>
              <a:spcBef>
                <a:spcPts val="600"/>
              </a:spcBef>
              <a:spcAft>
                <a:spcPts val="0"/>
              </a:spcAft>
              <a:buClrTx/>
              <a:buSzTx/>
              <a:buFontTx/>
              <a:buNone/>
              <a:tabLst/>
              <a:defRPr/>
            </a:pPr>
            <a:r>
              <a:rPr kumimoji="1" lang="ja-JP" altLang="en-US" sz="1400" b="1" i="0" u="none" strike="noStrike" kern="1200" cap="none" spc="0" normalizeH="0" baseline="0" noProof="0" dirty="0">
                <a:ln>
                  <a:noFill/>
                </a:ln>
                <a:solidFill>
                  <a:schemeClr val="tx1"/>
                </a:solidFill>
                <a:effectLst/>
                <a:uLnTx/>
                <a:uFillTx/>
                <a:latin typeface="Meiryo UI" panose="020B0604030504040204" charset="-128"/>
                <a:ea typeface="Meiryo UI" panose="020B0604030504040204" charset="-128"/>
                <a:cs typeface="+mn-cs"/>
              </a:rPr>
              <a:t>（</a:t>
            </a:r>
            <a:r>
              <a:rPr lang="ja-JP" altLang="en-US" sz="1400" b="1" dirty="0">
                <a:solidFill>
                  <a:schemeClr val="tx1"/>
                </a:solidFill>
                <a:latin typeface="Meiryo UI" panose="020B0604030504040204" charset="-128"/>
                <a:ea typeface="Meiryo UI" panose="020B0604030504040204" charset="-128"/>
              </a:rPr>
              <a:t>２</a:t>
            </a:r>
            <a:r>
              <a:rPr kumimoji="1" lang="ja-JP" altLang="en-US" sz="1400" b="1" i="0" u="none" strike="noStrike" kern="1200" cap="none" spc="0" normalizeH="0" baseline="0" noProof="0" dirty="0">
                <a:ln>
                  <a:noFill/>
                </a:ln>
                <a:solidFill>
                  <a:schemeClr val="tx1"/>
                </a:solidFill>
                <a:effectLst/>
                <a:uLnTx/>
                <a:uFillTx/>
                <a:latin typeface="Meiryo UI" panose="020B0604030504040204" charset="-128"/>
                <a:ea typeface="Meiryo UI" panose="020B0604030504040204" charset="-128"/>
                <a:cs typeface="+mn-cs"/>
              </a:rPr>
              <a:t>）仕事と子育ての両立</a:t>
            </a:r>
            <a:endParaRPr kumimoji="1" lang="en-US" altLang="ja-JP" sz="1400" b="1" i="0" u="none" strike="noStrike" kern="1200" cap="none" spc="0" normalizeH="0" baseline="0" noProof="0" dirty="0">
              <a:ln>
                <a:noFill/>
              </a:ln>
              <a:solidFill>
                <a:schemeClr val="tx1"/>
              </a:solidFill>
              <a:effectLst/>
              <a:uLnTx/>
              <a:uFillTx/>
              <a:latin typeface="Meiryo UI" panose="020B0604030504040204" charset="-128"/>
              <a:ea typeface="Meiryo UI" panose="020B0604030504040204" charset="-128"/>
              <a:cs typeface="+mn-cs"/>
            </a:endParaRPr>
          </a:p>
          <a:p>
            <a:pPr marL="2249805" marR="0" lvl="0" indent="-153670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chemeClr val="tx1"/>
                </a:solidFill>
                <a:effectLst/>
                <a:uLnTx/>
                <a:uFillTx/>
                <a:latin typeface="Meiryo UI" panose="020B0604030504040204" charset="-128"/>
                <a:ea typeface="Meiryo UI" panose="020B0604030504040204" charset="-128"/>
                <a:cs typeface="+mn-cs"/>
              </a:rPr>
              <a:t>ワーク・ライフ・バランスの</a:t>
            </a:r>
            <a:r>
              <a:rPr lang="ja-JP" altLang="en-US" sz="1400" dirty="0">
                <a:solidFill>
                  <a:schemeClr val="tx1"/>
                </a:solidFill>
                <a:latin typeface="Meiryo UI" panose="020B0604030504040204" charset="-128"/>
                <a:ea typeface="Meiryo UI" panose="020B0604030504040204" charset="-128"/>
              </a:rPr>
              <a:t>促進</a:t>
            </a:r>
            <a:r>
              <a:rPr kumimoji="1" lang="ja-JP" altLang="en-US" sz="1400" b="0" i="0" u="none" strike="noStrike" kern="1200" cap="none" spc="0" normalizeH="0" baseline="0" noProof="0" dirty="0">
                <a:ln>
                  <a:noFill/>
                </a:ln>
                <a:solidFill>
                  <a:schemeClr val="tx1"/>
                </a:solidFill>
                <a:effectLst/>
                <a:uLnTx/>
                <a:uFillTx/>
                <a:latin typeface="Meiryo UI" panose="020B0604030504040204" charset="-128"/>
                <a:ea typeface="Meiryo UI" panose="020B0604030504040204" charset="-128"/>
                <a:cs typeface="+mn-cs"/>
              </a:rPr>
              <a:t>、就業支援など女性の</a:t>
            </a: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活躍支援　等</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
        <p:nvSpPr>
          <p:cNvPr id="30" name="テキスト ボックス 29"/>
          <p:cNvSpPr txBox="1"/>
          <p:nvPr/>
        </p:nvSpPr>
        <p:spPr>
          <a:xfrm>
            <a:off x="2332461" y="1008173"/>
            <a:ext cx="4479078" cy="338554"/>
          </a:xfrm>
          <a:prstGeom prst="rect">
            <a:avLst/>
          </a:prstGeom>
          <a:solidFill>
            <a:schemeClr val="accent6"/>
          </a:solidFill>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基本目標②　結婚・出産・子育ての希望をかなえる</a:t>
            </a:r>
            <a:endParaRPr kumimoji="1" lang="en-US" altLang="ja-JP"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endParaRPr>
          </a:p>
        </p:txBody>
      </p:sp>
      <p:graphicFrame>
        <p:nvGraphicFramePr>
          <p:cNvPr id="31" name="表 30"/>
          <p:cNvGraphicFramePr>
            <a:graphicFrameLocks noGrp="1"/>
          </p:cNvGraphicFramePr>
          <p:nvPr>
            <p:extLst>
              <p:ext uri="{D42A27DB-BD31-4B8C-83A1-F6EECF244321}">
                <p14:modId xmlns:p14="http://schemas.microsoft.com/office/powerpoint/2010/main" val="1756242613"/>
              </p:ext>
            </p:extLst>
          </p:nvPr>
        </p:nvGraphicFramePr>
        <p:xfrm>
          <a:off x="273425" y="3031039"/>
          <a:ext cx="8597151" cy="2828880"/>
        </p:xfrm>
        <a:graphic>
          <a:graphicData uri="http://schemas.openxmlformats.org/drawingml/2006/table">
            <a:tbl>
              <a:tblPr firstRow="1" bandRow="1">
                <a:tableStyleId>{93296810-A885-4BE3-A3E7-6D5BEEA58F35}</a:tableStyleId>
              </a:tblPr>
              <a:tblGrid>
                <a:gridCol w="5687108">
                  <a:extLst>
                    <a:ext uri="{9D8B030D-6E8A-4147-A177-3AD203B41FA5}">
                      <a16:colId xmlns:a16="http://schemas.microsoft.com/office/drawing/2014/main" val="20000"/>
                    </a:ext>
                  </a:extLst>
                </a:gridCol>
                <a:gridCol w="2910043">
                  <a:extLst>
                    <a:ext uri="{9D8B030D-6E8A-4147-A177-3AD203B41FA5}">
                      <a16:colId xmlns:a16="http://schemas.microsoft.com/office/drawing/2014/main" val="20001"/>
                    </a:ext>
                  </a:extLst>
                </a:gridCol>
              </a:tblGrid>
              <a:tr h="360000">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ja-JP" altLang="en-US" sz="1100" b="1" dirty="0">
                          <a:solidFill>
                            <a:schemeClr val="bg1"/>
                          </a:solidFill>
                        </a:rPr>
                        <a:t>具体的目標（</a:t>
                      </a:r>
                      <a:r>
                        <a:rPr kumimoji="1" lang="en-US" altLang="ja-JP" sz="1100" b="1" dirty="0">
                          <a:solidFill>
                            <a:schemeClr val="bg1"/>
                          </a:solidFill>
                        </a:rPr>
                        <a:t>KPI</a:t>
                      </a:r>
                      <a:r>
                        <a:rPr kumimoji="1" lang="ja-JP" altLang="en-US" sz="1100" b="1" dirty="0">
                          <a:solidFill>
                            <a:schemeClr val="bg1"/>
                          </a:solidFill>
                        </a:rPr>
                        <a:t>）</a:t>
                      </a:r>
                      <a:endParaRPr kumimoji="1" lang="ja-JP" altLang="en-US" sz="1100" b="1" dirty="0">
                        <a:solidFill>
                          <a:schemeClr val="bg1"/>
                        </a:solidFill>
                        <a:latin typeface="Meiryo UI" panose="020B0604030504040204" charset="-128"/>
                        <a:ea typeface="Meiryo UI" panose="020B0604030504040204" charset="-128"/>
                      </a:endParaRPr>
                    </a:p>
                  </a:txBody>
                  <a:tcPr marL="68580" marR="68580" marT="34290" marB="34290" anchor="ctr">
                    <a:lnL w="12700" cap="flat" cmpd="sng" algn="ctr">
                      <a:solidFill>
                        <a:schemeClr val="accent6"/>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6"/>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ja-JP" altLang="en-US" sz="1100" b="1">
                          <a:solidFill>
                            <a:schemeClr val="bg1"/>
                          </a:solidFill>
                          <a:latin typeface="Meiryo UI" panose="020B0604030504040204" charset="-128"/>
                          <a:ea typeface="Meiryo UI" panose="020B0604030504040204" charset="-128"/>
                        </a:rPr>
                        <a:t>現状値</a:t>
                      </a:r>
                      <a:endParaRPr kumimoji="1" lang="ja-JP" altLang="en-US" sz="1100" b="1" dirty="0">
                        <a:solidFill>
                          <a:schemeClr val="bg1"/>
                        </a:solidFill>
                        <a:latin typeface="Meiryo UI" panose="020B0604030504040204" charset="-128"/>
                        <a:ea typeface="Meiryo UI" panose="020B0604030504040204" charset="-128"/>
                      </a:endParaRP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tcPr>
                </a:tc>
                <a:extLst>
                  <a:ext uri="{0D108BD9-81ED-4DB2-BD59-A6C34878D82A}">
                    <a16:rowId xmlns:a16="http://schemas.microsoft.com/office/drawing/2014/main" val="10000"/>
                  </a:ext>
                </a:extLst>
              </a:tr>
              <a:tr h="617220">
                <a:tc>
                  <a:txBody>
                    <a:bodyPr/>
                    <a:lstStyle/>
                    <a:p>
                      <a:r>
                        <a:rPr kumimoji="1" lang="ja-JP" altLang="en-US" sz="1200" b="1" dirty="0"/>
                        <a:t>○</a:t>
                      </a:r>
                      <a:r>
                        <a:rPr lang="ja-JP" altLang="en-US" sz="1200" b="1" dirty="0">
                          <a:solidFill>
                            <a:schemeClr val="tx1"/>
                          </a:solidFill>
                        </a:rPr>
                        <a:t>就業率（女性）：全国平均を上回る　</a:t>
                      </a:r>
                      <a:endParaRPr kumimoji="1" lang="ja-JP" altLang="en-US" sz="1200" b="1" dirty="0">
                        <a:latin typeface="Meiryo UI" panose="020B0604030504040204" charset="-128"/>
                        <a:ea typeface="Meiryo UI" panose="020B0604030504040204" charset="-128"/>
                      </a:endParaRPr>
                    </a:p>
                  </a:txBody>
                  <a:tcPr marL="68580" marR="68580" marT="34290" marB="3429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tcPr>
                </a:tc>
                <a:tc>
                  <a:txBody>
                    <a:bodyPr/>
                    <a:lstStyle/>
                    <a:p>
                      <a:pPr algn="ctr"/>
                      <a:r>
                        <a:rPr kumimoji="1" lang="en-US" altLang="zh-CN" sz="1050" dirty="0">
                          <a:solidFill>
                            <a:schemeClr val="tx1"/>
                          </a:solidFill>
                        </a:rPr>
                        <a:t>【2023</a:t>
                      </a:r>
                      <a:r>
                        <a:rPr kumimoji="1" lang="zh-CN" altLang="en-US" sz="1050" dirty="0">
                          <a:solidFill>
                            <a:schemeClr val="tx1"/>
                          </a:solidFill>
                        </a:rPr>
                        <a:t>年</a:t>
                      </a:r>
                      <a:r>
                        <a:rPr kumimoji="1" lang="en-US" altLang="zh-CN" sz="1050" dirty="0">
                          <a:solidFill>
                            <a:schemeClr val="tx1"/>
                          </a:solidFill>
                        </a:rPr>
                        <a:t>】</a:t>
                      </a:r>
                    </a:p>
                    <a:p>
                      <a:pPr algn="ctr"/>
                      <a:r>
                        <a:rPr kumimoji="1" lang="en-US" altLang="zh-CN" sz="1050" dirty="0">
                          <a:solidFill>
                            <a:schemeClr val="tx1"/>
                          </a:solidFill>
                        </a:rPr>
                        <a:t>52.</a:t>
                      </a:r>
                      <a:r>
                        <a:rPr kumimoji="1" lang="en-US" altLang="ja-JP" sz="1050" dirty="0">
                          <a:solidFill>
                            <a:schemeClr val="tx1"/>
                          </a:solidFill>
                        </a:rPr>
                        <a:t>6</a:t>
                      </a:r>
                      <a:r>
                        <a:rPr kumimoji="1" lang="en-US" altLang="zh-CN" sz="1050" dirty="0">
                          <a:solidFill>
                            <a:schemeClr val="tx1"/>
                          </a:solidFill>
                        </a:rPr>
                        <a:t>%</a:t>
                      </a:r>
                    </a:p>
                    <a:p>
                      <a:pPr algn="ctr"/>
                      <a:r>
                        <a:rPr kumimoji="1" lang="en-US" altLang="zh-CN" sz="1050" dirty="0">
                          <a:solidFill>
                            <a:schemeClr val="tx1"/>
                          </a:solidFill>
                        </a:rPr>
                        <a:t>(</a:t>
                      </a:r>
                      <a:r>
                        <a:rPr kumimoji="1" lang="zh-CN" altLang="en-US" sz="1050" dirty="0">
                          <a:solidFill>
                            <a:schemeClr val="tx1"/>
                          </a:solidFill>
                        </a:rPr>
                        <a:t>全国</a:t>
                      </a:r>
                      <a:r>
                        <a:rPr kumimoji="1" lang="en-US" altLang="zh-CN" sz="1050" dirty="0">
                          <a:solidFill>
                            <a:schemeClr val="tx1"/>
                          </a:solidFill>
                        </a:rPr>
                        <a:t>53.6%)</a:t>
                      </a:r>
                      <a:endParaRPr kumimoji="1" lang="en-US" altLang="ja-JP" sz="1050" b="0" i="0" u="none" strike="noStrike" kern="1200" cap="none" spc="0" normalizeH="0" baseline="0" noProof="0" dirty="0">
                        <a:ln>
                          <a:noFill/>
                        </a:ln>
                        <a:solidFill>
                          <a:schemeClr val="tx1"/>
                        </a:solidFill>
                        <a:effectLst/>
                        <a:uLnTx/>
                        <a:uFillTx/>
                        <a:latin typeface="Meiryo UI" panose="020B0604030504040204" charset="-128"/>
                        <a:ea typeface="Meiryo UI" panose="020B0604030504040204" charset="-128"/>
                        <a:cs typeface="+mn-cs"/>
                      </a:endParaRPr>
                    </a:p>
                  </a:txBody>
                  <a:tcPr marL="68580" marR="68580" marT="34290" marB="3429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tcPr>
                </a:tc>
                <a:extLst>
                  <a:ext uri="{0D108BD9-81ED-4DB2-BD59-A6C34878D82A}">
                    <a16:rowId xmlns:a16="http://schemas.microsoft.com/office/drawing/2014/main" val="10001"/>
                  </a:ext>
                </a:extLst>
              </a:tr>
              <a:tr h="617220">
                <a:tc>
                  <a:txBody>
                    <a:bodyPr/>
                    <a:lstStyle/>
                    <a:p>
                      <a:r>
                        <a:rPr kumimoji="1" lang="ja-JP" altLang="en-US" sz="1200" b="1" u="none" dirty="0"/>
                        <a:t>○合計特殊出生率：全国水準の達成・維持をめざす</a:t>
                      </a:r>
                      <a:endParaRPr kumimoji="1" lang="ja-JP" altLang="en-US" sz="1200" b="1" u="none" dirty="0">
                        <a:latin typeface="Meiryo UI" panose="020B0604030504040204" charset="-128"/>
                        <a:ea typeface="Meiryo UI" panose="020B0604030504040204" charset="-128"/>
                      </a:endParaRPr>
                    </a:p>
                  </a:txBody>
                  <a:tcPr marL="68580" marR="68580" marT="34290" marB="3429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tcPr>
                </a:tc>
                <a:tc>
                  <a:txBody>
                    <a:bodyPr/>
                    <a:lstStyle/>
                    <a:p>
                      <a:pPr algn="ctr"/>
                      <a:r>
                        <a:rPr kumimoji="1" lang="en-US" altLang="zh-CN" sz="1050" dirty="0">
                          <a:solidFill>
                            <a:schemeClr val="tx1"/>
                          </a:solidFill>
                        </a:rPr>
                        <a:t>【202</a:t>
                      </a:r>
                      <a:r>
                        <a:rPr kumimoji="1" lang="en-US" altLang="ja-JP" sz="1050" dirty="0">
                          <a:solidFill>
                            <a:schemeClr val="tx1"/>
                          </a:solidFill>
                        </a:rPr>
                        <a:t>3</a:t>
                      </a:r>
                      <a:r>
                        <a:rPr kumimoji="1" lang="zh-CN" altLang="en-US" sz="1050" dirty="0">
                          <a:solidFill>
                            <a:schemeClr val="tx1"/>
                          </a:solidFill>
                        </a:rPr>
                        <a:t>年</a:t>
                      </a:r>
                      <a:r>
                        <a:rPr kumimoji="1" lang="en-US" altLang="zh-CN" sz="1050" dirty="0">
                          <a:solidFill>
                            <a:schemeClr val="tx1"/>
                          </a:solidFill>
                        </a:rPr>
                        <a:t>】</a:t>
                      </a:r>
                    </a:p>
                    <a:p>
                      <a:pPr algn="ctr"/>
                      <a:r>
                        <a:rPr kumimoji="1" lang="en-US" altLang="ja-JP" sz="1050" dirty="0">
                          <a:solidFill>
                            <a:schemeClr val="tx1"/>
                          </a:solidFill>
                        </a:rPr>
                        <a:t>1.19</a:t>
                      </a:r>
                    </a:p>
                    <a:p>
                      <a:pPr algn="ctr"/>
                      <a:r>
                        <a:rPr kumimoji="1" lang="ja-JP" altLang="en-US" sz="1050" dirty="0">
                          <a:solidFill>
                            <a:schemeClr val="tx1"/>
                          </a:solidFill>
                        </a:rPr>
                        <a:t>（対全国差：▲</a:t>
                      </a:r>
                      <a:r>
                        <a:rPr kumimoji="1" lang="en-US" altLang="ja-JP" sz="1050" dirty="0">
                          <a:solidFill>
                            <a:schemeClr val="tx1"/>
                          </a:solidFill>
                        </a:rPr>
                        <a:t>0.01</a:t>
                      </a:r>
                      <a:r>
                        <a:rPr kumimoji="1" lang="zh-CN" altLang="en-US" sz="1050" dirty="0">
                          <a:solidFill>
                            <a:schemeClr val="tx1"/>
                          </a:solidFill>
                        </a:rPr>
                        <a:t>）</a:t>
                      </a:r>
                      <a:endParaRPr kumimoji="1" lang="ja-JP" altLang="en-US" sz="1050" dirty="0">
                        <a:solidFill>
                          <a:schemeClr val="tx1"/>
                        </a:solidFill>
                        <a:latin typeface="Meiryo UI" panose="020B0604030504040204" charset="-128"/>
                        <a:ea typeface="Meiryo UI" panose="020B0604030504040204" charset="-128"/>
                      </a:endParaRPr>
                    </a:p>
                  </a:txBody>
                  <a:tcPr marL="68580" marR="68580" marT="34290" marB="3429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tcPr>
                </a:tc>
                <a:extLst>
                  <a:ext uri="{0D108BD9-81ED-4DB2-BD59-A6C34878D82A}">
                    <a16:rowId xmlns:a16="http://schemas.microsoft.com/office/drawing/2014/main" val="10002"/>
                  </a:ext>
                </a:extLst>
              </a:tr>
              <a:tr h="617220">
                <a:tc>
                  <a:txBody>
                    <a:bodyPr/>
                    <a:lstStyle/>
                    <a:p>
                      <a:r>
                        <a:rPr kumimoji="1" lang="ja-JP" altLang="en-US" sz="1200" b="1" u="sng" dirty="0"/>
                        <a:t>○女性活躍推進法に基づく推進計画</a:t>
                      </a:r>
                      <a:r>
                        <a:rPr kumimoji="1" lang="en-US" altLang="ja-JP" sz="1200" b="1" u="sng" baseline="30000" dirty="0"/>
                        <a:t>※</a:t>
                      </a:r>
                      <a:r>
                        <a:rPr kumimoji="1" lang="ja-JP" altLang="en-US" sz="1200" b="1" u="sng" dirty="0"/>
                        <a:t>の策定市町村数：</a:t>
                      </a:r>
                      <a:r>
                        <a:rPr kumimoji="1" lang="en-US" altLang="ja-JP" sz="1200" b="1" u="sng" dirty="0"/>
                        <a:t>2025</a:t>
                      </a:r>
                      <a:r>
                        <a:rPr kumimoji="1" lang="ja-JP" altLang="en-US" sz="1200" b="1" u="sng" dirty="0"/>
                        <a:t>年度までに全市町村</a:t>
                      </a:r>
                    </a:p>
                  </a:txBody>
                  <a:tcPr marL="68580" marR="68580" marT="34290" marB="3429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tcPr>
                </a:tc>
                <a:tc>
                  <a:txBody>
                    <a:bodyPr/>
                    <a:lstStyle/>
                    <a:p>
                      <a:pPr algn="ctr"/>
                      <a:r>
                        <a:rPr kumimoji="1" lang="en-US" altLang="ja-JP" sz="1050" dirty="0">
                          <a:solidFill>
                            <a:schemeClr val="tx1"/>
                          </a:solidFill>
                        </a:rPr>
                        <a:t>【2023</a:t>
                      </a:r>
                      <a:r>
                        <a:rPr kumimoji="1" lang="ja-JP" altLang="en-US" sz="1050" dirty="0">
                          <a:solidFill>
                            <a:schemeClr val="tx1"/>
                          </a:solidFill>
                        </a:rPr>
                        <a:t>年度</a:t>
                      </a:r>
                      <a:r>
                        <a:rPr kumimoji="1" lang="en-US" altLang="ja-JP" sz="1050" dirty="0">
                          <a:solidFill>
                            <a:schemeClr val="tx1"/>
                          </a:solidFill>
                        </a:rPr>
                        <a:t>】</a:t>
                      </a:r>
                    </a:p>
                    <a:p>
                      <a:pPr algn="ctr"/>
                      <a:r>
                        <a:rPr kumimoji="1" lang="en-US" altLang="ja-JP" sz="1050" dirty="0">
                          <a:solidFill>
                            <a:schemeClr val="tx1"/>
                          </a:solidFill>
                        </a:rPr>
                        <a:t>41</a:t>
                      </a:r>
                      <a:r>
                        <a:rPr kumimoji="1" lang="ja-JP" altLang="en-US" sz="1050" dirty="0">
                          <a:solidFill>
                            <a:schemeClr val="tx1"/>
                          </a:solidFill>
                        </a:rPr>
                        <a:t>市町村</a:t>
                      </a:r>
                      <a:endParaRPr kumimoji="1" lang="en-US" altLang="ja-JP" sz="1050" dirty="0">
                        <a:solidFill>
                          <a:schemeClr val="tx1"/>
                        </a:solidFill>
                      </a:endParaRPr>
                    </a:p>
                  </a:txBody>
                  <a:tcPr marL="68580" marR="68580" marT="34290" marB="3429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tcPr>
                </a:tc>
                <a:extLst>
                  <a:ext uri="{0D108BD9-81ED-4DB2-BD59-A6C34878D82A}">
                    <a16:rowId xmlns:a16="http://schemas.microsoft.com/office/drawing/2014/main" val="10003"/>
                  </a:ext>
                </a:extLst>
              </a:tr>
              <a:tr h="617220">
                <a:tc>
                  <a:txBody>
                    <a:bodyPr/>
                    <a:lstStyle/>
                    <a:p>
                      <a:pPr marL="107950" indent="-174625"/>
                      <a:r>
                        <a:rPr kumimoji="1" lang="ja-JP" altLang="en-US" sz="1200" b="1" u="sng" dirty="0"/>
                        <a:t>○</a:t>
                      </a:r>
                      <a:r>
                        <a:rPr kumimoji="1" lang="en-US" altLang="ja-JP" sz="1200" b="1" u="sng" dirty="0"/>
                        <a:t>6</a:t>
                      </a:r>
                      <a:r>
                        <a:rPr kumimoji="1" lang="ja-JP" altLang="en-US" sz="1200" b="1" u="sng" dirty="0"/>
                        <a:t>歳未満の子どもを持つ夫の育児・家事関連時間：</a:t>
                      </a:r>
                      <a:r>
                        <a:rPr kumimoji="1" lang="en-US" altLang="ja-JP" sz="1200" b="1" u="sng" dirty="0"/>
                        <a:t>2025</a:t>
                      </a:r>
                      <a:r>
                        <a:rPr kumimoji="1" lang="ja-JP" altLang="en-US" sz="1200" b="1" u="sng" dirty="0"/>
                        <a:t>年度までに</a:t>
                      </a:r>
                      <a:r>
                        <a:rPr kumimoji="1" lang="en-US" altLang="ja-JP" sz="1200" b="1" u="sng"/>
                        <a:t>120</a:t>
                      </a:r>
                      <a:r>
                        <a:rPr kumimoji="1" lang="ja-JP" altLang="en-US" sz="1200" b="1" u="sng"/>
                        <a:t>分</a:t>
                      </a:r>
                      <a:r>
                        <a:rPr kumimoji="1" lang="en-US" altLang="ja-JP" sz="1200" b="1" u="sng"/>
                        <a:t>/</a:t>
                      </a:r>
                      <a:r>
                        <a:rPr kumimoji="1" lang="ja-JP" altLang="en-US" sz="1200" b="1" u="sng"/>
                        <a:t>日</a:t>
                      </a:r>
                      <a:r>
                        <a:rPr kumimoji="1" lang="ja-JP" altLang="en-US" sz="1200" b="1" u="sng" dirty="0"/>
                        <a:t>以上</a:t>
                      </a:r>
                      <a:endParaRPr kumimoji="1" lang="en-US" altLang="ja-JP" sz="1200" b="1" u="sng" dirty="0"/>
                    </a:p>
                    <a:p>
                      <a:pPr marL="107950" indent="-174625" algn="r"/>
                      <a:r>
                        <a:rPr kumimoji="1" lang="ja-JP" altLang="en-US" sz="900" u="sng" kern="1200" dirty="0">
                          <a:solidFill>
                            <a:schemeClr val="tx1"/>
                          </a:solidFill>
                          <a:latin typeface="+mn-lt"/>
                          <a:ea typeface="+mn-ea"/>
                          <a:cs typeface="+mn-cs"/>
                        </a:rPr>
                        <a:t>（土日を含む週全体の平均）</a:t>
                      </a:r>
                    </a:p>
                  </a:txBody>
                  <a:tcPr marL="68580" marR="68580" marT="34290" marB="3429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B w="12700" cap="flat" cmpd="sng" algn="ctr">
                      <a:solidFill>
                        <a:schemeClr val="accent6"/>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en-US" altLang="zh-CN" sz="1050" dirty="0">
                          <a:solidFill>
                            <a:schemeClr val="tx1"/>
                          </a:solidFill>
                        </a:rPr>
                        <a:t>【2021</a:t>
                      </a:r>
                      <a:r>
                        <a:rPr kumimoji="1" lang="zh-CN" altLang="en-US" sz="1050" dirty="0">
                          <a:solidFill>
                            <a:schemeClr val="tx1"/>
                          </a:solidFill>
                        </a:rPr>
                        <a:t>年</a:t>
                      </a:r>
                      <a:r>
                        <a:rPr kumimoji="1" lang="en-US" altLang="zh-CN" sz="1050" dirty="0">
                          <a:solidFill>
                            <a:schemeClr val="tx1"/>
                          </a:solidFill>
                        </a:rPr>
                        <a:t>】</a:t>
                      </a:r>
                    </a:p>
                    <a:p>
                      <a:pPr marL="0" marR="0" lvl="0" indent="0" algn="ctr" defTabSz="914400" rtl="0" eaLnBrk="1" fontAlgn="auto" latinLnBrk="0" hangingPunct="1">
                        <a:lnSpc>
                          <a:spcPct val="100000"/>
                        </a:lnSpc>
                        <a:spcBef>
                          <a:spcPts val="0"/>
                        </a:spcBef>
                        <a:spcAft>
                          <a:spcPts val="0"/>
                        </a:spcAft>
                        <a:buClrTx/>
                        <a:buSzTx/>
                        <a:buFontTx/>
                        <a:buNone/>
                        <a:defRPr/>
                      </a:pPr>
                      <a:r>
                        <a:rPr kumimoji="1" lang="en-US" altLang="ja-JP" sz="1050" dirty="0">
                          <a:solidFill>
                            <a:schemeClr val="tx1"/>
                          </a:solidFill>
                        </a:rPr>
                        <a:t>102</a:t>
                      </a:r>
                      <a:r>
                        <a:rPr kumimoji="1" lang="ja-JP" altLang="en-US" sz="1050" dirty="0">
                          <a:solidFill>
                            <a:schemeClr val="tx1"/>
                          </a:solidFill>
                        </a:rPr>
                        <a:t>分</a:t>
                      </a:r>
                      <a:r>
                        <a:rPr kumimoji="1" lang="en-US" altLang="ja-JP" sz="1050" dirty="0">
                          <a:solidFill>
                            <a:schemeClr val="tx1"/>
                          </a:solidFill>
                        </a:rPr>
                        <a:t>/</a:t>
                      </a:r>
                      <a:r>
                        <a:rPr kumimoji="1" lang="ja-JP" altLang="en-US" sz="1050" dirty="0">
                          <a:solidFill>
                            <a:schemeClr val="tx1"/>
                          </a:solidFill>
                        </a:rPr>
                        <a:t>日</a:t>
                      </a:r>
                      <a:endParaRPr kumimoji="1" lang="en-US" altLang="zh-CN" sz="1050" dirty="0">
                        <a:solidFill>
                          <a:schemeClr val="tx1"/>
                        </a:solidFill>
                      </a:endParaRPr>
                    </a:p>
                  </a:txBody>
                  <a:tcPr marL="68580" marR="68580" marT="34290" marB="3429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B w="12700" cap="flat" cmpd="sng" algn="ctr">
                      <a:solidFill>
                        <a:schemeClr val="accent6"/>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32" name="正方形/長方形 31"/>
          <p:cNvSpPr/>
          <p:nvPr/>
        </p:nvSpPr>
        <p:spPr>
          <a:xfrm>
            <a:off x="226469" y="5870314"/>
            <a:ext cx="8691062" cy="577081"/>
          </a:xfrm>
          <a:prstGeom prst="rect">
            <a:avLst/>
          </a:prstGeom>
        </p:spPr>
        <p:txBody>
          <a:bodyPr wrap="square" lIns="91440" tIns="45720" rIns="91440" bIns="45720" anchor="t">
            <a:spAutoFit/>
          </a:bodyPr>
          <a:lstStyle/>
          <a:p>
            <a:pPr marL="180975" marR="0" lvl="0" indent="-180975" algn="just"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a:t>
            </a:r>
            <a:r>
              <a:rPr kumimoji="1" lang="ja-JP" altLang="en-US" sz="105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女性活躍推進法に基づく推進計画</a:t>
            </a:r>
            <a:endParaRPr kumimoji="1" lang="en-US" altLang="ja-JP" sz="105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93980" marR="0" lvl="0" indent="-93980" algn="just"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：女性の職業生活における活躍の推進に関する法律（女性活躍推進法）に基づき、働く場⾯において⼥性活躍を推進するために、地域の特性を踏まえた施策をまとめたもの。</a:t>
            </a:r>
            <a:endParaRPr kumimoji="1" lang="en-US" altLang="ja-JP" sz="105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p:txBody>
      </p:sp>
      <p:sp>
        <p:nvSpPr>
          <p:cNvPr id="35" name="正方形/長方形 34"/>
          <p:cNvSpPr/>
          <p:nvPr/>
        </p:nvSpPr>
        <p:spPr>
          <a:xfrm>
            <a:off x="179512" y="146838"/>
            <a:ext cx="8136904" cy="369332"/>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prstClr val="black"/>
                </a:solidFill>
                <a:effectLst/>
                <a:uLnTx/>
                <a:uFillTx/>
                <a:latin typeface="Meiryo UI" panose="020B0604030504040204" charset="-128"/>
                <a:ea typeface="Meiryo UI" panose="020B0604030504040204" charset="-128"/>
                <a:cs typeface="Meiryo UI" panose="020B0604030504040204" charset="-128"/>
              </a:rPr>
              <a:t>２）具体的取組</a:t>
            </a:r>
            <a:endParaRPr kumimoji="1" lang="ja-JP" altLang="en-US" sz="18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p:txBody>
      </p:sp>
      <p:sp>
        <p:nvSpPr>
          <p:cNvPr id="22" name="正方形/長方形 21">
            <a:extLst>
              <a:ext uri="{FF2B5EF4-FFF2-40B4-BE49-F238E27FC236}">
                <a16:creationId xmlns:a16="http://schemas.microsoft.com/office/drawing/2014/main" id="{55B7C8A3-A38F-4966-9AF9-88DA1C7ABDAA}"/>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105</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grpSp>
        <p:nvGrpSpPr>
          <p:cNvPr id="2" name="グループ化 1">
            <a:extLst>
              <a:ext uri="{FF2B5EF4-FFF2-40B4-BE49-F238E27FC236}">
                <a16:creationId xmlns:a16="http://schemas.microsoft.com/office/drawing/2014/main" id="{0A192754-1B14-45D1-9AF1-9F4BE05C0337}"/>
              </a:ext>
            </a:extLst>
          </p:cNvPr>
          <p:cNvGrpSpPr/>
          <p:nvPr/>
        </p:nvGrpSpPr>
        <p:grpSpPr>
          <a:xfrm>
            <a:off x="4703658" y="38100"/>
            <a:ext cx="4257048" cy="458658"/>
            <a:chOff x="4748108" y="38100"/>
            <a:chExt cx="4257048" cy="458658"/>
          </a:xfrm>
        </p:grpSpPr>
        <p:pic>
          <p:nvPicPr>
            <p:cNvPr id="34" name="Picture 2"/>
            <p:cNvPicPr preferRelativeResize="0">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48108" y="38576"/>
              <a:ext cx="457200" cy="458182"/>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5"/>
            <p:cNvPicPr preferRelativeResize="0">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00430" y="38576"/>
              <a:ext cx="457200" cy="458182"/>
            </a:xfrm>
            <a:prstGeom prst="rect">
              <a:avLst/>
            </a:prstGeom>
            <a:noFill/>
            <a:extLst>
              <a:ext uri="{909E8E84-426E-40DD-AFC4-6F175D3DCCD1}">
                <a14:hiddenFill xmlns:a14="http://schemas.microsoft.com/office/drawing/2010/main">
                  <a:solidFill>
                    <a:srgbClr val="FFFFFF"/>
                  </a:solidFill>
                </a14:hiddenFill>
              </a:ext>
            </a:extLst>
          </p:spPr>
        </p:pic>
        <p:pic>
          <p:nvPicPr>
            <p:cNvPr id="37" name="図 36"/>
            <p:cNvPicPr preferRelativeResize="0"/>
            <p:nvPr/>
          </p:nvPicPr>
          <p:blipFill>
            <a:blip r:embed="rId5" cstate="print">
              <a:extLst>
                <a:ext uri="{28A0092B-C50C-407E-A947-70E740481C1C}">
                  <a14:useLocalDpi xmlns:a14="http://schemas.microsoft.com/office/drawing/2010/main" val="0"/>
                </a:ext>
              </a:extLst>
            </a:blip>
            <a:stretch>
              <a:fillRect/>
            </a:stretch>
          </p:blipFill>
          <p:spPr>
            <a:xfrm>
              <a:off x="6177008" y="38576"/>
              <a:ext cx="457200" cy="458182"/>
            </a:xfrm>
            <a:prstGeom prst="rect">
              <a:avLst/>
            </a:prstGeom>
          </p:spPr>
        </p:pic>
        <p:pic>
          <p:nvPicPr>
            <p:cNvPr id="38" name="Picture 9"/>
            <p:cNvPicPr preferRelativeResize="0">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55549" y="38576"/>
              <a:ext cx="457200" cy="458182"/>
            </a:xfrm>
            <a:prstGeom prst="rect">
              <a:avLst/>
            </a:prstGeom>
            <a:noFill/>
            <a:extLst>
              <a:ext uri="{909E8E84-426E-40DD-AFC4-6F175D3DCCD1}">
                <a14:hiddenFill xmlns:a14="http://schemas.microsoft.com/office/drawing/2010/main">
                  <a:solidFill>
                    <a:srgbClr val="FFFFFF"/>
                  </a:solidFill>
                </a14:hiddenFill>
              </a:ext>
            </a:extLst>
          </p:spPr>
        </p:pic>
        <p:pic>
          <p:nvPicPr>
            <p:cNvPr id="39" name="図 38"/>
            <p:cNvPicPr/>
            <p:nvPr/>
          </p:nvPicPr>
          <p:blipFill>
            <a:blip r:embed="rId7" cstate="print">
              <a:extLst>
                <a:ext uri="{28A0092B-C50C-407E-A947-70E740481C1C}">
                  <a14:useLocalDpi xmlns:a14="http://schemas.microsoft.com/office/drawing/2010/main" val="0"/>
                </a:ext>
              </a:extLst>
            </a:blip>
            <a:stretch>
              <a:fillRect/>
            </a:stretch>
          </p:blipFill>
          <p:spPr>
            <a:xfrm>
              <a:off x="7130164" y="38576"/>
              <a:ext cx="457200" cy="458182"/>
            </a:xfrm>
            <a:prstGeom prst="rect">
              <a:avLst/>
            </a:prstGeom>
          </p:spPr>
        </p:pic>
        <p:pic>
          <p:nvPicPr>
            <p:cNvPr id="40" name="図 39"/>
            <p:cNvPicPr/>
            <p:nvPr/>
          </p:nvPicPr>
          <p:blipFill>
            <a:blip r:embed="rId8" cstate="print">
              <a:extLst>
                <a:ext uri="{28A0092B-C50C-407E-A947-70E740481C1C}">
                  <a14:useLocalDpi xmlns:a14="http://schemas.microsoft.com/office/drawing/2010/main" val="0"/>
                </a:ext>
              </a:extLst>
            </a:blip>
            <a:stretch>
              <a:fillRect/>
            </a:stretch>
          </p:blipFill>
          <p:spPr>
            <a:xfrm>
              <a:off x="8547956" y="38576"/>
              <a:ext cx="457200" cy="458182"/>
            </a:xfrm>
            <a:prstGeom prst="rect">
              <a:avLst/>
            </a:prstGeom>
          </p:spPr>
        </p:pic>
        <p:pic>
          <p:nvPicPr>
            <p:cNvPr id="41" name="図 40"/>
            <p:cNvPicPr/>
            <p:nvPr/>
          </p:nvPicPr>
          <p:blipFill>
            <a:blip r:embed="rId9" cstate="print">
              <a:extLst>
                <a:ext uri="{28A0092B-C50C-407E-A947-70E740481C1C}">
                  <a14:useLocalDpi xmlns:a14="http://schemas.microsoft.com/office/drawing/2010/main" val="0"/>
                </a:ext>
              </a:extLst>
            </a:blip>
            <a:stretch>
              <a:fillRect/>
            </a:stretch>
          </p:blipFill>
          <p:spPr>
            <a:xfrm>
              <a:off x="5226650" y="38576"/>
              <a:ext cx="457200" cy="458182"/>
            </a:xfrm>
            <a:prstGeom prst="rect">
              <a:avLst/>
            </a:prstGeom>
          </p:spPr>
        </p:pic>
        <p:pic>
          <p:nvPicPr>
            <p:cNvPr id="42" name="Picture 12"/>
            <p:cNvPicPr preferRelativeResize="0">
              <a:picLocks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606743" y="38576"/>
              <a:ext cx="457200" cy="45818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7">
              <a:extLst>
                <a:ext uri="{FF2B5EF4-FFF2-40B4-BE49-F238E27FC236}">
                  <a16:creationId xmlns:a16="http://schemas.microsoft.com/office/drawing/2014/main" id="{5EB0434C-4F46-4436-847C-609B310637BC}"/>
                </a:ext>
              </a:extLst>
            </p:cNvPr>
            <p:cNvPicPr>
              <a:picLocks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075464" y="38100"/>
              <a:ext cx="457200" cy="458182"/>
            </a:xfrm>
            <a:prstGeom prst="rect">
              <a:avLst/>
            </a:prstGeom>
            <a:noFill/>
            <a:extLst>
              <a:ext uri="{909E8E84-426E-40DD-AFC4-6F175D3DCCD1}">
                <a14:hiddenFill xmlns:a14="http://schemas.microsoft.com/office/drawing/2010/main">
                  <a:solidFill>
                    <a:srgbClr val="FFFFFF"/>
                  </a:solidFill>
                </a14:hiddenFill>
              </a:ext>
            </a:extLst>
          </p:spPr>
        </p:pic>
      </p:grpSp>
      <p:sp>
        <p:nvSpPr>
          <p:cNvPr id="23" name="正方形/長方形 22">
            <a:extLst>
              <a:ext uri="{FF2B5EF4-FFF2-40B4-BE49-F238E27FC236}">
                <a16:creationId xmlns:a16="http://schemas.microsoft.com/office/drawing/2014/main" id="{E6F30814-2E2A-486E-87E8-AA0283FA4E85}"/>
              </a:ext>
            </a:extLst>
          </p:cNvPr>
          <p:cNvSpPr/>
          <p:nvPr/>
        </p:nvSpPr>
        <p:spPr>
          <a:xfrm>
            <a:off x="4808007" y="2796834"/>
            <a:ext cx="4084364" cy="253916"/>
          </a:xfrm>
          <a:prstGeom prst="rect">
            <a:avLst/>
          </a:prstGeom>
        </p:spPr>
        <p:txBody>
          <a:bodyPr wrap="square" lIns="91440" tIns="45720" rIns="91440" bIns="45720" anchor="t">
            <a:spAutoFit/>
          </a:bodyPr>
          <a:lstStyle/>
          <a:p>
            <a:pPr marL="180975" marR="0" lvl="0" indent="-180975" algn="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（注</a:t>
            </a:r>
            <a:r>
              <a:rPr kumimoji="1" lang="ja-JP" altLang="en-US" sz="1050" b="0" i="0" u="none" strike="noStrike" kern="1200" cap="none" spc="0" normalizeH="0" baseline="0" noProof="0">
                <a:ln>
                  <a:noFill/>
                </a:ln>
                <a:solidFill>
                  <a:prstClr val="black"/>
                </a:solidFill>
                <a:effectLst/>
                <a:uLnTx/>
                <a:uFillTx/>
                <a:latin typeface="Meiryo UI" panose="020B0604030504040204" charset="-128"/>
                <a:ea typeface="Meiryo UI" panose="020B0604030504040204" charset="-128"/>
                <a:cs typeface="Meiryo UI" panose="020B0604030504040204" charset="-128"/>
              </a:rPr>
              <a:t>）下線部は、新たに</a:t>
            </a:r>
            <a:r>
              <a:rPr lang="ja-JP" altLang="en-US" sz="1050">
                <a:solidFill>
                  <a:prstClr val="black"/>
                </a:solidFill>
                <a:latin typeface="Meiryo UI" panose="020B0604030504040204" charset="-128"/>
                <a:ea typeface="Meiryo UI" panose="020B0604030504040204" charset="-128"/>
                <a:cs typeface="Meiryo UI" panose="020B0604030504040204" charset="-128"/>
              </a:rPr>
              <a:t>追加した</a:t>
            </a:r>
            <a:r>
              <a:rPr lang="en-US" altLang="ja-JP" sz="1050">
                <a:solidFill>
                  <a:prstClr val="black"/>
                </a:solidFill>
                <a:latin typeface="Meiryo UI" panose="020B0604030504040204" charset="-128"/>
                <a:ea typeface="Meiryo UI" panose="020B0604030504040204" charset="-128"/>
                <a:cs typeface="Meiryo UI" panose="020B0604030504040204" charset="-128"/>
              </a:rPr>
              <a:t>KPI</a:t>
            </a:r>
            <a:endParaRPr kumimoji="1" lang="en-US" altLang="ja-JP" sz="105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70000" y="1839212"/>
            <a:ext cx="8604000" cy="4108817"/>
          </a:xfrm>
          <a:prstGeom prst="rect">
            <a:avLst/>
          </a:prstGeom>
          <a:noFill/>
        </p:spPr>
        <p:txBody>
          <a:bodyPr wrap="square" rtlCol="0">
            <a:spAutoFit/>
          </a:bodyPr>
          <a:lstStyle/>
          <a:p>
            <a:pPr marL="179705" marR="0" lvl="0" indent="-457200" algn="l" defTabSz="914400" rtl="0" eaLnBrk="1" fontAlgn="auto" latinLnBrk="0" hangingPunct="1">
              <a:lnSpc>
                <a:spcPct val="100000"/>
              </a:lnSpc>
              <a:spcBef>
                <a:spcPts val="60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具体的取組</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p>
          <a:p>
            <a:pPr marL="361950" marR="0" lvl="0" indent="-180975" algn="l" defTabSz="914400" rtl="0" eaLnBrk="1" fontAlgn="auto" latinLnBrk="0" hangingPunct="1">
              <a:lnSpc>
                <a:spcPct val="100000"/>
              </a:lnSpc>
              <a:spcBef>
                <a:spcPts val="6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n-ea"/>
                <a:cs typeface="+mn-cs"/>
              </a:rPr>
              <a:t>○　「大阪府</a:t>
            </a:r>
            <a:r>
              <a:rPr kumimoji="1" lang="ja-JP" altLang="en-US" sz="1600" b="0" i="0" u="none" strike="noStrike" kern="1200" cap="none" spc="0" normalizeH="0" baseline="0" noProof="0" dirty="0">
                <a:ln>
                  <a:noFill/>
                </a:ln>
                <a:effectLst/>
                <a:uLnTx/>
                <a:uFillTx/>
                <a:latin typeface="+mn-ea"/>
                <a:cs typeface="+mn-cs"/>
              </a:rPr>
              <a:t>子ども計画」（令和７年３月策定予定）の基本理念を踏まえた取組により、誰一人取り残すことなく、すべての子ども・若者が身体的・精神的・社会的に幸福な生活を送ることができる「こどもまんなか社会」の実現につなげていきます。</a:t>
            </a:r>
            <a:endParaRPr kumimoji="1" lang="en-US" altLang="ja-JP" sz="1600" b="0" i="0" u="none" strike="noStrike" kern="1200" cap="none" spc="0" normalizeH="0" baseline="0" noProof="0" dirty="0">
              <a:ln>
                <a:noFill/>
              </a:ln>
              <a:effectLst/>
              <a:uLnTx/>
              <a:uFillTx/>
              <a:latin typeface="+mn-ea"/>
              <a:cs typeface="+mn-cs"/>
            </a:endParaRPr>
          </a:p>
          <a:p>
            <a:pPr marL="361950" marR="0" lvl="0" indent="-180975" algn="l" defTabSz="914400" rtl="0" eaLnBrk="1" fontAlgn="auto" latinLnBrk="0" hangingPunct="1">
              <a:lnSpc>
                <a:spcPct val="100000"/>
              </a:lnSpc>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n-ea"/>
              <a:cs typeface="+mn-cs"/>
            </a:endParaRPr>
          </a:p>
          <a:p>
            <a:pPr marL="361950" marR="0" lvl="0" indent="-180975" algn="l" defTabSz="914400" rtl="0" eaLnBrk="1" fontAlgn="auto" latinLnBrk="0" hangingPunct="1">
              <a:lnSpc>
                <a:spcPct val="100000"/>
              </a:lnSpc>
              <a:spcAft>
                <a:spcPts val="0"/>
              </a:spcAft>
              <a:buClrTx/>
              <a:buSzTx/>
              <a:buFontTx/>
              <a:buNone/>
              <a:tabLst/>
              <a:defRPr/>
            </a:pPr>
            <a:r>
              <a:rPr kumimoji="1" lang="ja-JP" altLang="en-US" sz="1600" b="0" i="0" u="none" strike="noStrike" kern="1200" cap="none" spc="0" normalizeH="0" baseline="0" noProof="0" dirty="0">
                <a:ln>
                  <a:noFill/>
                </a:ln>
                <a:effectLst/>
                <a:uLnTx/>
                <a:uFillTx/>
                <a:latin typeface="+mn-ea"/>
                <a:cs typeface="+mn-cs"/>
                <a:sym typeface="+mn-ea"/>
              </a:rPr>
              <a:t>○　結婚を望む人の希望が実現できるよう、出会いの機会の確保など、環境づくりを進めます。また、結婚支援方策の充実等を図るためのネットワークを、府内の市町村や商工会議所等と形成し、結婚を応援する機運の醸成を図ります。</a:t>
            </a:r>
          </a:p>
          <a:p>
            <a:pPr marL="361950" marR="0" lvl="0" indent="-180975" algn="l" defTabSz="914400" rtl="0" eaLnBrk="1" fontAlgn="auto" latinLnBrk="0" hangingPunct="1">
              <a:lnSpc>
                <a:spcPct val="100000"/>
              </a:lnSpc>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n-ea"/>
              <a:cs typeface="+mn-cs"/>
            </a:endParaRPr>
          </a:p>
          <a:p>
            <a:pPr marL="361950" marR="0" lvl="0" indent="-180975" algn="l" defTabSz="914400" rtl="0" eaLnBrk="1" fontAlgn="auto" latinLnBrk="0" hangingPunct="1">
              <a:lnSpc>
                <a:spcPct val="100000"/>
              </a:lnSpc>
              <a:spcAft>
                <a:spcPts val="0"/>
              </a:spcAft>
              <a:buClrTx/>
              <a:buSzTx/>
              <a:buFontTx/>
              <a:buNone/>
              <a:tabLst/>
              <a:defRPr/>
            </a:pPr>
            <a:r>
              <a:rPr kumimoji="1" lang="ja-JP" altLang="en-US" sz="1600" b="0" i="0" u="none" strike="noStrike" kern="1200" cap="none" spc="0" normalizeH="0" baseline="0" noProof="0" dirty="0">
                <a:ln>
                  <a:noFill/>
                </a:ln>
                <a:effectLst/>
                <a:uLnTx/>
                <a:uFillTx/>
                <a:latin typeface="+mn-ea"/>
                <a:cs typeface="+mn-cs"/>
              </a:rPr>
              <a:t>○　結婚と子育てを社会全体で応援する機運の醸成を目的に、府内の市町村・企業等と連携した「まいど子でもカード」「縁ジョイパス」を発行するとともに、結婚から子育てに関する情報を集めたポータルサイト</a:t>
            </a:r>
            <a:r>
              <a:rPr kumimoji="1" lang="ja-JP" altLang="en-US" sz="1600" b="0" i="0" u="none" kern="1200" cap="none" spc="0" normalizeH="0" noProof="0" dirty="0">
                <a:ln>
                  <a:noFill/>
                </a:ln>
                <a:effectLst/>
                <a:uLnTx/>
                <a:uFillTx/>
                <a:latin typeface="+mn-ea"/>
                <a:cs typeface="+mn-cs"/>
              </a:rPr>
              <a:t>を運営し</a:t>
            </a:r>
            <a:r>
              <a:rPr lang="ja-JP" altLang="en-US" sz="1600" dirty="0">
                <a:latin typeface="+mn-ea"/>
              </a:rPr>
              <a:t>、結婚から子育てまでのライフステージにおいて切れ目ない支援を行います。</a:t>
            </a:r>
            <a:endParaRPr kumimoji="1" lang="ja-JP" altLang="en-US" sz="1600" b="0" i="0" u="none" kern="1200" cap="none" spc="0" normalizeH="0" noProof="0" dirty="0">
              <a:ln>
                <a:noFill/>
              </a:ln>
              <a:effectLst/>
              <a:uLnTx/>
              <a:uFillTx/>
              <a:latin typeface="+mn-ea"/>
              <a:cs typeface="+mn-cs"/>
            </a:endParaRPr>
          </a:p>
          <a:p>
            <a:pPr marL="361950" marR="0" lvl="0" indent="-180975" algn="l" defTabSz="914400" rtl="0" eaLnBrk="1" fontAlgn="auto" latinLnBrk="0" hangingPunct="1">
              <a:lnSpc>
                <a:spcPct val="100000"/>
              </a:lnSpc>
              <a:spcAft>
                <a:spcPts val="0"/>
              </a:spcAft>
              <a:buClrTx/>
              <a:buSzTx/>
              <a:buFontTx/>
              <a:buNone/>
              <a:tabLst/>
              <a:defRPr/>
            </a:pPr>
            <a:endParaRPr kumimoji="1" lang="en-US" altLang="ja-JP" sz="1600" b="0" i="0" u="none" strike="noStrike" kern="1200" cap="none" spc="0" normalizeH="0" baseline="0" noProof="0" dirty="0">
              <a:ln>
                <a:noFill/>
              </a:ln>
              <a:effectLst/>
              <a:uLnTx/>
              <a:uFillTx/>
              <a:ea typeface="Meiryo UI" panose="020B0604030504040204" charset="-128"/>
              <a:cs typeface="+mn-cs"/>
            </a:endParaRPr>
          </a:p>
          <a:p>
            <a:pPr marL="361950" marR="0" lvl="0" indent="-180975" algn="l" defTabSz="914400" rtl="0" eaLnBrk="1" fontAlgn="auto" latinLnBrk="0" hangingPunct="1">
              <a:lnSpc>
                <a:spcPct val="100000"/>
              </a:lnSpc>
              <a:spcAft>
                <a:spcPts val="0"/>
              </a:spcAft>
              <a:buClrTx/>
              <a:buSzTx/>
              <a:buFontTx/>
              <a:buNone/>
              <a:tabLst/>
              <a:defRPr/>
            </a:pPr>
            <a:r>
              <a:rPr kumimoji="1" lang="ja-JP" altLang="en-US" sz="1600" b="0" i="0" u="none" strike="noStrike" kern="1200" cap="none" spc="0" normalizeH="0" baseline="0" noProof="0" dirty="0">
                <a:ln>
                  <a:noFill/>
                </a:ln>
                <a:effectLst/>
                <a:uLnTx/>
                <a:uFillTx/>
                <a:ea typeface="Meiryo UI" panose="020B0604030504040204" charset="-128"/>
                <a:cs typeface="Meiryo UI" panose="020B0604030504040204" charset="-128"/>
              </a:rPr>
              <a:t>○　妊娠・出産・子育て期にわたって、地域で安心して</a:t>
            </a:r>
            <a:r>
              <a:rPr kumimoji="1" lang="ja-JP" altLang="en-US" sz="1600" b="0" i="0" u="none" strike="noStrike" kern="1200" cap="none" spc="0" normalizeH="0" baseline="0" noProof="0" dirty="0">
                <a:ln>
                  <a:noFill/>
                </a:ln>
                <a:solidFill>
                  <a:prstClr val="black"/>
                </a:solidFill>
                <a:effectLst/>
                <a:uLnTx/>
                <a:uFillTx/>
                <a:ea typeface="Meiryo UI" panose="020B0604030504040204" charset="-128"/>
                <a:cs typeface="Meiryo UI" panose="020B0604030504040204" charset="-128"/>
              </a:rPr>
              <a:t>子どもを産み育てることができる保健・医療環境づくりを市町村と連携して進めます。</a:t>
            </a:r>
            <a:endParaRPr kumimoji="1" lang="en-US" altLang="ja-JP" sz="1600" b="0" i="0" u="none" strike="noStrike" kern="1200" cap="none" spc="0" normalizeH="0" baseline="0" noProof="0" dirty="0">
              <a:ln>
                <a:noFill/>
              </a:ln>
              <a:solidFill>
                <a:prstClr val="black"/>
              </a:solidFill>
              <a:effectLst/>
              <a:uLnTx/>
              <a:uFillTx/>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grpSp>
        <p:nvGrpSpPr>
          <p:cNvPr id="12" name="グループ化 11"/>
          <p:cNvGrpSpPr/>
          <p:nvPr/>
        </p:nvGrpSpPr>
        <p:grpSpPr>
          <a:xfrm>
            <a:off x="147484" y="113071"/>
            <a:ext cx="8898193" cy="6538252"/>
            <a:chOff x="147484" y="113071"/>
            <a:chExt cx="8898193" cy="6896092"/>
          </a:xfrm>
        </p:grpSpPr>
        <p:sp>
          <p:nvSpPr>
            <p:cNvPr id="13" name="四角形: 角を丸くする 12"/>
            <p:cNvSpPr/>
            <p:nvPr/>
          </p:nvSpPr>
          <p:spPr>
            <a:xfrm>
              <a:off x="147484" y="265480"/>
              <a:ext cx="8898193" cy="6743683"/>
            </a:xfrm>
            <a:prstGeom prst="roundRect">
              <a:avLst>
                <a:gd name="adj" fmla="val 8696"/>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14" name="テキスト ボックス 13"/>
            <p:cNvSpPr txBox="1"/>
            <p:nvPr/>
          </p:nvSpPr>
          <p:spPr>
            <a:xfrm>
              <a:off x="2357041" y="113071"/>
              <a:ext cx="4479078" cy="338554"/>
            </a:xfrm>
            <a:prstGeom prst="rect">
              <a:avLst/>
            </a:prstGeom>
            <a:solidFill>
              <a:schemeClr val="accent6"/>
            </a:solidFill>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基本目標②　結婚・出産・子育ての希望をかなえる</a:t>
              </a:r>
              <a:endParaRPr kumimoji="1" lang="en-US" altLang="ja-JP"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endParaRPr>
            </a:p>
          </p:txBody>
        </p:sp>
      </p:grpSp>
      <p:sp>
        <p:nvSpPr>
          <p:cNvPr id="3" name="テキストボックス 2"/>
          <p:cNvSpPr txBox="1"/>
          <p:nvPr/>
        </p:nvSpPr>
        <p:spPr>
          <a:xfrm>
            <a:off x="298450" y="525145"/>
            <a:ext cx="4365625" cy="34734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prstClr val="black"/>
                </a:solidFill>
                <a:effectLst/>
                <a:uLnTx/>
                <a:uFillTx/>
                <a:latin typeface="Meiryo UI" panose="020B0604030504040204" charset="-128"/>
                <a:ea typeface="Meiryo UI" panose="020B0604030504040204" charset="-128"/>
                <a:cs typeface="+mn-cs"/>
                <a:sym typeface="+mn-ea"/>
              </a:rPr>
              <a:t>（１）</a:t>
            </a: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sym typeface="+mn-ea"/>
              </a:rPr>
              <a:t>結婚・妊娠・出産・子育て環境の充実</a:t>
            </a:r>
            <a:endParaRPr kumimoji="0"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
        <p:nvSpPr>
          <p:cNvPr id="9" name="四角形: 角を丸くする 8"/>
          <p:cNvSpPr/>
          <p:nvPr/>
        </p:nvSpPr>
        <p:spPr>
          <a:xfrm>
            <a:off x="638038" y="995851"/>
            <a:ext cx="7884000" cy="72000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500" b="0" i="0" u="none" strike="noStrike" kern="1200" cap="none" spc="0" normalizeH="0" baseline="0" noProof="0">
                <a:ln>
                  <a:noFill/>
                </a:ln>
                <a:solidFill>
                  <a:prstClr val="black"/>
                </a:solidFill>
                <a:effectLst/>
                <a:uLnTx/>
                <a:uFillTx/>
                <a:latin typeface="Meiryo UI"/>
                <a:ea typeface="Meiryo UI"/>
                <a:cs typeface="+mn-cs"/>
              </a:rPr>
              <a:t>市町村とも連携し、結婚</a:t>
            </a:r>
            <a:r>
              <a:rPr kumimoji="1" lang="ja-JP" altLang="en-US" sz="1500" b="0" i="0" u="none" strike="noStrike" kern="1200" cap="none" spc="0" normalizeH="0" baseline="0" noProof="0" dirty="0">
                <a:ln>
                  <a:noFill/>
                </a:ln>
                <a:solidFill>
                  <a:prstClr val="black"/>
                </a:solidFill>
                <a:effectLst/>
                <a:uLnTx/>
                <a:uFillTx/>
                <a:latin typeface="Meiryo UI"/>
                <a:ea typeface="Meiryo UI"/>
                <a:cs typeface="+mn-cs"/>
              </a:rPr>
              <a:t>を望む人のための出会いの支援や、安心して妊娠・出産・子育てができる環境整備などを通じ、結婚や子育ての後押しを図ります。</a:t>
            </a:r>
          </a:p>
        </p:txBody>
      </p:sp>
      <p:sp>
        <p:nvSpPr>
          <p:cNvPr id="10" name="正方形/長方形 9">
            <a:extLst>
              <a:ext uri="{FF2B5EF4-FFF2-40B4-BE49-F238E27FC236}">
                <a16:creationId xmlns:a16="http://schemas.microsoft.com/office/drawing/2014/main" id="{8BACE26F-907D-4470-BD84-0EA658D19C02}"/>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106</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グループ化 11"/>
          <p:cNvGrpSpPr/>
          <p:nvPr/>
        </p:nvGrpSpPr>
        <p:grpSpPr>
          <a:xfrm>
            <a:off x="147484" y="113071"/>
            <a:ext cx="8898193" cy="6538252"/>
            <a:chOff x="147484" y="113071"/>
            <a:chExt cx="8898193" cy="6896092"/>
          </a:xfrm>
        </p:grpSpPr>
        <p:sp>
          <p:nvSpPr>
            <p:cNvPr id="13" name="四角形: 角を丸くする 12"/>
            <p:cNvSpPr/>
            <p:nvPr/>
          </p:nvSpPr>
          <p:spPr>
            <a:xfrm>
              <a:off x="147484" y="265480"/>
              <a:ext cx="8898193" cy="6743683"/>
            </a:xfrm>
            <a:prstGeom prst="roundRect">
              <a:avLst>
                <a:gd name="adj" fmla="val 8696"/>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14" name="テキスト ボックス 13"/>
            <p:cNvSpPr txBox="1"/>
            <p:nvPr/>
          </p:nvSpPr>
          <p:spPr>
            <a:xfrm>
              <a:off x="2357041" y="113071"/>
              <a:ext cx="4479078" cy="338554"/>
            </a:xfrm>
            <a:prstGeom prst="rect">
              <a:avLst/>
            </a:prstGeom>
            <a:solidFill>
              <a:schemeClr val="accent6"/>
            </a:solidFill>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基本目標②　結婚・出産・子育ての希望をかなえる</a:t>
              </a:r>
              <a:endParaRPr kumimoji="1" lang="en-US" altLang="ja-JP"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endParaRPr>
            </a:p>
          </p:txBody>
        </p:sp>
      </p:grpSp>
      <p:sp>
        <p:nvSpPr>
          <p:cNvPr id="7" name="テキスト ボックス 6"/>
          <p:cNvSpPr txBox="1"/>
          <p:nvPr/>
        </p:nvSpPr>
        <p:spPr>
          <a:xfrm>
            <a:off x="294580" y="774812"/>
            <a:ext cx="8604000" cy="3785652"/>
          </a:xfrm>
          <a:prstGeom prst="rect">
            <a:avLst/>
          </a:prstGeom>
          <a:noFill/>
        </p:spPr>
        <p:txBody>
          <a:bodyPr wrap="square" rtlCol="0">
            <a:spAutoFit/>
          </a:bodyPr>
          <a:lstStyle/>
          <a:p>
            <a:pPr marL="361950"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待機児童の解消に向け、保育所等の施設整備や認定こども園への移行促進など保育の受け皿拡大の支援に取り組むとともに、一時預かり、病児保育など保護者の多様なニーズに応えることができる</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体制づくりを市町村と連携して進めます。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保育人材の確保を図るため、指定保育士養成施設に在学し、保育士資格の取得を</a:t>
            </a:r>
            <a:r>
              <a:rPr lang="ja-JP" altLang="en-US" sz="1600" dirty="0">
                <a:latin typeface="Meiryo UI" panose="020B0604030504040204" charset="-128"/>
                <a:ea typeface="Meiryo UI" panose="020B0604030504040204" charset="-128"/>
              </a:rPr>
              <a:t>めざす</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方への修学資金や、保育所等に就職する方への就職準備金などの貸付けを行います。</a:t>
            </a:r>
          </a:p>
          <a:p>
            <a:pPr marL="361950" marR="0" lvl="0" indent="-180975" algn="l"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共働き家庭等の「小</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1</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の壁」による子育ての負担軽減を図り、全ての就学児童が放課後等を安全・安心に過ごし、多様な体験、活動を行うことができるよう、市町村と連携し、学校施設等を活用した放課後児童クラブの拡充を図り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endParaRPr lang="en-US" altLang="ja-JP" sz="1600" dirty="0">
              <a:latin typeface="Meiryo UI" panose="020B0604030504040204" charset="-128"/>
              <a:ea typeface="Meiryo UI" panose="020B0604030504040204" charset="-128"/>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所得や世帯の子どもの人数に制限なく、自らの可能性を追求できる社会の実現と子育て世帯の教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育費負担を軽減するため、大阪の全ての子どもたちを対象に、</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令和８年度に</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公立・私立高校等の授</a:t>
            </a:r>
          </a:p>
          <a:p>
            <a:pPr marL="361950"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業料の完全無償化をめざします。（再掲）</a:t>
            </a:r>
          </a:p>
          <a:p>
            <a:pPr marL="361950" marR="0" lvl="0" indent="-18097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
        <p:nvSpPr>
          <p:cNvPr id="8" name="正方形/長方形 7">
            <a:extLst>
              <a:ext uri="{FF2B5EF4-FFF2-40B4-BE49-F238E27FC236}">
                <a16:creationId xmlns:a16="http://schemas.microsoft.com/office/drawing/2014/main" id="{24E70878-A119-4343-8658-10967FC76F22}"/>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107</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81990" y="519501"/>
            <a:ext cx="8654192" cy="566308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（２）仕事と子育ての両立</a:t>
            </a:r>
            <a:endPar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具体的取組</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p>
          <a:p>
            <a:pPr marL="361950" marR="0" lvl="0" indent="-180975" algn="l" defTabSz="914400" rtl="0" eaLnBrk="1" fontAlgn="auto" latinLnBrk="0" hangingPunct="1">
              <a:lnSpc>
                <a:spcPct val="100000"/>
              </a:lnSpc>
              <a:spcBef>
                <a:spcPts val="6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仕事と子育ての両立に向け、ワーク・</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ライフ・バランスの促進や女性の活躍推進を後押しするとともに、様々な課題を抱える女性への相談事業の実施や出産・育児等によりキャリアブランクのある女性等への就業支援などに取り組みます。</a:t>
            </a:r>
            <a:endParaRPr kumimoji="1" lang="en-US" altLang="ja-JP" sz="11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「女性の能力活用」や「仕事と家庭の両立支援」など、働く場における男女共同参画に向けた取組を進め、男性も女性もいきいき働くことのできる元気な企業・団体をめざし</a:t>
            </a:r>
            <a:r>
              <a:rPr lang="ja-JP" altLang="en-US" sz="1600" dirty="0">
                <a:latin typeface="Meiryo UI" panose="020B0604030504040204" charset="-128"/>
                <a:ea typeface="Meiryo UI" panose="020B0604030504040204" charset="-128"/>
              </a:rPr>
              <a:t>、</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意欲のある事業者のみなさんを「男女いきいき・元気宣言」事業者として登録し、その取組を応援します。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行政と経済団体、大学等が相互に連携・協力し、オール大阪で女性活躍推進の機運を盛り上げるため、「</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OSAKA</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女性活躍推進会議」を通じ、社会のあらゆる分野で女性の就業促進・定着を図るとともに、企業経営者等の意識改革等を進めます</a:t>
            </a:r>
            <a:r>
              <a:rPr kumimoji="1" lang="ja-JP" altLang="en-US" sz="1600" b="0" i="0" u="none" strike="noStrike" kern="1200" cap="none" spc="0" normalizeH="0" baseline="0" noProof="0" dirty="0">
                <a:ln>
                  <a:noFill/>
                </a:ln>
                <a:effectLst/>
                <a:uLnTx/>
                <a:uFillTx/>
                <a:latin typeface="+mn-ea"/>
                <a:cs typeface="Meiryo UI" panose="020B0604030504040204" charset="-128"/>
              </a:rPr>
              <a:t>。あわせて、</a:t>
            </a:r>
            <a:r>
              <a:rPr kumimoji="1" lang="en-US" altLang="ja-JP" sz="1600" b="0" i="0" u="none" strike="noStrike" kern="1200" cap="none" spc="0" normalizeH="0" baseline="0" noProof="0" dirty="0">
                <a:ln>
                  <a:noFill/>
                </a:ln>
                <a:effectLst/>
                <a:uLnTx/>
                <a:uFillTx/>
                <a:latin typeface="+mn-ea"/>
                <a:cs typeface="+mn-cs"/>
              </a:rPr>
              <a:t>9</a:t>
            </a:r>
            <a:r>
              <a:rPr kumimoji="1" lang="ja-JP" altLang="en-US" sz="1600" b="0" i="0" u="none" strike="noStrike" kern="1200" cap="none" spc="0" normalizeH="0" baseline="0" noProof="0" dirty="0">
                <a:ln>
                  <a:noFill/>
                </a:ln>
                <a:effectLst/>
                <a:uLnTx/>
                <a:uFillTx/>
                <a:latin typeface="+mn-ea"/>
                <a:cs typeface="+mn-cs"/>
              </a:rPr>
              <a:t>月を「</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OSAKA</a:t>
            </a:r>
            <a:r>
              <a:rPr kumimoji="1" lang="ja-JP" altLang="en-US" sz="1600" b="0" i="0" u="none" strike="noStrike" kern="1200" cap="none" spc="0" normalizeH="0" baseline="0" noProof="0" dirty="0">
                <a:ln>
                  <a:noFill/>
                </a:ln>
                <a:effectLst/>
                <a:uLnTx/>
                <a:uFillTx/>
                <a:latin typeface="+mn-ea"/>
                <a:cs typeface="+mn-cs"/>
              </a:rPr>
              <a:t>女性活躍推進月間」と定め、月間中は女性の活躍推進に関するイベント等を集中的に実施し、機運を盛り上げます。</a:t>
            </a:r>
            <a:endParaRPr kumimoji="1" lang="en-US" altLang="ja-JP" sz="1600" b="0" i="0" u="none" strike="noStrike" kern="1200" cap="none" spc="0" normalizeH="0" baseline="0" noProof="0" dirty="0">
              <a:ln>
                <a:noFill/>
              </a:ln>
              <a:effectLst/>
              <a:uLnTx/>
              <a:uFillTx/>
              <a:latin typeface="+mn-ea"/>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女性のキャリア継続支援のため、啓発冊子の作成・配布を行い、職場環境づくりの取組について周知・啓発を行います。あわせて育児等と仕事の両立支援セミナーを開催し、職場環境づくりの促進支援をし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p:txBody>
      </p:sp>
      <p:grpSp>
        <p:nvGrpSpPr>
          <p:cNvPr id="15" name="グループ化 14"/>
          <p:cNvGrpSpPr/>
          <p:nvPr/>
        </p:nvGrpSpPr>
        <p:grpSpPr>
          <a:xfrm>
            <a:off x="147484" y="113071"/>
            <a:ext cx="8898193" cy="6631858"/>
            <a:chOff x="147484" y="113071"/>
            <a:chExt cx="8898193" cy="6631858"/>
          </a:xfrm>
        </p:grpSpPr>
        <p:sp>
          <p:nvSpPr>
            <p:cNvPr id="17" name="四角形: 角を丸くする 16"/>
            <p:cNvSpPr/>
            <p:nvPr/>
          </p:nvSpPr>
          <p:spPr>
            <a:xfrm>
              <a:off x="147484" y="265480"/>
              <a:ext cx="8898193" cy="6479449"/>
            </a:xfrm>
            <a:prstGeom prst="roundRect">
              <a:avLst>
                <a:gd name="adj" fmla="val 8696"/>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18" name="テキスト ボックス 17"/>
            <p:cNvSpPr txBox="1"/>
            <p:nvPr/>
          </p:nvSpPr>
          <p:spPr>
            <a:xfrm>
              <a:off x="2357041" y="113071"/>
              <a:ext cx="4479078" cy="338554"/>
            </a:xfrm>
            <a:prstGeom prst="rect">
              <a:avLst/>
            </a:prstGeom>
            <a:solidFill>
              <a:schemeClr val="accent6"/>
            </a:solidFill>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基本目標②　結婚・出産・子育ての希望をかなえる</a:t>
              </a:r>
              <a:endParaRPr kumimoji="1" lang="en-US" altLang="ja-JP"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endParaRPr>
            </a:p>
          </p:txBody>
        </p:sp>
      </p:grpSp>
      <p:sp>
        <p:nvSpPr>
          <p:cNvPr id="8" name="四角形: 角を丸くする 7"/>
          <p:cNvSpPr/>
          <p:nvPr/>
        </p:nvSpPr>
        <p:spPr>
          <a:xfrm>
            <a:off x="638038" y="995851"/>
            <a:ext cx="7884000" cy="72000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500" b="0" i="0" u="none" strike="noStrike" kern="1200" cap="none" spc="0" normalizeH="0" baseline="0" noProof="0" dirty="0">
                <a:ln>
                  <a:noFill/>
                </a:ln>
                <a:solidFill>
                  <a:prstClr val="black"/>
                </a:solidFill>
                <a:effectLst/>
                <a:uLnTx/>
                <a:uFillTx/>
                <a:latin typeface="Meiryo UI"/>
                <a:ea typeface="Meiryo UI"/>
                <a:cs typeface="+mn-cs"/>
              </a:rPr>
              <a:t>ワーク・ライフ・バランス</a:t>
            </a:r>
            <a:r>
              <a:rPr kumimoji="1" lang="ja-JP" altLang="en-US" sz="1500" b="0" i="0" u="none" strike="noStrike" kern="1200" cap="none" spc="0" normalizeH="0" baseline="0" noProof="0" dirty="0">
                <a:ln>
                  <a:noFill/>
                </a:ln>
                <a:solidFill>
                  <a:schemeClr val="tx1"/>
                </a:solidFill>
                <a:effectLst/>
                <a:uLnTx/>
                <a:uFillTx/>
                <a:latin typeface="Meiryo UI"/>
                <a:ea typeface="Meiryo UI"/>
                <a:cs typeface="+mn-cs"/>
              </a:rPr>
              <a:t>の促進、女性の活躍支援などを通じ、男女ともに、仕事だけではなく、家事や育児、余暇などのプライベートと調和し、充実した生活を送れるよう</a:t>
            </a:r>
            <a:r>
              <a:rPr kumimoji="1" lang="ja-JP" altLang="en-US" sz="1500" b="0" i="0" u="none" strike="noStrike" kern="1200" cap="none" spc="0" normalizeH="0" baseline="0" noProof="0" dirty="0">
                <a:ln>
                  <a:noFill/>
                </a:ln>
                <a:solidFill>
                  <a:prstClr val="black"/>
                </a:solidFill>
                <a:effectLst/>
                <a:uLnTx/>
                <a:uFillTx/>
                <a:latin typeface="Meiryo UI"/>
                <a:ea typeface="Meiryo UI"/>
                <a:cs typeface="+mn-cs"/>
              </a:rPr>
              <a:t>、環境整備に努めます。</a:t>
            </a:r>
          </a:p>
        </p:txBody>
      </p:sp>
      <p:sp>
        <p:nvSpPr>
          <p:cNvPr id="9" name="正方形/長方形 8">
            <a:extLst>
              <a:ext uri="{FF2B5EF4-FFF2-40B4-BE49-F238E27FC236}">
                <a16:creationId xmlns:a16="http://schemas.microsoft.com/office/drawing/2014/main" id="{D7DD5F67-7320-447C-904E-BBC8976F81CA}"/>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108</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8630439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9B3496A5-BA96-45E6-BE80-133DFE8E868A}"/>
              </a:ext>
            </a:extLst>
          </p:cNvPr>
          <p:cNvCxnSpPr>
            <a:cxnSpLocks/>
          </p:cNvCxnSpPr>
          <p:nvPr/>
        </p:nvCxnSpPr>
        <p:spPr>
          <a:xfrm>
            <a:off x="179512" y="557972"/>
            <a:ext cx="8784976"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4" name="正方形/長方形 3">
            <a:extLst>
              <a:ext uri="{FF2B5EF4-FFF2-40B4-BE49-F238E27FC236}">
                <a16:creationId xmlns:a16="http://schemas.microsoft.com/office/drawing/2014/main" id="{8C4F03EC-8AA4-4FB6-8844-75CBC810DCFB}"/>
              </a:ext>
            </a:extLst>
          </p:cNvPr>
          <p:cNvSpPr/>
          <p:nvPr/>
        </p:nvSpPr>
        <p:spPr>
          <a:xfrm>
            <a:off x="156884" y="689789"/>
            <a:ext cx="8856984" cy="1892826"/>
          </a:xfrm>
          <a:prstGeom prst="rect">
            <a:avLst/>
          </a:prstGeom>
        </p:spPr>
        <p:txBody>
          <a:bodyPr wrap="square">
            <a:spAutoFit/>
          </a:bodyPr>
          <a:lstStyle/>
          <a:p>
            <a:pPr marL="180000" indent="-457200" algn="just"/>
            <a:r>
              <a:rPr lang="en-US" altLang="ja-JP" sz="1600" b="1" dirty="0">
                <a:latin typeface="Meiryo UI" panose="020B0604030504040204" pitchFamily="50" charset="-128"/>
                <a:ea typeface="Meiryo UI" panose="020B0604030504040204" pitchFamily="50" charset="-128"/>
              </a:rPr>
              <a:t>Ⅱ </a:t>
            </a:r>
            <a:r>
              <a:rPr lang="ja-JP" altLang="en-US" sz="1600" b="1" dirty="0">
                <a:latin typeface="Meiryo UI" panose="020B0604030504040204" pitchFamily="50" charset="-128"/>
                <a:ea typeface="Meiryo UI" panose="020B0604030504040204" pitchFamily="50" charset="-128"/>
              </a:rPr>
              <a:t>人口減少・超高齢社会でも持続可能な地域づくり</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marL="179388" indent="1588" algn="just">
              <a:spcBef>
                <a:spcPts val="600"/>
              </a:spcBef>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④　</a:t>
            </a:r>
            <a:r>
              <a:rPr kumimoji="0" lang="ja-JP" altLang="en-US" sz="1600" b="1" dirty="0">
                <a:solidFill>
                  <a:prstClr val="black"/>
                </a:solidFill>
                <a:latin typeface="Meiryo UI" panose="020B0604030504040204" pitchFamily="50" charset="-128"/>
                <a:ea typeface="Meiryo UI" panose="020B0604030504040204" pitchFamily="50" charset="-128"/>
              </a:rPr>
              <a:t>安全・安心な地域をつくる</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marL="265113" algn="just"/>
            <a:r>
              <a:rPr lang="ja-JP" altLang="en-US" sz="1600" dirty="0">
                <a:latin typeface="Meiryo UI" panose="020B0604030504040204" pitchFamily="50" charset="-128"/>
                <a:ea typeface="Meiryo UI" panose="020B0604030504040204" pitchFamily="50" charset="-128"/>
                <a:cs typeface="Meiryo UI" panose="020B0604030504040204" pitchFamily="50" charset="-128"/>
              </a:rPr>
              <a:t>大規模災害に備えた防潮堤の強化や密集市街地対策の取組による安全・安心の確保のほか、プラスチックごみ対策や温室効果ガス排出量の削減等、環境にやさしい都市の実現に向けて取り組みました。</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65113" algn="just"/>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65113" algn="just"/>
            <a:r>
              <a:rPr lang="ja-JP" altLang="en-US" sz="1600" dirty="0">
                <a:latin typeface="Meiryo UI" panose="020B0604030504040204" pitchFamily="50" charset="-128"/>
                <a:ea typeface="Meiryo UI" panose="020B0604030504040204" pitchFamily="50" charset="-128"/>
                <a:cs typeface="Meiryo UI" panose="020B0604030504040204" pitchFamily="50" charset="-128"/>
              </a:rPr>
              <a:t>≪目標達成状況≫</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65113" algn="just"/>
            <a:r>
              <a:rPr lang="ja-JP" altLang="en-US" sz="1600" dirty="0">
                <a:latin typeface="Meiryo UI" panose="020B0604030504040204" pitchFamily="50" charset="-128"/>
                <a:ea typeface="Meiryo UI" panose="020B0604030504040204" pitchFamily="50" charset="-128"/>
                <a:cs typeface="Meiryo UI" panose="020B0604030504040204" pitchFamily="50" charset="-128"/>
              </a:rPr>
              <a:t>　いずれも</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KPI</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を達成していませんが、戦略策定時より一定の改善傾向が見られます。</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20" name="Picture 4">
            <a:extLst>
              <a:ext uri="{FF2B5EF4-FFF2-40B4-BE49-F238E27FC236}">
                <a16:creationId xmlns:a16="http://schemas.microsoft.com/office/drawing/2014/main" id="{1D25FA6F-5414-44D8-9212-B9EF32DC842F}"/>
              </a:ext>
            </a:extLst>
          </p:cNvPr>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78930" y="764704"/>
            <a:ext cx="378663" cy="37866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8">
            <a:extLst>
              <a:ext uri="{FF2B5EF4-FFF2-40B4-BE49-F238E27FC236}">
                <a16:creationId xmlns:a16="http://schemas.microsoft.com/office/drawing/2014/main" id="{56F9E254-570D-4331-B011-643A3D0AFD1F}"/>
              </a:ext>
            </a:extLst>
          </p:cNvPr>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81804" y="764704"/>
            <a:ext cx="378663" cy="37866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0">
            <a:extLst>
              <a:ext uri="{FF2B5EF4-FFF2-40B4-BE49-F238E27FC236}">
                <a16:creationId xmlns:a16="http://schemas.microsoft.com/office/drawing/2014/main" id="{8F30E1F1-AF47-4D50-B933-4A35DAEADF3C}"/>
              </a:ext>
            </a:extLst>
          </p:cNvPr>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84678" y="764704"/>
            <a:ext cx="378663" cy="378663"/>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2">
            <a:extLst>
              <a:ext uri="{FF2B5EF4-FFF2-40B4-BE49-F238E27FC236}">
                <a16:creationId xmlns:a16="http://schemas.microsoft.com/office/drawing/2014/main" id="{A892955A-8B6B-43C0-A1BF-0CB97E4F7EB4}"/>
              </a:ext>
            </a:extLst>
          </p:cNvPr>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87552" y="764704"/>
            <a:ext cx="378663" cy="37866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4">
            <a:extLst>
              <a:ext uri="{FF2B5EF4-FFF2-40B4-BE49-F238E27FC236}">
                <a16:creationId xmlns:a16="http://schemas.microsoft.com/office/drawing/2014/main" id="{8995D3B9-F8FF-4588-BDFC-5E605C21B6E8}"/>
              </a:ext>
            </a:extLst>
          </p:cNvPr>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93300" y="764704"/>
            <a:ext cx="378663" cy="378663"/>
          </a:xfrm>
          <a:prstGeom prst="rect">
            <a:avLst/>
          </a:prstGeom>
          <a:noFill/>
          <a:extLst>
            <a:ext uri="{909E8E84-426E-40DD-AFC4-6F175D3DCCD1}">
              <a14:hiddenFill xmlns:a14="http://schemas.microsoft.com/office/drawing/2010/main">
                <a:solidFill>
                  <a:srgbClr val="FFFFFF"/>
                </a:solidFill>
              </a14:hiddenFill>
            </a:ext>
          </a:extLst>
        </p:spPr>
      </p:pic>
      <p:pic>
        <p:nvPicPr>
          <p:cNvPr id="25" name="図 24">
            <a:extLst>
              <a:ext uri="{FF2B5EF4-FFF2-40B4-BE49-F238E27FC236}">
                <a16:creationId xmlns:a16="http://schemas.microsoft.com/office/drawing/2014/main" id="{33E876C3-CC45-4FE0-8AC9-66DA85F00F35}"/>
              </a:ext>
            </a:extLst>
          </p:cNvPr>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7090426" y="764704"/>
            <a:ext cx="378663" cy="378663"/>
          </a:xfrm>
          <a:prstGeom prst="rect">
            <a:avLst/>
          </a:prstGeom>
        </p:spPr>
      </p:pic>
      <p:pic>
        <p:nvPicPr>
          <p:cNvPr id="26" name="図 25">
            <a:extLst>
              <a:ext uri="{FF2B5EF4-FFF2-40B4-BE49-F238E27FC236}">
                <a16:creationId xmlns:a16="http://schemas.microsoft.com/office/drawing/2014/main" id="{690D2127-2C03-4F0B-BB6C-28713DC4A4A7}"/>
              </a:ext>
            </a:extLst>
          </p:cNvPr>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7896174" y="764704"/>
            <a:ext cx="378663" cy="378663"/>
          </a:xfrm>
          <a:prstGeom prst="rect">
            <a:avLst/>
          </a:prstGeom>
        </p:spPr>
      </p:pic>
      <p:pic>
        <p:nvPicPr>
          <p:cNvPr id="27" name="図 26">
            <a:extLst>
              <a:ext uri="{FF2B5EF4-FFF2-40B4-BE49-F238E27FC236}">
                <a16:creationId xmlns:a16="http://schemas.microsoft.com/office/drawing/2014/main" id="{BF68EFA7-FEC4-4FC9-A0F0-BCB94B87D5BA}"/>
              </a:ext>
            </a:extLst>
          </p:cNvPr>
          <p:cNvPicPr>
            <a:picLocks/>
          </p:cNvPicPr>
          <p:nvPr/>
        </p:nvPicPr>
        <p:blipFill>
          <a:blip r:embed="rId10" cstate="print">
            <a:extLst>
              <a:ext uri="{28A0092B-C50C-407E-A947-70E740481C1C}">
                <a14:useLocalDpi xmlns:a14="http://schemas.microsoft.com/office/drawing/2010/main" val="0"/>
              </a:ext>
            </a:extLst>
          </a:blip>
          <a:stretch>
            <a:fillRect/>
          </a:stretch>
        </p:blipFill>
        <p:spPr>
          <a:xfrm>
            <a:off x="8701923" y="764704"/>
            <a:ext cx="378663" cy="378663"/>
          </a:xfrm>
          <a:prstGeom prst="rect">
            <a:avLst/>
          </a:prstGeom>
        </p:spPr>
      </p:pic>
      <p:pic>
        <p:nvPicPr>
          <p:cNvPr id="28" name="図 27">
            <a:extLst>
              <a:ext uri="{FF2B5EF4-FFF2-40B4-BE49-F238E27FC236}">
                <a16:creationId xmlns:a16="http://schemas.microsoft.com/office/drawing/2014/main" id="{3A2C2650-B9CE-498B-8A8F-0D32A0D2202E}"/>
              </a:ext>
            </a:extLst>
          </p:cNvPr>
          <p:cNvPicPr>
            <a:picLocks/>
          </p:cNvPicPr>
          <p:nvPr/>
        </p:nvPicPr>
        <p:blipFill>
          <a:blip r:embed="rId11" cstate="print">
            <a:extLst>
              <a:ext uri="{28A0092B-C50C-407E-A947-70E740481C1C}">
                <a14:useLocalDpi xmlns:a14="http://schemas.microsoft.com/office/drawing/2010/main" val="0"/>
              </a:ext>
            </a:extLst>
          </a:blip>
          <a:stretch>
            <a:fillRect/>
          </a:stretch>
        </p:blipFill>
        <p:spPr>
          <a:xfrm>
            <a:off x="5076056" y="764704"/>
            <a:ext cx="378663" cy="378663"/>
          </a:xfrm>
          <a:prstGeom prst="rect">
            <a:avLst/>
          </a:prstGeom>
        </p:spPr>
      </p:pic>
      <p:pic>
        <p:nvPicPr>
          <p:cNvPr id="29" name="Picture 17">
            <a:extLst>
              <a:ext uri="{FF2B5EF4-FFF2-40B4-BE49-F238E27FC236}">
                <a16:creationId xmlns:a16="http://schemas.microsoft.com/office/drawing/2014/main" id="{ED706F2F-F85E-480F-A73D-356305661B0A}"/>
              </a:ext>
            </a:extLst>
          </p:cNvPr>
          <p:cNvPicPr>
            <a:picLocks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299048" y="764704"/>
            <a:ext cx="378663" cy="37866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1" name="表 30">
            <a:extLst>
              <a:ext uri="{FF2B5EF4-FFF2-40B4-BE49-F238E27FC236}">
                <a16:creationId xmlns:a16="http://schemas.microsoft.com/office/drawing/2014/main" id="{48D250B7-EBAD-4298-B90F-D422E8EB32DB}"/>
              </a:ext>
            </a:extLst>
          </p:cNvPr>
          <p:cNvGraphicFramePr>
            <a:graphicFrameLocks noGrp="1"/>
          </p:cNvGraphicFramePr>
          <p:nvPr>
            <p:extLst>
              <p:ext uri="{D42A27DB-BD31-4B8C-83A1-F6EECF244321}">
                <p14:modId xmlns:p14="http://schemas.microsoft.com/office/powerpoint/2010/main" val="2474057709"/>
              </p:ext>
            </p:extLst>
          </p:nvPr>
        </p:nvGraphicFramePr>
        <p:xfrm>
          <a:off x="138260" y="2708920"/>
          <a:ext cx="8867481" cy="3704341"/>
        </p:xfrm>
        <a:graphic>
          <a:graphicData uri="http://schemas.openxmlformats.org/drawingml/2006/table">
            <a:tbl>
              <a:tblPr firstRow="1" bandRow="1">
                <a:tableStyleId>{F5AB1C69-6EDB-4FF4-983F-18BD219EF322}</a:tableStyleId>
              </a:tblPr>
              <a:tblGrid>
                <a:gridCol w="1548749">
                  <a:extLst>
                    <a:ext uri="{9D8B030D-6E8A-4147-A177-3AD203B41FA5}">
                      <a16:colId xmlns:a16="http://schemas.microsoft.com/office/drawing/2014/main" val="1433173782"/>
                    </a:ext>
                  </a:extLst>
                </a:gridCol>
                <a:gridCol w="1160260">
                  <a:extLst>
                    <a:ext uri="{9D8B030D-6E8A-4147-A177-3AD203B41FA5}">
                      <a16:colId xmlns:a16="http://schemas.microsoft.com/office/drawing/2014/main" val="1700687111"/>
                    </a:ext>
                  </a:extLst>
                </a:gridCol>
                <a:gridCol w="955677">
                  <a:extLst>
                    <a:ext uri="{9D8B030D-6E8A-4147-A177-3AD203B41FA5}">
                      <a16:colId xmlns:a16="http://schemas.microsoft.com/office/drawing/2014/main" val="3552610994"/>
                    </a:ext>
                  </a:extLst>
                </a:gridCol>
                <a:gridCol w="1553684">
                  <a:extLst>
                    <a:ext uri="{9D8B030D-6E8A-4147-A177-3AD203B41FA5}">
                      <a16:colId xmlns:a16="http://schemas.microsoft.com/office/drawing/2014/main" val="304697467"/>
                    </a:ext>
                  </a:extLst>
                </a:gridCol>
                <a:gridCol w="548856">
                  <a:extLst>
                    <a:ext uri="{9D8B030D-6E8A-4147-A177-3AD203B41FA5}">
                      <a16:colId xmlns:a16="http://schemas.microsoft.com/office/drawing/2014/main" val="779577336"/>
                    </a:ext>
                  </a:extLst>
                </a:gridCol>
                <a:gridCol w="1011771">
                  <a:extLst>
                    <a:ext uri="{9D8B030D-6E8A-4147-A177-3AD203B41FA5}">
                      <a16:colId xmlns:a16="http://schemas.microsoft.com/office/drawing/2014/main" val="1469281846"/>
                    </a:ext>
                  </a:extLst>
                </a:gridCol>
                <a:gridCol w="2088484">
                  <a:extLst>
                    <a:ext uri="{9D8B030D-6E8A-4147-A177-3AD203B41FA5}">
                      <a16:colId xmlns:a16="http://schemas.microsoft.com/office/drawing/2014/main" val="2979112779"/>
                    </a:ext>
                  </a:extLst>
                </a:gridCol>
              </a:tblGrid>
              <a:tr h="393000">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t>具体的目標</a:t>
                      </a:r>
                      <a:endParaRPr kumimoji="1" lang="en-US" altLang="ja-JP" sz="1100" dirty="0"/>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t>（</a:t>
                      </a:r>
                      <a:r>
                        <a:rPr kumimoji="1" lang="en-US" altLang="ja-JP" sz="1100" dirty="0"/>
                        <a:t>KPI</a:t>
                      </a:r>
                      <a:r>
                        <a:rPr kumimoji="1" lang="ja-JP" altLang="en-US" sz="1100" dirty="0"/>
                        <a:t>）</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marL="74295" marR="74295" marT="37148" marB="37148" anchor="ctr">
                    <a:lnL w="12700" cap="flat" cmpd="sng" algn="ctr">
                      <a:solidFill>
                        <a:schemeClr val="accent3"/>
                      </a:solidFill>
                      <a:prstDash val="solid"/>
                      <a:round/>
                      <a:headEnd type="none" w="med" len="med"/>
                      <a:tailEnd type="none" w="med" len="med"/>
                    </a:lnL>
                    <a:lnT w="12700" cap="flat" cmpd="sng" algn="ctr">
                      <a:solidFill>
                        <a:schemeClr val="accent3"/>
                      </a:solidFill>
                      <a:prstDash val="solid"/>
                      <a:round/>
                      <a:headEnd type="none" w="med" len="med"/>
                      <a:tailEnd type="none" w="med" len="med"/>
                    </a:lnT>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t>戦略策定時</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marL="74295" marR="74295" marT="37148" marB="37148" anchor="ctr">
                    <a:lnT w="12700" cap="flat" cmpd="sng" algn="ctr">
                      <a:solidFill>
                        <a:schemeClr val="accent3"/>
                      </a:solidFill>
                      <a:prstDash val="solid"/>
                      <a:round/>
                      <a:headEnd type="none" w="med" len="med"/>
                      <a:tailEnd type="none" w="med" len="med"/>
                    </a:lnT>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ja-JP" altLang="en-US" sz="1100"/>
                        <a:t>参考値</a:t>
                      </a:r>
                      <a:endParaRPr kumimoji="1" lang="en-US" altLang="ja-JP" sz="1100" b="1" dirty="0">
                        <a:solidFill>
                          <a:schemeClr val="bg1"/>
                        </a:solidFill>
                        <a:latin typeface="Meiryo UI" panose="020B0604030504040204" pitchFamily="50" charset="-128"/>
                        <a:ea typeface="Meiryo UI" panose="020B0604030504040204" pitchFamily="50" charset="-128"/>
                      </a:endParaRPr>
                    </a:p>
                  </a:txBody>
                  <a:tcPr marL="74295" marR="74295" marT="37148" marB="37148" anchor="ctr">
                    <a:lnT w="12700" cap="flat" cmpd="sng" algn="ctr">
                      <a:solidFill>
                        <a:schemeClr val="accent3"/>
                      </a:solidFill>
                      <a:prstDash val="solid"/>
                      <a:round/>
                      <a:headEnd type="none" w="med" len="med"/>
                      <a:tailEnd type="none" w="med" len="med"/>
                    </a:lnT>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a:t>実績値</a:t>
                      </a:r>
                      <a:endParaRPr kumimoji="1" lang="ja-JP" altLang="en-US" sz="1100" b="1">
                        <a:solidFill>
                          <a:schemeClr val="bg1"/>
                        </a:solidFill>
                        <a:latin typeface="Meiryo UI" panose="020B0604030504040204" pitchFamily="50" charset="-128"/>
                        <a:ea typeface="Meiryo UI" panose="020B0604030504040204" pitchFamily="50" charset="-128"/>
                      </a:endParaRPr>
                    </a:p>
                  </a:txBody>
                  <a:tcPr marL="74295" marR="74295" marT="37148" marB="37148" anchor="ctr">
                    <a:lnT w="12700" cap="flat" cmpd="sng" algn="ctr">
                      <a:solidFill>
                        <a:schemeClr val="accent3"/>
                      </a:solidFill>
                      <a:prstDash val="solid"/>
                      <a:round/>
                      <a:headEnd type="none" w="med" len="med"/>
                      <a:tailEnd type="none" w="med" len="med"/>
                    </a:lnT>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dirty="0">
                          <a:solidFill>
                            <a:schemeClr val="bg1"/>
                          </a:solidFill>
                        </a:rPr>
                        <a:t>達成状況</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marL="74295" marR="74295" marT="37148" marB="37148" anchor="ctr">
                    <a:lnT w="12700" cap="flat" cmpd="sng" algn="ctr">
                      <a:solidFill>
                        <a:schemeClr val="accent3"/>
                      </a:solidFill>
                      <a:prstDash val="solid"/>
                      <a:round/>
                      <a:headEnd type="none" w="med" len="med"/>
                      <a:tailEnd type="none" w="med" len="med"/>
                    </a:lnT>
                  </a:tcPr>
                </a:tc>
                <a:tc gridSpan="2">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a:t>参考指標</a:t>
                      </a:r>
                      <a:endParaRPr kumimoji="1" lang="ja-JP" altLang="en-US" sz="1100" b="1">
                        <a:solidFill>
                          <a:schemeClr val="bg1"/>
                        </a:solidFill>
                        <a:latin typeface="Meiryo UI" panose="020B0604030504040204" pitchFamily="50" charset="-128"/>
                        <a:ea typeface="Meiryo UI" panose="020B0604030504040204" pitchFamily="50" charset="-128"/>
                      </a:endParaRPr>
                    </a:p>
                  </a:txBody>
                  <a:tcPr marL="74295" marR="74295" marT="37148" marB="37148" anchor="ctr">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tcPr>
                </a:tc>
                <a:tc hMerge="1">
                  <a:txBody>
                    <a:bodyPr/>
                    <a:lstStyle/>
                    <a:p>
                      <a:endParaRPr kumimoji="1" lang="ja-JP" altLang="en-US"/>
                    </a:p>
                  </a:txBody>
                  <a:tcPr/>
                </a:tc>
                <a:extLst>
                  <a:ext uri="{0D108BD9-81ED-4DB2-BD59-A6C34878D82A}">
                    <a16:rowId xmlns:a16="http://schemas.microsoft.com/office/drawing/2014/main" val="1774114639"/>
                  </a:ext>
                </a:extLst>
              </a:tr>
              <a:tr h="875348">
                <a:tc rowSpan="2">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174625" indent="-174625"/>
                      <a:r>
                        <a:rPr kumimoji="1" lang="ja-JP" altLang="en-US" sz="1050" b="1" dirty="0">
                          <a:latin typeface="+mn-lt"/>
                        </a:rPr>
                        <a:t>○地震による被害予測</a:t>
                      </a:r>
                      <a:endParaRPr kumimoji="1" lang="en-US" altLang="ja-JP" sz="1050" b="1" dirty="0">
                        <a:latin typeface="+mn-lt"/>
                      </a:endParaRPr>
                    </a:p>
                    <a:p>
                      <a:pPr marL="174625" indent="-174625"/>
                      <a:r>
                        <a:rPr kumimoji="1" lang="ja-JP" altLang="en-US" sz="1050" b="1" dirty="0">
                          <a:latin typeface="+mn-lt"/>
                        </a:rPr>
                        <a:t>　：限りなくゼロに</a:t>
                      </a:r>
                    </a:p>
                    <a:p>
                      <a:pPr marL="174625" indent="7938"/>
                      <a:r>
                        <a:rPr kumimoji="1" lang="ja-JP" altLang="en-US" sz="1050" b="1" dirty="0">
                          <a:latin typeface="+mn-lt"/>
                        </a:rPr>
                        <a:t>（</a:t>
                      </a:r>
                      <a:r>
                        <a:rPr kumimoji="1" lang="en-US" altLang="ja-JP" sz="1050" b="1" dirty="0">
                          <a:latin typeface="+mn-lt"/>
                        </a:rPr>
                        <a:t>2024</a:t>
                      </a:r>
                      <a:r>
                        <a:rPr kumimoji="1" lang="ja-JP" altLang="en-US" sz="1050" b="1" dirty="0">
                          <a:latin typeface="+mn-lt"/>
                        </a:rPr>
                        <a:t>年まで）</a:t>
                      </a:r>
                      <a:endParaRPr kumimoji="1" lang="ja-JP" altLang="en-US" sz="1050" b="1" dirty="0">
                        <a:latin typeface="+mn-lt"/>
                        <a:ea typeface="Meiryo UI" panose="020B0604030504040204" pitchFamily="50" charset="-128"/>
                      </a:endParaRPr>
                    </a:p>
                  </a:txBody>
                  <a:tcPr marL="74295" marR="74295" marT="37148" marB="37148" anchor="ctr">
                    <a:lnL w="12700" cap="flat" cmpd="sng" algn="ctr">
                      <a:solidFill>
                        <a:schemeClr val="accent3"/>
                      </a:solidFill>
                      <a:prstDash val="solid"/>
                      <a:round/>
                      <a:headEnd type="none" w="med" len="med"/>
                      <a:tailEnd type="none" w="med" len="med"/>
                    </a:lnL>
                  </a:tcPr>
                </a:tc>
                <a:tc rowSpan="2">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zh-TW" altLang="en-US" sz="1000" dirty="0">
                          <a:latin typeface="+mn-lt"/>
                        </a:rPr>
                        <a:t>約</a:t>
                      </a:r>
                      <a:r>
                        <a:rPr kumimoji="1" lang="en-US" altLang="zh-TW" sz="1000" dirty="0">
                          <a:latin typeface="+mn-lt"/>
                        </a:rPr>
                        <a:t>134,000</a:t>
                      </a:r>
                      <a:r>
                        <a:rPr kumimoji="1" lang="zh-TW" altLang="en-US" sz="1000" dirty="0">
                          <a:latin typeface="+mn-lt"/>
                        </a:rPr>
                        <a:t>人</a:t>
                      </a:r>
                      <a:endParaRPr kumimoji="1" lang="en-US" altLang="zh-TW" sz="1000" dirty="0">
                        <a:latin typeface="+mn-lt"/>
                      </a:endParaRPr>
                    </a:p>
                    <a:p>
                      <a:pPr algn="ctr"/>
                      <a:r>
                        <a:rPr kumimoji="1" lang="zh-TW" altLang="en-US" sz="1000" dirty="0">
                          <a:latin typeface="+mn-lt"/>
                        </a:rPr>
                        <a:t>（</a:t>
                      </a:r>
                      <a:r>
                        <a:rPr kumimoji="1" lang="en-US" altLang="zh-TW" sz="1000" dirty="0">
                          <a:latin typeface="+mn-lt"/>
                        </a:rPr>
                        <a:t>2013</a:t>
                      </a:r>
                      <a:r>
                        <a:rPr kumimoji="1" lang="zh-TW" altLang="en-US" sz="1000" dirty="0">
                          <a:latin typeface="+mn-lt"/>
                        </a:rPr>
                        <a:t>年度公表）</a:t>
                      </a:r>
                      <a:endParaRPr kumimoji="1" lang="ja-JP" altLang="en-US" sz="1000" dirty="0">
                        <a:latin typeface="+mn-lt"/>
                        <a:ea typeface="Meiryo UI" panose="020B0604030504040204" pitchFamily="50" charset="-128"/>
                      </a:endParaRPr>
                    </a:p>
                  </a:txBody>
                  <a:tcPr marL="74295" marR="74295" marT="37148" marB="37148" anchor="ctr"/>
                </a:tc>
                <a:tc rowSpan="2">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endParaRPr kumimoji="1" lang="en-US" altLang="ja-JP" sz="1000" dirty="0">
                        <a:latin typeface="+mn-lt"/>
                      </a:endParaRPr>
                    </a:p>
                    <a:p>
                      <a:pPr algn="ctr"/>
                      <a:endParaRPr kumimoji="1" lang="en-US" altLang="ja-JP" sz="1000" dirty="0">
                        <a:latin typeface="+mn-lt"/>
                      </a:endParaRPr>
                    </a:p>
                    <a:p>
                      <a:pPr algn="ctr"/>
                      <a:endParaRPr kumimoji="1" lang="en-US" altLang="ja-JP" sz="1000" dirty="0">
                        <a:latin typeface="+mn-lt"/>
                      </a:endParaRPr>
                    </a:p>
                    <a:p>
                      <a:pPr algn="ctr"/>
                      <a:r>
                        <a:rPr kumimoji="1" lang="en-US" altLang="ja-JP" sz="1000" dirty="0">
                          <a:latin typeface="+mn-lt"/>
                        </a:rPr>
                        <a:t>【2018</a:t>
                      </a:r>
                      <a:r>
                        <a:rPr kumimoji="1" lang="ja-JP" altLang="en-US" sz="1000" dirty="0">
                          <a:latin typeface="+mn-lt"/>
                        </a:rPr>
                        <a:t>年度</a:t>
                      </a:r>
                      <a:r>
                        <a:rPr kumimoji="1" lang="en-US" altLang="ja-JP" sz="1000" dirty="0">
                          <a:latin typeface="+mn-lt"/>
                        </a:rPr>
                        <a:t>】</a:t>
                      </a:r>
                    </a:p>
                    <a:p>
                      <a:pPr algn="ctr"/>
                      <a:r>
                        <a:rPr kumimoji="1" lang="en-US" altLang="ja-JP" sz="1000" dirty="0">
                          <a:latin typeface="+mn-lt"/>
                        </a:rPr>
                        <a:t>24,000</a:t>
                      </a:r>
                      <a:r>
                        <a:rPr kumimoji="1" lang="ja-JP" altLang="en-US" sz="1000" dirty="0">
                          <a:latin typeface="+mn-lt"/>
                        </a:rPr>
                        <a:t>人</a:t>
                      </a:r>
                      <a:endParaRPr kumimoji="1" lang="en-US" altLang="ja-JP" sz="1000" dirty="0">
                        <a:latin typeface="+mn-lt"/>
                      </a:endParaRPr>
                    </a:p>
                    <a:p>
                      <a:pPr algn="ctr"/>
                      <a:r>
                        <a:rPr kumimoji="1" lang="ja-JP" altLang="en-US" sz="1000" dirty="0">
                          <a:latin typeface="+mn-lt"/>
                        </a:rPr>
                        <a:t>（推定値）</a:t>
                      </a:r>
                      <a:endParaRPr kumimoji="1" lang="en-US" altLang="ja-JP" sz="1000" dirty="0">
                        <a:latin typeface="+mn-lt"/>
                      </a:endParaRPr>
                    </a:p>
                    <a:p>
                      <a:pPr algn="ctr"/>
                      <a:r>
                        <a:rPr kumimoji="1" lang="en-US" altLang="ja-JP" sz="1000" dirty="0">
                          <a:latin typeface="+mn-lt"/>
                        </a:rPr>
                        <a:t>※2018</a:t>
                      </a:r>
                      <a:r>
                        <a:rPr kumimoji="1" lang="ja-JP" altLang="en-US" sz="1000" dirty="0">
                          <a:latin typeface="+mn-lt"/>
                        </a:rPr>
                        <a:t>年度までの主要な施設整備効果を見込んだもの</a:t>
                      </a:r>
                      <a:endParaRPr kumimoji="1" lang="en-US" altLang="ja-JP" sz="1000" dirty="0">
                        <a:latin typeface="+mn-lt"/>
                      </a:endParaRPr>
                    </a:p>
                    <a:p>
                      <a:pPr algn="ctr"/>
                      <a:endParaRPr kumimoji="1" lang="ja-JP" altLang="en-US" sz="1000" dirty="0">
                        <a:latin typeface="+mn-lt"/>
                        <a:ea typeface="Meiryo UI" panose="020B0604030504040204" pitchFamily="50" charset="-128"/>
                      </a:endParaRPr>
                    </a:p>
                  </a:txBody>
                  <a:tcPr marL="74295" marR="74295" marT="37148" marB="37148" anchor="ctr"/>
                </a:tc>
                <a:tc rowSpan="2">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1000" dirty="0">
                          <a:solidFill>
                            <a:schemeClr val="tx1"/>
                          </a:solidFill>
                          <a:latin typeface="+mn-lt"/>
                        </a:rPr>
                        <a:t>現在、新たな被害想定の</a:t>
                      </a:r>
                      <a:endParaRPr kumimoji="1" lang="en-US" altLang="ja-JP" sz="1000" dirty="0">
                        <a:solidFill>
                          <a:schemeClr val="tx1"/>
                        </a:solidFill>
                        <a:latin typeface="+mn-lt"/>
                      </a:endParaRPr>
                    </a:p>
                    <a:p>
                      <a:pPr algn="ctr"/>
                      <a:r>
                        <a:rPr kumimoji="1" lang="ja-JP" altLang="en-US" sz="1000" dirty="0">
                          <a:solidFill>
                            <a:schemeClr val="tx1"/>
                          </a:solidFill>
                          <a:latin typeface="+mn-lt"/>
                        </a:rPr>
                        <a:t>見直しを行っているところ</a:t>
                      </a:r>
                      <a:endParaRPr kumimoji="1" lang="ja-JP" altLang="en-US" sz="1000" dirty="0">
                        <a:solidFill>
                          <a:schemeClr val="tx1"/>
                        </a:solidFill>
                        <a:latin typeface="+mn-lt"/>
                        <a:ea typeface="Meiryo UI" panose="020B0604030504040204" pitchFamily="50" charset="-128"/>
                      </a:endParaRPr>
                    </a:p>
                  </a:txBody>
                  <a:tcPr marL="74295" marR="74295" marT="37148" marB="37148" anchor="ctr"/>
                </a:tc>
                <a:tc rowSpan="2">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1600" dirty="0">
                          <a:latin typeface="Meiryo UI" panose="020B0604030504040204" pitchFamily="50" charset="-128"/>
                          <a:ea typeface="Meiryo UI" panose="020B0604030504040204" pitchFamily="50" charset="-128"/>
                        </a:rPr>
                        <a:t>B</a:t>
                      </a:r>
                      <a:endParaRPr kumimoji="1" lang="ja-JP" altLang="en-US" sz="1000" dirty="0">
                        <a:latin typeface="Meiryo UI" panose="020B0604030504040204" pitchFamily="50" charset="-128"/>
                        <a:ea typeface="Meiryo UI" panose="020B0604030504040204" pitchFamily="50" charset="-128"/>
                      </a:endParaRPr>
                    </a:p>
                  </a:txBody>
                  <a:tcPr marL="74295" marR="74295" marT="37148" marB="37148" anchor="ct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solidFill>
                        </a:rPr>
                        <a:t>大阪府強靭化地域計画の進捗状況</a:t>
                      </a:r>
                      <a:endParaRPr kumimoji="1" lang="ja-JP" altLang="en-US" sz="80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solidFill>
                        </a:rPr>
                        <a:t>同計画の進捗状況の評価結果として、</a:t>
                      </a:r>
                      <a:r>
                        <a:rPr kumimoji="1" lang="en-US" altLang="ja-JP" sz="800" dirty="0">
                          <a:solidFill>
                            <a:schemeClr val="tx1"/>
                          </a:solidFill>
                        </a:rPr>
                        <a:t>2023</a:t>
                      </a:r>
                      <a:r>
                        <a:rPr kumimoji="1" lang="ja-JP" altLang="en-US" sz="800" dirty="0">
                          <a:solidFill>
                            <a:schemeClr val="tx1"/>
                          </a:solidFill>
                        </a:rPr>
                        <a:t>年度は、「起きてはならない最悪の事態」ごとの施策の進捗状況の評価について、</a:t>
                      </a:r>
                      <a:r>
                        <a:rPr kumimoji="1" lang="en-US" altLang="ja-JP" sz="800" dirty="0">
                          <a:solidFill>
                            <a:schemeClr val="tx1"/>
                          </a:solidFill>
                        </a:rPr>
                        <a:t>41</a:t>
                      </a:r>
                      <a:r>
                        <a:rPr kumimoji="1" lang="ja-JP" altLang="en-US" sz="800" dirty="0">
                          <a:solidFill>
                            <a:schemeClr val="tx1"/>
                          </a:solidFill>
                        </a:rPr>
                        <a:t>項目全てについて概ね計画通り進んだ。</a:t>
                      </a:r>
                      <a:endParaRPr kumimoji="1" lang="ja-JP" altLang="en-US" sz="80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lnR w="12700" cap="flat" cmpd="sng" algn="ctr">
                      <a:solidFill>
                        <a:schemeClr val="accent3"/>
                      </a:solidFill>
                      <a:prstDash val="solid"/>
                      <a:round/>
                      <a:headEnd type="none" w="med" len="med"/>
                      <a:tailEnd type="none" w="med" len="med"/>
                    </a:lnR>
                  </a:tcPr>
                </a:tc>
                <a:extLst>
                  <a:ext uri="{0D108BD9-81ED-4DB2-BD59-A6C34878D82A}">
                    <a16:rowId xmlns:a16="http://schemas.microsoft.com/office/drawing/2014/main" val="2608802803"/>
                  </a:ext>
                </a:extLst>
              </a:tr>
              <a:tr h="875348">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a:r>
                        <a:rPr kumimoji="1" lang="ja-JP" altLang="en-US" sz="800" dirty="0"/>
                        <a:t>密集市街地対策の状況</a:t>
                      </a:r>
                      <a:endParaRPr kumimoji="1" lang="en-US" altLang="ja-JP" sz="800" dirty="0">
                        <a:latin typeface="Meiryo UI" panose="020B0604030504040204" pitchFamily="50" charset="-128"/>
                        <a:ea typeface="Meiryo UI" panose="020B0604030504040204" pitchFamily="50" charset="-128"/>
                      </a:endParaRPr>
                    </a:p>
                  </a:txBody>
                  <a:tcPr marL="74295" marR="74295" marT="37148" marB="37148" anchor="ct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a:r>
                        <a:rPr kumimoji="1" lang="ja-JP" altLang="en-US" sz="800" dirty="0">
                          <a:solidFill>
                            <a:schemeClr val="tx1"/>
                          </a:solidFill>
                        </a:rPr>
                        <a:t>府内の「地震時等に著しく危険な密集市街地」取組方針決定時の取組が必要な面積</a:t>
                      </a:r>
                      <a:r>
                        <a:rPr kumimoji="1" lang="en-US" altLang="ja-JP" sz="800" dirty="0">
                          <a:solidFill>
                            <a:schemeClr val="tx1"/>
                          </a:solidFill>
                        </a:rPr>
                        <a:t>2,248ha</a:t>
                      </a:r>
                      <a:r>
                        <a:rPr kumimoji="1" lang="ja-JP" altLang="en-US" sz="800" dirty="0">
                          <a:solidFill>
                            <a:schemeClr val="tx1"/>
                          </a:solidFill>
                        </a:rPr>
                        <a:t>（平成</a:t>
                      </a:r>
                      <a:r>
                        <a:rPr kumimoji="1" lang="en-US" altLang="ja-JP" sz="800" dirty="0">
                          <a:solidFill>
                            <a:schemeClr val="tx1"/>
                          </a:solidFill>
                        </a:rPr>
                        <a:t>24</a:t>
                      </a:r>
                      <a:r>
                        <a:rPr kumimoji="1" lang="ja-JP" altLang="en-US" sz="800" dirty="0">
                          <a:solidFill>
                            <a:schemeClr val="tx1"/>
                          </a:solidFill>
                        </a:rPr>
                        <a:t>年度末時点）が令和</a:t>
                      </a:r>
                      <a:r>
                        <a:rPr kumimoji="1" lang="en-US" altLang="ja-JP" sz="800" dirty="0">
                          <a:solidFill>
                            <a:schemeClr val="tx1"/>
                          </a:solidFill>
                        </a:rPr>
                        <a:t>5</a:t>
                      </a:r>
                      <a:r>
                        <a:rPr kumimoji="1" lang="ja-JP" altLang="en-US" sz="800" dirty="0">
                          <a:solidFill>
                            <a:schemeClr val="tx1"/>
                          </a:solidFill>
                        </a:rPr>
                        <a:t>年度末時点で</a:t>
                      </a:r>
                      <a:r>
                        <a:rPr kumimoji="1" lang="en-US" altLang="ja-JP" sz="800" dirty="0">
                          <a:solidFill>
                            <a:schemeClr val="tx1"/>
                          </a:solidFill>
                        </a:rPr>
                        <a:t>718ha</a:t>
                      </a:r>
                      <a:r>
                        <a:rPr kumimoji="1" lang="ja-JP" altLang="en-US" sz="800" dirty="0">
                          <a:solidFill>
                            <a:schemeClr val="tx1"/>
                          </a:solidFill>
                        </a:rPr>
                        <a:t>となった。</a:t>
                      </a:r>
                      <a:endParaRPr kumimoji="1" lang="ja-JP" altLang="en-US" sz="80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lnR w="12700" cap="flat" cmpd="sng" algn="ctr">
                      <a:solidFill>
                        <a:schemeClr val="accent3"/>
                      </a:solidFill>
                      <a:prstDash val="solid"/>
                      <a:round/>
                      <a:headEnd type="none" w="med" len="med"/>
                      <a:tailEnd type="none" w="med" len="med"/>
                    </a:lnR>
                  </a:tcPr>
                </a:tc>
                <a:extLst>
                  <a:ext uri="{0D108BD9-81ED-4DB2-BD59-A6C34878D82A}">
                    <a16:rowId xmlns:a16="http://schemas.microsoft.com/office/drawing/2014/main" val="2882431923"/>
                  </a:ext>
                </a:extLst>
              </a:tr>
              <a:tr h="1544069">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indent="0"/>
                      <a:r>
                        <a:rPr kumimoji="1" lang="ja-JP" altLang="en-US" sz="1050" b="1" dirty="0">
                          <a:latin typeface="+mn-lt"/>
                        </a:rPr>
                        <a:t>○温室効果ガス排出量</a:t>
                      </a:r>
                      <a:endParaRPr kumimoji="1" lang="en-US" altLang="ja-JP" sz="1050" b="1" dirty="0">
                        <a:latin typeface="+mn-lt"/>
                      </a:endParaRPr>
                    </a:p>
                    <a:p>
                      <a:pPr marL="177800" indent="-177800"/>
                      <a:r>
                        <a:rPr kumimoji="1" lang="ja-JP" altLang="en-US" sz="1050" b="1" dirty="0">
                          <a:latin typeface="+mn-lt"/>
                        </a:rPr>
                        <a:t>　：</a:t>
                      </a:r>
                      <a:r>
                        <a:rPr kumimoji="1" lang="en-US" altLang="ja-JP" sz="1050" b="1" u="none" strike="noStrike" kern="1200" cap="none" spc="0" normalizeH="0" baseline="0" noProof="0" dirty="0">
                          <a:ln>
                            <a:noFill/>
                          </a:ln>
                          <a:solidFill>
                            <a:prstClr val="black"/>
                          </a:solidFill>
                          <a:effectLst/>
                          <a:uLnTx/>
                          <a:uFillTx/>
                          <a:latin typeface="+mn-lt"/>
                        </a:rPr>
                        <a:t>2030</a:t>
                      </a:r>
                      <a:r>
                        <a:rPr kumimoji="1" lang="ja-JP" altLang="en-US" sz="1050" b="1" u="none" strike="noStrike" kern="1200" cap="none" spc="0" normalizeH="0" baseline="0" noProof="0" dirty="0">
                          <a:ln>
                            <a:noFill/>
                          </a:ln>
                          <a:solidFill>
                            <a:prstClr val="black"/>
                          </a:solidFill>
                          <a:effectLst/>
                          <a:uLnTx/>
                          <a:uFillTx/>
                          <a:latin typeface="+mn-lt"/>
                        </a:rPr>
                        <a:t>年度の府域の温室効果ガス排出量を</a:t>
                      </a:r>
                      <a:r>
                        <a:rPr kumimoji="1" lang="en-US" altLang="ja-JP" sz="1050" b="1" u="none" strike="noStrike" kern="1200" cap="none" spc="0" normalizeH="0" baseline="0" noProof="0" dirty="0">
                          <a:ln>
                            <a:noFill/>
                          </a:ln>
                          <a:solidFill>
                            <a:prstClr val="black"/>
                          </a:solidFill>
                          <a:effectLst/>
                          <a:uLnTx/>
                          <a:uFillTx/>
                          <a:latin typeface="+mn-lt"/>
                        </a:rPr>
                        <a:t>2013</a:t>
                      </a:r>
                      <a:r>
                        <a:rPr kumimoji="1" lang="ja-JP" altLang="en-US" sz="1050" b="1" u="none" strike="noStrike" kern="1200" cap="none" spc="0" normalizeH="0" baseline="0" noProof="0" dirty="0">
                          <a:ln>
                            <a:noFill/>
                          </a:ln>
                          <a:solidFill>
                            <a:prstClr val="black"/>
                          </a:solidFill>
                          <a:effectLst/>
                          <a:uLnTx/>
                          <a:uFillTx/>
                          <a:latin typeface="+mn-lt"/>
                        </a:rPr>
                        <a:t>年度比で</a:t>
                      </a:r>
                      <a:r>
                        <a:rPr kumimoji="1" lang="en-US" altLang="ja-JP" sz="1050" b="1" u="none" strike="noStrike" kern="1200" cap="none" spc="0" normalizeH="0" baseline="0" noProof="0" dirty="0">
                          <a:ln>
                            <a:noFill/>
                          </a:ln>
                          <a:solidFill>
                            <a:prstClr val="black"/>
                          </a:solidFill>
                          <a:effectLst/>
                          <a:uLnTx/>
                          <a:uFillTx/>
                          <a:latin typeface="+mn-lt"/>
                        </a:rPr>
                        <a:t>40</a:t>
                      </a:r>
                      <a:r>
                        <a:rPr kumimoji="1" lang="ja-JP" altLang="en-US" sz="1050" b="1" u="none" strike="noStrike" kern="1200" cap="none" spc="0" normalizeH="0" baseline="0" noProof="0" dirty="0">
                          <a:ln>
                            <a:noFill/>
                          </a:ln>
                          <a:solidFill>
                            <a:prstClr val="black"/>
                          </a:solidFill>
                          <a:effectLst/>
                          <a:uLnTx/>
                          <a:uFillTx/>
                          <a:latin typeface="+mn-lt"/>
                        </a:rPr>
                        <a:t>％削減</a:t>
                      </a:r>
                      <a:endParaRPr kumimoji="1" lang="ja-JP" altLang="en-US" sz="1050" b="1" dirty="0">
                        <a:latin typeface="+mn-lt"/>
                        <a:ea typeface="Meiryo UI" panose="020B0604030504040204" pitchFamily="50" charset="-128"/>
                      </a:endParaRPr>
                    </a:p>
                  </a:txBody>
                  <a:tcPr marL="74295" marR="74295" marT="37148" marB="37148" anchor="ctr">
                    <a:lnL w="12700" cap="flat" cmpd="sng" algn="ctr">
                      <a:solidFill>
                        <a:schemeClr val="accent3"/>
                      </a:solidFill>
                      <a:prstDash val="solid"/>
                      <a:round/>
                      <a:headEnd type="none" w="med" len="med"/>
                      <a:tailEnd type="none" w="med" len="med"/>
                    </a:lnL>
                    <a:lnB w="12700" cap="flat" cmpd="sng" algn="ctr">
                      <a:solidFill>
                        <a:schemeClr val="accent3"/>
                      </a:solidFill>
                      <a:prstDash val="solid"/>
                      <a:round/>
                      <a:headEnd type="none" w="med" len="med"/>
                      <a:tailEnd type="none" w="med" len="med"/>
                    </a:lnB>
                    <a:solidFill>
                      <a:srgbClr val="FFF3E7"/>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1000" dirty="0">
                          <a:latin typeface="+mn-lt"/>
                        </a:rPr>
                        <a:t>【2018</a:t>
                      </a:r>
                      <a:r>
                        <a:rPr kumimoji="1" lang="ja-JP" altLang="en-US" sz="1000" dirty="0">
                          <a:latin typeface="+mn-lt"/>
                        </a:rPr>
                        <a:t>年度</a:t>
                      </a:r>
                      <a:r>
                        <a:rPr kumimoji="1" lang="en-US" altLang="ja-JP" sz="1000" dirty="0">
                          <a:latin typeface="+mn-lt"/>
                        </a:rPr>
                        <a:t>】</a:t>
                      </a:r>
                    </a:p>
                    <a:p>
                      <a:pPr algn="ctr"/>
                      <a:r>
                        <a:rPr kumimoji="1" lang="en-US" altLang="ja-JP" sz="1000" dirty="0">
                          <a:latin typeface="+mn-lt"/>
                        </a:rPr>
                        <a:t>2013</a:t>
                      </a:r>
                      <a:r>
                        <a:rPr kumimoji="1" lang="ja-JP" altLang="en-US" sz="1000" dirty="0">
                          <a:latin typeface="+mn-lt"/>
                        </a:rPr>
                        <a:t>年度比</a:t>
                      </a:r>
                    </a:p>
                    <a:p>
                      <a:pPr algn="ctr"/>
                      <a:r>
                        <a:rPr kumimoji="1" lang="en-US" altLang="ja-JP" sz="1000" dirty="0">
                          <a:latin typeface="+mn-lt"/>
                        </a:rPr>
                        <a:t>19.1%</a:t>
                      </a:r>
                      <a:r>
                        <a:rPr kumimoji="1" lang="ja-JP" altLang="en-US" sz="1000" dirty="0">
                          <a:latin typeface="+mn-lt"/>
                        </a:rPr>
                        <a:t>削減</a:t>
                      </a:r>
                    </a:p>
                  </a:txBody>
                  <a:tcPr marL="74295" marR="74295" marT="37148" marB="37148" anchor="ctr">
                    <a:lnB w="12700" cap="flat" cmpd="sng" algn="ctr">
                      <a:solidFill>
                        <a:schemeClr val="accent3"/>
                      </a:solidFill>
                      <a:prstDash val="solid"/>
                      <a:round/>
                      <a:headEnd type="none" w="med" len="med"/>
                      <a:tailEnd type="none" w="med" len="med"/>
                    </a:lnB>
                    <a:solidFill>
                      <a:srgbClr val="FFF3E7"/>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1000" kern="1200" dirty="0">
                          <a:solidFill>
                            <a:schemeClr val="dk1"/>
                          </a:solidFill>
                          <a:latin typeface="+mn-lt"/>
                          <a:ea typeface="+mn-ea"/>
                          <a:cs typeface="+mn-cs"/>
                        </a:rPr>
                        <a:t>【2020</a:t>
                      </a:r>
                      <a:r>
                        <a:rPr kumimoji="1" lang="ja-JP" altLang="en-US" sz="1000" kern="1200" dirty="0">
                          <a:solidFill>
                            <a:schemeClr val="dk1"/>
                          </a:solidFill>
                          <a:latin typeface="+mn-lt"/>
                          <a:ea typeface="+mn-ea"/>
                          <a:cs typeface="+mn-cs"/>
                        </a:rPr>
                        <a:t>年度</a:t>
                      </a:r>
                      <a:r>
                        <a:rPr kumimoji="1" lang="en-US" altLang="ja-JP" sz="1000" kern="1200" dirty="0">
                          <a:solidFill>
                            <a:schemeClr val="dk1"/>
                          </a:solidFill>
                          <a:latin typeface="+mn-lt"/>
                          <a:ea typeface="+mn-ea"/>
                          <a:cs typeface="+mn-cs"/>
                        </a:rPr>
                        <a:t>】</a:t>
                      </a:r>
                    </a:p>
                    <a:p>
                      <a:pPr algn="ctr"/>
                      <a:r>
                        <a:rPr kumimoji="1" lang="en-US" altLang="ja-JP" sz="1000" kern="1200" dirty="0">
                          <a:solidFill>
                            <a:schemeClr val="dk1"/>
                          </a:solidFill>
                          <a:latin typeface="+mn-lt"/>
                          <a:ea typeface="+mn-ea"/>
                          <a:cs typeface="+mn-cs"/>
                        </a:rPr>
                        <a:t>2013</a:t>
                      </a:r>
                      <a:r>
                        <a:rPr kumimoji="1" lang="ja-JP" altLang="en-US" sz="1000" kern="1200" dirty="0">
                          <a:solidFill>
                            <a:schemeClr val="dk1"/>
                          </a:solidFill>
                          <a:latin typeface="+mn-lt"/>
                          <a:ea typeface="+mn-ea"/>
                          <a:cs typeface="+mn-cs"/>
                        </a:rPr>
                        <a:t>年度比</a:t>
                      </a:r>
                    </a:p>
                    <a:p>
                      <a:pPr algn="ctr"/>
                      <a:r>
                        <a:rPr kumimoji="1" lang="en-US" altLang="ja-JP" sz="1000" kern="1200" dirty="0">
                          <a:solidFill>
                            <a:schemeClr val="tx1"/>
                          </a:solidFill>
                          <a:latin typeface="+mn-lt"/>
                          <a:ea typeface="+mn-ea"/>
                          <a:cs typeface="+mn-cs"/>
                        </a:rPr>
                        <a:t>22.2</a:t>
                      </a:r>
                      <a:r>
                        <a:rPr kumimoji="1" lang="en-US" altLang="ja-JP" sz="1000" kern="1200" dirty="0">
                          <a:solidFill>
                            <a:schemeClr val="dk1"/>
                          </a:solidFill>
                          <a:latin typeface="+mn-lt"/>
                          <a:ea typeface="+mn-ea"/>
                          <a:cs typeface="+mn-cs"/>
                        </a:rPr>
                        <a:t>%</a:t>
                      </a:r>
                      <a:r>
                        <a:rPr kumimoji="1" lang="ja-JP" altLang="en-US" sz="1000" kern="1200" dirty="0">
                          <a:solidFill>
                            <a:schemeClr val="dk1"/>
                          </a:solidFill>
                          <a:latin typeface="+mn-lt"/>
                          <a:ea typeface="+mn-ea"/>
                          <a:cs typeface="+mn-cs"/>
                        </a:rPr>
                        <a:t>削減</a:t>
                      </a:r>
                    </a:p>
                  </a:txBody>
                  <a:tcPr marL="74295" marR="74295" marT="37148" marB="37148" anchor="ctr">
                    <a:lnB w="12700" cap="flat" cmpd="sng" algn="ctr">
                      <a:solidFill>
                        <a:schemeClr val="accent3"/>
                      </a:solidFill>
                      <a:prstDash val="solid"/>
                      <a:round/>
                      <a:headEnd type="none" w="med" len="med"/>
                      <a:tailEnd type="none" w="med" len="med"/>
                    </a:lnB>
                    <a:solidFill>
                      <a:srgbClr val="FFF3E7"/>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1000" dirty="0">
                          <a:latin typeface="+mn-lt"/>
                        </a:rPr>
                        <a:t>【2021</a:t>
                      </a:r>
                      <a:r>
                        <a:rPr kumimoji="1" lang="ja-JP" altLang="en-US" sz="1000" dirty="0">
                          <a:latin typeface="+mn-lt"/>
                        </a:rPr>
                        <a:t>年度</a:t>
                      </a:r>
                      <a:r>
                        <a:rPr kumimoji="1" lang="en-US" altLang="ja-JP" sz="1000" dirty="0">
                          <a:latin typeface="+mn-lt"/>
                        </a:rPr>
                        <a:t>】</a:t>
                      </a:r>
                    </a:p>
                    <a:p>
                      <a:pPr algn="ctr"/>
                      <a:r>
                        <a:rPr kumimoji="1" lang="en-US" altLang="ja-JP" sz="1000" dirty="0">
                          <a:latin typeface="+mn-lt"/>
                        </a:rPr>
                        <a:t>2013</a:t>
                      </a:r>
                      <a:r>
                        <a:rPr kumimoji="1" lang="ja-JP" altLang="en-US" sz="1000" dirty="0">
                          <a:latin typeface="+mn-lt"/>
                        </a:rPr>
                        <a:t>年度比</a:t>
                      </a:r>
                    </a:p>
                    <a:p>
                      <a:pPr algn="ctr"/>
                      <a:r>
                        <a:rPr kumimoji="1" lang="en-US" altLang="ja-JP" sz="1000" dirty="0">
                          <a:solidFill>
                            <a:schemeClr val="tx1"/>
                          </a:solidFill>
                          <a:latin typeface="+mn-lt"/>
                        </a:rPr>
                        <a:t>24.3</a:t>
                      </a:r>
                      <a:r>
                        <a:rPr kumimoji="1" lang="en-US" altLang="ja-JP" sz="1000" dirty="0">
                          <a:latin typeface="+mn-lt"/>
                        </a:rPr>
                        <a:t>%</a:t>
                      </a:r>
                      <a:r>
                        <a:rPr kumimoji="1" lang="ja-JP" altLang="en-US" sz="1000" dirty="0">
                          <a:latin typeface="+mn-lt"/>
                        </a:rPr>
                        <a:t>削減</a:t>
                      </a:r>
                    </a:p>
                  </a:txBody>
                  <a:tcPr marL="74295" marR="74295" marT="37148" marB="37148" anchor="ctr">
                    <a:lnB w="12700" cap="flat" cmpd="sng" algn="ctr">
                      <a:solidFill>
                        <a:schemeClr val="accent3"/>
                      </a:solidFill>
                      <a:prstDash val="solid"/>
                      <a:round/>
                      <a:headEnd type="none" w="med" len="med"/>
                      <a:tailEnd type="none" w="med" len="med"/>
                    </a:lnB>
                    <a:solidFill>
                      <a:srgbClr val="FFF3E7"/>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1600" b="0" dirty="0">
                          <a:solidFill>
                            <a:schemeClr val="tx1"/>
                          </a:solidFill>
                          <a:latin typeface="Meiryo UI" panose="020B0604030504040204" pitchFamily="50" charset="-128"/>
                          <a:ea typeface="Meiryo UI" panose="020B0604030504040204" pitchFamily="50" charset="-128"/>
                        </a:rPr>
                        <a:t>B</a:t>
                      </a:r>
                      <a:endParaRPr kumimoji="1" lang="ja-JP" altLang="en-US" sz="1000" b="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lnB w="12700" cap="flat" cmpd="sng" algn="ctr">
                      <a:solidFill>
                        <a:schemeClr val="accent3"/>
                      </a:solidFill>
                      <a:prstDash val="solid"/>
                      <a:round/>
                      <a:headEnd type="none" w="med" len="med"/>
                      <a:tailEnd type="none" w="med" len="med"/>
                    </a:lnB>
                    <a:solidFill>
                      <a:srgbClr val="FFF3E7"/>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a:r>
                        <a:rPr kumimoji="1" lang="ja-JP" altLang="en-US" sz="800" dirty="0">
                          <a:latin typeface="+mn-lt"/>
                        </a:rPr>
                        <a:t>温室効果ガス</a:t>
                      </a:r>
                      <a:endParaRPr kumimoji="1" lang="en-US" altLang="ja-JP" sz="800" dirty="0">
                        <a:latin typeface="+mn-lt"/>
                      </a:endParaRPr>
                    </a:p>
                    <a:p>
                      <a:pPr algn="l"/>
                      <a:r>
                        <a:rPr kumimoji="1" lang="ja-JP" altLang="en-US" sz="800" dirty="0">
                          <a:latin typeface="+mn-lt"/>
                        </a:rPr>
                        <a:t>排出量の内訳</a:t>
                      </a:r>
                      <a:endParaRPr kumimoji="1" lang="en-US" altLang="ja-JP" sz="800" dirty="0">
                        <a:latin typeface="+mn-lt"/>
                      </a:endParaRPr>
                    </a:p>
                    <a:p>
                      <a:pPr algn="l"/>
                      <a:r>
                        <a:rPr kumimoji="1" lang="en-US" altLang="ja-JP" sz="800" dirty="0">
                          <a:latin typeface="+mn-lt"/>
                        </a:rPr>
                        <a:t>【2021</a:t>
                      </a:r>
                      <a:r>
                        <a:rPr kumimoji="1" lang="ja-JP" altLang="en-US" sz="800" dirty="0">
                          <a:latin typeface="+mn-lt"/>
                        </a:rPr>
                        <a:t>年度</a:t>
                      </a:r>
                      <a:r>
                        <a:rPr kumimoji="1" lang="en-US" altLang="ja-JP" sz="800" dirty="0">
                          <a:latin typeface="+mn-lt"/>
                        </a:rPr>
                        <a:t>】</a:t>
                      </a:r>
                      <a:endParaRPr kumimoji="1" lang="ja-JP" altLang="en-US" sz="800" dirty="0">
                        <a:latin typeface="+mn-lt"/>
                        <a:ea typeface="Meiryo UI" panose="020B0604030504040204" pitchFamily="50" charset="-128"/>
                      </a:endParaRPr>
                    </a:p>
                  </a:txBody>
                  <a:tcPr marL="74295" marR="74295" marT="37148" marB="37148" anchor="ctr">
                    <a:lnB w="12700" cap="flat" cmpd="sng" algn="ctr">
                      <a:solidFill>
                        <a:schemeClr val="accent3"/>
                      </a:solidFill>
                      <a:prstDash val="solid"/>
                      <a:round/>
                      <a:headEnd type="none" w="med" len="med"/>
                      <a:tailEnd type="none" w="med" len="med"/>
                    </a:lnB>
                    <a:solidFill>
                      <a:srgbClr val="FFE6CC"/>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r"/>
                      <a:r>
                        <a:rPr kumimoji="1" lang="ja-JP" altLang="en-US" sz="800" dirty="0">
                          <a:solidFill>
                            <a:schemeClr val="tx1"/>
                          </a:solidFill>
                          <a:latin typeface="+mn-lt"/>
                        </a:rPr>
                        <a:t>  単位：万</a:t>
                      </a:r>
                      <a:r>
                        <a:rPr kumimoji="1" lang="en-US" altLang="ja-JP" sz="800" dirty="0">
                          <a:solidFill>
                            <a:schemeClr val="tx1"/>
                          </a:solidFill>
                          <a:latin typeface="+mn-lt"/>
                        </a:rPr>
                        <a:t>t-CO</a:t>
                      </a:r>
                      <a:r>
                        <a:rPr kumimoji="1" lang="ja-JP" altLang="en-US" sz="800" dirty="0">
                          <a:solidFill>
                            <a:schemeClr val="tx1"/>
                          </a:solidFill>
                          <a:latin typeface="+mn-lt"/>
                        </a:rPr>
                        <a:t>₂（前年度比）</a:t>
                      </a:r>
                      <a:endParaRPr kumimoji="1" lang="en-US" altLang="ja-JP" sz="800" dirty="0">
                        <a:solidFill>
                          <a:schemeClr val="tx1"/>
                        </a:solidFill>
                        <a:latin typeface="+mn-lt"/>
                      </a:endParaRPr>
                    </a:p>
                    <a:p>
                      <a:pPr algn="l"/>
                      <a:r>
                        <a:rPr kumimoji="1" lang="ja-JP" altLang="en-US" sz="800" dirty="0">
                          <a:solidFill>
                            <a:schemeClr val="tx1"/>
                          </a:solidFill>
                          <a:latin typeface="+mn-lt"/>
                        </a:rPr>
                        <a:t>二酸化炭素　</a:t>
                      </a:r>
                      <a:r>
                        <a:rPr kumimoji="1" lang="en-US" altLang="ja-JP" sz="800" dirty="0">
                          <a:solidFill>
                            <a:schemeClr val="tx1"/>
                          </a:solidFill>
                          <a:latin typeface="+mn-lt"/>
                        </a:rPr>
                        <a:t>3,807</a:t>
                      </a:r>
                      <a:r>
                        <a:rPr kumimoji="1" lang="ja-JP" altLang="en-US" sz="800" dirty="0">
                          <a:solidFill>
                            <a:schemeClr val="tx1"/>
                          </a:solidFill>
                          <a:latin typeface="+mn-lt"/>
                        </a:rPr>
                        <a:t>（▲</a:t>
                      </a:r>
                      <a:r>
                        <a:rPr kumimoji="1" lang="en-US" altLang="ja-JP" sz="800" dirty="0">
                          <a:solidFill>
                            <a:schemeClr val="tx1"/>
                          </a:solidFill>
                          <a:latin typeface="+mn-lt"/>
                        </a:rPr>
                        <a:t>3.3</a:t>
                      </a:r>
                      <a:r>
                        <a:rPr kumimoji="1" lang="ja-JP" altLang="en-US" sz="800" dirty="0">
                          <a:solidFill>
                            <a:schemeClr val="tx1"/>
                          </a:solidFill>
                          <a:latin typeface="+mn-lt"/>
                        </a:rPr>
                        <a:t>％）</a:t>
                      </a:r>
                      <a:endParaRPr kumimoji="1" lang="en-US" altLang="ja-JP" sz="800" dirty="0">
                        <a:solidFill>
                          <a:schemeClr val="tx1"/>
                        </a:solidFill>
                        <a:latin typeface="+mn-lt"/>
                      </a:endParaRPr>
                    </a:p>
                    <a:p>
                      <a:pPr algn="l"/>
                      <a:r>
                        <a:rPr kumimoji="1" lang="ja-JP" altLang="en-US" sz="800" dirty="0">
                          <a:solidFill>
                            <a:schemeClr val="tx1"/>
                          </a:solidFill>
                          <a:latin typeface="+mn-lt"/>
                        </a:rPr>
                        <a:t>　 　　　　産業部門　</a:t>
                      </a:r>
                      <a:r>
                        <a:rPr kumimoji="1" lang="en-US" altLang="ja-JP" sz="800" dirty="0">
                          <a:solidFill>
                            <a:schemeClr val="tx1"/>
                          </a:solidFill>
                          <a:latin typeface="+mn-lt"/>
                        </a:rPr>
                        <a:t>   996  </a:t>
                      </a:r>
                      <a:r>
                        <a:rPr kumimoji="1" lang="ja-JP" altLang="en-US" sz="800" dirty="0">
                          <a:solidFill>
                            <a:schemeClr val="tx1"/>
                          </a:solidFill>
                          <a:latin typeface="+mn-lt"/>
                        </a:rPr>
                        <a:t>（▲</a:t>
                      </a:r>
                      <a:r>
                        <a:rPr kumimoji="1" lang="en-US" altLang="ja-JP" sz="800" dirty="0">
                          <a:solidFill>
                            <a:schemeClr val="tx1"/>
                          </a:solidFill>
                          <a:latin typeface="+mn-lt"/>
                        </a:rPr>
                        <a:t>3.4</a:t>
                      </a:r>
                      <a:r>
                        <a:rPr kumimoji="1" lang="ja-JP" altLang="en-US" sz="800" dirty="0">
                          <a:solidFill>
                            <a:schemeClr val="tx1"/>
                          </a:solidFill>
                          <a:latin typeface="+mn-lt"/>
                        </a:rPr>
                        <a:t>％）</a:t>
                      </a:r>
                      <a:endParaRPr kumimoji="1" lang="en-US" altLang="ja-JP" sz="800" dirty="0">
                        <a:solidFill>
                          <a:schemeClr val="tx1"/>
                        </a:solidFill>
                        <a:latin typeface="+mn-lt"/>
                      </a:endParaRPr>
                    </a:p>
                    <a:p>
                      <a:pPr algn="l"/>
                      <a:r>
                        <a:rPr kumimoji="1" lang="ja-JP" altLang="en-US" sz="800" dirty="0">
                          <a:solidFill>
                            <a:schemeClr val="tx1"/>
                          </a:solidFill>
                          <a:latin typeface="+mn-lt"/>
                        </a:rPr>
                        <a:t>　 　　　　業務部門　</a:t>
                      </a:r>
                      <a:r>
                        <a:rPr kumimoji="1" lang="en-US" altLang="ja-JP" sz="800" dirty="0">
                          <a:solidFill>
                            <a:schemeClr val="tx1"/>
                          </a:solidFill>
                          <a:latin typeface="+mn-lt"/>
                        </a:rPr>
                        <a:t>1,189  </a:t>
                      </a:r>
                      <a:r>
                        <a:rPr kumimoji="1" lang="ja-JP" altLang="en-US" sz="800" dirty="0">
                          <a:solidFill>
                            <a:schemeClr val="tx1"/>
                          </a:solidFill>
                          <a:latin typeface="+mn-lt"/>
                        </a:rPr>
                        <a:t>（＋</a:t>
                      </a:r>
                      <a:r>
                        <a:rPr kumimoji="1" lang="en-US" altLang="ja-JP" sz="800" dirty="0">
                          <a:solidFill>
                            <a:schemeClr val="tx1"/>
                          </a:solidFill>
                          <a:latin typeface="+mn-lt"/>
                        </a:rPr>
                        <a:t>7.1</a:t>
                      </a:r>
                      <a:r>
                        <a:rPr kumimoji="1" lang="ja-JP" altLang="en-US" sz="800" dirty="0">
                          <a:solidFill>
                            <a:schemeClr val="tx1"/>
                          </a:solidFill>
                          <a:latin typeface="+mn-lt"/>
                        </a:rPr>
                        <a:t>％）</a:t>
                      </a:r>
                      <a:endParaRPr kumimoji="1" lang="en-US" altLang="ja-JP" sz="800" dirty="0">
                        <a:solidFill>
                          <a:schemeClr val="tx1"/>
                        </a:solidFill>
                        <a:latin typeface="+mn-lt"/>
                      </a:endParaRPr>
                    </a:p>
                    <a:p>
                      <a:pPr algn="l"/>
                      <a:r>
                        <a:rPr kumimoji="1" lang="ja-JP" altLang="en-US" sz="800" dirty="0">
                          <a:solidFill>
                            <a:schemeClr val="tx1"/>
                          </a:solidFill>
                          <a:latin typeface="+mn-lt"/>
                        </a:rPr>
                        <a:t>　 　　　　家庭部門　</a:t>
                      </a:r>
                      <a:r>
                        <a:rPr kumimoji="1" lang="en-US" altLang="ja-JP" sz="800" dirty="0">
                          <a:solidFill>
                            <a:schemeClr val="tx1"/>
                          </a:solidFill>
                          <a:latin typeface="+mn-lt"/>
                        </a:rPr>
                        <a:t>   885</a:t>
                      </a:r>
                      <a:r>
                        <a:rPr kumimoji="1" lang="ja-JP" altLang="en-US" sz="800" dirty="0">
                          <a:solidFill>
                            <a:schemeClr val="tx1"/>
                          </a:solidFill>
                          <a:latin typeface="+mn-lt"/>
                        </a:rPr>
                        <a:t>（▲</a:t>
                      </a:r>
                      <a:r>
                        <a:rPr kumimoji="1" lang="en-US" altLang="ja-JP" sz="800" dirty="0">
                          <a:solidFill>
                            <a:schemeClr val="tx1"/>
                          </a:solidFill>
                          <a:latin typeface="+mn-lt"/>
                        </a:rPr>
                        <a:t>15.6</a:t>
                      </a:r>
                      <a:r>
                        <a:rPr kumimoji="1" lang="ja-JP" altLang="en-US" sz="800" dirty="0">
                          <a:solidFill>
                            <a:schemeClr val="tx1"/>
                          </a:solidFill>
                          <a:latin typeface="+mn-lt"/>
                        </a:rPr>
                        <a:t>％）</a:t>
                      </a:r>
                      <a:endParaRPr kumimoji="1" lang="en-US" altLang="ja-JP" sz="800" dirty="0">
                        <a:solidFill>
                          <a:schemeClr val="tx1"/>
                        </a:solidFill>
                        <a:latin typeface="+mn-lt"/>
                      </a:endParaRPr>
                    </a:p>
                    <a:p>
                      <a:pPr algn="l"/>
                      <a:r>
                        <a:rPr kumimoji="1" lang="ja-JP" altLang="en-US" sz="800" dirty="0">
                          <a:solidFill>
                            <a:schemeClr val="tx1"/>
                          </a:solidFill>
                          <a:latin typeface="+mn-lt"/>
                        </a:rPr>
                        <a:t>　 　　　　運輸部門　   </a:t>
                      </a:r>
                      <a:r>
                        <a:rPr kumimoji="1" lang="en-US" altLang="ja-JP" sz="800" dirty="0">
                          <a:solidFill>
                            <a:schemeClr val="tx1"/>
                          </a:solidFill>
                          <a:latin typeface="+mn-lt"/>
                        </a:rPr>
                        <a:t>579  </a:t>
                      </a:r>
                      <a:r>
                        <a:rPr kumimoji="1" lang="ja-JP" altLang="en-US" sz="800" dirty="0">
                          <a:solidFill>
                            <a:schemeClr val="tx1"/>
                          </a:solidFill>
                          <a:latin typeface="+mn-lt"/>
                        </a:rPr>
                        <a:t>（＋</a:t>
                      </a:r>
                      <a:r>
                        <a:rPr kumimoji="1" lang="en-US" altLang="ja-JP" sz="800" dirty="0">
                          <a:solidFill>
                            <a:schemeClr val="tx1"/>
                          </a:solidFill>
                          <a:latin typeface="+mn-lt"/>
                        </a:rPr>
                        <a:t>0.3</a:t>
                      </a:r>
                      <a:r>
                        <a:rPr kumimoji="1" lang="ja-JP" altLang="en-US" sz="800" dirty="0">
                          <a:solidFill>
                            <a:schemeClr val="tx1"/>
                          </a:solidFill>
                          <a:latin typeface="+mn-lt"/>
                        </a:rPr>
                        <a:t>％）</a:t>
                      </a:r>
                      <a:endParaRPr kumimoji="1" lang="en-US" altLang="ja-JP" sz="800" dirty="0">
                        <a:solidFill>
                          <a:schemeClr val="tx1"/>
                        </a:solidFill>
                        <a:latin typeface="+mn-lt"/>
                      </a:endParaRPr>
                    </a:p>
                    <a:p>
                      <a:pPr algn="l"/>
                      <a:r>
                        <a:rPr kumimoji="1" lang="ja-JP" altLang="en-US" sz="800" baseline="0" dirty="0">
                          <a:solidFill>
                            <a:schemeClr val="tx1"/>
                          </a:solidFill>
                          <a:latin typeface="+mn-lt"/>
                        </a:rPr>
                        <a:t> エネルギー転換部門　　</a:t>
                      </a:r>
                      <a:r>
                        <a:rPr kumimoji="1" lang="en-US" altLang="ja-JP" sz="800" baseline="0" dirty="0">
                          <a:solidFill>
                            <a:schemeClr val="tx1"/>
                          </a:solidFill>
                          <a:latin typeface="+mn-lt"/>
                        </a:rPr>
                        <a:t> 30 </a:t>
                      </a:r>
                      <a:r>
                        <a:rPr kumimoji="1" lang="ja-JP" altLang="en-US" sz="800" dirty="0">
                          <a:solidFill>
                            <a:schemeClr val="tx1"/>
                          </a:solidFill>
                          <a:latin typeface="+mn-lt"/>
                        </a:rPr>
                        <a:t>（▲</a:t>
                      </a:r>
                      <a:r>
                        <a:rPr kumimoji="1" lang="en-US" altLang="ja-JP" sz="800" dirty="0">
                          <a:solidFill>
                            <a:schemeClr val="tx1"/>
                          </a:solidFill>
                          <a:latin typeface="+mn-lt"/>
                        </a:rPr>
                        <a:t>18.6</a:t>
                      </a:r>
                      <a:r>
                        <a:rPr kumimoji="1" lang="ja-JP" altLang="en-US" sz="800" dirty="0">
                          <a:solidFill>
                            <a:schemeClr val="tx1"/>
                          </a:solidFill>
                          <a:latin typeface="+mn-lt"/>
                        </a:rPr>
                        <a:t>％）</a:t>
                      </a:r>
                      <a:endParaRPr kumimoji="1" lang="en-US" altLang="ja-JP" sz="800" dirty="0">
                        <a:solidFill>
                          <a:schemeClr val="tx1"/>
                        </a:solidFill>
                        <a:latin typeface="+mn-lt"/>
                      </a:endParaRPr>
                    </a:p>
                    <a:p>
                      <a:pPr algn="l"/>
                      <a:r>
                        <a:rPr kumimoji="1" lang="ja-JP" altLang="en-US" sz="800" dirty="0">
                          <a:solidFill>
                            <a:schemeClr val="tx1"/>
                          </a:solidFill>
                          <a:latin typeface="+mn-lt"/>
                        </a:rPr>
                        <a:t>　　　　廃棄物部門　　 </a:t>
                      </a:r>
                      <a:r>
                        <a:rPr kumimoji="1" lang="en-US" altLang="ja-JP" sz="800" dirty="0">
                          <a:solidFill>
                            <a:schemeClr val="tx1"/>
                          </a:solidFill>
                          <a:latin typeface="+mn-lt"/>
                        </a:rPr>
                        <a:t>127   </a:t>
                      </a:r>
                      <a:r>
                        <a:rPr kumimoji="1" lang="ja-JP" altLang="en-US" sz="800" dirty="0">
                          <a:solidFill>
                            <a:schemeClr val="tx1"/>
                          </a:solidFill>
                          <a:latin typeface="+mn-lt"/>
                        </a:rPr>
                        <a:t>（▲</a:t>
                      </a:r>
                      <a:r>
                        <a:rPr kumimoji="1" lang="en-US" altLang="ja-JP" sz="800" dirty="0">
                          <a:solidFill>
                            <a:schemeClr val="tx1"/>
                          </a:solidFill>
                          <a:latin typeface="+mn-lt"/>
                        </a:rPr>
                        <a:t>3.9</a:t>
                      </a:r>
                      <a:r>
                        <a:rPr kumimoji="1" lang="ja-JP" altLang="en-US" sz="800" dirty="0">
                          <a:solidFill>
                            <a:schemeClr val="tx1"/>
                          </a:solidFill>
                          <a:latin typeface="+mn-lt"/>
                        </a:rPr>
                        <a:t>％）</a:t>
                      </a:r>
                      <a:endParaRPr kumimoji="1" lang="en-US" altLang="ja-JP" sz="800" dirty="0">
                        <a:solidFill>
                          <a:schemeClr val="tx1"/>
                        </a:solidFill>
                        <a:latin typeface="+mn-lt"/>
                      </a:endParaRPr>
                    </a:p>
                    <a:p>
                      <a:pPr algn="l"/>
                      <a:r>
                        <a:rPr kumimoji="1" lang="ja-JP" altLang="en-US" sz="800" dirty="0">
                          <a:solidFill>
                            <a:schemeClr val="tx1"/>
                          </a:solidFill>
                          <a:latin typeface="+mn-lt"/>
                        </a:rPr>
                        <a:t>メタン　           </a:t>
                      </a:r>
                      <a:r>
                        <a:rPr kumimoji="1" lang="en-US" altLang="ja-JP" sz="800" dirty="0">
                          <a:solidFill>
                            <a:schemeClr val="tx1"/>
                          </a:solidFill>
                          <a:latin typeface="+mn-lt"/>
                        </a:rPr>
                        <a:t>13</a:t>
                      </a:r>
                      <a:r>
                        <a:rPr kumimoji="1" lang="ja-JP" altLang="en-US" sz="800" dirty="0">
                          <a:solidFill>
                            <a:schemeClr val="tx1"/>
                          </a:solidFill>
                          <a:latin typeface="+mn-lt"/>
                        </a:rPr>
                        <a:t>（▲</a:t>
                      </a:r>
                      <a:r>
                        <a:rPr kumimoji="1" lang="en-US" altLang="ja-JP" sz="800" dirty="0">
                          <a:solidFill>
                            <a:schemeClr val="tx1"/>
                          </a:solidFill>
                          <a:latin typeface="+mn-lt"/>
                        </a:rPr>
                        <a:t>2.5</a:t>
                      </a:r>
                      <a:r>
                        <a:rPr kumimoji="1" lang="ja-JP" altLang="en-US" sz="800" dirty="0">
                          <a:solidFill>
                            <a:schemeClr val="tx1"/>
                          </a:solidFill>
                          <a:latin typeface="+mn-lt"/>
                        </a:rPr>
                        <a:t>％）</a:t>
                      </a:r>
                      <a:endParaRPr kumimoji="1" lang="en-US" altLang="ja-JP" sz="800" dirty="0">
                        <a:solidFill>
                          <a:schemeClr val="tx1"/>
                        </a:solidFill>
                        <a:latin typeface="+mn-lt"/>
                      </a:endParaRPr>
                    </a:p>
                    <a:p>
                      <a:pPr algn="l"/>
                      <a:r>
                        <a:rPr kumimoji="1" lang="ja-JP" altLang="en-US" sz="800" dirty="0">
                          <a:solidFill>
                            <a:schemeClr val="tx1"/>
                          </a:solidFill>
                          <a:latin typeface="+mn-lt"/>
                        </a:rPr>
                        <a:t>一酸化二窒素　</a:t>
                      </a:r>
                      <a:r>
                        <a:rPr kumimoji="1" lang="en-US" altLang="ja-JP" sz="800" dirty="0">
                          <a:solidFill>
                            <a:schemeClr val="tx1"/>
                          </a:solidFill>
                          <a:latin typeface="+mn-lt"/>
                        </a:rPr>
                        <a:t>35</a:t>
                      </a:r>
                      <a:r>
                        <a:rPr kumimoji="1" lang="ja-JP" altLang="en-US" sz="800" dirty="0">
                          <a:solidFill>
                            <a:schemeClr val="tx1"/>
                          </a:solidFill>
                          <a:latin typeface="+mn-lt"/>
                        </a:rPr>
                        <a:t>（▲</a:t>
                      </a:r>
                      <a:r>
                        <a:rPr kumimoji="1" lang="en-US" altLang="ja-JP" sz="800" dirty="0">
                          <a:solidFill>
                            <a:schemeClr val="tx1"/>
                          </a:solidFill>
                          <a:latin typeface="+mn-lt"/>
                        </a:rPr>
                        <a:t>5.8</a:t>
                      </a:r>
                      <a:r>
                        <a:rPr kumimoji="1" lang="ja-JP" altLang="en-US" sz="800" dirty="0">
                          <a:solidFill>
                            <a:schemeClr val="tx1"/>
                          </a:solidFill>
                          <a:latin typeface="+mn-lt"/>
                        </a:rPr>
                        <a:t>％）</a:t>
                      </a:r>
                      <a:endParaRPr kumimoji="1" lang="en-US" altLang="ja-JP" sz="800" dirty="0">
                        <a:solidFill>
                          <a:schemeClr val="tx1"/>
                        </a:solidFill>
                        <a:latin typeface="+mn-lt"/>
                      </a:endParaRPr>
                    </a:p>
                    <a:p>
                      <a:pPr algn="l"/>
                      <a:r>
                        <a:rPr kumimoji="1" lang="ja-JP" altLang="en-US" sz="800" dirty="0">
                          <a:solidFill>
                            <a:schemeClr val="tx1"/>
                          </a:solidFill>
                          <a:latin typeface="+mn-lt"/>
                        </a:rPr>
                        <a:t>代替フロン等　 </a:t>
                      </a:r>
                      <a:r>
                        <a:rPr kumimoji="1" lang="en-US" altLang="ja-JP" sz="800" dirty="0">
                          <a:solidFill>
                            <a:schemeClr val="tx1"/>
                          </a:solidFill>
                          <a:latin typeface="+mn-lt"/>
                        </a:rPr>
                        <a:t>404</a:t>
                      </a:r>
                      <a:r>
                        <a:rPr kumimoji="1" lang="ja-JP" altLang="en-US" sz="800" dirty="0">
                          <a:solidFill>
                            <a:schemeClr val="tx1"/>
                          </a:solidFill>
                          <a:latin typeface="+mn-lt"/>
                        </a:rPr>
                        <a:t>（</a:t>
                      </a:r>
                      <a:r>
                        <a:rPr kumimoji="1" lang="en-US" altLang="ja-JP" sz="800" dirty="0">
                          <a:solidFill>
                            <a:schemeClr val="tx1"/>
                          </a:solidFill>
                          <a:latin typeface="+mn-lt"/>
                        </a:rPr>
                        <a:t>+3.9</a:t>
                      </a:r>
                      <a:r>
                        <a:rPr kumimoji="1" lang="ja-JP" altLang="en-US" sz="800" dirty="0">
                          <a:solidFill>
                            <a:schemeClr val="tx1"/>
                          </a:solidFill>
                          <a:latin typeface="+mn-lt"/>
                        </a:rPr>
                        <a:t>％）</a:t>
                      </a:r>
                      <a:endParaRPr kumimoji="1" lang="en-US" altLang="ja-JP" sz="800" dirty="0">
                        <a:solidFill>
                          <a:schemeClr val="tx1"/>
                        </a:solidFill>
                        <a:latin typeface="+mn-lt"/>
                        <a:ea typeface="Meiryo UI" panose="020B0604030504040204" pitchFamily="50" charset="-128"/>
                      </a:endParaRPr>
                    </a:p>
                  </a:txBody>
                  <a:tcPr marL="74295" marR="74295" marT="37148" marB="37148">
                    <a:lnR w="12700" cap="flat" cmpd="sng" algn="ctr">
                      <a:solidFill>
                        <a:schemeClr val="accent3"/>
                      </a:solidFill>
                      <a:prstDash val="solid"/>
                      <a:round/>
                      <a:headEnd type="none" w="med" len="med"/>
                      <a:tailEnd type="none" w="med" len="med"/>
                    </a:lnR>
                    <a:lnB w="12700" cap="flat" cmpd="sng" algn="ctr">
                      <a:solidFill>
                        <a:schemeClr val="accent3"/>
                      </a:solidFill>
                      <a:prstDash val="solid"/>
                      <a:round/>
                      <a:headEnd type="none" w="med" len="med"/>
                      <a:tailEnd type="none" w="med" len="med"/>
                    </a:lnB>
                    <a:solidFill>
                      <a:srgbClr val="FFE6CC"/>
                    </a:solidFill>
                  </a:tcPr>
                </a:tc>
                <a:extLst>
                  <a:ext uri="{0D108BD9-81ED-4DB2-BD59-A6C34878D82A}">
                    <a16:rowId xmlns:a16="http://schemas.microsoft.com/office/drawing/2014/main" val="204219051"/>
                  </a:ext>
                </a:extLst>
              </a:tr>
            </a:tbl>
          </a:graphicData>
        </a:graphic>
      </p:graphicFrame>
      <p:sp>
        <p:nvSpPr>
          <p:cNvPr id="32" name="正方形/長方形 31">
            <a:extLst>
              <a:ext uri="{FF2B5EF4-FFF2-40B4-BE49-F238E27FC236}">
                <a16:creationId xmlns:a16="http://schemas.microsoft.com/office/drawing/2014/main" id="{9BA0989E-412B-42B4-B524-736572D7EA85}"/>
              </a:ext>
            </a:extLst>
          </p:cNvPr>
          <p:cNvSpPr/>
          <p:nvPr/>
        </p:nvSpPr>
        <p:spPr>
          <a:xfrm>
            <a:off x="8432528" y="6489340"/>
            <a:ext cx="648072" cy="317860"/>
          </a:xfrm>
          <a:prstGeom prst="rect">
            <a:avLst/>
          </a:prstGeom>
          <a:ln>
            <a:solidFill>
              <a:schemeClr val="accent5">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10</a:t>
            </a:fld>
            <a:endParaRPr lang="ja-JP" altLang="en-US">
              <a:solidFill>
                <a:prstClr val="black"/>
              </a:solidFill>
            </a:endParaRPr>
          </a:p>
        </p:txBody>
      </p:sp>
      <p:sp>
        <p:nvSpPr>
          <p:cNvPr id="18" name="正方形/長方形 17">
            <a:extLst>
              <a:ext uri="{FF2B5EF4-FFF2-40B4-BE49-F238E27FC236}">
                <a16:creationId xmlns:a16="http://schemas.microsoft.com/office/drawing/2014/main" id="{01A89632-8E1E-4727-871B-185760CA5993}"/>
              </a:ext>
            </a:extLst>
          </p:cNvPr>
          <p:cNvSpPr/>
          <p:nvPr/>
        </p:nvSpPr>
        <p:spPr>
          <a:xfrm>
            <a:off x="179512" y="146838"/>
            <a:ext cx="8136904" cy="369332"/>
          </a:xfrm>
          <a:prstGeom prst="rect">
            <a:avLst/>
          </a:prstGeom>
        </p:spPr>
        <p:txBody>
          <a:bodyPr wrap="square">
            <a:spAutoFit/>
          </a:bodyPr>
          <a:lstStyle/>
          <a:p>
            <a:r>
              <a:rPr lang="ja-JP" altLang="en-US" sz="1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２．第２期大阪府まち・ひと・しごと創生総合戦略の振り返り</a:t>
            </a:r>
          </a:p>
        </p:txBody>
      </p:sp>
      <p:sp>
        <p:nvSpPr>
          <p:cNvPr id="30" name="テキスト ボックス 29">
            <a:extLst>
              <a:ext uri="{FF2B5EF4-FFF2-40B4-BE49-F238E27FC236}">
                <a16:creationId xmlns:a16="http://schemas.microsoft.com/office/drawing/2014/main" id="{4C374F04-E467-40D0-85B9-C2093CD10787}"/>
              </a:ext>
            </a:extLst>
          </p:cNvPr>
          <p:cNvSpPr txBox="1"/>
          <p:nvPr/>
        </p:nvSpPr>
        <p:spPr>
          <a:xfrm>
            <a:off x="146799" y="6424200"/>
            <a:ext cx="7841826" cy="246221"/>
          </a:xfrm>
          <a:prstGeom prst="rect">
            <a:avLst/>
          </a:prstGeom>
          <a:noFill/>
        </p:spPr>
        <p:txBody>
          <a:bodyPr wrap="square">
            <a:spAutoFit/>
          </a:bodyPr>
          <a:lstStyle/>
          <a:p>
            <a:r>
              <a:rPr lang="en-US" altLang="ja-JP" sz="1000" b="1" dirty="0">
                <a:latin typeface="Meiryo UI" panose="020B0604030504040204" pitchFamily="50" charset="-128"/>
                <a:ea typeface="Meiryo UI" panose="020B0604030504040204" pitchFamily="50" charset="-128"/>
              </a:rPr>
              <a:t>A</a:t>
            </a:r>
            <a:r>
              <a:rPr lang="ja-JP" altLang="en-US" sz="1000" b="1" dirty="0">
                <a:latin typeface="Meiryo UI" panose="020B0604030504040204" pitchFamily="50" charset="-128"/>
                <a:ea typeface="Meiryo UI" panose="020B0604030504040204" pitchFamily="50" charset="-128"/>
              </a:rPr>
              <a:t>：</a:t>
            </a:r>
            <a:r>
              <a:rPr lang="en-US" altLang="ja-JP" sz="1000" b="1" dirty="0">
                <a:latin typeface="Meiryo UI" panose="020B0604030504040204" pitchFamily="50" charset="-128"/>
                <a:ea typeface="Meiryo UI" panose="020B0604030504040204" pitchFamily="50" charset="-128"/>
              </a:rPr>
              <a:t>KPI</a:t>
            </a:r>
            <a:r>
              <a:rPr lang="ja-JP" altLang="en-US" sz="1000" b="1" dirty="0">
                <a:latin typeface="Meiryo UI" panose="020B0604030504040204" pitchFamily="50" charset="-128"/>
                <a:ea typeface="Meiryo UI" panose="020B0604030504040204" pitchFamily="50" charset="-128"/>
              </a:rPr>
              <a:t>目標値を達成</a:t>
            </a:r>
            <a:r>
              <a:rPr lang="ja-JP" altLang="en-US" sz="1000" dirty="0">
                <a:latin typeface="Meiryo UI" panose="020B0604030504040204" pitchFamily="50" charset="-128"/>
                <a:ea typeface="Meiryo UI" panose="020B0604030504040204" pitchFamily="50" charset="-128"/>
              </a:rPr>
              <a:t>。</a:t>
            </a:r>
            <a:r>
              <a:rPr lang="ja-JP" altLang="en-US" sz="1000" b="1" dirty="0">
                <a:latin typeface="Meiryo UI" panose="020B0604030504040204" pitchFamily="50" charset="-128"/>
                <a:ea typeface="Meiryo UI" panose="020B0604030504040204" pitchFamily="50" charset="-128"/>
              </a:rPr>
              <a:t>　</a:t>
            </a:r>
            <a:r>
              <a:rPr lang="en-US" altLang="ja-JP" sz="1000" b="1" dirty="0">
                <a:latin typeface="Meiryo UI" panose="020B0604030504040204" pitchFamily="50" charset="-128"/>
                <a:ea typeface="Meiryo UI" panose="020B0604030504040204" pitchFamily="50" charset="-128"/>
              </a:rPr>
              <a:t>B</a:t>
            </a:r>
            <a:r>
              <a:rPr lang="ja-JP" altLang="en-US" sz="1000" b="1" dirty="0">
                <a:latin typeface="Meiryo UI" panose="020B0604030504040204" pitchFamily="50" charset="-128"/>
                <a:ea typeface="Meiryo UI" panose="020B0604030504040204" pitchFamily="50" charset="-128"/>
              </a:rPr>
              <a:t>：</a:t>
            </a:r>
            <a:r>
              <a:rPr lang="en-US" altLang="ja-JP" sz="1000" b="1" dirty="0">
                <a:latin typeface="Meiryo UI" panose="020B0604030504040204" pitchFamily="50" charset="-128"/>
                <a:ea typeface="Meiryo UI" panose="020B0604030504040204" pitchFamily="50" charset="-128"/>
              </a:rPr>
              <a:t>KPI</a:t>
            </a:r>
            <a:r>
              <a:rPr lang="ja-JP" altLang="en-US" sz="1000" b="1" dirty="0">
                <a:latin typeface="Meiryo UI" panose="020B0604030504040204" pitchFamily="50" charset="-128"/>
                <a:ea typeface="Meiryo UI" panose="020B0604030504040204" pitchFamily="50" charset="-128"/>
              </a:rPr>
              <a:t>目標値は達成していないが、改善・増加した。　</a:t>
            </a:r>
            <a:r>
              <a:rPr lang="en-US" altLang="ja-JP" sz="1000" b="1" dirty="0">
                <a:latin typeface="Meiryo UI" panose="020B0604030504040204" pitchFamily="50" charset="-128"/>
                <a:ea typeface="Meiryo UI" panose="020B0604030504040204" pitchFamily="50" charset="-128"/>
              </a:rPr>
              <a:t>C</a:t>
            </a:r>
            <a:r>
              <a:rPr lang="ja-JP" altLang="en-US" sz="1000" b="1" dirty="0">
                <a:latin typeface="Meiryo UI" panose="020B0604030504040204" pitchFamily="50" charset="-128"/>
                <a:ea typeface="Meiryo UI" panose="020B0604030504040204" pitchFamily="50" charset="-128"/>
              </a:rPr>
              <a:t>：改善・増加していない。　</a:t>
            </a:r>
            <a:r>
              <a:rPr lang="en-US" altLang="ja-JP" sz="1000" b="1" dirty="0">
                <a:latin typeface="Meiryo UI" panose="020B0604030504040204" pitchFamily="50" charset="-128"/>
                <a:ea typeface="Meiryo UI" panose="020B0604030504040204" pitchFamily="50" charset="-128"/>
              </a:rPr>
              <a:t>D</a:t>
            </a:r>
            <a:r>
              <a:rPr lang="ja-JP" altLang="en-US" sz="1000" b="1" dirty="0">
                <a:latin typeface="Meiryo UI" panose="020B0604030504040204" pitchFamily="50" charset="-128"/>
                <a:ea typeface="Meiryo UI" panose="020B0604030504040204" pitchFamily="50" charset="-128"/>
              </a:rPr>
              <a:t>：計画当初より低下している。</a:t>
            </a:r>
            <a:r>
              <a:rPr lang="ja-JP" altLang="en-US" sz="1000" dirty="0">
                <a:latin typeface="Meiryo UI" panose="020B0604030504040204" pitchFamily="50" charset="-128"/>
                <a:ea typeface="Meiryo UI" panose="020B0604030504040204" pitchFamily="50" charset="-128"/>
              </a:rPr>
              <a:t>　</a:t>
            </a:r>
            <a:endParaRPr lang="ja-JP" altLang="en-US" sz="1000" dirty="0"/>
          </a:p>
        </p:txBody>
      </p:sp>
    </p:spTree>
    <p:extLst>
      <p:ext uri="{BB962C8B-B14F-4D97-AF65-F5344CB8AC3E}">
        <p14:creationId xmlns:p14="http://schemas.microsoft.com/office/powerpoint/2010/main" val="126034113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45890" y="451625"/>
            <a:ext cx="8634341" cy="3293209"/>
          </a:xfrm>
          <a:prstGeom prst="rect">
            <a:avLst/>
          </a:prstGeom>
          <a:noFill/>
        </p:spPr>
        <p:txBody>
          <a:bodyPr wrap="square" rtlCol="0">
            <a:spAutoFit/>
          </a:bodyPr>
          <a:lstStyle/>
          <a:p>
            <a:pPr marL="179705" marR="0" lvl="0" indent="-45720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困難・課題を抱えている女性への支援を充実・強化するため、ドーンセンターにおいて相談窓口や交流の場を提供するとともに、</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SNS</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相談を実施します。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a:p>
            <a:pPr marL="361950"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　</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ワーク・ライフ・バランスの実現について、</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民間企業の取組のモデルとなるよう、府においても「大阪府特定事業主行動計画」に基づき、積極的に府職員の仕事と生活の調和に向けた取組を進めます。</a:t>
            </a:r>
            <a:endPar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179705" marR="0" lvl="0" indent="-45720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179705" marR="0" lvl="0" indent="-45720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eiryo UI" panose="020B0604030504040204" charset="-128"/>
            </a:endParaRPr>
          </a:p>
          <a:p>
            <a:pPr marL="179705" marR="0" lvl="0" indent="-457200" algn="l"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179705" marR="0" lvl="0" indent="-457200" algn="l"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179705" marR="0" lvl="0" indent="-45720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grpSp>
        <p:nvGrpSpPr>
          <p:cNvPr id="12" name="グループ化 11"/>
          <p:cNvGrpSpPr/>
          <p:nvPr/>
        </p:nvGrpSpPr>
        <p:grpSpPr>
          <a:xfrm>
            <a:off x="147484" y="113071"/>
            <a:ext cx="8898193" cy="6500670"/>
            <a:chOff x="147484" y="113071"/>
            <a:chExt cx="8898193" cy="6500670"/>
          </a:xfrm>
        </p:grpSpPr>
        <p:sp>
          <p:nvSpPr>
            <p:cNvPr id="13" name="四角形: 角を丸くする 12"/>
            <p:cNvSpPr/>
            <p:nvPr/>
          </p:nvSpPr>
          <p:spPr>
            <a:xfrm>
              <a:off x="147484" y="265480"/>
              <a:ext cx="8898193" cy="6348261"/>
            </a:xfrm>
            <a:prstGeom prst="roundRect">
              <a:avLst>
                <a:gd name="adj" fmla="val 8696"/>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14" name="テキスト ボックス 13"/>
            <p:cNvSpPr txBox="1"/>
            <p:nvPr/>
          </p:nvSpPr>
          <p:spPr>
            <a:xfrm>
              <a:off x="2357041" y="113071"/>
              <a:ext cx="4479078" cy="338554"/>
            </a:xfrm>
            <a:prstGeom prst="rect">
              <a:avLst/>
            </a:prstGeom>
            <a:solidFill>
              <a:schemeClr val="accent6"/>
            </a:solidFill>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基本目標②　結婚・出産・子育ての希望をかなえる</a:t>
              </a:r>
              <a:endParaRPr kumimoji="1" lang="en-US" altLang="ja-JP"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endParaRPr>
            </a:p>
          </p:txBody>
        </p:sp>
      </p:grpSp>
      <p:sp>
        <p:nvSpPr>
          <p:cNvPr id="8" name="正方形/長方形 7">
            <a:extLst>
              <a:ext uri="{FF2B5EF4-FFF2-40B4-BE49-F238E27FC236}">
                <a16:creationId xmlns:a16="http://schemas.microsoft.com/office/drawing/2014/main" id="{F75AC418-CAF0-4174-A5F8-B4C7A4822A21}"/>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109</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1018555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115190" y="575414"/>
            <a:ext cx="8784976" cy="2557145"/>
          </a:xfrm>
          <a:prstGeom prst="rect">
            <a:avLst/>
          </a:prstGeom>
        </p:spPr>
        <p:txBody>
          <a:bodyPr wrap="square" lIns="91440" tIns="45720" rIns="91440" bIns="4572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Ⅱ</a:t>
            </a: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a:t>
            </a: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東西二極の一極としての社会経済構造の構築</a:t>
            </a:r>
            <a:endPar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180975" marR="0" lvl="0" indent="0" algn="l" defTabSz="914400" rtl="0" eaLnBrk="1" fontAlgn="auto" latinLnBrk="0" hangingPunct="1">
              <a:lnSpc>
                <a:spcPct val="100000"/>
              </a:lnSpc>
              <a:spcBef>
                <a:spcPts val="12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万博のインパクトも活かして大阪の経済機能を強化し、東京圏への企業・人材の流出に歯止めをかけます。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2062480" marR="0" lvl="0" indent="-1881505" algn="just" defTabSz="914400" rtl="0" eaLnBrk="1" fontAlgn="auto" latinLnBrk="0" hangingPunct="1">
              <a:lnSpc>
                <a:spcPct val="100000"/>
              </a:lnSpc>
              <a:spcBef>
                <a:spcPts val="60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（１）産業の創出・振興</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1537335"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スタートアップ・エコシステムの推進、健康・医療関連産業の支援、国際金融都市の推進</a:t>
            </a:r>
            <a:r>
              <a:rPr kumimoji="1" lang="ja-JP" altLang="en-US" sz="14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、企業立地の促進、</a:t>
            </a:r>
            <a:endParaRPr kumimoji="1" lang="en-US" altLang="ja-JP" sz="14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0" marR="0" lvl="0" indent="-1537335"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中小企業等の生産性向上等の整備　等</a:t>
            </a:r>
          </a:p>
          <a:p>
            <a:pPr marL="2329180" marR="0" lvl="0" indent="-2148205" algn="just"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effectLst/>
                <a:uLnTx/>
                <a:uFillTx/>
                <a:latin typeface="Meiryo UI" panose="020B0604030504040204" charset="-128"/>
                <a:ea typeface="Meiryo UI" panose="020B0604030504040204" charset="-128"/>
                <a:cs typeface="+mn-cs"/>
              </a:rPr>
              <a:t>（２）企業の人材確保支援</a:t>
            </a:r>
            <a:endParaRPr kumimoji="1" lang="en-US" altLang="ja-JP" sz="14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2249805" marR="0" lvl="0" indent="-1537335"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多様な人材が活躍できる環境整備、外国人材の受入促進・共生推進、リスキリング等による能力向上支援　等</a:t>
            </a:r>
          </a:p>
          <a:p>
            <a:pPr marL="2063115" marR="0" lvl="0" indent="-1882775"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effectLst/>
                <a:uLnTx/>
                <a:uFillTx/>
                <a:latin typeface="Meiryo UI" panose="020B0604030504040204" charset="-128"/>
                <a:ea typeface="Meiryo UI" panose="020B0604030504040204" charset="-128"/>
                <a:cs typeface="+mn-cs"/>
              </a:rPr>
              <a:t>（３）インフラの充実・強化</a:t>
            </a:r>
            <a:endParaRPr kumimoji="1" lang="en-US" altLang="ja-JP" sz="1400" b="1"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2249805" marR="0" lvl="0" indent="-1537335"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広域交通インフラ整備、</a:t>
            </a:r>
            <a:r>
              <a:rPr kumimoji="1" lang="ja-JP" altLang="en-US" sz="14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関西国際空港の競争力強化　</a:t>
            </a:r>
            <a:r>
              <a:rPr kumimoji="1" lang="ja-JP" altLang="en-US" sz="14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等</a:t>
            </a:r>
            <a:endParaRPr kumimoji="1" lang="ja-JP" altLang="en-US" sz="1600" b="1"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p:txBody>
      </p:sp>
      <p:cxnSp>
        <p:nvCxnSpPr>
          <p:cNvPr id="3" name="直線コネクタ 2"/>
          <p:cNvCxnSpPr/>
          <p:nvPr/>
        </p:nvCxnSpPr>
        <p:spPr>
          <a:xfrm>
            <a:off x="179516" y="557972"/>
            <a:ext cx="8784976"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24" name="四角形: 角を丸くする 23"/>
          <p:cNvSpPr/>
          <p:nvPr/>
        </p:nvSpPr>
        <p:spPr>
          <a:xfrm>
            <a:off x="115190" y="1141405"/>
            <a:ext cx="8785225" cy="2232000"/>
          </a:xfrm>
          <a:prstGeom prst="roundRect">
            <a:avLst>
              <a:gd name="adj" fmla="val 13630"/>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27" name="テキスト ボックス 26"/>
          <p:cNvSpPr txBox="1"/>
          <p:nvPr/>
        </p:nvSpPr>
        <p:spPr>
          <a:xfrm>
            <a:off x="2931512" y="875628"/>
            <a:ext cx="3365197" cy="347345"/>
          </a:xfrm>
          <a:prstGeom prst="rect">
            <a:avLst/>
          </a:prstGeom>
          <a:solidFill>
            <a:schemeClr val="accent5"/>
          </a:solidFill>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　基本目標③　大阪の経済を強くする</a:t>
            </a:r>
          </a:p>
        </p:txBody>
      </p:sp>
      <p:sp>
        <p:nvSpPr>
          <p:cNvPr id="29" name="正方形/長方形 28"/>
          <p:cNvSpPr/>
          <p:nvPr/>
        </p:nvSpPr>
        <p:spPr>
          <a:xfrm>
            <a:off x="161509" y="3380839"/>
            <a:ext cx="8905204" cy="338554"/>
          </a:xfrm>
          <a:prstGeom prst="rect">
            <a:avLst/>
          </a:prstGeom>
        </p:spPr>
        <p:txBody>
          <a:bodyPr wrap="square" lIns="91440" tIns="45720" rIns="91440" bIns="45720" anchor="t">
            <a:spAutoFit/>
          </a:bodyPr>
          <a:lstStyle/>
          <a:p>
            <a:pPr marL="180975" marR="0" lvl="0" indent="-180975" algn="just"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a:t>
            </a: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具体的目標（</a:t>
            </a:r>
            <a:r>
              <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KPI</a:t>
            </a: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a:t>
            </a:r>
            <a:r>
              <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a:t>
            </a:r>
            <a:endParaRPr kumimoji="1" lang="en-US" altLang="ja-JP" sz="12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p:txBody>
      </p:sp>
      <p:graphicFrame>
        <p:nvGraphicFramePr>
          <p:cNvPr id="30" name="表 29"/>
          <p:cNvGraphicFramePr>
            <a:graphicFrameLocks noGrp="1"/>
          </p:cNvGraphicFramePr>
          <p:nvPr>
            <p:extLst>
              <p:ext uri="{D42A27DB-BD31-4B8C-83A1-F6EECF244321}">
                <p14:modId xmlns:p14="http://schemas.microsoft.com/office/powerpoint/2010/main" val="710254516"/>
              </p:ext>
            </p:extLst>
          </p:nvPr>
        </p:nvGraphicFramePr>
        <p:xfrm>
          <a:off x="243834" y="3656160"/>
          <a:ext cx="8657602" cy="3044925"/>
        </p:xfrm>
        <a:graphic>
          <a:graphicData uri="http://schemas.openxmlformats.org/drawingml/2006/table">
            <a:tbl>
              <a:tblPr firstRow="1" bandRow="1">
                <a:tableStyleId>{7DF18680-E054-41AD-8BC1-D1AEF772440D}</a:tableStyleId>
              </a:tblPr>
              <a:tblGrid>
                <a:gridCol w="5223323">
                  <a:extLst>
                    <a:ext uri="{9D8B030D-6E8A-4147-A177-3AD203B41FA5}">
                      <a16:colId xmlns:a16="http://schemas.microsoft.com/office/drawing/2014/main" val="20000"/>
                    </a:ext>
                  </a:extLst>
                </a:gridCol>
                <a:gridCol w="3434279">
                  <a:extLst>
                    <a:ext uri="{9D8B030D-6E8A-4147-A177-3AD203B41FA5}">
                      <a16:colId xmlns:a16="http://schemas.microsoft.com/office/drawing/2014/main" val="20001"/>
                    </a:ext>
                  </a:extLst>
                </a:gridCol>
              </a:tblGrid>
              <a:tr h="248565">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ja-JP" altLang="en-US" sz="1100" b="1" dirty="0">
                          <a:solidFill>
                            <a:schemeClr val="bg1"/>
                          </a:solidFill>
                        </a:rPr>
                        <a:t>具体的目標（</a:t>
                      </a:r>
                      <a:r>
                        <a:rPr kumimoji="1" lang="en-US" altLang="ja-JP" sz="1100" b="1" dirty="0">
                          <a:solidFill>
                            <a:schemeClr val="bg1"/>
                          </a:solidFill>
                        </a:rPr>
                        <a:t>KPI</a:t>
                      </a:r>
                      <a:r>
                        <a:rPr kumimoji="1" lang="ja-JP" altLang="en-US" sz="1100" b="1" dirty="0">
                          <a:solidFill>
                            <a:schemeClr val="bg1"/>
                          </a:solidFill>
                        </a:rPr>
                        <a:t>）</a:t>
                      </a:r>
                      <a:endParaRPr kumimoji="1" lang="ja-JP" altLang="en-US" sz="1100" b="1" dirty="0">
                        <a:solidFill>
                          <a:schemeClr val="bg1"/>
                        </a:solidFill>
                        <a:latin typeface="Meiryo UI" panose="020B0604030504040204" charset="-128"/>
                        <a:ea typeface="Meiryo UI" panose="020B0604030504040204" charset="-128"/>
                      </a:endParaRPr>
                    </a:p>
                  </a:txBody>
                  <a:tcPr marL="68580" marR="68580" marT="34290" marB="34290" anchor="ctr">
                    <a:lnL w="12700" cap="flat" cmpd="sng" algn="ctr">
                      <a:solidFill>
                        <a:schemeClr val="accent5"/>
                      </a:solidFill>
                      <a:prstDash val="solid"/>
                      <a:round/>
                      <a:headEnd type="none" w="med" len="med"/>
                      <a:tailEnd type="none" w="med" len="med"/>
                    </a:lnL>
                    <a:lnT w="12700" cap="flat" cmpd="sng" algn="ctr">
                      <a:solidFill>
                        <a:schemeClr val="accent5"/>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ja-JP" altLang="en-US" sz="1100" b="1">
                          <a:solidFill>
                            <a:schemeClr val="bg1"/>
                          </a:solidFill>
                        </a:rPr>
                        <a:t>現状値</a:t>
                      </a:r>
                      <a:endParaRPr kumimoji="1" lang="ja-JP" altLang="en-US" sz="1100" b="1" dirty="0">
                        <a:solidFill>
                          <a:schemeClr val="bg1"/>
                        </a:solidFill>
                        <a:latin typeface="Meiryo UI" panose="020B0604030504040204" charset="-128"/>
                        <a:ea typeface="Meiryo UI" panose="020B0604030504040204" charset="-128"/>
                      </a:endParaRPr>
                    </a:p>
                  </a:txBody>
                  <a:tcPr marL="68580" marR="68580" marT="34290" marB="34290" anchor="ctr">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tcPr>
                </a:tc>
                <a:extLst>
                  <a:ext uri="{0D108BD9-81ED-4DB2-BD59-A6C34878D82A}">
                    <a16:rowId xmlns:a16="http://schemas.microsoft.com/office/drawing/2014/main" val="10000"/>
                  </a:ext>
                </a:extLst>
              </a:tr>
              <a:tr h="559272">
                <a:tc>
                  <a:txBody>
                    <a:bodyPr/>
                    <a:lstStyle/>
                    <a:p>
                      <a:r>
                        <a:rPr kumimoji="1" lang="zh-TW" altLang="en-US" sz="1200" b="1" dirty="0"/>
                        <a:t>○実質経済成長率：年平均２％以上</a:t>
                      </a:r>
                    </a:p>
                  </a:txBody>
                  <a:tcPr marL="68580" marR="68580" marT="34290" marB="34290" anchor="ctr">
                    <a:lnL w="12700" cap="flat" cmpd="sng" algn="ctr">
                      <a:solidFill>
                        <a:schemeClr val="accent5"/>
                      </a:solidFill>
                      <a:prstDash val="solid"/>
                      <a:round/>
                      <a:headEnd type="none" w="med" len="med"/>
                      <a:tailEnd type="none" w="med" len="med"/>
                    </a:lnL>
                  </a:tcPr>
                </a:tc>
                <a:tc>
                  <a:txBody>
                    <a:bodyPr/>
                    <a:lstStyle/>
                    <a:p>
                      <a:pPr algn="ctr">
                        <a:lnSpc>
                          <a:spcPct val="100000"/>
                        </a:lnSpc>
                      </a:pPr>
                      <a:r>
                        <a:rPr kumimoji="1" lang="en-US" altLang="zh-CN" sz="1050" dirty="0"/>
                        <a:t>【2022</a:t>
                      </a:r>
                      <a:r>
                        <a:rPr kumimoji="1" lang="zh-CN" altLang="en-US" sz="1050" dirty="0"/>
                        <a:t>年</a:t>
                      </a:r>
                      <a:r>
                        <a:rPr kumimoji="1" lang="ja-JP" altLang="en-US" sz="1050" dirty="0"/>
                        <a:t>度</a:t>
                      </a:r>
                      <a:r>
                        <a:rPr kumimoji="1" lang="en-US" altLang="zh-CN" sz="1050" dirty="0"/>
                        <a:t>】</a:t>
                      </a:r>
                    </a:p>
                    <a:p>
                      <a:pPr algn="ctr">
                        <a:lnSpc>
                          <a:spcPct val="100000"/>
                        </a:lnSpc>
                      </a:pPr>
                      <a:r>
                        <a:rPr kumimoji="1" lang="en-US" altLang="ja-JP" sz="1050" dirty="0"/>
                        <a:t>1.3</a:t>
                      </a:r>
                      <a:r>
                        <a:rPr kumimoji="1" lang="ja-JP" altLang="en-US" sz="1050" dirty="0"/>
                        <a:t>％</a:t>
                      </a:r>
                      <a:endParaRPr kumimoji="1" lang="en-US" altLang="ja-JP" sz="1050" dirty="0"/>
                    </a:p>
                    <a:p>
                      <a:pPr algn="ctr">
                        <a:lnSpc>
                          <a:spcPct val="100000"/>
                        </a:lnSpc>
                      </a:pPr>
                      <a:r>
                        <a:rPr kumimoji="1" lang="ja-JP" altLang="en-US" sz="1050" dirty="0"/>
                        <a:t>（</a:t>
                      </a:r>
                      <a:r>
                        <a:rPr kumimoji="1" lang="en-US" altLang="ja-JP" sz="1050" dirty="0"/>
                        <a:t>APIR</a:t>
                      </a:r>
                      <a:r>
                        <a:rPr kumimoji="1" lang="ja-JP" altLang="en-US" sz="1050" dirty="0"/>
                        <a:t>推計）</a:t>
                      </a:r>
                      <a:endParaRPr kumimoji="1" lang="en-US" altLang="zh-CN" sz="1050" dirty="0"/>
                    </a:p>
                  </a:txBody>
                  <a:tcPr marL="68580" marR="68580" marT="34290" marB="34290" anchor="ctr">
                    <a:lnR w="12700" cap="flat" cmpd="sng" algn="ctr">
                      <a:solidFill>
                        <a:schemeClr val="accent5"/>
                      </a:solidFill>
                      <a:prstDash val="solid"/>
                      <a:round/>
                      <a:headEnd type="none" w="med" len="med"/>
                      <a:tailEnd type="none" w="med" len="med"/>
                    </a:lnR>
                  </a:tcPr>
                </a:tc>
                <a:extLst>
                  <a:ext uri="{0D108BD9-81ED-4DB2-BD59-A6C34878D82A}">
                    <a16:rowId xmlns:a16="http://schemas.microsoft.com/office/drawing/2014/main" val="10001"/>
                  </a:ext>
                </a:extLst>
              </a:tr>
              <a:tr h="559272">
                <a:tc>
                  <a:txBody>
                    <a:bodyPr/>
                    <a:lstStyle/>
                    <a:p>
                      <a:r>
                        <a:rPr kumimoji="1" lang="ja-JP" altLang="en-US" sz="1200" b="1" u="none" dirty="0"/>
                        <a:t>○転入超過率（対全国）：前年を上回る</a:t>
                      </a:r>
                    </a:p>
                  </a:txBody>
                  <a:tcPr marL="68580" marR="68580" marT="34290" marB="34290" anchor="ctr">
                    <a:lnL w="12700" cap="flat" cmpd="sng" algn="ctr">
                      <a:solidFill>
                        <a:schemeClr val="accent5"/>
                      </a:solidFill>
                      <a:prstDash val="solid"/>
                      <a:round/>
                      <a:headEnd type="none" w="med" len="med"/>
                      <a:tailEnd type="none" w="med" len="med"/>
                    </a:lnL>
                    <a:solidFill>
                      <a:srgbClr val="EBEDF5"/>
                    </a:solidFill>
                  </a:tcPr>
                </a:tc>
                <a:tc>
                  <a:txBody>
                    <a:bodyPr/>
                    <a:lstStyle/>
                    <a:p>
                      <a:pPr algn="ctr"/>
                      <a:r>
                        <a:rPr kumimoji="1" lang="en-US" altLang="zh-CN" sz="1050" dirty="0"/>
                        <a:t>【2023</a:t>
                      </a:r>
                      <a:r>
                        <a:rPr kumimoji="1" lang="zh-CN" altLang="en-US" sz="1050" dirty="0"/>
                        <a:t>年</a:t>
                      </a:r>
                      <a:r>
                        <a:rPr kumimoji="1" lang="en-US" altLang="zh-CN" sz="1050" dirty="0"/>
                        <a:t>】</a:t>
                      </a:r>
                    </a:p>
                    <a:p>
                      <a:pPr algn="ctr"/>
                      <a:r>
                        <a:rPr kumimoji="1" lang="en-US" altLang="zh-CN" sz="1050" dirty="0"/>
                        <a:t>0.12</a:t>
                      </a:r>
                      <a:r>
                        <a:rPr kumimoji="1" lang="ja-JP" altLang="en-US" sz="1050" dirty="0"/>
                        <a:t>％</a:t>
                      </a:r>
                      <a:endParaRPr kumimoji="1" lang="en-US" altLang="zh-CN" sz="1050" dirty="0"/>
                    </a:p>
                    <a:p>
                      <a:pPr algn="ctr"/>
                      <a:r>
                        <a:rPr kumimoji="1" lang="en-US" altLang="zh-CN" sz="1050" dirty="0"/>
                        <a:t>(</a:t>
                      </a:r>
                      <a:r>
                        <a:rPr kumimoji="1" lang="en-US" altLang="ja-JP" sz="1050" dirty="0"/>
                        <a:t>2022</a:t>
                      </a:r>
                      <a:r>
                        <a:rPr kumimoji="1" lang="ja-JP" altLang="en-US" sz="1050" dirty="0"/>
                        <a:t>年：</a:t>
                      </a:r>
                      <a:r>
                        <a:rPr kumimoji="1" lang="en-US" altLang="ja-JP" sz="1050" dirty="0"/>
                        <a:t>0.07</a:t>
                      </a:r>
                      <a:r>
                        <a:rPr kumimoji="1" lang="ja-JP" altLang="en-US" sz="1050" dirty="0"/>
                        <a:t>％</a:t>
                      </a:r>
                      <a:r>
                        <a:rPr kumimoji="1" lang="zh-CN" altLang="en-US" sz="1050" dirty="0"/>
                        <a:t>）</a:t>
                      </a:r>
                      <a:endParaRPr kumimoji="1" lang="ja-JP" altLang="en-US" sz="1050" dirty="0">
                        <a:latin typeface="Meiryo UI" panose="020B0604030504040204" charset="-128"/>
                        <a:ea typeface="Meiryo UI" panose="020B0604030504040204" charset="-128"/>
                      </a:endParaRPr>
                    </a:p>
                  </a:txBody>
                  <a:tcPr marL="68580" marR="68580" marT="34290" marB="34290" anchor="ctr">
                    <a:lnR w="12700" cap="flat" cmpd="sng" algn="ctr">
                      <a:solidFill>
                        <a:schemeClr val="accent5"/>
                      </a:solidFill>
                      <a:prstDash val="solid"/>
                      <a:round/>
                      <a:headEnd type="none" w="med" len="med"/>
                      <a:tailEnd type="none" w="med" len="med"/>
                    </a:lnR>
                  </a:tcPr>
                </a:tc>
                <a:extLst>
                  <a:ext uri="{0D108BD9-81ED-4DB2-BD59-A6C34878D82A}">
                    <a16:rowId xmlns:a16="http://schemas.microsoft.com/office/drawing/2014/main" val="10002"/>
                  </a:ext>
                </a:extLst>
              </a:tr>
              <a:tr h="559272">
                <a:tc>
                  <a:txBody>
                    <a:bodyPr/>
                    <a:lstStyle/>
                    <a:p>
                      <a:r>
                        <a:rPr kumimoji="1" lang="ja-JP" altLang="en-US" sz="1200" b="1" u="none" dirty="0"/>
                        <a:t>○転出超過率（対東京圏）：前年を下回る</a:t>
                      </a:r>
                    </a:p>
                  </a:txBody>
                  <a:tcPr marL="68580" marR="68580" marT="34290" marB="34290" anchor="ctr">
                    <a:lnL w="12700" cap="flat" cmpd="sng" algn="ctr">
                      <a:solidFill>
                        <a:schemeClr val="accent5"/>
                      </a:solidFill>
                      <a:prstDash val="solid"/>
                      <a:round/>
                      <a:headEnd type="none" w="med" len="med"/>
                      <a:tailEnd type="none" w="med" len="med"/>
                    </a:lnL>
                  </a:tcPr>
                </a:tc>
                <a:tc>
                  <a:txBody>
                    <a:bodyPr/>
                    <a:lstStyle/>
                    <a:p>
                      <a:pPr algn="ctr"/>
                      <a:r>
                        <a:rPr kumimoji="1" lang="en-US" altLang="zh-CN" sz="1050" dirty="0"/>
                        <a:t>【2023</a:t>
                      </a:r>
                      <a:r>
                        <a:rPr kumimoji="1" lang="zh-CN" altLang="en-US" sz="1050" dirty="0"/>
                        <a:t>年</a:t>
                      </a:r>
                      <a:r>
                        <a:rPr kumimoji="1" lang="en-US" altLang="zh-CN" sz="1050" dirty="0"/>
                        <a:t>】</a:t>
                      </a:r>
                    </a:p>
                    <a:p>
                      <a:pPr algn="ctr"/>
                      <a:r>
                        <a:rPr kumimoji="1" lang="en-US" altLang="zh-CN" sz="1050" dirty="0"/>
                        <a:t>0.12</a:t>
                      </a:r>
                      <a:r>
                        <a:rPr kumimoji="1" lang="zh-CN" altLang="en-US" sz="1050" dirty="0"/>
                        <a:t>％</a:t>
                      </a:r>
                    </a:p>
                    <a:p>
                      <a:pPr marL="0" marR="0" lvl="0" indent="0" algn="ctr" defTabSz="914400" rtl="0" eaLnBrk="1" fontAlgn="auto" latinLnBrk="0" hangingPunct="1">
                        <a:lnSpc>
                          <a:spcPct val="100000"/>
                        </a:lnSpc>
                        <a:spcBef>
                          <a:spcPts val="0"/>
                        </a:spcBef>
                        <a:spcAft>
                          <a:spcPts val="0"/>
                        </a:spcAft>
                        <a:buClrTx/>
                        <a:buSzTx/>
                        <a:buFontTx/>
                        <a:buNone/>
                        <a:defRPr/>
                      </a:pPr>
                      <a:r>
                        <a:rPr kumimoji="1" lang="ja-JP" altLang="en-US" sz="1050" b="0" u="none" strike="noStrike" kern="1200" cap="none" spc="0" normalizeH="0" baseline="0" noProof="0" dirty="0">
                          <a:ln>
                            <a:noFill/>
                          </a:ln>
                          <a:solidFill>
                            <a:prstClr val="black"/>
                          </a:solidFill>
                          <a:effectLst/>
                          <a:uLnTx/>
                          <a:uFillTx/>
                        </a:rPr>
                        <a:t>（</a:t>
                      </a:r>
                      <a:r>
                        <a:rPr kumimoji="1" lang="en-US" altLang="ja-JP" sz="1050" b="0" u="none" strike="noStrike" kern="1200" cap="none" spc="0" normalizeH="0" baseline="0" noProof="0" dirty="0">
                          <a:ln>
                            <a:noFill/>
                          </a:ln>
                          <a:solidFill>
                            <a:prstClr val="black"/>
                          </a:solidFill>
                          <a:effectLst/>
                          <a:uLnTx/>
                          <a:uFillTx/>
                        </a:rPr>
                        <a:t>2022</a:t>
                      </a:r>
                      <a:r>
                        <a:rPr kumimoji="1" lang="ja-JP" altLang="en-US" sz="1050" b="0" u="none" strike="noStrike" kern="1200" cap="none" spc="0" normalizeH="0" baseline="0" noProof="0" dirty="0">
                          <a:ln>
                            <a:noFill/>
                          </a:ln>
                          <a:solidFill>
                            <a:prstClr val="black"/>
                          </a:solidFill>
                          <a:effectLst/>
                          <a:uLnTx/>
                          <a:uFillTx/>
                        </a:rPr>
                        <a:t>年：</a:t>
                      </a:r>
                      <a:r>
                        <a:rPr kumimoji="1" lang="en-US" altLang="ja-JP" sz="1050" b="0" u="none" strike="noStrike" kern="1200" cap="none" spc="0" normalizeH="0" baseline="0" noProof="0" dirty="0">
                          <a:ln>
                            <a:noFill/>
                          </a:ln>
                          <a:solidFill>
                            <a:prstClr val="black"/>
                          </a:solidFill>
                          <a:effectLst/>
                          <a:uLnTx/>
                          <a:uFillTx/>
                        </a:rPr>
                        <a:t>0.12</a:t>
                      </a:r>
                      <a:r>
                        <a:rPr kumimoji="1" lang="ja-JP" altLang="en-US" sz="1050" b="0" u="none" strike="noStrike" kern="1200" cap="none" spc="0" normalizeH="0" baseline="0" noProof="0" dirty="0">
                          <a:ln>
                            <a:noFill/>
                          </a:ln>
                          <a:solidFill>
                            <a:prstClr val="black"/>
                          </a:solidFill>
                          <a:effectLst/>
                          <a:uLnTx/>
                          <a:uFillTx/>
                        </a:rPr>
                        <a:t>％）</a:t>
                      </a:r>
                      <a:endParaRPr kumimoji="1" lang="en-US" altLang="ja-JP" sz="105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txBody>
                  <a:tcPr marL="68580" marR="68580" marT="34290" marB="34290" anchor="ctr">
                    <a:lnR w="12700" cap="flat" cmpd="sng" algn="ctr">
                      <a:solidFill>
                        <a:schemeClr val="accent5"/>
                      </a:solidFill>
                      <a:prstDash val="solid"/>
                      <a:round/>
                      <a:headEnd type="none" w="med" len="med"/>
                      <a:tailEnd type="none" w="med" len="med"/>
                    </a:lnR>
                  </a:tcPr>
                </a:tc>
                <a:extLst>
                  <a:ext uri="{0D108BD9-81ED-4DB2-BD59-A6C34878D82A}">
                    <a16:rowId xmlns:a16="http://schemas.microsoft.com/office/drawing/2014/main" val="10003"/>
                  </a:ext>
                </a:extLst>
              </a:tr>
              <a:tr h="559272">
                <a:tc>
                  <a:txBody>
                    <a:bodyPr/>
                    <a:lstStyle/>
                    <a:p>
                      <a:r>
                        <a:rPr kumimoji="1" lang="ja-JP" altLang="en-US" sz="1200" b="1" u="sng" dirty="0"/>
                        <a:t>○充足率：前年を上回る</a:t>
                      </a:r>
                      <a:endParaRPr kumimoji="1" lang="en-US" altLang="ja-JP" sz="1200" b="1" u="sng" dirty="0"/>
                    </a:p>
                    <a:p>
                      <a:r>
                        <a:rPr kumimoji="1" lang="ja-JP" altLang="en-US" sz="1050" b="0" u="none" dirty="0"/>
                        <a:t>　</a:t>
                      </a:r>
                      <a:r>
                        <a:rPr kumimoji="1" lang="ja-JP" altLang="en-US" sz="900" b="0" u="sng" dirty="0"/>
                        <a:t>（充足率：求人数に対する充足された求人の割合）</a:t>
                      </a:r>
                    </a:p>
                  </a:txBody>
                  <a:tcPr marL="68580" marR="68580" marT="34290" marB="34290" anchor="ctr">
                    <a:lnL w="12700" cap="flat" cmpd="sng" algn="ctr">
                      <a:solidFill>
                        <a:schemeClr val="accent5"/>
                      </a:solidFill>
                      <a:prstDash val="solid"/>
                      <a:round/>
                      <a:headEnd type="none" w="med" len="med"/>
                      <a:tailEnd type="none" w="med" len="med"/>
                    </a:lnL>
                  </a:tcPr>
                </a:tc>
                <a:tc>
                  <a:txBody>
                    <a:bodyPr/>
                    <a:lstStyle/>
                    <a:p>
                      <a:pPr algn="ctr"/>
                      <a:r>
                        <a:rPr kumimoji="1" lang="en-US" altLang="zh-CN" sz="1050" dirty="0"/>
                        <a:t>【202</a:t>
                      </a:r>
                      <a:r>
                        <a:rPr kumimoji="1" lang="en-US" altLang="ja-JP" sz="1050" dirty="0"/>
                        <a:t>2</a:t>
                      </a:r>
                      <a:r>
                        <a:rPr kumimoji="1" lang="zh-CN" altLang="en-US" sz="1050" dirty="0"/>
                        <a:t>年</a:t>
                      </a:r>
                      <a:r>
                        <a:rPr kumimoji="1" lang="en-US" altLang="zh-CN" sz="1050" dirty="0"/>
                        <a:t>】</a:t>
                      </a:r>
                    </a:p>
                    <a:p>
                      <a:pPr algn="ctr"/>
                      <a:r>
                        <a:rPr kumimoji="1" lang="en-US" altLang="zh-CN" sz="1050" dirty="0"/>
                        <a:t>9.4%</a:t>
                      </a:r>
                      <a:r>
                        <a:rPr kumimoji="1" lang="ja-JP" altLang="en-US" sz="1050" dirty="0"/>
                        <a:t>（全国</a:t>
                      </a:r>
                      <a:r>
                        <a:rPr kumimoji="1" lang="en-US" altLang="ja-JP" sz="1050" dirty="0"/>
                        <a:t>11.</a:t>
                      </a:r>
                      <a:r>
                        <a:rPr kumimoji="1" lang="ja-JP" altLang="en-US" sz="1050" dirty="0"/>
                        <a:t>７</a:t>
                      </a:r>
                      <a:r>
                        <a:rPr kumimoji="1" lang="en-US" altLang="ja-JP" sz="1050" dirty="0"/>
                        <a:t>%</a:t>
                      </a:r>
                      <a:r>
                        <a:rPr kumimoji="1" lang="ja-JP" altLang="en-US" sz="1050" dirty="0"/>
                        <a:t>）</a:t>
                      </a:r>
                      <a:endParaRPr kumimoji="1" lang="zh-CN" altLang="en-US" sz="1050" dirty="0"/>
                    </a:p>
                    <a:p>
                      <a:pPr marL="0" marR="0" lvl="0" indent="0" algn="ctr" defTabSz="914400" rtl="0" eaLnBrk="1" fontAlgn="auto" latinLnBrk="0" hangingPunct="1">
                        <a:lnSpc>
                          <a:spcPct val="100000"/>
                        </a:lnSpc>
                        <a:spcBef>
                          <a:spcPts val="0"/>
                        </a:spcBef>
                        <a:spcAft>
                          <a:spcPts val="0"/>
                        </a:spcAft>
                        <a:buClrTx/>
                        <a:buSzTx/>
                        <a:buFontTx/>
                        <a:buNone/>
                        <a:defRPr/>
                      </a:pPr>
                      <a:r>
                        <a:rPr kumimoji="1" lang="ja-JP" altLang="en-US" sz="1050" b="0" u="none" strike="noStrike" kern="1200" cap="none" spc="0" normalizeH="0" baseline="0" noProof="0" dirty="0">
                          <a:ln>
                            <a:noFill/>
                          </a:ln>
                          <a:solidFill>
                            <a:prstClr val="black"/>
                          </a:solidFill>
                          <a:effectLst/>
                          <a:uLnTx/>
                          <a:uFillTx/>
                        </a:rPr>
                        <a:t>（</a:t>
                      </a:r>
                      <a:r>
                        <a:rPr kumimoji="1" lang="en-US" altLang="ja-JP" sz="1050" b="0" u="none" strike="noStrike" kern="1200" cap="none" spc="0" normalizeH="0" baseline="0" noProof="0" dirty="0">
                          <a:ln>
                            <a:noFill/>
                          </a:ln>
                          <a:solidFill>
                            <a:prstClr val="black"/>
                          </a:solidFill>
                          <a:effectLst/>
                          <a:uLnTx/>
                          <a:uFillTx/>
                        </a:rPr>
                        <a:t>2021</a:t>
                      </a:r>
                      <a:r>
                        <a:rPr kumimoji="1" lang="ja-JP" altLang="en-US" sz="1050" b="0" u="none" strike="noStrike" kern="1200" cap="none" spc="0" normalizeH="0" baseline="0" noProof="0" dirty="0">
                          <a:ln>
                            <a:noFill/>
                          </a:ln>
                          <a:solidFill>
                            <a:prstClr val="black"/>
                          </a:solidFill>
                          <a:effectLst/>
                          <a:uLnTx/>
                          <a:uFillTx/>
                        </a:rPr>
                        <a:t>年：</a:t>
                      </a:r>
                      <a:r>
                        <a:rPr kumimoji="1" lang="en-US" altLang="ja-JP" sz="1050" b="0" u="none" strike="noStrike" kern="1200" cap="none" spc="0" normalizeH="0" baseline="0" noProof="0" dirty="0">
                          <a:ln>
                            <a:noFill/>
                          </a:ln>
                          <a:solidFill>
                            <a:prstClr val="black"/>
                          </a:solidFill>
                          <a:effectLst/>
                          <a:uLnTx/>
                          <a:uFillTx/>
                        </a:rPr>
                        <a:t>10.2</a:t>
                      </a:r>
                      <a:r>
                        <a:rPr kumimoji="1" lang="ja-JP" altLang="en-US" sz="1050" b="0" u="none" strike="noStrike" kern="1200" cap="none" spc="0" normalizeH="0" baseline="0" noProof="0" dirty="0">
                          <a:ln>
                            <a:noFill/>
                          </a:ln>
                          <a:solidFill>
                            <a:prstClr val="black"/>
                          </a:solidFill>
                          <a:effectLst/>
                          <a:uLnTx/>
                          <a:uFillTx/>
                        </a:rPr>
                        <a:t>％　全国</a:t>
                      </a:r>
                      <a:r>
                        <a:rPr kumimoji="1" lang="en-US" altLang="ja-JP" sz="1050" b="0" u="none" strike="noStrike" kern="1200" cap="none" spc="0" normalizeH="0" baseline="0" noProof="0" dirty="0">
                          <a:ln>
                            <a:noFill/>
                          </a:ln>
                          <a:solidFill>
                            <a:prstClr val="black"/>
                          </a:solidFill>
                          <a:effectLst/>
                          <a:uLnTx/>
                          <a:uFillTx/>
                        </a:rPr>
                        <a:t>12.9%</a:t>
                      </a:r>
                      <a:r>
                        <a:rPr kumimoji="1" lang="ja-JP" altLang="en-US" sz="1050" b="0" u="none" strike="noStrike" kern="1200" cap="none" spc="0" normalizeH="0" baseline="0" noProof="0" dirty="0">
                          <a:ln>
                            <a:noFill/>
                          </a:ln>
                          <a:solidFill>
                            <a:prstClr val="black"/>
                          </a:solidFill>
                          <a:effectLst/>
                          <a:uLnTx/>
                          <a:uFillTx/>
                        </a:rPr>
                        <a:t>）</a:t>
                      </a:r>
                      <a:endParaRPr kumimoji="1" lang="en-US" altLang="ja-JP" sz="105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txBody>
                  <a:tcPr marL="68580" marR="68580" marT="34290" marB="34290" anchor="ctr">
                    <a:lnR w="12700" cap="flat" cmpd="sng" algn="ctr">
                      <a:solidFill>
                        <a:schemeClr val="accent5"/>
                      </a:solidFill>
                      <a:prstDash val="solid"/>
                      <a:round/>
                      <a:headEnd type="none" w="med" len="med"/>
                      <a:tailEnd type="none" w="med" len="med"/>
                    </a:lnR>
                  </a:tcPr>
                </a:tc>
                <a:extLst>
                  <a:ext uri="{0D108BD9-81ED-4DB2-BD59-A6C34878D82A}">
                    <a16:rowId xmlns:a16="http://schemas.microsoft.com/office/drawing/2014/main" val="10004"/>
                  </a:ext>
                </a:extLst>
              </a:tr>
              <a:tr h="559272">
                <a:tc>
                  <a:txBody>
                    <a:bodyPr/>
                    <a:lstStyle/>
                    <a:p>
                      <a:r>
                        <a:rPr kumimoji="1" lang="zh-TW" altLang="en-US" sz="1200" b="1" u="sng" dirty="0"/>
                        <a:t>○</a:t>
                      </a:r>
                      <a:r>
                        <a:rPr kumimoji="1" lang="ja-JP" altLang="en-US" sz="1200" b="1" u="sng" dirty="0"/>
                        <a:t>外国人労働者数</a:t>
                      </a:r>
                      <a:r>
                        <a:rPr kumimoji="1" lang="zh-TW" altLang="en-US" sz="1200" b="1" u="sng" dirty="0"/>
                        <a:t>：</a:t>
                      </a:r>
                      <a:r>
                        <a:rPr kumimoji="1" lang="ja-JP" altLang="en-US" sz="1200" b="1" u="sng" dirty="0"/>
                        <a:t>毎年、</a:t>
                      </a:r>
                      <a:r>
                        <a:rPr kumimoji="1" lang="en-US" altLang="ja-JP" sz="1200" b="1" u="sng" dirty="0"/>
                        <a:t>2018</a:t>
                      </a:r>
                      <a:r>
                        <a:rPr kumimoji="1" lang="ja-JP" altLang="en-US" sz="1200" b="1" u="sng" dirty="0"/>
                        <a:t>年から</a:t>
                      </a:r>
                      <a:r>
                        <a:rPr kumimoji="1" lang="en-US" altLang="ja-JP" sz="1200" b="1" u="sng" dirty="0"/>
                        <a:t>2023</a:t>
                      </a:r>
                      <a:r>
                        <a:rPr kumimoji="1" lang="ja-JP" altLang="en-US" sz="1200" b="1" u="sng" dirty="0"/>
                        <a:t>年までの年平均増加割合以上の</a:t>
                      </a:r>
                      <a:endParaRPr kumimoji="1" lang="en-US" altLang="ja-JP" sz="1200" b="1" u="sng" dirty="0"/>
                    </a:p>
                    <a:p>
                      <a:r>
                        <a:rPr kumimoji="1" lang="ja-JP" altLang="en-US" sz="1200" b="1" u="none" dirty="0"/>
                        <a:t>　　　　　　　　　　　　　</a:t>
                      </a:r>
                      <a:r>
                        <a:rPr kumimoji="1" lang="ja-JP" altLang="en-US" sz="1200" b="1" u="sng" dirty="0"/>
                        <a:t>増加をめざす</a:t>
                      </a:r>
                      <a:endParaRPr kumimoji="1" lang="zh-TW" altLang="en-US" sz="1200" b="1" u="sng" dirty="0"/>
                    </a:p>
                  </a:txBody>
                  <a:tcPr marL="68580" marR="68580" marT="34290" marB="34290" anchor="ctr">
                    <a:lnL w="12700" cap="flat" cmpd="sng" algn="ctr">
                      <a:solidFill>
                        <a:schemeClr val="accent5"/>
                      </a:solidFill>
                      <a:prstDash val="solid"/>
                      <a:round/>
                      <a:headEnd type="none" w="med" len="med"/>
                      <a:tailEnd type="none" w="med" len="med"/>
                    </a:lnL>
                    <a:lnB w="12700" cap="flat" cmpd="sng" algn="ctr">
                      <a:solidFill>
                        <a:schemeClr val="accent5"/>
                      </a:solidFill>
                      <a:prstDash val="solid"/>
                      <a:round/>
                      <a:headEnd type="none" w="med" len="med"/>
                      <a:tailEnd type="none" w="med" len="med"/>
                    </a:lnB>
                  </a:tcPr>
                </a:tc>
                <a:tc>
                  <a:txBody>
                    <a:bodyPr/>
                    <a:lstStyle/>
                    <a:p>
                      <a:pPr algn="ctr">
                        <a:lnSpc>
                          <a:spcPct val="100000"/>
                        </a:lnSpc>
                      </a:pPr>
                      <a:r>
                        <a:rPr kumimoji="1" lang="en-US" altLang="zh-CN" sz="1050" dirty="0"/>
                        <a:t>【202</a:t>
                      </a:r>
                      <a:r>
                        <a:rPr kumimoji="1" lang="en-US" altLang="ja-JP" sz="1050" dirty="0"/>
                        <a:t>3</a:t>
                      </a:r>
                      <a:r>
                        <a:rPr kumimoji="1" lang="zh-CN" altLang="en-US" sz="1050" dirty="0"/>
                        <a:t>年</a:t>
                      </a:r>
                      <a:r>
                        <a:rPr kumimoji="1" lang="en-US" altLang="zh-CN" sz="1050" dirty="0"/>
                        <a:t>】</a:t>
                      </a:r>
                      <a:r>
                        <a:rPr lang="en-US" altLang="ja-JP" sz="1050" dirty="0"/>
                        <a:t>146,384</a:t>
                      </a:r>
                      <a:r>
                        <a:rPr lang="ja-JP" altLang="en-US" sz="1050" dirty="0"/>
                        <a:t>人（</a:t>
                      </a:r>
                      <a:r>
                        <a:rPr lang="en-US" altLang="ja-JP" sz="1050" dirty="0"/>
                        <a:t>2018</a:t>
                      </a:r>
                      <a:r>
                        <a:rPr lang="ja-JP" altLang="en-US" sz="1050" dirty="0"/>
                        <a:t>年：</a:t>
                      </a:r>
                      <a:r>
                        <a:rPr lang="en-US" altLang="ja-JP" sz="1050" dirty="0"/>
                        <a:t>90,072</a:t>
                      </a:r>
                      <a:r>
                        <a:rPr lang="ja-JP" altLang="en-US" sz="1050" dirty="0"/>
                        <a:t>人）</a:t>
                      </a:r>
                      <a:endParaRPr lang="en-US" altLang="ja-JP" sz="1050" dirty="0"/>
                    </a:p>
                    <a:p>
                      <a:pPr marL="0" marR="0" lvl="0" indent="0" algn="ctr" defTabSz="914400" rtl="0" eaLnBrk="1" fontAlgn="auto" latinLnBrk="0" hangingPunct="1">
                        <a:lnSpc>
                          <a:spcPct val="100000"/>
                        </a:lnSpc>
                        <a:spcBef>
                          <a:spcPts val="0"/>
                        </a:spcBef>
                        <a:spcAft>
                          <a:spcPts val="0"/>
                        </a:spcAft>
                        <a:buClrTx/>
                        <a:buSzTx/>
                        <a:buFontTx/>
                        <a:buNone/>
                        <a:defRPr/>
                      </a:pPr>
                      <a:r>
                        <a:rPr kumimoji="1" lang="ja-JP" altLang="en-US" sz="1050" dirty="0"/>
                        <a:t>（</a:t>
                      </a:r>
                      <a:r>
                        <a:rPr kumimoji="1" lang="en-US" altLang="ja-JP" sz="1050" dirty="0"/>
                        <a:t>2018</a:t>
                      </a:r>
                      <a:r>
                        <a:rPr kumimoji="1" lang="ja-JP" altLang="en-US" sz="1050" dirty="0"/>
                        <a:t>年から</a:t>
                      </a:r>
                      <a:r>
                        <a:rPr kumimoji="1" lang="en-US" altLang="ja-JP" sz="1050" dirty="0"/>
                        <a:t>2023</a:t>
                      </a:r>
                      <a:r>
                        <a:rPr kumimoji="1" lang="ja-JP" altLang="en-US" sz="1050" dirty="0"/>
                        <a:t>年までの年平均増加割合：</a:t>
                      </a:r>
                      <a:endParaRPr kumimoji="1" lang="en-US" altLang="ja-JP" sz="1050" dirty="0"/>
                    </a:p>
                    <a:p>
                      <a:pPr marL="0" marR="0" lvl="0" indent="0" algn="ctr" defTabSz="914400" rtl="0" eaLnBrk="1" fontAlgn="auto" latinLnBrk="0" hangingPunct="1">
                        <a:lnSpc>
                          <a:spcPct val="100000"/>
                        </a:lnSpc>
                        <a:spcBef>
                          <a:spcPts val="0"/>
                        </a:spcBef>
                        <a:spcAft>
                          <a:spcPts val="0"/>
                        </a:spcAft>
                        <a:buClrTx/>
                        <a:buSzTx/>
                        <a:buFontTx/>
                        <a:buNone/>
                        <a:defRPr/>
                      </a:pPr>
                      <a:r>
                        <a:rPr kumimoji="1" lang="ja-JP" altLang="en-US" sz="1050" dirty="0"/>
                        <a:t>　</a:t>
                      </a:r>
                      <a:r>
                        <a:rPr kumimoji="1" lang="en-US" altLang="ja-JP" sz="1050" dirty="0"/>
                        <a:t>11,262</a:t>
                      </a:r>
                      <a:r>
                        <a:rPr kumimoji="1" lang="ja-JP" altLang="en-US" sz="1050" dirty="0"/>
                        <a:t>人（</a:t>
                      </a:r>
                      <a:r>
                        <a:rPr kumimoji="1" lang="en-US" altLang="ja-JP" sz="1050" dirty="0"/>
                        <a:t>2018</a:t>
                      </a:r>
                      <a:r>
                        <a:rPr kumimoji="1" lang="ja-JP" altLang="en-US" sz="1050" dirty="0"/>
                        <a:t>年の約</a:t>
                      </a:r>
                      <a:r>
                        <a:rPr kumimoji="1" lang="en-US" altLang="ja-JP" sz="1050" dirty="0"/>
                        <a:t>12.5%</a:t>
                      </a:r>
                      <a:r>
                        <a:rPr kumimoji="1" lang="ja-JP" altLang="en-US" sz="1050" dirty="0"/>
                        <a:t>））</a:t>
                      </a:r>
                    </a:p>
                  </a:txBody>
                  <a:tcPr marL="68580" marR="68580" marT="34290" marB="34290" anchor="ctr">
                    <a:lnR w="12700" cap="flat" cmpd="sng" algn="ctr">
                      <a:solidFill>
                        <a:schemeClr val="accent5"/>
                      </a:solidFill>
                      <a:prstDash val="solid"/>
                      <a:round/>
                      <a:headEnd type="none" w="med" len="med"/>
                      <a:tailEnd type="none" w="med" len="med"/>
                    </a:lnR>
                    <a:lnB w="12700" cap="flat" cmpd="sng" algn="ctr">
                      <a:solidFill>
                        <a:schemeClr val="accent5"/>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26" name="正方形/長方形 25"/>
          <p:cNvSpPr/>
          <p:nvPr/>
        </p:nvSpPr>
        <p:spPr>
          <a:xfrm>
            <a:off x="179512" y="146838"/>
            <a:ext cx="8136904" cy="369332"/>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２）具体的取組</a:t>
            </a:r>
          </a:p>
        </p:txBody>
      </p:sp>
      <p:pic>
        <p:nvPicPr>
          <p:cNvPr id="25" name="Picture 5"/>
          <p:cNvPicPr preferRelativeResize="0">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48636" y="42603"/>
            <a:ext cx="457200" cy="458182"/>
          </a:xfrm>
          <a:prstGeom prst="rect">
            <a:avLst/>
          </a:prstGeom>
          <a:noFill/>
          <a:extLst>
            <a:ext uri="{909E8E84-426E-40DD-AFC4-6F175D3DCCD1}">
              <a14:hiddenFill xmlns:a14="http://schemas.microsoft.com/office/drawing/2010/main">
                <a:solidFill>
                  <a:srgbClr val="FFFFFF"/>
                </a:solidFill>
              </a14:hiddenFill>
            </a:ext>
          </a:extLst>
        </p:spPr>
      </p:pic>
      <p:pic>
        <p:nvPicPr>
          <p:cNvPr id="32" name="図 31"/>
          <p:cNvPicPr preferRelativeResize="0"/>
          <p:nvPr/>
        </p:nvPicPr>
        <p:blipFill>
          <a:blip r:embed="rId3" cstate="print">
            <a:extLst>
              <a:ext uri="{28A0092B-C50C-407E-A947-70E740481C1C}">
                <a14:useLocalDpi xmlns:a14="http://schemas.microsoft.com/office/drawing/2010/main" val="0"/>
              </a:ext>
            </a:extLst>
          </a:blip>
          <a:stretch>
            <a:fillRect/>
          </a:stretch>
        </p:blipFill>
        <p:spPr>
          <a:xfrm>
            <a:off x="7083042" y="42603"/>
            <a:ext cx="457200" cy="458182"/>
          </a:xfrm>
          <a:prstGeom prst="rect">
            <a:avLst/>
          </a:prstGeom>
        </p:spPr>
      </p:pic>
      <p:pic>
        <p:nvPicPr>
          <p:cNvPr id="42" name="Picture 9"/>
          <p:cNvPicPr preferRelativeResize="0">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03048" y="42603"/>
            <a:ext cx="457200" cy="458182"/>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12"/>
          <p:cNvPicPr preferRelativeResize="0">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56685" y="42603"/>
            <a:ext cx="457200" cy="458182"/>
          </a:xfrm>
          <a:prstGeom prst="rect">
            <a:avLst/>
          </a:prstGeom>
          <a:noFill/>
          <a:extLst>
            <a:ext uri="{909E8E84-426E-40DD-AFC4-6F175D3DCCD1}">
              <a14:hiddenFill xmlns:a14="http://schemas.microsoft.com/office/drawing/2010/main">
                <a:solidFill>
                  <a:srgbClr val="FFFFFF"/>
                </a:solidFill>
              </a14:hiddenFill>
            </a:ext>
          </a:extLst>
        </p:spPr>
      </p:pic>
      <p:pic>
        <p:nvPicPr>
          <p:cNvPr id="44" name="図 43"/>
          <p:cNvPicPr/>
          <p:nvPr/>
        </p:nvPicPr>
        <p:blipFill>
          <a:blip r:embed="rId6" cstate="print">
            <a:extLst>
              <a:ext uri="{28A0092B-C50C-407E-A947-70E740481C1C}">
                <a14:useLocalDpi xmlns:a14="http://schemas.microsoft.com/office/drawing/2010/main" val="0"/>
              </a:ext>
            </a:extLst>
          </a:blip>
          <a:stretch>
            <a:fillRect/>
          </a:stretch>
        </p:blipFill>
        <p:spPr>
          <a:xfrm>
            <a:off x="6129404" y="42603"/>
            <a:ext cx="457200" cy="458182"/>
          </a:xfrm>
          <a:prstGeom prst="rect">
            <a:avLst/>
          </a:prstGeom>
        </p:spPr>
      </p:pic>
      <p:pic>
        <p:nvPicPr>
          <p:cNvPr id="47" name="図 46"/>
          <p:cNvPicPr/>
          <p:nvPr/>
        </p:nvPicPr>
        <p:blipFill>
          <a:blip r:embed="rId7" cstate="print">
            <a:extLst>
              <a:ext uri="{28A0092B-C50C-407E-A947-70E740481C1C}">
                <a14:useLocalDpi xmlns:a14="http://schemas.microsoft.com/office/drawing/2010/main" val="0"/>
              </a:ext>
            </a:extLst>
          </a:blip>
          <a:stretch>
            <a:fillRect/>
          </a:stretch>
        </p:blipFill>
        <p:spPr>
          <a:xfrm>
            <a:off x="8506306" y="42603"/>
            <a:ext cx="457200" cy="458182"/>
          </a:xfrm>
          <a:prstGeom prst="rect">
            <a:avLst/>
          </a:prstGeom>
        </p:spPr>
      </p:pic>
      <p:pic>
        <p:nvPicPr>
          <p:cNvPr id="49" name="図 48"/>
          <p:cNvPicPr/>
          <p:nvPr/>
        </p:nvPicPr>
        <p:blipFill>
          <a:blip r:embed="rId8" cstate="print">
            <a:extLst>
              <a:ext uri="{28A0092B-C50C-407E-A947-70E740481C1C}">
                <a14:useLocalDpi xmlns:a14="http://schemas.microsoft.com/office/drawing/2010/main" val="0"/>
              </a:ext>
            </a:extLst>
          </a:blip>
          <a:stretch>
            <a:fillRect/>
          </a:stretch>
        </p:blipFill>
        <p:spPr>
          <a:xfrm>
            <a:off x="8030329" y="42603"/>
            <a:ext cx="457200" cy="458182"/>
          </a:xfrm>
          <a:prstGeom prst="rect">
            <a:avLst/>
          </a:prstGeom>
        </p:spPr>
      </p:pic>
      <p:sp>
        <p:nvSpPr>
          <p:cNvPr id="23" name="正方形/長方形 22">
            <a:extLst>
              <a:ext uri="{FF2B5EF4-FFF2-40B4-BE49-F238E27FC236}">
                <a16:creationId xmlns:a16="http://schemas.microsoft.com/office/drawing/2014/main" id="{F343BD46-6CDC-43A8-BE18-1778223B65F3}"/>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110</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pic>
        <p:nvPicPr>
          <p:cNvPr id="33" name="Picture 4">
            <a:extLst>
              <a:ext uri="{FF2B5EF4-FFF2-40B4-BE49-F238E27FC236}">
                <a16:creationId xmlns:a16="http://schemas.microsoft.com/office/drawing/2014/main" id="{1F966F74-A436-44CC-89C9-133F8CD49D1E}"/>
              </a:ext>
            </a:extLst>
          </p:cNvPr>
          <p:cNvPicPr preferRelativeResize="0">
            <a:picLocks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167378" y="43923"/>
            <a:ext cx="457200" cy="458182"/>
          </a:xfrm>
          <a:prstGeom prst="rect">
            <a:avLst/>
          </a:prstGeom>
          <a:noFill/>
          <a:extLst>
            <a:ext uri="{909E8E84-426E-40DD-AFC4-6F175D3DCCD1}">
              <a14:hiddenFill xmlns:a14="http://schemas.microsoft.com/office/drawing/2010/main">
                <a:solidFill>
                  <a:srgbClr val="FFFFFF"/>
                </a:solidFill>
              </a14:hiddenFill>
            </a:ext>
          </a:extLst>
        </p:spPr>
      </p:pic>
      <p:sp>
        <p:nvSpPr>
          <p:cNvPr id="21" name="正方形/長方形 20">
            <a:extLst>
              <a:ext uri="{FF2B5EF4-FFF2-40B4-BE49-F238E27FC236}">
                <a16:creationId xmlns:a16="http://schemas.microsoft.com/office/drawing/2014/main" id="{4E69AB91-3123-438D-B23D-44D00FA1AFA0}"/>
              </a:ext>
            </a:extLst>
          </p:cNvPr>
          <p:cNvSpPr/>
          <p:nvPr/>
        </p:nvSpPr>
        <p:spPr>
          <a:xfrm>
            <a:off x="4866567" y="3424627"/>
            <a:ext cx="4084364" cy="253916"/>
          </a:xfrm>
          <a:prstGeom prst="rect">
            <a:avLst/>
          </a:prstGeom>
        </p:spPr>
        <p:txBody>
          <a:bodyPr wrap="square" lIns="91440" tIns="45720" rIns="91440" bIns="45720" anchor="t">
            <a:spAutoFit/>
          </a:bodyPr>
          <a:lstStyle/>
          <a:p>
            <a:pPr marL="180975" marR="0" lvl="0" indent="-180975" algn="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（注</a:t>
            </a:r>
            <a:r>
              <a:rPr kumimoji="1" lang="ja-JP" altLang="en-US" sz="1050" b="0" i="0" u="none" strike="noStrike" kern="1200" cap="none" spc="0" normalizeH="0" baseline="0" noProof="0">
                <a:ln>
                  <a:noFill/>
                </a:ln>
                <a:solidFill>
                  <a:prstClr val="black"/>
                </a:solidFill>
                <a:effectLst/>
                <a:uLnTx/>
                <a:uFillTx/>
                <a:latin typeface="Meiryo UI" panose="020B0604030504040204" charset="-128"/>
                <a:ea typeface="Meiryo UI" panose="020B0604030504040204" charset="-128"/>
                <a:cs typeface="Meiryo UI" panose="020B0604030504040204" charset="-128"/>
              </a:rPr>
              <a:t>）下線部は、新たに</a:t>
            </a:r>
            <a:r>
              <a:rPr lang="ja-JP" altLang="en-US" sz="1050">
                <a:solidFill>
                  <a:prstClr val="black"/>
                </a:solidFill>
                <a:latin typeface="Meiryo UI" panose="020B0604030504040204" charset="-128"/>
                <a:ea typeface="Meiryo UI" panose="020B0604030504040204" charset="-128"/>
                <a:cs typeface="Meiryo UI" panose="020B0604030504040204" charset="-128"/>
              </a:rPr>
              <a:t>追加した</a:t>
            </a:r>
            <a:r>
              <a:rPr lang="en-US" altLang="ja-JP" sz="1050">
                <a:solidFill>
                  <a:prstClr val="black"/>
                </a:solidFill>
                <a:latin typeface="Meiryo UI" panose="020B0604030504040204" charset="-128"/>
                <a:ea typeface="Meiryo UI" panose="020B0604030504040204" charset="-128"/>
                <a:cs typeface="Meiryo UI" panose="020B0604030504040204" charset="-128"/>
              </a:rPr>
              <a:t>KPI</a:t>
            </a:r>
            <a:endParaRPr kumimoji="1" lang="en-US" altLang="ja-JP" sz="105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226488" y="232025"/>
            <a:ext cx="3462643" cy="615553"/>
          </a:xfrm>
          <a:prstGeom prst="rect">
            <a:avLst/>
          </a:prstGeom>
          <a:noFill/>
        </p:spPr>
        <p:txBody>
          <a:bodyPr wrap="square">
            <a:spAutoFit/>
          </a:bodyPr>
          <a:lstStyle/>
          <a:p>
            <a:pPr marL="2062480" marR="0" lvl="0" indent="-1881505"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2691130" marR="0" lvl="0" indent="-2605405"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（１）産業の創出・振興</a:t>
            </a:r>
            <a:endParaRPr kumimoji="1" lang="ja-JP" altLang="en-US" sz="18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
        <p:nvSpPr>
          <p:cNvPr id="3" name="四角形: 角を丸くする 2"/>
          <p:cNvSpPr/>
          <p:nvPr/>
        </p:nvSpPr>
        <p:spPr>
          <a:xfrm>
            <a:off x="226467" y="278295"/>
            <a:ext cx="8691063" cy="6410740"/>
          </a:xfrm>
          <a:prstGeom prst="roundRect">
            <a:avLst>
              <a:gd name="adj" fmla="val 6080"/>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6" name="テキスト ボックス 5"/>
          <p:cNvSpPr txBox="1"/>
          <p:nvPr/>
        </p:nvSpPr>
        <p:spPr>
          <a:xfrm>
            <a:off x="2721141" y="168965"/>
            <a:ext cx="3701717" cy="347345"/>
          </a:xfrm>
          <a:prstGeom prst="rect">
            <a:avLst/>
          </a:prstGeom>
          <a:solidFill>
            <a:schemeClr val="accent5"/>
          </a:solidFill>
          <a:ln>
            <a:solidFill>
              <a:schemeClr val="accent5"/>
            </a:solidFill>
          </a:ln>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　基本目標③　大阪の経済を強くする</a:t>
            </a:r>
          </a:p>
        </p:txBody>
      </p:sp>
      <p:sp>
        <p:nvSpPr>
          <p:cNvPr id="16" name="テキスト ボックス 15"/>
          <p:cNvSpPr txBox="1"/>
          <p:nvPr/>
        </p:nvSpPr>
        <p:spPr>
          <a:xfrm>
            <a:off x="327065" y="1778413"/>
            <a:ext cx="8590465" cy="4770537"/>
          </a:xfrm>
          <a:prstGeom prst="rect">
            <a:avLst/>
          </a:prstGeom>
          <a:noFill/>
        </p:spPr>
        <p:txBody>
          <a:bodyPr wrap="square">
            <a:spAutoFit/>
          </a:bodyPr>
          <a:lstStyle/>
          <a:p>
            <a:pPr marL="179705" marR="0" lvl="0" indent="-45720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具体的取組</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p>
          <a:p>
            <a:pPr marL="363855" marR="0" lvl="0" indent="-179705" defTabSz="914400" rtl="0" eaLnBrk="1" fontAlgn="auto" latinLnBrk="0" hangingPunct="1">
              <a:lnSpc>
                <a:spcPct val="100000"/>
              </a:lnSpc>
              <a:spcBef>
                <a:spcPts val="60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　ディープテック分野など、万博で披露された新技術等の社会実装及び万博後の事業者のイノベーティブな取組を支援します。</a:t>
            </a:r>
            <a:endParaRPr kumimoji="1" lang="en-US" altLang="ja-JP" sz="10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defTabSz="914400" rtl="0" eaLnBrk="1" fontAlgn="auto" latinLnBrk="0" hangingPunct="1">
              <a:lnSpc>
                <a:spcPct val="100000"/>
              </a:lnSpc>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3855" marR="0" lvl="0" indent="-179705" defTabSz="914400" rtl="0" eaLnBrk="1" fontAlgn="auto" latinLnBrk="0" hangingPunct="1">
              <a:lnSpc>
                <a:spcPct val="100000"/>
              </a:lnSpc>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彩都・健都・中之島クロスを府の成長産業（ライフサイエンス産業）の拠点と位置づけ、三拠点が連携した大阪独自のエコシステムの構築をめざします。</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特に医療機関と企業、スタートアップ、支援機関等が集積する中之島クロスでは再生医療をベースにゲノム医療や人工知能（</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AI</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IoT</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の活用等、今後の医療技術の進歩に即応した最先端の「未来医療</a:t>
            </a:r>
            <a:r>
              <a:rPr kumimoji="0" lang="en-US" altLang="ja-JP" sz="1600" b="0" i="0" u="none" strike="noStrike" kern="1200" cap="none" spc="0" normalizeH="0" baseline="30000" noProof="0" dirty="0">
                <a:ln>
                  <a:noFill/>
                </a:ln>
                <a:effectLst/>
                <a:uLnTx/>
                <a:uFillTx/>
                <a:latin typeface="Meiryo UI"/>
                <a:ea typeface="Meiryo UI"/>
                <a:cs typeface="+mn-cs"/>
              </a:rPr>
              <a:t>※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」の産業化を推進していきます。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defTabSz="914400" rtl="0" eaLnBrk="1" fontAlgn="auto" latinLnBrk="0" hangingPunct="1">
              <a:lnSpc>
                <a:spcPct val="100000"/>
              </a:lnSpc>
              <a:spcBef>
                <a:spcPts val="600"/>
              </a:spcBef>
              <a:spcAft>
                <a:spcPts val="0"/>
              </a:spcAft>
              <a:buClrTx/>
              <a:buSzTx/>
              <a:buFontTx/>
              <a:buNone/>
              <a:tabLst/>
              <a:defRPr/>
            </a:pPr>
            <a:r>
              <a:rPr lang="ja-JP" altLang="en-US" sz="1100" dirty="0">
                <a:latin typeface="Meiryo UI" panose="020B0604030504040204" charset="-128"/>
                <a:ea typeface="Meiryo UI" panose="020B0604030504040204" charset="-128"/>
                <a:cs typeface="Meiryo UI" panose="020B0604030504040204" charset="-128"/>
              </a:rPr>
              <a:t>　　</a:t>
            </a:r>
            <a:r>
              <a:rPr lang="en-US" altLang="ja-JP" sz="1100" dirty="0">
                <a:latin typeface="Meiryo UI" panose="020B0604030504040204" charset="-128"/>
                <a:ea typeface="Meiryo UI" panose="020B0604030504040204" charset="-128"/>
                <a:cs typeface="Meiryo UI" panose="020B0604030504040204" charset="-128"/>
              </a:rPr>
              <a:t>※</a:t>
            </a:r>
            <a:r>
              <a:rPr kumimoji="1" lang="ja-JP" altLang="en-US" sz="11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未来医療</a:t>
            </a:r>
            <a:r>
              <a:rPr kumimoji="1" lang="en-US" altLang="ja-JP" sz="11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a:t>
            </a:r>
            <a:r>
              <a:rPr kumimoji="1" lang="ja-JP" altLang="en-US" sz="11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医療に対するニーズの移り変わりや科学技術の革新等、医療を取り巻く環境変化に常に即応しながら、その次の時代に実現すべき新たな医療のこと</a:t>
            </a:r>
            <a:endParaRPr kumimoji="1" lang="en-US" altLang="ja-JP" sz="11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defTabSz="914400" rtl="0" eaLnBrk="1" fontAlgn="auto" latinLnBrk="0" hangingPunct="1">
              <a:lnSpc>
                <a:spcPct val="100000"/>
              </a:lnSpc>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3855" marR="0" lvl="0" indent="-179705" defTabSz="914400" rtl="0" eaLnBrk="1" fontAlgn="auto" latinLnBrk="0" hangingPunct="1">
              <a:lnSpc>
                <a:spcPct val="100000"/>
              </a:lnSpc>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多様な人や企業、アイデアの交流を通して、コミュニティの形成やビジネスプランの事業化をサポートし、　「起業家を生み、育て、成功者にし、成功者が次の成功者を生む」関西における循環システム（イノベーションエコシステム）の構築を推進するとともに、「大阪から世界へ」をテーマに、新たな事業の創出やスケールアップにつなげる取組を</a:t>
            </a:r>
            <a:r>
              <a:rPr lang="ja-JP" altLang="en-US" sz="1600" dirty="0">
                <a:latin typeface="Meiryo UI" panose="020B0604030504040204" charset="-128"/>
                <a:ea typeface="Meiryo UI" panose="020B0604030504040204" charset="-128"/>
              </a:rPr>
              <a:t>進めます</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a:t>
            </a:r>
            <a:endParaRPr kumimoji="0" lang="en-US" altLang="ja-JP" sz="10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defTabSz="914400" rtl="0" eaLnBrk="1" fontAlgn="auto" latinLnBrk="0" hangingPunct="1">
              <a:lnSpc>
                <a:spcPct val="100000"/>
              </a:lnSpc>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3855" marR="0" lvl="0" indent="-179705" defTabSz="914400" rtl="0" eaLnBrk="1" fontAlgn="auto" latinLnBrk="0" hangingPunct="1">
              <a:lnSpc>
                <a:spcPct val="100000"/>
              </a:lnSpc>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 大阪の成長・発展をけん引する「知の拠点」となる高度研究型大学をめざし、大阪公立大学において、都市課題の解決や産業競争力の強化に向け、産学官民が連携した共同研究やスタートアップ支援に取り組み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endParaRPr>
          </a:p>
        </p:txBody>
      </p:sp>
      <p:sp>
        <p:nvSpPr>
          <p:cNvPr id="9" name="四角形: 角を丸くする 8"/>
          <p:cNvSpPr/>
          <p:nvPr/>
        </p:nvSpPr>
        <p:spPr>
          <a:xfrm>
            <a:off x="638600" y="987686"/>
            <a:ext cx="7884000" cy="7200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万博を機に芽吹いた革新的な技術の社会実装・産業化、スタートアップ支援、国際金融都市の実現に向けた取組などを通じ、大阪の成長をけん引する産業の創出・振興を図ります。</a:t>
            </a:r>
            <a:endParaRPr kumimoji="1" lang="ja-JP" altLang="en-US" sz="15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0" name="正方形/長方形 9">
            <a:extLst>
              <a:ext uri="{FF2B5EF4-FFF2-40B4-BE49-F238E27FC236}">
                <a16:creationId xmlns:a16="http://schemas.microsoft.com/office/drawing/2014/main" id="{5674D259-C7D7-4FFB-949C-D91C4CD7C7BF}"/>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111</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四角形: 角を丸くする 2"/>
          <p:cNvSpPr/>
          <p:nvPr/>
        </p:nvSpPr>
        <p:spPr>
          <a:xfrm>
            <a:off x="103505" y="278130"/>
            <a:ext cx="8908415" cy="6529705"/>
          </a:xfrm>
          <a:prstGeom prst="roundRect">
            <a:avLst>
              <a:gd name="adj" fmla="val 8498"/>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8" name="テキスト ボックス 7"/>
          <p:cNvSpPr txBox="1"/>
          <p:nvPr/>
        </p:nvSpPr>
        <p:spPr>
          <a:xfrm>
            <a:off x="152298" y="882149"/>
            <a:ext cx="8604266" cy="5093702"/>
          </a:xfrm>
          <a:prstGeom prst="rect">
            <a:avLst/>
          </a:prstGeom>
          <a:noFill/>
        </p:spPr>
        <p:txBody>
          <a:bodyPr wrap="square">
            <a:spAutoFit/>
          </a:bodyPr>
          <a:lstStyle/>
          <a:p>
            <a:pPr marL="363855" marR="0" lvl="0" indent="-17970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sym typeface="+mn-ea"/>
              </a:rPr>
              <a:t>○　「大阪スマートシティ戦略</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sym typeface="+mn-ea"/>
              </a:rPr>
              <a:t>ver.2.0</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sym typeface="+mn-ea"/>
              </a:rPr>
              <a:t>」に基づき、治療・予防アプリなどの次世代スマートヘルス分野のスタートアップ支援を</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推進します。また、「デジタルヘルスファンド大阪」を核とした支援として、「次世代スマートヘルス・ラウンドテーブル大阪」を設置・運営し</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、スタートアップの発掘や社会実装等を支援します。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a:t>
            </a:r>
            <a:r>
              <a:rPr kumimoji="0"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「経済の血液」とも言われる金融機能の強化を図り、大阪・関西経済を成長・発展させるため、「国際金融都市</a:t>
            </a:r>
            <a:r>
              <a:rPr kumimoji="0"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OSAKA</a:t>
            </a:r>
            <a:r>
              <a:rPr kumimoji="0"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戦略」の取組を深化させることで、独自の個性・機能を持った国際金融都市の実現に向けた取組を推進します。</a:t>
            </a:r>
            <a:endParaRPr kumimoji="0"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　地域再生法に基づく地方活力向上地域等特定業務施設整備事業（地方拠点強化税制）を活用し、本社機能をもった企業の他府県への流出を防止するとともに、府外からの企業立地を促進します。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r>
              <a:rPr kumimoji="1" lang="en-US" altLang="zh-TW"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a:t>
            </a:r>
          </a:p>
          <a:p>
            <a:pPr marL="363855" marR="0" lvl="0" indent="-179705"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a:t>
            </a:r>
            <a:r>
              <a:rPr kumimoji="1" lang="zh-TW"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成長特区</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に</a:t>
            </a:r>
            <a:r>
              <a:rPr kumimoji="1" lang="zh-TW"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進出</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し、</a:t>
            </a:r>
            <a:r>
              <a:rPr kumimoji="1" lang="zh-TW"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新</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エネルギーやライフサイエンスに</a:t>
            </a:r>
            <a:r>
              <a:rPr kumimoji="1" lang="zh-TW"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関</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する先進的な事業を行う事業者を支援します。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大阪の産業・経済を支えている府内中小企業の持続的発展とアジア市場の取り込みを中心としたグローバルな成長を促進するため、経営・技術・資金面にわたる効果的な支援に取り組み、</a:t>
            </a:r>
            <a:r>
              <a:rPr kumimoji="1" lang="ja-JP" altLang="zh-TW"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グローバル経営の</a:t>
            </a:r>
            <a:r>
              <a:rPr kumimoji="1" lang="zh-TW"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視点</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に</a:t>
            </a:r>
            <a:r>
              <a:rPr kumimoji="1" lang="zh-TW"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立</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った</a:t>
            </a:r>
            <a:r>
              <a:rPr kumimoji="1" lang="zh-TW"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事業展開</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を</a:t>
            </a:r>
            <a:r>
              <a:rPr kumimoji="1" lang="zh-TW"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促進</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します。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363855" marR="0" lvl="0" indent="-179705" algn="just" defTabSz="914400" rtl="0" eaLnBrk="1" fontAlgn="auto" latinLnBrk="0" hangingPunct="1">
              <a:lnSpc>
                <a:spcPct val="100000"/>
              </a:lnSpc>
              <a:spcBef>
                <a:spcPts val="600"/>
              </a:spcBef>
              <a:spcAft>
                <a:spcPts val="0"/>
              </a:spcAft>
              <a:buClrTx/>
              <a:buSzTx/>
              <a:buFontTx/>
              <a:buNone/>
              <a:tabLst/>
              <a:defRPr/>
            </a:pPr>
            <a:endPar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
        <p:nvSpPr>
          <p:cNvPr id="2" name="テキスト ボックス 5"/>
          <p:cNvSpPr txBox="1"/>
          <p:nvPr/>
        </p:nvSpPr>
        <p:spPr>
          <a:xfrm>
            <a:off x="2721141" y="168965"/>
            <a:ext cx="3701717" cy="347345"/>
          </a:xfrm>
          <a:prstGeom prst="rect">
            <a:avLst/>
          </a:prstGeom>
          <a:solidFill>
            <a:schemeClr val="accent5"/>
          </a:solidFill>
          <a:ln>
            <a:solidFill>
              <a:schemeClr val="accent5"/>
            </a:solidFill>
          </a:ln>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　基本目標③　大阪の経済を強くする</a:t>
            </a:r>
          </a:p>
        </p:txBody>
      </p:sp>
      <p:sp>
        <p:nvSpPr>
          <p:cNvPr id="6" name="正方形/長方形 5">
            <a:extLst>
              <a:ext uri="{FF2B5EF4-FFF2-40B4-BE49-F238E27FC236}">
                <a16:creationId xmlns:a16="http://schemas.microsoft.com/office/drawing/2014/main" id="{5996FEF8-C0C5-4037-8241-C6CF04A82BA9}"/>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112</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四角形: 角を丸くする 2"/>
          <p:cNvSpPr/>
          <p:nvPr/>
        </p:nvSpPr>
        <p:spPr>
          <a:xfrm>
            <a:off x="103505" y="328295"/>
            <a:ext cx="8908415" cy="6479540"/>
          </a:xfrm>
          <a:prstGeom prst="roundRect">
            <a:avLst>
              <a:gd name="adj" fmla="val 8498"/>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8" name="テキスト ボックス 7"/>
          <p:cNvSpPr txBox="1"/>
          <p:nvPr/>
        </p:nvSpPr>
        <p:spPr>
          <a:xfrm>
            <a:off x="152298" y="328295"/>
            <a:ext cx="8604266" cy="5986254"/>
          </a:xfrm>
          <a:prstGeom prst="rect">
            <a:avLst/>
          </a:prstGeom>
          <a:noFill/>
        </p:spPr>
        <p:txBody>
          <a:bodyPr wrap="square">
            <a:spAutoFit/>
          </a:bodyPr>
          <a:lstStyle/>
          <a:p>
            <a:pPr marL="2062480" marR="0" lvl="0" indent="-1881505"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179705" marR="0" lvl="0" indent="-457200" algn="just" defTabSz="914400" rtl="0" eaLnBrk="1" fontAlgn="auto" latinLnBrk="0" hangingPunct="1">
              <a:lnSpc>
                <a:spcPct val="100000"/>
              </a:lnSpc>
              <a:spcBef>
                <a:spcPts val="30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179705" marR="0" lvl="0" indent="-457200" algn="just" defTabSz="457200" rtl="0" eaLnBrk="1" fontAlgn="auto" latinLnBrk="0" hangingPunct="1">
              <a:lnSpc>
                <a:spcPct val="100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sym typeface="+mn-ea"/>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sym typeface="+mn-ea"/>
              </a:rPr>
              <a:t>　中小企業の課題に応じた</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sym typeface="+mn-ea"/>
              </a:rPr>
              <a:t>DX</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sym typeface="+mn-ea"/>
              </a:rPr>
              <a:t>推進に資する解決策を提案できる「大阪府</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sym typeface="+mn-ea"/>
              </a:rPr>
              <a:t>DX</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sym typeface="+mn-ea"/>
              </a:rPr>
              <a:t>推進パートナーズ」を設置し、データやデジタル技術を活用した</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解決策を提案します。また、</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大阪産業局において</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DX</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推進について具体的な課題を有する府内中小企業に対し、課題に応じた講座・セミナー及び伴走支援を行います。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endParaRPr>
          </a:p>
          <a:p>
            <a:pPr marL="179705" marR="0" lvl="0" indent="-457200" algn="just" defTabSz="4572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endParaRPr>
          </a:p>
          <a:p>
            <a:pPr marL="179705" marR="0" lvl="0" indent="-457200" algn="just"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　新たな技術開発を行う事業者を応援するため、優れた内容のものを「ものづくりイノベーション支援プロジェクト」として認定し、プロジェクトに基づき実施する研究開発や設計・試作などに必要な費用の一部を助成します。</a:t>
            </a:r>
            <a:r>
              <a:rPr kumimoji="1" lang="ja-JP" altLang="en-US" sz="18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179705" marR="0" lvl="0" indent="-457200" algn="just"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endParaRPr>
          </a:p>
          <a:p>
            <a:pPr marL="179705" marR="0" lvl="0" indent="-457200"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　農の成長産業化や安全安心な生産環境づくり、地産地消を推進するとともに、</a:t>
            </a:r>
            <a:r>
              <a:rPr kumimoji="0" lang="ja-JP" altLang="en-US" sz="1600" b="0" i="0" u="none" strike="noStrike" kern="1200" cap="none" spc="0" normalizeH="0" baseline="0" noProof="0" dirty="0">
                <a:ln>
                  <a:noFill/>
                </a:ln>
                <a:effectLst/>
                <a:uLnTx/>
                <a:uFillTx/>
                <a:latin typeface="Meiryo UI"/>
                <a:ea typeface="Meiryo UI"/>
                <a:cs typeface="+mn-cs"/>
              </a:rPr>
              <a:t>農業従事者の⾼齢化や担い⼿不⾜に対応するため、超省⼒化に向けた機械開発・導⼊等を促進し、大阪らしいスマート農業を推進します。</a:t>
            </a:r>
            <a:endParaRPr kumimoji="0" lang="en-US" altLang="ja-JP" sz="1600" b="0" i="0" u="none" strike="noStrike" kern="1200" cap="none" spc="0" normalizeH="0" baseline="0" noProof="0" dirty="0">
              <a:ln>
                <a:noFill/>
              </a:ln>
              <a:effectLst/>
              <a:uLnTx/>
              <a:uFillTx/>
              <a:latin typeface="Meiryo UI"/>
              <a:ea typeface="Meiryo UI"/>
              <a:cs typeface="+mn-cs"/>
            </a:endParaRPr>
          </a:p>
          <a:p>
            <a:pPr marL="179705" marR="0" lvl="0" indent="-457200" algn="just"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endParaRPr>
          </a:p>
          <a:p>
            <a:pPr marL="179705" marR="0" lvl="0" indent="-457200"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公民の様々なデータの流通・連携を促進し、データ駆動型社会を実現するため「大阪広域データ連携基盤</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(ORDEN)</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」を運用し、スーパーシティ事業の推進や複数の自治体による広域共同利用の促進等に取り組みます。</a:t>
            </a:r>
            <a:endParaRPr kumimoji="0"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endParaRPr>
          </a:p>
          <a:p>
            <a:pPr marL="179705" marR="0" lvl="0" indent="-457200" algn="just"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srgbClr val="FF0000"/>
              </a:solidFill>
              <a:effectLst/>
              <a:uLnTx/>
              <a:uFillTx/>
              <a:latin typeface="Meiryo UI" panose="020B0604030504040204" charset="-128"/>
              <a:ea typeface="Meiryo UI" panose="020B0604030504040204" charset="-128"/>
              <a:cs typeface="+mn-cs"/>
              <a:sym typeface="+mn-ea"/>
            </a:endParaRPr>
          </a:p>
          <a:p>
            <a:pPr marL="2062480" marR="0" lvl="0" indent="0" algn="just"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269113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269113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269113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269113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a:t>
            </a:r>
          </a:p>
        </p:txBody>
      </p:sp>
      <p:sp>
        <p:nvSpPr>
          <p:cNvPr id="2" name="テキスト ボックス 5"/>
          <p:cNvSpPr txBox="1"/>
          <p:nvPr/>
        </p:nvSpPr>
        <p:spPr>
          <a:xfrm>
            <a:off x="2721141" y="177220"/>
            <a:ext cx="3701717" cy="347345"/>
          </a:xfrm>
          <a:prstGeom prst="rect">
            <a:avLst/>
          </a:prstGeom>
          <a:solidFill>
            <a:schemeClr val="accent5"/>
          </a:solidFill>
          <a:ln>
            <a:solidFill>
              <a:schemeClr val="accent5"/>
            </a:solidFill>
          </a:ln>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　基本目標③　大阪の経済を強くする</a:t>
            </a:r>
          </a:p>
        </p:txBody>
      </p:sp>
      <p:sp>
        <p:nvSpPr>
          <p:cNvPr id="6" name="正方形/長方形 5">
            <a:extLst>
              <a:ext uri="{FF2B5EF4-FFF2-40B4-BE49-F238E27FC236}">
                <a16:creationId xmlns:a16="http://schemas.microsoft.com/office/drawing/2014/main" id="{94F70C94-4D6D-4104-8DDA-AFAE28A0BB1F}"/>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113</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A763213D-F447-4491-BA26-23C5B4CC84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3963" y="5121650"/>
            <a:ext cx="6282601" cy="1531210"/>
          </a:xfrm>
          <a:prstGeom prst="rect">
            <a:avLst/>
          </a:prstGeom>
        </p:spPr>
      </p:pic>
      <p:sp>
        <p:nvSpPr>
          <p:cNvPr id="7" name="テキスト ボックス 6"/>
          <p:cNvSpPr txBox="1"/>
          <p:nvPr/>
        </p:nvSpPr>
        <p:spPr>
          <a:xfrm>
            <a:off x="482847" y="686385"/>
            <a:ext cx="4142074" cy="338554"/>
          </a:xfrm>
          <a:prstGeom prst="rect">
            <a:avLst/>
          </a:prstGeom>
        </p:spPr>
        <p:style>
          <a:lnRef idx="1">
            <a:schemeClr val="accent5"/>
          </a:lnRef>
          <a:fillRef idx="2">
            <a:schemeClr val="accent5"/>
          </a:fillRef>
          <a:effectRef idx="1">
            <a:schemeClr val="accent5"/>
          </a:effectRef>
          <a:fontRef idx="minor">
            <a:schemeClr val="dk1"/>
          </a:fontRef>
        </p:style>
        <p:txBody>
          <a:bodyPr vert="horz"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prstClr val="black"/>
                </a:solidFill>
                <a:effectLst/>
                <a:uLnTx/>
                <a:uFillTx/>
                <a:latin typeface="Meiryo UI" panose="020B0604030504040204" charset="-128"/>
                <a:ea typeface="Meiryo UI" panose="020B0604030504040204" charset="-128"/>
                <a:cs typeface="+mn-cs"/>
              </a:rPr>
              <a:t>デジタル</a:t>
            </a:r>
            <a:r>
              <a:rPr kumimoji="1" lang="en-US" altLang="ja-JP" sz="1600" b="0" i="0" u="none" strike="noStrike" kern="1200" cap="none" spc="0" normalizeH="0" baseline="0" noProof="0">
                <a:ln>
                  <a:noFill/>
                </a:ln>
                <a:solidFill>
                  <a:prstClr val="black"/>
                </a:solidFill>
                <a:effectLst/>
                <a:uLnTx/>
                <a:uFillTx/>
                <a:latin typeface="Meiryo UI" panose="020B0604030504040204" charset="-128"/>
                <a:ea typeface="Meiryo UI" panose="020B0604030504040204" charset="-128"/>
                <a:cs typeface="+mn-cs"/>
              </a:rPr>
              <a:t>Topics</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②</a:t>
            </a:r>
            <a:r>
              <a:rPr kumimoji="1" lang="ja-JP" altLang="en-US" sz="1600" b="0" i="0" u="none" strike="noStrike" kern="1200" cap="none" spc="0" normalizeH="0" baseline="0" noProof="0">
                <a:ln>
                  <a:noFill/>
                </a:ln>
                <a:solidFill>
                  <a:prstClr val="black"/>
                </a:solidFill>
                <a:effectLst/>
                <a:uLnTx/>
                <a:uFillTx/>
                <a:latin typeface="Meiryo UI" panose="020B0604030504040204" charset="-128"/>
                <a:ea typeface="Meiryo UI" panose="020B0604030504040204" charset="-128"/>
                <a:cs typeface="+mn-cs"/>
              </a:rPr>
              <a:t>　</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スマート農業の推進</a:t>
            </a:r>
          </a:p>
        </p:txBody>
      </p:sp>
      <p:sp>
        <p:nvSpPr>
          <p:cNvPr id="10" name="四角形: 角を丸くする 9"/>
          <p:cNvSpPr/>
          <p:nvPr/>
        </p:nvSpPr>
        <p:spPr>
          <a:xfrm>
            <a:off x="103695" y="278294"/>
            <a:ext cx="8908330" cy="6462469"/>
          </a:xfrm>
          <a:prstGeom prst="roundRect">
            <a:avLst>
              <a:gd name="adj" fmla="val 8498"/>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pic>
        <p:nvPicPr>
          <p:cNvPr id="3" name="図 2"/>
          <p:cNvPicPr>
            <a:picLocks noChangeAspect="1"/>
          </p:cNvPicPr>
          <p:nvPr/>
        </p:nvPicPr>
        <p:blipFill>
          <a:blip r:embed="rId3"/>
          <a:stretch>
            <a:fillRect/>
          </a:stretch>
        </p:blipFill>
        <p:spPr>
          <a:xfrm>
            <a:off x="3834502" y="3294608"/>
            <a:ext cx="5163206" cy="1693437"/>
          </a:xfrm>
          <a:prstGeom prst="rect">
            <a:avLst/>
          </a:prstGeom>
        </p:spPr>
      </p:pic>
      <p:pic>
        <p:nvPicPr>
          <p:cNvPr id="4" name="図 3"/>
          <p:cNvPicPr>
            <a:picLocks noChangeAspect="1"/>
          </p:cNvPicPr>
          <p:nvPr/>
        </p:nvPicPr>
        <p:blipFill>
          <a:blip r:embed="rId4"/>
          <a:stretch>
            <a:fillRect/>
          </a:stretch>
        </p:blipFill>
        <p:spPr>
          <a:xfrm>
            <a:off x="139539" y="3321550"/>
            <a:ext cx="3737915" cy="1639555"/>
          </a:xfrm>
          <a:prstGeom prst="rect">
            <a:avLst/>
          </a:prstGeom>
        </p:spPr>
      </p:pic>
      <p:pic>
        <p:nvPicPr>
          <p:cNvPr id="12" name="図 11"/>
          <p:cNvPicPr>
            <a:picLocks noChangeAspect="1"/>
          </p:cNvPicPr>
          <p:nvPr/>
        </p:nvPicPr>
        <p:blipFill>
          <a:blip r:embed="rId5" cstate="screen"/>
          <a:stretch>
            <a:fillRect/>
          </a:stretch>
        </p:blipFill>
        <p:spPr>
          <a:xfrm>
            <a:off x="250318" y="5191487"/>
            <a:ext cx="1302585" cy="997278"/>
          </a:xfrm>
          <a:prstGeom prst="rect">
            <a:avLst/>
          </a:prstGeom>
        </p:spPr>
      </p:pic>
      <p:pic>
        <p:nvPicPr>
          <p:cNvPr id="5" name="図 4"/>
          <p:cNvPicPr>
            <a:picLocks noChangeAspect="1"/>
          </p:cNvPicPr>
          <p:nvPr/>
        </p:nvPicPr>
        <p:blipFill>
          <a:blip r:embed="rId6"/>
          <a:stretch>
            <a:fillRect/>
          </a:stretch>
        </p:blipFill>
        <p:spPr>
          <a:xfrm>
            <a:off x="1024755" y="5426525"/>
            <a:ext cx="1422666" cy="1062815"/>
          </a:xfrm>
          <a:prstGeom prst="rect">
            <a:avLst/>
          </a:prstGeom>
        </p:spPr>
      </p:pic>
      <p:sp>
        <p:nvSpPr>
          <p:cNvPr id="14" name="右矢印 5"/>
          <p:cNvSpPr/>
          <p:nvPr/>
        </p:nvSpPr>
        <p:spPr>
          <a:xfrm>
            <a:off x="709968" y="6237389"/>
            <a:ext cx="330553" cy="226396"/>
          </a:xfrm>
          <a:prstGeom prst="right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15" name="テキスト ボックス 14"/>
          <p:cNvSpPr txBox="1"/>
          <p:nvPr/>
        </p:nvSpPr>
        <p:spPr>
          <a:xfrm>
            <a:off x="103694" y="3065532"/>
            <a:ext cx="6486292"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■栽培環境データ統合システム　（左：分析画面の一例　　右：活用拡大に向けたスケジュール）</a:t>
            </a:r>
          </a:p>
        </p:txBody>
      </p:sp>
      <p:sp>
        <p:nvSpPr>
          <p:cNvPr id="17" name="テキスト ボックス 16"/>
          <p:cNvSpPr txBox="1"/>
          <p:nvPr/>
        </p:nvSpPr>
        <p:spPr>
          <a:xfrm>
            <a:off x="283488" y="6466324"/>
            <a:ext cx="2256058"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ぶどう波状型ハウス自動開閉</a:t>
            </a:r>
          </a:p>
        </p:txBody>
      </p:sp>
      <p:sp>
        <p:nvSpPr>
          <p:cNvPr id="18" name="テキスト ボックス 17"/>
          <p:cNvSpPr txBox="1"/>
          <p:nvPr/>
        </p:nvSpPr>
        <p:spPr>
          <a:xfrm>
            <a:off x="103694" y="4930095"/>
            <a:ext cx="1827582"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■省力化機器の事例</a:t>
            </a:r>
          </a:p>
        </p:txBody>
      </p:sp>
      <p:sp>
        <p:nvSpPr>
          <p:cNvPr id="2" name="テキスト ボックス 5"/>
          <p:cNvSpPr txBox="1"/>
          <p:nvPr/>
        </p:nvSpPr>
        <p:spPr>
          <a:xfrm>
            <a:off x="2721141" y="129209"/>
            <a:ext cx="3701717" cy="347345"/>
          </a:xfrm>
          <a:prstGeom prst="rect">
            <a:avLst/>
          </a:prstGeom>
          <a:solidFill>
            <a:schemeClr val="accent5"/>
          </a:solidFill>
          <a:ln>
            <a:solidFill>
              <a:schemeClr val="accent5"/>
            </a:solidFill>
          </a:ln>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　基本目標③　大阪の経済を強くする</a:t>
            </a:r>
          </a:p>
        </p:txBody>
      </p:sp>
      <p:sp>
        <p:nvSpPr>
          <p:cNvPr id="16" name="四角形: 角を丸くする 15"/>
          <p:cNvSpPr/>
          <p:nvPr/>
        </p:nvSpPr>
        <p:spPr>
          <a:xfrm>
            <a:off x="482847" y="1139293"/>
            <a:ext cx="8273717" cy="178746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400" b="0" i="0" u="none" strike="noStrike" kern="1200" cap="none" spc="0" normalizeH="0" baseline="0" noProof="0" dirty="0">
                <a:ln>
                  <a:noFill/>
                </a:ln>
                <a:solidFill>
                  <a:srgbClr val="222222"/>
                </a:solidFill>
                <a:effectLst/>
                <a:uLnTx/>
                <a:uFillTx/>
                <a:latin typeface="Meiryo UI"/>
                <a:ea typeface="Meiryo UI" panose="020B0604030504040204" charset="-128"/>
                <a:cs typeface="+mn-cs"/>
              </a:rPr>
              <a:t>近年、農業分野では、ロボット技術や</a:t>
            </a:r>
            <a:r>
              <a:rPr kumimoji="1" lang="en-US" altLang="ja-JP" sz="1400" b="0" i="0" u="none" strike="noStrike" kern="1200" cap="none" spc="0" normalizeH="0" baseline="0" noProof="0" dirty="0">
                <a:ln>
                  <a:noFill/>
                </a:ln>
                <a:solidFill>
                  <a:srgbClr val="222222"/>
                </a:solidFill>
                <a:effectLst/>
                <a:uLnTx/>
                <a:uFillTx/>
                <a:latin typeface="Meiryo UI"/>
                <a:ea typeface="Meiryo UI" panose="020B0604030504040204" charset="-128"/>
                <a:cs typeface="+mn-cs"/>
              </a:rPr>
              <a:t>ICT</a:t>
            </a:r>
            <a:r>
              <a:rPr kumimoji="1" lang="ja-JP" altLang="en-US" sz="1400" b="0" i="0" u="none" strike="noStrike" kern="1200" cap="none" spc="0" normalizeH="0" baseline="0" noProof="0" dirty="0">
                <a:ln>
                  <a:noFill/>
                </a:ln>
                <a:solidFill>
                  <a:srgbClr val="222222"/>
                </a:solidFill>
                <a:effectLst/>
                <a:uLnTx/>
                <a:uFillTx/>
                <a:latin typeface="Meiryo UI"/>
                <a:ea typeface="Meiryo UI" panose="020B0604030504040204" charset="-128"/>
                <a:cs typeface="+mn-cs"/>
              </a:rPr>
              <a:t>を活用して、超省力化、精密化や高品質生産の実現を推進する「スマート農業</a:t>
            </a:r>
            <a:r>
              <a:rPr kumimoji="0" lang="en-US" altLang="ja-JP" sz="1400" b="0" i="0" u="none" strike="noStrike" kern="1200" cap="none" spc="0" normalizeH="0" baseline="30000" noProof="0" dirty="0">
                <a:ln>
                  <a:noFill/>
                </a:ln>
                <a:solidFill>
                  <a:prstClr val="black"/>
                </a:solidFill>
                <a:effectLst/>
                <a:uLnTx/>
                <a:uFillTx/>
                <a:latin typeface="Meiryo UI"/>
                <a:ea typeface="Meiryo UI"/>
                <a:cs typeface="+mn-cs"/>
              </a:rPr>
              <a:t>※</a:t>
            </a:r>
            <a:r>
              <a:rPr kumimoji="1" lang="ja-JP" altLang="en-US" sz="1400" b="0" i="0" u="none" strike="noStrike" kern="1200" cap="none" spc="0" normalizeH="0" baseline="0" noProof="0" dirty="0">
                <a:ln>
                  <a:noFill/>
                </a:ln>
                <a:solidFill>
                  <a:srgbClr val="222222"/>
                </a:solidFill>
                <a:effectLst/>
                <a:uLnTx/>
                <a:uFillTx/>
                <a:latin typeface="Meiryo UI"/>
                <a:ea typeface="Meiryo UI" panose="020B0604030504040204" charset="-128"/>
                <a:cs typeface="+mn-cs"/>
              </a:rPr>
              <a:t>」が全国的に注目されており、全国平均に比して一戸当たりの経営規模が小さい大阪の農業でも、その実情に応じたスマート農業の推進が重要となっています。</a:t>
            </a:r>
            <a:endParaRPr kumimoji="1" lang="en-US" altLang="ja-JP" sz="1400" b="0" i="0" u="none" strike="noStrike" kern="1200" cap="none" spc="0" normalizeH="0" baseline="0" noProof="0" dirty="0">
              <a:ln>
                <a:noFill/>
              </a:ln>
              <a:solidFill>
                <a:srgbClr val="222222"/>
              </a:solidFill>
              <a:effectLst/>
              <a:uLnTx/>
              <a:uFillTx/>
              <a:latin typeface="Meiryo UI"/>
              <a:ea typeface="Meiryo UI" panose="020B0604030504040204" charset="-128"/>
              <a:cs typeface="+mn-cs"/>
            </a:endParaRPr>
          </a:p>
          <a:p>
            <a:pPr marL="28448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1400" b="0" i="0" u="none" strike="noStrike" kern="1200" cap="none" spc="0" normalizeH="0" baseline="0" noProof="0" dirty="0">
                <a:ln>
                  <a:noFill/>
                </a:ln>
                <a:solidFill>
                  <a:srgbClr val="222222"/>
                </a:solidFill>
                <a:effectLst/>
                <a:uLnTx/>
                <a:uFillTx/>
                <a:latin typeface="Meiryo UI"/>
                <a:ea typeface="Meiryo UI" panose="020B0604030504040204" charset="-128"/>
                <a:cs typeface="+mn-cs"/>
              </a:rPr>
              <a:t>大阪府ではスマート農業の推進に向け、主要作物である、いちご、ぶどう、水なすにおいて、最適な栽培環境制御による高品質・高収量化を目指す取組や自動制</a:t>
            </a:r>
            <a:r>
              <a:rPr kumimoji="1" lang="ja-JP" altLang="en-US" sz="1400" b="0" i="0" u="none" strike="noStrike" kern="1200" cap="none" spc="0" normalizeH="0" baseline="0" noProof="0" dirty="0">
                <a:ln>
                  <a:noFill/>
                </a:ln>
                <a:solidFill>
                  <a:schemeClr val="tx1"/>
                </a:solidFill>
                <a:effectLst/>
                <a:uLnTx/>
                <a:uFillTx/>
                <a:latin typeface="Meiryo UI"/>
                <a:ea typeface="Meiryo UI" panose="020B0604030504040204" charset="-128"/>
                <a:cs typeface="+mn-cs"/>
              </a:rPr>
              <a:t>御機器等に</a:t>
            </a:r>
            <a:r>
              <a:rPr kumimoji="1" lang="ja-JP" altLang="en-US" sz="1400" b="0" i="0" u="none" strike="noStrike" kern="1200" cap="none" spc="0" normalizeH="0" baseline="0" noProof="0" dirty="0">
                <a:ln>
                  <a:noFill/>
                </a:ln>
                <a:solidFill>
                  <a:srgbClr val="222222"/>
                </a:solidFill>
                <a:effectLst/>
                <a:uLnTx/>
                <a:uFillTx/>
                <a:latin typeface="Meiryo UI"/>
                <a:ea typeface="Meiryo UI" panose="020B0604030504040204" charset="-128"/>
                <a:cs typeface="+mn-cs"/>
              </a:rPr>
              <a:t>よる省力化</a:t>
            </a:r>
            <a:r>
              <a:rPr kumimoji="1" lang="ja-JP" altLang="en-US" sz="1400" b="0" i="0" u="none" strike="noStrike" kern="1200" cap="none" spc="0" normalizeH="0" baseline="0" noProof="0" dirty="0">
                <a:ln>
                  <a:noFill/>
                </a:ln>
                <a:solidFill>
                  <a:prstClr val="black"/>
                </a:solidFill>
                <a:effectLst/>
                <a:uLnTx/>
                <a:uFillTx/>
                <a:latin typeface="Meiryo UI"/>
                <a:ea typeface="Meiryo UI" panose="020B0604030504040204" charset="-128"/>
                <a:cs typeface="+mn-cs"/>
              </a:rPr>
              <a:t>の取組を実施しています。</a:t>
            </a:r>
            <a:r>
              <a:rPr kumimoji="1" lang="en-US" altLang="ja-JP" sz="1400" b="0" i="0" u="none" strike="noStrike" kern="1200" cap="none" spc="0" normalizeH="0" baseline="0" noProof="0" dirty="0">
                <a:ln>
                  <a:noFill/>
                </a:ln>
                <a:solidFill>
                  <a:prstClr val="black"/>
                </a:solidFill>
                <a:effectLst/>
                <a:uLnTx/>
                <a:uFillTx/>
                <a:latin typeface="Meiryo UI"/>
                <a:ea typeface="Meiryo UI" panose="020B0604030504040204" charset="-128"/>
                <a:cs typeface="+mn-cs"/>
              </a:rPr>
              <a:t>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a:t>
            </a:r>
            <a:r>
              <a:rPr kumimoji="1" lang="ja-JP" altLang="en-US" sz="10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「スマート農業」：「ロボット、</a:t>
            </a:r>
            <a:r>
              <a:rPr kumimoji="1" lang="en-US" altLang="ja-JP" sz="10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AI</a:t>
            </a:r>
            <a:r>
              <a:rPr kumimoji="1" lang="ja-JP" altLang="en-US" sz="10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r>
              <a:rPr kumimoji="1" lang="en-US" altLang="ja-JP" sz="10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IoT</a:t>
            </a:r>
            <a:r>
              <a:rPr kumimoji="1" lang="ja-JP" altLang="en-US" sz="10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など先端技術を活用する農業」のこと。</a:t>
            </a:r>
          </a:p>
        </p:txBody>
      </p:sp>
      <p:sp>
        <p:nvSpPr>
          <p:cNvPr id="19" name="正方形/長方形 18">
            <a:extLst>
              <a:ext uri="{FF2B5EF4-FFF2-40B4-BE49-F238E27FC236}">
                <a16:creationId xmlns:a16="http://schemas.microsoft.com/office/drawing/2014/main" id="{A6582783-68C6-43E0-AFD2-0ABE99338688}"/>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114</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157152" y="343561"/>
            <a:ext cx="8438320" cy="615553"/>
          </a:xfrm>
          <a:prstGeom prst="rect">
            <a:avLst/>
          </a:prstGeom>
          <a:noFill/>
        </p:spPr>
        <p:txBody>
          <a:bodyPr wrap="square">
            <a:spAutoFit/>
          </a:bodyPr>
          <a:lstStyle/>
          <a:p>
            <a:pPr marL="2062480" marR="0" lvl="0" indent="-1881505"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2329180" marR="0" lvl="0" indent="-2329180" algn="just"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（２）企業の人材確保支援</a:t>
            </a:r>
            <a:endPar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
        <p:nvSpPr>
          <p:cNvPr id="13" name="正方形/長方形 12"/>
          <p:cNvSpPr/>
          <p:nvPr/>
        </p:nvSpPr>
        <p:spPr>
          <a:xfrm>
            <a:off x="237391" y="1561585"/>
            <a:ext cx="8678009" cy="4508927"/>
          </a:xfrm>
          <a:prstGeom prst="rect">
            <a:avLst/>
          </a:prstGeom>
        </p:spPr>
        <p:txBody>
          <a:bodyPr wrap="square">
            <a:spAutoFit/>
          </a:bodyPr>
          <a:lstStyle/>
          <a:p>
            <a:pPr marL="363855" marR="0" lvl="0" indent="-179705" algn="just" defTabSz="914400" rtl="0" eaLnBrk="1" fontAlgn="auto" latinLnBrk="0" hangingPunct="1">
              <a:lnSpc>
                <a:spcPct val="100000"/>
              </a:lnSpc>
              <a:spcBef>
                <a:spcPts val="60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363855" marR="0" lvl="0" indent="-363855" algn="just" defTabSz="914400" rtl="0" eaLnBrk="1" fontAlgn="auto" latinLnBrk="0" hangingPunct="1">
              <a:lnSpc>
                <a:spcPct val="100000"/>
              </a:lnSpc>
              <a:spcBef>
                <a:spcPts val="60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具体的取組</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sym typeface="+mn-ea"/>
            </a:endParaRPr>
          </a:p>
          <a:p>
            <a:pPr marL="363855" marR="0" lvl="0" indent="-179705" algn="just" defTabSz="914400" rtl="0" eaLnBrk="1" fontAlgn="auto" latinLnBrk="0" hangingPunct="1">
              <a:lnSpc>
                <a:spcPct val="100000"/>
              </a:lnSpc>
              <a:spcBef>
                <a:spcPts val="6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sym typeface="+mn-ea"/>
              </a:rPr>
              <a:t>○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大阪産業局に設置した</a:t>
            </a:r>
            <a:r>
              <a:rPr lang="ja-JP" altLang="en-US" sz="1600" b="0" i="0" dirty="0">
                <a:effectLst/>
                <a:latin typeface="Helvetica" panose="020B0604020202020204" pitchFamily="34" charset="0"/>
              </a:rPr>
              <a:t>人材採用総合窓口において、</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企業の</a:t>
            </a:r>
            <a:r>
              <a:rPr lang="ja-JP" altLang="en-US" sz="1600" b="0" i="0" dirty="0">
                <a:effectLst/>
                <a:latin typeface="Helvetica" panose="020B0604020202020204" pitchFamily="34" charset="0"/>
              </a:rPr>
              <a:t>経営に関するあらゆる悩みや課題に対し、「採用」という視点から解決法を提案し、ワンストップでサポート</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します。</a:t>
            </a:r>
          </a:p>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endParaRPr>
          </a:p>
          <a:p>
            <a:pPr marL="363855" marR="0" lvl="0" indent="-179705" algn="just" defTabSz="914400" rtl="0" eaLnBrk="1" fontAlgn="auto" latinLnBrk="0" hangingPunct="1">
              <a:lnSpc>
                <a:spcPct val="100000"/>
              </a:lnSpc>
              <a:spcBef>
                <a:spcPts val="60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　</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OSAKA</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しごとフィールド中小企業人材支援センターにおいて人材確保に課題を抱える中小企業を支援します。また、中核人材雇用戦略デスクにおいて、企業の経営革新・経営改善を担う中核人材や、副業・兼業人材とのマッチングをサポートし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　「働き方改革」を含め、労働者の働く環境を向上させるため、府内の中小企業・小規模事業者を対象に、助成金の活用を提案するなど、あらゆる悩みや課題に対応した個別支援を行います。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中小企業の課題に応じた</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DX</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推進に資する解決策を提案できる「大阪府</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DX</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推進パートナーズ」を設置し、データやデジタル技術を活用した解決策を提案します。また、</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大阪産業局において</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DX</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推進について具体的な課題を有する府内中小企業に対し、課題に応じた講座・セミナー及び伴走支援を行います。</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（再掲）</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sym typeface="+mn-ea"/>
            </a:endParaRPr>
          </a:p>
        </p:txBody>
      </p:sp>
      <p:sp>
        <p:nvSpPr>
          <p:cNvPr id="15" name="四角形: 角を丸くする 14"/>
          <p:cNvSpPr/>
          <p:nvPr/>
        </p:nvSpPr>
        <p:spPr>
          <a:xfrm>
            <a:off x="103695" y="278294"/>
            <a:ext cx="8908330" cy="6462469"/>
          </a:xfrm>
          <a:prstGeom prst="roundRect">
            <a:avLst>
              <a:gd name="adj" fmla="val 8498"/>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2" name="テキスト ボックス 5"/>
          <p:cNvSpPr txBox="1"/>
          <p:nvPr/>
        </p:nvSpPr>
        <p:spPr>
          <a:xfrm>
            <a:off x="2721141" y="135945"/>
            <a:ext cx="3701717" cy="347345"/>
          </a:xfrm>
          <a:prstGeom prst="rect">
            <a:avLst/>
          </a:prstGeom>
          <a:solidFill>
            <a:schemeClr val="accent5"/>
          </a:solidFill>
          <a:ln>
            <a:solidFill>
              <a:schemeClr val="accent5"/>
            </a:solidFill>
          </a:ln>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　基本目標③　大阪の経済を強くする</a:t>
            </a:r>
          </a:p>
        </p:txBody>
      </p:sp>
      <p:sp>
        <p:nvSpPr>
          <p:cNvPr id="9" name="四角形: 角を丸くする 8"/>
          <p:cNvSpPr/>
          <p:nvPr/>
        </p:nvSpPr>
        <p:spPr>
          <a:xfrm>
            <a:off x="633591" y="1026018"/>
            <a:ext cx="7884000" cy="7920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400" b="0" i="0" u="none" strike="noStrike" kern="1200" cap="none" spc="0" normalizeH="0" baseline="0" noProof="0">
                <a:ln>
                  <a:noFill/>
                </a:ln>
                <a:solidFill>
                  <a:prstClr val="black"/>
                </a:solidFill>
                <a:effectLst/>
                <a:uLnTx/>
                <a:uFillTx/>
                <a:latin typeface="Meiryo UI" panose="020B0604030504040204" charset="-128"/>
                <a:ea typeface="Meiryo UI" panose="020B0604030504040204" charset="-128"/>
                <a:cs typeface="Meiryo UI" panose="020B0604030504040204" charset="-128"/>
              </a:rPr>
              <a:t>潜在</a:t>
            </a: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求職者や外国人材などあらゆる人材が活躍できる環境整備、リスキリングなどのキャリアアップへの支援を通じ、企業の深刻な人手不足への対応、大阪の成長・発展を支える人材確保に努めます。</a:t>
            </a:r>
            <a:endParaRPr kumimoji="1" lang="ja-JP" altLang="en-US" sz="15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0" name="正方形/長方形 9">
            <a:extLst>
              <a:ext uri="{FF2B5EF4-FFF2-40B4-BE49-F238E27FC236}">
                <a16:creationId xmlns:a16="http://schemas.microsoft.com/office/drawing/2014/main" id="{FBC89424-0897-41EF-A711-BFF79B442010}"/>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115</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四角形: 角を丸くする 11"/>
          <p:cNvSpPr/>
          <p:nvPr/>
        </p:nvSpPr>
        <p:spPr>
          <a:xfrm>
            <a:off x="103695" y="278294"/>
            <a:ext cx="8908330" cy="6462469"/>
          </a:xfrm>
          <a:prstGeom prst="roundRect">
            <a:avLst>
              <a:gd name="adj" fmla="val 8498"/>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2" name="テキスト ボックス 5"/>
          <p:cNvSpPr txBox="1"/>
          <p:nvPr/>
        </p:nvSpPr>
        <p:spPr>
          <a:xfrm>
            <a:off x="2721141" y="168965"/>
            <a:ext cx="3701717" cy="347345"/>
          </a:xfrm>
          <a:prstGeom prst="rect">
            <a:avLst/>
          </a:prstGeom>
          <a:solidFill>
            <a:schemeClr val="accent5"/>
          </a:solidFill>
          <a:ln>
            <a:solidFill>
              <a:schemeClr val="accent5"/>
            </a:solidFill>
          </a:ln>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　基本目標③　大阪の経済を強くする</a:t>
            </a:r>
          </a:p>
        </p:txBody>
      </p:sp>
      <p:sp>
        <p:nvSpPr>
          <p:cNvPr id="9" name="正方形/長方形 8">
            <a:extLst>
              <a:ext uri="{FF2B5EF4-FFF2-40B4-BE49-F238E27FC236}">
                <a16:creationId xmlns:a16="http://schemas.microsoft.com/office/drawing/2014/main" id="{5B3AFB8F-F382-4CBC-B8FE-6132C829050F}"/>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116</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B706E74B-4871-4D45-8319-2B965428F298}"/>
              </a:ext>
            </a:extLst>
          </p:cNvPr>
          <p:cNvSpPr txBox="1"/>
          <p:nvPr/>
        </p:nvSpPr>
        <p:spPr>
          <a:xfrm>
            <a:off x="131974" y="516310"/>
            <a:ext cx="8733729" cy="5832366"/>
          </a:xfrm>
          <a:prstGeom prst="rect">
            <a:avLst/>
          </a:prstGeom>
          <a:noFill/>
        </p:spPr>
        <p:txBody>
          <a:bodyPr wrap="square">
            <a:spAutoFit/>
          </a:bodyPr>
          <a:lstStyle/>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sym typeface="+mn-ea"/>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srgbClr val="0070C0"/>
              </a:solidFill>
              <a:effectLst/>
              <a:uLnTx/>
              <a:uFillTx/>
              <a:latin typeface="Meiryo UI" panose="020B0604030504040204" charset="-128"/>
              <a:ea typeface="Meiryo UI" panose="020B0604030504040204" charset="-128"/>
              <a:cs typeface="Meiryo UI" panose="020B0604030504040204" charset="-128"/>
            </a:endParaRPr>
          </a:p>
          <a:p>
            <a:pPr marL="363855" indent="-179705" algn="ju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　府内企業における外国人材の採用支援や、労働相談などに取組み、外国人材の受入を促進します。</a:t>
            </a:r>
            <a:endParaRPr lang="en-US" altLang="ja-JP" sz="1600" dirty="0">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大学や経済団体と連携し、外国人留学生向けに就職活動やインターンシップ、ビジネス日本語等に関するセミナーや企業見学会等を開催し、大阪での就職・活躍を支援していきます。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endParaRPr>
          </a:p>
          <a:p>
            <a:pPr marL="363855" marR="0" lvl="0" indent="-179705" algn="just" defTabSz="914400" rtl="0" eaLnBrk="1" fontAlgn="auto" latinLnBrk="0" hangingPunct="1">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3855" marR="0" lvl="0" indent="-179705" algn="just" defTabSz="914400" rtl="0" eaLnBrk="1" fontAlgn="auto" latinLnBrk="0" hangingPunct="1">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　外国人材の受入促進と外国人が安心して暮らせる共生社会の実現に向けて、国や市町村、民間団体等、多様な主体との連携のもと、事業者・外国人・府民にとって「三方良し」となるよう、効果的な施策を推進します。</a:t>
            </a:r>
          </a:p>
          <a:p>
            <a:pPr marL="363855" marR="0" lvl="0" indent="-179705" algn="just" defTabSz="914400" rtl="0" eaLnBrk="1" fontAlgn="auto" latinLnBrk="0" hangingPunct="1">
              <a:buClrTx/>
              <a:buSzTx/>
              <a:buFontTx/>
              <a:buNone/>
              <a:tabLst/>
              <a:defRPr/>
            </a:pPr>
            <a:endPar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endParaRPr>
          </a:p>
          <a:p>
            <a:pPr marL="363855" marR="0" lvl="0" indent="-179705" algn="just" defTabSz="914400" rtl="0" eaLnBrk="1" fontAlgn="auto" latinLnBrk="0" hangingPunct="1">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　大阪府立高等職業技術専門校等において、働いている方を対象にリーズナブルな受講料で、スキルアップのための短期の講座（テクノ講座）を実施し、短期間で必要な知識や技能の習得を支援します。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buClrTx/>
              <a:buSzTx/>
              <a:buFontTx/>
              <a:buNone/>
              <a:tabLst/>
              <a:defRPr/>
            </a:pPr>
            <a:r>
              <a:rPr lang="ja-JP" altLang="en-US" sz="1600" dirty="0">
                <a:latin typeface="Meiryo UI" panose="020B0604030504040204" charset="-128"/>
                <a:ea typeface="Meiryo UI" panose="020B0604030504040204" charset="-128"/>
                <a:cs typeface="Meiryo UI" panose="020B0604030504040204" charset="-128"/>
              </a:rPr>
              <a:t>○　「リスキリング相談デスク」において、専門アドバイザーやチャットボットによる相談対応を実施するとともに、啓発セミナーや講座、助成金情報を発信するなど、求職者及び在職者のリスキリングを支援していきます。</a:t>
            </a:r>
            <a:endParaRPr lang="en-US" altLang="ja-JP" sz="1600" dirty="0">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indent="-179705" algn="ju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　大阪公立大学において、社会人大学院の設置や社会人向け教育プログラムの提供等を通じて、社会人の知識や技能の習得を支援します。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3855" marR="0" lvl="0" indent="-179705" algn="just" defTabSz="914400" rtl="0" eaLnBrk="1" fontAlgn="auto" latinLnBrk="0" hangingPunct="1">
              <a:lnSpc>
                <a:spcPct val="100000"/>
              </a:lnSpc>
              <a:spcBef>
                <a:spcPts val="600"/>
              </a:spcBef>
              <a:spcAft>
                <a:spcPts val="0"/>
              </a:spcAft>
              <a:buClrTx/>
              <a:buSzTx/>
              <a:buFontTx/>
              <a:buNone/>
              <a:tabLst/>
              <a:defRPr/>
            </a:pPr>
            <a:endParaRPr kumimoji="1" lang="en-US" altLang="ja-JP" sz="1600" b="0" i="0" u="none" strike="noStrike" kern="1200" cap="none" spc="0" normalizeH="0" baseline="0" noProof="0" dirty="0">
              <a:ln>
                <a:noFill/>
              </a:ln>
              <a:solidFill>
                <a:srgbClr val="FF0000"/>
              </a:solidFill>
              <a:effectLst/>
              <a:highlight>
                <a:srgbClr val="00FFFF"/>
              </a:highlight>
              <a:uLnTx/>
              <a:uFillTx/>
              <a:latin typeface="Meiryo UI" panose="020B0604030504040204" charset="-128"/>
              <a:ea typeface="Meiryo UI" panose="020B0604030504040204" charset="-128"/>
              <a:cs typeface="Meiryo UI" panose="020B0604030504040204" charset="-128"/>
            </a:endParaRPr>
          </a:p>
          <a:p>
            <a:pPr marL="179705" marR="0" lvl="0" indent="-457200" algn="just"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a:p>
            <a:pPr marL="179705" marR="0" lvl="0" indent="-457200" algn="just"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131975" y="170610"/>
            <a:ext cx="8438320" cy="646331"/>
          </a:xfrm>
          <a:prstGeom prst="rect">
            <a:avLst/>
          </a:prstGeom>
          <a:noFill/>
        </p:spPr>
        <p:txBody>
          <a:bodyPr wrap="square">
            <a:spAutoFit/>
          </a:bodyPr>
          <a:lstStyle/>
          <a:p>
            <a:pPr marL="2062480" marR="0" lvl="0" indent="-1881505"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2329180" marR="0" lvl="0" indent="-2148205" algn="just"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（３）インフラの充実</a:t>
            </a:r>
            <a:r>
              <a:rPr kumimoji="1" lang="ja-JP" altLang="en-US" sz="1800" b="1" i="0" u="none" strike="noStrike" kern="1200" cap="none" spc="0" normalizeH="0" baseline="0" noProof="0">
                <a:ln>
                  <a:noFill/>
                </a:ln>
                <a:solidFill>
                  <a:prstClr val="black"/>
                </a:solidFill>
                <a:effectLst/>
                <a:uLnTx/>
                <a:uFillTx/>
                <a:latin typeface="Meiryo UI" panose="020B0604030504040204" charset="-128"/>
                <a:ea typeface="Meiryo UI" panose="020B0604030504040204" charset="-128"/>
                <a:cs typeface="+mn-cs"/>
              </a:rPr>
              <a:t>・強化</a:t>
            </a:r>
            <a:endParaRPr kumimoji="1" lang="ja-JP" altLang="en-US" sz="18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
        <p:nvSpPr>
          <p:cNvPr id="13" name="正方形/長方形 12"/>
          <p:cNvSpPr/>
          <p:nvPr/>
        </p:nvSpPr>
        <p:spPr>
          <a:xfrm>
            <a:off x="103695" y="1313255"/>
            <a:ext cx="8738647" cy="4883388"/>
          </a:xfrm>
          <a:prstGeom prst="rect">
            <a:avLst/>
          </a:prstGeom>
        </p:spPr>
        <p:txBody>
          <a:bodyPr wrap="square">
            <a:spAutoFit/>
          </a:bodyPr>
          <a:lstStyle/>
          <a:p>
            <a:pPr marL="179705" marR="0" lvl="0" indent="-457200" algn="just" defTabSz="914400" rtl="0" eaLnBrk="1" fontAlgn="auto" latinLnBrk="0" hangingPunct="1">
              <a:lnSpc>
                <a:spcPts val="1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60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具体的取組</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sym typeface="+mn-ea"/>
            </a:endParaRPr>
          </a:p>
          <a:p>
            <a:pPr marL="363855" marR="0" lvl="0" indent="-179705" algn="just" defTabSz="914400" rtl="0" eaLnBrk="1" fontAlgn="auto" latinLnBrk="0" hangingPunct="1">
              <a:lnSpc>
                <a:spcPct val="100000"/>
              </a:lnSpc>
              <a:spcBef>
                <a:spcPts val="60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　大阪・関西の</a:t>
            </a:r>
            <a:r>
              <a:rPr kumimoji="0"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さらなる</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成長に向け、淀川左岸線をはじめとする高速道路の未整備区間（ミッシングリンク）の解消などに取り組み、国土軸やベイエリア・関空へのアクセス道路など都市の骨格を形成</a:t>
            </a:r>
            <a:r>
              <a:rPr kumimoji="0"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し</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、物流の効率化や慢性的な渋滞の解消などに資する道路ネットワークの充実・強化を図ります。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endParaRPr>
          </a:p>
          <a:p>
            <a:pPr marL="363855" marR="0" lvl="0" indent="-179705" algn="just" defTabSz="914400" rtl="0" eaLnBrk="1" fontAlgn="auto" latinLnBrk="0" hangingPunct="1">
              <a:lnSpc>
                <a:spcPct val="100000"/>
              </a:lnSpc>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endParaRPr>
          </a:p>
          <a:p>
            <a:pPr marL="363855" marR="0" lvl="0" indent="-179705" algn="just" defTabSz="914400" rtl="0" eaLnBrk="1" fontAlgn="auto" latinLnBrk="0" hangingPunct="1">
              <a:lnSpc>
                <a:spcPct val="100000"/>
              </a:lnSpc>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強い国土構造の構築を図る上で不可欠となる、大都市圏を結ぶ広域交通インフラの複数ルート確保に向けて、リニア中央新幹線・北陸新幹線の早期全線開業の実現に向けた取組を進めるとともに、なにわ筋線などの広域拠点へのアクセス性向上を図る鉄道ネットワークの充実や、乗り継ぎ負担軽減などの公共交通の利便性向上などに取り組みます。</a:t>
            </a:r>
          </a:p>
          <a:p>
            <a:pPr marL="363855" marR="0" lvl="0" indent="-179705" algn="just" defTabSz="914400" rtl="0" eaLnBrk="1" fontAlgn="auto" latinLnBrk="0" hangingPunct="1">
              <a:lnSpc>
                <a:spcPct val="100000"/>
              </a:lnSpc>
              <a:spcAft>
                <a:spcPts val="0"/>
              </a:spcAft>
              <a:buClrTx/>
              <a:buSzTx/>
              <a:buFontTx/>
              <a:buNone/>
              <a:tabLst/>
              <a:defRPr/>
            </a:pPr>
            <a:endPar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endParaRPr>
          </a:p>
          <a:p>
            <a:pPr marL="363855" marR="0" lvl="0" indent="-179705" algn="just" defTabSz="914400" rtl="0" eaLnBrk="1" fontAlgn="auto" latinLnBrk="0" hangingPunct="1">
              <a:lnSpc>
                <a:spcPct val="100000"/>
              </a:lnSpc>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関⻄３空港の⼀体運営のなか、関西国際空港が</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世界と日本各地とを結ぶ乗り継ぎ拠点となるよう、そして大阪経済の活性化に貢献できるよう取り組みます。</a:t>
            </a:r>
          </a:p>
          <a:p>
            <a:pPr marL="363855" marR="0" lvl="0" indent="-179705" algn="just" defTabSz="914400" rtl="0" eaLnBrk="1" fontAlgn="auto" latinLnBrk="0" hangingPunct="1">
              <a:lnSpc>
                <a:spcPct val="100000"/>
              </a:lnSpc>
              <a:spcAft>
                <a:spcPts val="0"/>
              </a:spcAft>
              <a:buClrTx/>
              <a:buSzTx/>
              <a:buFontTx/>
              <a:buNone/>
              <a:tabLst/>
              <a:defRPr/>
            </a:pPr>
            <a:endPar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　国際コンテナ戦略港湾の阪神港は、西日本の産業と国際物流を支えるゲートポート、さらには東アジアの国際ハブポートとして機能することをめざし、</a:t>
            </a:r>
            <a:r>
              <a:rPr kumimoji="1" lang="zh-TW"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「集貨」「創貨」「競争力強化」</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の取組を進めていきます。</a:t>
            </a:r>
          </a:p>
          <a:p>
            <a:pPr marL="363855" marR="0" lvl="0" indent="-179705" algn="just" defTabSz="914400" rtl="0" eaLnBrk="1" fontAlgn="auto" latinLnBrk="0" hangingPunct="1">
              <a:lnSpc>
                <a:spcPct val="100000"/>
              </a:lnSpc>
              <a:spcAft>
                <a:spcPts val="0"/>
              </a:spcAft>
              <a:buClrTx/>
              <a:buSzTx/>
              <a:buFontTx/>
              <a:buNone/>
              <a:tabLst/>
              <a:defRPr/>
            </a:pPr>
            <a:endPar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Aft>
                <a:spcPts val="0"/>
              </a:spcAft>
              <a:buClrTx/>
              <a:buSzTx/>
              <a:buFontTx/>
              <a:buNone/>
              <a:tabLst/>
              <a:defRPr/>
            </a:pP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 地震等有事の際に、その被害を最小化し、企業等が</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速やかに</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事業</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復旧</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できるための防災・減災対策や、首都圏で大災害が発生した場合にバックアップ機能を発揮できる環境整備を進めます</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a:t>
            </a:r>
          </a:p>
        </p:txBody>
      </p:sp>
      <p:sp>
        <p:nvSpPr>
          <p:cNvPr id="15" name="四角形: 角を丸くする 14"/>
          <p:cNvSpPr/>
          <p:nvPr/>
        </p:nvSpPr>
        <p:spPr>
          <a:xfrm>
            <a:off x="103695" y="218662"/>
            <a:ext cx="8908330" cy="6522102"/>
          </a:xfrm>
          <a:prstGeom prst="roundRect">
            <a:avLst>
              <a:gd name="adj" fmla="val 8498"/>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2" name="テキスト ボックス 5"/>
          <p:cNvSpPr txBox="1"/>
          <p:nvPr/>
        </p:nvSpPr>
        <p:spPr>
          <a:xfrm>
            <a:off x="2721141" y="43291"/>
            <a:ext cx="3701717" cy="347345"/>
          </a:xfrm>
          <a:prstGeom prst="rect">
            <a:avLst/>
          </a:prstGeom>
          <a:solidFill>
            <a:schemeClr val="accent5"/>
          </a:solidFill>
          <a:ln>
            <a:solidFill>
              <a:schemeClr val="accent5"/>
            </a:solidFill>
          </a:ln>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　基本目標③　大阪の経済を強くする</a:t>
            </a:r>
          </a:p>
        </p:txBody>
      </p:sp>
      <p:sp>
        <p:nvSpPr>
          <p:cNvPr id="9" name="四角形: 角を丸くする 8"/>
          <p:cNvSpPr/>
          <p:nvPr/>
        </p:nvSpPr>
        <p:spPr>
          <a:xfrm>
            <a:off x="573705" y="846657"/>
            <a:ext cx="7884000" cy="6120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淀川左岸線や</a:t>
            </a:r>
            <a:r>
              <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リニア中央新幹線</a:t>
            </a: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a:t>
            </a:r>
            <a:r>
              <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北陸新幹線などの広域交通インフラ整備や、</a:t>
            </a: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関西国際空港の競争力強化を通じ、</a:t>
            </a: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sym typeface="+mn-ea"/>
              </a:rPr>
              <a:t>大阪の成長を支えます。</a:t>
            </a:r>
            <a:endParaRPr kumimoji="1" lang="ja-JP" altLang="en-US" sz="15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0" name="正方形/長方形 9">
            <a:extLst>
              <a:ext uri="{FF2B5EF4-FFF2-40B4-BE49-F238E27FC236}">
                <a16:creationId xmlns:a16="http://schemas.microsoft.com/office/drawing/2014/main" id="{5976EE9A-B74E-42FA-8B60-9A8CA5CB0E3C}"/>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117</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p:cNvSpPr/>
          <p:nvPr/>
        </p:nvSpPr>
        <p:spPr>
          <a:xfrm>
            <a:off x="179512" y="581562"/>
            <a:ext cx="8784976" cy="2292935"/>
          </a:xfrm>
          <a:prstGeom prst="rect">
            <a:avLst/>
          </a:prstGeom>
        </p:spPr>
        <p:txBody>
          <a:bodyPr wrap="square" lIns="91440" tIns="45720" rIns="91440" bIns="4572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Ⅱ</a:t>
            </a: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a:t>
            </a: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東西二極の一極としての社会経済構造の構築</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180975" marR="0" lvl="0" indent="0" algn="ctr" defTabSz="914400" rtl="0" eaLnBrk="1" fontAlgn="auto" latinLnBrk="0" hangingPunct="1">
              <a:lnSpc>
                <a:spcPct val="100000"/>
              </a:lnSpc>
              <a:spcBef>
                <a:spcPts val="120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180975" marR="0" lvl="0" indent="0" algn="l" defTabSz="914400" rtl="0" eaLnBrk="1" fontAlgn="auto" latinLnBrk="0" hangingPunct="1">
              <a:lnSpc>
                <a:spcPct val="100000"/>
              </a:lnSpc>
              <a:spcBef>
                <a:spcPts val="12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大阪の強みや個性を活かした都市魅力を高め、国内外から多くの人をひきつけます。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2510155" marR="0" lvl="0" indent="-2329180" algn="l" defTabSz="914400" rtl="0" eaLnBrk="1" fontAlgn="auto" latinLnBrk="0" hangingPunct="1">
              <a:lnSpc>
                <a:spcPct val="100000"/>
              </a:lnSpc>
              <a:spcBef>
                <a:spcPts val="60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（１）都市魅力の創出・発信</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2249805" marR="0" lvl="0" indent="-1537335"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国内外への魅力発信・誘客促進、水都大阪の魅力創出、大阪産</a:t>
            </a:r>
            <a:r>
              <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もん</a:t>
            </a:r>
            <a:r>
              <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グローバルブランド化</a:t>
            </a:r>
            <a:r>
              <a:rPr kumimoji="1" lang="ja-JP" altLang="en-US" sz="1400" b="0" i="0" u="none" kern="1200" cap="none" spc="0" normalizeH="0" baseline="0" noProof="0" dirty="0">
                <a:ln>
                  <a:noFill/>
                </a:ln>
                <a:effectLst/>
                <a:uLnTx/>
                <a:uFillTx/>
                <a:latin typeface="Meiryo UI" panose="020B0604030504040204" charset="-128"/>
                <a:ea typeface="Meiryo UI" panose="020B0604030504040204" charset="-128"/>
                <a:cs typeface="+mn-cs"/>
              </a:rPr>
              <a:t>の推進</a:t>
            </a: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2249805" marR="0" lvl="0" indent="-1537335"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スポーツツーリズムの推進、商店街店舗魅力向上　等</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2510155" marR="0" lvl="0" indent="-232918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（２）観光客の受入環境の充実</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2249805" marR="0" lvl="0" indent="-1537335"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公共交通機関等における案内の多言語化、</a:t>
            </a:r>
            <a:r>
              <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Osaka Free Wi-Fi</a:t>
            </a: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設置促進　等</a:t>
            </a:r>
          </a:p>
        </p:txBody>
      </p:sp>
      <p:cxnSp>
        <p:nvCxnSpPr>
          <p:cNvPr id="3" name="直線コネクタ 2"/>
          <p:cNvCxnSpPr/>
          <p:nvPr/>
        </p:nvCxnSpPr>
        <p:spPr>
          <a:xfrm>
            <a:off x="179516" y="557972"/>
            <a:ext cx="8784976"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22" name="四角形: 角を丸くする 21"/>
          <p:cNvSpPr/>
          <p:nvPr/>
        </p:nvSpPr>
        <p:spPr>
          <a:xfrm>
            <a:off x="179512" y="1205166"/>
            <a:ext cx="8784976" cy="2055937"/>
          </a:xfrm>
          <a:prstGeom prst="roundRect">
            <a:avLst>
              <a:gd name="adj" fmla="val 13630"/>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23" name="テキスト ボックス 22"/>
          <p:cNvSpPr txBox="1"/>
          <p:nvPr/>
        </p:nvSpPr>
        <p:spPr>
          <a:xfrm>
            <a:off x="2721142" y="1030141"/>
            <a:ext cx="3701717" cy="347345"/>
          </a:xfrm>
          <a:prstGeom prst="rect">
            <a:avLst/>
          </a:prstGeom>
          <a:solidFill>
            <a:schemeClr val="accent5"/>
          </a:solidFill>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　基本目標④　ひとが集まる大阪をつくる</a:t>
            </a:r>
          </a:p>
        </p:txBody>
      </p:sp>
      <p:graphicFrame>
        <p:nvGraphicFramePr>
          <p:cNvPr id="26" name="表 25"/>
          <p:cNvGraphicFramePr>
            <a:graphicFrameLocks noGrp="1"/>
          </p:cNvGraphicFramePr>
          <p:nvPr>
            <p:extLst>
              <p:ext uri="{D42A27DB-BD31-4B8C-83A1-F6EECF244321}">
                <p14:modId xmlns:p14="http://schemas.microsoft.com/office/powerpoint/2010/main" val="3101213262"/>
              </p:ext>
            </p:extLst>
          </p:nvPr>
        </p:nvGraphicFramePr>
        <p:xfrm>
          <a:off x="243199" y="3822535"/>
          <a:ext cx="8657602" cy="2088000"/>
        </p:xfrm>
        <a:graphic>
          <a:graphicData uri="http://schemas.openxmlformats.org/drawingml/2006/table">
            <a:tbl>
              <a:tblPr firstRow="1" bandRow="1">
                <a:tableStyleId>{7DF18680-E054-41AD-8BC1-D1AEF772440D}</a:tableStyleId>
              </a:tblPr>
              <a:tblGrid>
                <a:gridCol w="5398669">
                  <a:extLst>
                    <a:ext uri="{9D8B030D-6E8A-4147-A177-3AD203B41FA5}">
                      <a16:colId xmlns:a16="http://schemas.microsoft.com/office/drawing/2014/main" val="20000"/>
                    </a:ext>
                  </a:extLst>
                </a:gridCol>
                <a:gridCol w="3258933">
                  <a:extLst>
                    <a:ext uri="{9D8B030D-6E8A-4147-A177-3AD203B41FA5}">
                      <a16:colId xmlns:a16="http://schemas.microsoft.com/office/drawing/2014/main" val="20001"/>
                    </a:ext>
                  </a:extLst>
                </a:gridCol>
              </a:tblGrid>
              <a:tr h="288000">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ja-JP" altLang="en-US" sz="1100" b="1" dirty="0">
                          <a:solidFill>
                            <a:schemeClr val="bg1"/>
                          </a:solidFill>
                        </a:rPr>
                        <a:t>具体的目標（</a:t>
                      </a:r>
                      <a:r>
                        <a:rPr kumimoji="1" lang="en-US" altLang="ja-JP" sz="1100" b="1" dirty="0">
                          <a:solidFill>
                            <a:schemeClr val="bg1"/>
                          </a:solidFill>
                        </a:rPr>
                        <a:t>KPI</a:t>
                      </a:r>
                      <a:r>
                        <a:rPr kumimoji="1" lang="ja-JP" altLang="en-US" sz="1100" b="1" dirty="0">
                          <a:solidFill>
                            <a:schemeClr val="bg1"/>
                          </a:solidFill>
                        </a:rPr>
                        <a:t>）</a:t>
                      </a:r>
                      <a:endParaRPr kumimoji="1" lang="ja-JP" altLang="en-US" sz="1100" b="1" dirty="0">
                        <a:solidFill>
                          <a:schemeClr val="bg1"/>
                        </a:solidFill>
                        <a:latin typeface="Meiryo UI" panose="020B0604030504040204" charset="-128"/>
                        <a:ea typeface="Meiryo UI" panose="020B0604030504040204" charset="-128"/>
                      </a:endParaRPr>
                    </a:p>
                  </a:txBody>
                  <a:tcPr marL="68580" marR="68580" marT="34290" marB="34290" anchor="ctr">
                    <a:lnL w="12700" cap="flat" cmpd="sng" algn="ctr">
                      <a:solidFill>
                        <a:schemeClr val="accent5"/>
                      </a:solidFill>
                      <a:prstDash val="solid"/>
                      <a:round/>
                      <a:headEnd type="none" w="med" len="med"/>
                      <a:tailEnd type="none" w="med" len="med"/>
                    </a:lnL>
                    <a:lnT w="12700" cap="flat" cmpd="sng" algn="ctr">
                      <a:solidFill>
                        <a:schemeClr val="accent5"/>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ja-JP" altLang="en-US" sz="1100" b="1">
                          <a:solidFill>
                            <a:schemeClr val="bg1"/>
                          </a:solidFill>
                        </a:rPr>
                        <a:t>現状値</a:t>
                      </a:r>
                      <a:endParaRPr kumimoji="1" lang="ja-JP" altLang="en-US" sz="1100" b="1" dirty="0">
                        <a:solidFill>
                          <a:schemeClr val="bg1"/>
                        </a:solidFill>
                        <a:latin typeface="Meiryo UI" panose="020B0604030504040204" charset="-128"/>
                        <a:ea typeface="Meiryo UI" panose="020B0604030504040204" charset="-128"/>
                      </a:endParaRPr>
                    </a:p>
                  </a:txBody>
                  <a:tcPr marL="68580" marR="68580" marT="34290" marB="34290" anchor="ctr">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tcPr>
                </a:tc>
                <a:extLst>
                  <a:ext uri="{0D108BD9-81ED-4DB2-BD59-A6C34878D82A}">
                    <a16:rowId xmlns:a16="http://schemas.microsoft.com/office/drawing/2014/main" val="10000"/>
                  </a:ext>
                </a:extLst>
              </a:tr>
              <a:tr h="900000">
                <a:tc>
                  <a:txBody>
                    <a:bodyPr/>
                    <a:lstStyle/>
                    <a:p>
                      <a:r>
                        <a:rPr kumimoji="1" lang="ja-JP" altLang="en-US" sz="1200" b="1" dirty="0"/>
                        <a:t>○日本人延べ宿泊者数（大阪）：</a:t>
                      </a:r>
                      <a:r>
                        <a:rPr kumimoji="1" lang="en-US" altLang="ja-JP" sz="1200" b="1" dirty="0"/>
                        <a:t>3,400</a:t>
                      </a:r>
                      <a:r>
                        <a:rPr kumimoji="1" lang="ja-JP" altLang="en-US" sz="1200" b="1" dirty="0"/>
                        <a:t>万人泊（</a:t>
                      </a:r>
                      <a:r>
                        <a:rPr kumimoji="1" lang="en-US" altLang="ja-JP" sz="1200" b="1" dirty="0"/>
                        <a:t>2025</a:t>
                      </a:r>
                      <a:r>
                        <a:rPr kumimoji="1" lang="ja-JP" altLang="en-US" sz="1200" b="1" dirty="0"/>
                        <a:t>年</a:t>
                      </a:r>
                      <a:r>
                        <a:rPr kumimoji="1" lang="ja-JP" altLang="en-US" sz="1200" b="1"/>
                        <a:t>まで）</a:t>
                      </a:r>
                      <a:endParaRPr kumimoji="1" lang="en-US" altLang="ja-JP" sz="1000" b="0" dirty="0"/>
                    </a:p>
                  </a:txBody>
                  <a:tcPr marL="68580" marR="68580" marT="34290" marB="34290" anchor="ctr">
                    <a:lnL w="12700" cap="flat" cmpd="sng" algn="ctr">
                      <a:solidFill>
                        <a:schemeClr val="accent5"/>
                      </a:solidFill>
                      <a:prstDash val="solid"/>
                      <a:round/>
                      <a:headEnd type="none" w="med" len="med"/>
                      <a:tailEnd type="none" w="med" len="med"/>
                    </a:lnL>
                    <a:solidFill>
                      <a:srgbClr val="D5DAEB"/>
                    </a:solidFill>
                  </a:tcPr>
                </a:tc>
                <a:tc>
                  <a:txBody>
                    <a:bodyPr/>
                    <a:lstStyle/>
                    <a:p>
                      <a:pPr algn="ctr">
                        <a:lnSpc>
                          <a:spcPct val="100000"/>
                        </a:lnSpc>
                      </a:pPr>
                      <a:r>
                        <a:rPr kumimoji="1" lang="en-US" altLang="zh-CN" sz="1050" dirty="0">
                          <a:solidFill>
                            <a:schemeClr val="tx1"/>
                          </a:solidFill>
                        </a:rPr>
                        <a:t>【2023</a:t>
                      </a:r>
                      <a:r>
                        <a:rPr kumimoji="1" lang="zh-CN" altLang="en-US" sz="1050" dirty="0">
                          <a:solidFill>
                            <a:schemeClr val="tx1"/>
                          </a:solidFill>
                        </a:rPr>
                        <a:t>年</a:t>
                      </a:r>
                      <a:r>
                        <a:rPr kumimoji="1" lang="en-US" altLang="zh-CN" sz="1050" dirty="0">
                          <a:solidFill>
                            <a:schemeClr val="tx1"/>
                          </a:solidFill>
                        </a:rPr>
                        <a:t>】</a:t>
                      </a:r>
                    </a:p>
                    <a:p>
                      <a:pPr algn="ctr">
                        <a:lnSpc>
                          <a:spcPct val="100000"/>
                        </a:lnSpc>
                      </a:pPr>
                      <a:r>
                        <a:rPr kumimoji="1" lang="en-US" altLang="zh-CN" sz="1050" dirty="0">
                          <a:solidFill>
                            <a:schemeClr val="tx1"/>
                          </a:solidFill>
                        </a:rPr>
                        <a:t>3,195</a:t>
                      </a:r>
                      <a:r>
                        <a:rPr kumimoji="1" lang="ja-JP" altLang="en-US" sz="1050" dirty="0">
                          <a:solidFill>
                            <a:schemeClr val="tx1"/>
                          </a:solidFill>
                        </a:rPr>
                        <a:t>万人泊</a:t>
                      </a:r>
                      <a:endParaRPr kumimoji="1" lang="en-US" altLang="zh-CN" sz="1050" dirty="0">
                        <a:solidFill>
                          <a:schemeClr val="tx1"/>
                        </a:solidFill>
                      </a:endParaRPr>
                    </a:p>
                  </a:txBody>
                  <a:tcPr marL="68580" marR="68580" marT="34290" marB="34290" anchor="ctr">
                    <a:lnR w="12700" cap="flat" cmpd="sng" algn="ctr">
                      <a:solidFill>
                        <a:schemeClr val="accent5"/>
                      </a:solidFill>
                      <a:prstDash val="solid"/>
                      <a:round/>
                      <a:headEnd type="none" w="med" len="med"/>
                      <a:tailEnd type="none" w="med" len="med"/>
                    </a:lnR>
                  </a:tcPr>
                </a:tc>
                <a:extLst>
                  <a:ext uri="{0D108BD9-81ED-4DB2-BD59-A6C34878D82A}">
                    <a16:rowId xmlns:a16="http://schemas.microsoft.com/office/drawing/2014/main" val="10001"/>
                  </a:ext>
                </a:extLst>
              </a:tr>
              <a:tr h="900000">
                <a:tc>
                  <a:txBody>
                    <a:bodyPr/>
                    <a:lstStyle/>
                    <a:p>
                      <a:r>
                        <a:rPr kumimoji="1" lang="zh-CN" altLang="en-US" sz="1200" b="1" dirty="0"/>
                        <a:t>○来阪外国人旅行者数：</a:t>
                      </a:r>
                      <a:r>
                        <a:rPr kumimoji="1" lang="en-US" altLang="ja-JP" sz="1200" b="1" dirty="0"/>
                        <a:t>1,500</a:t>
                      </a:r>
                      <a:r>
                        <a:rPr kumimoji="1" lang="ja-JP" altLang="en-US" sz="1200" b="1" dirty="0"/>
                        <a:t>万人（</a:t>
                      </a:r>
                      <a:r>
                        <a:rPr kumimoji="1" lang="en-US" altLang="ja-JP" sz="1200" b="1" dirty="0"/>
                        <a:t>2025</a:t>
                      </a:r>
                      <a:r>
                        <a:rPr kumimoji="1" lang="ja-JP" altLang="en-US" sz="1200" b="1" dirty="0"/>
                        <a:t>年</a:t>
                      </a:r>
                      <a:r>
                        <a:rPr kumimoji="1" lang="ja-JP" altLang="en-US" sz="1200" b="1"/>
                        <a:t>まで）</a:t>
                      </a:r>
                      <a:endParaRPr kumimoji="1" lang="en-US" altLang="zh-CN" sz="1000" b="1" dirty="0"/>
                    </a:p>
                  </a:txBody>
                  <a:tcPr marL="68580" marR="68580" marT="34290" marB="34290" anchor="ctr">
                    <a:lnL w="12700" cap="flat" cmpd="sng" algn="ctr">
                      <a:solidFill>
                        <a:schemeClr val="accent5"/>
                      </a:solidFill>
                      <a:prstDash val="solid"/>
                      <a:round/>
                      <a:headEnd type="none" w="med" len="med"/>
                      <a:tailEnd type="none" w="med" len="med"/>
                    </a:lnL>
                    <a:lnB w="12700" cap="flat" cmpd="sng" algn="ctr">
                      <a:solidFill>
                        <a:schemeClr val="accent5"/>
                      </a:solidFill>
                      <a:prstDash val="solid"/>
                      <a:round/>
                      <a:headEnd type="none" w="med" len="med"/>
                      <a:tailEnd type="none" w="med" len="med"/>
                    </a:lnB>
                  </a:tcPr>
                </a:tc>
                <a:tc>
                  <a:txBody>
                    <a:bodyPr/>
                    <a:lstStyle/>
                    <a:p>
                      <a:pPr algn="ctr">
                        <a:spcBef>
                          <a:spcPts val="300"/>
                        </a:spcBef>
                      </a:pPr>
                      <a:r>
                        <a:rPr kumimoji="1" lang="en-US" altLang="ja-JP" sz="1050" dirty="0">
                          <a:solidFill>
                            <a:schemeClr val="tx1"/>
                          </a:solidFill>
                          <a:latin typeface="Meiryo UI" panose="020B0604030504040204" charset="-128"/>
                          <a:ea typeface="Meiryo UI" panose="020B0604030504040204" charset="-128"/>
                        </a:rPr>
                        <a:t>【2023</a:t>
                      </a:r>
                      <a:r>
                        <a:rPr kumimoji="1" lang="ja-JP" altLang="en-US" sz="1050" dirty="0">
                          <a:solidFill>
                            <a:schemeClr val="tx1"/>
                          </a:solidFill>
                          <a:latin typeface="Meiryo UI" panose="020B0604030504040204" charset="-128"/>
                          <a:ea typeface="Meiryo UI" panose="020B0604030504040204" charset="-128"/>
                        </a:rPr>
                        <a:t>年</a:t>
                      </a:r>
                      <a:r>
                        <a:rPr kumimoji="1" lang="en-US" altLang="ja-JP" sz="1050" dirty="0">
                          <a:solidFill>
                            <a:schemeClr val="tx1"/>
                          </a:solidFill>
                          <a:latin typeface="Meiryo UI" panose="020B0604030504040204" charset="-128"/>
                          <a:ea typeface="Meiryo UI" panose="020B0604030504040204" charset="-128"/>
                        </a:rPr>
                        <a:t>4</a:t>
                      </a:r>
                      <a:r>
                        <a:rPr kumimoji="1" lang="ja-JP" altLang="en-US" sz="1050" dirty="0">
                          <a:solidFill>
                            <a:schemeClr val="tx1"/>
                          </a:solidFill>
                          <a:latin typeface="Meiryo UI" panose="020B0604030504040204" charset="-128"/>
                          <a:ea typeface="Meiryo UI" panose="020B0604030504040204" charset="-128"/>
                        </a:rPr>
                        <a:t>～</a:t>
                      </a:r>
                      <a:r>
                        <a:rPr kumimoji="1" lang="en-US" altLang="ja-JP" sz="1050" dirty="0">
                          <a:solidFill>
                            <a:schemeClr val="tx1"/>
                          </a:solidFill>
                          <a:latin typeface="Meiryo UI" panose="020B0604030504040204" charset="-128"/>
                          <a:ea typeface="Meiryo UI" panose="020B0604030504040204" charset="-128"/>
                        </a:rPr>
                        <a:t>12</a:t>
                      </a:r>
                      <a:r>
                        <a:rPr kumimoji="1" lang="ja-JP" altLang="en-US" sz="1050" dirty="0">
                          <a:solidFill>
                            <a:schemeClr val="tx1"/>
                          </a:solidFill>
                          <a:latin typeface="Meiryo UI" panose="020B0604030504040204" charset="-128"/>
                          <a:ea typeface="Meiryo UI" panose="020B0604030504040204" charset="-128"/>
                        </a:rPr>
                        <a:t>月</a:t>
                      </a:r>
                      <a:r>
                        <a:rPr kumimoji="1" lang="en-US" altLang="ja-JP" sz="1050" dirty="0">
                          <a:solidFill>
                            <a:schemeClr val="tx1"/>
                          </a:solidFill>
                          <a:latin typeface="Meiryo UI" panose="020B0604030504040204" charset="-128"/>
                          <a:ea typeface="Meiryo UI" panose="020B0604030504040204" charset="-128"/>
                        </a:rPr>
                        <a:t>】</a:t>
                      </a:r>
                    </a:p>
                    <a:p>
                      <a:pPr marL="0" marR="0" lvl="0" indent="0" algn="ctr" defTabSz="914400" rtl="0" eaLnBrk="1" fontAlgn="auto" latinLnBrk="0" hangingPunct="1">
                        <a:lnSpc>
                          <a:spcPct val="100000"/>
                        </a:lnSpc>
                        <a:spcBef>
                          <a:spcPts val="0"/>
                        </a:spcBef>
                        <a:spcAft>
                          <a:spcPts val="0"/>
                        </a:spcAft>
                        <a:buClrTx/>
                        <a:buSzTx/>
                        <a:buFontTx/>
                        <a:buNone/>
                        <a:defRPr/>
                      </a:pPr>
                      <a:r>
                        <a:rPr kumimoji="1" lang="en-US" altLang="ja-JP" sz="1050" dirty="0">
                          <a:solidFill>
                            <a:schemeClr val="tx1"/>
                          </a:solidFill>
                          <a:latin typeface="Meiryo UI" panose="020B0604030504040204" charset="-128"/>
                          <a:ea typeface="Meiryo UI" panose="020B0604030504040204" charset="-128"/>
                        </a:rPr>
                        <a:t>795.8</a:t>
                      </a:r>
                      <a:r>
                        <a:rPr kumimoji="1" lang="ja-JP" altLang="en-US" sz="1050" dirty="0">
                          <a:solidFill>
                            <a:schemeClr val="tx1"/>
                          </a:solidFill>
                          <a:latin typeface="Meiryo UI" panose="020B0604030504040204" charset="-128"/>
                          <a:ea typeface="Meiryo UI" panose="020B0604030504040204" charset="-128"/>
                        </a:rPr>
                        <a:t>万人</a:t>
                      </a:r>
                      <a:endParaRPr kumimoji="1" lang="en-US" altLang="ja-JP" sz="1050" dirty="0">
                        <a:solidFill>
                          <a:schemeClr val="tx1"/>
                        </a:solidFill>
                        <a:latin typeface="Meiryo UI" panose="020B0604030504040204" charset="-128"/>
                        <a:ea typeface="Meiryo UI" panose="020B0604030504040204" charset="-128"/>
                      </a:endParaRPr>
                    </a:p>
                  </a:txBody>
                  <a:tcPr marL="68580" marR="68580" marT="34290" marB="34290" anchor="ctr">
                    <a:lnR w="12700" cap="flat" cmpd="sng" algn="ctr">
                      <a:solidFill>
                        <a:schemeClr val="accent5"/>
                      </a:solidFill>
                      <a:prstDash val="solid"/>
                      <a:round/>
                      <a:headEnd type="none" w="med" len="med"/>
                      <a:tailEnd type="none" w="med" len="med"/>
                    </a:lnR>
                    <a:lnB w="12700" cap="flat" cmpd="sng" algn="ctr">
                      <a:solidFill>
                        <a:schemeClr val="accent5"/>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27" name="正方形/長方形 26"/>
          <p:cNvSpPr/>
          <p:nvPr/>
        </p:nvSpPr>
        <p:spPr>
          <a:xfrm>
            <a:off x="154899" y="3483981"/>
            <a:ext cx="8905204" cy="338554"/>
          </a:xfrm>
          <a:prstGeom prst="rect">
            <a:avLst/>
          </a:prstGeom>
        </p:spPr>
        <p:txBody>
          <a:bodyPr wrap="square" lIns="91440" tIns="45720" rIns="91440" bIns="45720" anchor="t">
            <a:spAutoFit/>
          </a:bodyPr>
          <a:lstStyle/>
          <a:p>
            <a:pPr marL="180975" marR="0" lvl="0" indent="-180975" algn="just"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a:t>
            </a: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具体的目標（</a:t>
            </a:r>
            <a:r>
              <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KPI</a:t>
            </a: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a:t>
            </a:r>
            <a:r>
              <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a:t>
            </a:r>
            <a:endParaRPr kumimoji="1" lang="en-US" altLang="ja-JP" sz="12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p:txBody>
      </p:sp>
      <p:sp>
        <p:nvSpPr>
          <p:cNvPr id="30" name="正方形/長方形 29"/>
          <p:cNvSpPr/>
          <p:nvPr/>
        </p:nvSpPr>
        <p:spPr>
          <a:xfrm>
            <a:off x="179512" y="146838"/>
            <a:ext cx="8136904" cy="369332"/>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２）具体的取組</a:t>
            </a:r>
          </a:p>
        </p:txBody>
      </p:sp>
      <p:pic>
        <p:nvPicPr>
          <p:cNvPr id="29" name="Picture 4"/>
          <p:cNvPicPr preferRelativeResize="0">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47098" y="48029"/>
            <a:ext cx="457200" cy="458182"/>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5"/>
          <p:cNvPicPr preferRelativeResize="0">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27778" y="48029"/>
            <a:ext cx="457200" cy="458182"/>
          </a:xfrm>
          <a:prstGeom prst="rect">
            <a:avLst/>
          </a:prstGeom>
          <a:noFill/>
          <a:extLst>
            <a:ext uri="{909E8E84-426E-40DD-AFC4-6F175D3DCCD1}">
              <a14:hiddenFill xmlns:a14="http://schemas.microsoft.com/office/drawing/2010/main">
                <a:solidFill>
                  <a:srgbClr val="FFFFFF"/>
                </a:solidFill>
              </a14:hiddenFill>
            </a:ext>
          </a:extLst>
        </p:spPr>
      </p:pic>
      <p:pic>
        <p:nvPicPr>
          <p:cNvPr id="32" name="図 31"/>
          <p:cNvPicPr preferRelativeResize="0"/>
          <p:nvPr/>
        </p:nvPicPr>
        <p:blipFill>
          <a:blip r:embed="rId5" cstate="print">
            <a:extLst>
              <a:ext uri="{28A0092B-C50C-407E-A947-70E740481C1C}">
                <a14:useLocalDpi xmlns:a14="http://schemas.microsoft.com/office/drawing/2010/main" val="0"/>
              </a:ext>
            </a:extLst>
          </a:blip>
          <a:stretch>
            <a:fillRect/>
          </a:stretch>
        </p:blipFill>
        <p:spPr>
          <a:xfrm>
            <a:off x="7083263" y="49513"/>
            <a:ext cx="457200" cy="458182"/>
          </a:xfrm>
          <a:prstGeom prst="rect">
            <a:avLst/>
          </a:prstGeom>
        </p:spPr>
      </p:pic>
      <p:pic>
        <p:nvPicPr>
          <p:cNvPr id="33" name="Picture 12"/>
          <p:cNvPicPr preferRelativeResize="0">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32750" y="49513"/>
            <a:ext cx="457200" cy="458182"/>
          </a:xfrm>
          <a:prstGeom prst="rect">
            <a:avLst/>
          </a:prstGeom>
          <a:noFill/>
          <a:extLst>
            <a:ext uri="{909E8E84-426E-40DD-AFC4-6F175D3DCCD1}">
              <a14:hiddenFill xmlns:a14="http://schemas.microsoft.com/office/drawing/2010/main">
                <a:solidFill>
                  <a:srgbClr val="FFFFFF"/>
                </a:solidFill>
              </a14:hiddenFill>
            </a:ext>
          </a:extLst>
        </p:spPr>
      </p:pic>
      <p:pic>
        <p:nvPicPr>
          <p:cNvPr id="34" name="図 33"/>
          <p:cNvPicPr/>
          <p:nvPr/>
        </p:nvPicPr>
        <p:blipFill>
          <a:blip r:embed="rId7" cstate="print">
            <a:extLst>
              <a:ext uri="{28A0092B-C50C-407E-A947-70E740481C1C}">
                <a14:useLocalDpi xmlns:a14="http://schemas.microsoft.com/office/drawing/2010/main" val="0"/>
              </a:ext>
            </a:extLst>
          </a:blip>
          <a:stretch>
            <a:fillRect/>
          </a:stretch>
        </p:blipFill>
        <p:spPr>
          <a:xfrm>
            <a:off x="8506306" y="49513"/>
            <a:ext cx="457200" cy="458182"/>
          </a:xfrm>
          <a:prstGeom prst="rect">
            <a:avLst/>
          </a:prstGeom>
        </p:spPr>
      </p:pic>
      <p:pic>
        <p:nvPicPr>
          <p:cNvPr id="35" name="図 34"/>
          <p:cNvPicPr/>
          <p:nvPr/>
        </p:nvPicPr>
        <p:blipFill>
          <a:blip r:embed="rId8" cstate="print">
            <a:extLst>
              <a:ext uri="{28A0092B-C50C-407E-A947-70E740481C1C}">
                <a14:useLocalDpi xmlns:a14="http://schemas.microsoft.com/office/drawing/2010/main" val="0"/>
              </a:ext>
            </a:extLst>
          </a:blip>
          <a:stretch>
            <a:fillRect/>
          </a:stretch>
        </p:blipFill>
        <p:spPr>
          <a:xfrm>
            <a:off x="7555626" y="49513"/>
            <a:ext cx="457200" cy="458182"/>
          </a:xfrm>
          <a:prstGeom prst="rect">
            <a:avLst/>
          </a:prstGeom>
        </p:spPr>
      </p:pic>
      <p:sp>
        <p:nvSpPr>
          <p:cNvPr id="20" name="正方形/長方形 19">
            <a:extLst>
              <a:ext uri="{FF2B5EF4-FFF2-40B4-BE49-F238E27FC236}">
                <a16:creationId xmlns:a16="http://schemas.microsoft.com/office/drawing/2014/main" id="{F9C5D485-C35D-4873-89BE-D5332CBAFA19}"/>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118</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pic>
        <p:nvPicPr>
          <p:cNvPr id="18" name="Picture 9">
            <a:extLst>
              <a:ext uri="{FF2B5EF4-FFF2-40B4-BE49-F238E27FC236}">
                <a16:creationId xmlns:a16="http://schemas.microsoft.com/office/drawing/2014/main" id="{1D9CC37B-833A-49F4-A288-F7C3562350AC}"/>
              </a:ext>
            </a:extLst>
          </p:cNvPr>
          <p:cNvPicPr preferRelativeResize="0">
            <a:picLocks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602343" y="47729"/>
            <a:ext cx="457200" cy="45818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9B3496A5-BA96-45E6-BE80-133DFE8E868A}"/>
              </a:ext>
            </a:extLst>
          </p:cNvPr>
          <p:cNvCxnSpPr>
            <a:cxnSpLocks/>
          </p:cNvCxnSpPr>
          <p:nvPr/>
        </p:nvCxnSpPr>
        <p:spPr>
          <a:xfrm>
            <a:off x="179512" y="557972"/>
            <a:ext cx="8784976"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5" name="正方形/長方形 4">
            <a:extLst>
              <a:ext uri="{FF2B5EF4-FFF2-40B4-BE49-F238E27FC236}">
                <a16:creationId xmlns:a16="http://schemas.microsoft.com/office/drawing/2014/main" id="{913C8973-A8FB-4F2E-A717-5747180732DC}"/>
              </a:ext>
            </a:extLst>
          </p:cNvPr>
          <p:cNvSpPr/>
          <p:nvPr/>
        </p:nvSpPr>
        <p:spPr>
          <a:xfrm>
            <a:off x="8432528" y="6489340"/>
            <a:ext cx="648072" cy="317860"/>
          </a:xfrm>
          <a:prstGeom prst="rect">
            <a:avLst/>
          </a:prstGeom>
          <a:ln>
            <a:solidFill>
              <a:schemeClr val="accent5">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11</a:t>
            </a:fld>
            <a:endParaRPr lang="ja-JP" altLang="en-US">
              <a:solidFill>
                <a:prstClr val="black"/>
              </a:solidFill>
            </a:endParaRPr>
          </a:p>
        </p:txBody>
      </p:sp>
      <p:sp>
        <p:nvSpPr>
          <p:cNvPr id="6" name="正方形/長方形 5">
            <a:extLst>
              <a:ext uri="{FF2B5EF4-FFF2-40B4-BE49-F238E27FC236}">
                <a16:creationId xmlns:a16="http://schemas.microsoft.com/office/drawing/2014/main" id="{A2A9F408-12D4-4D2E-9195-D18B5CBEAC63}"/>
              </a:ext>
            </a:extLst>
          </p:cNvPr>
          <p:cNvSpPr/>
          <p:nvPr/>
        </p:nvSpPr>
        <p:spPr>
          <a:xfrm>
            <a:off x="156884" y="689789"/>
            <a:ext cx="8856984" cy="2139047"/>
          </a:xfrm>
          <a:prstGeom prst="rect">
            <a:avLst/>
          </a:prstGeom>
        </p:spPr>
        <p:txBody>
          <a:bodyPr wrap="square">
            <a:spAutoFit/>
          </a:bodyPr>
          <a:lstStyle/>
          <a:p>
            <a:pPr marL="180000" indent="-457200" algn="just"/>
            <a:r>
              <a:rPr lang="en-US" altLang="ja-JP" sz="1600" b="1" dirty="0">
                <a:latin typeface="Meiryo UI" panose="020B0604030504040204" pitchFamily="50" charset="-128"/>
                <a:ea typeface="Meiryo UI" panose="020B0604030504040204" pitchFamily="50" charset="-128"/>
              </a:rPr>
              <a:t>Ⅲ </a:t>
            </a:r>
            <a:r>
              <a:rPr lang="ja-JP" altLang="en-US" sz="1600" b="1" dirty="0">
                <a:latin typeface="Meiryo UI" panose="020B0604030504040204" pitchFamily="50" charset="-128"/>
                <a:ea typeface="Meiryo UI" panose="020B0604030504040204" pitchFamily="50" charset="-128"/>
              </a:rPr>
              <a:t>東西二極の一極としての社会経済構造の構築</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marL="179388" indent="1588" algn="just">
              <a:spcBef>
                <a:spcPts val="600"/>
              </a:spcBef>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⑤　都市としての経済機能を強化する</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marL="265113" algn="just"/>
            <a:r>
              <a:rPr lang="ja-JP" altLang="en-US" sz="1600" dirty="0">
                <a:latin typeface="Meiryo UI" panose="020B0604030504040204" pitchFamily="50" charset="-128"/>
                <a:ea typeface="Meiryo UI" panose="020B0604030504040204" pitchFamily="50" charset="-128"/>
                <a:cs typeface="Meiryo UI" panose="020B0604030504040204" pitchFamily="50" charset="-128"/>
              </a:rPr>
              <a:t>人材確保の推進やグローバル化の促進などによる中小企業支援や、企業立地の促進に取り組む等、コロナ等で多大なダメージを受けた大阪経済の立て直しに向けた取組を進めました。</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65113" algn="just"/>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65113" algn="just"/>
            <a:r>
              <a:rPr lang="ja-JP" altLang="en-US" sz="1600" dirty="0">
                <a:latin typeface="Meiryo UI" panose="020B0604030504040204" pitchFamily="50" charset="-128"/>
                <a:ea typeface="Meiryo UI" panose="020B0604030504040204" pitchFamily="50" charset="-128"/>
                <a:cs typeface="Meiryo UI" panose="020B0604030504040204" pitchFamily="50" charset="-128"/>
              </a:rPr>
              <a:t>≪目標達成状況≫</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65113" algn="just"/>
            <a:r>
              <a:rPr lang="ja-JP" altLang="en-US" sz="1600" dirty="0">
                <a:latin typeface="Meiryo UI" panose="020B0604030504040204" pitchFamily="50" charset="-128"/>
                <a:ea typeface="Meiryo UI" panose="020B0604030504040204" pitchFamily="50" charset="-128"/>
                <a:cs typeface="Meiryo UI" panose="020B0604030504040204" pitchFamily="50" charset="-128"/>
              </a:rPr>
              <a:t>　経済成長率は一定の改善傾向がみられるものの、開業事業所数については戦略策定時より低下しました。</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8" name="表 7">
            <a:extLst>
              <a:ext uri="{FF2B5EF4-FFF2-40B4-BE49-F238E27FC236}">
                <a16:creationId xmlns:a16="http://schemas.microsoft.com/office/drawing/2014/main" id="{68B38EFF-669D-4BBE-BA12-3B1C3017B7B3}"/>
              </a:ext>
            </a:extLst>
          </p:cNvPr>
          <p:cNvGraphicFramePr>
            <a:graphicFrameLocks noGrp="1"/>
          </p:cNvGraphicFramePr>
          <p:nvPr>
            <p:extLst>
              <p:ext uri="{D42A27DB-BD31-4B8C-83A1-F6EECF244321}">
                <p14:modId xmlns:p14="http://schemas.microsoft.com/office/powerpoint/2010/main" val="1525374319"/>
              </p:ext>
            </p:extLst>
          </p:nvPr>
        </p:nvGraphicFramePr>
        <p:xfrm>
          <a:off x="198961" y="2829106"/>
          <a:ext cx="8746079" cy="3385835"/>
        </p:xfrm>
        <a:graphic>
          <a:graphicData uri="http://schemas.openxmlformats.org/drawingml/2006/table">
            <a:tbl>
              <a:tblPr firstRow="1" bandRow="1">
                <a:tableStyleId>{7DF18680-E054-41AD-8BC1-D1AEF772440D}</a:tableStyleId>
              </a:tblPr>
              <a:tblGrid>
                <a:gridCol w="1576821">
                  <a:extLst>
                    <a:ext uri="{9D8B030D-6E8A-4147-A177-3AD203B41FA5}">
                      <a16:colId xmlns:a16="http://schemas.microsoft.com/office/drawing/2014/main" val="1433173782"/>
                    </a:ext>
                  </a:extLst>
                </a:gridCol>
                <a:gridCol w="864009">
                  <a:extLst>
                    <a:ext uri="{9D8B030D-6E8A-4147-A177-3AD203B41FA5}">
                      <a16:colId xmlns:a16="http://schemas.microsoft.com/office/drawing/2014/main" val="1700687111"/>
                    </a:ext>
                  </a:extLst>
                </a:gridCol>
                <a:gridCol w="876063">
                  <a:extLst>
                    <a:ext uri="{9D8B030D-6E8A-4147-A177-3AD203B41FA5}">
                      <a16:colId xmlns:a16="http://schemas.microsoft.com/office/drawing/2014/main" val="3552610994"/>
                    </a:ext>
                  </a:extLst>
                </a:gridCol>
                <a:gridCol w="888120">
                  <a:extLst>
                    <a:ext uri="{9D8B030D-6E8A-4147-A177-3AD203B41FA5}">
                      <a16:colId xmlns:a16="http://schemas.microsoft.com/office/drawing/2014/main" val="304697467"/>
                    </a:ext>
                  </a:extLst>
                </a:gridCol>
                <a:gridCol w="510926">
                  <a:extLst>
                    <a:ext uri="{9D8B030D-6E8A-4147-A177-3AD203B41FA5}">
                      <a16:colId xmlns:a16="http://schemas.microsoft.com/office/drawing/2014/main" val="316053466"/>
                    </a:ext>
                  </a:extLst>
                </a:gridCol>
                <a:gridCol w="1755587">
                  <a:extLst>
                    <a:ext uri="{9D8B030D-6E8A-4147-A177-3AD203B41FA5}">
                      <a16:colId xmlns:a16="http://schemas.microsoft.com/office/drawing/2014/main" val="1469281846"/>
                    </a:ext>
                  </a:extLst>
                </a:gridCol>
                <a:gridCol w="2274553">
                  <a:extLst>
                    <a:ext uri="{9D8B030D-6E8A-4147-A177-3AD203B41FA5}">
                      <a16:colId xmlns:a16="http://schemas.microsoft.com/office/drawing/2014/main" val="2979112779"/>
                    </a:ext>
                  </a:extLst>
                </a:gridCol>
              </a:tblGrid>
              <a:tr h="357639">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a:solidFill>
                            <a:schemeClr val="lt1"/>
                          </a:solidFill>
                        </a:rPr>
                        <a:t>具体的目標</a:t>
                      </a:r>
                      <a:endParaRPr kumimoji="1" lang="en-US" altLang="ja-JP" sz="1100" b="1" dirty="0">
                        <a:solidFill>
                          <a:schemeClr val="lt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a:solidFill>
                            <a:schemeClr val="lt1"/>
                          </a:solidFill>
                        </a:rPr>
                        <a:t>（</a:t>
                      </a:r>
                      <a:r>
                        <a:rPr kumimoji="1" lang="en-US" altLang="ja-JP" sz="1100" b="1" dirty="0">
                          <a:solidFill>
                            <a:schemeClr val="lt1"/>
                          </a:solidFill>
                        </a:rPr>
                        <a:t>KPI</a:t>
                      </a:r>
                      <a:r>
                        <a:rPr kumimoji="1" lang="ja-JP" altLang="en-US" sz="1100" b="1">
                          <a:solidFill>
                            <a:schemeClr val="lt1"/>
                          </a:solidFill>
                        </a:rPr>
                        <a:t>）</a:t>
                      </a:r>
                      <a:endParaRPr kumimoji="1" lang="ja-JP" altLang="en-US" sz="1100" b="1">
                        <a:solidFill>
                          <a:schemeClr val="bg1"/>
                        </a:solidFill>
                        <a:latin typeface="Meiryo UI" panose="020B0604030504040204" pitchFamily="50" charset="-128"/>
                        <a:ea typeface="Meiryo UI" panose="020B0604030504040204" pitchFamily="50" charset="-128"/>
                      </a:endParaRPr>
                    </a:p>
                  </a:txBody>
                  <a:tcPr marL="74295" marR="74295" marT="37148" marB="37148" anchor="ctr">
                    <a:lnL w="12700" cap="flat" cmpd="sng" algn="ctr">
                      <a:solidFill>
                        <a:schemeClr val="accent5"/>
                      </a:solidFill>
                      <a:prstDash val="solid"/>
                      <a:round/>
                      <a:headEnd type="none" w="med" len="med"/>
                      <a:tailEnd type="none" w="med" len="med"/>
                    </a:lnL>
                    <a:lnT w="12700" cap="flat" cmpd="sng" algn="ctr">
                      <a:solidFill>
                        <a:schemeClr val="accent5"/>
                      </a:solidFill>
                      <a:prstDash val="solid"/>
                      <a:round/>
                      <a:headEnd type="none" w="med" len="med"/>
                      <a:tailEnd type="none" w="med" len="med"/>
                    </a:lnT>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a:t>戦略</a:t>
                      </a:r>
                      <a:endParaRPr kumimoji="1" lang="en-US" altLang="ja-JP" sz="1100" dirty="0"/>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a:t>策定時</a:t>
                      </a:r>
                      <a:endParaRPr kumimoji="1" lang="ja-JP" altLang="en-US" sz="1100" b="1">
                        <a:solidFill>
                          <a:schemeClr val="bg1"/>
                        </a:solidFill>
                        <a:latin typeface="Meiryo UI" panose="020B0604030504040204" pitchFamily="50" charset="-128"/>
                        <a:ea typeface="Meiryo UI" panose="020B0604030504040204" pitchFamily="50" charset="-128"/>
                      </a:endParaRPr>
                    </a:p>
                  </a:txBody>
                  <a:tcPr marL="74295" marR="74295" marT="37148" marB="37148" anchor="ctr">
                    <a:lnT w="12700" cap="flat" cmpd="sng" algn="ctr">
                      <a:solidFill>
                        <a:schemeClr val="accent5"/>
                      </a:solidFill>
                      <a:prstDash val="solid"/>
                      <a:round/>
                      <a:headEnd type="none" w="med" len="med"/>
                      <a:tailEnd type="none" w="med" len="med"/>
                    </a:lnT>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ja-JP" altLang="en-US" sz="1100"/>
                        <a:t>参考値</a:t>
                      </a:r>
                      <a:endParaRPr kumimoji="1" lang="en-US" altLang="ja-JP" sz="1100" b="1" dirty="0">
                        <a:solidFill>
                          <a:schemeClr val="bg1"/>
                        </a:solidFill>
                        <a:latin typeface="Meiryo UI" panose="020B0604030504040204" pitchFamily="50" charset="-128"/>
                        <a:ea typeface="Meiryo UI" panose="020B0604030504040204" pitchFamily="50" charset="-128"/>
                      </a:endParaRPr>
                    </a:p>
                  </a:txBody>
                  <a:tcPr marL="74295" marR="74295" marT="37148" marB="37148" anchor="ctr">
                    <a:lnT w="12700" cap="flat" cmpd="sng" algn="ctr">
                      <a:solidFill>
                        <a:schemeClr val="accent5"/>
                      </a:solidFill>
                      <a:prstDash val="solid"/>
                      <a:round/>
                      <a:headEnd type="none" w="med" len="med"/>
                      <a:tailEnd type="none" w="med" len="med"/>
                    </a:lnT>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t>実績値</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marL="74295" marR="74295" marT="37148" marB="37148" anchor="ctr">
                    <a:lnT w="12700" cap="flat" cmpd="sng" algn="ctr">
                      <a:solidFill>
                        <a:schemeClr val="accent5"/>
                      </a:solidFill>
                      <a:prstDash val="solid"/>
                      <a:round/>
                      <a:headEnd type="none" w="med" len="med"/>
                      <a:tailEnd type="none" w="med" len="med"/>
                    </a:lnT>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a:solidFill>
                            <a:schemeClr val="bg1"/>
                          </a:solidFill>
                        </a:rPr>
                        <a:t>達成状況</a:t>
                      </a:r>
                      <a:endParaRPr kumimoji="1" lang="ja-JP" altLang="en-US" sz="1100" b="1">
                        <a:solidFill>
                          <a:schemeClr val="bg1"/>
                        </a:solidFill>
                        <a:latin typeface="Meiryo UI" panose="020B0604030504040204" pitchFamily="50" charset="-128"/>
                        <a:ea typeface="Meiryo UI" panose="020B0604030504040204" pitchFamily="50" charset="-128"/>
                      </a:endParaRPr>
                    </a:p>
                  </a:txBody>
                  <a:tcPr marL="74295" marR="74295" marT="37148" marB="37148" anchor="ctr">
                    <a:lnT w="12700" cap="flat" cmpd="sng" algn="ctr">
                      <a:solidFill>
                        <a:schemeClr val="accent5"/>
                      </a:solidFill>
                      <a:prstDash val="solid"/>
                      <a:round/>
                      <a:headEnd type="none" w="med" len="med"/>
                      <a:tailEnd type="none" w="med" len="med"/>
                    </a:lnT>
                  </a:tcPr>
                </a:tc>
                <a:tc gridSpan="2">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t>参考指標</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marL="74295" marR="74295" marT="37148" marB="37148" anchor="ctr">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tcPr>
                </a:tc>
                <a:tc hMerge="1">
                  <a:txBody>
                    <a:bodyPr/>
                    <a:lstStyle/>
                    <a:p>
                      <a:endParaRPr kumimoji="1" lang="ja-JP" altLang="en-US"/>
                    </a:p>
                  </a:txBody>
                  <a:tcPr/>
                </a:tc>
                <a:extLst>
                  <a:ext uri="{0D108BD9-81ED-4DB2-BD59-A6C34878D82A}">
                    <a16:rowId xmlns:a16="http://schemas.microsoft.com/office/drawing/2014/main" val="1774114639"/>
                  </a:ext>
                </a:extLst>
              </a:tr>
              <a:tr h="463780">
                <a:tc rowSpan="4">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174625" indent="-174625"/>
                      <a:r>
                        <a:rPr kumimoji="1" lang="ja-JP" altLang="en-US" sz="1050" b="1" dirty="0">
                          <a:latin typeface="+mn-lt"/>
                        </a:rPr>
                        <a:t>○経済成長率（実質）</a:t>
                      </a:r>
                      <a:endParaRPr kumimoji="1" lang="en-US" altLang="ja-JP" sz="1050" b="1" dirty="0">
                        <a:latin typeface="+mn-lt"/>
                      </a:endParaRPr>
                    </a:p>
                    <a:p>
                      <a:pPr marL="174625" indent="-174625"/>
                      <a:r>
                        <a:rPr kumimoji="1" lang="ja-JP" altLang="en-US" sz="1050" b="1" dirty="0">
                          <a:latin typeface="+mn-lt"/>
                        </a:rPr>
                        <a:t>　：</a:t>
                      </a:r>
                      <a:r>
                        <a:rPr kumimoji="1" lang="en-US" altLang="ja-JP" sz="1050" b="1" dirty="0">
                          <a:latin typeface="+mn-lt"/>
                        </a:rPr>
                        <a:t>2022</a:t>
                      </a:r>
                      <a:r>
                        <a:rPr kumimoji="1" lang="ja-JP" altLang="en-US" sz="1050" b="1" dirty="0">
                          <a:latin typeface="+mn-lt"/>
                        </a:rPr>
                        <a:t>年度に府内総生産（実質）をコロナ前の水準に戻す。</a:t>
                      </a:r>
                    </a:p>
                    <a:p>
                      <a:pPr marL="174625" indent="93663"/>
                      <a:r>
                        <a:rPr kumimoji="1" lang="ja-JP" altLang="en-US" sz="1050" b="1" dirty="0">
                          <a:latin typeface="+mn-lt"/>
                        </a:rPr>
                        <a:t>それを踏まえ、年平均</a:t>
                      </a:r>
                      <a:r>
                        <a:rPr kumimoji="1" lang="en-US" altLang="ja-JP" sz="1050" b="1" dirty="0">
                          <a:latin typeface="+mn-lt"/>
                        </a:rPr>
                        <a:t>2%</a:t>
                      </a:r>
                      <a:r>
                        <a:rPr kumimoji="1" lang="ja-JP" altLang="en-US" sz="1050" b="1" dirty="0">
                          <a:latin typeface="+mn-lt"/>
                        </a:rPr>
                        <a:t>以上（第</a:t>
                      </a:r>
                      <a:r>
                        <a:rPr kumimoji="1" lang="en-US" altLang="ja-JP" sz="1050" b="1" dirty="0">
                          <a:latin typeface="+mn-lt"/>
                        </a:rPr>
                        <a:t>2</a:t>
                      </a:r>
                      <a:r>
                        <a:rPr kumimoji="1" lang="ja-JP" altLang="en-US" sz="1050" b="1" dirty="0">
                          <a:latin typeface="+mn-lt"/>
                        </a:rPr>
                        <a:t>期戦略計画期間）</a:t>
                      </a:r>
                      <a:endParaRPr kumimoji="1" lang="ja-JP" altLang="en-US" sz="1050" b="1" dirty="0">
                        <a:latin typeface="+mn-lt"/>
                        <a:ea typeface="Meiryo UI" panose="020B0604030504040204" pitchFamily="50" charset="-128"/>
                      </a:endParaRPr>
                    </a:p>
                  </a:txBody>
                  <a:tcPr marL="74295" marR="74295" marT="37148" marB="37148" anchor="ctr">
                    <a:lnL w="12700" cap="flat" cmpd="sng" algn="ctr">
                      <a:solidFill>
                        <a:schemeClr val="accent5"/>
                      </a:solidFill>
                      <a:prstDash val="solid"/>
                      <a:round/>
                      <a:headEnd type="none" w="med" len="med"/>
                      <a:tailEnd type="none" w="med" len="med"/>
                    </a:lnL>
                  </a:tcPr>
                </a:tc>
                <a:tc rowSpan="4">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zh-TW" sz="1000" dirty="0">
                          <a:latin typeface="+mn-lt"/>
                        </a:rPr>
                        <a:t>【2016</a:t>
                      </a:r>
                      <a:r>
                        <a:rPr kumimoji="1" lang="zh-TW" altLang="en-US" sz="1000" dirty="0">
                          <a:latin typeface="+mn-lt"/>
                        </a:rPr>
                        <a:t>年度</a:t>
                      </a:r>
                      <a:r>
                        <a:rPr kumimoji="1" lang="en-US" altLang="zh-TW" sz="1000" dirty="0">
                          <a:latin typeface="+mn-lt"/>
                        </a:rPr>
                        <a:t>】</a:t>
                      </a:r>
                    </a:p>
                    <a:p>
                      <a:pPr algn="ctr"/>
                      <a:r>
                        <a:rPr kumimoji="1" lang="zh-TW" altLang="en-US" sz="1000" dirty="0">
                          <a:latin typeface="+mn-lt"/>
                        </a:rPr>
                        <a:t>経済成長率</a:t>
                      </a:r>
                      <a:endParaRPr kumimoji="1" lang="en-US" altLang="zh-TW" sz="1000" dirty="0">
                        <a:latin typeface="+mn-lt"/>
                      </a:endParaRPr>
                    </a:p>
                    <a:p>
                      <a:pPr algn="ctr"/>
                      <a:r>
                        <a:rPr kumimoji="1" lang="zh-TW" altLang="en-US" sz="1000" dirty="0">
                          <a:latin typeface="+mn-lt"/>
                        </a:rPr>
                        <a:t>（実質）</a:t>
                      </a:r>
                      <a:endParaRPr kumimoji="1" lang="en-US" altLang="zh-TW" sz="1000" dirty="0">
                        <a:latin typeface="+mn-lt"/>
                      </a:endParaRPr>
                    </a:p>
                    <a:p>
                      <a:pPr algn="ctr"/>
                      <a:r>
                        <a:rPr kumimoji="1" lang="en-US" altLang="zh-TW" sz="1000" dirty="0">
                          <a:latin typeface="+mn-lt"/>
                        </a:rPr>
                        <a:t>0.0</a:t>
                      </a:r>
                      <a:r>
                        <a:rPr kumimoji="1" lang="zh-TW" altLang="en-US" sz="1000" dirty="0">
                          <a:latin typeface="+mn-lt"/>
                        </a:rPr>
                        <a:t>％</a:t>
                      </a:r>
                      <a:endParaRPr kumimoji="1" lang="ja-JP" altLang="en-US" sz="1000" dirty="0">
                        <a:latin typeface="+mn-lt"/>
                        <a:ea typeface="Meiryo UI" panose="020B0604030504040204" pitchFamily="50" charset="-128"/>
                      </a:endParaRPr>
                    </a:p>
                  </a:txBody>
                  <a:tcPr marL="74295" marR="74295" marT="37148" marB="37148" anchor="ctr"/>
                </a:tc>
                <a:tc rowSpan="4">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zh-TW" sz="900" dirty="0">
                          <a:latin typeface="+mn-lt"/>
                        </a:rPr>
                        <a:t>【2019</a:t>
                      </a:r>
                      <a:r>
                        <a:rPr kumimoji="1" lang="zh-TW" altLang="en-US" sz="900" dirty="0">
                          <a:latin typeface="+mn-lt"/>
                        </a:rPr>
                        <a:t>年度</a:t>
                      </a:r>
                      <a:r>
                        <a:rPr kumimoji="1" lang="en-US" altLang="zh-TW" sz="900" dirty="0">
                          <a:latin typeface="+mn-lt"/>
                        </a:rPr>
                        <a:t>】</a:t>
                      </a:r>
                    </a:p>
                    <a:p>
                      <a:pPr algn="ctr"/>
                      <a:r>
                        <a:rPr kumimoji="1" lang="zh-TW" altLang="en-US" sz="900" dirty="0">
                          <a:latin typeface="+mn-lt"/>
                        </a:rPr>
                        <a:t>経済成長率</a:t>
                      </a:r>
                      <a:endParaRPr kumimoji="1" lang="en-US" altLang="zh-TW" sz="900" dirty="0">
                        <a:latin typeface="+mn-lt"/>
                      </a:endParaRPr>
                    </a:p>
                    <a:p>
                      <a:pPr algn="ctr"/>
                      <a:r>
                        <a:rPr kumimoji="1" lang="zh-TW" altLang="en-US" sz="900" dirty="0">
                          <a:latin typeface="+mn-lt"/>
                        </a:rPr>
                        <a:t>（実質）</a:t>
                      </a:r>
                    </a:p>
                    <a:p>
                      <a:pPr algn="ctr"/>
                      <a:r>
                        <a:rPr kumimoji="1" lang="en-US" altLang="zh-TW" sz="900" dirty="0">
                          <a:latin typeface="+mn-lt"/>
                        </a:rPr>
                        <a:t>-1.7</a:t>
                      </a:r>
                      <a:r>
                        <a:rPr kumimoji="1" lang="zh-TW" altLang="en-US" sz="900" dirty="0">
                          <a:latin typeface="+mn-lt"/>
                        </a:rPr>
                        <a:t>％</a:t>
                      </a:r>
                      <a:endParaRPr kumimoji="1" lang="ja-JP" altLang="en-US" sz="900" dirty="0">
                        <a:latin typeface="+mn-lt"/>
                        <a:ea typeface="Meiryo UI" panose="020B0604030504040204" pitchFamily="50" charset="-128"/>
                      </a:endParaRPr>
                    </a:p>
                  </a:txBody>
                  <a:tcPr marL="74295" marR="74295" marT="37148" marB="37148" anchor="ctr"/>
                </a:tc>
                <a:tc rowSpan="4">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zh-TW" sz="1000" dirty="0">
                          <a:latin typeface="+mn-lt"/>
                        </a:rPr>
                        <a:t>【2022</a:t>
                      </a:r>
                      <a:r>
                        <a:rPr kumimoji="1" lang="zh-TW" altLang="en-US" sz="1000" dirty="0">
                          <a:latin typeface="+mn-lt"/>
                        </a:rPr>
                        <a:t>年度</a:t>
                      </a:r>
                      <a:r>
                        <a:rPr kumimoji="1" lang="en-US" altLang="zh-TW" sz="1000" dirty="0">
                          <a:latin typeface="+mn-lt"/>
                        </a:rPr>
                        <a:t>】</a:t>
                      </a:r>
                    </a:p>
                    <a:p>
                      <a:pPr algn="ctr"/>
                      <a:r>
                        <a:rPr kumimoji="1" lang="zh-TW" altLang="en-US" sz="1000" dirty="0">
                          <a:latin typeface="+mn-lt"/>
                        </a:rPr>
                        <a:t>経済成長率</a:t>
                      </a:r>
                      <a:endParaRPr kumimoji="1" lang="en-US" altLang="zh-TW" sz="1000" dirty="0">
                        <a:latin typeface="+mn-lt"/>
                      </a:endParaRPr>
                    </a:p>
                    <a:p>
                      <a:pPr algn="ctr"/>
                      <a:r>
                        <a:rPr kumimoji="1" lang="zh-TW" altLang="en-US" sz="1000" dirty="0">
                          <a:latin typeface="+mn-lt"/>
                        </a:rPr>
                        <a:t>（実質）</a:t>
                      </a:r>
                    </a:p>
                    <a:p>
                      <a:pPr algn="ctr"/>
                      <a:r>
                        <a:rPr kumimoji="1" lang="en-US" altLang="zh-TW" sz="1000" dirty="0">
                          <a:latin typeface="+mn-lt"/>
                        </a:rPr>
                        <a:t>1.3</a:t>
                      </a:r>
                      <a:r>
                        <a:rPr kumimoji="1" lang="zh-TW" altLang="en-US" sz="1000" dirty="0">
                          <a:latin typeface="+mn-lt"/>
                        </a:rPr>
                        <a:t>％</a:t>
                      </a:r>
                      <a:endParaRPr kumimoji="1" lang="en-US" altLang="zh-TW" sz="1000" dirty="0">
                        <a:latin typeface="+mn-lt"/>
                      </a:endParaRPr>
                    </a:p>
                    <a:p>
                      <a:pPr algn="ctr"/>
                      <a:r>
                        <a:rPr kumimoji="1" lang="ja-JP" altLang="en-US" sz="900" dirty="0">
                          <a:latin typeface="+mn-lt"/>
                        </a:rPr>
                        <a:t>（</a:t>
                      </a:r>
                      <a:r>
                        <a:rPr kumimoji="1" lang="en-US" altLang="ja-JP" sz="900" dirty="0">
                          <a:latin typeface="+mn-lt"/>
                        </a:rPr>
                        <a:t>APIR</a:t>
                      </a:r>
                      <a:r>
                        <a:rPr kumimoji="1" lang="ja-JP" altLang="en-US" sz="900" dirty="0">
                          <a:latin typeface="+mn-lt"/>
                        </a:rPr>
                        <a:t>推計）</a:t>
                      </a:r>
                      <a:endParaRPr kumimoji="1" lang="ja-JP" altLang="en-US" sz="1000" dirty="0">
                        <a:latin typeface="+mn-lt"/>
                        <a:ea typeface="Meiryo UI" panose="020B0604030504040204" pitchFamily="50" charset="-128"/>
                      </a:endParaRPr>
                    </a:p>
                  </a:txBody>
                  <a:tcPr marL="74295" marR="74295" marT="37148" marB="37148" anchor="ctr"/>
                </a:tc>
                <a:tc rowSpan="4">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B</a:t>
                      </a: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marL="74295" marR="74295" marT="37148" marB="37148" anchor="ct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solidFill>
                          <a:effectLst/>
                          <a:uLnTx/>
                          <a:uFillTx/>
                          <a:latin typeface="Meiryo UI"/>
                          <a:ea typeface="+mn-ea"/>
                          <a:cs typeface="+mn-cs"/>
                        </a:rPr>
                        <a:t>有効求人倍率</a:t>
                      </a:r>
                      <a:r>
                        <a:rPr kumimoji="1" lang="en-US" altLang="ja-JP" sz="800" b="0" i="0" u="none" strike="noStrike" kern="1200" cap="none" spc="0" normalizeH="0" baseline="0" noProof="0" dirty="0">
                          <a:ln>
                            <a:noFill/>
                          </a:ln>
                          <a:solidFill>
                            <a:schemeClr val="tx1"/>
                          </a:solidFill>
                          <a:effectLst/>
                          <a:uLnTx/>
                          <a:uFillTx/>
                          <a:latin typeface="Meiryo UI"/>
                          <a:ea typeface="+mn-ea"/>
                          <a:cs typeface="+mn-cs"/>
                        </a:rPr>
                        <a:t>【2023</a:t>
                      </a:r>
                      <a:r>
                        <a:rPr kumimoji="1" lang="ja-JP" altLang="en-US" sz="800" b="0" i="0" u="none" strike="noStrike" kern="1200" cap="none" spc="0" normalizeH="0" baseline="0" noProof="0" dirty="0">
                          <a:ln>
                            <a:noFill/>
                          </a:ln>
                          <a:solidFill>
                            <a:schemeClr val="tx1"/>
                          </a:solidFill>
                          <a:effectLst/>
                          <a:uLnTx/>
                          <a:uFillTx/>
                          <a:latin typeface="Meiryo UI"/>
                          <a:ea typeface="+mn-ea"/>
                          <a:cs typeface="+mn-cs"/>
                        </a:rPr>
                        <a:t>年度</a:t>
                      </a:r>
                      <a:r>
                        <a:rPr kumimoji="1" lang="en-US" altLang="ja-JP" sz="800" b="0" i="0" u="none" strike="noStrike" kern="1200" cap="none" spc="0" normalizeH="0" baseline="0" noProof="0" dirty="0">
                          <a:ln>
                            <a:noFill/>
                          </a:ln>
                          <a:solidFill>
                            <a:schemeClr val="tx1"/>
                          </a:solidFill>
                          <a:effectLst/>
                          <a:uLnTx/>
                          <a:uFillTx/>
                          <a:latin typeface="Meiryo UI"/>
                          <a:ea typeface="+mn-ea"/>
                          <a:cs typeface="+mn-cs"/>
                        </a:rPr>
                        <a:t>】</a:t>
                      </a:r>
                      <a:endParaRPr kumimoji="1" lang="ja-JP" altLang="en-US" sz="800" b="0" i="0" u="none" strike="noStrike" kern="1200" cap="none" spc="0" normalizeH="0" baseline="0" noProof="0" dirty="0">
                        <a:ln>
                          <a:noFill/>
                        </a:ln>
                        <a:solidFill>
                          <a:schemeClr val="tx1"/>
                        </a:solidFill>
                        <a:effectLst/>
                        <a:uLnTx/>
                        <a:uFillTx/>
                        <a:latin typeface="Meiryo UI"/>
                        <a:ea typeface="Meiryo UI" panose="020B0604030504040204" pitchFamily="50" charset="-128"/>
                        <a:cs typeface="+mn-cs"/>
                      </a:endParaRPr>
                    </a:p>
                  </a:txBody>
                  <a:tcPr marL="74295" marR="74295" marT="37148" marB="37148" anchor="ct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800" b="0" i="0" u="none" strike="noStrike" kern="1200" cap="none" spc="0" normalizeH="0" baseline="0" noProof="0" dirty="0">
                          <a:ln>
                            <a:noFill/>
                          </a:ln>
                          <a:solidFill>
                            <a:schemeClr val="tx1"/>
                          </a:solidFill>
                          <a:effectLst/>
                          <a:uLnTx/>
                          <a:uFillTx/>
                          <a:latin typeface="Meiryo UI"/>
                          <a:ea typeface="+mn-ea"/>
                          <a:cs typeface="+mn-cs"/>
                        </a:rPr>
                        <a:t>1.27</a:t>
                      </a:r>
                      <a:r>
                        <a:rPr kumimoji="1" lang="ja-JP" altLang="en-US" sz="800" b="0" i="0" u="none" strike="noStrike" kern="1200" cap="none" spc="0" normalizeH="0" baseline="0" noProof="0" dirty="0">
                          <a:ln>
                            <a:noFill/>
                          </a:ln>
                          <a:solidFill>
                            <a:schemeClr val="tx1"/>
                          </a:solidFill>
                          <a:effectLst/>
                          <a:uLnTx/>
                          <a:uFillTx/>
                          <a:latin typeface="Meiryo UI"/>
                          <a:ea typeface="+mn-ea"/>
                          <a:cs typeface="+mn-cs"/>
                        </a:rPr>
                        <a:t>倍</a:t>
                      </a:r>
                      <a:r>
                        <a:rPr kumimoji="1" lang="zh-CN" altLang="en-US" sz="800" b="0" i="0" u="none" strike="noStrike" kern="1200" cap="none" spc="0" normalizeH="0" baseline="0" noProof="0" dirty="0">
                          <a:ln>
                            <a:noFill/>
                          </a:ln>
                          <a:solidFill>
                            <a:schemeClr val="tx1"/>
                          </a:solidFill>
                          <a:effectLst/>
                          <a:uLnTx/>
                          <a:uFillTx/>
                          <a:latin typeface="Meiryo UI"/>
                          <a:ea typeface="+mn-ea"/>
                          <a:cs typeface="+mn-cs"/>
                        </a:rPr>
                        <a:t>（前年度比</a:t>
                      </a:r>
                      <a:r>
                        <a:rPr kumimoji="1" lang="en-US" altLang="ja-JP" sz="800" b="0" i="0" u="none" strike="noStrike" kern="1200" cap="none" spc="0" normalizeH="0" baseline="0" noProof="0" dirty="0">
                          <a:ln>
                            <a:noFill/>
                          </a:ln>
                          <a:solidFill>
                            <a:schemeClr val="tx1"/>
                          </a:solidFill>
                          <a:effectLst/>
                          <a:uLnTx/>
                          <a:uFillTx/>
                          <a:latin typeface="Meiryo UI"/>
                          <a:ea typeface="+mn-ea"/>
                          <a:cs typeface="+mn-cs"/>
                        </a:rPr>
                        <a:t>0.00</a:t>
                      </a:r>
                      <a:r>
                        <a:rPr kumimoji="1" lang="zh-CN" altLang="en-US" sz="800" b="0" i="0" u="none" strike="noStrike" kern="1200" cap="none" spc="0" normalizeH="0" baseline="0" noProof="0" dirty="0">
                          <a:ln>
                            <a:noFill/>
                          </a:ln>
                          <a:solidFill>
                            <a:schemeClr val="tx1"/>
                          </a:solidFill>
                          <a:effectLst/>
                          <a:uLnTx/>
                          <a:uFillTx/>
                          <a:latin typeface="Meiryo UI"/>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zh-CN" altLang="en-US" sz="800" b="0" i="0" u="none" strike="noStrike" kern="1200" cap="none" spc="0" normalizeH="0" baseline="0" noProof="0" dirty="0">
                          <a:ln>
                            <a:noFill/>
                          </a:ln>
                          <a:solidFill>
                            <a:schemeClr val="tx1"/>
                          </a:solidFill>
                          <a:effectLst/>
                          <a:uLnTx/>
                          <a:uFillTx/>
                          <a:latin typeface="Meiryo UI"/>
                          <a:ea typeface="+mn-ea"/>
                          <a:cs typeface="+mn-cs"/>
                        </a:rPr>
                        <a:t>（全国</a:t>
                      </a:r>
                      <a:r>
                        <a:rPr kumimoji="1" lang="en-US" altLang="zh-CN" sz="800" b="0" i="0" u="none" strike="noStrike" kern="1200" cap="none" spc="0" normalizeH="0" baseline="0" noProof="0" dirty="0">
                          <a:ln>
                            <a:noFill/>
                          </a:ln>
                          <a:solidFill>
                            <a:schemeClr val="tx1"/>
                          </a:solidFill>
                          <a:effectLst/>
                          <a:uLnTx/>
                          <a:uFillTx/>
                          <a:latin typeface="Meiryo UI"/>
                          <a:ea typeface="+mn-ea"/>
                          <a:cs typeface="+mn-cs"/>
                        </a:rPr>
                        <a:t>1.29</a:t>
                      </a:r>
                      <a:r>
                        <a:rPr kumimoji="1" lang="ja-JP" altLang="en-US" sz="800" b="0" i="0" u="none" strike="noStrike" kern="1200" cap="none" spc="0" normalizeH="0" baseline="0" noProof="0" dirty="0">
                          <a:ln>
                            <a:noFill/>
                          </a:ln>
                          <a:solidFill>
                            <a:schemeClr val="tx1"/>
                          </a:solidFill>
                          <a:effectLst/>
                          <a:uLnTx/>
                          <a:uFillTx/>
                          <a:latin typeface="Meiryo UI"/>
                          <a:ea typeface="+mn-ea"/>
                          <a:cs typeface="+mn-cs"/>
                        </a:rPr>
                        <a:t>倍</a:t>
                      </a:r>
                      <a:r>
                        <a:rPr kumimoji="1" lang="zh-CN" altLang="en-US" sz="800" b="0" i="0" u="none" strike="noStrike" kern="1200" cap="none" spc="0" normalizeH="0" baseline="0" noProof="0" dirty="0">
                          <a:ln>
                            <a:noFill/>
                          </a:ln>
                          <a:solidFill>
                            <a:schemeClr val="tx1"/>
                          </a:solidFill>
                          <a:effectLst/>
                          <a:uLnTx/>
                          <a:uFillTx/>
                          <a:latin typeface="Meiryo UI"/>
                          <a:ea typeface="+mn-ea"/>
                          <a:cs typeface="+mn-cs"/>
                        </a:rPr>
                        <a:t>）</a:t>
                      </a:r>
                      <a:endParaRPr kumimoji="1" lang="ja-JP" altLang="en-US" sz="800" b="0" i="0" u="none" strike="noStrike" kern="1200" cap="none" spc="0" normalizeH="0" baseline="0" noProof="0" dirty="0">
                        <a:ln>
                          <a:noFill/>
                        </a:ln>
                        <a:solidFill>
                          <a:schemeClr val="tx1"/>
                        </a:solidFill>
                        <a:effectLst/>
                        <a:uLnTx/>
                        <a:uFillTx/>
                        <a:latin typeface="Meiryo UI"/>
                        <a:ea typeface="Meiryo UI" panose="020B0604030504040204" pitchFamily="50" charset="-128"/>
                        <a:cs typeface="+mn-cs"/>
                      </a:endParaRPr>
                    </a:p>
                  </a:txBody>
                  <a:tcPr marL="74295" marR="74295" marT="37148" marB="37148" anchor="ctr">
                    <a:lnR w="12700" cap="flat" cmpd="sng" algn="ctr">
                      <a:solidFill>
                        <a:schemeClr val="accent5"/>
                      </a:solidFill>
                      <a:prstDash val="solid"/>
                      <a:round/>
                      <a:headEnd type="none" w="med" len="med"/>
                      <a:tailEnd type="none" w="med" len="med"/>
                    </a:lnR>
                  </a:tcPr>
                </a:tc>
                <a:extLst>
                  <a:ext uri="{0D108BD9-81ED-4DB2-BD59-A6C34878D82A}">
                    <a16:rowId xmlns:a16="http://schemas.microsoft.com/office/drawing/2014/main" val="1696977389"/>
                  </a:ext>
                </a:extLst>
              </a:tr>
              <a:tr h="46378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solidFill>
                          <a:effectLst/>
                          <a:uLnTx/>
                          <a:uFillTx/>
                          <a:latin typeface="Meiryo UI"/>
                          <a:ea typeface="+mn-ea"/>
                          <a:cs typeface="+mn-cs"/>
                        </a:rPr>
                        <a:t>充足率（求人数に対する充足された求人の割合）</a:t>
                      </a:r>
                      <a:r>
                        <a:rPr kumimoji="1" lang="en-US" altLang="ja-JP" sz="800" b="0" i="0" u="none" strike="noStrike" kern="1200" cap="none" spc="0" normalizeH="0" baseline="0" noProof="0" dirty="0">
                          <a:ln>
                            <a:noFill/>
                          </a:ln>
                          <a:solidFill>
                            <a:schemeClr val="tx1"/>
                          </a:solidFill>
                          <a:effectLst/>
                          <a:uLnTx/>
                          <a:uFillTx/>
                          <a:latin typeface="Meiryo UI"/>
                          <a:ea typeface="+mn-ea"/>
                          <a:cs typeface="+mn-cs"/>
                        </a:rPr>
                        <a:t>【2022</a:t>
                      </a:r>
                      <a:r>
                        <a:rPr kumimoji="1" lang="ja-JP" altLang="en-US" sz="800" b="0" i="0" u="none" strike="noStrike" kern="1200" cap="none" spc="0" normalizeH="0" baseline="0" noProof="0" dirty="0">
                          <a:ln>
                            <a:noFill/>
                          </a:ln>
                          <a:solidFill>
                            <a:schemeClr val="tx1"/>
                          </a:solidFill>
                          <a:effectLst/>
                          <a:uLnTx/>
                          <a:uFillTx/>
                          <a:latin typeface="Meiryo UI"/>
                          <a:ea typeface="+mn-ea"/>
                          <a:cs typeface="+mn-cs"/>
                        </a:rPr>
                        <a:t>年度</a:t>
                      </a:r>
                      <a:r>
                        <a:rPr kumimoji="1" lang="en-US" altLang="ja-JP" sz="800" b="0" i="0" u="none" strike="noStrike" kern="1200" cap="none" spc="0" normalizeH="0" baseline="0" noProof="0" dirty="0">
                          <a:ln>
                            <a:noFill/>
                          </a:ln>
                          <a:solidFill>
                            <a:schemeClr val="tx1"/>
                          </a:solidFill>
                          <a:effectLst/>
                          <a:uLnTx/>
                          <a:uFillTx/>
                          <a:latin typeface="Meiryo UI"/>
                          <a:ea typeface="+mn-ea"/>
                          <a:cs typeface="+mn-cs"/>
                        </a:rPr>
                        <a:t>】</a:t>
                      </a:r>
                      <a:endParaRPr kumimoji="1" lang="ja-JP" altLang="en-US" sz="800" b="0" i="0" u="none" strike="noStrike" kern="1200" cap="none" spc="0" normalizeH="0" baseline="0" noProof="0" dirty="0">
                        <a:ln>
                          <a:noFill/>
                        </a:ln>
                        <a:solidFill>
                          <a:schemeClr val="tx1"/>
                        </a:solidFill>
                        <a:effectLst/>
                        <a:uLnTx/>
                        <a:uFillTx/>
                        <a:latin typeface="Meiryo UI"/>
                        <a:ea typeface="Meiryo UI" panose="020B0604030504040204" pitchFamily="50" charset="-128"/>
                        <a:cs typeface="+mn-cs"/>
                      </a:endParaRPr>
                    </a:p>
                  </a:txBody>
                  <a:tcPr marL="74295" marR="74295" marT="37148" marB="37148" anchor="ct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solidFill>
                          <a:effectLst/>
                          <a:uLnTx/>
                          <a:uFillTx/>
                          <a:latin typeface="Meiryo UI"/>
                          <a:ea typeface="+mn-ea"/>
                          <a:cs typeface="+mn-cs"/>
                        </a:rPr>
                        <a:t>　</a:t>
                      </a:r>
                      <a:r>
                        <a:rPr kumimoji="1" lang="en-US" altLang="ja-JP" sz="800" b="0" i="0" u="none" strike="noStrike" kern="1200" cap="none" spc="0" normalizeH="0" baseline="0" noProof="0" dirty="0">
                          <a:ln>
                            <a:noFill/>
                          </a:ln>
                          <a:solidFill>
                            <a:schemeClr val="tx1"/>
                          </a:solidFill>
                          <a:effectLst/>
                          <a:uLnTx/>
                          <a:uFillTx/>
                          <a:latin typeface="Meiryo UI"/>
                          <a:ea typeface="+mn-ea"/>
                          <a:cs typeface="+mn-cs"/>
                        </a:rPr>
                        <a:t>9.4</a:t>
                      </a:r>
                      <a:r>
                        <a:rPr kumimoji="1" lang="ja-JP" altLang="en-US" sz="800" b="0" i="0" u="none" strike="noStrike" kern="1200" cap="none" spc="0" normalizeH="0" baseline="0" noProof="0" dirty="0">
                          <a:ln>
                            <a:noFill/>
                          </a:ln>
                          <a:solidFill>
                            <a:schemeClr val="tx1"/>
                          </a:solidFill>
                          <a:effectLst/>
                          <a:uLnTx/>
                          <a:uFillTx/>
                          <a:latin typeface="Meiryo UI"/>
                          <a:ea typeface="+mn-ea"/>
                          <a:cs typeface="+mn-cs"/>
                        </a:rPr>
                        <a:t>％（前年度比▲</a:t>
                      </a:r>
                      <a:r>
                        <a:rPr kumimoji="1" lang="en-US" altLang="ja-JP" sz="800" b="0" i="0" u="none" strike="noStrike" kern="1200" cap="none" spc="0" normalizeH="0" baseline="0" noProof="0" dirty="0">
                          <a:ln>
                            <a:noFill/>
                          </a:ln>
                          <a:solidFill>
                            <a:schemeClr val="tx1"/>
                          </a:solidFill>
                          <a:effectLst/>
                          <a:uLnTx/>
                          <a:uFillTx/>
                          <a:latin typeface="Meiryo UI"/>
                          <a:ea typeface="+mn-ea"/>
                          <a:cs typeface="+mn-cs"/>
                        </a:rPr>
                        <a:t>0.8</a:t>
                      </a:r>
                      <a:r>
                        <a:rPr kumimoji="1" lang="ja-JP" altLang="en-US" sz="800" b="0" i="0" u="none" strike="noStrike" kern="1200" cap="none" spc="0" normalizeH="0" baseline="0" noProof="0" dirty="0">
                          <a:ln>
                            <a:noFill/>
                          </a:ln>
                          <a:solidFill>
                            <a:schemeClr val="tx1"/>
                          </a:solidFill>
                          <a:effectLst/>
                          <a:uLnTx/>
                          <a:uFillTx/>
                          <a:latin typeface="Meiryo UI"/>
                          <a:ea typeface="+mn-ea"/>
                          <a:cs typeface="+mn-cs"/>
                        </a:rPr>
                        <a:t>）</a:t>
                      </a:r>
                      <a:endParaRPr kumimoji="1" lang="en-US" altLang="ja-JP" sz="800" b="0" i="0" u="none" strike="noStrike" kern="1200" cap="none" spc="0" normalizeH="0" baseline="0" noProof="0" dirty="0">
                        <a:ln>
                          <a:noFill/>
                        </a:ln>
                        <a:solidFill>
                          <a:schemeClr val="tx1"/>
                        </a:solidFill>
                        <a:effectLst/>
                        <a:uLnTx/>
                        <a:uFillTx/>
                        <a:latin typeface="Meiryo U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solidFill>
                          <a:effectLst/>
                          <a:uLnTx/>
                          <a:uFillTx/>
                          <a:latin typeface="Meiryo UI"/>
                          <a:ea typeface="+mn-ea"/>
                          <a:cs typeface="+mn-cs"/>
                        </a:rPr>
                        <a:t>（全国</a:t>
                      </a:r>
                      <a:r>
                        <a:rPr kumimoji="1" lang="en-US" altLang="ja-JP" sz="800" b="0" i="0" u="none" strike="noStrike" kern="1200" cap="none" spc="0" normalizeH="0" baseline="0" noProof="0" dirty="0">
                          <a:ln>
                            <a:noFill/>
                          </a:ln>
                          <a:solidFill>
                            <a:schemeClr val="tx1"/>
                          </a:solidFill>
                          <a:effectLst/>
                          <a:uLnTx/>
                          <a:uFillTx/>
                          <a:latin typeface="Meiryo UI"/>
                          <a:ea typeface="+mn-ea"/>
                          <a:cs typeface="+mn-cs"/>
                        </a:rPr>
                        <a:t>11.7</a:t>
                      </a:r>
                      <a:r>
                        <a:rPr kumimoji="1" lang="ja-JP" altLang="en-US" sz="800" b="0" i="0" u="none" strike="noStrike" kern="1200" cap="none" spc="0" normalizeH="0" baseline="0" noProof="0" dirty="0">
                          <a:ln>
                            <a:noFill/>
                          </a:ln>
                          <a:solidFill>
                            <a:schemeClr val="tx1"/>
                          </a:solidFill>
                          <a:effectLst/>
                          <a:uLnTx/>
                          <a:uFillTx/>
                          <a:latin typeface="Meiryo UI"/>
                          <a:ea typeface="+mn-ea"/>
                          <a:cs typeface="+mn-cs"/>
                        </a:rPr>
                        <a:t>％）</a:t>
                      </a:r>
                      <a:endParaRPr kumimoji="1" lang="ja-JP" altLang="en-US" sz="800" b="0" i="0" u="none" strike="noStrike" kern="1200" cap="none" spc="0" normalizeH="0" baseline="0" noProof="0" dirty="0">
                        <a:ln>
                          <a:noFill/>
                        </a:ln>
                        <a:solidFill>
                          <a:schemeClr val="tx1"/>
                        </a:solidFill>
                        <a:effectLst/>
                        <a:uLnTx/>
                        <a:uFillTx/>
                        <a:latin typeface="Meiryo UI"/>
                        <a:ea typeface="Meiryo UI" panose="020B0604030504040204" pitchFamily="50" charset="-128"/>
                        <a:cs typeface="+mn-cs"/>
                      </a:endParaRPr>
                    </a:p>
                  </a:txBody>
                  <a:tcPr marL="74295" marR="74295" marT="37148" marB="37148" anchor="ctr">
                    <a:lnR w="12700" cap="flat" cmpd="sng" algn="ctr">
                      <a:solidFill>
                        <a:schemeClr val="accent5"/>
                      </a:solidFill>
                      <a:prstDash val="solid"/>
                      <a:round/>
                      <a:headEnd type="none" w="med" len="med"/>
                      <a:tailEnd type="none" w="med" len="med"/>
                    </a:lnR>
                  </a:tcPr>
                </a:tc>
                <a:extLst>
                  <a:ext uri="{0D108BD9-81ED-4DB2-BD59-A6C34878D82A}">
                    <a16:rowId xmlns:a16="http://schemas.microsoft.com/office/drawing/2014/main" val="2608802803"/>
                  </a:ext>
                </a:extLst>
              </a:tr>
              <a:tr h="46378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a:r>
                        <a:rPr kumimoji="1" lang="zh-CN" altLang="en-US" sz="800" dirty="0">
                          <a:solidFill>
                            <a:schemeClr val="tx1"/>
                          </a:solidFill>
                          <a:latin typeface="+mn-lt"/>
                        </a:rPr>
                        <a:t>外国人労働者数</a:t>
                      </a:r>
                      <a:r>
                        <a:rPr kumimoji="1" lang="en-US" altLang="zh-CN" sz="800" dirty="0">
                          <a:solidFill>
                            <a:schemeClr val="tx1"/>
                          </a:solidFill>
                          <a:latin typeface="+mn-lt"/>
                        </a:rPr>
                        <a:t>【</a:t>
                      </a:r>
                      <a:r>
                        <a:rPr kumimoji="1" lang="en-US" altLang="ja-JP" sz="800" dirty="0">
                          <a:solidFill>
                            <a:schemeClr val="tx1"/>
                          </a:solidFill>
                          <a:latin typeface="+mn-lt"/>
                        </a:rPr>
                        <a:t>2023</a:t>
                      </a:r>
                      <a:r>
                        <a:rPr kumimoji="1" lang="zh-CN" altLang="en-US" sz="800" dirty="0">
                          <a:solidFill>
                            <a:schemeClr val="tx1"/>
                          </a:solidFill>
                          <a:latin typeface="+mn-lt"/>
                        </a:rPr>
                        <a:t>年</a:t>
                      </a:r>
                      <a:r>
                        <a:rPr kumimoji="1" lang="en-US" altLang="zh-CN" sz="800" dirty="0">
                          <a:solidFill>
                            <a:schemeClr val="tx1"/>
                          </a:solidFill>
                          <a:latin typeface="+mn-lt"/>
                        </a:rPr>
                        <a:t>】</a:t>
                      </a:r>
                      <a:endParaRPr kumimoji="1" lang="ja-JP" altLang="en-US" sz="800" dirty="0">
                        <a:solidFill>
                          <a:schemeClr val="tx1"/>
                        </a:solidFill>
                        <a:latin typeface="+mn-lt"/>
                        <a:ea typeface="Meiryo UI" panose="020B0604030504040204" pitchFamily="50" charset="-128"/>
                      </a:endParaRPr>
                    </a:p>
                  </a:txBody>
                  <a:tcPr marL="74295" marR="74295" marT="37148" marB="37148" anchor="ct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a:r>
                        <a:rPr kumimoji="1" lang="en-US" altLang="ja-JP" sz="800" dirty="0">
                          <a:solidFill>
                            <a:schemeClr val="tx1"/>
                          </a:solidFill>
                          <a:latin typeface="+mn-lt"/>
                        </a:rPr>
                        <a:t>146, 384</a:t>
                      </a:r>
                      <a:r>
                        <a:rPr kumimoji="1" lang="ja-JP" altLang="en-US" sz="800" dirty="0">
                          <a:solidFill>
                            <a:schemeClr val="tx1"/>
                          </a:solidFill>
                          <a:latin typeface="+mn-lt"/>
                        </a:rPr>
                        <a:t>人</a:t>
                      </a:r>
                      <a:endParaRPr kumimoji="1" lang="en-US" altLang="ja-JP" sz="800" dirty="0">
                        <a:solidFill>
                          <a:schemeClr val="tx1"/>
                        </a:solidFill>
                        <a:latin typeface="+mn-lt"/>
                      </a:endParaRPr>
                    </a:p>
                    <a:p>
                      <a:pPr algn="l"/>
                      <a:r>
                        <a:rPr kumimoji="1" lang="ja-JP" altLang="en-US" sz="800" dirty="0">
                          <a:solidFill>
                            <a:schemeClr val="tx1"/>
                          </a:solidFill>
                          <a:latin typeface="+mn-lt"/>
                        </a:rPr>
                        <a:t>（</a:t>
                      </a:r>
                      <a:r>
                        <a:rPr kumimoji="1" lang="en-US" altLang="ja-JP" sz="800" dirty="0">
                          <a:solidFill>
                            <a:schemeClr val="tx1"/>
                          </a:solidFill>
                          <a:latin typeface="+mn-lt"/>
                        </a:rPr>
                        <a:t>2017</a:t>
                      </a:r>
                      <a:r>
                        <a:rPr kumimoji="1" lang="ja-JP" altLang="en-US" sz="800" dirty="0">
                          <a:solidFill>
                            <a:schemeClr val="tx1"/>
                          </a:solidFill>
                          <a:latin typeface="+mn-lt"/>
                        </a:rPr>
                        <a:t>年からの</a:t>
                      </a:r>
                      <a:r>
                        <a:rPr kumimoji="1" lang="en-US" altLang="ja-JP" sz="800" dirty="0">
                          <a:solidFill>
                            <a:schemeClr val="tx1"/>
                          </a:solidFill>
                          <a:latin typeface="+mn-lt"/>
                        </a:rPr>
                        <a:t>5</a:t>
                      </a:r>
                      <a:r>
                        <a:rPr kumimoji="1" lang="ja-JP" altLang="en-US" sz="800" dirty="0">
                          <a:solidFill>
                            <a:schemeClr val="tx1"/>
                          </a:solidFill>
                          <a:latin typeface="+mn-lt"/>
                        </a:rPr>
                        <a:t>年間で</a:t>
                      </a:r>
                      <a:r>
                        <a:rPr kumimoji="1" lang="en-US" altLang="ja-JP" sz="800" dirty="0">
                          <a:solidFill>
                            <a:schemeClr val="tx1"/>
                          </a:solidFill>
                          <a:latin typeface="+mn-lt"/>
                        </a:rPr>
                        <a:t>+70%</a:t>
                      </a:r>
                      <a:r>
                        <a:rPr kumimoji="1" lang="ja-JP" altLang="en-US" sz="800" dirty="0">
                          <a:solidFill>
                            <a:schemeClr val="tx1"/>
                          </a:solidFill>
                          <a:latin typeface="+mn-lt"/>
                        </a:rPr>
                        <a:t>）</a:t>
                      </a:r>
                      <a:endParaRPr kumimoji="1" lang="ja-JP" altLang="en-US" sz="800" dirty="0">
                        <a:solidFill>
                          <a:schemeClr val="tx1"/>
                        </a:solidFill>
                        <a:latin typeface="+mn-lt"/>
                        <a:ea typeface="Meiryo UI" panose="020B0604030504040204" pitchFamily="50" charset="-128"/>
                      </a:endParaRPr>
                    </a:p>
                  </a:txBody>
                  <a:tcPr marL="74295" marR="74295" marT="37148" marB="37148" anchor="ctr">
                    <a:lnR w="12700" cap="flat" cmpd="sng" algn="ctr">
                      <a:solidFill>
                        <a:schemeClr val="accent5"/>
                      </a:solidFill>
                      <a:prstDash val="solid"/>
                      <a:round/>
                      <a:headEnd type="none" w="med" len="med"/>
                      <a:tailEnd type="none" w="med" len="med"/>
                    </a:lnR>
                  </a:tcPr>
                </a:tc>
                <a:extLst>
                  <a:ext uri="{0D108BD9-81ED-4DB2-BD59-A6C34878D82A}">
                    <a16:rowId xmlns:a16="http://schemas.microsoft.com/office/drawing/2014/main" val="1499881722"/>
                  </a:ext>
                </a:extLst>
              </a:tr>
              <a:tr h="528306">
                <a:tc vMerge="1">
                  <a:txBody>
                    <a:bodyPr/>
                    <a:lstStyle/>
                    <a:p>
                      <a:pPr marL="0" indent="0"/>
                      <a:endParaRPr kumimoji="1" lang="ja-JP" altLang="en-US" sz="1100" b="1">
                        <a:latin typeface="Meiryo UI" panose="020B0604030504040204" pitchFamily="50" charset="-128"/>
                        <a:ea typeface="Meiryo UI" panose="020B0604030504040204" pitchFamily="50" charset="-128"/>
                      </a:endParaRP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endParaRPr kumimoji="1" lang="ja-JP" altLang="en-US" sz="1050">
                        <a:latin typeface="Meiryo UI" panose="020B0604030504040204" pitchFamily="50" charset="-128"/>
                        <a:ea typeface="Meiryo UI" panose="020B0604030504040204" pitchFamily="50" charset="-128"/>
                      </a:endParaRP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endParaRPr kumimoji="1" lang="ja-JP" altLang="en-US" sz="1000">
                        <a:latin typeface="Meiryo UI" panose="020B0604030504040204" pitchFamily="50" charset="-128"/>
                        <a:ea typeface="Meiryo UI" panose="020B0604030504040204" pitchFamily="50" charset="-128"/>
                      </a:endParaRP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endParaRPr kumimoji="1" lang="ja-JP" altLang="en-US" sz="1050">
                        <a:latin typeface="Meiryo UI" panose="020B0604030504040204" pitchFamily="50" charset="-128"/>
                        <a:ea typeface="Meiryo UI" panose="020B0604030504040204" pitchFamily="50" charset="-128"/>
                      </a:endParaRP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endParaRPr kumimoji="1" lang="ja-JP" altLang="en-US" sz="1050">
                        <a:latin typeface="Meiryo UI" panose="020B0604030504040204" pitchFamily="50" charset="-128"/>
                        <a:ea typeface="Meiryo UI" panose="020B0604030504040204" pitchFamily="50" charset="-128"/>
                      </a:endParaRP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a:r>
                        <a:rPr kumimoji="1" lang="ja-JP" altLang="en-US" sz="800" dirty="0">
                          <a:solidFill>
                            <a:schemeClr val="tx1"/>
                          </a:solidFill>
                          <a:latin typeface="+mn-lt"/>
                        </a:rPr>
                        <a:t>転入、転出企業数</a:t>
                      </a:r>
                      <a:r>
                        <a:rPr kumimoji="1" lang="en-US" altLang="ja-JP" sz="800" dirty="0">
                          <a:solidFill>
                            <a:schemeClr val="tx1"/>
                          </a:solidFill>
                          <a:latin typeface="+mn-lt"/>
                        </a:rPr>
                        <a:t>【2023</a:t>
                      </a:r>
                      <a:r>
                        <a:rPr kumimoji="1" lang="ja-JP" altLang="en-US" sz="800" dirty="0">
                          <a:solidFill>
                            <a:schemeClr val="tx1"/>
                          </a:solidFill>
                          <a:latin typeface="+mn-lt"/>
                        </a:rPr>
                        <a:t>年</a:t>
                      </a:r>
                      <a:r>
                        <a:rPr kumimoji="1" lang="en-US" altLang="ja-JP" sz="800" dirty="0">
                          <a:solidFill>
                            <a:schemeClr val="tx1"/>
                          </a:solidFill>
                          <a:latin typeface="+mn-lt"/>
                        </a:rPr>
                        <a:t>】</a:t>
                      </a:r>
                      <a:endParaRPr kumimoji="1" lang="ja-JP" altLang="en-US" sz="800" dirty="0">
                        <a:solidFill>
                          <a:schemeClr val="tx1"/>
                        </a:solidFill>
                        <a:latin typeface="+mn-lt"/>
                        <a:ea typeface="Meiryo UI" panose="020B0604030504040204" pitchFamily="50" charset="-128"/>
                      </a:endParaRPr>
                    </a:p>
                  </a:txBody>
                  <a:tcPr marL="74295" marR="74295" marT="37148" marB="37148" anchor="ct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a:r>
                        <a:rPr kumimoji="1" lang="zh-TW" altLang="en-US" sz="800" dirty="0">
                          <a:solidFill>
                            <a:schemeClr val="tx1"/>
                          </a:solidFill>
                          <a:latin typeface="+mn-lt"/>
                        </a:rPr>
                        <a:t>転入　　　 </a:t>
                      </a:r>
                      <a:r>
                        <a:rPr kumimoji="1" lang="en-US" altLang="ja-JP" sz="800" dirty="0">
                          <a:solidFill>
                            <a:schemeClr val="tx1"/>
                          </a:solidFill>
                          <a:latin typeface="+mn-lt"/>
                        </a:rPr>
                        <a:t>155</a:t>
                      </a:r>
                      <a:r>
                        <a:rPr kumimoji="1" lang="zh-TW" altLang="en-US" sz="800" dirty="0">
                          <a:solidFill>
                            <a:schemeClr val="tx1"/>
                          </a:solidFill>
                          <a:latin typeface="+mn-lt"/>
                        </a:rPr>
                        <a:t>社</a:t>
                      </a:r>
                    </a:p>
                    <a:p>
                      <a:pPr algn="l"/>
                      <a:r>
                        <a:rPr kumimoji="1" lang="zh-TW" altLang="en-US" sz="800" dirty="0">
                          <a:solidFill>
                            <a:schemeClr val="tx1"/>
                          </a:solidFill>
                          <a:latin typeface="+mn-lt"/>
                        </a:rPr>
                        <a:t>転出 　　　</a:t>
                      </a:r>
                      <a:r>
                        <a:rPr kumimoji="1" lang="en-US" altLang="ja-JP" sz="800" dirty="0">
                          <a:solidFill>
                            <a:schemeClr val="tx1"/>
                          </a:solidFill>
                          <a:latin typeface="+mn-lt"/>
                        </a:rPr>
                        <a:t>196</a:t>
                      </a:r>
                      <a:r>
                        <a:rPr kumimoji="1" lang="zh-TW" altLang="en-US" sz="800" dirty="0">
                          <a:solidFill>
                            <a:schemeClr val="tx1"/>
                          </a:solidFill>
                          <a:latin typeface="+mn-lt"/>
                        </a:rPr>
                        <a:t>社</a:t>
                      </a:r>
                    </a:p>
                    <a:p>
                      <a:pPr algn="l"/>
                      <a:r>
                        <a:rPr kumimoji="1" lang="zh-TW" altLang="en-US" sz="800" dirty="0">
                          <a:solidFill>
                            <a:schemeClr val="tx1"/>
                          </a:solidFill>
                          <a:latin typeface="+mn-lt"/>
                        </a:rPr>
                        <a:t>転出超過 　</a:t>
                      </a:r>
                      <a:r>
                        <a:rPr kumimoji="1" lang="en-US" altLang="ja-JP" sz="800" dirty="0">
                          <a:solidFill>
                            <a:schemeClr val="tx1"/>
                          </a:solidFill>
                          <a:latin typeface="+mn-lt"/>
                        </a:rPr>
                        <a:t>4</a:t>
                      </a:r>
                      <a:r>
                        <a:rPr kumimoji="1" lang="en-US" altLang="zh-TW" sz="800" dirty="0">
                          <a:solidFill>
                            <a:schemeClr val="tx1"/>
                          </a:solidFill>
                          <a:latin typeface="+mn-lt"/>
                        </a:rPr>
                        <a:t>1</a:t>
                      </a:r>
                      <a:r>
                        <a:rPr kumimoji="1" lang="zh-TW" altLang="en-US" sz="800" dirty="0">
                          <a:solidFill>
                            <a:schemeClr val="tx1"/>
                          </a:solidFill>
                          <a:latin typeface="+mn-lt"/>
                        </a:rPr>
                        <a:t>社（前年度比</a:t>
                      </a:r>
                      <a:r>
                        <a:rPr kumimoji="1" lang="ja-JP" altLang="en-US" sz="800" b="0" i="0" u="none" strike="noStrike" kern="1200" cap="none" spc="0" normalizeH="0" baseline="0" noProof="0" dirty="0">
                          <a:ln>
                            <a:noFill/>
                          </a:ln>
                          <a:solidFill>
                            <a:schemeClr val="tx1"/>
                          </a:solidFill>
                          <a:effectLst/>
                          <a:uLnTx/>
                          <a:uFillTx/>
                          <a:latin typeface="Meiryo UI"/>
                          <a:ea typeface="+mn-ea"/>
                          <a:cs typeface="+mn-cs"/>
                        </a:rPr>
                        <a:t>▲</a:t>
                      </a:r>
                      <a:r>
                        <a:rPr kumimoji="1" lang="en-US" altLang="ja-JP" sz="800" b="0" i="0" u="none" strike="noStrike" kern="1200" cap="none" spc="0" normalizeH="0" baseline="0" noProof="0" dirty="0">
                          <a:ln>
                            <a:noFill/>
                          </a:ln>
                          <a:solidFill>
                            <a:schemeClr val="tx1"/>
                          </a:solidFill>
                          <a:effectLst/>
                          <a:uLnTx/>
                          <a:uFillTx/>
                          <a:latin typeface="Meiryo UI"/>
                          <a:ea typeface="+mn-ea"/>
                          <a:cs typeface="+mn-cs"/>
                        </a:rPr>
                        <a:t>40</a:t>
                      </a:r>
                      <a:r>
                        <a:rPr kumimoji="1" lang="zh-TW" altLang="en-US" sz="800" dirty="0">
                          <a:solidFill>
                            <a:schemeClr val="tx1"/>
                          </a:solidFill>
                          <a:latin typeface="+mn-lt"/>
                        </a:rPr>
                        <a:t>社）</a:t>
                      </a:r>
                      <a:endParaRPr kumimoji="1" lang="ja-JP" altLang="en-US" sz="800" dirty="0">
                        <a:solidFill>
                          <a:schemeClr val="tx1"/>
                        </a:solidFill>
                        <a:latin typeface="+mn-lt"/>
                        <a:ea typeface="Meiryo UI" panose="020B0604030504040204" pitchFamily="50" charset="-128"/>
                      </a:endParaRPr>
                    </a:p>
                  </a:txBody>
                  <a:tcPr marL="74295" marR="74295" marT="37148" marB="37148" anchor="ctr">
                    <a:lnR w="12700" cap="flat" cmpd="sng" algn="ctr">
                      <a:solidFill>
                        <a:schemeClr val="accent5"/>
                      </a:solidFill>
                      <a:prstDash val="solid"/>
                      <a:round/>
                      <a:headEnd type="none" w="med" len="med"/>
                      <a:tailEnd type="none" w="med" len="med"/>
                    </a:lnR>
                  </a:tcPr>
                </a:tc>
                <a:extLst>
                  <a:ext uri="{0D108BD9-81ED-4DB2-BD59-A6C34878D82A}">
                    <a16:rowId xmlns:a16="http://schemas.microsoft.com/office/drawing/2014/main" val="3064808612"/>
                  </a:ext>
                </a:extLst>
              </a:tr>
              <a:tr h="528307">
                <a:tc rowSpan="2">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indent="0"/>
                      <a:r>
                        <a:rPr kumimoji="1" lang="ja-JP" altLang="en-US" sz="1050" b="1" dirty="0">
                          <a:latin typeface="+mn-lt"/>
                        </a:rPr>
                        <a:t>○開業事業所数</a:t>
                      </a:r>
                      <a:endParaRPr kumimoji="1" lang="en-US" altLang="ja-JP" sz="1050" b="1" dirty="0">
                        <a:latin typeface="+mn-lt"/>
                      </a:endParaRPr>
                    </a:p>
                    <a:p>
                      <a:pPr marL="0" indent="0"/>
                      <a:r>
                        <a:rPr kumimoji="1" lang="ja-JP" altLang="en-US" sz="1050" b="1" dirty="0">
                          <a:latin typeface="+mn-lt"/>
                        </a:rPr>
                        <a:t>　：</a:t>
                      </a:r>
                      <a:r>
                        <a:rPr kumimoji="1" lang="en-US" altLang="ja-JP" sz="1050" b="1" dirty="0">
                          <a:latin typeface="+mn-lt"/>
                        </a:rPr>
                        <a:t>10,000</a:t>
                      </a:r>
                      <a:r>
                        <a:rPr kumimoji="1" lang="ja-JP" altLang="en-US" sz="1050" b="1" dirty="0">
                          <a:latin typeface="+mn-lt"/>
                        </a:rPr>
                        <a:t>か所</a:t>
                      </a:r>
                      <a:endParaRPr kumimoji="1" lang="ja-JP" altLang="en-US" sz="1050" b="1" dirty="0">
                        <a:latin typeface="+mn-lt"/>
                        <a:ea typeface="Meiryo UI" panose="020B0604030504040204" pitchFamily="50" charset="-128"/>
                      </a:endParaRPr>
                    </a:p>
                  </a:txBody>
                  <a:tcPr marL="74295" marR="74295" marT="37148" marB="37148" anchor="ctr">
                    <a:lnL w="12700" cap="flat" cmpd="sng" algn="ctr">
                      <a:solidFill>
                        <a:schemeClr val="accent5"/>
                      </a:solidFill>
                      <a:prstDash val="solid"/>
                      <a:round/>
                      <a:headEnd type="none" w="med" len="med"/>
                      <a:tailEnd type="none" w="med" len="med"/>
                    </a:lnL>
                    <a:lnB w="12700" cap="flat" cmpd="sng" algn="ctr">
                      <a:solidFill>
                        <a:schemeClr val="accent5"/>
                      </a:solidFill>
                      <a:prstDash val="solid"/>
                      <a:round/>
                      <a:headEnd type="none" w="med" len="med"/>
                      <a:tailEnd type="none" w="med" len="med"/>
                    </a:lnB>
                    <a:solidFill>
                      <a:srgbClr val="EBEDF5"/>
                    </a:solidFill>
                  </a:tcPr>
                </a:tc>
                <a:tc rowSpan="2">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1000" dirty="0">
                          <a:latin typeface="+mn-lt"/>
                        </a:rPr>
                        <a:t>【2018</a:t>
                      </a:r>
                      <a:r>
                        <a:rPr kumimoji="1" lang="ja-JP" altLang="en-US" sz="1000" dirty="0">
                          <a:latin typeface="+mn-lt"/>
                        </a:rPr>
                        <a:t>年度</a:t>
                      </a:r>
                      <a:r>
                        <a:rPr kumimoji="1" lang="en-US" altLang="ja-JP" sz="1000" dirty="0">
                          <a:latin typeface="+mn-lt"/>
                        </a:rPr>
                        <a:t>】</a:t>
                      </a:r>
                    </a:p>
                    <a:p>
                      <a:pPr algn="ctr"/>
                      <a:r>
                        <a:rPr kumimoji="1" lang="en-US" altLang="ja-JP" sz="1000" dirty="0">
                          <a:latin typeface="+mn-lt"/>
                        </a:rPr>
                        <a:t>8,463</a:t>
                      </a:r>
                      <a:r>
                        <a:rPr kumimoji="1" lang="ja-JP" altLang="en-US" sz="1000" dirty="0">
                          <a:latin typeface="+mn-lt"/>
                        </a:rPr>
                        <a:t>か所</a:t>
                      </a:r>
                      <a:endParaRPr kumimoji="1" lang="ja-JP" altLang="en-US" sz="1000" dirty="0">
                        <a:latin typeface="+mn-lt"/>
                        <a:ea typeface="Meiryo UI" panose="020B0604030504040204" pitchFamily="50" charset="-128"/>
                      </a:endParaRPr>
                    </a:p>
                  </a:txBody>
                  <a:tcPr marL="74295" marR="74295" marT="37148" marB="37148" anchor="ctr">
                    <a:lnB w="12700" cap="flat" cmpd="sng" algn="ctr">
                      <a:solidFill>
                        <a:schemeClr val="accent5"/>
                      </a:solidFill>
                      <a:prstDash val="solid"/>
                      <a:round/>
                      <a:headEnd type="none" w="med" len="med"/>
                      <a:tailEnd type="none" w="med" len="med"/>
                    </a:lnB>
                    <a:solidFill>
                      <a:srgbClr val="EBEDF5"/>
                    </a:solidFill>
                  </a:tcPr>
                </a:tc>
                <a:tc rowSpan="2">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Meiryo UI"/>
                          <a:ea typeface="+mn-ea"/>
                          <a:cs typeface="+mn-cs"/>
                        </a:rPr>
                        <a:t>【2021</a:t>
                      </a:r>
                      <a:r>
                        <a:rPr kumimoji="1" lang="ja-JP" altLang="en-US" sz="1000" b="0" i="0" u="none" strike="noStrike" kern="1200" cap="none" spc="0" normalizeH="0" baseline="0" noProof="0" dirty="0">
                          <a:ln>
                            <a:noFill/>
                          </a:ln>
                          <a:solidFill>
                            <a:prstClr val="black"/>
                          </a:solidFill>
                          <a:effectLst/>
                          <a:uLnTx/>
                          <a:uFillTx/>
                          <a:latin typeface="Meiryo UI"/>
                          <a:ea typeface="+mn-ea"/>
                          <a:cs typeface="+mn-cs"/>
                        </a:rPr>
                        <a:t>年度</a:t>
                      </a:r>
                      <a:r>
                        <a:rPr kumimoji="1" lang="en-US" altLang="ja-JP" sz="1000" b="0" i="0" u="none" strike="noStrike" kern="1200" cap="none" spc="0" normalizeH="0" baseline="0" noProof="0" dirty="0">
                          <a:ln>
                            <a:noFill/>
                          </a:ln>
                          <a:solidFill>
                            <a:prstClr val="black"/>
                          </a:solidFill>
                          <a:effectLst/>
                          <a:uLnTx/>
                          <a:uFillTx/>
                          <a:latin typeface="Meiryo UI"/>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Meiryo UI"/>
                          <a:ea typeface="+mn-ea"/>
                          <a:cs typeface="+mn-cs"/>
                        </a:rPr>
                        <a:t>9,212</a:t>
                      </a:r>
                      <a:r>
                        <a:rPr kumimoji="1" lang="ja-JP" altLang="en-US" sz="1000" b="0" i="0" u="none" strike="noStrike" kern="1200" cap="none" spc="0" normalizeH="0" baseline="0" noProof="0" dirty="0">
                          <a:ln>
                            <a:noFill/>
                          </a:ln>
                          <a:solidFill>
                            <a:prstClr val="black"/>
                          </a:solidFill>
                          <a:effectLst/>
                          <a:uLnTx/>
                          <a:uFillTx/>
                          <a:latin typeface="Meiryo UI"/>
                          <a:ea typeface="+mn-ea"/>
                          <a:cs typeface="+mn-cs"/>
                        </a:rPr>
                        <a:t>か所</a:t>
                      </a:r>
                      <a:endParaRPr kumimoji="1" lang="en-US" altLang="ja-JP" sz="1000" b="0" i="0" u="none" strike="noStrike" kern="1200" cap="none" spc="0" normalizeH="0" baseline="0" noProof="0" dirty="0">
                        <a:ln>
                          <a:noFill/>
                        </a:ln>
                        <a:solidFill>
                          <a:prstClr val="black"/>
                        </a:solidFill>
                        <a:effectLst/>
                        <a:uLnTx/>
                        <a:uFillTx/>
                        <a:latin typeface="Meiryo UI"/>
                        <a:ea typeface="+mn-ea"/>
                        <a:cs typeface="+mn-cs"/>
                      </a:endParaRPr>
                    </a:p>
                  </a:txBody>
                  <a:tcPr marL="74295" marR="74295" marT="37148" marB="37148" anchor="ctr">
                    <a:lnB w="12700" cap="flat" cmpd="sng" algn="ctr">
                      <a:solidFill>
                        <a:schemeClr val="accent5"/>
                      </a:solidFill>
                      <a:prstDash val="solid"/>
                      <a:round/>
                      <a:headEnd type="none" w="med" len="med"/>
                      <a:tailEnd type="none" w="med" len="med"/>
                    </a:lnB>
                    <a:solidFill>
                      <a:srgbClr val="EBEDF5"/>
                    </a:solidFill>
                  </a:tcPr>
                </a:tc>
                <a:tc rowSpan="2">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a:ea typeface="+mn-ea"/>
                          <a:cs typeface="+mn-cs"/>
                        </a:rPr>
                        <a:t>【2022</a:t>
                      </a:r>
                      <a:r>
                        <a:rPr kumimoji="1" lang="ja-JP" altLang="en-US" sz="1000" b="0" i="0" u="none" strike="noStrike" kern="1200" cap="none" spc="0" normalizeH="0" baseline="0" noProof="0" dirty="0">
                          <a:ln>
                            <a:noFill/>
                          </a:ln>
                          <a:solidFill>
                            <a:schemeClr val="tx1"/>
                          </a:solidFill>
                          <a:effectLst/>
                          <a:uLnTx/>
                          <a:uFillTx/>
                          <a:latin typeface="Meiryo UI"/>
                          <a:ea typeface="+mn-ea"/>
                          <a:cs typeface="+mn-cs"/>
                        </a:rPr>
                        <a:t>年度</a:t>
                      </a:r>
                      <a:r>
                        <a:rPr kumimoji="1" lang="en-US" altLang="ja-JP" sz="1000" b="0" i="0" u="none" strike="noStrike" kern="1200" cap="none" spc="0" normalizeH="0" baseline="0" noProof="0" dirty="0">
                          <a:ln>
                            <a:noFill/>
                          </a:ln>
                          <a:solidFill>
                            <a:schemeClr val="tx1"/>
                          </a:solidFill>
                          <a:effectLst/>
                          <a:uLnTx/>
                          <a:uFillTx/>
                          <a:latin typeface="Meiryo UI"/>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a:ea typeface="+mn-ea"/>
                          <a:cs typeface="+mn-cs"/>
                        </a:rPr>
                        <a:t>8,259</a:t>
                      </a:r>
                      <a:r>
                        <a:rPr kumimoji="1" lang="ja-JP" altLang="en-US" sz="1000" b="0" i="0" u="none" strike="noStrike" kern="1200" cap="none" spc="0" normalizeH="0" baseline="0" noProof="0" dirty="0">
                          <a:ln>
                            <a:noFill/>
                          </a:ln>
                          <a:solidFill>
                            <a:schemeClr val="tx1"/>
                          </a:solidFill>
                          <a:effectLst/>
                          <a:uLnTx/>
                          <a:uFillTx/>
                          <a:latin typeface="Meiryo UI"/>
                          <a:ea typeface="+mn-ea"/>
                          <a:cs typeface="+mn-cs"/>
                        </a:rPr>
                        <a:t>か所</a:t>
                      </a:r>
                      <a:endParaRPr kumimoji="1" lang="ja-JP" altLang="en-US" sz="1000" b="0" i="0" u="none" strike="noStrike" kern="1200" cap="none" spc="0" normalizeH="0" baseline="0" noProof="0" dirty="0">
                        <a:ln>
                          <a:noFill/>
                        </a:ln>
                        <a:solidFill>
                          <a:schemeClr val="tx1"/>
                        </a:solidFill>
                        <a:effectLst/>
                        <a:uLnTx/>
                        <a:uFillTx/>
                        <a:latin typeface="Meiryo UI"/>
                        <a:ea typeface="Meiryo UI" panose="020B0604030504040204" pitchFamily="50" charset="-128"/>
                        <a:cs typeface="+mn-cs"/>
                      </a:endParaRPr>
                    </a:p>
                  </a:txBody>
                  <a:tcPr marL="74295" marR="74295" marT="37148" marB="37148" anchor="ctr">
                    <a:lnB w="12700" cap="flat" cmpd="sng" algn="ctr">
                      <a:solidFill>
                        <a:schemeClr val="accent5"/>
                      </a:solidFill>
                      <a:prstDash val="solid"/>
                      <a:round/>
                      <a:headEnd type="none" w="med" len="med"/>
                      <a:tailEnd type="none" w="med" len="med"/>
                    </a:lnB>
                    <a:solidFill>
                      <a:srgbClr val="EBEDF5"/>
                    </a:solidFill>
                  </a:tcPr>
                </a:tc>
                <a:tc rowSpan="2">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1600" dirty="0">
                          <a:solidFill>
                            <a:schemeClr val="tx1"/>
                          </a:solidFill>
                          <a:latin typeface="Meiryo UI" panose="020B0604030504040204" pitchFamily="50" charset="-128"/>
                          <a:ea typeface="Meiryo UI" panose="020B0604030504040204" pitchFamily="50" charset="-128"/>
                          <a:cs typeface="Calibri" panose="020F0502020204030204" pitchFamily="34" charset="0"/>
                        </a:rPr>
                        <a:t>D</a:t>
                      </a:r>
                      <a:endParaRPr kumimoji="1" lang="ja-JP" altLang="en-US" sz="1000" dirty="0">
                        <a:solidFill>
                          <a:schemeClr val="tx1"/>
                        </a:solidFill>
                        <a:latin typeface="Meiryo UI" panose="020B0604030504040204" pitchFamily="50" charset="-128"/>
                        <a:ea typeface="Meiryo UI" panose="020B0604030504040204" pitchFamily="50" charset="-128"/>
                        <a:cs typeface="Calibri" panose="020F0502020204030204" pitchFamily="34" charset="0"/>
                      </a:endParaRPr>
                    </a:p>
                  </a:txBody>
                  <a:tcPr marL="74295" marR="74295" marT="37148" marB="37148" anchor="ctr">
                    <a:lnB w="12700" cap="flat" cmpd="sng" algn="ctr">
                      <a:solidFill>
                        <a:schemeClr val="accent5"/>
                      </a:solidFill>
                      <a:prstDash val="solid"/>
                      <a:round/>
                      <a:headEnd type="none" w="med" len="med"/>
                      <a:tailEnd type="none" w="med" len="med"/>
                    </a:lnB>
                    <a:solidFill>
                      <a:srgbClr val="EBEDF5"/>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solidFill>
                          <a:effectLst/>
                          <a:uLnTx/>
                          <a:uFillTx/>
                          <a:latin typeface="Meiryo UI"/>
                          <a:ea typeface="+mn-ea"/>
                          <a:cs typeface="+mn-cs"/>
                        </a:rPr>
                        <a:t>開業数の全国シェア</a:t>
                      </a:r>
                      <a:r>
                        <a:rPr kumimoji="1" lang="en-US" altLang="ja-JP" sz="800" b="0" i="0" u="none" strike="noStrike" kern="1200" cap="none" spc="0" normalizeH="0" baseline="0" noProof="0" dirty="0">
                          <a:ln>
                            <a:noFill/>
                          </a:ln>
                          <a:solidFill>
                            <a:schemeClr val="tx1"/>
                          </a:solidFill>
                          <a:effectLst/>
                          <a:uLnTx/>
                          <a:uFillTx/>
                          <a:latin typeface="Meiryo UI"/>
                          <a:ea typeface="+mn-ea"/>
                          <a:cs typeface="+mn-cs"/>
                        </a:rPr>
                        <a:t>【2022</a:t>
                      </a:r>
                      <a:r>
                        <a:rPr kumimoji="1" lang="ja-JP" altLang="en-US" sz="800" b="0" i="0" u="none" strike="noStrike" kern="1200" cap="none" spc="0" normalizeH="0" baseline="0" noProof="0" dirty="0">
                          <a:ln>
                            <a:noFill/>
                          </a:ln>
                          <a:solidFill>
                            <a:schemeClr val="tx1"/>
                          </a:solidFill>
                          <a:effectLst/>
                          <a:uLnTx/>
                          <a:uFillTx/>
                          <a:latin typeface="Meiryo UI"/>
                          <a:ea typeface="+mn-ea"/>
                          <a:cs typeface="+mn-cs"/>
                        </a:rPr>
                        <a:t>年</a:t>
                      </a:r>
                      <a:r>
                        <a:rPr kumimoji="1" lang="en-US" altLang="ja-JP" sz="800" b="0" i="0" u="none" strike="noStrike" kern="1200" cap="none" spc="0" normalizeH="0" baseline="0" noProof="0" dirty="0">
                          <a:ln>
                            <a:noFill/>
                          </a:ln>
                          <a:solidFill>
                            <a:schemeClr val="tx1"/>
                          </a:solidFill>
                          <a:effectLst/>
                          <a:uLnTx/>
                          <a:uFillTx/>
                          <a:latin typeface="Meiryo UI"/>
                          <a:ea typeface="+mn-ea"/>
                          <a:cs typeface="+mn-cs"/>
                        </a:rPr>
                        <a:t>】</a:t>
                      </a:r>
                      <a:endParaRPr kumimoji="1" lang="en-US" altLang="ja-JP" sz="800" b="0" i="0" u="none" strike="noStrike" kern="1200" cap="none" spc="0" normalizeH="0" baseline="0" noProof="0" dirty="0">
                        <a:ln>
                          <a:noFill/>
                        </a:ln>
                        <a:solidFill>
                          <a:schemeClr val="tx1"/>
                        </a:solidFill>
                        <a:effectLst/>
                        <a:uLnTx/>
                        <a:uFillTx/>
                        <a:latin typeface="Meiryo UI"/>
                        <a:ea typeface="Meiryo UI" panose="020B0604030504040204" pitchFamily="50" charset="-128"/>
                        <a:cs typeface="+mn-cs"/>
                      </a:endParaRPr>
                    </a:p>
                  </a:txBody>
                  <a:tcPr marL="74295" marR="74295" marT="37148" marB="37148" anchor="ct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schemeClr val="tx1"/>
                          </a:solidFill>
                          <a:effectLst/>
                          <a:uLnTx/>
                          <a:uFillTx/>
                          <a:latin typeface="Meiryo UI"/>
                          <a:ea typeface="+mn-ea"/>
                          <a:cs typeface="+mn-cs"/>
                        </a:rPr>
                        <a:t>9.0</a:t>
                      </a:r>
                      <a:r>
                        <a:rPr kumimoji="1" lang="ja-JP" altLang="en-US" sz="800" b="0" i="0" u="none" strike="noStrike" kern="1200" cap="none" spc="0" normalizeH="0" baseline="0" noProof="0" dirty="0">
                          <a:ln>
                            <a:noFill/>
                          </a:ln>
                          <a:solidFill>
                            <a:schemeClr val="tx1"/>
                          </a:solidFill>
                          <a:effectLst/>
                          <a:uLnTx/>
                          <a:uFillTx/>
                          <a:latin typeface="Meiryo UI"/>
                          <a:ea typeface="+mn-ea"/>
                          <a:cs typeface="+mn-cs"/>
                        </a:rPr>
                        <a:t>％（前年度比▲</a:t>
                      </a:r>
                      <a:r>
                        <a:rPr kumimoji="1" lang="en-US" altLang="ja-JP" sz="800" b="0" i="0" u="none" strike="noStrike" kern="1200" cap="none" spc="0" normalizeH="0" baseline="0" noProof="0" dirty="0">
                          <a:ln>
                            <a:noFill/>
                          </a:ln>
                          <a:solidFill>
                            <a:schemeClr val="tx1"/>
                          </a:solidFill>
                          <a:effectLst/>
                          <a:uLnTx/>
                          <a:uFillTx/>
                          <a:latin typeface="Meiryo UI"/>
                          <a:ea typeface="+mn-ea"/>
                          <a:cs typeface="+mn-cs"/>
                        </a:rPr>
                        <a:t>0.1</a:t>
                      </a:r>
                      <a:r>
                        <a:rPr kumimoji="1" lang="ja-JP" altLang="en-US" sz="800" b="0" i="0" u="none" strike="noStrike" kern="1200" cap="none" spc="0" normalizeH="0" baseline="0" noProof="0" dirty="0">
                          <a:ln>
                            <a:noFill/>
                          </a:ln>
                          <a:solidFill>
                            <a:schemeClr val="tx1"/>
                          </a:solidFill>
                          <a:effectLst/>
                          <a:uLnTx/>
                          <a:uFillTx/>
                          <a:latin typeface="Meiryo UI"/>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schemeClr val="tx1"/>
                          </a:solidFill>
                          <a:effectLst/>
                          <a:uLnTx/>
                          <a:uFillTx/>
                          <a:latin typeface="Meiryo UI"/>
                          <a:ea typeface="+mn-ea"/>
                          <a:cs typeface="+mn-cs"/>
                        </a:rPr>
                        <a:t>(</a:t>
                      </a:r>
                      <a:r>
                        <a:rPr kumimoji="1" lang="ja-JP" altLang="en-US" sz="800" b="0" i="0" u="none" strike="noStrike" kern="1200" cap="none" spc="0" normalizeH="0" baseline="0" noProof="0" dirty="0">
                          <a:ln>
                            <a:noFill/>
                          </a:ln>
                          <a:solidFill>
                            <a:schemeClr val="tx1"/>
                          </a:solidFill>
                          <a:effectLst/>
                          <a:uLnTx/>
                          <a:uFillTx/>
                          <a:latin typeface="Meiryo UI"/>
                          <a:ea typeface="+mn-ea"/>
                          <a:cs typeface="+mn-cs"/>
                        </a:rPr>
                        <a:t>参考：東京</a:t>
                      </a:r>
                      <a:r>
                        <a:rPr kumimoji="1" lang="en-US" altLang="ja-JP" sz="800" b="0" i="0" u="none" strike="noStrike" kern="1200" cap="none" spc="0" normalizeH="0" baseline="0" noProof="0" dirty="0">
                          <a:ln>
                            <a:noFill/>
                          </a:ln>
                          <a:solidFill>
                            <a:schemeClr val="tx1"/>
                          </a:solidFill>
                          <a:effectLst/>
                          <a:uLnTx/>
                          <a:uFillTx/>
                          <a:latin typeface="Meiryo UI"/>
                          <a:ea typeface="+mn-ea"/>
                          <a:cs typeface="+mn-cs"/>
                        </a:rPr>
                        <a:t>18.8</a:t>
                      </a:r>
                      <a:r>
                        <a:rPr kumimoji="1" lang="ja-JP" altLang="en-US" sz="800" b="0" i="0" u="none" strike="noStrike" kern="1200" cap="none" spc="0" normalizeH="0" baseline="0" noProof="0" dirty="0">
                          <a:ln>
                            <a:noFill/>
                          </a:ln>
                          <a:solidFill>
                            <a:schemeClr val="tx1"/>
                          </a:solidFill>
                          <a:effectLst/>
                          <a:uLnTx/>
                          <a:uFillTx/>
                          <a:latin typeface="Meiryo UI"/>
                          <a:ea typeface="+mn-ea"/>
                          <a:cs typeface="+mn-cs"/>
                        </a:rPr>
                        <a:t>％（前年度比</a:t>
                      </a:r>
                      <a:r>
                        <a:rPr kumimoji="1" lang="en-US" altLang="ja-JP" sz="800" b="0" i="0" u="none" strike="noStrike" kern="1200" cap="none" spc="0" normalizeH="0" baseline="0" noProof="0" dirty="0">
                          <a:ln>
                            <a:noFill/>
                          </a:ln>
                          <a:solidFill>
                            <a:schemeClr val="tx1"/>
                          </a:solidFill>
                          <a:effectLst/>
                          <a:uLnTx/>
                          <a:uFillTx/>
                          <a:latin typeface="Meiryo UI"/>
                          <a:ea typeface="+mn-ea"/>
                          <a:cs typeface="+mn-cs"/>
                        </a:rPr>
                        <a:t>0.0</a:t>
                      </a:r>
                      <a:r>
                        <a:rPr kumimoji="1" lang="ja-JP" altLang="en-US" sz="800" b="0" i="0" u="none" strike="noStrike" kern="1200" cap="none" spc="0" normalizeH="0" baseline="0" noProof="0" dirty="0">
                          <a:ln>
                            <a:noFill/>
                          </a:ln>
                          <a:solidFill>
                            <a:schemeClr val="tx1"/>
                          </a:solidFill>
                          <a:effectLst/>
                          <a:uLnTx/>
                          <a:uFillTx/>
                          <a:latin typeface="Meiryo UI"/>
                          <a:ea typeface="+mn-ea"/>
                          <a:cs typeface="+mn-cs"/>
                        </a:rPr>
                        <a:t>）</a:t>
                      </a:r>
                      <a:r>
                        <a:rPr kumimoji="1" lang="en-US" altLang="ja-JP" sz="800" b="0" i="0" u="none" strike="noStrike" kern="1200" cap="none" spc="0" normalizeH="0" baseline="0" noProof="0" dirty="0">
                          <a:ln>
                            <a:noFill/>
                          </a:ln>
                          <a:solidFill>
                            <a:schemeClr val="tx1"/>
                          </a:solidFill>
                          <a:effectLst/>
                          <a:uLnTx/>
                          <a:uFillTx/>
                          <a:latin typeface="Meiryo UI"/>
                          <a:ea typeface="+mn-ea"/>
                          <a:cs typeface="+mn-cs"/>
                        </a:rPr>
                        <a:t>)</a:t>
                      </a:r>
                      <a:endParaRPr kumimoji="1" lang="en-US" altLang="ja-JP" sz="800" b="0" i="0" u="none" strike="noStrike" kern="1200" cap="none" spc="0" normalizeH="0" baseline="0" noProof="0" dirty="0">
                        <a:ln>
                          <a:noFill/>
                        </a:ln>
                        <a:solidFill>
                          <a:schemeClr val="tx1"/>
                        </a:solidFill>
                        <a:effectLst/>
                        <a:uLnTx/>
                        <a:uFillTx/>
                        <a:latin typeface="Meiryo UI"/>
                        <a:ea typeface="Meiryo UI" panose="020B0604030504040204" pitchFamily="50" charset="-128"/>
                        <a:cs typeface="+mn-cs"/>
                      </a:endParaRPr>
                    </a:p>
                  </a:txBody>
                  <a:tcPr marL="74295" marR="74295" marT="37148" marB="37148" anchor="ctr">
                    <a:lnR w="12700" cap="flat" cmpd="sng" algn="ctr">
                      <a:solidFill>
                        <a:schemeClr val="accent5"/>
                      </a:solidFill>
                      <a:prstDash val="solid"/>
                      <a:round/>
                      <a:headEnd type="none" w="med" len="med"/>
                      <a:tailEnd type="none" w="med" len="med"/>
                    </a:lnR>
                  </a:tcPr>
                </a:tc>
                <a:extLst>
                  <a:ext uri="{0D108BD9-81ED-4DB2-BD59-A6C34878D82A}">
                    <a16:rowId xmlns:a16="http://schemas.microsoft.com/office/drawing/2014/main" val="3627430429"/>
                  </a:ext>
                </a:extLst>
              </a:tr>
              <a:tr h="528306">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solidFill>
                          <a:effectLst/>
                          <a:uLnTx/>
                          <a:uFillTx/>
                          <a:latin typeface="Meiryo UI"/>
                          <a:ea typeface="+mn-ea"/>
                          <a:cs typeface="+mn-cs"/>
                        </a:rPr>
                        <a:t>廃業率</a:t>
                      </a:r>
                      <a:r>
                        <a:rPr kumimoji="1" lang="en-US" altLang="ja-JP" sz="800" b="0" i="0" u="none" strike="noStrike" kern="1200" cap="none" spc="0" normalizeH="0" baseline="0" noProof="0" dirty="0">
                          <a:ln>
                            <a:noFill/>
                          </a:ln>
                          <a:solidFill>
                            <a:schemeClr val="tx1"/>
                          </a:solidFill>
                          <a:effectLst/>
                          <a:uLnTx/>
                          <a:uFillTx/>
                          <a:latin typeface="Meiryo UI"/>
                          <a:ea typeface="+mn-ea"/>
                          <a:cs typeface="+mn-cs"/>
                        </a:rPr>
                        <a:t>【2022</a:t>
                      </a:r>
                      <a:r>
                        <a:rPr kumimoji="1" lang="ja-JP" altLang="en-US" sz="800" b="0" i="0" u="none" strike="noStrike" kern="1200" cap="none" spc="0" normalizeH="0" baseline="0" noProof="0" dirty="0">
                          <a:ln>
                            <a:noFill/>
                          </a:ln>
                          <a:solidFill>
                            <a:schemeClr val="tx1"/>
                          </a:solidFill>
                          <a:effectLst/>
                          <a:uLnTx/>
                          <a:uFillTx/>
                          <a:latin typeface="Meiryo UI"/>
                          <a:ea typeface="+mn-ea"/>
                          <a:cs typeface="+mn-cs"/>
                        </a:rPr>
                        <a:t>年</a:t>
                      </a:r>
                      <a:r>
                        <a:rPr kumimoji="1" lang="en-US" altLang="ja-JP" sz="800" b="0" i="0" u="none" strike="noStrike" kern="1200" cap="none" spc="0" normalizeH="0" baseline="0" noProof="0" dirty="0">
                          <a:ln>
                            <a:noFill/>
                          </a:ln>
                          <a:solidFill>
                            <a:schemeClr val="tx1"/>
                          </a:solidFill>
                          <a:effectLst/>
                          <a:uLnTx/>
                          <a:uFillTx/>
                          <a:latin typeface="Meiryo UI"/>
                          <a:ea typeface="+mn-ea"/>
                          <a:cs typeface="+mn-cs"/>
                        </a:rPr>
                        <a:t>】</a:t>
                      </a:r>
                      <a:endParaRPr kumimoji="1" lang="ja-JP" altLang="en-US" sz="800" b="0" i="0" u="none" strike="noStrike" kern="1200" cap="none" spc="0" normalizeH="0" baseline="0" noProof="0" dirty="0">
                        <a:ln>
                          <a:noFill/>
                        </a:ln>
                        <a:solidFill>
                          <a:schemeClr val="tx1"/>
                        </a:solidFill>
                        <a:effectLst/>
                        <a:uLnTx/>
                        <a:uFillTx/>
                        <a:latin typeface="Meiryo UI"/>
                        <a:ea typeface="Meiryo UI" panose="020B0604030504040204" pitchFamily="50" charset="-128"/>
                        <a:cs typeface="+mn-cs"/>
                      </a:endParaRPr>
                    </a:p>
                  </a:txBody>
                  <a:tcPr marL="74295" marR="74295" marT="37148" marB="37148" anchor="ctr">
                    <a:lnB w="12700" cap="flat" cmpd="sng" algn="ctr">
                      <a:solidFill>
                        <a:schemeClr val="accent5"/>
                      </a:solidFill>
                      <a:prstDash val="solid"/>
                      <a:round/>
                      <a:headEnd type="none" w="med" len="med"/>
                      <a:tailEnd type="none" w="med" len="med"/>
                    </a:lnB>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a:solidFill>
                            <a:schemeClr val="tx1"/>
                          </a:solidFill>
                          <a:latin typeface="+mn-lt"/>
                          <a:ea typeface="Meiryo UI" panose="020B0604030504040204" pitchFamily="50" charset="-128"/>
                        </a:rPr>
                        <a:t>3.1</a:t>
                      </a:r>
                      <a:r>
                        <a:rPr kumimoji="1" lang="ja-JP" altLang="en-US" sz="800" dirty="0">
                          <a:solidFill>
                            <a:schemeClr val="tx1"/>
                          </a:solidFill>
                          <a:latin typeface="+mn-lt"/>
                          <a:ea typeface="Meiryo UI" panose="020B0604030504040204" pitchFamily="50" charset="-128"/>
                        </a:rPr>
                        <a:t>％</a:t>
                      </a:r>
                      <a:r>
                        <a:rPr kumimoji="1" lang="ja-JP" altLang="en-US" sz="800" b="0" i="0" u="none" strike="noStrike" kern="1200" cap="none" spc="0" normalizeH="0" baseline="0" noProof="0" dirty="0">
                          <a:ln>
                            <a:noFill/>
                          </a:ln>
                          <a:solidFill>
                            <a:schemeClr val="tx1"/>
                          </a:solidFill>
                          <a:effectLst/>
                          <a:uLnTx/>
                          <a:uFillTx/>
                          <a:latin typeface="Meiryo UI"/>
                          <a:ea typeface="+mn-ea"/>
                          <a:cs typeface="+mn-cs"/>
                        </a:rPr>
                        <a:t>（前年比＋</a:t>
                      </a:r>
                      <a:r>
                        <a:rPr kumimoji="1" lang="en-US" altLang="ja-JP" sz="800" b="0" i="0" u="none" strike="noStrike" kern="1200" cap="none" spc="0" normalizeH="0" baseline="0" noProof="0" dirty="0">
                          <a:ln>
                            <a:noFill/>
                          </a:ln>
                          <a:solidFill>
                            <a:schemeClr val="tx1"/>
                          </a:solidFill>
                          <a:effectLst/>
                          <a:uLnTx/>
                          <a:uFillTx/>
                          <a:latin typeface="Meiryo UI"/>
                          <a:ea typeface="+mn-ea"/>
                          <a:cs typeface="+mn-cs"/>
                        </a:rPr>
                        <a:t>0.2</a:t>
                      </a:r>
                      <a:r>
                        <a:rPr kumimoji="1" lang="ja-JP" altLang="en-US" sz="800" b="0" i="0" u="none" strike="noStrike" kern="1200" cap="none" spc="0" normalizeH="0" baseline="0" noProof="0" dirty="0">
                          <a:ln>
                            <a:noFill/>
                          </a:ln>
                          <a:solidFill>
                            <a:schemeClr val="tx1"/>
                          </a:solidFill>
                          <a:effectLst/>
                          <a:uLnTx/>
                          <a:uFillTx/>
                          <a:latin typeface="Meiryo UI"/>
                          <a:ea typeface="+mn-ea"/>
                          <a:cs typeface="+mn-cs"/>
                        </a:rPr>
                        <a:t>）</a:t>
                      </a:r>
                      <a:endParaRPr kumimoji="1" lang="en-US" altLang="ja-JP" sz="800" b="0" i="0" u="none" strike="noStrike" kern="1200" cap="none" spc="0" normalizeH="0" baseline="0" noProof="0" dirty="0">
                        <a:ln>
                          <a:noFill/>
                        </a:ln>
                        <a:solidFill>
                          <a:schemeClr val="tx1"/>
                        </a:solidFill>
                        <a:effectLst/>
                        <a:uLnTx/>
                        <a:uFillTx/>
                        <a:latin typeface="Meiryo UI"/>
                        <a:ea typeface="+mn-ea"/>
                        <a:cs typeface="+mn-cs"/>
                      </a:endParaRPr>
                    </a:p>
                  </a:txBody>
                  <a:tcPr marL="74295" marR="74295" marT="37148" marB="37148" anchor="ctr">
                    <a:lnR w="12700" cap="flat" cmpd="sng" algn="ctr">
                      <a:solidFill>
                        <a:schemeClr val="accent5"/>
                      </a:solidFill>
                      <a:prstDash val="solid"/>
                      <a:round/>
                      <a:headEnd type="none" w="med" len="med"/>
                      <a:tailEnd type="none" w="med" len="med"/>
                    </a:lnR>
                    <a:lnB w="12700" cap="flat" cmpd="sng" algn="ctr">
                      <a:solidFill>
                        <a:schemeClr val="accent5"/>
                      </a:solidFill>
                      <a:prstDash val="solid"/>
                      <a:round/>
                      <a:headEnd type="none" w="med" len="med"/>
                      <a:tailEnd type="none" w="med" len="med"/>
                    </a:lnB>
                  </a:tcPr>
                </a:tc>
                <a:extLst>
                  <a:ext uri="{0D108BD9-81ED-4DB2-BD59-A6C34878D82A}">
                    <a16:rowId xmlns:a16="http://schemas.microsoft.com/office/drawing/2014/main" val="3630964042"/>
                  </a:ext>
                </a:extLst>
              </a:tr>
            </a:tbl>
          </a:graphicData>
        </a:graphic>
      </p:graphicFrame>
      <p:pic>
        <p:nvPicPr>
          <p:cNvPr id="9" name="図 8">
            <a:extLst>
              <a:ext uri="{FF2B5EF4-FFF2-40B4-BE49-F238E27FC236}">
                <a16:creationId xmlns:a16="http://schemas.microsoft.com/office/drawing/2014/main" id="{E82B178C-DACB-445C-8906-9AB3E5E40803}"/>
              </a:ext>
            </a:extLst>
          </p:cNvPr>
          <p:cNvPicPr preferRelativeResize="0">
            <a:picLocks/>
          </p:cNvPicPr>
          <p:nvPr/>
        </p:nvPicPr>
        <p:blipFill>
          <a:blip r:embed="rId2" cstate="print">
            <a:extLst>
              <a:ext uri="{28A0092B-C50C-407E-A947-70E740481C1C}">
                <a14:useLocalDpi xmlns:a14="http://schemas.microsoft.com/office/drawing/2010/main" val="0"/>
              </a:ext>
            </a:extLst>
          </a:blip>
          <a:stretch>
            <a:fillRect/>
          </a:stretch>
        </p:blipFill>
        <p:spPr>
          <a:xfrm>
            <a:off x="8569276" y="736056"/>
            <a:ext cx="416529" cy="416529"/>
          </a:xfrm>
          <a:prstGeom prst="rect">
            <a:avLst/>
          </a:prstGeom>
        </p:spPr>
      </p:pic>
      <p:pic>
        <p:nvPicPr>
          <p:cNvPr id="10" name="Picture 12">
            <a:extLst>
              <a:ext uri="{FF2B5EF4-FFF2-40B4-BE49-F238E27FC236}">
                <a16:creationId xmlns:a16="http://schemas.microsoft.com/office/drawing/2014/main" id="{B967E3D8-1C34-4336-B386-D0FE2690CF5C}"/>
              </a:ext>
            </a:extLst>
          </p:cNvPr>
          <p:cNvPicPr preferRelativeResize="0">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43292" y="736056"/>
            <a:ext cx="416529" cy="416529"/>
          </a:xfrm>
          <a:prstGeom prst="rect">
            <a:avLst/>
          </a:prstGeom>
          <a:noFill/>
          <a:extLst>
            <a:ext uri="{909E8E84-426E-40DD-AFC4-6F175D3DCCD1}">
              <a14:hiddenFill xmlns:a14="http://schemas.microsoft.com/office/drawing/2010/main">
                <a:solidFill>
                  <a:srgbClr val="FFFFFF"/>
                </a:solidFill>
              </a14:hiddenFill>
            </a:ext>
          </a:extLst>
        </p:spPr>
      </p:pic>
      <p:pic>
        <p:nvPicPr>
          <p:cNvPr id="11" name="図 10">
            <a:extLst>
              <a:ext uri="{FF2B5EF4-FFF2-40B4-BE49-F238E27FC236}">
                <a16:creationId xmlns:a16="http://schemas.microsoft.com/office/drawing/2014/main" id="{99D5D7EF-0D92-4137-9E29-4ED59183DEE4}"/>
              </a:ext>
            </a:extLst>
          </p:cNvPr>
          <p:cNvPicPr preferRelativeResize="0">
            <a:picLocks/>
          </p:cNvPicPr>
          <p:nvPr/>
        </p:nvPicPr>
        <p:blipFill>
          <a:blip r:embed="rId4" cstate="print">
            <a:extLst>
              <a:ext uri="{28A0092B-C50C-407E-A947-70E740481C1C}">
                <a14:useLocalDpi xmlns:a14="http://schemas.microsoft.com/office/drawing/2010/main" val="0"/>
              </a:ext>
            </a:extLst>
          </a:blip>
          <a:stretch>
            <a:fillRect/>
          </a:stretch>
        </p:blipFill>
        <p:spPr>
          <a:xfrm>
            <a:off x="8060612" y="736056"/>
            <a:ext cx="416529" cy="416529"/>
          </a:xfrm>
          <a:prstGeom prst="rect">
            <a:avLst/>
          </a:prstGeom>
        </p:spPr>
      </p:pic>
      <p:pic>
        <p:nvPicPr>
          <p:cNvPr id="12" name="Picture 3">
            <a:extLst>
              <a:ext uri="{FF2B5EF4-FFF2-40B4-BE49-F238E27FC236}">
                <a16:creationId xmlns:a16="http://schemas.microsoft.com/office/drawing/2014/main" id="{340B3B41-2968-42FD-9510-6343D0869AA6}"/>
              </a:ext>
            </a:extLst>
          </p:cNvPr>
          <p:cNvPicPr preferRelativeResize="0">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99992" y="736056"/>
            <a:ext cx="416529" cy="41652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9">
            <a:extLst>
              <a:ext uri="{FF2B5EF4-FFF2-40B4-BE49-F238E27FC236}">
                <a16:creationId xmlns:a16="http://schemas.microsoft.com/office/drawing/2014/main" id="{EE778645-16F6-4C4B-A1AE-131400CB9ED9}"/>
              </a:ext>
            </a:extLst>
          </p:cNvPr>
          <p:cNvPicPr preferRelativeResize="0">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25972" y="736056"/>
            <a:ext cx="416529" cy="41652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0">
            <a:extLst>
              <a:ext uri="{FF2B5EF4-FFF2-40B4-BE49-F238E27FC236}">
                <a16:creationId xmlns:a16="http://schemas.microsoft.com/office/drawing/2014/main" id="{33EB9537-A5D9-4B02-8B21-2CC6E4AAC7D6}"/>
              </a:ext>
            </a:extLst>
          </p:cNvPr>
          <p:cNvPicPr preferRelativeResize="0">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34632" y="736056"/>
            <a:ext cx="416529" cy="416529"/>
          </a:xfrm>
          <a:prstGeom prst="rect">
            <a:avLst/>
          </a:prstGeom>
          <a:noFill/>
          <a:extLst>
            <a:ext uri="{909E8E84-426E-40DD-AFC4-6F175D3DCCD1}">
              <a14:hiddenFill xmlns:a14="http://schemas.microsoft.com/office/drawing/2010/main">
                <a:solidFill>
                  <a:srgbClr val="FFFFFF"/>
                </a:solidFill>
              </a14:hiddenFill>
            </a:ext>
          </a:extLst>
        </p:spPr>
      </p:pic>
      <p:pic>
        <p:nvPicPr>
          <p:cNvPr id="15" name="図 14">
            <a:extLst>
              <a:ext uri="{FF2B5EF4-FFF2-40B4-BE49-F238E27FC236}">
                <a16:creationId xmlns:a16="http://schemas.microsoft.com/office/drawing/2014/main" id="{95A0B8EE-E07D-4EC5-85CF-70F94A369DEC}"/>
              </a:ext>
            </a:extLst>
          </p:cNvPr>
          <p:cNvPicPr preferRelativeResize="0">
            <a:picLocks/>
          </p:cNvPicPr>
          <p:nvPr/>
        </p:nvPicPr>
        <p:blipFill>
          <a:blip r:embed="rId8" cstate="print">
            <a:extLst>
              <a:ext uri="{28A0092B-C50C-407E-A947-70E740481C1C}">
                <a14:useLocalDpi xmlns:a14="http://schemas.microsoft.com/office/drawing/2010/main" val="0"/>
              </a:ext>
            </a:extLst>
          </a:blip>
          <a:stretch>
            <a:fillRect/>
          </a:stretch>
        </p:blipFill>
        <p:spPr>
          <a:xfrm>
            <a:off x="5008652" y="736056"/>
            <a:ext cx="416529" cy="416529"/>
          </a:xfrm>
          <a:prstGeom prst="rect">
            <a:avLst/>
          </a:prstGeom>
        </p:spPr>
      </p:pic>
      <p:pic>
        <p:nvPicPr>
          <p:cNvPr id="16" name="図 15">
            <a:extLst>
              <a:ext uri="{FF2B5EF4-FFF2-40B4-BE49-F238E27FC236}">
                <a16:creationId xmlns:a16="http://schemas.microsoft.com/office/drawing/2014/main" id="{6214CCFE-E134-49F9-88F2-41C6C2E364C1}"/>
              </a:ext>
            </a:extLst>
          </p:cNvPr>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5517312" y="736056"/>
            <a:ext cx="416529" cy="416529"/>
          </a:xfrm>
          <a:prstGeom prst="rect">
            <a:avLst/>
          </a:prstGeom>
        </p:spPr>
      </p:pic>
      <p:pic>
        <p:nvPicPr>
          <p:cNvPr id="17" name="図 16">
            <a:extLst>
              <a:ext uri="{FF2B5EF4-FFF2-40B4-BE49-F238E27FC236}">
                <a16:creationId xmlns:a16="http://schemas.microsoft.com/office/drawing/2014/main" id="{33DAFFE4-EAC6-40A2-8639-2BA5B0B4388B}"/>
              </a:ext>
            </a:extLst>
          </p:cNvPr>
          <p:cNvPicPr preferRelativeResize="0">
            <a:picLocks/>
          </p:cNvPicPr>
          <p:nvPr/>
        </p:nvPicPr>
        <p:blipFill>
          <a:blip r:embed="rId10" cstate="print">
            <a:extLst>
              <a:ext uri="{28A0092B-C50C-407E-A947-70E740481C1C}">
                <a14:useLocalDpi xmlns:a14="http://schemas.microsoft.com/office/drawing/2010/main" val="0"/>
              </a:ext>
            </a:extLst>
          </a:blip>
          <a:stretch>
            <a:fillRect/>
          </a:stretch>
        </p:blipFill>
        <p:spPr>
          <a:xfrm>
            <a:off x="7551952" y="736056"/>
            <a:ext cx="416529" cy="416529"/>
          </a:xfrm>
          <a:prstGeom prst="rect">
            <a:avLst/>
          </a:prstGeom>
        </p:spPr>
      </p:pic>
      <p:sp>
        <p:nvSpPr>
          <p:cNvPr id="18" name="正方形/長方形 17">
            <a:extLst>
              <a:ext uri="{FF2B5EF4-FFF2-40B4-BE49-F238E27FC236}">
                <a16:creationId xmlns:a16="http://schemas.microsoft.com/office/drawing/2014/main" id="{158716B2-9A32-45DC-80E3-34DDD1ABC6AF}"/>
              </a:ext>
            </a:extLst>
          </p:cNvPr>
          <p:cNvSpPr/>
          <p:nvPr/>
        </p:nvSpPr>
        <p:spPr>
          <a:xfrm>
            <a:off x="179512" y="146838"/>
            <a:ext cx="8136904" cy="369332"/>
          </a:xfrm>
          <a:prstGeom prst="rect">
            <a:avLst/>
          </a:prstGeom>
        </p:spPr>
        <p:txBody>
          <a:bodyPr wrap="square">
            <a:spAutoFit/>
          </a:bodyPr>
          <a:lstStyle/>
          <a:p>
            <a:r>
              <a:rPr lang="ja-JP" altLang="en-US" sz="1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２．第２期大阪府まち・ひと・しごと創生総合戦略の振り返り</a:t>
            </a:r>
          </a:p>
        </p:txBody>
      </p:sp>
      <p:sp>
        <p:nvSpPr>
          <p:cNvPr id="19" name="テキスト ボックス 18">
            <a:extLst>
              <a:ext uri="{FF2B5EF4-FFF2-40B4-BE49-F238E27FC236}">
                <a16:creationId xmlns:a16="http://schemas.microsoft.com/office/drawing/2014/main" id="{E6D01080-8F84-41A4-8837-0747836785D7}"/>
              </a:ext>
            </a:extLst>
          </p:cNvPr>
          <p:cNvSpPr txBox="1"/>
          <p:nvPr/>
        </p:nvSpPr>
        <p:spPr>
          <a:xfrm>
            <a:off x="207182" y="6225796"/>
            <a:ext cx="7841826" cy="246221"/>
          </a:xfrm>
          <a:prstGeom prst="rect">
            <a:avLst/>
          </a:prstGeom>
          <a:noFill/>
        </p:spPr>
        <p:txBody>
          <a:bodyPr wrap="square">
            <a:spAutoFit/>
          </a:bodyPr>
          <a:lstStyle/>
          <a:p>
            <a:r>
              <a:rPr lang="en-US" altLang="ja-JP" sz="1000" b="1" dirty="0">
                <a:latin typeface="Meiryo UI" panose="020B0604030504040204" pitchFamily="50" charset="-128"/>
                <a:ea typeface="Meiryo UI" panose="020B0604030504040204" pitchFamily="50" charset="-128"/>
              </a:rPr>
              <a:t>A</a:t>
            </a:r>
            <a:r>
              <a:rPr lang="ja-JP" altLang="en-US" sz="1000" b="1" dirty="0">
                <a:latin typeface="Meiryo UI" panose="020B0604030504040204" pitchFamily="50" charset="-128"/>
                <a:ea typeface="Meiryo UI" panose="020B0604030504040204" pitchFamily="50" charset="-128"/>
              </a:rPr>
              <a:t>：</a:t>
            </a:r>
            <a:r>
              <a:rPr lang="en-US" altLang="ja-JP" sz="1000" b="1" dirty="0">
                <a:latin typeface="Meiryo UI" panose="020B0604030504040204" pitchFamily="50" charset="-128"/>
                <a:ea typeface="Meiryo UI" panose="020B0604030504040204" pitchFamily="50" charset="-128"/>
              </a:rPr>
              <a:t>KPI</a:t>
            </a:r>
            <a:r>
              <a:rPr lang="ja-JP" altLang="en-US" sz="1000" b="1" dirty="0">
                <a:latin typeface="Meiryo UI" panose="020B0604030504040204" pitchFamily="50" charset="-128"/>
                <a:ea typeface="Meiryo UI" panose="020B0604030504040204" pitchFamily="50" charset="-128"/>
              </a:rPr>
              <a:t>目標値を達成</a:t>
            </a:r>
            <a:r>
              <a:rPr lang="ja-JP" altLang="en-US" sz="1000" dirty="0">
                <a:latin typeface="Meiryo UI" panose="020B0604030504040204" pitchFamily="50" charset="-128"/>
                <a:ea typeface="Meiryo UI" panose="020B0604030504040204" pitchFamily="50" charset="-128"/>
              </a:rPr>
              <a:t>。</a:t>
            </a:r>
            <a:r>
              <a:rPr lang="ja-JP" altLang="en-US" sz="1000" b="1" dirty="0">
                <a:latin typeface="Meiryo UI" panose="020B0604030504040204" pitchFamily="50" charset="-128"/>
                <a:ea typeface="Meiryo UI" panose="020B0604030504040204" pitchFamily="50" charset="-128"/>
              </a:rPr>
              <a:t>　</a:t>
            </a:r>
            <a:r>
              <a:rPr lang="en-US" altLang="ja-JP" sz="1000" b="1" dirty="0">
                <a:latin typeface="Meiryo UI" panose="020B0604030504040204" pitchFamily="50" charset="-128"/>
                <a:ea typeface="Meiryo UI" panose="020B0604030504040204" pitchFamily="50" charset="-128"/>
              </a:rPr>
              <a:t>B</a:t>
            </a:r>
            <a:r>
              <a:rPr lang="ja-JP" altLang="en-US" sz="1000" b="1" dirty="0">
                <a:latin typeface="Meiryo UI" panose="020B0604030504040204" pitchFamily="50" charset="-128"/>
                <a:ea typeface="Meiryo UI" panose="020B0604030504040204" pitchFamily="50" charset="-128"/>
              </a:rPr>
              <a:t>：</a:t>
            </a:r>
            <a:r>
              <a:rPr lang="en-US" altLang="ja-JP" sz="1000" b="1" dirty="0">
                <a:latin typeface="Meiryo UI" panose="020B0604030504040204" pitchFamily="50" charset="-128"/>
                <a:ea typeface="Meiryo UI" panose="020B0604030504040204" pitchFamily="50" charset="-128"/>
              </a:rPr>
              <a:t>KPI</a:t>
            </a:r>
            <a:r>
              <a:rPr lang="ja-JP" altLang="en-US" sz="1000" b="1" dirty="0">
                <a:latin typeface="Meiryo UI" panose="020B0604030504040204" pitchFamily="50" charset="-128"/>
                <a:ea typeface="Meiryo UI" panose="020B0604030504040204" pitchFamily="50" charset="-128"/>
              </a:rPr>
              <a:t>目標値は達成していないが、改善・増加した。　</a:t>
            </a:r>
            <a:r>
              <a:rPr lang="en-US" altLang="ja-JP" sz="1000" b="1" dirty="0">
                <a:latin typeface="Meiryo UI" panose="020B0604030504040204" pitchFamily="50" charset="-128"/>
                <a:ea typeface="Meiryo UI" panose="020B0604030504040204" pitchFamily="50" charset="-128"/>
              </a:rPr>
              <a:t>C</a:t>
            </a:r>
            <a:r>
              <a:rPr lang="ja-JP" altLang="en-US" sz="1000" b="1" dirty="0">
                <a:latin typeface="Meiryo UI" panose="020B0604030504040204" pitchFamily="50" charset="-128"/>
                <a:ea typeface="Meiryo UI" panose="020B0604030504040204" pitchFamily="50" charset="-128"/>
              </a:rPr>
              <a:t>：改善・増加していない。　</a:t>
            </a:r>
            <a:r>
              <a:rPr lang="en-US" altLang="ja-JP" sz="1000" b="1" dirty="0">
                <a:latin typeface="Meiryo UI" panose="020B0604030504040204" pitchFamily="50" charset="-128"/>
                <a:ea typeface="Meiryo UI" panose="020B0604030504040204" pitchFamily="50" charset="-128"/>
              </a:rPr>
              <a:t>D</a:t>
            </a:r>
            <a:r>
              <a:rPr lang="ja-JP" altLang="en-US" sz="1000" b="1" dirty="0">
                <a:latin typeface="Meiryo UI" panose="020B0604030504040204" pitchFamily="50" charset="-128"/>
                <a:ea typeface="Meiryo UI" panose="020B0604030504040204" pitchFamily="50" charset="-128"/>
              </a:rPr>
              <a:t>：計画当初より低下している。</a:t>
            </a:r>
            <a:r>
              <a:rPr lang="ja-JP" altLang="en-US" sz="1000" dirty="0">
                <a:latin typeface="Meiryo UI" panose="020B0604030504040204" pitchFamily="50" charset="-128"/>
                <a:ea typeface="Meiryo UI" panose="020B0604030504040204" pitchFamily="50" charset="-128"/>
              </a:rPr>
              <a:t>　</a:t>
            </a:r>
            <a:endParaRPr lang="ja-JP" altLang="en-US" sz="1000" dirty="0"/>
          </a:p>
        </p:txBody>
      </p:sp>
    </p:spTree>
    <p:extLst>
      <p:ext uri="{BB962C8B-B14F-4D97-AF65-F5344CB8AC3E}">
        <p14:creationId xmlns:p14="http://schemas.microsoft.com/office/powerpoint/2010/main" val="2530214367"/>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181313" y="516310"/>
            <a:ext cx="8781371" cy="6465873"/>
          </a:xfrm>
          <a:prstGeom prst="rect">
            <a:avLst/>
          </a:prstGeom>
          <a:noFill/>
        </p:spPr>
        <p:txBody>
          <a:bodyPr wrap="square">
            <a:spAutoFit/>
          </a:bodyPr>
          <a:lstStyle/>
          <a:p>
            <a:pPr marL="2691130" marR="0" lvl="0" indent="-2691130" algn="l" defTabSz="914400" rtl="0" eaLnBrk="1" fontAlgn="auto" latinLnBrk="0" hangingPunct="1">
              <a:lnSpc>
                <a:spcPts val="192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（１）都市魅力の創出・発信</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a:p>
            <a:pPr marL="2691130" marR="0" lvl="0" indent="-2510155" algn="l" defTabSz="914400" rtl="0" eaLnBrk="1" fontAlgn="auto" latinLnBrk="0" hangingPunct="1">
              <a:lnSpc>
                <a:spcPts val="192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2691130" marR="0" lvl="0" indent="-2510155" algn="l" defTabSz="914400" rtl="0" eaLnBrk="1" fontAlgn="auto" latinLnBrk="0" hangingPunct="1">
              <a:lnSpc>
                <a:spcPts val="192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2691130" marR="0" lvl="0" indent="-2510155" algn="l" defTabSz="914400" rtl="0" eaLnBrk="1" fontAlgn="auto" latinLnBrk="0" hangingPunct="1">
              <a:lnSpc>
                <a:spcPts val="192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2691130" marR="0" lvl="0" indent="-2510155" algn="l" defTabSz="914400" rtl="0" eaLnBrk="1" fontAlgn="auto" latinLnBrk="0" hangingPunct="1">
              <a:lnSpc>
                <a:spcPts val="192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363855" marR="0" lvl="0" indent="-363855" algn="just" defTabSz="914400" rtl="0" eaLnBrk="1" fontAlgn="auto" latinLnBrk="0" hangingPunct="1">
              <a:lnSpc>
                <a:spcPct val="100000"/>
              </a:lnSpc>
              <a:spcBef>
                <a:spcPts val="60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具体的取組</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p>
          <a:p>
            <a:pPr marL="363855" marR="0" lvl="0" indent="-179705" algn="just" defTabSz="914400" rtl="0" eaLnBrk="1" fontAlgn="auto" latinLnBrk="0" hangingPunct="1">
              <a:lnSpc>
                <a:spcPct val="100000"/>
              </a:lnSpc>
              <a:spcBef>
                <a:spcPts val="6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　公益財団法人</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大阪観光局が「観光地域づくり法人</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(DMO</a:t>
            </a:r>
            <a:r>
              <a:rPr kumimoji="0"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」として府内市町村や経済界との連携強化を図り、「観光地経営」の視点に立った大阪における観光地域づくりを推進します。また、広域連携</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DMO</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である関西観光本部等とも連携した関西広域での魅力発信を推進します。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　消費拡大や経済効果も高く、さらに今後成長が期待される産業の活性化や都市格の向上、国際競争力の向上につながる</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MICE</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の誘致促進を図ります。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3855" marR="0" lvl="0" indent="-179705" algn="just" defTabSz="914400" rtl="0" eaLnBrk="1" fontAlgn="auto" latinLnBrk="0" hangingPunct="1">
              <a:lnSpc>
                <a:spcPct val="100000"/>
              </a:lnSpc>
              <a:spcBef>
                <a:spcPts val="60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a:t>
            </a:r>
            <a:r>
              <a:rPr kumimoji="1" lang="ja-JP" altLang="en-US" sz="1600" b="0" i="0" u="none" strike="noStrike" kern="1200" cap="none" spc="0" normalizeH="0" baseline="0" noProof="0" dirty="0">
                <a:ln>
                  <a:noFill/>
                </a:ln>
                <a:effectLst/>
                <a:uLnTx/>
                <a:uFillTx/>
                <a:latin typeface="MS-PGothic"/>
                <a:ea typeface="Meiryo UI" panose="020B0604030504040204" charset="-128"/>
                <a:cs typeface="+mn-cs"/>
              </a:rPr>
              <a:t>大阪の観光資源を活用したイベント開催等により、万博の機運醸成や開催の成功はもとより、閉会後も万博のインパクトを活かした大阪への集客・府内周遊を促進し</a:t>
            </a:r>
            <a:r>
              <a:rPr lang="ja-JP" altLang="en-US" sz="1600" dirty="0">
                <a:latin typeface="MS-PGothic"/>
                <a:ea typeface="Meiryo UI" panose="020B0604030504040204" charset="-128"/>
              </a:rPr>
              <a:t>ます。また、</a:t>
            </a:r>
            <a:r>
              <a:rPr kumimoji="1" lang="ja-JP" altLang="en-US" sz="1600" b="0" i="0" u="none" strike="noStrike" kern="1200" cap="none" spc="0" normalizeH="0" baseline="0" noProof="0" dirty="0">
                <a:ln>
                  <a:noFill/>
                </a:ln>
                <a:effectLst/>
                <a:uLnTx/>
                <a:uFillTx/>
                <a:latin typeface="MS-PGothic"/>
                <a:ea typeface="Meiryo UI" panose="020B0604030504040204" charset="-128"/>
                <a:cs typeface="+mn-cs"/>
              </a:rPr>
              <a:t>兵庫県と連携した広域観光プロモーションにより、兵庫・大阪への周遊を促進します。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　</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S-PGothic"/>
                <a:ea typeface="Meiryo UI" panose="020B0604030504040204" charset="-128"/>
                <a:cs typeface="+mn-cs"/>
              </a:rPr>
              <a:t>○　能登半島地震で被災した子どもたちを大阪・関西万博の開催に合わせて大阪に招待し、未来社会を体験することで将来の希望につなげてもらうとともに、観光を通じて大阪の都市魅力を発信します。</a:t>
            </a:r>
            <a:endParaRPr kumimoji="1" lang="en-US" altLang="ja-JP" sz="1600" b="0" i="0" u="none" strike="noStrike" kern="1200" cap="none" spc="0" normalizeH="0" baseline="0" noProof="0" dirty="0">
              <a:ln>
                <a:noFill/>
              </a:ln>
              <a:effectLst/>
              <a:uLnTx/>
              <a:uFillTx/>
              <a:latin typeface="MS-PGothic"/>
              <a:ea typeface="Meiryo UI" panose="020B0604030504040204" charset="-128"/>
              <a:cs typeface="+mn-cs"/>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S-PGothic"/>
              <a:ea typeface="Meiryo UI" panose="020B0604030504040204" charset="-128"/>
              <a:cs typeface="+mn-cs"/>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a:t>
            </a:r>
            <a:r>
              <a:rPr kumimoji="1" lang="ja-JP" altLang="en-US" sz="1600" b="0" i="0" u="none" strike="noStrike" kern="1200" cap="none" spc="0" normalizeH="0" baseline="0" noProof="0" dirty="0">
                <a:ln>
                  <a:noFill/>
                </a:ln>
                <a:effectLst/>
                <a:uLnTx/>
                <a:uFillTx/>
                <a:latin typeface="MS-PGothic"/>
                <a:ea typeface="Meiryo UI" panose="020B0604030504040204" charset="-128"/>
                <a:cs typeface="+mn-cs"/>
              </a:rPr>
              <a:t>万博のインパクトを活用しながら、スポーツツーリズムの推進やスポーツによる健康づくり等に重点を置いて</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府民に幅広くスポーツに関する情報を発信し、実践する場を提供します。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p:txBody>
      </p:sp>
      <p:sp>
        <p:nvSpPr>
          <p:cNvPr id="9" name="四角形: 角を丸くする 8"/>
          <p:cNvSpPr/>
          <p:nvPr/>
        </p:nvSpPr>
        <p:spPr>
          <a:xfrm>
            <a:off x="103695" y="278294"/>
            <a:ext cx="8908330" cy="6462469"/>
          </a:xfrm>
          <a:prstGeom prst="roundRect">
            <a:avLst>
              <a:gd name="adj" fmla="val 8498"/>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6" name="テキスト ボックス 5"/>
          <p:cNvSpPr txBox="1"/>
          <p:nvPr/>
        </p:nvSpPr>
        <p:spPr>
          <a:xfrm>
            <a:off x="2721141" y="168965"/>
            <a:ext cx="3701717" cy="347345"/>
          </a:xfrm>
          <a:prstGeom prst="rect">
            <a:avLst/>
          </a:prstGeom>
          <a:solidFill>
            <a:schemeClr val="accent5"/>
          </a:solidFill>
          <a:ln>
            <a:solidFill>
              <a:schemeClr val="accent5"/>
            </a:solidFill>
          </a:ln>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　基本目標④　ひとが集まる大阪をつくる</a:t>
            </a:r>
          </a:p>
        </p:txBody>
      </p:sp>
      <p:sp>
        <p:nvSpPr>
          <p:cNvPr id="12" name="四角形: 角を丸くする 11"/>
          <p:cNvSpPr/>
          <p:nvPr/>
        </p:nvSpPr>
        <p:spPr>
          <a:xfrm>
            <a:off x="640631" y="934494"/>
            <a:ext cx="7884000" cy="8280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400" b="0" i="0" u="none" strike="noStrike" kern="1200" cap="none" spc="0" normalizeH="0" baseline="0" noProof="0" dirty="0">
                <a:ln>
                  <a:noFill/>
                </a:ln>
                <a:solidFill>
                  <a:prstClr val="black"/>
                </a:solidFill>
                <a:effectLst/>
                <a:highlight>
                  <a:srgbClr val="EBEDF5"/>
                </a:highlight>
                <a:uLnTx/>
                <a:uFillTx/>
                <a:latin typeface="Meiryo UI" panose="020B0604030504040204" charset="-128"/>
                <a:ea typeface="Meiryo UI" panose="020B0604030504040204" charset="-128"/>
                <a:cs typeface="+mn-cs"/>
              </a:rPr>
              <a:t>万博のインパクトを</a:t>
            </a:r>
            <a:r>
              <a:rPr kumimoji="1" lang="ja-JP" altLang="en-US" sz="1400" b="0" i="0" u="none" strike="noStrike" kern="1200" cap="none" spc="0" normalizeH="0" baseline="0" noProof="0" dirty="0">
                <a:ln>
                  <a:noFill/>
                </a:ln>
                <a:solidFill>
                  <a:schemeClr val="tx1"/>
                </a:solidFill>
                <a:effectLst/>
                <a:highlight>
                  <a:srgbClr val="EBEDF5"/>
                </a:highlight>
                <a:uLnTx/>
                <a:uFillTx/>
                <a:latin typeface="Meiryo UI" panose="020B0604030504040204" charset="-128"/>
                <a:ea typeface="Meiryo UI" panose="020B0604030504040204" charset="-128"/>
                <a:cs typeface="+mn-cs"/>
              </a:rPr>
              <a:t>活かした都市魅力の創出、統合型リゾート（</a:t>
            </a:r>
            <a:r>
              <a:rPr kumimoji="1" lang="en-US" altLang="ja-JP" sz="1400" b="0" i="0" u="none" strike="noStrike" kern="1200" cap="none" spc="0" normalizeH="0" baseline="0" noProof="0" dirty="0">
                <a:ln>
                  <a:noFill/>
                </a:ln>
                <a:solidFill>
                  <a:schemeClr val="tx1"/>
                </a:solidFill>
                <a:effectLst/>
                <a:highlight>
                  <a:srgbClr val="EBEDF5"/>
                </a:highlight>
                <a:uLnTx/>
                <a:uFillTx/>
                <a:latin typeface="Meiryo UI" panose="020B0604030504040204" charset="-128"/>
                <a:ea typeface="Meiryo UI" panose="020B0604030504040204" charset="-128"/>
                <a:cs typeface="+mn-cs"/>
              </a:rPr>
              <a:t>IR</a:t>
            </a:r>
            <a:r>
              <a:rPr kumimoji="1" lang="ja-JP" altLang="en-US" sz="1400" b="0" i="0" u="none" strike="noStrike" kern="1200" cap="none" spc="0" normalizeH="0" baseline="0" noProof="0" dirty="0">
                <a:ln>
                  <a:noFill/>
                </a:ln>
                <a:solidFill>
                  <a:schemeClr val="tx1"/>
                </a:solidFill>
                <a:effectLst/>
                <a:highlight>
                  <a:srgbClr val="EBEDF5"/>
                </a:highlight>
                <a:uLnTx/>
                <a:uFillTx/>
                <a:latin typeface="Meiryo UI" panose="020B0604030504040204" charset="-128"/>
                <a:ea typeface="Meiryo UI" panose="020B0604030504040204" charset="-128"/>
                <a:cs typeface="+mn-cs"/>
              </a:rPr>
              <a:t>）の立地推進や</a:t>
            </a:r>
            <a:r>
              <a:rPr kumimoji="1" lang="ja-JP" altLang="en-US" sz="1400" b="0" i="0" u="none" strike="noStrike" kern="1200" cap="none" spc="0" normalizeH="0" baseline="0" noProof="0" dirty="0">
                <a:ln>
                  <a:noFill/>
                </a:ln>
                <a:solidFill>
                  <a:schemeClr val="tx1"/>
                </a:solidFill>
                <a:effectLst/>
                <a:highlight>
                  <a:srgbClr val="EBEDF5"/>
                </a:highlight>
                <a:uLnTx/>
                <a:uFillTx/>
                <a:latin typeface="MS-PGothic"/>
                <a:ea typeface="Meiryo UI" panose="020B0604030504040204" charset="-128"/>
                <a:cs typeface="+mn-cs"/>
              </a:rPr>
              <a:t>国際競争力を備えた拠点エリアの形成に加え、豊かな自然や食、文化、歴史など</a:t>
            </a:r>
            <a:r>
              <a:rPr kumimoji="1" lang="ja-JP" altLang="en-US" sz="1400" b="0" i="0" u="none" strike="noStrike" kern="1200" cap="none" spc="0" normalizeH="0" baseline="0" noProof="0" dirty="0">
                <a:ln>
                  <a:noFill/>
                </a:ln>
                <a:solidFill>
                  <a:prstClr val="black"/>
                </a:solidFill>
                <a:effectLst/>
                <a:highlight>
                  <a:srgbClr val="EBEDF5"/>
                </a:highlight>
                <a:uLnTx/>
                <a:uFillTx/>
                <a:latin typeface="MS-PGothic"/>
                <a:ea typeface="Meiryo UI" panose="020B0604030504040204" charset="-128"/>
                <a:cs typeface="+mn-cs"/>
              </a:rPr>
              <a:t>の地域資源を磨き、発信する取組などを通じ、国内外から多くの人に訪れていただけるまちをめざします。</a:t>
            </a:r>
            <a:endParaRPr kumimoji="1" lang="ja-JP" altLang="en-US" sz="1400" b="0" i="0" u="none" strike="noStrike" kern="1200" cap="none" spc="0" normalizeH="0" baseline="0" noProof="0" dirty="0">
              <a:ln>
                <a:noFill/>
              </a:ln>
              <a:solidFill>
                <a:prstClr val="black"/>
              </a:solidFill>
              <a:effectLst/>
              <a:highlight>
                <a:srgbClr val="EBEDF5"/>
              </a:highlight>
              <a:uLnTx/>
              <a:uFillTx/>
              <a:latin typeface="Meiryo UI"/>
              <a:ea typeface="Meiryo UI"/>
              <a:cs typeface="+mn-cs"/>
            </a:endParaRPr>
          </a:p>
        </p:txBody>
      </p:sp>
      <p:sp>
        <p:nvSpPr>
          <p:cNvPr id="10" name="正方形/長方形 9">
            <a:extLst>
              <a:ext uri="{FF2B5EF4-FFF2-40B4-BE49-F238E27FC236}">
                <a16:creationId xmlns:a16="http://schemas.microsoft.com/office/drawing/2014/main" id="{3A2DC5D5-ECA5-4957-9D64-77CC795D7EAC}"/>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119</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103695" y="873936"/>
            <a:ext cx="8908330" cy="5509200"/>
          </a:xfrm>
          <a:prstGeom prst="rect">
            <a:avLst/>
          </a:prstGeom>
          <a:noFill/>
        </p:spPr>
        <p:txBody>
          <a:bodyPr wrap="square">
            <a:spAutoFit/>
          </a:bodyPr>
          <a:lstStyle/>
          <a:p>
            <a:pPr marL="363855" marR="0" lvl="0" indent="-179705" defTabSz="914400" rtl="0" eaLnBrk="1" fontAlgn="auto" latinLnBrk="0" hangingPunct="1">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a:t>
            </a:r>
            <a:r>
              <a:rPr lang="ja-JP" altLang="en-US" sz="1600" dirty="0">
                <a:latin typeface="Meiryo UI" panose="020B0604030504040204" charset="-128"/>
                <a:ea typeface="Meiryo UI" panose="020B0604030504040204" charset="-128"/>
              </a:rPr>
              <a:t>商店街において、</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万博やインバウンドの復活による国内外の旅行客を取り込み、観光・消費を促進するため、誘客のポテンシャルある商店街の「観光コンテンツ化（観光資源の発掘、ツアー造成等による観光地化）」を行うとともに、様々なキャンペーン等により商店街の魅力向上に取り組み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3855" marR="0" lvl="0" indent="-179705" defTabSz="914400" rtl="0" eaLnBrk="1" fontAlgn="auto" latinLnBrk="0" hangingPunct="1">
              <a:buClrTx/>
              <a:buSzTx/>
              <a:buFontTx/>
              <a:buNone/>
              <a:tabLst/>
              <a:defRPr/>
            </a:pPr>
            <a:endParaRPr kumimoji="1" lang="en-US" altLang="ja-JP" sz="1600" b="0" i="0" u="none" strike="noStrike" kern="1200" cap="none" spc="0" normalizeH="0" baseline="0" noProof="0" dirty="0">
              <a:ln>
                <a:noFill/>
              </a:ln>
              <a:effectLst/>
              <a:uLnTx/>
              <a:uFillTx/>
              <a:latin typeface="MS-PGothic"/>
              <a:ea typeface="Meiryo UI" panose="020B0604030504040204" charset="-128"/>
              <a:cs typeface="+mn-cs"/>
            </a:endParaRPr>
          </a:p>
          <a:p>
            <a:pPr marL="363855" marR="0" lvl="0" indent="-179705" defTabSz="914400" rtl="0" eaLnBrk="1" fontAlgn="auto" latinLnBrk="0" hangingPunct="1">
              <a:buClrTx/>
              <a:buSzTx/>
              <a:buFontTx/>
              <a:buNone/>
              <a:tabLst/>
              <a:defRPr/>
            </a:pPr>
            <a:r>
              <a:rPr kumimoji="1" lang="ja-JP" altLang="en-US" sz="1600" b="0" i="0" u="none" strike="noStrike" kern="1200" cap="none" spc="0" normalizeH="0" baseline="0" noProof="0" dirty="0">
                <a:ln>
                  <a:noFill/>
                </a:ln>
                <a:effectLst/>
                <a:uLnTx/>
                <a:uFillTx/>
                <a:latin typeface="MS-PGothic"/>
                <a:ea typeface="Meiryo UI" panose="020B0604030504040204" charset="-128"/>
                <a:cs typeface="+mn-cs"/>
              </a:rPr>
              <a:t>○　水都大阪のブランディングや情報発信に取り組み、水辺ならではの魅力やにぎわい、乗船機会の創出を</a:t>
            </a:r>
            <a:r>
              <a:rPr kumimoji="1" lang="ja-JP" altLang="en-US" sz="1600" b="0" i="0" u="none" kern="1200" cap="none" spc="0" normalizeH="0" noProof="0" dirty="0">
                <a:ln>
                  <a:noFill/>
                </a:ln>
                <a:effectLst/>
                <a:uLnTx/>
                <a:uFillTx/>
                <a:latin typeface="MS-PGothic"/>
                <a:ea typeface="Meiryo UI" panose="020B0604030504040204" charset="-128"/>
                <a:cs typeface="+mn-cs"/>
              </a:rPr>
              <a:t>図る</a:t>
            </a:r>
            <a:r>
              <a:rPr kumimoji="1" lang="ja-JP" altLang="en-US" sz="1600" b="0" i="0" u="none" strike="noStrike" kern="1200" cap="none" spc="0" normalizeH="0" baseline="0" noProof="0" dirty="0">
                <a:ln>
                  <a:noFill/>
                </a:ln>
                <a:effectLst/>
                <a:uLnTx/>
                <a:uFillTx/>
                <a:latin typeface="MS-PGothic"/>
                <a:ea typeface="Meiryo UI" panose="020B0604030504040204" charset="-128"/>
                <a:cs typeface="+mn-cs"/>
              </a:rPr>
              <a:t>とともに、大阪の中心部に位置する「中之島」周辺の水辺をみどりと遊歩道でつなぎ、みどり豊かなにぎわい空間を創出します。</a:t>
            </a:r>
            <a:endParaRPr kumimoji="1" lang="en-US" altLang="ja-JP" sz="1600" b="0" i="0" u="none" strike="noStrike" kern="1200" cap="none" spc="0" normalizeH="0" baseline="0" noProof="0" dirty="0">
              <a:ln>
                <a:noFill/>
              </a:ln>
              <a:effectLst/>
              <a:uLnTx/>
              <a:uFillTx/>
              <a:latin typeface="MS-PGothic"/>
              <a:ea typeface="Meiryo UI" panose="020B0604030504040204" charset="-128"/>
              <a:cs typeface="+mn-cs"/>
            </a:endParaRPr>
          </a:p>
          <a:p>
            <a:pPr marL="363855" marR="0" lvl="0" indent="-179705" defTabSz="914400" rtl="0" eaLnBrk="1" fontAlgn="auto" latinLnBrk="0" hangingPunct="1">
              <a:buClrTx/>
              <a:buSzTx/>
              <a:buFontTx/>
              <a:buNone/>
              <a:tabLst/>
              <a:defRPr/>
            </a:pPr>
            <a:endParaRPr kumimoji="1" lang="en-US" altLang="ja-JP" sz="1600" b="0" i="0" u="none" strike="noStrike" kern="1200" cap="none" spc="0" normalizeH="0" baseline="0" noProof="0" dirty="0">
              <a:ln>
                <a:noFill/>
              </a:ln>
              <a:effectLst/>
              <a:uLnTx/>
              <a:uFillTx/>
              <a:latin typeface="MS-PGothic"/>
              <a:ea typeface="Meiryo UI" panose="020B0604030504040204" charset="-128"/>
              <a:cs typeface="+mn-cs"/>
            </a:endParaRPr>
          </a:p>
          <a:p>
            <a:pPr marL="363855" marR="0" lvl="0" indent="-179705" defTabSz="914400" rtl="0" eaLnBrk="1" fontAlgn="auto" latinLnBrk="0" hangingPunct="1">
              <a:buClrTx/>
              <a:buSzTx/>
              <a:buFontTx/>
              <a:buNone/>
              <a:tabLst/>
              <a:defRPr/>
            </a:pPr>
            <a:r>
              <a:rPr kumimoji="1" lang="ja-JP" altLang="en-US" sz="1600" b="0" i="0" u="none" strike="noStrike" kern="1200" cap="none" spc="0" normalizeH="0" baseline="0" noProof="0" dirty="0">
                <a:ln>
                  <a:noFill/>
                </a:ln>
                <a:effectLst/>
                <a:uLnTx/>
                <a:uFillTx/>
                <a:latin typeface="MS-PGothic"/>
                <a:ea typeface="Meiryo UI" panose="020B0604030504040204" charset="-128"/>
                <a:cs typeface="+mn-cs"/>
              </a:rPr>
              <a:t>○　大阪のメインストリートである御堂筋において、非日常的なオンリーワンコンテンツを実施し、一層の話題性を高めることで、大阪の魅力を国内外へ広く発信するプロモーションイベントを開催していきます。</a:t>
            </a:r>
            <a:endParaRPr kumimoji="1" lang="en-US" altLang="ja-JP" sz="1600" b="0" i="0" u="none" strike="noStrike" kern="1200" cap="none" spc="0" normalizeH="0" baseline="0" noProof="0" dirty="0">
              <a:ln>
                <a:noFill/>
              </a:ln>
              <a:effectLst/>
              <a:uLnTx/>
              <a:uFillTx/>
              <a:latin typeface="MS-PGothic"/>
              <a:ea typeface="Meiryo UI" panose="020B0604030504040204" charset="-128"/>
              <a:cs typeface="+mn-cs"/>
            </a:endParaRPr>
          </a:p>
          <a:p>
            <a:pPr marL="363855" marR="0" lvl="0" indent="-179705" defTabSz="914400" rtl="0" eaLnBrk="1" fontAlgn="auto" latinLnBrk="0" hangingPunct="1">
              <a:buClrTx/>
              <a:buSzTx/>
              <a:buFontTx/>
              <a:buNone/>
              <a:tabLst/>
              <a:defRPr/>
            </a:pPr>
            <a:endParaRPr kumimoji="1" lang="en-US" altLang="ja-JP" sz="1600" b="0" i="0" u="none" strike="noStrike" kern="1200" cap="none" spc="0" normalizeH="0" baseline="0" noProof="0" dirty="0">
              <a:ln>
                <a:noFill/>
              </a:ln>
              <a:effectLst/>
              <a:uLnTx/>
              <a:uFillTx/>
              <a:latin typeface="MS-PGothic"/>
              <a:ea typeface="Meiryo UI" panose="020B0604030504040204" charset="-128"/>
              <a:cs typeface="+mn-cs"/>
            </a:endParaRPr>
          </a:p>
          <a:p>
            <a:pPr marL="363855" marR="0" lvl="0" indent="-179705" defTabSz="914400" rtl="0" eaLnBrk="1" fontAlgn="auto" latinLnBrk="0" hangingPunct="1">
              <a:buClrTx/>
              <a:buSzTx/>
              <a:buFontTx/>
              <a:buNone/>
              <a:tabLst/>
              <a:defRPr/>
            </a:pPr>
            <a:r>
              <a:rPr kumimoji="1" lang="ja-JP" altLang="en-US" sz="1600" b="0" i="0" u="none" strike="noStrike" kern="1200" cap="none" spc="0" normalizeH="0" baseline="0" noProof="0" dirty="0">
                <a:ln>
                  <a:noFill/>
                </a:ln>
                <a:effectLst/>
                <a:uLnTx/>
                <a:uFillTx/>
                <a:latin typeface="MS-PGothic"/>
                <a:ea typeface="Meiryo UI" panose="020B0604030504040204" charset="-128"/>
                <a:cs typeface="+mn-cs"/>
              </a:rPr>
              <a:t>○　大阪の輝く未来を感じさせ、華やかで賑わいのある光の風景を御堂筋に演出する御堂筋イルミネーションでは、多くの人を惹きつけるインパクトある光空間を創出することで、大阪の都市魅力の向上を図ります。</a:t>
            </a:r>
            <a:endParaRPr kumimoji="1" lang="en-US" altLang="ja-JP" sz="1600" b="0" i="0" u="none" strike="noStrike" kern="1200" cap="none" spc="0" normalizeH="0" baseline="0" noProof="0" dirty="0">
              <a:ln>
                <a:noFill/>
              </a:ln>
              <a:effectLst/>
              <a:uLnTx/>
              <a:uFillTx/>
              <a:latin typeface="MS-PGothic"/>
              <a:ea typeface="Meiryo UI" panose="020B0604030504040204" charset="-128"/>
              <a:cs typeface="+mn-cs"/>
            </a:endParaRPr>
          </a:p>
          <a:p>
            <a:pPr marL="363855" marR="0" lvl="0" indent="-179705" defTabSz="914400" rtl="0" eaLnBrk="1" fontAlgn="auto" latinLnBrk="0" hangingPunct="1">
              <a:buClrTx/>
              <a:buSzTx/>
              <a:buFontTx/>
              <a:buNone/>
              <a:tabLst/>
              <a:defRPr/>
            </a:pPr>
            <a:endParaRPr kumimoji="1" lang="en-US" altLang="ja-JP" sz="1600" b="0" i="0" u="none" strike="noStrike" kern="1200" cap="none" spc="0" normalizeH="0" baseline="0" noProof="0" dirty="0">
              <a:ln>
                <a:noFill/>
              </a:ln>
              <a:effectLst/>
              <a:uLnTx/>
              <a:uFillTx/>
              <a:latin typeface="MS-PGothic"/>
              <a:ea typeface="Meiryo UI" panose="020B0604030504040204" charset="-128"/>
              <a:cs typeface="+mn-cs"/>
            </a:endParaRPr>
          </a:p>
          <a:p>
            <a:pPr marL="363855" indent="-179705">
              <a:defRPr/>
            </a:pPr>
            <a:r>
              <a:rPr kumimoji="1" lang="ja-JP" altLang="en-US" sz="1600" b="0" i="0" u="none" strike="noStrike" kern="1200" cap="none" spc="0" normalizeH="0" baseline="0" noProof="0" dirty="0">
                <a:ln>
                  <a:noFill/>
                </a:ln>
                <a:effectLst/>
                <a:uLnTx/>
                <a:uFillTx/>
                <a:latin typeface="MS-PGothic"/>
                <a:ea typeface="Meiryo UI" panose="020B0604030504040204" charset="-128"/>
                <a:cs typeface="+mn-cs"/>
              </a:rPr>
              <a:t>○　まち全体を「ミュージアム」に見立て、魅力的な地域資源を発掘・再発見し、磨き・際立たせ、結びつけることにより、大阪のまちの魅力を国内外に発信する取組を推進します。また、歴史的なまちなみや豊かなみどり、自然など、魅力的な観光スポットを巡る周遊コースを紹介する多言語ガイドブックや、ホームページ・</a:t>
            </a:r>
            <a:r>
              <a:rPr kumimoji="1" lang="en-US" altLang="ja-JP" sz="1600" b="0" i="0" u="none" strike="noStrike" kern="1200" cap="none" spc="0" normalizeH="0" baseline="0" noProof="0" dirty="0">
                <a:ln>
                  <a:noFill/>
                </a:ln>
                <a:effectLst/>
                <a:uLnTx/>
                <a:uFillTx/>
                <a:latin typeface="MS-PGothic"/>
                <a:ea typeface="Meiryo UI" panose="020B0604030504040204" charset="-128"/>
                <a:cs typeface="+mn-cs"/>
              </a:rPr>
              <a:t>SNS</a:t>
            </a:r>
            <a:r>
              <a:rPr kumimoji="1" lang="ja-JP" altLang="en-US" sz="1600" b="0" i="0" u="none" strike="noStrike" kern="1200" cap="none" spc="0" normalizeH="0" baseline="0" noProof="0" dirty="0">
                <a:ln>
                  <a:noFill/>
                </a:ln>
                <a:effectLst/>
                <a:uLnTx/>
                <a:uFillTx/>
                <a:latin typeface="MS-PGothic"/>
                <a:ea typeface="Meiryo UI" panose="020B0604030504040204" charset="-128"/>
                <a:cs typeface="+mn-cs"/>
              </a:rPr>
              <a:t>等を活用して府域の魅力ある地域資源の情報を発信します。</a:t>
            </a:r>
            <a:endParaRPr kumimoji="1" lang="en-US" altLang="ja-JP" sz="1600" b="0" i="0" u="none" strike="noStrike" kern="1200" cap="none" spc="0" normalizeH="0" baseline="0" noProof="0" dirty="0">
              <a:ln>
                <a:noFill/>
              </a:ln>
              <a:effectLst/>
              <a:uLnTx/>
              <a:uFillTx/>
              <a:latin typeface="MS-PGothic"/>
              <a:ea typeface="Meiryo UI" panose="020B0604030504040204" charset="-128"/>
              <a:cs typeface="+mn-cs"/>
            </a:endParaRPr>
          </a:p>
          <a:p>
            <a:pPr marL="363855" marR="0" lvl="0" indent="-179705" defTabSz="914400" rtl="0" eaLnBrk="1" fontAlgn="auto" latinLnBrk="0" hangingPunct="1">
              <a:buClrTx/>
              <a:buSzTx/>
              <a:buFontTx/>
              <a:buNone/>
              <a:tabLst/>
              <a:defRPr/>
            </a:pPr>
            <a:endParaRPr kumimoji="1" lang="en-US" altLang="ja-JP" sz="1600" b="0" i="0" u="none" strike="noStrike" kern="1200" cap="none" spc="0" normalizeH="0" baseline="0" noProof="0" dirty="0">
              <a:ln>
                <a:noFill/>
              </a:ln>
              <a:effectLst/>
              <a:uLnTx/>
              <a:uFillTx/>
              <a:latin typeface="MS-PGothic"/>
              <a:ea typeface="Meiryo UI" panose="020B0604030504040204" charset="-128"/>
              <a:cs typeface="+mn-cs"/>
            </a:endParaRPr>
          </a:p>
          <a:p>
            <a:pPr marL="363855" indent="-179705">
              <a:defRPr/>
            </a:pPr>
            <a:r>
              <a:rPr kumimoji="1" lang="ja-JP" altLang="en-US" sz="1600" b="0" i="0" u="none" strike="noStrike" kern="1200" cap="none" spc="0" normalizeH="0" baseline="0" noProof="0" dirty="0">
                <a:ln>
                  <a:noFill/>
                </a:ln>
                <a:effectLst/>
                <a:uLnTx/>
                <a:uFillTx/>
                <a:latin typeface="MS-PGothic"/>
                <a:ea typeface="Meiryo UI" panose="020B0604030504040204" charset="-128"/>
                <a:cs typeface="+mn-cs"/>
              </a:rPr>
              <a:t>○　世界遺産「百舌鳥・古市古墳群」を次世代に引き継いでいくため、資産の保存管理にも配慮しつつ、</a:t>
            </a:r>
            <a:r>
              <a:rPr kumimoji="1" lang="en-US" altLang="ja-JP" sz="1600" b="0" i="0" u="none" strike="noStrike" kern="1200" cap="none" spc="0" normalizeH="0" baseline="0" noProof="0" dirty="0">
                <a:ln>
                  <a:noFill/>
                </a:ln>
                <a:effectLst/>
                <a:uLnTx/>
                <a:uFillTx/>
                <a:latin typeface="MS-PGothic"/>
                <a:ea typeface="Meiryo UI" panose="020B0604030504040204" charset="-128"/>
                <a:cs typeface="+mn-cs"/>
              </a:rPr>
              <a:t> </a:t>
            </a:r>
            <a:r>
              <a:rPr kumimoji="1" lang="ja-JP" altLang="en-US" sz="1600" b="0" i="0" u="none" strike="noStrike" kern="1200" cap="none" spc="0" normalizeH="0" baseline="0" noProof="0" dirty="0">
                <a:ln>
                  <a:noFill/>
                </a:ln>
                <a:effectLst/>
                <a:uLnTx/>
                <a:uFillTx/>
                <a:latin typeface="MS-PGothic"/>
                <a:ea typeface="Meiryo UI" panose="020B0604030504040204" charset="-128"/>
                <a:cs typeface="+mn-cs"/>
              </a:rPr>
              <a:t>世界遺産としての価値や魅力を発信し、実感いただけるような取組を地元市とともに推進</a:t>
            </a:r>
            <a:r>
              <a:rPr kumimoji="1" lang="ja-JP" altLang="en-US" sz="1600" b="0" i="0" u="none" strike="noStrike" kern="1200" cap="none" spc="0" normalizeH="0" baseline="0" noProof="0" dirty="0">
                <a:ln>
                  <a:noFill/>
                </a:ln>
                <a:solidFill>
                  <a:prstClr val="black"/>
                </a:solidFill>
                <a:effectLst/>
                <a:uLnTx/>
                <a:uFillTx/>
                <a:latin typeface="MS-PGothic"/>
                <a:ea typeface="Meiryo UI" panose="020B0604030504040204" charset="-128"/>
                <a:cs typeface="+mn-cs"/>
              </a:rPr>
              <a:t>します。</a:t>
            </a:r>
            <a:endParaRPr kumimoji="1" lang="en-US" altLang="ja-JP" sz="1600" b="0" i="0" u="none" strike="noStrike" kern="1200" cap="none" spc="0" normalizeH="0" baseline="0" noProof="0" dirty="0">
              <a:ln>
                <a:noFill/>
              </a:ln>
              <a:solidFill>
                <a:prstClr val="black"/>
              </a:solidFill>
              <a:effectLst/>
              <a:uLnTx/>
              <a:uFillTx/>
              <a:latin typeface="MS-PGothic"/>
              <a:ea typeface="Meiryo UI" panose="020B0604030504040204" charset="-128"/>
              <a:cs typeface="+mn-cs"/>
            </a:endParaRPr>
          </a:p>
          <a:p>
            <a:pPr marL="363855" marR="0" lvl="0" indent="-179705" defTabSz="914400" rtl="0" eaLnBrk="1" fontAlgn="auto" latinLnBrk="0" hangingPunct="1">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S-PGothic"/>
              <a:ea typeface="Meiryo UI" panose="020B0604030504040204" charset="-128"/>
              <a:cs typeface="+mn-cs"/>
            </a:endParaRPr>
          </a:p>
        </p:txBody>
      </p:sp>
      <p:sp>
        <p:nvSpPr>
          <p:cNvPr id="7" name="四角形: 角を丸くする 6"/>
          <p:cNvSpPr/>
          <p:nvPr/>
        </p:nvSpPr>
        <p:spPr>
          <a:xfrm>
            <a:off x="103695" y="278294"/>
            <a:ext cx="8908330" cy="6462469"/>
          </a:xfrm>
          <a:prstGeom prst="roundRect">
            <a:avLst>
              <a:gd name="adj" fmla="val 8498"/>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2" name="テキスト ボックス 5"/>
          <p:cNvSpPr txBox="1"/>
          <p:nvPr/>
        </p:nvSpPr>
        <p:spPr>
          <a:xfrm>
            <a:off x="2721141" y="168965"/>
            <a:ext cx="3701717" cy="347345"/>
          </a:xfrm>
          <a:prstGeom prst="rect">
            <a:avLst/>
          </a:prstGeom>
          <a:solidFill>
            <a:schemeClr val="accent5"/>
          </a:solidFill>
          <a:ln>
            <a:solidFill>
              <a:schemeClr val="accent5"/>
            </a:solidFill>
          </a:ln>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　基本目標④　ひとが集まる大阪をつくる</a:t>
            </a:r>
          </a:p>
        </p:txBody>
      </p:sp>
      <p:sp>
        <p:nvSpPr>
          <p:cNvPr id="6" name="正方形/長方形 5">
            <a:extLst>
              <a:ext uri="{FF2B5EF4-FFF2-40B4-BE49-F238E27FC236}">
                <a16:creationId xmlns:a16="http://schemas.microsoft.com/office/drawing/2014/main" id="{31649643-BE1A-43D8-9C2A-EAC828EEAC7B}"/>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120</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131975" y="301062"/>
            <a:ext cx="8843458" cy="6247864"/>
          </a:xfrm>
          <a:prstGeom prst="rect">
            <a:avLst/>
          </a:prstGeom>
          <a:noFill/>
        </p:spPr>
        <p:txBody>
          <a:bodyPr wrap="square">
            <a:spAutoFit/>
          </a:bodyPr>
          <a:lstStyle/>
          <a:p>
            <a:pPr marL="363855" marR="0" lvl="0" indent="-179705" algn="l" defTabSz="914400" rtl="0" eaLnBrk="1" fontAlgn="auto" latinLnBrk="0" hangingPunct="1">
              <a:lnSpc>
                <a:spcPct val="100000"/>
              </a:lnSpc>
              <a:spcBef>
                <a:spcPts val="60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S-PGothic"/>
              <a:ea typeface="Meiryo UI" panose="020B0604030504040204" charset="-128"/>
              <a:cs typeface="+mn-cs"/>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S-PGothic"/>
              <a:ea typeface="Meiryo UI" panose="020B0604030504040204" charset="-128"/>
              <a:cs typeface="+mn-cs"/>
            </a:endParaRPr>
          </a:p>
          <a:p>
            <a:pPr marL="363855" indent="-179705">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世界最高水準のエンターテイメントや</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MICE</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など様々な機能を持つ「統合型リゾート（</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IR</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）」の立地を</a:t>
            </a:r>
            <a:r>
              <a:rPr kumimoji="0"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推進</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するなど、世界に通用する都市魅力を創造します。</a:t>
            </a:r>
            <a:endParaRPr kumimoji="1" lang="en-US" altLang="ja-JP" sz="1600" b="0" i="0" u="none" strike="noStrike" kern="1200" cap="none" spc="0" normalizeH="0" baseline="0" noProof="0" dirty="0">
              <a:ln>
                <a:noFill/>
              </a:ln>
              <a:effectLst/>
              <a:uLnTx/>
              <a:uFillTx/>
              <a:latin typeface="MS-PGothic"/>
              <a:ea typeface="Meiryo UI" panose="020B0604030504040204" charset="-128"/>
              <a:cs typeface="+mn-cs"/>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endParaRPr kumimoji="0" lang="en-US" altLang="ja-JP" sz="1600" b="0" i="0" u="none" strike="noStrike" kern="1200" cap="none" spc="0" normalizeH="0" baseline="0" noProof="0" dirty="0">
              <a:ln>
                <a:noFill/>
              </a:ln>
              <a:effectLst/>
              <a:uLnTx/>
              <a:uFillTx/>
              <a:latin typeface="MS-PGothic"/>
              <a:ea typeface="Meiryo UI" panose="020B0604030504040204" charset="-128"/>
              <a:cs typeface="+mn-cs"/>
              <a:sym typeface="+mn-ea"/>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effectLst/>
                <a:uLnTx/>
                <a:uFillTx/>
                <a:latin typeface="MS-PGothic"/>
                <a:ea typeface="Meiryo UI" panose="020B0604030504040204" charset="-128"/>
                <a:cs typeface="+mn-cs"/>
                <a:sym typeface="+mn-ea"/>
              </a:rPr>
              <a:t>○　うめきた２期など都心部やベイエリアにおける国際競争力を備えた拠点エリアの形成とともに、再開発事業などによる良好な市街地や都市拠点の形成を進めます。また、まちづくりの手引書となる指針を活用し、まちづくり情報の提供・技術的支援に取り組み、多様な主体が一体となったまちづくりの一層の推進を図ります。</a:t>
            </a:r>
          </a:p>
          <a:p>
            <a:pPr marL="363855" marR="0" lvl="0" indent="-17970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S-PGothic"/>
              <a:ea typeface="Meiryo UI" panose="020B0604030504040204" charset="-128"/>
              <a:cs typeface="+mn-cs"/>
            </a:endParaRPr>
          </a:p>
          <a:p>
            <a:pPr marL="363855" marR="0" lvl="0" indent="-179705"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みどりや水辺などの豊かな自然環境や、豊富な歴史・文化、「ビュースポットおおさか」などの魅力的な景観資源など、地域資源や潜在力を活かし、広域的なサイクルルート連携や良好な景観形成など、にぎわいと魅力あふれるまちづくりを推進し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endParaRPr>
          </a:p>
          <a:p>
            <a:pPr marL="363855" marR="0" lvl="0" indent="-179705" algn="l" defTabSz="4572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　みどりの風を感じるネットワークを形成するために民有地緑化を支援するとともに、道路等の公共用地において樹木の植栽・更新等を実施し、都市緑化を推進します。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endParaRPr>
          </a:p>
          <a:p>
            <a:pPr marL="363855" marR="0" lvl="0" indent="-179705" algn="l" defTabSz="457200" rtl="0" eaLnBrk="1" fontAlgn="auto" latinLnBrk="0" hangingPunct="1">
              <a:lnSpc>
                <a:spcPct val="100000"/>
              </a:lnSpc>
              <a:spcBef>
                <a:spcPts val="0"/>
              </a:spcBef>
              <a:spcAft>
                <a:spcPts val="0"/>
              </a:spcAft>
              <a:buClrTx/>
              <a:buSzTx/>
              <a:buFontTx/>
              <a:buNone/>
              <a:tabLst/>
              <a:defRPr/>
            </a:pPr>
            <a:endParaRPr lang="en-US" altLang="ja-JP" sz="1600" dirty="0">
              <a:latin typeface="Meiryo UI" panose="020B0604030504040204" charset="-128"/>
              <a:ea typeface="Meiryo UI" panose="020B0604030504040204" charset="-128"/>
              <a:cs typeface="Meiryo UI" panose="020B0604030504040204" charset="-128"/>
              <a:sym typeface="+mn-ea"/>
            </a:endParaRPr>
          </a:p>
          <a:p>
            <a:pPr marL="363855" indent="-179705" defTabSz="457200">
              <a:defRPr/>
            </a:pPr>
            <a:r>
              <a:rPr lang="ja-JP" altLang="en-US" sz="1600" dirty="0">
                <a:latin typeface="Meiryo UI" panose="020B0604030504040204" charset="-128"/>
                <a:ea typeface="Meiryo UI" panose="020B0604030504040204" charset="-128"/>
                <a:cs typeface="Meiryo UI" panose="020B0604030504040204" charset="-128"/>
              </a:rPr>
              <a:t>○　府営公園において、民間の活力やノウハウを活用し、新たな施設の設置や、各公園の特色を活かしたイベントの実施、創意工夫を凝らした維持・管理運営を行うなど、公園の魅力向上に取り組みます。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a:t>
            </a:r>
            <a:r>
              <a:rPr kumimoji="0"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豊かな食文化や歴史、大阪産</a:t>
            </a:r>
            <a:r>
              <a:rPr kumimoji="0"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a:t>
            </a:r>
            <a:r>
              <a:rPr kumimoji="0"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もん</a:t>
            </a:r>
            <a:r>
              <a:rPr kumimoji="0"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a:t>
            </a:r>
            <a:r>
              <a:rPr kumimoji="0" lang="en-US" altLang="ja-JP" sz="1600" b="0" i="0" u="none" strike="noStrike" kern="1200" cap="none" spc="0" normalizeH="0" baseline="30000" noProof="0" dirty="0">
                <a:ln>
                  <a:noFill/>
                </a:ln>
                <a:effectLst/>
                <a:uLnTx/>
                <a:uFillTx/>
                <a:latin typeface="Meiryo UI"/>
                <a:ea typeface="Meiryo UI"/>
                <a:cs typeface="+mn-cs"/>
              </a:rPr>
              <a:t>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や農業公園</a:t>
            </a:r>
            <a:r>
              <a:rPr kumimoji="0"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などの地域が有する資源を高付加価値化し、府内周遊や長期滞在を促進することで、万博後も大阪を訪れるリピーターの獲得を図ります。</a:t>
            </a:r>
            <a:endParaRPr kumimoji="0"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a:t>
            </a:r>
            <a:r>
              <a:rPr kumimoji="0" lang="en-US" altLang="ja-JP" sz="1050" b="0" i="0" u="none" strike="noStrike" kern="1200" cap="none" spc="0" normalizeH="0" baseline="0" noProof="0" dirty="0">
                <a:ln>
                  <a:noFill/>
                </a:ln>
                <a:effectLst/>
                <a:uLnTx/>
                <a:uFillTx/>
                <a:latin typeface="Meiryo UI" panose="020B0604030504040204" charset="-128"/>
                <a:ea typeface="Meiryo UI" panose="020B0604030504040204" charset="-128"/>
                <a:cs typeface="+mn-cs"/>
              </a:rPr>
              <a:t>※</a:t>
            </a:r>
            <a:r>
              <a:rPr kumimoji="0" lang="ja-JP" altLang="en-US" sz="1050" b="0" i="0" u="none" strike="noStrike" kern="1200" cap="none" spc="0" normalizeH="0" baseline="0" noProof="0" dirty="0">
                <a:ln>
                  <a:noFill/>
                </a:ln>
                <a:effectLst/>
                <a:uLnTx/>
                <a:uFillTx/>
                <a:latin typeface="Meiryo UI" panose="020B0604030504040204" charset="-128"/>
                <a:ea typeface="Meiryo UI" panose="020B0604030504040204" charset="-128"/>
                <a:cs typeface="+mn-cs"/>
              </a:rPr>
              <a:t>大阪産</a:t>
            </a:r>
            <a:r>
              <a:rPr kumimoji="0" lang="en-US" altLang="ja-JP" sz="1050" b="0" i="0" u="none" strike="noStrike" kern="1200" cap="none" spc="0" normalizeH="0" baseline="0" noProof="0" dirty="0">
                <a:ln>
                  <a:noFill/>
                </a:ln>
                <a:effectLst/>
                <a:uLnTx/>
                <a:uFillTx/>
                <a:latin typeface="Meiryo UI" panose="020B0604030504040204" charset="-128"/>
                <a:ea typeface="Meiryo UI" panose="020B0604030504040204" charset="-128"/>
                <a:cs typeface="+mn-cs"/>
              </a:rPr>
              <a:t>(</a:t>
            </a:r>
            <a:r>
              <a:rPr kumimoji="0" lang="ja-JP" altLang="en-US" sz="105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もん</a:t>
            </a:r>
            <a:r>
              <a:rPr kumimoji="0" lang="en-US" altLang="ja-JP" sz="1050" b="0" i="0" u="none" strike="noStrike" kern="1200" cap="none" spc="0" normalizeH="0" baseline="0" noProof="0" dirty="0">
                <a:ln>
                  <a:noFill/>
                </a:ln>
                <a:effectLst/>
                <a:uLnTx/>
                <a:uFillTx/>
                <a:latin typeface="Meiryo UI" panose="020B0604030504040204" charset="-128"/>
                <a:ea typeface="Meiryo UI" panose="020B0604030504040204" charset="-128"/>
                <a:cs typeface="+mn-cs"/>
              </a:rPr>
              <a:t>)</a:t>
            </a:r>
            <a:r>
              <a:rPr kumimoji="0" lang="ja-JP" altLang="en-US" sz="1050" b="0" i="0" u="none" strike="noStrike" kern="1200" cap="none" spc="0" normalizeH="0" baseline="0" noProof="0" dirty="0">
                <a:ln>
                  <a:noFill/>
                </a:ln>
                <a:effectLst/>
                <a:uLnTx/>
                <a:uFillTx/>
                <a:latin typeface="Meiryo UI" panose="020B0604030504040204" charset="-128"/>
                <a:ea typeface="Meiryo UI" panose="020B0604030504040204" charset="-128"/>
                <a:cs typeface="+mn-cs"/>
              </a:rPr>
              <a:t>：</a:t>
            </a:r>
            <a:r>
              <a:rPr kumimoji="1" lang="ja-JP" altLang="en-US" sz="1050" b="0" i="0" u="none" strike="noStrike" kern="1200" cap="none" spc="0" normalizeH="0" baseline="0" noProof="0" dirty="0">
                <a:ln>
                  <a:noFill/>
                </a:ln>
                <a:effectLst/>
                <a:uLnTx/>
                <a:uFillTx/>
                <a:latin typeface="Meiryo UI" panose="020B0604030504040204" charset="-128"/>
                <a:ea typeface="Meiryo UI" panose="020B0604030504040204" charset="-128"/>
                <a:cs typeface="+mn-cs"/>
              </a:rPr>
              <a:t>大阪府内で生産された農林水産物とそれらを使った加工品</a:t>
            </a:r>
            <a:endParaRPr kumimoji="1" lang="en-US" altLang="ja-JP" sz="105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S-PGothic"/>
              <a:ea typeface="Meiryo UI" panose="020B0604030504040204" charset="-128"/>
              <a:cs typeface="+mn-cs"/>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S-Gothic"/>
              <a:ea typeface="Meiryo UI" panose="020B0604030504040204" charset="-128"/>
              <a:cs typeface="+mn-cs"/>
            </a:endParaRPr>
          </a:p>
        </p:txBody>
      </p:sp>
      <p:sp>
        <p:nvSpPr>
          <p:cNvPr id="7" name="四角形: 角を丸くする 6"/>
          <p:cNvSpPr/>
          <p:nvPr/>
        </p:nvSpPr>
        <p:spPr>
          <a:xfrm>
            <a:off x="103695" y="278294"/>
            <a:ext cx="8908330" cy="6462469"/>
          </a:xfrm>
          <a:prstGeom prst="roundRect">
            <a:avLst>
              <a:gd name="adj" fmla="val 8498"/>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6" name="テキスト ボックス 5"/>
          <p:cNvSpPr txBox="1"/>
          <p:nvPr/>
        </p:nvSpPr>
        <p:spPr>
          <a:xfrm>
            <a:off x="2721141" y="168965"/>
            <a:ext cx="3701717" cy="347345"/>
          </a:xfrm>
          <a:prstGeom prst="rect">
            <a:avLst/>
          </a:prstGeom>
          <a:solidFill>
            <a:schemeClr val="accent5"/>
          </a:solidFill>
          <a:ln>
            <a:solidFill>
              <a:schemeClr val="accent5"/>
            </a:solidFill>
          </a:ln>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　基本目標④　ひとが集まる大阪をつくる</a:t>
            </a:r>
          </a:p>
        </p:txBody>
      </p:sp>
      <p:sp>
        <p:nvSpPr>
          <p:cNvPr id="9" name="正方形/長方形 8">
            <a:extLst>
              <a:ext uri="{FF2B5EF4-FFF2-40B4-BE49-F238E27FC236}">
                <a16:creationId xmlns:a16="http://schemas.microsoft.com/office/drawing/2014/main" id="{96AACE79-3623-486C-9970-C8CA9C337D90}"/>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121</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131976" y="867701"/>
            <a:ext cx="8801010" cy="2308324"/>
          </a:xfrm>
          <a:prstGeom prst="rect">
            <a:avLst/>
          </a:prstGeom>
          <a:noFill/>
        </p:spPr>
        <p:txBody>
          <a:bodyPr wrap="square">
            <a:spAutoFit/>
          </a:bodyPr>
          <a:lstStyle/>
          <a:p>
            <a:pPr marL="363855" marR="0" lvl="0" indent="-179705" algn="l"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srgbClr val="FF0000"/>
              </a:solidFill>
              <a:effectLst/>
              <a:uLnTx/>
              <a:uFillTx/>
              <a:latin typeface="Meiryo UI" panose="020B0604030504040204" charset="-128"/>
              <a:ea typeface="Meiryo UI" panose="020B0604030504040204" charset="-128"/>
              <a:cs typeface="+mn-cs"/>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大阪産</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もん</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について、農山漁村発イノベーションサポートセンターによる事業者支援等を実施するとともに、ＰＲや販路拡大等に取り組み、ブランド力向上と活用促進・消費拡大を図ります。</a:t>
            </a:r>
          </a:p>
          <a:p>
            <a:pPr marL="363855" marR="0" lvl="0" indent="-17970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あわせて府</a:t>
            </a:r>
            <a:r>
              <a:rPr kumimoji="1" lang="ja-JP" altLang="en-US" sz="1600" b="0" i="0" u="none" strike="noStrike" kern="1200" cap="none" spc="0" normalizeH="0" baseline="0" noProof="0" dirty="0">
                <a:ln>
                  <a:noFill/>
                </a:ln>
                <a:effectLst/>
                <a:uLnTx/>
                <a:uFillTx/>
                <a:latin typeface="MS-Gothic"/>
                <a:ea typeface="Meiryo UI" panose="020B0604030504040204" charset="-128"/>
                <a:cs typeface="+mn-cs"/>
              </a:rPr>
              <a:t>内外に向けた大阪産</a:t>
            </a:r>
            <a:r>
              <a:rPr kumimoji="1" lang="en-US" altLang="ja-JP" sz="1600" b="0" i="0" u="none" strike="noStrike" kern="1200" cap="none" spc="0" normalizeH="0" baseline="0" noProof="0" dirty="0">
                <a:ln>
                  <a:noFill/>
                </a:ln>
                <a:effectLst/>
                <a:uLnTx/>
                <a:uFillTx/>
                <a:latin typeface="MS-Gothic"/>
                <a:ea typeface="Meiryo UI" panose="020B0604030504040204" charset="-128"/>
                <a:cs typeface="+mn-cs"/>
              </a:rPr>
              <a:t>(</a:t>
            </a:r>
            <a:r>
              <a:rPr kumimoji="1" lang="ja-JP" altLang="en-US" sz="1600" b="0" i="0" u="none" strike="noStrike" kern="1200" cap="none" spc="0" normalizeH="0" baseline="0" noProof="0" dirty="0">
                <a:ln>
                  <a:noFill/>
                </a:ln>
                <a:effectLst/>
                <a:uLnTx/>
                <a:uFillTx/>
                <a:latin typeface="MS-Gothic"/>
                <a:ea typeface="Meiryo UI" panose="020B0604030504040204" charset="-128"/>
                <a:cs typeface="+mn-cs"/>
              </a:rPr>
              <a:t>もん</a:t>
            </a:r>
            <a:r>
              <a:rPr kumimoji="1" lang="en-US" altLang="ja-JP" sz="1600" b="0" i="0" u="none" strike="noStrike" kern="1200" cap="none" spc="0" normalizeH="0" baseline="0" noProof="0" dirty="0">
                <a:ln>
                  <a:noFill/>
                </a:ln>
                <a:effectLst/>
                <a:uLnTx/>
                <a:uFillTx/>
                <a:latin typeface="MS-Gothic"/>
                <a:ea typeface="Meiryo UI" panose="020B0604030504040204" charset="-128"/>
                <a:cs typeface="+mn-cs"/>
              </a:rPr>
              <a:t>)</a:t>
            </a:r>
            <a:r>
              <a:rPr kumimoji="1" lang="ja-JP" altLang="en-US" sz="1600" b="0" i="0" u="none" strike="noStrike" kern="1200" cap="none" spc="0" normalizeH="0" baseline="0" noProof="0" dirty="0">
                <a:ln>
                  <a:noFill/>
                </a:ln>
                <a:effectLst/>
                <a:uLnTx/>
                <a:uFillTx/>
                <a:latin typeface="MS-Gothic"/>
                <a:ea typeface="Meiryo UI" panose="020B0604030504040204" charset="-128"/>
                <a:cs typeface="+mn-cs"/>
              </a:rPr>
              <a:t>の魅力発信と認知度向上のための取組に加え、マッチング等の機会を提供することにより、府内事業者の自律的な海外展開を促進します。</a:t>
            </a:r>
            <a:endParaRPr kumimoji="1" lang="en-US" altLang="ja-JP" sz="1600" b="0" i="0" u="none" strike="noStrike" kern="1200" cap="none" spc="0" normalizeH="0" baseline="0" noProof="0" dirty="0">
              <a:ln>
                <a:noFill/>
              </a:ln>
              <a:effectLst/>
              <a:uLnTx/>
              <a:uFillTx/>
              <a:latin typeface="MS-Gothic"/>
              <a:ea typeface="Meiryo UI" panose="020B0604030504040204" charset="-128"/>
              <a:cs typeface="+mn-cs"/>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文化芸術分野で活躍する者を対象にした顕彰事業を実施するとともに、府民に優れた芸術文化の鑑賞機会を提供する有意義な事業や次世代の育成に資する活動等に対する補助を通して、大阪における文化・芸術の振興を図り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p:txBody>
      </p:sp>
      <p:sp>
        <p:nvSpPr>
          <p:cNvPr id="7" name="四角形: 角を丸くする 6"/>
          <p:cNvSpPr/>
          <p:nvPr/>
        </p:nvSpPr>
        <p:spPr>
          <a:xfrm>
            <a:off x="103695" y="278294"/>
            <a:ext cx="8908330" cy="6462469"/>
          </a:xfrm>
          <a:prstGeom prst="roundRect">
            <a:avLst>
              <a:gd name="adj" fmla="val 8498"/>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6" name="テキスト ボックス 5"/>
          <p:cNvSpPr txBox="1"/>
          <p:nvPr/>
        </p:nvSpPr>
        <p:spPr>
          <a:xfrm>
            <a:off x="2721141" y="168965"/>
            <a:ext cx="3701717" cy="347345"/>
          </a:xfrm>
          <a:prstGeom prst="rect">
            <a:avLst/>
          </a:prstGeom>
          <a:solidFill>
            <a:schemeClr val="accent5"/>
          </a:solidFill>
          <a:ln>
            <a:solidFill>
              <a:schemeClr val="accent5"/>
            </a:solidFill>
          </a:ln>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　基本目標④　ひとが集まる大阪をつくる</a:t>
            </a:r>
          </a:p>
        </p:txBody>
      </p:sp>
      <p:sp>
        <p:nvSpPr>
          <p:cNvPr id="9" name="正方形/長方形 8">
            <a:extLst>
              <a:ext uri="{FF2B5EF4-FFF2-40B4-BE49-F238E27FC236}">
                <a16:creationId xmlns:a16="http://schemas.microsoft.com/office/drawing/2014/main" id="{6C575238-8A9D-4774-A151-D8DD595E824B}"/>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122</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0" y="505183"/>
            <a:ext cx="3619977" cy="338554"/>
          </a:xfrm>
          <a:prstGeom prst="rect">
            <a:avLst/>
          </a:prstGeom>
          <a:noFill/>
        </p:spPr>
        <p:txBody>
          <a:bodyPr wrap="square">
            <a:spAutoFit/>
          </a:bodyPr>
          <a:lstStyle/>
          <a:p>
            <a:pPr marL="2329180" marR="0" lvl="0" indent="-2148205" algn="just"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（２）観光客の受入環境の充実</a:t>
            </a:r>
            <a:endPar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
        <p:nvSpPr>
          <p:cNvPr id="9" name="四角形: 角を丸くする 8"/>
          <p:cNvSpPr/>
          <p:nvPr/>
        </p:nvSpPr>
        <p:spPr>
          <a:xfrm>
            <a:off x="117833" y="258418"/>
            <a:ext cx="8908330" cy="6521840"/>
          </a:xfrm>
          <a:prstGeom prst="roundRect">
            <a:avLst>
              <a:gd name="adj" fmla="val 8498"/>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6" name="テキスト ボックス 5"/>
          <p:cNvSpPr txBox="1"/>
          <p:nvPr/>
        </p:nvSpPr>
        <p:spPr>
          <a:xfrm>
            <a:off x="2721139" y="18109"/>
            <a:ext cx="3701717" cy="347345"/>
          </a:xfrm>
          <a:prstGeom prst="rect">
            <a:avLst/>
          </a:prstGeom>
          <a:solidFill>
            <a:schemeClr val="accent5"/>
          </a:solidFill>
          <a:ln>
            <a:solidFill>
              <a:schemeClr val="accent5"/>
            </a:solidFill>
          </a:ln>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　基本目標④　ひとが集まる大阪をつくる</a:t>
            </a:r>
          </a:p>
        </p:txBody>
      </p:sp>
      <p:sp>
        <p:nvSpPr>
          <p:cNvPr id="11" name="四角形: 角を丸くする 10"/>
          <p:cNvSpPr/>
          <p:nvPr/>
        </p:nvSpPr>
        <p:spPr>
          <a:xfrm>
            <a:off x="786211" y="886424"/>
            <a:ext cx="7884000" cy="7200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多言語案内や</a:t>
            </a:r>
            <a:r>
              <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Wi-Fi</a:t>
            </a: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スポットなどの環境整備のほか、来阪旅行者の多様なニーズに対応した取組などを進め、観光客の満足度を高めていきます。</a:t>
            </a:r>
            <a:endParaRPr kumimoji="1" lang="ja-JP" altLang="en-US" sz="15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2" name="テキスト ボックス 1"/>
          <p:cNvSpPr txBox="1"/>
          <p:nvPr/>
        </p:nvSpPr>
        <p:spPr>
          <a:xfrm>
            <a:off x="132989" y="1697350"/>
            <a:ext cx="8893174" cy="5909310"/>
          </a:xfrm>
          <a:prstGeom prst="rect">
            <a:avLst/>
          </a:prstGeom>
          <a:noFill/>
        </p:spPr>
        <p:txBody>
          <a:bodyPr wrap="square" rtlCol="0">
            <a:spAutoFit/>
          </a:bodyPr>
          <a:lstStyle/>
          <a:p>
            <a:pPr marL="363855" marR="0" lvl="0" indent="-278130" algn="l" defTabSz="914400" rtl="0" eaLnBrk="1" fontAlgn="auto" latinLnBrk="0" hangingPunct="1">
              <a:lnSpc>
                <a:spcPct val="100000"/>
              </a:lnSpc>
              <a:spcBef>
                <a:spcPts val="60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具体的取組</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p>
          <a:p>
            <a:pPr marL="363855" marR="0" lvl="0" indent="-179705" algn="l" defTabSz="914400" rtl="0" eaLnBrk="1" fontAlgn="auto" latinLnBrk="0" hangingPunct="1">
              <a:lnSpc>
                <a:spcPct val="100000"/>
              </a:lnSpc>
              <a:spcBef>
                <a:spcPts val="6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公共交通機関等と連携し、駅構内</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などにおいて、多言語による案内モニターや、経路床面案内標示等を新たに整備又は拡充する鉄道事業者に対して補助</a:t>
            </a:r>
            <a:r>
              <a:rPr lang="ja-JP" altLang="en-US" sz="1600" dirty="0">
                <a:latin typeface="Meiryo UI" panose="020B0604030504040204" charset="-128"/>
                <a:ea typeface="Meiryo UI" panose="020B0604030504040204" charset="-128"/>
              </a:rPr>
              <a:t>するなど</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、受入環境整備の検討を進めます。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宿泊客の利便性や快適性を向上させるため、宿泊施設の</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Wi-Fi</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整備やトイレの洋式化、多言語対応等に加え、ムスリム旅行者向けの礼拝環境の整備などの取組を支援します。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大阪の玄関口である関西国際空港と新大阪駅から万博会場への主要導線となる鉄道駅に、国際的な</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Wi-Fi</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相互接続基盤（</a:t>
            </a:r>
            <a:r>
              <a:rPr kumimoji="1" lang="en-US" altLang="ja-JP" sz="1600" b="0" i="0" u="none" strike="noStrike" kern="1200" cap="none" spc="0" normalizeH="0" baseline="0" noProof="0" dirty="0" err="1">
                <a:ln>
                  <a:noFill/>
                </a:ln>
                <a:effectLst/>
                <a:uLnTx/>
                <a:uFillTx/>
                <a:latin typeface="Meiryo UI" panose="020B0604030504040204" charset="-128"/>
                <a:ea typeface="Meiryo UI" panose="020B0604030504040204" charset="-128"/>
                <a:cs typeface="+mn-cs"/>
              </a:rPr>
              <a:t>OpenRoaming</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）に対応した</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Wi-Fi</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スポットを整備します。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3855" indent="-179705">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多言語での観光案内や旅行時のトラブル等に関する総合相談等の各種サービスをワンストップで提供するトラベルサービスセンターをＪＲ大阪駅・新大阪駅で運営し、</a:t>
            </a:r>
            <a:r>
              <a:rPr kumimoji="1" lang="ja-JP" altLang="en-US" sz="1600" b="0" i="0" u="none" strike="noStrike" kern="1200" cap="none" spc="0" normalizeH="0" baseline="0" noProof="0" dirty="0">
                <a:ln>
                  <a:noFill/>
                </a:ln>
                <a:effectLst/>
                <a:uLnTx/>
                <a:uFillTx/>
                <a:latin typeface="Lucida Grande"/>
                <a:ea typeface="Meiryo UI" panose="020B0604030504040204" charset="-128"/>
                <a:cs typeface="+mn-cs"/>
              </a:rPr>
              <a:t>快適で満足いただける旅をサポートします。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3855" marR="0" lvl="0" indent="-179705" algn="l" defTabSz="914400" rtl="0" eaLnBrk="1" fontAlgn="auto" latinLnBrk="0" hangingPunct="1">
              <a:lnSpc>
                <a:spcPct val="100000"/>
              </a:lnSpc>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3855" marR="0" lvl="0" indent="-179705" algn="l" defTabSz="914400" rtl="0" eaLnBrk="1" fontAlgn="auto" latinLnBrk="0" hangingPunct="1">
              <a:lnSpc>
                <a:spcPct val="100000"/>
              </a:lnSpc>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全国的なタクシー不足や大阪・関西万博での導入成果を踏まえ、府民・市民及び観光客等の移動の自由を確保するため、ライドシェア</a:t>
            </a:r>
            <a:r>
              <a:rPr kumimoji="0"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のあり方について</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検討を進めていきます。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3855" marR="0" lvl="0" indent="-179705" algn="l" defTabSz="914400" rtl="0" eaLnBrk="1" fontAlgn="auto" latinLnBrk="0" hangingPunct="1">
              <a:lnSpc>
                <a:spcPct val="100000"/>
              </a:lnSpc>
              <a:spcAft>
                <a:spcPts val="0"/>
              </a:spcAft>
              <a:buClrTx/>
              <a:buSzTx/>
              <a:buFontTx/>
              <a:buNone/>
              <a:tabLst/>
              <a:defRPr/>
            </a:pPr>
            <a:endParaRPr lang="en-US" altLang="ja-JP" sz="1600" dirty="0">
              <a:latin typeface="Meiryo UI" panose="020B0604030504040204" charset="-128"/>
              <a:ea typeface="Meiryo UI" panose="020B0604030504040204" charset="-128"/>
            </a:endParaRPr>
          </a:p>
          <a:p>
            <a:pPr marL="363855" indent="-179705">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市町村等が行う、受入環境整備や誘客促進に関する事業を補助対象</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として実施します。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363855" marR="0" lvl="0" indent="-179705" algn="l" defTabSz="914400" rtl="0" eaLnBrk="1" fontAlgn="auto" latinLnBrk="0" hangingPunct="1">
              <a:lnSpc>
                <a:spcPct val="100000"/>
              </a:lnSpc>
              <a:spcBef>
                <a:spcPts val="60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
        <p:nvSpPr>
          <p:cNvPr id="10" name="正方形/長方形 9">
            <a:extLst>
              <a:ext uri="{FF2B5EF4-FFF2-40B4-BE49-F238E27FC236}">
                <a16:creationId xmlns:a16="http://schemas.microsoft.com/office/drawing/2014/main" id="{B1F6883E-6EA7-4D2C-ABF9-726724430E1B}"/>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123</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179512" y="557972"/>
            <a:ext cx="8784976"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30" name="正方形/長方形 29"/>
          <p:cNvSpPr/>
          <p:nvPr/>
        </p:nvSpPr>
        <p:spPr>
          <a:xfrm>
            <a:off x="179512" y="664112"/>
            <a:ext cx="8784976" cy="2723823"/>
          </a:xfrm>
          <a:prstGeom prst="rect">
            <a:avLst/>
          </a:prstGeom>
        </p:spPr>
        <p:txBody>
          <a:bodyPr wrap="square" lIns="91440" tIns="45720" rIns="91440" bIns="4572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Ⅲ</a:t>
            </a: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　人口減少・超高齢社会でも持続可能な地域づくり</a:t>
            </a:r>
            <a:endPar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a:p>
            <a:pPr marL="180975" marR="0" lvl="0" indent="0" algn="ctr" defTabSz="914400" rtl="0" eaLnBrk="1" fontAlgn="auto" latinLnBrk="0" hangingPunct="1">
              <a:lnSpc>
                <a:spcPct val="100000"/>
              </a:lnSpc>
              <a:spcBef>
                <a:spcPts val="120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180975" marR="0" lvl="0" indent="0" algn="l" defTabSz="914400" rtl="0" eaLnBrk="1" fontAlgn="auto" latinLnBrk="0" hangingPunct="1">
              <a:lnSpc>
                <a:spcPct val="100000"/>
              </a:lnSpc>
              <a:spcBef>
                <a:spcPts val="12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人口減少局面においても、誰もが安心して「住み続けたい」と思えるまちづくりを進めます。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2329180" marR="0" lvl="0" indent="-2148205" algn="l" defTabSz="914400" rtl="0" eaLnBrk="1" fontAlgn="auto" latinLnBrk="0" hangingPunct="1">
              <a:lnSpc>
                <a:spcPct val="100000"/>
              </a:lnSpc>
              <a:spcBef>
                <a:spcPts val="60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（１）持続可能な地域づくり</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2249805" marR="0" lvl="0" indent="-1537335"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スマートシティ化の推進、市町村の移住・定住促進のサポート　等</a:t>
            </a:r>
            <a:endParaRPr kumimoji="1" lang="en-US" altLang="ja-JP" sz="14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2062480" marR="0" lvl="0" indent="-1881505"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effectLst/>
                <a:uLnTx/>
                <a:uFillTx/>
                <a:latin typeface="Meiryo UI" panose="020B0604030504040204" charset="-128"/>
                <a:ea typeface="Meiryo UI" panose="020B0604030504040204" charset="-128"/>
                <a:cs typeface="+mn-cs"/>
              </a:rPr>
              <a:t>（２）安全・安心の確保</a:t>
            </a:r>
            <a:endParaRPr kumimoji="1" lang="en-US" altLang="ja-JP" sz="14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2249805" marR="0" lvl="0" indent="-1537335"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地震・津波の被害想定の見直し、国土強靭化計画に基づく災害対策強化、治安・防犯対策の推進、</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2249805" marR="0" lvl="0" indent="-1537335"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大阪防災アプリの活用、ファシリティマネジメント推進　等</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2691130" marR="0" lvl="0" indent="-2510155"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（３）環境にやさしい都市の実現</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2249805" marR="0" lvl="0" indent="-1537335"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都市緑化の取組、大阪ブルー・オーシャン・ビジョンの実現、カーボンニュートラルの実現　等</a:t>
            </a:r>
          </a:p>
        </p:txBody>
      </p:sp>
      <p:sp>
        <p:nvSpPr>
          <p:cNvPr id="24" name="四角形: 角を丸くする 23"/>
          <p:cNvSpPr/>
          <p:nvPr/>
        </p:nvSpPr>
        <p:spPr>
          <a:xfrm>
            <a:off x="179705" y="1209674"/>
            <a:ext cx="8785225" cy="2304000"/>
          </a:xfrm>
          <a:prstGeom prst="roundRect">
            <a:avLst>
              <a:gd name="adj" fmla="val 13630"/>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25" name="テキスト ボックス 24"/>
          <p:cNvSpPr txBox="1"/>
          <p:nvPr/>
        </p:nvSpPr>
        <p:spPr>
          <a:xfrm>
            <a:off x="2721142" y="1048698"/>
            <a:ext cx="3701717" cy="347345"/>
          </a:xfrm>
          <a:prstGeom prst="rect">
            <a:avLst/>
          </a:prstGeom>
          <a:solidFill>
            <a:schemeClr val="accent3"/>
          </a:solidFill>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　基本目標⑤　住み続けたいまちをつくる</a:t>
            </a:r>
          </a:p>
        </p:txBody>
      </p:sp>
      <p:sp>
        <p:nvSpPr>
          <p:cNvPr id="27" name="正方形/長方形 26"/>
          <p:cNvSpPr/>
          <p:nvPr/>
        </p:nvSpPr>
        <p:spPr>
          <a:xfrm>
            <a:off x="262062" y="3598720"/>
            <a:ext cx="8905204" cy="338554"/>
          </a:xfrm>
          <a:prstGeom prst="rect">
            <a:avLst/>
          </a:prstGeom>
        </p:spPr>
        <p:txBody>
          <a:bodyPr wrap="square" lIns="91440" tIns="45720" rIns="91440" bIns="45720" anchor="t">
            <a:spAutoFit/>
          </a:bodyPr>
          <a:lstStyle/>
          <a:p>
            <a:pPr marL="180975" marR="0" lvl="0" indent="-180975" algn="just"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a:t>
            </a: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具体的目標（</a:t>
            </a:r>
            <a:r>
              <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KPI</a:t>
            </a: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a:t>
            </a:r>
            <a:r>
              <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a:t>
            </a:r>
            <a:endParaRPr kumimoji="1" lang="en-US" altLang="ja-JP" sz="12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p:txBody>
      </p:sp>
      <p:graphicFrame>
        <p:nvGraphicFramePr>
          <p:cNvPr id="29" name="表 28"/>
          <p:cNvGraphicFramePr>
            <a:graphicFrameLocks noGrp="1"/>
          </p:cNvGraphicFramePr>
          <p:nvPr>
            <p:extLst>
              <p:ext uri="{D42A27DB-BD31-4B8C-83A1-F6EECF244321}">
                <p14:modId xmlns:p14="http://schemas.microsoft.com/office/powerpoint/2010/main" val="2641701834"/>
              </p:ext>
            </p:extLst>
          </p:nvPr>
        </p:nvGraphicFramePr>
        <p:xfrm>
          <a:off x="262048" y="3936977"/>
          <a:ext cx="8618635" cy="2236217"/>
        </p:xfrm>
        <a:graphic>
          <a:graphicData uri="http://schemas.openxmlformats.org/drawingml/2006/table">
            <a:tbl>
              <a:tblPr firstRow="1" bandRow="1">
                <a:tableStyleId>{F5AB1C69-6EDB-4FF4-983F-18BD219EF322}</a:tableStyleId>
              </a:tblPr>
              <a:tblGrid>
                <a:gridCol w="5374370">
                  <a:extLst>
                    <a:ext uri="{9D8B030D-6E8A-4147-A177-3AD203B41FA5}">
                      <a16:colId xmlns:a16="http://schemas.microsoft.com/office/drawing/2014/main" val="20000"/>
                    </a:ext>
                  </a:extLst>
                </a:gridCol>
                <a:gridCol w="3244265">
                  <a:extLst>
                    <a:ext uri="{9D8B030D-6E8A-4147-A177-3AD203B41FA5}">
                      <a16:colId xmlns:a16="http://schemas.microsoft.com/office/drawing/2014/main" val="20001"/>
                    </a:ext>
                  </a:extLst>
                </a:gridCol>
              </a:tblGrid>
              <a:tr h="384557">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ja-JP" altLang="en-US" sz="1100" b="1" dirty="0">
                          <a:solidFill>
                            <a:schemeClr val="bg1"/>
                          </a:solidFill>
                        </a:rPr>
                        <a:t>具体的目標（</a:t>
                      </a:r>
                      <a:r>
                        <a:rPr kumimoji="1" lang="en-US" altLang="ja-JP" sz="1100" b="1" dirty="0">
                          <a:solidFill>
                            <a:schemeClr val="bg1"/>
                          </a:solidFill>
                        </a:rPr>
                        <a:t>KPI</a:t>
                      </a:r>
                      <a:r>
                        <a:rPr kumimoji="1" lang="ja-JP" altLang="en-US" sz="1100" b="1" dirty="0">
                          <a:solidFill>
                            <a:schemeClr val="bg1"/>
                          </a:solidFill>
                        </a:rPr>
                        <a:t>）</a:t>
                      </a:r>
                      <a:endParaRPr kumimoji="1" lang="ja-JP" altLang="en-US" sz="1100" b="1" dirty="0">
                        <a:solidFill>
                          <a:schemeClr val="bg1"/>
                        </a:solidFill>
                        <a:latin typeface="Meiryo UI" panose="020B0604030504040204" charset="-128"/>
                        <a:ea typeface="Meiryo UI" panose="020B0604030504040204" charset="-128"/>
                      </a:endParaRPr>
                    </a:p>
                  </a:txBody>
                  <a:tcPr marL="68580" marR="68580" marT="34290" marB="34290" anchor="ctr">
                    <a:lnL w="12700" cap="flat" cmpd="sng" algn="ctr">
                      <a:solidFill>
                        <a:schemeClr val="accent3"/>
                      </a:solidFill>
                      <a:prstDash val="solid"/>
                      <a:round/>
                      <a:headEnd type="none" w="med" len="med"/>
                      <a:tailEnd type="none" w="med" len="med"/>
                    </a:lnL>
                    <a:lnT w="12700" cap="flat" cmpd="sng" algn="ctr">
                      <a:solidFill>
                        <a:schemeClr val="accent3"/>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ja-JP" altLang="en-US" sz="1100" b="1">
                          <a:solidFill>
                            <a:schemeClr val="bg1"/>
                          </a:solidFill>
                        </a:rPr>
                        <a:t>現状値</a:t>
                      </a:r>
                      <a:endParaRPr kumimoji="1" lang="ja-JP" altLang="en-US" sz="1100" b="1" dirty="0">
                        <a:solidFill>
                          <a:schemeClr val="bg1"/>
                        </a:solidFill>
                        <a:latin typeface="Meiryo UI" panose="020B0604030504040204" charset="-128"/>
                        <a:ea typeface="Meiryo UI" panose="020B0604030504040204" charset="-128"/>
                      </a:endParaRPr>
                    </a:p>
                  </a:txBody>
                  <a:tcPr marL="68580" marR="68580" marT="34290" marB="34290" anchor="ctr">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tcPr>
                </a:tc>
                <a:extLst>
                  <a:ext uri="{0D108BD9-81ED-4DB2-BD59-A6C34878D82A}">
                    <a16:rowId xmlns:a16="http://schemas.microsoft.com/office/drawing/2014/main" val="10000"/>
                  </a:ext>
                </a:extLst>
              </a:tr>
              <a:tr h="617220">
                <a:tc>
                  <a:txBody>
                    <a:bodyPr/>
                    <a:lstStyle/>
                    <a:p>
                      <a:r>
                        <a:rPr kumimoji="1" lang="ja-JP" altLang="en-US" sz="1200" b="1" dirty="0"/>
                        <a:t>○転出超過率（対東京圏）：前年を下回る</a:t>
                      </a:r>
                      <a:r>
                        <a:rPr lang="ja-JP" altLang="en-US" sz="1200" b="1" dirty="0">
                          <a:sym typeface="+mn-ea"/>
                        </a:rPr>
                        <a:t>　</a:t>
                      </a:r>
                      <a:r>
                        <a:rPr lang="en-US" altLang="ja-JP" sz="1200" b="1" dirty="0">
                          <a:sym typeface="+mn-ea"/>
                        </a:rPr>
                        <a:t>【</a:t>
                      </a:r>
                      <a:r>
                        <a:rPr lang="ja-JP" altLang="en-US" sz="1200" b="1" dirty="0">
                          <a:sym typeface="+mn-ea"/>
                        </a:rPr>
                        <a:t>再掲</a:t>
                      </a:r>
                      <a:r>
                        <a:rPr lang="en-US" altLang="ja-JP" sz="1200" b="1" dirty="0">
                          <a:sym typeface="+mn-ea"/>
                        </a:rPr>
                        <a:t>】</a:t>
                      </a:r>
                      <a:endParaRPr kumimoji="1" lang="ja-JP" altLang="en-US" sz="1200" b="1" dirty="0"/>
                    </a:p>
                  </a:txBody>
                  <a:tcPr marL="68580" marR="68580" marT="34290" marB="3429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tcPr>
                </a:tc>
                <a:tc>
                  <a:txBody>
                    <a:bodyPr/>
                    <a:lstStyle/>
                    <a:p>
                      <a:pPr algn="ctr"/>
                      <a:r>
                        <a:rPr kumimoji="1" lang="en-US" altLang="zh-CN" sz="1050" dirty="0"/>
                        <a:t>【2023</a:t>
                      </a:r>
                      <a:r>
                        <a:rPr kumimoji="1" lang="zh-CN" altLang="en-US" sz="1050" dirty="0"/>
                        <a:t>年</a:t>
                      </a:r>
                      <a:r>
                        <a:rPr kumimoji="1" lang="en-US" altLang="zh-CN" sz="1050" dirty="0"/>
                        <a:t>】</a:t>
                      </a:r>
                    </a:p>
                    <a:p>
                      <a:pPr algn="ctr"/>
                      <a:r>
                        <a:rPr kumimoji="1" lang="en-US" altLang="zh-CN" sz="1050" dirty="0"/>
                        <a:t>0.12</a:t>
                      </a:r>
                      <a:r>
                        <a:rPr kumimoji="1" lang="zh-CN" altLang="en-US" sz="1050" dirty="0"/>
                        <a:t>％</a:t>
                      </a:r>
                    </a:p>
                    <a:p>
                      <a:pPr marL="0" marR="0" lvl="0" indent="0" algn="ctr" defTabSz="914400" rtl="0" eaLnBrk="1" fontAlgn="auto" latinLnBrk="0" hangingPunct="1">
                        <a:lnSpc>
                          <a:spcPct val="100000"/>
                        </a:lnSpc>
                        <a:spcBef>
                          <a:spcPts val="0"/>
                        </a:spcBef>
                        <a:spcAft>
                          <a:spcPts val="0"/>
                        </a:spcAft>
                        <a:buClrTx/>
                        <a:buSzTx/>
                        <a:buFontTx/>
                        <a:buNone/>
                        <a:defRPr/>
                      </a:pPr>
                      <a:r>
                        <a:rPr kumimoji="1" lang="ja-JP" altLang="en-US" sz="1050" b="0" u="none" strike="noStrike" kern="1200" cap="none" spc="0" normalizeH="0" baseline="0" noProof="0" dirty="0">
                          <a:ln>
                            <a:noFill/>
                          </a:ln>
                          <a:solidFill>
                            <a:prstClr val="black"/>
                          </a:solidFill>
                          <a:effectLst/>
                          <a:uLnTx/>
                          <a:uFillTx/>
                        </a:rPr>
                        <a:t>（</a:t>
                      </a:r>
                      <a:r>
                        <a:rPr kumimoji="1" lang="en-US" altLang="ja-JP" sz="1050" b="0" u="none" strike="noStrike" kern="1200" cap="none" spc="0" normalizeH="0" baseline="0" noProof="0" dirty="0">
                          <a:ln>
                            <a:noFill/>
                          </a:ln>
                          <a:solidFill>
                            <a:prstClr val="black"/>
                          </a:solidFill>
                          <a:effectLst/>
                          <a:uLnTx/>
                          <a:uFillTx/>
                        </a:rPr>
                        <a:t>2022</a:t>
                      </a:r>
                      <a:r>
                        <a:rPr kumimoji="1" lang="ja-JP" altLang="en-US" sz="1050" b="0" u="none" strike="noStrike" kern="1200" cap="none" spc="0" normalizeH="0" baseline="0" noProof="0" dirty="0">
                          <a:ln>
                            <a:noFill/>
                          </a:ln>
                          <a:solidFill>
                            <a:prstClr val="black"/>
                          </a:solidFill>
                          <a:effectLst/>
                          <a:uLnTx/>
                          <a:uFillTx/>
                        </a:rPr>
                        <a:t>年：</a:t>
                      </a:r>
                      <a:r>
                        <a:rPr kumimoji="1" lang="en-US" altLang="ja-JP" sz="1050" b="0" u="none" strike="noStrike" kern="1200" cap="none" spc="0" normalizeH="0" baseline="0" noProof="0" dirty="0">
                          <a:ln>
                            <a:noFill/>
                          </a:ln>
                          <a:solidFill>
                            <a:prstClr val="black"/>
                          </a:solidFill>
                          <a:effectLst/>
                          <a:uLnTx/>
                          <a:uFillTx/>
                        </a:rPr>
                        <a:t>0.12</a:t>
                      </a:r>
                      <a:r>
                        <a:rPr kumimoji="1" lang="ja-JP" altLang="en-US" sz="1050" b="0" u="none" strike="noStrike" kern="1200" cap="none" spc="0" normalizeH="0" baseline="0" noProof="0" dirty="0">
                          <a:ln>
                            <a:noFill/>
                          </a:ln>
                          <a:solidFill>
                            <a:prstClr val="black"/>
                          </a:solidFill>
                          <a:effectLst/>
                          <a:uLnTx/>
                          <a:uFillTx/>
                        </a:rPr>
                        <a:t>％）</a:t>
                      </a:r>
                      <a:endParaRPr kumimoji="1" lang="en-US" altLang="ja-JP" sz="105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txBody>
                  <a:tcPr marL="68580" marR="68580" marT="34290" marB="3429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tcPr>
                </a:tc>
                <a:extLst>
                  <a:ext uri="{0D108BD9-81ED-4DB2-BD59-A6C34878D82A}">
                    <a16:rowId xmlns:a16="http://schemas.microsoft.com/office/drawing/2014/main" val="10001"/>
                  </a:ext>
                </a:extLst>
              </a:tr>
              <a:tr h="617220">
                <a:tc>
                  <a:txBody>
                    <a:bodyPr/>
                    <a:lstStyle/>
                    <a:p>
                      <a:r>
                        <a:rPr kumimoji="1" lang="ja-JP" altLang="en-US" sz="1200" b="1" u="none" dirty="0"/>
                        <a:t>○南海トラフ巨大地震による人的被害：限りなくゼロに　</a:t>
                      </a:r>
                      <a:endParaRPr kumimoji="1" lang="en-US" altLang="ja-JP" sz="1200" b="1" u="none" dirty="0"/>
                    </a:p>
                  </a:txBody>
                  <a:tcPr marL="68580" marR="68580" marT="34290" marB="3429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tcPr>
                </a:tc>
                <a:tc>
                  <a:txBody>
                    <a:bodyPr/>
                    <a:lstStyle/>
                    <a:p>
                      <a:pPr algn="ctr"/>
                      <a:r>
                        <a:rPr kumimoji="1" lang="en-US" altLang="ja-JP" sz="1050" dirty="0"/>
                        <a:t>【2018</a:t>
                      </a:r>
                      <a:r>
                        <a:rPr kumimoji="1" lang="ja-JP" altLang="en-US" sz="1050" dirty="0"/>
                        <a:t>年度</a:t>
                      </a:r>
                      <a:r>
                        <a:rPr kumimoji="1" lang="en-US" altLang="ja-JP" sz="1050" dirty="0"/>
                        <a:t>】</a:t>
                      </a:r>
                    </a:p>
                    <a:p>
                      <a:pPr algn="ctr">
                        <a:lnSpc>
                          <a:spcPct val="100000"/>
                        </a:lnSpc>
                      </a:pPr>
                      <a:r>
                        <a:rPr kumimoji="1" lang="en-US" altLang="ja-JP" sz="1050" dirty="0"/>
                        <a:t>24,000</a:t>
                      </a:r>
                      <a:r>
                        <a:rPr kumimoji="1" lang="ja-JP" altLang="en-US" sz="1050" dirty="0"/>
                        <a:t>人</a:t>
                      </a:r>
                      <a:endParaRPr kumimoji="1" lang="en-US" altLang="ja-JP" sz="1050" dirty="0"/>
                    </a:p>
                    <a:p>
                      <a:pPr algn="ctr">
                        <a:lnSpc>
                          <a:spcPct val="100000"/>
                        </a:lnSpc>
                      </a:pPr>
                      <a:r>
                        <a:rPr kumimoji="1" lang="ja-JP" altLang="en-US" sz="1050" dirty="0"/>
                        <a:t>（推定値）</a:t>
                      </a:r>
                      <a:endParaRPr kumimoji="1" lang="en-US" altLang="ja-JP" sz="1050" dirty="0"/>
                    </a:p>
                  </a:txBody>
                  <a:tcPr marL="68580" marR="68580" marT="34290" marB="3429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tcPr>
                </a:tc>
                <a:extLst>
                  <a:ext uri="{0D108BD9-81ED-4DB2-BD59-A6C34878D82A}">
                    <a16:rowId xmlns:a16="http://schemas.microsoft.com/office/drawing/2014/main" val="10002"/>
                  </a:ext>
                </a:extLst>
              </a:tr>
              <a:tr h="617220">
                <a:tc>
                  <a:txBody>
                    <a:bodyPr/>
                    <a:lstStyle/>
                    <a:p>
                      <a:pPr marL="174625" indent="-174625"/>
                      <a:r>
                        <a:rPr kumimoji="1" lang="ja-JP" altLang="en-US" sz="1200" b="1" u="none" dirty="0"/>
                        <a:t>○温室効果ガス排出量：</a:t>
                      </a:r>
                      <a:r>
                        <a:rPr kumimoji="1" lang="en-US" altLang="ja-JP" sz="1200" b="1" u="none" dirty="0"/>
                        <a:t>2013</a:t>
                      </a:r>
                      <a:r>
                        <a:rPr kumimoji="1" lang="ja-JP" altLang="en-US" sz="1200" b="1" u="none" dirty="0"/>
                        <a:t>年度比</a:t>
                      </a:r>
                      <a:r>
                        <a:rPr kumimoji="1" lang="en-US" altLang="ja-JP" sz="1200" b="1" u="none" dirty="0"/>
                        <a:t>40</a:t>
                      </a:r>
                      <a:r>
                        <a:rPr kumimoji="1" lang="ja-JP" altLang="en-US" sz="1200" b="1" u="none" dirty="0"/>
                        <a:t>％削減</a:t>
                      </a:r>
                      <a:r>
                        <a:rPr kumimoji="1" lang="en-US" altLang="ja-JP" sz="1200" b="1" u="none" dirty="0"/>
                        <a:t>【2030</a:t>
                      </a:r>
                      <a:r>
                        <a:rPr kumimoji="1" lang="ja-JP" altLang="en-US" sz="1200" b="1" u="none" dirty="0"/>
                        <a:t>年度まで</a:t>
                      </a:r>
                      <a:r>
                        <a:rPr kumimoji="1" lang="en-US" altLang="ja-JP" sz="1200" b="1" u="none" dirty="0"/>
                        <a:t>】</a:t>
                      </a:r>
                      <a:endParaRPr kumimoji="1" lang="ja-JP" altLang="en-US" sz="1200" b="1" u="none" dirty="0"/>
                    </a:p>
                  </a:txBody>
                  <a:tcPr marL="68580" marR="68580" marT="34290" marB="3429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B w="12700" cap="flat" cmpd="sng" algn="ctr">
                      <a:solidFill>
                        <a:schemeClr val="accent3"/>
                      </a:solidFill>
                      <a:prstDash val="solid"/>
                      <a:round/>
                      <a:headEnd type="none" w="med" len="med"/>
                      <a:tailEnd type="none" w="med" len="med"/>
                    </a:lnB>
                  </a:tcPr>
                </a:tc>
                <a:tc>
                  <a:txBody>
                    <a:bodyPr/>
                    <a:lstStyle/>
                    <a:p>
                      <a:pPr algn="ctr">
                        <a:lnSpc>
                          <a:spcPct val="100000"/>
                        </a:lnSpc>
                      </a:pPr>
                      <a:r>
                        <a:rPr kumimoji="1" lang="en-US" altLang="ja-JP" sz="1050" dirty="0"/>
                        <a:t>【2021</a:t>
                      </a:r>
                      <a:r>
                        <a:rPr kumimoji="1" lang="ja-JP" altLang="en-US" sz="1050" dirty="0"/>
                        <a:t>年度</a:t>
                      </a:r>
                      <a:r>
                        <a:rPr kumimoji="1" lang="en-US" altLang="ja-JP" sz="1050" dirty="0"/>
                        <a:t>】</a:t>
                      </a:r>
                    </a:p>
                    <a:p>
                      <a:pPr algn="ctr">
                        <a:lnSpc>
                          <a:spcPct val="100000"/>
                        </a:lnSpc>
                      </a:pPr>
                      <a:r>
                        <a:rPr kumimoji="1" lang="en-US" altLang="ja-JP" sz="1050" dirty="0"/>
                        <a:t>2013</a:t>
                      </a:r>
                      <a:r>
                        <a:rPr kumimoji="1" lang="ja-JP" altLang="en-US" sz="1050" dirty="0"/>
                        <a:t>年度比</a:t>
                      </a:r>
                      <a:r>
                        <a:rPr kumimoji="1" lang="en-US" altLang="ja-JP" sz="1050" dirty="0">
                          <a:solidFill>
                            <a:schemeClr val="tx1"/>
                          </a:solidFill>
                        </a:rPr>
                        <a:t>24.3</a:t>
                      </a:r>
                      <a:r>
                        <a:rPr kumimoji="1" lang="ja-JP" altLang="en-US" sz="1050" dirty="0"/>
                        <a:t>％削減</a:t>
                      </a:r>
                      <a:endParaRPr kumimoji="1" lang="en-US" altLang="ja-JP" sz="1050" dirty="0"/>
                    </a:p>
                  </a:txBody>
                  <a:tcPr marL="68580" marR="68580" marT="34290" marB="3429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34" name="正方形/長方形 33"/>
          <p:cNvSpPr/>
          <p:nvPr/>
        </p:nvSpPr>
        <p:spPr>
          <a:xfrm>
            <a:off x="179512" y="146838"/>
            <a:ext cx="8136904" cy="369332"/>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２）具体的取組</a:t>
            </a:r>
          </a:p>
        </p:txBody>
      </p:sp>
      <p:pic>
        <p:nvPicPr>
          <p:cNvPr id="23" name="Picture 4"/>
          <p:cNvPicPr preferRelativeResize="0">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6823" y="50800"/>
            <a:ext cx="457200" cy="45818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5"/>
          <p:cNvPicPr preferRelativeResize="0">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51511" y="50800"/>
            <a:ext cx="457200" cy="458182"/>
          </a:xfrm>
          <a:prstGeom prst="rect">
            <a:avLst/>
          </a:prstGeom>
          <a:noFill/>
          <a:extLst>
            <a:ext uri="{909E8E84-426E-40DD-AFC4-6F175D3DCCD1}">
              <a14:hiddenFill xmlns:a14="http://schemas.microsoft.com/office/drawing/2010/main">
                <a:solidFill>
                  <a:srgbClr val="FFFFFF"/>
                </a:solidFill>
              </a14:hiddenFill>
            </a:ext>
          </a:extLst>
        </p:spPr>
      </p:pic>
      <p:pic>
        <p:nvPicPr>
          <p:cNvPr id="31" name="図 30"/>
          <p:cNvPicPr preferRelativeResize="0"/>
          <p:nvPr/>
        </p:nvPicPr>
        <p:blipFill>
          <a:blip r:embed="rId4" cstate="print">
            <a:extLst>
              <a:ext uri="{28A0092B-C50C-407E-A947-70E740481C1C}">
                <a14:useLocalDpi xmlns:a14="http://schemas.microsoft.com/office/drawing/2010/main" val="0"/>
              </a:ext>
            </a:extLst>
          </a:blip>
          <a:stretch>
            <a:fillRect/>
          </a:stretch>
        </p:blipFill>
        <p:spPr>
          <a:xfrm>
            <a:off x="5175574" y="50800"/>
            <a:ext cx="457200" cy="458182"/>
          </a:xfrm>
          <a:prstGeom prst="rect">
            <a:avLst/>
          </a:prstGeom>
        </p:spPr>
      </p:pic>
      <p:pic>
        <p:nvPicPr>
          <p:cNvPr id="32" name="Picture 12"/>
          <p:cNvPicPr preferRelativeResize="0">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50262" y="50800"/>
            <a:ext cx="457200" cy="458182"/>
          </a:xfrm>
          <a:prstGeom prst="rect">
            <a:avLst/>
          </a:prstGeom>
          <a:noFill/>
          <a:extLst>
            <a:ext uri="{909E8E84-426E-40DD-AFC4-6F175D3DCCD1}">
              <a14:hiddenFill xmlns:a14="http://schemas.microsoft.com/office/drawing/2010/main">
                <a:solidFill>
                  <a:srgbClr val="FFFFFF"/>
                </a:solidFill>
              </a14:hiddenFill>
            </a:ext>
          </a:extLst>
        </p:spPr>
      </p:pic>
      <p:pic>
        <p:nvPicPr>
          <p:cNvPr id="33" name="図 32"/>
          <p:cNvPicPr/>
          <p:nvPr/>
        </p:nvPicPr>
        <p:blipFill>
          <a:blip r:embed="rId6" cstate="print">
            <a:extLst>
              <a:ext uri="{28A0092B-C50C-407E-A947-70E740481C1C}">
                <a14:useLocalDpi xmlns:a14="http://schemas.microsoft.com/office/drawing/2010/main" val="0"/>
              </a:ext>
            </a:extLst>
          </a:blip>
          <a:stretch>
            <a:fillRect/>
          </a:stretch>
        </p:blipFill>
        <p:spPr>
          <a:xfrm>
            <a:off x="4226199" y="50800"/>
            <a:ext cx="457200" cy="458182"/>
          </a:xfrm>
          <a:prstGeom prst="rect">
            <a:avLst/>
          </a:prstGeom>
        </p:spPr>
      </p:pic>
      <p:pic>
        <p:nvPicPr>
          <p:cNvPr id="35" name="図 34"/>
          <p:cNvPicPr/>
          <p:nvPr/>
        </p:nvPicPr>
        <p:blipFill>
          <a:blip r:embed="rId7" cstate="print">
            <a:extLst>
              <a:ext uri="{28A0092B-C50C-407E-A947-70E740481C1C}">
                <a14:useLocalDpi xmlns:a14="http://schemas.microsoft.com/office/drawing/2010/main" val="0"/>
              </a:ext>
            </a:extLst>
          </a:blip>
          <a:stretch>
            <a:fillRect/>
          </a:stretch>
        </p:blipFill>
        <p:spPr>
          <a:xfrm>
            <a:off x="4700886" y="50800"/>
            <a:ext cx="457200" cy="458182"/>
          </a:xfrm>
          <a:prstGeom prst="rect">
            <a:avLst/>
          </a:prstGeom>
        </p:spPr>
      </p:pic>
      <p:pic>
        <p:nvPicPr>
          <p:cNvPr id="40" name="図 39"/>
          <p:cNvPicPr/>
          <p:nvPr/>
        </p:nvPicPr>
        <p:blipFill>
          <a:blip r:embed="rId8" cstate="print">
            <a:extLst>
              <a:ext uri="{28A0092B-C50C-407E-A947-70E740481C1C}">
                <a14:useLocalDpi xmlns:a14="http://schemas.microsoft.com/office/drawing/2010/main" val="0"/>
              </a:ext>
            </a:extLst>
          </a:blip>
          <a:stretch>
            <a:fillRect/>
          </a:stretch>
        </p:blipFill>
        <p:spPr>
          <a:xfrm>
            <a:off x="7082238" y="50800"/>
            <a:ext cx="457200" cy="458182"/>
          </a:xfrm>
          <a:prstGeom prst="rect">
            <a:avLst/>
          </a:prstGeom>
        </p:spPr>
      </p:pic>
      <p:pic>
        <p:nvPicPr>
          <p:cNvPr id="42" name="図 41"/>
          <p:cNvPicPr/>
          <p:nvPr/>
        </p:nvPicPr>
        <p:blipFill>
          <a:blip r:embed="rId9" cstate="print">
            <a:extLst>
              <a:ext uri="{28A0092B-C50C-407E-A947-70E740481C1C}">
                <a14:useLocalDpi xmlns:a14="http://schemas.microsoft.com/office/drawing/2010/main" val="0"/>
              </a:ext>
            </a:extLst>
          </a:blip>
          <a:stretch>
            <a:fillRect/>
          </a:stretch>
        </p:blipFill>
        <p:spPr>
          <a:xfrm>
            <a:off x="8506305" y="50800"/>
            <a:ext cx="457200" cy="458182"/>
          </a:xfrm>
          <a:prstGeom prst="rect">
            <a:avLst/>
          </a:prstGeom>
        </p:spPr>
      </p:pic>
      <p:pic>
        <p:nvPicPr>
          <p:cNvPr id="43" name="Picture 17"/>
          <p:cNvPicPr>
            <a:picLocks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031613" y="50800"/>
            <a:ext cx="457200" cy="458182"/>
          </a:xfrm>
          <a:prstGeom prst="rect">
            <a:avLst/>
          </a:prstGeom>
          <a:noFill/>
          <a:extLst>
            <a:ext uri="{909E8E84-426E-40DD-AFC4-6F175D3DCCD1}">
              <a14:hiddenFill xmlns:a14="http://schemas.microsoft.com/office/drawing/2010/main">
                <a:solidFill>
                  <a:srgbClr val="FFFFFF"/>
                </a:solidFill>
              </a14:hiddenFill>
            </a:ext>
          </a:extLst>
        </p:spPr>
      </p:pic>
      <p:pic>
        <p:nvPicPr>
          <p:cNvPr id="44" name="図 43"/>
          <p:cNvPicPr preferRelativeResize="0"/>
          <p:nvPr/>
        </p:nvPicPr>
        <p:blipFill>
          <a:blip r:embed="rId11" cstate="print">
            <a:extLst>
              <a:ext uri="{28A0092B-C50C-407E-A947-70E740481C1C}">
                <a14:useLocalDpi xmlns:a14="http://schemas.microsoft.com/office/drawing/2010/main" val="0"/>
              </a:ext>
            </a:extLst>
          </a:blip>
          <a:stretch>
            <a:fillRect/>
          </a:stretch>
        </p:blipFill>
        <p:spPr>
          <a:xfrm>
            <a:off x="7556926" y="50800"/>
            <a:ext cx="457200" cy="458182"/>
          </a:xfrm>
          <a:prstGeom prst="rect">
            <a:avLst/>
          </a:prstGeom>
        </p:spPr>
      </p:pic>
      <p:pic>
        <p:nvPicPr>
          <p:cNvPr id="45" name="Picture 14"/>
          <p:cNvPicPr>
            <a:picLocks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601200" y="50800"/>
            <a:ext cx="457200" cy="458182"/>
          </a:xfrm>
          <a:prstGeom prst="rect">
            <a:avLst/>
          </a:prstGeom>
          <a:noFill/>
          <a:extLst>
            <a:ext uri="{909E8E84-426E-40DD-AFC4-6F175D3DCCD1}">
              <a14:hiddenFill xmlns:a14="http://schemas.microsoft.com/office/drawing/2010/main">
                <a:solidFill>
                  <a:srgbClr val="FFFFFF"/>
                </a:solidFill>
              </a14:hiddenFill>
            </a:ext>
          </a:extLst>
        </p:spPr>
      </p:pic>
      <p:sp>
        <p:nvSpPr>
          <p:cNvPr id="26" name="正方形/長方形 25">
            <a:extLst>
              <a:ext uri="{FF2B5EF4-FFF2-40B4-BE49-F238E27FC236}">
                <a16:creationId xmlns:a16="http://schemas.microsoft.com/office/drawing/2014/main" id="{13682B3F-043D-4EEE-9160-11D06CB87629}"/>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124</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pic>
        <p:nvPicPr>
          <p:cNvPr id="36" name="図 35">
            <a:extLst>
              <a:ext uri="{FF2B5EF4-FFF2-40B4-BE49-F238E27FC236}">
                <a16:creationId xmlns:a16="http://schemas.microsoft.com/office/drawing/2014/main" id="{9D092793-3DDB-40F2-B5A2-6EDF0B664729}"/>
              </a:ext>
            </a:extLst>
          </p:cNvPr>
          <p:cNvPicPr/>
          <p:nvPr/>
        </p:nvPicPr>
        <p:blipFill>
          <a:blip r:embed="rId13" cstate="print">
            <a:extLst>
              <a:ext uri="{28A0092B-C50C-407E-A947-70E740481C1C}">
                <a14:useLocalDpi xmlns:a14="http://schemas.microsoft.com/office/drawing/2010/main" val="0"/>
              </a:ext>
            </a:extLst>
          </a:blip>
          <a:stretch>
            <a:fillRect/>
          </a:stretch>
        </p:blipFill>
        <p:spPr>
          <a:xfrm>
            <a:off x="2793186" y="50800"/>
            <a:ext cx="457200" cy="458182"/>
          </a:xfrm>
          <a:prstGeom prst="rect">
            <a:avLst/>
          </a:prstGeom>
        </p:spPr>
      </p:pic>
      <p:pic>
        <p:nvPicPr>
          <p:cNvPr id="37" name="図 36">
            <a:extLst>
              <a:ext uri="{FF2B5EF4-FFF2-40B4-BE49-F238E27FC236}">
                <a16:creationId xmlns:a16="http://schemas.microsoft.com/office/drawing/2014/main" id="{812F9D0E-52D8-43B8-8A9B-83C31F236B4C}"/>
              </a:ext>
            </a:extLst>
          </p:cNvPr>
          <p:cNvPicPr/>
          <p:nvPr/>
        </p:nvPicPr>
        <p:blipFill>
          <a:blip r:embed="rId14" cstate="print">
            <a:extLst>
              <a:ext uri="{28A0092B-C50C-407E-A947-70E740481C1C}">
                <a14:useLocalDpi xmlns:a14="http://schemas.microsoft.com/office/drawing/2010/main" val="0"/>
              </a:ext>
            </a:extLst>
          </a:blip>
          <a:stretch>
            <a:fillRect/>
          </a:stretch>
        </p:blipFill>
        <p:spPr>
          <a:xfrm>
            <a:off x="6125240" y="48343"/>
            <a:ext cx="457200" cy="458182"/>
          </a:xfrm>
          <a:prstGeom prst="rect">
            <a:avLst/>
          </a:prstGeom>
        </p:spPr>
      </p:pic>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233797" y="832945"/>
            <a:ext cx="3339549" cy="338554"/>
          </a:xfrm>
          <a:prstGeom prst="rect">
            <a:avLst/>
          </a:prstGeom>
          <a:noFill/>
        </p:spPr>
        <p:txBody>
          <a:bodyPr wrap="square">
            <a:spAutoFit/>
          </a:bodyPr>
          <a:lstStyle/>
          <a:p>
            <a:pPr marL="2062480" marR="0" lvl="0" indent="-206248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（１）持続可能な地域づくり</a:t>
            </a:r>
            <a:endParaRPr kumimoji="1" lang="en-US" altLang="ja-JP" sz="1400" b="0" i="0" u="none" strike="noStrike" kern="1200" cap="none" spc="0" normalizeH="0" baseline="0" noProof="0" dirty="0">
              <a:ln>
                <a:noFill/>
              </a:ln>
              <a:solidFill>
                <a:prstClr val="black"/>
              </a:solidFill>
              <a:effectLst/>
              <a:highlight>
                <a:srgbClr val="FFFF00"/>
              </a:highlight>
              <a:uLnTx/>
              <a:uFillTx/>
              <a:latin typeface="Meiryo UI" panose="020B0604030504040204" charset="-128"/>
              <a:ea typeface="Meiryo UI" panose="020B0604030504040204" charset="-128"/>
              <a:cs typeface="+mn-cs"/>
            </a:endParaRPr>
          </a:p>
        </p:txBody>
      </p:sp>
      <p:sp>
        <p:nvSpPr>
          <p:cNvPr id="7" name="四角形: 角を丸くする 6"/>
          <p:cNvSpPr/>
          <p:nvPr/>
        </p:nvSpPr>
        <p:spPr>
          <a:xfrm>
            <a:off x="226469" y="538025"/>
            <a:ext cx="8691063" cy="5951315"/>
          </a:xfrm>
          <a:prstGeom prst="roundRect">
            <a:avLst>
              <a:gd name="adj" fmla="val 7037"/>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6" name="テキスト ボックス 5"/>
          <p:cNvSpPr txBox="1"/>
          <p:nvPr/>
        </p:nvSpPr>
        <p:spPr>
          <a:xfrm>
            <a:off x="2721141" y="334445"/>
            <a:ext cx="3701717" cy="347345"/>
          </a:xfrm>
          <a:prstGeom prst="rect">
            <a:avLst/>
          </a:prstGeom>
          <a:solidFill>
            <a:schemeClr val="accent3"/>
          </a:solidFill>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　基本目標⑤　住み続けたいまちをつくる</a:t>
            </a:r>
          </a:p>
        </p:txBody>
      </p:sp>
      <p:sp>
        <p:nvSpPr>
          <p:cNvPr id="3" name="テキスト ボックス 2"/>
          <p:cNvSpPr txBox="1"/>
          <p:nvPr/>
        </p:nvSpPr>
        <p:spPr>
          <a:xfrm>
            <a:off x="222616" y="2073777"/>
            <a:ext cx="8533948" cy="4108817"/>
          </a:xfrm>
          <a:prstGeom prst="rect">
            <a:avLst/>
          </a:prstGeom>
          <a:noFill/>
        </p:spPr>
        <p:txBody>
          <a:bodyPr wrap="square" rtlCol="0">
            <a:spAutoFit/>
          </a:bodyPr>
          <a:lstStyle/>
          <a:p>
            <a:pPr marL="363855" marR="0" lvl="0" indent="-363855" algn="l" defTabSz="914400" rtl="0" eaLnBrk="1" fontAlgn="auto" latinLnBrk="0" hangingPunct="1">
              <a:lnSpc>
                <a:spcPct val="100000"/>
              </a:lnSpc>
              <a:spcBef>
                <a:spcPts val="60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具体的取組</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p>
          <a:p>
            <a:pPr marL="363855" marR="0" lvl="0" indent="-179705" algn="l" defTabSz="914400" rtl="0" eaLnBrk="1" fontAlgn="auto" latinLnBrk="0" hangingPunct="1">
              <a:lnSpc>
                <a:spcPct val="100000"/>
              </a:lnSpc>
              <a:spcBef>
                <a:spcPts val="60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住民の</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QOL</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向上に資するデジタルサービスを府域全体で提供するため、個人に合わせた最適な情報発信やオンラインによる行政手続等を行う機能を有する大阪総合行政ポータル「</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my door OSAKA(</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マイド・ア・おおさか</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」を整備し、市町村へ展開して</a:t>
            </a:r>
            <a:r>
              <a:rPr kumimoji="1" lang="ja-JP" altLang="en-US" sz="1600" b="0" i="0" u="none" strike="noStrike" kern="1200" cap="none" spc="0" normalizeH="0" baseline="0" noProof="0">
                <a:ln>
                  <a:noFill/>
                </a:ln>
                <a:effectLst/>
                <a:uLnTx/>
                <a:uFillTx/>
                <a:latin typeface="Meiryo UI" panose="020B0604030504040204" charset="-128"/>
                <a:ea typeface="Meiryo UI" panose="020B0604030504040204" charset="-128"/>
                <a:cs typeface="+mn-cs"/>
                <a:sym typeface="+mn-ea"/>
              </a:rPr>
              <a:t>いきます。</a:t>
            </a:r>
            <a:endParaRPr lang="en-US" altLang="ja-JP" sz="1600" dirty="0">
              <a:latin typeface="Meiryo UI" panose="020B0604030504040204" charset="-128"/>
              <a:ea typeface="Meiryo UI" panose="020B0604030504040204" charset="-128"/>
              <a:sym typeface="+mn-ea"/>
            </a:endParaRPr>
          </a:p>
          <a:p>
            <a:pPr marL="363855" indent="-179705">
              <a:defRPr/>
            </a:pPr>
            <a:endParaRPr kumimoji="1" lang="en-US" altLang="ja-JP" sz="1600" b="0" i="0" u="none" strike="noStrike" kern="1200" cap="none" spc="0" normalizeH="0" baseline="0" noProof="0">
              <a:ln>
                <a:noFill/>
              </a:ln>
              <a:effectLst/>
              <a:uLnTx/>
              <a:uFillTx/>
              <a:latin typeface="Meiryo UI" panose="020B0604030504040204" charset="-128"/>
              <a:ea typeface="Meiryo UI" panose="020B0604030504040204" charset="-128"/>
              <a:cs typeface="+mn-cs"/>
              <a:sym typeface="+mn-ea"/>
            </a:endParaRPr>
          </a:p>
          <a:p>
            <a:pPr marL="363855" indent="-179705">
              <a:defRPr/>
            </a:pPr>
            <a:r>
              <a:rPr kumimoji="1" lang="ja-JP" altLang="en-US" sz="1600" b="0" i="0" u="none" strike="noStrike" kern="1200" cap="none" spc="0" normalizeH="0" baseline="0" noProof="0">
                <a:ln>
                  <a:noFill/>
                </a:ln>
                <a:effectLst/>
                <a:uLnTx/>
                <a:uFillTx/>
                <a:latin typeface="Meiryo UI" panose="020B0604030504040204" charset="-128"/>
                <a:ea typeface="Meiryo UI" panose="020B0604030504040204" charset="-128"/>
                <a:cs typeface="+mn-cs"/>
              </a:rPr>
              <a:t>○　公民の様々なデータの流通・連携を促進し、データ駆動型社会を実現するため「大阪広域データ連携基盤</a:t>
            </a:r>
            <a:r>
              <a:rPr kumimoji="1" lang="en-US" altLang="ja-JP" sz="1600" b="0" i="0" u="none" strike="noStrike" kern="1200" cap="none" spc="0" normalizeH="0" baseline="0" noProof="0">
                <a:ln>
                  <a:noFill/>
                </a:ln>
                <a:effectLst/>
                <a:uLnTx/>
                <a:uFillTx/>
                <a:latin typeface="Meiryo UI" panose="020B0604030504040204" charset="-128"/>
                <a:ea typeface="Meiryo UI" panose="020B0604030504040204" charset="-128"/>
                <a:cs typeface="+mn-cs"/>
              </a:rPr>
              <a:t>(ORDEN)</a:t>
            </a:r>
            <a:r>
              <a:rPr kumimoji="1" lang="ja-JP" altLang="en-US" sz="1600" b="0" i="0" u="none" strike="noStrike" kern="1200" cap="none" spc="0" normalizeH="0" baseline="0" noProof="0">
                <a:ln>
                  <a:noFill/>
                </a:ln>
                <a:effectLst/>
                <a:uLnTx/>
                <a:uFillTx/>
                <a:latin typeface="Meiryo UI" panose="020B0604030504040204" charset="-128"/>
                <a:ea typeface="Meiryo UI" panose="020B0604030504040204" charset="-128"/>
                <a:cs typeface="+mn-cs"/>
              </a:rPr>
              <a:t>」を運用し、スーパーシティ事業の推進や複数の自治体による広域共同利用の促進等に取り組みます。</a:t>
            </a:r>
            <a:r>
              <a:rPr kumimoji="1" lang="ja-JP" altLang="en-US" sz="1600" b="0" i="0" u="none" strike="noStrike" kern="1200" cap="none" spc="0" normalizeH="0" baseline="0" noProof="0">
                <a:ln>
                  <a:noFill/>
                </a:ln>
                <a:effectLst/>
                <a:uLnTx/>
                <a:uFillTx/>
                <a:latin typeface="Meiryo UI" panose="020B0604030504040204" charset="-128"/>
                <a:ea typeface="Meiryo UI" panose="020B0604030504040204" charset="-128"/>
                <a:cs typeface="+mn-cs"/>
                <a:sym typeface="+mn-ea"/>
              </a:rPr>
              <a:t>（</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再掲）</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endParaRPr lang="en-US" altLang="ja-JP" sz="1600" dirty="0">
              <a:latin typeface="Meiryo UI" panose="020B0604030504040204" charset="-128"/>
              <a:ea typeface="Meiryo UI" panose="020B0604030504040204" charset="-128"/>
              <a:sym typeface="+mn-ea"/>
            </a:endParaRPr>
          </a:p>
          <a:p>
            <a:pPr marL="363855" indent="-179705">
              <a:defRPr/>
            </a:pPr>
            <a:r>
              <a:rPr kumimoji="1" lang="ja-JP" altLang="en-US" sz="1600" b="0" i="0"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　持続可能な地域公共交通を確保するため、自動運転バスの導入に向け実証実験の実施や理解促進を図り、その結果を市町村の取組につなげていきます。</a:t>
            </a:r>
            <a:endParaRPr kumimoji="1" lang="en-US" altLang="ja-JP" sz="1600" b="0" i="0" strike="noStrike" kern="1200" cap="none" spc="0" normalizeH="0" baseline="0" noProof="0" dirty="0">
              <a:ln>
                <a:noFill/>
              </a:ln>
              <a:effectLst/>
              <a:uLnTx/>
              <a:uFillTx/>
              <a:latin typeface="Meiryo UI" panose="020B0604030504040204" charset="-128"/>
              <a:ea typeface="Meiryo UI" panose="020B0604030504040204" charset="-128"/>
              <a:cs typeface="+mn-cs"/>
              <a:sym typeface="+mn-ea"/>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endParaRPr kumimoji="1" lang="en-US" altLang="ja-JP" sz="1600" b="0" i="0" u="sng" strike="noStrike" kern="1200" cap="none" spc="0" normalizeH="0" baseline="0" noProof="0" dirty="0">
              <a:ln>
                <a:noFill/>
              </a:ln>
              <a:effectLst/>
              <a:uLnTx/>
              <a:uFillTx/>
              <a:latin typeface="Meiryo UI" panose="020B0604030504040204" charset="-128"/>
              <a:ea typeface="Meiryo UI" panose="020B0604030504040204" charset="-128"/>
              <a:cs typeface="+mn-cs"/>
              <a:sym typeface="+mn-ea"/>
            </a:endParaRPr>
          </a:p>
          <a:p>
            <a:pPr marL="363855" marR="0" lvl="0" indent="-179705" algn="l" defTabSz="914400" rtl="0" eaLnBrk="1" fontAlgn="auto" latinLnBrk="0" hangingPunct="1">
              <a:lnSpc>
                <a:spcPct val="100000"/>
              </a:lnSpc>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全国的なタクシー不足や大阪・関西万博での導入成果を踏まえ、府民・市民及び観光客等の移動の自由を確保するため、ライドシェア</a:t>
            </a:r>
            <a:r>
              <a:rPr kumimoji="0"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のあり方について</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検討を進めて</a:t>
            </a:r>
            <a:r>
              <a:rPr kumimoji="1" lang="ja-JP" altLang="en-US" sz="1600" b="0" i="0" u="none" strike="noStrike" kern="1200" cap="none" spc="0" normalizeH="0" baseline="0" noProof="0">
                <a:ln>
                  <a:noFill/>
                </a:ln>
                <a:effectLst/>
                <a:uLnTx/>
                <a:uFillTx/>
                <a:latin typeface="Meiryo UI" panose="020B0604030504040204" charset="-128"/>
                <a:ea typeface="Meiryo UI" panose="020B0604030504040204" charset="-128"/>
                <a:cs typeface="+mn-cs"/>
              </a:rPr>
              <a:t>いきます。（再掲）</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endParaRPr kumimoji="1" lang="en-US" altLang="ja-JP" sz="1600" b="0" i="0" u="sng" strike="noStrike" kern="1200" cap="none" spc="0" normalizeH="0" baseline="0" noProof="0" dirty="0">
              <a:ln>
                <a:noFill/>
              </a:ln>
              <a:effectLst/>
              <a:uLnTx/>
              <a:uFillTx/>
              <a:latin typeface="Meiryo UI" panose="020B0604030504040204" charset="-128"/>
              <a:ea typeface="Meiryo UI" panose="020B0604030504040204" charset="-128"/>
              <a:cs typeface="+mn-cs"/>
              <a:sym typeface="+mn-ea"/>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r>
              <a:rPr kumimoji="1" lang="ja-JP" altLang="en-US" sz="1600" b="0" i="0"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　</a:t>
            </a:r>
            <a:r>
              <a:rPr lang="ja-JP" altLang="en-US" sz="1600" dirty="0">
                <a:latin typeface="Meiryo UI" panose="020B0604030504040204" pitchFamily="50" charset="-128"/>
                <a:ea typeface="Meiryo UI" panose="020B0604030504040204" pitchFamily="50" charset="-128"/>
              </a:rPr>
              <a:t>市町村並びに大阪府全体の魅力を発信し、</a:t>
            </a:r>
            <a:r>
              <a:rPr kumimoji="1" lang="ja-JP" altLang="en-US" sz="1600" b="0" i="0"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移住</a:t>
            </a:r>
            <a:r>
              <a:rPr kumimoji="1" lang="ja-JP" altLang="en-US" sz="1600" b="0" i="0" strike="noStrike" kern="1200" cap="none" spc="0" normalizeH="0" baseline="0" noProof="0">
                <a:ln>
                  <a:noFill/>
                </a:ln>
                <a:effectLst/>
                <a:uLnTx/>
                <a:uFillTx/>
                <a:latin typeface="Meiryo UI" panose="020B0604030504040204" charset="-128"/>
                <a:ea typeface="Meiryo UI" panose="020B0604030504040204" charset="-128"/>
                <a:cs typeface="+mn-cs"/>
                <a:sym typeface="+mn-ea"/>
              </a:rPr>
              <a:t>・定住の促進</a:t>
            </a:r>
            <a:r>
              <a:rPr kumimoji="1" lang="ja-JP" altLang="en-US" sz="1600" b="0" i="0"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に取り組む市町村をサポートします。</a:t>
            </a:r>
          </a:p>
        </p:txBody>
      </p:sp>
      <p:sp>
        <p:nvSpPr>
          <p:cNvPr id="11" name="四角形: 角を丸くする 10"/>
          <p:cNvSpPr/>
          <p:nvPr/>
        </p:nvSpPr>
        <p:spPr>
          <a:xfrm>
            <a:off x="547590" y="1294869"/>
            <a:ext cx="7884000" cy="720000"/>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sym typeface="+mn-ea"/>
              </a:rPr>
              <a:t>住民の</a:t>
            </a:r>
            <a:r>
              <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sym typeface="+mn-ea"/>
              </a:rPr>
              <a:t>QOL</a:t>
            </a: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sym typeface="+mn-ea"/>
              </a:rPr>
              <a:t>向上に資するデジタルサービス</a:t>
            </a:r>
            <a:r>
              <a:rPr kumimoji="1" lang="ja-JP" altLang="en-US" sz="1400" b="0" i="0" u="none" strike="noStrike" kern="1200" cap="none" spc="0" normalizeH="0" baseline="0" noProof="0">
                <a:ln>
                  <a:noFill/>
                </a:ln>
                <a:solidFill>
                  <a:prstClr val="black"/>
                </a:solidFill>
                <a:effectLst/>
                <a:uLnTx/>
                <a:uFillTx/>
                <a:latin typeface="Meiryo UI" panose="020B0604030504040204" charset="-128"/>
                <a:ea typeface="Meiryo UI" panose="020B0604030504040204" charset="-128"/>
                <a:cs typeface="+mn-cs"/>
                <a:sym typeface="+mn-ea"/>
              </a:rPr>
              <a:t>の提供や、基礎自治機能の充実・強化に向けた取組</a:t>
            </a:r>
            <a:r>
              <a:rPr kumimoji="1" lang="ja-JP" altLang="en-US" sz="1400" b="0" i="0" u="none" strike="noStrike" kern="1200" cap="none" spc="0" normalizeH="0" baseline="0" noProof="0">
                <a:ln>
                  <a:noFill/>
                </a:ln>
                <a:solidFill>
                  <a:prstClr val="black"/>
                </a:solidFill>
                <a:effectLst/>
                <a:uLnTx/>
                <a:uFillTx/>
                <a:latin typeface="Meiryo UI" panose="020B0604030504040204" charset="-128"/>
                <a:ea typeface="Meiryo UI" panose="020B0604030504040204" charset="-128"/>
                <a:cs typeface="+mn-cs"/>
              </a:rPr>
              <a:t>など</a:t>
            </a: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を通じ、人口減少下でも持続可能な地域づくりをサポートします。</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
        <p:nvSpPr>
          <p:cNvPr id="10" name="正方形/長方形 9">
            <a:extLst>
              <a:ext uri="{FF2B5EF4-FFF2-40B4-BE49-F238E27FC236}">
                <a16:creationId xmlns:a16="http://schemas.microsoft.com/office/drawing/2014/main" id="{6FF817C9-36BE-4E67-A5D1-FCE42084F432}"/>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125</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四角形: 角を丸くする 7"/>
          <p:cNvSpPr/>
          <p:nvPr/>
        </p:nvSpPr>
        <p:spPr>
          <a:xfrm>
            <a:off x="226469" y="387626"/>
            <a:ext cx="8691063" cy="6301409"/>
          </a:xfrm>
          <a:prstGeom prst="roundRect">
            <a:avLst>
              <a:gd name="adj" fmla="val 7037"/>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10" name="テキスト ボックス 9"/>
          <p:cNvSpPr txBox="1"/>
          <p:nvPr/>
        </p:nvSpPr>
        <p:spPr>
          <a:xfrm>
            <a:off x="2721141" y="166684"/>
            <a:ext cx="3701717" cy="347345"/>
          </a:xfrm>
          <a:prstGeom prst="rect">
            <a:avLst/>
          </a:prstGeom>
          <a:solidFill>
            <a:schemeClr val="accent3"/>
          </a:solidFill>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　基本目標⑤　住み続けたいまちをつくる</a:t>
            </a:r>
          </a:p>
        </p:txBody>
      </p:sp>
      <p:sp>
        <p:nvSpPr>
          <p:cNvPr id="13" name="テキスト ボックス 12"/>
          <p:cNvSpPr txBox="1"/>
          <p:nvPr/>
        </p:nvSpPr>
        <p:spPr>
          <a:xfrm>
            <a:off x="226467" y="231027"/>
            <a:ext cx="8691063" cy="5262979"/>
          </a:xfrm>
          <a:prstGeom prst="rect">
            <a:avLst/>
          </a:prstGeom>
          <a:noFill/>
        </p:spPr>
        <p:txBody>
          <a:bodyPr wrap="square">
            <a:spAutoFit/>
          </a:bodyPr>
          <a:lstStyle/>
          <a:p>
            <a:pPr marL="2062480" marR="0" lvl="0" indent="-188150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srgbClr val="FF0000"/>
              </a:solidFill>
              <a:effectLst/>
              <a:uLnTx/>
              <a:uFillTx/>
              <a:latin typeface="Meiryo UI" panose="020B0604030504040204" charset="-128"/>
              <a:ea typeface="Meiryo UI" panose="020B0604030504040204" charset="-128"/>
              <a:cs typeface="+mn-cs"/>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endParaRPr kumimoji="0"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sym typeface="+mn-ea"/>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srgbClr val="0070C0"/>
              </a:solidFill>
              <a:effectLst/>
              <a:highlight>
                <a:srgbClr val="FFFF00"/>
              </a:highlight>
              <a:uLnTx/>
              <a:uFillTx/>
              <a:latin typeface="Meiryo UI" panose="020B0604030504040204" charset="-128"/>
              <a:ea typeface="Meiryo UI" panose="020B0604030504040204" charset="-128"/>
              <a:cs typeface="+mn-cs"/>
              <a:sym typeface="+mn-ea"/>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sym typeface="+mn-ea"/>
              </a:rPr>
              <a:t>○</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　 「空家対策の取組方針」等に基づき、市町村による空家の適正管理・除却や利活用、民間事業者団体と連携した既存住宅流通等の取組を支援します。</a:t>
            </a:r>
          </a:p>
          <a:p>
            <a:pPr marL="363855" marR="0" lvl="0" indent="-17970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　「基礎自治機能の充実及び強化に関する施策を総合的に推進するための基本方針」に基づき、基礎自治機能の充実・強化に向けた市町村の取組を支援します。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　急激な人口変動の中、府内市町村が将来にわたって持続的かつ安定的に住民サービスを提供できるよう、課題分析や対応方策の検討を行います</a:t>
            </a:r>
            <a:r>
              <a:rPr kumimoji="1" lang="ja-JP" altLang="en-US" sz="1600" b="0" i="0" u="none" strike="noStrike" kern="1200" cap="none" spc="0" normalizeH="0" baseline="0" noProof="0">
                <a:ln>
                  <a:noFill/>
                </a:ln>
                <a:effectLst/>
                <a:uLnTx/>
                <a:uFillTx/>
                <a:latin typeface="Meiryo UI" panose="020B0604030504040204" charset="-128"/>
                <a:ea typeface="Meiryo UI" panose="020B0604030504040204" charset="-128"/>
                <a:cs typeface="+mn-cs"/>
                <a:sym typeface="+mn-ea"/>
              </a:rPr>
              <a:t>。　　</a:t>
            </a:r>
            <a:endParaRPr kumimoji="1" lang="en-US" altLang="ja-JP" sz="1600" b="0" i="0" u="none" strike="noStrike" kern="1200" cap="none" spc="0" normalizeH="0" baseline="0" noProof="0">
              <a:ln>
                <a:noFill/>
              </a:ln>
              <a:effectLst/>
              <a:uLnTx/>
              <a:uFillTx/>
              <a:latin typeface="Meiryo UI" panose="020B0604030504040204" charset="-128"/>
              <a:ea typeface="Meiryo UI" panose="020B0604030504040204" charset="-128"/>
              <a:cs typeface="+mn-cs"/>
              <a:sym typeface="+mn-ea"/>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endParaRPr lang="en-US" altLang="ja-JP" sz="1600">
              <a:latin typeface="Meiryo UI" panose="020B0604030504040204" charset="-128"/>
              <a:ea typeface="Meiryo UI" panose="020B0604030504040204" charset="-128"/>
              <a:sym typeface="+mn-ea"/>
            </a:endParaRPr>
          </a:p>
          <a:p>
            <a:pPr marL="363855" indent="-179705">
              <a:defRPr/>
            </a:pPr>
            <a:r>
              <a:rPr kumimoji="1" lang="ja-JP" altLang="en-US" sz="1600" b="0" i="0" u="none" strike="noStrike" kern="1200" cap="none" spc="0" normalizeH="0" baseline="0" noProof="0">
                <a:ln>
                  <a:noFill/>
                </a:ln>
                <a:effectLst/>
                <a:uLnTx/>
                <a:uFillTx/>
                <a:latin typeface="Meiryo UI" panose="020B0604030504040204" charset="-128"/>
                <a:ea typeface="Meiryo UI" panose="020B0604030504040204" charset="-128"/>
                <a:cs typeface="+mn-cs"/>
                <a:sym typeface="+mn-ea"/>
              </a:rPr>
              <a:t>○　</a:t>
            </a:r>
            <a:r>
              <a:rPr kumimoji="1" lang="ja-JP" altLang="en-US" sz="1600">
                <a:latin typeface="Meiryo UI" panose="020B0604030504040204" charset="-128"/>
                <a:ea typeface="Meiryo UI" panose="020B0604030504040204" charset="-128"/>
                <a:sym typeface="+mn-ea"/>
              </a:rPr>
              <a:t>市町村の住民 </a:t>
            </a:r>
            <a:r>
              <a:rPr kumimoji="1" lang="en-US" altLang="ja-JP" sz="1600">
                <a:latin typeface="Meiryo UI" panose="020B0604030504040204" charset="-128"/>
                <a:ea typeface="Meiryo UI" panose="020B0604030504040204" charset="-128"/>
                <a:sym typeface="+mn-ea"/>
              </a:rPr>
              <a:t>QOL</a:t>
            </a:r>
            <a:r>
              <a:rPr kumimoji="1" lang="ja-JP" altLang="en-US" sz="1600">
                <a:latin typeface="Meiryo UI" panose="020B0604030504040204" charset="-128"/>
                <a:ea typeface="Meiryo UI" panose="020B0604030504040204" charset="-128"/>
                <a:sym typeface="+mn-ea"/>
              </a:rPr>
              <a:t>の向上や事務効率化・財政負担軽減をめざし、システム共同調達と導入後のノウハウ共有を通じた行政</a:t>
            </a:r>
            <a:r>
              <a:rPr kumimoji="1" lang="en-US" altLang="ja-JP" sz="1600">
                <a:latin typeface="Meiryo UI" panose="020B0604030504040204" charset="-128"/>
                <a:ea typeface="Meiryo UI" panose="020B0604030504040204" charset="-128"/>
                <a:sym typeface="+mn-ea"/>
              </a:rPr>
              <a:t>DX</a:t>
            </a:r>
            <a:r>
              <a:rPr kumimoji="1" lang="ja-JP" altLang="en-US" sz="1600">
                <a:latin typeface="Meiryo UI" panose="020B0604030504040204" charset="-128"/>
                <a:ea typeface="Meiryo UI" panose="020B0604030504040204" charset="-128"/>
                <a:sym typeface="+mn-ea"/>
              </a:rPr>
              <a:t>を進めます。また、様々な専門分野における外部デジタル人材を市町村が共同で確保する仕組みを構築し、市町村のデジタル人材の確保に向けた支援を行います。 </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endParaRPr>
          </a:p>
          <a:p>
            <a:pPr marL="363855" indent="-179705">
              <a:defRPr/>
            </a:pPr>
            <a:r>
              <a:rPr lang="ja-JP" altLang="en-US" sz="1600">
                <a:latin typeface="Meiryo UI" panose="020B0604030504040204" charset="-128"/>
                <a:ea typeface="Meiryo UI" panose="020B0604030504040204" charset="-128"/>
              </a:rPr>
              <a:t>○ </a:t>
            </a:r>
            <a:r>
              <a:rPr lang="ja-JP" altLang="en-US" sz="1600">
                <a:latin typeface="Meiryo UI" panose="020B0604030504040204" charset="-128"/>
                <a:ea typeface="Meiryo UI" panose="020B0604030504040204" charset="-128"/>
                <a:cs typeface="Meiryo UI" panose="020B0604030504040204" charset="-128"/>
              </a:rPr>
              <a:t> 「大阪府ファシリティマネジメント基本方針」に基づき、府が所有するすべての公共施設等の最適な経営管理という観点から、老朽化や利用状況など公共施設等全体の状況を把握し、総合的かつ計画的な管理を行うことで、「公共施設等の長寿命化と予防保全型の維持管理体制の構築」と「施設総量の最適化・有効活用」を図ります。</a:t>
            </a:r>
            <a:endParaRPr lang="ja-JP" altLang="en-US" sz="1600" dirty="0">
              <a:latin typeface="Meiryo UI" panose="020B0604030504040204" charset="-128"/>
              <a:ea typeface="Meiryo UI" panose="020B0604030504040204" charset="-128"/>
            </a:endParaRPr>
          </a:p>
        </p:txBody>
      </p:sp>
      <p:sp>
        <p:nvSpPr>
          <p:cNvPr id="6" name="正方形/長方形 5">
            <a:extLst>
              <a:ext uri="{FF2B5EF4-FFF2-40B4-BE49-F238E27FC236}">
                <a16:creationId xmlns:a16="http://schemas.microsoft.com/office/drawing/2014/main" id="{B2BC6468-A2C8-4E3B-85DE-982E4CC99234}"/>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126</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四角形: 角を丸くする 77"/>
          <p:cNvSpPr/>
          <p:nvPr/>
        </p:nvSpPr>
        <p:spPr>
          <a:xfrm>
            <a:off x="503547" y="918876"/>
            <a:ext cx="8136904" cy="1975980"/>
          </a:xfrm>
          <a:prstGeom prst="roundRect">
            <a:avLst>
              <a:gd name="adj" fmla="val 6840"/>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B0400000000000000" charset="-128"/>
              <a:ea typeface="游ゴシック" panose="020B0400000000000000" charset="-128"/>
              <a:cs typeface="+mn-cs"/>
            </a:endParaRPr>
          </a:p>
        </p:txBody>
      </p:sp>
      <p:sp>
        <p:nvSpPr>
          <p:cNvPr id="6" name="正方形/長方形 5"/>
          <p:cNvSpPr/>
          <p:nvPr/>
        </p:nvSpPr>
        <p:spPr>
          <a:xfrm>
            <a:off x="342899" y="540290"/>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prstClr val="black"/>
                </a:solidFill>
                <a:effectLst/>
                <a:uLnTx/>
                <a:uFillTx/>
                <a:latin typeface="Meiryo UI" panose="020B0604030504040204" charset="-128"/>
                <a:ea typeface="Meiryo UI" panose="020B0604030504040204" charset="-128"/>
                <a:cs typeface="Meiryo UI" panose="020B0604030504040204" charset="-128"/>
              </a:rPr>
              <a:t>（参考）</a:t>
            </a:r>
            <a:r>
              <a:rPr kumimoji="1" lang="ja-JP" altLang="en-US" sz="1600" b="0" i="0" u="none" strike="noStrike" kern="1200" cap="none" spc="0" normalizeH="0" baseline="0" noProof="0">
                <a:ln>
                  <a:noFill/>
                </a:ln>
                <a:solidFill>
                  <a:prstClr val="black"/>
                </a:solidFill>
                <a:effectLst/>
                <a:uLnTx/>
                <a:uFillTx/>
                <a:latin typeface="Meiryo UI" panose="020B0604030504040204" charset="-128"/>
                <a:ea typeface="Meiryo UI" panose="020B0604030504040204" charset="-128"/>
                <a:cs typeface="Meiryo UI" panose="020B0604030504040204" charset="-128"/>
              </a:rPr>
              <a:t>ー関係人口ー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p:txBody>
      </p:sp>
      <p:sp>
        <p:nvSpPr>
          <p:cNvPr id="7" name="テキスト ボックス 6"/>
          <p:cNvSpPr txBox="1"/>
          <p:nvPr/>
        </p:nvSpPr>
        <p:spPr>
          <a:xfrm>
            <a:off x="694625" y="976611"/>
            <a:ext cx="7754749" cy="2108269"/>
          </a:xfrm>
          <a:prstGeom prst="rect">
            <a:avLst/>
          </a:prstGeom>
          <a:noFill/>
        </p:spPr>
        <p:txBody>
          <a:bodyPr wrap="square" rtlCol="0">
            <a:spAutoFit/>
          </a:bodyPr>
          <a:lstStyle/>
          <a:p>
            <a:pPr marL="284480" marR="0" lvl="0" indent="-28448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400" b="0" i="0" u="none" strike="noStrike" kern="1200" cap="none" spc="0" normalizeH="0" baseline="0" noProof="0">
                <a:ln>
                  <a:noFill/>
                </a:ln>
                <a:solidFill>
                  <a:prstClr val="black"/>
                </a:solidFill>
                <a:effectLst/>
                <a:uLnTx/>
                <a:uFillTx/>
                <a:latin typeface="Meiryo UI" panose="020B0604030504040204" charset="-128"/>
                <a:ea typeface="Meiryo UI" panose="020B0604030504040204" charset="-128"/>
                <a:cs typeface="+mn-cs"/>
              </a:rPr>
              <a:t>「関係人口」とは、</a:t>
            </a:r>
            <a:r>
              <a:rPr kumimoji="1" lang="ja-JP" altLang="en-US" sz="1400" b="0" i="0" u="none" strike="noStrike" kern="1200" cap="none" spc="0" normalizeH="0" baseline="0" noProof="0">
                <a:ln>
                  <a:noFill/>
                </a:ln>
                <a:solidFill>
                  <a:srgbClr val="000000"/>
                </a:solidFill>
                <a:effectLst/>
                <a:uLnTx/>
                <a:uFillTx/>
                <a:latin typeface="メイリオ" panose="020B0604030504040204" pitchFamily="50" charset="-128"/>
                <a:ea typeface="メイリオ" panose="020B0604030504040204" pitchFamily="50" charset="-128"/>
                <a:cs typeface="+mn-cs"/>
              </a:rPr>
              <a:t>移住や観光でもなく、単なる帰省でもない、日常生活圏や通勤圏以外の特定の地域と継続的かつ多様な関わりを持つ</a:t>
            </a:r>
            <a:r>
              <a:rPr kumimoji="1" lang="ja-JP" altLang="en-US" sz="1400" b="0" i="0" u="none" strike="noStrike" kern="1200" cap="none" spc="0" normalizeH="0" baseline="0" noProof="0">
                <a:ln>
                  <a:noFill/>
                </a:ln>
                <a:solidFill>
                  <a:prstClr val="black"/>
                </a:solidFill>
                <a:effectLst/>
                <a:uLnTx/>
                <a:uFillTx/>
                <a:latin typeface="Meiryo UI" panose="020B0604030504040204" charset="-128"/>
                <a:ea typeface="Meiryo UI" panose="020B0604030504040204" charset="-128"/>
                <a:cs typeface="+mn-cs"/>
              </a:rPr>
              <a:t>人々をあらわす言葉です。</a:t>
            </a:r>
            <a:endParaRPr kumimoji="1" lang="en-US" altLang="ja-JP" sz="1400" b="0" i="0" u="none" strike="noStrike" kern="1200" cap="none" spc="0" normalizeH="0" baseline="0" noProof="0">
              <a:ln>
                <a:noFill/>
              </a:ln>
              <a:solidFill>
                <a:prstClr val="black"/>
              </a:solidFill>
              <a:effectLst/>
              <a:uLnTx/>
              <a:uFillTx/>
              <a:latin typeface="Meiryo UI" panose="020B0604030504040204" charset="-128"/>
              <a:ea typeface="Meiryo UI" panose="020B0604030504040204"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a:ln>
                  <a:noFill/>
                </a:ln>
                <a:solidFill>
                  <a:prstClr val="black"/>
                </a:solidFill>
                <a:effectLst/>
                <a:uLnTx/>
                <a:uFillTx/>
                <a:latin typeface="Meiryo UI" panose="020B0604030504040204" charset="-128"/>
                <a:ea typeface="Meiryo UI" panose="020B0604030504040204" charset="-128"/>
                <a:cs typeface="+mn-cs"/>
              </a:rPr>
              <a:t>    </a:t>
            </a:r>
            <a:r>
              <a:rPr kumimoji="1" lang="ja-JP" altLang="en-US" sz="1400" b="0" i="0" u="none" strike="noStrike" kern="1200" cap="none" spc="0" normalizeH="0" baseline="0" noProof="0">
                <a:ln>
                  <a:noFill/>
                </a:ln>
                <a:solidFill>
                  <a:prstClr val="black"/>
                </a:solidFill>
                <a:effectLst/>
                <a:uLnTx/>
                <a:uFillTx/>
                <a:latin typeface="Meiryo UI" panose="020B0604030504040204" charset="-128"/>
                <a:ea typeface="Meiryo UI" panose="020B0604030504040204" charset="-128"/>
                <a:cs typeface="+mn-cs"/>
              </a:rPr>
              <a:t>人口減少・高齢化により、地域づくりの担い手不足という課題に直面している地域もありますが、「関係人</a:t>
            </a:r>
            <a:endParaRPr kumimoji="1" lang="en-US" altLang="ja-JP" sz="1400" b="0" i="0" u="none" strike="noStrike" kern="1200" cap="none" spc="0" normalizeH="0" baseline="0" noProof="0">
              <a:ln>
                <a:noFill/>
              </a:ln>
              <a:solidFill>
                <a:prstClr val="black"/>
              </a:solidFill>
              <a:effectLst/>
              <a:uLnTx/>
              <a:uFillTx/>
              <a:latin typeface="Meiryo UI" panose="020B0604030504040204" charset="-128"/>
              <a:ea typeface="Meiryo UI" panose="020B0604030504040204" charset="-128"/>
              <a:cs typeface="+mn-cs"/>
            </a:endParaRPr>
          </a:p>
          <a:p>
            <a:pPr marL="28448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Meiryo UI" panose="020B0604030504040204" charset="-128"/>
                <a:ea typeface="Meiryo UI" panose="020B0604030504040204" charset="-128"/>
                <a:cs typeface="+mn-cs"/>
              </a:rPr>
              <a:t>口」と呼ばれる地域外の人材が、地域に入り変化をもたらしたり、将来の定住人口になるなど、地域づくりの担い手となることが期待されています。</a:t>
            </a:r>
            <a:endParaRPr kumimoji="1" lang="en-US" altLang="ja-JP" sz="1400" b="0" i="0" u="none" strike="noStrike" kern="1200" cap="none" spc="0" normalizeH="0" baseline="0" noProof="0">
              <a:ln>
                <a:noFill/>
              </a:ln>
              <a:solidFill>
                <a:prstClr val="black"/>
              </a:solidFill>
              <a:effectLst/>
              <a:uLnTx/>
              <a:uFillTx/>
              <a:latin typeface="Meiryo UI" panose="020B0604030504040204" charset="-128"/>
              <a:ea typeface="Meiryo UI" panose="020B0604030504040204" charset="-128"/>
              <a:cs typeface="+mn-cs"/>
            </a:endParaRPr>
          </a:p>
          <a:p>
            <a:pPr marL="284480" marR="0" lvl="0" indent="-285750" algn="just" defTabSz="914400" rtl="0" eaLnBrk="1" fontAlgn="auto" latinLnBrk="0" hangingPunct="1">
              <a:lnSpc>
                <a:spcPct val="100000"/>
              </a:lnSpc>
              <a:spcBef>
                <a:spcPts val="600"/>
              </a:spcBef>
              <a:spcAft>
                <a:spcPts val="0"/>
              </a:spcAft>
              <a:buClrTx/>
              <a:buSzTx/>
              <a:buFont typeface="Wingdings" panose="05000000000000000000" pitchFamily="2" charset="2"/>
              <a:buChar char="Ø"/>
              <a:tabLst/>
              <a:defRPr/>
            </a:pPr>
            <a:r>
              <a:rPr kumimoji="1" lang="ja-JP" altLang="en-US" sz="1400" b="0" i="0" u="none" strike="noStrike" kern="1200" cap="none" spc="0" normalizeH="0" baseline="0" noProof="0">
                <a:ln>
                  <a:noFill/>
                </a:ln>
                <a:solidFill>
                  <a:prstClr val="black"/>
                </a:solidFill>
                <a:effectLst/>
                <a:uLnTx/>
                <a:uFillTx/>
                <a:latin typeface="Meiryo UI" panose="020B0604030504040204" charset="-128"/>
                <a:ea typeface="Meiryo UI" panose="020B0604030504040204" charset="-128"/>
                <a:cs typeface="+mn-cs"/>
              </a:rPr>
              <a:t>国調査によると、首都圏都市部からその他地域に関わりを持つ関係人口（訪問系）が関わりのある地域に移住したいと思う主な理由は、「住環境の魅力」や「自然環境の豊かさ」で、都市部では得難い地域資源に惹かれる人が多い結果となっており、こうした地域の魅力を高めていくことが重要です。</a:t>
            </a:r>
          </a:p>
          <a:p>
            <a:pPr marL="284480" marR="0" lvl="0" indent="0" algn="just"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pic>
        <p:nvPicPr>
          <p:cNvPr id="9" name="図 8"/>
          <p:cNvPicPr>
            <a:picLocks noChangeAspect="1"/>
          </p:cNvPicPr>
          <p:nvPr/>
        </p:nvPicPr>
        <p:blipFill>
          <a:blip r:embed="rId2"/>
          <a:stretch>
            <a:fillRect/>
          </a:stretch>
        </p:blipFill>
        <p:spPr>
          <a:xfrm>
            <a:off x="226468" y="3432915"/>
            <a:ext cx="4591277" cy="2487307"/>
          </a:xfrm>
          <a:prstGeom prst="rect">
            <a:avLst/>
          </a:prstGeom>
        </p:spPr>
      </p:pic>
      <p:sp>
        <p:nvSpPr>
          <p:cNvPr id="16" name="テキスト ボックス 6"/>
          <p:cNvSpPr txBox="1"/>
          <p:nvPr/>
        </p:nvSpPr>
        <p:spPr>
          <a:xfrm>
            <a:off x="5385752" y="2983724"/>
            <a:ext cx="2799715" cy="315595"/>
          </a:xfrm>
          <a:prstGeom prst="rect">
            <a:avLst/>
          </a:prstGeom>
          <a:noFill/>
        </p:spPr>
        <p:txBody>
          <a:bodyPr wrap="square" rtlCol="0">
            <a:spAutoFit/>
          </a:bodyPr>
          <a:lstStyle/>
          <a:p>
            <a:pPr marL="0" marR="0" lvl="0" indent="-802005" algn="just"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prstClr val="black"/>
                </a:solidFill>
                <a:effectLst/>
                <a:uLnTx/>
                <a:uFillTx/>
                <a:latin typeface="Meiryo UI" panose="020B0604030504040204" charset="-128"/>
                <a:ea typeface="Meiryo UI" panose="020B0604030504040204" charset="-128"/>
                <a:cs typeface="+mn-cs"/>
              </a:rPr>
              <a:t>関係人口の移住したいと思う理由</a:t>
            </a:r>
          </a:p>
        </p:txBody>
      </p:sp>
      <p:sp>
        <p:nvSpPr>
          <p:cNvPr id="17" name="テキスト ボックス 6"/>
          <p:cNvSpPr txBox="1"/>
          <p:nvPr/>
        </p:nvSpPr>
        <p:spPr>
          <a:xfrm>
            <a:off x="5623349" y="6100572"/>
            <a:ext cx="2689225" cy="251460"/>
          </a:xfrm>
          <a:prstGeom prst="rect">
            <a:avLst/>
          </a:prstGeom>
          <a:noFill/>
        </p:spPr>
        <p:txBody>
          <a:bodyPr wrap="square" rtlCol="0">
            <a:spAutoFit/>
          </a:bodyPr>
          <a:lstStyle/>
          <a:p>
            <a:pPr marL="0" marR="0" lvl="0" indent="-802005" algn="just"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prstClr val="black"/>
                </a:solidFill>
                <a:effectLst/>
                <a:uLnTx/>
                <a:uFillTx/>
                <a:latin typeface="Meiryo UI" panose="020B0604030504040204" charset="-128"/>
                <a:ea typeface="Meiryo UI" panose="020B0604030504040204" charset="-128"/>
                <a:cs typeface="+mn-cs"/>
              </a:rPr>
              <a:t>出典：国土交通省「関係人口の実態把握」</a:t>
            </a:r>
          </a:p>
        </p:txBody>
      </p:sp>
      <p:pic>
        <p:nvPicPr>
          <p:cNvPr id="20" name="図形 19"/>
          <p:cNvPicPr>
            <a:picLocks noChangeAspect="1"/>
          </p:cNvPicPr>
          <p:nvPr/>
        </p:nvPicPr>
        <p:blipFill>
          <a:blip r:embed="rId3"/>
          <a:stretch>
            <a:fillRect/>
          </a:stretch>
        </p:blipFill>
        <p:spPr>
          <a:xfrm>
            <a:off x="4770119" y="3316912"/>
            <a:ext cx="4030982" cy="2677358"/>
          </a:xfrm>
          <a:prstGeom prst="rect">
            <a:avLst/>
          </a:prstGeom>
        </p:spPr>
      </p:pic>
      <p:sp>
        <p:nvSpPr>
          <p:cNvPr id="13" name="四角形: 角を丸くする 12"/>
          <p:cNvSpPr/>
          <p:nvPr/>
        </p:nvSpPr>
        <p:spPr>
          <a:xfrm>
            <a:off x="226469" y="387626"/>
            <a:ext cx="8691063" cy="6301409"/>
          </a:xfrm>
          <a:prstGeom prst="roundRect">
            <a:avLst>
              <a:gd name="adj" fmla="val 7037"/>
            </a:avLst>
          </a:prstGeom>
          <a:noFill/>
          <a:ln w="25400" cap="flat" cmpd="sng" algn="ctr">
            <a:solidFill>
              <a:srgbClr val="FEB80A"/>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14" name="テキスト ボックス 13"/>
          <p:cNvSpPr txBox="1"/>
          <p:nvPr/>
        </p:nvSpPr>
        <p:spPr>
          <a:xfrm>
            <a:off x="2721141" y="166684"/>
            <a:ext cx="3701717" cy="347345"/>
          </a:xfrm>
          <a:prstGeom prst="rect">
            <a:avLst/>
          </a:prstGeom>
          <a:solidFill>
            <a:srgbClr val="FEB80A"/>
          </a:solidFill>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　基本目標⑤　住み続けたいまちをつくる</a:t>
            </a:r>
          </a:p>
        </p:txBody>
      </p:sp>
      <p:sp>
        <p:nvSpPr>
          <p:cNvPr id="15" name="テキスト ボックス 6"/>
          <p:cNvSpPr txBox="1"/>
          <p:nvPr/>
        </p:nvSpPr>
        <p:spPr>
          <a:xfrm>
            <a:off x="1700252" y="2965793"/>
            <a:ext cx="2799715" cy="315595"/>
          </a:xfrm>
          <a:prstGeom prst="rect">
            <a:avLst/>
          </a:prstGeom>
          <a:noFill/>
        </p:spPr>
        <p:txBody>
          <a:bodyPr wrap="square" rtlCol="0">
            <a:spAutoFit/>
          </a:bodyPr>
          <a:lstStyle/>
          <a:p>
            <a:pPr marL="0" marR="0" lvl="0" indent="-802005" algn="just"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prstClr val="black"/>
                </a:solidFill>
                <a:effectLst/>
                <a:uLnTx/>
                <a:uFillTx/>
                <a:latin typeface="Meiryo UI" panose="020B0604030504040204" charset="-128"/>
                <a:ea typeface="Meiryo UI" panose="020B0604030504040204" charset="-128"/>
                <a:cs typeface="+mn-cs"/>
              </a:rPr>
              <a:t>関係人口について</a:t>
            </a:r>
          </a:p>
        </p:txBody>
      </p:sp>
      <p:sp>
        <p:nvSpPr>
          <p:cNvPr id="18" name="テキスト ボックス 6"/>
          <p:cNvSpPr txBox="1"/>
          <p:nvPr/>
        </p:nvSpPr>
        <p:spPr>
          <a:xfrm>
            <a:off x="1376528" y="6095407"/>
            <a:ext cx="2689225" cy="251460"/>
          </a:xfrm>
          <a:prstGeom prst="rect">
            <a:avLst/>
          </a:prstGeom>
          <a:noFill/>
        </p:spPr>
        <p:txBody>
          <a:bodyPr wrap="square" rtlCol="0">
            <a:spAutoFit/>
          </a:bodyPr>
          <a:lstStyle/>
          <a:p>
            <a:pPr marL="0" marR="0" lvl="0" indent="-802005" algn="just"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prstClr val="black"/>
                </a:solidFill>
                <a:effectLst/>
                <a:uLnTx/>
                <a:uFillTx/>
                <a:latin typeface="Meiryo UI" panose="020B0604030504040204" charset="-128"/>
                <a:ea typeface="Meiryo UI" panose="020B0604030504040204" charset="-128"/>
                <a:cs typeface="+mn-cs"/>
              </a:rPr>
              <a:t>出典：総務省「関係人口ポータルサイト」</a:t>
            </a:r>
          </a:p>
        </p:txBody>
      </p:sp>
      <p:sp>
        <p:nvSpPr>
          <p:cNvPr id="21" name="正方形/長方形 20">
            <a:extLst>
              <a:ext uri="{FF2B5EF4-FFF2-40B4-BE49-F238E27FC236}">
                <a16:creationId xmlns:a16="http://schemas.microsoft.com/office/drawing/2014/main" id="{A2FC407D-AD6F-4F77-944B-003B1AB8FEF7}"/>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127</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四角形: 角を丸くする 2"/>
          <p:cNvSpPr/>
          <p:nvPr/>
        </p:nvSpPr>
        <p:spPr>
          <a:xfrm>
            <a:off x="226469" y="296732"/>
            <a:ext cx="8691063" cy="6392304"/>
          </a:xfrm>
          <a:prstGeom prst="roundRect">
            <a:avLst>
              <a:gd name="adj" fmla="val 6574"/>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7" name="テキスト ボックス 6"/>
          <p:cNvSpPr txBox="1"/>
          <p:nvPr/>
        </p:nvSpPr>
        <p:spPr>
          <a:xfrm>
            <a:off x="560680" y="730715"/>
            <a:ext cx="5065901" cy="338554"/>
          </a:xfrm>
          <a:prstGeom prst="rect">
            <a:avLst/>
          </a:prstGeom>
        </p:spPr>
        <p:style>
          <a:lnRef idx="1">
            <a:schemeClr val="accent3"/>
          </a:lnRef>
          <a:fillRef idx="2">
            <a:schemeClr val="accent3"/>
          </a:fillRef>
          <a:effectRef idx="1">
            <a:schemeClr val="accent3"/>
          </a:effectRef>
          <a:fontRef idx="minor">
            <a:schemeClr val="dk1"/>
          </a:fontRef>
        </p:style>
        <p:txBody>
          <a:bodyPr vert="horz"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デジタル</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Topics</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③</a:t>
            </a:r>
            <a:r>
              <a:rPr kumimoji="1" lang="ja-JP" altLang="en-US" sz="1600" b="0" i="0" u="none" strike="noStrike" kern="1200" cap="none" spc="0" normalizeH="0" baseline="0" noProof="0" dirty="0">
                <a:ln>
                  <a:noFill/>
                </a:ln>
                <a:solidFill>
                  <a:schemeClr val="tx1"/>
                </a:solidFill>
                <a:effectLst/>
                <a:uLnTx/>
                <a:uFillTx/>
                <a:latin typeface="Meiryo UI" panose="020B0604030504040204" charset="-128"/>
                <a:ea typeface="Meiryo UI" panose="020B0604030504040204" charset="-128"/>
                <a:cs typeface="+mn-cs"/>
              </a:rPr>
              <a:t>　</a:t>
            </a:r>
            <a:r>
              <a:rPr kumimoji="1" lang="en-US" altLang="ja-JP" sz="1600" b="0" i="0" u="none" strike="noStrike" kern="1200" cap="none" spc="0" normalizeH="0" baseline="0" noProof="0" dirty="0">
                <a:ln>
                  <a:noFill/>
                </a:ln>
                <a:solidFill>
                  <a:schemeClr val="tx1"/>
                </a:solidFill>
                <a:effectLst/>
                <a:uLnTx/>
                <a:uFillTx/>
                <a:latin typeface="Meiryo UI" panose="020B0604030504040204" charset="-128"/>
                <a:ea typeface="Meiryo UI" panose="020B0604030504040204" charset="-128"/>
                <a:cs typeface="+mn-cs"/>
              </a:rPr>
              <a:t>my</a:t>
            </a:r>
            <a:r>
              <a:rPr kumimoji="0" lang="ja-JP" altLang="en-US" sz="1600" b="0" i="0" u="none" strike="noStrike" kern="1200" cap="none" spc="0" normalizeH="0" baseline="0" noProof="0" dirty="0">
                <a:ln>
                  <a:noFill/>
                </a:ln>
                <a:solidFill>
                  <a:schemeClr val="tx1"/>
                </a:solidFill>
                <a:effectLst/>
                <a:uLnTx/>
                <a:uFillTx/>
                <a:latin typeface="Meiryo UI" panose="020B0604030504040204" charset="-128"/>
                <a:ea typeface="Meiryo UI" panose="020B0604030504040204" charset="-128"/>
                <a:cs typeface="+mn-cs"/>
              </a:rPr>
              <a:t> </a:t>
            </a:r>
            <a:r>
              <a:rPr kumimoji="1" lang="en-US" altLang="ja-JP" sz="1600" b="0" i="0" u="none" strike="noStrike" kern="1200" cap="none" spc="0" normalizeH="0" baseline="0" noProof="0" dirty="0">
                <a:ln>
                  <a:noFill/>
                </a:ln>
                <a:solidFill>
                  <a:schemeClr val="tx1"/>
                </a:solidFill>
                <a:effectLst/>
                <a:uLnTx/>
                <a:uFillTx/>
                <a:latin typeface="Meiryo UI" panose="020B0604030504040204" charset="-128"/>
                <a:ea typeface="Meiryo UI" panose="020B0604030504040204" charset="-128"/>
                <a:cs typeface="+mn-cs"/>
              </a:rPr>
              <a:t>door OSAKA(</a:t>
            </a:r>
            <a:r>
              <a:rPr kumimoji="1" lang="ja-JP" altLang="en-US" sz="1600" b="0" i="0" u="none" strike="noStrike" kern="1200" cap="none" spc="0" normalizeH="0" baseline="0" noProof="0" dirty="0">
                <a:ln>
                  <a:noFill/>
                </a:ln>
                <a:solidFill>
                  <a:schemeClr val="tx1"/>
                </a:solidFill>
                <a:effectLst/>
                <a:uLnTx/>
                <a:uFillTx/>
                <a:latin typeface="Meiryo UI" panose="020B0604030504040204" charset="-128"/>
                <a:ea typeface="Meiryo UI" panose="020B0604030504040204" charset="-128"/>
                <a:cs typeface="+mn-cs"/>
              </a:rPr>
              <a:t>マイド</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・ア・おおさか</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endPar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grpSp>
        <p:nvGrpSpPr>
          <p:cNvPr id="14" name="グループ化 13"/>
          <p:cNvGrpSpPr>
            <a:grpSpLocks noChangeAspect="1"/>
          </p:cNvGrpSpPr>
          <p:nvPr/>
        </p:nvGrpSpPr>
        <p:grpSpPr>
          <a:xfrm>
            <a:off x="7198139" y="388673"/>
            <a:ext cx="1205777" cy="2138726"/>
            <a:chOff x="292229" y="2865750"/>
            <a:chExt cx="2540757" cy="3816000"/>
          </a:xfrm>
        </p:grpSpPr>
        <p:sp>
          <p:nvSpPr>
            <p:cNvPr id="15" name="四角形: 角を丸くする 14"/>
            <p:cNvSpPr/>
            <p:nvPr/>
          </p:nvSpPr>
          <p:spPr>
            <a:xfrm>
              <a:off x="383633" y="2976461"/>
              <a:ext cx="2376000" cy="3600000"/>
            </a:xfrm>
            <a:prstGeom prst="roundRect">
              <a:avLst>
                <a:gd name="adj" fmla="val 1517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350" b="0"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pic>
          <p:nvPicPr>
            <p:cNvPr id="16" name="図 15"/>
            <p:cNvPicPr>
              <a:picLocks noChangeAspect="1"/>
            </p:cNvPicPr>
            <p:nvPr/>
          </p:nvPicPr>
          <p:blipFill rotWithShape="1">
            <a:blip r:embed="rId2" cstate="screen"/>
            <a:srcRect l="10000" b="8854"/>
            <a:stretch>
              <a:fillRect/>
            </a:stretch>
          </p:blipFill>
          <p:spPr>
            <a:xfrm>
              <a:off x="292229" y="2865750"/>
              <a:ext cx="2540757" cy="3816000"/>
            </a:xfrm>
            <a:prstGeom prst="rect">
              <a:avLst/>
            </a:prstGeom>
          </p:spPr>
        </p:pic>
        <p:pic>
          <p:nvPicPr>
            <p:cNvPr id="17"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a:fillRect/>
            </a:stretch>
          </p:blipFill>
          <p:spPr bwMode="auto">
            <a:xfrm>
              <a:off x="484025" y="3231433"/>
              <a:ext cx="2216743" cy="300326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8"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a:fillRect/>
            </a:stretch>
          </p:blipFill>
          <p:spPr bwMode="auto">
            <a:xfrm>
              <a:off x="867714" y="5977741"/>
              <a:ext cx="72429" cy="130702"/>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9" name="Picture 4"/>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a:fillRect/>
            </a:stretch>
          </p:blipFill>
          <p:spPr bwMode="auto">
            <a:xfrm>
              <a:off x="897599" y="6000750"/>
              <a:ext cx="883920" cy="129540"/>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2" name="グループ化 1"/>
          <p:cNvGrpSpPr/>
          <p:nvPr/>
        </p:nvGrpSpPr>
        <p:grpSpPr>
          <a:xfrm>
            <a:off x="494720" y="2429755"/>
            <a:ext cx="8154560" cy="4131513"/>
            <a:chOff x="390762" y="2734282"/>
            <a:chExt cx="7182284" cy="3190440"/>
          </a:xfrm>
        </p:grpSpPr>
        <p:sp>
          <p:nvSpPr>
            <p:cNvPr id="20" name="四角形: 角を丸くする 19"/>
            <p:cNvSpPr/>
            <p:nvPr/>
          </p:nvSpPr>
          <p:spPr>
            <a:xfrm>
              <a:off x="390762" y="2846722"/>
              <a:ext cx="7182284" cy="3078000"/>
            </a:xfrm>
            <a:prstGeom prst="roundRect">
              <a:avLst>
                <a:gd name="adj" fmla="val 1882"/>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350" b="0"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21" name="テキスト ボックス 20"/>
            <p:cNvSpPr txBox="1"/>
            <p:nvPr/>
          </p:nvSpPr>
          <p:spPr>
            <a:xfrm>
              <a:off x="390763" y="2734282"/>
              <a:ext cx="3958580" cy="283073"/>
            </a:xfrm>
            <a:prstGeom prst="roundRect">
              <a:avLst>
                <a:gd name="adj" fmla="val 36969"/>
              </a:avLst>
            </a:prstGeom>
            <a:solidFill>
              <a:schemeClr val="accent2"/>
            </a:solidFill>
          </p:spPr>
          <p:txBody>
            <a:bodyPr wrap="non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5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n-ea"/>
                  <a:cs typeface="+mn-cs"/>
                </a:rPr>
                <a:t>あなた向けの行政サービスがスマホの中に</a:t>
              </a:r>
            </a:p>
          </p:txBody>
        </p:sp>
        <p:sp>
          <p:nvSpPr>
            <p:cNvPr id="22" name="四角形: 角を丸くする 21"/>
            <p:cNvSpPr/>
            <p:nvPr/>
          </p:nvSpPr>
          <p:spPr>
            <a:xfrm>
              <a:off x="506549" y="3557704"/>
              <a:ext cx="6943798" cy="2295000"/>
            </a:xfrm>
            <a:prstGeom prst="roundRect">
              <a:avLst>
                <a:gd name="adj" fmla="val 4584"/>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350" b="0" i="0" u="none" strike="noStrike" kern="1200" cap="none" spc="0" normalizeH="0" baseline="0" noProof="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pic>
          <p:nvPicPr>
            <p:cNvPr id="23" name="図 22"/>
            <p:cNvPicPr/>
            <p:nvPr/>
          </p:nvPicPr>
          <p:blipFill rotWithShape="1">
            <a:blip r:embed="rId6"/>
            <a:srcRect l="2183" t="33060" r="68151" b="5122"/>
            <a:stretch>
              <a:fillRect/>
            </a:stretch>
          </p:blipFill>
          <p:spPr>
            <a:xfrm>
              <a:off x="5934970" y="3631779"/>
              <a:ext cx="1366416" cy="675000"/>
            </a:xfrm>
            <a:prstGeom prst="rect">
              <a:avLst/>
            </a:prstGeom>
          </p:spPr>
        </p:pic>
        <p:sp>
          <p:nvSpPr>
            <p:cNvPr id="24" name="テキスト ボックス 23"/>
            <p:cNvSpPr txBox="1"/>
            <p:nvPr/>
          </p:nvSpPr>
          <p:spPr>
            <a:xfrm>
              <a:off x="459406" y="3022215"/>
              <a:ext cx="6809892" cy="431769"/>
            </a:xfrm>
            <a:prstGeom prst="rect">
              <a:avLst/>
            </a:prstGeom>
            <a:noFill/>
          </p:spPr>
          <p:txBody>
            <a:bodyPr wrap="square">
              <a:spAutoFit/>
            </a:bodyPr>
            <a:lstStyle/>
            <a:p>
              <a:pPr marL="0" marR="0" lvl="0" indent="0" algn="l" defTabSz="457200" rtl="0" eaLnBrk="1" fontAlgn="auto" latinLnBrk="0" hangingPunct="1">
                <a:lnSpc>
                  <a:spcPct val="100000"/>
                </a:lnSpc>
                <a:spcBef>
                  <a:spcPts val="225"/>
                </a:spcBef>
                <a:spcAft>
                  <a:spcPts val="225"/>
                </a:spcAft>
                <a:buClrTx/>
                <a:buSzTx/>
                <a:buFontTx/>
                <a:buNone/>
                <a:tabLst/>
                <a:defRPr/>
              </a:pPr>
              <a:r>
                <a:rPr kumimoji="0" lang="ja-JP" altLang="en-US" sz="1350" b="1" i="0" u="none" strike="noStrike" kern="1200" cap="none" spc="0" normalizeH="0" baseline="0" noProof="0" dirty="0">
                  <a:ln>
                    <a:noFill/>
                  </a:ln>
                  <a:solidFill>
                    <a:prstClr val="black"/>
                  </a:solidFill>
                  <a:effectLst/>
                  <a:uLnTx/>
                  <a:uFillTx/>
                  <a:latin typeface="+mn-ea"/>
                  <a:cs typeface="+mn-cs"/>
                </a:rPr>
                <a:t>◆主な機能</a:t>
              </a:r>
              <a:endParaRPr kumimoji="0" lang="en-US" altLang="ja-JP" sz="1350" b="1" i="0" u="none" strike="noStrike" kern="1200" cap="none" spc="0" normalizeH="0" baseline="0" noProof="0" dirty="0">
                <a:ln>
                  <a:noFill/>
                </a:ln>
                <a:solidFill>
                  <a:prstClr val="black"/>
                </a:solidFill>
                <a:effectLst/>
                <a:uLnTx/>
                <a:uFillTx/>
                <a:latin typeface="+mn-ea"/>
                <a:cs typeface="+mn-cs"/>
              </a:endParaRPr>
            </a:p>
            <a:p>
              <a:pPr marL="0" marR="0" lvl="0" indent="0" algn="l" defTabSz="457200" rtl="0" eaLnBrk="1" fontAlgn="auto" latinLnBrk="0" hangingPunct="1">
                <a:lnSpc>
                  <a:spcPct val="100000"/>
                </a:lnSpc>
                <a:spcBef>
                  <a:spcPts val="225"/>
                </a:spcBef>
                <a:spcAft>
                  <a:spcPts val="225"/>
                </a:spcAft>
                <a:buClrTx/>
                <a:buSzTx/>
                <a:buFontTx/>
                <a:buNone/>
                <a:tabLst/>
                <a:defRPr/>
              </a:pPr>
              <a:r>
                <a:rPr kumimoji="0" lang="ja-JP" altLang="en-US" sz="1350" b="1" i="0" u="none" strike="noStrike" kern="1200" cap="none" spc="0" normalizeH="0" baseline="0" noProof="0" dirty="0">
                  <a:ln>
                    <a:noFill/>
                  </a:ln>
                  <a:solidFill>
                    <a:prstClr val="black"/>
                  </a:solidFill>
                  <a:effectLst/>
                  <a:uLnTx/>
                  <a:uFillTx/>
                  <a:latin typeface="+mn-ea"/>
                  <a:cs typeface="+mn-cs"/>
                </a:rPr>
                <a:t>　利用者が</a:t>
              </a:r>
              <a:r>
                <a:rPr kumimoji="0" lang="en-US" altLang="ja-JP" sz="1350" b="1" i="0" u="none" strike="noStrike" kern="1200" cap="none" spc="0" normalizeH="0" baseline="0" noProof="0" dirty="0">
                  <a:ln>
                    <a:noFill/>
                  </a:ln>
                  <a:solidFill>
                    <a:prstClr val="black"/>
                  </a:solidFill>
                  <a:effectLst/>
                  <a:uLnTx/>
                  <a:uFillTx/>
                  <a:latin typeface="+mn-ea"/>
                  <a:cs typeface="+mn-cs"/>
                </a:rPr>
                <a:t>ID</a:t>
              </a:r>
              <a:r>
                <a:rPr kumimoji="0" lang="ja-JP" altLang="en-US" sz="1350" b="1" i="0" u="none" strike="noStrike" kern="1200" cap="none" spc="0" normalizeH="0" baseline="0" noProof="0" dirty="0">
                  <a:ln>
                    <a:noFill/>
                  </a:ln>
                  <a:solidFill>
                    <a:prstClr val="black"/>
                  </a:solidFill>
                  <a:effectLst/>
                  <a:uLnTx/>
                  <a:uFillTx/>
                  <a:latin typeface="+mn-ea"/>
                  <a:cs typeface="+mn-cs"/>
                </a:rPr>
                <a:t>を取得し、年齢・居住地等の属性や興味・関心を登録することで、利用可能。</a:t>
              </a:r>
              <a:endParaRPr kumimoji="0" lang="en-US" altLang="ja-JP" sz="1350" b="1" i="0" u="none" strike="noStrike" kern="1200" cap="none" spc="0" normalizeH="0" baseline="0" noProof="0" dirty="0">
                <a:ln>
                  <a:noFill/>
                </a:ln>
                <a:solidFill>
                  <a:prstClr val="black"/>
                </a:solidFill>
                <a:effectLst/>
                <a:uLnTx/>
                <a:uFillTx/>
                <a:latin typeface="+mn-ea"/>
                <a:cs typeface="+mn-cs"/>
              </a:endParaRPr>
            </a:p>
          </p:txBody>
        </p:sp>
        <p:sp>
          <p:nvSpPr>
            <p:cNvPr id="25" name="四角形: 角を丸くする 24"/>
            <p:cNvSpPr/>
            <p:nvPr/>
          </p:nvSpPr>
          <p:spPr>
            <a:xfrm>
              <a:off x="570007" y="3645279"/>
              <a:ext cx="5265000" cy="648000"/>
            </a:xfrm>
            <a:prstGeom prst="roundRect">
              <a:avLst>
                <a:gd name="adj" fmla="val 804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l" defTabSz="457200" rtl="0" eaLnBrk="1" fontAlgn="auto" latinLnBrk="0" hangingPunct="1">
                <a:lnSpc>
                  <a:spcPct val="100000"/>
                </a:lnSpc>
                <a:spcBef>
                  <a:spcPts val="150"/>
                </a:spcBef>
                <a:spcAft>
                  <a:spcPts val="150"/>
                </a:spcAft>
                <a:buClrTx/>
                <a:buSzTx/>
                <a:buFontTx/>
                <a:buNone/>
                <a:tabLst/>
                <a:defRPr/>
              </a:pPr>
              <a:r>
                <a:rPr lang="ja-JP" altLang="en-US" sz="1400" u="sng" dirty="0">
                  <a:solidFill>
                    <a:schemeClr val="tx1"/>
                  </a:solidFill>
                  <a:latin typeface="Meiryo UI" panose="020B0604030504040204" charset="-128"/>
                  <a:ea typeface="Meiryo UI" panose="020B0604030504040204" charset="-128"/>
                </a:rPr>
                <a:t>１）</a:t>
              </a:r>
              <a:r>
                <a:rPr lang="ja-JP" altLang="en-US" sz="1400" u="sng">
                  <a:solidFill>
                    <a:schemeClr val="tx1"/>
                  </a:solidFill>
                  <a:latin typeface="Meiryo UI" panose="020B0604030504040204" charset="-128"/>
                  <a:ea typeface="Meiryo UI" panose="020B0604030504040204" charset="-128"/>
                </a:rPr>
                <a:t>おすすめ配信</a:t>
              </a:r>
              <a:endParaRPr lang="en-US" altLang="ja-JP" sz="1400" u="sng" dirty="0">
                <a:solidFill>
                  <a:schemeClr val="tx1"/>
                </a:solidFill>
                <a:latin typeface="Meiryo UI" panose="020B0604030504040204" charset="-128"/>
                <a:ea typeface="Meiryo UI" panose="020B0604030504040204" charset="-128"/>
              </a:endParaRPr>
            </a:p>
            <a:p>
              <a:pPr marL="0" marR="0" lvl="0" indent="0" algn="l" defTabSz="457200" rtl="0" eaLnBrk="1" fontAlgn="auto" latinLnBrk="0" hangingPunct="1">
                <a:lnSpc>
                  <a:spcPct val="100000"/>
                </a:lnSpc>
                <a:spcBef>
                  <a:spcPts val="150"/>
                </a:spcBef>
                <a:spcAft>
                  <a:spcPts val="150"/>
                </a:spcAft>
                <a:buClrTx/>
                <a:buSzTx/>
                <a:buFontTx/>
                <a:buNone/>
                <a:tabLst/>
                <a:defRPr/>
              </a:pPr>
              <a:r>
                <a:rPr lang="ja-JP" altLang="en-US" sz="1400" dirty="0">
                  <a:solidFill>
                    <a:schemeClr val="tx1"/>
                  </a:solidFill>
                  <a:latin typeface="Meiryo UI" panose="020B0604030504040204" charset="-128"/>
                  <a:ea typeface="Meiryo UI" panose="020B0604030504040204" charset="-128"/>
                </a:rPr>
                <a:t>　・登録した情報に合わせ、必要な情報やサービスを個人へ</a:t>
              </a:r>
              <a:r>
                <a:rPr lang="ja-JP" altLang="en-US" sz="1400">
                  <a:solidFill>
                    <a:schemeClr val="tx1"/>
                  </a:solidFill>
                  <a:latin typeface="Meiryo UI" panose="020B0604030504040204" charset="-128"/>
                  <a:ea typeface="Meiryo UI" panose="020B0604030504040204" charset="-128"/>
                </a:rPr>
                <a:t>直接配信</a:t>
              </a:r>
              <a:endParaRPr lang="en-US" altLang="ja-JP" sz="1400" dirty="0">
                <a:solidFill>
                  <a:schemeClr val="tx1"/>
                </a:solidFill>
                <a:latin typeface="Meiryo UI" panose="020B0604030504040204" charset="-128"/>
                <a:ea typeface="Meiryo UI" panose="020B0604030504040204" charset="-128"/>
              </a:endParaRPr>
            </a:p>
          </p:txBody>
        </p:sp>
        <p:sp>
          <p:nvSpPr>
            <p:cNvPr id="26" name="四角形: 角を丸くする 25"/>
            <p:cNvSpPr/>
            <p:nvPr/>
          </p:nvSpPr>
          <p:spPr>
            <a:xfrm>
              <a:off x="585325" y="4374430"/>
              <a:ext cx="5265000" cy="648000"/>
            </a:xfrm>
            <a:prstGeom prst="roundRect">
              <a:avLst>
                <a:gd name="adj" fmla="val 804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l" defTabSz="457200" rtl="0" eaLnBrk="1" fontAlgn="auto" latinLnBrk="0" hangingPunct="1">
                <a:lnSpc>
                  <a:spcPct val="100000"/>
                </a:lnSpc>
                <a:spcBef>
                  <a:spcPts val="150"/>
                </a:spcBef>
                <a:spcAft>
                  <a:spcPts val="150"/>
                </a:spcAft>
                <a:buClrTx/>
                <a:buSzTx/>
                <a:buFontTx/>
                <a:buNone/>
                <a:tabLst/>
                <a:defRPr/>
              </a:pPr>
              <a:r>
                <a:rPr lang="ja-JP" altLang="en-US" sz="1400" u="sng" dirty="0">
                  <a:solidFill>
                    <a:schemeClr val="tx1"/>
                  </a:solidFill>
                  <a:latin typeface="Meiryo UI" panose="020B0604030504040204" charset="-128"/>
                  <a:ea typeface="Meiryo UI" panose="020B0604030504040204" charset="-128"/>
                </a:rPr>
                <a:t>２）電子申請</a:t>
              </a:r>
              <a:r>
                <a:rPr lang="ja-JP" altLang="en-US" sz="1400" u="sng">
                  <a:solidFill>
                    <a:schemeClr val="tx1"/>
                  </a:solidFill>
                  <a:latin typeface="Meiryo UI" panose="020B0604030504040204" charset="-128"/>
                  <a:ea typeface="Meiryo UI" panose="020B0604030504040204" charset="-128"/>
                </a:rPr>
                <a:t>連携</a:t>
              </a:r>
              <a:r>
                <a:rPr lang="ja-JP" altLang="en-US" sz="1400">
                  <a:solidFill>
                    <a:schemeClr val="tx1"/>
                  </a:solidFill>
                  <a:latin typeface="Meiryo UI" panose="020B0604030504040204" charset="-128"/>
                  <a:ea typeface="Meiryo UI" panose="020B0604030504040204" charset="-128"/>
                </a:rPr>
                <a:t>　</a:t>
              </a:r>
              <a:endParaRPr lang="en-US" altLang="ja-JP" sz="1400" dirty="0">
                <a:solidFill>
                  <a:schemeClr val="tx1"/>
                </a:solidFill>
                <a:latin typeface="Meiryo UI" panose="020B0604030504040204" charset="-128"/>
                <a:ea typeface="Meiryo UI" panose="020B0604030504040204" charset="-128"/>
              </a:endParaRPr>
            </a:p>
            <a:p>
              <a:pPr marL="0" marR="0" lvl="0" indent="0" algn="l" defTabSz="457200" rtl="0" eaLnBrk="1" fontAlgn="auto" latinLnBrk="0" hangingPunct="1">
                <a:lnSpc>
                  <a:spcPct val="100000"/>
                </a:lnSpc>
                <a:spcBef>
                  <a:spcPts val="150"/>
                </a:spcBef>
                <a:spcAft>
                  <a:spcPts val="150"/>
                </a:spcAft>
                <a:buClrTx/>
                <a:buSzTx/>
                <a:buFontTx/>
                <a:buNone/>
                <a:tabLst/>
                <a:defRPr/>
              </a:pPr>
              <a:r>
                <a:rPr lang="ja-JP" altLang="en-US" sz="1400" dirty="0">
                  <a:solidFill>
                    <a:schemeClr val="tx1"/>
                  </a:solidFill>
                  <a:latin typeface="Meiryo UI" panose="020B0604030504040204" charset="-128"/>
                  <a:ea typeface="Meiryo UI" panose="020B0604030504040204" charset="-128"/>
                </a:rPr>
                <a:t>　・電子申請システムとの連携により、</a:t>
              </a:r>
              <a:r>
                <a:rPr lang="ja-JP" altLang="en-US" sz="1400">
                  <a:solidFill>
                    <a:schemeClr val="tx1"/>
                  </a:solidFill>
                  <a:latin typeface="Meiryo UI" panose="020B0604030504040204" charset="-128"/>
                  <a:ea typeface="Meiryo UI" panose="020B0604030504040204" charset="-128"/>
                </a:rPr>
                <a:t>行政手続を</a:t>
              </a:r>
              <a:r>
                <a:rPr lang="ja-JP" altLang="en-US" sz="1400" dirty="0">
                  <a:solidFill>
                    <a:schemeClr val="tx1"/>
                  </a:solidFill>
                  <a:latin typeface="Meiryo UI" panose="020B0604030504040204" charset="-128"/>
                  <a:ea typeface="Meiryo UI" panose="020B0604030504040204" charset="-128"/>
                </a:rPr>
                <a:t>スマホから直接申請</a:t>
              </a:r>
            </a:p>
          </p:txBody>
        </p:sp>
        <p:sp>
          <p:nvSpPr>
            <p:cNvPr id="27" name="四角形: 角を丸くする 26"/>
            <p:cNvSpPr/>
            <p:nvPr/>
          </p:nvSpPr>
          <p:spPr>
            <a:xfrm>
              <a:off x="585325" y="5117000"/>
              <a:ext cx="5265000" cy="648000"/>
            </a:xfrm>
            <a:prstGeom prst="roundRect">
              <a:avLst>
                <a:gd name="adj" fmla="val 804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l" defTabSz="457200" rtl="0" eaLnBrk="1" fontAlgn="auto" latinLnBrk="0" hangingPunct="1">
                <a:lnSpc>
                  <a:spcPct val="100000"/>
                </a:lnSpc>
                <a:spcBef>
                  <a:spcPts val="150"/>
                </a:spcBef>
                <a:spcAft>
                  <a:spcPts val="150"/>
                </a:spcAft>
                <a:buClrTx/>
                <a:buSzTx/>
                <a:buFontTx/>
                <a:buNone/>
                <a:tabLst/>
                <a:defRPr/>
              </a:pPr>
              <a:r>
                <a:rPr lang="ja-JP" altLang="en-US" sz="1400" u="sng" dirty="0">
                  <a:solidFill>
                    <a:schemeClr val="tx1"/>
                  </a:solidFill>
                  <a:latin typeface="Meiryo UI" panose="020B0604030504040204" charset="-128"/>
                  <a:ea typeface="Meiryo UI" panose="020B0604030504040204" charset="-128"/>
                </a:rPr>
                <a:t>３）デジタル</a:t>
              </a:r>
              <a:r>
                <a:rPr lang="ja-JP" altLang="en-US" sz="1400" u="sng">
                  <a:solidFill>
                    <a:schemeClr val="tx1"/>
                  </a:solidFill>
                  <a:latin typeface="Meiryo UI" panose="020B0604030504040204" charset="-128"/>
                  <a:ea typeface="Meiryo UI" panose="020B0604030504040204" charset="-128"/>
                </a:rPr>
                <a:t>通知</a:t>
              </a:r>
              <a:r>
                <a:rPr lang="ja-JP" altLang="en-US" sz="1400">
                  <a:solidFill>
                    <a:schemeClr val="tx1"/>
                  </a:solidFill>
                  <a:latin typeface="Meiryo UI" panose="020B0604030504040204" charset="-128"/>
                  <a:ea typeface="Meiryo UI" panose="020B0604030504040204" charset="-128"/>
                </a:rPr>
                <a:t>　</a:t>
              </a:r>
              <a:r>
                <a:rPr lang="en-US" altLang="ja-JP" sz="1400">
                  <a:solidFill>
                    <a:schemeClr val="tx1"/>
                  </a:solidFill>
                  <a:latin typeface="Meiryo UI" panose="020B0604030504040204" charset="-128"/>
                  <a:ea typeface="Meiryo UI" panose="020B0604030504040204" charset="-128"/>
                </a:rPr>
                <a:t> </a:t>
              </a:r>
              <a:r>
                <a:rPr lang="en-US" altLang="ja-JP" sz="1000" dirty="0">
                  <a:solidFill>
                    <a:schemeClr val="tx1"/>
                  </a:solidFill>
                  <a:latin typeface="Meiryo UI" panose="020B0604030504040204" charset="-128"/>
                  <a:ea typeface="Meiryo UI" panose="020B0604030504040204" charset="-128"/>
                </a:rPr>
                <a:t>※</a:t>
              </a:r>
              <a:r>
                <a:rPr lang="ja-JP" altLang="en-US" sz="1000" dirty="0">
                  <a:solidFill>
                    <a:schemeClr val="tx1"/>
                  </a:solidFill>
                  <a:latin typeface="Meiryo UI" panose="020B0604030504040204" charset="-128"/>
                  <a:ea typeface="Meiryo UI" panose="020B0604030504040204" charset="-128"/>
                </a:rPr>
                <a:t>　マイナンバーカードを</a:t>
              </a:r>
              <a:r>
                <a:rPr lang="ja-JP" altLang="en-US" sz="1000">
                  <a:solidFill>
                    <a:schemeClr val="tx1"/>
                  </a:solidFill>
                  <a:latin typeface="Meiryo UI" panose="020B0604030504040204" charset="-128"/>
                  <a:ea typeface="Meiryo UI" panose="020B0604030504040204" charset="-128"/>
                </a:rPr>
                <a:t>活用した</a:t>
              </a:r>
              <a:r>
                <a:rPr lang="en-US" altLang="ja-JP" sz="1000" dirty="0">
                  <a:solidFill>
                    <a:schemeClr val="tx1"/>
                  </a:solidFill>
                  <a:latin typeface="Meiryo UI" panose="020B0604030504040204" charset="-128"/>
                  <a:ea typeface="Meiryo UI" panose="020B0604030504040204" charset="-128"/>
                </a:rPr>
                <a:t>ID</a:t>
              </a:r>
              <a:r>
                <a:rPr lang="ja-JP" altLang="en-US" sz="1000" dirty="0">
                  <a:solidFill>
                    <a:schemeClr val="tx1"/>
                  </a:solidFill>
                  <a:latin typeface="Meiryo UI" panose="020B0604030504040204" charset="-128"/>
                  <a:ea typeface="Meiryo UI" panose="020B0604030504040204" charset="-128"/>
                </a:rPr>
                <a:t>登録が必要</a:t>
              </a:r>
            </a:p>
            <a:p>
              <a:pPr marL="0" marR="0" lvl="0" indent="0" algn="l" defTabSz="457200" rtl="0" eaLnBrk="1" fontAlgn="auto" latinLnBrk="0" hangingPunct="1">
                <a:lnSpc>
                  <a:spcPct val="100000"/>
                </a:lnSpc>
                <a:spcBef>
                  <a:spcPts val="150"/>
                </a:spcBef>
                <a:spcAft>
                  <a:spcPts val="150"/>
                </a:spcAft>
                <a:buClrTx/>
                <a:buSzTx/>
                <a:buFontTx/>
                <a:buNone/>
                <a:tabLst/>
                <a:defRPr/>
              </a:pPr>
              <a:r>
                <a:rPr lang="ja-JP" altLang="en-US" sz="1400" dirty="0">
                  <a:solidFill>
                    <a:schemeClr val="tx1"/>
                  </a:solidFill>
                  <a:latin typeface="Meiryo UI" panose="020B0604030504040204" charset="-128"/>
                  <a:ea typeface="Meiryo UI" panose="020B0604030504040204" charset="-128"/>
                </a:rPr>
                <a:t>　・いままでの紙による通知文書をスマホ等にデータで送付</a:t>
              </a:r>
            </a:p>
          </p:txBody>
        </p:sp>
        <p:pic>
          <p:nvPicPr>
            <p:cNvPr id="28" name="図 27"/>
            <p:cNvPicPr/>
            <p:nvPr/>
          </p:nvPicPr>
          <p:blipFill>
            <a:blip r:embed="rId7"/>
            <a:stretch>
              <a:fillRect/>
            </a:stretch>
          </p:blipFill>
          <p:spPr>
            <a:xfrm>
              <a:off x="5968197" y="5091614"/>
              <a:ext cx="1338428" cy="675000"/>
            </a:xfrm>
            <a:prstGeom prst="rect">
              <a:avLst/>
            </a:prstGeom>
          </p:spPr>
        </p:pic>
        <p:pic>
          <p:nvPicPr>
            <p:cNvPr id="29" name="図 28"/>
            <p:cNvPicPr/>
            <p:nvPr/>
          </p:nvPicPr>
          <p:blipFill>
            <a:blip r:embed="rId8"/>
            <a:stretch>
              <a:fillRect/>
            </a:stretch>
          </p:blipFill>
          <p:spPr>
            <a:xfrm>
              <a:off x="5946189" y="4360930"/>
              <a:ext cx="1334573" cy="675000"/>
            </a:xfrm>
            <a:prstGeom prst="rect">
              <a:avLst/>
            </a:prstGeom>
          </p:spPr>
        </p:pic>
      </p:grpSp>
      <p:sp>
        <p:nvSpPr>
          <p:cNvPr id="10" name="テキスト ボックス 9"/>
          <p:cNvSpPr txBox="1"/>
          <p:nvPr/>
        </p:nvSpPr>
        <p:spPr>
          <a:xfrm>
            <a:off x="2721141" y="166684"/>
            <a:ext cx="3701717" cy="347345"/>
          </a:xfrm>
          <a:prstGeom prst="rect">
            <a:avLst/>
          </a:prstGeom>
          <a:solidFill>
            <a:schemeClr val="accent3"/>
          </a:solidFill>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　基本目標⑤　住み続けたいまちをつくる</a:t>
            </a:r>
          </a:p>
        </p:txBody>
      </p:sp>
      <p:sp>
        <p:nvSpPr>
          <p:cNvPr id="30" name="四角形: 角を丸くする 29"/>
          <p:cNvSpPr/>
          <p:nvPr/>
        </p:nvSpPr>
        <p:spPr>
          <a:xfrm>
            <a:off x="523104" y="1329692"/>
            <a:ext cx="6548850" cy="931358"/>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400" b="0" i="0" u="none" strike="noStrike" kern="1200" cap="none" spc="0" normalizeH="0" baseline="0" noProof="0" dirty="0">
                <a:ln>
                  <a:noFill/>
                </a:ln>
                <a:solidFill>
                  <a:schemeClr val="tx1"/>
                </a:solidFill>
                <a:effectLst/>
                <a:uLnTx/>
                <a:uFillTx/>
                <a:latin typeface="Meiryo UI" panose="020B0604030504040204" charset="-128"/>
                <a:ea typeface="Meiryo UI" panose="020B0604030504040204" charset="-128"/>
                <a:cs typeface="+mn-cs"/>
              </a:rPr>
              <a:t>住民の</a:t>
            </a:r>
            <a:r>
              <a:rPr kumimoji="1" lang="en-US" altLang="ja-JP" sz="1400" b="0" i="0" u="none" strike="noStrike" kern="1200" cap="none" spc="0" normalizeH="0" baseline="0" noProof="0" dirty="0">
                <a:ln>
                  <a:noFill/>
                </a:ln>
                <a:solidFill>
                  <a:schemeClr val="tx1"/>
                </a:solidFill>
                <a:effectLst/>
                <a:uLnTx/>
                <a:uFillTx/>
                <a:latin typeface="Meiryo UI" panose="020B0604030504040204" charset="-128"/>
                <a:ea typeface="Meiryo UI" panose="020B0604030504040204" charset="-128"/>
                <a:cs typeface="+mn-cs"/>
              </a:rPr>
              <a:t>QOL</a:t>
            </a:r>
            <a:r>
              <a:rPr kumimoji="1" lang="ja-JP" altLang="en-US" sz="1400" b="0" i="0" u="none" strike="noStrike" kern="1200" cap="none" spc="0" normalizeH="0" baseline="0" noProof="0" dirty="0">
                <a:ln>
                  <a:noFill/>
                </a:ln>
                <a:solidFill>
                  <a:schemeClr val="tx1"/>
                </a:solidFill>
                <a:effectLst/>
                <a:uLnTx/>
                <a:uFillTx/>
                <a:latin typeface="Meiryo UI" panose="020B0604030504040204" charset="-128"/>
                <a:ea typeface="Meiryo UI" panose="020B0604030504040204" charset="-128"/>
                <a:cs typeface="+mn-cs"/>
              </a:rPr>
              <a:t>向上に資するデジタルサービスを府域全体で提供するため、個人に合わせた最適な情報発信やオンラインによる行政手続等を行う機能を有する大阪総合行政ポータル「</a:t>
            </a:r>
            <a:r>
              <a:rPr kumimoji="1" lang="en-US" altLang="ja-JP" sz="1400" b="0" i="0" u="none" strike="noStrike" kern="1200" cap="none" spc="0" normalizeH="0" baseline="0" noProof="0" dirty="0">
                <a:ln>
                  <a:noFill/>
                </a:ln>
                <a:solidFill>
                  <a:schemeClr val="tx1"/>
                </a:solidFill>
                <a:effectLst/>
                <a:uLnTx/>
                <a:uFillTx/>
                <a:latin typeface="Meiryo UI" panose="020B0604030504040204" charset="-128"/>
                <a:ea typeface="Meiryo UI" panose="020B0604030504040204" charset="-128"/>
                <a:cs typeface="+mn-cs"/>
              </a:rPr>
              <a:t>my door OSAKA(</a:t>
            </a:r>
            <a:r>
              <a:rPr kumimoji="1" lang="ja-JP" altLang="en-US" sz="1400" b="0" i="0" u="none" strike="noStrike" kern="1200" cap="none" spc="0" normalizeH="0" baseline="0" noProof="0" dirty="0">
                <a:ln>
                  <a:noFill/>
                </a:ln>
                <a:solidFill>
                  <a:schemeClr val="tx1"/>
                </a:solidFill>
                <a:effectLst/>
                <a:uLnTx/>
                <a:uFillTx/>
                <a:latin typeface="Meiryo UI" panose="020B0604030504040204" charset="-128"/>
                <a:ea typeface="Meiryo UI" panose="020B0604030504040204" charset="-128"/>
                <a:cs typeface="+mn-cs"/>
              </a:rPr>
              <a:t>マイド・ア・おおさか</a:t>
            </a:r>
            <a:r>
              <a:rPr kumimoji="1" lang="en-US" altLang="ja-JP" sz="1400" b="0" i="0" u="none" strike="noStrike" kern="1200" cap="none" spc="0" normalizeH="0" baseline="0" noProof="0" dirty="0">
                <a:ln>
                  <a:noFill/>
                </a:ln>
                <a:solidFill>
                  <a:schemeClr val="tx1"/>
                </a:solidFill>
                <a:effectLst/>
                <a:uLnTx/>
                <a:uFillTx/>
                <a:latin typeface="Meiryo UI" panose="020B0604030504040204" charset="-128"/>
                <a:ea typeface="Meiryo UI" panose="020B0604030504040204" charset="-128"/>
                <a:cs typeface="+mn-cs"/>
              </a:rPr>
              <a:t>)</a:t>
            </a:r>
            <a:r>
              <a:rPr kumimoji="1" lang="ja-JP" altLang="en-US" sz="1400" b="0" i="0" u="none" strike="noStrike" kern="1200" cap="none" spc="0" normalizeH="0" baseline="0" noProof="0" dirty="0">
                <a:ln>
                  <a:noFill/>
                </a:ln>
                <a:solidFill>
                  <a:schemeClr val="tx1"/>
                </a:solidFill>
                <a:effectLst/>
                <a:uLnTx/>
                <a:uFillTx/>
                <a:latin typeface="Meiryo UI" panose="020B0604030504040204" charset="-128"/>
                <a:ea typeface="Meiryo UI" panose="020B0604030504040204" charset="-128"/>
                <a:cs typeface="+mn-cs"/>
              </a:rPr>
              <a:t>」</a:t>
            </a: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を整備・運営します。</a:t>
            </a:r>
          </a:p>
        </p:txBody>
      </p:sp>
      <p:sp>
        <p:nvSpPr>
          <p:cNvPr id="31" name="正方形/長方形 30">
            <a:extLst>
              <a:ext uri="{FF2B5EF4-FFF2-40B4-BE49-F238E27FC236}">
                <a16:creationId xmlns:a16="http://schemas.microsoft.com/office/drawing/2014/main" id="{6396DE1E-B293-4BAB-AC86-AC60CC8F4851}"/>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128</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9B3496A5-BA96-45E6-BE80-133DFE8E868A}"/>
              </a:ext>
            </a:extLst>
          </p:cNvPr>
          <p:cNvCxnSpPr>
            <a:cxnSpLocks/>
          </p:cNvCxnSpPr>
          <p:nvPr/>
        </p:nvCxnSpPr>
        <p:spPr>
          <a:xfrm>
            <a:off x="179512" y="557972"/>
            <a:ext cx="8784976"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6" name="正方形/長方形 5">
            <a:extLst>
              <a:ext uri="{FF2B5EF4-FFF2-40B4-BE49-F238E27FC236}">
                <a16:creationId xmlns:a16="http://schemas.microsoft.com/office/drawing/2014/main" id="{81216B40-A191-4615-8511-5DEDE72FE922}"/>
              </a:ext>
            </a:extLst>
          </p:cNvPr>
          <p:cNvSpPr/>
          <p:nvPr/>
        </p:nvSpPr>
        <p:spPr>
          <a:xfrm>
            <a:off x="156884" y="689789"/>
            <a:ext cx="8856984" cy="2139047"/>
          </a:xfrm>
          <a:prstGeom prst="rect">
            <a:avLst/>
          </a:prstGeom>
        </p:spPr>
        <p:txBody>
          <a:bodyPr wrap="square">
            <a:spAutoFit/>
          </a:bodyPr>
          <a:lstStyle/>
          <a:p>
            <a:pPr marL="180000" indent="-457200" algn="just"/>
            <a:r>
              <a:rPr lang="en-US" altLang="ja-JP" sz="1600" b="1" dirty="0">
                <a:latin typeface="Meiryo UI" panose="020B0604030504040204" pitchFamily="50" charset="-128"/>
                <a:ea typeface="Meiryo UI" panose="020B0604030504040204" pitchFamily="50" charset="-128"/>
              </a:rPr>
              <a:t>Ⅲ </a:t>
            </a:r>
            <a:r>
              <a:rPr lang="ja-JP" altLang="en-US" sz="1600" b="1" dirty="0">
                <a:latin typeface="Meiryo UI" panose="020B0604030504040204" pitchFamily="50" charset="-128"/>
                <a:ea typeface="Meiryo UI" panose="020B0604030504040204" pitchFamily="50" charset="-128"/>
              </a:rPr>
              <a:t>東西二極の一極としての社会経済構造の構築</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marL="179388" indent="1588" algn="just">
              <a:spcBef>
                <a:spcPts val="600"/>
              </a:spcBef>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⑥　定住魅力・都市魅力を強化する</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marL="265113" algn="just"/>
            <a:r>
              <a:rPr lang="ja-JP" altLang="en-US" sz="1600" dirty="0">
                <a:latin typeface="Meiryo UI" panose="020B0604030504040204" pitchFamily="50" charset="-128"/>
                <a:ea typeface="Meiryo UI" panose="020B0604030504040204" pitchFamily="50" charset="-128"/>
                <a:cs typeface="Meiryo UI" panose="020B0604030504040204" pitchFamily="50" charset="-128"/>
              </a:rPr>
              <a:t>スマートシティ推進による住民の</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QOL</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向上のほか、国内外からの集客促進や外国人観光客の受入環境整備など、定住魅力の強化や都市魅力の創出・発信に向けた取組を進めました。</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65113" algn="just"/>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65113" algn="just"/>
            <a:r>
              <a:rPr lang="ja-JP" altLang="en-US" sz="1600" dirty="0">
                <a:latin typeface="Meiryo UI" panose="020B0604030504040204" pitchFamily="50" charset="-128"/>
                <a:ea typeface="Meiryo UI" panose="020B0604030504040204" pitchFamily="50" charset="-128"/>
                <a:cs typeface="Meiryo UI" panose="020B0604030504040204" pitchFamily="50" charset="-128"/>
              </a:rPr>
              <a:t>≪目標達成状況≫</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65113" algn="just"/>
            <a:r>
              <a:rPr lang="ja-JP" altLang="en-US" sz="1600" dirty="0">
                <a:latin typeface="Meiryo UI" panose="020B0604030504040204" pitchFamily="50" charset="-128"/>
                <a:ea typeface="Meiryo UI" panose="020B0604030504040204" pitchFamily="50" charset="-128"/>
                <a:cs typeface="Meiryo UI" panose="020B0604030504040204" pitchFamily="50" charset="-128"/>
              </a:rPr>
              <a:t>　対全国の転入超過率は</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KPI</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を達成することができ、日本人、外国人の延べ宿泊者数もコロナ前より増加しました。一方、対東京圏の転出超過率は依然として</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KPI</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を達成していません。</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9" name="Picture 9">
            <a:extLst>
              <a:ext uri="{FF2B5EF4-FFF2-40B4-BE49-F238E27FC236}">
                <a16:creationId xmlns:a16="http://schemas.microsoft.com/office/drawing/2014/main" id="{E0642E4C-7290-4700-8FF9-C9D13FD0E777}"/>
              </a:ext>
            </a:extLst>
          </p:cNvPr>
          <p:cNvPicPr preferRelativeResize="0">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8965" y="764704"/>
            <a:ext cx="458182" cy="45818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2">
            <a:extLst>
              <a:ext uri="{FF2B5EF4-FFF2-40B4-BE49-F238E27FC236}">
                <a16:creationId xmlns:a16="http://schemas.microsoft.com/office/drawing/2014/main" id="{5D98C2BC-3DDF-4177-939E-9FC47F171527}"/>
              </a:ext>
            </a:extLst>
          </p:cNvPr>
          <p:cNvPicPr preferRelativeResize="0">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17424" y="764704"/>
            <a:ext cx="458182" cy="458182"/>
          </a:xfrm>
          <a:prstGeom prst="rect">
            <a:avLst/>
          </a:prstGeom>
          <a:noFill/>
          <a:extLst>
            <a:ext uri="{909E8E84-426E-40DD-AFC4-6F175D3DCCD1}">
              <a14:hiddenFill xmlns:a14="http://schemas.microsoft.com/office/drawing/2010/main">
                <a:solidFill>
                  <a:srgbClr val="FFFFFF"/>
                </a:solidFill>
              </a14:hiddenFill>
            </a:ext>
          </a:extLst>
        </p:spPr>
      </p:pic>
      <p:pic>
        <p:nvPicPr>
          <p:cNvPr id="11" name="図 10">
            <a:extLst>
              <a:ext uri="{FF2B5EF4-FFF2-40B4-BE49-F238E27FC236}">
                <a16:creationId xmlns:a16="http://schemas.microsoft.com/office/drawing/2014/main" id="{4BBEF407-DDA7-444B-9BA6-10D0FE5E075A}"/>
              </a:ext>
            </a:extLst>
          </p:cNvPr>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4986659" y="764704"/>
            <a:ext cx="458182" cy="458182"/>
          </a:xfrm>
          <a:prstGeom prst="rect">
            <a:avLst/>
          </a:prstGeom>
        </p:spPr>
      </p:pic>
      <p:pic>
        <p:nvPicPr>
          <p:cNvPr id="12" name="図 11">
            <a:extLst>
              <a:ext uri="{FF2B5EF4-FFF2-40B4-BE49-F238E27FC236}">
                <a16:creationId xmlns:a16="http://schemas.microsoft.com/office/drawing/2014/main" id="{89F319D2-DE40-4265-8DAA-C2B2F1A2AD7C}"/>
              </a:ext>
            </a:extLst>
          </p:cNvPr>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6685118" y="764704"/>
            <a:ext cx="458182" cy="458182"/>
          </a:xfrm>
          <a:prstGeom prst="rect">
            <a:avLst/>
          </a:prstGeom>
        </p:spPr>
      </p:pic>
      <p:pic>
        <p:nvPicPr>
          <p:cNvPr id="13" name="図 12">
            <a:extLst>
              <a:ext uri="{FF2B5EF4-FFF2-40B4-BE49-F238E27FC236}">
                <a16:creationId xmlns:a16="http://schemas.microsoft.com/office/drawing/2014/main" id="{D566DB87-A863-4B02-AB20-83B4340C0EB6}"/>
              </a:ext>
            </a:extLst>
          </p:cNvPr>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7251271" y="764704"/>
            <a:ext cx="458182" cy="458182"/>
          </a:xfrm>
          <a:prstGeom prst="rect">
            <a:avLst/>
          </a:prstGeom>
        </p:spPr>
      </p:pic>
      <p:pic>
        <p:nvPicPr>
          <p:cNvPr id="14" name="図 13">
            <a:extLst>
              <a:ext uri="{FF2B5EF4-FFF2-40B4-BE49-F238E27FC236}">
                <a16:creationId xmlns:a16="http://schemas.microsoft.com/office/drawing/2014/main" id="{FE5E60B1-ACB4-41F3-BD5C-C3D099C7E00A}"/>
              </a:ext>
            </a:extLst>
          </p:cNvPr>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8383577" y="764704"/>
            <a:ext cx="458182" cy="458182"/>
          </a:xfrm>
          <a:prstGeom prst="rect">
            <a:avLst/>
          </a:prstGeom>
        </p:spPr>
      </p:pic>
      <p:pic>
        <p:nvPicPr>
          <p:cNvPr id="15" name="図 14">
            <a:extLst>
              <a:ext uri="{FF2B5EF4-FFF2-40B4-BE49-F238E27FC236}">
                <a16:creationId xmlns:a16="http://schemas.microsoft.com/office/drawing/2014/main" id="{5F8F5CCC-987E-464A-BD12-006A04A78382}"/>
              </a:ext>
            </a:extLst>
          </p:cNvPr>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5552812" y="764704"/>
            <a:ext cx="458182" cy="458182"/>
          </a:xfrm>
          <a:prstGeom prst="rect">
            <a:avLst/>
          </a:prstGeom>
        </p:spPr>
      </p:pic>
      <p:graphicFrame>
        <p:nvGraphicFramePr>
          <p:cNvPr id="16" name="表 15">
            <a:extLst>
              <a:ext uri="{FF2B5EF4-FFF2-40B4-BE49-F238E27FC236}">
                <a16:creationId xmlns:a16="http://schemas.microsoft.com/office/drawing/2014/main" id="{0B2D2A90-482E-47A2-9148-195E168A02B4}"/>
              </a:ext>
            </a:extLst>
          </p:cNvPr>
          <p:cNvGraphicFramePr>
            <a:graphicFrameLocks noGrp="1"/>
          </p:cNvGraphicFramePr>
          <p:nvPr>
            <p:extLst>
              <p:ext uri="{D42A27DB-BD31-4B8C-83A1-F6EECF244321}">
                <p14:modId xmlns:p14="http://schemas.microsoft.com/office/powerpoint/2010/main" val="281067659"/>
              </p:ext>
            </p:extLst>
          </p:nvPr>
        </p:nvGraphicFramePr>
        <p:xfrm>
          <a:off x="203694" y="2788070"/>
          <a:ext cx="8736613" cy="3682153"/>
        </p:xfrm>
        <a:graphic>
          <a:graphicData uri="http://schemas.openxmlformats.org/drawingml/2006/table">
            <a:tbl>
              <a:tblPr firstRow="1" bandRow="1">
                <a:tableStyleId>{7DF18680-E054-41AD-8BC1-D1AEF772440D}</a:tableStyleId>
              </a:tblPr>
              <a:tblGrid>
                <a:gridCol w="3126102">
                  <a:extLst>
                    <a:ext uri="{9D8B030D-6E8A-4147-A177-3AD203B41FA5}">
                      <a16:colId xmlns:a16="http://schemas.microsoft.com/office/drawing/2014/main" val="1433173782"/>
                    </a:ext>
                  </a:extLst>
                </a:gridCol>
                <a:gridCol w="992038">
                  <a:extLst>
                    <a:ext uri="{9D8B030D-6E8A-4147-A177-3AD203B41FA5}">
                      <a16:colId xmlns:a16="http://schemas.microsoft.com/office/drawing/2014/main" val="1700687111"/>
                    </a:ext>
                  </a:extLst>
                </a:gridCol>
                <a:gridCol w="836762">
                  <a:extLst>
                    <a:ext uri="{9D8B030D-6E8A-4147-A177-3AD203B41FA5}">
                      <a16:colId xmlns:a16="http://schemas.microsoft.com/office/drawing/2014/main" val="3552610994"/>
                    </a:ext>
                  </a:extLst>
                </a:gridCol>
                <a:gridCol w="1173193">
                  <a:extLst>
                    <a:ext uri="{9D8B030D-6E8A-4147-A177-3AD203B41FA5}">
                      <a16:colId xmlns:a16="http://schemas.microsoft.com/office/drawing/2014/main" val="304697467"/>
                    </a:ext>
                  </a:extLst>
                </a:gridCol>
                <a:gridCol w="520518">
                  <a:extLst>
                    <a:ext uri="{9D8B030D-6E8A-4147-A177-3AD203B41FA5}">
                      <a16:colId xmlns:a16="http://schemas.microsoft.com/office/drawing/2014/main" val="354502168"/>
                    </a:ext>
                  </a:extLst>
                </a:gridCol>
                <a:gridCol w="756000">
                  <a:extLst>
                    <a:ext uri="{9D8B030D-6E8A-4147-A177-3AD203B41FA5}">
                      <a16:colId xmlns:a16="http://schemas.microsoft.com/office/drawing/2014/main" val="1469281846"/>
                    </a:ext>
                  </a:extLst>
                </a:gridCol>
                <a:gridCol w="1332000">
                  <a:extLst>
                    <a:ext uri="{9D8B030D-6E8A-4147-A177-3AD203B41FA5}">
                      <a16:colId xmlns:a16="http://schemas.microsoft.com/office/drawing/2014/main" val="2979112779"/>
                    </a:ext>
                  </a:extLst>
                </a:gridCol>
              </a:tblGrid>
              <a:tr h="452098">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t>具体的目標</a:t>
                      </a:r>
                      <a:endParaRPr kumimoji="1" lang="en-US" altLang="ja-JP" sz="1100" dirty="0"/>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t>（</a:t>
                      </a:r>
                      <a:r>
                        <a:rPr kumimoji="1" lang="en-US" altLang="ja-JP" sz="1100" dirty="0"/>
                        <a:t>KPI</a:t>
                      </a:r>
                      <a:r>
                        <a:rPr kumimoji="1" lang="ja-JP" altLang="en-US" sz="1100" dirty="0"/>
                        <a:t>）</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marL="74295" marR="74295" marT="37148" marB="37148" anchor="ctr">
                    <a:lnL w="12700" cap="flat" cmpd="sng" algn="ctr">
                      <a:solidFill>
                        <a:schemeClr val="accent5"/>
                      </a:solidFill>
                      <a:prstDash val="solid"/>
                      <a:round/>
                      <a:headEnd type="none" w="med" len="med"/>
                      <a:tailEnd type="none" w="med" len="med"/>
                    </a:lnL>
                    <a:lnT w="12700" cap="flat" cmpd="sng" algn="ctr">
                      <a:solidFill>
                        <a:schemeClr val="accent5"/>
                      </a:solidFill>
                      <a:prstDash val="solid"/>
                      <a:round/>
                      <a:headEnd type="none" w="med" len="med"/>
                      <a:tailEnd type="none" w="med" len="med"/>
                    </a:lnT>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t>戦略</a:t>
                      </a:r>
                      <a:endParaRPr kumimoji="1" lang="en-US" altLang="ja-JP" sz="1100" dirty="0"/>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t>策定時</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marL="74295" marR="74295" marT="37148" marB="37148" anchor="ctr">
                    <a:lnT w="12700" cap="flat" cmpd="sng" algn="ctr">
                      <a:solidFill>
                        <a:schemeClr val="accent5"/>
                      </a:solidFill>
                      <a:prstDash val="solid"/>
                      <a:round/>
                      <a:headEnd type="none" w="med" len="med"/>
                      <a:tailEnd type="none" w="med" len="med"/>
                    </a:lnT>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ja-JP" altLang="en-US" sz="1100"/>
                        <a:t>参考値</a:t>
                      </a:r>
                      <a:endParaRPr kumimoji="1" lang="en-US" altLang="ja-JP" sz="1100" b="1" dirty="0">
                        <a:solidFill>
                          <a:schemeClr val="bg1"/>
                        </a:solidFill>
                        <a:latin typeface="Meiryo UI" panose="020B0604030504040204" pitchFamily="50" charset="-128"/>
                        <a:ea typeface="Meiryo UI" panose="020B0604030504040204" pitchFamily="50" charset="-128"/>
                      </a:endParaRPr>
                    </a:p>
                  </a:txBody>
                  <a:tcPr marL="74295" marR="74295" marT="37148" marB="37148" anchor="ctr">
                    <a:lnT w="12700" cap="flat" cmpd="sng" algn="ctr">
                      <a:solidFill>
                        <a:schemeClr val="accent5"/>
                      </a:solidFill>
                      <a:prstDash val="solid"/>
                      <a:round/>
                      <a:headEnd type="none" w="med" len="med"/>
                      <a:tailEnd type="none" w="med" len="med"/>
                    </a:lnT>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t>実績値</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marL="74295" marR="74295" marT="37148" marB="37148" anchor="ctr">
                    <a:lnT w="12700" cap="flat" cmpd="sng" algn="ctr">
                      <a:solidFill>
                        <a:schemeClr val="accent5"/>
                      </a:solidFill>
                      <a:prstDash val="solid"/>
                      <a:round/>
                      <a:headEnd type="none" w="med" len="med"/>
                      <a:tailEnd type="none" w="med" len="med"/>
                    </a:lnT>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a:solidFill>
                            <a:schemeClr val="bg1"/>
                          </a:solidFill>
                        </a:rPr>
                        <a:t>達成状況</a:t>
                      </a:r>
                      <a:endParaRPr kumimoji="1" lang="ja-JP" altLang="en-US" sz="1100" b="1">
                        <a:solidFill>
                          <a:schemeClr val="bg1"/>
                        </a:solidFill>
                        <a:latin typeface="Meiryo UI" panose="020B0604030504040204" pitchFamily="50" charset="-128"/>
                        <a:ea typeface="Meiryo UI" panose="020B0604030504040204" pitchFamily="50" charset="-128"/>
                      </a:endParaRPr>
                    </a:p>
                  </a:txBody>
                  <a:tcPr marL="74295" marR="74295" marT="37148" marB="37148" anchor="ctr">
                    <a:lnT w="12700" cap="flat" cmpd="sng" algn="ctr">
                      <a:solidFill>
                        <a:schemeClr val="accent5"/>
                      </a:solidFill>
                      <a:prstDash val="solid"/>
                      <a:round/>
                      <a:headEnd type="none" w="med" len="med"/>
                      <a:tailEnd type="none" w="med" len="med"/>
                    </a:lnT>
                  </a:tcPr>
                </a:tc>
                <a:tc gridSpan="2">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t>参考指標</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marL="74295" marR="74295" marT="37148" marB="37148" anchor="ctr">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tcPr>
                </a:tc>
                <a:tc hMerge="1">
                  <a:txBody>
                    <a:bodyPr/>
                    <a:lstStyle/>
                    <a:p>
                      <a:endParaRPr kumimoji="1" lang="ja-JP" altLang="en-US"/>
                    </a:p>
                  </a:txBody>
                  <a:tcPr/>
                </a:tc>
                <a:extLst>
                  <a:ext uri="{0D108BD9-81ED-4DB2-BD59-A6C34878D82A}">
                    <a16:rowId xmlns:a16="http://schemas.microsoft.com/office/drawing/2014/main" val="1774114639"/>
                  </a:ext>
                </a:extLst>
              </a:tr>
              <a:tr h="471707">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174625" indent="-174625"/>
                      <a:r>
                        <a:rPr kumimoji="1" lang="ja-JP" altLang="en-US" sz="1050" b="1" dirty="0">
                          <a:solidFill>
                            <a:schemeClr val="tx1"/>
                          </a:solidFill>
                          <a:latin typeface="+mn-lt"/>
                        </a:rPr>
                        <a:t>○転入超過率（対全国）</a:t>
                      </a:r>
                      <a:endParaRPr kumimoji="1" lang="en-US" altLang="ja-JP" sz="1050" b="1" dirty="0">
                        <a:solidFill>
                          <a:schemeClr val="tx1"/>
                        </a:solidFill>
                        <a:latin typeface="+mn-lt"/>
                      </a:endParaRPr>
                    </a:p>
                    <a:p>
                      <a:pPr marL="174625" indent="-174625"/>
                      <a:r>
                        <a:rPr kumimoji="1" lang="ja-JP" altLang="en-US" sz="1050" b="1" dirty="0">
                          <a:solidFill>
                            <a:schemeClr val="tx1"/>
                          </a:solidFill>
                          <a:latin typeface="+mn-lt"/>
                        </a:rPr>
                        <a:t>　：前年を上回る</a:t>
                      </a:r>
                      <a:endParaRPr kumimoji="1" lang="ja-JP" altLang="en-US" sz="1050" b="1" dirty="0">
                        <a:solidFill>
                          <a:schemeClr val="tx1"/>
                        </a:solidFill>
                        <a:latin typeface="+mn-lt"/>
                        <a:ea typeface="Meiryo UI" panose="020B0604030504040204" pitchFamily="50" charset="-128"/>
                      </a:endParaRPr>
                    </a:p>
                  </a:txBody>
                  <a:tcPr marL="74295" marR="74295" marT="37148" marB="37148" anchor="ctr">
                    <a:lnL w="12700" cap="flat" cmpd="sng" algn="ctr">
                      <a:solidFill>
                        <a:schemeClr val="accent5"/>
                      </a:solidFill>
                      <a:prstDash val="solid"/>
                      <a:round/>
                      <a:headEnd type="none" w="med" len="med"/>
                      <a:tailEnd type="none" w="med" len="med"/>
                    </a:ln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zh-TW" sz="1050" dirty="0">
                          <a:solidFill>
                            <a:schemeClr val="tx1"/>
                          </a:solidFill>
                          <a:latin typeface="+mn-lt"/>
                        </a:rPr>
                        <a:t>【2018</a:t>
                      </a:r>
                      <a:r>
                        <a:rPr kumimoji="1" lang="zh-TW" altLang="en-US" sz="1050" dirty="0">
                          <a:solidFill>
                            <a:schemeClr val="tx1"/>
                          </a:solidFill>
                          <a:latin typeface="+mn-lt"/>
                        </a:rPr>
                        <a:t>年</a:t>
                      </a:r>
                      <a:r>
                        <a:rPr kumimoji="1" lang="en-US" altLang="zh-TW" sz="1050" dirty="0">
                          <a:solidFill>
                            <a:schemeClr val="tx1"/>
                          </a:solidFill>
                          <a:latin typeface="+mn-lt"/>
                        </a:rPr>
                        <a:t>】</a:t>
                      </a:r>
                    </a:p>
                    <a:p>
                      <a:pPr algn="ctr"/>
                      <a:r>
                        <a:rPr kumimoji="1" lang="en-US" altLang="zh-TW" sz="1050" dirty="0">
                          <a:solidFill>
                            <a:schemeClr val="tx1"/>
                          </a:solidFill>
                          <a:latin typeface="+mn-lt"/>
                        </a:rPr>
                        <a:t>0.06</a:t>
                      </a:r>
                      <a:r>
                        <a:rPr kumimoji="1" lang="zh-TW" altLang="en-US" sz="1050" dirty="0">
                          <a:solidFill>
                            <a:schemeClr val="tx1"/>
                          </a:solidFill>
                          <a:latin typeface="+mn-lt"/>
                        </a:rPr>
                        <a:t>％</a:t>
                      </a:r>
                      <a:endParaRPr kumimoji="1" lang="ja-JP" altLang="en-US" sz="1050" dirty="0">
                        <a:solidFill>
                          <a:schemeClr val="tx1"/>
                        </a:solidFill>
                        <a:latin typeface="+mn-lt"/>
                        <a:ea typeface="Meiryo UI" panose="020B0604030504040204" pitchFamily="50" charset="-128"/>
                      </a:endParaRPr>
                    </a:p>
                  </a:txBody>
                  <a:tcPr marL="74295" marR="74295" marT="37148" marB="37148" anchor="ct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1000" dirty="0">
                          <a:solidFill>
                            <a:schemeClr val="tx1"/>
                          </a:solidFill>
                          <a:latin typeface="+mn-lt"/>
                        </a:rPr>
                        <a:t>【2022</a:t>
                      </a:r>
                      <a:r>
                        <a:rPr kumimoji="1" lang="ja-JP" altLang="en-US" sz="1000" dirty="0">
                          <a:solidFill>
                            <a:schemeClr val="tx1"/>
                          </a:solidFill>
                          <a:latin typeface="+mn-lt"/>
                        </a:rPr>
                        <a:t>年</a:t>
                      </a:r>
                      <a:r>
                        <a:rPr kumimoji="1" lang="en-US" altLang="ja-JP" sz="1000" dirty="0">
                          <a:solidFill>
                            <a:schemeClr val="tx1"/>
                          </a:solidFill>
                          <a:latin typeface="+mn-lt"/>
                        </a:rPr>
                        <a:t>】</a:t>
                      </a:r>
                    </a:p>
                    <a:p>
                      <a:pPr algn="ctr"/>
                      <a:r>
                        <a:rPr kumimoji="1" lang="en-US" altLang="ja-JP" sz="1000" dirty="0">
                          <a:solidFill>
                            <a:schemeClr val="tx1"/>
                          </a:solidFill>
                          <a:latin typeface="+mn-lt"/>
                        </a:rPr>
                        <a:t>0.07%</a:t>
                      </a:r>
                      <a:endParaRPr kumimoji="1" lang="ja-JP" altLang="en-US" sz="1000" dirty="0">
                        <a:solidFill>
                          <a:schemeClr val="tx1"/>
                        </a:solidFill>
                        <a:latin typeface="+mn-lt"/>
                        <a:ea typeface="Meiryo UI" panose="020B0604030504040204" pitchFamily="50" charset="-128"/>
                      </a:endParaRPr>
                    </a:p>
                  </a:txBody>
                  <a:tcPr marL="74295" marR="74295" marT="37148" marB="37148" anchor="ct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1000" dirty="0">
                          <a:solidFill>
                            <a:schemeClr val="tx1"/>
                          </a:solidFill>
                          <a:latin typeface="+mn-lt"/>
                        </a:rPr>
                        <a:t>【2023</a:t>
                      </a:r>
                      <a:r>
                        <a:rPr kumimoji="1" lang="ja-JP" altLang="en-US" sz="1000" dirty="0">
                          <a:solidFill>
                            <a:schemeClr val="tx1"/>
                          </a:solidFill>
                          <a:latin typeface="+mn-lt"/>
                        </a:rPr>
                        <a:t>年</a:t>
                      </a:r>
                      <a:r>
                        <a:rPr kumimoji="1" lang="en-US" altLang="ja-JP" sz="1000" dirty="0">
                          <a:solidFill>
                            <a:schemeClr val="tx1"/>
                          </a:solidFill>
                          <a:latin typeface="+mn-lt"/>
                        </a:rPr>
                        <a:t>】</a:t>
                      </a:r>
                    </a:p>
                    <a:p>
                      <a:pPr algn="ctr"/>
                      <a:r>
                        <a:rPr kumimoji="1" lang="en-US" altLang="ja-JP" sz="1000" dirty="0">
                          <a:solidFill>
                            <a:schemeClr val="tx1"/>
                          </a:solidFill>
                          <a:latin typeface="+mn-lt"/>
                        </a:rPr>
                        <a:t>0.12%</a:t>
                      </a:r>
                      <a:endParaRPr kumimoji="1" lang="ja-JP" altLang="en-US" sz="1000" dirty="0">
                        <a:solidFill>
                          <a:schemeClr val="tx1"/>
                        </a:solidFill>
                        <a:latin typeface="+mn-lt"/>
                        <a:ea typeface="Meiryo UI" panose="020B0604030504040204" pitchFamily="50" charset="-128"/>
                      </a:endParaRPr>
                    </a:p>
                  </a:txBody>
                  <a:tcPr marL="74295" marR="74295" marT="37148" marB="37148" anchor="ct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1600" dirty="0">
                          <a:solidFill>
                            <a:schemeClr val="tx1"/>
                          </a:solidFill>
                          <a:latin typeface="+mn-lt"/>
                        </a:rPr>
                        <a:t>A</a:t>
                      </a:r>
                      <a:endParaRPr kumimoji="1" lang="ja-JP" altLang="en-US" sz="1600" dirty="0">
                        <a:solidFill>
                          <a:schemeClr val="tx1"/>
                        </a:solidFill>
                        <a:latin typeface="+mn-lt"/>
                        <a:ea typeface="Meiryo UI" panose="020B0604030504040204" pitchFamily="50" charset="-128"/>
                      </a:endParaRPr>
                    </a:p>
                  </a:txBody>
                  <a:tcPr marL="74295" marR="74295" marT="37148" marB="37148" anchor="ctr"/>
                </a:tc>
                <a:tc rowSpan="4">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ja-JP" altLang="en-US" sz="800" dirty="0">
                          <a:solidFill>
                            <a:schemeClr val="tx1"/>
                          </a:solidFill>
                        </a:rPr>
                        <a:t>転出入状況</a:t>
                      </a:r>
                    </a:p>
                    <a:p>
                      <a:r>
                        <a:rPr kumimoji="1" lang="en-US" altLang="ja-JP" sz="800" dirty="0">
                          <a:solidFill>
                            <a:schemeClr val="tx1"/>
                          </a:solidFill>
                        </a:rPr>
                        <a:t>【2023</a:t>
                      </a:r>
                      <a:r>
                        <a:rPr kumimoji="1" lang="ja-JP" altLang="en-US" sz="800" dirty="0">
                          <a:solidFill>
                            <a:schemeClr val="tx1"/>
                          </a:solidFill>
                        </a:rPr>
                        <a:t>年</a:t>
                      </a:r>
                      <a:r>
                        <a:rPr kumimoji="1" lang="en-US" altLang="ja-JP" sz="800" dirty="0">
                          <a:solidFill>
                            <a:schemeClr val="tx1"/>
                          </a:solidFill>
                        </a:rPr>
                        <a:t>】</a:t>
                      </a:r>
                      <a:endParaRPr kumimoji="1" lang="ja-JP" altLang="en-US" sz="80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tc>
                <a:tc rowSpan="4">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r>
                        <a:rPr kumimoji="1" lang="ja-JP" altLang="en-US" sz="800" dirty="0">
                          <a:solidFill>
                            <a:schemeClr val="tx1"/>
                          </a:solidFill>
                          <a:latin typeface="+mn-lt"/>
                        </a:rPr>
                        <a:t>・転入状況</a:t>
                      </a:r>
                    </a:p>
                    <a:p>
                      <a:r>
                        <a:rPr kumimoji="1" lang="ja-JP" altLang="en-US" sz="800" dirty="0">
                          <a:solidFill>
                            <a:schemeClr val="tx1"/>
                          </a:solidFill>
                          <a:latin typeface="+mn-lt"/>
                        </a:rPr>
                        <a:t>　転入人数</a:t>
                      </a:r>
                      <a:r>
                        <a:rPr kumimoji="1" lang="en-US" altLang="ja-JP" sz="800" dirty="0">
                          <a:solidFill>
                            <a:schemeClr val="tx1"/>
                          </a:solidFill>
                          <a:latin typeface="+mn-lt"/>
                        </a:rPr>
                        <a:t>177,874</a:t>
                      </a:r>
                      <a:r>
                        <a:rPr kumimoji="1" lang="ja-JP" altLang="en-US" sz="800" dirty="0">
                          <a:solidFill>
                            <a:schemeClr val="tx1"/>
                          </a:solidFill>
                          <a:latin typeface="+mn-lt"/>
                        </a:rPr>
                        <a:t>人</a:t>
                      </a:r>
                    </a:p>
                    <a:p>
                      <a:r>
                        <a:rPr kumimoji="1" lang="ja-JP" altLang="en-US" sz="800" dirty="0">
                          <a:solidFill>
                            <a:schemeClr val="tx1"/>
                          </a:solidFill>
                          <a:latin typeface="+mn-lt"/>
                        </a:rPr>
                        <a:t>　 主な転入元は、</a:t>
                      </a:r>
                      <a:endParaRPr kumimoji="1" lang="en-US" altLang="ja-JP" sz="800" dirty="0">
                        <a:solidFill>
                          <a:schemeClr val="tx1"/>
                        </a:solidFill>
                        <a:latin typeface="+mn-lt"/>
                      </a:endParaRPr>
                    </a:p>
                    <a:p>
                      <a:r>
                        <a:rPr kumimoji="1" lang="ja-JP" altLang="en-US" sz="800" dirty="0">
                          <a:solidFill>
                            <a:schemeClr val="tx1"/>
                          </a:solidFill>
                          <a:latin typeface="+mn-lt"/>
                        </a:rPr>
                        <a:t>　　近畿（</a:t>
                      </a:r>
                      <a:r>
                        <a:rPr kumimoji="1" lang="en-US" altLang="ja-JP" sz="800" dirty="0">
                          <a:solidFill>
                            <a:schemeClr val="tx1"/>
                          </a:solidFill>
                          <a:latin typeface="+mn-lt"/>
                        </a:rPr>
                        <a:t>39.4</a:t>
                      </a:r>
                      <a:r>
                        <a:rPr kumimoji="1" lang="ja-JP" altLang="en-US" sz="800" dirty="0">
                          <a:solidFill>
                            <a:schemeClr val="tx1"/>
                          </a:solidFill>
                          <a:latin typeface="+mn-lt"/>
                        </a:rPr>
                        <a:t>％）、</a:t>
                      </a:r>
                      <a:endParaRPr kumimoji="1" lang="en-US" altLang="ja-JP" sz="800" dirty="0">
                        <a:solidFill>
                          <a:schemeClr val="tx1"/>
                        </a:solidFill>
                        <a:latin typeface="+mn-lt"/>
                      </a:endParaRPr>
                    </a:p>
                    <a:p>
                      <a:r>
                        <a:rPr kumimoji="1" lang="ja-JP" altLang="en-US" sz="800" dirty="0">
                          <a:solidFill>
                            <a:schemeClr val="tx1"/>
                          </a:solidFill>
                          <a:latin typeface="+mn-lt"/>
                        </a:rPr>
                        <a:t>　　東京圏（</a:t>
                      </a:r>
                      <a:r>
                        <a:rPr kumimoji="1" lang="en-US" altLang="ja-JP" sz="800" dirty="0">
                          <a:solidFill>
                            <a:schemeClr val="tx1"/>
                          </a:solidFill>
                          <a:latin typeface="+mn-lt"/>
                        </a:rPr>
                        <a:t>20.6</a:t>
                      </a:r>
                      <a:r>
                        <a:rPr kumimoji="1" lang="ja-JP" altLang="en-US" sz="800" dirty="0">
                          <a:solidFill>
                            <a:schemeClr val="tx1"/>
                          </a:solidFill>
                          <a:latin typeface="+mn-lt"/>
                        </a:rPr>
                        <a:t>％）、</a:t>
                      </a:r>
                      <a:endParaRPr kumimoji="1" lang="en-US" altLang="ja-JP" sz="800" dirty="0">
                        <a:solidFill>
                          <a:schemeClr val="tx1"/>
                        </a:solidFill>
                        <a:latin typeface="+mn-lt"/>
                      </a:endParaRPr>
                    </a:p>
                    <a:p>
                      <a:r>
                        <a:rPr kumimoji="1" lang="ja-JP" altLang="en-US" sz="800" dirty="0">
                          <a:solidFill>
                            <a:schemeClr val="tx1"/>
                          </a:solidFill>
                          <a:latin typeface="+mn-lt"/>
                        </a:rPr>
                        <a:t>　　東海・北陸（</a:t>
                      </a:r>
                      <a:r>
                        <a:rPr kumimoji="1" lang="en-US" altLang="ja-JP" sz="800" dirty="0">
                          <a:solidFill>
                            <a:schemeClr val="tx1"/>
                          </a:solidFill>
                          <a:latin typeface="+mn-lt"/>
                        </a:rPr>
                        <a:t>12.5</a:t>
                      </a:r>
                      <a:r>
                        <a:rPr kumimoji="1" lang="ja-JP" altLang="en-US" sz="800" dirty="0">
                          <a:solidFill>
                            <a:schemeClr val="tx1"/>
                          </a:solidFill>
                          <a:latin typeface="+mn-lt"/>
                        </a:rPr>
                        <a:t>％）</a:t>
                      </a:r>
                    </a:p>
                    <a:p>
                      <a:r>
                        <a:rPr kumimoji="1" lang="ja-JP" altLang="en-US" sz="800" dirty="0">
                          <a:solidFill>
                            <a:schemeClr val="tx1"/>
                          </a:solidFill>
                          <a:latin typeface="+mn-lt"/>
                        </a:rPr>
                        <a:t>・転出状況</a:t>
                      </a:r>
                    </a:p>
                    <a:p>
                      <a:r>
                        <a:rPr kumimoji="1" lang="ja-JP" altLang="en-US" sz="800" dirty="0">
                          <a:solidFill>
                            <a:schemeClr val="tx1"/>
                          </a:solidFill>
                          <a:latin typeface="+mn-lt"/>
                        </a:rPr>
                        <a:t>　転出人数</a:t>
                      </a:r>
                      <a:r>
                        <a:rPr kumimoji="1" lang="en-US" altLang="ja-JP" sz="800" dirty="0">
                          <a:solidFill>
                            <a:schemeClr val="tx1"/>
                          </a:solidFill>
                          <a:latin typeface="+mn-lt"/>
                        </a:rPr>
                        <a:t>167,082</a:t>
                      </a:r>
                      <a:r>
                        <a:rPr kumimoji="1" lang="ja-JP" altLang="en-US" sz="800" dirty="0">
                          <a:solidFill>
                            <a:schemeClr val="tx1"/>
                          </a:solidFill>
                          <a:latin typeface="+mn-lt"/>
                        </a:rPr>
                        <a:t>人</a:t>
                      </a:r>
                    </a:p>
                    <a:p>
                      <a:r>
                        <a:rPr kumimoji="1" lang="ja-JP" altLang="en-US" sz="800" dirty="0">
                          <a:solidFill>
                            <a:schemeClr val="tx1"/>
                          </a:solidFill>
                          <a:latin typeface="+mn-lt"/>
                        </a:rPr>
                        <a:t> 　主な転出先は、</a:t>
                      </a:r>
                      <a:endParaRPr kumimoji="1" lang="en-US" altLang="ja-JP" sz="800" dirty="0">
                        <a:solidFill>
                          <a:schemeClr val="tx1"/>
                        </a:solidFill>
                        <a:latin typeface="+mn-lt"/>
                      </a:endParaRPr>
                    </a:p>
                    <a:p>
                      <a:r>
                        <a:rPr kumimoji="1" lang="ja-JP" altLang="en-US" sz="800" dirty="0">
                          <a:solidFill>
                            <a:schemeClr val="tx1"/>
                          </a:solidFill>
                          <a:latin typeface="+mn-lt"/>
                        </a:rPr>
                        <a:t>　　近畿（</a:t>
                      </a:r>
                      <a:r>
                        <a:rPr kumimoji="1" lang="en-US" altLang="ja-JP" sz="800" dirty="0">
                          <a:solidFill>
                            <a:schemeClr val="tx1"/>
                          </a:solidFill>
                          <a:latin typeface="+mn-lt"/>
                        </a:rPr>
                        <a:t>37.1</a:t>
                      </a:r>
                      <a:r>
                        <a:rPr kumimoji="1" lang="ja-JP" altLang="en-US" sz="800" dirty="0">
                          <a:solidFill>
                            <a:schemeClr val="tx1"/>
                          </a:solidFill>
                          <a:latin typeface="+mn-lt"/>
                        </a:rPr>
                        <a:t>％）、</a:t>
                      </a:r>
                      <a:endParaRPr kumimoji="1" lang="en-US" altLang="ja-JP" sz="800" dirty="0">
                        <a:solidFill>
                          <a:schemeClr val="tx1"/>
                        </a:solidFill>
                        <a:latin typeface="+mn-lt"/>
                      </a:endParaRPr>
                    </a:p>
                    <a:p>
                      <a:r>
                        <a:rPr kumimoji="1" lang="ja-JP" altLang="en-US" sz="800" dirty="0">
                          <a:solidFill>
                            <a:schemeClr val="tx1"/>
                          </a:solidFill>
                          <a:latin typeface="+mn-lt"/>
                        </a:rPr>
                        <a:t>　　東京圏（</a:t>
                      </a:r>
                      <a:r>
                        <a:rPr kumimoji="1" lang="en-US" altLang="ja-JP" sz="800" dirty="0">
                          <a:solidFill>
                            <a:schemeClr val="tx1"/>
                          </a:solidFill>
                          <a:latin typeface="+mn-lt"/>
                        </a:rPr>
                        <a:t>28.7</a:t>
                      </a:r>
                      <a:r>
                        <a:rPr kumimoji="1" lang="ja-JP" altLang="en-US" sz="800" dirty="0">
                          <a:solidFill>
                            <a:schemeClr val="tx1"/>
                          </a:solidFill>
                          <a:latin typeface="+mn-lt"/>
                        </a:rPr>
                        <a:t>％）、</a:t>
                      </a:r>
                      <a:endParaRPr kumimoji="1" lang="en-US" altLang="ja-JP" sz="800" dirty="0">
                        <a:solidFill>
                          <a:schemeClr val="tx1"/>
                        </a:solidFill>
                        <a:latin typeface="+mn-lt"/>
                      </a:endParaRPr>
                    </a:p>
                    <a:p>
                      <a:r>
                        <a:rPr kumimoji="1" lang="ja-JP" altLang="en-US" sz="800" dirty="0">
                          <a:solidFill>
                            <a:schemeClr val="tx1"/>
                          </a:solidFill>
                          <a:latin typeface="+mn-lt"/>
                        </a:rPr>
                        <a:t>　　東海・北陸（</a:t>
                      </a:r>
                      <a:r>
                        <a:rPr kumimoji="1" lang="en-US" altLang="ja-JP" sz="800" dirty="0">
                          <a:solidFill>
                            <a:schemeClr val="tx1"/>
                          </a:solidFill>
                          <a:latin typeface="+mn-lt"/>
                        </a:rPr>
                        <a:t>10.6</a:t>
                      </a:r>
                      <a:r>
                        <a:rPr kumimoji="1" lang="ja-JP" altLang="en-US" sz="800" dirty="0">
                          <a:solidFill>
                            <a:schemeClr val="tx1"/>
                          </a:solidFill>
                          <a:latin typeface="+mn-lt"/>
                        </a:rPr>
                        <a:t>％）</a:t>
                      </a:r>
                      <a:endParaRPr kumimoji="1" lang="ja-JP" altLang="en-US" sz="800" dirty="0">
                        <a:solidFill>
                          <a:schemeClr val="tx1"/>
                        </a:solidFill>
                        <a:latin typeface="+mn-lt"/>
                        <a:ea typeface="Meiryo UI" panose="020B0604030504040204" pitchFamily="50" charset="-128"/>
                      </a:endParaRPr>
                    </a:p>
                  </a:txBody>
                  <a:tcPr marL="74295" marR="74295" marT="37148" marB="37148" anchor="ctr">
                    <a:lnR w="12700" cap="flat" cmpd="sng" algn="ctr">
                      <a:solidFill>
                        <a:schemeClr val="accent5"/>
                      </a:solidFill>
                      <a:prstDash val="solid"/>
                      <a:round/>
                      <a:headEnd type="none" w="med" len="med"/>
                      <a:tailEnd type="none" w="med" len="med"/>
                    </a:lnR>
                  </a:tcPr>
                </a:tc>
                <a:extLst>
                  <a:ext uri="{0D108BD9-81ED-4DB2-BD59-A6C34878D82A}">
                    <a16:rowId xmlns:a16="http://schemas.microsoft.com/office/drawing/2014/main" val="1696977389"/>
                  </a:ext>
                </a:extLst>
              </a:tr>
              <a:tr h="471707">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indent="0"/>
                      <a:r>
                        <a:rPr kumimoji="1" lang="ja-JP" altLang="en-US" sz="1050" b="1" dirty="0">
                          <a:solidFill>
                            <a:schemeClr val="tx1"/>
                          </a:solidFill>
                          <a:latin typeface="+mn-lt"/>
                        </a:rPr>
                        <a:t>○転出超過率（対東京圏）</a:t>
                      </a:r>
                      <a:endParaRPr kumimoji="1" lang="en-US" altLang="ja-JP" sz="1050" b="1" dirty="0">
                        <a:solidFill>
                          <a:schemeClr val="tx1"/>
                        </a:solidFill>
                        <a:latin typeface="+mn-lt"/>
                      </a:endParaRPr>
                    </a:p>
                    <a:p>
                      <a:pPr marL="0" indent="0"/>
                      <a:r>
                        <a:rPr kumimoji="1" lang="ja-JP" altLang="en-US" sz="1050" b="1" dirty="0">
                          <a:solidFill>
                            <a:schemeClr val="tx1"/>
                          </a:solidFill>
                          <a:latin typeface="+mn-lt"/>
                        </a:rPr>
                        <a:t>　：前年を下回る</a:t>
                      </a:r>
                      <a:endParaRPr kumimoji="1" lang="ja-JP" altLang="en-US" sz="1050" b="1" dirty="0">
                        <a:solidFill>
                          <a:schemeClr val="tx1"/>
                        </a:solidFill>
                        <a:latin typeface="+mn-lt"/>
                        <a:ea typeface="Meiryo UI" panose="020B0604030504040204" pitchFamily="50" charset="-128"/>
                      </a:endParaRPr>
                    </a:p>
                  </a:txBody>
                  <a:tcPr marL="74295" marR="74295" marT="37148" marB="37148" anchor="ctr">
                    <a:lnL w="12700" cap="flat" cmpd="sng" algn="ctr">
                      <a:solidFill>
                        <a:schemeClr val="accent5"/>
                      </a:solidFill>
                      <a:prstDash val="solid"/>
                      <a:round/>
                      <a:headEnd type="none" w="med" len="med"/>
                      <a:tailEnd type="none" w="med" len="med"/>
                    </a:ln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1050" dirty="0">
                          <a:solidFill>
                            <a:schemeClr val="tx1"/>
                          </a:solidFill>
                          <a:latin typeface="+mn-lt"/>
                        </a:rPr>
                        <a:t>【2018</a:t>
                      </a:r>
                      <a:r>
                        <a:rPr kumimoji="1" lang="ja-JP" altLang="en-US" sz="1050" dirty="0">
                          <a:solidFill>
                            <a:schemeClr val="tx1"/>
                          </a:solidFill>
                          <a:latin typeface="+mn-lt"/>
                        </a:rPr>
                        <a:t>年</a:t>
                      </a:r>
                      <a:r>
                        <a:rPr kumimoji="1" lang="en-US" altLang="ja-JP" sz="1050" dirty="0">
                          <a:solidFill>
                            <a:schemeClr val="tx1"/>
                          </a:solidFill>
                          <a:latin typeface="+mn-lt"/>
                        </a:rPr>
                        <a:t>】</a:t>
                      </a:r>
                    </a:p>
                    <a:p>
                      <a:pPr algn="ctr"/>
                      <a:r>
                        <a:rPr kumimoji="1" lang="en-US" altLang="ja-JP" sz="1050" dirty="0">
                          <a:solidFill>
                            <a:schemeClr val="tx1"/>
                          </a:solidFill>
                          <a:latin typeface="+mn-lt"/>
                        </a:rPr>
                        <a:t>0.13</a:t>
                      </a:r>
                      <a:r>
                        <a:rPr kumimoji="1" lang="ja-JP" altLang="en-US" sz="1050" dirty="0">
                          <a:solidFill>
                            <a:schemeClr val="tx1"/>
                          </a:solidFill>
                          <a:latin typeface="+mn-lt"/>
                        </a:rPr>
                        <a:t>％</a:t>
                      </a:r>
                      <a:endParaRPr kumimoji="1" lang="ja-JP" altLang="en-US" sz="1050" dirty="0">
                        <a:solidFill>
                          <a:schemeClr val="tx1"/>
                        </a:solidFill>
                        <a:latin typeface="+mn-lt"/>
                        <a:ea typeface="Meiryo UI" panose="020B0604030504040204" pitchFamily="50" charset="-128"/>
                      </a:endParaRPr>
                    </a:p>
                  </a:txBody>
                  <a:tcPr marL="74295" marR="74295" marT="37148" marB="37148" anchor="ct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1000" dirty="0">
                          <a:solidFill>
                            <a:schemeClr val="tx1"/>
                          </a:solidFill>
                          <a:latin typeface="+mn-lt"/>
                        </a:rPr>
                        <a:t>【2022</a:t>
                      </a:r>
                      <a:r>
                        <a:rPr kumimoji="1" lang="ja-JP" altLang="en-US" sz="1000" dirty="0">
                          <a:solidFill>
                            <a:schemeClr val="tx1"/>
                          </a:solidFill>
                          <a:latin typeface="+mn-lt"/>
                        </a:rPr>
                        <a:t>年</a:t>
                      </a:r>
                      <a:r>
                        <a:rPr kumimoji="1" lang="en-US" altLang="ja-JP" sz="1000" dirty="0">
                          <a:solidFill>
                            <a:schemeClr val="tx1"/>
                          </a:solidFill>
                          <a:latin typeface="+mn-lt"/>
                        </a:rPr>
                        <a:t>】</a:t>
                      </a:r>
                    </a:p>
                    <a:p>
                      <a:pPr algn="ctr"/>
                      <a:r>
                        <a:rPr kumimoji="1" lang="en-US" altLang="ja-JP" sz="1000" dirty="0">
                          <a:solidFill>
                            <a:schemeClr val="tx1"/>
                          </a:solidFill>
                          <a:latin typeface="+mn-lt"/>
                        </a:rPr>
                        <a:t>0.12%</a:t>
                      </a:r>
                      <a:endParaRPr kumimoji="1" lang="ja-JP" altLang="en-US" sz="1000" dirty="0">
                        <a:solidFill>
                          <a:schemeClr val="tx1"/>
                        </a:solidFill>
                        <a:latin typeface="+mn-lt"/>
                        <a:ea typeface="Meiryo UI" panose="020B0604030504040204" pitchFamily="50" charset="-128"/>
                      </a:endParaRPr>
                    </a:p>
                  </a:txBody>
                  <a:tcPr marL="74295" marR="74295" marT="37148" marB="37148" anchor="ct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1000" dirty="0">
                          <a:solidFill>
                            <a:schemeClr val="tx1"/>
                          </a:solidFill>
                          <a:latin typeface="+mn-lt"/>
                        </a:rPr>
                        <a:t>【2023</a:t>
                      </a:r>
                      <a:r>
                        <a:rPr kumimoji="1" lang="ja-JP" altLang="en-US" sz="1000" dirty="0">
                          <a:solidFill>
                            <a:schemeClr val="tx1"/>
                          </a:solidFill>
                          <a:latin typeface="+mn-lt"/>
                        </a:rPr>
                        <a:t>年</a:t>
                      </a:r>
                      <a:r>
                        <a:rPr kumimoji="1" lang="en-US" altLang="ja-JP" sz="1000" dirty="0">
                          <a:solidFill>
                            <a:schemeClr val="tx1"/>
                          </a:solidFill>
                          <a:latin typeface="+mn-lt"/>
                        </a:rPr>
                        <a:t>】</a:t>
                      </a:r>
                    </a:p>
                    <a:p>
                      <a:pPr algn="ctr"/>
                      <a:r>
                        <a:rPr kumimoji="1" lang="en-US" altLang="ja-JP" sz="1000" dirty="0">
                          <a:solidFill>
                            <a:schemeClr val="tx1"/>
                          </a:solidFill>
                          <a:latin typeface="+mn-lt"/>
                        </a:rPr>
                        <a:t>0.12%</a:t>
                      </a:r>
                      <a:endParaRPr kumimoji="1" lang="ja-JP" altLang="en-US" sz="1000" dirty="0">
                        <a:solidFill>
                          <a:schemeClr val="tx1"/>
                        </a:solidFill>
                        <a:latin typeface="+mn-lt"/>
                        <a:ea typeface="Meiryo UI" panose="020B0604030504040204" pitchFamily="50" charset="-128"/>
                      </a:endParaRPr>
                    </a:p>
                  </a:txBody>
                  <a:tcPr marL="74295" marR="74295" marT="37148" marB="37148" anchor="ct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1600" dirty="0">
                          <a:solidFill>
                            <a:schemeClr val="tx1"/>
                          </a:solidFill>
                          <a:latin typeface="+mn-lt"/>
                        </a:rPr>
                        <a:t>B</a:t>
                      </a:r>
                      <a:endParaRPr kumimoji="1" lang="ja-JP" altLang="en-US" sz="1600" dirty="0">
                        <a:solidFill>
                          <a:schemeClr val="tx1"/>
                        </a:solidFill>
                        <a:latin typeface="+mn-lt"/>
                        <a:ea typeface="Meiryo UI" panose="020B0604030504040204" pitchFamily="50" charset="-128"/>
                      </a:endParaRPr>
                    </a:p>
                  </a:txBody>
                  <a:tcPr marL="74295" marR="74295" marT="37148" marB="37148" anchor="ctr"/>
                </a:tc>
                <a:tc vMerge="1">
                  <a:txBody>
                    <a:bodyPr/>
                    <a:lstStyle/>
                    <a:p>
                      <a:pPr algn="l"/>
                      <a:endParaRPr kumimoji="1" lang="ja-JP" altLang="en-US" sz="1100">
                        <a:latin typeface="Meiryo UI" panose="020B0604030504040204" pitchFamily="50" charset="-128"/>
                        <a:ea typeface="Meiryo UI" panose="020B0604030504040204" pitchFamily="50" charset="-128"/>
                      </a:endParaRPr>
                    </a:p>
                  </a:txBody>
                  <a:tcPr/>
                </a:tc>
                <a:tc vMerge="1">
                  <a:txBody>
                    <a:bodyPr/>
                    <a:lstStyle/>
                    <a:p>
                      <a:pPr algn="l"/>
                      <a:endParaRPr kumimoji="1" lang="ja-JP" altLang="en-US" sz="110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04219051"/>
                  </a:ext>
                </a:extLst>
              </a:tr>
              <a:tr h="810199">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363538" indent="-363538" algn="l"/>
                      <a:r>
                        <a:rPr kumimoji="1" lang="ja-JP" altLang="en-US" sz="1050" b="1" dirty="0">
                          <a:solidFill>
                            <a:schemeClr val="tx1"/>
                          </a:solidFill>
                          <a:latin typeface="+mn-lt"/>
                        </a:rPr>
                        <a:t>○来阪外国人旅行者数</a:t>
                      </a:r>
                      <a:endParaRPr kumimoji="1" lang="en-US" altLang="ja-JP" sz="1050" b="1" dirty="0">
                        <a:solidFill>
                          <a:schemeClr val="tx1"/>
                        </a:solidFill>
                        <a:latin typeface="+mn-lt"/>
                      </a:endParaRPr>
                    </a:p>
                    <a:p>
                      <a:pPr marL="266700" indent="-266700" algn="l"/>
                      <a:r>
                        <a:rPr kumimoji="1" lang="ja-JP" altLang="en-US" sz="1050" b="1" dirty="0">
                          <a:solidFill>
                            <a:schemeClr val="tx1"/>
                          </a:solidFill>
                          <a:latin typeface="+mn-lt"/>
                        </a:rPr>
                        <a:t>　：</a:t>
                      </a:r>
                      <a:r>
                        <a:rPr kumimoji="1" lang="en-US" altLang="ja-JP" sz="1050" b="1" dirty="0">
                          <a:solidFill>
                            <a:schemeClr val="tx1"/>
                          </a:solidFill>
                          <a:latin typeface="+mn-lt"/>
                        </a:rPr>
                        <a:t>1,500</a:t>
                      </a:r>
                      <a:r>
                        <a:rPr kumimoji="1" lang="ja-JP" altLang="en-US" sz="1050" b="1" dirty="0">
                          <a:solidFill>
                            <a:schemeClr val="tx1"/>
                          </a:solidFill>
                          <a:latin typeface="+mn-lt"/>
                        </a:rPr>
                        <a:t>万人</a:t>
                      </a:r>
                      <a:endParaRPr kumimoji="1" lang="en-US" altLang="ja-JP" sz="1050" b="1" dirty="0">
                        <a:solidFill>
                          <a:schemeClr val="tx1"/>
                        </a:solidFill>
                        <a:latin typeface="+mn-lt"/>
                      </a:endParaRPr>
                    </a:p>
                    <a:p>
                      <a:pPr marL="363538" marR="0" lvl="0" indent="-363538" algn="l" defTabSz="914400"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tx1"/>
                          </a:solidFill>
                          <a:latin typeface="+mn-lt"/>
                        </a:rPr>
                        <a:t>　　</a:t>
                      </a:r>
                      <a:r>
                        <a:rPr kumimoji="1" lang="en-US" altLang="ja-JP" sz="1050" b="1" dirty="0">
                          <a:solidFill>
                            <a:schemeClr val="tx1"/>
                          </a:solidFill>
                          <a:latin typeface="+mn-lt"/>
                        </a:rPr>
                        <a:t>※</a:t>
                      </a:r>
                      <a:r>
                        <a:rPr kumimoji="1" lang="en-US" altLang="ja-JP" sz="1050" b="1" i="0" u="none" strike="noStrike" kern="1200" cap="none" spc="0" normalizeH="0" baseline="0" noProof="0" dirty="0">
                          <a:ln>
                            <a:noFill/>
                          </a:ln>
                          <a:solidFill>
                            <a:schemeClr val="tx1"/>
                          </a:solidFill>
                          <a:effectLst/>
                          <a:uLnTx/>
                          <a:uFillTx/>
                          <a:latin typeface="Meiryo UI"/>
                          <a:ea typeface="+mn-ea"/>
                          <a:cs typeface="+mn-cs"/>
                        </a:rPr>
                        <a:t>【2025</a:t>
                      </a:r>
                      <a:r>
                        <a:rPr kumimoji="1" lang="ja-JP" altLang="en-US" sz="1050" b="1" i="0" u="none" strike="noStrike" kern="1200" cap="none" spc="0" normalizeH="0" baseline="0" noProof="0" dirty="0">
                          <a:ln>
                            <a:noFill/>
                          </a:ln>
                          <a:solidFill>
                            <a:schemeClr val="tx1"/>
                          </a:solidFill>
                          <a:effectLst/>
                          <a:uLnTx/>
                          <a:uFillTx/>
                          <a:latin typeface="Meiryo UI"/>
                          <a:ea typeface="+mn-ea"/>
                          <a:cs typeface="+mn-cs"/>
                        </a:rPr>
                        <a:t>年の達成を目標とする</a:t>
                      </a:r>
                      <a:r>
                        <a:rPr kumimoji="1" lang="en-US" altLang="ja-JP" sz="1050" b="1" i="0" u="none" strike="noStrike" kern="1200" cap="none" spc="0" normalizeH="0" baseline="0" noProof="0" dirty="0">
                          <a:ln>
                            <a:noFill/>
                          </a:ln>
                          <a:solidFill>
                            <a:schemeClr val="tx1"/>
                          </a:solidFill>
                          <a:effectLst/>
                          <a:uLnTx/>
                          <a:uFillTx/>
                          <a:latin typeface="Meiryo UI"/>
                          <a:ea typeface="+mn-ea"/>
                          <a:cs typeface="+mn-cs"/>
                        </a:rPr>
                        <a:t>】</a:t>
                      </a:r>
                    </a:p>
                  </a:txBody>
                  <a:tcPr marL="74295" marR="74295" marT="37148" marB="37148" anchor="ctr">
                    <a:lnL w="12700" cap="flat" cmpd="sng" algn="ctr">
                      <a:solidFill>
                        <a:schemeClr val="accent5"/>
                      </a:solidFill>
                      <a:prstDash val="solid"/>
                      <a:round/>
                      <a:headEnd type="none" w="med" len="med"/>
                      <a:tailEnd type="none" w="med" len="med"/>
                    </a:ln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1050" dirty="0">
                          <a:solidFill>
                            <a:schemeClr val="tx1"/>
                          </a:solidFill>
                          <a:latin typeface="+mn-lt"/>
                        </a:rPr>
                        <a:t>【2019</a:t>
                      </a:r>
                      <a:r>
                        <a:rPr kumimoji="1" lang="ja-JP" altLang="en-US" sz="1050" dirty="0">
                          <a:solidFill>
                            <a:schemeClr val="tx1"/>
                          </a:solidFill>
                          <a:latin typeface="+mn-lt"/>
                        </a:rPr>
                        <a:t>年</a:t>
                      </a:r>
                      <a:r>
                        <a:rPr kumimoji="1" lang="en-US" altLang="ja-JP" sz="1050" dirty="0">
                          <a:solidFill>
                            <a:schemeClr val="tx1"/>
                          </a:solidFill>
                          <a:latin typeface="+mn-lt"/>
                        </a:rPr>
                        <a:t>】</a:t>
                      </a:r>
                    </a:p>
                    <a:p>
                      <a:pPr algn="ctr"/>
                      <a:r>
                        <a:rPr kumimoji="1" lang="en-US" altLang="ja-JP" sz="1050" dirty="0">
                          <a:solidFill>
                            <a:schemeClr val="tx1"/>
                          </a:solidFill>
                          <a:latin typeface="+mn-lt"/>
                        </a:rPr>
                        <a:t>1152.5</a:t>
                      </a:r>
                      <a:r>
                        <a:rPr kumimoji="1" lang="ja-JP" altLang="en-US" sz="1050" dirty="0">
                          <a:solidFill>
                            <a:schemeClr val="tx1"/>
                          </a:solidFill>
                          <a:latin typeface="+mn-lt"/>
                        </a:rPr>
                        <a:t>万人</a:t>
                      </a:r>
                      <a:endParaRPr kumimoji="1" lang="ja-JP" altLang="en-US" sz="1050" dirty="0">
                        <a:solidFill>
                          <a:schemeClr val="tx1"/>
                        </a:solidFill>
                        <a:latin typeface="+mn-lt"/>
                        <a:ea typeface="Meiryo UI" panose="020B0604030504040204" pitchFamily="50" charset="-128"/>
                      </a:endParaRPr>
                    </a:p>
                  </a:txBody>
                  <a:tcPr marL="74295" marR="74295" marT="37148" marB="37148" anchor="ct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solidFill>
                            <a:schemeClr val="tx1"/>
                          </a:solidFill>
                          <a:latin typeface="+mn-lt"/>
                        </a:rPr>
                        <a:t>【2020</a:t>
                      </a:r>
                      <a:r>
                        <a:rPr kumimoji="1" lang="ja-JP" altLang="en-US" sz="900" dirty="0">
                          <a:solidFill>
                            <a:schemeClr val="tx1"/>
                          </a:solidFill>
                          <a:latin typeface="+mn-lt"/>
                        </a:rPr>
                        <a:t>年</a:t>
                      </a:r>
                      <a:r>
                        <a:rPr kumimoji="1" lang="en-US" altLang="ja-JP" sz="900" dirty="0">
                          <a:solidFill>
                            <a:schemeClr val="tx1"/>
                          </a:solidFill>
                          <a:latin typeface="+mn-lt"/>
                        </a:rPr>
                        <a:t>】</a:t>
                      </a:r>
                    </a:p>
                    <a:p>
                      <a:pPr algn="ctr"/>
                      <a:r>
                        <a:rPr kumimoji="1" lang="en-US" altLang="ja-JP" sz="900" dirty="0">
                          <a:solidFill>
                            <a:schemeClr val="tx1"/>
                          </a:solidFill>
                          <a:latin typeface="+mn-lt"/>
                        </a:rPr>
                        <a:t>127.7</a:t>
                      </a:r>
                      <a:r>
                        <a:rPr kumimoji="1" lang="ja-JP" altLang="en-US" sz="900" dirty="0">
                          <a:solidFill>
                            <a:schemeClr val="tx1"/>
                          </a:solidFill>
                          <a:latin typeface="+mn-lt"/>
                        </a:rPr>
                        <a:t>万人</a:t>
                      </a:r>
                      <a:endParaRPr kumimoji="1" lang="en-US" altLang="ja-JP" sz="900" dirty="0">
                        <a:solidFill>
                          <a:schemeClr val="tx1"/>
                        </a:solidFill>
                        <a:latin typeface="+mn-lt"/>
                        <a:ea typeface="Meiryo UI" panose="020B0604030504040204" pitchFamily="50" charset="-128"/>
                      </a:endParaRPr>
                    </a:p>
                  </a:txBody>
                  <a:tcPr marL="74295" marR="74295" marT="37148" marB="37148" anchor="ct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spcBef>
                          <a:spcPts val="300"/>
                        </a:spcBef>
                      </a:pPr>
                      <a:r>
                        <a:rPr kumimoji="1" lang="en-US" altLang="ja-JP" sz="900" dirty="0">
                          <a:solidFill>
                            <a:schemeClr val="tx1"/>
                          </a:solidFill>
                          <a:latin typeface="+mn-lt"/>
                        </a:rPr>
                        <a:t>【2023</a:t>
                      </a:r>
                      <a:r>
                        <a:rPr kumimoji="1" lang="ja-JP" altLang="en-US" sz="900" dirty="0">
                          <a:solidFill>
                            <a:schemeClr val="tx1"/>
                          </a:solidFill>
                          <a:latin typeface="+mn-lt"/>
                        </a:rPr>
                        <a:t>年</a:t>
                      </a:r>
                      <a:r>
                        <a:rPr kumimoji="1" lang="en-US" altLang="ja-JP" sz="900" dirty="0">
                          <a:solidFill>
                            <a:schemeClr val="tx1"/>
                          </a:solidFill>
                          <a:latin typeface="+mn-lt"/>
                        </a:rPr>
                        <a:t>4</a:t>
                      </a:r>
                      <a:r>
                        <a:rPr kumimoji="1" lang="ja-JP" altLang="en-US" sz="900" dirty="0">
                          <a:solidFill>
                            <a:schemeClr val="tx1"/>
                          </a:solidFill>
                          <a:latin typeface="+mn-lt"/>
                        </a:rPr>
                        <a:t>～</a:t>
                      </a:r>
                      <a:r>
                        <a:rPr kumimoji="1" lang="en-US" altLang="ja-JP" sz="900" dirty="0">
                          <a:solidFill>
                            <a:schemeClr val="tx1"/>
                          </a:solidFill>
                          <a:latin typeface="+mn-lt"/>
                        </a:rPr>
                        <a:t>12</a:t>
                      </a:r>
                      <a:r>
                        <a:rPr kumimoji="1" lang="ja-JP" altLang="en-US" sz="900" dirty="0">
                          <a:solidFill>
                            <a:schemeClr val="tx1"/>
                          </a:solidFill>
                          <a:latin typeface="+mn-lt"/>
                        </a:rPr>
                        <a:t>月</a:t>
                      </a:r>
                      <a:r>
                        <a:rPr kumimoji="1" lang="en-US" altLang="ja-JP" sz="900" dirty="0">
                          <a:solidFill>
                            <a:schemeClr val="tx1"/>
                          </a:solidFill>
                          <a:latin typeface="+mn-lt"/>
                        </a:rPr>
                        <a:t>】</a:t>
                      </a:r>
                    </a:p>
                    <a:p>
                      <a:pPr algn="ctr">
                        <a:spcBef>
                          <a:spcPts val="0"/>
                        </a:spcBef>
                      </a:pPr>
                      <a:r>
                        <a:rPr kumimoji="1" lang="en-US" altLang="ja-JP" sz="900" dirty="0">
                          <a:solidFill>
                            <a:schemeClr val="tx1"/>
                          </a:solidFill>
                          <a:latin typeface="+mn-lt"/>
                        </a:rPr>
                        <a:t>795.8</a:t>
                      </a:r>
                      <a:r>
                        <a:rPr kumimoji="1" lang="ja-JP" altLang="en-US" sz="900" dirty="0">
                          <a:solidFill>
                            <a:schemeClr val="tx1"/>
                          </a:solidFill>
                          <a:latin typeface="+mn-lt"/>
                        </a:rPr>
                        <a:t>万人</a:t>
                      </a:r>
                      <a:endParaRPr kumimoji="1" lang="en-US" altLang="ja-JP" sz="900" dirty="0">
                        <a:solidFill>
                          <a:schemeClr val="tx1"/>
                        </a:solidFill>
                        <a:latin typeface="+mn-lt"/>
                      </a:endParaRPr>
                    </a:p>
                    <a:p>
                      <a:pPr algn="ctr">
                        <a:spcBef>
                          <a:spcPts val="300"/>
                        </a:spcBef>
                      </a:pPr>
                      <a:r>
                        <a:rPr kumimoji="1" lang="en-US" altLang="ja-JP" sz="900" dirty="0">
                          <a:solidFill>
                            <a:schemeClr val="tx1"/>
                          </a:solidFill>
                          <a:latin typeface="+mn-lt"/>
                        </a:rPr>
                        <a:t>※2020</a:t>
                      </a:r>
                      <a:r>
                        <a:rPr kumimoji="1" lang="ja-JP" altLang="en-US" sz="900" dirty="0">
                          <a:solidFill>
                            <a:schemeClr val="tx1"/>
                          </a:solidFill>
                          <a:latin typeface="+mn-lt"/>
                        </a:rPr>
                        <a:t>年</a:t>
                      </a:r>
                      <a:r>
                        <a:rPr kumimoji="1" lang="en-US" altLang="ja-JP" sz="900" dirty="0">
                          <a:solidFill>
                            <a:schemeClr val="tx1"/>
                          </a:solidFill>
                          <a:latin typeface="+mn-lt"/>
                        </a:rPr>
                        <a:t>4</a:t>
                      </a:r>
                      <a:r>
                        <a:rPr kumimoji="1" lang="ja-JP" altLang="en-US" sz="900" dirty="0">
                          <a:solidFill>
                            <a:schemeClr val="tx1"/>
                          </a:solidFill>
                          <a:latin typeface="+mn-lt"/>
                        </a:rPr>
                        <a:t>月～</a:t>
                      </a:r>
                      <a:r>
                        <a:rPr kumimoji="1" lang="en-US" altLang="ja-JP" sz="900" dirty="0">
                          <a:solidFill>
                            <a:schemeClr val="tx1"/>
                          </a:solidFill>
                          <a:latin typeface="+mn-lt"/>
                        </a:rPr>
                        <a:t>2023</a:t>
                      </a:r>
                      <a:r>
                        <a:rPr kumimoji="1" lang="ja-JP" altLang="en-US" sz="900" dirty="0">
                          <a:solidFill>
                            <a:schemeClr val="tx1"/>
                          </a:solidFill>
                          <a:latin typeface="+mn-lt"/>
                        </a:rPr>
                        <a:t>年</a:t>
                      </a:r>
                      <a:r>
                        <a:rPr kumimoji="1" lang="en-US" altLang="ja-JP" sz="900" dirty="0">
                          <a:solidFill>
                            <a:schemeClr val="tx1"/>
                          </a:solidFill>
                          <a:latin typeface="+mn-lt"/>
                        </a:rPr>
                        <a:t>3</a:t>
                      </a:r>
                      <a:r>
                        <a:rPr kumimoji="1" lang="ja-JP" altLang="en-US" sz="900" dirty="0">
                          <a:solidFill>
                            <a:schemeClr val="tx1"/>
                          </a:solidFill>
                          <a:latin typeface="+mn-lt"/>
                        </a:rPr>
                        <a:t>月は</a:t>
                      </a:r>
                      <a:endParaRPr kumimoji="1" lang="en-US" altLang="ja-JP" sz="900" dirty="0">
                        <a:solidFill>
                          <a:schemeClr val="tx1"/>
                        </a:solidFill>
                        <a:latin typeface="+mn-lt"/>
                      </a:endParaRPr>
                    </a:p>
                    <a:p>
                      <a:pPr algn="ctr">
                        <a:spcBef>
                          <a:spcPts val="0"/>
                        </a:spcBef>
                      </a:pPr>
                      <a:r>
                        <a:rPr kumimoji="1" lang="ja-JP" altLang="en-US" sz="900" dirty="0">
                          <a:solidFill>
                            <a:schemeClr val="tx1"/>
                          </a:solidFill>
                          <a:latin typeface="+mn-lt"/>
                        </a:rPr>
                        <a:t>調査なし</a:t>
                      </a:r>
                      <a:endParaRPr kumimoji="1" lang="ja-JP" altLang="en-US" sz="900" dirty="0">
                        <a:solidFill>
                          <a:schemeClr val="tx1"/>
                        </a:solidFill>
                        <a:latin typeface="+mn-lt"/>
                        <a:ea typeface="Meiryo UI" panose="020B0604030504040204" pitchFamily="50" charset="-128"/>
                      </a:endParaRPr>
                    </a:p>
                  </a:txBody>
                  <a:tcPr marL="74295" marR="74295" marT="37148" marB="37148" anchor="ct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ja-JP" altLang="en-US" sz="1600" b="0" dirty="0">
                          <a:solidFill>
                            <a:schemeClr val="tx1"/>
                          </a:solidFill>
                          <a:latin typeface="+mn-lt"/>
                        </a:rPr>
                        <a:t>－</a:t>
                      </a:r>
                      <a:endParaRPr kumimoji="1" lang="ja-JP" altLang="en-US" sz="1600" b="0" dirty="0">
                        <a:solidFill>
                          <a:schemeClr val="tx1"/>
                        </a:solidFill>
                        <a:latin typeface="+mn-lt"/>
                        <a:ea typeface="Meiryo UI" panose="020B0604030504040204" pitchFamily="50" charset="-128"/>
                      </a:endParaRPr>
                    </a:p>
                  </a:txBody>
                  <a:tcPr marL="74295" marR="74295" marT="37148" marB="37148" anchor="ct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4015627777"/>
                  </a:ext>
                </a:extLst>
              </a:tr>
              <a:tr h="223320">
                <a:tc rowSpan="2">
                  <a:txBody>
                    <a:bodyPr/>
                    <a:lstStyle/>
                    <a:p>
                      <a:pPr marL="363538" marR="0" lvl="0" indent="-363538" algn="l" defTabSz="914400" rtl="0" eaLnBrk="1" fontAlgn="auto" latinLnBrk="0" hangingPunct="1">
                        <a:lnSpc>
                          <a:spcPct val="100000"/>
                        </a:lnSpc>
                        <a:spcBef>
                          <a:spcPts val="300"/>
                        </a:spcBef>
                        <a:spcAft>
                          <a:spcPts val="0"/>
                        </a:spcAft>
                        <a:buClrTx/>
                        <a:buSzTx/>
                        <a:buFontTx/>
                        <a:buNone/>
                        <a:tabLst/>
                        <a:defRPr/>
                      </a:pPr>
                      <a:r>
                        <a:rPr kumimoji="1" lang="ja-JP" altLang="en-US" sz="1050" b="1" dirty="0">
                          <a:solidFill>
                            <a:schemeClr val="tx1"/>
                          </a:solidFill>
                          <a:latin typeface="+mn-lt"/>
                        </a:rPr>
                        <a:t>○（外国人延べ宿泊者数（大阪））</a:t>
                      </a:r>
                      <a:endParaRPr kumimoji="1" lang="en-US" altLang="ja-JP" sz="1050" b="1" dirty="0">
                        <a:solidFill>
                          <a:schemeClr val="tx1"/>
                        </a:solidFill>
                        <a:latin typeface="+mn-lt"/>
                        <a:ea typeface="Meiryo UI" panose="020B0604030504040204" pitchFamily="50" charset="-128"/>
                      </a:endParaRPr>
                    </a:p>
                  </a:txBody>
                  <a:tcPr marL="74295" marR="74295" marT="37148" marB="37148" anchor="ctr">
                    <a:lnL w="12700" cap="flat" cmpd="sng" algn="ctr">
                      <a:solidFill>
                        <a:schemeClr val="accent5"/>
                      </a:solidFill>
                      <a:prstDash val="solid"/>
                      <a:round/>
                      <a:headEnd type="none" w="med" len="med"/>
                      <a:tailEnd type="none" w="med" len="med"/>
                    </a:lnL>
                  </a:tcPr>
                </a:tc>
                <a:tc rowSpan="2">
                  <a:txBody>
                    <a:bodyPr/>
                    <a:lstStyle/>
                    <a:p>
                      <a:pPr algn="ctr"/>
                      <a:r>
                        <a:rPr kumimoji="1" lang="en-US" altLang="ja-JP" sz="1050" dirty="0">
                          <a:solidFill>
                            <a:schemeClr val="tx1"/>
                          </a:solidFill>
                          <a:latin typeface="+mn-lt"/>
                        </a:rPr>
                        <a:t>【2019</a:t>
                      </a:r>
                      <a:r>
                        <a:rPr kumimoji="1" lang="ja-JP" altLang="en-US" sz="1050" dirty="0">
                          <a:solidFill>
                            <a:schemeClr val="tx1"/>
                          </a:solidFill>
                          <a:latin typeface="+mn-lt"/>
                        </a:rPr>
                        <a:t>年</a:t>
                      </a:r>
                      <a:r>
                        <a:rPr kumimoji="1" lang="en-US" altLang="ja-JP" sz="1050" dirty="0">
                          <a:solidFill>
                            <a:schemeClr val="tx1"/>
                          </a:solidFill>
                          <a:latin typeface="+mn-lt"/>
                        </a:rPr>
                        <a:t>】</a:t>
                      </a:r>
                    </a:p>
                    <a:p>
                      <a:pPr algn="ctr"/>
                      <a:r>
                        <a:rPr kumimoji="1" lang="en-US" altLang="ja-JP" sz="1050" dirty="0">
                          <a:solidFill>
                            <a:schemeClr val="tx1"/>
                          </a:solidFill>
                          <a:latin typeface="+mn-lt"/>
                        </a:rPr>
                        <a:t>1,793</a:t>
                      </a:r>
                      <a:r>
                        <a:rPr kumimoji="1" lang="ja-JP" altLang="en-US" sz="1050" dirty="0">
                          <a:solidFill>
                            <a:schemeClr val="tx1"/>
                          </a:solidFill>
                          <a:latin typeface="+mn-lt"/>
                        </a:rPr>
                        <a:t>万人泊</a:t>
                      </a:r>
                      <a:endParaRPr kumimoji="1" lang="ja-JP" altLang="en-US" sz="1050" dirty="0">
                        <a:solidFill>
                          <a:schemeClr val="tx1"/>
                        </a:solidFill>
                        <a:latin typeface="+mn-lt"/>
                        <a:ea typeface="Meiryo UI" panose="020B0604030504040204" pitchFamily="50" charset="-128"/>
                      </a:endParaRPr>
                    </a:p>
                  </a:txBody>
                  <a:tcPr marL="74295" marR="74295" marT="37148" marB="37148" anchor="ctr"/>
                </a:tc>
                <a:tc rowSpan="2">
                  <a:txBody>
                    <a:bodyPr/>
                    <a:lstStyle/>
                    <a:p>
                      <a:pPr algn="ctr"/>
                      <a:r>
                        <a:rPr kumimoji="1" lang="en-US" altLang="ja-JP" sz="900" dirty="0">
                          <a:solidFill>
                            <a:schemeClr val="tx1"/>
                          </a:solidFill>
                          <a:latin typeface="+mn-lt"/>
                        </a:rPr>
                        <a:t>【2022</a:t>
                      </a:r>
                      <a:r>
                        <a:rPr kumimoji="1" lang="ja-JP" altLang="en-US" sz="900" dirty="0">
                          <a:solidFill>
                            <a:schemeClr val="tx1"/>
                          </a:solidFill>
                          <a:latin typeface="+mn-lt"/>
                        </a:rPr>
                        <a:t>年</a:t>
                      </a:r>
                      <a:r>
                        <a:rPr kumimoji="1" lang="en-US" altLang="ja-JP" sz="900" dirty="0">
                          <a:solidFill>
                            <a:schemeClr val="tx1"/>
                          </a:solidFill>
                          <a:latin typeface="+mn-lt"/>
                        </a:rPr>
                        <a:t>】</a:t>
                      </a:r>
                    </a:p>
                    <a:p>
                      <a:pPr algn="ctr"/>
                      <a:r>
                        <a:rPr kumimoji="1" lang="en-US" altLang="ja-JP" sz="900" dirty="0">
                          <a:solidFill>
                            <a:schemeClr val="tx1"/>
                          </a:solidFill>
                          <a:latin typeface="+mn-lt"/>
                        </a:rPr>
                        <a:t>213</a:t>
                      </a:r>
                      <a:r>
                        <a:rPr kumimoji="1" lang="ja-JP" altLang="en-US" sz="900" dirty="0">
                          <a:solidFill>
                            <a:schemeClr val="tx1"/>
                          </a:solidFill>
                          <a:latin typeface="+mn-lt"/>
                        </a:rPr>
                        <a:t>万人泊</a:t>
                      </a:r>
                      <a:endParaRPr kumimoji="1" lang="ja-JP" altLang="en-US" sz="900" dirty="0">
                        <a:solidFill>
                          <a:schemeClr val="tx1"/>
                        </a:solidFill>
                        <a:latin typeface="+mn-lt"/>
                        <a:ea typeface="Meiryo UI" panose="020B0604030504040204" pitchFamily="50" charset="-128"/>
                      </a:endParaRPr>
                    </a:p>
                  </a:txBody>
                  <a:tcPr marL="74295" marR="74295" marT="37148" marB="37148" anchor="ctr"/>
                </a:tc>
                <a:tc rowSpan="2">
                  <a:txBody>
                    <a:bodyPr/>
                    <a:lstStyle/>
                    <a:p>
                      <a:pPr marL="0" marR="0" lvl="0" indent="0" algn="ctr" defTabSz="914400" rtl="0" eaLnBrk="1" fontAlgn="auto" latinLnBrk="0" hangingPunct="1">
                        <a:lnSpc>
                          <a:spcPct val="100000"/>
                        </a:lnSpc>
                        <a:spcBef>
                          <a:spcPts val="300"/>
                        </a:spcBef>
                        <a:spcAft>
                          <a:spcPts val="0"/>
                        </a:spcAft>
                        <a:buClrTx/>
                        <a:buSzTx/>
                        <a:buFontTx/>
                        <a:buNone/>
                        <a:tabLst/>
                        <a:defRPr/>
                      </a:pPr>
                      <a:r>
                        <a:rPr kumimoji="1" lang="en-US" altLang="ja-JP" sz="1000" dirty="0">
                          <a:solidFill>
                            <a:schemeClr val="tx1"/>
                          </a:solidFill>
                          <a:latin typeface="+mn-lt"/>
                        </a:rPr>
                        <a:t>【2023</a:t>
                      </a:r>
                      <a:r>
                        <a:rPr kumimoji="1" lang="ja-JP" altLang="en-US" sz="1000" dirty="0">
                          <a:solidFill>
                            <a:schemeClr val="tx1"/>
                          </a:solidFill>
                          <a:latin typeface="+mn-lt"/>
                        </a:rPr>
                        <a:t>年</a:t>
                      </a:r>
                      <a:r>
                        <a:rPr kumimoji="1" lang="en-US" altLang="ja-JP" sz="1000" dirty="0">
                          <a:solidFill>
                            <a:schemeClr val="tx1"/>
                          </a:solidFill>
                          <a:latin typeface="+mn-lt"/>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dirty="0">
                          <a:solidFill>
                            <a:schemeClr val="tx1"/>
                          </a:solidFill>
                          <a:latin typeface="+mn-lt"/>
                        </a:rPr>
                        <a:t>1,876</a:t>
                      </a:r>
                      <a:r>
                        <a:rPr kumimoji="1" lang="ja-JP" altLang="en-US" sz="1000" dirty="0">
                          <a:solidFill>
                            <a:schemeClr val="tx1"/>
                          </a:solidFill>
                          <a:latin typeface="+mn-lt"/>
                        </a:rPr>
                        <a:t>万人泊</a:t>
                      </a:r>
                      <a:endParaRPr kumimoji="1" lang="en-US" altLang="ja-JP" sz="1000" dirty="0">
                        <a:solidFill>
                          <a:schemeClr val="tx1"/>
                        </a:solidFill>
                        <a:latin typeface="+mn-lt"/>
                      </a:endParaRPr>
                    </a:p>
                  </a:txBody>
                  <a:tcPr marL="74295" marR="74295" marT="37148" marB="37148" anchor="ctr"/>
                </a:tc>
                <a:tc rowSpan="2">
                  <a:txBody>
                    <a:bodyPr/>
                    <a:lstStyle/>
                    <a:p>
                      <a:r>
                        <a:rPr kumimoji="1" lang="en-US" altLang="ja-JP" sz="1600" dirty="0">
                          <a:solidFill>
                            <a:schemeClr val="tx1"/>
                          </a:solidFill>
                          <a:latin typeface="+mn-lt"/>
                        </a:rPr>
                        <a:t>(A)</a:t>
                      </a:r>
                      <a:endParaRPr kumimoji="1" lang="ja-JP" altLang="en-US" sz="2000" dirty="0">
                        <a:solidFill>
                          <a:schemeClr val="tx1"/>
                        </a:solidFill>
                        <a:latin typeface="+mn-lt"/>
                      </a:endParaRPr>
                    </a:p>
                  </a:txBody>
                  <a:tcPr marL="74295" marR="74295" marT="37148" marB="37148" anchor="ctr"/>
                </a:tc>
                <a:tc vMerge="1">
                  <a:txBody>
                    <a:bodyPr/>
                    <a:lstStyle/>
                    <a:p>
                      <a:endParaRPr kumimoji="1" lang="ja-JP" altLang="en-US"/>
                    </a:p>
                  </a:txBody>
                  <a:tcPr>
                    <a:lnL w="12700" cap="flat" cmpd="sng" algn="ctr">
                      <a:solidFill>
                        <a:sysClr val="windowText" lastClr="000000"/>
                      </a:solidFill>
                      <a:prstDash val="solid"/>
                      <a:round/>
                      <a:headEnd type="none" w="med" len="med"/>
                      <a:tailEnd type="none" w="med" len="med"/>
                    </a:lnL>
                    <a:lnT w="12700" cap="flat" cmpd="sng" algn="ctr">
                      <a:solidFill>
                        <a:sysClr val="windowText" lastClr="000000"/>
                      </a:solidFill>
                      <a:prstDash val="solid"/>
                      <a:round/>
                      <a:headEnd type="none" w="med" len="med"/>
                      <a:tailEnd type="none" w="med" len="med"/>
                    </a:lnT>
                  </a:tcPr>
                </a:tc>
                <a:tc vMerge="1">
                  <a:txBody>
                    <a:bodyPr/>
                    <a:lstStyle/>
                    <a:p>
                      <a:endParaRPr kumimoji="1" lang="ja-JP" altLang="en-US"/>
                    </a:p>
                  </a:txBody>
                  <a:tcPr>
                    <a:lnT w="12700" cap="flat" cmpd="sng" algn="ctr">
                      <a:solidFill>
                        <a:sysClr val="windowText" lastClr="000000"/>
                      </a:solidFill>
                      <a:prstDash val="solid"/>
                      <a:round/>
                      <a:headEnd type="none" w="med" len="med"/>
                      <a:tailEnd type="none" w="med" len="med"/>
                    </a:lnT>
                  </a:tcPr>
                </a:tc>
                <a:extLst>
                  <a:ext uri="{0D108BD9-81ED-4DB2-BD59-A6C34878D82A}">
                    <a16:rowId xmlns:a16="http://schemas.microsoft.com/office/drawing/2014/main" val="3343692560"/>
                  </a:ext>
                </a:extLst>
              </a:tr>
              <a:tr h="442923">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rowSpan="2">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a:r>
                        <a:rPr kumimoji="1" lang="ja-JP" altLang="en-US" sz="800" dirty="0">
                          <a:solidFill>
                            <a:schemeClr val="tx1"/>
                          </a:solidFill>
                        </a:rPr>
                        <a:t>延べ宿泊者数</a:t>
                      </a:r>
                      <a:endParaRPr kumimoji="1" lang="en-US" altLang="ja-JP" sz="800" dirty="0">
                        <a:solidFill>
                          <a:schemeClr val="tx1"/>
                        </a:solidFill>
                      </a:endParaRPr>
                    </a:p>
                    <a:p>
                      <a:pPr algn="l"/>
                      <a:r>
                        <a:rPr kumimoji="1" lang="ja-JP" altLang="en-US" sz="800" dirty="0">
                          <a:solidFill>
                            <a:schemeClr val="tx1"/>
                          </a:solidFill>
                        </a:rPr>
                        <a:t>（大阪）</a:t>
                      </a:r>
                      <a:endParaRPr kumimoji="1" lang="ja-JP" altLang="en-US" sz="800" dirty="0">
                        <a:solidFill>
                          <a:schemeClr val="tx1"/>
                        </a:solidFill>
                        <a:latin typeface="Meiryo UI" panose="020B0604030504040204" pitchFamily="50" charset="-128"/>
                        <a:ea typeface="Meiryo UI" panose="020B0604030504040204" pitchFamily="50" charset="-128"/>
                      </a:endParaRPr>
                    </a:p>
                  </a:txBody>
                  <a:tcPr marL="74295" marR="74295" marT="37148" marB="37148" anchor="ctr">
                    <a:lnB w="12700" cap="flat" cmpd="sng" algn="ctr">
                      <a:solidFill>
                        <a:schemeClr val="accent5"/>
                      </a:solidFill>
                      <a:prstDash val="solid"/>
                      <a:round/>
                      <a:headEnd type="none" w="med" len="med"/>
                      <a:tailEnd type="none" w="med" len="med"/>
                    </a:lnB>
                  </a:tcPr>
                </a:tc>
                <a:tc rowSpan="2">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l"/>
                      <a:r>
                        <a:rPr kumimoji="1" lang="en-US" altLang="ja-JP" sz="800" dirty="0">
                          <a:solidFill>
                            <a:schemeClr val="tx1"/>
                          </a:solidFill>
                          <a:latin typeface="+mn-lt"/>
                        </a:rPr>
                        <a:t>2024</a:t>
                      </a:r>
                      <a:r>
                        <a:rPr kumimoji="1" lang="ja-JP" altLang="en-US" sz="800">
                          <a:solidFill>
                            <a:schemeClr val="tx1"/>
                          </a:solidFill>
                          <a:latin typeface="+mn-lt"/>
                        </a:rPr>
                        <a:t>年７月：</a:t>
                      </a:r>
                      <a:r>
                        <a:rPr kumimoji="1" lang="en-US" altLang="ja-JP" sz="800" dirty="0">
                          <a:solidFill>
                            <a:schemeClr val="tx1"/>
                          </a:solidFill>
                          <a:latin typeface="+mn-lt"/>
                        </a:rPr>
                        <a:t>497</a:t>
                      </a:r>
                      <a:r>
                        <a:rPr kumimoji="1" lang="ja-JP" altLang="en-US" sz="800">
                          <a:solidFill>
                            <a:schemeClr val="tx1"/>
                          </a:solidFill>
                          <a:latin typeface="+mn-lt"/>
                        </a:rPr>
                        <a:t>万人</a:t>
                      </a:r>
                      <a:r>
                        <a:rPr kumimoji="1" lang="ja-JP" altLang="en-US" sz="800" dirty="0">
                          <a:solidFill>
                            <a:schemeClr val="tx1"/>
                          </a:solidFill>
                          <a:latin typeface="+mn-lt"/>
                        </a:rPr>
                        <a:t>泊</a:t>
                      </a:r>
                      <a:endParaRPr kumimoji="1" lang="en-US" altLang="ja-JP" sz="800" dirty="0">
                        <a:solidFill>
                          <a:schemeClr val="tx1"/>
                        </a:solidFill>
                        <a:latin typeface="+mn-lt"/>
                      </a:endParaRPr>
                    </a:p>
                    <a:p>
                      <a:pPr marL="85725" indent="-85725" algn="l"/>
                      <a:r>
                        <a:rPr kumimoji="1" lang="ja-JP" altLang="en-US" sz="800" dirty="0">
                          <a:solidFill>
                            <a:schemeClr val="tx1"/>
                          </a:solidFill>
                          <a:latin typeface="+mn-lt"/>
                        </a:rPr>
                        <a:t>うち外国人延べ宿泊者数</a:t>
                      </a:r>
                      <a:endParaRPr kumimoji="1" lang="en-US" altLang="ja-JP" sz="800" dirty="0">
                        <a:solidFill>
                          <a:schemeClr val="tx1"/>
                        </a:solidFill>
                        <a:latin typeface="+mn-lt"/>
                      </a:endParaRPr>
                    </a:p>
                    <a:p>
                      <a:pPr marL="85725" indent="-85725" algn="l"/>
                      <a:r>
                        <a:rPr kumimoji="1" lang="en-US" altLang="ja-JP" sz="800" dirty="0">
                          <a:solidFill>
                            <a:schemeClr val="tx1"/>
                          </a:solidFill>
                          <a:latin typeface="+mn-lt"/>
                        </a:rPr>
                        <a:t>  </a:t>
                      </a:r>
                      <a:r>
                        <a:rPr kumimoji="1" lang="ja-JP" altLang="en-US" sz="800">
                          <a:solidFill>
                            <a:schemeClr val="tx1"/>
                          </a:solidFill>
                          <a:latin typeface="+mn-lt"/>
                        </a:rPr>
                        <a:t>：</a:t>
                      </a:r>
                      <a:r>
                        <a:rPr kumimoji="1" lang="en-US" altLang="ja-JP" sz="800" dirty="0">
                          <a:solidFill>
                            <a:schemeClr val="tx1"/>
                          </a:solidFill>
                          <a:latin typeface="+mn-lt"/>
                        </a:rPr>
                        <a:t>249</a:t>
                      </a:r>
                      <a:r>
                        <a:rPr kumimoji="1" lang="ja-JP" altLang="en-US" sz="800">
                          <a:solidFill>
                            <a:schemeClr val="tx1"/>
                          </a:solidFill>
                          <a:latin typeface="+mn-lt"/>
                        </a:rPr>
                        <a:t>万人</a:t>
                      </a:r>
                      <a:r>
                        <a:rPr kumimoji="1" lang="ja-JP" altLang="en-US" sz="800" dirty="0">
                          <a:solidFill>
                            <a:schemeClr val="tx1"/>
                          </a:solidFill>
                          <a:latin typeface="+mn-lt"/>
                        </a:rPr>
                        <a:t>泊</a:t>
                      </a:r>
                    </a:p>
                    <a:p>
                      <a:pPr marL="85725" indent="-85725" algn="l">
                        <a:spcBef>
                          <a:spcPts val="300"/>
                        </a:spcBef>
                      </a:pPr>
                      <a:r>
                        <a:rPr kumimoji="1" lang="en-US" altLang="ja-JP" sz="700" dirty="0">
                          <a:solidFill>
                            <a:schemeClr val="tx1"/>
                          </a:solidFill>
                          <a:latin typeface="+mn-lt"/>
                        </a:rPr>
                        <a:t>※2019</a:t>
                      </a:r>
                      <a:r>
                        <a:rPr kumimoji="1" lang="ja-JP" altLang="en-US" sz="700">
                          <a:solidFill>
                            <a:schemeClr val="tx1"/>
                          </a:solidFill>
                          <a:latin typeface="+mn-lt"/>
                        </a:rPr>
                        <a:t>年７月：</a:t>
                      </a:r>
                      <a:r>
                        <a:rPr kumimoji="1" lang="en-US" altLang="ja-JP" sz="700" dirty="0">
                          <a:solidFill>
                            <a:schemeClr val="tx1"/>
                          </a:solidFill>
                          <a:latin typeface="+mn-lt"/>
                        </a:rPr>
                        <a:t>418</a:t>
                      </a:r>
                      <a:r>
                        <a:rPr kumimoji="1" lang="ja-JP" altLang="en-US" sz="700">
                          <a:solidFill>
                            <a:schemeClr val="tx1"/>
                          </a:solidFill>
                          <a:latin typeface="+mn-lt"/>
                        </a:rPr>
                        <a:t>万人</a:t>
                      </a:r>
                      <a:r>
                        <a:rPr kumimoji="1" lang="ja-JP" altLang="en-US" sz="700" dirty="0">
                          <a:solidFill>
                            <a:schemeClr val="tx1"/>
                          </a:solidFill>
                          <a:latin typeface="+mn-lt"/>
                        </a:rPr>
                        <a:t>泊</a:t>
                      </a:r>
                      <a:endParaRPr kumimoji="1" lang="en-US" altLang="ja-JP" sz="700" dirty="0">
                        <a:solidFill>
                          <a:schemeClr val="tx1"/>
                        </a:solidFill>
                        <a:latin typeface="+mn-lt"/>
                      </a:endParaRPr>
                    </a:p>
                    <a:p>
                      <a:pPr marL="85725" indent="-85725" algn="l">
                        <a:spcBef>
                          <a:spcPts val="0"/>
                        </a:spcBef>
                      </a:pPr>
                      <a:r>
                        <a:rPr kumimoji="1" lang="ja-JP" altLang="en-US" sz="700" dirty="0">
                          <a:solidFill>
                            <a:schemeClr val="tx1"/>
                          </a:solidFill>
                          <a:latin typeface="+mn-lt"/>
                        </a:rPr>
                        <a:t>　うち外国人延べ宿泊者数</a:t>
                      </a:r>
                      <a:endParaRPr kumimoji="1" lang="en-US" altLang="ja-JP" sz="700" dirty="0">
                        <a:solidFill>
                          <a:schemeClr val="tx1"/>
                        </a:solidFill>
                        <a:latin typeface="+mn-lt"/>
                      </a:endParaRPr>
                    </a:p>
                    <a:p>
                      <a:pPr marL="85725" indent="-85725" algn="l">
                        <a:spcBef>
                          <a:spcPts val="0"/>
                        </a:spcBef>
                      </a:pPr>
                      <a:r>
                        <a:rPr kumimoji="1" lang="en-US" altLang="ja-JP" sz="700" dirty="0">
                          <a:solidFill>
                            <a:schemeClr val="tx1"/>
                          </a:solidFill>
                          <a:latin typeface="+mn-lt"/>
                        </a:rPr>
                        <a:t>  </a:t>
                      </a:r>
                      <a:r>
                        <a:rPr kumimoji="1" lang="ja-JP" altLang="en-US" sz="700">
                          <a:solidFill>
                            <a:schemeClr val="tx1"/>
                          </a:solidFill>
                          <a:latin typeface="+mn-lt"/>
                        </a:rPr>
                        <a:t>：</a:t>
                      </a:r>
                      <a:r>
                        <a:rPr kumimoji="1" lang="en-US" altLang="ja-JP" sz="700" dirty="0">
                          <a:solidFill>
                            <a:schemeClr val="tx1"/>
                          </a:solidFill>
                          <a:latin typeface="+mn-lt"/>
                        </a:rPr>
                        <a:t>176</a:t>
                      </a:r>
                      <a:r>
                        <a:rPr kumimoji="1" lang="ja-JP" altLang="en-US" sz="700">
                          <a:solidFill>
                            <a:schemeClr val="tx1"/>
                          </a:solidFill>
                          <a:latin typeface="+mn-lt"/>
                        </a:rPr>
                        <a:t>万人</a:t>
                      </a:r>
                      <a:r>
                        <a:rPr kumimoji="1" lang="ja-JP" altLang="en-US" sz="700" dirty="0">
                          <a:solidFill>
                            <a:schemeClr val="tx1"/>
                          </a:solidFill>
                          <a:latin typeface="+mn-lt"/>
                        </a:rPr>
                        <a:t>泊</a:t>
                      </a:r>
                      <a:endParaRPr kumimoji="1" lang="en-US" altLang="ja-JP" sz="800" dirty="0">
                        <a:solidFill>
                          <a:schemeClr val="tx1"/>
                        </a:solidFill>
                        <a:latin typeface="+mn-lt"/>
                        <a:ea typeface="Meiryo UI" panose="020B0604030504040204" pitchFamily="50" charset="-128"/>
                      </a:endParaRPr>
                    </a:p>
                  </a:txBody>
                  <a:tcPr marL="74295" marR="74295" marT="37148" marB="37148" anchor="ctr">
                    <a:lnR w="12700" cap="flat" cmpd="sng" algn="ctr">
                      <a:solidFill>
                        <a:schemeClr val="accent5"/>
                      </a:solidFill>
                      <a:prstDash val="solid"/>
                      <a:round/>
                      <a:headEnd type="none" w="med" len="med"/>
                      <a:tailEnd type="none" w="med" len="med"/>
                    </a:lnR>
                    <a:lnB w="12700" cap="flat" cmpd="sng" algn="ctr">
                      <a:solidFill>
                        <a:schemeClr val="accent5"/>
                      </a:solidFill>
                      <a:prstDash val="solid"/>
                      <a:round/>
                      <a:headEnd type="none" w="med" len="med"/>
                      <a:tailEnd type="none" w="med" len="med"/>
                    </a:lnB>
                  </a:tcPr>
                </a:tc>
                <a:extLst>
                  <a:ext uri="{0D108BD9-81ED-4DB2-BD59-A6C34878D82A}">
                    <a16:rowId xmlns:a16="http://schemas.microsoft.com/office/drawing/2014/main" val="1073629358"/>
                  </a:ext>
                </a:extLst>
              </a:tr>
              <a:tr h="810199">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363538" indent="-363538"/>
                      <a:r>
                        <a:rPr kumimoji="1" lang="ja-JP" altLang="en-US" sz="1050" b="1" dirty="0">
                          <a:solidFill>
                            <a:schemeClr val="tx1"/>
                          </a:solidFill>
                          <a:latin typeface="+mn-lt"/>
                        </a:rPr>
                        <a:t>○日本人延べ宿泊者数（大阪）</a:t>
                      </a:r>
                      <a:endParaRPr kumimoji="1" lang="en-US" altLang="ja-JP" sz="1050" b="1" dirty="0">
                        <a:solidFill>
                          <a:schemeClr val="tx1"/>
                        </a:solidFill>
                        <a:latin typeface="+mn-lt"/>
                      </a:endParaRPr>
                    </a:p>
                    <a:p>
                      <a:pPr marL="363538" indent="-363538"/>
                      <a:r>
                        <a:rPr kumimoji="1" lang="ja-JP" altLang="en-US" sz="1050" b="1" dirty="0">
                          <a:solidFill>
                            <a:schemeClr val="tx1"/>
                          </a:solidFill>
                          <a:latin typeface="+mn-lt"/>
                        </a:rPr>
                        <a:t>　：</a:t>
                      </a:r>
                      <a:r>
                        <a:rPr kumimoji="1" lang="en-US" altLang="ja-JP" sz="1050" b="1" dirty="0">
                          <a:solidFill>
                            <a:schemeClr val="tx1"/>
                          </a:solidFill>
                          <a:latin typeface="+mn-lt"/>
                        </a:rPr>
                        <a:t>3,400</a:t>
                      </a:r>
                      <a:r>
                        <a:rPr kumimoji="1" lang="ja-JP" altLang="en-US" sz="1050" b="1" dirty="0">
                          <a:solidFill>
                            <a:schemeClr val="tx1"/>
                          </a:solidFill>
                          <a:latin typeface="+mn-lt"/>
                        </a:rPr>
                        <a:t>万人泊</a:t>
                      </a:r>
                      <a:endParaRPr kumimoji="1" lang="en-US" altLang="ja-JP" sz="1050" b="1" dirty="0">
                        <a:solidFill>
                          <a:schemeClr val="tx1"/>
                        </a:solidFill>
                        <a:latin typeface="+mn-lt"/>
                      </a:endParaRPr>
                    </a:p>
                    <a:p>
                      <a:pPr marL="363538" indent="-363538"/>
                      <a:r>
                        <a:rPr kumimoji="1" lang="ja-JP" altLang="en-US" sz="1050" b="1" dirty="0">
                          <a:solidFill>
                            <a:schemeClr val="tx1"/>
                          </a:solidFill>
                          <a:latin typeface="+mn-lt"/>
                        </a:rPr>
                        <a:t>　　</a:t>
                      </a:r>
                      <a:r>
                        <a:rPr kumimoji="1" lang="en-US" altLang="ja-JP" sz="1050" b="1" dirty="0">
                          <a:solidFill>
                            <a:schemeClr val="tx1"/>
                          </a:solidFill>
                          <a:latin typeface="+mn-lt"/>
                        </a:rPr>
                        <a:t>※【2025</a:t>
                      </a:r>
                      <a:r>
                        <a:rPr kumimoji="1" lang="ja-JP" altLang="en-US" sz="1050" b="1" dirty="0">
                          <a:solidFill>
                            <a:schemeClr val="tx1"/>
                          </a:solidFill>
                          <a:latin typeface="+mn-lt"/>
                        </a:rPr>
                        <a:t>年の達成を目標とする</a:t>
                      </a:r>
                      <a:r>
                        <a:rPr kumimoji="1" lang="en-US" altLang="ja-JP" sz="1050" b="1" dirty="0">
                          <a:solidFill>
                            <a:schemeClr val="tx1"/>
                          </a:solidFill>
                          <a:latin typeface="+mn-lt"/>
                        </a:rPr>
                        <a:t>】</a:t>
                      </a:r>
                    </a:p>
                  </a:txBody>
                  <a:tcPr marL="74295" marR="74295" marT="37148" marB="37148" anchor="ctr">
                    <a:lnL w="12700" cap="flat" cmpd="sng" algn="ctr">
                      <a:solidFill>
                        <a:schemeClr val="accent5"/>
                      </a:solidFill>
                      <a:prstDash val="solid"/>
                      <a:round/>
                      <a:headEnd type="none" w="med" len="med"/>
                      <a:tailEnd type="none" w="med" len="med"/>
                    </a:lnL>
                    <a:lnB w="12700" cap="flat" cmpd="sng" algn="ctr">
                      <a:solidFill>
                        <a:schemeClr val="accent5"/>
                      </a:solidFill>
                      <a:prstDash val="solid"/>
                      <a:round/>
                      <a:headEnd type="none" w="med" len="med"/>
                      <a:tailEnd type="none" w="med" len="med"/>
                    </a:lnB>
                    <a:solidFill>
                      <a:srgbClr val="D5DAEB"/>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1050" dirty="0">
                          <a:solidFill>
                            <a:schemeClr val="tx1"/>
                          </a:solidFill>
                          <a:latin typeface="+mn-lt"/>
                        </a:rPr>
                        <a:t>【2019</a:t>
                      </a:r>
                      <a:r>
                        <a:rPr kumimoji="1" lang="ja-JP" altLang="en-US" sz="1050" dirty="0">
                          <a:solidFill>
                            <a:schemeClr val="tx1"/>
                          </a:solidFill>
                          <a:latin typeface="+mn-lt"/>
                        </a:rPr>
                        <a:t>年</a:t>
                      </a:r>
                      <a:r>
                        <a:rPr kumimoji="1" lang="en-US" altLang="ja-JP" sz="1050" dirty="0">
                          <a:solidFill>
                            <a:schemeClr val="tx1"/>
                          </a:solidFill>
                          <a:latin typeface="+mn-lt"/>
                        </a:rPr>
                        <a:t>】</a:t>
                      </a:r>
                    </a:p>
                    <a:p>
                      <a:pPr algn="ctr"/>
                      <a:r>
                        <a:rPr kumimoji="1" lang="en-US" altLang="ja-JP" sz="1050" dirty="0">
                          <a:solidFill>
                            <a:schemeClr val="tx1"/>
                          </a:solidFill>
                          <a:latin typeface="+mn-lt"/>
                        </a:rPr>
                        <a:t>2,950</a:t>
                      </a:r>
                      <a:r>
                        <a:rPr kumimoji="1" lang="ja-JP" altLang="en-US" sz="1050" dirty="0">
                          <a:solidFill>
                            <a:schemeClr val="tx1"/>
                          </a:solidFill>
                          <a:latin typeface="+mn-lt"/>
                        </a:rPr>
                        <a:t>万人泊</a:t>
                      </a:r>
                      <a:endParaRPr kumimoji="1" lang="ja-JP" altLang="en-US" sz="1050" dirty="0">
                        <a:solidFill>
                          <a:schemeClr val="tx1"/>
                        </a:solidFill>
                        <a:latin typeface="+mn-lt"/>
                        <a:ea typeface="Meiryo UI" panose="020B0604030504040204" pitchFamily="50" charset="-128"/>
                      </a:endParaRPr>
                    </a:p>
                  </a:txBody>
                  <a:tcPr marL="74295" marR="74295" marT="37148" marB="37148" anchor="ctr">
                    <a:lnB w="12700" cap="flat" cmpd="sng" algn="ctr">
                      <a:solidFill>
                        <a:schemeClr val="accent5"/>
                      </a:solidFill>
                      <a:prstDash val="solid"/>
                      <a:round/>
                      <a:headEnd type="none" w="med" len="med"/>
                      <a:tailEnd type="none" w="med" len="med"/>
                    </a:lnB>
                    <a:solidFill>
                      <a:srgbClr val="D5DAEB"/>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ja-JP" sz="900" dirty="0">
                          <a:solidFill>
                            <a:schemeClr val="tx1"/>
                          </a:solidFill>
                          <a:latin typeface="+mn-lt"/>
                        </a:rPr>
                        <a:t>【2022</a:t>
                      </a:r>
                      <a:r>
                        <a:rPr kumimoji="1" lang="ja-JP" altLang="en-US" sz="900">
                          <a:solidFill>
                            <a:schemeClr val="tx1"/>
                          </a:solidFill>
                          <a:latin typeface="+mn-lt"/>
                        </a:rPr>
                        <a:t>年</a:t>
                      </a:r>
                      <a:r>
                        <a:rPr kumimoji="1" lang="en-US" altLang="ja-JP" sz="900" dirty="0">
                          <a:solidFill>
                            <a:schemeClr val="tx1"/>
                          </a:solidFill>
                          <a:latin typeface="+mn-lt"/>
                        </a:rPr>
                        <a:t>】</a:t>
                      </a:r>
                    </a:p>
                    <a:p>
                      <a:pPr algn="ctr"/>
                      <a:r>
                        <a:rPr kumimoji="1" lang="en-US" altLang="ja-JP" sz="900" dirty="0">
                          <a:solidFill>
                            <a:schemeClr val="tx1"/>
                          </a:solidFill>
                          <a:latin typeface="+mn-lt"/>
                        </a:rPr>
                        <a:t>2,840</a:t>
                      </a:r>
                      <a:r>
                        <a:rPr kumimoji="1" lang="ja-JP" altLang="en-US" sz="900">
                          <a:solidFill>
                            <a:schemeClr val="tx1"/>
                          </a:solidFill>
                          <a:latin typeface="+mn-lt"/>
                        </a:rPr>
                        <a:t>万人</a:t>
                      </a:r>
                      <a:r>
                        <a:rPr kumimoji="1" lang="ja-JP" altLang="en-US" sz="900" dirty="0">
                          <a:solidFill>
                            <a:schemeClr val="tx1"/>
                          </a:solidFill>
                          <a:latin typeface="+mn-lt"/>
                        </a:rPr>
                        <a:t>泊</a:t>
                      </a:r>
                      <a:endParaRPr kumimoji="1" lang="ja-JP" altLang="en-US" sz="900" dirty="0">
                        <a:solidFill>
                          <a:schemeClr val="tx1"/>
                        </a:solidFill>
                        <a:latin typeface="+mn-lt"/>
                        <a:ea typeface="Meiryo UI" panose="020B0604030504040204" pitchFamily="50" charset="-128"/>
                      </a:endParaRPr>
                    </a:p>
                  </a:txBody>
                  <a:tcPr marL="74295" marR="74295" marT="37148" marB="37148" anchor="ctr">
                    <a:lnB w="12700" cap="flat" cmpd="sng" algn="ctr">
                      <a:solidFill>
                        <a:schemeClr val="accent5"/>
                      </a:solidFill>
                      <a:prstDash val="solid"/>
                      <a:round/>
                      <a:headEnd type="none" w="med" len="med"/>
                      <a:tailEnd type="none" w="med" len="med"/>
                    </a:lnB>
                    <a:solidFill>
                      <a:srgbClr val="D5DAEB"/>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algn="ctr"/>
                      <a:r>
                        <a:rPr kumimoji="1" lang="en-US" altLang="zh-TW" sz="1000" dirty="0">
                          <a:solidFill>
                            <a:schemeClr val="tx1"/>
                          </a:solidFill>
                          <a:latin typeface="+mn-lt"/>
                        </a:rPr>
                        <a:t>【2023</a:t>
                      </a:r>
                      <a:r>
                        <a:rPr kumimoji="1" lang="zh-TW" altLang="en-US" sz="1000" dirty="0">
                          <a:solidFill>
                            <a:schemeClr val="tx1"/>
                          </a:solidFill>
                          <a:latin typeface="+mn-lt"/>
                        </a:rPr>
                        <a:t>年</a:t>
                      </a:r>
                      <a:r>
                        <a:rPr kumimoji="1" lang="en-US" altLang="zh-TW" sz="1000" dirty="0">
                          <a:solidFill>
                            <a:schemeClr val="tx1"/>
                          </a:solidFill>
                          <a:latin typeface="+mn-lt"/>
                        </a:rPr>
                        <a:t>】</a:t>
                      </a:r>
                    </a:p>
                    <a:p>
                      <a:pPr algn="ctr"/>
                      <a:r>
                        <a:rPr kumimoji="1" lang="en-US" altLang="ja-JP" sz="1000" dirty="0">
                          <a:solidFill>
                            <a:schemeClr val="tx1"/>
                          </a:solidFill>
                          <a:latin typeface="+mn-lt"/>
                        </a:rPr>
                        <a:t>3,195</a:t>
                      </a:r>
                      <a:r>
                        <a:rPr kumimoji="1" lang="ja-JP" altLang="en-US" sz="1000" dirty="0">
                          <a:solidFill>
                            <a:schemeClr val="tx1"/>
                          </a:solidFill>
                          <a:latin typeface="+mn-lt"/>
                        </a:rPr>
                        <a:t>万人泊</a:t>
                      </a:r>
                      <a:endParaRPr kumimoji="1" lang="en-US" altLang="ja-JP" sz="1000" dirty="0">
                        <a:solidFill>
                          <a:schemeClr val="tx1"/>
                        </a:solidFill>
                        <a:latin typeface="+mn-lt"/>
                      </a:endParaRPr>
                    </a:p>
                  </a:txBody>
                  <a:tcPr marL="74295" marR="74295" marT="37148" marB="37148" anchor="ctr">
                    <a:lnB w="12700" cap="flat" cmpd="sng" algn="ctr">
                      <a:solidFill>
                        <a:schemeClr val="accent5"/>
                      </a:solidFill>
                      <a:prstDash val="solid"/>
                      <a:round/>
                      <a:headEnd type="none" w="med" len="med"/>
                      <a:tailEnd type="none" w="med" len="med"/>
                    </a:lnB>
                    <a:solidFill>
                      <a:srgbClr val="D5DAEB"/>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0" dirty="0">
                          <a:solidFill>
                            <a:schemeClr val="tx1"/>
                          </a:solidFill>
                          <a:latin typeface="+mn-lt"/>
                        </a:rPr>
                        <a:t>B</a:t>
                      </a:r>
                      <a:endParaRPr kumimoji="1" lang="ja-JP" altLang="en-US" sz="1000" b="0" dirty="0">
                        <a:solidFill>
                          <a:schemeClr val="tx1"/>
                        </a:solidFill>
                        <a:latin typeface="+mn-lt"/>
                        <a:ea typeface="Meiryo UI" panose="020B0604030504040204" pitchFamily="50" charset="-128"/>
                      </a:endParaRPr>
                    </a:p>
                  </a:txBody>
                  <a:tcPr marL="74295" marR="74295" marT="37148" marB="37148" anchor="ctr">
                    <a:lnB w="12700" cap="flat" cmpd="sng" algn="ctr">
                      <a:solidFill>
                        <a:schemeClr val="accent5"/>
                      </a:solidFill>
                      <a:prstDash val="solid"/>
                      <a:round/>
                      <a:headEnd type="none" w="med" len="med"/>
                      <a:tailEnd type="none" w="med" len="med"/>
                    </a:lnB>
                    <a:solidFill>
                      <a:srgbClr val="D5DAEB"/>
                    </a:solidFill>
                  </a:tcPr>
                </a:tc>
                <a:tc vMerge="1">
                  <a:txBody>
                    <a:bodyPr/>
                    <a:lstStyle/>
                    <a:p>
                      <a:pPr algn="l"/>
                      <a:endParaRPr kumimoji="1" lang="ja-JP" altLang="en-US" sz="1100">
                        <a:latin typeface="Meiryo UI" panose="020B0604030504040204" pitchFamily="50" charset="-128"/>
                        <a:ea typeface="Meiryo UI" panose="020B0604030504040204" pitchFamily="50" charset="-128"/>
                      </a:endParaRPr>
                    </a:p>
                  </a:txBody>
                  <a:tcPr/>
                </a:tc>
                <a:tc vMerge="1">
                  <a:txBody>
                    <a:bodyPr/>
                    <a:lstStyle/>
                    <a:p>
                      <a:pPr algn="l"/>
                      <a:endParaRPr kumimoji="1" lang="ja-JP" altLang="en-US" sz="110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253527501"/>
                  </a:ext>
                </a:extLst>
              </a:tr>
            </a:tbl>
          </a:graphicData>
        </a:graphic>
      </p:graphicFrame>
      <p:sp>
        <p:nvSpPr>
          <p:cNvPr id="5" name="正方形/長方形 4">
            <a:extLst>
              <a:ext uri="{FF2B5EF4-FFF2-40B4-BE49-F238E27FC236}">
                <a16:creationId xmlns:a16="http://schemas.microsoft.com/office/drawing/2014/main" id="{A8077464-4B86-4BEF-91C0-EBECAC53DFD5}"/>
              </a:ext>
            </a:extLst>
          </p:cNvPr>
          <p:cNvSpPr/>
          <p:nvPr/>
        </p:nvSpPr>
        <p:spPr>
          <a:xfrm>
            <a:off x="8432528" y="6489340"/>
            <a:ext cx="648072" cy="317860"/>
          </a:xfrm>
          <a:prstGeom prst="rect">
            <a:avLst/>
          </a:prstGeom>
          <a:ln>
            <a:solidFill>
              <a:schemeClr val="accent5">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12</a:t>
            </a:fld>
            <a:endParaRPr lang="ja-JP" altLang="en-US">
              <a:solidFill>
                <a:prstClr val="black"/>
              </a:solidFill>
            </a:endParaRPr>
          </a:p>
        </p:txBody>
      </p:sp>
      <p:sp>
        <p:nvSpPr>
          <p:cNvPr id="17" name="正方形/長方形 16">
            <a:extLst>
              <a:ext uri="{FF2B5EF4-FFF2-40B4-BE49-F238E27FC236}">
                <a16:creationId xmlns:a16="http://schemas.microsoft.com/office/drawing/2014/main" id="{A98CF76C-56C9-4693-A573-B70447D927A1}"/>
              </a:ext>
            </a:extLst>
          </p:cNvPr>
          <p:cNvSpPr/>
          <p:nvPr/>
        </p:nvSpPr>
        <p:spPr>
          <a:xfrm>
            <a:off x="179512" y="146838"/>
            <a:ext cx="8136904" cy="369332"/>
          </a:xfrm>
          <a:prstGeom prst="rect">
            <a:avLst/>
          </a:prstGeom>
        </p:spPr>
        <p:txBody>
          <a:bodyPr wrap="square">
            <a:spAutoFit/>
          </a:bodyPr>
          <a:lstStyle/>
          <a:p>
            <a:r>
              <a:rPr lang="ja-JP" altLang="en-US" sz="1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２．第２期大阪府まち・ひと・しごと創生総合戦略の振り返り</a:t>
            </a:r>
          </a:p>
        </p:txBody>
      </p:sp>
      <p:sp>
        <p:nvSpPr>
          <p:cNvPr id="18" name="テキスト ボックス 17">
            <a:extLst>
              <a:ext uri="{FF2B5EF4-FFF2-40B4-BE49-F238E27FC236}">
                <a16:creationId xmlns:a16="http://schemas.microsoft.com/office/drawing/2014/main" id="{715322CA-F2FF-4DF9-A011-AD354BD4D93B}"/>
              </a:ext>
            </a:extLst>
          </p:cNvPr>
          <p:cNvSpPr txBox="1"/>
          <p:nvPr/>
        </p:nvSpPr>
        <p:spPr>
          <a:xfrm>
            <a:off x="207179" y="6484582"/>
            <a:ext cx="7841826" cy="246221"/>
          </a:xfrm>
          <a:prstGeom prst="rect">
            <a:avLst/>
          </a:prstGeom>
          <a:noFill/>
        </p:spPr>
        <p:txBody>
          <a:bodyPr wrap="square">
            <a:spAutoFit/>
          </a:bodyPr>
          <a:lstStyle/>
          <a:p>
            <a:r>
              <a:rPr lang="en-US" altLang="ja-JP" sz="1000" b="1" dirty="0">
                <a:latin typeface="Meiryo UI" panose="020B0604030504040204" pitchFamily="50" charset="-128"/>
                <a:ea typeface="Meiryo UI" panose="020B0604030504040204" pitchFamily="50" charset="-128"/>
              </a:rPr>
              <a:t>A</a:t>
            </a:r>
            <a:r>
              <a:rPr lang="ja-JP" altLang="en-US" sz="1000" b="1" dirty="0">
                <a:latin typeface="Meiryo UI" panose="020B0604030504040204" pitchFamily="50" charset="-128"/>
                <a:ea typeface="Meiryo UI" panose="020B0604030504040204" pitchFamily="50" charset="-128"/>
              </a:rPr>
              <a:t>：</a:t>
            </a:r>
            <a:r>
              <a:rPr lang="en-US" altLang="ja-JP" sz="1000" b="1" dirty="0">
                <a:latin typeface="Meiryo UI" panose="020B0604030504040204" pitchFamily="50" charset="-128"/>
                <a:ea typeface="Meiryo UI" panose="020B0604030504040204" pitchFamily="50" charset="-128"/>
              </a:rPr>
              <a:t>KPI</a:t>
            </a:r>
            <a:r>
              <a:rPr lang="ja-JP" altLang="en-US" sz="1000" b="1" dirty="0">
                <a:latin typeface="Meiryo UI" panose="020B0604030504040204" pitchFamily="50" charset="-128"/>
                <a:ea typeface="Meiryo UI" panose="020B0604030504040204" pitchFamily="50" charset="-128"/>
              </a:rPr>
              <a:t>目標値を達成</a:t>
            </a:r>
            <a:r>
              <a:rPr lang="ja-JP" altLang="en-US" sz="1000" dirty="0">
                <a:latin typeface="Meiryo UI" panose="020B0604030504040204" pitchFamily="50" charset="-128"/>
                <a:ea typeface="Meiryo UI" panose="020B0604030504040204" pitchFamily="50" charset="-128"/>
              </a:rPr>
              <a:t>。</a:t>
            </a:r>
            <a:r>
              <a:rPr lang="ja-JP" altLang="en-US" sz="1000" b="1" dirty="0">
                <a:latin typeface="Meiryo UI" panose="020B0604030504040204" pitchFamily="50" charset="-128"/>
                <a:ea typeface="Meiryo UI" panose="020B0604030504040204" pitchFamily="50" charset="-128"/>
              </a:rPr>
              <a:t>　</a:t>
            </a:r>
            <a:r>
              <a:rPr lang="en-US" altLang="ja-JP" sz="1000" b="1" dirty="0">
                <a:latin typeface="Meiryo UI" panose="020B0604030504040204" pitchFamily="50" charset="-128"/>
                <a:ea typeface="Meiryo UI" panose="020B0604030504040204" pitchFamily="50" charset="-128"/>
              </a:rPr>
              <a:t>B</a:t>
            </a:r>
            <a:r>
              <a:rPr lang="ja-JP" altLang="en-US" sz="1000" b="1" dirty="0">
                <a:latin typeface="Meiryo UI" panose="020B0604030504040204" pitchFamily="50" charset="-128"/>
                <a:ea typeface="Meiryo UI" panose="020B0604030504040204" pitchFamily="50" charset="-128"/>
              </a:rPr>
              <a:t>：</a:t>
            </a:r>
            <a:r>
              <a:rPr lang="en-US" altLang="ja-JP" sz="1000" b="1" dirty="0">
                <a:latin typeface="Meiryo UI" panose="020B0604030504040204" pitchFamily="50" charset="-128"/>
                <a:ea typeface="Meiryo UI" panose="020B0604030504040204" pitchFamily="50" charset="-128"/>
              </a:rPr>
              <a:t>KPI</a:t>
            </a:r>
            <a:r>
              <a:rPr lang="ja-JP" altLang="en-US" sz="1000" b="1" dirty="0">
                <a:latin typeface="Meiryo UI" panose="020B0604030504040204" pitchFamily="50" charset="-128"/>
                <a:ea typeface="Meiryo UI" panose="020B0604030504040204" pitchFamily="50" charset="-128"/>
              </a:rPr>
              <a:t>目標値は達成していないが、改善・増加した。　</a:t>
            </a:r>
            <a:r>
              <a:rPr lang="en-US" altLang="ja-JP" sz="1000" b="1" dirty="0">
                <a:latin typeface="Meiryo UI" panose="020B0604030504040204" pitchFamily="50" charset="-128"/>
                <a:ea typeface="Meiryo UI" panose="020B0604030504040204" pitchFamily="50" charset="-128"/>
              </a:rPr>
              <a:t>C</a:t>
            </a:r>
            <a:r>
              <a:rPr lang="ja-JP" altLang="en-US" sz="1000" b="1" dirty="0">
                <a:latin typeface="Meiryo UI" panose="020B0604030504040204" pitchFamily="50" charset="-128"/>
                <a:ea typeface="Meiryo UI" panose="020B0604030504040204" pitchFamily="50" charset="-128"/>
              </a:rPr>
              <a:t>：改善・増加していない。　</a:t>
            </a:r>
            <a:r>
              <a:rPr lang="en-US" altLang="ja-JP" sz="1000" b="1" dirty="0">
                <a:latin typeface="Meiryo UI" panose="020B0604030504040204" pitchFamily="50" charset="-128"/>
                <a:ea typeface="Meiryo UI" panose="020B0604030504040204" pitchFamily="50" charset="-128"/>
              </a:rPr>
              <a:t>D</a:t>
            </a:r>
            <a:r>
              <a:rPr lang="ja-JP" altLang="en-US" sz="1000" b="1" dirty="0">
                <a:latin typeface="Meiryo UI" panose="020B0604030504040204" pitchFamily="50" charset="-128"/>
                <a:ea typeface="Meiryo UI" panose="020B0604030504040204" pitchFamily="50" charset="-128"/>
              </a:rPr>
              <a:t>：計画当初より低下している。</a:t>
            </a:r>
            <a:r>
              <a:rPr lang="ja-JP" altLang="en-US" sz="1000" dirty="0">
                <a:latin typeface="Meiryo UI" panose="020B0604030504040204" pitchFamily="50" charset="-128"/>
                <a:ea typeface="Meiryo UI" panose="020B0604030504040204" pitchFamily="50" charset="-128"/>
              </a:rPr>
              <a:t>　</a:t>
            </a:r>
            <a:endParaRPr lang="ja-JP" altLang="en-US" sz="1000" dirty="0"/>
          </a:p>
        </p:txBody>
      </p:sp>
    </p:spTree>
    <p:extLst>
      <p:ext uri="{BB962C8B-B14F-4D97-AF65-F5344CB8AC3E}">
        <p14:creationId xmlns:p14="http://schemas.microsoft.com/office/powerpoint/2010/main" val="2921544723"/>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四角形: 角を丸くする 12"/>
          <p:cNvSpPr/>
          <p:nvPr/>
        </p:nvSpPr>
        <p:spPr>
          <a:xfrm>
            <a:off x="152400" y="168965"/>
            <a:ext cx="8926953" cy="6549887"/>
          </a:xfrm>
          <a:prstGeom prst="roundRect">
            <a:avLst>
              <a:gd name="adj" fmla="val 7037"/>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8" name="テキスト ボックス 7"/>
          <p:cNvSpPr txBox="1"/>
          <p:nvPr/>
        </p:nvSpPr>
        <p:spPr>
          <a:xfrm>
            <a:off x="64647" y="393342"/>
            <a:ext cx="8840447" cy="338554"/>
          </a:xfrm>
          <a:prstGeom prst="rect">
            <a:avLst/>
          </a:prstGeom>
          <a:noFill/>
        </p:spPr>
        <p:txBody>
          <a:bodyPr wrap="square">
            <a:spAutoFit/>
          </a:bodyPr>
          <a:lstStyle/>
          <a:p>
            <a:pPr marL="2691130" marR="0" lvl="0" indent="-2510155"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（２）安全・安心の確保</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p:txBody>
      </p:sp>
      <p:sp>
        <p:nvSpPr>
          <p:cNvPr id="6" name="テキスト ボックス 5"/>
          <p:cNvSpPr txBox="1"/>
          <p:nvPr/>
        </p:nvSpPr>
        <p:spPr>
          <a:xfrm>
            <a:off x="2721141" y="12105"/>
            <a:ext cx="3701717" cy="338554"/>
          </a:xfrm>
          <a:prstGeom prst="rect">
            <a:avLst/>
          </a:prstGeom>
          <a:solidFill>
            <a:schemeClr val="accent3"/>
          </a:solidFill>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　</a:t>
            </a:r>
            <a:r>
              <a:rPr kumimoji="1" lang="ja-JP" altLang="en-US" sz="1600" b="1"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rPr>
              <a:t>基本目標⑤　</a:t>
            </a: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住み続けたいまちをつくる</a:t>
            </a:r>
          </a:p>
        </p:txBody>
      </p:sp>
      <p:sp>
        <p:nvSpPr>
          <p:cNvPr id="7" name="四角形: 角を丸くする 6"/>
          <p:cNvSpPr/>
          <p:nvPr/>
        </p:nvSpPr>
        <p:spPr>
          <a:xfrm>
            <a:off x="629376" y="793904"/>
            <a:ext cx="7884000" cy="720000"/>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地震・津波・風水害など様々な災害への対応や、治安対策などの取組を通じ、府民の安全・安心の確保に努めます。</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
        <p:nvSpPr>
          <p:cNvPr id="2" name="テキスト ボックス 1"/>
          <p:cNvSpPr txBox="1"/>
          <p:nvPr/>
        </p:nvSpPr>
        <p:spPr>
          <a:xfrm>
            <a:off x="151153" y="1592334"/>
            <a:ext cx="8840447" cy="4847481"/>
          </a:xfrm>
          <a:prstGeom prst="rect">
            <a:avLst/>
          </a:prstGeom>
          <a:noFill/>
        </p:spPr>
        <p:txBody>
          <a:bodyPr wrap="square" rtlCol="0">
            <a:spAutoFit/>
          </a:bodyPr>
          <a:lstStyle/>
          <a:p>
            <a:pPr marL="363855" marR="0" lvl="0" indent="-278130" algn="l" defTabSz="914400" rtl="0" eaLnBrk="1" fontAlgn="auto" latinLnBrk="0" hangingPunct="1">
              <a:lnSpc>
                <a:spcPct val="100000"/>
              </a:lnSpc>
              <a:spcBef>
                <a:spcPts val="60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具体的取組</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p>
          <a:p>
            <a:pPr marL="363855" lvl="0" indent="-179705" defTabSz="914400">
              <a:spcBef>
                <a:spcPts val="600"/>
              </a:spcBef>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いかなる</a:t>
            </a:r>
            <a:r>
              <a:rPr kumimoji="1" lang="ja-JP" altLang="en-US" sz="1600" b="0" i="0" u="non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大規模災害が発生しても人命を守るとともに、都市・社会が機能不全に陥らないよう、</a:t>
            </a:r>
            <a:r>
              <a:rPr kumimoji="1" lang="ja-JP" altLang="en-US" sz="1600" dirty="0">
                <a:latin typeface="Meiryo UI" panose="020B0604030504040204" charset="-128"/>
                <a:ea typeface="Meiryo UI" panose="020B0604030504040204" charset="-128"/>
                <a:cs typeface="Meiryo UI" panose="020B0604030504040204" charset="-128"/>
              </a:rPr>
              <a:t>「大阪府強靭化地域計画」などの計画に基づき、</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毎年度進捗状況の確認を行い、各防災施策の着実な推進を図ります。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lvl="0" indent="-179705" defTabSz="914400">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lvl="0" indent="-179705" defTabSz="914400">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防災対策立案の基礎となる</a:t>
            </a:r>
            <a:r>
              <a:rPr kumimoji="1" lang="ja-JP" altLang="en-US" sz="1600" dirty="0">
                <a:latin typeface="Meiryo UI" panose="020B0604030504040204" charset="-128"/>
                <a:ea typeface="Meiryo UI" panose="020B0604030504040204" charset="-128"/>
                <a:cs typeface="Meiryo UI" panose="020B0604030504040204" charset="-128"/>
              </a:rPr>
              <a:t>被害想定などの</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情報について、点検を行い、適宜見直しを行います。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lvl="0" indent="-179705" defTabSz="914400">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3855" marR="0" lvl="0" indent="-179705" defTabSz="914400" rtl="0" eaLnBrk="1" fontAlgn="auto" latinLnBrk="0" hangingPunct="1">
              <a:buClrTx/>
              <a:buSzTx/>
              <a:buFontTx/>
              <a:buNone/>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広域防災拠点機能や消防用ヘリコプターの充実・強化など計画的な災害対策を進めるとともに、</a:t>
            </a:r>
            <a:r>
              <a:rPr kumimoji="1" lang="ja-JP" altLang="en-US" sz="1600" dirty="0">
                <a:latin typeface="Meiryo UI" panose="020B0604030504040204" charset="-128"/>
                <a:ea typeface="Meiryo UI" panose="020B0604030504040204" charset="-128"/>
                <a:cs typeface="Meiryo UI" panose="020B0604030504040204" charset="-128"/>
              </a:rPr>
              <a:t>発災後の迅速かつ的確な初動対応に向け、資機材の充実等を含めた応急災害対策の強化を進めます。</a:t>
            </a:r>
            <a:endParaRPr kumimoji="1" lang="en-US" altLang="ja-JP" sz="1600" dirty="0">
              <a:latin typeface="Meiryo UI" panose="020B0604030504040204" charset="-128"/>
              <a:ea typeface="Meiryo UI" panose="020B0604030504040204" charset="-128"/>
              <a:cs typeface="Meiryo UI" panose="020B0604030504040204" charset="-128"/>
            </a:endParaRPr>
          </a:p>
          <a:p>
            <a:pPr marL="363855" marR="0" lvl="0" indent="-179705" defTabSz="914400" rtl="0" eaLnBrk="1" fontAlgn="auto" latinLnBrk="0" hangingPunct="1">
              <a:buClrTx/>
              <a:buSzTx/>
              <a:buFontTx/>
              <a:buNone/>
              <a:defRPr/>
            </a:pPr>
            <a:endParaRPr kumimoji="1" lang="en-US" altLang="ja-JP" sz="1600" dirty="0">
              <a:latin typeface="Meiryo UI" panose="020B0604030504040204" charset="-128"/>
              <a:ea typeface="Meiryo UI" panose="020B0604030504040204" charset="-128"/>
            </a:endParaRPr>
          </a:p>
          <a:p>
            <a:pPr marL="363855" marR="0" lvl="0" indent="-179705" defTabSz="914400" rtl="0" eaLnBrk="1" fontAlgn="auto" latinLnBrk="0" hangingPunct="1">
              <a:buClrTx/>
              <a:buSzTx/>
              <a:buFontTx/>
              <a:buNone/>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防災・減災を図る観点から、地域コミュニティに貢献する自主防災組織や消防団等の充実強化、</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ICT</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の利活用の推進等により、地域の住民自らが地域防災の担い手となる環境整備の充実など、地域防災力の強化を図ります。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defTabSz="914400" rtl="0" eaLnBrk="1" fontAlgn="auto" latinLnBrk="0" hangingPunct="1">
              <a:buClrTx/>
              <a:buSzTx/>
              <a:buFontTx/>
              <a:buNone/>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indent="-179705" defTabSz="914400">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a:t>
            </a:r>
            <a:r>
              <a:rPr kumimoji="1" lang="ja-JP" altLang="en-US" sz="1600" b="0" i="0" u="none" strike="noStrike" kern="1200" cap="none" spc="0" normalizeH="0" baseline="0" noProof="0" dirty="0">
                <a:ln>
                  <a:noFill/>
                </a:ln>
                <a:effectLst/>
                <a:uLnTx/>
                <a:uFillTx/>
                <a:latin typeface="MS-Gothic"/>
                <a:ea typeface="Meiryo UI" panose="020B0604030504040204" charset="-128"/>
                <a:cs typeface="+mn-cs"/>
              </a:rPr>
              <a:t>多くの府民が命を守る行動を実行できるよう、</a:t>
            </a:r>
            <a:r>
              <a:rPr kumimoji="1" lang="ja-JP" altLang="en-US" sz="16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地震・津波情報や避難関係</a:t>
            </a:r>
            <a:r>
              <a:rPr kumimoji="1" lang="ja-JP" altLang="en-US" sz="1600" dirty="0">
                <a:latin typeface="Meiryo UI" panose="020B0604030504040204" charset="-128"/>
                <a:ea typeface="Meiryo UI" panose="020B0604030504040204" charset="-128"/>
                <a:cs typeface="Meiryo UI" panose="020B0604030504040204" charset="-128"/>
              </a:rPr>
              <a:t>、</a:t>
            </a:r>
            <a:r>
              <a:rPr kumimoji="1" lang="ja-JP" altLang="en-US" sz="16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気象関係</a:t>
            </a:r>
            <a:r>
              <a:rPr kumimoji="1" lang="ja-JP" altLang="en-US" sz="1600" dirty="0">
                <a:latin typeface="メイリオ" panose="020B0604030504040204" pitchFamily="50" charset="-128"/>
                <a:ea typeface="メイリオ" panose="020B0604030504040204" pitchFamily="50" charset="-128"/>
              </a:rPr>
              <a:t>等の</a:t>
            </a:r>
            <a:r>
              <a:rPr kumimoji="1" lang="ja-JP" altLang="en-US" sz="16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防災に関する情報が届く大阪防災アプリの活用を進めます。</a:t>
            </a:r>
            <a:endParaRPr kumimoji="1" lang="en-US" altLang="ja-JP" sz="16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endParaRPr>
          </a:p>
          <a:p>
            <a:pPr marL="363855" indent="-179705" defTabSz="914400">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defTabSz="914400" rtl="0" eaLnBrk="1" fontAlgn="auto" latinLnBrk="0" hangingPunct="1">
              <a:buClrTx/>
              <a:buSzTx/>
              <a:buFontTx/>
              <a:buNone/>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　実践的な避難訓練や教職員に対する研修の実施など、学校・地域における防災教育の充実を図</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り、子どもたちが自らの命を守り抜く力の育成を図ります。</a:t>
            </a:r>
            <a:endParaRPr kumimoji="1" lang="en-US" altLang="ja-JP" sz="1600" b="0" i="0" u="none" strike="noStrike" kern="1200" cap="none" spc="0" normalizeH="0" baseline="0" noProof="0" dirty="0">
              <a:ln>
                <a:noFill/>
              </a:ln>
              <a:solidFill>
                <a:srgbClr val="FF0000"/>
              </a:solidFill>
              <a:effectLst/>
              <a:highlight>
                <a:srgbClr val="FFFF00"/>
              </a:highlight>
              <a:uLnTx/>
              <a:uFillTx/>
              <a:latin typeface="Meiryo UI" panose="020B0604030504040204" charset="-128"/>
              <a:ea typeface="Meiryo UI" panose="020B0604030504040204" charset="-128"/>
              <a:cs typeface="Meiryo UI" panose="020B0604030504040204" charset="-128"/>
            </a:endParaRPr>
          </a:p>
        </p:txBody>
      </p:sp>
      <p:sp>
        <p:nvSpPr>
          <p:cNvPr id="9" name="正方形/長方形 8">
            <a:extLst>
              <a:ext uri="{FF2B5EF4-FFF2-40B4-BE49-F238E27FC236}">
                <a16:creationId xmlns:a16="http://schemas.microsoft.com/office/drawing/2014/main" id="{F929D486-5B87-4534-A575-658631944686}"/>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129</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226468" y="798018"/>
            <a:ext cx="8691062" cy="5755422"/>
          </a:xfrm>
          <a:prstGeom prst="rect">
            <a:avLst/>
          </a:prstGeom>
          <a:noFill/>
        </p:spPr>
        <p:txBody>
          <a:bodyPr wrap="square">
            <a:spAutoFit/>
          </a:bodyPr>
          <a:lstStyle/>
          <a:p>
            <a:pPr marL="363855" marR="0" lvl="0" indent="-179705" algn="l" defTabSz="914400" rtl="0" eaLnBrk="1" fontAlgn="auto" latinLnBrk="0" hangingPunct="1">
              <a:lnSpc>
                <a:spcPct val="100000"/>
              </a:lnSpc>
              <a:spcAft>
                <a:spcPts val="0"/>
              </a:spcAft>
              <a:buClrTx/>
              <a:buSzTx/>
              <a:buFontTx/>
              <a:buNone/>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南海トラフ巨大地震等を見据え、防潮堤の強化や道路・鉄道の耐震性強化、密集市街地の</a:t>
            </a:r>
            <a:r>
              <a:rPr lang="ja-JP" altLang="en-US" sz="1600" dirty="0">
                <a:latin typeface="Meiryo UI" panose="020B0604030504040204" charset="-128"/>
                <a:ea typeface="Meiryo UI" panose="020B0604030504040204" charset="-128"/>
                <a:cs typeface="Meiryo UI" panose="020B0604030504040204" charset="-128"/>
              </a:rPr>
              <a:t>解消</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、住宅・建築物の耐震化の促進、防災公園の整備を実施します。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l" defTabSz="914400" rtl="0" eaLnBrk="1" fontAlgn="auto" latinLnBrk="0" hangingPunct="1">
              <a:lnSpc>
                <a:spcPct val="100000"/>
              </a:lnSpc>
              <a:spcAft>
                <a:spcPts val="0"/>
              </a:spcAft>
              <a:buClrTx/>
              <a:buSzTx/>
              <a:buFontTx/>
              <a:buNone/>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indent="-179705" defTabSz="914400">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　集中豪雨が頻発する近年の状況を鑑み、まちづくりと連携した総合的な治水対策、土砂災害対策を実施します。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indent="-179705" defTabSz="914400">
              <a:defRPr/>
            </a:pPr>
            <a:endParaRPr kumimoji="1" lang="en-US" altLang="ja-JP" sz="1600" dirty="0">
              <a:latin typeface="Meiryo UI" panose="020B0604030504040204" charset="-128"/>
              <a:ea typeface="Meiryo UI" panose="020B0604030504040204" charset="-128"/>
              <a:cs typeface="Meiryo UI" panose="020B0604030504040204" charset="-128"/>
            </a:endParaRPr>
          </a:p>
          <a:p>
            <a:pPr marL="363855" indent="-179705" defTabSz="914400">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洪水リスクの高い河川上流部の森林区域において、流域治水対策として治山ダム（流域治水対策型）をはじめ、関連施設の整備</a:t>
            </a:r>
            <a:r>
              <a:rPr kumimoji="1" lang="ja-JP" altLang="en-US" sz="1600" b="0" i="0" u="none" kern="1200" cap="none" spc="0" normalizeH="0" baseline="0" noProof="0" dirty="0">
                <a:ln>
                  <a:noFill/>
                </a:ln>
                <a:effectLst/>
                <a:uLnTx/>
                <a:uFillTx/>
                <a:latin typeface="Meiryo UI" panose="020B0604030504040204" charset="-128"/>
                <a:ea typeface="Meiryo UI" panose="020B0604030504040204" charset="-128"/>
                <a:cs typeface="+mn-cs"/>
              </a:rPr>
              <a:t>を実施します。</a:t>
            </a:r>
            <a:endParaRPr kumimoji="1" lang="en-US" altLang="ja-JP" sz="1600" b="0" i="0" u="none" kern="1200" cap="none" spc="0" normalizeH="0" baseline="0" noProof="0" dirty="0">
              <a:ln>
                <a:noFill/>
              </a:ln>
              <a:effectLst/>
              <a:uLnTx/>
              <a:uFillTx/>
              <a:latin typeface="Meiryo UI" panose="020B0604030504040204" charset="-128"/>
              <a:ea typeface="Meiryo UI" panose="020B0604030504040204" charset="-128"/>
              <a:cs typeface="+mn-cs"/>
            </a:endParaRPr>
          </a:p>
          <a:p>
            <a:pPr marL="363855" indent="-179705" defTabSz="914400">
              <a:defRPr/>
            </a:pPr>
            <a:endParaRPr kumimoji="1" lang="en-US" altLang="ja-JP" sz="1600" b="0" i="0" u="non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indent="-179705" algn="just" defTabSz="914400">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住民の自主的な避難行動の促進のため、防災情報の収集、発信機能の高度化を図ります。</a:t>
            </a:r>
            <a:endParaRPr kumimoji="1" lang="en-US" altLang="ja-JP" sz="1600" dirty="0">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Aft>
                <a:spcPts val="0"/>
              </a:spcAft>
              <a:buClrTx/>
              <a:buSzTx/>
              <a:buFontTx/>
              <a:buNone/>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Aft>
                <a:spcPts val="0"/>
              </a:spcAft>
              <a:buClrTx/>
              <a:buSzTx/>
              <a:buFontTx/>
              <a:buNone/>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　まちの安全や治安の確保について、市町村をはじめ地域のあらゆる方々と連携し、特殊詐欺等の犯罪を抑止するための取組を進めるとともに、その活動を地域に根付かせ、活性化することで、息の長い自律的な活動へとつなげ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Aft>
                <a:spcPts val="0"/>
              </a:spcAft>
              <a:buClrTx/>
              <a:buSzTx/>
              <a:buFontTx/>
              <a:buNone/>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Aft>
                <a:spcPts val="0"/>
              </a:spcAft>
              <a:buClrTx/>
              <a:buSzTx/>
              <a:buFontTx/>
              <a:buNone/>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　交通事故を未然に防止し、誰もが安全で安心できる交通環境を整備するため、歩行者、自転車通行空間の確保などの交通安全対策を着実に実施します。また、防犯教育や交通安全教育を通じて、子どもたちの安全を確保し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Aft>
                <a:spcPts val="0"/>
              </a:spcAft>
              <a:buClrTx/>
              <a:buSzTx/>
              <a:buFontTx/>
              <a:buNone/>
              <a:defRPr/>
            </a:pPr>
            <a:endParaRPr kumimoji="1" lang="en-US" altLang="ja-JP" sz="16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endParaRPr>
          </a:p>
          <a:p>
            <a:pPr marL="363855" indent="-179705">
              <a:defRPr/>
            </a:pPr>
            <a:r>
              <a:rPr kumimoji="1" lang="ja-JP" altLang="en-US" sz="1600" b="0" i="0" u="none" strike="noStrike" kern="1200" cap="none" spc="0" normalizeH="0" baseline="0" noProof="0">
                <a:ln>
                  <a:noFill/>
                </a:ln>
                <a:effectLst/>
                <a:uLnTx/>
                <a:uFillTx/>
                <a:latin typeface="Meiryo UI" panose="020B0604030504040204" charset="-128"/>
                <a:ea typeface="Meiryo UI" panose="020B0604030504040204" charset="-128"/>
                <a:cs typeface="+mn-cs"/>
              </a:rPr>
              <a:t>○ </a:t>
            </a:r>
            <a:r>
              <a:rPr lang="ja-JP" altLang="en-US" sz="1600">
                <a:latin typeface="Meiryo UI" panose="020B0604030504040204" charset="-128"/>
                <a:ea typeface="Meiryo UI" panose="020B0604030504040204" charset="-128"/>
              </a:rPr>
              <a:t> </a:t>
            </a:r>
            <a:r>
              <a:rPr lang="ja-JP" altLang="en-US" sz="1600">
                <a:latin typeface="Meiryo UI" panose="020B0604030504040204" charset="-128"/>
                <a:ea typeface="Meiryo UI" panose="020B0604030504040204" charset="-128"/>
                <a:cs typeface="Meiryo UI" panose="020B0604030504040204" charset="-128"/>
              </a:rPr>
              <a:t> 「大阪府ファシリティマネジメント基本方針」に基づき、府が所有するすべての公共施設等の最適な経営管理という観点から、老朽化や利用状況など公共施設等全体の状況を把握し、総合的かつ計画的な管理を行うことで、「公共施設等の長寿命化と予防保全型の維持管理体制の構築」と「施設総量の最適化・有効活用」を図ります。</a:t>
            </a:r>
            <a:r>
              <a:rPr kumimoji="1" lang="ja-JP" altLang="en-US" sz="1600" b="0" i="0" u="none" strike="noStrike" kern="1200" cap="none" spc="0" normalizeH="0" baseline="0" noProof="0">
                <a:ln>
                  <a:noFill/>
                </a:ln>
                <a:effectLst/>
                <a:uLnTx/>
                <a:uFillTx/>
                <a:latin typeface="Meiryo UI" panose="020B0604030504040204" charset="-128"/>
                <a:ea typeface="Meiryo UI" panose="020B0604030504040204" charset="-128"/>
                <a:cs typeface="Meiryo UI" panose="020B0604030504040204" charset="-128"/>
              </a:rPr>
              <a:t>（</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再掲）</a:t>
            </a:r>
            <a:endPar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p:txBody>
      </p:sp>
      <p:sp>
        <p:nvSpPr>
          <p:cNvPr id="12" name="四角形: 角を丸くする 11"/>
          <p:cNvSpPr/>
          <p:nvPr/>
        </p:nvSpPr>
        <p:spPr>
          <a:xfrm>
            <a:off x="226469" y="387626"/>
            <a:ext cx="8691063" cy="6301409"/>
          </a:xfrm>
          <a:prstGeom prst="roundRect">
            <a:avLst>
              <a:gd name="adj" fmla="val 7505"/>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6" name="テキスト ボックス 5"/>
          <p:cNvSpPr txBox="1"/>
          <p:nvPr/>
        </p:nvSpPr>
        <p:spPr>
          <a:xfrm>
            <a:off x="2721141" y="168965"/>
            <a:ext cx="3701717" cy="347345"/>
          </a:xfrm>
          <a:prstGeom prst="rect">
            <a:avLst/>
          </a:prstGeom>
          <a:solidFill>
            <a:schemeClr val="accent3"/>
          </a:solidFill>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　基本目標⑤　住み続けたいまちをつくる</a:t>
            </a:r>
          </a:p>
        </p:txBody>
      </p:sp>
      <p:sp>
        <p:nvSpPr>
          <p:cNvPr id="7" name="正方形/長方形 6">
            <a:extLst>
              <a:ext uri="{FF2B5EF4-FFF2-40B4-BE49-F238E27FC236}">
                <a16:creationId xmlns:a16="http://schemas.microsoft.com/office/drawing/2014/main" id="{78B83880-BF56-4B0C-8DB6-2BFAE822F3BC}"/>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130</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226143" y="1574148"/>
            <a:ext cx="8797558" cy="4847481"/>
          </a:xfrm>
          <a:prstGeom prst="rect">
            <a:avLst/>
          </a:prstGeom>
          <a:noFill/>
        </p:spPr>
        <p:txBody>
          <a:bodyPr wrap="square">
            <a:spAutoFit/>
          </a:bodyPr>
          <a:lstStyle/>
          <a:p>
            <a:pPr marL="363855" marR="0" lvl="0" indent="-278130" algn="l" defTabSz="914400" rtl="0" eaLnBrk="1" fontAlgn="auto" latinLnBrk="0" hangingPunct="1">
              <a:lnSpc>
                <a:spcPct val="100000"/>
              </a:lnSpc>
              <a:spcBef>
                <a:spcPts val="60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具体的取組</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p>
          <a:p>
            <a:pPr marL="363855" marR="0" lvl="0" indent="-179705" algn="l" defTabSz="914400" rtl="0" eaLnBrk="1" fontAlgn="auto" latinLnBrk="0" hangingPunct="1">
              <a:lnSpc>
                <a:spcPct val="100000"/>
              </a:lnSpc>
              <a:spcBef>
                <a:spcPts val="6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sym typeface="+mn-ea"/>
              </a:rPr>
              <a:t>○　</a:t>
            </a:r>
            <a:r>
              <a:rPr kumimoji="1" lang="ja-JP" altLang="en-US" sz="1600" b="0" i="1"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大阪市と共同で行</a:t>
            </a:r>
            <a:r>
              <a:rPr kumimoji="0" lang="ja-JP" altLang="en-US" sz="1600" b="0" i="1"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った</a:t>
            </a:r>
            <a:r>
              <a:rPr kumimoji="1" lang="ja-JP" altLang="en-US" sz="1600" b="0" i="1"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「おおさかプラスチックごみゼロ宣言」を踏まえ、プラスチックごみによる河川や海洋の汚染の防止やプラスチックの資源循環の推進などについて</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、市町村や企業と連携し、府民や来阪者に対する啓発を行います。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　「大阪ブルー・オーシャン・ビジョン」の実現に向け、2030 年度に大阪湾に流入するプラスチックごみの量を半減させることなどを目標として、プラスチック製品の使用抑制や環境への流出の削減等に取り組みます。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　</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2026</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年に開催する「</a:t>
            </a:r>
            <a:r>
              <a:rPr kumimoji="0"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第</a:t>
            </a:r>
            <a:r>
              <a:rPr kumimoji="0"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45</a:t>
            </a:r>
            <a:r>
              <a:rPr kumimoji="0"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回</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全国豊かな海づくり大会」などに向け、OSAKAごみゼロプロジェクトを進め、街・川・海でのごみ拾いの連携・促進や、川・海でのごみ回収の事業の推進に取り組みます。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〇　大阪湾沿岸をブルーカーボン生態系（藻場・干潟等）の回廊でつなぐ「大阪湾MOBAリンク構想」を実現するため、兵庫県と共同設置した「大阪湾ブルーカーボン生態系アライアンス（MOBA）」における取組などを進めていき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多くの府民等が集まる</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駅前広場や観光スポット等の暑熱環境を改善するため、大阪府森林環境税を活用し、緑化及び暑熱環境改善設備の整備</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sym typeface="+mn-ea"/>
              </a:rPr>
              <a:t>に対し補助するなど、都市緑化を活用した猛暑対策に取り組みます。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sym typeface="+mn-ea"/>
            </a:endParaRPr>
          </a:p>
        </p:txBody>
      </p:sp>
      <p:sp>
        <p:nvSpPr>
          <p:cNvPr id="9" name="四角形: 角を丸くする 8"/>
          <p:cNvSpPr/>
          <p:nvPr/>
        </p:nvSpPr>
        <p:spPr>
          <a:xfrm>
            <a:off x="226469" y="244016"/>
            <a:ext cx="8797558" cy="6309420"/>
          </a:xfrm>
          <a:prstGeom prst="roundRect">
            <a:avLst>
              <a:gd name="adj" fmla="val 7637"/>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6" name="テキスト ボックス 5"/>
          <p:cNvSpPr txBox="1"/>
          <p:nvPr/>
        </p:nvSpPr>
        <p:spPr>
          <a:xfrm>
            <a:off x="2712919" y="49793"/>
            <a:ext cx="3701717" cy="347345"/>
          </a:xfrm>
          <a:prstGeom prst="rect">
            <a:avLst/>
          </a:prstGeom>
          <a:solidFill>
            <a:schemeClr val="accent3"/>
          </a:solidFill>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　基本目標⑤　住み続けたいまちをつくる</a:t>
            </a:r>
          </a:p>
        </p:txBody>
      </p:sp>
      <p:sp>
        <p:nvSpPr>
          <p:cNvPr id="11" name="四角形: 角を丸くする 10"/>
          <p:cNvSpPr/>
          <p:nvPr/>
        </p:nvSpPr>
        <p:spPr>
          <a:xfrm>
            <a:off x="437729" y="852575"/>
            <a:ext cx="8375037" cy="720000"/>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「大阪ブルー・オーシャン・ビジョン」の実現に向けたプラスチックごみ対策や、都市緑化を活用した猛暑対策、カーボンニュートラルに向けた取組などを通じ、環境にやさしい都市をめざします。</a:t>
            </a:r>
          </a:p>
        </p:txBody>
      </p:sp>
      <p:sp>
        <p:nvSpPr>
          <p:cNvPr id="2" name="テキスト ボックス 1"/>
          <p:cNvSpPr txBox="1"/>
          <p:nvPr/>
        </p:nvSpPr>
        <p:spPr>
          <a:xfrm>
            <a:off x="340242" y="444582"/>
            <a:ext cx="6635199" cy="34429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（３）環境にやさしい都市の実現</a:t>
            </a:r>
            <a:endPar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
        <p:nvSpPr>
          <p:cNvPr id="12" name="正方形/長方形 11">
            <a:extLst>
              <a:ext uri="{FF2B5EF4-FFF2-40B4-BE49-F238E27FC236}">
                <a16:creationId xmlns:a16="http://schemas.microsoft.com/office/drawing/2014/main" id="{44B256B1-B65A-4C2C-9A8A-41977AC97832}"/>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131</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160867" y="504601"/>
            <a:ext cx="8754464" cy="6001643"/>
          </a:xfrm>
          <a:prstGeom prst="rect">
            <a:avLst/>
          </a:prstGeom>
          <a:noFill/>
        </p:spPr>
        <p:txBody>
          <a:bodyPr wrap="square">
            <a:spAutoFit/>
          </a:bodyPr>
          <a:lstStyle/>
          <a:p>
            <a:pPr marL="363855" marR="0" lvl="0" indent="-17970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みどりの基金を活用</a:t>
            </a:r>
            <a:r>
              <a:rPr kumimoji="1" lang="ja-JP" altLang="en-US" sz="1600" b="0" i="0" u="none" strike="noStrike" kern="1200" cap="none" spc="0" normalizeH="0" baseline="0" noProof="0">
                <a:ln>
                  <a:noFill/>
                </a:ln>
                <a:effectLst/>
                <a:uLnTx/>
                <a:uFillTx/>
                <a:latin typeface="Meiryo UI" panose="020B0604030504040204" charset="-128"/>
                <a:ea typeface="Meiryo UI" panose="020B0604030504040204" charset="-128"/>
                <a:cs typeface="+mn-cs"/>
                <a:sym typeface="+mn-ea"/>
              </a:rPr>
              <a:t>した緑化樹配付事業</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などの実施により、市町村や民間事業者等と連携し、緑化の推進に取り組みます。また、建築物の敷地における優れた緑化の取組を顕彰する制度により、民間事業者等による質の高い建築物緑化の促進を図ります。</a:t>
            </a:r>
            <a:endParaRPr kumimoji="1" lang="en-US" altLang="ja-JP" sz="1600" b="0" i="0" u="none" strike="sngStrike" kern="1200" cap="none" spc="0" normalizeH="0" baseline="0" noProof="0" dirty="0">
              <a:ln>
                <a:noFill/>
              </a:ln>
              <a:effectLst/>
              <a:uLnTx/>
              <a:uFillTx/>
              <a:latin typeface="Meiryo UI" panose="020B0604030504040204" charset="-128"/>
              <a:ea typeface="Meiryo UI" panose="020B0604030504040204" charset="-128"/>
              <a:cs typeface="+mn-cs"/>
              <a:sym typeface="+mn-ea"/>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大阪市と共同で設置した「おおさかスマートエネルギーセンター」において、府民・事業者等からの省エネ・</a:t>
            </a:r>
            <a:r>
              <a:rPr lang="ja-JP" altLang="en-US" sz="1600" dirty="0">
                <a:latin typeface="Meiryo UI" panose="020B0604030504040204" charset="-128"/>
                <a:ea typeface="Meiryo UI" panose="020B0604030504040204" charset="-128"/>
                <a:sym typeface="+mn-ea"/>
              </a:rPr>
              <a:t>再エネ</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の相談に対し、ワンストップで対応するなど、省エネの取組や再生可能エネルギーの普及を促進します。</a:t>
            </a:r>
          </a:p>
          <a:p>
            <a:pPr marL="363855" marR="0" lvl="0" indent="-17970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　</a:t>
            </a:r>
            <a:r>
              <a:rPr lang="ja-JP" altLang="en-US" sz="1600" dirty="0">
                <a:latin typeface="Meiryo UI" panose="020B0604030504040204" charset="-128"/>
                <a:ea typeface="Meiryo UI" panose="020B0604030504040204" charset="-128"/>
                <a:sym typeface="+mn-ea"/>
              </a:rPr>
              <a:t>建築物の脱炭素化に向け、「大阪府気候変動対策の推進に関する条例」により建築物環境計画書の届出を義務付けるなど、住宅・建築物のさらなる環境配慮を促進す</a:t>
            </a:r>
            <a:r>
              <a:rPr kumimoji="0" lang="ja-JP" altLang="en-US" sz="1600" dirty="0">
                <a:latin typeface="Meiryo UI" panose="020B0604030504040204" charset="-128"/>
                <a:ea typeface="Meiryo UI" panose="020B0604030504040204" charset="-128"/>
                <a:sym typeface="+mn-ea"/>
              </a:rPr>
              <a:t>るための</a:t>
            </a:r>
            <a:r>
              <a:rPr lang="ja-JP" altLang="en-US" sz="1600" dirty="0">
                <a:latin typeface="Meiryo UI" panose="020B0604030504040204" charset="-128"/>
                <a:ea typeface="Meiryo UI" panose="020B0604030504040204" charset="-128"/>
                <a:sym typeface="+mn-ea"/>
              </a:rPr>
              <a:t>取組を進めていきます。また、新築（建替えを含む）計画に着手する府有建築物のＺＥＢ化に取り組みます。</a:t>
            </a:r>
            <a:endParaRPr lang="en-US" altLang="ja-JP" sz="1600" dirty="0">
              <a:latin typeface="Meiryo UI" panose="020B0604030504040204" charset="-128"/>
              <a:ea typeface="Meiryo UI" panose="020B0604030504040204" charset="-128"/>
              <a:sym typeface="+mn-ea"/>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endParaRPr lang="en-US" altLang="ja-JP" sz="1600" dirty="0">
              <a:latin typeface="Meiryo UI" panose="020B0604030504040204" charset="-128"/>
              <a:ea typeface="Meiryo UI" panose="020B0604030504040204" charset="-128"/>
              <a:sym typeface="+mn-ea"/>
            </a:endParaRPr>
          </a:p>
          <a:p>
            <a:pPr marL="363855" indent="-179705">
              <a:defRPr/>
            </a:pPr>
            <a:r>
              <a:rPr lang="ja-JP" altLang="en-US" sz="1600" dirty="0">
                <a:latin typeface="Meiryo UI" panose="020B0604030504040204" charset="-128"/>
                <a:ea typeface="Meiryo UI" panose="020B0604030504040204" charset="-128"/>
                <a:sym typeface="+mn-ea"/>
              </a:rPr>
              <a:t>○  移動の脱炭素化に向け、条例による電動車の計画的な導入等に加え、</a:t>
            </a:r>
            <a:r>
              <a:rPr lang="en-US" altLang="ja-JP" sz="1600" dirty="0">
                <a:latin typeface="Meiryo UI" panose="020B0604030504040204" charset="-128"/>
                <a:ea typeface="Meiryo UI" panose="020B0604030504040204" charset="-128"/>
                <a:sym typeface="+mn-ea"/>
              </a:rPr>
              <a:t>ZEV</a:t>
            </a:r>
            <a:r>
              <a:rPr lang="ja-JP" altLang="en-US" sz="1600" dirty="0">
                <a:latin typeface="Meiryo UI" panose="020B0604030504040204" charset="-128"/>
                <a:ea typeface="Meiryo UI" panose="020B0604030504040204" charset="-128"/>
                <a:sym typeface="+mn-ea"/>
              </a:rPr>
              <a:t>の乗車体験機会の創出、</a:t>
            </a:r>
            <a:r>
              <a:rPr lang="en-US" altLang="ja-JP" sz="1600" dirty="0">
                <a:latin typeface="Meiryo UI" panose="020B0604030504040204" charset="-128"/>
                <a:ea typeface="Meiryo UI" panose="020B0604030504040204" charset="-128"/>
                <a:sym typeface="+mn-ea"/>
              </a:rPr>
              <a:t>ZEV</a:t>
            </a:r>
            <a:r>
              <a:rPr lang="ja-JP" altLang="en-US" sz="1600" dirty="0">
                <a:latin typeface="Meiryo UI" panose="020B0604030504040204" charset="-128"/>
                <a:ea typeface="Meiryo UI" panose="020B0604030504040204" charset="-128"/>
                <a:sym typeface="+mn-ea"/>
              </a:rPr>
              <a:t>を導入・活用する事業者への支援を行うなど、</a:t>
            </a:r>
            <a:r>
              <a:rPr lang="en-US" altLang="ja-JP" sz="1600" dirty="0">
                <a:latin typeface="Meiryo UI" panose="020B0604030504040204" charset="-128"/>
                <a:ea typeface="Meiryo UI" panose="020B0604030504040204" charset="-128"/>
                <a:sym typeface="+mn-ea"/>
              </a:rPr>
              <a:t>ZEV</a:t>
            </a:r>
            <a:r>
              <a:rPr lang="ja-JP" altLang="en-US" sz="1600" dirty="0">
                <a:latin typeface="Meiryo UI" panose="020B0604030504040204" charset="-128"/>
                <a:ea typeface="Meiryo UI" panose="020B0604030504040204" charset="-128"/>
                <a:sym typeface="+mn-ea"/>
              </a:rPr>
              <a:t>を中心とした電動車の普及を促進します。また、計画的に更新する府の公用車の</a:t>
            </a:r>
            <a:r>
              <a:rPr lang="en-US" altLang="ja-JP" sz="1600" dirty="0">
                <a:latin typeface="Meiryo UI" panose="020B0604030504040204" charset="-128"/>
                <a:ea typeface="Meiryo UI" panose="020B0604030504040204" charset="-128"/>
                <a:sym typeface="+mn-ea"/>
              </a:rPr>
              <a:t>ZEV</a:t>
            </a:r>
            <a:r>
              <a:rPr lang="ja-JP" altLang="en-US" sz="1600" dirty="0">
                <a:latin typeface="Meiryo UI" panose="020B0604030504040204" charset="-128"/>
                <a:ea typeface="Meiryo UI" panose="020B0604030504040204" charset="-128"/>
                <a:sym typeface="+mn-ea"/>
              </a:rPr>
              <a:t>化に取り組みます。</a:t>
            </a:r>
            <a:endParaRPr lang="en-US" altLang="ja-JP" sz="1600" dirty="0">
              <a:latin typeface="Meiryo UI" panose="020B0604030504040204" charset="-128"/>
              <a:ea typeface="Meiryo UI" panose="020B0604030504040204" charset="-128"/>
              <a:sym typeface="+mn-ea"/>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省エネ・</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ESCO</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事業を推進することにより、</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建築物の省エネルギー化、地球温暖化防止対策、光熱水費の削減を効果的に進めます。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　万博のレガシーを活かし、地球温暖化防止対策や資源循環型社会の形成に資するため、再生可能な資材である木材の利用促進に取り組みます。</a:t>
            </a:r>
            <a:endPar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「おおさか食品ロス削減パートナーシップ制度」など、事業者と連携した食品ロス削減の推進や、「なんでやろう？食品ロスカードゲーム」を活用した啓発など、地域に根差した</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sym typeface="+mn-ea"/>
              </a:rPr>
              <a:t>消費者啓発を促進します。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sym typeface="+mn-ea"/>
            </a:endParaRPr>
          </a:p>
        </p:txBody>
      </p:sp>
      <p:sp>
        <p:nvSpPr>
          <p:cNvPr id="7" name="四角形: 角を丸くする 6"/>
          <p:cNvSpPr/>
          <p:nvPr/>
        </p:nvSpPr>
        <p:spPr>
          <a:xfrm>
            <a:off x="182003" y="208722"/>
            <a:ext cx="8801130" cy="6589643"/>
          </a:xfrm>
          <a:prstGeom prst="roundRect">
            <a:avLst>
              <a:gd name="adj" fmla="val 5156"/>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6" name="テキスト ボックス 5"/>
          <p:cNvSpPr txBox="1"/>
          <p:nvPr/>
        </p:nvSpPr>
        <p:spPr>
          <a:xfrm>
            <a:off x="2721141" y="8401"/>
            <a:ext cx="3701717" cy="347345"/>
          </a:xfrm>
          <a:prstGeom prst="rect">
            <a:avLst/>
          </a:prstGeom>
          <a:solidFill>
            <a:schemeClr val="accent3"/>
          </a:solidFill>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　基本目標⑤　住み続けたいまちをつくる</a:t>
            </a:r>
          </a:p>
        </p:txBody>
      </p:sp>
      <p:sp>
        <p:nvSpPr>
          <p:cNvPr id="9" name="正方形/長方形 8">
            <a:extLst>
              <a:ext uri="{FF2B5EF4-FFF2-40B4-BE49-F238E27FC236}">
                <a16:creationId xmlns:a16="http://schemas.microsoft.com/office/drawing/2014/main" id="{CF071225-516B-4606-B105-174AB5F52261}"/>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132</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179509" y="622862"/>
            <a:ext cx="8764873" cy="2808605"/>
          </a:xfrm>
          <a:prstGeom prst="rect">
            <a:avLst/>
          </a:prstGeom>
        </p:spPr>
        <p:txBody>
          <a:bodyPr wrap="square" lIns="91440" tIns="45720" rIns="91440" bIns="4572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Ⅲ</a:t>
            </a: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　人口減少・超高齢社会でも持続可能な地域づくり</a:t>
            </a:r>
            <a:endPar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a:p>
            <a:pPr marL="180975" marR="0" lvl="0" indent="-457200" algn="ctr" defTabSz="914400" rtl="0" eaLnBrk="1" fontAlgn="auto" latinLnBrk="0" hangingPunct="1">
              <a:lnSpc>
                <a:spcPct val="100000"/>
              </a:lnSpc>
              <a:spcBef>
                <a:spcPts val="30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180975" marR="0" lvl="0" indent="0" algn="l" defTabSz="914400" rtl="0" eaLnBrk="1" fontAlgn="auto" latinLnBrk="0" hangingPunct="1">
              <a:lnSpc>
                <a:spcPct val="100000"/>
              </a:lnSpc>
              <a:spcBef>
                <a:spcPts val="12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超高齢社会においても、誰もが健康でいきいきと活躍できる</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社会の</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実現をめざします。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2063115" marR="0" lvl="0" indent="-2257425" algn="l" defTabSz="914400" rtl="0" eaLnBrk="1" fontAlgn="auto" latinLnBrk="0" hangingPunct="1">
              <a:lnSpc>
                <a:spcPct val="100000"/>
              </a:lnSpc>
              <a:spcBef>
                <a:spcPts val="60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（１）あらゆる人が活躍できる「全員参画社会」の実現</a:t>
            </a:r>
            <a:endParaRPr kumimoji="1" lang="en-US" altLang="ja-JP" sz="14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2249805" marR="0" lvl="0" indent="-1537335"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潜在求職者の雇用、高齢者・障がい者等の多様な人材が活躍できる環境整備、</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2249805" marR="0" lvl="0" indent="-1537335"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外国人材の受入促進・共生推進　等</a:t>
            </a:r>
          </a:p>
          <a:p>
            <a:pPr marL="2062480" marR="0" lvl="0" indent="-1881505"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（２）健康寿命の延伸</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2249805" marR="0" lvl="0" indent="-1537335"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健活</a:t>
            </a:r>
            <a:r>
              <a:rPr kumimoji="1" lang="en-US" altLang="ja-JP" sz="14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10〈</a:t>
            </a:r>
            <a:r>
              <a:rPr kumimoji="1" lang="ja-JP" altLang="en-US" sz="14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ケンカツテン</a:t>
            </a:r>
            <a:r>
              <a:rPr kumimoji="1" lang="en-US" altLang="ja-JP" sz="14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a:t>
            </a:r>
            <a:r>
              <a:rPr kumimoji="1" lang="ja-JP" altLang="en-US" sz="14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の展開等の健康づくりの推進、</a:t>
            </a:r>
            <a:r>
              <a:rPr kumimoji="1" lang="ja-JP" altLang="en-US" sz="14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健康づくり支援プラットフォーム（健康アプリ「アスマイル」）の</a:t>
            </a:r>
          </a:p>
          <a:p>
            <a:pPr marL="2249805" marR="0" lvl="0" indent="-1537335"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整備、依存症対策の強化、</a:t>
            </a:r>
            <a:r>
              <a:rPr kumimoji="1" lang="ja-JP" altLang="en-US" sz="14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スマートヘルスシティの推進　等</a:t>
            </a:r>
            <a:endParaRPr kumimoji="1" lang="en-US" altLang="ja-JP" sz="14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2062480" marR="0" lvl="0" indent="-1881505"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effectLst/>
                <a:uLnTx/>
                <a:uFillTx/>
                <a:latin typeface="Meiryo UI" panose="020B0604030504040204" charset="-128"/>
                <a:ea typeface="Meiryo UI" panose="020B0604030504040204" charset="-128"/>
                <a:cs typeface="+mn-cs"/>
              </a:rPr>
              <a:t>（</a:t>
            </a:r>
            <a:r>
              <a:rPr kumimoji="0" lang="ja-JP" altLang="en-US" sz="1400" b="1" i="0" u="none" strike="noStrike" kern="1200" cap="none" spc="0" normalizeH="0" baseline="0" noProof="0" dirty="0">
                <a:ln>
                  <a:noFill/>
                </a:ln>
                <a:effectLst/>
                <a:uLnTx/>
                <a:uFillTx/>
                <a:latin typeface="Meiryo UI" panose="020B0604030504040204" charset="-128"/>
                <a:ea typeface="Meiryo UI" panose="020B0604030504040204" charset="-128"/>
                <a:cs typeface="+mn-cs"/>
              </a:rPr>
              <a:t>３</a:t>
            </a:r>
            <a:r>
              <a:rPr kumimoji="1" lang="ja-JP" altLang="en-US" sz="1400" b="1" i="0" u="none" strike="noStrike" kern="1200" cap="none" spc="0" normalizeH="0" baseline="0" noProof="0" dirty="0">
                <a:ln>
                  <a:noFill/>
                </a:ln>
                <a:effectLst/>
                <a:uLnTx/>
                <a:uFillTx/>
                <a:latin typeface="Meiryo UI" panose="020B0604030504040204" charset="-128"/>
                <a:ea typeface="Meiryo UI" panose="020B0604030504040204" charset="-128"/>
                <a:cs typeface="+mn-cs"/>
              </a:rPr>
              <a:t>）高齢者等がいきいきと暮らせるまちづくり</a:t>
            </a:r>
            <a:endParaRPr kumimoji="1" lang="en-US" altLang="ja-JP" sz="14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2249805" marR="0" lvl="0" indent="-1537335"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地域の実情に沿った医療提供体制の構築、</a:t>
            </a:r>
            <a:r>
              <a:rPr kumimoji="1" lang="ja-JP" altLang="en-US" sz="14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地域包括ケアシステムの構築　等</a:t>
            </a:r>
          </a:p>
        </p:txBody>
      </p:sp>
      <p:cxnSp>
        <p:nvCxnSpPr>
          <p:cNvPr id="3" name="直線コネクタ 2"/>
          <p:cNvCxnSpPr/>
          <p:nvPr/>
        </p:nvCxnSpPr>
        <p:spPr>
          <a:xfrm>
            <a:off x="179516" y="557972"/>
            <a:ext cx="8784976"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cxnSp>
        <p:nvCxnSpPr>
          <p:cNvPr id="18" name="直線コネクタ 17"/>
          <p:cNvCxnSpPr/>
          <p:nvPr/>
        </p:nvCxnSpPr>
        <p:spPr>
          <a:xfrm>
            <a:off x="199613" y="557972"/>
            <a:ext cx="8784976"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20" name="四角形: 角を丸くする 19"/>
          <p:cNvSpPr/>
          <p:nvPr/>
        </p:nvSpPr>
        <p:spPr>
          <a:xfrm>
            <a:off x="179510" y="1195403"/>
            <a:ext cx="8784976" cy="2435553"/>
          </a:xfrm>
          <a:prstGeom prst="roundRect">
            <a:avLst>
              <a:gd name="adj" fmla="val 13630"/>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22" name="テキスト ボックス 21"/>
          <p:cNvSpPr txBox="1"/>
          <p:nvPr/>
        </p:nvSpPr>
        <p:spPr>
          <a:xfrm>
            <a:off x="2329066" y="956841"/>
            <a:ext cx="4479078" cy="347345"/>
          </a:xfrm>
          <a:prstGeom prst="rect">
            <a:avLst/>
          </a:prstGeom>
          <a:solidFill>
            <a:schemeClr val="accent3"/>
          </a:solidFill>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　基本目標⑥　誰もが健康で活躍できるまちをつくる</a:t>
            </a:r>
          </a:p>
        </p:txBody>
      </p:sp>
      <p:sp>
        <p:nvSpPr>
          <p:cNvPr id="24" name="正方形/長方形 23"/>
          <p:cNvSpPr/>
          <p:nvPr/>
        </p:nvSpPr>
        <p:spPr>
          <a:xfrm>
            <a:off x="199613" y="3693500"/>
            <a:ext cx="8744770" cy="338554"/>
          </a:xfrm>
          <a:prstGeom prst="rect">
            <a:avLst/>
          </a:prstGeom>
        </p:spPr>
        <p:txBody>
          <a:bodyPr wrap="square" lIns="91440" tIns="45720" rIns="91440" bIns="45720" anchor="t">
            <a:spAutoFit/>
          </a:bodyPr>
          <a:lstStyle/>
          <a:p>
            <a:pPr marL="180975" marR="0" lvl="0" indent="-180975" algn="just"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a:t>
            </a: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具体的目標（</a:t>
            </a:r>
            <a:r>
              <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KPI</a:t>
            </a: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a:t>
            </a:r>
            <a:r>
              <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a:t>
            </a:r>
            <a:endParaRPr kumimoji="1" lang="en-US" altLang="ja-JP" sz="12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p:txBody>
      </p:sp>
      <p:graphicFrame>
        <p:nvGraphicFramePr>
          <p:cNvPr id="25" name="表 24"/>
          <p:cNvGraphicFramePr>
            <a:graphicFrameLocks noGrp="1"/>
          </p:cNvGraphicFramePr>
          <p:nvPr>
            <p:extLst>
              <p:ext uri="{D42A27DB-BD31-4B8C-83A1-F6EECF244321}">
                <p14:modId xmlns:p14="http://schemas.microsoft.com/office/powerpoint/2010/main" val="3010408053"/>
              </p:ext>
            </p:extLst>
          </p:nvPr>
        </p:nvGraphicFramePr>
        <p:xfrm>
          <a:off x="279830" y="4023539"/>
          <a:ext cx="8584336" cy="2403436"/>
        </p:xfrm>
        <a:graphic>
          <a:graphicData uri="http://schemas.openxmlformats.org/drawingml/2006/table">
            <a:tbl>
              <a:tblPr firstRow="1" bandRow="1">
                <a:tableStyleId>{F5AB1C69-6EDB-4FF4-983F-18BD219EF322}</a:tableStyleId>
              </a:tblPr>
              <a:tblGrid>
                <a:gridCol w="5352982">
                  <a:extLst>
                    <a:ext uri="{9D8B030D-6E8A-4147-A177-3AD203B41FA5}">
                      <a16:colId xmlns:a16="http://schemas.microsoft.com/office/drawing/2014/main" val="20000"/>
                    </a:ext>
                  </a:extLst>
                </a:gridCol>
                <a:gridCol w="3231354">
                  <a:extLst>
                    <a:ext uri="{9D8B030D-6E8A-4147-A177-3AD203B41FA5}">
                      <a16:colId xmlns:a16="http://schemas.microsoft.com/office/drawing/2014/main" val="20001"/>
                    </a:ext>
                  </a:extLst>
                </a:gridCol>
              </a:tblGrid>
              <a:tr h="215463">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ja-JP" altLang="en-US" sz="1100" b="1" dirty="0">
                          <a:solidFill>
                            <a:schemeClr val="bg1"/>
                          </a:solidFill>
                        </a:rPr>
                        <a:t>具体的目標（</a:t>
                      </a:r>
                      <a:r>
                        <a:rPr kumimoji="1" lang="en-US" altLang="ja-JP" sz="1100" b="1" dirty="0">
                          <a:solidFill>
                            <a:schemeClr val="bg1"/>
                          </a:solidFill>
                        </a:rPr>
                        <a:t>KPI</a:t>
                      </a:r>
                      <a:r>
                        <a:rPr kumimoji="1" lang="ja-JP" altLang="en-US" sz="1100" b="1" dirty="0">
                          <a:solidFill>
                            <a:schemeClr val="bg1"/>
                          </a:solidFill>
                        </a:rPr>
                        <a:t>）</a:t>
                      </a:r>
                      <a:endParaRPr kumimoji="1" lang="ja-JP" altLang="en-US" sz="1100" b="1" dirty="0">
                        <a:solidFill>
                          <a:schemeClr val="bg1"/>
                        </a:solidFill>
                        <a:latin typeface="Meiryo UI" panose="020B0604030504040204" charset="-128"/>
                        <a:ea typeface="Meiryo UI" panose="020B0604030504040204" charset="-128"/>
                      </a:endParaRPr>
                    </a:p>
                  </a:txBody>
                  <a:tcPr marL="68580" marR="68580" marT="34290" marB="34290" anchor="ctr">
                    <a:lnL w="12700" cap="flat" cmpd="sng" algn="ctr">
                      <a:solidFill>
                        <a:schemeClr val="accent3"/>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3"/>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ja-JP" altLang="en-US" sz="1100" b="1">
                          <a:solidFill>
                            <a:schemeClr val="bg1"/>
                          </a:solidFill>
                        </a:rPr>
                        <a:t>現状値</a:t>
                      </a:r>
                      <a:endParaRPr kumimoji="1" lang="ja-JP" altLang="en-US" sz="1100" b="1" dirty="0">
                        <a:solidFill>
                          <a:schemeClr val="bg1"/>
                        </a:solidFill>
                        <a:latin typeface="Meiryo UI" panose="020B0604030504040204" charset="-128"/>
                        <a:ea typeface="Meiryo UI" panose="020B0604030504040204" charset="-128"/>
                      </a:endParaRP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tcPr>
                </a:tc>
                <a:extLst>
                  <a:ext uri="{0D108BD9-81ED-4DB2-BD59-A6C34878D82A}">
                    <a16:rowId xmlns:a16="http://schemas.microsoft.com/office/drawing/2014/main" val="10000"/>
                  </a:ext>
                </a:extLst>
              </a:tr>
              <a:tr h="1083608">
                <a:tc>
                  <a:txBody>
                    <a:bodyPr/>
                    <a:lstStyle/>
                    <a:p>
                      <a:r>
                        <a:rPr kumimoji="1" lang="ja-JP" altLang="en-US" sz="1200" b="1" dirty="0">
                          <a:solidFill>
                            <a:schemeClr val="tx1"/>
                          </a:solidFill>
                        </a:rPr>
                        <a:t>○府内民間企業の障がい者実雇用率</a:t>
                      </a:r>
                      <a:endParaRPr kumimoji="1" lang="en-US" altLang="ja-JP" sz="1200" b="1" dirty="0">
                        <a:solidFill>
                          <a:schemeClr val="tx1"/>
                        </a:solidFill>
                      </a:endParaRPr>
                    </a:p>
                    <a:p>
                      <a:r>
                        <a:rPr kumimoji="1" lang="en-US" altLang="ja-JP" sz="1200" b="1" dirty="0">
                          <a:solidFill>
                            <a:schemeClr val="tx1"/>
                          </a:solidFill>
                        </a:rPr>
                        <a:t> </a:t>
                      </a:r>
                      <a:r>
                        <a:rPr kumimoji="1" lang="ja-JP" altLang="en-US" sz="1200" b="1" dirty="0">
                          <a:solidFill>
                            <a:schemeClr val="tx1"/>
                          </a:solidFill>
                        </a:rPr>
                        <a:t>：</a:t>
                      </a:r>
                      <a:r>
                        <a:rPr kumimoji="1" lang="en-US" altLang="ja-JP" sz="1200" b="1" u="none" strike="noStrike" dirty="0">
                          <a:solidFill>
                            <a:schemeClr val="tx1"/>
                          </a:solidFill>
                        </a:rPr>
                        <a:t>2027.6</a:t>
                      </a:r>
                      <a:r>
                        <a:rPr kumimoji="1" lang="ja-JP" altLang="en-US" sz="1200" b="1" u="none" strike="noStrike" dirty="0">
                          <a:solidFill>
                            <a:schemeClr val="tx1"/>
                          </a:solidFill>
                        </a:rPr>
                        <a:t>時点　</a:t>
                      </a:r>
                      <a:r>
                        <a:rPr kumimoji="1" lang="en-US" altLang="ja-JP" sz="1200" b="1" u="none" strike="noStrike" dirty="0">
                          <a:solidFill>
                            <a:schemeClr val="tx1"/>
                          </a:solidFill>
                        </a:rPr>
                        <a:t>2.7</a:t>
                      </a:r>
                      <a:r>
                        <a:rPr kumimoji="1" lang="ja-JP" altLang="en-US" sz="1200" b="1" u="none" strike="noStrike" dirty="0">
                          <a:solidFill>
                            <a:schemeClr val="tx1"/>
                          </a:solidFill>
                        </a:rPr>
                        <a:t>％</a:t>
                      </a:r>
                      <a:endParaRPr kumimoji="1" lang="ja-JP" altLang="en-US" sz="1200" b="1" dirty="0">
                        <a:solidFill>
                          <a:schemeClr val="tx1"/>
                        </a:solidFill>
                      </a:endParaRPr>
                    </a:p>
                  </a:txBody>
                  <a:tcPr marL="68580" marR="68580" marT="34290" marB="3429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tcPr>
                </a:tc>
                <a:tc>
                  <a:txBody>
                    <a:bodyPr/>
                    <a:lstStyle/>
                    <a:p>
                      <a:pPr algn="ctr">
                        <a:lnSpc>
                          <a:spcPct val="100000"/>
                        </a:lnSpc>
                      </a:pPr>
                      <a:r>
                        <a:rPr kumimoji="1" lang="en-US" altLang="zh-CN" sz="1050" dirty="0">
                          <a:solidFill>
                            <a:schemeClr val="tx1"/>
                          </a:solidFill>
                          <a:latin typeface="+mn-lt"/>
                        </a:rPr>
                        <a:t>【2023</a:t>
                      </a:r>
                      <a:r>
                        <a:rPr kumimoji="1" lang="zh-CN" altLang="en-US" sz="1050" dirty="0">
                          <a:solidFill>
                            <a:schemeClr val="tx1"/>
                          </a:solidFill>
                          <a:latin typeface="+mn-lt"/>
                        </a:rPr>
                        <a:t>年</a:t>
                      </a:r>
                      <a:r>
                        <a:rPr kumimoji="1" lang="en-US" altLang="zh-CN" sz="1050" dirty="0">
                          <a:solidFill>
                            <a:schemeClr val="tx1"/>
                          </a:solidFill>
                          <a:latin typeface="+mn-lt"/>
                        </a:rPr>
                        <a:t>】</a:t>
                      </a:r>
                    </a:p>
                    <a:p>
                      <a:pPr algn="ctr">
                        <a:lnSpc>
                          <a:spcPct val="100000"/>
                        </a:lnSpc>
                      </a:pPr>
                      <a:r>
                        <a:rPr kumimoji="1" lang="en-US" altLang="zh-CN" sz="1050" dirty="0">
                          <a:solidFill>
                            <a:schemeClr val="tx1"/>
                          </a:solidFill>
                          <a:latin typeface="+mn-lt"/>
                        </a:rPr>
                        <a:t>2.35</a:t>
                      </a:r>
                      <a:r>
                        <a:rPr kumimoji="1" lang="ja-JP" altLang="en-US" sz="1050" dirty="0">
                          <a:solidFill>
                            <a:schemeClr val="tx1"/>
                          </a:solidFill>
                          <a:latin typeface="+mn-lt"/>
                        </a:rPr>
                        <a:t>％</a:t>
                      </a:r>
                      <a:endParaRPr kumimoji="1" lang="en-US" altLang="ja-JP" sz="1050" dirty="0">
                        <a:solidFill>
                          <a:schemeClr val="tx1"/>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dirty="0">
                          <a:solidFill>
                            <a:schemeClr val="tx1"/>
                          </a:solidFill>
                          <a:latin typeface="+mn-lt"/>
                        </a:rPr>
                        <a:t>※2023.6.1</a:t>
                      </a:r>
                      <a:r>
                        <a:rPr kumimoji="1" lang="ja-JP" altLang="en-US" sz="1050" dirty="0">
                          <a:solidFill>
                            <a:schemeClr val="tx1"/>
                          </a:solidFill>
                          <a:latin typeface="+mn-lt"/>
                        </a:rPr>
                        <a:t>時点</a:t>
                      </a:r>
                      <a:endParaRPr kumimoji="1" lang="en-US" altLang="zh-CN" sz="1050" dirty="0">
                        <a:solidFill>
                          <a:schemeClr val="tx1"/>
                        </a:solidFill>
                        <a:latin typeface="+mn-lt"/>
                      </a:endParaRPr>
                    </a:p>
                  </a:txBody>
                  <a:tcPr marL="68580" marR="68580" marT="34290" marB="3429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tcPr>
                </a:tc>
                <a:extLst>
                  <a:ext uri="{0D108BD9-81ED-4DB2-BD59-A6C34878D82A}">
                    <a16:rowId xmlns:a16="http://schemas.microsoft.com/office/drawing/2014/main" val="10001"/>
                  </a:ext>
                </a:extLst>
              </a:tr>
              <a:tr h="1083608">
                <a:tc>
                  <a:txBody>
                    <a:bodyPr/>
                    <a:lstStyle/>
                    <a:p>
                      <a:r>
                        <a:rPr kumimoji="1" lang="ja-JP" altLang="en-US" sz="1200" b="1" dirty="0"/>
                        <a:t>○健康寿命：</a:t>
                      </a:r>
                      <a:r>
                        <a:rPr kumimoji="1" lang="en-US" altLang="ja-JP" sz="1200" b="1" dirty="0"/>
                        <a:t>2019</a:t>
                      </a:r>
                      <a:r>
                        <a:rPr kumimoji="1" lang="ja-JP" altLang="en-US" sz="1200" b="1" dirty="0"/>
                        <a:t>年から３歳以上延伸</a:t>
                      </a:r>
                      <a:r>
                        <a:rPr kumimoji="1" lang="en-US" altLang="ja-JP" sz="1200" b="1" dirty="0"/>
                        <a:t>【2035</a:t>
                      </a:r>
                      <a:r>
                        <a:rPr kumimoji="1" lang="ja-JP" altLang="en-US" sz="1200" b="1" dirty="0"/>
                        <a:t>年度まで</a:t>
                      </a:r>
                      <a:r>
                        <a:rPr kumimoji="1" lang="en-US" altLang="ja-JP" sz="1200" b="1" dirty="0"/>
                        <a:t>】</a:t>
                      </a:r>
                      <a:endParaRPr kumimoji="1" lang="ja-JP" altLang="en-US" sz="1200" b="1" dirty="0"/>
                    </a:p>
                  </a:txBody>
                  <a:tcPr marL="68580" marR="68580" marT="34290" marB="3429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B w="12700" cap="flat" cmpd="sng" algn="ctr">
                      <a:solidFill>
                        <a:schemeClr val="accent3"/>
                      </a:solidFill>
                      <a:prstDash val="solid"/>
                      <a:round/>
                      <a:headEnd type="none" w="med" len="med"/>
                      <a:tailEnd type="none" w="med" len="med"/>
                    </a:lnB>
                  </a:tcPr>
                </a:tc>
                <a:tc>
                  <a:txBody>
                    <a:bodyPr/>
                    <a:lstStyle/>
                    <a:p>
                      <a:pPr algn="ctr">
                        <a:lnSpc>
                          <a:spcPct val="100000"/>
                        </a:lnSpc>
                      </a:pPr>
                      <a:r>
                        <a:rPr kumimoji="1" lang="en-US" altLang="zh-CN" sz="1050" dirty="0">
                          <a:latin typeface="+mn-lt"/>
                        </a:rPr>
                        <a:t>【2019</a:t>
                      </a:r>
                      <a:r>
                        <a:rPr kumimoji="1" lang="zh-CN" altLang="en-US" sz="1050" dirty="0">
                          <a:latin typeface="+mn-lt"/>
                        </a:rPr>
                        <a:t>年</a:t>
                      </a:r>
                      <a:r>
                        <a:rPr kumimoji="1" lang="en-US" altLang="zh-CN" sz="1050" dirty="0">
                          <a:latin typeface="+mn-lt"/>
                        </a:rPr>
                        <a:t>】</a:t>
                      </a:r>
                    </a:p>
                    <a:p>
                      <a:pPr algn="ctr">
                        <a:lnSpc>
                          <a:spcPct val="100000"/>
                        </a:lnSpc>
                      </a:pPr>
                      <a:r>
                        <a:rPr kumimoji="1" lang="ja-JP" altLang="en-US" sz="1050" dirty="0">
                          <a:latin typeface="+mn-lt"/>
                        </a:rPr>
                        <a:t>男性：</a:t>
                      </a:r>
                      <a:r>
                        <a:rPr kumimoji="1" lang="en-US" altLang="ja-JP" sz="1050" dirty="0">
                          <a:latin typeface="+mn-lt"/>
                        </a:rPr>
                        <a:t>71.88</a:t>
                      </a:r>
                      <a:r>
                        <a:rPr kumimoji="1" lang="ja-JP" altLang="en-US" sz="1050" dirty="0">
                          <a:latin typeface="+mn-lt"/>
                        </a:rPr>
                        <a:t>歳　　女性：</a:t>
                      </a:r>
                      <a:r>
                        <a:rPr kumimoji="1" lang="en-US" altLang="ja-JP" sz="1050" dirty="0">
                          <a:latin typeface="+mn-lt"/>
                        </a:rPr>
                        <a:t>74.78</a:t>
                      </a:r>
                      <a:r>
                        <a:rPr kumimoji="1" lang="ja-JP" altLang="en-US" sz="1050" dirty="0">
                          <a:latin typeface="+mn-lt"/>
                        </a:rPr>
                        <a:t>歳</a:t>
                      </a:r>
                      <a:endParaRPr kumimoji="1" lang="zh-CN" altLang="en-US" sz="1050" dirty="0">
                        <a:latin typeface="+mn-lt"/>
                      </a:endParaRPr>
                    </a:p>
                  </a:txBody>
                  <a:tcPr marL="68580" marR="68580" marT="34290" marB="3429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30" name="正方形/長方形 29"/>
          <p:cNvSpPr/>
          <p:nvPr/>
        </p:nvSpPr>
        <p:spPr>
          <a:xfrm>
            <a:off x="179512" y="146838"/>
            <a:ext cx="8136904" cy="369332"/>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２）具体的取組</a:t>
            </a:r>
          </a:p>
        </p:txBody>
      </p:sp>
      <p:sp>
        <p:nvSpPr>
          <p:cNvPr id="32" name="正方形/長方形 31">
            <a:extLst>
              <a:ext uri="{FF2B5EF4-FFF2-40B4-BE49-F238E27FC236}">
                <a16:creationId xmlns:a16="http://schemas.microsoft.com/office/drawing/2014/main" id="{25B04BBF-E828-4986-9A4E-7D388DADFD39}"/>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133</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grpSp>
        <p:nvGrpSpPr>
          <p:cNvPr id="2" name="グループ化 1">
            <a:extLst>
              <a:ext uri="{FF2B5EF4-FFF2-40B4-BE49-F238E27FC236}">
                <a16:creationId xmlns:a16="http://schemas.microsoft.com/office/drawing/2014/main" id="{6F2AC758-5E1A-469A-872E-6FDA6A97D580}"/>
              </a:ext>
            </a:extLst>
          </p:cNvPr>
          <p:cNvGrpSpPr/>
          <p:nvPr/>
        </p:nvGrpSpPr>
        <p:grpSpPr>
          <a:xfrm>
            <a:off x="4703892" y="37249"/>
            <a:ext cx="4259612" cy="459982"/>
            <a:chOff x="4703892" y="37249"/>
            <a:chExt cx="4259612" cy="459982"/>
          </a:xfrm>
        </p:grpSpPr>
        <p:pic>
          <p:nvPicPr>
            <p:cNvPr id="21" name="Picture 4"/>
            <p:cNvPicPr preferRelativeResize="0">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8188" y="39049"/>
              <a:ext cx="457200" cy="45818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5"/>
            <p:cNvPicPr preferRelativeResize="0">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63650" y="39049"/>
              <a:ext cx="457200" cy="458182"/>
            </a:xfrm>
            <a:prstGeom prst="rect">
              <a:avLst/>
            </a:prstGeom>
            <a:noFill/>
            <a:extLst>
              <a:ext uri="{909E8E84-426E-40DD-AFC4-6F175D3DCCD1}">
                <a14:hiddenFill xmlns:a14="http://schemas.microsoft.com/office/drawing/2010/main">
                  <a:solidFill>
                    <a:srgbClr val="FFFFFF"/>
                  </a:solidFill>
                </a14:hiddenFill>
              </a:ext>
            </a:extLst>
          </p:spPr>
        </p:pic>
        <p:pic>
          <p:nvPicPr>
            <p:cNvPr id="27" name="図 26"/>
            <p:cNvPicPr preferRelativeResize="0"/>
            <p:nvPr/>
          </p:nvPicPr>
          <p:blipFill>
            <a:blip r:embed="rId5" cstate="print">
              <a:extLst>
                <a:ext uri="{28A0092B-C50C-407E-A947-70E740481C1C}">
                  <a14:useLocalDpi xmlns:a14="http://schemas.microsoft.com/office/drawing/2010/main" val="0"/>
                </a:ext>
              </a:extLst>
            </a:blip>
            <a:stretch>
              <a:fillRect/>
            </a:stretch>
          </p:blipFill>
          <p:spPr>
            <a:xfrm>
              <a:off x="6610015" y="37249"/>
              <a:ext cx="457200" cy="458182"/>
            </a:xfrm>
            <a:prstGeom prst="rect">
              <a:avLst/>
            </a:prstGeom>
          </p:spPr>
        </p:pic>
        <p:pic>
          <p:nvPicPr>
            <p:cNvPr id="28" name="Picture 12"/>
            <p:cNvPicPr preferRelativeResize="0">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61727" y="37249"/>
              <a:ext cx="457200" cy="458182"/>
            </a:xfrm>
            <a:prstGeom prst="rect">
              <a:avLst/>
            </a:prstGeom>
            <a:noFill/>
            <a:extLst>
              <a:ext uri="{909E8E84-426E-40DD-AFC4-6F175D3DCCD1}">
                <a14:hiddenFill xmlns:a14="http://schemas.microsoft.com/office/drawing/2010/main">
                  <a:solidFill>
                    <a:srgbClr val="FFFFFF"/>
                  </a:solidFill>
                </a14:hiddenFill>
              </a:ext>
            </a:extLst>
          </p:spPr>
        </p:pic>
        <p:pic>
          <p:nvPicPr>
            <p:cNvPr id="31" name="図 30"/>
            <p:cNvPicPr/>
            <p:nvPr/>
          </p:nvPicPr>
          <p:blipFill>
            <a:blip r:embed="rId7" cstate="print">
              <a:extLst>
                <a:ext uri="{28A0092B-C50C-407E-A947-70E740481C1C}">
                  <a14:useLocalDpi xmlns:a14="http://schemas.microsoft.com/office/drawing/2010/main" val="0"/>
                </a:ext>
              </a:extLst>
            </a:blip>
            <a:stretch>
              <a:fillRect/>
            </a:stretch>
          </p:blipFill>
          <p:spPr>
            <a:xfrm>
              <a:off x="8506304" y="37249"/>
              <a:ext cx="457200" cy="458182"/>
            </a:xfrm>
            <a:prstGeom prst="rect">
              <a:avLst/>
            </a:prstGeom>
          </p:spPr>
        </p:pic>
        <p:pic>
          <p:nvPicPr>
            <p:cNvPr id="36" name="Picture 17"/>
            <p:cNvPicPr>
              <a:picLocks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037189" y="37249"/>
              <a:ext cx="457200" cy="458182"/>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a:extLst>
                <a:ext uri="{FF2B5EF4-FFF2-40B4-BE49-F238E27FC236}">
                  <a16:creationId xmlns:a16="http://schemas.microsoft.com/office/drawing/2014/main" id="{4D427EB3-8253-4C27-8DA8-EE085A8CBCE3}"/>
                </a:ext>
              </a:extLst>
            </p:cNvPr>
            <p:cNvPicPr preferRelativeResize="0">
              <a:picLocks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703892" y="38576"/>
              <a:ext cx="457200" cy="458182"/>
            </a:xfrm>
            <a:prstGeom prst="rect">
              <a:avLst/>
            </a:prstGeom>
            <a:noFill/>
            <a:extLst>
              <a:ext uri="{909E8E84-426E-40DD-AFC4-6F175D3DCCD1}">
                <a14:hiddenFill xmlns:a14="http://schemas.microsoft.com/office/drawing/2010/main">
                  <a:solidFill>
                    <a:srgbClr val="FFFFFF"/>
                  </a:solidFill>
                </a14:hiddenFill>
              </a:ext>
            </a:extLst>
          </p:spPr>
        </p:pic>
        <p:pic>
          <p:nvPicPr>
            <p:cNvPr id="34" name="図 33">
              <a:extLst>
                <a:ext uri="{FF2B5EF4-FFF2-40B4-BE49-F238E27FC236}">
                  <a16:creationId xmlns:a16="http://schemas.microsoft.com/office/drawing/2014/main" id="{B3F73850-C8C6-449B-9396-D9F729F8176E}"/>
                </a:ext>
              </a:extLst>
            </p:cNvPr>
            <p:cNvPicPr/>
            <p:nvPr/>
          </p:nvPicPr>
          <p:blipFill>
            <a:blip r:embed="rId10" cstate="print">
              <a:extLst>
                <a:ext uri="{28A0092B-C50C-407E-A947-70E740481C1C}">
                  <a14:useLocalDpi xmlns:a14="http://schemas.microsoft.com/office/drawing/2010/main" val="0"/>
                </a:ext>
              </a:extLst>
            </a:blip>
            <a:stretch>
              <a:fillRect/>
            </a:stretch>
          </p:blipFill>
          <p:spPr>
            <a:xfrm>
              <a:off x="7088684" y="39049"/>
              <a:ext cx="457200" cy="458182"/>
            </a:xfrm>
            <a:prstGeom prst="rect">
              <a:avLst/>
            </a:prstGeom>
          </p:spPr>
        </p:pic>
        <p:pic>
          <p:nvPicPr>
            <p:cNvPr id="35" name="Picture 9">
              <a:extLst>
                <a:ext uri="{FF2B5EF4-FFF2-40B4-BE49-F238E27FC236}">
                  <a16:creationId xmlns:a16="http://schemas.microsoft.com/office/drawing/2014/main" id="{E7902A25-CA16-45DB-9C7F-9A334BEBB388}"/>
                </a:ext>
              </a:extLst>
            </p:cNvPr>
            <p:cNvPicPr preferRelativeResize="0">
              <a:picLocks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140207" y="39049"/>
              <a:ext cx="457200" cy="458182"/>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21073" y="638593"/>
            <a:ext cx="6010153"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（１）あらゆる人が活躍できる「全員参画社会」の実現</a:t>
            </a:r>
            <a:endPar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
        <p:nvSpPr>
          <p:cNvPr id="8" name="四角形: 角を丸くする 7"/>
          <p:cNvSpPr/>
          <p:nvPr/>
        </p:nvSpPr>
        <p:spPr>
          <a:xfrm>
            <a:off x="226469" y="387626"/>
            <a:ext cx="8691063" cy="6301409"/>
          </a:xfrm>
          <a:prstGeom prst="roundRect">
            <a:avLst>
              <a:gd name="adj" fmla="val 7037"/>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9" name="テキスト ボックス 8"/>
          <p:cNvSpPr txBox="1"/>
          <p:nvPr/>
        </p:nvSpPr>
        <p:spPr>
          <a:xfrm>
            <a:off x="2332458" y="210757"/>
            <a:ext cx="4479078" cy="347345"/>
          </a:xfrm>
          <a:prstGeom prst="rect">
            <a:avLst/>
          </a:prstGeom>
          <a:solidFill>
            <a:schemeClr val="accent3"/>
          </a:solidFill>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　基本目標⑥　誰もが健康で活躍できるまちをつくる</a:t>
            </a:r>
          </a:p>
        </p:txBody>
      </p:sp>
      <p:sp>
        <p:nvSpPr>
          <p:cNvPr id="11" name="四角形: 角を丸くする 10"/>
          <p:cNvSpPr/>
          <p:nvPr/>
        </p:nvSpPr>
        <p:spPr>
          <a:xfrm>
            <a:off x="630000" y="1080626"/>
            <a:ext cx="7884000" cy="720000"/>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若者・女性・高齢者・障がい者・外国人など、個々の適性や能力に応じたきめ細やかな就業や</a:t>
            </a:r>
            <a:r>
              <a:rPr kumimoji="1" lang="ja-JP" altLang="en-US" sz="1400" b="0" i="0" u="none" strike="noStrike" kern="1200" cap="none" spc="0" normalizeH="0" baseline="0" noProof="0">
                <a:ln>
                  <a:noFill/>
                </a:ln>
                <a:solidFill>
                  <a:prstClr val="black"/>
                </a:solidFill>
                <a:effectLst/>
                <a:uLnTx/>
                <a:uFillTx/>
                <a:latin typeface="Meiryo UI" panose="020B0604030504040204" charset="-128"/>
                <a:ea typeface="Meiryo UI" panose="020B0604030504040204" charset="-128"/>
                <a:cs typeface="Meiryo UI" panose="020B0604030504040204" charset="-128"/>
              </a:rPr>
              <a:t>就学支援などに取り組み、「</a:t>
            </a: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全員参画社会」の実現をめざします。</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
        <p:nvSpPr>
          <p:cNvPr id="2" name="テキスト ボックス 1"/>
          <p:cNvSpPr txBox="1"/>
          <p:nvPr/>
        </p:nvSpPr>
        <p:spPr>
          <a:xfrm>
            <a:off x="226468" y="1977192"/>
            <a:ext cx="8609419" cy="4185761"/>
          </a:xfrm>
          <a:prstGeom prst="rect">
            <a:avLst/>
          </a:prstGeom>
          <a:noFill/>
        </p:spPr>
        <p:txBody>
          <a:bodyPr wrap="square" rtlCol="0">
            <a:spAutoFit/>
          </a:bodyPr>
          <a:lstStyle/>
          <a:p>
            <a:pPr marL="179705" marR="0" lvl="0" indent="-457200" algn="just"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具体的取組</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p>
          <a:p>
            <a:pPr marL="363855" marR="0" lvl="0" indent="-179705" algn="just" defTabSz="914400" rtl="0" eaLnBrk="1" fontAlgn="auto" latinLnBrk="0" hangingPunct="1">
              <a:lnSpc>
                <a:spcPct val="100000"/>
              </a:lnSpc>
              <a:spcBef>
                <a:spcPts val="6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　働く意欲と希望がありながら、雇用・就労が実現できない方々の早期の就職や定着をめざし、以下の取組を進めます。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l" defTabSz="914400" rtl="0" eaLnBrk="1" fontAlgn="auto" latinLnBrk="0" hangingPunct="1">
              <a:lnSpc>
                <a:spcPct val="100000"/>
              </a:lnSpc>
              <a:spcBef>
                <a:spcPts val="60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　・　高等職業技術専門校等や、民間教育訓練機関を活用した職業訓練の充実</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　・　</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OSAKA</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しごとフィールドが軸となり、若者や女性、中高年齢者、障がい者など就業をめざす全ての</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85200" marR="0" lvl="0" indent="-179705" algn="l" defTabSz="914400" rtl="0" eaLnBrk="1" fontAlgn="auto" latinLnBrk="0" hangingPunct="1">
              <a:lnSpc>
                <a:spcPct val="100000"/>
              </a:lnSpc>
              <a:spcBef>
                <a:spcPts val="0"/>
              </a:spcBef>
              <a:spcAft>
                <a:spcPts val="0"/>
              </a:spcAft>
              <a:buClrTx/>
              <a:buSzTx/>
              <a:buFontTx/>
              <a:buNone/>
              <a:tabLst/>
              <a:defRPr/>
            </a:pPr>
            <a:r>
              <a:rPr lang="en-US" altLang="ja-JP" sz="1600" dirty="0">
                <a:latin typeface="Meiryo UI" panose="020B0604030504040204" charset="-128"/>
                <a:ea typeface="Meiryo UI" panose="020B0604030504040204" charset="-128"/>
                <a:cs typeface="Meiryo UI" panose="020B0604030504040204" charset="-128"/>
              </a:rPr>
              <a:t>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方に対する支援</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　・　発達障がいの可能性がある方への支援</a:t>
            </a:r>
            <a:endParaRPr kumimoji="1" lang="en-US" altLang="ja-JP" sz="1600" b="0" i="0" u="none" strike="dbl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　・　働く意欲のある高年齢者に対する多様な就業機会を提供するための職域開拓</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　・　生活困窮者等に対する就労支援員のサポート及び就労場所や就労体験等の受け入れ事業所の</a:t>
            </a:r>
            <a:endParaRPr lang="en-US" altLang="ja-JP" sz="1600" dirty="0">
              <a:latin typeface="Meiryo UI" panose="020B0604030504040204" charset="-128"/>
              <a:ea typeface="Meiryo UI" panose="020B0604030504040204" charset="-128"/>
              <a:cs typeface="Meiryo UI" panose="020B0604030504040204" charset="-128"/>
            </a:endParaRPr>
          </a:p>
          <a:p>
            <a:pPr marL="385200" marR="0" lvl="0" indent="-17970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     開拓</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Meiryo UI" panose="020B0604030504040204" charset="-128"/>
                <a:ea typeface="Meiryo UI" panose="020B0604030504040204" charset="-128"/>
                <a:cs typeface="Meiryo UI" panose="020B0604030504040204" charset="-128"/>
              </a:rPr>
              <a:t>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　中小事業主における障がい者の雇用状況の改善が進まない状況を踏まえた、効果的な意識啓発</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85200" marR="0" lvl="0" indent="-179705" algn="l" defTabSz="914400" rtl="0" eaLnBrk="1" fontAlgn="auto" latinLnBrk="0" hangingPunct="1">
              <a:lnSpc>
                <a:spcPct val="100000"/>
              </a:lnSpc>
              <a:spcBef>
                <a:spcPts val="0"/>
              </a:spcBef>
              <a:spcAft>
                <a:spcPts val="0"/>
              </a:spcAft>
              <a:buClrTx/>
              <a:buSzTx/>
              <a:buFontTx/>
              <a:buNone/>
              <a:tabLst/>
              <a:defRPr/>
            </a:pPr>
            <a:r>
              <a:rPr lang="en-US" altLang="ja-JP" sz="1600" dirty="0">
                <a:latin typeface="Meiryo UI" panose="020B0604030504040204" charset="-128"/>
                <a:ea typeface="Meiryo UI" panose="020B0604030504040204" charset="-128"/>
                <a:cs typeface="Meiryo UI" panose="020B0604030504040204" charset="-128"/>
              </a:rPr>
              <a:t>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と個々の状況・段階に応じた支援</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sng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働きたいと思う方々の就職と、府内企業の産業人材確保の実現を目的に、</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潜在求職者を掘り起こし、</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求職者と企業のマッチングを図ります。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p:txBody>
      </p:sp>
      <p:sp>
        <p:nvSpPr>
          <p:cNvPr id="12" name="正方形/長方形 11">
            <a:extLst>
              <a:ext uri="{FF2B5EF4-FFF2-40B4-BE49-F238E27FC236}">
                <a16:creationId xmlns:a16="http://schemas.microsoft.com/office/drawing/2014/main" id="{CE94BA1A-85A1-4D9D-BE93-69FBF8942535}"/>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134</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208912" y="722774"/>
            <a:ext cx="8547652" cy="5509200"/>
          </a:xfrm>
          <a:prstGeom prst="rect">
            <a:avLst/>
          </a:prstGeom>
          <a:noFill/>
        </p:spPr>
        <p:txBody>
          <a:bodyPr wrap="square">
            <a:spAutoFit/>
          </a:bodyPr>
          <a:lstStyle/>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srgbClr val="0070C0"/>
              </a:solidFill>
              <a:effectLst/>
              <a:uLnTx/>
              <a:uFillTx/>
              <a:latin typeface="Meiryo UI" panose="020B0604030504040204" charset="-128"/>
              <a:ea typeface="Meiryo UI" panose="020B0604030504040204" charset="-128"/>
              <a:cs typeface="Meiryo UI" panose="020B0604030504040204" charset="-128"/>
              <a:sym typeface="+mn-ea"/>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「第５次大阪府障がい者計画」</a:t>
            </a:r>
            <a:r>
              <a:rPr lang="ja-JP" altLang="en-US" sz="1600" strike="noStrike" baseline="0" dirty="0">
                <a:latin typeface="Meiryo UI" panose="020B0604030504040204" charset="-128"/>
                <a:ea typeface="Meiryo UI" panose="020B0604030504040204" charset="-128"/>
                <a:cs typeface="Meiryo UI" panose="020B0604030504040204" charset="-128"/>
              </a:rPr>
              <a:t>において</a:t>
            </a:r>
            <a:r>
              <a:rPr kumimoji="1" lang="ja-JP" altLang="en-US" sz="1600" b="0" i="0" u="none" kern="1200" cap="none" spc="0" normalizeH="0" noProof="0" dirty="0">
                <a:ln>
                  <a:noFill/>
                </a:ln>
                <a:effectLst/>
                <a:uLnTx/>
                <a:uFillTx/>
                <a:latin typeface="Meiryo UI" panose="020B0604030504040204" charset="-128"/>
                <a:ea typeface="Meiryo UI" panose="020B0604030504040204" charset="-128"/>
                <a:cs typeface="Meiryo UI" panose="020B0604030504040204" charset="-128"/>
              </a:rPr>
              <a:t>、障がい者の自立と社会参加に向けた取組のひとつとして「障がい者の就労支援の強化」を位置づけ、</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就労準備段階から就労後の定着支援に至るまで、地域の就労支援機関のネットワークの構築・強化や福祉施設の支援力向上の取組のほか、企業への働きかけ等により、障がい者が安心して就労できる環境づくりを進め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　障がいのある子どもたちに対して、「ともに学び、ともに育つ」教育を推進するため、支援学級・支援学校だけでなく、小・中・高校等のすべての学校で連続性のある多様な学びの場を提供するとともに、就労や職場定着支援を行い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　外国人材の受入れ促進と外国人が安心して暮らせる共生社会の実現に向けて、国や市町村、民間団体等、多様な主体との連携のもと、事業者・外国人・府民にとって「三方良し」となるよう、効果的な施策を推進します。（再掲）</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高齢者や障がい者、子育て世帯、外国人など誰もが安心してまちに出かけられるよう、「福祉のまちづくり条例」等に基づき、鉄道駅や多くの方が利用する建築物のバリアフリー化の促進などユニバーサルデザインのまちづくりを推進します。</a:t>
            </a:r>
            <a:endParaRPr kumimoji="1" lang="en-US" altLang="ja-JP" sz="1600" b="0" i="0" u="none" strike="sng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　個性、能力を活かした府民活動を支援するため、</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NPO</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（特定非営利活動）法人の認証事務をはじめ共助社会づくりの実現をめざした取組を進めます</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srgbClr val="0070C0"/>
              </a:solidFill>
              <a:effectLst/>
              <a:uLnTx/>
              <a:uFillTx/>
              <a:latin typeface="Meiryo UI" panose="020B0604030504040204" charset="-128"/>
              <a:ea typeface="Meiryo UI" panose="020B0604030504040204" charset="-128"/>
              <a:cs typeface="Meiryo UI" panose="020B0604030504040204" charset="-128"/>
              <a:sym typeface="+mn-ea"/>
            </a:endParaRPr>
          </a:p>
        </p:txBody>
      </p:sp>
      <p:sp>
        <p:nvSpPr>
          <p:cNvPr id="7" name="四角形: 角を丸くする 6"/>
          <p:cNvSpPr/>
          <p:nvPr/>
        </p:nvSpPr>
        <p:spPr>
          <a:xfrm>
            <a:off x="226469" y="387626"/>
            <a:ext cx="8691063" cy="6301409"/>
          </a:xfrm>
          <a:prstGeom prst="roundRect">
            <a:avLst>
              <a:gd name="adj" fmla="val 7037"/>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2" name="テキスト ボックス 8"/>
          <p:cNvSpPr txBox="1"/>
          <p:nvPr/>
        </p:nvSpPr>
        <p:spPr>
          <a:xfrm>
            <a:off x="2332458" y="210757"/>
            <a:ext cx="4479078" cy="347345"/>
          </a:xfrm>
          <a:prstGeom prst="rect">
            <a:avLst/>
          </a:prstGeom>
          <a:solidFill>
            <a:schemeClr val="accent3"/>
          </a:solidFill>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　基本目標⑥　誰もが健康で活躍できるまちをつくる</a:t>
            </a:r>
          </a:p>
        </p:txBody>
      </p:sp>
      <p:sp>
        <p:nvSpPr>
          <p:cNvPr id="6" name="正方形/長方形 5">
            <a:extLst>
              <a:ext uri="{FF2B5EF4-FFF2-40B4-BE49-F238E27FC236}">
                <a16:creationId xmlns:a16="http://schemas.microsoft.com/office/drawing/2014/main" id="{09B44695-C667-4F89-AA1F-5D62F261DA6F}"/>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135</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56868" y="623364"/>
            <a:ext cx="8606397" cy="4678204"/>
          </a:xfrm>
          <a:prstGeom prst="rect">
            <a:avLst/>
          </a:prstGeom>
          <a:noFill/>
        </p:spPr>
        <p:txBody>
          <a:bodyPr wrap="square" rtlCol="0">
            <a:spAutoFit/>
          </a:bodyPr>
          <a:lstStyle/>
          <a:p>
            <a:pPr marL="179705" marR="0" lvl="0" indent="-457200"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sym typeface="+mn-ea"/>
              </a:rPr>
              <a:t>　　</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a:p>
            <a:pPr marL="363855" marR="0" lvl="0" indent="-179705" algn="l" defTabSz="914400" rtl="0" eaLnBrk="1" fontAlgn="auto" latinLnBrk="0" hangingPunct="1">
              <a:lnSpc>
                <a:spcPct val="100000"/>
              </a:lnSpc>
              <a:spcBef>
                <a:spcPts val="6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sym typeface="+mn-ea"/>
              </a:rPr>
              <a:t>○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大阪府人権尊重の社会づくり条例」に基づき、全ての人の人権が尊重される社会の実現を目指して</a:t>
            </a:r>
            <a:r>
              <a:rPr kumimoji="1" lang="ja-JP"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人権施策を推進し</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ます</a:t>
            </a:r>
            <a:r>
              <a:rPr kumimoji="1" lang="ja-JP"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。近年</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では</a:t>
            </a:r>
            <a:r>
              <a:rPr kumimoji="1" lang="ja-JP"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性の多様性や</a:t>
            </a:r>
            <a:r>
              <a:rPr kumimoji="1" lang="ja-JP"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ヘイトスピーチなど人権課題が複雑多様化</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しており、これに的確に対応し、国際都市にふさわしい環境を整備します。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endParaRPr>
          </a:p>
          <a:p>
            <a:pPr marL="363855" marR="0" lvl="0" indent="-179705" algn="l" defTabSz="914400" rtl="0" eaLnBrk="1" fontAlgn="auto" latinLnBrk="0" hangingPunct="1">
              <a:lnSpc>
                <a:spcPct val="100000"/>
              </a:lnSpc>
              <a:spcAft>
                <a:spcPts val="0"/>
              </a:spcAft>
              <a:buClrTx/>
              <a:buSzTx/>
              <a:buFontTx/>
              <a:buNone/>
              <a:tabLst/>
              <a:defRPr/>
            </a:pPr>
            <a:r>
              <a:rPr lang="ja-JP" altLang="en-US" sz="1600" dirty="0">
                <a:latin typeface="Meiryo UI" panose="020B0604030504040204" charset="-128"/>
                <a:ea typeface="Meiryo UI" panose="020B0604030504040204" charset="-128"/>
                <a:sym typeface="+mn-ea"/>
              </a:rPr>
              <a:t>　</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　性的マイノリティに対する差別や誤解、偏見をなくしていくために、「大阪府性的指向及び性自認の多様性に関する府民の理解の増進に関する条例」に基づき、正しい知識の普及・定着を図ります。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　</a:t>
            </a:r>
            <a:r>
              <a:rPr lang="ja-JP" altLang="en-US" sz="1600" dirty="0">
                <a:latin typeface="Meiryo UI" panose="020B0604030504040204" charset="-128"/>
                <a:ea typeface="Meiryo UI" panose="020B0604030504040204" charset="-128"/>
                <a:cs typeface="Meiryo UI" panose="020B0604030504040204" charset="-128"/>
                <a:sym typeface="+mn-ea"/>
              </a:rPr>
              <a:t>特定の人種や民族の人々を排斥する差別的言動、いわゆるヘイトスピーチは、人としての尊厳を傷つけ、差別意識を生じさせる事態を引き起こしています。</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ヘイトスピーチの解消に向け、「大阪府人種又は民族を理由とする不当な差別的言動の解消の推進に関する条例」に基づき、教育・啓発などの充実を図ります。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　社会に与える影響の大きいインターネット上の差別的書き込みについて、</a:t>
            </a:r>
            <a:r>
              <a:rPr kumimoji="1" lang="ja-JP" altLang="ja-JP" sz="1600" b="0" i="0" u="none" strike="noStrike" kern="100" cap="none" spc="0" normalizeH="0" baseline="0" noProof="0" dirty="0">
                <a:ln>
                  <a:noFill/>
                </a:ln>
                <a:effectLst/>
                <a:uLnTx/>
                <a:uFillTx/>
                <a:latin typeface="Meiryo UI" panose="020B0604030504040204" charset="-128"/>
                <a:ea typeface="Meiryo UI" panose="020B0604030504040204" charset="-128"/>
                <a:cs typeface="Times New Roman" panose="02020603050405020304" pitchFamily="18" charset="0"/>
                <a:sym typeface="+mn-ea"/>
              </a:rPr>
              <a:t>インターネットを利用する一人ひとりが人権意識を高め、情報の収集や発信における責任やモラルに</a:t>
            </a:r>
            <a:r>
              <a:rPr kumimoji="1" lang="ja-JP" altLang="ja-JP" sz="1600" b="0" i="0" u="none" strike="noStrike" kern="100" cap="none" spc="0" normalizeH="0" baseline="0" noProof="0" dirty="0">
                <a:ln>
                  <a:noFill/>
                </a:ln>
                <a:solidFill>
                  <a:prstClr val="black"/>
                </a:solidFill>
                <a:effectLst/>
                <a:uLnTx/>
                <a:uFillTx/>
                <a:latin typeface="Meiryo UI" panose="020B0604030504040204" charset="-128"/>
                <a:ea typeface="Meiryo UI" panose="020B0604030504040204" charset="-128"/>
                <a:cs typeface="Times New Roman" panose="02020603050405020304" pitchFamily="18" charset="0"/>
                <a:sym typeface="+mn-ea"/>
              </a:rPr>
              <a:t>ついて正しく理解できるよう、さらなる啓発に努めるとともに、被害者への支援を図るため、相談体制の充実などの取組</a:t>
            </a:r>
            <a:r>
              <a:rPr kumimoji="1" lang="ja-JP" altLang="en-US" sz="1600" b="0" i="0" u="none" strike="noStrike" kern="100" cap="none" spc="0" normalizeH="0" baseline="0" noProof="0" dirty="0">
                <a:ln>
                  <a:noFill/>
                </a:ln>
                <a:solidFill>
                  <a:prstClr val="black"/>
                </a:solidFill>
                <a:effectLst/>
                <a:uLnTx/>
                <a:uFillTx/>
                <a:latin typeface="Meiryo UI" panose="020B0604030504040204" charset="-128"/>
                <a:ea typeface="Meiryo UI" panose="020B0604030504040204" charset="-128"/>
                <a:cs typeface="Times New Roman" panose="02020603050405020304" pitchFamily="18" charset="0"/>
                <a:sym typeface="+mn-ea"/>
              </a:rPr>
              <a:t>を進めます</a:t>
            </a:r>
            <a:r>
              <a:rPr kumimoji="1" lang="ja-JP" altLang="ja-JP" sz="1600" b="0" i="0" u="none" strike="noStrike" kern="100" cap="none" spc="0" normalizeH="0" baseline="0" noProof="0" dirty="0">
                <a:ln>
                  <a:noFill/>
                </a:ln>
                <a:solidFill>
                  <a:prstClr val="black"/>
                </a:solidFill>
                <a:effectLst/>
                <a:uLnTx/>
                <a:uFillTx/>
                <a:latin typeface="Meiryo UI" panose="020B0604030504040204" charset="-128"/>
                <a:ea typeface="Meiryo UI" panose="020B0604030504040204" charset="-128"/>
                <a:cs typeface="Times New Roman" panose="02020603050405020304" pitchFamily="18" charset="0"/>
                <a:sym typeface="+mn-ea"/>
              </a:rPr>
              <a:t>。</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60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
        <p:nvSpPr>
          <p:cNvPr id="8" name="四角形: 角を丸くする 7"/>
          <p:cNvSpPr/>
          <p:nvPr/>
        </p:nvSpPr>
        <p:spPr>
          <a:xfrm>
            <a:off x="226469" y="387626"/>
            <a:ext cx="8691063" cy="6301409"/>
          </a:xfrm>
          <a:prstGeom prst="roundRect">
            <a:avLst>
              <a:gd name="adj" fmla="val 7037"/>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2" name="テキスト ボックス 8"/>
          <p:cNvSpPr txBox="1"/>
          <p:nvPr/>
        </p:nvSpPr>
        <p:spPr>
          <a:xfrm>
            <a:off x="2332458" y="210757"/>
            <a:ext cx="4479078" cy="347345"/>
          </a:xfrm>
          <a:prstGeom prst="rect">
            <a:avLst/>
          </a:prstGeom>
          <a:solidFill>
            <a:schemeClr val="accent3"/>
          </a:solidFill>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　基本目標⑥　誰もが健康で活躍できるまちをつくる</a:t>
            </a:r>
          </a:p>
        </p:txBody>
      </p:sp>
      <p:sp>
        <p:nvSpPr>
          <p:cNvPr id="7" name="正方形/長方形 6">
            <a:extLst>
              <a:ext uri="{FF2B5EF4-FFF2-40B4-BE49-F238E27FC236}">
                <a16:creationId xmlns:a16="http://schemas.microsoft.com/office/drawing/2014/main" id="{45534BDC-BA02-4A2F-A6A0-6ADC3B4D3C48}"/>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136</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226468" y="500317"/>
            <a:ext cx="8599732" cy="6740307"/>
          </a:xfrm>
          <a:prstGeom prst="rect">
            <a:avLst/>
          </a:prstGeom>
          <a:noFill/>
        </p:spPr>
        <p:txBody>
          <a:bodyPr wrap="square">
            <a:spAutoFit/>
          </a:bodyPr>
          <a:lstStyle/>
          <a:p>
            <a:pPr marL="2062480" marR="0" lvl="0" indent="-206248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（２）健康寿命の延伸</a:t>
            </a:r>
            <a:endPar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2062480" marR="0" lvl="0" indent="-1881505" algn="l" defTabSz="914400" rtl="0" eaLnBrk="1" fontAlgn="auto" latinLnBrk="0" hangingPunct="1">
              <a:lnSpc>
                <a:spcPct val="100000"/>
              </a:lnSpc>
              <a:spcBef>
                <a:spcPts val="0"/>
              </a:spcBef>
              <a:spcAft>
                <a:spcPts val="0"/>
              </a:spcAft>
              <a:buClrTx/>
              <a:buSzTx/>
              <a:buFontTx/>
              <a:buNone/>
              <a:tabLst/>
              <a:defRPr/>
            </a:pPr>
            <a:endParaRPr kumimoji="1" lang="en-US" altLang="ja-JP" sz="18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2062480" marR="0" lvl="0" indent="-1881505" algn="l" defTabSz="914400" rtl="0" eaLnBrk="1" fontAlgn="auto" latinLnBrk="0" hangingPunct="1">
              <a:lnSpc>
                <a:spcPct val="100000"/>
              </a:lnSpc>
              <a:spcBef>
                <a:spcPts val="0"/>
              </a:spcBef>
              <a:spcAft>
                <a:spcPts val="0"/>
              </a:spcAft>
              <a:buClrTx/>
              <a:buSzTx/>
              <a:buFontTx/>
              <a:buNone/>
              <a:tabLst/>
              <a:defRPr/>
            </a:pPr>
            <a:endPar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a:p>
            <a:pPr marL="179705" marR="0" lvl="0" indent="-457200" algn="just" defTabSz="914400" rtl="0" eaLnBrk="1" fontAlgn="auto" latinLnBrk="0" hangingPunct="1">
              <a:lnSpc>
                <a:spcPct val="100000"/>
              </a:lnSpc>
              <a:spcBef>
                <a:spcPts val="0"/>
              </a:spcBef>
              <a:spcAft>
                <a:spcPts val="0"/>
              </a:spcAft>
              <a:buClrTx/>
              <a:buSzTx/>
              <a:buFontTx/>
              <a:buNone/>
              <a:tabLst/>
              <a:defRPr/>
            </a:pPr>
            <a:endPar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a:p>
            <a:pPr marL="179705" marR="0" lvl="0" indent="-457200" algn="just"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a:p>
            <a:pPr marL="363855" marR="0" lvl="0" indent="-278130" algn="just" defTabSz="914400" rtl="0" eaLnBrk="1" fontAlgn="auto" latinLnBrk="0" hangingPunct="1">
              <a:lnSpc>
                <a:spcPct val="100000"/>
              </a:lnSpc>
              <a:spcBef>
                <a:spcPts val="60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具体的取組</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p>
          <a:p>
            <a:pPr marL="363855" marR="0" lvl="0" indent="-179705" algn="just" defTabSz="914400" rtl="0" eaLnBrk="1" fontAlgn="auto" latinLnBrk="0" hangingPunct="1">
              <a:lnSpc>
                <a:spcPct val="100000"/>
              </a:lnSpc>
              <a:spcBef>
                <a:spcPts val="6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　府民</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一人</a:t>
            </a:r>
            <a:r>
              <a:rPr lang="ja-JP" altLang="en-US" sz="1600" dirty="0">
                <a:latin typeface="Meiryo UI" panose="020B0604030504040204" charset="-128"/>
                <a:ea typeface="Meiryo UI" panose="020B0604030504040204" charset="-128"/>
                <a:cs typeface="Meiryo UI" panose="020B0604030504040204" charset="-128"/>
              </a:rPr>
              <a:t>一人</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が健康づくりに取り組み、「全ての府民が健やかで心豊かに生活できる活力ある社会</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いのち輝く健康未来都市・⼤阪の実現</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」をめざし、「健康寿命の延伸」と「健康格差の縮小」を基本目標に掲げ、生活習慣病の発症予防などの基本方針のもと、</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健活１０</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a:t>
            </a:r>
            <a:r>
              <a:rPr kumimoji="0" lang="en-US" altLang="ja-JP" sz="1600" b="0" i="0" u="none" strike="noStrike" kern="1200" cap="none" spc="0" normalizeH="0" baseline="30000" noProof="0" dirty="0">
                <a:ln>
                  <a:noFill/>
                </a:ln>
                <a:effectLst/>
                <a:uLnTx/>
                <a:uFillTx/>
                <a:latin typeface="Meiryo UI"/>
                <a:ea typeface="Meiryo UI"/>
                <a:cs typeface="+mn-cs"/>
              </a:rPr>
              <a:t> </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ケンカツ テン</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a:t>
            </a:r>
            <a:r>
              <a:rPr kumimoji="0" lang="en-US" altLang="ja-JP" sz="1600" b="0" i="0" u="none" strike="noStrike" kern="1200" cap="none" spc="0" normalizeH="0" baseline="30000" noProof="0" dirty="0">
                <a:ln>
                  <a:noFill/>
                </a:ln>
                <a:effectLst/>
                <a:uLnTx/>
                <a:uFillTx/>
                <a:latin typeface="Meiryo UI"/>
                <a:ea typeface="Meiryo UI"/>
                <a:cs typeface="+mn-cs"/>
              </a:rPr>
              <a:t>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を軸に”オール大阪”で取組を進めていきます。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600"/>
              </a:spcBef>
              <a:spcAft>
                <a:spcPts val="0"/>
              </a:spcAft>
              <a:buClrTx/>
              <a:buSzTx/>
              <a:buFontTx/>
              <a:buNone/>
              <a:tabLst/>
              <a:defRPr/>
            </a:pPr>
            <a:r>
              <a:rPr kumimoji="1" lang="ja-JP" altLang="en-US" sz="105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　　</a:t>
            </a:r>
            <a:r>
              <a:rPr kumimoji="1" lang="en-US" altLang="ja-JP" sz="105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a:t>
            </a:r>
            <a:r>
              <a:rPr kumimoji="1" lang="ja-JP" altLang="en-US" sz="105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健活１０</a:t>
            </a:r>
            <a:r>
              <a:rPr kumimoji="1" lang="en-US" altLang="ja-JP" sz="105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a:t>
            </a:r>
            <a:r>
              <a:rPr kumimoji="1" lang="ja-JP" altLang="en-US" sz="1050" b="0" i="0" u="none" strike="noStrike" kern="1200" cap="none" spc="0" normalizeH="0" baseline="0" noProof="0" dirty="0">
                <a:ln>
                  <a:noFill/>
                </a:ln>
                <a:effectLst/>
                <a:uLnTx/>
                <a:uFillTx/>
                <a:latin typeface="Meiryo UI" panose="020B0604030504040204" charset="-128"/>
                <a:ea typeface="Meiryo UI" panose="020B0604030504040204" charset="-128"/>
                <a:cs typeface="+mn-cs"/>
              </a:rPr>
              <a:t>：</a:t>
            </a:r>
            <a:r>
              <a:rPr kumimoji="1" lang="ja-JP" altLang="en-US" sz="105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生活習慣の改善や生活習慣病の予防等に向け、府民に取り組んでいただきたい「</a:t>
            </a:r>
            <a:r>
              <a:rPr kumimoji="1" lang="en-US" altLang="ja-JP" sz="105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10</a:t>
            </a:r>
            <a:r>
              <a:rPr kumimoji="1" lang="ja-JP" altLang="en-US" sz="105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の健康づくり活動」のこと。</a:t>
            </a:r>
            <a:endParaRPr kumimoji="1" lang="en-US" altLang="ja-JP" sz="105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　府民の健康づくりに対する意識の向上と実践を促すことを目的に健康アプリ「アスマイル」</a:t>
            </a:r>
            <a:r>
              <a:rPr kumimoji="0" lang="en-US" altLang="ja-JP" sz="1600" b="0" i="0" u="none" strike="noStrike" kern="1200" cap="none" spc="0" normalizeH="0" baseline="30000" noProof="0" dirty="0">
                <a:ln>
                  <a:noFill/>
                </a:ln>
                <a:effectLst/>
                <a:uLnTx/>
                <a:uFillTx/>
                <a:latin typeface="Meiryo UI"/>
                <a:ea typeface="Meiryo UI"/>
                <a:cs typeface="+mn-cs"/>
              </a:rPr>
              <a:t>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を展開し、アプリを通じて収集した歩数や健診データなどを活用し、個人の健康情報の見える化を行うとともに、蓄積したデータの分析・研究により、データヘルスの推進や府民への効果的な健康づくり施策と医療費適正化施策の実施につなげ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　</a:t>
            </a:r>
            <a:r>
              <a:rPr kumimoji="1" lang="en-US" altLang="ja-JP" sz="105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a:t>
            </a:r>
            <a:r>
              <a:rPr kumimoji="1" lang="ja-JP" altLang="en-US" sz="105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健康アプリ「アスマイル</a:t>
            </a:r>
            <a:r>
              <a:rPr lang="ja-JP" altLang="en-US" sz="1050" dirty="0">
                <a:latin typeface="Meiryo UI" panose="020B0604030504040204" charset="-128"/>
                <a:ea typeface="Meiryo UI" panose="020B0604030504040204" charset="-128"/>
                <a:cs typeface="Meiryo UI" panose="020B0604030504040204" charset="-128"/>
              </a:rPr>
              <a:t>」：</a:t>
            </a:r>
            <a:r>
              <a:rPr lang="en-US" altLang="ja-JP" sz="1050" dirty="0">
                <a:latin typeface="Meiryo UI" panose="020B0604030504040204" charset="-128"/>
                <a:ea typeface="Meiryo UI" panose="020B0604030504040204" charset="-128"/>
                <a:cs typeface="Meiryo UI" panose="020B0604030504040204" charset="-128"/>
              </a:rPr>
              <a:t>18</a:t>
            </a:r>
            <a:r>
              <a:rPr lang="ja-JP" altLang="en-US" sz="1050" dirty="0">
                <a:latin typeface="Meiryo UI" panose="020B0604030504040204" charset="-128"/>
                <a:ea typeface="Meiryo UI" panose="020B0604030504040204" charset="-128"/>
                <a:cs typeface="Meiryo UI" panose="020B0604030504040204" charset="-128"/>
              </a:rPr>
              <a:t>歳以上の府民であれば誰でも使える、無料のスマートフォンアプリ。</a:t>
            </a:r>
            <a:r>
              <a:rPr kumimoji="1" lang="ja-JP" altLang="en-US" sz="105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ウォーキングや特定健診の受診などの健康行動を行った結果にポイントを付与し、一定のポイントが貯まると、抽選に参加、電子マネーなどの特典が当たる仕組み。</a:t>
            </a:r>
            <a:endParaRPr kumimoji="1" lang="en-US" altLang="ja-JP" sz="105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　大阪・関西万博のテーマである「いのち輝く未来社会」の実現に向けて、“</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10</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歳若返り”の取組成果を発信します。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
        <p:nvSpPr>
          <p:cNvPr id="11" name="四角形: 角を丸くする 10"/>
          <p:cNvSpPr/>
          <p:nvPr/>
        </p:nvSpPr>
        <p:spPr>
          <a:xfrm>
            <a:off x="226469" y="279400"/>
            <a:ext cx="8691063" cy="6409635"/>
          </a:xfrm>
          <a:prstGeom prst="roundRect">
            <a:avLst>
              <a:gd name="adj" fmla="val 7037"/>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2" name="テキスト ボックス 8"/>
          <p:cNvSpPr txBox="1"/>
          <p:nvPr/>
        </p:nvSpPr>
        <p:spPr>
          <a:xfrm>
            <a:off x="2332458" y="152972"/>
            <a:ext cx="4479078" cy="347345"/>
          </a:xfrm>
          <a:prstGeom prst="rect">
            <a:avLst/>
          </a:prstGeom>
          <a:solidFill>
            <a:schemeClr val="accent3"/>
          </a:solidFill>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　基本目標⑥　誰もが健康で活躍できるまちをつくる</a:t>
            </a:r>
          </a:p>
        </p:txBody>
      </p:sp>
      <p:sp>
        <p:nvSpPr>
          <p:cNvPr id="7" name="四角形: 角を丸くする 6"/>
          <p:cNvSpPr/>
          <p:nvPr/>
        </p:nvSpPr>
        <p:spPr>
          <a:xfrm>
            <a:off x="619014" y="937632"/>
            <a:ext cx="7884000" cy="720000"/>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400" b="0" i="0" u="none" strike="noStrike" kern="1200" cap="none" spc="0" normalizeH="0" baseline="0" noProof="0" dirty="0">
                <a:ln>
                  <a:noFill/>
                </a:ln>
                <a:solidFill>
                  <a:schemeClr val="tx1"/>
                </a:solidFill>
                <a:effectLst/>
                <a:uLnTx/>
                <a:uFillTx/>
                <a:latin typeface="Meiryo UI" panose="020B0604030504040204" charset="-128"/>
                <a:ea typeface="Meiryo UI" panose="020B0604030504040204" charset="-128"/>
                <a:cs typeface="Meiryo UI" panose="020B0604030504040204" charset="-128"/>
              </a:rPr>
              <a:t>生涯を通じて心身ともに自立し、健やかで質の高い生活を送ることができるよう、生活習慣病の予防など健康寿命の延伸に向けて取り組みます。</a:t>
            </a:r>
          </a:p>
        </p:txBody>
      </p:sp>
      <p:sp>
        <p:nvSpPr>
          <p:cNvPr id="9" name="正方形/長方形 8">
            <a:extLst>
              <a:ext uri="{FF2B5EF4-FFF2-40B4-BE49-F238E27FC236}">
                <a16:creationId xmlns:a16="http://schemas.microsoft.com/office/drawing/2014/main" id="{430355E5-B464-4DBE-A816-9DBE405859BC}"/>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137</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226468" y="535521"/>
            <a:ext cx="8578951" cy="5493812"/>
          </a:xfrm>
          <a:prstGeom prst="rect">
            <a:avLst/>
          </a:prstGeom>
          <a:noFill/>
        </p:spPr>
        <p:txBody>
          <a:bodyPr wrap="square">
            <a:spAutoFit/>
          </a:bodyPr>
          <a:lstStyle/>
          <a:p>
            <a:pPr marL="179705" marR="0" lvl="0" indent="-457200" algn="just"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600"/>
              </a:spcBef>
              <a:spcAft>
                <a:spcPts val="0"/>
              </a:spcAft>
              <a:buClrTx/>
              <a:buSzTx/>
              <a:buFontTx/>
              <a:buNone/>
              <a:tabLst/>
              <a:defRPr/>
            </a:pPr>
            <a:endParaRPr kumimoji="1" lang="ja-JP" altLang="en-US" sz="10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r>
              <a:rPr lang="ja-JP" altLang="en-US" sz="1600" dirty="0">
                <a:latin typeface="Meiryo UI" panose="020B0604030504040204" charset="-128"/>
                <a:ea typeface="Meiryo UI" panose="020B0604030504040204" charset="-128"/>
              </a:rPr>
              <a:t>○　府民の健康を守るため、「健康増進法」を上回る基準を定めた「大阪府受動喫煙防止条例」の全面施行により、望まない受動喫煙を生じさせることのない環境づくりを進めます。</a:t>
            </a:r>
            <a:endParaRPr lang="en-US" altLang="ja-JP" sz="1600" dirty="0">
              <a:latin typeface="Meiryo UI" panose="020B0604030504040204" charset="-128"/>
              <a:ea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a:ea typeface="メイリオ" panose="020B0604030504040204" pitchFamily="50" charset="-128"/>
              <a:cs typeface="+mn-cs"/>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　こころの健康を維持するための取組を推進するとともに、</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IR</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の誘致も見据え、依存症対策の強化を図ります。特に、ギャンブル等依存症については「</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大阪府ギャンブル等依存症対策推進計画」に基づき、アルコール、薬物等に対する依存に関する施策等との有機的な連携を図りつつ、予防及び回復に必要な対策を講じていきます。</a:t>
            </a:r>
          </a:p>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　中小企業で働く従業員とその家族等の健康づくりを進めるため、「健康経営」の取組を進めます。保険者と連携した働きかけや、従業員の健康づくりに関する積極的な取組の事例紹介等を行うことにより、生活習慣を改善し、健康寿命の延伸を図り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　外国人を受け入れる医療機関・薬局を支援するため、多言語遠隔医療通訳サービスや、</a:t>
            </a:r>
            <a:r>
              <a:rPr kumimoji="1" lang="ja-JP" altLang="en-US" sz="16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医療機関等から寄せられる外国人対応に関する日常的な相談から複雑な課題にも対応できる</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ワンストップ相談窓口の設置等に取り組みます。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　「大阪スマートシティ戦略</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ver.2.0</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に基づき、治療・予防アプリなどの次世代スマートヘルス分野のスタートアップ支援を推進します。また、「デジタルヘルスファンド大阪」を核とした支援として、「次世代スマートヘルス・ラウンドテーブル大阪」を設置・運営し</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、スタートアップの発掘や社会実装等を支援します。（再掲）</a:t>
            </a:r>
            <a:endParaRPr kumimoji="1" lang="en-US" altLang="ja-JP" sz="10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p:txBody>
      </p:sp>
      <p:sp>
        <p:nvSpPr>
          <p:cNvPr id="9" name="四角形: 角を丸くする 8"/>
          <p:cNvSpPr/>
          <p:nvPr/>
        </p:nvSpPr>
        <p:spPr>
          <a:xfrm>
            <a:off x="226469" y="321734"/>
            <a:ext cx="8691063" cy="6367302"/>
          </a:xfrm>
          <a:prstGeom prst="roundRect">
            <a:avLst>
              <a:gd name="adj" fmla="val 7037"/>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2" name="テキスト ボックス 8"/>
          <p:cNvSpPr txBox="1"/>
          <p:nvPr/>
        </p:nvSpPr>
        <p:spPr>
          <a:xfrm>
            <a:off x="2332458" y="210757"/>
            <a:ext cx="4479078" cy="347345"/>
          </a:xfrm>
          <a:prstGeom prst="rect">
            <a:avLst/>
          </a:prstGeom>
          <a:solidFill>
            <a:schemeClr val="accent3"/>
          </a:solidFill>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　基本目標⑥　誰もが健康で活躍できるまちをつくる</a:t>
            </a:r>
          </a:p>
        </p:txBody>
      </p:sp>
      <p:sp>
        <p:nvSpPr>
          <p:cNvPr id="6" name="正方形/長方形 5">
            <a:extLst>
              <a:ext uri="{FF2B5EF4-FFF2-40B4-BE49-F238E27FC236}">
                <a16:creationId xmlns:a16="http://schemas.microsoft.com/office/drawing/2014/main" id="{6A5B2688-D409-4055-ACD9-4525A3389D6E}"/>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138</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p:cNvCxnSpPr>
            <a:cxnSpLocks/>
          </p:cNvCxnSpPr>
          <p:nvPr/>
        </p:nvCxnSpPr>
        <p:spPr>
          <a:xfrm>
            <a:off x="463494" y="3429000"/>
            <a:ext cx="8217012"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3" name="正方形/長方形 2"/>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13</a:t>
            </a:fld>
            <a:endParaRPr kumimoji="1" lang="ja-JP" altLang="en-US" sz="18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4" name="テキスト ボックス 3"/>
          <p:cNvSpPr txBox="1"/>
          <p:nvPr/>
        </p:nvSpPr>
        <p:spPr>
          <a:xfrm>
            <a:off x="463494" y="2833772"/>
            <a:ext cx="8217012" cy="52322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ja-JP" altLang="en-US" sz="2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a:t>
            </a:r>
            <a:r>
              <a:rPr kumimoji="1" lang="zh-TW" altLang="en-US" sz="2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大阪府の人口動向について</a:t>
            </a:r>
          </a:p>
        </p:txBody>
      </p:sp>
    </p:spTree>
    <p:extLst>
      <p:ext uri="{BB962C8B-B14F-4D97-AF65-F5344CB8AC3E}">
        <p14:creationId xmlns:p14="http://schemas.microsoft.com/office/powerpoint/2010/main" val="598384188"/>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226468" y="736895"/>
            <a:ext cx="8599732" cy="338554"/>
          </a:xfrm>
          <a:prstGeom prst="rect">
            <a:avLst/>
          </a:prstGeom>
          <a:noFill/>
        </p:spPr>
        <p:txBody>
          <a:bodyPr wrap="square">
            <a:spAutoFit/>
          </a:bodyPr>
          <a:lstStyle/>
          <a:p>
            <a:pPr marL="2062480" marR="0" lvl="0" indent="-1976755"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effectLst/>
                <a:uLnTx/>
                <a:uFillTx/>
                <a:latin typeface="Meiryo UI" panose="020B0604030504040204" charset="-128"/>
                <a:ea typeface="Meiryo UI" panose="020B0604030504040204" charset="-128"/>
                <a:cs typeface="+mn-cs"/>
              </a:rPr>
              <a:t>（３）高齢者等がいきいきと暮らせるまちづくり</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endParaRPr>
          </a:p>
        </p:txBody>
      </p:sp>
      <p:sp>
        <p:nvSpPr>
          <p:cNvPr id="11" name="四角形: 角を丸くする 10"/>
          <p:cNvSpPr/>
          <p:nvPr/>
        </p:nvSpPr>
        <p:spPr>
          <a:xfrm>
            <a:off x="226469" y="279400"/>
            <a:ext cx="8691063" cy="6409635"/>
          </a:xfrm>
          <a:prstGeom prst="roundRect">
            <a:avLst>
              <a:gd name="adj" fmla="val 7037"/>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2" name="テキスト ボックス 8"/>
          <p:cNvSpPr txBox="1"/>
          <p:nvPr/>
        </p:nvSpPr>
        <p:spPr>
          <a:xfrm>
            <a:off x="2332458" y="121306"/>
            <a:ext cx="4479078" cy="347345"/>
          </a:xfrm>
          <a:prstGeom prst="rect">
            <a:avLst/>
          </a:prstGeom>
          <a:solidFill>
            <a:schemeClr val="accent3"/>
          </a:solidFill>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　基本目標⑥　誰もが健康で活躍できるまちをつくる</a:t>
            </a:r>
          </a:p>
        </p:txBody>
      </p:sp>
      <p:sp>
        <p:nvSpPr>
          <p:cNvPr id="7" name="四角形: 角を丸くする 6"/>
          <p:cNvSpPr/>
          <p:nvPr/>
        </p:nvSpPr>
        <p:spPr>
          <a:xfrm>
            <a:off x="629997" y="1174635"/>
            <a:ext cx="7884000" cy="720000"/>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sym typeface="+mn-ea"/>
              </a:rPr>
              <a:t>医療・介護サービスをはじめ、地域コミュニティの再構築や住まい・生活支援サービスの提供などの基盤整備を通じ、高齢</a:t>
            </a:r>
            <a:r>
              <a:rPr kumimoji="1" lang="ja-JP" altLang="en-US" sz="1400" b="0" i="0" u="none" strike="noStrike" kern="1200" cap="none" spc="0" normalizeH="0" baseline="0" noProof="0" dirty="0">
                <a:ln>
                  <a:noFill/>
                </a:ln>
                <a:solidFill>
                  <a:schemeClr val="tx1"/>
                </a:solidFill>
                <a:effectLst/>
                <a:uLnTx/>
                <a:uFillTx/>
                <a:latin typeface="Meiryo UI" panose="020B0604030504040204" charset="-128"/>
                <a:ea typeface="Meiryo UI" panose="020B0604030504040204" charset="-128"/>
                <a:cs typeface="Meiryo UI" panose="020B0604030504040204" charset="-128"/>
                <a:sym typeface="+mn-ea"/>
              </a:rPr>
              <a:t>者等が</a:t>
            </a: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sym typeface="+mn-ea"/>
              </a:rPr>
              <a:t>住み慣れた地域で安心していきいきと生活するまちづくりをめざします。</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
        <p:nvSpPr>
          <p:cNvPr id="3" name="テキスト ボックス 2"/>
          <p:cNvSpPr txBox="1"/>
          <p:nvPr/>
        </p:nvSpPr>
        <p:spPr>
          <a:xfrm>
            <a:off x="342899" y="2086585"/>
            <a:ext cx="8413727" cy="4047262"/>
          </a:xfrm>
          <a:prstGeom prst="rect">
            <a:avLst/>
          </a:prstGeom>
          <a:noFill/>
        </p:spPr>
        <p:txBody>
          <a:bodyPr wrap="square" rtlCol="0">
            <a:spAutoFit/>
          </a:bodyPr>
          <a:lstStyle/>
          <a:p>
            <a:pPr marL="363855" marR="0" lvl="0" indent="-179705" algn="just" defTabSz="914400" rtl="0" eaLnBrk="1" fontAlgn="auto" latinLnBrk="0" hangingPunct="1">
              <a:lnSpc>
                <a:spcPct val="100000"/>
              </a:lnSpc>
              <a:spcBef>
                <a:spcPts val="60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具体的取組</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p>
          <a:p>
            <a:pPr marL="363855" marR="0" lvl="0" indent="-179705" algn="just" defTabSz="914400" rtl="0" eaLnBrk="1" fontAlgn="auto" latinLnBrk="0" hangingPunct="1">
              <a:lnSpc>
                <a:spcPct val="100000"/>
              </a:lnSpc>
              <a:spcBef>
                <a:spcPts val="6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sym typeface="+mn-ea"/>
              </a:rPr>
              <a:t>○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住み慣れた地域で医療・介護サービスの提供を受けることができるよう、地域の実情に沿った医療提供体制の構築に向け、地域医療構想</a:t>
            </a:r>
            <a:r>
              <a:rPr kumimoji="0" lang="en-US" altLang="ja-JP" sz="1600" b="0" i="0" u="none" strike="noStrike" kern="1200" cap="none" spc="0" normalizeH="0" baseline="30000" noProof="0" dirty="0">
                <a:ln>
                  <a:noFill/>
                </a:ln>
                <a:effectLst/>
                <a:uLnTx/>
                <a:uFillTx/>
                <a:latin typeface="Meiryo UI"/>
                <a:ea typeface="Meiryo UI"/>
                <a:cs typeface="+mn-cs"/>
              </a:rPr>
              <a:t>※</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の推進、医師確保、医師の働き方改革の推進などを一体的に進めます。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  </a:t>
            </a:r>
            <a:r>
              <a:rPr kumimoji="1" lang="en-US" altLang="ja-JP" sz="105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a:t>
            </a:r>
            <a:r>
              <a:rPr kumimoji="1" lang="ja-JP" altLang="en-US" sz="105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地域医療構想</a:t>
            </a:r>
            <a:r>
              <a:rPr lang="ja-JP" altLang="en-US" sz="1050" dirty="0">
                <a:latin typeface="Meiryo UI" panose="020B0604030504040204" charset="-128"/>
                <a:ea typeface="Meiryo UI" panose="020B0604030504040204" charset="-128"/>
                <a:cs typeface="Meiryo UI" panose="020B0604030504040204" charset="-128"/>
                <a:sym typeface="+mn-ea"/>
              </a:rPr>
              <a:t>：</a:t>
            </a:r>
            <a:r>
              <a:rPr kumimoji="1" lang="ja-JP" altLang="en-US" sz="105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一般病床及び療養病床について、病床の機能区分（高度急性期、急性期、回復期、慢性期）ごとの将来の医療需要と病床数の必要量と在宅医療等の将来の医療需要を推計し、</a:t>
            </a:r>
            <a:r>
              <a:rPr kumimoji="1" lang="en-US" altLang="ja-JP" sz="105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2025</a:t>
            </a:r>
            <a:r>
              <a:rPr kumimoji="1" lang="ja-JP" altLang="en-US" sz="105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年のあるべき医療体制の姿を明らかにするとともに、その実現に必要となる施策の方向を示すもの。</a:t>
            </a:r>
            <a:endParaRPr kumimoji="1" lang="en-US" altLang="ja-JP" sz="105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　⼈と⼈、⼈と資源が世代や分野を超えて⽀え合える地域をともに創っていく「地域共⽣社会の実現」をめざし「第５期⼤阪府地域福祉⽀援計画」において</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誰もが困ったときに⾝近なところで⽀援を受けられる地域社会</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の実現などを目標に取組を進めていきます。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914400" rtl="0" eaLnBrk="1" fontAlgn="auto" latinLnBrk="0" hangingPunct="1">
              <a:lnSpc>
                <a:spcPct val="100000"/>
              </a:lnSpc>
              <a:spcBef>
                <a:spcPts val="0"/>
              </a:spcBef>
              <a:spcAft>
                <a:spcPts val="0"/>
              </a:spcAft>
              <a:buClrTx/>
              <a:buSzTx/>
              <a:buFontTx/>
              <a:buNone/>
              <a:tabLst/>
              <a:defRPr/>
            </a:pPr>
            <a:endParaRPr kumimoji="0"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　「大阪府高齢者計画</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2024</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」に基づき、「みんなで支え 地域で支える 高齢社会」の実現に向け、市町村と連携し、高齢者の自立支援・介護予防・重度化防止、医療と介護の連携、認知症施策の推進など、地域包括ケアシステムの深化・推進に取り組みます。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algn="just" defTabSz="457200" rtl="0" eaLnBrk="1" fontAlgn="auto" latinLnBrk="0" hangingPunct="1">
              <a:lnSpc>
                <a:spcPct val="100000"/>
              </a:lnSpc>
              <a:spcBef>
                <a:spcPts val="600"/>
              </a:spcBef>
              <a:spcAft>
                <a:spcPts val="0"/>
              </a:spcAft>
              <a:buClrTx/>
              <a:buSzTx/>
              <a:buFontTx/>
              <a:buNone/>
              <a:tabLst/>
              <a:defRPr/>
            </a:pPr>
            <a:endParaRPr kumimoji="0" lang="en-US" altLang="ja-JP" sz="1600" b="0" i="0" u="none" strike="noStrike" kern="1200" cap="none" spc="0" normalizeH="0" baseline="0" noProof="0" dirty="0">
              <a:ln>
                <a:noFill/>
              </a:ln>
              <a:solidFill>
                <a:srgbClr val="FF0000"/>
              </a:solidFill>
              <a:effectLst/>
              <a:uLnTx/>
              <a:uFillTx/>
              <a:latin typeface="Meiryo UI" panose="020B0604030504040204" charset="-128"/>
              <a:ea typeface="Meiryo UI" panose="020B0604030504040204" charset="-128"/>
              <a:cs typeface="Meiryo UI" panose="020B0604030504040204" charset="-128"/>
            </a:endParaRPr>
          </a:p>
        </p:txBody>
      </p:sp>
      <p:sp>
        <p:nvSpPr>
          <p:cNvPr id="9" name="正方形/長方形 8">
            <a:extLst>
              <a:ext uri="{FF2B5EF4-FFF2-40B4-BE49-F238E27FC236}">
                <a16:creationId xmlns:a16="http://schemas.microsoft.com/office/drawing/2014/main" id="{D1A4AA2E-E8D8-43EB-8851-ADAE7C1B53EB}"/>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139</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316792" y="607976"/>
            <a:ext cx="8510410" cy="3693319"/>
          </a:xfrm>
          <a:prstGeom prst="rect">
            <a:avLst/>
          </a:prstGeom>
          <a:noFill/>
        </p:spPr>
        <p:txBody>
          <a:bodyPr wrap="square">
            <a:spAutoFit/>
          </a:bodyPr>
          <a:lstStyle/>
          <a:p>
            <a:pPr marL="363855" marR="0" lvl="0" indent="-179705" algn="just" defTabSz="457200" rtl="0" eaLnBrk="1" fontAlgn="auto" latinLnBrk="0" hangingPunct="1">
              <a:lnSpc>
                <a:spcPct val="100000"/>
              </a:lnSpc>
              <a:spcBef>
                <a:spcPts val="600"/>
              </a:spcBef>
              <a:spcAft>
                <a:spcPts val="0"/>
              </a:spcAft>
              <a:buClrTx/>
              <a:buSzTx/>
              <a:buFontTx/>
              <a:buNone/>
              <a:tabLst/>
              <a:defRPr/>
            </a:pPr>
            <a:endParaRPr kumimoji="0" lang="en-US" altLang="ja-JP" sz="1600" b="0" i="0" u="none" strike="noStrike" kern="1200" cap="none" spc="0" normalizeH="0" baseline="0" noProof="0" dirty="0">
              <a:ln>
                <a:noFill/>
              </a:ln>
              <a:solidFill>
                <a:srgbClr val="FF0000"/>
              </a:solidFill>
              <a:effectLst/>
              <a:highlight>
                <a:srgbClr val="FFFF00"/>
              </a:highlight>
              <a:uLnTx/>
              <a:uFillTx/>
              <a:latin typeface="Meiryo UI" panose="020B0604030504040204" charset="-128"/>
              <a:ea typeface="Meiryo UI" panose="020B0604030504040204" charset="-128"/>
              <a:cs typeface="Meiryo UI" panose="020B0604030504040204" charset="-128"/>
            </a:endParaRPr>
          </a:p>
          <a:p>
            <a:pPr marL="363855" marR="0" lvl="0" indent="-179705" defTabSz="914400" rtl="0" eaLnBrk="1" fontAlgn="auto" latinLnBrk="0" hangingPunct="1">
              <a:lnSpc>
                <a:spcPct val="100000"/>
              </a:lnSpc>
              <a:spcAft>
                <a:spcPts val="0"/>
              </a:spcAft>
              <a:buClrTx/>
              <a:buSzTx/>
              <a:buFontTx/>
              <a:buNone/>
              <a:tabLst/>
              <a:defRPr/>
            </a:pPr>
            <a:endParaRPr kumimoji="1" lang="en-US" altLang="ja-JP" sz="1600" b="0" i="0" u="none" strike="dbl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defTabSz="914400" rtl="0" eaLnBrk="1" fontAlgn="auto" latinLnBrk="0" hangingPunct="1">
              <a:lnSpc>
                <a:spcPct val="100000"/>
              </a:lnSpc>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　地域づくりにおける地域活動の担い手不足の課題に対応するため、地縁に頼らない人材を活用して、地域貢献団体の取組を支援する「大阪ええまちプロジェクト」において、地域の支え合いと高齢者の活躍の場の創出、介護予防の推進に向けた市町村支援等を通じて、住み慣れた地域で安心して自分らしい暮らしを送れる体制づくりを進め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363855" marR="0" lvl="0" indent="-179705" defTabSz="914400" rtl="0" eaLnBrk="1" fontAlgn="auto" latinLnBrk="0" hangingPunct="1">
              <a:lnSpc>
                <a:spcPct val="100000"/>
              </a:lnSpc>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endParaRPr>
          </a:p>
          <a:p>
            <a:pPr marL="363855" marR="0" lvl="0" indent="-179705" defTabSz="914400" rtl="0" eaLnBrk="1" fontAlgn="auto" latinLnBrk="0" hangingPunct="1">
              <a:lnSpc>
                <a:spcPct val="100000"/>
              </a:lnSpc>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　不足が予想される介護人材について、 </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「大阪府介護・福祉人材確保戦略</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2023</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rPr>
              <a:t>」に基づき、</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rPr>
              <a:t>地域や教育関係機関と連携し、福祉の職場体験等を通じて、福祉・介護の仕事の内容について理解を深めることにより、人材確保に努めます。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sym typeface="+mn-ea"/>
            </a:endParaRPr>
          </a:p>
          <a:p>
            <a:pPr marL="363855" marR="0" lvl="0" indent="-179705" defTabSz="914400" rtl="0" eaLnBrk="1" fontAlgn="auto" latinLnBrk="0" hangingPunct="1">
              <a:lnSpc>
                <a:spcPct val="100000"/>
              </a:lnSpc>
              <a:spcAft>
                <a:spcPts val="0"/>
              </a:spcAft>
              <a:buClrTx/>
              <a:buSzTx/>
              <a:buFontTx/>
              <a:buNone/>
              <a:tabLst/>
              <a:defRPr/>
            </a:pP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endParaRPr>
          </a:p>
          <a:p>
            <a:pPr marL="363855" marR="0" lvl="0" indent="-179705" defTabSz="457200" rtl="0" eaLnBrk="1" fontAlgn="auto" latinLnBrk="0" hangingPunct="1">
              <a:lnSpc>
                <a:spcPct val="100000"/>
              </a:lnSpc>
              <a:spcAft>
                <a:spcPts val="0"/>
              </a:spcAft>
              <a:buClrTx/>
              <a:buSzTx/>
              <a:buFontTx/>
              <a:buNone/>
              <a:tabLst/>
              <a:defRPr/>
            </a:pP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　高齢者がいきいきと健康で便利に生活できるよう、シニア層の抱える課題を</a:t>
            </a:r>
            <a:r>
              <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ICT</a:t>
            </a:r>
            <a:r>
              <a:rPr kumimoji="1"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sym typeface="+mn-ea"/>
              </a:rPr>
              <a:t>の活用により解決する取組を進めます。</a:t>
            </a:r>
            <a:endParaRPr kumimoji="1" lang="en-US" altLang="ja-JP" sz="1600" b="0" i="0" u="none" strike="noStrike" kern="1200" cap="none" spc="0" normalizeH="0" baseline="0" noProof="0" dirty="0">
              <a:ln>
                <a:noFill/>
              </a:ln>
              <a:effectLst/>
              <a:uLnTx/>
              <a:uFillTx/>
              <a:latin typeface="Meiryo UI" panose="020B0604030504040204" charset="-128"/>
              <a:ea typeface="Meiryo UI" panose="020B0604030504040204" charset="-128"/>
              <a:cs typeface="Meiryo UI" panose="020B0604030504040204" charset="-128"/>
            </a:endParaRPr>
          </a:p>
          <a:p>
            <a:pPr marL="179705" marR="0" lvl="0" indent="-457200" algn="just"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a:p>
            <a:pPr marL="2062480" marR="0" lvl="0" indent="-188150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
        <p:nvSpPr>
          <p:cNvPr id="7" name="四角形: 角を丸くする 6"/>
          <p:cNvSpPr/>
          <p:nvPr/>
        </p:nvSpPr>
        <p:spPr>
          <a:xfrm>
            <a:off x="226469" y="387626"/>
            <a:ext cx="8691063" cy="6301409"/>
          </a:xfrm>
          <a:prstGeom prst="roundRect">
            <a:avLst>
              <a:gd name="adj" fmla="val 7037"/>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2" name="テキスト ボックス 8"/>
          <p:cNvSpPr txBox="1"/>
          <p:nvPr/>
        </p:nvSpPr>
        <p:spPr>
          <a:xfrm>
            <a:off x="2332458" y="210757"/>
            <a:ext cx="4479078" cy="347345"/>
          </a:xfrm>
          <a:prstGeom prst="rect">
            <a:avLst/>
          </a:prstGeom>
          <a:solidFill>
            <a:schemeClr val="accent3"/>
          </a:solidFill>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　基本目標⑥　誰もが健康で活躍できるまちをつくる</a:t>
            </a:r>
          </a:p>
        </p:txBody>
      </p:sp>
      <p:sp>
        <p:nvSpPr>
          <p:cNvPr id="6" name="正方形/長方形 5">
            <a:extLst>
              <a:ext uri="{FF2B5EF4-FFF2-40B4-BE49-F238E27FC236}">
                <a16:creationId xmlns:a16="http://schemas.microsoft.com/office/drawing/2014/main" id="{656B331D-6D1F-4403-ADE0-7B27552EA332}"/>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140</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１</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総人口　</a:t>
            </a:r>
            <a:r>
              <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ー人口</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の推移ー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14</a:t>
            </a:fld>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6" name="正方形/長方形 5"/>
          <p:cNvSpPr/>
          <p:nvPr/>
        </p:nvSpPr>
        <p:spPr>
          <a:xfrm>
            <a:off x="179512" y="702856"/>
            <a:ext cx="8784976" cy="1133324"/>
          </a:xfrm>
          <a:prstGeom prst="rect">
            <a:avLst/>
          </a:prstGeom>
          <a:solidFill>
            <a:schemeClr val="accent5">
              <a:lumMod val="20000"/>
              <a:lumOff val="80000"/>
            </a:schemeClr>
          </a:solidFill>
        </p:spPr>
        <p:txBody>
          <a:bodyPr wrap="square">
            <a:spAutoFit/>
          </a:bodyPr>
          <a:lstStyle/>
          <a:p>
            <a:pPr marL="180000" indent="-457200" algn="just">
              <a:lnSpc>
                <a:spcPts val="2000"/>
              </a:lnSpc>
              <a:spcBef>
                <a:spcPts val="300"/>
              </a:spcBef>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大阪府の</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総人口は、</a:t>
            </a:r>
            <a:r>
              <a:rPr kumimoji="1" lang="en-US" altLang="ja-JP"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2010</a:t>
            </a:r>
            <a:r>
              <a:rPr kumimoji="1" lang="ja-JP" altLang="en-US"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年</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の国勢調査</a:t>
            </a:r>
            <a:r>
              <a:rPr kumimoji="1" lang="ja-JP" altLang="en-US"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をピークに減少に転じており、</a:t>
            </a:r>
            <a:r>
              <a:rPr kumimoji="1" lang="en-US" altLang="ja-JP"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2020</a:t>
            </a:r>
            <a:r>
              <a:rPr kumimoji="1" lang="ja-JP" altLang="en-US"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年の同調査では</a:t>
            </a:r>
            <a:r>
              <a:rPr kumimoji="1" lang="en-US" altLang="ja-JP"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883</a:t>
            </a:r>
            <a:r>
              <a:rPr kumimoji="1" lang="ja-JP" altLang="en-US"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万</a:t>
            </a:r>
            <a:r>
              <a:rPr kumimoji="1" lang="en-US" altLang="ja-JP"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8</a:t>
            </a:r>
            <a:r>
              <a:rPr kumimoji="1" lang="ja-JP" altLang="en-US"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千人で、</a:t>
            </a:r>
            <a:r>
              <a:rPr kumimoji="1" lang="en-US" altLang="ja-JP"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2015</a:t>
            </a:r>
            <a:r>
              <a:rPr kumimoji="1" lang="ja-JP" altLang="en-US"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年</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883</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万</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9</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千人から</a:t>
            </a:r>
            <a:r>
              <a:rPr kumimoji="1" lang="ja-JP" altLang="en-US"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微減となりました</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2023</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年に</a:t>
            </a:r>
            <a:r>
              <a:rPr kumimoji="1" lang="ja-JP" altLang="en-US" sz="16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国立社会保障・人口問題研究所が公表した「日本の地域別将来推計人口」では</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2050</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年には</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726</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万人となり、</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2020</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年からの</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年間で約</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157</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万人減（▲</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18</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％）が見込まれています。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a:extLst>
              <a:ext uri="{FF2B5EF4-FFF2-40B4-BE49-F238E27FC236}">
                <a16:creationId xmlns:a16="http://schemas.microsoft.com/office/drawing/2014/main" id="{178AA22E-FCB1-45B3-87A6-15F3CBAFE844}"/>
              </a:ext>
            </a:extLst>
          </p:cNvPr>
          <p:cNvSpPr txBox="1"/>
          <p:nvPr/>
        </p:nvSpPr>
        <p:spPr>
          <a:xfrm>
            <a:off x="3226447" y="6341830"/>
            <a:ext cx="5854153" cy="369332"/>
          </a:xfrm>
          <a:prstGeom prst="rect">
            <a:avLst/>
          </a:prstGeom>
          <a:noFill/>
        </p:spPr>
        <p:txBody>
          <a:bodyPr wrap="square" rtlCol="0">
            <a:spAutoFit/>
          </a:bodyPr>
          <a:lstStyle/>
          <a:p>
            <a:pPr marL="180000" marR="0" lvl="0" indent="-45720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a:t>
            </a:r>
            <a:r>
              <a:rPr kumimoji="1" lang="en-US" altLang="ja-JP"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 2020</a:t>
            </a: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年までは総務省「国勢調査」</a:t>
            </a:r>
            <a:endParaRPr kumimoji="1" lang="en-US" altLang="ja-JP"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369888" marR="0" lvl="0" indent="-64770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2025</a:t>
            </a: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年以降は国立社会保障・人口問題研究所「日本の地域別将来推計人口（令和５年推計）」</a:t>
            </a:r>
            <a:endPar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8" name="テキスト ボックス 17">
            <a:extLst>
              <a:ext uri="{FF2B5EF4-FFF2-40B4-BE49-F238E27FC236}">
                <a16:creationId xmlns:a16="http://schemas.microsoft.com/office/drawing/2014/main" id="{2E872DDA-F2C4-4FDC-BCF3-95941459831C}"/>
              </a:ext>
            </a:extLst>
          </p:cNvPr>
          <p:cNvSpPr txBox="1"/>
          <p:nvPr/>
        </p:nvSpPr>
        <p:spPr>
          <a:xfrm>
            <a:off x="8381845" y="5974001"/>
            <a:ext cx="788987"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（年）</a:t>
            </a:r>
            <a:endParaRPr kumimoji="1" lang="ja-JP" altLang="en-US" sz="1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cxnSp>
        <p:nvCxnSpPr>
          <p:cNvPr id="21" name="直線コネクタ 20">
            <a:extLst>
              <a:ext uri="{FF2B5EF4-FFF2-40B4-BE49-F238E27FC236}">
                <a16:creationId xmlns:a16="http://schemas.microsoft.com/office/drawing/2014/main" id="{655F7345-6694-458D-B169-ECE31C54EE3C}"/>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pic>
        <p:nvPicPr>
          <p:cNvPr id="2" name="図 1">
            <a:extLst>
              <a:ext uri="{FF2B5EF4-FFF2-40B4-BE49-F238E27FC236}">
                <a16:creationId xmlns:a16="http://schemas.microsoft.com/office/drawing/2014/main" id="{A7379AB6-F153-4B53-AE07-9744E2E74AF1}"/>
              </a:ext>
            </a:extLst>
          </p:cNvPr>
          <p:cNvPicPr>
            <a:picLocks noChangeAspect="1"/>
          </p:cNvPicPr>
          <p:nvPr/>
        </p:nvPicPr>
        <p:blipFill>
          <a:blip r:embed="rId2"/>
          <a:stretch>
            <a:fillRect/>
          </a:stretch>
        </p:blipFill>
        <p:spPr>
          <a:xfrm>
            <a:off x="322829" y="1880339"/>
            <a:ext cx="8297375" cy="4395597"/>
          </a:xfrm>
          <a:prstGeom prst="rect">
            <a:avLst/>
          </a:prstGeom>
        </p:spPr>
      </p:pic>
    </p:spTree>
    <p:extLst>
      <p:ext uri="{BB962C8B-B14F-4D97-AF65-F5344CB8AC3E}">
        <p14:creationId xmlns:p14="http://schemas.microsoft.com/office/powerpoint/2010/main" val="27838189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A7E88374-85B1-478F-B46D-107B896368E4}"/>
              </a:ext>
            </a:extLst>
          </p:cNvPr>
          <p:cNvPicPr>
            <a:picLocks noChangeAspect="1"/>
          </p:cNvPicPr>
          <p:nvPr/>
        </p:nvPicPr>
        <p:blipFill>
          <a:blip r:embed="rId2"/>
          <a:stretch>
            <a:fillRect/>
          </a:stretch>
        </p:blipFill>
        <p:spPr>
          <a:xfrm>
            <a:off x="4552411" y="2697652"/>
            <a:ext cx="4572000" cy="3427182"/>
          </a:xfrm>
          <a:prstGeom prst="rect">
            <a:avLst/>
          </a:prstGeom>
        </p:spPr>
      </p:pic>
      <p:sp>
        <p:nvSpPr>
          <p:cNvPr id="3" name="正方形/長方形 2"/>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１</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）総人口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ー人口ピラミッドの変化ー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15</a:t>
            </a:fld>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6" name="正方形/長方形 5"/>
          <p:cNvSpPr/>
          <p:nvPr/>
        </p:nvSpPr>
        <p:spPr>
          <a:xfrm>
            <a:off x="179512" y="702856"/>
            <a:ext cx="8784976" cy="1171796"/>
          </a:xfrm>
          <a:prstGeom prst="rect">
            <a:avLst/>
          </a:prstGeom>
          <a:solidFill>
            <a:schemeClr val="accent5">
              <a:lumMod val="20000"/>
              <a:lumOff val="80000"/>
            </a:schemeClr>
          </a:solidFill>
        </p:spPr>
        <p:txBody>
          <a:bodyPr wrap="square">
            <a:spAutoFit/>
          </a:bodyPr>
          <a:lstStyle/>
          <a:p>
            <a:pPr marL="180000" indent="-457200" algn="just">
              <a:lnSpc>
                <a:spcPts val="2000"/>
              </a:lnSpc>
              <a:spcBef>
                <a:spcPts val="300"/>
              </a:spcBef>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大阪府の人口</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構成は、</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全国と同様に「団塊ジュニア世代」（</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1971</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年から</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1974</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年に生まれた世代）以降の出生の波がなく、人口ピラミッドは、</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2020</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年時点で</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19</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歳以下の人口が少なく高齢者が多い「つぼ型」となっています。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今後、さらに少子高齢化が進むと、</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2050</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年には、より「逆ピラミッド型」に近づくと予想されます。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a:extLst>
              <a:ext uri="{FF2B5EF4-FFF2-40B4-BE49-F238E27FC236}">
                <a16:creationId xmlns:a16="http://schemas.microsoft.com/office/drawing/2014/main" id="{178AA22E-FCB1-45B3-87A6-15F3CBAFE844}"/>
              </a:ext>
            </a:extLst>
          </p:cNvPr>
          <p:cNvSpPr txBox="1"/>
          <p:nvPr/>
        </p:nvSpPr>
        <p:spPr>
          <a:xfrm>
            <a:off x="4119995" y="6115362"/>
            <a:ext cx="6432278" cy="369332"/>
          </a:xfrm>
          <a:prstGeom prst="rect">
            <a:avLst/>
          </a:prstGeom>
          <a:noFill/>
        </p:spPr>
        <p:txBody>
          <a:bodyPr wrap="square" rtlCol="0">
            <a:spAutoFit/>
          </a:bodyPr>
          <a:lstStyle/>
          <a:p>
            <a:pPr marL="180000" marR="0" lvl="0" indent="-45720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a:t>
            </a:r>
            <a:r>
              <a:rPr kumimoji="1" lang="en-US" altLang="ja-JP"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 2020</a:t>
            </a: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年は総務省「国勢調査」</a:t>
            </a:r>
            <a:endParaRPr kumimoji="1" lang="en-US" altLang="ja-JP"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369888" marR="0" lvl="0" indent="-64770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2050</a:t>
            </a: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年は国立社会保障・人口問題研究所「日本の地域別将来推計人口（令和５年推計）」</a:t>
            </a:r>
            <a:endPar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12" name="図 11">
            <a:extLst>
              <a:ext uri="{FF2B5EF4-FFF2-40B4-BE49-F238E27FC236}">
                <a16:creationId xmlns:a16="http://schemas.microsoft.com/office/drawing/2014/main" id="{20CB36CD-04D8-426D-8CA5-0EBEDB65F079}"/>
              </a:ext>
            </a:extLst>
          </p:cNvPr>
          <p:cNvPicPr>
            <a:picLocks noChangeAspect="1"/>
          </p:cNvPicPr>
          <p:nvPr/>
        </p:nvPicPr>
        <p:blipFill>
          <a:blip r:embed="rId3"/>
          <a:stretch>
            <a:fillRect/>
          </a:stretch>
        </p:blipFill>
        <p:spPr>
          <a:xfrm>
            <a:off x="7621" y="2697652"/>
            <a:ext cx="4571999" cy="3427182"/>
          </a:xfrm>
          <a:prstGeom prst="rect">
            <a:avLst/>
          </a:prstGeom>
        </p:spPr>
      </p:pic>
      <p:sp>
        <p:nvSpPr>
          <p:cNvPr id="18" name="テキスト ボックス 17">
            <a:extLst>
              <a:ext uri="{FF2B5EF4-FFF2-40B4-BE49-F238E27FC236}">
                <a16:creationId xmlns:a16="http://schemas.microsoft.com/office/drawing/2014/main" id="{2E872DDA-F2C4-4FDC-BCF3-95941459831C}"/>
              </a:ext>
            </a:extLst>
          </p:cNvPr>
          <p:cNvSpPr txBox="1"/>
          <p:nvPr/>
        </p:nvSpPr>
        <p:spPr>
          <a:xfrm>
            <a:off x="7621" y="2654548"/>
            <a:ext cx="788987" cy="2539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（人）</a:t>
            </a:r>
            <a:endParaRPr kumimoji="1" lang="ja-JP" altLang="en-US" sz="18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4" name="テキスト ボックス 23">
            <a:extLst>
              <a:ext uri="{FF2B5EF4-FFF2-40B4-BE49-F238E27FC236}">
                <a16:creationId xmlns:a16="http://schemas.microsoft.com/office/drawing/2014/main" id="{81AE4060-DC4A-43DF-9608-1EACAA662D00}"/>
              </a:ext>
            </a:extLst>
          </p:cNvPr>
          <p:cNvSpPr txBox="1"/>
          <p:nvPr/>
        </p:nvSpPr>
        <p:spPr>
          <a:xfrm>
            <a:off x="4614227" y="2698310"/>
            <a:ext cx="788987" cy="2539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（人）</a:t>
            </a:r>
            <a:endParaRPr kumimoji="1" lang="ja-JP" altLang="en-US" sz="18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5" name="Rectangle 2">
            <a:extLst>
              <a:ext uri="{FF2B5EF4-FFF2-40B4-BE49-F238E27FC236}">
                <a16:creationId xmlns:a16="http://schemas.microsoft.com/office/drawing/2014/main" id="{17D01F10-9420-4520-8F63-15724F184BD3}"/>
              </a:ext>
            </a:extLst>
          </p:cNvPr>
          <p:cNvSpPr>
            <a:spLocks noChangeArrowheads="1"/>
          </p:cNvSpPr>
          <p:nvPr/>
        </p:nvSpPr>
        <p:spPr bwMode="auto">
          <a:xfrm>
            <a:off x="1203960" y="2051641"/>
            <a:ext cx="2179320" cy="440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2020</a:t>
            </a: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endPar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人口ピラミッド</a:t>
            </a:r>
            <a:r>
              <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a:t>
            </a:r>
            <a:r>
              <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総人口：</a:t>
            </a:r>
            <a:r>
              <a:rPr kumimoji="1" lang="en-US" altLang="ja-JP"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884</a:t>
            </a:r>
            <a:r>
              <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万人</a:t>
            </a:r>
            <a:r>
              <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Rectangle 2">
            <a:extLst>
              <a:ext uri="{FF2B5EF4-FFF2-40B4-BE49-F238E27FC236}">
                <a16:creationId xmlns:a16="http://schemas.microsoft.com/office/drawing/2014/main" id="{73355C28-8129-4B42-9B5F-214BAE6C8934}"/>
              </a:ext>
            </a:extLst>
          </p:cNvPr>
          <p:cNvSpPr>
            <a:spLocks noChangeArrowheads="1"/>
          </p:cNvSpPr>
          <p:nvPr/>
        </p:nvSpPr>
        <p:spPr bwMode="auto">
          <a:xfrm>
            <a:off x="5403214" y="2065982"/>
            <a:ext cx="2636977" cy="440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2050</a:t>
            </a: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endPar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人口ピラミッド</a:t>
            </a:r>
            <a:r>
              <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a:t>
            </a:r>
            <a:r>
              <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総人口：推計</a:t>
            </a:r>
            <a:r>
              <a:rPr kumimoji="1" lang="en-US" altLang="ja-JP"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726</a:t>
            </a:r>
            <a:r>
              <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万人</a:t>
            </a:r>
            <a:r>
              <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正方形/長方形 26">
            <a:extLst>
              <a:ext uri="{FF2B5EF4-FFF2-40B4-BE49-F238E27FC236}">
                <a16:creationId xmlns:a16="http://schemas.microsoft.com/office/drawing/2014/main" id="{A544E7F0-98DC-4BA0-9B3D-B8A982754904}"/>
              </a:ext>
            </a:extLst>
          </p:cNvPr>
          <p:cNvSpPr/>
          <p:nvPr/>
        </p:nvSpPr>
        <p:spPr>
          <a:xfrm>
            <a:off x="109221" y="4268604"/>
            <a:ext cx="4386579" cy="182041"/>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0" name="テキスト ボックス 29">
            <a:extLst>
              <a:ext uri="{FF2B5EF4-FFF2-40B4-BE49-F238E27FC236}">
                <a16:creationId xmlns:a16="http://schemas.microsoft.com/office/drawing/2014/main" id="{9D9E996D-366C-4897-AAEC-2DA8DDC2E5FB}"/>
              </a:ext>
            </a:extLst>
          </p:cNvPr>
          <p:cNvSpPr txBox="1"/>
          <p:nvPr/>
        </p:nvSpPr>
        <p:spPr>
          <a:xfrm>
            <a:off x="2608781" y="5834362"/>
            <a:ext cx="1032343" cy="152616"/>
          </a:xfrm>
          <a:prstGeom prst="rect">
            <a:avLst/>
          </a:prstGeom>
          <a:noFill/>
          <a:ln>
            <a:solidFill>
              <a:srgbClr val="C00000"/>
            </a:solidFill>
          </a:ln>
        </p:spPr>
        <p:txBody>
          <a:bodyPr wrap="square" rtlCol="0">
            <a:spAutoFit/>
          </a:bodyPr>
          <a:lstStyle/>
          <a:p>
            <a:pPr marL="0" marR="0" lvl="0" indent="0" algn="ctr" defTabSz="914400" rtl="0" eaLnBrk="1" fontAlgn="auto" latinLnBrk="0" hangingPunct="1">
              <a:lnSpc>
                <a:spcPts val="700"/>
              </a:lnSpc>
              <a:spcBef>
                <a:spcPts val="0"/>
              </a:spcBef>
              <a:spcAft>
                <a:spcPts val="0"/>
              </a:spcAft>
              <a:buClrTx/>
              <a:buSzTx/>
              <a:buFontTx/>
              <a:buNone/>
              <a:tabLst/>
              <a:defRPr/>
            </a:pPr>
            <a:r>
              <a:rPr kumimoji="1" lang="ja-JP" altLang="en-US" sz="700" b="1" i="0" u="none" strike="noStrike" kern="1200" cap="none" spc="0" normalizeH="0" baseline="0" noProof="0" dirty="0">
                <a:ln>
                  <a:noFill/>
                </a:ln>
                <a:solidFill>
                  <a:srgbClr val="C00000"/>
                </a:solidFill>
                <a:effectLst/>
                <a:uLnTx/>
                <a:uFillTx/>
                <a:latin typeface="游ゴシック" panose="020F0502020204030204"/>
                <a:ea typeface="游ゴシック" panose="020B0400000000000000" pitchFamily="50" charset="-128"/>
                <a:cs typeface="+mn-cs"/>
              </a:rPr>
              <a:t>団塊ジュニア世代</a:t>
            </a:r>
          </a:p>
        </p:txBody>
      </p:sp>
      <p:sp>
        <p:nvSpPr>
          <p:cNvPr id="31" name="正方形/長方形 30">
            <a:extLst>
              <a:ext uri="{FF2B5EF4-FFF2-40B4-BE49-F238E27FC236}">
                <a16:creationId xmlns:a16="http://schemas.microsoft.com/office/drawing/2014/main" id="{5D4FD791-F1E7-48B3-A02A-ADC9AE283096}"/>
              </a:ext>
            </a:extLst>
          </p:cNvPr>
          <p:cNvSpPr/>
          <p:nvPr/>
        </p:nvSpPr>
        <p:spPr>
          <a:xfrm>
            <a:off x="5056574" y="3442110"/>
            <a:ext cx="3799102" cy="197061"/>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7" name="テキスト ボックス 16">
            <a:extLst>
              <a:ext uri="{FF2B5EF4-FFF2-40B4-BE49-F238E27FC236}">
                <a16:creationId xmlns:a16="http://schemas.microsoft.com/office/drawing/2014/main" id="{09CE7DA8-E55E-4242-A7F4-8EA7203A6520}"/>
              </a:ext>
            </a:extLst>
          </p:cNvPr>
          <p:cNvSpPr txBox="1"/>
          <p:nvPr/>
        </p:nvSpPr>
        <p:spPr>
          <a:xfrm>
            <a:off x="7205493" y="5834362"/>
            <a:ext cx="1032343" cy="152616"/>
          </a:xfrm>
          <a:prstGeom prst="rect">
            <a:avLst/>
          </a:prstGeom>
          <a:noFill/>
          <a:ln>
            <a:solidFill>
              <a:srgbClr val="C00000"/>
            </a:solidFill>
          </a:ln>
        </p:spPr>
        <p:txBody>
          <a:bodyPr wrap="square" rtlCol="0">
            <a:spAutoFit/>
          </a:bodyPr>
          <a:lstStyle/>
          <a:p>
            <a:pPr marL="0" marR="0" lvl="0" indent="0" algn="ctr" defTabSz="914400" rtl="0" eaLnBrk="1" fontAlgn="auto" latinLnBrk="0" hangingPunct="1">
              <a:lnSpc>
                <a:spcPts val="700"/>
              </a:lnSpc>
              <a:spcBef>
                <a:spcPts val="0"/>
              </a:spcBef>
              <a:spcAft>
                <a:spcPts val="0"/>
              </a:spcAft>
              <a:buClrTx/>
              <a:buSzTx/>
              <a:buFontTx/>
              <a:buNone/>
              <a:tabLst/>
              <a:defRPr/>
            </a:pPr>
            <a:r>
              <a:rPr kumimoji="1" lang="ja-JP" altLang="en-US" sz="700" b="1" i="0" u="none" strike="noStrike" kern="1200" cap="none" spc="0" normalizeH="0" baseline="0" noProof="0" dirty="0">
                <a:ln>
                  <a:noFill/>
                </a:ln>
                <a:solidFill>
                  <a:srgbClr val="C00000"/>
                </a:solidFill>
                <a:effectLst/>
                <a:uLnTx/>
                <a:uFillTx/>
                <a:latin typeface="游ゴシック" panose="020F0502020204030204"/>
                <a:ea typeface="游ゴシック" panose="020B0400000000000000" pitchFamily="50" charset="-128"/>
                <a:cs typeface="+mn-cs"/>
              </a:rPr>
              <a:t>団塊ジュニア世代</a:t>
            </a:r>
          </a:p>
        </p:txBody>
      </p:sp>
      <p:cxnSp>
        <p:nvCxnSpPr>
          <p:cNvPr id="19" name="直線コネクタ 18">
            <a:extLst>
              <a:ext uri="{FF2B5EF4-FFF2-40B4-BE49-F238E27FC236}">
                <a16:creationId xmlns:a16="http://schemas.microsoft.com/office/drawing/2014/main" id="{E7D91FF9-D0AE-47FA-8C42-C93A4B175396}"/>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897781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１</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）総人口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ー人口構成の推移①ー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8432528" y="6479401"/>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16</a:t>
            </a:fld>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6" name="正方形/長方形 5"/>
          <p:cNvSpPr/>
          <p:nvPr/>
        </p:nvSpPr>
        <p:spPr>
          <a:xfrm>
            <a:off x="179512" y="702856"/>
            <a:ext cx="8784976" cy="1210268"/>
          </a:xfrm>
          <a:prstGeom prst="rect">
            <a:avLst/>
          </a:prstGeom>
          <a:solidFill>
            <a:schemeClr val="accent5">
              <a:lumMod val="20000"/>
              <a:lumOff val="80000"/>
            </a:schemeClr>
          </a:solidFill>
        </p:spPr>
        <p:txBody>
          <a:bodyPr wrap="square">
            <a:spAutoFit/>
          </a:bodyPr>
          <a:lstStyle/>
          <a:p>
            <a:pPr marL="180000" indent="-457200" algn="just">
              <a:lnSpc>
                <a:spcPts val="2000"/>
              </a:lnSpc>
              <a:spcBef>
                <a:spcPts val="300"/>
              </a:spcBef>
              <a:defRPr/>
            </a:pPr>
            <a:r>
              <a:rPr kumimoji="1" lang="ja-JP" altLang="en-US"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大阪府の人口</a:t>
            </a:r>
            <a:r>
              <a:rPr kumimoji="1" lang="ja-JP" altLang="en-US"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構成は、</a:t>
            </a:r>
            <a:endParaRPr kumimoji="1" lang="en-US" altLang="ja-JP"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79388" marR="0" lvl="0" indent="-90488" algn="just" defTabSz="914400" rtl="0" eaLnBrk="1" fontAlgn="auto" latinLnBrk="0" hangingPunct="1">
              <a:lnSpc>
                <a:spcPts val="2000"/>
              </a:lnSpc>
              <a:spcBef>
                <a:spcPts val="300"/>
              </a:spcBef>
              <a:spcAft>
                <a:spcPts val="0"/>
              </a:spcAft>
              <a:buClrTx/>
              <a:buSzTx/>
              <a:buFontTx/>
              <a:buNone/>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高齢者人口　 ：</a:t>
            </a:r>
            <a:r>
              <a:rPr kumimoji="1" lang="en-US" altLang="ja-JP"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244</a:t>
            </a:r>
            <a:r>
              <a:rPr kumimoji="1" lang="ja-JP" altLang="en-US"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万人（</a:t>
            </a:r>
            <a:r>
              <a:rPr kumimoji="1" lang="en-US" altLang="ja-JP"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2020</a:t>
            </a:r>
            <a:r>
              <a:rPr kumimoji="1" lang="ja-JP" altLang="en-US"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から</a:t>
            </a:r>
            <a:r>
              <a:rPr kumimoji="1" lang="ja-JP" altLang="en-US"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266</a:t>
            </a:r>
            <a:r>
              <a:rPr kumimoji="1" lang="ja-JP" altLang="en-US"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万人（</a:t>
            </a:r>
            <a:r>
              <a:rPr kumimoji="1" lang="en-US" altLang="ja-JP"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2050</a:t>
            </a:r>
            <a:r>
              <a:rPr kumimoji="1" lang="ja-JP" altLang="en-US"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年）へ約</a:t>
            </a:r>
            <a:r>
              <a:rPr kumimoji="1" lang="ja-JP" altLang="en-US" sz="10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９％増加</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する</a:t>
            </a:r>
            <a:r>
              <a:rPr kumimoji="1" lang="ja-JP" altLang="en-US"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見込み</a:t>
            </a:r>
            <a:endParaRPr kumimoji="1" lang="en-US" altLang="ja-JP"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79388" marR="0" lvl="0" indent="-90488" algn="just" defTabSz="914400" rtl="0" eaLnBrk="1" fontAlgn="auto" latinLnBrk="0" hangingPunct="1">
              <a:lnSpc>
                <a:spcPts val="2000"/>
              </a:lnSpc>
              <a:spcBef>
                <a:spcPts val="300"/>
              </a:spcBef>
              <a:spcAft>
                <a:spcPts val="0"/>
              </a:spcAft>
              <a:buClrTx/>
              <a:buSzTx/>
              <a:buFontTx/>
              <a:buNone/>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生産年齢人口：</a:t>
            </a:r>
            <a:r>
              <a:rPr kumimoji="1" lang="en-US" altLang="ja-JP"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536</a:t>
            </a:r>
            <a:r>
              <a:rPr kumimoji="1" lang="ja-JP" altLang="en-US"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万人（</a:t>
            </a:r>
            <a:r>
              <a:rPr kumimoji="1" lang="en-US" altLang="ja-JP"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2020</a:t>
            </a:r>
            <a:r>
              <a:rPr kumimoji="1" lang="ja-JP" altLang="en-US"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年）から　</a:t>
            </a:r>
            <a:r>
              <a:rPr kumimoji="1" lang="en-US" altLang="ja-JP"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390</a:t>
            </a:r>
            <a:r>
              <a:rPr kumimoji="1" lang="ja-JP" altLang="en-US"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万人（</a:t>
            </a:r>
            <a:r>
              <a:rPr kumimoji="1" lang="en-US" altLang="ja-JP"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2050</a:t>
            </a:r>
            <a:r>
              <a:rPr kumimoji="1" lang="ja-JP" altLang="en-US"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年）へ約</a:t>
            </a:r>
            <a:r>
              <a:rPr kumimoji="1" lang="en-US" altLang="ja-JP"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％減少</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する</a:t>
            </a:r>
            <a:r>
              <a:rPr kumimoji="1" lang="ja-JP" altLang="en-US"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見込み</a:t>
            </a:r>
            <a:endParaRPr kumimoji="1" lang="en-US" altLang="ja-JP"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79388" marR="0" lvl="0" indent="-90488" algn="just" defTabSz="914400" rtl="0" eaLnBrk="1" fontAlgn="auto" latinLnBrk="0" hangingPunct="1">
              <a:lnSpc>
                <a:spcPts val="2000"/>
              </a:lnSpc>
              <a:spcBef>
                <a:spcPts val="300"/>
              </a:spcBef>
              <a:spcAft>
                <a:spcPts val="0"/>
              </a:spcAft>
              <a:buClrTx/>
              <a:buSzTx/>
              <a:buFontTx/>
              <a:buNone/>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年少人口　　　：</a:t>
            </a:r>
            <a:r>
              <a:rPr kumimoji="1" lang="en-US" altLang="ja-JP"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103</a:t>
            </a:r>
            <a:r>
              <a:rPr kumimoji="1" lang="ja-JP" altLang="en-US"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万人（</a:t>
            </a:r>
            <a:r>
              <a:rPr kumimoji="1" lang="en-US" altLang="ja-JP"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2020</a:t>
            </a:r>
            <a:r>
              <a:rPr kumimoji="1" lang="ja-JP" altLang="en-US"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年）から　　</a:t>
            </a:r>
            <a:r>
              <a:rPr kumimoji="1" lang="en-US" altLang="ja-JP"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70</a:t>
            </a:r>
            <a:r>
              <a:rPr kumimoji="1" lang="ja-JP" altLang="en-US"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万人（</a:t>
            </a:r>
            <a:r>
              <a:rPr kumimoji="1" lang="en-US" altLang="ja-JP"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2050</a:t>
            </a:r>
            <a:r>
              <a:rPr kumimoji="1" lang="ja-JP" altLang="en-US"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年）へ約</a:t>
            </a:r>
            <a:r>
              <a:rPr kumimoji="1" lang="en-US" altLang="ja-JP"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32</a:t>
            </a:r>
            <a:r>
              <a:rPr kumimoji="1" lang="ja-JP" altLang="en-US"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％減少</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する</a:t>
            </a:r>
            <a:r>
              <a:rPr kumimoji="1" lang="ja-JP" altLang="en-US"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見込み</a:t>
            </a:r>
            <a:endParaRPr kumimoji="1" lang="en-US" altLang="ja-JP" sz="160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a:extLst>
              <a:ext uri="{FF2B5EF4-FFF2-40B4-BE49-F238E27FC236}">
                <a16:creationId xmlns:a16="http://schemas.microsoft.com/office/drawing/2014/main" id="{178AA22E-FCB1-45B3-87A6-15F3CBAFE844}"/>
              </a:ext>
            </a:extLst>
          </p:cNvPr>
          <p:cNvSpPr txBox="1"/>
          <p:nvPr/>
        </p:nvSpPr>
        <p:spPr>
          <a:xfrm>
            <a:off x="3173601" y="6287599"/>
            <a:ext cx="6117012" cy="369332"/>
          </a:xfrm>
          <a:prstGeom prst="rect">
            <a:avLst/>
          </a:prstGeom>
          <a:noFill/>
        </p:spPr>
        <p:txBody>
          <a:bodyPr wrap="square" rtlCol="0">
            <a:spAutoFit/>
          </a:bodyPr>
          <a:lstStyle/>
          <a:p>
            <a:pPr marL="180000" marR="0" lvl="0" indent="-45720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a:t>
            </a:r>
            <a:r>
              <a:rPr kumimoji="1" lang="en-US" altLang="ja-JP"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 2020</a:t>
            </a: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年までは総務省「国勢調査」</a:t>
            </a:r>
            <a:endParaRPr kumimoji="1" lang="en-US" altLang="ja-JP"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369888" marR="0" lvl="0" indent="-64770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2025</a:t>
            </a: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年以降は国立社会保障・人口問題研究所「日本の地域別将来推計人口（令和５年推計）」</a:t>
            </a:r>
            <a:endPar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0" name="テキスト ボックス 19">
            <a:extLst>
              <a:ext uri="{FF2B5EF4-FFF2-40B4-BE49-F238E27FC236}">
                <a16:creationId xmlns:a16="http://schemas.microsoft.com/office/drawing/2014/main" id="{42674FA9-6F93-498A-B779-9E42FD794F1A}"/>
              </a:ext>
            </a:extLst>
          </p:cNvPr>
          <p:cNvSpPr txBox="1"/>
          <p:nvPr/>
        </p:nvSpPr>
        <p:spPr>
          <a:xfrm>
            <a:off x="8501626" y="5564145"/>
            <a:ext cx="788987"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（年）</a:t>
            </a:r>
            <a:endParaRPr kumimoji="1" lang="ja-JP" altLang="en-US" sz="1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40" name="Rectangle 2">
            <a:extLst>
              <a:ext uri="{FF2B5EF4-FFF2-40B4-BE49-F238E27FC236}">
                <a16:creationId xmlns:a16="http://schemas.microsoft.com/office/drawing/2014/main" id="{3642B7DF-B1BD-4FD4-9923-EEDB13585832}"/>
              </a:ext>
            </a:extLst>
          </p:cNvPr>
          <p:cNvSpPr>
            <a:spLocks noChangeArrowheads="1"/>
          </p:cNvSpPr>
          <p:nvPr/>
        </p:nvSpPr>
        <p:spPr bwMode="auto">
          <a:xfrm>
            <a:off x="3312758" y="1847158"/>
            <a:ext cx="2430649" cy="440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人口構成の推移</a:t>
            </a:r>
            <a:r>
              <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a:t>
            </a:r>
            <a:r>
              <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3" name="直線コネクタ 22">
            <a:extLst>
              <a:ext uri="{FF2B5EF4-FFF2-40B4-BE49-F238E27FC236}">
                <a16:creationId xmlns:a16="http://schemas.microsoft.com/office/drawing/2014/main" id="{8C9E598B-7E58-4DC5-9361-422A073470EB}"/>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pic>
        <p:nvPicPr>
          <p:cNvPr id="4" name="図 3">
            <a:extLst>
              <a:ext uri="{FF2B5EF4-FFF2-40B4-BE49-F238E27FC236}">
                <a16:creationId xmlns:a16="http://schemas.microsoft.com/office/drawing/2014/main" id="{84E19604-4D72-4B0D-8CF2-F003BF94E60F}"/>
              </a:ext>
            </a:extLst>
          </p:cNvPr>
          <p:cNvPicPr>
            <a:picLocks noChangeAspect="1"/>
          </p:cNvPicPr>
          <p:nvPr/>
        </p:nvPicPr>
        <p:blipFill rotWithShape="1">
          <a:blip r:embed="rId3"/>
          <a:srcRect l="3209"/>
          <a:stretch/>
        </p:blipFill>
        <p:spPr>
          <a:xfrm>
            <a:off x="311898" y="2287228"/>
            <a:ext cx="8432368" cy="3846909"/>
          </a:xfrm>
          <a:prstGeom prst="rect">
            <a:avLst/>
          </a:prstGeom>
        </p:spPr>
      </p:pic>
      <p:sp>
        <p:nvSpPr>
          <p:cNvPr id="10" name="テキスト ボックス 9">
            <a:extLst>
              <a:ext uri="{FF2B5EF4-FFF2-40B4-BE49-F238E27FC236}">
                <a16:creationId xmlns:a16="http://schemas.microsoft.com/office/drawing/2014/main" id="{F7F39F52-CD15-4756-B17E-DE79D75828F6}"/>
              </a:ext>
            </a:extLst>
          </p:cNvPr>
          <p:cNvSpPr txBox="1"/>
          <p:nvPr/>
        </p:nvSpPr>
        <p:spPr>
          <a:xfrm>
            <a:off x="91677" y="2133766"/>
            <a:ext cx="788987" cy="2539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050" dirty="0">
                <a:solidFill>
                  <a:prstClr val="black"/>
                </a:solidFill>
                <a:latin typeface="Meiryo UI" panose="020B0604030504040204" pitchFamily="50" charset="-128"/>
                <a:ea typeface="Meiryo UI" panose="020B0604030504040204" pitchFamily="50" charset="-128"/>
              </a:rPr>
              <a:t>（万</a:t>
            </a:r>
            <a:r>
              <a:rPr kumimoji="1" lang="ja-JP" altLang="en-US" sz="105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人）</a:t>
            </a:r>
            <a:endParaRPr kumimoji="1" lang="ja-JP" altLang="en-US" sz="18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9571021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１</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）総人口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ー人口構成の推移②ー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17</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6" name="正方形/長方形 5"/>
          <p:cNvSpPr/>
          <p:nvPr/>
        </p:nvSpPr>
        <p:spPr>
          <a:xfrm>
            <a:off x="179512" y="702856"/>
            <a:ext cx="8784976" cy="1210268"/>
          </a:xfrm>
          <a:prstGeom prst="rect">
            <a:avLst/>
          </a:prstGeom>
          <a:solidFill>
            <a:schemeClr val="accent5">
              <a:lumMod val="20000"/>
              <a:lumOff val="80000"/>
            </a:schemeClr>
          </a:solidFill>
        </p:spPr>
        <p:txBody>
          <a:bodyPr wrap="square">
            <a:spAutoFit/>
          </a:bodyPr>
          <a:lstStyle/>
          <a:p>
            <a:pPr marL="180000" indent="-457200" algn="just">
              <a:lnSpc>
                <a:spcPts val="2000"/>
              </a:lnSpc>
              <a:spcBef>
                <a:spcPts val="300"/>
              </a:spcBef>
              <a:defRPr/>
            </a:pPr>
            <a:r>
              <a:rPr kumimoji="1" lang="ja-JP" altLang="en-US"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大阪府の人口構成は、</a:t>
            </a:r>
            <a:endParaRPr kumimoji="1" lang="en-US" altLang="ja-JP"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79388" marR="0" lvl="0" indent="-90488" algn="just" defTabSz="914400" rtl="0" eaLnBrk="1" fontAlgn="auto" latinLnBrk="0" hangingPunct="1">
              <a:lnSpc>
                <a:spcPts val="2000"/>
              </a:lnSpc>
              <a:spcBef>
                <a:spcPts val="300"/>
              </a:spcBef>
              <a:spcAft>
                <a:spcPts val="0"/>
              </a:spcAft>
              <a:buClrTx/>
              <a:buSzTx/>
              <a:buFontTx/>
              <a:buNone/>
              <a:tabLst/>
              <a:defRPr/>
            </a:pPr>
            <a:r>
              <a:rPr lang="en-US" altLang="ja-JP"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高齢者人口の割合　 ：年々増加し、</a:t>
            </a:r>
            <a:r>
              <a:rPr kumimoji="1" lang="en-US" altLang="ja-JP"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2050</a:t>
            </a:r>
            <a:r>
              <a:rPr kumimoji="1" lang="ja-JP" altLang="en-US"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年には全体の３分の１を超える</a:t>
            </a:r>
            <a:r>
              <a:rPr kumimoji="1" lang="en-US" altLang="ja-JP"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36.6</a:t>
            </a:r>
            <a:r>
              <a:rPr kumimoji="1" lang="ja-JP" altLang="en-US"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％を占める見込み</a:t>
            </a:r>
            <a:endParaRPr kumimoji="1" lang="en-US" altLang="ja-JP"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79388" marR="0" lvl="0" indent="-90488" algn="just" defTabSz="914400" rtl="0" eaLnBrk="1" fontAlgn="auto" latinLnBrk="0" hangingPunct="1">
              <a:lnSpc>
                <a:spcPts val="2000"/>
              </a:lnSpc>
              <a:spcBef>
                <a:spcPts val="300"/>
              </a:spcBef>
              <a:spcAft>
                <a:spcPts val="0"/>
              </a:spcAft>
              <a:buClrTx/>
              <a:buSzTx/>
              <a:buFontTx/>
              <a:buNone/>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生産年齢人口の割合：減少</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傾向で</a:t>
            </a:r>
            <a:r>
              <a:rPr kumimoji="1" lang="ja-JP" altLang="en-US"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2050</a:t>
            </a:r>
            <a:r>
              <a:rPr kumimoji="1" lang="ja-JP" altLang="en-US"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年には全体の半数程度の</a:t>
            </a:r>
            <a:r>
              <a:rPr kumimoji="1" lang="en-US" altLang="ja-JP"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53.7</a:t>
            </a:r>
            <a:r>
              <a:rPr kumimoji="1" lang="ja-JP" altLang="en-US"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％まで減少する見込み</a:t>
            </a:r>
            <a:endParaRPr kumimoji="1" lang="en-US" altLang="ja-JP"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79388" marR="0" lvl="0" indent="-90488" algn="just" defTabSz="914400" rtl="0" eaLnBrk="1" fontAlgn="auto" latinLnBrk="0" hangingPunct="1">
              <a:lnSpc>
                <a:spcPts val="2000"/>
              </a:lnSpc>
              <a:spcBef>
                <a:spcPts val="300"/>
              </a:spcBef>
              <a:spcAft>
                <a:spcPts val="0"/>
              </a:spcAft>
              <a:buClrTx/>
              <a:buSzTx/>
              <a:buFontTx/>
              <a:buNone/>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年少人口の割合　　　：減少</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傾向で</a:t>
            </a:r>
            <a:r>
              <a:rPr kumimoji="1" lang="ja-JP" altLang="en-US"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2050</a:t>
            </a:r>
            <a:r>
              <a:rPr kumimoji="1" lang="ja-JP" altLang="en-US"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年には全体の１割を下回る</a:t>
            </a:r>
            <a:r>
              <a:rPr kumimoji="1" lang="en-US" altLang="ja-JP"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9.7</a:t>
            </a:r>
            <a:r>
              <a:rPr kumimoji="1" lang="ja-JP" altLang="en-US"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％まで減少する見込み</a:t>
            </a:r>
            <a:endParaRPr kumimoji="1" lang="en-US" altLang="ja-JP"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a:extLst>
              <a:ext uri="{FF2B5EF4-FFF2-40B4-BE49-F238E27FC236}">
                <a16:creationId xmlns:a16="http://schemas.microsoft.com/office/drawing/2014/main" id="{178AA22E-FCB1-45B3-87A6-15F3CBAFE844}"/>
              </a:ext>
            </a:extLst>
          </p:cNvPr>
          <p:cNvSpPr txBox="1"/>
          <p:nvPr/>
        </p:nvSpPr>
        <p:spPr>
          <a:xfrm>
            <a:off x="3223309" y="6437868"/>
            <a:ext cx="5355424" cy="369332"/>
          </a:xfrm>
          <a:prstGeom prst="rect">
            <a:avLst/>
          </a:prstGeom>
          <a:noFill/>
        </p:spPr>
        <p:txBody>
          <a:bodyPr wrap="square" rtlCol="0">
            <a:spAutoFit/>
          </a:bodyPr>
          <a:lstStyle/>
          <a:p>
            <a:pPr marL="180000" marR="0" lvl="0" indent="-45720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a:t>
            </a:r>
            <a:r>
              <a:rPr kumimoji="1" lang="en-US" altLang="ja-JP"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 2020</a:t>
            </a: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年までは総務省「国勢調査」</a:t>
            </a:r>
            <a:endParaRPr kumimoji="1" lang="en-US" altLang="ja-JP"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369888" marR="0" lvl="0" indent="-64770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2025</a:t>
            </a: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年以降は国立社会保障・人口問題研究所「日本の地域別将来推計人口（令和５年推計）」</a:t>
            </a:r>
            <a:endPar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0" name="Rectangle 2">
            <a:extLst>
              <a:ext uri="{FF2B5EF4-FFF2-40B4-BE49-F238E27FC236}">
                <a16:creationId xmlns:a16="http://schemas.microsoft.com/office/drawing/2014/main" id="{3642B7DF-B1BD-4FD4-9923-EEDB13585832}"/>
              </a:ext>
            </a:extLst>
          </p:cNvPr>
          <p:cNvSpPr>
            <a:spLocks noChangeArrowheads="1"/>
          </p:cNvSpPr>
          <p:nvPr/>
        </p:nvSpPr>
        <p:spPr bwMode="auto">
          <a:xfrm>
            <a:off x="3137554" y="1828872"/>
            <a:ext cx="2868891" cy="440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人口構成割合の推移</a:t>
            </a:r>
            <a:r>
              <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a:t>
            </a:r>
            <a:r>
              <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4" name="直線コネクタ 13">
            <a:extLst>
              <a:ext uri="{FF2B5EF4-FFF2-40B4-BE49-F238E27FC236}">
                <a16:creationId xmlns:a16="http://schemas.microsoft.com/office/drawing/2014/main" id="{1909D998-BD0D-46CB-831C-CD1EB0BAB80A}"/>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pic>
        <p:nvPicPr>
          <p:cNvPr id="4" name="図 3">
            <a:extLst>
              <a:ext uri="{FF2B5EF4-FFF2-40B4-BE49-F238E27FC236}">
                <a16:creationId xmlns:a16="http://schemas.microsoft.com/office/drawing/2014/main" id="{2FA655BF-C696-45E5-A2FE-28D2BE6B21A9}"/>
              </a:ext>
            </a:extLst>
          </p:cNvPr>
          <p:cNvPicPr>
            <a:picLocks noChangeAspect="1"/>
          </p:cNvPicPr>
          <p:nvPr/>
        </p:nvPicPr>
        <p:blipFill>
          <a:blip r:embed="rId3"/>
          <a:stretch>
            <a:fillRect/>
          </a:stretch>
        </p:blipFill>
        <p:spPr>
          <a:xfrm>
            <a:off x="173294" y="2124226"/>
            <a:ext cx="8791194" cy="4365114"/>
          </a:xfrm>
          <a:prstGeom prst="rect">
            <a:avLst/>
          </a:prstGeom>
        </p:spPr>
      </p:pic>
    </p:spTree>
    <p:extLst>
      <p:ext uri="{BB962C8B-B14F-4D97-AF65-F5344CB8AC3E}">
        <p14:creationId xmlns:p14="http://schemas.microsoft.com/office/powerpoint/2010/main" val="35271304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１</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）総人口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ー世帯構成の推移ー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18</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6" name="正方形/長方形 5"/>
          <p:cNvSpPr/>
          <p:nvPr/>
        </p:nvSpPr>
        <p:spPr>
          <a:xfrm>
            <a:off x="179512" y="702856"/>
            <a:ext cx="8784976" cy="1210268"/>
          </a:xfrm>
          <a:prstGeom prst="rect">
            <a:avLst/>
          </a:prstGeom>
          <a:solidFill>
            <a:schemeClr val="accent5">
              <a:lumMod val="20000"/>
              <a:lumOff val="80000"/>
            </a:schemeClr>
          </a:solidFill>
        </p:spPr>
        <p:txBody>
          <a:bodyPr wrap="square">
            <a:spAutoFit/>
          </a:bodyPr>
          <a:lstStyle/>
          <a:p>
            <a:pPr marL="180000" indent="-457200" algn="just">
              <a:lnSpc>
                <a:spcPts val="2000"/>
              </a:lnSpc>
              <a:spcBef>
                <a:spcPts val="300"/>
              </a:spcBef>
              <a:defRPr/>
            </a:pPr>
            <a:r>
              <a:rPr kumimoji="1" lang="ja-JP" altLang="en-US"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大阪府の世帯構成は、</a:t>
            </a:r>
            <a:endParaRPr kumimoji="1" lang="en-US" altLang="ja-JP"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79388" marR="0" lvl="0" indent="-90488" algn="just" defTabSz="914400" rtl="0" eaLnBrk="1" fontAlgn="auto" latinLnBrk="0" hangingPunct="1">
              <a:lnSpc>
                <a:spcPts val="2000"/>
              </a:lnSpc>
              <a:spcBef>
                <a:spcPts val="300"/>
              </a:spcBef>
              <a:spcAft>
                <a:spcPts val="0"/>
              </a:spcAft>
              <a:buClrTx/>
              <a:buSzTx/>
              <a:buFontTx/>
              <a:buNone/>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単独世帯の割合　　　　　　　    ：増加し続け、 </a:t>
            </a:r>
            <a:r>
              <a:rPr kumimoji="1" lang="en-US" altLang="ja-JP"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2020</a:t>
            </a:r>
            <a:r>
              <a:rPr kumimoji="1" lang="ja-JP" altLang="en-US"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年</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以降は</a:t>
            </a:r>
            <a:r>
              <a:rPr kumimoji="1" lang="ja-JP" altLang="en-US"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４割を超えて推移する見込み</a:t>
            </a:r>
            <a:endParaRPr kumimoji="1" lang="en-US" altLang="ja-JP"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79388" marR="0" lvl="0" indent="-90488" algn="just" defTabSz="914400" rtl="0" eaLnBrk="1" fontAlgn="auto" latinLnBrk="0" hangingPunct="1">
              <a:lnSpc>
                <a:spcPts val="2000"/>
              </a:lnSpc>
              <a:spcBef>
                <a:spcPts val="300"/>
              </a:spcBef>
              <a:spcAft>
                <a:spcPts val="0"/>
              </a:spcAft>
              <a:buClrTx/>
              <a:buSzTx/>
              <a:buFontTx/>
              <a:buNone/>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夫婦と子から成る世帯の割合　 ：減少し続け、</a:t>
            </a:r>
            <a:r>
              <a:rPr kumimoji="1" lang="en-US" altLang="ja-JP"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2050</a:t>
            </a:r>
            <a:r>
              <a:rPr kumimoji="1" lang="ja-JP" altLang="en-US"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年には２割程度になる見込み</a:t>
            </a:r>
            <a:endParaRPr kumimoji="1" lang="en-US" altLang="ja-JP"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79388" marR="0" lvl="0" indent="-90488" algn="just" defTabSz="914400" rtl="0" eaLnBrk="1" fontAlgn="auto" latinLnBrk="0" hangingPunct="1">
              <a:lnSpc>
                <a:spcPts val="2000"/>
              </a:lnSpc>
              <a:spcBef>
                <a:spcPts val="300"/>
              </a:spcBef>
              <a:spcAft>
                <a:spcPts val="0"/>
              </a:spcAft>
              <a:buClrTx/>
              <a:buSzTx/>
              <a:buFontTx/>
              <a:buNone/>
              <a:tabLs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ひとり親と子から成る世帯</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の割合</a:t>
            </a:r>
            <a:r>
              <a:rPr kumimoji="1" lang="ja-JP" altLang="en-US"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：今後増加し、</a:t>
            </a:r>
            <a:r>
              <a:rPr kumimoji="1" lang="en-US" altLang="ja-JP"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2030</a:t>
            </a:r>
            <a:r>
              <a:rPr kumimoji="1" lang="ja-JP" altLang="en-US"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年には１割を超える見込み</a:t>
            </a:r>
            <a:endParaRPr kumimoji="1" lang="en-US" altLang="ja-JP" sz="160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Rectangle 2">
            <a:extLst>
              <a:ext uri="{FF2B5EF4-FFF2-40B4-BE49-F238E27FC236}">
                <a16:creationId xmlns:a16="http://schemas.microsoft.com/office/drawing/2014/main" id="{4454A843-DC65-4EA7-B63B-72A0B9BFF384}"/>
              </a:ext>
            </a:extLst>
          </p:cNvPr>
          <p:cNvSpPr>
            <a:spLocks noChangeArrowheads="1"/>
          </p:cNvSpPr>
          <p:nvPr/>
        </p:nvSpPr>
        <p:spPr bwMode="auto">
          <a:xfrm>
            <a:off x="2715689" y="1931922"/>
            <a:ext cx="3712621" cy="440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全世帯に占める世帯類型別割合</a:t>
            </a:r>
            <a:r>
              <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a:t>
            </a:r>
            <a:r>
              <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a:extLst>
              <a:ext uri="{FF2B5EF4-FFF2-40B4-BE49-F238E27FC236}">
                <a16:creationId xmlns:a16="http://schemas.microsoft.com/office/drawing/2014/main" id="{31D9BE30-851F-4B4A-98B7-331F31FCD7FF}"/>
              </a:ext>
            </a:extLst>
          </p:cNvPr>
          <p:cNvSpPr txBox="1"/>
          <p:nvPr/>
        </p:nvSpPr>
        <p:spPr>
          <a:xfrm>
            <a:off x="2452254" y="6388806"/>
            <a:ext cx="6163420" cy="369332"/>
          </a:xfrm>
          <a:prstGeom prst="rect">
            <a:avLst/>
          </a:prstGeom>
          <a:noFill/>
        </p:spPr>
        <p:txBody>
          <a:bodyPr wrap="square" rtlCol="0">
            <a:spAutoFit/>
          </a:bodyPr>
          <a:lstStyle/>
          <a:p>
            <a:pPr marL="180000" marR="0" lvl="0" indent="-45720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a:t>
            </a:r>
            <a:r>
              <a:rPr kumimoji="1" lang="en-US" altLang="ja-JP"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 2020</a:t>
            </a: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年までは総務省「国勢調査」</a:t>
            </a:r>
            <a:endParaRPr kumimoji="1" lang="en-US" altLang="ja-JP"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369888" marR="0" lvl="0" indent="-64770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2030</a:t>
            </a: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年以降は国立社会保障・人口問題研究所</a:t>
            </a:r>
            <a:r>
              <a:rPr kumimoji="1" lang="en-US" altLang="ja-JP"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日本の世帯数の将来推計（都道府県別推計）</a:t>
            </a:r>
            <a:r>
              <a:rPr kumimoji="1" lang="en-US" altLang="ja-JP"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2024</a:t>
            </a: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年推計</a:t>
            </a:r>
            <a:r>
              <a:rPr lang="ja-JP" altLang="en-US" sz="9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11" name="直線コネクタ 10">
            <a:extLst>
              <a:ext uri="{FF2B5EF4-FFF2-40B4-BE49-F238E27FC236}">
                <a16:creationId xmlns:a16="http://schemas.microsoft.com/office/drawing/2014/main" id="{FA3819F0-E410-4F20-B0F4-C38ED3974C8F}"/>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pic>
        <p:nvPicPr>
          <p:cNvPr id="2" name="図 1">
            <a:extLst>
              <a:ext uri="{FF2B5EF4-FFF2-40B4-BE49-F238E27FC236}">
                <a16:creationId xmlns:a16="http://schemas.microsoft.com/office/drawing/2014/main" id="{30D78C6F-3950-4BDD-951A-A7BE6A33454E}"/>
              </a:ext>
            </a:extLst>
          </p:cNvPr>
          <p:cNvPicPr>
            <a:picLocks noChangeAspect="1"/>
          </p:cNvPicPr>
          <p:nvPr/>
        </p:nvPicPr>
        <p:blipFill>
          <a:blip r:embed="rId3"/>
          <a:stretch>
            <a:fillRect/>
          </a:stretch>
        </p:blipFill>
        <p:spPr>
          <a:xfrm>
            <a:off x="298332" y="2333120"/>
            <a:ext cx="8547333" cy="4005419"/>
          </a:xfrm>
          <a:prstGeom prst="rect">
            <a:avLst/>
          </a:prstGeom>
        </p:spPr>
      </p:pic>
    </p:spTree>
    <p:extLst>
      <p:ext uri="{BB962C8B-B14F-4D97-AF65-F5344CB8AC3E}">
        <p14:creationId xmlns:p14="http://schemas.microsoft.com/office/powerpoint/2010/main" val="34457897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a:xfrm>
            <a:off x="753103" y="793143"/>
            <a:ext cx="7376538" cy="5456832"/>
          </a:xfrm>
          <a:prstGeom prst="rect">
            <a:avLst/>
          </a:prstGeom>
          <a:extLst>
            <a:ext uri="{909E8E84-426E-40DD-AFC4-6F175D3DCCD1}">
              <a14:hiddenFill xmlns:a14="http://schemas.microsoft.com/office/drawing/2010/main">
                <a:solidFill>
                  <a:schemeClr val="bg1"/>
                </a:solidFill>
              </a14:hiddenFill>
            </a:ext>
          </a:extLst>
        </p:spPr>
        <p:txBody>
          <a:bodyPr wrap="square" lIns="91440" tIns="45720" rIns="91440" bIns="45720" anchor="t">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gn="just" defTabSz="647700">
              <a:lnSpc>
                <a:spcPts val="1700"/>
              </a:lnSpc>
              <a:spcBef>
                <a:spcPct val="0"/>
              </a:spcBef>
              <a:buNone/>
              <a:tabLst>
                <a:tab pos="8256588" algn="r"/>
              </a:tabLst>
              <a:defRPr/>
            </a:pPr>
            <a:r>
              <a:rPr lang="ja-JP" altLang="en-US" sz="1800" b="1" u="sng" dirty="0">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１．はじめに </a:t>
            </a:r>
            <a:r>
              <a:rPr lang="ja-JP" altLang="en-US" sz="1800" b="1"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ーーーーーーーーーーーーーーーーーーーーーーーーーー２</a:t>
            </a:r>
            <a:endParaRPr lang="en-US" altLang="ja-JP" sz="1800" b="1"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endParaRPr>
          </a:p>
          <a:p>
            <a:pPr algn="just" defTabSz="647700">
              <a:lnSpc>
                <a:spcPts val="1700"/>
              </a:lnSpc>
              <a:spcBef>
                <a:spcPct val="0"/>
              </a:spcBef>
              <a:buNone/>
              <a:tabLst>
                <a:tab pos="8256588" algn="r"/>
              </a:tabLst>
              <a:defRPr/>
            </a:pPr>
            <a:r>
              <a:rPr lang="ja-JP" altLang="en-US" sz="1800" b="1" u="sng" dirty="0">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800" b="1" u="sng" dirty="0">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endParaRPr>
          </a:p>
          <a:p>
            <a:pPr algn="just" defTabSz="647700">
              <a:lnSpc>
                <a:spcPts val="1700"/>
              </a:lnSpc>
              <a:spcBef>
                <a:spcPct val="0"/>
              </a:spcBef>
              <a:buNone/>
              <a:tabLst>
                <a:tab pos="8256588" algn="r"/>
              </a:tabLst>
              <a:defRPr/>
            </a:pPr>
            <a:r>
              <a:rPr lang="ja-JP" altLang="en-US" sz="1800" b="1" u="sng" dirty="0">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hlinkClick r:id="" action="ppaction://noaction">
                  <a:extLst>
                    <a:ext uri="{A12FA001-AC4F-418D-AE19-62706E023703}">
                      <ahyp:hlinkClr xmlns:ahyp="http://schemas.microsoft.com/office/drawing/2018/hyperlinkcolor" val="tx"/>
                    </a:ext>
                  </a:extLst>
                </a:hlinkClick>
              </a:rPr>
              <a:t>２．第２期大阪府まち・ひと・しごと創生総合戦略の振り返り </a:t>
            </a:r>
            <a:r>
              <a:rPr lang="ja-JP" altLang="en-US" sz="1800" b="1" u="sng" dirty="0">
                <a:solidFill>
                  <a:schemeClr val="tx1">
                    <a:lumMod val="50000"/>
                    <a:lumOff val="50000"/>
                  </a:schemeClr>
                </a:solidFill>
                <a:uFill>
                  <a:solidFill>
                    <a:schemeClr val="bg1"/>
                  </a:solidFill>
                </a:uFill>
                <a:latin typeface="Meiryo UI"/>
                <a:ea typeface="Meiryo UI"/>
                <a:cs typeface="Meiryo UI" panose="020B0604030504040204" pitchFamily="50" charset="-128"/>
                <a:hlinkClick r:id="" action="ppaction://noaction">
                  <a:extLst>
                    <a:ext uri="{A12FA001-AC4F-418D-AE19-62706E023703}">
                      <ahyp:hlinkClr xmlns:ahyp="http://schemas.microsoft.com/office/drawing/2018/hyperlinkcolor" val="tx"/>
                    </a:ext>
                  </a:extLst>
                </a:hlinkClick>
              </a:rPr>
              <a:t>ー</a:t>
            </a:r>
            <a:r>
              <a:rPr lang="ja-JP" altLang="en-US" sz="1800" b="1"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hlinkClick r:id="" action="ppaction://noaction">
                  <a:extLst>
                    <a:ext uri="{A12FA001-AC4F-418D-AE19-62706E023703}">
                      <ahyp:hlinkClr xmlns:ahyp="http://schemas.microsoft.com/office/drawing/2018/hyperlinkcolor" val="tx"/>
                    </a:ext>
                  </a:extLst>
                </a:hlinkClick>
              </a:rPr>
              <a:t>ーーー</a:t>
            </a:r>
            <a:r>
              <a:rPr lang="en-US" altLang="ja-JP" sz="1800" b="1"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hlinkClick r:id="" action="ppaction://noaction">
                  <a:extLst>
                    <a:ext uri="{A12FA001-AC4F-418D-AE19-62706E023703}">
                      <ahyp:hlinkClr xmlns:ahyp="http://schemas.microsoft.com/office/drawing/2018/hyperlinkcolor" val="tx"/>
                    </a:ext>
                  </a:extLst>
                </a:hlinkClick>
              </a:rPr>
              <a:t>5</a:t>
            </a:r>
            <a:endParaRPr lang="en-US" altLang="ja-JP" sz="1800" b="1"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endParaRPr>
          </a:p>
          <a:p>
            <a:pPr algn="just" defTabSz="647700">
              <a:lnSpc>
                <a:spcPts val="1700"/>
              </a:lnSpc>
              <a:spcBef>
                <a:spcPct val="0"/>
              </a:spcBef>
              <a:buNone/>
              <a:tabLst>
                <a:tab pos="8256588" algn="r"/>
              </a:tabLst>
              <a:defRPr/>
            </a:pPr>
            <a:endParaRPr lang="en-US" altLang="ja-JP" sz="1800" b="1" dirty="0">
              <a:latin typeface="Meiryo UI" panose="020B0604030504040204" pitchFamily="50" charset="-128"/>
              <a:ea typeface="Meiryo UI" panose="020B0604030504040204" pitchFamily="50" charset="-128"/>
              <a:cs typeface="Meiryo UI" panose="020B0604030504040204" pitchFamily="50" charset="-128"/>
            </a:endParaRPr>
          </a:p>
          <a:p>
            <a:pPr algn="just" defTabSz="647700">
              <a:lnSpc>
                <a:spcPts val="1700"/>
              </a:lnSpc>
              <a:spcBef>
                <a:spcPct val="0"/>
              </a:spcBef>
              <a:buFont typeface="Wingdings" pitchFamily="2" charset="2"/>
              <a:buNone/>
              <a:tabLst>
                <a:tab pos="8256588" algn="r"/>
              </a:tabLst>
              <a:defRPr/>
            </a:pPr>
            <a:r>
              <a:rPr lang="ja-JP" altLang="en-US" sz="1800" b="1" u="sng" dirty="0">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３．大阪府の人口動向について</a:t>
            </a:r>
            <a:r>
              <a:rPr lang="ja-JP" altLang="en-US" sz="1800" b="1"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ーーーーーーーーーーーーーーーーー</a:t>
            </a:r>
            <a:r>
              <a:rPr lang="en-US" altLang="ja-JP" sz="1800" b="1"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13</a:t>
            </a:r>
          </a:p>
          <a:p>
            <a:pPr indent="198120" algn="just" defTabSz="647700">
              <a:lnSpc>
                <a:spcPts val="1700"/>
              </a:lnSpc>
              <a:spcBef>
                <a:spcPct val="0"/>
              </a:spcBef>
              <a:buNone/>
              <a:tabLst>
                <a:tab pos="8256588" algn="r"/>
              </a:tabLst>
              <a:defRPr/>
            </a:pPr>
            <a:r>
              <a:rPr lang="ja-JP" altLang="en-US" sz="1800" b="1" u="sng" dirty="0">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１）総人口 　</a:t>
            </a:r>
            <a:r>
              <a:rPr lang="ja-JP" altLang="en-US" sz="900" b="1" u="sng" dirty="0">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 </a:t>
            </a:r>
            <a:r>
              <a:rPr lang="ja-JP" altLang="en-US" sz="1800"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ーーーーーーーーーーーーーーーーーーーーーーー</a:t>
            </a:r>
            <a:r>
              <a:rPr lang="en-US" altLang="ja-JP" sz="1800"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14</a:t>
            </a:r>
          </a:p>
          <a:p>
            <a:pPr indent="198120" algn="just" defTabSz="647700">
              <a:lnSpc>
                <a:spcPts val="1700"/>
              </a:lnSpc>
              <a:spcBef>
                <a:spcPct val="0"/>
              </a:spcBef>
              <a:buFont typeface="Wingdings" pitchFamily="2" charset="2"/>
              <a:buNone/>
              <a:tabLst>
                <a:tab pos="8256588" algn="r"/>
              </a:tabLst>
              <a:defRPr/>
            </a:pPr>
            <a:r>
              <a:rPr lang="ja-JP" altLang="en-US" sz="1800" b="1" u="sng" dirty="0">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２）自然増減　</a:t>
            </a:r>
            <a:r>
              <a:rPr lang="ja-JP" altLang="en-US" sz="1800" b="1"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 </a:t>
            </a:r>
            <a:r>
              <a:rPr lang="ja-JP" altLang="en-US" sz="1800"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ーーーーーーーーーーーーーーーーーーーーーー</a:t>
            </a:r>
            <a:r>
              <a:rPr lang="en-US" altLang="ja-JP" sz="1800"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20</a:t>
            </a:r>
          </a:p>
          <a:p>
            <a:pPr indent="198120" algn="just" defTabSz="647700">
              <a:lnSpc>
                <a:spcPts val="1700"/>
              </a:lnSpc>
              <a:spcBef>
                <a:spcPct val="0"/>
              </a:spcBef>
              <a:buFont typeface="Wingdings" pitchFamily="2" charset="2"/>
              <a:buNone/>
              <a:tabLst>
                <a:tab pos="8256588" algn="r"/>
              </a:tabLst>
              <a:defRPr/>
            </a:pPr>
            <a:r>
              <a:rPr lang="ja-JP" altLang="en-US" sz="1800" b="1" u="sng" dirty="0">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３）社会増減　 </a:t>
            </a:r>
            <a:r>
              <a:rPr lang="ja-JP" altLang="en-US" sz="1800"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ーーーーーーーーーーーーーーーーーーーーーー</a:t>
            </a:r>
            <a:r>
              <a:rPr lang="en-US" altLang="ja-JP" sz="1800"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36</a:t>
            </a:r>
            <a:endParaRPr lang="en-US" altLang="ja-JP" sz="1800" b="1"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endParaRPr>
          </a:p>
          <a:p>
            <a:pPr indent="198120" algn="just" defTabSz="647700">
              <a:lnSpc>
                <a:spcPts val="1700"/>
              </a:lnSpc>
              <a:spcBef>
                <a:spcPct val="0"/>
              </a:spcBef>
              <a:buFont typeface="Wingdings" pitchFamily="2" charset="2"/>
              <a:buNone/>
              <a:tabLst>
                <a:tab pos="8256588" algn="r"/>
              </a:tabLst>
              <a:defRPr/>
            </a:pPr>
            <a:r>
              <a:rPr lang="ja-JP" altLang="en-US" sz="1800" b="1" u="sng" dirty="0">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４）地域別人口</a:t>
            </a:r>
            <a:r>
              <a:rPr lang="ja-JP" altLang="en-US" sz="900" b="1" u="sng" dirty="0">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　　 </a:t>
            </a:r>
            <a:r>
              <a:rPr lang="ja-JP" altLang="en-US" sz="1800"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ーーーーーーーーーーーーーーーーーーーーー</a:t>
            </a:r>
            <a:r>
              <a:rPr lang="en-US" altLang="ja-JP" sz="1800"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48</a:t>
            </a:r>
            <a:endParaRPr lang="en-US" altLang="ja-JP" sz="1800" b="1"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endParaRPr>
          </a:p>
          <a:p>
            <a:pPr indent="198120" algn="just" defTabSz="647700">
              <a:lnSpc>
                <a:spcPts val="1700"/>
              </a:lnSpc>
              <a:spcBef>
                <a:spcPct val="0"/>
              </a:spcBef>
              <a:buFont typeface="Wingdings" pitchFamily="2" charset="2"/>
              <a:buNone/>
              <a:tabLst>
                <a:tab pos="8256588" algn="r"/>
              </a:tabLst>
              <a:defRPr/>
            </a:pPr>
            <a:r>
              <a:rPr lang="ja-JP" altLang="en-US" sz="1800" b="1" u="sng" dirty="0">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５）外国人人口</a:t>
            </a:r>
            <a:r>
              <a:rPr lang="ja-JP" altLang="en-US" sz="900" b="1" u="sng" dirty="0">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　   </a:t>
            </a:r>
            <a:r>
              <a:rPr lang="ja-JP" altLang="en-US" sz="1800"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ーーーーーーーーーーーーーーーーーーーーー</a:t>
            </a:r>
            <a:r>
              <a:rPr lang="en-US" altLang="ja-JP" sz="1800"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60</a:t>
            </a:r>
            <a:endParaRPr lang="en-US" altLang="ja-JP" sz="1800" b="1"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endParaRPr>
          </a:p>
          <a:p>
            <a:pPr indent="198120" algn="just" defTabSz="647700">
              <a:lnSpc>
                <a:spcPts val="1700"/>
              </a:lnSpc>
              <a:spcBef>
                <a:spcPct val="0"/>
              </a:spcBef>
              <a:buNone/>
              <a:tabLst>
                <a:tab pos="8256588" algn="r"/>
              </a:tabLst>
              <a:defRPr/>
            </a:pPr>
            <a:r>
              <a:rPr lang="ja-JP" altLang="en-US" sz="1800" b="1" u="sng" dirty="0">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６）交流人口　 </a:t>
            </a:r>
            <a:r>
              <a:rPr lang="ja-JP" altLang="en-US" sz="1800"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ーーーーーーーーーーーーーーーーーーーーーー</a:t>
            </a:r>
            <a:r>
              <a:rPr lang="en-US" altLang="ja-JP" sz="1800"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67</a:t>
            </a:r>
            <a:endParaRPr lang="en-US" altLang="ja-JP" sz="1800" b="1"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endParaRPr>
          </a:p>
          <a:p>
            <a:pPr indent="198120" algn="just" defTabSz="647700">
              <a:lnSpc>
                <a:spcPts val="1700"/>
              </a:lnSpc>
              <a:spcBef>
                <a:spcPct val="0"/>
              </a:spcBef>
              <a:buNone/>
              <a:tabLst>
                <a:tab pos="8256588" algn="r"/>
              </a:tabLst>
              <a:defRPr/>
            </a:pPr>
            <a:endParaRPr lang="en-US" altLang="ja-JP" sz="1800" u="sng" dirty="0">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endParaRPr>
          </a:p>
          <a:p>
            <a:pPr algn="just" defTabSz="647700">
              <a:lnSpc>
                <a:spcPts val="1700"/>
              </a:lnSpc>
              <a:spcBef>
                <a:spcPct val="0"/>
              </a:spcBef>
              <a:buFont typeface="Wingdings" pitchFamily="2" charset="2"/>
              <a:buNone/>
              <a:tabLst>
                <a:tab pos="8256588" algn="r"/>
              </a:tabLst>
              <a:defRPr/>
            </a:pPr>
            <a:r>
              <a:rPr lang="ja-JP" altLang="en-US" sz="1800" b="1" u="sng" dirty="0">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４．人口減少が社会に与える影響　　</a:t>
            </a:r>
            <a:r>
              <a:rPr kumimoji="1" lang="ja-JP" altLang="en-US" sz="1800" b="1" i="0" u="sng" strike="noStrike" kern="1200" cap="none" spc="0" normalizeH="0" baseline="0" noProof="0" dirty="0">
                <a:ln>
                  <a:noFill/>
                </a:ln>
                <a:solidFill>
                  <a:prstClr val="black">
                    <a:lumMod val="50000"/>
                    <a:lumOff val="50000"/>
                  </a:prstClr>
                </a:solidFill>
                <a:effectLst/>
                <a:uLnTx/>
                <a:uFill>
                  <a:solidFill>
                    <a:prstClr val="white"/>
                  </a:solidFill>
                </a:uFill>
                <a:latin typeface="Meiryo UI" panose="020B0604030504040204" pitchFamily="50" charset="-128"/>
                <a:ea typeface="Meiryo UI" panose="020B0604030504040204" pitchFamily="50" charset="-128"/>
                <a:cs typeface="Meiryo UI" panose="020B0604030504040204" pitchFamily="50" charset="-128"/>
                <a:hlinkClick r:id="" action="ppaction://noaction">
                  <a:extLst>
                    <a:ext uri="{A12FA001-AC4F-418D-AE19-62706E023703}">
                      <ahyp:hlinkClr xmlns:ahyp="http://schemas.microsoft.com/office/drawing/2018/hyperlinkcolor" val="tx"/>
                    </a:ext>
                  </a:extLst>
                </a:hlinkClick>
              </a:rPr>
              <a:t>ーーーーーーー</a:t>
            </a:r>
            <a:r>
              <a:rPr lang="ja-JP" altLang="en-US" sz="1800" b="1"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ーーーーーーー</a:t>
            </a:r>
            <a:r>
              <a:rPr lang="en-US" altLang="ja-JP" sz="1800" b="1"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72</a:t>
            </a:r>
          </a:p>
          <a:p>
            <a:pPr algn="just" defTabSz="647700">
              <a:lnSpc>
                <a:spcPts val="1700"/>
              </a:lnSpc>
              <a:spcBef>
                <a:spcPct val="0"/>
              </a:spcBef>
              <a:buFont typeface="Wingdings" pitchFamily="2" charset="2"/>
              <a:buNone/>
              <a:tabLst>
                <a:tab pos="8256588" algn="r"/>
              </a:tabLst>
              <a:defRPr/>
            </a:pPr>
            <a:r>
              <a:rPr lang="ja-JP" altLang="en-US" sz="1800" b="1"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　　　 </a:t>
            </a:r>
            <a:r>
              <a:rPr lang="ja-JP" altLang="en-US" sz="1800" b="1" u="sng" dirty="0">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１）経済・雇用    </a:t>
            </a:r>
            <a:r>
              <a:rPr lang="ja-JP" altLang="en-US" sz="1800"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ーーーーーーーーーーーーーーーーーーーーー</a:t>
            </a:r>
            <a:r>
              <a:rPr lang="en-US" altLang="ja-JP" sz="1800"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73</a:t>
            </a:r>
          </a:p>
          <a:p>
            <a:pPr indent="198120" algn="just" defTabSz="647700">
              <a:lnSpc>
                <a:spcPts val="1700"/>
              </a:lnSpc>
              <a:spcBef>
                <a:spcPct val="0"/>
              </a:spcBef>
              <a:buNone/>
              <a:tabLst>
                <a:tab pos="8256588" algn="r"/>
              </a:tabLst>
              <a:defRPr/>
            </a:pPr>
            <a:r>
              <a:rPr lang="ja-JP" altLang="en-US" sz="1800" b="1" u="sng" dirty="0">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２）府民生活　　 </a:t>
            </a:r>
            <a:r>
              <a:rPr lang="ja-JP" altLang="en-US" sz="1800"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ーーーーーーーーーーーーーーーーーーーーー</a:t>
            </a:r>
            <a:r>
              <a:rPr lang="en-US" altLang="ja-JP" sz="1800"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76</a:t>
            </a:r>
            <a:endParaRPr lang="en-US" altLang="ja-JP" sz="1800" u="sng" dirty="0">
              <a:solidFill>
                <a:srgbClr val="FF0000"/>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endParaRPr>
          </a:p>
          <a:p>
            <a:pPr indent="198120" algn="just" defTabSz="647700">
              <a:lnSpc>
                <a:spcPts val="1700"/>
              </a:lnSpc>
              <a:spcBef>
                <a:spcPct val="0"/>
              </a:spcBef>
              <a:buNone/>
              <a:tabLst>
                <a:tab pos="8256588" algn="r"/>
              </a:tabLst>
              <a:defRPr/>
            </a:pPr>
            <a:r>
              <a:rPr lang="ja-JP" altLang="en-US" sz="1800" b="1" u="sng" dirty="0">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３）都市・まちづくり </a:t>
            </a:r>
            <a:r>
              <a:rPr lang="ja-JP" altLang="en-US" sz="1800"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ーーーーーーーーーーーーーーーーーーーー</a:t>
            </a:r>
            <a:r>
              <a:rPr lang="en-US" altLang="ja-JP" sz="1800"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83</a:t>
            </a:r>
            <a:endParaRPr lang="en-US" altLang="ja-JP" sz="1800" u="sng" dirty="0">
              <a:solidFill>
                <a:srgbClr val="FF0000"/>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endParaRPr>
          </a:p>
          <a:p>
            <a:pPr indent="198120" algn="just" defTabSz="647700">
              <a:lnSpc>
                <a:spcPts val="1700"/>
              </a:lnSpc>
              <a:spcBef>
                <a:spcPct val="0"/>
              </a:spcBef>
              <a:buNone/>
              <a:tabLst>
                <a:tab pos="8256588" algn="r"/>
              </a:tabLst>
              <a:defRPr/>
            </a:pPr>
            <a:endParaRPr lang="en-US" altLang="ja-JP" sz="1800" b="1" u="sng" dirty="0">
              <a:solidFill>
                <a:srgbClr val="FF0000"/>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just" defTabSz="647700" rtl="0" eaLnBrk="1" fontAlgn="auto" latinLnBrk="0" hangingPunct="1">
              <a:lnSpc>
                <a:spcPts val="1700"/>
              </a:lnSpc>
              <a:spcBef>
                <a:spcPct val="0"/>
              </a:spcBef>
              <a:spcAft>
                <a:spcPts val="0"/>
              </a:spcAft>
              <a:buClrTx/>
              <a:buSzTx/>
              <a:buFontTx/>
              <a:buNone/>
              <a:tabLst>
                <a:tab pos="8256588" algn="r"/>
              </a:tabLst>
              <a:defRPr/>
            </a:pPr>
            <a:r>
              <a:rPr lang="ja-JP" altLang="en-US" sz="1800" b="1" u="sng" dirty="0">
                <a:uFill>
                  <a:solidFill>
                    <a:prstClr val="white"/>
                  </a:solidFill>
                </a:uFill>
                <a:latin typeface="Meiryo UI"/>
                <a:ea typeface="Meiryo UI"/>
                <a:cs typeface="Meiryo UI" panose="020B0604030504040204" pitchFamily="50" charset="-128"/>
              </a:rPr>
              <a:t>５</a:t>
            </a:r>
            <a:r>
              <a:rPr kumimoji="1" lang="ja-JP" altLang="en-US" sz="1800" b="1" i="0" u="sng" strike="noStrike" kern="1200" cap="none" spc="0" normalizeH="0" baseline="0" noProof="0" dirty="0">
                <a:ln>
                  <a:noFill/>
                </a:ln>
                <a:effectLst/>
                <a:uLnTx/>
                <a:uFill>
                  <a:solidFill>
                    <a:prstClr val="white"/>
                  </a:solidFill>
                </a:uFill>
                <a:latin typeface="Meiryo UI"/>
                <a:ea typeface="Meiryo UI"/>
                <a:cs typeface="Meiryo UI" panose="020B0604030504040204" pitchFamily="50" charset="-128"/>
              </a:rPr>
              <a:t>．</a:t>
            </a:r>
            <a:r>
              <a:rPr lang="ja-JP" altLang="en-US" sz="1800" b="1" u="sng" dirty="0">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基本方針</a:t>
            </a:r>
            <a:r>
              <a:rPr kumimoji="1" lang="ja-JP" altLang="en-US" sz="1800" b="1" i="0" u="sng" strike="noStrike" kern="1200" cap="none" spc="0" normalizeH="0" baseline="0" noProof="0" dirty="0">
                <a:ln>
                  <a:noFill/>
                </a:ln>
                <a:solidFill>
                  <a:prstClr val="black">
                    <a:lumMod val="50000"/>
                    <a:lumOff val="50000"/>
                  </a:prstClr>
                </a:solidFill>
                <a:effectLst/>
                <a:uLnTx/>
                <a:uFill>
                  <a:solidFill>
                    <a:prstClr val="white"/>
                  </a:solidFill>
                </a:uFill>
                <a:latin typeface="Meiryo UI"/>
                <a:ea typeface="Meiryo UI"/>
                <a:cs typeface="Meiryo UI" panose="020B0604030504040204" pitchFamily="50" charset="-128"/>
              </a:rPr>
              <a:t>ーーーーーーーーーーーーーーーーーーーーーーーーー</a:t>
            </a:r>
            <a:r>
              <a:rPr lang="en-US" altLang="ja-JP" sz="1800" b="1"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88</a:t>
            </a:r>
            <a:endParaRPr kumimoji="1" lang="ja-JP" altLang="en-US" sz="1800" b="1" i="0" u="sng" strike="noStrike" kern="1200" cap="none" spc="0" normalizeH="0" baseline="0" noProof="0" dirty="0">
              <a:ln>
                <a:noFill/>
              </a:ln>
              <a:solidFill>
                <a:prstClr val="black">
                  <a:lumMod val="50000"/>
                  <a:lumOff val="50000"/>
                </a:prstClr>
              </a:solidFill>
              <a:effectLst/>
              <a:highlight>
                <a:srgbClr val="FFFF00"/>
              </a:highlight>
              <a:uLnTx/>
              <a:uFill>
                <a:solidFill>
                  <a:prstClr val="white"/>
                </a:solidFill>
              </a:uFill>
              <a:latin typeface="Meiryo UI"/>
              <a:ea typeface="Meiryo UI"/>
              <a:cs typeface="Meiryo UI" panose="020B0604030504040204" pitchFamily="50" charset="-128"/>
            </a:endParaRPr>
          </a:p>
          <a:p>
            <a:pPr indent="198120" algn="just" defTabSz="647700">
              <a:lnSpc>
                <a:spcPts val="1700"/>
              </a:lnSpc>
              <a:spcBef>
                <a:spcPct val="0"/>
              </a:spcBef>
              <a:buNone/>
              <a:tabLst>
                <a:tab pos="8256588" algn="r"/>
              </a:tabLst>
              <a:defRPr/>
            </a:pPr>
            <a:endParaRPr lang="en-US" altLang="ja-JP" sz="1800" b="1"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endParaRPr>
          </a:p>
          <a:p>
            <a:pPr algn="just" defTabSz="647700">
              <a:lnSpc>
                <a:spcPts val="1700"/>
              </a:lnSpc>
              <a:spcBef>
                <a:spcPct val="0"/>
              </a:spcBef>
              <a:buNone/>
              <a:tabLst>
                <a:tab pos="8256588" algn="r"/>
              </a:tabLst>
              <a:defRPr/>
            </a:pPr>
            <a:r>
              <a:rPr lang="ja-JP" altLang="en-US" sz="1800" b="1" u="sng" dirty="0">
                <a:uFill>
                  <a:solidFill>
                    <a:schemeClr val="bg1"/>
                  </a:solidFill>
                </a:uFill>
                <a:latin typeface="Meiryo UI"/>
                <a:ea typeface="Meiryo UI"/>
                <a:cs typeface="Meiryo UI" panose="020B0604030504040204" pitchFamily="50" charset="-128"/>
              </a:rPr>
              <a:t>６．総合戦略に係る具体的取組</a:t>
            </a:r>
            <a:r>
              <a:rPr lang="ja-JP" altLang="en-US" sz="1800" b="1" u="sng" dirty="0">
                <a:solidFill>
                  <a:prstClr val="black">
                    <a:lumMod val="50000"/>
                    <a:lumOff val="50000"/>
                  </a:prstClr>
                </a:solidFill>
                <a:uFill>
                  <a:solidFill>
                    <a:prstClr val="white"/>
                  </a:solidFill>
                </a:uFill>
                <a:latin typeface="Meiryo UI"/>
                <a:ea typeface="Meiryo UI"/>
                <a:cs typeface="Meiryo UI" panose="020B0604030504040204" pitchFamily="50" charset="-128"/>
              </a:rPr>
              <a:t> </a:t>
            </a:r>
            <a:r>
              <a:rPr kumimoji="1" lang="ja-JP" altLang="en-US" sz="1800" b="1" i="0" u="sng" strike="noStrike" kern="1200" cap="none" spc="0" normalizeH="0" baseline="0" noProof="0" dirty="0">
                <a:ln>
                  <a:noFill/>
                </a:ln>
                <a:solidFill>
                  <a:prstClr val="black">
                    <a:lumMod val="50000"/>
                    <a:lumOff val="50000"/>
                  </a:prstClr>
                </a:solidFill>
                <a:effectLst/>
                <a:uLnTx/>
                <a:uFill>
                  <a:solidFill>
                    <a:prstClr val="white"/>
                  </a:solidFill>
                </a:uFill>
                <a:latin typeface="Meiryo UI"/>
                <a:ea typeface="Meiryo UI"/>
                <a:cs typeface="Meiryo UI" panose="020B0604030504040204" pitchFamily="50" charset="-128"/>
              </a:rPr>
              <a:t>ーー</a:t>
            </a:r>
            <a:r>
              <a:rPr lang="ja-JP" altLang="en-US" sz="1800" b="1" u="sng" dirty="0">
                <a:solidFill>
                  <a:schemeClr val="tx1">
                    <a:lumMod val="50000"/>
                    <a:lumOff val="50000"/>
                  </a:schemeClr>
                </a:solidFill>
                <a:uFill>
                  <a:solidFill>
                    <a:schemeClr val="bg1"/>
                  </a:solidFill>
                </a:uFill>
                <a:latin typeface="Meiryo UI"/>
                <a:ea typeface="Meiryo UI"/>
                <a:cs typeface="Meiryo UI" panose="020B0604030504040204" pitchFamily="50" charset="-128"/>
              </a:rPr>
              <a:t>ーーーーーーーーーーー</a:t>
            </a:r>
            <a:r>
              <a:rPr kumimoji="1" lang="ja-JP" altLang="en-US" sz="1800" b="1" i="0" u="sng" strike="noStrike" kern="1200" cap="none" spc="0" normalizeH="0" baseline="0" noProof="0" dirty="0">
                <a:ln>
                  <a:noFill/>
                </a:ln>
                <a:solidFill>
                  <a:prstClr val="black">
                    <a:lumMod val="50000"/>
                    <a:lumOff val="50000"/>
                  </a:prstClr>
                </a:solidFill>
                <a:effectLst/>
                <a:uLnTx/>
                <a:uFill>
                  <a:solidFill>
                    <a:prstClr val="white"/>
                  </a:solidFill>
                </a:uFill>
                <a:latin typeface="Meiryo UI"/>
                <a:ea typeface="Meiryo UI"/>
                <a:cs typeface="Meiryo UI" panose="020B0604030504040204" pitchFamily="50" charset="-128"/>
              </a:rPr>
              <a:t>ーーー</a:t>
            </a:r>
            <a:r>
              <a:rPr kumimoji="1" lang="en-US" altLang="ja-JP" sz="1800" b="1" i="0" u="sng" strike="noStrike" kern="1200" cap="none" spc="0" normalizeH="0" baseline="0" noProof="0" dirty="0">
                <a:ln>
                  <a:noFill/>
                </a:ln>
                <a:solidFill>
                  <a:prstClr val="black">
                    <a:lumMod val="50000"/>
                    <a:lumOff val="50000"/>
                  </a:prstClr>
                </a:solidFill>
                <a:effectLst/>
                <a:uLnTx/>
                <a:uFill>
                  <a:solidFill>
                    <a:prstClr val="white"/>
                  </a:solidFill>
                </a:uFill>
                <a:latin typeface="Meiryo UI"/>
                <a:ea typeface="Meiryo UI"/>
                <a:cs typeface="Meiryo UI" panose="020B0604030504040204" pitchFamily="50" charset="-128"/>
              </a:rPr>
              <a:t>94</a:t>
            </a:r>
            <a:endParaRPr lang="ja-JP" altLang="en-US" sz="1800" b="1" u="sng" dirty="0">
              <a:solidFill>
                <a:schemeClr val="tx1">
                  <a:lumMod val="50000"/>
                  <a:lumOff val="50000"/>
                </a:schemeClr>
              </a:solidFill>
              <a:highlight>
                <a:srgbClr val="FFFF00"/>
              </a:highlight>
              <a:uFill>
                <a:solidFill>
                  <a:schemeClr val="bg1"/>
                </a:solidFill>
              </a:uFill>
              <a:latin typeface="Meiryo UI"/>
              <a:ea typeface="Meiryo UI"/>
              <a:cs typeface="Meiryo UI" panose="020B0604030504040204" pitchFamily="50" charset="-128"/>
            </a:endParaRPr>
          </a:p>
          <a:p>
            <a:pPr indent="198120" algn="just" defTabSz="647700">
              <a:lnSpc>
                <a:spcPts val="1700"/>
              </a:lnSpc>
              <a:spcBef>
                <a:spcPct val="0"/>
              </a:spcBef>
              <a:buFont typeface="Wingdings" pitchFamily="2" charset="2"/>
              <a:buNone/>
              <a:tabLst>
                <a:tab pos="8256588" algn="r"/>
              </a:tabLst>
              <a:defRPr/>
            </a:pPr>
            <a:r>
              <a:rPr lang="ja-JP" altLang="en-US" sz="1800" b="1" u="sng" dirty="0">
                <a:uFill>
                  <a:solidFill>
                    <a:schemeClr val="bg1"/>
                  </a:solidFill>
                </a:uFill>
                <a:latin typeface="Meiryo UI"/>
                <a:ea typeface="Meiryo UI"/>
                <a:cs typeface="Meiryo UI" panose="020B0604030504040204" pitchFamily="50" charset="-128"/>
              </a:rPr>
              <a:t>１）取組の基本目標・基本的方向</a:t>
            </a:r>
            <a:r>
              <a:rPr lang="ja-JP" altLang="en-US" sz="300" b="1" u="sng" dirty="0">
                <a:uFill>
                  <a:solidFill>
                    <a:schemeClr val="bg1"/>
                  </a:solidFill>
                </a:uFill>
                <a:latin typeface="Meiryo UI"/>
                <a:ea typeface="Meiryo UI"/>
                <a:cs typeface="Meiryo UI" panose="020B0604030504040204" pitchFamily="50" charset="-128"/>
              </a:rPr>
              <a:t>            </a:t>
            </a:r>
            <a:r>
              <a:rPr lang="ja-JP" altLang="en-US" sz="1800"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ーーーーーーーーーーーー</a:t>
            </a:r>
            <a:r>
              <a:rPr lang="en-US" altLang="ja-JP" sz="1800"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95</a:t>
            </a:r>
            <a:endParaRPr lang="ja-JP" altLang="en-US" sz="1800" b="1" u="sng" dirty="0">
              <a:solidFill>
                <a:schemeClr val="tx1">
                  <a:lumMod val="50000"/>
                  <a:lumOff val="50000"/>
                </a:schemeClr>
              </a:solidFill>
              <a:highlight>
                <a:srgbClr val="FFFF00"/>
              </a:highlight>
              <a:uFill>
                <a:solidFill>
                  <a:schemeClr val="bg1"/>
                </a:solidFill>
              </a:uFill>
              <a:latin typeface="Meiryo UI"/>
              <a:ea typeface="Meiryo UI"/>
              <a:cs typeface="Meiryo UI" panose="020B0604030504040204" pitchFamily="50" charset="-128"/>
            </a:endParaRPr>
          </a:p>
          <a:p>
            <a:pPr indent="198120" algn="just" defTabSz="647700">
              <a:lnSpc>
                <a:spcPts val="1700"/>
              </a:lnSpc>
              <a:spcBef>
                <a:spcPct val="0"/>
              </a:spcBef>
              <a:buNone/>
              <a:tabLst>
                <a:tab pos="8256588" algn="r"/>
              </a:tabLst>
              <a:defRPr/>
            </a:pPr>
            <a:r>
              <a:rPr lang="ja-JP" altLang="en-US" sz="1800" b="1" u="sng" dirty="0">
                <a:uFill>
                  <a:solidFill>
                    <a:schemeClr val="bg1"/>
                  </a:solidFill>
                </a:uFill>
                <a:latin typeface="Meiryo UI"/>
                <a:ea typeface="Meiryo UI"/>
                <a:cs typeface="Meiryo UI" panose="020B0604030504040204" pitchFamily="50" charset="-128"/>
              </a:rPr>
              <a:t>２）具体的取組</a:t>
            </a:r>
            <a:r>
              <a:rPr lang="ja-JP" altLang="en-US" sz="300" b="1" u="sng" dirty="0">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　</a:t>
            </a:r>
            <a:r>
              <a:rPr lang="ja-JP" altLang="en-US" sz="300" b="1" u="sng" dirty="0">
                <a:solidFill>
                  <a:srgbClr val="EB8803"/>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　　　　　　</a:t>
            </a:r>
            <a:r>
              <a:rPr lang="ja-JP" altLang="en-US" sz="1800"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ーーーーーーーーーーーーーーーーーーーーー</a:t>
            </a:r>
            <a:r>
              <a:rPr lang="en-US" altLang="ja-JP" sz="1800" u="sng" dirty="0">
                <a:solidFill>
                  <a:schemeClr val="tx1">
                    <a:lumMod val="50000"/>
                    <a:lumOff val="50000"/>
                  </a:schemeClr>
                </a:solidFill>
                <a:uFill>
                  <a:solidFill>
                    <a:schemeClr val="bg1"/>
                  </a:solidFill>
                </a:uFill>
                <a:latin typeface="Meiryo UI" panose="020B0604030504040204" pitchFamily="50" charset="-128"/>
                <a:ea typeface="Meiryo UI" panose="020B0604030504040204" pitchFamily="50" charset="-128"/>
                <a:cs typeface="Meiryo UI" panose="020B0604030504040204" pitchFamily="50" charset="-128"/>
              </a:rPr>
              <a:t>98</a:t>
            </a:r>
          </a:p>
        </p:txBody>
      </p:sp>
      <p:sp>
        <p:nvSpPr>
          <p:cNvPr id="5" name="正方形/長方形 4"/>
          <p:cNvSpPr/>
          <p:nvPr/>
        </p:nvSpPr>
        <p:spPr>
          <a:xfrm>
            <a:off x="8432528" y="6489340"/>
            <a:ext cx="648072" cy="317860"/>
          </a:xfrm>
          <a:prstGeom prst="rect">
            <a:avLst/>
          </a:prstGeom>
          <a:ln>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dirty="0">
                <a:solidFill>
                  <a:prstClr val="black"/>
                </a:solidFill>
              </a:rPr>
              <a:t>1</a:t>
            </a:r>
            <a:endParaRPr lang="ja-JP" altLang="en-US" dirty="0">
              <a:solidFill>
                <a:prstClr val="black"/>
              </a:solidFill>
            </a:endParaRPr>
          </a:p>
        </p:txBody>
      </p:sp>
      <p:cxnSp>
        <p:nvCxnSpPr>
          <p:cNvPr id="6" name="直線コネクタ 5">
            <a:extLst>
              <a:ext uri="{FF2B5EF4-FFF2-40B4-BE49-F238E27FC236}">
                <a16:creationId xmlns:a16="http://schemas.microsoft.com/office/drawing/2014/main" id="{7D5F8298-A947-4498-9BD8-D3FA4B8AFA1F}"/>
              </a:ext>
            </a:extLst>
          </p:cNvPr>
          <p:cNvCxnSpPr>
            <a:cxnSpLocks/>
          </p:cNvCxnSpPr>
          <p:nvPr/>
        </p:nvCxnSpPr>
        <p:spPr>
          <a:xfrm>
            <a:off x="179512" y="575728"/>
            <a:ext cx="8784976"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7" name="正方形/長方形 6">
            <a:extLst>
              <a:ext uri="{FF2B5EF4-FFF2-40B4-BE49-F238E27FC236}">
                <a16:creationId xmlns:a16="http://schemas.microsoft.com/office/drawing/2014/main" id="{EB313589-D062-45EF-B865-CF0305D5B769}"/>
              </a:ext>
            </a:extLst>
          </p:cNvPr>
          <p:cNvSpPr/>
          <p:nvPr/>
        </p:nvSpPr>
        <p:spPr>
          <a:xfrm>
            <a:off x="179512" y="146838"/>
            <a:ext cx="8136904" cy="369332"/>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目次</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4046739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１</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）総人口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ー高齢化の進展・高齢単独世帯の増加ー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19</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31D9BE30-851F-4B4A-98B7-331F31FCD7FF}"/>
              </a:ext>
            </a:extLst>
          </p:cNvPr>
          <p:cNvSpPr txBox="1"/>
          <p:nvPr/>
        </p:nvSpPr>
        <p:spPr>
          <a:xfrm>
            <a:off x="2443243" y="6390724"/>
            <a:ext cx="6078557" cy="369332"/>
          </a:xfrm>
          <a:prstGeom prst="rect">
            <a:avLst/>
          </a:prstGeom>
          <a:noFill/>
        </p:spPr>
        <p:txBody>
          <a:bodyPr wrap="square" rtlCol="0">
            <a:spAutoFit/>
          </a:bodyPr>
          <a:lstStyle/>
          <a:p>
            <a:pPr marL="180000" marR="0" lvl="0" indent="-45720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a:t>
            </a:r>
            <a:r>
              <a:rPr kumimoji="1" lang="en-US" altLang="ja-JP"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 2020</a:t>
            </a: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年までは総務省「国勢調査」</a:t>
            </a:r>
            <a:endParaRPr kumimoji="1" lang="en-US" altLang="ja-JP"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369888" marR="0" lvl="0" indent="-64770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2025</a:t>
            </a: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年以降は国立社会保障・人口問題研究所</a:t>
            </a:r>
            <a:r>
              <a:rPr kumimoji="1" lang="en-US" altLang="ja-JP"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日本の世帯数の将来推計（都道府県別推計）</a:t>
            </a:r>
            <a:r>
              <a:rPr kumimoji="1" lang="en-US" altLang="ja-JP"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』(2024</a:t>
            </a: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年推計</a:t>
            </a:r>
            <a:r>
              <a:rPr kumimoji="1" lang="en-US" altLang="ja-JP"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11" name="直線コネクタ 10">
            <a:extLst>
              <a:ext uri="{FF2B5EF4-FFF2-40B4-BE49-F238E27FC236}">
                <a16:creationId xmlns:a16="http://schemas.microsoft.com/office/drawing/2014/main" id="{FA3819F0-E410-4F20-B0F4-C38ED3974C8F}"/>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2" name="正方形/長方形 11">
            <a:extLst>
              <a:ext uri="{FF2B5EF4-FFF2-40B4-BE49-F238E27FC236}">
                <a16:creationId xmlns:a16="http://schemas.microsoft.com/office/drawing/2014/main" id="{77D53E4E-C463-4485-A5A3-AF4842B65275}"/>
              </a:ext>
            </a:extLst>
          </p:cNvPr>
          <p:cNvSpPr/>
          <p:nvPr/>
        </p:nvSpPr>
        <p:spPr>
          <a:xfrm>
            <a:off x="179512" y="702856"/>
            <a:ext cx="8784976" cy="1133324"/>
          </a:xfrm>
          <a:prstGeom prst="rect">
            <a:avLst/>
          </a:prstGeom>
          <a:solidFill>
            <a:schemeClr val="accent5">
              <a:lumMod val="20000"/>
              <a:lumOff val="80000"/>
            </a:schemeClr>
          </a:solidFill>
        </p:spPr>
        <p:txBody>
          <a:bodyPr wrap="square">
            <a:spAutoFit/>
          </a:bodyPr>
          <a:lstStyle/>
          <a:p>
            <a:pPr marL="180000" indent="-457200" algn="just">
              <a:lnSpc>
                <a:spcPts val="2000"/>
              </a:lnSpc>
              <a:spcBef>
                <a:spcPts val="300"/>
              </a:spcBef>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世帯主が</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65</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歳以上である高齢者世帯は年々増加し、</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2035</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年には一般世帯数の約４割、５世帯に２世帯程度に達する見込みです</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なかでも、高齢者の単独世帯が増加を続け、</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2040</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年には一般世帯数の２割を超えると見込まれています。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Rectangle 2">
            <a:extLst>
              <a:ext uri="{FF2B5EF4-FFF2-40B4-BE49-F238E27FC236}">
                <a16:creationId xmlns:a16="http://schemas.microsoft.com/office/drawing/2014/main" id="{05903B36-BE2E-424D-B115-26364D1D3944}"/>
              </a:ext>
            </a:extLst>
          </p:cNvPr>
          <p:cNvSpPr>
            <a:spLocks noChangeArrowheads="1"/>
          </p:cNvSpPr>
          <p:nvPr/>
        </p:nvSpPr>
        <p:spPr bwMode="auto">
          <a:xfrm>
            <a:off x="1733699" y="1888700"/>
            <a:ext cx="5495025" cy="440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高齢者世帯及び高齢単独世帯の割合の推移</a:t>
            </a:r>
            <a:r>
              <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a:t>
            </a:r>
            <a:r>
              <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図 1">
            <a:extLst>
              <a:ext uri="{FF2B5EF4-FFF2-40B4-BE49-F238E27FC236}">
                <a16:creationId xmlns:a16="http://schemas.microsoft.com/office/drawing/2014/main" id="{7BC8DDDD-1314-49A4-A900-1C0A446120A4}"/>
              </a:ext>
            </a:extLst>
          </p:cNvPr>
          <p:cNvPicPr>
            <a:picLocks noChangeAspect="1"/>
          </p:cNvPicPr>
          <p:nvPr/>
        </p:nvPicPr>
        <p:blipFill>
          <a:blip r:embed="rId3"/>
          <a:stretch>
            <a:fillRect/>
          </a:stretch>
        </p:blipFill>
        <p:spPr>
          <a:xfrm>
            <a:off x="792811" y="2276319"/>
            <a:ext cx="7376799" cy="4023709"/>
          </a:xfrm>
          <a:prstGeom prst="rect">
            <a:avLst/>
          </a:prstGeom>
        </p:spPr>
      </p:pic>
    </p:spTree>
    <p:extLst>
      <p:ext uri="{BB962C8B-B14F-4D97-AF65-F5344CB8AC3E}">
        <p14:creationId xmlns:p14="http://schemas.microsoft.com/office/powerpoint/2010/main" val="4644738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）自然増減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ー出生数・死亡数の推移ー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20</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cxnSp>
        <p:nvCxnSpPr>
          <p:cNvPr id="11" name="直線コネクタ 10">
            <a:extLst>
              <a:ext uri="{FF2B5EF4-FFF2-40B4-BE49-F238E27FC236}">
                <a16:creationId xmlns:a16="http://schemas.microsoft.com/office/drawing/2014/main" id="{FA3819F0-E410-4F20-B0F4-C38ED3974C8F}"/>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2" name="正方形/長方形 11">
            <a:extLst>
              <a:ext uri="{FF2B5EF4-FFF2-40B4-BE49-F238E27FC236}">
                <a16:creationId xmlns:a16="http://schemas.microsoft.com/office/drawing/2014/main" id="{77D53E4E-C463-4485-A5A3-AF4842B65275}"/>
              </a:ext>
            </a:extLst>
          </p:cNvPr>
          <p:cNvSpPr/>
          <p:nvPr/>
        </p:nvSpPr>
        <p:spPr>
          <a:xfrm>
            <a:off x="179512" y="702856"/>
            <a:ext cx="8784976" cy="876843"/>
          </a:xfrm>
          <a:prstGeom prst="rect">
            <a:avLst/>
          </a:prstGeom>
          <a:solidFill>
            <a:schemeClr val="accent5">
              <a:lumMod val="20000"/>
              <a:lumOff val="80000"/>
            </a:schemeClr>
          </a:solidFill>
        </p:spPr>
        <p:txBody>
          <a:bodyPr wrap="square">
            <a:spAutoFit/>
          </a:bodyPr>
          <a:lstStyle/>
          <a:p>
            <a:pPr marL="180000" indent="-457200" algn="just">
              <a:lnSpc>
                <a:spcPts val="2000"/>
              </a:lnSpc>
              <a:spcBef>
                <a:spcPts val="300"/>
              </a:spcBef>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大阪府の出生数は減少する一方で死亡数は増加し続け、</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2010</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年以降、自然減が拡大しています</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とりわけ、出生数については近年、戦後最少を更新し続けており、</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2023</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年に</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5.5</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万人と、少子化が急速に進行しています。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a:extLst>
              <a:ext uri="{FF2B5EF4-FFF2-40B4-BE49-F238E27FC236}">
                <a16:creationId xmlns:a16="http://schemas.microsoft.com/office/drawing/2014/main" id="{EC39103B-13BC-4791-A1AC-3B54DA6BDF9B}"/>
              </a:ext>
            </a:extLst>
          </p:cNvPr>
          <p:cNvSpPr txBox="1"/>
          <p:nvPr/>
        </p:nvSpPr>
        <p:spPr>
          <a:xfrm>
            <a:off x="6381579" y="6184612"/>
            <a:ext cx="2893771"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出典：厚生労働省「人口動態統計」</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4" name="Rectangle 2">
            <a:extLst>
              <a:ext uri="{FF2B5EF4-FFF2-40B4-BE49-F238E27FC236}">
                <a16:creationId xmlns:a16="http://schemas.microsoft.com/office/drawing/2014/main" id="{DAACFA8E-062C-4413-9241-499146E08590}"/>
              </a:ext>
            </a:extLst>
          </p:cNvPr>
          <p:cNvSpPr>
            <a:spLocks noChangeArrowheads="1"/>
          </p:cNvSpPr>
          <p:nvPr/>
        </p:nvSpPr>
        <p:spPr bwMode="auto">
          <a:xfrm>
            <a:off x="2954905" y="1617853"/>
            <a:ext cx="3234189" cy="498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出生数・死亡数の推移</a:t>
            </a:r>
            <a:r>
              <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a:t>
            </a:r>
            <a:r>
              <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（日本人のみ）</a:t>
            </a:r>
            <a:endParaRPr kumimoji="1" lang="ja-JP" altLang="en-US" sz="16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図 1">
            <a:extLst>
              <a:ext uri="{FF2B5EF4-FFF2-40B4-BE49-F238E27FC236}">
                <a16:creationId xmlns:a16="http://schemas.microsoft.com/office/drawing/2014/main" id="{BA53BCB5-DC88-4698-8DAA-12E3F188B894}"/>
              </a:ext>
            </a:extLst>
          </p:cNvPr>
          <p:cNvPicPr>
            <a:picLocks noChangeAspect="1"/>
          </p:cNvPicPr>
          <p:nvPr/>
        </p:nvPicPr>
        <p:blipFill>
          <a:blip r:embed="rId3"/>
          <a:stretch>
            <a:fillRect/>
          </a:stretch>
        </p:blipFill>
        <p:spPr>
          <a:xfrm>
            <a:off x="145919" y="2013849"/>
            <a:ext cx="8852159" cy="4096867"/>
          </a:xfrm>
          <a:prstGeom prst="rect">
            <a:avLst/>
          </a:prstGeom>
        </p:spPr>
      </p:pic>
    </p:spTree>
    <p:extLst>
      <p:ext uri="{BB962C8B-B14F-4D97-AF65-F5344CB8AC3E}">
        <p14:creationId xmlns:p14="http://schemas.microsoft.com/office/powerpoint/2010/main" val="36820031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）自然増減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ー合計特殊出生率の推移ー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21</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cxnSp>
        <p:nvCxnSpPr>
          <p:cNvPr id="11" name="直線コネクタ 10">
            <a:extLst>
              <a:ext uri="{FF2B5EF4-FFF2-40B4-BE49-F238E27FC236}">
                <a16:creationId xmlns:a16="http://schemas.microsoft.com/office/drawing/2014/main" id="{FA3819F0-E410-4F20-B0F4-C38ED3974C8F}"/>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2" name="正方形/長方形 11">
            <a:extLst>
              <a:ext uri="{FF2B5EF4-FFF2-40B4-BE49-F238E27FC236}">
                <a16:creationId xmlns:a16="http://schemas.microsoft.com/office/drawing/2014/main" id="{77D53E4E-C463-4485-A5A3-AF4842B65275}"/>
              </a:ext>
            </a:extLst>
          </p:cNvPr>
          <p:cNvSpPr/>
          <p:nvPr/>
        </p:nvSpPr>
        <p:spPr>
          <a:xfrm>
            <a:off x="179512" y="702856"/>
            <a:ext cx="8784976" cy="620363"/>
          </a:xfrm>
          <a:prstGeom prst="rect">
            <a:avLst/>
          </a:prstGeom>
          <a:solidFill>
            <a:schemeClr val="accent5">
              <a:lumMod val="20000"/>
              <a:lumOff val="80000"/>
            </a:schemeClr>
          </a:solidFill>
        </p:spPr>
        <p:txBody>
          <a:bodyPr wrap="square">
            <a:spAutoFit/>
          </a:bodyPr>
          <a:lstStyle/>
          <a:p>
            <a:pPr marL="180000" indent="-457200" algn="just">
              <a:lnSpc>
                <a:spcPts val="2000"/>
              </a:lnSpc>
              <a:spcBef>
                <a:spcPts val="300"/>
              </a:spcBef>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合計特殊出生率は、全国と比べても低い水準で推移しており、</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年以降減少傾向です</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若年女性</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の減少も相まって、出生数の減少が加速しています。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a:extLst>
              <a:ext uri="{FF2B5EF4-FFF2-40B4-BE49-F238E27FC236}">
                <a16:creationId xmlns:a16="http://schemas.microsoft.com/office/drawing/2014/main" id="{93C19234-7AED-4968-BCDB-5F48C80BF65F}"/>
              </a:ext>
            </a:extLst>
          </p:cNvPr>
          <p:cNvSpPr txBox="1"/>
          <p:nvPr/>
        </p:nvSpPr>
        <p:spPr>
          <a:xfrm>
            <a:off x="5487159" y="6543439"/>
            <a:ext cx="3593441"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出典：厚生労働省「人口動態統計」</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2" name="図 1">
            <a:extLst>
              <a:ext uri="{FF2B5EF4-FFF2-40B4-BE49-F238E27FC236}">
                <a16:creationId xmlns:a16="http://schemas.microsoft.com/office/drawing/2014/main" id="{392E2D3C-25B0-4BF5-B0BB-D205ADB47F43}"/>
              </a:ext>
            </a:extLst>
          </p:cNvPr>
          <p:cNvPicPr>
            <a:picLocks noChangeAspect="1"/>
          </p:cNvPicPr>
          <p:nvPr/>
        </p:nvPicPr>
        <p:blipFill>
          <a:blip r:embed="rId3"/>
          <a:stretch>
            <a:fillRect/>
          </a:stretch>
        </p:blipFill>
        <p:spPr>
          <a:xfrm>
            <a:off x="252609" y="1377318"/>
            <a:ext cx="8638781" cy="5200339"/>
          </a:xfrm>
          <a:prstGeom prst="rect">
            <a:avLst/>
          </a:prstGeom>
        </p:spPr>
      </p:pic>
    </p:spTree>
    <p:extLst>
      <p:ext uri="{BB962C8B-B14F-4D97-AF65-F5344CB8AC3E}">
        <p14:creationId xmlns:p14="http://schemas.microsoft.com/office/powerpoint/2010/main" val="37034735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）自然増減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考えられる少子化の要因 ①未婚化</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生涯未婚率の推移ー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22</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cxnSp>
        <p:nvCxnSpPr>
          <p:cNvPr id="11" name="直線コネクタ 10">
            <a:extLst>
              <a:ext uri="{FF2B5EF4-FFF2-40B4-BE49-F238E27FC236}">
                <a16:creationId xmlns:a16="http://schemas.microsoft.com/office/drawing/2014/main" id="{FA3819F0-E410-4F20-B0F4-C38ED3974C8F}"/>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2" name="正方形/長方形 11">
            <a:extLst>
              <a:ext uri="{FF2B5EF4-FFF2-40B4-BE49-F238E27FC236}">
                <a16:creationId xmlns:a16="http://schemas.microsoft.com/office/drawing/2014/main" id="{77D53E4E-C463-4485-A5A3-AF4842B65275}"/>
              </a:ext>
            </a:extLst>
          </p:cNvPr>
          <p:cNvSpPr/>
          <p:nvPr/>
        </p:nvSpPr>
        <p:spPr>
          <a:xfrm>
            <a:off x="179512" y="702856"/>
            <a:ext cx="8784976" cy="1133324"/>
          </a:xfrm>
          <a:prstGeom prst="rect">
            <a:avLst/>
          </a:prstGeom>
          <a:solidFill>
            <a:schemeClr val="accent5">
              <a:lumMod val="20000"/>
              <a:lumOff val="80000"/>
            </a:schemeClr>
          </a:solidFill>
        </p:spPr>
        <p:txBody>
          <a:bodyPr wrap="square">
            <a:spAutoFit/>
          </a:bodyPr>
          <a:lstStyle/>
          <a:p>
            <a:pPr marL="180000" indent="-457200" algn="just">
              <a:lnSpc>
                <a:spcPts val="2000"/>
              </a:lnSpc>
              <a:spcBef>
                <a:spcPts val="300"/>
              </a:spcBef>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大阪府の生涯未婚率は上昇を続けており、</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2020</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年時点で男性</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29.0%</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、女性</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20.6%</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と、いずれも全国平均を上回っています</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わが国では、出生に占める「嫡出でない子」の割合が</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程度で推移</a:t>
            </a:r>
            <a:r>
              <a:rPr kumimoji="1" lang="ja-JP" altLang="en-US"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しているため、</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生涯未婚率の上昇は、少子化につながる要因になると考えられます。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a:extLst>
              <a:ext uri="{FF2B5EF4-FFF2-40B4-BE49-F238E27FC236}">
                <a16:creationId xmlns:a16="http://schemas.microsoft.com/office/drawing/2014/main" id="{71708B32-932C-4840-A14B-51607D3E1347}"/>
              </a:ext>
            </a:extLst>
          </p:cNvPr>
          <p:cNvSpPr txBox="1"/>
          <p:nvPr/>
        </p:nvSpPr>
        <p:spPr>
          <a:xfrm>
            <a:off x="319488" y="5964946"/>
            <a:ext cx="4455680" cy="230832"/>
          </a:xfrm>
          <a:prstGeom prst="rect">
            <a:avLst/>
          </a:prstGeom>
          <a:noFill/>
        </p:spPr>
        <p:txBody>
          <a:bodyPr wrap="square">
            <a:spAutoFit/>
          </a:bodyPr>
          <a:lstStyle/>
          <a:p>
            <a:pPr marL="85725" indent="-85725"/>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生涯未婚率：</a:t>
            </a:r>
            <a:r>
              <a:rPr lang="en-US" altLang="ja-JP" sz="900" dirty="0">
                <a:latin typeface="Meiryo UI" panose="020B0604030504040204" pitchFamily="50" charset="-128"/>
                <a:ea typeface="Meiryo UI" panose="020B0604030504040204" pitchFamily="50" charset="-128"/>
              </a:rPr>
              <a:t>45</a:t>
            </a:r>
            <a:r>
              <a:rPr lang="ja-JP" altLang="en-US" sz="900" dirty="0">
                <a:latin typeface="Meiryo UI" panose="020B0604030504040204" pitchFamily="50" charset="-128"/>
                <a:ea typeface="Meiryo UI" panose="020B0604030504040204" pitchFamily="50" charset="-128"/>
              </a:rPr>
              <a:t>～</a:t>
            </a:r>
            <a:r>
              <a:rPr lang="en-US" altLang="ja-JP" sz="900" dirty="0">
                <a:latin typeface="Meiryo UI" panose="020B0604030504040204" pitchFamily="50" charset="-128"/>
                <a:ea typeface="Meiryo UI" panose="020B0604030504040204" pitchFamily="50" charset="-128"/>
              </a:rPr>
              <a:t>54</a:t>
            </a:r>
            <a:r>
              <a:rPr lang="ja-JP" altLang="en-US" sz="900" dirty="0">
                <a:latin typeface="Meiryo UI" panose="020B0604030504040204" pitchFamily="50" charset="-128"/>
                <a:ea typeface="Meiryo UI" panose="020B0604030504040204" pitchFamily="50" charset="-128"/>
              </a:rPr>
              <a:t>歳未婚率（配偶関係不詳を除く人口を分母とする）の平均値 </a:t>
            </a:r>
          </a:p>
        </p:txBody>
      </p:sp>
      <p:sp>
        <p:nvSpPr>
          <p:cNvPr id="18" name="テキスト ボックス 17">
            <a:extLst>
              <a:ext uri="{FF2B5EF4-FFF2-40B4-BE49-F238E27FC236}">
                <a16:creationId xmlns:a16="http://schemas.microsoft.com/office/drawing/2014/main" id="{42CD7E24-8397-40DD-998F-47B1839315C5}"/>
              </a:ext>
            </a:extLst>
          </p:cNvPr>
          <p:cNvSpPr txBox="1"/>
          <p:nvPr/>
        </p:nvSpPr>
        <p:spPr>
          <a:xfrm>
            <a:off x="7253253" y="6123766"/>
            <a:ext cx="1591573" cy="2308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出典：総務省「国勢調査」</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2" name="図 1">
            <a:extLst>
              <a:ext uri="{FF2B5EF4-FFF2-40B4-BE49-F238E27FC236}">
                <a16:creationId xmlns:a16="http://schemas.microsoft.com/office/drawing/2014/main" id="{87F91025-C77B-4D05-99CB-5B95FEEE6649}"/>
              </a:ext>
            </a:extLst>
          </p:cNvPr>
          <p:cNvPicPr>
            <a:picLocks noChangeAspect="1"/>
          </p:cNvPicPr>
          <p:nvPr/>
        </p:nvPicPr>
        <p:blipFill>
          <a:blip r:embed="rId3"/>
          <a:stretch>
            <a:fillRect/>
          </a:stretch>
        </p:blipFill>
        <p:spPr>
          <a:xfrm>
            <a:off x="83461" y="2002245"/>
            <a:ext cx="4584589" cy="4426080"/>
          </a:xfrm>
          <a:prstGeom prst="rect">
            <a:avLst/>
          </a:prstGeom>
        </p:spPr>
      </p:pic>
      <p:pic>
        <p:nvPicPr>
          <p:cNvPr id="4" name="図 3">
            <a:extLst>
              <a:ext uri="{FF2B5EF4-FFF2-40B4-BE49-F238E27FC236}">
                <a16:creationId xmlns:a16="http://schemas.microsoft.com/office/drawing/2014/main" id="{672A52FA-891E-4448-8AFA-EDA17904878E}"/>
              </a:ext>
            </a:extLst>
          </p:cNvPr>
          <p:cNvPicPr>
            <a:picLocks noChangeAspect="1"/>
          </p:cNvPicPr>
          <p:nvPr/>
        </p:nvPicPr>
        <p:blipFill>
          <a:blip r:embed="rId4"/>
          <a:stretch>
            <a:fillRect/>
          </a:stretch>
        </p:blipFill>
        <p:spPr>
          <a:xfrm>
            <a:off x="4668050" y="1825403"/>
            <a:ext cx="4255377" cy="4139543"/>
          </a:xfrm>
          <a:prstGeom prst="rect">
            <a:avLst/>
          </a:prstGeom>
        </p:spPr>
      </p:pic>
    </p:spTree>
    <p:extLst>
      <p:ext uri="{BB962C8B-B14F-4D97-AF65-F5344CB8AC3E}">
        <p14:creationId xmlns:p14="http://schemas.microsoft.com/office/powerpoint/2010/main" val="32118830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四角形: 角を丸くする 29">
            <a:extLst>
              <a:ext uri="{FF2B5EF4-FFF2-40B4-BE49-F238E27FC236}">
                <a16:creationId xmlns:a16="http://schemas.microsoft.com/office/drawing/2014/main" id="{B971BAE6-5FF1-4CDE-B1CA-FCB8FE6E55DA}"/>
              </a:ext>
            </a:extLst>
          </p:cNvPr>
          <p:cNvSpPr/>
          <p:nvPr/>
        </p:nvSpPr>
        <p:spPr>
          <a:xfrm>
            <a:off x="163467" y="597487"/>
            <a:ext cx="4028862" cy="6065722"/>
          </a:xfrm>
          <a:prstGeom prst="roundRect">
            <a:avLst>
              <a:gd name="adj" fmla="val 32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sng"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8" name="テキスト ボックス 17">
            <a:extLst>
              <a:ext uri="{FF2B5EF4-FFF2-40B4-BE49-F238E27FC236}">
                <a16:creationId xmlns:a16="http://schemas.microsoft.com/office/drawing/2014/main" id="{D3B67018-8AE7-4B30-8E93-B363068FFA9E}"/>
              </a:ext>
            </a:extLst>
          </p:cNvPr>
          <p:cNvSpPr txBox="1"/>
          <p:nvPr/>
        </p:nvSpPr>
        <p:spPr>
          <a:xfrm>
            <a:off x="179511" y="640198"/>
            <a:ext cx="2126366" cy="338554"/>
          </a:xfrm>
          <a:prstGeom prst="rect">
            <a:avLst/>
          </a:prstGeom>
          <a:noFill/>
        </p:spPr>
        <p:txBody>
          <a:bodyPr wrap="square" rtlCol="0">
            <a:spAutoFit/>
          </a:bodyP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0" name="テキスト ボックス 19">
            <a:extLst>
              <a:ext uri="{FF2B5EF4-FFF2-40B4-BE49-F238E27FC236}">
                <a16:creationId xmlns:a16="http://schemas.microsoft.com/office/drawing/2014/main" id="{BED4F2F1-12C4-4EEF-ABC7-2722C240E30A}"/>
              </a:ext>
            </a:extLst>
          </p:cNvPr>
          <p:cNvSpPr txBox="1"/>
          <p:nvPr/>
        </p:nvSpPr>
        <p:spPr>
          <a:xfrm>
            <a:off x="153632" y="611073"/>
            <a:ext cx="4038907" cy="2631490"/>
          </a:xfrm>
          <a:prstGeom prst="rect">
            <a:avLst/>
          </a:prstGeom>
          <a:noFill/>
        </p:spPr>
        <p:txBody>
          <a:bodyPr wrap="square" rtlCol="0">
            <a:spAutoFit/>
          </a:bodyPr>
          <a:lstStyle/>
          <a:p>
            <a:pPr marL="266700" marR="0" lvl="0" indent="-266700" defTabSz="914400" rtl="0" eaLnBrk="1" fontAlgn="auto" latinLnBrk="0" hangingPunct="1">
              <a:lnSpc>
                <a:spcPts val="1800"/>
              </a:lnSpc>
              <a:spcBef>
                <a:spcPts val="0"/>
              </a:spcBef>
              <a:spcAft>
                <a:spcPts val="0"/>
              </a:spcAft>
              <a:buClrTx/>
              <a:buSzTx/>
              <a:buFontTx/>
              <a:buNone/>
              <a:tabLst/>
              <a:defRPr/>
            </a:pPr>
            <a:endParaRPr kumimoji="1" lang="en-US" altLang="ja-JP" sz="1600" b="0" i="0"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206375" marR="0" lvl="0" indent="-206375" defTabSz="914400" rtl="0" eaLnBrk="1" fontAlgn="auto" latinLnBrk="0" hangingPunct="1">
              <a:lnSpc>
                <a:spcPts val="1800"/>
              </a:lnSpc>
              <a:spcBef>
                <a:spcPts val="0"/>
              </a:spcBef>
              <a:spcAft>
                <a:spcPts val="0"/>
              </a:spcAft>
              <a:buClrTx/>
              <a:buSzTx/>
              <a:buFontTx/>
              <a:buNone/>
              <a:tabLst/>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未婚者を対象にした生涯の結婚意思についての全国調査結果では、</a:t>
            </a:r>
            <a:endParaRPr kumimoji="1" lang="en-US" altLang="ja-JP" sz="1600" b="0" i="0" strike="noStrike" kern="1200" cap="none" spc="0" normalizeH="0" baseline="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marR="0" lvl="0" indent="-180975" defTabSz="914400" rtl="0" eaLnBrk="1" fontAlgn="auto" latinLnBrk="0" hangingPunct="1">
              <a:lnSpc>
                <a:spcPts val="1800"/>
              </a:lnSpc>
              <a:spcBef>
                <a:spcPts val="0"/>
              </a:spcBef>
              <a:spcAft>
                <a:spcPts val="0"/>
              </a:spcAft>
              <a:buClrTx/>
              <a:buSzTx/>
              <a:buFontTx/>
              <a:buNone/>
              <a:tabLst/>
              <a:defRPr/>
            </a:pPr>
            <a:endParaRPr lang="en-US" altLang="ja-JP" sz="1600" noProof="0" dirty="0">
              <a:solidFill>
                <a:prstClr val="black"/>
              </a:solidFill>
              <a:latin typeface="Meiryo UI" panose="020B0604030504040204" pitchFamily="50" charset="-128"/>
              <a:ea typeface="Meiryo UI" panose="020B0604030504040204" pitchFamily="50" charset="-128"/>
            </a:endParaRPr>
          </a:p>
          <a:p>
            <a:pPr marL="319088" marR="0" lvl="0" indent="-319088" defTabSz="914400" rtl="0" eaLnBrk="1" fontAlgn="auto" latinLnBrk="0" hangingPunct="1">
              <a:lnSpc>
                <a:spcPts val="1800"/>
              </a:lnSpc>
              <a:spcBef>
                <a:spcPts val="0"/>
              </a:spcBef>
              <a:spcAft>
                <a:spcPts val="0"/>
              </a:spcAft>
              <a:buClrTx/>
              <a:buSzTx/>
              <a:buFontTx/>
              <a:buNone/>
              <a:tabLst/>
              <a:defRPr/>
            </a:pPr>
            <a:r>
              <a:rPr lang="en-US" altLang="ja-JP" sz="1600" dirty="0">
                <a:solidFill>
                  <a:prstClr val="black"/>
                </a:solidFill>
                <a:latin typeface="Meiryo UI" panose="020B0604030504040204" pitchFamily="50" charset="-128"/>
                <a:ea typeface="Meiryo UI" panose="020B0604030504040204" pitchFamily="50" charset="-128"/>
              </a:rPr>
              <a:t>   </a:t>
            </a:r>
            <a:r>
              <a:rPr lang="ja-JP" altLang="en-US" sz="1600" noProof="0" dirty="0">
                <a:solidFill>
                  <a:prstClr val="black"/>
                </a:solidFill>
                <a:latin typeface="Meiryo UI" panose="020B0604030504040204" pitchFamily="50" charset="-128"/>
                <a:ea typeface="Meiryo UI" panose="020B0604030504040204" pitchFamily="50" charset="-128"/>
              </a:rPr>
              <a:t>・</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「いずれ結婚するつもり」との回答割合は、男女ともに減少傾向ではあるものの８割超。</a:t>
            </a:r>
            <a:endParaRPr lang="en-US" altLang="ja-JP" sz="1600" dirty="0">
              <a:solidFill>
                <a:prstClr val="black"/>
              </a:solidFill>
              <a:latin typeface="Meiryo UI" panose="020B0604030504040204" pitchFamily="50" charset="-128"/>
              <a:ea typeface="Meiryo UI" panose="020B0604030504040204" pitchFamily="50" charset="-128"/>
            </a:endParaRPr>
          </a:p>
          <a:p>
            <a:pPr marL="311150" marR="0" lvl="0" indent="-311150" defTabSz="914400" rtl="0" eaLnBrk="1" fontAlgn="auto" latinLnBrk="0" hangingPunct="1">
              <a:lnSpc>
                <a:spcPts val="1800"/>
              </a:lnSpc>
              <a:spcBef>
                <a:spcPts val="1200"/>
              </a:spcBef>
              <a:spcAft>
                <a:spcPts val="0"/>
              </a:spcAft>
              <a:buClrTx/>
              <a:buSzTx/>
              <a:buFontTx/>
              <a:buNone/>
              <a:tabLst/>
              <a:defRPr/>
            </a:pPr>
            <a:r>
              <a:rPr lang="en-US" altLang="ja-JP" sz="1600" dirty="0">
                <a:solidFill>
                  <a:prstClr val="black"/>
                </a:solidFill>
                <a:latin typeface="Meiryo UI" panose="020B0604030504040204" pitchFamily="50" charset="-128"/>
                <a:ea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rPr>
              <a:t>・</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一方、「一生結婚するつもりはない」との回答割合は、</a:t>
            </a:r>
            <a:r>
              <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2000</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年代以降増加傾向。</a:t>
            </a:r>
            <a:endPar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indent="-180975">
              <a:lnSpc>
                <a:spcPts val="1800"/>
              </a:lnSpc>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＜図表「未婚者の結婚意思」＞</a:t>
            </a:r>
            <a:r>
              <a:rPr lang="ja-JP" altLang="en-US" sz="1100" dirty="0">
                <a:solidFill>
                  <a:prstClr val="black"/>
                </a:solidFill>
                <a:latin typeface="Meiryo UI" panose="020B0604030504040204" pitchFamily="50" charset="-128"/>
                <a:ea typeface="Meiryo UI" panose="020B0604030504040204" pitchFamily="50" charset="-128"/>
              </a:rPr>
              <a:t>　　　　　　　　　　　　　　　　　　　　　　　　　　　　　　　　 　　　　　  </a:t>
            </a:r>
            <a:endParaRPr lang="en-US" altLang="ja-JP" sz="1100" dirty="0">
              <a:solidFill>
                <a:prstClr val="black"/>
              </a:solidFill>
              <a:latin typeface="Meiryo UI" panose="020B0604030504040204" pitchFamily="50" charset="-128"/>
              <a:ea typeface="Meiryo UI" panose="020B0604030504040204" pitchFamily="50" charset="-128"/>
            </a:endParaRPr>
          </a:p>
          <a:p>
            <a:pPr marL="180975" marR="0" lvl="0" indent="-180975" defTabSz="914400" rtl="0" eaLnBrk="1" fontAlgn="auto" latinLnBrk="0" hangingPunct="1">
              <a:lnSpc>
                <a:spcPts val="1800"/>
              </a:lnSpc>
              <a:spcBef>
                <a:spcPts val="600"/>
              </a:spcBef>
              <a:spcAft>
                <a:spcPts val="0"/>
              </a:spcAft>
              <a:buClrTx/>
              <a:buSzTx/>
              <a:buFontTx/>
              <a:buNone/>
              <a:tabLst/>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105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4" name="テキスト ボックス 43">
            <a:extLst>
              <a:ext uri="{FF2B5EF4-FFF2-40B4-BE49-F238E27FC236}">
                <a16:creationId xmlns:a16="http://schemas.microsoft.com/office/drawing/2014/main" id="{69CEC1AA-444B-4A3C-9A9A-7C52E4767C5A}"/>
              </a:ext>
            </a:extLst>
          </p:cNvPr>
          <p:cNvSpPr txBox="1"/>
          <p:nvPr/>
        </p:nvSpPr>
        <p:spPr>
          <a:xfrm>
            <a:off x="4468642" y="6222514"/>
            <a:ext cx="4591931" cy="215444"/>
          </a:xfrm>
          <a:prstGeom prst="rect">
            <a:avLst/>
          </a:prstGeom>
          <a:noFill/>
        </p:spPr>
        <p:txBody>
          <a:bodyPr wrap="square" rtlCol="0">
            <a:spAutoFit/>
          </a:bodyPr>
          <a:lstStyle/>
          <a:p>
            <a:pPr marL="357188" marR="0" lvl="0" indent="-357188"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a:t>
            </a:r>
            <a:r>
              <a:rPr kumimoji="1" lang="ja-JP" altLang="en-US" sz="8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国立社会保障・人口問題研究所</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「第</a:t>
            </a: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16</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回出生動向基本調査（結婚と出産に関する全国調査）」</a:t>
            </a:r>
          </a:p>
        </p:txBody>
      </p:sp>
      <p:sp>
        <p:nvSpPr>
          <p:cNvPr id="38" name="正方形/長方形 37">
            <a:extLst>
              <a:ext uri="{FF2B5EF4-FFF2-40B4-BE49-F238E27FC236}">
                <a16:creationId xmlns:a16="http://schemas.microsoft.com/office/drawing/2014/main" id="{3D169B7D-8B0D-4A3F-A013-2372B322F38D}"/>
              </a:ext>
            </a:extLst>
          </p:cNvPr>
          <p:cNvSpPr/>
          <p:nvPr/>
        </p:nvSpPr>
        <p:spPr>
          <a:xfrm>
            <a:off x="179512" y="220670"/>
            <a:ext cx="8136904"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①</a:t>
            </a:r>
            <a:r>
              <a:rPr lang="ja-JP" altLang="en-US" sz="1600" b="1" dirty="0">
                <a:solidFill>
                  <a:schemeClr val="accent1"/>
                </a:solidFill>
                <a:latin typeface="Meiryo UI" panose="020B0604030504040204" pitchFamily="50" charset="-128"/>
                <a:ea typeface="Meiryo UI" panose="020B0604030504040204" pitchFamily="50" charset="-128"/>
              </a:rPr>
              <a:t>未婚化の背景</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ー未婚者の</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結婚意思</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全国</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ー</a:t>
            </a:r>
            <a:endParaRPr kumimoji="1" lang="ja-JP" altLang="en-US" sz="18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四角形: 角を丸くする 2">
            <a:extLst>
              <a:ext uri="{FF2B5EF4-FFF2-40B4-BE49-F238E27FC236}">
                <a16:creationId xmlns:a16="http://schemas.microsoft.com/office/drawing/2014/main" id="{A0B0B2BB-3D76-4F96-BA25-D00C52459EFA}"/>
              </a:ext>
            </a:extLst>
          </p:cNvPr>
          <p:cNvSpPr/>
          <p:nvPr/>
        </p:nvSpPr>
        <p:spPr>
          <a:xfrm>
            <a:off x="102175" y="186165"/>
            <a:ext cx="8937548" cy="6525185"/>
          </a:xfrm>
          <a:prstGeom prst="roundRect">
            <a:avLst>
              <a:gd name="adj" fmla="val 2580"/>
            </a:avLst>
          </a:prstGeom>
          <a:noFill/>
          <a:ln w="1905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2" name="正方形/長方形 31">
            <a:extLst>
              <a:ext uri="{FF2B5EF4-FFF2-40B4-BE49-F238E27FC236}">
                <a16:creationId xmlns:a16="http://schemas.microsoft.com/office/drawing/2014/main" id="{B0D31B77-3A22-424E-9944-447835B1BE03}"/>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23</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pic>
        <p:nvPicPr>
          <p:cNvPr id="2" name="図 1">
            <a:extLst>
              <a:ext uri="{FF2B5EF4-FFF2-40B4-BE49-F238E27FC236}">
                <a16:creationId xmlns:a16="http://schemas.microsoft.com/office/drawing/2014/main" id="{E559AE05-7813-4E42-B7CB-8F8680EF8692}"/>
              </a:ext>
            </a:extLst>
          </p:cNvPr>
          <p:cNvPicPr>
            <a:picLocks noChangeAspect="1"/>
          </p:cNvPicPr>
          <p:nvPr/>
        </p:nvPicPr>
        <p:blipFill>
          <a:blip r:embed="rId3"/>
          <a:stretch>
            <a:fillRect/>
          </a:stretch>
        </p:blipFill>
        <p:spPr>
          <a:xfrm>
            <a:off x="4073613" y="561495"/>
            <a:ext cx="4986960" cy="5523455"/>
          </a:xfrm>
          <a:prstGeom prst="rect">
            <a:avLst/>
          </a:prstGeom>
        </p:spPr>
      </p:pic>
    </p:spTree>
    <p:extLst>
      <p:ext uri="{BB962C8B-B14F-4D97-AF65-F5344CB8AC3E}">
        <p14:creationId xmlns:p14="http://schemas.microsoft.com/office/powerpoint/2010/main" val="3627461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2BAED424-1B48-43F9-8BC1-A21CF7258F86}"/>
              </a:ext>
            </a:extLst>
          </p:cNvPr>
          <p:cNvPicPr>
            <a:picLocks noChangeAspect="1"/>
          </p:cNvPicPr>
          <p:nvPr/>
        </p:nvPicPr>
        <p:blipFill>
          <a:blip r:embed="rId3"/>
          <a:stretch>
            <a:fillRect/>
          </a:stretch>
        </p:blipFill>
        <p:spPr>
          <a:xfrm>
            <a:off x="3981301" y="586253"/>
            <a:ext cx="5346655" cy="5584420"/>
          </a:xfrm>
          <a:prstGeom prst="rect">
            <a:avLst/>
          </a:prstGeom>
        </p:spPr>
      </p:pic>
      <p:sp>
        <p:nvSpPr>
          <p:cNvPr id="30" name="四角形: 角を丸くする 29">
            <a:extLst>
              <a:ext uri="{FF2B5EF4-FFF2-40B4-BE49-F238E27FC236}">
                <a16:creationId xmlns:a16="http://schemas.microsoft.com/office/drawing/2014/main" id="{B971BAE6-5FF1-4CDE-B1CA-FCB8FE6E55DA}"/>
              </a:ext>
            </a:extLst>
          </p:cNvPr>
          <p:cNvSpPr/>
          <p:nvPr/>
        </p:nvSpPr>
        <p:spPr>
          <a:xfrm>
            <a:off x="163467" y="597487"/>
            <a:ext cx="4028862" cy="6065722"/>
          </a:xfrm>
          <a:prstGeom prst="roundRect">
            <a:avLst>
              <a:gd name="adj" fmla="val 32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sng"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8" name="テキスト ボックス 17">
            <a:extLst>
              <a:ext uri="{FF2B5EF4-FFF2-40B4-BE49-F238E27FC236}">
                <a16:creationId xmlns:a16="http://schemas.microsoft.com/office/drawing/2014/main" id="{D3B67018-8AE7-4B30-8E93-B363068FFA9E}"/>
              </a:ext>
            </a:extLst>
          </p:cNvPr>
          <p:cNvSpPr txBox="1"/>
          <p:nvPr/>
        </p:nvSpPr>
        <p:spPr>
          <a:xfrm>
            <a:off x="179511" y="640198"/>
            <a:ext cx="2126366" cy="338554"/>
          </a:xfrm>
          <a:prstGeom prst="rect">
            <a:avLst/>
          </a:prstGeom>
          <a:noFill/>
        </p:spPr>
        <p:txBody>
          <a:bodyPr wrap="square" rtlCol="0">
            <a:spAutoFit/>
          </a:bodyP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0" name="テキスト ボックス 19">
            <a:extLst>
              <a:ext uri="{FF2B5EF4-FFF2-40B4-BE49-F238E27FC236}">
                <a16:creationId xmlns:a16="http://schemas.microsoft.com/office/drawing/2014/main" id="{BED4F2F1-12C4-4EEF-ABC7-2722C240E30A}"/>
              </a:ext>
            </a:extLst>
          </p:cNvPr>
          <p:cNvSpPr txBox="1"/>
          <p:nvPr/>
        </p:nvSpPr>
        <p:spPr>
          <a:xfrm>
            <a:off x="153632" y="611073"/>
            <a:ext cx="4028863" cy="4140685"/>
          </a:xfrm>
          <a:prstGeom prst="rect">
            <a:avLst/>
          </a:prstGeom>
          <a:noFill/>
        </p:spPr>
        <p:txBody>
          <a:bodyPr wrap="square" rtlCol="0">
            <a:spAutoFit/>
          </a:bodyPr>
          <a:lstStyle/>
          <a:p>
            <a:pPr marL="266700" marR="0" lvl="0" indent="-266700" defTabSz="914400" rtl="0" eaLnBrk="1" fontAlgn="auto" latinLnBrk="0" hangingPunct="1">
              <a:lnSpc>
                <a:spcPts val="1800"/>
              </a:lnSpc>
              <a:spcBef>
                <a:spcPts val="0"/>
              </a:spcBef>
              <a:spcAft>
                <a:spcPts val="0"/>
              </a:spcAft>
              <a:buClrTx/>
              <a:buSzTx/>
              <a:buFontTx/>
              <a:buNone/>
              <a:tabLst/>
              <a:defRPr/>
            </a:pPr>
            <a:endParaRPr kumimoji="1" lang="en-US" altLang="ja-JP" sz="1600" b="0" i="0"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198438" marR="0" lvl="0" indent="-198438" defTabSz="914400" rtl="0" eaLnBrk="1" fontAlgn="auto" latinLnBrk="0" hangingPunct="1">
              <a:lnSpc>
                <a:spcPts val="1800"/>
              </a:lnSpc>
              <a:spcBef>
                <a:spcPts val="0"/>
              </a:spcBef>
              <a:spcAft>
                <a:spcPts val="0"/>
              </a:spcAft>
              <a:buClrTx/>
              <a:buSzTx/>
              <a:buFontTx/>
              <a:buNone/>
              <a:tabLst/>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未婚者を対象にした大阪府のインターネット調査結果では、</a:t>
            </a:r>
            <a:endParaRPr kumimoji="1" lang="en-US" altLang="ja-JP" sz="1600" b="0" i="0" strike="noStrike" kern="1200" cap="none" spc="0" normalizeH="0" baseline="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marR="0" lvl="0" indent="-180975" defTabSz="914400" rtl="0" eaLnBrk="1" fontAlgn="auto" latinLnBrk="0" hangingPunct="1">
              <a:lnSpc>
                <a:spcPts val="1800"/>
              </a:lnSpc>
              <a:spcBef>
                <a:spcPts val="0"/>
              </a:spcBef>
              <a:spcAft>
                <a:spcPts val="0"/>
              </a:spcAft>
              <a:buClrTx/>
              <a:buSzTx/>
              <a:buFontTx/>
              <a:buNone/>
              <a:tabLst/>
              <a:defRPr/>
            </a:pPr>
            <a:endParaRPr lang="en-US" altLang="ja-JP" sz="1600" noProof="0" dirty="0">
              <a:solidFill>
                <a:prstClr val="black"/>
              </a:solidFill>
              <a:latin typeface="Meiryo UI" panose="020B0604030504040204" pitchFamily="50" charset="-128"/>
              <a:ea typeface="Meiryo UI" panose="020B0604030504040204" pitchFamily="50" charset="-128"/>
            </a:endParaRPr>
          </a:p>
          <a:p>
            <a:pPr marL="319088" marR="0" lvl="0" indent="-319088" defTabSz="914400" rtl="0" eaLnBrk="1" fontAlgn="auto" latinLnBrk="0" hangingPunct="1">
              <a:lnSpc>
                <a:spcPts val="1800"/>
              </a:lnSpc>
              <a:spcBef>
                <a:spcPts val="0"/>
              </a:spcBef>
              <a:spcAft>
                <a:spcPts val="0"/>
              </a:spcAft>
              <a:buClrTx/>
              <a:buSzTx/>
              <a:buFontTx/>
              <a:buNone/>
              <a:tabLst/>
              <a:defRPr/>
            </a:pPr>
            <a:r>
              <a:rPr lang="en-US" altLang="ja-JP" sz="1600" dirty="0">
                <a:solidFill>
                  <a:prstClr val="black"/>
                </a:solidFill>
                <a:latin typeface="Meiryo UI" panose="020B0604030504040204" pitchFamily="50" charset="-128"/>
                <a:ea typeface="Meiryo UI" panose="020B0604030504040204" pitchFamily="50" charset="-128"/>
              </a:rPr>
              <a:t>   </a:t>
            </a:r>
            <a:r>
              <a:rPr lang="ja-JP" altLang="en-US" sz="1600" noProof="0" dirty="0">
                <a:solidFill>
                  <a:prstClr val="black"/>
                </a:solidFill>
                <a:latin typeface="Meiryo UI" panose="020B0604030504040204" pitchFamily="50" charset="-128"/>
                <a:ea typeface="Meiryo UI" panose="020B0604030504040204" pitchFamily="50" charset="-128"/>
              </a:rPr>
              <a:t>・</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「一生結婚するつもりがない」との回答割合は、男性が約４割、女性は約</a:t>
            </a:r>
            <a:r>
              <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割。</a:t>
            </a:r>
            <a:endParaRPr lang="en-US" altLang="ja-JP" sz="1600" dirty="0">
              <a:solidFill>
                <a:prstClr val="black"/>
              </a:solidFill>
              <a:latin typeface="Meiryo UI" panose="020B0604030504040204" pitchFamily="50" charset="-128"/>
              <a:ea typeface="Meiryo UI" panose="020B0604030504040204" pitchFamily="50" charset="-128"/>
            </a:endParaRPr>
          </a:p>
          <a:p>
            <a:pPr marL="180975" indent="-180975">
              <a:lnSpc>
                <a:spcPts val="1800"/>
              </a:lnSpc>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＜図表「未婚者の結婚意思」＞</a:t>
            </a:r>
            <a:endParaRPr kumimoji="1" lang="en-US" altLang="ja-JP"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indent="-180975">
              <a:lnSpc>
                <a:spcPts val="1800"/>
              </a:lnSpc>
              <a:defRPr/>
            </a:pPr>
            <a:endParaRPr lang="en-US" altLang="ja-JP" sz="1100" dirty="0">
              <a:solidFill>
                <a:prstClr val="black"/>
              </a:solidFill>
              <a:latin typeface="Meiryo UI" panose="020B0604030504040204" pitchFamily="50" charset="-128"/>
              <a:ea typeface="Meiryo UI" panose="020B0604030504040204" pitchFamily="50" charset="-128"/>
            </a:endParaRPr>
          </a:p>
          <a:p>
            <a:pPr marL="180975" marR="0" lvl="0" indent="-180975" defTabSz="914400" rtl="0" eaLnBrk="1" fontAlgn="auto" latinLnBrk="0" hangingPunct="1">
              <a:lnSpc>
                <a:spcPts val="1800"/>
              </a:lnSpc>
              <a:spcBef>
                <a:spcPts val="0"/>
              </a:spcBef>
              <a:spcAft>
                <a:spcPts val="0"/>
              </a:spcAft>
              <a:buClrTx/>
              <a:buSzTx/>
              <a:buFontTx/>
              <a:buNone/>
              <a:tabLst/>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上記の「一生結婚するつもりがない」と回答した未婚者に、その理由を尋ねると、</a:t>
            </a:r>
            <a:endParaRPr kumimoji="1" lang="en-US" altLang="ja-JP" sz="1600" b="0" i="0" strike="noStrike" kern="1200" cap="none" spc="0" normalizeH="0" baseline="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marR="0" lvl="0" indent="-180975" defTabSz="914400" rtl="0" eaLnBrk="1" fontAlgn="auto" latinLnBrk="0" hangingPunct="1">
              <a:lnSpc>
                <a:spcPts val="1800"/>
              </a:lnSpc>
              <a:spcBef>
                <a:spcPts val="0"/>
              </a:spcBef>
              <a:spcAft>
                <a:spcPts val="0"/>
              </a:spcAft>
              <a:buClrTx/>
              <a:buSzTx/>
              <a:buFontTx/>
              <a:buNone/>
              <a:tabLst/>
              <a:defRPr/>
            </a:pPr>
            <a:endParaRPr lang="en-US" altLang="ja-JP" sz="1600" noProof="0" dirty="0">
              <a:solidFill>
                <a:prstClr val="black"/>
              </a:solidFill>
              <a:latin typeface="Meiryo UI" panose="020B0604030504040204" pitchFamily="50" charset="-128"/>
              <a:ea typeface="Meiryo UI" panose="020B0604030504040204" pitchFamily="50" charset="-128"/>
            </a:endParaRPr>
          </a:p>
          <a:p>
            <a:pPr marL="319088" marR="0" lvl="0" indent="-319088" defTabSz="914400" rtl="0" eaLnBrk="1" fontAlgn="auto" latinLnBrk="0" hangingPunct="1">
              <a:lnSpc>
                <a:spcPts val="1800"/>
              </a:lnSpc>
              <a:spcBef>
                <a:spcPts val="0"/>
              </a:spcBef>
              <a:spcAft>
                <a:spcPts val="0"/>
              </a:spcAft>
              <a:buClrTx/>
              <a:buSzTx/>
              <a:buFontTx/>
              <a:buNone/>
              <a:tabLst/>
              <a:defRPr/>
            </a:pPr>
            <a:r>
              <a:rPr lang="en-US" altLang="ja-JP" sz="1600" dirty="0">
                <a:solidFill>
                  <a:prstClr val="black"/>
                </a:solidFill>
                <a:latin typeface="Meiryo UI" panose="020B0604030504040204" pitchFamily="50" charset="-128"/>
                <a:ea typeface="Meiryo UI" panose="020B0604030504040204" pitchFamily="50" charset="-128"/>
              </a:rPr>
              <a:t>   </a:t>
            </a:r>
            <a:r>
              <a:rPr lang="ja-JP" altLang="en-US" sz="1600" noProof="0" dirty="0">
                <a:solidFill>
                  <a:prstClr val="black"/>
                </a:solidFill>
                <a:latin typeface="Meiryo UI" panose="020B0604030504040204" pitchFamily="50" charset="-128"/>
                <a:ea typeface="Meiryo UI" panose="020B0604030504040204" pitchFamily="50" charset="-128"/>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男性では、「経済的余裕がないから」という回答が最多</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319088" marR="0" lvl="0" indent="-319088" algn="l" defTabSz="914400" rtl="0" eaLnBrk="1" fontAlgn="auto" latinLnBrk="0" hangingPunct="1">
              <a:lnSpc>
                <a:spcPts val="1800"/>
              </a:lnSpc>
              <a:spcBef>
                <a:spcPts val="1200"/>
              </a:spcBef>
              <a:spcAft>
                <a:spcPts val="0"/>
              </a:spcAft>
              <a:buClrTx/>
              <a:buSzTx/>
              <a:buFontTx/>
              <a:buNone/>
              <a:tabLst/>
              <a:defRPr/>
            </a:pPr>
            <a:r>
              <a:rPr lang="ja-JP" altLang="en-US" sz="1600" dirty="0">
                <a:solidFill>
                  <a:prstClr val="black"/>
                </a:solidFill>
                <a:latin typeface="Meiryo UI" panose="020B0604030504040204" pitchFamily="50" charset="-128"/>
                <a:ea typeface="Meiryo UI" panose="020B0604030504040204" pitchFamily="50" charset="-128"/>
              </a:rPr>
              <a:t>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女性では、「結婚しても幸せになれるイメージがないから」という回答が最多。</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indent="-180975">
              <a:lnSpc>
                <a:spcPts val="1800"/>
              </a:lnSpc>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図表「一生結婚するつもりがない理由</a:t>
            </a:r>
            <a:r>
              <a:rPr lang="ja-JP" altLang="en-US" sz="1100" dirty="0">
                <a:solidFill>
                  <a:prstClr val="black"/>
                </a:solidFill>
                <a:latin typeface="Meiryo UI" panose="020B0604030504040204" pitchFamily="50" charset="-128"/>
                <a:ea typeface="Meiryo UI" panose="020B0604030504040204" pitchFamily="50" charset="-128"/>
              </a:rPr>
              <a:t>」 </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indent="-180975">
              <a:lnSpc>
                <a:spcPts val="1800"/>
              </a:lnSpc>
              <a:defRPr/>
            </a:pPr>
            <a:endParaRPr lang="en-US" altLang="ja-JP" sz="1100" dirty="0">
              <a:solidFill>
                <a:prstClr val="black"/>
              </a:solidFill>
              <a:latin typeface="Meiryo UI" panose="020B0604030504040204" pitchFamily="50" charset="-128"/>
              <a:ea typeface="Meiryo UI" panose="020B0604030504040204" pitchFamily="50" charset="-128"/>
            </a:endParaRPr>
          </a:p>
        </p:txBody>
      </p:sp>
      <p:sp>
        <p:nvSpPr>
          <p:cNvPr id="38" name="正方形/長方形 37">
            <a:extLst>
              <a:ext uri="{FF2B5EF4-FFF2-40B4-BE49-F238E27FC236}">
                <a16:creationId xmlns:a16="http://schemas.microsoft.com/office/drawing/2014/main" id="{3D169B7D-8B0D-4A3F-A013-2372B322F38D}"/>
              </a:ext>
            </a:extLst>
          </p:cNvPr>
          <p:cNvSpPr/>
          <p:nvPr/>
        </p:nvSpPr>
        <p:spPr>
          <a:xfrm>
            <a:off x="179512" y="220670"/>
            <a:ext cx="8136904"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①</a:t>
            </a:r>
            <a:r>
              <a:rPr lang="ja-JP" altLang="en-US" sz="1600" b="1" dirty="0">
                <a:solidFill>
                  <a:schemeClr val="accent1"/>
                </a:solidFill>
                <a:latin typeface="Meiryo UI" panose="020B0604030504040204" pitchFamily="50" charset="-128"/>
                <a:ea typeface="Meiryo UI" panose="020B0604030504040204" pitchFamily="50" charset="-128"/>
              </a:rPr>
              <a:t>未婚化の背景</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ー未婚者の</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結婚意思</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ー</a:t>
            </a:r>
            <a:endParaRPr kumimoji="1" lang="ja-JP" altLang="en-US" sz="18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四角形: 角を丸くする 2">
            <a:extLst>
              <a:ext uri="{FF2B5EF4-FFF2-40B4-BE49-F238E27FC236}">
                <a16:creationId xmlns:a16="http://schemas.microsoft.com/office/drawing/2014/main" id="{A0B0B2BB-3D76-4F96-BA25-D00C52459EFA}"/>
              </a:ext>
            </a:extLst>
          </p:cNvPr>
          <p:cNvSpPr/>
          <p:nvPr/>
        </p:nvSpPr>
        <p:spPr>
          <a:xfrm>
            <a:off x="102175" y="186165"/>
            <a:ext cx="8937548" cy="6525185"/>
          </a:xfrm>
          <a:prstGeom prst="roundRect">
            <a:avLst>
              <a:gd name="adj" fmla="val 2580"/>
            </a:avLst>
          </a:prstGeom>
          <a:noFill/>
          <a:ln w="1905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2" name="正方形/長方形 31">
            <a:extLst>
              <a:ext uri="{FF2B5EF4-FFF2-40B4-BE49-F238E27FC236}">
                <a16:creationId xmlns:a16="http://schemas.microsoft.com/office/drawing/2014/main" id="{B0D31B77-3A22-424E-9944-447835B1BE03}"/>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24</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0651EC1A-1549-41AB-A566-064D6BE6FD4D}"/>
              </a:ext>
            </a:extLst>
          </p:cNvPr>
          <p:cNvPicPr>
            <a:picLocks noChangeAspect="1"/>
          </p:cNvPicPr>
          <p:nvPr/>
        </p:nvPicPr>
        <p:blipFill>
          <a:blip r:embed="rId4"/>
          <a:stretch>
            <a:fillRect/>
          </a:stretch>
        </p:blipFill>
        <p:spPr>
          <a:xfrm>
            <a:off x="4365381" y="3032918"/>
            <a:ext cx="4578493" cy="2737341"/>
          </a:xfrm>
          <a:prstGeom prst="rect">
            <a:avLst/>
          </a:prstGeom>
        </p:spPr>
      </p:pic>
    </p:spTree>
    <p:extLst>
      <p:ext uri="{BB962C8B-B14F-4D97-AF65-F5344CB8AC3E}">
        <p14:creationId xmlns:p14="http://schemas.microsoft.com/office/powerpoint/2010/main" val="22488442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a:extLst>
              <a:ext uri="{FF2B5EF4-FFF2-40B4-BE49-F238E27FC236}">
                <a16:creationId xmlns:a16="http://schemas.microsoft.com/office/drawing/2014/main" id="{EFDFEBF8-FC11-4B02-97F7-CABACF65FDE4}"/>
              </a:ext>
            </a:extLst>
          </p:cNvPr>
          <p:cNvPicPr>
            <a:picLocks noChangeAspect="1"/>
          </p:cNvPicPr>
          <p:nvPr/>
        </p:nvPicPr>
        <p:blipFill>
          <a:blip r:embed="rId3"/>
          <a:stretch>
            <a:fillRect/>
          </a:stretch>
        </p:blipFill>
        <p:spPr>
          <a:xfrm>
            <a:off x="4098990" y="4403752"/>
            <a:ext cx="4943475" cy="1061893"/>
          </a:xfrm>
          <a:prstGeom prst="rect">
            <a:avLst/>
          </a:prstGeom>
        </p:spPr>
      </p:pic>
      <p:pic>
        <p:nvPicPr>
          <p:cNvPr id="16" name="図 15">
            <a:extLst>
              <a:ext uri="{FF2B5EF4-FFF2-40B4-BE49-F238E27FC236}">
                <a16:creationId xmlns:a16="http://schemas.microsoft.com/office/drawing/2014/main" id="{555AE469-5800-4A24-BAE8-F1DC5DBC8BA8}"/>
              </a:ext>
            </a:extLst>
          </p:cNvPr>
          <p:cNvPicPr>
            <a:picLocks noChangeAspect="1"/>
          </p:cNvPicPr>
          <p:nvPr/>
        </p:nvPicPr>
        <p:blipFill>
          <a:blip r:embed="rId4"/>
          <a:stretch>
            <a:fillRect/>
          </a:stretch>
        </p:blipFill>
        <p:spPr>
          <a:xfrm>
            <a:off x="4129606" y="1782074"/>
            <a:ext cx="4865686" cy="951649"/>
          </a:xfrm>
          <a:prstGeom prst="rect">
            <a:avLst/>
          </a:prstGeom>
        </p:spPr>
      </p:pic>
      <p:sp>
        <p:nvSpPr>
          <p:cNvPr id="30" name="四角形: 角を丸くする 29">
            <a:extLst>
              <a:ext uri="{FF2B5EF4-FFF2-40B4-BE49-F238E27FC236}">
                <a16:creationId xmlns:a16="http://schemas.microsoft.com/office/drawing/2014/main" id="{B971BAE6-5FF1-4CDE-B1CA-FCB8FE6E55DA}"/>
              </a:ext>
            </a:extLst>
          </p:cNvPr>
          <p:cNvSpPr/>
          <p:nvPr/>
        </p:nvSpPr>
        <p:spPr>
          <a:xfrm>
            <a:off x="163467" y="597487"/>
            <a:ext cx="4028862" cy="6065722"/>
          </a:xfrm>
          <a:prstGeom prst="roundRect">
            <a:avLst>
              <a:gd name="adj" fmla="val 32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sng"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8" name="テキスト ボックス 17">
            <a:extLst>
              <a:ext uri="{FF2B5EF4-FFF2-40B4-BE49-F238E27FC236}">
                <a16:creationId xmlns:a16="http://schemas.microsoft.com/office/drawing/2014/main" id="{D3B67018-8AE7-4B30-8E93-B363068FFA9E}"/>
              </a:ext>
            </a:extLst>
          </p:cNvPr>
          <p:cNvSpPr txBox="1"/>
          <p:nvPr/>
        </p:nvSpPr>
        <p:spPr>
          <a:xfrm>
            <a:off x="179511" y="640198"/>
            <a:ext cx="2126366" cy="338554"/>
          </a:xfrm>
          <a:prstGeom prst="rect">
            <a:avLst/>
          </a:prstGeom>
          <a:noFill/>
        </p:spPr>
        <p:txBody>
          <a:bodyPr wrap="square" rtlCol="0">
            <a:spAutoFit/>
          </a:bodyP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0" name="テキスト ボックス 19">
            <a:extLst>
              <a:ext uri="{FF2B5EF4-FFF2-40B4-BE49-F238E27FC236}">
                <a16:creationId xmlns:a16="http://schemas.microsoft.com/office/drawing/2014/main" id="{BED4F2F1-12C4-4EEF-ABC7-2722C240E30A}"/>
              </a:ext>
            </a:extLst>
          </p:cNvPr>
          <p:cNvSpPr txBox="1"/>
          <p:nvPr/>
        </p:nvSpPr>
        <p:spPr>
          <a:xfrm>
            <a:off x="153633" y="611073"/>
            <a:ext cx="4002141" cy="3509743"/>
          </a:xfrm>
          <a:prstGeom prst="rect">
            <a:avLst/>
          </a:prstGeom>
          <a:noFill/>
        </p:spPr>
        <p:txBody>
          <a:bodyPr wrap="square" rtlCol="0">
            <a:spAutoFit/>
          </a:bodyPr>
          <a:lstStyle/>
          <a:p>
            <a:pPr marL="266700" marR="0" lvl="0" indent="-266700" defTabSz="914400" rtl="0" eaLnBrk="1" fontAlgn="auto" latinLnBrk="0" hangingPunct="1">
              <a:lnSpc>
                <a:spcPts val="1800"/>
              </a:lnSpc>
              <a:spcBef>
                <a:spcPts val="0"/>
              </a:spcBef>
              <a:spcAft>
                <a:spcPts val="0"/>
              </a:spcAft>
              <a:buClrTx/>
              <a:buSzTx/>
              <a:buFontTx/>
              <a:buNone/>
              <a:tabLst/>
              <a:defRPr/>
            </a:pPr>
            <a:endParaRPr kumimoji="1" lang="en-US" altLang="ja-JP" sz="1600" b="0" i="0"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180975" marR="0" lvl="0" indent="-180975" defTabSz="914400" rtl="0" eaLnBrk="1" fontAlgn="auto" latinLnBrk="0" hangingPunct="1">
              <a:lnSpc>
                <a:spcPts val="1800"/>
              </a:lnSpc>
              <a:spcBef>
                <a:spcPts val="0"/>
              </a:spcBef>
              <a:spcAft>
                <a:spcPts val="0"/>
              </a:spcAft>
              <a:buClrTx/>
              <a:buSzTx/>
              <a:buFontTx/>
              <a:buNone/>
              <a:tabLst/>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未婚者の結婚に関する考え方の変化を、</a:t>
            </a:r>
            <a:r>
              <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1992</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年と</a:t>
            </a:r>
            <a:r>
              <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2021</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年の全国調査で比べてみると、</a:t>
            </a:r>
            <a:endParaRPr kumimoji="1" lang="en-US" altLang="ja-JP" sz="1600" b="0" i="0" strike="noStrike" kern="1200" cap="none" spc="0" normalizeH="0" baseline="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marR="0" lvl="0" indent="-180975" defTabSz="914400" rtl="0" eaLnBrk="1" fontAlgn="auto" latinLnBrk="0" hangingPunct="1">
              <a:lnSpc>
                <a:spcPts val="1800"/>
              </a:lnSpc>
              <a:spcBef>
                <a:spcPts val="0"/>
              </a:spcBef>
              <a:spcAft>
                <a:spcPts val="0"/>
              </a:spcAft>
              <a:buClrTx/>
              <a:buSzTx/>
              <a:buFontTx/>
              <a:buNone/>
              <a:tabLst/>
              <a:defRPr/>
            </a:pPr>
            <a:endParaRPr lang="en-US" altLang="ja-JP" sz="1600" noProof="0" dirty="0">
              <a:solidFill>
                <a:prstClr val="black"/>
              </a:solidFill>
              <a:latin typeface="Meiryo UI" panose="020B0604030504040204" pitchFamily="50" charset="-128"/>
              <a:ea typeface="Meiryo UI" panose="020B0604030504040204" pitchFamily="50" charset="-128"/>
            </a:endParaRPr>
          </a:p>
          <a:p>
            <a:pPr marL="344488" marR="0" lvl="0" indent="-344488" algn="just" defTabSz="914400" rtl="0" eaLnBrk="1" fontAlgn="auto" latinLnBrk="0" hangingPunct="1">
              <a:lnSpc>
                <a:spcPct val="100000"/>
              </a:lnSpc>
              <a:spcBef>
                <a:spcPts val="0"/>
              </a:spcBef>
              <a:spcAft>
                <a:spcPts val="0"/>
              </a:spcAft>
              <a:buClrTx/>
              <a:buSzTx/>
              <a:buFontTx/>
              <a:buNone/>
              <a:tabLst/>
              <a:defRPr/>
            </a:pPr>
            <a:r>
              <a:rPr lang="en-US" altLang="ja-JP" sz="1600" dirty="0">
                <a:solidFill>
                  <a:prstClr val="black"/>
                </a:solidFill>
                <a:latin typeface="Meiryo UI" panose="020B0604030504040204" pitchFamily="50" charset="-128"/>
                <a:ea typeface="Meiryo UI" panose="020B0604030504040204" pitchFamily="50" charset="-128"/>
              </a:rPr>
              <a:t>   </a:t>
            </a:r>
            <a:r>
              <a:rPr lang="ja-JP" altLang="en-US" sz="1600" noProof="0" dirty="0">
                <a:solidFill>
                  <a:prstClr val="black"/>
                </a:solidFill>
                <a:latin typeface="Meiryo UI" panose="020B0604030504040204" pitchFamily="50" charset="-128"/>
                <a:ea typeface="Meiryo UI" panose="020B0604030504040204" pitchFamily="50" charset="-128"/>
              </a:rPr>
              <a:t>・</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「生涯を独身で過ごすというのは、望ましい生き方ではない」</a:t>
            </a:r>
            <a:endPar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354013" marR="0" lvl="0" indent="-354013" algn="just" defTabSz="914400" rtl="0" eaLnBrk="1" fontAlgn="auto" latinLnBrk="0" hangingPunct="1">
              <a:lnSpc>
                <a:spcPct val="100000"/>
              </a:lnSpc>
              <a:spcBef>
                <a:spcPts val="1200"/>
              </a:spcBef>
              <a:spcAft>
                <a:spcPts val="0"/>
              </a:spcAft>
              <a:buClrTx/>
              <a:buSzTx/>
              <a:buFontTx/>
              <a:buNone/>
              <a:tabLst/>
              <a:defRPr/>
            </a:pPr>
            <a:r>
              <a:rPr lang="ja-JP" altLang="en-US" sz="1600" dirty="0">
                <a:solidFill>
                  <a:prstClr val="black"/>
                </a:solidFill>
                <a:latin typeface="Meiryo UI" panose="020B0604030504040204" pitchFamily="50" charset="-128"/>
                <a:ea typeface="Meiryo UI" panose="020B0604030504040204" pitchFamily="50" charset="-128"/>
              </a:rPr>
              <a:t>   </a:t>
            </a:r>
            <a:r>
              <a:rPr lang="ja-JP" altLang="en-US" sz="1600" noProof="0" dirty="0">
                <a:solidFill>
                  <a:prstClr val="black"/>
                </a:solidFill>
                <a:latin typeface="Meiryo UI" panose="020B0604030504040204" pitchFamily="50" charset="-128"/>
                <a:ea typeface="Meiryo UI" panose="020B0604030504040204" pitchFamily="50" charset="-128"/>
              </a:rPr>
              <a:t>・</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「男女が一緒に暮らすなら結婚すべきである」</a:t>
            </a:r>
            <a:endPar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319088" marR="0" lvl="0" indent="-319088" defTabSz="914400" rtl="0" eaLnBrk="1" fontAlgn="auto" latinLnBrk="0" hangingPunct="1">
              <a:lnSpc>
                <a:spcPts val="1800"/>
              </a:lnSpc>
              <a:spcBef>
                <a:spcPts val="0"/>
              </a:spcBef>
              <a:spcAft>
                <a:spcPts val="0"/>
              </a:spcAft>
              <a:buClrTx/>
              <a:buSzTx/>
              <a:buFontTx/>
              <a:buNone/>
              <a:tabLst/>
              <a:defRPr/>
            </a:pPr>
            <a:endParaRPr lang="en-US" altLang="ja-JP" sz="1600" dirty="0">
              <a:solidFill>
                <a:prstClr val="black"/>
              </a:solidFill>
              <a:latin typeface="Meiryo UI" panose="020B0604030504040204" pitchFamily="50" charset="-128"/>
              <a:ea typeface="Meiryo UI" panose="020B0604030504040204" pitchFamily="50" charset="-128"/>
            </a:endParaRPr>
          </a:p>
          <a:p>
            <a:pPr marL="180975" marR="0" lvl="0" defTabSz="914400" rtl="0" eaLnBrk="1" fontAlgn="auto" latinLnBrk="0" hangingPunct="1">
              <a:lnSpc>
                <a:spcPts val="1800"/>
              </a:lnSpc>
              <a:spcBef>
                <a:spcPts val="0"/>
              </a:spcBef>
              <a:spcAft>
                <a:spcPts val="0"/>
              </a:spcAft>
              <a:buClrTx/>
              <a:buSzTx/>
              <a:buFontTx/>
              <a:buNone/>
              <a:tabLst/>
              <a:defRPr/>
            </a:pPr>
            <a:r>
              <a:rPr lang="ja-JP" altLang="en-US" sz="1600" dirty="0">
                <a:solidFill>
                  <a:prstClr val="black"/>
                </a:solidFill>
                <a:latin typeface="Meiryo UI" panose="020B0604030504040204" pitchFamily="50" charset="-128"/>
                <a:ea typeface="Meiryo UI" panose="020B0604030504040204" pitchFamily="50" charset="-128"/>
              </a:rPr>
              <a:t>という項目において、男女ともに賛成割合が大幅に減少。</a:t>
            </a:r>
          </a:p>
          <a:p>
            <a:pPr marL="180975" indent="-180975">
              <a:lnSpc>
                <a:spcPts val="1800"/>
              </a:lnSpc>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＜図表「結婚に関する未婚者の意識」＞</a:t>
            </a:r>
            <a:endParaRPr kumimoji="1" lang="en-US" altLang="ja-JP"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indent="-180975">
              <a:lnSpc>
                <a:spcPts val="1800"/>
              </a:lnSpc>
              <a:defRPr/>
            </a:pPr>
            <a:endParaRPr lang="en-US" altLang="ja-JP" sz="1100" dirty="0">
              <a:solidFill>
                <a:prstClr val="black"/>
              </a:solidFill>
              <a:latin typeface="Meiryo UI" panose="020B0604030504040204" pitchFamily="50" charset="-128"/>
              <a:ea typeface="Meiryo UI" panose="020B0604030504040204" pitchFamily="50" charset="-128"/>
            </a:endParaRPr>
          </a:p>
        </p:txBody>
      </p:sp>
      <p:sp>
        <p:nvSpPr>
          <p:cNvPr id="38" name="正方形/長方形 37">
            <a:extLst>
              <a:ext uri="{FF2B5EF4-FFF2-40B4-BE49-F238E27FC236}">
                <a16:creationId xmlns:a16="http://schemas.microsoft.com/office/drawing/2014/main" id="{3D169B7D-8B0D-4A3F-A013-2372B322F38D}"/>
              </a:ext>
            </a:extLst>
          </p:cNvPr>
          <p:cNvSpPr/>
          <p:nvPr/>
        </p:nvSpPr>
        <p:spPr>
          <a:xfrm>
            <a:off x="179512" y="220670"/>
            <a:ext cx="8136904"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①</a:t>
            </a:r>
            <a:r>
              <a:rPr lang="ja-JP" altLang="en-US" sz="1600" b="1" dirty="0">
                <a:solidFill>
                  <a:schemeClr val="accent1"/>
                </a:solidFill>
                <a:latin typeface="Meiryo UI" panose="020B0604030504040204" pitchFamily="50" charset="-128"/>
                <a:ea typeface="Meiryo UI" panose="020B0604030504040204" pitchFamily="50" charset="-128"/>
              </a:rPr>
              <a:t>未婚化の背景</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ー結婚観の変化</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全国</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ー</a:t>
            </a:r>
            <a:endParaRPr kumimoji="1" lang="ja-JP" altLang="en-US" sz="18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四角形: 角を丸くする 2">
            <a:extLst>
              <a:ext uri="{FF2B5EF4-FFF2-40B4-BE49-F238E27FC236}">
                <a16:creationId xmlns:a16="http://schemas.microsoft.com/office/drawing/2014/main" id="{A0B0B2BB-3D76-4F96-BA25-D00C52459EFA}"/>
              </a:ext>
            </a:extLst>
          </p:cNvPr>
          <p:cNvSpPr/>
          <p:nvPr/>
        </p:nvSpPr>
        <p:spPr>
          <a:xfrm>
            <a:off x="102175" y="186165"/>
            <a:ext cx="8937548" cy="6525185"/>
          </a:xfrm>
          <a:prstGeom prst="roundRect">
            <a:avLst>
              <a:gd name="adj" fmla="val 2580"/>
            </a:avLst>
          </a:prstGeom>
          <a:noFill/>
          <a:ln w="1905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2" name="正方形/長方形 31">
            <a:extLst>
              <a:ext uri="{FF2B5EF4-FFF2-40B4-BE49-F238E27FC236}">
                <a16:creationId xmlns:a16="http://schemas.microsoft.com/office/drawing/2014/main" id="{B0D31B77-3A22-424E-9944-447835B1BE03}"/>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25</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7" name="Rectangle 2">
            <a:extLst>
              <a:ext uri="{FF2B5EF4-FFF2-40B4-BE49-F238E27FC236}">
                <a16:creationId xmlns:a16="http://schemas.microsoft.com/office/drawing/2014/main" id="{910156E7-CCC3-496B-8433-6754EEB61601}"/>
              </a:ext>
            </a:extLst>
          </p:cNvPr>
          <p:cNvSpPr>
            <a:spLocks noChangeArrowheads="1"/>
          </p:cNvSpPr>
          <p:nvPr/>
        </p:nvSpPr>
        <p:spPr bwMode="auto">
          <a:xfrm>
            <a:off x="4760631" y="694747"/>
            <a:ext cx="3804583" cy="2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2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結婚に関する未婚者</a:t>
            </a:r>
            <a:r>
              <a:rPr kumimoji="1" lang="ja-JP" altLang="en-US" sz="10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18</a:t>
            </a:r>
            <a:r>
              <a:rPr kumimoji="1" lang="ja-JP" altLang="en-US" sz="10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34</a:t>
            </a:r>
            <a:r>
              <a:rPr kumimoji="1" lang="ja-JP" altLang="en-US" sz="10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歳）</a:t>
            </a:r>
            <a:r>
              <a:rPr kumimoji="1" lang="ja-JP" altLang="en-US" sz="12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の</a:t>
            </a: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意識</a:t>
            </a: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全国</a:t>
            </a: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a:extLst>
              <a:ext uri="{FF2B5EF4-FFF2-40B4-BE49-F238E27FC236}">
                <a16:creationId xmlns:a16="http://schemas.microsoft.com/office/drawing/2014/main" id="{044D0447-9AF2-47D2-B472-E9A241B1221B}"/>
              </a:ext>
            </a:extLst>
          </p:cNvPr>
          <p:cNvSpPr txBox="1"/>
          <p:nvPr/>
        </p:nvSpPr>
        <p:spPr>
          <a:xfrm>
            <a:off x="4305799" y="6239888"/>
            <a:ext cx="4689921" cy="338554"/>
          </a:xfrm>
          <a:prstGeom prst="rect">
            <a:avLst/>
          </a:prstGeom>
          <a:noFill/>
        </p:spPr>
        <p:txBody>
          <a:bodyPr wrap="square" rtlCol="0">
            <a:spAutoFit/>
          </a:bodyPr>
          <a:lstStyle/>
          <a:p>
            <a:pPr marL="357188" marR="0" lvl="0" indent="-357188"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a:t>
            </a:r>
            <a:r>
              <a:rPr kumimoji="1" lang="ja-JP" altLang="en-US" sz="8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国立社会保障・人口問題研究所</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「第</a:t>
            </a: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16</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回出生動向基本調査（結婚と出産に関する全国調査）」</a:t>
            </a: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357188" marR="0" lvl="0" indent="-357188" defTabSz="914400" rtl="0" eaLnBrk="1" fontAlgn="auto" latinLnBrk="0" hangingPunct="1">
              <a:lnSpc>
                <a:spcPct val="100000"/>
              </a:lnSpc>
              <a:spcBef>
                <a:spcPts val="0"/>
              </a:spcBef>
              <a:spcAft>
                <a:spcPts val="0"/>
              </a:spcAft>
              <a:buClrTx/>
              <a:buSzTx/>
              <a:buFontTx/>
              <a:buNone/>
              <a:tabLst/>
              <a:defRPr/>
            </a:pPr>
            <a:r>
              <a:rPr lang="ja-JP" altLang="en-US" sz="800" dirty="0">
                <a:solidFill>
                  <a:prstClr val="black"/>
                </a:solidFill>
                <a:latin typeface="Meiryo UI" panose="020B0604030504040204" pitchFamily="50" charset="-128"/>
                <a:ea typeface="Meiryo UI" panose="020B0604030504040204" pitchFamily="50" charset="-128"/>
              </a:rPr>
              <a:t>　　　　より選択肢抜粋</a:t>
            </a:r>
            <a:endPar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1" name="Rectangle 2">
            <a:extLst>
              <a:ext uri="{FF2B5EF4-FFF2-40B4-BE49-F238E27FC236}">
                <a16:creationId xmlns:a16="http://schemas.microsoft.com/office/drawing/2014/main" id="{92609A3F-0A3B-4376-9290-B894B5BEE661}"/>
              </a:ext>
            </a:extLst>
          </p:cNvPr>
          <p:cNvSpPr>
            <a:spLocks noChangeArrowheads="1"/>
          </p:cNvSpPr>
          <p:nvPr/>
        </p:nvSpPr>
        <p:spPr bwMode="auto">
          <a:xfrm>
            <a:off x="7124192" y="1590644"/>
            <a:ext cx="386262" cy="229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05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男性</a:t>
            </a:r>
          </a:p>
        </p:txBody>
      </p:sp>
      <p:sp>
        <p:nvSpPr>
          <p:cNvPr id="22" name="テキスト ボックス 21">
            <a:extLst>
              <a:ext uri="{FF2B5EF4-FFF2-40B4-BE49-F238E27FC236}">
                <a16:creationId xmlns:a16="http://schemas.microsoft.com/office/drawing/2014/main" id="{9EFF2144-3B45-45C3-B0CC-E3F01AA422AF}"/>
              </a:ext>
            </a:extLst>
          </p:cNvPr>
          <p:cNvSpPr txBox="1"/>
          <p:nvPr/>
        </p:nvSpPr>
        <p:spPr>
          <a:xfrm>
            <a:off x="7621841" y="1587171"/>
            <a:ext cx="648072"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3" name="Rectangle 2">
            <a:extLst>
              <a:ext uri="{FF2B5EF4-FFF2-40B4-BE49-F238E27FC236}">
                <a16:creationId xmlns:a16="http://schemas.microsoft.com/office/drawing/2014/main" id="{4692EF61-3B80-44CA-8112-5273A6E18D35}"/>
              </a:ext>
            </a:extLst>
          </p:cNvPr>
          <p:cNvSpPr>
            <a:spLocks noChangeArrowheads="1"/>
          </p:cNvSpPr>
          <p:nvPr/>
        </p:nvSpPr>
        <p:spPr bwMode="auto">
          <a:xfrm>
            <a:off x="8246069" y="1590644"/>
            <a:ext cx="386262" cy="229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05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女性</a:t>
            </a:r>
          </a:p>
        </p:txBody>
      </p:sp>
      <p:pic>
        <p:nvPicPr>
          <p:cNvPr id="24" name="図 23">
            <a:extLst>
              <a:ext uri="{FF2B5EF4-FFF2-40B4-BE49-F238E27FC236}">
                <a16:creationId xmlns:a16="http://schemas.microsoft.com/office/drawing/2014/main" id="{12B7B0EC-E6B7-4D1C-A10A-BB2085AAD9E0}"/>
              </a:ext>
            </a:extLst>
          </p:cNvPr>
          <p:cNvPicPr>
            <a:picLocks noChangeAspect="1"/>
          </p:cNvPicPr>
          <p:nvPr/>
        </p:nvPicPr>
        <p:blipFill rotWithShape="1">
          <a:blip r:embed="rId5"/>
          <a:srcRect l="41575" t="90088" r="41168" b="2488"/>
          <a:stretch/>
        </p:blipFill>
        <p:spPr>
          <a:xfrm>
            <a:off x="7312137" y="2839916"/>
            <a:ext cx="1347858" cy="215445"/>
          </a:xfrm>
          <a:prstGeom prst="rect">
            <a:avLst/>
          </a:prstGeom>
          <a:ln>
            <a:solidFill>
              <a:schemeClr val="bg1">
                <a:lumMod val="50000"/>
              </a:schemeClr>
            </a:solidFill>
          </a:ln>
        </p:spPr>
      </p:pic>
      <p:sp>
        <p:nvSpPr>
          <p:cNvPr id="25" name="Rectangle 2">
            <a:extLst>
              <a:ext uri="{FF2B5EF4-FFF2-40B4-BE49-F238E27FC236}">
                <a16:creationId xmlns:a16="http://schemas.microsoft.com/office/drawing/2014/main" id="{C9DC53A1-765C-4894-B0C0-B1902BBB555B}"/>
              </a:ext>
            </a:extLst>
          </p:cNvPr>
          <p:cNvSpPr>
            <a:spLocks noChangeArrowheads="1"/>
          </p:cNvSpPr>
          <p:nvPr/>
        </p:nvSpPr>
        <p:spPr bwMode="auto">
          <a:xfrm>
            <a:off x="4688439" y="1263812"/>
            <a:ext cx="3804583" cy="2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en-US" altLang="ja-JP" sz="1200" b="1" i="0" u="none" strike="noStrike" kern="1200" cap="none" spc="0" normalizeH="0" baseline="0" noProof="0" dirty="0">
                <a:ln>
                  <a:noFill/>
                </a:ln>
                <a:solidFill>
                  <a:srgbClr val="000000"/>
                </a:solidFill>
                <a:effectLst/>
                <a:highlight>
                  <a:srgbClr val="C0C0C0"/>
                </a:highlight>
                <a:uLnTx/>
                <a:uFillTx/>
                <a:latin typeface="Meiryo UI" panose="020B0604030504040204" pitchFamily="50" charset="-128"/>
                <a:ea typeface="Meiryo UI" panose="020B0604030504040204" pitchFamily="50" charset="-128"/>
                <a:cs typeface="Meiryo UI" panose="020B0604030504040204" pitchFamily="50" charset="-128"/>
              </a:rPr>
              <a:t>2021</a:t>
            </a:r>
            <a:r>
              <a:rPr kumimoji="1" lang="ja-JP" altLang="en-US" sz="1200" b="1" i="0" u="none" strike="noStrike" kern="1200" cap="none" spc="0" normalizeH="0" baseline="0" noProof="0" dirty="0">
                <a:ln>
                  <a:noFill/>
                </a:ln>
                <a:solidFill>
                  <a:srgbClr val="000000"/>
                </a:solidFill>
                <a:effectLst/>
                <a:highlight>
                  <a:srgbClr val="C0C0C0"/>
                </a:highlight>
                <a:uLnTx/>
                <a:uFillTx/>
                <a:latin typeface="Meiryo UI" panose="020B0604030504040204" pitchFamily="50" charset="-128"/>
                <a:ea typeface="Meiryo UI" panose="020B0604030504040204" pitchFamily="50" charset="-128"/>
                <a:cs typeface="Meiryo UI" panose="020B0604030504040204" pitchFamily="50" charset="-128"/>
              </a:rPr>
              <a:t>年調査</a:t>
            </a:r>
          </a:p>
        </p:txBody>
      </p:sp>
      <p:sp>
        <p:nvSpPr>
          <p:cNvPr id="26" name="Rectangle 2">
            <a:extLst>
              <a:ext uri="{FF2B5EF4-FFF2-40B4-BE49-F238E27FC236}">
                <a16:creationId xmlns:a16="http://schemas.microsoft.com/office/drawing/2014/main" id="{F8CC2954-A965-4132-A007-CEC3717FDEF4}"/>
              </a:ext>
            </a:extLst>
          </p:cNvPr>
          <p:cNvSpPr>
            <a:spLocks noChangeArrowheads="1"/>
          </p:cNvSpPr>
          <p:nvPr/>
        </p:nvSpPr>
        <p:spPr bwMode="auto">
          <a:xfrm>
            <a:off x="4815322" y="3963917"/>
            <a:ext cx="3804583" cy="2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en-US" altLang="ja-JP" sz="1200" b="1" i="0" u="none" strike="noStrike" kern="1200" cap="none" spc="0" normalizeH="0" baseline="0" noProof="0" dirty="0">
                <a:ln>
                  <a:noFill/>
                </a:ln>
                <a:solidFill>
                  <a:srgbClr val="000000"/>
                </a:solidFill>
                <a:effectLst/>
                <a:highlight>
                  <a:srgbClr val="C0C0C0"/>
                </a:highlight>
                <a:uLnTx/>
                <a:uFillTx/>
                <a:latin typeface="Meiryo UI" panose="020B0604030504040204" pitchFamily="50" charset="-128"/>
                <a:ea typeface="Meiryo UI" panose="020B0604030504040204" pitchFamily="50" charset="-128"/>
                <a:cs typeface="Meiryo UI" panose="020B0604030504040204" pitchFamily="50" charset="-128"/>
              </a:rPr>
              <a:t>1992</a:t>
            </a:r>
            <a:r>
              <a:rPr kumimoji="1" lang="ja-JP" altLang="en-US" sz="1200" b="1" i="0" u="none" strike="noStrike" kern="1200" cap="none" spc="0" normalizeH="0" baseline="0" noProof="0" dirty="0">
                <a:ln>
                  <a:noFill/>
                </a:ln>
                <a:solidFill>
                  <a:srgbClr val="000000"/>
                </a:solidFill>
                <a:effectLst/>
                <a:highlight>
                  <a:srgbClr val="C0C0C0"/>
                </a:highlight>
                <a:uLnTx/>
                <a:uFillTx/>
                <a:latin typeface="Meiryo UI" panose="020B0604030504040204" pitchFamily="50" charset="-128"/>
                <a:ea typeface="Meiryo UI" panose="020B0604030504040204" pitchFamily="50" charset="-128"/>
                <a:cs typeface="Meiryo UI" panose="020B0604030504040204" pitchFamily="50" charset="-128"/>
              </a:rPr>
              <a:t>年調査</a:t>
            </a:r>
          </a:p>
        </p:txBody>
      </p:sp>
      <p:sp>
        <p:nvSpPr>
          <p:cNvPr id="27" name="Rectangle 2">
            <a:extLst>
              <a:ext uri="{FF2B5EF4-FFF2-40B4-BE49-F238E27FC236}">
                <a16:creationId xmlns:a16="http://schemas.microsoft.com/office/drawing/2014/main" id="{4867F49F-BBF6-48F6-B75A-29A0D4DA3ECB}"/>
              </a:ext>
            </a:extLst>
          </p:cNvPr>
          <p:cNvSpPr>
            <a:spLocks noChangeArrowheads="1"/>
          </p:cNvSpPr>
          <p:nvPr/>
        </p:nvSpPr>
        <p:spPr bwMode="auto">
          <a:xfrm>
            <a:off x="7179638" y="4254560"/>
            <a:ext cx="386262" cy="229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05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男性</a:t>
            </a:r>
          </a:p>
        </p:txBody>
      </p:sp>
      <p:sp>
        <p:nvSpPr>
          <p:cNvPr id="28" name="テキスト ボックス 27">
            <a:extLst>
              <a:ext uri="{FF2B5EF4-FFF2-40B4-BE49-F238E27FC236}">
                <a16:creationId xmlns:a16="http://schemas.microsoft.com/office/drawing/2014/main" id="{00C189AA-C684-4C4D-9F66-8ED015FF7EE9}"/>
              </a:ext>
            </a:extLst>
          </p:cNvPr>
          <p:cNvSpPr txBox="1"/>
          <p:nvPr/>
        </p:nvSpPr>
        <p:spPr>
          <a:xfrm>
            <a:off x="7677287" y="4251087"/>
            <a:ext cx="648072"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9" name="Rectangle 2">
            <a:extLst>
              <a:ext uri="{FF2B5EF4-FFF2-40B4-BE49-F238E27FC236}">
                <a16:creationId xmlns:a16="http://schemas.microsoft.com/office/drawing/2014/main" id="{C7CDD35E-D4BB-40F2-8473-9810017F63B7}"/>
              </a:ext>
            </a:extLst>
          </p:cNvPr>
          <p:cNvSpPr>
            <a:spLocks noChangeArrowheads="1"/>
          </p:cNvSpPr>
          <p:nvPr/>
        </p:nvSpPr>
        <p:spPr bwMode="auto">
          <a:xfrm>
            <a:off x="8301515" y="4254560"/>
            <a:ext cx="386262" cy="229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05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女性</a:t>
            </a:r>
          </a:p>
        </p:txBody>
      </p:sp>
      <p:pic>
        <p:nvPicPr>
          <p:cNvPr id="31" name="図 30">
            <a:extLst>
              <a:ext uri="{FF2B5EF4-FFF2-40B4-BE49-F238E27FC236}">
                <a16:creationId xmlns:a16="http://schemas.microsoft.com/office/drawing/2014/main" id="{567CC2BD-108C-4205-AB50-C4B5DDE96126}"/>
              </a:ext>
            </a:extLst>
          </p:cNvPr>
          <p:cNvPicPr>
            <a:picLocks noChangeAspect="1"/>
          </p:cNvPicPr>
          <p:nvPr/>
        </p:nvPicPr>
        <p:blipFill rotWithShape="1">
          <a:blip r:embed="rId5"/>
          <a:srcRect l="41575" t="90088" r="41168" b="2488"/>
          <a:stretch/>
        </p:blipFill>
        <p:spPr>
          <a:xfrm>
            <a:off x="7565900" y="5567417"/>
            <a:ext cx="1347858" cy="215445"/>
          </a:xfrm>
          <a:prstGeom prst="rect">
            <a:avLst/>
          </a:prstGeom>
          <a:ln>
            <a:solidFill>
              <a:schemeClr val="bg1">
                <a:lumMod val="50000"/>
              </a:schemeClr>
            </a:solidFill>
          </a:ln>
        </p:spPr>
      </p:pic>
      <p:sp>
        <p:nvSpPr>
          <p:cNvPr id="33" name="矢印: 上 32">
            <a:extLst>
              <a:ext uri="{FF2B5EF4-FFF2-40B4-BE49-F238E27FC236}">
                <a16:creationId xmlns:a16="http://schemas.microsoft.com/office/drawing/2014/main" id="{B7DB498C-BAE7-4575-A380-8D9B2710CC13}"/>
              </a:ext>
            </a:extLst>
          </p:cNvPr>
          <p:cNvSpPr/>
          <p:nvPr/>
        </p:nvSpPr>
        <p:spPr>
          <a:xfrm>
            <a:off x="6430825" y="3342289"/>
            <a:ext cx="579120" cy="330217"/>
          </a:xfrm>
          <a:prstGeom prst="upArrow">
            <a:avLst/>
          </a:prstGeom>
          <a:solidFill>
            <a:srgbClr val="375DA1"/>
          </a:solidFill>
          <a:ln>
            <a:solidFill>
              <a:srgbClr val="375D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9" name="テキスト ボックス 38">
            <a:extLst>
              <a:ext uri="{FF2B5EF4-FFF2-40B4-BE49-F238E27FC236}">
                <a16:creationId xmlns:a16="http://schemas.microsoft.com/office/drawing/2014/main" id="{418DFB6B-FCC8-4E6A-9800-DFAD1BF9E6B1}"/>
              </a:ext>
            </a:extLst>
          </p:cNvPr>
          <p:cNvSpPr txBox="1"/>
          <p:nvPr/>
        </p:nvSpPr>
        <p:spPr>
          <a:xfrm>
            <a:off x="4240130" y="5824699"/>
            <a:ext cx="4865686" cy="338554"/>
          </a:xfrm>
          <a:prstGeom prst="rect">
            <a:avLst/>
          </a:prstGeom>
          <a:noFill/>
        </p:spPr>
        <p:txBody>
          <a:bodyPr wrap="square" rtlCol="0">
            <a:spAutoFit/>
          </a:bodyPr>
          <a:lstStyle/>
          <a:p>
            <a:pPr marL="92075" marR="0" lvl="0" indent="-92075"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※1992</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年調査では、「結婚していなくても、子どもを持ってかまわない」、「結婚した男性にとって、家族と過ごす時間は仕事の成功よりも重要だ」、「女性が最初の子どもを産むなら</a:t>
            </a: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代の方がよい」の設問なし</a:t>
            </a: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0" name="テキスト ボックス 39">
            <a:extLst>
              <a:ext uri="{FF2B5EF4-FFF2-40B4-BE49-F238E27FC236}">
                <a16:creationId xmlns:a16="http://schemas.microsoft.com/office/drawing/2014/main" id="{B1701AA7-9CA1-4511-8AFA-3CC18A518AEE}"/>
              </a:ext>
            </a:extLst>
          </p:cNvPr>
          <p:cNvSpPr txBox="1"/>
          <p:nvPr/>
        </p:nvSpPr>
        <p:spPr>
          <a:xfrm>
            <a:off x="4925584" y="3288336"/>
            <a:ext cx="94473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賛成割合が</a:t>
            </a:r>
            <a:endParaRPr kumimoji="1" lang="en-US" altLang="ja-JP" sz="12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大幅に減少</a:t>
            </a:r>
          </a:p>
        </p:txBody>
      </p:sp>
      <p:sp>
        <p:nvSpPr>
          <p:cNvPr id="41" name="正方形/長方形 40">
            <a:extLst>
              <a:ext uri="{FF2B5EF4-FFF2-40B4-BE49-F238E27FC236}">
                <a16:creationId xmlns:a16="http://schemas.microsoft.com/office/drawing/2014/main" id="{9F347541-4588-41B1-A309-55D636F20FCE}"/>
              </a:ext>
            </a:extLst>
          </p:cNvPr>
          <p:cNvSpPr/>
          <p:nvPr/>
        </p:nvSpPr>
        <p:spPr>
          <a:xfrm>
            <a:off x="4396107" y="1827430"/>
            <a:ext cx="4553732" cy="46800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44" name="正方形/長方形 43">
            <a:extLst>
              <a:ext uri="{FF2B5EF4-FFF2-40B4-BE49-F238E27FC236}">
                <a16:creationId xmlns:a16="http://schemas.microsoft.com/office/drawing/2014/main" id="{6CDAAD1F-1061-44B1-8F78-6E63A70A17A7}"/>
              </a:ext>
            </a:extLst>
          </p:cNvPr>
          <p:cNvSpPr/>
          <p:nvPr/>
        </p:nvSpPr>
        <p:spPr>
          <a:xfrm>
            <a:off x="4440747" y="4491390"/>
            <a:ext cx="4553732" cy="46800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0393809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四角形: 角を丸くする 29">
            <a:extLst>
              <a:ext uri="{FF2B5EF4-FFF2-40B4-BE49-F238E27FC236}">
                <a16:creationId xmlns:a16="http://schemas.microsoft.com/office/drawing/2014/main" id="{B971BAE6-5FF1-4CDE-B1CA-FCB8FE6E55DA}"/>
              </a:ext>
            </a:extLst>
          </p:cNvPr>
          <p:cNvSpPr/>
          <p:nvPr/>
        </p:nvSpPr>
        <p:spPr>
          <a:xfrm>
            <a:off x="163467" y="597487"/>
            <a:ext cx="4028862" cy="6065722"/>
          </a:xfrm>
          <a:prstGeom prst="roundRect">
            <a:avLst>
              <a:gd name="adj" fmla="val 32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sng"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8" name="テキスト ボックス 17">
            <a:extLst>
              <a:ext uri="{FF2B5EF4-FFF2-40B4-BE49-F238E27FC236}">
                <a16:creationId xmlns:a16="http://schemas.microsoft.com/office/drawing/2014/main" id="{D3B67018-8AE7-4B30-8E93-B363068FFA9E}"/>
              </a:ext>
            </a:extLst>
          </p:cNvPr>
          <p:cNvSpPr txBox="1"/>
          <p:nvPr/>
        </p:nvSpPr>
        <p:spPr>
          <a:xfrm>
            <a:off x="179511" y="640198"/>
            <a:ext cx="2126366" cy="338554"/>
          </a:xfrm>
          <a:prstGeom prst="rect">
            <a:avLst/>
          </a:prstGeom>
          <a:noFill/>
        </p:spPr>
        <p:txBody>
          <a:bodyPr wrap="square" rtlCol="0">
            <a:spAutoFit/>
          </a:bodyP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0" name="テキスト ボックス 19">
            <a:extLst>
              <a:ext uri="{FF2B5EF4-FFF2-40B4-BE49-F238E27FC236}">
                <a16:creationId xmlns:a16="http://schemas.microsoft.com/office/drawing/2014/main" id="{BED4F2F1-12C4-4EEF-ABC7-2722C240E30A}"/>
              </a:ext>
            </a:extLst>
          </p:cNvPr>
          <p:cNvSpPr txBox="1"/>
          <p:nvPr/>
        </p:nvSpPr>
        <p:spPr>
          <a:xfrm>
            <a:off x="153633" y="611073"/>
            <a:ext cx="4002141" cy="2586414"/>
          </a:xfrm>
          <a:prstGeom prst="rect">
            <a:avLst/>
          </a:prstGeom>
          <a:noFill/>
        </p:spPr>
        <p:txBody>
          <a:bodyPr wrap="square" rtlCol="0">
            <a:spAutoFit/>
          </a:bodyPr>
          <a:lstStyle/>
          <a:p>
            <a:pPr marL="266700" marR="0" lvl="0" indent="-266700" defTabSz="914400" rtl="0" eaLnBrk="1" fontAlgn="auto" latinLnBrk="0" hangingPunct="1">
              <a:lnSpc>
                <a:spcPts val="1800"/>
              </a:lnSpc>
              <a:spcBef>
                <a:spcPts val="0"/>
              </a:spcBef>
              <a:spcAft>
                <a:spcPts val="0"/>
              </a:spcAft>
              <a:buClrTx/>
              <a:buSzTx/>
              <a:buFontTx/>
              <a:buNone/>
              <a:tabLst/>
              <a:defRPr/>
            </a:pPr>
            <a:endParaRPr kumimoji="1" lang="en-US" altLang="ja-JP" sz="1600" b="0" i="0"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180975" marR="0" lvl="0" indent="-180975" defTabSz="914400" rtl="0" eaLnBrk="1" fontAlgn="auto" latinLnBrk="0" hangingPunct="1">
              <a:lnSpc>
                <a:spcPts val="1800"/>
              </a:lnSpc>
              <a:spcBef>
                <a:spcPts val="0"/>
              </a:spcBef>
              <a:spcAft>
                <a:spcPts val="0"/>
              </a:spcAft>
              <a:buClrTx/>
              <a:buSzTx/>
              <a:buFontTx/>
              <a:buNone/>
              <a:tabLst/>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未婚者を対象に、独身生活の具体的な利点について尋ねた全国調査の推移を見ると、</a:t>
            </a:r>
            <a:endParaRPr kumimoji="1" lang="en-US" altLang="ja-JP" sz="1600" b="0" i="0" strike="noStrike" kern="1200" cap="none" spc="0" normalizeH="0" baseline="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marR="0" lvl="0" indent="-180975" defTabSz="914400" rtl="0" eaLnBrk="1" fontAlgn="auto" latinLnBrk="0" hangingPunct="1">
              <a:lnSpc>
                <a:spcPts val="1800"/>
              </a:lnSpc>
              <a:spcBef>
                <a:spcPts val="0"/>
              </a:spcBef>
              <a:spcAft>
                <a:spcPts val="0"/>
              </a:spcAft>
              <a:buClrTx/>
              <a:buSzTx/>
              <a:buFontTx/>
              <a:buNone/>
              <a:tabLst/>
              <a:defRPr/>
            </a:pPr>
            <a:endParaRPr lang="en-US" altLang="ja-JP" sz="1600" noProof="0" dirty="0">
              <a:solidFill>
                <a:prstClr val="black"/>
              </a:solidFill>
              <a:latin typeface="Meiryo UI" panose="020B0604030504040204" pitchFamily="50" charset="-128"/>
              <a:ea typeface="Meiryo UI" panose="020B0604030504040204" pitchFamily="50" charset="-128"/>
            </a:endParaRPr>
          </a:p>
          <a:p>
            <a:pPr marL="344488" marR="0" lvl="0" indent="-344488" algn="just" defTabSz="914400" rtl="0" eaLnBrk="1" fontAlgn="auto" latinLnBrk="0" hangingPunct="1">
              <a:lnSpc>
                <a:spcPct val="100000"/>
              </a:lnSpc>
              <a:spcBef>
                <a:spcPts val="0"/>
              </a:spcBef>
              <a:spcAft>
                <a:spcPts val="0"/>
              </a:spcAft>
              <a:buClrTx/>
              <a:buSzTx/>
              <a:buFontTx/>
              <a:buNone/>
              <a:tabLst/>
              <a:defRPr/>
            </a:pPr>
            <a:r>
              <a:rPr lang="en-US" altLang="ja-JP" sz="1600" dirty="0">
                <a:solidFill>
                  <a:prstClr val="black"/>
                </a:solidFill>
                <a:latin typeface="Meiryo UI" panose="020B0604030504040204" pitchFamily="50" charset="-128"/>
                <a:ea typeface="Meiryo UI" panose="020B0604030504040204" pitchFamily="50" charset="-128"/>
              </a:rPr>
              <a:t>   </a:t>
            </a:r>
            <a:r>
              <a:rPr lang="ja-JP" altLang="en-US" sz="1600" noProof="0" dirty="0">
                <a:solidFill>
                  <a:prstClr val="black"/>
                </a:solidFill>
                <a:latin typeface="Meiryo UI" panose="020B0604030504040204" pitchFamily="50" charset="-128"/>
                <a:ea typeface="Meiryo UI" panose="020B0604030504040204" pitchFamily="50" charset="-128"/>
              </a:rPr>
              <a:t>・</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「行動や生き方が自由」という回答が、男女とも一貫して最多。</a:t>
            </a:r>
            <a:endPar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344488" marR="0" lvl="0" indent="-344488" algn="just" defTabSz="914400" rtl="0" eaLnBrk="1" fontAlgn="auto" latinLnBrk="0" hangingPunct="1">
              <a:lnSpc>
                <a:spcPct val="100000"/>
              </a:lnSpc>
              <a:spcBef>
                <a:spcPts val="1200"/>
              </a:spcBef>
              <a:spcAft>
                <a:spcPts val="0"/>
              </a:spcAft>
              <a:buClrTx/>
              <a:buSzTx/>
              <a:buFontTx/>
              <a:buNone/>
              <a:tabLst/>
              <a:defRPr/>
            </a:pPr>
            <a:r>
              <a:rPr lang="en-US" altLang="ja-JP" sz="1600" dirty="0">
                <a:solidFill>
                  <a:prstClr val="black"/>
                </a:solidFill>
                <a:latin typeface="Meiryo UI" panose="020B0604030504040204" pitchFamily="50" charset="-128"/>
                <a:ea typeface="Meiryo UI" panose="020B0604030504040204" pitchFamily="50" charset="-128"/>
              </a:rPr>
              <a:t>   </a:t>
            </a:r>
            <a:r>
              <a:rPr lang="ja-JP" altLang="en-US" sz="1600" noProof="0" dirty="0">
                <a:solidFill>
                  <a:prstClr val="black"/>
                </a:solidFill>
                <a:latin typeface="Meiryo UI" panose="020B0604030504040204" pitchFamily="50" charset="-128"/>
                <a:ea typeface="Meiryo UI" panose="020B0604030504040204" pitchFamily="50" charset="-128"/>
              </a:rPr>
              <a:t>・</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「家族を養う責任がなく、気楽」や「住宅や環境の選択の幅が広い」を挙げる人が増加。</a:t>
            </a:r>
            <a:endPar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indent="-180975">
              <a:lnSpc>
                <a:spcPts val="1800"/>
              </a:lnSpc>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＜図表「</a:t>
            </a:r>
            <a:r>
              <a:rPr kumimoji="1" lang="en-US" altLang="ja-JP"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独身生活の利点</a:t>
            </a:r>
            <a:r>
              <a:rPr kumimoji="1" lang="en-US" altLang="ja-JP"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を選択した未婚者の割合」＞</a:t>
            </a:r>
            <a:endParaRPr kumimoji="1" lang="en-US" altLang="ja-JP"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indent="-180975">
              <a:lnSpc>
                <a:spcPts val="1800"/>
              </a:lnSpc>
              <a:defRPr/>
            </a:pPr>
            <a:endParaRPr lang="en-US" altLang="ja-JP" sz="1100" dirty="0">
              <a:solidFill>
                <a:prstClr val="black"/>
              </a:solidFill>
              <a:latin typeface="Meiryo UI" panose="020B0604030504040204" pitchFamily="50" charset="-128"/>
              <a:ea typeface="Meiryo UI" panose="020B0604030504040204" pitchFamily="50" charset="-128"/>
            </a:endParaRPr>
          </a:p>
        </p:txBody>
      </p:sp>
      <p:sp>
        <p:nvSpPr>
          <p:cNvPr id="38" name="正方形/長方形 37">
            <a:extLst>
              <a:ext uri="{FF2B5EF4-FFF2-40B4-BE49-F238E27FC236}">
                <a16:creationId xmlns:a16="http://schemas.microsoft.com/office/drawing/2014/main" id="{3D169B7D-8B0D-4A3F-A013-2372B322F38D}"/>
              </a:ext>
            </a:extLst>
          </p:cNvPr>
          <p:cNvSpPr/>
          <p:nvPr/>
        </p:nvSpPr>
        <p:spPr>
          <a:xfrm>
            <a:off x="179512" y="220670"/>
            <a:ext cx="8136904"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①</a:t>
            </a:r>
            <a:r>
              <a:rPr lang="ja-JP" altLang="en-US" sz="1600" b="1" dirty="0">
                <a:solidFill>
                  <a:schemeClr val="accent1"/>
                </a:solidFill>
                <a:latin typeface="Meiryo UI" panose="020B0604030504040204" pitchFamily="50" charset="-128"/>
                <a:ea typeface="Meiryo UI" panose="020B0604030504040204" pitchFamily="50" charset="-128"/>
              </a:rPr>
              <a:t>未婚化の背景</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ー独身でいる理由</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全国</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ー</a:t>
            </a:r>
            <a:endParaRPr kumimoji="1" lang="ja-JP" altLang="en-US" sz="18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四角形: 角を丸くする 2">
            <a:extLst>
              <a:ext uri="{FF2B5EF4-FFF2-40B4-BE49-F238E27FC236}">
                <a16:creationId xmlns:a16="http://schemas.microsoft.com/office/drawing/2014/main" id="{A0B0B2BB-3D76-4F96-BA25-D00C52459EFA}"/>
              </a:ext>
            </a:extLst>
          </p:cNvPr>
          <p:cNvSpPr/>
          <p:nvPr/>
        </p:nvSpPr>
        <p:spPr>
          <a:xfrm>
            <a:off x="102175" y="186165"/>
            <a:ext cx="8937548" cy="6525185"/>
          </a:xfrm>
          <a:prstGeom prst="roundRect">
            <a:avLst>
              <a:gd name="adj" fmla="val 2580"/>
            </a:avLst>
          </a:prstGeom>
          <a:noFill/>
          <a:ln w="1905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2" name="正方形/長方形 31">
            <a:extLst>
              <a:ext uri="{FF2B5EF4-FFF2-40B4-BE49-F238E27FC236}">
                <a16:creationId xmlns:a16="http://schemas.microsoft.com/office/drawing/2014/main" id="{B0D31B77-3A22-424E-9944-447835B1BE03}"/>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26</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grpSp>
        <p:nvGrpSpPr>
          <p:cNvPr id="34" name="グループ化 33">
            <a:extLst>
              <a:ext uri="{FF2B5EF4-FFF2-40B4-BE49-F238E27FC236}">
                <a16:creationId xmlns:a16="http://schemas.microsoft.com/office/drawing/2014/main" id="{1E952B87-1F66-4E7B-865C-BE9A50250948}"/>
              </a:ext>
            </a:extLst>
          </p:cNvPr>
          <p:cNvGrpSpPr/>
          <p:nvPr/>
        </p:nvGrpSpPr>
        <p:grpSpPr>
          <a:xfrm>
            <a:off x="4105361" y="1129882"/>
            <a:ext cx="4888500" cy="3585416"/>
            <a:chOff x="4105361" y="1129882"/>
            <a:chExt cx="4888500" cy="3585416"/>
          </a:xfrm>
        </p:grpSpPr>
        <p:grpSp>
          <p:nvGrpSpPr>
            <p:cNvPr id="35" name="グループ化 34">
              <a:extLst>
                <a:ext uri="{FF2B5EF4-FFF2-40B4-BE49-F238E27FC236}">
                  <a16:creationId xmlns:a16="http://schemas.microsoft.com/office/drawing/2014/main" id="{9A0E910B-A7E2-48AA-A615-AAE605E83B1A}"/>
                </a:ext>
              </a:extLst>
            </p:cNvPr>
            <p:cNvGrpSpPr/>
            <p:nvPr/>
          </p:nvGrpSpPr>
          <p:grpSpPr>
            <a:xfrm>
              <a:off x="4105361" y="1129882"/>
              <a:ext cx="4888500" cy="3585416"/>
              <a:chOff x="4192270" y="1989807"/>
              <a:chExt cx="4888500" cy="3013395"/>
            </a:xfrm>
          </p:grpSpPr>
          <p:pic>
            <p:nvPicPr>
              <p:cNvPr id="37" name="図 36">
                <a:extLst>
                  <a:ext uri="{FF2B5EF4-FFF2-40B4-BE49-F238E27FC236}">
                    <a16:creationId xmlns:a16="http://schemas.microsoft.com/office/drawing/2014/main" id="{23B64006-4EBB-4228-BD00-79E501242007}"/>
                  </a:ext>
                </a:extLst>
              </p:cNvPr>
              <p:cNvPicPr>
                <a:picLocks noChangeAspect="1"/>
              </p:cNvPicPr>
              <p:nvPr/>
            </p:nvPicPr>
            <p:blipFill rotWithShape="1">
              <a:blip r:embed="rId3"/>
              <a:srcRect b="15419"/>
              <a:stretch/>
            </p:blipFill>
            <p:spPr>
              <a:xfrm>
                <a:off x="4326324" y="2397954"/>
                <a:ext cx="3206905" cy="2164606"/>
              </a:xfrm>
              <a:prstGeom prst="rect">
                <a:avLst/>
              </a:prstGeom>
            </p:spPr>
          </p:pic>
          <p:pic>
            <p:nvPicPr>
              <p:cNvPr id="42" name="図 41">
                <a:extLst>
                  <a:ext uri="{FF2B5EF4-FFF2-40B4-BE49-F238E27FC236}">
                    <a16:creationId xmlns:a16="http://schemas.microsoft.com/office/drawing/2014/main" id="{5D5DFE76-6204-4910-93BB-7C8A87BF1B13}"/>
                  </a:ext>
                </a:extLst>
              </p:cNvPr>
              <p:cNvPicPr>
                <a:picLocks noChangeAspect="1"/>
              </p:cNvPicPr>
              <p:nvPr/>
            </p:nvPicPr>
            <p:blipFill rotWithShape="1">
              <a:blip r:embed="rId4"/>
              <a:srcRect l="45730" r="2870" b="15469"/>
              <a:stretch/>
            </p:blipFill>
            <p:spPr>
              <a:xfrm>
                <a:off x="7429060" y="2394509"/>
                <a:ext cx="1648377" cy="2168051"/>
              </a:xfrm>
              <a:prstGeom prst="rect">
                <a:avLst/>
              </a:prstGeom>
            </p:spPr>
          </p:pic>
          <p:pic>
            <p:nvPicPr>
              <p:cNvPr id="43" name="図 42">
                <a:extLst>
                  <a:ext uri="{FF2B5EF4-FFF2-40B4-BE49-F238E27FC236}">
                    <a16:creationId xmlns:a16="http://schemas.microsoft.com/office/drawing/2014/main" id="{56E55741-6EBC-4AB6-BC9D-D84971E64A11}"/>
                  </a:ext>
                </a:extLst>
              </p:cNvPr>
              <p:cNvPicPr>
                <a:picLocks noChangeAspect="1"/>
              </p:cNvPicPr>
              <p:nvPr/>
            </p:nvPicPr>
            <p:blipFill rotWithShape="1">
              <a:blip r:embed="rId3"/>
              <a:srcRect l="22251" t="88348" r="28360" b="4576"/>
              <a:stretch/>
            </p:blipFill>
            <p:spPr>
              <a:xfrm>
                <a:off x="6427882" y="4578592"/>
                <a:ext cx="1583827" cy="181072"/>
              </a:xfrm>
              <a:prstGeom prst="rect">
                <a:avLst/>
              </a:prstGeom>
            </p:spPr>
          </p:pic>
          <p:sp>
            <p:nvSpPr>
              <p:cNvPr id="45" name="テキスト ボックス 44">
                <a:extLst>
                  <a:ext uri="{FF2B5EF4-FFF2-40B4-BE49-F238E27FC236}">
                    <a16:creationId xmlns:a16="http://schemas.microsoft.com/office/drawing/2014/main" id="{DB08BDD9-DEF3-4316-9868-C712D0EFE57E}"/>
                  </a:ext>
                </a:extLst>
              </p:cNvPr>
              <p:cNvSpPr txBox="1"/>
              <p:nvPr/>
            </p:nvSpPr>
            <p:spPr>
              <a:xfrm>
                <a:off x="4465002" y="4822130"/>
                <a:ext cx="4602440" cy="181072"/>
              </a:xfrm>
              <a:prstGeom prst="rect">
                <a:avLst/>
              </a:prstGeom>
              <a:noFill/>
            </p:spPr>
            <p:txBody>
              <a:bodyPr wrap="square" rtlCol="0">
                <a:spAutoFit/>
              </a:bodyPr>
              <a:lstStyle/>
              <a:p>
                <a:pPr marL="357188" marR="0" lvl="0" indent="-357188" algn="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a:t>
                </a:r>
                <a:r>
                  <a:rPr kumimoji="1" lang="ja-JP" altLang="en-US" sz="8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国立社会保障・人口問題研究所</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「第</a:t>
                </a: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16</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回出生動向基本調査（結婚と出産に関する全国調査）」</a:t>
                </a:r>
              </a:p>
            </p:txBody>
          </p:sp>
          <p:sp>
            <p:nvSpPr>
              <p:cNvPr id="46" name="Rectangle 2">
                <a:extLst>
                  <a:ext uri="{FF2B5EF4-FFF2-40B4-BE49-F238E27FC236}">
                    <a16:creationId xmlns:a16="http://schemas.microsoft.com/office/drawing/2014/main" id="{F4F8E7BE-F505-4F3C-BE31-C85A71829D56}"/>
                  </a:ext>
                </a:extLst>
              </p:cNvPr>
              <p:cNvSpPr>
                <a:spLocks noChangeArrowheads="1"/>
              </p:cNvSpPr>
              <p:nvPr/>
            </p:nvSpPr>
            <p:spPr bwMode="auto">
              <a:xfrm>
                <a:off x="4607217" y="1989807"/>
                <a:ext cx="4335753" cy="267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「独身生活の利点」を選択した未婚者</a:t>
                </a:r>
                <a:r>
                  <a:rPr kumimoji="1" lang="ja-JP" altLang="en-US" sz="105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5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18</a:t>
                </a:r>
                <a:r>
                  <a:rPr kumimoji="1" lang="ja-JP" altLang="en-US" sz="105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5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34</a:t>
                </a:r>
                <a:r>
                  <a:rPr kumimoji="1" lang="ja-JP" altLang="en-US" sz="105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歳）</a:t>
                </a: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の割合</a:t>
                </a: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全国</a:t>
                </a: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テキスト ボックス 46">
                <a:extLst>
                  <a:ext uri="{FF2B5EF4-FFF2-40B4-BE49-F238E27FC236}">
                    <a16:creationId xmlns:a16="http://schemas.microsoft.com/office/drawing/2014/main" id="{481209DB-B2CA-4E95-BD3C-9510ECF78C99}"/>
                  </a:ext>
                </a:extLst>
              </p:cNvPr>
              <p:cNvSpPr txBox="1"/>
              <p:nvPr/>
            </p:nvSpPr>
            <p:spPr>
              <a:xfrm>
                <a:off x="5857733" y="4578592"/>
                <a:ext cx="779699" cy="211232"/>
              </a:xfrm>
              <a:prstGeom prst="rect">
                <a:avLst/>
              </a:prstGeom>
              <a:noFill/>
            </p:spPr>
            <p:txBody>
              <a:bodyPr wrap="square" rtlCol="0">
                <a:spAutoFit/>
              </a:bodyPr>
              <a:lstStyle/>
              <a:p>
                <a:pPr marL="357188" marR="0" lvl="0" indent="-357188" algn="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調査年：</a:t>
                </a:r>
              </a:p>
            </p:txBody>
          </p:sp>
          <p:sp>
            <p:nvSpPr>
              <p:cNvPr id="48" name="テキスト ボックス 47">
                <a:extLst>
                  <a:ext uri="{FF2B5EF4-FFF2-40B4-BE49-F238E27FC236}">
                    <a16:creationId xmlns:a16="http://schemas.microsoft.com/office/drawing/2014/main" id="{2C23A676-59BB-4A58-9902-4494FA9F8ACD}"/>
                  </a:ext>
                </a:extLst>
              </p:cNvPr>
              <p:cNvSpPr txBox="1"/>
              <p:nvPr/>
            </p:nvSpPr>
            <p:spPr>
              <a:xfrm>
                <a:off x="5288325" y="2405828"/>
                <a:ext cx="641452" cy="2489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9" name="正方形/長方形 48">
                <a:extLst>
                  <a:ext uri="{FF2B5EF4-FFF2-40B4-BE49-F238E27FC236}">
                    <a16:creationId xmlns:a16="http://schemas.microsoft.com/office/drawing/2014/main" id="{344424AA-793A-4DEE-8147-C39D7F1A25D7}"/>
                  </a:ext>
                </a:extLst>
              </p:cNvPr>
              <p:cNvSpPr/>
              <p:nvPr/>
            </p:nvSpPr>
            <p:spPr>
              <a:xfrm>
                <a:off x="4607217" y="3276233"/>
                <a:ext cx="4470220" cy="42697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rPr>
                  <a:t>￥</a:t>
                </a:r>
              </a:p>
            </p:txBody>
          </p:sp>
          <p:sp>
            <p:nvSpPr>
              <p:cNvPr id="50" name="正方形/長方形 49">
                <a:extLst>
                  <a:ext uri="{FF2B5EF4-FFF2-40B4-BE49-F238E27FC236}">
                    <a16:creationId xmlns:a16="http://schemas.microsoft.com/office/drawing/2014/main" id="{21622F92-9D73-4800-BD0F-ABE3FD174447}"/>
                  </a:ext>
                </a:extLst>
              </p:cNvPr>
              <p:cNvSpPr/>
              <p:nvPr/>
            </p:nvSpPr>
            <p:spPr>
              <a:xfrm>
                <a:off x="4610550" y="2633495"/>
                <a:ext cx="4470220" cy="21910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51" name="テキスト ボックス 50">
                <a:extLst>
                  <a:ext uri="{FF2B5EF4-FFF2-40B4-BE49-F238E27FC236}">
                    <a16:creationId xmlns:a16="http://schemas.microsoft.com/office/drawing/2014/main" id="{9D1CD4D6-61E2-46D1-B2D6-A31EDCAFC7BB}"/>
                  </a:ext>
                </a:extLst>
              </p:cNvPr>
              <p:cNvSpPr txBox="1"/>
              <p:nvPr/>
            </p:nvSpPr>
            <p:spPr>
              <a:xfrm>
                <a:off x="4192270" y="2860729"/>
                <a:ext cx="558590" cy="40737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増加傾向</a:t>
                </a:r>
              </a:p>
            </p:txBody>
          </p:sp>
        </p:grpSp>
        <p:sp>
          <p:nvSpPr>
            <p:cNvPr id="36" name="テキスト ボックス 35">
              <a:extLst>
                <a:ext uri="{FF2B5EF4-FFF2-40B4-BE49-F238E27FC236}">
                  <a16:creationId xmlns:a16="http://schemas.microsoft.com/office/drawing/2014/main" id="{733F7202-F86E-4208-BE4D-BD5F79E122B8}"/>
                </a:ext>
              </a:extLst>
            </p:cNvPr>
            <p:cNvSpPr txBox="1"/>
            <p:nvPr/>
          </p:nvSpPr>
          <p:spPr>
            <a:xfrm>
              <a:off x="6107804" y="1438042"/>
              <a:ext cx="2300517" cy="261610"/>
            </a:xfrm>
            <a:prstGeom prst="rect">
              <a:avLst/>
            </a:prstGeom>
            <a:noFill/>
          </p:spPr>
          <p:txBody>
            <a:bodyPr wrap="square" rtlCol="0">
              <a:spAutoFit/>
            </a:bodyPr>
            <a:lstStyle/>
            <a:p>
              <a:pPr algn="ctr"/>
              <a:r>
                <a:rPr kumimoji="1" lang="ja-JP" altLang="en-US" sz="1100" b="1" dirty="0">
                  <a:latin typeface="Meiryo UI" panose="020B0604030504040204" pitchFamily="50" charset="-128"/>
                  <a:ea typeface="Meiryo UI" panose="020B0604030504040204" pitchFamily="50" charset="-128"/>
                </a:rPr>
                <a:t>男性　　　　　　　　　　　　　　女性</a:t>
              </a:r>
            </a:p>
          </p:txBody>
        </p:sp>
      </p:grpSp>
      <p:sp>
        <p:nvSpPr>
          <p:cNvPr id="2" name="正方形/長方形 1">
            <a:extLst>
              <a:ext uri="{FF2B5EF4-FFF2-40B4-BE49-F238E27FC236}">
                <a16:creationId xmlns:a16="http://schemas.microsoft.com/office/drawing/2014/main" id="{F1DB55B5-4288-4588-8198-45E37FAE9735}"/>
              </a:ext>
            </a:extLst>
          </p:cNvPr>
          <p:cNvSpPr/>
          <p:nvPr/>
        </p:nvSpPr>
        <p:spPr>
          <a:xfrm>
            <a:off x="5969000" y="4210086"/>
            <a:ext cx="1955800" cy="215444"/>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252781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146838"/>
            <a:ext cx="8901088"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）自然増減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考えられる少子化の要因 ②晩婚・晩産化</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初婚年齢・第一子出生時年齢の推移ー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27</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cxnSp>
        <p:nvCxnSpPr>
          <p:cNvPr id="11" name="直線コネクタ 10">
            <a:extLst>
              <a:ext uri="{FF2B5EF4-FFF2-40B4-BE49-F238E27FC236}">
                <a16:creationId xmlns:a16="http://schemas.microsoft.com/office/drawing/2014/main" id="{FA3819F0-E410-4F20-B0F4-C38ED3974C8F}"/>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2" name="正方形/長方形 11">
            <a:extLst>
              <a:ext uri="{FF2B5EF4-FFF2-40B4-BE49-F238E27FC236}">
                <a16:creationId xmlns:a16="http://schemas.microsoft.com/office/drawing/2014/main" id="{77D53E4E-C463-4485-A5A3-AF4842B65275}"/>
              </a:ext>
            </a:extLst>
          </p:cNvPr>
          <p:cNvSpPr/>
          <p:nvPr/>
        </p:nvSpPr>
        <p:spPr>
          <a:xfrm>
            <a:off x="179512" y="702856"/>
            <a:ext cx="8784976" cy="1684757"/>
          </a:xfrm>
          <a:prstGeom prst="rect">
            <a:avLst/>
          </a:prstGeom>
          <a:solidFill>
            <a:schemeClr val="accent5">
              <a:lumMod val="20000"/>
              <a:lumOff val="80000"/>
            </a:schemeClr>
          </a:solidFill>
        </p:spPr>
        <p:txBody>
          <a:bodyPr wrap="square">
            <a:spAutoFit/>
          </a:bodyPr>
          <a:lstStyle/>
          <a:p>
            <a:pPr marL="180000" indent="-457200" algn="just">
              <a:lnSpc>
                <a:spcPts val="2000"/>
              </a:lnSpc>
              <a:spcBef>
                <a:spcPts val="300"/>
              </a:spcBef>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大阪府の平均初婚年齢は、この</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年で男女ともに２歳以上上昇し、高止まりの状況です。全国と同様、晩婚化が進んでいます</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2000"/>
              </a:lnSpc>
              <a:spcBef>
                <a:spcPts val="300"/>
              </a:spcBef>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第一子出生時の平均年齢も、この</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年で父母ともに２歳以上上昇し、高止まりの状況です。平均初婚年齢の上昇に伴い、第一子出生時の平均年齢も上昇していると考えられます。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妻</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が若くして結婚した夫婦の方が出生子ども数が多い傾向があり、逆に遅く結婚した夫婦では少ない傾向にあることから、平均初婚年齢の上昇は、少子化につながる要因になると考えられます。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0" name="グループ化 19">
            <a:extLst>
              <a:ext uri="{FF2B5EF4-FFF2-40B4-BE49-F238E27FC236}">
                <a16:creationId xmlns:a16="http://schemas.microsoft.com/office/drawing/2014/main" id="{2CDD1FAA-DF10-48DB-B664-80D5184809D3}"/>
              </a:ext>
            </a:extLst>
          </p:cNvPr>
          <p:cNvGrpSpPr/>
          <p:nvPr/>
        </p:nvGrpSpPr>
        <p:grpSpPr>
          <a:xfrm>
            <a:off x="116882" y="2492254"/>
            <a:ext cx="4186051" cy="3893721"/>
            <a:chOff x="244415" y="3358401"/>
            <a:chExt cx="4186051" cy="2714989"/>
          </a:xfrm>
        </p:grpSpPr>
        <p:grpSp>
          <p:nvGrpSpPr>
            <p:cNvPr id="21" name="グループ化 20">
              <a:extLst>
                <a:ext uri="{FF2B5EF4-FFF2-40B4-BE49-F238E27FC236}">
                  <a16:creationId xmlns:a16="http://schemas.microsoft.com/office/drawing/2014/main" id="{58E1D05A-7F18-47ED-A882-45D9EE253052}"/>
                </a:ext>
              </a:extLst>
            </p:cNvPr>
            <p:cNvGrpSpPr/>
            <p:nvPr/>
          </p:nvGrpSpPr>
          <p:grpSpPr>
            <a:xfrm>
              <a:off x="244415" y="3358401"/>
              <a:ext cx="3360072" cy="487410"/>
              <a:chOff x="4463889" y="4443984"/>
              <a:chExt cx="4131038" cy="425253"/>
            </a:xfrm>
          </p:grpSpPr>
          <p:sp>
            <p:nvSpPr>
              <p:cNvPr id="23" name="Rectangle 2">
                <a:extLst>
                  <a:ext uri="{FF2B5EF4-FFF2-40B4-BE49-F238E27FC236}">
                    <a16:creationId xmlns:a16="http://schemas.microsoft.com/office/drawing/2014/main" id="{699AB780-1D86-414F-9EAD-46BA2DDB2492}"/>
                  </a:ext>
                </a:extLst>
              </p:cNvPr>
              <p:cNvSpPr>
                <a:spLocks noChangeArrowheads="1"/>
              </p:cNvSpPr>
              <p:nvPr/>
            </p:nvSpPr>
            <p:spPr bwMode="auto">
              <a:xfrm>
                <a:off x="5622133" y="4443984"/>
                <a:ext cx="2972794" cy="193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平均初婚年齢の推移</a:t>
                </a: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大阪府、全国</a:t>
                </a: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23">
                <a:extLst>
                  <a:ext uri="{FF2B5EF4-FFF2-40B4-BE49-F238E27FC236}">
                    <a16:creationId xmlns:a16="http://schemas.microsoft.com/office/drawing/2014/main" id="{8DFE837F-16C5-4D4D-9BE0-9543693418F0}"/>
                  </a:ext>
                </a:extLst>
              </p:cNvPr>
              <p:cNvSpPr txBox="1"/>
              <p:nvPr/>
            </p:nvSpPr>
            <p:spPr>
              <a:xfrm>
                <a:off x="4463889" y="4599012"/>
                <a:ext cx="788987" cy="2702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（歳）</a:t>
                </a: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sp>
          <p:nvSpPr>
            <p:cNvPr id="22" name="テキスト ボックス 21">
              <a:extLst>
                <a:ext uri="{FF2B5EF4-FFF2-40B4-BE49-F238E27FC236}">
                  <a16:creationId xmlns:a16="http://schemas.microsoft.com/office/drawing/2014/main" id="{183F310E-6ED5-48EC-B704-C2C079173834}"/>
                </a:ext>
              </a:extLst>
            </p:cNvPr>
            <p:cNvSpPr txBox="1"/>
            <p:nvPr/>
          </p:nvSpPr>
          <p:spPr>
            <a:xfrm>
              <a:off x="2230946" y="5912437"/>
              <a:ext cx="2199520" cy="160953"/>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a:t>
              </a: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厚生労働省</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「人口動態統計」</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sp>
        <p:nvSpPr>
          <p:cNvPr id="27" name="テキスト ボックス 26">
            <a:extLst>
              <a:ext uri="{FF2B5EF4-FFF2-40B4-BE49-F238E27FC236}">
                <a16:creationId xmlns:a16="http://schemas.microsoft.com/office/drawing/2014/main" id="{210713D7-F04D-4D51-929C-034E9C892463}"/>
              </a:ext>
            </a:extLst>
          </p:cNvPr>
          <p:cNvSpPr txBox="1"/>
          <p:nvPr/>
        </p:nvSpPr>
        <p:spPr>
          <a:xfrm>
            <a:off x="6764968" y="6155143"/>
            <a:ext cx="2199520" cy="2308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a:t>
            </a: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厚生労働省</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「人口動態統計」</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8" name="テキスト ボックス 27">
            <a:extLst>
              <a:ext uri="{FF2B5EF4-FFF2-40B4-BE49-F238E27FC236}">
                <a16:creationId xmlns:a16="http://schemas.microsoft.com/office/drawing/2014/main" id="{F2CB9EC7-F671-4185-BD2A-BBA1C756FD65}"/>
              </a:ext>
            </a:extLst>
          </p:cNvPr>
          <p:cNvSpPr txBox="1"/>
          <p:nvPr/>
        </p:nvSpPr>
        <p:spPr>
          <a:xfrm>
            <a:off x="4565507" y="2747080"/>
            <a:ext cx="60770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（歳）</a:t>
            </a: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0" name="Rectangle 2">
            <a:extLst>
              <a:ext uri="{FF2B5EF4-FFF2-40B4-BE49-F238E27FC236}">
                <a16:creationId xmlns:a16="http://schemas.microsoft.com/office/drawing/2014/main" id="{542531AA-2AD4-4F25-984D-0A518737D39B}"/>
              </a:ext>
            </a:extLst>
          </p:cNvPr>
          <p:cNvSpPr>
            <a:spLocks noChangeArrowheads="1"/>
          </p:cNvSpPr>
          <p:nvPr/>
        </p:nvSpPr>
        <p:spPr bwMode="auto">
          <a:xfrm>
            <a:off x="5130591" y="2492254"/>
            <a:ext cx="3621875" cy="31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第一子出生時の父母の平均年齢の推移</a:t>
            </a: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a:t>
            </a:r>
            <a:r>
              <a:rPr lang="ja-JP" altLang="en-US" sz="1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、全国</a:t>
            </a: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図 1">
            <a:extLst>
              <a:ext uri="{FF2B5EF4-FFF2-40B4-BE49-F238E27FC236}">
                <a16:creationId xmlns:a16="http://schemas.microsoft.com/office/drawing/2014/main" id="{04F73EEE-CFA5-4275-93EF-7AFB3B1FF657}"/>
              </a:ext>
            </a:extLst>
          </p:cNvPr>
          <p:cNvPicPr>
            <a:picLocks noChangeAspect="1"/>
          </p:cNvPicPr>
          <p:nvPr/>
        </p:nvPicPr>
        <p:blipFill>
          <a:blip r:embed="rId3"/>
          <a:stretch>
            <a:fillRect/>
          </a:stretch>
        </p:blipFill>
        <p:spPr>
          <a:xfrm>
            <a:off x="162199" y="2936472"/>
            <a:ext cx="4102964" cy="3218967"/>
          </a:xfrm>
          <a:prstGeom prst="rect">
            <a:avLst/>
          </a:prstGeom>
        </p:spPr>
      </p:pic>
      <p:pic>
        <p:nvPicPr>
          <p:cNvPr id="4" name="図 3">
            <a:extLst>
              <a:ext uri="{FF2B5EF4-FFF2-40B4-BE49-F238E27FC236}">
                <a16:creationId xmlns:a16="http://schemas.microsoft.com/office/drawing/2014/main" id="{FECA44E9-31B9-4B4C-B5A1-12665EA38C0C}"/>
              </a:ext>
            </a:extLst>
          </p:cNvPr>
          <p:cNvPicPr>
            <a:picLocks noChangeAspect="1"/>
          </p:cNvPicPr>
          <p:nvPr/>
        </p:nvPicPr>
        <p:blipFill>
          <a:blip r:embed="rId4"/>
          <a:stretch>
            <a:fillRect/>
          </a:stretch>
        </p:blipFill>
        <p:spPr>
          <a:xfrm>
            <a:off x="4777529" y="2936472"/>
            <a:ext cx="3974937" cy="3237257"/>
          </a:xfrm>
          <a:prstGeom prst="rect">
            <a:avLst/>
          </a:prstGeom>
        </p:spPr>
      </p:pic>
    </p:spTree>
    <p:extLst>
      <p:ext uri="{BB962C8B-B14F-4D97-AF65-F5344CB8AC3E}">
        <p14:creationId xmlns:p14="http://schemas.microsoft.com/office/powerpoint/2010/main" val="33729232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四角形: 角を丸くする 29">
            <a:extLst>
              <a:ext uri="{FF2B5EF4-FFF2-40B4-BE49-F238E27FC236}">
                <a16:creationId xmlns:a16="http://schemas.microsoft.com/office/drawing/2014/main" id="{B971BAE6-5FF1-4CDE-B1CA-FCB8FE6E55DA}"/>
              </a:ext>
            </a:extLst>
          </p:cNvPr>
          <p:cNvSpPr/>
          <p:nvPr/>
        </p:nvSpPr>
        <p:spPr>
          <a:xfrm>
            <a:off x="163467" y="597487"/>
            <a:ext cx="4028862" cy="6065722"/>
          </a:xfrm>
          <a:prstGeom prst="roundRect">
            <a:avLst>
              <a:gd name="adj" fmla="val 32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sng"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8" name="テキスト ボックス 17">
            <a:extLst>
              <a:ext uri="{FF2B5EF4-FFF2-40B4-BE49-F238E27FC236}">
                <a16:creationId xmlns:a16="http://schemas.microsoft.com/office/drawing/2014/main" id="{D3B67018-8AE7-4B30-8E93-B363068FFA9E}"/>
              </a:ext>
            </a:extLst>
          </p:cNvPr>
          <p:cNvSpPr txBox="1"/>
          <p:nvPr/>
        </p:nvSpPr>
        <p:spPr>
          <a:xfrm>
            <a:off x="179511" y="640198"/>
            <a:ext cx="2126366" cy="338554"/>
          </a:xfrm>
          <a:prstGeom prst="rect">
            <a:avLst/>
          </a:prstGeom>
          <a:noFill/>
        </p:spPr>
        <p:txBody>
          <a:bodyPr wrap="square" rtlCol="0">
            <a:spAutoFit/>
          </a:bodyP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0" name="テキスト ボックス 19">
            <a:extLst>
              <a:ext uri="{FF2B5EF4-FFF2-40B4-BE49-F238E27FC236}">
                <a16:creationId xmlns:a16="http://schemas.microsoft.com/office/drawing/2014/main" id="{BED4F2F1-12C4-4EEF-ABC7-2722C240E30A}"/>
              </a:ext>
            </a:extLst>
          </p:cNvPr>
          <p:cNvSpPr txBox="1"/>
          <p:nvPr/>
        </p:nvSpPr>
        <p:spPr>
          <a:xfrm>
            <a:off x="153633" y="611073"/>
            <a:ext cx="4002141" cy="3048079"/>
          </a:xfrm>
          <a:prstGeom prst="rect">
            <a:avLst/>
          </a:prstGeom>
          <a:noFill/>
        </p:spPr>
        <p:txBody>
          <a:bodyPr wrap="square" rtlCol="0">
            <a:spAutoFit/>
          </a:bodyPr>
          <a:lstStyle/>
          <a:p>
            <a:pPr marL="266700" marR="0" lvl="0" indent="-266700" defTabSz="914400" rtl="0" eaLnBrk="1" fontAlgn="auto" latinLnBrk="0" hangingPunct="1">
              <a:lnSpc>
                <a:spcPts val="1800"/>
              </a:lnSpc>
              <a:spcBef>
                <a:spcPts val="0"/>
              </a:spcBef>
              <a:spcAft>
                <a:spcPts val="0"/>
              </a:spcAft>
              <a:buClrTx/>
              <a:buSzTx/>
              <a:buFontTx/>
              <a:buNone/>
              <a:tabLst/>
              <a:defRPr/>
            </a:pPr>
            <a:endParaRPr kumimoji="1" lang="en-US" altLang="ja-JP" sz="1600" b="0" i="0"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180975" marR="0" lvl="0" indent="-180975" defTabSz="914400" rtl="0" eaLnBrk="1" fontAlgn="auto" latinLnBrk="0" hangingPunct="1">
              <a:lnSpc>
                <a:spcPts val="1800"/>
              </a:lnSpc>
              <a:spcBef>
                <a:spcPts val="0"/>
              </a:spcBef>
              <a:spcAft>
                <a:spcPts val="0"/>
              </a:spcAft>
              <a:buClrTx/>
              <a:buSzTx/>
              <a:buFontTx/>
              <a:buNone/>
              <a:tabLst/>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大阪府のインターネット調査結果では、いずれ結婚するつもりのある未婚者に、結婚するとした場合に何らかの障害があると思うか尋ねたところ、</a:t>
            </a:r>
            <a:endParaRPr kumimoji="1" lang="en-US" altLang="ja-JP" sz="1600" b="0" i="0" strike="noStrike" kern="1200" cap="none" spc="0" normalizeH="0" baseline="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marR="0" lvl="0" indent="-180975" defTabSz="914400" rtl="0" eaLnBrk="1" fontAlgn="auto" latinLnBrk="0" hangingPunct="1">
              <a:lnSpc>
                <a:spcPts val="1800"/>
              </a:lnSpc>
              <a:spcBef>
                <a:spcPts val="0"/>
              </a:spcBef>
              <a:spcAft>
                <a:spcPts val="0"/>
              </a:spcAft>
              <a:buClrTx/>
              <a:buSzTx/>
              <a:buFontTx/>
              <a:buNone/>
              <a:tabLst/>
              <a:defRPr/>
            </a:pPr>
            <a:endParaRPr lang="en-US" altLang="ja-JP" sz="1600" noProof="0" dirty="0">
              <a:solidFill>
                <a:prstClr val="black"/>
              </a:solidFill>
              <a:latin typeface="Meiryo UI" panose="020B0604030504040204" pitchFamily="50" charset="-128"/>
              <a:ea typeface="Meiryo UI" panose="020B0604030504040204" pitchFamily="50" charset="-128"/>
            </a:endParaRPr>
          </a:p>
          <a:p>
            <a:pPr marL="344488" marR="0" lvl="0" indent="-344488" algn="just" defTabSz="914400" rtl="0" eaLnBrk="1" fontAlgn="auto" latinLnBrk="0" hangingPunct="1">
              <a:lnSpc>
                <a:spcPct val="100000"/>
              </a:lnSpc>
              <a:spcBef>
                <a:spcPts val="0"/>
              </a:spcBef>
              <a:spcAft>
                <a:spcPts val="0"/>
              </a:spcAft>
              <a:buClrTx/>
              <a:buSzTx/>
              <a:buFontTx/>
              <a:buNone/>
              <a:tabLst/>
              <a:defRPr/>
            </a:pPr>
            <a:r>
              <a:rPr lang="en-US" altLang="ja-JP" sz="1600" dirty="0">
                <a:solidFill>
                  <a:prstClr val="black"/>
                </a:solidFill>
                <a:latin typeface="Meiryo UI" panose="020B0604030504040204" pitchFamily="50" charset="-128"/>
                <a:ea typeface="Meiryo UI" panose="020B0604030504040204" pitchFamily="50" charset="-128"/>
              </a:rPr>
              <a:t>   </a:t>
            </a:r>
            <a:r>
              <a:rPr lang="ja-JP" altLang="en-US" sz="1600" noProof="0" dirty="0">
                <a:solidFill>
                  <a:prstClr val="black"/>
                </a:solidFill>
                <a:latin typeface="Meiryo UI" panose="020B0604030504040204" pitchFamily="50" charset="-128"/>
                <a:ea typeface="Meiryo UI" panose="020B0604030504040204" pitchFamily="50" charset="-128"/>
              </a:rPr>
              <a:t>・</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「経済的理由」との回答割合が男女ともに最も多く、特に男性では約半数。</a:t>
            </a:r>
            <a:endPar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344488" marR="0" lvl="0" indent="-344488" defTabSz="914400" rtl="0" eaLnBrk="1" fontAlgn="auto" latinLnBrk="0" hangingPunct="1">
              <a:lnSpc>
                <a:spcPct val="100000"/>
              </a:lnSpc>
              <a:spcBef>
                <a:spcPts val="1200"/>
              </a:spcBef>
              <a:spcAft>
                <a:spcPts val="0"/>
              </a:spcAft>
              <a:buClrTx/>
              <a:buSzTx/>
              <a:buFontTx/>
              <a:buNone/>
              <a:tabLst/>
              <a:defRPr/>
            </a:pPr>
            <a:r>
              <a:rPr lang="en-US" altLang="ja-JP" sz="1600" dirty="0">
                <a:solidFill>
                  <a:prstClr val="black"/>
                </a:solidFill>
                <a:latin typeface="Meiryo UI" panose="020B0604030504040204" pitchFamily="50" charset="-128"/>
                <a:ea typeface="Meiryo UI" panose="020B0604030504040204" pitchFamily="50" charset="-128"/>
              </a:rPr>
              <a:t>   </a:t>
            </a:r>
            <a:r>
              <a:rPr lang="ja-JP" altLang="en-US" sz="1600" noProof="0" dirty="0">
                <a:solidFill>
                  <a:prstClr val="black"/>
                </a:solidFill>
                <a:latin typeface="Meiryo UI" panose="020B0604030504040204" pitchFamily="50" charset="-128"/>
                <a:ea typeface="Meiryo UI" panose="020B0604030504040204" pitchFamily="50" charset="-128"/>
              </a:rPr>
              <a:t>・</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次いで、「相手が見つからない」、「職業や仕事上の理由」が多い。</a:t>
            </a:r>
            <a:endPar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indent="-180975">
              <a:lnSpc>
                <a:spcPts val="1800"/>
              </a:lnSpc>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＜図表「結婚する際に障害となること」＞</a:t>
            </a:r>
            <a:endParaRPr kumimoji="1" lang="en-US" altLang="ja-JP"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indent="-180975">
              <a:lnSpc>
                <a:spcPts val="1800"/>
              </a:lnSpc>
              <a:defRPr/>
            </a:pPr>
            <a:endParaRPr lang="en-US" altLang="ja-JP" sz="1100" dirty="0">
              <a:solidFill>
                <a:prstClr val="black"/>
              </a:solidFill>
              <a:latin typeface="Meiryo UI" panose="020B0604030504040204" pitchFamily="50" charset="-128"/>
              <a:ea typeface="Meiryo UI" panose="020B0604030504040204" pitchFamily="50" charset="-128"/>
            </a:endParaRPr>
          </a:p>
        </p:txBody>
      </p:sp>
      <p:sp>
        <p:nvSpPr>
          <p:cNvPr id="38" name="正方形/長方形 37">
            <a:extLst>
              <a:ext uri="{FF2B5EF4-FFF2-40B4-BE49-F238E27FC236}">
                <a16:creationId xmlns:a16="http://schemas.microsoft.com/office/drawing/2014/main" id="{3D169B7D-8B0D-4A3F-A013-2372B322F38D}"/>
              </a:ext>
            </a:extLst>
          </p:cNvPr>
          <p:cNvSpPr/>
          <p:nvPr/>
        </p:nvSpPr>
        <p:spPr>
          <a:xfrm>
            <a:off x="179512" y="220670"/>
            <a:ext cx="8136904"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②晩婚・晩産化の背景</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ー結婚の障害となること</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ー</a:t>
            </a:r>
            <a:endParaRPr kumimoji="1" lang="ja-JP" altLang="en-US" sz="18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四角形: 角を丸くする 2">
            <a:extLst>
              <a:ext uri="{FF2B5EF4-FFF2-40B4-BE49-F238E27FC236}">
                <a16:creationId xmlns:a16="http://schemas.microsoft.com/office/drawing/2014/main" id="{A0B0B2BB-3D76-4F96-BA25-D00C52459EFA}"/>
              </a:ext>
            </a:extLst>
          </p:cNvPr>
          <p:cNvSpPr/>
          <p:nvPr/>
        </p:nvSpPr>
        <p:spPr>
          <a:xfrm>
            <a:off x="102175" y="186165"/>
            <a:ext cx="8937548" cy="6525185"/>
          </a:xfrm>
          <a:prstGeom prst="roundRect">
            <a:avLst>
              <a:gd name="adj" fmla="val 2580"/>
            </a:avLst>
          </a:prstGeom>
          <a:noFill/>
          <a:ln w="1905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2" name="正方形/長方形 31">
            <a:extLst>
              <a:ext uri="{FF2B5EF4-FFF2-40B4-BE49-F238E27FC236}">
                <a16:creationId xmlns:a16="http://schemas.microsoft.com/office/drawing/2014/main" id="{B0D31B77-3A22-424E-9944-447835B1BE03}"/>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28</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3" name="テキスト ボックス 22">
            <a:extLst>
              <a:ext uri="{FF2B5EF4-FFF2-40B4-BE49-F238E27FC236}">
                <a16:creationId xmlns:a16="http://schemas.microsoft.com/office/drawing/2014/main" id="{5368AE6B-4EE9-4A4A-9C80-55CEE7FC4B33}"/>
              </a:ext>
            </a:extLst>
          </p:cNvPr>
          <p:cNvSpPr txBox="1"/>
          <p:nvPr/>
        </p:nvSpPr>
        <p:spPr>
          <a:xfrm>
            <a:off x="6569619" y="3543736"/>
            <a:ext cx="2510981" cy="230832"/>
          </a:xfrm>
          <a:prstGeom prst="rect">
            <a:avLst/>
          </a:prstGeom>
          <a:noFill/>
        </p:spPr>
        <p:txBody>
          <a:bodyPr wrap="square" rtlCol="0">
            <a:spAutoFit/>
          </a:bodyPr>
          <a:lstStyle/>
          <a:p>
            <a:pPr marL="357188" marR="0" lvl="0" indent="-357188" algn="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出典：大阪府「</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WEB</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アンケート」（</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2024</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p>
        </p:txBody>
      </p:sp>
      <p:sp>
        <p:nvSpPr>
          <p:cNvPr id="24" name="テキスト ボックス 23">
            <a:extLst>
              <a:ext uri="{FF2B5EF4-FFF2-40B4-BE49-F238E27FC236}">
                <a16:creationId xmlns:a16="http://schemas.microsoft.com/office/drawing/2014/main" id="{1EE64DB7-1814-471B-8142-3F0A3D43200B}"/>
              </a:ext>
            </a:extLst>
          </p:cNvPr>
          <p:cNvSpPr txBox="1"/>
          <p:nvPr/>
        </p:nvSpPr>
        <p:spPr>
          <a:xfrm>
            <a:off x="7926862" y="3248611"/>
            <a:ext cx="1112861" cy="215444"/>
          </a:xfrm>
          <a:prstGeom prst="rect">
            <a:avLst/>
          </a:prstGeom>
          <a:noFill/>
        </p:spPr>
        <p:txBody>
          <a:bodyPr wrap="square" rtlCol="0">
            <a:spAutoFit/>
          </a:bodyPr>
          <a:lstStyle/>
          <a:p>
            <a:r>
              <a:rPr lang="en-US" altLang="ja-JP" sz="800" dirty="0">
                <a:latin typeface="Meiryo UI" panose="020B0604030504040204" pitchFamily="50" charset="-128"/>
                <a:ea typeface="Meiryo UI" panose="020B0604030504040204" pitchFamily="50" charset="-128"/>
              </a:rPr>
              <a:t>(n=623,</a:t>
            </a:r>
            <a:r>
              <a:rPr kumimoji="1" lang="ja-JP" altLang="en-US" sz="800" dirty="0">
                <a:latin typeface="Meiryo UI" panose="020B0604030504040204" pitchFamily="50" charset="-128"/>
                <a:ea typeface="Meiryo UI" panose="020B0604030504040204" pitchFamily="50" charset="-128"/>
              </a:rPr>
              <a:t>複数回答）</a:t>
            </a:r>
          </a:p>
        </p:txBody>
      </p:sp>
      <p:pic>
        <p:nvPicPr>
          <p:cNvPr id="2" name="図 1">
            <a:extLst>
              <a:ext uri="{FF2B5EF4-FFF2-40B4-BE49-F238E27FC236}">
                <a16:creationId xmlns:a16="http://schemas.microsoft.com/office/drawing/2014/main" id="{86F073D3-1B59-4532-8C80-320936609352}"/>
              </a:ext>
            </a:extLst>
          </p:cNvPr>
          <p:cNvPicPr>
            <a:picLocks noChangeAspect="1"/>
          </p:cNvPicPr>
          <p:nvPr/>
        </p:nvPicPr>
        <p:blipFill>
          <a:blip r:embed="rId3"/>
          <a:stretch>
            <a:fillRect/>
          </a:stretch>
        </p:blipFill>
        <p:spPr>
          <a:xfrm>
            <a:off x="4329828" y="967045"/>
            <a:ext cx="4572396" cy="2438611"/>
          </a:xfrm>
          <a:prstGeom prst="rect">
            <a:avLst/>
          </a:prstGeom>
        </p:spPr>
      </p:pic>
    </p:spTree>
    <p:extLst>
      <p:ext uri="{BB962C8B-B14F-4D97-AF65-F5344CB8AC3E}">
        <p14:creationId xmlns:p14="http://schemas.microsoft.com/office/powerpoint/2010/main" val="3551948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p:cNvCxnSpPr>
            <a:cxnSpLocks/>
          </p:cNvCxnSpPr>
          <p:nvPr/>
        </p:nvCxnSpPr>
        <p:spPr>
          <a:xfrm>
            <a:off x="463494" y="3429000"/>
            <a:ext cx="8217012"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3" name="正方形/長方形 2"/>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2</a:t>
            </a:fld>
            <a:endParaRPr kumimoji="1" lang="ja-JP" altLang="en-US" sz="18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4" name="テキスト ボックス 3"/>
          <p:cNvSpPr txBox="1"/>
          <p:nvPr/>
        </p:nvSpPr>
        <p:spPr>
          <a:xfrm>
            <a:off x="463494" y="2833772"/>
            <a:ext cx="8217012" cy="52322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１</a:t>
            </a:r>
            <a:r>
              <a:rPr kumimoji="1" lang="zh-TW" altLang="en-US" sz="2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はじめに</a:t>
            </a:r>
          </a:p>
        </p:txBody>
      </p:sp>
    </p:spTree>
    <p:extLst>
      <p:ext uri="{BB962C8B-B14F-4D97-AF65-F5344CB8AC3E}">
        <p14:creationId xmlns:p14="http://schemas.microsoft.com/office/powerpoint/2010/main" val="40057443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7CFF6976-C63C-4F80-B738-04CF55D21F40}"/>
              </a:ext>
            </a:extLst>
          </p:cNvPr>
          <p:cNvPicPr>
            <a:picLocks noChangeAspect="1"/>
          </p:cNvPicPr>
          <p:nvPr/>
        </p:nvPicPr>
        <p:blipFill>
          <a:blip r:embed="rId3"/>
          <a:stretch>
            <a:fillRect/>
          </a:stretch>
        </p:blipFill>
        <p:spPr>
          <a:xfrm>
            <a:off x="4227204" y="3649954"/>
            <a:ext cx="4822354" cy="1981372"/>
          </a:xfrm>
          <a:prstGeom prst="rect">
            <a:avLst/>
          </a:prstGeom>
        </p:spPr>
      </p:pic>
      <p:sp>
        <p:nvSpPr>
          <p:cNvPr id="30" name="四角形: 角を丸くする 29">
            <a:extLst>
              <a:ext uri="{FF2B5EF4-FFF2-40B4-BE49-F238E27FC236}">
                <a16:creationId xmlns:a16="http://schemas.microsoft.com/office/drawing/2014/main" id="{B971BAE6-5FF1-4CDE-B1CA-FCB8FE6E55DA}"/>
              </a:ext>
            </a:extLst>
          </p:cNvPr>
          <p:cNvSpPr/>
          <p:nvPr/>
        </p:nvSpPr>
        <p:spPr>
          <a:xfrm>
            <a:off x="163467" y="597487"/>
            <a:ext cx="4028862" cy="6065722"/>
          </a:xfrm>
          <a:prstGeom prst="roundRect">
            <a:avLst>
              <a:gd name="adj" fmla="val 32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sng"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8" name="テキスト ボックス 17">
            <a:extLst>
              <a:ext uri="{FF2B5EF4-FFF2-40B4-BE49-F238E27FC236}">
                <a16:creationId xmlns:a16="http://schemas.microsoft.com/office/drawing/2014/main" id="{D3B67018-8AE7-4B30-8E93-B363068FFA9E}"/>
              </a:ext>
            </a:extLst>
          </p:cNvPr>
          <p:cNvSpPr txBox="1"/>
          <p:nvPr/>
        </p:nvSpPr>
        <p:spPr>
          <a:xfrm>
            <a:off x="179511" y="640198"/>
            <a:ext cx="2126366" cy="338554"/>
          </a:xfrm>
          <a:prstGeom prst="rect">
            <a:avLst/>
          </a:prstGeom>
          <a:noFill/>
        </p:spPr>
        <p:txBody>
          <a:bodyPr wrap="square" rtlCol="0">
            <a:spAutoFit/>
          </a:bodyP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0" name="テキスト ボックス 19">
            <a:extLst>
              <a:ext uri="{FF2B5EF4-FFF2-40B4-BE49-F238E27FC236}">
                <a16:creationId xmlns:a16="http://schemas.microsoft.com/office/drawing/2014/main" id="{BED4F2F1-12C4-4EEF-ABC7-2722C240E30A}"/>
              </a:ext>
            </a:extLst>
          </p:cNvPr>
          <p:cNvSpPr txBox="1"/>
          <p:nvPr/>
        </p:nvSpPr>
        <p:spPr>
          <a:xfrm>
            <a:off x="153632" y="611073"/>
            <a:ext cx="4028863" cy="2832635"/>
          </a:xfrm>
          <a:prstGeom prst="rect">
            <a:avLst/>
          </a:prstGeom>
          <a:noFill/>
        </p:spPr>
        <p:txBody>
          <a:bodyPr wrap="square" rtlCol="0">
            <a:spAutoFit/>
          </a:bodyPr>
          <a:lstStyle/>
          <a:p>
            <a:pPr marL="266700" marR="0" lvl="0" indent="-266700" defTabSz="914400" rtl="0" eaLnBrk="1" fontAlgn="auto" latinLnBrk="0" hangingPunct="1">
              <a:lnSpc>
                <a:spcPts val="1800"/>
              </a:lnSpc>
              <a:spcBef>
                <a:spcPts val="0"/>
              </a:spcBef>
              <a:spcAft>
                <a:spcPts val="0"/>
              </a:spcAft>
              <a:buClrTx/>
              <a:buSzTx/>
              <a:buFontTx/>
              <a:buNone/>
              <a:tabLst/>
              <a:defRPr/>
            </a:pPr>
            <a:endParaRPr kumimoji="1" lang="en-US" altLang="ja-JP" sz="1600" b="0" i="0"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198438" marR="0" lvl="0" indent="-198438" defTabSz="914400" rtl="0" eaLnBrk="1" fontAlgn="auto" latinLnBrk="0" hangingPunct="1">
              <a:lnSpc>
                <a:spcPts val="1800"/>
              </a:lnSpc>
              <a:spcBef>
                <a:spcPts val="0"/>
              </a:spcBef>
              <a:spcAft>
                <a:spcPts val="0"/>
              </a:spcAft>
              <a:buClrTx/>
              <a:buSzTx/>
              <a:buFontTx/>
              <a:buNone/>
              <a:tabLst/>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全国の</a:t>
            </a:r>
            <a:r>
              <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30</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代の所得階層別有配偶率は、男性は、所得が高いほど有配偶率が高くなる傾向が顕著。</a:t>
            </a:r>
            <a:endParaRPr lang="en-US" altLang="ja-JP" sz="1600" dirty="0">
              <a:solidFill>
                <a:prstClr val="black"/>
              </a:solidFill>
              <a:latin typeface="Meiryo UI" panose="020B0604030504040204" pitchFamily="50" charset="-128"/>
              <a:ea typeface="Meiryo UI" panose="020B0604030504040204" pitchFamily="50" charset="-128"/>
            </a:endParaRPr>
          </a:p>
          <a:p>
            <a:pPr marL="180975" indent="-180975">
              <a:lnSpc>
                <a:spcPts val="1800"/>
              </a:lnSpc>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＜図表「</a:t>
            </a:r>
            <a:r>
              <a:rPr kumimoji="1" lang="en-US" altLang="ja-JP"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30</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代男女の所得階層別有配偶率」＞</a:t>
            </a:r>
            <a:endParaRPr kumimoji="1" lang="en-US" altLang="ja-JP"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indent="-180975">
              <a:lnSpc>
                <a:spcPts val="1800"/>
              </a:lnSpc>
              <a:defRPr/>
            </a:pPr>
            <a:endParaRPr lang="en-US" altLang="ja-JP" sz="1100" dirty="0">
              <a:solidFill>
                <a:prstClr val="black"/>
              </a:solidFill>
              <a:latin typeface="Meiryo UI" panose="020B0604030504040204" pitchFamily="50" charset="-128"/>
              <a:ea typeface="Meiryo UI" panose="020B0604030504040204" pitchFamily="50" charset="-128"/>
            </a:endParaRPr>
          </a:p>
          <a:p>
            <a:pPr marL="180975" marR="0" lvl="0" indent="-180975" defTabSz="914400" rtl="0" eaLnBrk="1" fontAlgn="auto" latinLnBrk="0" hangingPunct="1">
              <a:lnSpc>
                <a:spcPts val="1800"/>
              </a:lnSpc>
              <a:spcBef>
                <a:spcPts val="0"/>
              </a:spcBef>
              <a:spcAft>
                <a:spcPts val="0"/>
              </a:spcAft>
              <a:buClrTx/>
              <a:buSzTx/>
              <a:buFontTx/>
              <a:buNone/>
              <a:tabLst/>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若年単身世帯（</a:t>
            </a:r>
            <a:r>
              <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39</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歳以下）の所得階層別構成割合を見ると、大阪府は全国や東京都と比べて「～</a:t>
            </a:r>
            <a:r>
              <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299</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万円」の所得の割合が高い状況。</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indent="-180975">
              <a:lnSpc>
                <a:spcPts val="1800"/>
              </a:lnSpc>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図表「</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39</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歳以下・単身世帯の所得構成比」</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indent="-180975">
              <a:lnSpc>
                <a:spcPts val="1800"/>
              </a:lnSpc>
              <a:defRPr/>
            </a:pPr>
            <a:endParaRPr lang="en-US" altLang="ja-JP" sz="1100" dirty="0">
              <a:solidFill>
                <a:prstClr val="black"/>
              </a:solidFill>
              <a:latin typeface="Meiryo UI" panose="020B0604030504040204" pitchFamily="50" charset="-128"/>
              <a:ea typeface="Meiryo UI" panose="020B0604030504040204" pitchFamily="50" charset="-128"/>
            </a:endParaRPr>
          </a:p>
        </p:txBody>
      </p:sp>
      <p:sp>
        <p:nvSpPr>
          <p:cNvPr id="38" name="正方形/長方形 37">
            <a:extLst>
              <a:ext uri="{FF2B5EF4-FFF2-40B4-BE49-F238E27FC236}">
                <a16:creationId xmlns:a16="http://schemas.microsoft.com/office/drawing/2014/main" id="{3D169B7D-8B0D-4A3F-A013-2372B322F38D}"/>
              </a:ext>
            </a:extLst>
          </p:cNvPr>
          <p:cNvSpPr/>
          <p:nvPr/>
        </p:nvSpPr>
        <p:spPr>
          <a:xfrm>
            <a:off x="179512" y="220670"/>
            <a:ext cx="8136904"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②晩婚・晩産化の背景</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ー所得と有配偶率の関係</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全国・大阪府</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ー</a:t>
            </a:r>
            <a:endParaRPr kumimoji="1" lang="ja-JP" altLang="en-US" sz="18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a:extLst>
              <a:ext uri="{FF2B5EF4-FFF2-40B4-BE49-F238E27FC236}">
                <a16:creationId xmlns:a16="http://schemas.microsoft.com/office/drawing/2014/main" id="{9D9CF4EC-D12F-43D3-90FD-60DA26673135}"/>
              </a:ext>
            </a:extLst>
          </p:cNvPr>
          <p:cNvSpPr txBox="1"/>
          <p:nvPr/>
        </p:nvSpPr>
        <p:spPr>
          <a:xfrm>
            <a:off x="4220184" y="4954851"/>
            <a:ext cx="765957"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（所得）</a:t>
            </a: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3" name="Rectangle 2">
            <a:extLst>
              <a:ext uri="{FF2B5EF4-FFF2-40B4-BE49-F238E27FC236}">
                <a16:creationId xmlns:a16="http://schemas.microsoft.com/office/drawing/2014/main" id="{118739D8-7F9A-4D69-BD90-FB20D2345A07}"/>
              </a:ext>
            </a:extLst>
          </p:cNvPr>
          <p:cNvSpPr>
            <a:spLocks noChangeArrowheads="1"/>
          </p:cNvSpPr>
          <p:nvPr/>
        </p:nvSpPr>
        <p:spPr bwMode="auto">
          <a:xfrm>
            <a:off x="4773561" y="3433156"/>
            <a:ext cx="3804583" cy="350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39</a:t>
            </a: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歳以下・単身世帯の所得構成比</a:t>
            </a: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a:t>
            </a: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四角形: 角を丸くする 2">
            <a:extLst>
              <a:ext uri="{FF2B5EF4-FFF2-40B4-BE49-F238E27FC236}">
                <a16:creationId xmlns:a16="http://schemas.microsoft.com/office/drawing/2014/main" id="{A0B0B2BB-3D76-4F96-BA25-D00C52459EFA}"/>
              </a:ext>
            </a:extLst>
          </p:cNvPr>
          <p:cNvSpPr/>
          <p:nvPr/>
        </p:nvSpPr>
        <p:spPr>
          <a:xfrm>
            <a:off x="102175" y="186165"/>
            <a:ext cx="8937548" cy="6525185"/>
          </a:xfrm>
          <a:prstGeom prst="roundRect">
            <a:avLst>
              <a:gd name="adj" fmla="val 2580"/>
            </a:avLst>
          </a:prstGeom>
          <a:noFill/>
          <a:ln w="1905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2" name="正方形/長方形 31">
            <a:extLst>
              <a:ext uri="{FF2B5EF4-FFF2-40B4-BE49-F238E27FC236}">
                <a16:creationId xmlns:a16="http://schemas.microsoft.com/office/drawing/2014/main" id="{B0D31B77-3A22-424E-9944-447835B1BE03}"/>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29</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7" name="テキスト ボックス 26">
            <a:extLst>
              <a:ext uri="{FF2B5EF4-FFF2-40B4-BE49-F238E27FC236}">
                <a16:creationId xmlns:a16="http://schemas.microsoft.com/office/drawing/2014/main" id="{2FF08313-51B6-4BEF-87B6-F3449D9FA0F5}"/>
              </a:ext>
            </a:extLst>
          </p:cNvPr>
          <p:cNvSpPr txBox="1"/>
          <p:nvPr/>
        </p:nvSpPr>
        <p:spPr>
          <a:xfrm>
            <a:off x="6278588" y="5261915"/>
            <a:ext cx="286541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出典：総務省「就業構造基本調査」（令和４年）</a:t>
            </a:r>
          </a:p>
        </p:txBody>
      </p:sp>
      <p:pic>
        <p:nvPicPr>
          <p:cNvPr id="2" name="図 1">
            <a:extLst>
              <a:ext uri="{FF2B5EF4-FFF2-40B4-BE49-F238E27FC236}">
                <a16:creationId xmlns:a16="http://schemas.microsoft.com/office/drawing/2014/main" id="{9895BF33-A8BF-481C-9A68-F26E8554D995}"/>
              </a:ext>
            </a:extLst>
          </p:cNvPr>
          <p:cNvPicPr>
            <a:picLocks noChangeAspect="1"/>
          </p:cNvPicPr>
          <p:nvPr/>
        </p:nvPicPr>
        <p:blipFill>
          <a:blip r:embed="rId4"/>
          <a:stretch>
            <a:fillRect/>
          </a:stretch>
        </p:blipFill>
        <p:spPr>
          <a:xfrm>
            <a:off x="4206372" y="855811"/>
            <a:ext cx="4774161" cy="2213040"/>
          </a:xfrm>
          <a:prstGeom prst="rect">
            <a:avLst/>
          </a:prstGeom>
        </p:spPr>
      </p:pic>
      <p:sp>
        <p:nvSpPr>
          <p:cNvPr id="26" name="テキスト ボックス 25">
            <a:extLst>
              <a:ext uri="{FF2B5EF4-FFF2-40B4-BE49-F238E27FC236}">
                <a16:creationId xmlns:a16="http://schemas.microsoft.com/office/drawing/2014/main" id="{B9B14EC9-A53A-4D43-9C3C-9B94FEA69FD0}"/>
              </a:ext>
            </a:extLst>
          </p:cNvPr>
          <p:cNvSpPr txBox="1"/>
          <p:nvPr/>
        </p:nvSpPr>
        <p:spPr>
          <a:xfrm>
            <a:off x="6235603" y="3030260"/>
            <a:ext cx="2865412"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出典：総務省「就業構造基本調査」（令和４年）</a:t>
            </a:r>
          </a:p>
        </p:txBody>
      </p:sp>
    </p:spTree>
    <p:extLst>
      <p:ext uri="{BB962C8B-B14F-4D97-AF65-F5344CB8AC3E}">
        <p14:creationId xmlns:p14="http://schemas.microsoft.com/office/powerpoint/2010/main" val="11808637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DDE2808C-F2AC-43F0-BD1B-56D4FEDA9062}"/>
              </a:ext>
            </a:extLst>
          </p:cNvPr>
          <p:cNvPicPr>
            <a:picLocks noChangeAspect="1"/>
          </p:cNvPicPr>
          <p:nvPr/>
        </p:nvPicPr>
        <p:blipFill>
          <a:blip r:embed="rId3"/>
          <a:stretch>
            <a:fillRect/>
          </a:stretch>
        </p:blipFill>
        <p:spPr>
          <a:xfrm>
            <a:off x="123532" y="3272733"/>
            <a:ext cx="4676037" cy="3054361"/>
          </a:xfrm>
          <a:prstGeom prst="rect">
            <a:avLst/>
          </a:prstGeom>
        </p:spPr>
      </p:pic>
      <p:sp>
        <p:nvSpPr>
          <p:cNvPr id="36" name="テキスト ボックス 35">
            <a:extLst>
              <a:ext uri="{FF2B5EF4-FFF2-40B4-BE49-F238E27FC236}">
                <a16:creationId xmlns:a16="http://schemas.microsoft.com/office/drawing/2014/main" id="{A0DF1F43-BF6F-488D-AF6B-FDE7CFEC87E4}"/>
              </a:ext>
            </a:extLst>
          </p:cNvPr>
          <p:cNvSpPr txBox="1"/>
          <p:nvPr/>
        </p:nvSpPr>
        <p:spPr>
          <a:xfrm>
            <a:off x="3981463" y="6223956"/>
            <a:ext cx="5099137" cy="230832"/>
          </a:xfrm>
          <a:prstGeom prst="rect">
            <a:avLst/>
          </a:prstGeom>
          <a:noFill/>
        </p:spPr>
        <p:txBody>
          <a:bodyPr wrap="square" rtlCol="0">
            <a:spAutoFit/>
          </a:bodyPr>
          <a:lstStyle/>
          <a:p>
            <a:pPr marL="357188" indent="-357188" algn="ctr"/>
            <a:r>
              <a:rPr kumimoji="1" lang="ja-JP" altLang="en-US" sz="900" dirty="0">
                <a:latin typeface="Meiryo UI" panose="020B0604030504040204" pitchFamily="50" charset="-128"/>
                <a:ea typeface="Meiryo UI" panose="020B0604030504040204" pitchFamily="50" charset="-128"/>
              </a:rPr>
              <a:t>出典：</a:t>
            </a: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国立社会保障・人口問題研究所</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「第</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16</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回出生動向基本調査（結婚と出産に関する全国調査）」</a:t>
            </a:r>
            <a:endParaRPr kumimoji="1" lang="ja-JP" altLang="en-US" sz="900" dirty="0">
              <a:latin typeface="Meiryo UI" panose="020B0604030504040204" pitchFamily="50" charset="-128"/>
              <a:ea typeface="Meiryo UI" panose="020B0604030504040204" pitchFamily="50" charset="-128"/>
            </a:endParaRPr>
          </a:p>
        </p:txBody>
      </p:sp>
      <p:sp>
        <p:nvSpPr>
          <p:cNvPr id="3" name="正方形/長方形 2"/>
          <p:cNvSpPr/>
          <p:nvPr/>
        </p:nvSpPr>
        <p:spPr>
          <a:xfrm>
            <a:off x="179512" y="146838"/>
            <a:ext cx="8784976"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）自然増減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考えられる少子化の要因 ③夫婦の子ども数の減少</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完結出生子ども数の推移ー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30</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cxnSp>
        <p:nvCxnSpPr>
          <p:cNvPr id="11" name="直線コネクタ 10">
            <a:extLst>
              <a:ext uri="{FF2B5EF4-FFF2-40B4-BE49-F238E27FC236}">
                <a16:creationId xmlns:a16="http://schemas.microsoft.com/office/drawing/2014/main" id="{FA3819F0-E410-4F20-B0F4-C38ED3974C8F}"/>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2" name="正方形/長方形 11">
            <a:extLst>
              <a:ext uri="{FF2B5EF4-FFF2-40B4-BE49-F238E27FC236}">
                <a16:creationId xmlns:a16="http://schemas.microsoft.com/office/drawing/2014/main" id="{77D53E4E-C463-4485-A5A3-AF4842B65275}"/>
              </a:ext>
            </a:extLst>
          </p:cNvPr>
          <p:cNvSpPr/>
          <p:nvPr/>
        </p:nvSpPr>
        <p:spPr>
          <a:xfrm>
            <a:off x="179512" y="702856"/>
            <a:ext cx="8784976" cy="1941237"/>
          </a:xfrm>
          <a:prstGeom prst="rect">
            <a:avLst/>
          </a:prstGeom>
          <a:solidFill>
            <a:schemeClr val="accent5">
              <a:lumMod val="20000"/>
              <a:lumOff val="80000"/>
            </a:schemeClr>
          </a:solidFill>
        </p:spPr>
        <p:txBody>
          <a:bodyPr wrap="square">
            <a:spAutoFit/>
          </a:bodyPr>
          <a:lstStyle/>
          <a:p>
            <a:pPr marL="180000" indent="-457200" algn="just">
              <a:lnSpc>
                <a:spcPts val="2000"/>
              </a:lnSpc>
              <a:spcBef>
                <a:spcPts val="300"/>
              </a:spcBef>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全国の夫婦（結婚持続期間</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15</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19</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年）の子ども数の分布推移を見ると、</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2005</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年以降、子ども０人と子ども１人の夫婦の割合が増加しています。直近の</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2021</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年調査では、その割合は全体の４分の１を超えています</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2000"/>
              </a:lnSpc>
              <a:spcBef>
                <a:spcPts val="300"/>
              </a:spcBef>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それら夫婦の平均出生子ども数（完結出生子ども数）についても、</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2005</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年以降は低下傾向にあり、</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2021</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年時点で</a:t>
            </a:r>
            <a:r>
              <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は</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1.9</a:t>
            </a:r>
            <a:r>
              <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人</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と、２人を下回っています。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晩婚・</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晩産化の影響も相まって、夫婦がもつ子ども数が減少しており、少子化が加速する一因となっていると考えられます。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Rectangle 2">
            <a:extLst>
              <a:ext uri="{FF2B5EF4-FFF2-40B4-BE49-F238E27FC236}">
                <a16:creationId xmlns:a16="http://schemas.microsoft.com/office/drawing/2014/main" id="{DE82572A-38B7-4C64-AAF4-99CB1216264A}"/>
              </a:ext>
            </a:extLst>
          </p:cNvPr>
          <p:cNvSpPr>
            <a:spLocks noChangeArrowheads="1"/>
          </p:cNvSpPr>
          <p:nvPr/>
        </p:nvSpPr>
        <p:spPr bwMode="auto">
          <a:xfrm>
            <a:off x="4772004" y="2942584"/>
            <a:ext cx="4185041" cy="2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夫婦</a:t>
            </a:r>
            <a:r>
              <a:rPr kumimoji="1" lang="ja-JP" altLang="en-US"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（結婚持続期間</a:t>
            </a:r>
            <a:r>
              <a:rPr kumimoji="1" lang="en-US" altLang="ja-JP"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19</a:t>
            </a:r>
            <a:r>
              <a:rPr kumimoji="1" lang="ja-JP" altLang="en-US"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の完結出生子ども数の推移</a:t>
            </a: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全国</a:t>
            </a: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テキスト ボックス 30">
            <a:extLst>
              <a:ext uri="{FF2B5EF4-FFF2-40B4-BE49-F238E27FC236}">
                <a16:creationId xmlns:a16="http://schemas.microsoft.com/office/drawing/2014/main" id="{435D377D-F250-4CBA-BE21-A397CBFC7C02}"/>
              </a:ext>
            </a:extLst>
          </p:cNvPr>
          <p:cNvSpPr txBox="1"/>
          <p:nvPr/>
        </p:nvSpPr>
        <p:spPr>
          <a:xfrm>
            <a:off x="4639357" y="3198168"/>
            <a:ext cx="538888"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（人）</a:t>
            </a: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nvGrpSpPr>
          <p:cNvPr id="32" name="グループ化 31">
            <a:extLst>
              <a:ext uri="{FF2B5EF4-FFF2-40B4-BE49-F238E27FC236}">
                <a16:creationId xmlns:a16="http://schemas.microsoft.com/office/drawing/2014/main" id="{A22C1AAF-66A1-47DE-B3C4-614C7284EE7E}"/>
              </a:ext>
            </a:extLst>
          </p:cNvPr>
          <p:cNvGrpSpPr/>
          <p:nvPr/>
        </p:nvGrpSpPr>
        <p:grpSpPr>
          <a:xfrm>
            <a:off x="39471" y="2936984"/>
            <a:ext cx="4532530" cy="396728"/>
            <a:chOff x="4305474" y="522215"/>
            <a:chExt cx="4617631" cy="396728"/>
          </a:xfrm>
        </p:grpSpPr>
        <p:sp>
          <p:nvSpPr>
            <p:cNvPr id="33" name="Rectangle 2">
              <a:extLst>
                <a:ext uri="{FF2B5EF4-FFF2-40B4-BE49-F238E27FC236}">
                  <a16:creationId xmlns:a16="http://schemas.microsoft.com/office/drawing/2014/main" id="{58EA007D-8171-4F30-9D18-08F518D37E96}"/>
                </a:ext>
              </a:extLst>
            </p:cNvPr>
            <p:cNvSpPr>
              <a:spLocks noChangeArrowheads="1"/>
            </p:cNvSpPr>
            <p:nvPr/>
          </p:nvSpPr>
          <p:spPr bwMode="auto">
            <a:xfrm>
              <a:off x="4738064" y="522215"/>
              <a:ext cx="4185041" cy="2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夫婦</a:t>
              </a:r>
              <a:r>
                <a:rPr kumimoji="1" lang="ja-JP" altLang="en-US"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（結婚持続期間</a:t>
              </a:r>
              <a:r>
                <a:rPr kumimoji="1" lang="en-US" altLang="ja-JP"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19</a:t>
              </a:r>
              <a:r>
                <a:rPr kumimoji="1" lang="ja-JP" altLang="en-US"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の出生子ども数の分布推移</a:t>
              </a: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全国</a:t>
              </a: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テキスト ボックス 34">
              <a:extLst>
                <a:ext uri="{FF2B5EF4-FFF2-40B4-BE49-F238E27FC236}">
                  <a16:creationId xmlns:a16="http://schemas.microsoft.com/office/drawing/2014/main" id="{79265AE4-ABDD-4DD7-BE1F-6411DE95C7B9}"/>
                </a:ext>
              </a:extLst>
            </p:cNvPr>
            <p:cNvSpPr txBox="1"/>
            <p:nvPr/>
          </p:nvSpPr>
          <p:spPr>
            <a:xfrm>
              <a:off x="4305474" y="703499"/>
              <a:ext cx="538889" cy="215444"/>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grpSp>
      <p:pic>
        <p:nvPicPr>
          <p:cNvPr id="4" name="図 3">
            <a:extLst>
              <a:ext uri="{FF2B5EF4-FFF2-40B4-BE49-F238E27FC236}">
                <a16:creationId xmlns:a16="http://schemas.microsoft.com/office/drawing/2014/main" id="{BA6C29EF-D867-472A-95AD-6AE5B96AE22B}"/>
              </a:ext>
            </a:extLst>
          </p:cNvPr>
          <p:cNvPicPr>
            <a:picLocks noChangeAspect="1"/>
          </p:cNvPicPr>
          <p:nvPr/>
        </p:nvPicPr>
        <p:blipFill>
          <a:blip r:embed="rId4"/>
          <a:stretch>
            <a:fillRect/>
          </a:stretch>
        </p:blipFill>
        <p:spPr>
          <a:xfrm>
            <a:off x="4637064" y="3454736"/>
            <a:ext cx="4383404" cy="2711158"/>
          </a:xfrm>
          <a:prstGeom prst="rect">
            <a:avLst/>
          </a:prstGeom>
        </p:spPr>
      </p:pic>
    </p:spTree>
    <p:extLst>
      <p:ext uri="{BB962C8B-B14F-4D97-AF65-F5344CB8AC3E}">
        <p14:creationId xmlns:p14="http://schemas.microsoft.com/office/powerpoint/2010/main" val="36238705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四角形: 角を丸くする 29">
            <a:extLst>
              <a:ext uri="{FF2B5EF4-FFF2-40B4-BE49-F238E27FC236}">
                <a16:creationId xmlns:a16="http://schemas.microsoft.com/office/drawing/2014/main" id="{B971BAE6-5FF1-4CDE-B1CA-FCB8FE6E55DA}"/>
              </a:ext>
            </a:extLst>
          </p:cNvPr>
          <p:cNvSpPr/>
          <p:nvPr/>
        </p:nvSpPr>
        <p:spPr>
          <a:xfrm>
            <a:off x="163467" y="597487"/>
            <a:ext cx="4028862" cy="6065722"/>
          </a:xfrm>
          <a:prstGeom prst="roundRect">
            <a:avLst>
              <a:gd name="adj" fmla="val 32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sng"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8" name="テキスト ボックス 17">
            <a:extLst>
              <a:ext uri="{FF2B5EF4-FFF2-40B4-BE49-F238E27FC236}">
                <a16:creationId xmlns:a16="http://schemas.microsoft.com/office/drawing/2014/main" id="{D3B67018-8AE7-4B30-8E93-B363068FFA9E}"/>
              </a:ext>
            </a:extLst>
          </p:cNvPr>
          <p:cNvSpPr txBox="1"/>
          <p:nvPr/>
        </p:nvSpPr>
        <p:spPr>
          <a:xfrm>
            <a:off x="179511" y="640198"/>
            <a:ext cx="2126366" cy="338554"/>
          </a:xfrm>
          <a:prstGeom prst="rect">
            <a:avLst/>
          </a:prstGeom>
          <a:noFill/>
        </p:spPr>
        <p:txBody>
          <a:bodyPr wrap="square" rtlCol="0">
            <a:spAutoFit/>
          </a:bodyP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0" name="テキスト ボックス 19">
            <a:extLst>
              <a:ext uri="{FF2B5EF4-FFF2-40B4-BE49-F238E27FC236}">
                <a16:creationId xmlns:a16="http://schemas.microsoft.com/office/drawing/2014/main" id="{BED4F2F1-12C4-4EEF-ABC7-2722C240E30A}"/>
              </a:ext>
            </a:extLst>
          </p:cNvPr>
          <p:cNvSpPr txBox="1"/>
          <p:nvPr/>
        </p:nvSpPr>
        <p:spPr>
          <a:xfrm>
            <a:off x="153632" y="611073"/>
            <a:ext cx="4028863" cy="4140685"/>
          </a:xfrm>
          <a:prstGeom prst="rect">
            <a:avLst/>
          </a:prstGeom>
          <a:noFill/>
        </p:spPr>
        <p:txBody>
          <a:bodyPr wrap="square" rtlCol="0">
            <a:spAutoFit/>
          </a:bodyPr>
          <a:lstStyle/>
          <a:p>
            <a:pPr marL="266700" marR="0" lvl="0" indent="-266700" defTabSz="914400" rtl="0" eaLnBrk="1" fontAlgn="auto" latinLnBrk="0" hangingPunct="1">
              <a:lnSpc>
                <a:spcPts val="1800"/>
              </a:lnSpc>
              <a:spcBef>
                <a:spcPts val="0"/>
              </a:spcBef>
              <a:spcAft>
                <a:spcPts val="0"/>
              </a:spcAft>
              <a:buClrTx/>
              <a:buSzTx/>
              <a:buFontTx/>
              <a:buNone/>
              <a:tabLst/>
              <a:defRPr/>
            </a:pPr>
            <a:endParaRPr kumimoji="1" lang="en-US" altLang="ja-JP" sz="1600" b="0" i="0"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198438" marR="0" lvl="0" indent="-198438" defTabSz="914400" rtl="0" eaLnBrk="1" fontAlgn="auto" latinLnBrk="0" hangingPunct="1">
              <a:lnSpc>
                <a:spcPts val="1800"/>
              </a:lnSpc>
              <a:spcBef>
                <a:spcPts val="0"/>
              </a:spcBef>
              <a:spcAft>
                <a:spcPts val="0"/>
              </a:spcAft>
              <a:buClrTx/>
              <a:buSzTx/>
              <a:buFontTx/>
              <a:buNone/>
              <a:tabLst/>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結婚意思のある未婚者に子どもは何人くらいほしいか（希望子ども数）を尋ねた全国調査では、</a:t>
            </a:r>
            <a:endParaRPr kumimoji="1" lang="en-US" altLang="ja-JP" sz="1600" b="0" i="0" strike="noStrike" kern="1200" cap="none" spc="0" normalizeH="0" baseline="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marR="0" lvl="0" indent="-180975" defTabSz="914400" rtl="0" eaLnBrk="1" fontAlgn="auto" latinLnBrk="0" hangingPunct="1">
              <a:lnSpc>
                <a:spcPts val="1800"/>
              </a:lnSpc>
              <a:spcBef>
                <a:spcPts val="0"/>
              </a:spcBef>
              <a:spcAft>
                <a:spcPts val="0"/>
              </a:spcAft>
              <a:buClrTx/>
              <a:buSzTx/>
              <a:buFontTx/>
              <a:buNone/>
              <a:tabLst/>
              <a:defRPr/>
            </a:pPr>
            <a:endParaRPr lang="en-US" altLang="ja-JP" sz="1600" noProof="0" dirty="0">
              <a:solidFill>
                <a:prstClr val="black"/>
              </a:solidFill>
              <a:latin typeface="Meiryo UI" panose="020B0604030504040204" pitchFamily="50" charset="-128"/>
              <a:ea typeface="Meiryo UI" panose="020B0604030504040204" pitchFamily="50" charset="-128"/>
            </a:endParaRPr>
          </a:p>
          <a:p>
            <a:pPr marL="319088" marR="0" lvl="0" indent="-319088" defTabSz="914400" rtl="0" eaLnBrk="1" fontAlgn="auto" latinLnBrk="0" hangingPunct="1">
              <a:lnSpc>
                <a:spcPts val="1800"/>
              </a:lnSpc>
              <a:spcBef>
                <a:spcPts val="0"/>
              </a:spcBef>
              <a:spcAft>
                <a:spcPts val="0"/>
              </a:spcAft>
              <a:buClrTx/>
              <a:buSzTx/>
              <a:buFontTx/>
              <a:buNone/>
              <a:tabLst/>
              <a:defRPr/>
            </a:pPr>
            <a:r>
              <a:rPr lang="en-US" altLang="ja-JP" sz="1600" dirty="0">
                <a:solidFill>
                  <a:prstClr val="black"/>
                </a:solidFill>
                <a:latin typeface="Meiryo UI" panose="020B0604030504040204" pitchFamily="50" charset="-128"/>
                <a:ea typeface="Meiryo UI" panose="020B0604030504040204" pitchFamily="50" charset="-128"/>
              </a:rPr>
              <a:t>   </a:t>
            </a:r>
            <a:r>
              <a:rPr lang="ja-JP" altLang="en-US" sz="1600" noProof="0" dirty="0">
                <a:solidFill>
                  <a:prstClr val="black"/>
                </a:solidFill>
                <a:latin typeface="Meiryo UI" panose="020B0604030504040204" pitchFamily="50" charset="-128"/>
                <a:ea typeface="Meiryo UI" panose="020B0604030504040204" pitchFamily="50" charset="-128"/>
              </a:rPr>
              <a:t>・</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平均希望子ども数は低下傾向。</a:t>
            </a:r>
            <a:endPar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319088" marR="0" lvl="0" indent="-319088" algn="l" defTabSz="914400" rtl="0" eaLnBrk="1" fontAlgn="auto" latinLnBrk="0" hangingPunct="1">
              <a:lnSpc>
                <a:spcPts val="1800"/>
              </a:lnSpc>
              <a:spcBef>
                <a:spcPts val="1200"/>
              </a:spcBef>
              <a:spcAft>
                <a:spcPts val="0"/>
              </a:spcAft>
              <a:buClrTx/>
              <a:buSzTx/>
              <a:buFontTx/>
              <a:buNone/>
              <a:tabLst/>
              <a:defRPr/>
            </a:pPr>
            <a:r>
              <a:rPr lang="ja-JP" altLang="en-US" sz="1600" dirty="0">
                <a:solidFill>
                  <a:prstClr val="black"/>
                </a:solidFill>
                <a:latin typeface="Meiryo UI" panose="020B0604030504040204" pitchFamily="50" charset="-128"/>
                <a:ea typeface="Meiryo UI" panose="020B0604030504040204" pitchFamily="50" charset="-128"/>
              </a:rPr>
              <a:t>   ・</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2021</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年には、男性</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1.82</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人、女性</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1.79</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人と、初めて男女ともに２人を下回った。</a:t>
            </a:r>
            <a:endParaRPr lang="en-US" altLang="ja-JP" sz="1600" dirty="0">
              <a:solidFill>
                <a:prstClr val="black"/>
              </a:solidFill>
              <a:latin typeface="Meiryo UI" panose="020B0604030504040204" pitchFamily="50" charset="-128"/>
              <a:ea typeface="Meiryo UI" panose="020B0604030504040204" pitchFamily="50" charset="-128"/>
            </a:endParaRPr>
          </a:p>
          <a:p>
            <a:pPr marL="180975" indent="-180975">
              <a:lnSpc>
                <a:spcPts val="1800"/>
              </a:lnSpc>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＜図表「未婚者の平均希望子ども数の推移」＞</a:t>
            </a:r>
            <a:endParaRPr kumimoji="1" lang="en-US" altLang="ja-JP"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indent="-180975">
              <a:lnSpc>
                <a:spcPts val="1800"/>
              </a:lnSpc>
              <a:defRPr/>
            </a:pPr>
            <a:endParaRPr lang="en-US" altLang="ja-JP" sz="1100" dirty="0">
              <a:solidFill>
                <a:prstClr val="black"/>
              </a:solidFill>
              <a:latin typeface="Meiryo UI" panose="020B0604030504040204" pitchFamily="50" charset="-128"/>
              <a:ea typeface="Meiryo UI" panose="020B0604030504040204" pitchFamily="50" charset="-128"/>
            </a:endParaRPr>
          </a:p>
          <a:p>
            <a:pPr marL="180975" marR="0" lvl="0" indent="-180975" defTabSz="914400" rtl="0" eaLnBrk="1" fontAlgn="auto" latinLnBrk="0" hangingPunct="1">
              <a:lnSpc>
                <a:spcPts val="1800"/>
              </a:lnSpc>
              <a:spcBef>
                <a:spcPts val="0"/>
              </a:spcBef>
              <a:spcAft>
                <a:spcPts val="0"/>
              </a:spcAft>
              <a:buClrTx/>
              <a:buSzTx/>
              <a:buFontTx/>
              <a:buNone/>
              <a:tabLst/>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夫婦に子どもは何人くらいほしいかを尋ねた全国調査では、</a:t>
            </a:r>
            <a:endParaRPr kumimoji="1" lang="en-US" altLang="ja-JP" sz="1600" b="0" i="0" strike="noStrike" kern="1200" cap="none" spc="0" normalizeH="0" baseline="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marR="0" lvl="0" indent="-180975" defTabSz="914400" rtl="0" eaLnBrk="1" fontAlgn="auto" latinLnBrk="0" hangingPunct="1">
              <a:lnSpc>
                <a:spcPts val="1800"/>
              </a:lnSpc>
              <a:spcBef>
                <a:spcPts val="0"/>
              </a:spcBef>
              <a:spcAft>
                <a:spcPts val="0"/>
              </a:spcAft>
              <a:buClrTx/>
              <a:buSzTx/>
              <a:buFontTx/>
              <a:buNone/>
              <a:tabLst/>
              <a:defRPr/>
            </a:pPr>
            <a:endParaRPr lang="en-US" altLang="ja-JP" sz="1600" noProof="0" dirty="0">
              <a:solidFill>
                <a:prstClr val="black"/>
              </a:solidFill>
              <a:latin typeface="Meiryo UI" panose="020B0604030504040204" pitchFamily="50" charset="-128"/>
              <a:ea typeface="Meiryo UI" panose="020B0604030504040204" pitchFamily="50" charset="-128"/>
            </a:endParaRPr>
          </a:p>
          <a:p>
            <a:pPr marL="319088" marR="0" lvl="0" indent="-319088" defTabSz="914400" rtl="0" eaLnBrk="1" fontAlgn="auto" latinLnBrk="0" hangingPunct="1">
              <a:lnSpc>
                <a:spcPts val="1800"/>
              </a:lnSpc>
              <a:spcBef>
                <a:spcPts val="0"/>
              </a:spcBef>
              <a:spcAft>
                <a:spcPts val="0"/>
              </a:spcAft>
              <a:buClrTx/>
              <a:buSzTx/>
              <a:buFontTx/>
              <a:buNone/>
              <a:tabLst/>
              <a:defRPr/>
            </a:pPr>
            <a:r>
              <a:rPr lang="en-US" altLang="ja-JP" sz="1600" dirty="0">
                <a:solidFill>
                  <a:prstClr val="black"/>
                </a:solidFill>
                <a:latin typeface="Meiryo UI" panose="020B0604030504040204" pitchFamily="50" charset="-128"/>
                <a:ea typeface="Meiryo UI" panose="020B0604030504040204" pitchFamily="50" charset="-128"/>
              </a:rPr>
              <a:t>   </a:t>
            </a:r>
            <a:r>
              <a:rPr lang="ja-JP" altLang="en-US" sz="1600" noProof="0" dirty="0">
                <a:solidFill>
                  <a:prstClr val="black"/>
                </a:solidFill>
                <a:latin typeface="Meiryo UI" panose="020B0604030504040204" pitchFamily="50" charset="-128"/>
                <a:ea typeface="Meiryo UI" panose="020B0604030504040204" pitchFamily="50" charset="-128"/>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平均理想子ども数、平均予定子ども数はともに低下傾向</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indent="-180975">
              <a:lnSpc>
                <a:spcPts val="1800"/>
              </a:lnSpc>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図表「夫婦の平均理想子ども数と平均予定子ども数の推移</a:t>
            </a:r>
            <a:r>
              <a:rPr lang="ja-JP" altLang="en-US" sz="1100" dirty="0">
                <a:solidFill>
                  <a:prstClr val="black"/>
                </a:solidFill>
                <a:latin typeface="Meiryo UI" panose="020B0604030504040204" pitchFamily="50" charset="-128"/>
                <a:ea typeface="Meiryo UI" panose="020B0604030504040204" pitchFamily="50" charset="-128"/>
              </a:rPr>
              <a:t>」 </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indent="-180975">
              <a:lnSpc>
                <a:spcPts val="1800"/>
              </a:lnSpc>
              <a:defRPr/>
            </a:pPr>
            <a:endParaRPr lang="en-US" altLang="ja-JP" sz="1100" dirty="0">
              <a:solidFill>
                <a:prstClr val="black"/>
              </a:solidFill>
              <a:latin typeface="Meiryo UI" panose="020B0604030504040204" pitchFamily="50" charset="-128"/>
              <a:ea typeface="Meiryo UI" panose="020B0604030504040204" pitchFamily="50" charset="-128"/>
            </a:endParaRPr>
          </a:p>
        </p:txBody>
      </p:sp>
      <p:sp>
        <p:nvSpPr>
          <p:cNvPr id="38" name="正方形/長方形 37">
            <a:extLst>
              <a:ext uri="{FF2B5EF4-FFF2-40B4-BE49-F238E27FC236}">
                <a16:creationId xmlns:a16="http://schemas.microsoft.com/office/drawing/2014/main" id="{3D169B7D-8B0D-4A3F-A013-2372B322F38D}"/>
              </a:ext>
            </a:extLst>
          </p:cNvPr>
          <p:cNvSpPr/>
          <p:nvPr/>
        </p:nvSpPr>
        <p:spPr>
          <a:xfrm>
            <a:off x="179512" y="220670"/>
            <a:ext cx="8136904"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③夫婦の子ども数の減少の背景</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ー希望子ども数・理想子ども数</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全国</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ー</a:t>
            </a:r>
            <a:endParaRPr kumimoji="1" lang="ja-JP" altLang="en-US" sz="18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四角形: 角を丸くする 2">
            <a:extLst>
              <a:ext uri="{FF2B5EF4-FFF2-40B4-BE49-F238E27FC236}">
                <a16:creationId xmlns:a16="http://schemas.microsoft.com/office/drawing/2014/main" id="{A0B0B2BB-3D76-4F96-BA25-D00C52459EFA}"/>
              </a:ext>
            </a:extLst>
          </p:cNvPr>
          <p:cNvSpPr/>
          <p:nvPr/>
        </p:nvSpPr>
        <p:spPr>
          <a:xfrm>
            <a:off x="102175" y="186165"/>
            <a:ext cx="8937548" cy="6525185"/>
          </a:xfrm>
          <a:prstGeom prst="roundRect">
            <a:avLst>
              <a:gd name="adj" fmla="val 2580"/>
            </a:avLst>
          </a:prstGeom>
          <a:noFill/>
          <a:ln w="1905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2" name="正方形/長方形 31">
            <a:extLst>
              <a:ext uri="{FF2B5EF4-FFF2-40B4-BE49-F238E27FC236}">
                <a16:creationId xmlns:a16="http://schemas.microsoft.com/office/drawing/2014/main" id="{B0D31B77-3A22-424E-9944-447835B1BE03}"/>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31</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30803613-7F47-45AE-9066-D86277E10537}"/>
              </a:ext>
            </a:extLst>
          </p:cNvPr>
          <p:cNvPicPr>
            <a:picLocks noChangeAspect="1"/>
          </p:cNvPicPr>
          <p:nvPr/>
        </p:nvPicPr>
        <p:blipFill>
          <a:blip r:embed="rId3"/>
          <a:stretch>
            <a:fillRect/>
          </a:stretch>
        </p:blipFill>
        <p:spPr>
          <a:xfrm>
            <a:off x="4060928" y="834423"/>
            <a:ext cx="4913802" cy="2627604"/>
          </a:xfrm>
          <a:prstGeom prst="rect">
            <a:avLst/>
          </a:prstGeom>
        </p:spPr>
      </p:pic>
      <p:pic>
        <p:nvPicPr>
          <p:cNvPr id="2" name="図 1">
            <a:extLst>
              <a:ext uri="{FF2B5EF4-FFF2-40B4-BE49-F238E27FC236}">
                <a16:creationId xmlns:a16="http://schemas.microsoft.com/office/drawing/2014/main" id="{0990275C-3533-446C-81C0-E6C82676FAA6}"/>
              </a:ext>
            </a:extLst>
          </p:cNvPr>
          <p:cNvPicPr>
            <a:picLocks noChangeAspect="1"/>
          </p:cNvPicPr>
          <p:nvPr/>
        </p:nvPicPr>
        <p:blipFill>
          <a:blip r:embed="rId4"/>
          <a:stretch>
            <a:fillRect/>
          </a:stretch>
        </p:blipFill>
        <p:spPr>
          <a:xfrm>
            <a:off x="4137787" y="3589087"/>
            <a:ext cx="4956478" cy="2804403"/>
          </a:xfrm>
          <a:prstGeom prst="rect">
            <a:avLst/>
          </a:prstGeom>
        </p:spPr>
      </p:pic>
    </p:spTree>
    <p:extLst>
      <p:ext uri="{BB962C8B-B14F-4D97-AF65-F5344CB8AC3E}">
        <p14:creationId xmlns:p14="http://schemas.microsoft.com/office/powerpoint/2010/main" val="28463176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F0EB9061-647E-4506-9102-EF270503C22F}"/>
              </a:ext>
            </a:extLst>
          </p:cNvPr>
          <p:cNvPicPr>
            <a:picLocks noChangeAspect="1"/>
          </p:cNvPicPr>
          <p:nvPr/>
        </p:nvPicPr>
        <p:blipFill>
          <a:blip r:embed="rId3"/>
          <a:stretch>
            <a:fillRect/>
          </a:stretch>
        </p:blipFill>
        <p:spPr>
          <a:xfrm>
            <a:off x="4215489" y="597487"/>
            <a:ext cx="4877223" cy="3127519"/>
          </a:xfrm>
          <a:prstGeom prst="rect">
            <a:avLst/>
          </a:prstGeom>
        </p:spPr>
      </p:pic>
      <p:sp>
        <p:nvSpPr>
          <p:cNvPr id="30" name="四角形: 角を丸くする 29">
            <a:extLst>
              <a:ext uri="{FF2B5EF4-FFF2-40B4-BE49-F238E27FC236}">
                <a16:creationId xmlns:a16="http://schemas.microsoft.com/office/drawing/2014/main" id="{B971BAE6-5FF1-4CDE-B1CA-FCB8FE6E55DA}"/>
              </a:ext>
            </a:extLst>
          </p:cNvPr>
          <p:cNvSpPr/>
          <p:nvPr/>
        </p:nvSpPr>
        <p:spPr>
          <a:xfrm>
            <a:off x="194101" y="593729"/>
            <a:ext cx="4028862" cy="6065722"/>
          </a:xfrm>
          <a:prstGeom prst="roundRect">
            <a:avLst>
              <a:gd name="adj" fmla="val 32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sng"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8" name="テキスト ボックス 17">
            <a:extLst>
              <a:ext uri="{FF2B5EF4-FFF2-40B4-BE49-F238E27FC236}">
                <a16:creationId xmlns:a16="http://schemas.microsoft.com/office/drawing/2014/main" id="{D3B67018-8AE7-4B30-8E93-B363068FFA9E}"/>
              </a:ext>
            </a:extLst>
          </p:cNvPr>
          <p:cNvSpPr txBox="1"/>
          <p:nvPr/>
        </p:nvSpPr>
        <p:spPr>
          <a:xfrm>
            <a:off x="179511" y="640198"/>
            <a:ext cx="2126366" cy="338554"/>
          </a:xfrm>
          <a:prstGeom prst="rect">
            <a:avLst/>
          </a:prstGeom>
          <a:noFill/>
        </p:spPr>
        <p:txBody>
          <a:bodyPr wrap="square" rtlCol="0">
            <a:spAutoFit/>
          </a:bodyP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0" name="テキスト ボックス 19">
            <a:extLst>
              <a:ext uri="{FF2B5EF4-FFF2-40B4-BE49-F238E27FC236}">
                <a16:creationId xmlns:a16="http://schemas.microsoft.com/office/drawing/2014/main" id="{BED4F2F1-12C4-4EEF-ABC7-2722C240E30A}"/>
              </a:ext>
            </a:extLst>
          </p:cNvPr>
          <p:cNvSpPr txBox="1"/>
          <p:nvPr/>
        </p:nvSpPr>
        <p:spPr>
          <a:xfrm>
            <a:off x="103716" y="640198"/>
            <a:ext cx="4185041" cy="4140685"/>
          </a:xfrm>
          <a:prstGeom prst="rect">
            <a:avLst/>
          </a:prstGeom>
          <a:noFill/>
        </p:spPr>
        <p:txBody>
          <a:bodyPr wrap="square" rtlCol="0">
            <a:spAutoFit/>
          </a:bodyPr>
          <a:lstStyle/>
          <a:p>
            <a:pPr marL="266700" marR="0" lvl="0" indent="-266700" defTabSz="914400" rtl="0" eaLnBrk="1" fontAlgn="auto" latinLnBrk="0" hangingPunct="1">
              <a:lnSpc>
                <a:spcPts val="1800"/>
              </a:lnSpc>
              <a:spcBef>
                <a:spcPts val="0"/>
              </a:spcBef>
              <a:spcAft>
                <a:spcPts val="0"/>
              </a:spcAft>
              <a:buClrTx/>
              <a:buSzTx/>
              <a:buFontTx/>
              <a:buNone/>
              <a:tabLst/>
              <a:defRPr/>
            </a:pPr>
            <a:endParaRPr kumimoji="1" lang="en-US" altLang="ja-JP" sz="1600" b="0" i="0"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198438" marR="0" lvl="0" indent="-198438" defTabSz="914400" rtl="0" eaLnBrk="1" fontAlgn="auto" latinLnBrk="0" hangingPunct="1">
              <a:lnSpc>
                <a:spcPts val="1800"/>
              </a:lnSpc>
              <a:spcBef>
                <a:spcPts val="0"/>
              </a:spcBef>
              <a:spcAft>
                <a:spcPts val="0"/>
              </a:spcAft>
              <a:buClrTx/>
              <a:buSzTx/>
              <a:buFontTx/>
              <a:buNone/>
              <a:tabLst/>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夫婦が理想の子ども数を実際に持たない理由を尋ねた全国調査では、</a:t>
            </a:r>
            <a:endParaRPr kumimoji="1" lang="en-US" altLang="ja-JP" sz="1600" b="0" i="0" strike="noStrike" kern="1200" cap="none" spc="0" normalizeH="0" baseline="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marR="0" lvl="0" indent="-180975" defTabSz="914400" rtl="0" eaLnBrk="1" fontAlgn="auto" latinLnBrk="0" hangingPunct="1">
              <a:lnSpc>
                <a:spcPts val="1800"/>
              </a:lnSpc>
              <a:spcBef>
                <a:spcPts val="0"/>
              </a:spcBef>
              <a:spcAft>
                <a:spcPts val="0"/>
              </a:spcAft>
              <a:buClrTx/>
              <a:buSzTx/>
              <a:buFontTx/>
              <a:buNone/>
              <a:tabLst/>
              <a:defRPr/>
            </a:pPr>
            <a:endParaRPr lang="en-US" altLang="ja-JP" sz="1600" noProof="0" dirty="0">
              <a:solidFill>
                <a:prstClr val="black"/>
              </a:solidFill>
              <a:latin typeface="Meiryo UI" panose="020B0604030504040204" pitchFamily="50" charset="-128"/>
              <a:ea typeface="Meiryo UI" panose="020B0604030504040204" pitchFamily="50" charset="-128"/>
            </a:endParaRPr>
          </a:p>
          <a:p>
            <a:pPr marL="319088" marR="0" lvl="0" indent="-319088" defTabSz="914400" rtl="0" eaLnBrk="1" fontAlgn="auto" latinLnBrk="0" hangingPunct="1">
              <a:lnSpc>
                <a:spcPts val="1800"/>
              </a:lnSpc>
              <a:spcBef>
                <a:spcPts val="0"/>
              </a:spcBef>
              <a:spcAft>
                <a:spcPts val="0"/>
              </a:spcAft>
              <a:buClrTx/>
              <a:buSzTx/>
              <a:buFontTx/>
              <a:buNone/>
              <a:tabLst/>
              <a:defRPr/>
            </a:pPr>
            <a:r>
              <a:rPr lang="en-US" altLang="ja-JP" sz="1600" dirty="0">
                <a:solidFill>
                  <a:prstClr val="black"/>
                </a:solidFill>
                <a:latin typeface="Meiryo UI" panose="020B0604030504040204" pitchFamily="50" charset="-128"/>
                <a:ea typeface="Meiryo UI" panose="020B0604030504040204" pitchFamily="50" charset="-128"/>
              </a:rPr>
              <a:t>   </a:t>
            </a:r>
            <a:r>
              <a:rPr lang="ja-JP" altLang="en-US" sz="1600" noProof="0" dirty="0">
                <a:solidFill>
                  <a:prstClr val="black"/>
                </a:solidFill>
                <a:latin typeface="Meiryo UI" panose="020B0604030504040204" pitchFamily="50" charset="-128"/>
                <a:ea typeface="Meiryo UI" panose="020B0604030504040204" pitchFamily="50" charset="-128"/>
              </a:rPr>
              <a:t>・</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「子育てや教育にお金がかかりすぎるから」と</a:t>
            </a:r>
            <a:endPar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319088" marR="0" lvl="0" indent="-319088" defTabSz="914400" rtl="0" eaLnBrk="1" fontAlgn="auto" latinLnBrk="0" hangingPunct="1">
              <a:lnSpc>
                <a:spcPts val="1800"/>
              </a:lnSpc>
              <a:spcBef>
                <a:spcPts val="0"/>
              </a:spcBef>
              <a:spcAft>
                <a:spcPts val="0"/>
              </a:spcAft>
              <a:buClrTx/>
              <a:buSzTx/>
              <a:buFontTx/>
              <a:buNone/>
              <a:tabLst/>
              <a:defRPr/>
            </a:pPr>
            <a:r>
              <a:rPr lang="ja-JP" altLang="en-US" sz="1600" dirty="0">
                <a:solidFill>
                  <a:prstClr val="black"/>
                </a:solidFill>
                <a:latin typeface="Meiryo UI" panose="020B0604030504040204" pitchFamily="50" charset="-128"/>
                <a:ea typeface="Meiryo UI" panose="020B0604030504040204" pitchFamily="50" charset="-128"/>
              </a:rPr>
              <a:t>　　</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いう経済的理由をあげる回答が、どの年にお</a:t>
            </a:r>
            <a:endPar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319088" marR="0" lvl="0" indent="-319088" defTabSz="914400" rtl="0" eaLnBrk="1" fontAlgn="auto" latinLnBrk="0" hangingPunct="1">
              <a:lnSpc>
                <a:spcPts val="1800"/>
              </a:lnSpc>
              <a:spcBef>
                <a:spcPts val="0"/>
              </a:spcBef>
              <a:spcAft>
                <a:spcPts val="0"/>
              </a:spcAft>
              <a:buClrTx/>
              <a:buSzTx/>
              <a:buFontTx/>
              <a:buNone/>
              <a:tabLst/>
              <a:defRPr/>
            </a:pPr>
            <a:r>
              <a:rPr lang="ja-JP" altLang="en-US" sz="1600" dirty="0">
                <a:solidFill>
                  <a:prstClr val="black"/>
                </a:solidFill>
                <a:latin typeface="Meiryo UI" panose="020B0604030504040204" pitchFamily="50" charset="-128"/>
                <a:ea typeface="Meiryo UI" panose="020B0604030504040204" pitchFamily="50" charset="-128"/>
              </a:rPr>
              <a:t>　　</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いても最多。</a:t>
            </a:r>
            <a:endPar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319088" marR="0" lvl="0" indent="-319088" algn="l" defTabSz="914400" rtl="0" eaLnBrk="1" fontAlgn="auto" latinLnBrk="0" hangingPunct="1">
              <a:lnSpc>
                <a:spcPts val="1800"/>
              </a:lnSpc>
              <a:spcBef>
                <a:spcPts val="1200"/>
              </a:spcBef>
              <a:spcAft>
                <a:spcPts val="0"/>
              </a:spcAft>
              <a:buClrTx/>
              <a:buSzTx/>
              <a:buFontTx/>
              <a:buNone/>
              <a:tabLst/>
              <a:defRPr/>
            </a:pPr>
            <a:r>
              <a:rPr lang="ja-JP" altLang="en-US" sz="1600" dirty="0">
                <a:solidFill>
                  <a:prstClr val="black"/>
                </a:solidFill>
                <a:latin typeface="Meiryo UI" panose="020B0604030504040204" pitchFamily="50" charset="-128"/>
                <a:ea typeface="Meiryo UI" panose="020B0604030504040204" pitchFamily="50" charset="-128"/>
              </a:rPr>
              <a:t>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次いで、「高年齢で生むのはいやだから」とい</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319088" marR="0" lvl="0" indent="-319088" algn="l" defTabSz="914400" rtl="0" eaLnBrk="1" fontAlgn="auto" latinLnBrk="0" hangingPunct="1">
              <a:lnSpc>
                <a:spcPts val="1800"/>
              </a:lnSpc>
              <a:spcAft>
                <a:spcPts val="0"/>
              </a:spcAft>
              <a:buClrTx/>
              <a:buSzTx/>
              <a:buFontTx/>
              <a:buNone/>
              <a:tabLst/>
              <a:defRPr/>
            </a:pPr>
            <a:r>
              <a:rPr lang="en-US" altLang="ja-JP" sz="1600" dirty="0">
                <a:solidFill>
                  <a:prstClr val="black"/>
                </a:solidFill>
                <a:latin typeface="Meiryo UI" panose="020B0604030504040204" pitchFamily="50" charset="-128"/>
                <a:ea typeface="Meiryo UI" panose="020B0604030504040204" pitchFamily="50" charset="-128"/>
              </a:rPr>
              <a:t>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う身体的理由が高く、「ほしいけれどもできな</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319088" marR="0" lvl="0" indent="-319088" algn="l" defTabSz="914400" rtl="0" eaLnBrk="1" fontAlgn="auto" latinLnBrk="0" hangingPunct="1">
              <a:lnSpc>
                <a:spcPts val="1800"/>
              </a:lnSpc>
              <a:spcAft>
                <a:spcPts val="0"/>
              </a:spcAft>
              <a:buClrTx/>
              <a:buSzTx/>
              <a:buFontTx/>
              <a:buNone/>
              <a:tabLst/>
              <a:defRPr/>
            </a:pPr>
            <a:r>
              <a:rPr lang="en-US" altLang="ja-JP" sz="1600" dirty="0">
                <a:solidFill>
                  <a:prstClr val="black"/>
                </a:solidFill>
                <a:latin typeface="Meiryo UI" panose="020B0604030504040204" pitchFamily="50" charset="-128"/>
                <a:ea typeface="Meiryo UI" panose="020B0604030504040204" pitchFamily="50" charset="-128"/>
              </a:rPr>
              <a:t>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いから」という理由が年々増加傾向。</a:t>
            </a:r>
            <a:endParaRPr lang="en-US" altLang="ja-JP" sz="1600" dirty="0">
              <a:solidFill>
                <a:prstClr val="black"/>
              </a:solidFill>
              <a:latin typeface="Meiryo UI" panose="020B0604030504040204" pitchFamily="50" charset="-128"/>
              <a:ea typeface="Meiryo UI" panose="020B0604030504040204" pitchFamily="50" charset="-128"/>
            </a:endParaRPr>
          </a:p>
          <a:p>
            <a:pPr marL="180975" indent="-180975">
              <a:lnSpc>
                <a:spcPts val="1800"/>
              </a:lnSpc>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＜図表「夫婦が理想の数の子どもを持たない理由」＞</a:t>
            </a:r>
            <a:endParaRPr kumimoji="1" lang="en-US" altLang="ja-JP"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indent="-180975">
              <a:lnSpc>
                <a:spcPts val="1800"/>
              </a:lnSpc>
              <a:defRPr/>
            </a:pPr>
            <a:endParaRPr lang="en-US" altLang="ja-JP" sz="1100" dirty="0">
              <a:solidFill>
                <a:prstClr val="black"/>
              </a:solidFill>
              <a:latin typeface="Meiryo UI" panose="020B0604030504040204" pitchFamily="50" charset="-128"/>
              <a:ea typeface="Meiryo UI" panose="020B0604030504040204" pitchFamily="50" charset="-128"/>
            </a:endParaRPr>
          </a:p>
          <a:p>
            <a:pPr marL="180975" marR="0" lvl="0" indent="-180975" defTabSz="914400" rtl="0" eaLnBrk="1" fontAlgn="auto" latinLnBrk="0" hangingPunct="1">
              <a:lnSpc>
                <a:spcPts val="1800"/>
              </a:lnSpc>
              <a:spcBef>
                <a:spcPts val="0"/>
              </a:spcBef>
              <a:spcAft>
                <a:spcPts val="0"/>
              </a:spcAft>
              <a:buClrTx/>
              <a:buSzTx/>
              <a:buFontTx/>
              <a:buNone/>
              <a:tabLst/>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出生児に占める生殖補助医療</a:t>
            </a:r>
            <a:r>
              <a:rPr kumimoji="0" lang="en-US" altLang="ja-JP" sz="1600" b="0" i="0" u="none" strike="noStrike" kern="1200" cap="none" spc="0" normalizeH="0" baseline="30000" noProof="0" dirty="0">
                <a:ln>
                  <a:noFill/>
                </a:ln>
                <a:solidFill>
                  <a:srgbClr val="7030A0"/>
                </a:solidFill>
                <a:effectLst/>
                <a:uLnTx/>
                <a:uFillTx/>
                <a:latin typeface="Meiryo UI"/>
                <a:ea typeface="Meiryo UI"/>
                <a:cs typeface="+mn-cs"/>
              </a:rPr>
              <a:t>※</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による出生児の割合は年々増加しており、</a:t>
            </a:r>
            <a:r>
              <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2021</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年には</a:t>
            </a:r>
            <a:r>
              <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8.6</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％で、約</a:t>
            </a:r>
            <a:r>
              <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11.6</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人に</a:t>
            </a:r>
            <a:r>
              <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人となっている。</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indent="-180975" algn="r">
              <a:lnSpc>
                <a:spcPts val="1800"/>
              </a:lnSpc>
              <a:defRPr/>
            </a:pPr>
            <a:r>
              <a:rPr kumimoji="1" lang="ja-JP" altLang="en-US" sz="105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図表「全出生児に占める生殖補助医療による出生児の割合</a:t>
            </a:r>
            <a:r>
              <a:rPr lang="ja-JP" altLang="en-US" sz="1050" dirty="0">
                <a:solidFill>
                  <a:prstClr val="black"/>
                </a:solidFill>
                <a:latin typeface="Meiryo UI" panose="020B0604030504040204" pitchFamily="50" charset="-128"/>
                <a:ea typeface="Meiryo UI" panose="020B0604030504040204" pitchFamily="50" charset="-128"/>
              </a:rPr>
              <a:t>の推移」＞ </a:t>
            </a:r>
            <a:endParaRPr lang="en-US" altLang="ja-JP" sz="1050" dirty="0">
              <a:solidFill>
                <a:prstClr val="black"/>
              </a:solidFill>
              <a:latin typeface="Meiryo UI" panose="020B0604030504040204" pitchFamily="50" charset="-128"/>
              <a:ea typeface="Meiryo UI" panose="020B0604030504040204" pitchFamily="50" charset="-128"/>
            </a:endParaRPr>
          </a:p>
          <a:p>
            <a:pPr marL="180975" indent="-180975">
              <a:lnSpc>
                <a:spcPts val="1800"/>
              </a:lnSpc>
              <a:defRPr/>
            </a:pPr>
            <a:r>
              <a:rPr lang="en-US" altLang="ja-JP" sz="1100" dirty="0">
                <a:latin typeface="Meiryo UI" panose="020B0604030504040204" pitchFamily="50" charset="-128"/>
                <a:ea typeface="Meiryo UI" panose="020B0604030504040204" pitchFamily="50" charset="-128"/>
              </a:rPr>
              <a:t>※</a:t>
            </a:r>
            <a:r>
              <a:rPr kumimoji="1" lang="ja-JP" altLang="en-US" sz="1100" b="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生殖補助医療：体外受精や顕微授精などの不妊症治療法の総称</a:t>
            </a:r>
            <a:endParaRPr lang="en-US" altLang="ja-JP" sz="1100" dirty="0">
              <a:latin typeface="Meiryo UI" panose="020B0604030504040204" pitchFamily="50" charset="-128"/>
              <a:ea typeface="Meiryo UI" panose="020B0604030504040204" pitchFamily="50" charset="-128"/>
            </a:endParaRPr>
          </a:p>
        </p:txBody>
      </p:sp>
      <p:sp>
        <p:nvSpPr>
          <p:cNvPr id="38" name="正方形/長方形 37">
            <a:extLst>
              <a:ext uri="{FF2B5EF4-FFF2-40B4-BE49-F238E27FC236}">
                <a16:creationId xmlns:a16="http://schemas.microsoft.com/office/drawing/2014/main" id="{3D169B7D-8B0D-4A3F-A013-2372B322F38D}"/>
              </a:ext>
            </a:extLst>
          </p:cNvPr>
          <p:cNvSpPr/>
          <p:nvPr/>
        </p:nvSpPr>
        <p:spPr>
          <a:xfrm>
            <a:off x="179512" y="220670"/>
            <a:ext cx="8136904"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③夫婦の子ども数の減少の背景</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ー理想の子ども数を持たない理由</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全国</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ー</a:t>
            </a:r>
            <a:endParaRPr kumimoji="1" lang="ja-JP" altLang="en-US" sz="18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テキスト ボックス 33">
            <a:extLst>
              <a:ext uri="{FF2B5EF4-FFF2-40B4-BE49-F238E27FC236}">
                <a16:creationId xmlns:a16="http://schemas.microsoft.com/office/drawing/2014/main" id="{7CC1C391-C07E-4DF7-9EBE-FC61D438FED4}"/>
              </a:ext>
            </a:extLst>
          </p:cNvPr>
          <p:cNvSpPr txBox="1"/>
          <p:nvPr/>
        </p:nvSpPr>
        <p:spPr>
          <a:xfrm>
            <a:off x="4185585" y="3645048"/>
            <a:ext cx="4817777" cy="215444"/>
          </a:xfrm>
          <a:prstGeom prst="rect">
            <a:avLst/>
          </a:prstGeom>
          <a:noFill/>
        </p:spPr>
        <p:txBody>
          <a:bodyPr wrap="square" rtlCol="0">
            <a:spAutoFit/>
          </a:bodyPr>
          <a:lstStyle/>
          <a:p>
            <a:pPr marL="357188" marR="0" lvl="0" indent="-357188" algn="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a:t>
            </a:r>
            <a:r>
              <a:rPr kumimoji="1" lang="ja-JP" altLang="en-US" sz="8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国立社会保障・人口問題研究所</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「第</a:t>
            </a: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16</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回出生動向基本調査（結婚と出産に関する全国調査）」</a:t>
            </a:r>
          </a:p>
        </p:txBody>
      </p:sp>
      <p:pic>
        <p:nvPicPr>
          <p:cNvPr id="42" name="図 41">
            <a:extLst>
              <a:ext uri="{FF2B5EF4-FFF2-40B4-BE49-F238E27FC236}">
                <a16:creationId xmlns:a16="http://schemas.microsoft.com/office/drawing/2014/main" id="{6453E82B-6FA1-463E-8E59-FD56288EAB10}"/>
              </a:ext>
            </a:extLst>
          </p:cNvPr>
          <p:cNvPicPr>
            <a:picLocks noChangeAspect="1"/>
          </p:cNvPicPr>
          <p:nvPr/>
        </p:nvPicPr>
        <p:blipFill rotWithShape="1">
          <a:blip r:embed="rId4"/>
          <a:srcRect t="1" b="9555"/>
          <a:stretch/>
        </p:blipFill>
        <p:spPr>
          <a:xfrm>
            <a:off x="4371724" y="3916742"/>
            <a:ext cx="4608809" cy="2351620"/>
          </a:xfrm>
          <a:prstGeom prst="rect">
            <a:avLst/>
          </a:prstGeom>
        </p:spPr>
      </p:pic>
      <p:sp>
        <p:nvSpPr>
          <p:cNvPr id="43" name="Rectangle 2">
            <a:extLst>
              <a:ext uri="{FF2B5EF4-FFF2-40B4-BE49-F238E27FC236}">
                <a16:creationId xmlns:a16="http://schemas.microsoft.com/office/drawing/2014/main" id="{AFCA76B1-13C4-41FD-8A40-3DABE56480C1}"/>
              </a:ext>
            </a:extLst>
          </p:cNvPr>
          <p:cNvSpPr>
            <a:spLocks noChangeArrowheads="1"/>
          </p:cNvSpPr>
          <p:nvPr/>
        </p:nvSpPr>
        <p:spPr bwMode="auto">
          <a:xfrm>
            <a:off x="4537814" y="3912665"/>
            <a:ext cx="4266406" cy="273250"/>
          </a:xfrm>
          <a:prstGeom prst="rect">
            <a:avLst/>
          </a:prstGeom>
          <a:solidFill>
            <a:schemeClr val="bg1"/>
          </a:solidFill>
          <a:ln>
            <a:noFill/>
          </a:ln>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全出生児に占める生殖補助医療による出生児の割合の推移</a:t>
            </a: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全国</a:t>
            </a: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四角形: 角を丸くする 2">
            <a:extLst>
              <a:ext uri="{FF2B5EF4-FFF2-40B4-BE49-F238E27FC236}">
                <a16:creationId xmlns:a16="http://schemas.microsoft.com/office/drawing/2014/main" id="{A0B0B2BB-3D76-4F96-BA25-D00C52459EFA}"/>
              </a:ext>
            </a:extLst>
          </p:cNvPr>
          <p:cNvSpPr/>
          <p:nvPr/>
        </p:nvSpPr>
        <p:spPr>
          <a:xfrm>
            <a:off x="102175" y="186165"/>
            <a:ext cx="8937548" cy="6525185"/>
          </a:xfrm>
          <a:prstGeom prst="roundRect">
            <a:avLst>
              <a:gd name="adj" fmla="val 2580"/>
            </a:avLst>
          </a:prstGeom>
          <a:noFill/>
          <a:ln w="1905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2" name="正方形/長方形 31">
            <a:extLst>
              <a:ext uri="{FF2B5EF4-FFF2-40B4-BE49-F238E27FC236}">
                <a16:creationId xmlns:a16="http://schemas.microsoft.com/office/drawing/2014/main" id="{B0D31B77-3A22-424E-9944-447835B1BE03}"/>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32</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840D74B8-3B1D-4E5B-9E6B-335E4A687BEC}"/>
              </a:ext>
            </a:extLst>
          </p:cNvPr>
          <p:cNvSpPr txBox="1"/>
          <p:nvPr/>
        </p:nvSpPr>
        <p:spPr>
          <a:xfrm>
            <a:off x="5626151" y="6268361"/>
            <a:ext cx="3251838" cy="215444"/>
          </a:xfrm>
          <a:prstGeom prst="rect">
            <a:avLst/>
          </a:prstGeom>
          <a:noFill/>
        </p:spPr>
        <p:txBody>
          <a:bodyPr wrap="square" rtlCol="0">
            <a:spAutoFit/>
          </a:bodyPr>
          <a:lstStyle/>
          <a:p>
            <a:pPr marL="357188" marR="0" lvl="0" indent="-357188" algn="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出典：厚生労働省「不妊治療と仕事との両立サポートハンドブック」</a:t>
            </a:r>
          </a:p>
        </p:txBody>
      </p:sp>
      <p:sp>
        <p:nvSpPr>
          <p:cNvPr id="2" name="正方形/長方形 1">
            <a:extLst>
              <a:ext uri="{FF2B5EF4-FFF2-40B4-BE49-F238E27FC236}">
                <a16:creationId xmlns:a16="http://schemas.microsoft.com/office/drawing/2014/main" id="{3D69C3F8-89D5-4945-9E36-76D6A7EEFE4C}"/>
              </a:ext>
            </a:extLst>
          </p:cNvPr>
          <p:cNvSpPr/>
          <p:nvPr/>
        </p:nvSpPr>
        <p:spPr>
          <a:xfrm>
            <a:off x="5089585" y="5943600"/>
            <a:ext cx="3171069" cy="319226"/>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863346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四角形: 角を丸くする 29">
            <a:extLst>
              <a:ext uri="{FF2B5EF4-FFF2-40B4-BE49-F238E27FC236}">
                <a16:creationId xmlns:a16="http://schemas.microsoft.com/office/drawing/2014/main" id="{B971BAE6-5FF1-4CDE-B1CA-FCB8FE6E55DA}"/>
              </a:ext>
            </a:extLst>
          </p:cNvPr>
          <p:cNvSpPr/>
          <p:nvPr/>
        </p:nvSpPr>
        <p:spPr>
          <a:xfrm>
            <a:off x="163467" y="597487"/>
            <a:ext cx="4028862" cy="6065722"/>
          </a:xfrm>
          <a:prstGeom prst="roundRect">
            <a:avLst>
              <a:gd name="adj" fmla="val 32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sng"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8" name="テキスト ボックス 17">
            <a:extLst>
              <a:ext uri="{FF2B5EF4-FFF2-40B4-BE49-F238E27FC236}">
                <a16:creationId xmlns:a16="http://schemas.microsoft.com/office/drawing/2014/main" id="{D3B67018-8AE7-4B30-8E93-B363068FFA9E}"/>
              </a:ext>
            </a:extLst>
          </p:cNvPr>
          <p:cNvSpPr txBox="1"/>
          <p:nvPr/>
        </p:nvSpPr>
        <p:spPr>
          <a:xfrm>
            <a:off x="179511" y="640198"/>
            <a:ext cx="2126366" cy="338554"/>
          </a:xfrm>
          <a:prstGeom prst="rect">
            <a:avLst/>
          </a:prstGeom>
          <a:noFill/>
        </p:spPr>
        <p:txBody>
          <a:bodyPr wrap="square" rtlCol="0">
            <a:spAutoFit/>
          </a:bodyP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0" name="テキスト ボックス 19">
            <a:extLst>
              <a:ext uri="{FF2B5EF4-FFF2-40B4-BE49-F238E27FC236}">
                <a16:creationId xmlns:a16="http://schemas.microsoft.com/office/drawing/2014/main" id="{BED4F2F1-12C4-4EEF-ABC7-2722C240E30A}"/>
              </a:ext>
            </a:extLst>
          </p:cNvPr>
          <p:cNvSpPr txBox="1"/>
          <p:nvPr/>
        </p:nvSpPr>
        <p:spPr>
          <a:xfrm>
            <a:off x="153632" y="611073"/>
            <a:ext cx="4028863" cy="4833183"/>
          </a:xfrm>
          <a:prstGeom prst="rect">
            <a:avLst/>
          </a:prstGeom>
          <a:noFill/>
        </p:spPr>
        <p:txBody>
          <a:bodyPr wrap="square" rtlCol="0">
            <a:spAutoFit/>
          </a:bodyPr>
          <a:lstStyle/>
          <a:p>
            <a:pPr marL="266700" marR="0" lvl="0" indent="-266700" defTabSz="914400" rtl="0" eaLnBrk="1" fontAlgn="auto" latinLnBrk="0" hangingPunct="1">
              <a:lnSpc>
                <a:spcPts val="1800"/>
              </a:lnSpc>
              <a:spcBef>
                <a:spcPts val="0"/>
              </a:spcBef>
              <a:spcAft>
                <a:spcPts val="0"/>
              </a:spcAft>
              <a:buClrTx/>
              <a:buSzTx/>
              <a:buFontTx/>
              <a:buNone/>
              <a:tabLst/>
              <a:defRPr/>
            </a:pPr>
            <a:endParaRPr kumimoji="1" lang="en-US" altLang="ja-JP" sz="1600" b="0" i="0"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198438" marR="0" lvl="0" indent="-198438" defTabSz="914400" rtl="0" eaLnBrk="1" fontAlgn="auto" latinLnBrk="0" hangingPunct="1">
              <a:lnSpc>
                <a:spcPts val="1800"/>
              </a:lnSpc>
              <a:spcBef>
                <a:spcPts val="0"/>
              </a:spcBef>
              <a:spcAft>
                <a:spcPts val="0"/>
              </a:spcAft>
              <a:buClrTx/>
              <a:buSzTx/>
              <a:buFontTx/>
              <a:buNone/>
              <a:tabLst/>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全国的に、結婚後に就業を継続する妻の割合は増加しており、</a:t>
            </a:r>
            <a:r>
              <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2000</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年頃までは６割程度であったが、近年に結婚した夫婦では約８割に増加しており、今後も大多数を占めていく見込み。</a:t>
            </a:r>
            <a:endParaRPr lang="en-US" altLang="ja-JP" sz="1600" dirty="0">
              <a:solidFill>
                <a:prstClr val="black"/>
              </a:solidFill>
              <a:latin typeface="Meiryo UI" panose="020B0604030504040204" pitchFamily="50" charset="-128"/>
              <a:ea typeface="Meiryo UI" panose="020B0604030504040204" pitchFamily="50" charset="-128"/>
            </a:endParaRPr>
          </a:p>
          <a:p>
            <a:pPr marL="180975" indent="-180975">
              <a:lnSpc>
                <a:spcPts val="1800"/>
              </a:lnSpc>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＜図表「結婚年別にみた、結婚前後の妻の就業変化」＞</a:t>
            </a:r>
            <a:endParaRPr kumimoji="1" lang="en-US" altLang="ja-JP"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indent="-180975">
              <a:lnSpc>
                <a:spcPts val="1800"/>
              </a:lnSpc>
              <a:defRPr/>
            </a:pPr>
            <a:endParaRPr lang="en-US" altLang="ja-JP" sz="1100" dirty="0">
              <a:solidFill>
                <a:prstClr val="black"/>
              </a:solidFill>
              <a:latin typeface="Meiryo UI" panose="020B0604030504040204" pitchFamily="50" charset="-128"/>
              <a:ea typeface="Meiryo UI" panose="020B0604030504040204" pitchFamily="50" charset="-128"/>
            </a:endParaRPr>
          </a:p>
          <a:p>
            <a:pPr marL="180975" marR="0" lvl="0" indent="-180975" defTabSz="914400" rtl="0" eaLnBrk="1" fontAlgn="auto" latinLnBrk="0" hangingPunct="1">
              <a:lnSpc>
                <a:spcPts val="1800"/>
              </a:lnSpc>
              <a:spcBef>
                <a:spcPts val="0"/>
              </a:spcBef>
              <a:spcAft>
                <a:spcPts val="0"/>
              </a:spcAft>
              <a:buClrTx/>
              <a:buSzTx/>
              <a:buFontTx/>
              <a:buNone/>
              <a:tabLst/>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大阪府が実施した府民意識調査結果の推移を見ても、</a:t>
            </a:r>
            <a:endParaRPr kumimoji="1" lang="en-US" altLang="ja-JP" sz="1600" b="0" i="0" strike="noStrike" kern="1200" cap="none" spc="0" normalizeH="0" baseline="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marR="0" lvl="0" indent="-180975" defTabSz="914400" rtl="0" eaLnBrk="1" fontAlgn="auto" latinLnBrk="0" hangingPunct="1">
              <a:lnSpc>
                <a:spcPts val="1800"/>
              </a:lnSpc>
              <a:spcBef>
                <a:spcPts val="0"/>
              </a:spcBef>
              <a:spcAft>
                <a:spcPts val="0"/>
              </a:spcAft>
              <a:buClrTx/>
              <a:buSzTx/>
              <a:buFontTx/>
              <a:buNone/>
              <a:tabLst/>
              <a:defRPr/>
            </a:pPr>
            <a:endParaRPr lang="en-US" altLang="ja-JP" sz="1600" noProof="0" dirty="0">
              <a:solidFill>
                <a:prstClr val="black"/>
              </a:solidFill>
              <a:latin typeface="Meiryo UI" panose="020B0604030504040204" pitchFamily="50" charset="-128"/>
              <a:ea typeface="Meiryo UI" panose="020B0604030504040204" pitchFamily="50" charset="-128"/>
            </a:endParaRPr>
          </a:p>
          <a:p>
            <a:pPr marL="319088" marR="0" lvl="0" indent="-319088" defTabSz="914400" rtl="0" eaLnBrk="1" fontAlgn="auto" latinLnBrk="0" hangingPunct="1">
              <a:lnSpc>
                <a:spcPts val="1800"/>
              </a:lnSpc>
              <a:spcBef>
                <a:spcPts val="0"/>
              </a:spcBef>
              <a:spcAft>
                <a:spcPts val="0"/>
              </a:spcAft>
              <a:buClrTx/>
              <a:buSzTx/>
              <a:buFontTx/>
              <a:buNone/>
              <a:tabLst/>
              <a:defRPr/>
            </a:pPr>
            <a:r>
              <a:rPr lang="en-US" altLang="ja-JP" sz="1600" dirty="0">
                <a:solidFill>
                  <a:prstClr val="black"/>
                </a:solidFill>
                <a:latin typeface="Meiryo UI" panose="020B0604030504040204" pitchFamily="50" charset="-128"/>
                <a:ea typeface="Meiryo UI" panose="020B0604030504040204" pitchFamily="50" charset="-128"/>
              </a:rPr>
              <a:t>   </a:t>
            </a:r>
            <a:r>
              <a:rPr lang="ja-JP" altLang="en-US" sz="1600" noProof="0" dirty="0">
                <a:solidFill>
                  <a:prstClr val="black"/>
                </a:solidFill>
                <a:latin typeface="Meiryo UI" panose="020B0604030504040204" pitchFamily="50" charset="-128"/>
                <a:ea typeface="Meiryo UI" panose="020B0604030504040204" pitchFamily="50" charset="-128"/>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「結婚や出産にかかわらず、仕事を続ける方がよい」と考える女性は増加</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319088" marR="0" lvl="0" indent="-319088" algn="l" defTabSz="914400" rtl="0" eaLnBrk="1" fontAlgn="auto" latinLnBrk="0" hangingPunct="1">
              <a:lnSpc>
                <a:spcPts val="1800"/>
              </a:lnSpc>
              <a:spcBef>
                <a:spcPts val="1200"/>
              </a:spcBef>
              <a:spcAft>
                <a:spcPts val="0"/>
              </a:spcAft>
              <a:buClrTx/>
              <a:buSzTx/>
              <a:buFontTx/>
              <a:buNone/>
              <a:tabLst/>
              <a:defRPr/>
            </a:pPr>
            <a:r>
              <a:rPr lang="ja-JP" altLang="en-US" sz="1600" dirty="0">
                <a:solidFill>
                  <a:prstClr val="black"/>
                </a:solidFill>
                <a:latin typeface="Meiryo UI" panose="020B0604030504040204" pitchFamily="50" charset="-128"/>
                <a:ea typeface="Meiryo UI" panose="020B0604030504040204" pitchFamily="50" charset="-128"/>
              </a:rPr>
              <a:t>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特に、「子どもができるまで仕事を持ち、子どもができたら家事や育児に専念する方がよい」、「育児の時期だけ一時やめ、その後パートタイムで仕事を続ける方がよい」は減少。</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indent="-180975">
              <a:lnSpc>
                <a:spcPts val="1800"/>
              </a:lnSpc>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図表「女性の働き方についての考え</a:t>
            </a:r>
            <a:r>
              <a:rPr lang="ja-JP" altLang="en-US" sz="1100" dirty="0">
                <a:solidFill>
                  <a:prstClr val="black"/>
                </a:solidFill>
                <a:latin typeface="Meiryo UI" panose="020B0604030504040204" pitchFamily="50" charset="-128"/>
                <a:ea typeface="Meiryo UI" panose="020B0604030504040204" pitchFamily="50" charset="-128"/>
              </a:rPr>
              <a:t>」 </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indent="-180975">
              <a:lnSpc>
                <a:spcPts val="1800"/>
              </a:lnSpc>
              <a:defRPr/>
            </a:pPr>
            <a:endParaRPr lang="en-US" altLang="ja-JP" sz="1100" dirty="0">
              <a:solidFill>
                <a:prstClr val="black"/>
              </a:solidFill>
              <a:latin typeface="Meiryo UI" panose="020B0604030504040204" pitchFamily="50" charset="-128"/>
              <a:ea typeface="Meiryo UI" panose="020B0604030504040204" pitchFamily="50" charset="-128"/>
            </a:endParaRPr>
          </a:p>
        </p:txBody>
      </p:sp>
      <p:sp>
        <p:nvSpPr>
          <p:cNvPr id="38" name="正方形/長方形 37">
            <a:extLst>
              <a:ext uri="{FF2B5EF4-FFF2-40B4-BE49-F238E27FC236}">
                <a16:creationId xmlns:a16="http://schemas.microsoft.com/office/drawing/2014/main" id="{3D169B7D-8B0D-4A3F-A013-2372B322F38D}"/>
              </a:ext>
            </a:extLst>
          </p:cNvPr>
          <p:cNvSpPr/>
          <p:nvPr/>
        </p:nvSpPr>
        <p:spPr>
          <a:xfrm>
            <a:off x="179512" y="220670"/>
            <a:ext cx="8136904"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③夫婦の子ども数の減少の背景</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ー仕事と育児の両立</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全国・大阪府</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ー</a:t>
            </a:r>
            <a:endParaRPr kumimoji="1" lang="ja-JP" altLang="en-US" sz="18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四角形: 角を丸くする 2">
            <a:extLst>
              <a:ext uri="{FF2B5EF4-FFF2-40B4-BE49-F238E27FC236}">
                <a16:creationId xmlns:a16="http://schemas.microsoft.com/office/drawing/2014/main" id="{A0B0B2BB-3D76-4F96-BA25-D00C52459EFA}"/>
              </a:ext>
            </a:extLst>
          </p:cNvPr>
          <p:cNvSpPr/>
          <p:nvPr/>
        </p:nvSpPr>
        <p:spPr>
          <a:xfrm>
            <a:off x="102175" y="186165"/>
            <a:ext cx="8937548" cy="6525185"/>
          </a:xfrm>
          <a:prstGeom prst="roundRect">
            <a:avLst>
              <a:gd name="adj" fmla="val 2580"/>
            </a:avLst>
          </a:prstGeom>
          <a:noFill/>
          <a:ln w="1905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2" name="正方形/長方形 31">
            <a:extLst>
              <a:ext uri="{FF2B5EF4-FFF2-40B4-BE49-F238E27FC236}">
                <a16:creationId xmlns:a16="http://schemas.microsoft.com/office/drawing/2014/main" id="{B0D31B77-3A22-424E-9944-447835B1BE03}"/>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33</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31" name="テキスト ボックス 30">
            <a:extLst>
              <a:ext uri="{FF2B5EF4-FFF2-40B4-BE49-F238E27FC236}">
                <a16:creationId xmlns:a16="http://schemas.microsoft.com/office/drawing/2014/main" id="{DF99D583-1666-4E16-8E10-EF0C4641584C}"/>
              </a:ext>
            </a:extLst>
          </p:cNvPr>
          <p:cNvSpPr txBox="1"/>
          <p:nvPr/>
        </p:nvSpPr>
        <p:spPr>
          <a:xfrm>
            <a:off x="4641933" y="6431855"/>
            <a:ext cx="4009042"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出典：大阪府「男女共同参画社会に関する府民意識調査」（令和元年度） </a:t>
            </a:r>
          </a:p>
        </p:txBody>
      </p:sp>
      <p:pic>
        <p:nvPicPr>
          <p:cNvPr id="4" name="図 3">
            <a:extLst>
              <a:ext uri="{FF2B5EF4-FFF2-40B4-BE49-F238E27FC236}">
                <a16:creationId xmlns:a16="http://schemas.microsoft.com/office/drawing/2014/main" id="{C336CA17-E6B3-4FC5-95B9-2BA6BA73009B}"/>
              </a:ext>
            </a:extLst>
          </p:cNvPr>
          <p:cNvPicPr>
            <a:picLocks noChangeAspect="1"/>
          </p:cNvPicPr>
          <p:nvPr/>
        </p:nvPicPr>
        <p:blipFill>
          <a:blip r:embed="rId3"/>
          <a:stretch>
            <a:fillRect/>
          </a:stretch>
        </p:blipFill>
        <p:spPr>
          <a:xfrm>
            <a:off x="4192213" y="552529"/>
            <a:ext cx="5072312" cy="2914141"/>
          </a:xfrm>
          <a:prstGeom prst="rect">
            <a:avLst/>
          </a:prstGeom>
        </p:spPr>
      </p:pic>
      <p:pic>
        <p:nvPicPr>
          <p:cNvPr id="5" name="図 4">
            <a:extLst>
              <a:ext uri="{FF2B5EF4-FFF2-40B4-BE49-F238E27FC236}">
                <a16:creationId xmlns:a16="http://schemas.microsoft.com/office/drawing/2014/main" id="{7BCCC809-5F5A-40B9-A475-B1F13F294E8C}"/>
              </a:ext>
            </a:extLst>
          </p:cNvPr>
          <p:cNvPicPr>
            <a:picLocks noChangeAspect="1"/>
          </p:cNvPicPr>
          <p:nvPr/>
        </p:nvPicPr>
        <p:blipFill>
          <a:blip r:embed="rId4"/>
          <a:stretch>
            <a:fillRect/>
          </a:stretch>
        </p:blipFill>
        <p:spPr>
          <a:xfrm>
            <a:off x="2908764" y="3480256"/>
            <a:ext cx="6151397" cy="3066554"/>
          </a:xfrm>
          <a:prstGeom prst="rect">
            <a:avLst/>
          </a:prstGeom>
        </p:spPr>
      </p:pic>
    </p:spTree>
    <p:extLst>
      <p:ext uri="{BB962C8B-B14F-4D97-AF65-F5344CB8AC3E}">
        <p14:creationId xmlns:p14="http://schemas.microsoft.com/office/powerpoint/2010/main" val="38185857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75458054-6821-40D9-B0D5-56199C994E64}"/>
              </a:ext>
            </a:extLst>
          </p:cNvPr>
          <p:cNvPicPr>
            <a:picLocks noChangeAspect="1"/>
          </p:cNvPicPr>
          <p:nvPr/>
        </p:nvPicPr>
        <p:blipFill rotWithShape="1">
          <a:blip r:embed="rId3"/>
          <a:srcRect t="4512" b="948"/>
          <a:stretch/>
        </p:blipFill>
        <p:spPr>
          <a:xfrm>
            <a:off x="5343786" y="774330"/>
            <a:ext cx="2487065" cy="2412891"/>
          </a:xfrm>
          <a:prstGeom prst="rect">
            <a:avLst/>
          </a:prstGeom>
        </p:spPr>
      </p:pic>
      <p:pic>
        <p:nvPicPr>
          <p:cNvPr id="2" name="図 1">
            <a:extLst>
              <a:ext uri="{FF2B5EF4-FFF2-40B4-BE49-F238E27FC236}">
                <a16:creationId xmlns:a16="http://schemas.microsoft.com/office/drawing/2014/main" id="{7D1E40A4-F6C1-4AF8-BB0E-66F2CD356238}"/>
              </a:ext>
            </a:extLst>
          </p:cNvPr>
          <p:cNvPicPr>
            <a:picLocks noChangeAspect="1"/>
          </p:cNvPicPr>
          <p:nvPr/>
        </p:nvPicPr>
        <p:blipFill>
          <a:blip r:embed="rId4"/>
          <a:stretch>
            <a:fillRect/>
          </a:stretch>
        </p:blipFill>
        <p:spPr>
          <a:xfrm>
            <a:off x="4253621" y="3240728"/>
            <a:ext cx="4822354" cy="3468925"/>
          </a:xfrm>
          <a:prstGeom prst="rect">
            <a:avLst/>
          </a:prstGeom>
        </p:spPr>
      </p:pic>
      <p:sp>
        <p:nvSpPr>
          <p:cNvPr id="30" name="四角形: 角を丸くする 29">
            <a:extLst>
              <a:ext uri="{FF2B5EF4-FFF2-40B4-BE49-F238E27FC236}">
                <a16:creationId xmlns:a16="http://schemas.microsoft.com/office/drawing/2014/main" id="{B971BAE6-5FF1-4CDE-B1CA-FCB8FE6E55DA}"/>
              </a:ext>
            </a:extLst>
          </p:cNvPr>
          <p:cNvSpPr/>
          <p:nvPr/>
        </p:nvSpPr>
        <p:spPr>
          <a:xfrm>
            <a:off x="163467" y="597487"/>
            <a:ext cx="4028862" cy="6065722"/>
          </a:xfrm>
          <a:prstGeom prst="roundRect">
            <a:avLst>
              <a:gd name="adj" fmla="val 32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sng"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8" name="テキスト ボックス 17">
            <a:extLst>
              <a:ext uri="{FF2B5EF4-FFF2-40B4-BE49-F238E27FC236}">
                <a16:creationId xmlns:a16="http://schemas.microsoft.com/office/drawing/2014/main" id="{D3B67018-8AE7-4B30-8E93-B363068FFA9E}"/>
              </a:ext>
            </a:extLst>
          </p:cNvPr>
          <p:cNvSpPr txBox="1"/>
          <p:nvPr/>
        </p:nvSpPr>
        <p:spPr>
          <a:xfrm>
            <a:off x="179511" y="640198"/>
            <a:ext cx="2126366" cy="338554"/>
          </a:xfrm>
          <a:prstGeom prst="rect">
            <a:avLst/>
          </a:prstGeom>
          <a:noFill/>
        </p:spPr>
        <p:txBody>
          <a:bodyPr wrap="square" rtlCol="0">
            <a:spAutoFit/>
          </a:bodyP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0" name="テキスト ボックス 19">
            <a:extLst>
              <a:ext uri="{FF2B5EF4-FFF2-40B4-BE49-F238E27FC236}">
                <a16:creationId xmlns:a16="http://schemas.microsoft.com/office/drawing/2014/main" id="{BED4F2F1-12C4-4EEF-ABC7-2722C240E30A}"/>
              </a:ext>
            </a:extLst>
          </p:cNvPr>
          <p:cNvSpPr txBox="1"/>
          <p:nvPr/>
        </p:nvSpPr>
        <p:spPr>
          <a:xfrm>
            <a:off x="153632" y="611073"/>
            <a:ext cx="4028863" cy="3294300"/>
          </a:xfrm>
          <a:prstGeom prst="rect">
            <a:avLst/>
          </a:prstGeom>
          <a:noFill/>
        </p:spPr>
        <p:txBody>
          <a:bodyPr wrap="square" rtlCol="0">
            <a:spAutoFit/>
          </a:bodyPr>
          <a:lstStyle/>
          <a:p>
            <a:pPr marL="266700" marR="0" lvl="0" indent="-266700" defTabSz="914400" rtl="0" eaLnBrk="1" fontAlgn="auto" latinLnBrk="0" hangingPunct="1">
              <a:lnSpc>
                <a:spcPts val="1800"/>
              </a:lnSpc>
              <a:spcBef>
                <a:spcPts val="0"/>
              </a:spcBef>
              <a:spcAft>
                <a:spcPts val="0"/>
              </a:spcAft>
              <a:buClrTx/>
              <a:buSzTx/>
              <a:buFontTx/>
              <a:buNone/>
              <a:tabLst/>
              <a:defRPr/>
            </a:pPr>
            <a:endParaRPr kumimoji="1" lang="en-US" altLang="ja-JP" sz="1600" b="0" i="0"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198438" marR="0" lvl="0" indent="-198438" defTabSz="914400" rtl="0" eaLnBrk="1" fontAlgn="auto" latinLnBrk="0" hangingPunct="1">
              <a:lnSpc>
                <a:spcPts val="1800"/>
              </a:lnSpc>
              <a:spcBef>
                <a:spcPts val="0"/>
              </a:spcBef>
              <a:spcAft>
                <a:spcPts val="0"/>
              </a:spcAft>
              <a:buClrTx/>
              <a:buSzTx/>
              <a:buFontTx/>
              <a:buNone/>
              <a:tabLst/>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全国調査結果によると、休日における夫の家事・育児時間が長いほど、第２子以降の出生割合が高くなっており、夫が休日に２時間以上の家事・育児を行っている場合は８割以上となっている。</a:t>
            </a:r>
            <a:endParaRPr lang="en-US" altLang="ja-JP" sz="1600" dirty="0">
              <a:solidFill>
                <a:prstClr val="black"/>
              </a:solidFill>
              <a:latin typeface="Meiryo UI" panose="020B0604030504040204" pitchFamily="50" charset="-128"/>
              <a:ea typeface="Meiryo UI" panose="020B0604030504040204" pitchFamily="50" charset="-128"/>
            </a:endParaRPr>
          </a:p>
          <a:p>
            <a:pPr marL="750888" indent="-750888" algn="r">
              <a:lnSpc>
                <a:spcPts val="1800"/>
              </a:lnSpc>
              <a:defRPr/>
            </a:pPr>
            <a:r>
              <a:rPr kumimoji="1" lang="ja-JP" altLang="en-US" sz="10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＜図表「休日の夫の家事・育児時間別に見た第２子以降の出生割合」＞</a:t>
            </a:r>
            <a:endParaRPr kumimoji="1" lang="en-US" altLang="ja-JP" sz="10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indent="-180975">
              <a:lnSpc>
                <a:spcPts val="1800"/>
              </a:lnSpc>
              <a:defRPr/>
            </a:pPr>
            <a:endParaRPr lang="en-US" altLang="ja-JP" sz="1100" dirty="0">
              <a:solidFill>
                <a:prstClr val="black"/>
              </a:solidFill>
              <a:latin typeface="Meiryo UI" panose="020B0604030504040204" pitchFamily="50" charset="-128"/>
              <a:ea typeface="Meiryo UI" panose="020B0604030504040204" pitchFamily="50" charset="-128"/>
            </a:endParaRPr>
          </a:p>
          <a:p>
            <a:pPr marL="180975" marR="0" lvl="0" indent="-180975" defTabSz="914400" rtl="0" eaLnBrk="1" fontAlgn="auto" latinLnBrk="0" hangingPunct="1">
              <a:lnSpc>
                <a:spcPts val="1800"/>
              </a:lnSpc>
              <a:spcBef>
                <a:spcPts val="0"/>
              </a:spcBef>
              <a:spcAft>
                <a:spcPts val="0"/>
              </a:spcAft>
              <a:buClrTx/>
              <a:buSzTx/>
              <a:buFontTx/>
              <a:buNone/>
              <a:tabLst/>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大阪府内の６歳未満の子どもを持つ世帯について、夫婦の１日あたりの家事関連時間を見ると、男性の従事時間は伸びているものの、いまだ</a:t>
            </a:r>
            <a:r>
              <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6</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時間以上の差がある状況。</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indent="-180975">
              <a:lnSpc>
                <a:spcPts val="1800"/>
              </a:lnSpc>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図表「</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6</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歳未満の子どもを持つ夫・妻の家事関連時間の推移」</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indent="-180975">
              <a:lnSpc>
                <a:spcPts val="1800"/>
              </a:lnSpc>
              <a:defRPr/>
            </a:pPr>
            <a:endParaRPr lang="en-US" altLang="ja-JP" sz="1100" dirty="0">
              <a:solidFill>
                <a:prstClr val="black"/>
              </a:solidFill>
              <a:latin typeface="Meiryo UI" panose="020B0604030504040204" pitchFamily="50" charset="-128"/>
              <a:ea typeface="Meiryo UI" panose="020B0604030504040204" pitchFamily="50" charset="-128"/>
            </a:endParaRPr>
          </a:p>
        </p:txBody>
      </p:sp>
      <p:sp>
        <p:nvSpPr>
          <p:cNvPr id="38" name="正方形/長方形 37">
            <a:extLst>
              <a:ext uri="{FF2B5EF4-FFF2-40B4-BE49-F238E27FC236}">
                <a16:creationId xmlns:a16="http://schemas.microsoft.com/office/drawing/2014/main" id="{3D169B7D-8B0D-4A3F-A013-2372B322F38D}"/>
              </a:ext>
            </a:extLst>
          </p:cNvPr>
          <p:cNvSpPr/>
          <p:nvPr/>
        </p:nvSpPr>
        <p:spPr>
          <a:xfrm>
            <a:off x="179512" y="220670"/>
            <a:ext cx="8136904"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③夫婦の子ども数の減少の背景</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ー仕事と育児の性別役割分担意識</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全国・大阪府</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ー</a:t>
            </a:r>
            <a:endParaRPr kumimoji="1" lang="ja-JP" altLang="en-US" sz="18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四角形: 角を丸くする 2">
            <a:extLst>
              <a:ext uri="{FF2B5EF4-FFF2-40B4-BE49-F238E27FC236}">
                <a16:creationId xmlns:a16="http://schemas.microsoft.com/office/drawing/2014/main" id="{A0B0B2BB-3D76-4F96-BA25-D00C52459EFA}"/>
              </a:ext>
            </a:extLst>
          </p:cNvPr>
          <p:cNvSpPr/>
          <p:nvPr/>
        </p:nvSpPr>
        <p:spPr>
          <a:xfrm>
            <a:off x="102175" y="186165"/>
            <a:ext cx="8937548" cy="6525185"/>
          </a:xfrm>
          <a:prstGeom prst="roundRect">
            <a:avLst>
              <a:gd name="adj" fmla="val 2580"/>
            </a:avLst>
          </a:prstGeom>
          <a:noFill/>
          <a:ln w="1905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40" name="Rectangle 2">
            <a:extLst>
              <a:ext uri="{FF2B5EF4-FFF2-40B4-BE49-F238E27FC236}">
                <a16:creationId xmlns:a16="http://schemas.microsoft.com/office/drawing/2014/main" id="{9515DD07-0D41-4826-9DFC-946335BE1616}"/>
              </a:ext>
            </a:extLst>
          </p:cNvPr>
          <p:cNvSpPr>
            <a:spLocks noChangeArrowheads="1"/>
          </p:cNvSpPr>
          <p:nvPr/>
        </p:nvSpPr>
        <p:spPr bwMode="auto">
          <a:xfrm>
            <a:off x="4192329" y="546084"/>
            <a:ext cx="4389121" cy="257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休日の夫の家事・育児時間別に見た第２子以降の出生割合</a:t>
            </a: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全国</a:t>
            </a: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テキスト ボックス 40">
            <a:extLst>
              <a:ext uri="{FF2B5EF4-FFF2-40B4-BE49-F238E27FC236}">
                <a16:creationId xmlns:a16="http://schemas.microsoft.com/office/drawing/2014/main" id="{127A6B2D-D060-4DD4-BA97-15EB9EC67B93}"/>
              </a:ext>
            </a:extLst>
          </p:cNvPr>
          <p:cNvSpPr txBox="1"/>
          <p:nvPr/>
        </p:nvSpPr>
        <p:spPr>
          <a:xfrm>
            <a:off x="5550470" y="3133715"/>
            <a:ext cx="3499088" cy="20005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出典：厚生労働省「第</a:t>
            </a:r>
            <a:r>
              <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11</a:t>
            </a: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回</a:t>
            </a:r>
            <a:r>
              <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21</a:t>
            </a: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世紀成年者縦断調査</a:t>
            </a:r>
            <a:r>
              <a:rPr lang="ja-JP" altLang="en-US" sz="700" dirty="0">
                <a:solidFill>
                  <a:prstClr val="black"/>
                </a:solidFill>
                <a:latin typeface="Meiryo UI" panose="020B0604030504040204" pitchFamily="50" charset="-128"/>
                <a:ea typeface="Meiryo UI" panose="020B0604030504040204" pitchFamily="50" charset="-128"/>
              </a:rPr>
              <a:t>（平成</a:t>
            </a:r>
            <a:r>
              <a:rPr lang="en-US" altLang="ja-JP" sz="700" dirty="0">
                <a:solidFill>
                  <a:prstClr val="black"/>
                </a:solidFill>
                <a:latin typeface="Meiryo UI" panose="020B0604030504040204" pitchFamily="50" charset="-128"/>
                <a:ea typeface="Meiryo UI" panose="020B0604030504040204" pitchFamily="50" charset="-128"/>
              </a:rPr>
              <a:t>24</a:t>
            </a:r>
            <a:r>
              <a:rPr lang="ja-JP" altLang="en-US" sz="700" dirty="0">
                <a:solidFill>
                  <a:prstClr val="black"/>
                </a:solidFill>
                <a:latin typeface="Meiryo UI" panose="020B0604030504040204" pitchFamily="50" charset="-128"/>
                <a:ea typeface="Meiryo UI" panose="020B0604030504040204" pitchFamily="50" charset="-128"/>
              </a:rPr>
              <a:t>年成年者）</a:t>
            </a: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2" name="正方形/長方形 41">
            <a:extLst>
              <a:ext uri="{FF2B5EF4-FFF2-40B4-BE49-F238E27FC236}">
                <a16:creationId xmlns:a16="http://schemas.microsoft.com/office/drawing/2014/main" id="{0672C082-7E40-4AE6-A216-6E38AC2A7E9F}"/>
              </a:ext>
            </a:extLst>
          </p:cNvPr>
          <p:cNvSpPr/>
          <p:nvPr/>
        </p:nvSpPr>
        <p:spPr>
          <a:xfrm>
            <a:off x="5056145" y="2028482"/>
            <a:ext cx="2907705" cy="113711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2" name="正方形/長方形 31">
            <a:extLst>
              <a:ext uri="{FF2B5EF4-FFF2-40B4-BE49-F238E27FC236}">
                <a16:creationId xmlns:a16="http://schemas.microsoft.com/office/drawing/2014/main" id="{B0D31B77-3A22-424E-9944-447835B1BE03}"/>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34</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4822566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四角形: 角を丸くする 29">
            <a:extLst>
              <a:ext uri="{FF2B5EF4-FFF2-40B4-BE49-F238E27FC236}">
                <a16:creationId xmlns:a16="http://schemas.microsoft.com/office/drawing/2014/main" id="{B971BAE6-5FF1-4CDE-B1CA-FCB8FE6E55DA}"/>
              </a:ext>
            </a:extLst>
          </p:cNvPr>
          <p:cNvSpPr/>
          <p:nvPr/>
        </p:nvSpPr>
        <p:spPr>
          <a:xfrm>
            <a:off x="163467" y="597487"/>
            <a:ext cx="4028862" cy="6065722"/>
          </a:xfrm>
          <a:prstGeom prst="roundRect">
            <a:avLst>
              <a:gd name="adj" fmla="val 32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sng"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8" name="テキスト ボックス 17">
            <a:extLst>
              <a:ext uri="{FF2B5EF4-FFF2-40B4-BE49-F238E27FC236}">
                <a16:creationId xmlns:a16="http://schemas.microsoft.com/office/drawing/2014/main" id="{D3B67018-8AE7-4B30-8E93-B363068FFA9E}"/>
              </a:ext>
            </a:extLst>
          </p:cNvPr>
          <p:cNvSpPr txBox="1"/>
          <p:nvPr/>
        </p:nvSpPr>
        <p:spPr>
          <a:xfrm>
            <a:off x="179511" y="640198"/>
            <a:ext cx="2126366" cy="338554"/>
          </a:xfrm>
          <a:prstGeom prst="rect">
            <a:avLst/>
          </a:prstGeom>
          <a:noFill/>
        </p:spPr>
        <p:txBody>
          <a:bodyPr wrap="square" rtlCol="0">
            <a:spAutoFit/>
          </a:bodyP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0" name="テキスト ボックス 19">
            <a:extLst>
              <a:ext uri="{FF2B5EF4-FFF2-40B4-BE49-F238E27FC236}">
                <a16:creationId xmlns:a16="http://schemas.microsoft.com/office/drawing/2014/main" id="{BED4F2F1-12C4-4EEF-ABC7-2722C240E30A}"/>
              </a:ext>
            </a:extLst>
          </p:cNvPr>
          <p:cNvSpPr txBox="1"/>
          <p:nvPr/>
        </p:nvSpPr>
        <p:spPr>
          <a:xfrm>
            <a:off x="153632" y="611073"/>
            <a:ext cx="4028863" cy="4371518"/>
          </a:xfrm>
          <a:prstGeom prst="rect">
            <a:avLst/>
          </a:prstGeom>
          <a:noFill/>
        </p:spPr>
        <p:txBody>
          <a:bodyPr wrap="square" rtlCol="0">
            <a:spAutoFit/>
          </a:bodyPr>
          <a:lstStyle/>
          <a:p>
            <a:pPr marL="266700" marR="0" lvl="0" indent="-266700" defTabSz="914400" rtl="0" eaLnBrk="1" fontAlgn="auto" latinLnBrk="0" hangingPunct="1">
              <a:lnSpc>
                <a:spcPts val="1800"/>
              </a:lnSpc>
              <a:spcBef>
                <a:spcPts val="0"/>
              </a:spcBef>
              <a:spcAft>
                <a:spcPts val="0"/>
              </a:spcAft>
              <a:buClrTx/>
              <a:buSzTx/>
              <a:buFontTx/>
              <a:buNone/>
              <a:tabLst/>
              <a:defRPr/>
            </a:pPr>
            <a:endParaRPr kumimoji="1" lang="en-US" altLang="ja-JP" sz="1600" b="0" i="0"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198438" marR="0" lvl="0" indent="-198438" defTabSz="914400" rtl="0" eaLnBrk="1" fontAlgn="auto" latinLnBrk="0" hangingPunct="1">
              <a:lnSpc>
                <a:spcPts val="1800"/>
              </a:lnSpc>
              <a:spcBef>
                <a:spcPts val="0"/>
              </a:spcBef>
              <a:spcAft>
                <a:spcPts val="0"/>
              </a:spcAft>
              <a:buClrTx/>
              <a:buSzTx/>
              <a:buFontTx/>
              <a:buNone/>
              <a:tabLst/>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全国の男女の育児休業取得割合を見ると、男性はここ数年で大きく上昇したが、依然として</a:t>
            </a:r>
            <a:r>
              <a:rPr kumimoji="1" lang="ja-JP" altLang="en-US" sz="1600" b="0" i="0"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差がある。</a:t>
            </a:r>
            <a:endParaRPr lang="en-US" altLang="ja-JP" sz="1600" dirty="0">
              <a:latin typeface="Meiryo UI" panose="020B0604030504040204" pitchFamily="50" charset="-128"/>
              <a:ea typeface="Meiryo UI" panose="020B0604030504040204" pitchFamily="50" charset="-128"/>
            </a:endParaRPr>
          </a:p>
          <a:p>
            <a:pPr marL="180975" indent="-180975" algn="r">
              <a:lnSpc>
                <a:spcPts val="1800"/>
              </a:lnSpc>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＜図表「</a:t>
            </a:r>
            <a:r>
              <a:rPr kumimoji="1" lang="zh-TW"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育児休業取得割合</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の推移」＞</a:t>
            </a:r>
            <a:endParaRPr kumimoji="1" lang="en-US" altLang="ja-JP"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indent="-180975">
              <a:lnSpc>
                <a:spcPts val="1800"/>
              </a:lnSpc>
              <a:defRPr/>
            </a:pPr>
            <a:endParaRPr lang="en-US" altLang="ja-JP" sz="1100" dirty="0">
              <a:solidFill>
                <a:prstClr val="black"/>
              </a:solidFill>
              <a:latin typeface="Meiryo UI" panose="020B0604030504040204" pitchFamily="50" charset="-128"/>
              <a:ea typeface="Meiryo UI" panose="020B0604030504040204" pitchFamily="50" charset="-128"/>
            </a:endParaRPr>
          </a:p>
          <a:p>
            <a:pPr marL="180975" marR="0" lvl="0" indent="-180975" defTabSz="914400" rtl="0" eaLnBrk="1" fontAlgn="auto" latinLnBrk="0" hangingPunct="1">
              <a:lnSpc>
                <a:spcPts val="1800"/>
              </a:lnSpc>
              <a:spcBef>
                <a:spcPts val="0"/>
              </a:spcBef>
              <a:spcAft>
                <a:spcPts val="0"/>
              </a:spcAft>
              <a:buClrTx/>
              <a:buSzTx/>
              <a:buFontTx/>
              <a:buNone/>
              <a:tabLst/>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大阪府の企業に男性の出産時育児休業（産後パパ育休）の取得に取り組む際の課題を尋ねた調査では、</a:t>
            </a:r>
            <a:endParaRPr kumimoji="1" lang="en-US" altLang="ja-JP" sz="1600" b="0" i="0" strike="noStrike" kern="1200" cap="none" spc="0" normalizeH="0" baseline="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marR="0" lvl="0" indent="-180975" defTabSz="914400" rtl="0" eaLnBrk="1" fontAlgn="auto" latinLnBrk="0" hangingPunct="1">
              <a:lnSpc>
                <a:spcPts val="1800"/>
              </a:lnSpc>
              <a:spcBef>
                <a:spcPts val="0"/>
              </a:spcBef>
              <a:spcAft>
                <a:spcPts val="0"/>
              </a:spcAft>
              <a:buClrTx/>
              <a:buSzTx/>
              <a:buFontTx/>
              <a:buNone/>
              <a:tabLst/>
              <a:defRPr/>
            </a:pPr>
            <a:endParaRPr lang="en-US" altLang="ja-JP" sz="1600" noProof="0" dirty="0">
              <a:solidFill>
                <a:prstClr val="black"/>
              </a:solidFill>
              <a:latin typeface="Meiryo UI" panose="020B0604030504040204" pitchFamily="50" charset="-128"/>
              <a:ea typeface="Meiryo UI" panose="020B0604030504040204" pitchFamily="50" charset="-128"/>
            </a:endParaRPr>
          </a:p>
          <a:p>
            <a:pPr marL="319088" marR="0" lvl="0" indent="-319088" defTabSz="914400" rtl="0" eaLnBrk="1" fontAlgn="auto" latinLnBrk="0" hangingPunct="1">
              <a:lnSpc>
                <a:spcPts val="1800"/>
              </a:lnSpc>
              <a:spcBef>
                <a:spcPts val="0"/>
              </a:spcBef>
              <a:spcAft>
                <a:spcPts val="0"/>
              </a:spcAft>
              <a:buClrTx/>
              <a:buSzTx/>
              <a:buFontTx/>
              <a:buNone/>
              <a:tabLst/>
              <a:defRPr/>
            </a:pPr>
            <a:r>
              <a:rPr lang="en-US" altLang="ja-JP" sz="1600" dirty="0">
                <a:solidFill>
                  <a:prstClr val="black"/>
                </a:solidFill>
                <a:latin typeface="Meiryo UI" panose="020B0604030504040204" pitchFamily="50" charset="-128"/>
                <a:ea typeface="Meiryo UI" panose="020B0604030504040204" pitchFamily="50" charset="-128"/>
              </a:rPr>
              <a:t>   </a:t>
            </a:r>
            <a:r>
              <a:rPr lang="ja-JP" altLang="en-US" sz="1600" noProof="0" dirty="0">
                <a:solidFill>
                  <a:prstClr val="black"/>
                </a:solidFill>
                <a:latin typeface="Meiryo UI" panose="020B0604030504040204" pitchFamily="50" charset="-128"/>
                <a:ea typeface="Meiryo UI" panose="020B0604030504040204" pitchFamily="50" charset="-128"/>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「男性自身に育児休業をとる意識が希薄」を課題に挙げる企業が最も多い</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319088" marR="0" lvl="0" indent="-319088" algn="l" defTabSz="914400" rtl="0" eaLnBrk="1" fontAlgn="auto" latinLnBrk="0" hangingPunct="1">
              <a:lnSpc>
                <a:spcPts val="1800"/>
              </a:lnSpc>
              <a:spcBef>
                <a:spcPts val="1200"/>
              </a:spcBef>
              <a:spcAft>
                <a:spcPts val="0"/>
              </a:spcAft>
              <a:buClrTx/>
              <a:buSzTx/>
              <a:buFontTx/>
              <a:buNone/>
              <a:tabLst/>
              <a:defRPr/>
            </a:pPr>
            <a:r>
              <a:rPr lang="ja-JP" altLang="en-US" sz="1600" dirty="0">
                <a:solidFill>
                  <a:prstClr val="black"/>
                </a:solidFill>
                <a:latin typeface="Meiryo UI" panose="020B0604030504040204" pitchFamily="50" charset="-128"/>
                <a:ea typeface="Meiryo UI" panose="020B0604030504040204" pitchFamily="50" charset="-128"/>
              </a:rPr>
              <a:t>   ・次いで、</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「育児休業を取得してもカバーし合える体制を構築する時間が十分にない」、「取得時の金銭的な不安から育児休業取得が進まない」といった課題が挙げられている。</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indent="-180975">
              <a:lnSpc>
                <a:spcPts val="1800"/>
              </a:lnSpc>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図表「出産時育児休業の取得に取り組む際の課題</a:t>
            </a:r>
            <a:r>
              <a:rPr lang="ja-JP" altLang="en-US" sz="1100" dirty="0">
                <a:solidFill>
                  <a:prstClr val="black"/>
                </a:solidFill>
                <a:latin typeface="Meiryo UI" panose="020B0604030504040204" pitchFamily="50" charset="-128"/>
                <a:ea typeface="Meiryo UI" panose="020B0604030504040204" pitchFamily="50" charset="-128"/>
              </a:rPr>
              <a:t>」 </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indent="-180975">
              <a:lnSpc>
                <a:spcPts val="1800"/>
              </a:lnSpc>
              <a:defRPr/>
            </a:pPr>
            <a:endParaRPr lang="en-US" altLang="ja-JP" sz="1100" dirty="0">
              <a:solidFill>
                <a:prstClr val="black"/>
              </a:solidFill>
              <a:latin typeface="Meiryo UI" panose="020B0604030504040204" pitchFamily="50" charset="-128"/>
              <a:ea typeface="Meiryo UI" panose="020B0604030504040204" pitchFamily="50" charset="-128"/>
            </a:endParaRPr>
          </a:p>
        </p:txBody>
      </p:sp>
      <p:sp>
        <p:nvSpPr>
          <p:cNvPr id="38" name="正方形/長方形 37">
            <a:extLst>
              <a:ext uri="{FF2B5EF4-FFF2-40B4-BE49-F238E27FC236}">
                <a16:creationId xmlns:a16="http://schemas.microsoft.com/office/drawing/2014/main" id="{3D169B7D-8B0D-4A3F-A013-2372B322F38D}"/>
              </a:ext>
            </a:extLst>
          </p:cNvPr>
          <p:cNvSpPr/>
          <p:nvPr/>
        </p:nvSpPr>
        <p:spPr>
          <a:xfrm>
            <a:off x="179512" y="220670"/>
            <a:ext cx="8136904"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③夫婦の子ども数の減少の背景</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ー仕事と育児の性別役割分担意識</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全国・大阪府</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ー</a:t>
            </a:r>
            <a:endParaRPr kumimoji="1" lang="ja-JP" altLang="en-US" sz="18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四角形: 角を丸くする 2">
            <a:extLst>
              <a:ext uri="{FF2B5EF4-FFF2-40B4-BE49-F238E27FC236}">
                <a16:creationId xmlns:a16="http://schemas.microsoft.com/office/drawing/2014/main" id="{A0B0B2BB-3D76-4F96-BA25-D00C52459EFA}"/>
              </a:ext>
            </a:extLst>
          </p:cNvPr>
          <p:cNvSpPr/>
          <p:nvPr/>
        </p:nvSpPr>
        <p:spPr>
          <a:xfrm>
            <a:off x="102175" y="186165"/>
            <a:ext cx="8937548" cy="6525185"/>
          </a:xfrm>
          <a:prstGeom prst="roundRect">
            <a:avLst>
              <a:gd name="adj" fmla="val 2580"/>
            </a:avLst>
          </a:prstGeom>
          <a:noFill/>
          <a:ln w="1905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2" name="正方形/長方形 31">
            <a:extLst>
              <a:ext uri="{FF2B5EF4-FFF2-40B4-BE49-F238E27FC236}">
                <a16:creationId xmlns:a16="http://schemas.microsoft.com/office/drawing/2014/main" id="{B0D31B77-3A22-424E-9944-447835B1BE03}"/>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35</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59" name="Rectangle 2">
            <a:extLst>
              <a:ext uri="{FF2B5EF4-FFF2-40B4-BE49-F238E27FC236}">
                <a16:creationId xmlns:a16="http://schemas.microsoft.com/office/drawing/2014/main" id="{42F2670F-28CC-4D37-B2C6-5C5E2C84C1A0}"/>
              </a:ext>
            </a:extLst>
          </p:cNvPr>
          <p:cNvSpPr>
            <a:spLocks noChangeArrowheads="1"/>
          </p:cNvSpPr>
          <p:nvPr/>
        </p:nvSpPr>
        <p:spPr bwMode="auto">
          <a:xfrm>
            <a:off x="4912936" y="4021529"/>
            <a:ext cx="3458712" cy="2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出産時育児休業の取得に取り組む際の課題</a:t>
            </a: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a:t>
            </a: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1" name="テキスト ボックス 60">
            <a:extLst>
              <a:ext uri="{FF2B5EF4-FFF2-40B4-BE49-F238E27FC236}">
                <a16:creationId xmlns:a16="http://schemas.microsoft.com/office/drawing/2014/main" id="{A9AD18ED-29D1-459A-AB95-4E3CE3773AB7}"/>
              </a:ext>
            </a:extLst>
          </p:cNvPr>
          <p:cNvSpPr txBox="1"/>
          <p:nvPr/>
        </p:nvSpPr>
        <p:spPr>
          <a:xfrm>
            <a:off x="4248801" y="797341"/>
            <a:ext cx="538888"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62" name="図 61">
            <a:extLst>
              <a:ext uri="{FF2B5EF4-FFF2-40B4-BE49-F238E27FC236}">
                <a16:creationId xmlns:a16="http://schemas.microsoft.com/office/drawing/2014/main" id="{CE8A9879-93C1-4C29-932E-952073120F62}"/>
              </a:ext>
            </a:extLst>
          </p:cNvPr>
          <p:cNvPicPr>
            <a:picLocks noChangeAspect="1"/>
          </p:cNvPicPr>
          <p:nvPr/>
        </p:nvPicPr>
        <p:blipFill rotWithShape="1">
          <a:blip r:embed="rId3"/>
          <a:srcRect l="455" r="1280"/>
          <a:stretch/>
        </p:blipFill>
        <p:spPr>
          <a:xfrm>
            <a:off x="4252317" y="4338256"/>
            <a:ext cx="4762640" cy="1939492"/>
          </a:xfrm>
          <a:prstGeom prst="rect">
            <a:avLst/>
          </a:prstGeom>
        </p:spPr>
      </p:pic>
      <p:sp>
        <p:nvSpPr>
          <p:cNvPr id="63" name="テキスト ボックス 62">
            <a:extLst>
              <a:ext uri="{FF2B5EF4-FFF2-40B4-BE49-F238E27FC236}">
                <a16:creationId xmlns:a16="http://schemas.microsoft.com/office/drawing/2014/main" id="{7329672B-23DA-41E9-B2B3-B4BB1D73A528}"/>
              </a:ext>
            </a:extLst>
          </p:cNvPr>
          <p:cNvSpPr txBox="1"/>
          <p:nvPr/>
        </p:nvSpPr>
        <p:spPr>
          <a:xfrm>
            <a:off x="6077497" y="4318489"/>
            <a:ext cx="538888"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4" name="テキスト ボックス 63">
            <a:extLst>
              <a:ext uri="{FF2B5EF4-FFF2-40B4-BE49-F238E27FC236}">
                <a16:creationId xmlns:a16="http://schemas.microsoft.com/office/drawing/2014/main" id="{29FAB482-3A9D-4518-ADA0-3A3E0CBDD270}"/>
              </a:ext>
            </a:extLst>
          </p:cNvPr>
          <p:cNvSpPr txBox="1"/>
          <p:nvPr/>
        </p:nvSpPr>
        <p:spPr>
          <a:xfrm>
            <a:off x="6145323" y="6287418"/>
            <a:ext cx="2998677" cy="215444"/>
          </a:xfrm>
          <a:prstGeom prst="rect">
            <a:avLst/>
          </a:prstGeom>
          <a:noFill/>
        </p:spPr>
        <p:txBody>
          <a:bodyPr wrap="square" rtlCol="0">
            <a:spAutoFit/>
          </a:bodyPr>
          <a:lstStyle/>
          <a:p>
            <a:pPr marL="357188" marR="0" lvl="0" indent="-357188"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a:t>
            </a:r>
            <a:r>
              <a:rPr kumimoji="1" lang="zh-TW" altLang="en-US" sz="8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大阪府「大阪府労働関係調査報告書」</a:t>
            </a:r>
            <a:r>
              <a:rPr kumimoji="1" lang="ja-JP" altLang="en-US" sz="8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zh-TW" altLang="en-US" sz="8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令和５年度</a:t>
            </a:r>
            <a:r>
              <a:rPr kumimoji="1" lang="ja-JP" altLang="en-US" sz="8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2" name="図 1">
            <a:extLst>
              <a:ext uri="{FF2B5EF4-FFF2-40B4-BE49-F238E27FC236}">
                <a16:creationId xmlns:a16="http://schemas.microsoft.com/office/drawing/2014/main" id="{3B542752-D8D0-4564-98EC-57C92AD37528}"/>
              </a:ext>
            </a:extLst>
          </p:cNvPr>
          <p:cNvPicPr>
            <a:picLocks noChangeAspect="1"/>
          </p:cNvPicPr>
          <p:nvPr/>
        </p:nvPicPr>
        <p:blipFill>
          <a:blip r:embed="rId4"/>
          <a:stretch>
            <a:fillRect/>
          </a:stretch>
        </p:blipFill>
        <p:spPr>
          <a:xfrm>
            <a:off x="4252317" y="689378"/>
            <a:ext cx="4645555" cy="3249450"/>
          </a:xfrm>
          <a:prstGeom prst="rect">
            <a:avLst/>
          </a:prstGeom>
        </p:spPr>
      </p:pic>
    </p:spTree>
    <p:extLst>
      <p:ext uri="{BB962C8B-B14F-4D97-AF65-F5344CB8AC3E}">
        <p14:creationId xmlns:p14="http://schemas.microsoft.com/office/powerpoint/2010/main" val="1976265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146838"/>
            <a:ext cx="8784976"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３）社会増減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ー自然増減・社会増減の推移ー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36</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cxnSp>
        <p:nvCxnSpPr>
          <p:cNvPr id="11" name="直線コネクタ 10">
            <a:extLst>
              <a:ext uri="{FF2B5EF4-FFF2-40B4-BE49-F238E27FC236}">
                <a16:creationId xmlns:a16="http://schemas.microsoft.com/office/drawing/2014/main" id="{FA3819F0-E410-4F20-B0F4-C38ED3974C8F}"/>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2" name="正方形/長方形 11">
            <a:extLst>
              <a:ext uri="{FF2B5EF4-FFF2-40B4-BE49-F238E27FC236}">
                <a16:creationId xmlns:a16="http://schemas.microsoft.com/office/drawing/2014/main" id="{77D53E4E-C463-4485-A5A3-AF4842B65275}"/>
              </a:ext>
            </a:extLst>
          </p:cNvPr>
          <p:cNvSpPr/>
          <p:nvPr/>
        </p:nvSpPr>
        <p:spPr>
          <a:xfrm>
            <a:off x="179512" y="702856"/>
            <a:ext cx="8784976" cy="1415580"/>
          </a:xfrm>
          <a:prstGeom prst="rect">
            <a:avLst/>
          </a:prstGeom>
          <a:solidFill>
            <a:schemeClr val="accent5">
              <a:lumMod val="20000"/>
              <a:lumOff val="80000"/>
            </a:schemeClr>
          </a:solidFill>
        </p:spPr>
        <p:txBody>
          <a:bodyPr wrap="square">
            <a:spAutoFit/>
          </a:bodyPr>
          <a:lstStyle/>
          <a:p>
            <a:pPr marL="180000" indent="-457200" algn="just">
              <a:lnSpc>
                <a:spcPts val="2000"/>
              </a:lnSpc>
              <a:spcBef>
                <a:spcPts val="300"/>
              </a:spcBef>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大阪府の人口増減の推移を自然増減・社会増減の影響別で見ると、近年ではやや社会増加の傾向であるものの、加速する自然減少が社会増加を上回り、人口は減少傾向となっています</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2000"/>
              </a:lnSpc>
              <a:spcBef>
                <a:spcPts val="300"/>
              </a:spcBef>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東京圏</a:t>
            </a:r>
            <a:r>
              <a:rPr kumimoji="0" lang="en-US" altLang="ja-JP" sz="1600" b="0" i="0" u="none" strike="noStrike" kern="1200" cap="none" spc="0" normalizeH="0" baseline="30000" noProof="0" dirty="0">
                <a:ln>
                  <a:noFill/>
                </a:ln>
                <a:effectLst/>
                <a:uLnTx/>
                <a:uFillTx/>
                <a:latin typeface="Meiryo UI"/>
                <a:ea typeface="Meiryo UI"/>
                <a:cs typeface="+mn-cs"/>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ではこれまで社会減少がほぼ生じておらず、総人口も増加を続けていましたが、ここ数年は、自然減少が社会増加を上回り、人口減少となっています</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0000" indent="-457200" algn="r">
              <a:lnSpc>
                <a:spcPts val="2000"/>
              </a:lnSpc>
              <a:spcBef>
                <a:spcPts val="300"/>
              </a:spcBef>
              <a:defRPr/>
            </a:pP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zh-TW"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東京圏</a:t>
            </a:r>
            <a:r>
              <a:rPr lang="ja-JP" altLang="en-US" sz="1100" dirty="0">
                <a:solidFill>
                  <a:prstClr val="black"/>
                </a:solidFill>
                <a:latin typeface="Meiryo UI" panose="020B0604030504040204" pitchFamily="50" charset="-128"/>
                <a:ea typeface="Meiryo UI" panose="020B0604030504040204" pitchFamily="50" charset="-128"/>
              </a:rPr>
              <a:t>：</a:t>
            </a:r>
            <a:r>
              <a:rPr kumimoji="1" lang="zh-TW"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東京都、埼玉県、千葉県、神奈川県</a:t>
            </a: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a:extLst>
              <a:ext uri="{FF2B5EF4-FFF2-40B4-BE49-F238E27FC236}">
                <a16:creationId xmlns:a16="http://schemas.microsoft.com/office/drawing/2014/main" id="{BC9586F0-E0AB-415D-AEDC-6CF084A9ECE0}"/>
              </a:ext>
            </a:extLst>
          </p:cNvPr>
          <p:cNvSpPr txBox="1"/>
          <p:nvPr/>
        </p:nvSpPr>
        <p:spPr>
          <a:xfrm>
            <a:off x="3609583" y="6038901"/>
            <a:ext cx="5561215" cy="369332"/>
          </a:xfrm>
          <a:prstGeom prst="rect">
            <a:avLst/>
          </a:prstGeom>
          <a:noFill/>
        </p:spPr>
        <p:txBody>
          <a:bodyPr wrap="square" rtlCol="0">
            <a:spAutoFit/>
          </a:bodyP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出典：「地域経済分析システム（</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RESAS</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）－人口増減－」（</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1960</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2022</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総務省「住民基本台帳人口移動報告」（</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2023</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年）、厚生労働省「人口動態調査（概数）」（</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2023</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9" name="Rectangle 2">
            <a:extLst>
              <a:ext uri="{FF2B5EF4-FFF2-40B4-BE49-F238E27FC236}">
                <a16:creationId xmlns:a16="http://schemas.microsoft.com/office/drawing/2014/main" id="{17ED4C33-EC6D-48EF-A4B3-9B5E5A4EEA63}"/>
              </a:ext>
            </a:extLst>
          </p:cNvPr>
          <p:cNvSpPr>
            <a:spLocks noChangeArrowheads="1"/>
          </p:cNvSpPr>
          <p:nvPr/>
        </p:nvSpPr>
        <p:spPr bwMode="auto">
          <a:xfrm>
            <a:off x="1108761" y="2160421"/>
            <a:ext cx="5898179" cy="457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algn="ctr" fontAlgn="ctr">
              <a:spcBef>
                <a:spcPct val="0"/>
              </a:spcBef>
              <a:buClr>
                <a:srgbClr val="D6ECFF"/>
              </a:buClr>
              <a:buNone/>
              <a:defRPr/>
            </a:pP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自然増減・社会増減の推移</a:t>
            </a:r>
            <a:r>
              <a:rPr kumimoji="1" lang="ja-JP" altLang="en-US" sz="16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（散布図）</a:t>
            </a:r>
            <a:r>
              <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大阪府、東京圏</a:t>
            </a:r>
            <a:r>
              <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p:txBody>
      </p:sp>
      <p:sp>
        <p:nvSpPr>
          <p:cNvPr id="60" name="テキスト ボックス 7">
            <a:extLst>
              <a:ext uri="{FF2B5EF4-FFF2-40B4-BE49-F238E27FC236}">
                <a16:creationId xmlns:a16="http://schemas.microsoft.com/office/drawing/2014/main" id="{93610AB4-1301-4624-B9F1-9BB0BC7952E8}"/>
              </a:ext>
            </a:extLst>
          </p:cNvPr>
          <p:cNvSpPr txBox="1"/>
          <p:nvPr/>
        </p:nvSpPr>
        <p:spPr>
          <a:xfrm>
            <a:off x="3645437" y="5747783"/>
            <a:ext cx="3162433" cy="30971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en-US" altLang="ja-JP" sz="900" dirty="0">
                <a:latin typeface="Meiryo UI" panose="020B0604030504040204" pitchFamily="50" charset="-128"/>
                <a:ea typeface="Meiryo UI" panose="020B0604030504040204" pitchFamily="50" charset="-128"/>
              </a:rPr>
              <a:t>※ 2013 </a:t>
            </a:r>
            <a:r>
              <a:rPr kumimoji="1" lang="ja-JP" altLang="en-US" sz="900" dirty="0">
                <a:latin typeface="Meiryo UI" panose="020B0604030504040204" pitchFamily="50" charset="-128"/>
                <a:ea typeface="Meiryo UI" panose="020B0604030504040204" pitchFamily="50" charset="-128"/>
              </a:rPr>
              <a:t>年までは日本人のみ、</a:t>
            </a:r>
            <a:r>
              <a:rPr kumimoji="1" lang="en-US" altLang="ja-JP" sz="900" dirty="0">
                <a:latin typeface="Meiryo UI" panose="020B0604030504040204" pitchFamily="50" charset="-128"/>
                <a:ea typeface="Meiryo UI" panose="020B0604030504040204" pitchFamily="50" charset="-128"/>
              </a:rPr>
              <a:t>2014 </a:t>
            </a:r>
            <a:r>
              <a:rPr kumimoji="1" lang="ja-JP" altLang="en-US" sz="900" dirty="0">
                <a:latin typeface="Meiryo UI" panose="020B0604030504040204" pitchFamily="50" charset="-128"/>
                <a:ea typeface="Meiryo UI" panose="020B0604030504040204" pitchFamily="50" charset="-128"/>
              </a:rPr>
              <a:t>年以降は外国人を含む</a:t>
            </a:r>
          </a:p>
        </p:txBody>
      </p:sp>
      <p:pic>
        <p:nvPicPr>
          <p:cNvPr id="2" name="図 1">
            <a:extLst>
              <a:ext uri="{FF2B5EF4-FFF2-40B4-BE49-F238E27FC236}">
                <a16:creationId xmlns:a16="http://schemas.microsoft.com/office/drawing/2014/main" id="{46653A9E-97B2-4A2C-BE92-8E0079F5AF16}"/>
              </a:ext>
            </a:extLst>
          </p:cNvPr>
          <p:cNvPicPr>
            <a:picLocks noChangeAspect="1"/>
          </p:cNvPicPr>
          <p:nvPr/>
        </p:nvPicPr>
        <p:blipFill>
          <a:blip r:embed="rId3"/>
          <a:stretch>
            <a:fillRect/>
          </a:stretch>
        </p:blipFill>
        <p:spPr>
          <a:xfrm>
            <a:off x="133331" y="2807542"/>
            <a:ext cx="9010669" cy="2542252"/>
          </a:xfrm>
          <a:prstGeom prst="rect">
            <a:avLst/>
          </a:prstGeom>
        </p:spPr>
      </p:pic>
    </p:spTree>
    <p:extLst>
      <p:ext uri="{BB962C8B-B14F-4D97-AF65-F5344CB8AC3E}">
        <p14:creationId xmlns:p14="http://schemas.microsoft.com/office/powerpoint/2010/main" val="3070784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）社会増減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ー転出入状況の推移ー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37</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cxnSp>
        <p:nvCxnSpPr>
          <p:cNvPr id="11" name="直線コネクタ 10">
            <a:extLst>
              <a:ext uri="{FF2B5EF4-FFF2-40B4-BE49-F238E27FC236}">
                <a16:creationId xmlns:a16="http://schemas.microsoft.com/office/drawing/2014/main" id="{FA3819F0-E410-4F20-B0F4-C38ED3974C8F}"/>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2" name="正方形/長方形 11">
            <a:extLst>
              <a:ext uri="{FF2B5EF4-FFF2-40B4-BE49-F238E27FC236}">
                <a16:creationId xmlns:a16="http://schemas.microsoft.com/office/drawing/2014/main" id="{77D53E4E-C463-4485-A5A3-AF4842B65275}"/>
              </a:ext>
            </a:extLst>
          </p:cNvPr>
          <p:cNvSpPr/>
          <p:nvPr/>
        </p:nvSpPr>
        <p:spPr>
          <a:xfrm>
            <a:off x="179512" y="702856"/>
            <a:ext cx="8784976" cy="620363"/>
          </a:xfrm>
          <a:prstGeom prst="rect">
            <a:avLst/>
          </a:prstGeom>
          <a:solidFill>
            <a:schemeClr val="accent5">
              <a:lumMod val="20000"/>
              <a:lumOff val="80000"/>
            </a:schemeClr>
          </a:solidFill>
        </p:spPr>
        <p:txBody>
          <a:bodyPr wrap="square">
            <a:spAutoFit/>
          </a:bodyPr>
          <a:lstStyle/>
          <a:p>
            <a:pPr marL="180000" indent="-457200" algn="just">
              <a:lnSpc>
                <a:spcPts val="2000"/>
              </a:lnSpc>
              <a:spcBef>
                <a:spcPts val="300"/>
              </a:spcBef>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大阪府の転出入の状況は、</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2011</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年以降、転入超過の傾向が続いています</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一方、東京圏へは、一貫して転出超過です。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テキスト ボックス 15">
            <a:extLst>
              <a:ext uri="{FF2B5EF4-FFF2-40B4-BE49-F238E27FC236}">
                <a16:creationId xmlns:a16="http://schemas.microsoft.com/office/drawing/2014/main" id="{9B67D326-F264-4961-B8F1-3DAE7B2703FC}"/>
              </a:ext>
            </a:extLst>
          </p:cNvPr>
          <p:cNvSpPr txBox="1"/>
          <p:nvPr/>
        </p:nvSpPr>
        <p:spPr>
          <a:xfrm>
            <a:off x="5285567" y="6576368"/>
            <a:ext cx="3593441"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出典：総務省「住民基本台帳人口移動報告」</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2" name="図 1">
            <a:extLst>
              <a:ext uri="{FF2B5EF4-FFF2-40B4-BE49-F238E27FC236}">
                <a16:creationId xmlns:a16="http://schemas.microsoft.com/office/drawing/2014/main" id="{731BA73C-64F0-404C-B73F-E9A76F25EC49}"/>
              </a:ext>
            </a:extLst>
          </p:cNvPr>
          <p:cNvPicPr>
            <a:picLocks noChangeAspect="1"/>
          </p:cNvPicPr>
          <p:nvPr/>
        </p:nvPicPr>
        <p:blipFill>
          <a:blip r:embed="rId3"/>
          <a:stretch>
            <a:fillRect/>
          </a:stretch>
        </p:blipFill>
        <p:spPr>
          <a:xfrm>
            <a:off x="63400" y="1334048"/>
            <a:ext cx="9144000" cy="5242320"/>
          </a:xfrm>
          <a:prstGeom prst="rect">
            <a:avLst/>
          </a:prstGeom>
        </p:spPr>
      </p:pic>
    </p:spTree>
    <p:extLst>
      <p:ext uri="{BB962C8B-B14F-4D97-AF65-F5344CB8AC3E}">
        <p14:creationId xmlns:p14="http://schemas.microsoft.com/office/powerpoint/2010/main" val="305823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）社会増減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ー転出入状況の地域別内訳ー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38</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cxnSp>
        <p:nvCxnSpPr>
          <p:cNvPr id="11" name="直線コネクタ 10">
            <a:extLst>
              <a:ext uri="{FF2B5EF4-FFF2-40B4-BE49-F238E27FC236}">
                <a16:creationId xmlns:a16="http://schemas.microsoft.com/office/drawing/2014/main" id="{FA3819F0-E410-4F20-B0F4-C38ED3974C8F}"/>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2" name="正方形/長方形 11">
            <a:extLst>
              <a:ext uri="{FF2B5EF4-FFF2-40B4-BE49-F238E27FC236}">
                <a16:creationId xmlns:a16="http://schemas.microsoft.com/office/drawing/2014/main" id="{77D53E4E-C463-4485-A5A3-AF4842B65275}"/>
              </a:ext>
            </a:extLst>
          </p:cNvPr>
          <p:cNvSpPr/>
          <p:nvPr/>
        </p:nvSpPr>
        <p:spPr>
          <a:xfrm>
            <a:off x="179512" y="702856"/>
            <a:ext cx="8784976" cy="620363"/>
          </a:xfrm>
          <a:prstGeom prst="rect">
            <a:avLst/>
          </a:prstGeom>
          <a:solidFill>
            <a:schemeClr val="accent5">
              <a:lumMod val="20000"/>
              <a:lumOff val="80000"/>
            </a:schemeClr>
          </a:solidFill>
        </p:spPr>
        <p:txBody>
          <a:bodyPr wrap="square">
            <a:spAutoFit/>
          </a:bodyPr>
          <a:lstStyle/>
          <a:p>
            <a:pPr marL="180000" indent="-457200" algn="just">
              <a:lnSpc>
                <a:spcPts val="2000"/>
              </a:lnSpc>
              <a:spcBef>
                <a:spcPts val="300"/>
              </a:spcBef>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大阪府</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の転出入状況を地域別にみると、東京圏を除くすべての地域に対し、転入超過となっています</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一方、対東京圏では、転入</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32,852</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人、転出</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42,895</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人と、</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10,043</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人の転出超過です。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テキスト ボックス 41">
            <a:extLst>
              <a:ext uri="{FF2B5EF4-FFF2-40B4-BE49-F238E27FC236}">
                <a16:creationId xmlns:a16="http://schemas.microsoft.com/office/drawing/2014/main" id="{8B7877F9-C447-49F6-85AC-83F2071479A2}"/>
              </a:ext>
            </a:extLst>
          </p:cNvPr>
          <p:cNvSpPr txBox="1"/>
          <p:nvPr/>
        </p:nvSpPr>
        <p:spPr>
          <a:xfrm>
            <a:off x="6360483" y="1439176"/>
            <a:ext cx="2685804" cy="523220"/>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地域別の</a:t>
            </a:r>
            <a:r>
              <a:rPr kumimoji="1" lang="ja-JP" altLang="en-US" sz="14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転入超過数</a:t>
            </a:r>
            <a:r>
              <a:rPr kumimoji="1" lang="en-US" altLang="ja-JP" sz="1400" b="1"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1" lang="ja-JP" altLang="en-US" sz="1400" b="1"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大阪府</a:t>
            </a:r>
            <a:r>
              <a:rPr kumimoji="1" lang="en-US" altLang="ja-JP" sz="1400" b="1"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1" lang="en-US" altLang="ja-JP" sz="14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2023</a:t>
            </a:r>
            <a:r>
              <a:rPr kumimoji="1" lang="ja-JP" altLang="en-US" sz="14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年、日本人のみ）</a:t>
            </a:r>
            <a:endParaRPr kumimoji="1" lang="en-US" altLang="ja-JP" sz="14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43" name="テキスト ボックス 42">
            <a:extLst>
              <a:ext uri="{FF2B5EF4-FFF2-40B4-BE49-F238E27FC236}">
                <a16:creationId xmlns:a16="http://schemas.microsoft.com/office/drawing/2014/main" id="{FE4E31CB-ED84-4E0C-BA7E-DD7B53293477}"/>
              </a:ext>
            </a:extLst>
          </p:cNvPr>
          <p:cNvSpPr txBox="1"/>
          <p:nvPr/>
        </p:nvSpPr>
        <p:spPr>
          <a:xfrm>
            <a:off x="762353" y="5392951"/>
            <a:ext cx="7619294" cy="1169551"/>
          </a:xfrm>
          <a:prstGeom prst="rect">
            <a:avLst/>
          </a:prstGeom>
          <a:noFill/>
          <a:ln w="19050">
            <a:solidFill>
              <a:schemeClr val="tx2"/>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参考</a:t>
            </a:r>
            <a:r>
              <a:rPr kumimoji="1" lang="en-US" altLang="ja-JP"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地域と都道府県</a:t>
            </a:r>
            <a:endParaRPr kumimoji="1" lang="en-US" altLang="ja-JP"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北海道・東北：北海道、青森県、岩手県、宮城県、秋田県、山形県、福島県</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関東甲信越　：茨城県、栃木県、群馬県、</a:t>
            </a:r>
            <a:r>
              <a:rPr kumimoji="1" lang="ja-JP" altLang="en-US" sz="10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埼玉県</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0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千葉県</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0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東京都</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0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神奈川県</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、新潟県、山梨県、長野県　　</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0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下線</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は東京圏</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東海・北陸　：富山県、石川県、福井県、岐阜県、静岡県、愛知県、三重県</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関西圏　　　：滋賀県、京都府、兵庫県、奈良県、和歌山県</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中国・四国　：鳥取県、島根県、岡山県、広島県、山口県、徳島県、香川県、愛媛県、高知県</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九州・沖縄　：福岡県、佐賀県、長崎県、熊本県、大分県、宮崎県、鹿児島県、沖縄県</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44" name="図 43">
            <a:extLst>
              <a:ext uri="{FF2B5EF4-FFF2-40B4-BE49-F238E27FC236}">
                <a16:creationId xmlns:a16="http://schemas.microsoft.com/office/drawing/2014/main" id="{FCF1DAE2-05F1-4CD5-86E6-B62944C0CC0D}"/>
              </a:ext>
            </a:extLst>
          </p:cNvPr>
          <p:cNvPicPr>
            <a:picLocks noChangeAspect="1"/>
          </p:cNvPicPr>
          <p:nvPr/>
        </p:nvPicPr>
        <p:blipFill>
          <a:blip r:embed="rId3"/>
          <a:stretch>
            <a:fillRect/>
          </a:stretch>
        </p:blipFill>
        <p:spPr>
          <a:xfrm>
            <a:off x="6533698" y="2238935"/>
            <a:ext cx="2355850" cy="2482850"/>
          </a:xfrm>
          <a:prstGeom prst="rect">
            <a:avLst/>
          </a:prstGeom>
        </p:spPr>
      </p:pic>
      <p:sp>
        <p:nvSpPr>
          <p:cNvPr id="45" name="正方形/長方形 44">
            <a:extLst>
              <a:ext uri="{FF2B5EF4-FFF2-40B4-BE49-F238E27FC236}">
                <a16:creationId xmlns:a16="http://schemas.microsoft.com/office/drawing/2014/main" id="{4C66A46E-5773-487A-83B7-7436F71D4FEA}"/>
              </a:ext>
            </a:extLst>
          </p:cNvPr>
          <p:cNvSpPr/>
          <p:nvPr/>
        </p:nvSpPr>
        <p:spPr>
          <a:xfrm>
            <a:off x="6507892" y="3076333"/>
            <a:ext cx="2381656" cy="27896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49" name="テキスト ボックス 48">
            <a:extLst>
              <a:ext uri="{FF2B5EF4-FFF2-40B4-BE49-F238E27FC236}">
                <a16:creationId xmlns:a16="http://schemas.microsoft.com/office/drawing/2014/main" id="{91BE23DD-6AD9-43AC-8A09-47261B4EE45B}"/>
              </a:ext>
            </a:extLst>
          </p:cNvPr>
          <p:cNvSpPr txBox="1"/>
          <p:nvPr/>
        </p:nvSpPr>
        <p:spPr>
          <a:xfrm>
            <a:off x="5928607" y="6595746"/>
            <a:ext cx="2823865"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出典：総務省「住民基本台帳人口移動報告」</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4" name="図 3">
            <a:extLst>
              <a:ext uri="{FF2B5EF4-FFF2-40B4-BE49-F238E27FC236}">
                <a16:creationId xmlns:a16="http://schemas.microsoft.com/office/drawing/2014/main" id="{C322A79F-EA4D-4DB4-B133-60F7129CD137}"/>
              </a:ext>
            </a:extLst>
          </p:cNvPr>
          <p:cNvPicPr>
            <a:picLocks noChangeAspect="1"/>
          </p:cNvPicPr>
          <p:nvPr/>
        </p:nvPicPr>
        <p:blipFill>
          <a:blip r:embed="rId4"/>
          <a:stretch>
            <a:fillRect/>
          </a:stretch>
        </p:blipFill>
        <p:spPr>
          <a:xfrm>
            <a:off x="-754023" y="1439176"/>
            <a:ext cx="7742591" cy="4176122"/>
          </a:xfrm>
          <a:prstGeom prst="rect">
            <a:avLst/>
          </a:prstGeom>
        </p:spPr>
      </p:pic>
    </p:spTree>
    <p:extLst>
      <p:ext uri="{BB962C8B-B14F-4D97-AF65-F5344CB8AC3E}">
        <p14:creationId xmlns:p14="http://schemas.microsoft.com/office/powerpoint/2010/main" val="39388782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8432528" y="6489340"/>
            <a:ext cx="648072" cy="317860"/>
          </a:xfrm>
          <a:prstGeom prst="rect">
            <a:avLst/>
          </a:prstGeom>
          <a:ln>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a:ea typeface="Meiryo UI"/>
                <a:cs typeface="+mn-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1" lang="ja-JP" altLang="en-US" sz="1800" b="0" i="0" u="none" strike="noStrike" kern="1200" cap="none" spc="0" normalizeH="0" baseline="0" noProof="0">
              <a:ln>
                <a:noFill/>
              </a:ln>
              <a:solidFill>
                <a:prstClr val="black"/>
              </a:solidFill>
              <a:effectLst/>
              <a:uLnTx/>
              <a:uFillTx/>
              <a:latin typeface="Meiryo UI"/>
              <a:ea typeface="Meiryo UI"/>
              <a:cs typeface="+mn-cs"/>
            </a:endParaRPr>
          </a:p>
        </p:txBody>
      </p:sp>
      <p:cxnSp>
        <p:nvCxnSpPr>
          <p:cNvPr id="14" name="直線コネクタ 13">
            <a:extLst>
              <a:ext uri="{FF2B5EF4-FFF2-40B4-BE49-F238E27FC236}">
                <a16:creationId xmlns:a16="http://schemas.microsoft.com/office/drawing/2014/main" id="{BBDFBF76-93E5-44FF-B18E-D42D1CC95AAC}"/>
              </a:ext>
            </a:extLst>
          </p:cNvPr>
          <p:cNvCxnSpPr>
            <a:cxnSpLocks/>
          </p:cNvCxnSpPr>
          <p:nvPr/>
        </p:nvCxnSpPr>
        <p:spPr>
          <a:xfrm>
            <a:off x="179512" y="575728"/>
            <a:ext cx="8784976"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16" name="正方形/長方形 15">
            <a:extLst>
              <a:ext uri="{FF2B5EF4-FFF2-40B4-BE49-F238E27FC236}">
                <a16:creationId xmlns:a16="http://schemas.microsoft.com/office/drawing/2014/main" id="{04BDE3FC-224B-444E-BB25-24F75BB41452}"/>
              </a:ext>
            </a:extLst>
          </p:cNvPr>
          <p:cNvSpPr/>
          <p:nvPr/>
        </p:nvSpPr>
        <p:spPr>
          <a:xfrm>
            <a:off x="179512" y="146838"/>
            <a:ext cx="8136904" cy="369332"/>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１．はじめに</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a:extLst>
              <a:ext uri="{FF2B5EF4-FFF2-40B4-BE49-F238E27FC236}">
                <a16:creationId xmlns:a16="http://schemas.microsoft.com/office/drawing/2014/main" id="{0834F7F6-4294-4776-AB99-42B1A93DA7AA}"/>
              </a:ext>
            </a:extLst>
          </p:cNvPr>
          <p:cNvSpPr/>
          <p:nvPr/>
        </p:nvSpPr>
        <p:spPr>
          <a:xfrm>
            <a:off x="179516" y="872136"/>
            <a:ext cx="8784976" cy="5508000"/>
          </a:xfrm>
          <a:prstGeom prst="rect">
            <a:avLst/>
          </a:prstGeom>
          <a:solidFill>
            <a:schemeClr val="accent5">
              <a:lumMod val="20000"/>
              <a:lumOff val="80000"/>
            </a:schemeClr>
          </a:solidFill>
        </p:spPr>
        <p:txBody>
          <a:bodyPr wrap="square" lIns="91440" tIns="45720" rIns="91440" bIns="45720" anchor="t">
            <a:spAutoFit/>
          </a:bodyPr>
          <a:lstStyle/>
          <a:p>
            <a:pPr>
              <a:lnSpc>
                <a:spcPts val="2100"/>
              </a:lnSpc>
            </a:pPr>
            <a:r>
              <a:rPr lang="en-US" altLang="ja-JP" sz="18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 </a:t>
            </a:r>
            <a:r>
              <a:rPr lang="en-US" altLang="ja-JP"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rPr>
              <a:t>【</a:t>
            </a:r>
            <a:r>
              <a:rPr kumimoji="1" lang="ja-JP" altLang="en-US"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まち・ひと・しごと創生総合戦略に係る国の動き</a:t>
            </a:r>
            <a:r>
              <a:rPr kumimoji="1" lang="en-US" altLang="ja-JP"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a:t>
            </a:r>
          </a:p>
          <a:p>
            <a:pPr marL="176213" marR="0" lvl="0" indent="-176213" algn="just" defTabSz="914400" rtl="0" eaLnBrk="1" fontAlgn="auto" latinLnBrk="0" hangingPunct="1">
              <a:lnSpc>
                <a:spcPts val="2100"/>
              </a:lnSpc>
              <a:spcBef>
                <a:spcPts val="30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endParaRPr>
          </a:p>
          <a:p>
            <a:pPr marL="176213" marR="0" lvl="0" indent="-176213" algn="just" defTabSz="914400" rtl="0" eaLnBrk="1" fontAlgn="auto" latinLnBrk="0" hangingPunct="1">
              <a:lnSpc>
                <a:spcPts val="2100"/>
              </a:lnSpc>
              <a:spcBef>
                <a:spcPts val="30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 </a:t>
            </a:r>
            <a:r>
              <a:rPr kumimoji="1" lang="ja-JP" altLang="en-US" sz="16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人口減少や少子高齢化、東京一極集中といった問題に対応するため、</a:t>
            </a:r>
            <a:r>
              <a:rPr kumimoji="1" lang="en-US" altLang="ja-JP" sz="16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2014</a:t>
            </a:r>
            <a:r>
              <a:rPr kumimoji="1" lang="ja-JP" altLang="en-US" sz="16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年</a:t>
            </a:r>
            <a:r>
              <a:rPr kumimoji="1" lang="en-US" altLang="ja-JP" sz="16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11</a:t>
            </a:r>
            <a:r>
              <a:rPr kumimoji="1" lang="ja-JP" altLang="en-US" sz="16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月にまち・ひと・しごと創生法が公布・施行されました。</a:t>
            </a:r>
          </a:p>
          <a:p>
            <a:pPr marL="176213" marR="0" lvl="0" indent="-176213" algn="just" defTabSz="914400" rtl="0" eaLnBrk="1" fontAlgn="auto" latinLnBrk="0" hangingPunct="1">
              <a:lnSpc>
                <a:spcPts val="2100"/>
              </a:lnSpc>
              <a:spcBef>
                <a:spcPts val="6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 その後、同法に基づき、国における目標や施策の方向性を示した第１期「まち・ひと・しごと創生総合戦略」が、</a:t>
            </a:r>
            <a:r>
              <a:rPr kumimoji="1" lang="en-US" altLang="ja-JP" sz="16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2019</a:t>
            </a:r>
            <a:r>
              <a:rPr kumimoji="1" lang="ja-JP" altLang="en-US" sz="16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年には、さらなる取組強化のため、第２期「まち・ひと・しごと創生総合戦略」が策定されました。</a:t>
            </a:r>
          </a:p>
          <a:p>
            <a:pPr marL="176213" lvl="0" indent="-176213" algn="just">
              <a:lnSpc>
                <a:spcPts val="2100"/>
              </a:lnSpc>
              <a:spcBef>
                <a:spcPts val="600"/>
              </a:spcBef>
              <a:defRPr/>
            </a:pPr>
            <a:r>
              <a:rPr kumimoji="1" lang="ja-JP" altLang="en-US" sz="16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 </a:t>
            </a:r>
            <a:r>
              <a:rPr kumimoji="1" lang="en-US" altLang="ja-JP" sz="16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2022</a:t>
            </a:r>
            <a:r>
              <a:rPr kumimoji="1" lang="ja-JP" altLang="en-US" sz="16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年には、第２期創生総合戦略を抜本的に改訂</a:t>
            </a:r>
            <a:r>
              <a:rPr lang="ja-JP" altLang="en-US" sz="1600" dirty="0">
                <a:solidFill>
                  <a:prstClr val="black"/>
                </a:solidFill>
                <a:cs typeface="Meiryo UI" panose="020B0604030504040204" pitchFamily="50" charset="-128"/>
              </a:rPr>
              <a:t>し、デジタルの力を活用して地方創生の取組の加速化をめざす</a:t>
            </a:r>
            <a:r>
              <a:rPr kumimoji="1" lang="ja-JP" altLang="en-US" sz="16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「デジタル田園都市国家構想総合戦略」が策定されました。</a:t>
            </a:r>
            <a:endParaRPr kumimoji="1" lang="en-US" altLang="ja-JP" sz="16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endParaRPr>
          </a:p>
          <a:p>
            <a:pPr marL="176213" marR="0" lvl="0" indent="-176213" algn="just" defTabSz="914400" rtl="0" eaLnBrk="1" fontAlgn="auto" latinLnBrk="0" hangingPunct="1">
              <a:lnSpc>
                <a:spcPts val="2100"/>
              </a:lnSpc>
              <a:spcBef>
                <a:spcPts val="300"/>
              </a:spcBef>
              <a:spcAft>
                <a:spcPts val="0"/>
              </a:spcAft>
              <a:buClrTx/>
              <a:buSzTx/>
              <a:buFontTx/>
              <a:buNone/>
              <a:tabLst/>
              <a:defRPr/>
            </a:pPr>
            <a:endParaRPr kumimoji="1" lang="ja-JP" altLang="en-US" sz="16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endParaRPr>
          </a:p>
          <a:p>
            <a:pPr marL="182563" marR="0" lvl="0" indent="179388" algn="just" defTabSz="914400" rtl="0" eaLnBrk="1" fontAlgn="auto" latinLnBrk="0" hangingPunct="1">
              <a:lnSpc>
                <a:spcPts val="2100"/>
              </a:lnSpc>
              <a:spcAft>
                <a:spcPts val="0"/>
              </a:spcAft>
              <a:buClrTx/>
              <a:buSzTx/>
              <a:buFontTx/>
              <a:buNone/>
              <a:tabLst/>
              <a:defRPr/>
            </a:pPr>
            <a:r>
              <a:rPr lang="en-US" altLang="ja-JP" sz="1600" dirty="0">
                <a:solidFill>
                  <a:prstClr val="black"/>
                </a:solidFill>
                <a:latin typeface="Meiryo UI"/>
                <a:ea typeface="Meiryo UI"/>
                <a:cs typeface="Meiryo UI" panose="020B0604030504040204" pitchFamily="50" charset="-128"/>
              </a:rPr>
              <a:t>〔</a:t>
            </a:r>
            <a:r>
              <a:rPr lang="ja-JP" altLang="en-US" sz="1600" dirty="0">
                <a:solidFill>
                  <a:prstClr val="black"/>
                </a:solidFill>
                <a:latin typeface="Meiryo UI"/>
                <a:ea typeface="Meiryo UI"/>
                <a:cs typeface="Meiryo UI" panose="020B0604030504040204" pitchFamily="50" charset="-128"/>
              </a:rPr>
              <a:t>「デジタル田園都市国家構想総合戦略」基本的考え方</a:t>
            </a:r>
            <a:r>
              <a:rPr lang="en-US" altLang="ja-JP" sz="1600" dirty="0">
                <a:solidFill>
                  <a:prstClr val="black"/>
                </a:solidFill>
                <a:latin typeface="Meiryo UI"/>
                <a:ea typeface="Meiryo UI"/>
                <a:cs typeface="Meiryo UI" panose="020B0604030504040204" pitchFamily="50" charset="-128"/>
              </a:rPr>
              <a:t>〕</a:t>
            </a:r>
          </a:p>
          <a:p>
            <a:pPr marL="717550" marR="0" lvl="0" indent="-265113" algn="just" defTabSz="914400" rtl="0" eaLnBrk="1" fontAlgn="auto" latinLnBrk="0" hangingPunct="1">
              <a:lnSpc>
                <a:spcPts val="2100"/>
              </a:lnSpc>
              <a:spcAft>
                <a:spcPts val="0"/>
              </a:spcAft>
              <a:buClrTx/>
              <a:buSzTx/>
              <a:buFont typeface="Arial" panose="020B0604020202020204" pitchFamily="34" charset="0"/>
              <a:buChar char="•"/>
              <a:tabLst/>
              <a:defRPr/>
            </a:pPr>
            <a:r>
              <a:rPr kumimoji="1" lang="ja-JP" altLang="en-US" sz="16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デジタルの力を活用して地方創生を加速化・深化し、「全国どこでも誰もが便利で快適に暮らせる社会」をめざす。</a:t>
            </a:r>
            <a:endParaRPr kumimoji="1" lang="en-US" altLang="ja-JP" sz="16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endParaRPr>
          </a:p>
          <a:p>
            <a:pPr marL="717550" marR="0" lvl="0" indent="-265113" algn="just" defTabSz="914400" rtl="0" eaLnBrk="1" fontAlgn="auto" latinLnBrk="0" hangingPunct="1">
              <a:lnSpc>
                <a:spcPts val="2100"/>
              </a:lnSpc>
              <a:spcAft>
                <a:spcPts val="0"/>
              </a:spcAft>
              <a:buClrTx/>
              <a:buSzTx/>
              <a:buFont typeface="Arial" panose="020B0604020202020204" pitchFamily="34" charset="0"/>
              <a:buChar char="•"/>
              <a:tabLst/>
              <a:defRPr/>
            </a:pPr>
            <a:r>
              <a:rPr kumimoji="1" lang="ja-JP" altLang="en-US" sz="160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j-cs"/>
              </a:rPr>
              <a:t>東京圏への過度な一極集中の是正や多極化を図り、地方の社会課題を成長の原動力とし、地方から全国へとボトムアップの成長につなげる。</a:t>
            </a:r>
            <a:endParaRPr kumimoji="1" lang="en-US" altLang="ja-JP" sz="160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j-cs"/>
            </a:endParaRPr>
          </a:p>
          <a:p>
            <a:pPr marL="717550" marR="0" lvl="0" indent="-265113" algn="just" defTabSz="914400" rtl="0" eaLnBrk="1" fontAlgn="auto" latinLnBrk="0" hangingPunct="1">
              <a:lnSpc>
                <a:spcPts val="2100"/>
              </a:lnSpc>
              <a:spcAft>
                <a:spcPts val="0"/>
              </a:spcAft>
              <a:buClrTx/>
              <a:buSzTx/>
              <a:buFont typeface="Arial" panose="020B0604020202020204" pitchFamily="34" charset="0"/>
              <a:buChar char="•"/>
              <a:tabLst/>
              <a:defRPr/>
            </a:pPr>
            <a:r>
              <a:rPr lang="ja-JP" altLang="en-US" sz="1600" dirty="0">
                <a:latin typeface="Meiryo UI" panose="020B0604030504040204" pitchFamily="50" charset="-128"/>
                <a:ea typeface="Meiryo UI" panose="020B0604030504040204" pitchFamily="50" charset="-128"/>
              </a:rPr>
              <a:t>デジタル実装に向けて、デジタル田園都市国家構想交付金の活用等により、各地域の優良事例の横展開を加速化させる。</a:t>
            </a:r>
            <a:endParaRPr lang="en-US" altLang="ja-JP" sz="1600" dirty="0">
              <a:latin typeface="Meiryo UI" panose="020B0604030504040204" pitchFamily="50" charset="-128"/>
              <a:ea typeface="Meiryo UI" panose="020B0604030504040204" pitchFamily="50" charset="-128"/>
            </a:endParaRPr>
          </a:p>
          <a:p>
            <a:pPr marL="717550" marR="0" lvl="0" indent="-265113" algn="just" defTabSz="914400" rtl="0" eaLnBrk="1" fontAlgn="auto" latinLnBrk="0" hangingPunct="1">
              <a:lnSpc>
                <a:spcPts val="2100"/>
              </a:lnSpc>
              <a:spcAft>
                <a:spcPts val="0"/>
              </a:spcAft>
              <a:buClrTx/>
              <a:buSzTx/>
              <a:buFont typeface="Arial" panose="020B0604020202020204" pitchFamily="34" charset="0"/>
              <a:buChar char="•"/>
              <a:tabLst/>
              <a:defRPr/>
            </a:pPr>
            <a:r>
              <a:rPr lang="ja-JP" altLang="en-US" sz="1600" dirty="0">
                <a:latin typeface="Meiryo UI" panose="020B0604030504040204" pitchFamily="50" charset="-128"/>
                <a:ea typeface="Meiryo UI" panose="020B0604030504040204" pitchFamily="50" charset="-128"/>
              </a:rPr>
              <a:t>これまでの地方創生の取組についても、蓄積された成果や知見に基づき、改善を加えながら推進する。</a:t>
            </a:r>
            <a:endParaRPr lang="en-US" altLang="ja-JP"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35710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）社会増減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ー年齢階級別転入超過数の推移ー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39</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cxnSp>
        <p:nvCxnSpPr>
          <p:cNvPr id="11" name="直線コネクタ 10">
            <a:extLst>
              <a:ext uri="{FF2B5EF4-FFF2-40B4-BE49-F238E27FC236}">
                <a16:creationId xmlns:a16="http://schemas.microsoft.com/office/drawing/2014/main" id="{FA3819F0-E410-4F20-B0F4-C38ED3974C8F}"/>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2" name="正方形/長方形 11">
            <a:extLst>
              <a:ext uri="{FF2B5EF4-FFF2-40B4-BE49-F238E27FC236}">
                <a16:creationId xmlns:a16="http://schemas.microsoft.com/office/drawing/2014/main" id="{77D53E4E-C463-4485-A5A3-AF4842B65275}"/>
              </a:ext>
            </a:extLst>
          </p:cNvPr>
          <p:cNvSpPr/>
          <p:nvPr/>
        </p:nvSpPr>
        <p:spPr>
          <a:xfrm>
            <a:off x="179512" y="702856"/>
            <a:ext cx="8784976" cy="876843"/>
          </a:xfrm>
          <a:prstGeom prst="rect">
            <a:avLst/>
          </a:prstGeom>
          <a:solidFill>
            <a:schemeClr val="accent5">
              <a:lumMod val="20000"/>
              <a:lumOff val="80000"/>
            </a:schemeClr>
          </a:solidFill>
        </p:spPr>
        <p:txBody>
          <a:bodyPr wrap="square">
            <a:spAutoFit/>
          </a:bodyPr>
          <a:lstStyle/>
          <a:p>
            <a:pPr marL="180000" indent="-457200" algn="just">
              <a:lnSpc>
                <a:spcPts val="2000"/>
              </a:lnSpc>
              <a:spcBef>
                <a:spcPts val="300"/>
              </a:spcBef>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大阪府の年齢階級別の転入超過数の推移を見ると、</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対全国では、男性・女性ともに</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15</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29</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歳は転入超過となっており、男性より女性の転入超過数が多い状況です</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男性・女性ともに</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0</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9</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歳、女性の</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39</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歳は転出超過の傾向があります。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テキスト ボックス 25">
            <a:extLst>
              <a:ext uri="{FF2B5EF4-FFF2-40B4-BE49-F238E27FC236}">
                <a16:creationId xmlns:a16="http://schemas.microsoft.com/office/drawing/2014/main" id="{FFF9AC8E-3542-4EC0-BBBF-F369600BD674}"/>
              </a:ext>
            </a:extLst>
          </p:cNvPr>
          <p:cNvSpPr txBox="1"/>
          <p:nvPr/>
        </p:nvSpPr>
        <p:spPr>
          <a:xfrm>
            <a:off x="5565392" y="6163064"/>
            <a:ext cx="4229583"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出典：総務省「住民基本台帳人口移動報告」</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6" name="図 5">
            <a:extLst>
              <a:ext uri="{FF2B5EF4-FFF2-40B4-BE49-F238E27FC236}">
                <a16:creationId xmlns:a16="http://schemas.microsoft.com/office/drawing/2014/main" id="{0EB63A1D-1300-491E-AD78-DE9F818ECF07}"/>
              </a:ext>
            </a:extLst>
          </p:cNvPr>
          <p:cNvPicPr>
            <a:picLocks noChangeAspect="1"/>
          </p:cNvPicPr>
          <p:nvPr/>
        </p:nvPicPr>
        <p:blipFill>
          <a:blip r:embed="rId3"/>
          <a:stretch>
            <a:fillRect/>
          </a:stretch>
        </p:blipFill>
        <p:spPr>
          <a:xfrm>
            <a:off x="14845" y="2002355"/>
            <a:ext cx="9114310" cy="4163929"/>
          </a:xfrm>
          <a:prstGeom prst="rect">
            <a:avLst/>
          </a:prstGeom>
        </p:spPr>
      </p:pic>
      <p:sp>
        <p:nvSpPr>
          <p:cNvPr id="25" name="Rectangle 2">
            <a:extLst>
              <a:ext uri="{FF2B5EF4-FFF2-40B4-BE49-F238E27FC236}">
                <a16:creationId xmlns:a16="http://schemas.microsoft.com/office/drawing/2014/main" id="{C6B94CF1-22B5-45A1-B675-37B8E3C23001}"/>
              </a:ext>
            </a:extLst>
          </p:cNvPr>
          <p:cNvSpPr>
            <a:spLocks noChangeArrowheads="1"/>
          </p:cNvSpPr>
          <p:nvPr/>
        </p:nvSpPr>
        <p:spPr bwMode="auto">
          <a:xfrm>
            <a:off x="2827392" y="1627848"/>
            <a:ext cx="3671437" cy="440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年齢階級別転入超過数の推移</a:t>
            </a:r>
            <a:r>
              <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a:t>
            </a:r>
            <a:r>
              <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（日本人のみ）</a:t>
            </a:r>
            <a:endParaRPr lang="en-US" altLang="ja-JP"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2221065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）社会増減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ー年齢階級別・地域別転出入の状況ー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40</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cxnSp>
        <p:nvCxnSpPr>
          <p:cNvPr id="11" name="直線コネクタ 10">
            <a:extLst>
              <a:ext uri="{FF2B5EF4-FFF2-40B4-BE49-F238E27FC236}">
                <a16:creationId xmlns:a16="http://schemas.microsoft.com/office/drawing/2014/main" id="{FA3819F0-E410-4F20-B0F4-C38ED3974C8F}"/>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2" name="正方形/長方形 11">
            <a:extLst>
              <a:ext uri="{FF2B5EF4-FFF2-40B4-BE49-F238E27FC236}">
                <a16:creationId xmlns:a16="http://schemas.microsoft.com/office/drawing/2014/main" id="{77D53E4E-C463-4485-A5A3-AF4842B65275}"/>
              </a:ext>
            </a:extLst>
          </p:cNvPr>
          <p:cNvSpPr/>
          <p:nvPr/>
        </p:nvSpPr>
        <p:spPr>
          <a:xfrm>
            <a:off x="160462" y="645706"/>
            <a:ext cx="8901088" cy="1210268"/>
          </a:xfrm>
          <a:prstGeom prst="rect">
            <a:avLst/>
          </a:prstGeom>
          <a:solidFill>
            <a:schemeClr val="accent5">
              <a:lumMod val="20000"/>
              <a:lumOff val="80000"/>
            </a:schemeClr>
          </a:solidFill>
        </p:spPr>
        <p:txBody>
          <a:bodyPr wrap="square">
            <a:spAutoFit/>
          </a:bodyPr>
          <a:lstStyle/>
          <a:p>
            <a:pPr marL="180000" indent="-457200" algn="just">
              <a:lnSpc>
                <a:spcPts val="2000"/>
              </a:lnSpc>
              <a:spcBef>
                <a:spcPts val="300"/>
              </a:spcBef>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大阪府</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の転出入の状況を年齢別にみると、</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代後半～</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代後半で大幅な転入超過である一方、</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2000"/>
              </a:lnSpc>
              <a:spcBef>
                <a:spcPts val="300"/>
              </a:spcBef>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０～９歳で大きく転出超過となっています</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0000" indent="-457200" algn="just">
              <a:lnSpc>
                <a:spcPts val="2000"/>
              </a:lnSpc>
              <a:spcBef>
                <a:spcPts val="300"/>
              </a:spcBef>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０</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～９歳のほとんどが対関西圏の転出超過となっており、子育て世帯が流出していると推測されます。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対東京圏では、概ね全年代において転出超過であり、特に</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代において大幅な転出超過となっています。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Rectangle 2">
            <a:extLst>
              <a:ext uri="{FF2B5EF4-FFF2-40B4-BE49-F238E27FC236}">
                <a16:creationId xmlns:a16="http://schemas.microsoft.com/office/drawing/2014/main" id="{E73A1AEB-CCDB-44F1-A4E1-363AE46E07D6}"/>
              </a:ext>
            </a:extLst>
          </p:cNvPr>
          <p:cNvSpPr>
            <a:spLocks noChangeArrowheads="1"/>
          </p:cNvSpPr>
          <p:nvPr/>
        </p:nvSpPr>
        <p:spPr bwMode="auto">
          <a:xfrm>
            <a:off x="2345855" y="1876682"/>
            <a:ext cx="3640320" cy="42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年齢階級別・地域別転出入の状況</a:t>
            </a:r>
            <a:r>
              <a:rPr kumimoji="1" lang="en-US" altLang="ja-JP"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a:t>
            </a:r>
            <a:r>
              <a:rPr kumimoji="1" lang="en-US" altLang="ja-JP"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4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（日本人のみ、 </a:t>
            </a:r>
            <a:r>
              <a:rPr kumimoji="1" lang="en-US" altLang="ja-JP" sz="14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2023</a:t>
            </a:r>
            <a:r>
              <a:rPr kumimoji="1" lang="ja-JP" altLang="en-US" sz="14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p>
        </p:txBody>
      </p:sp>
      <p:pic>
        <p:nvPicPr>
          <p:cNvPr id="2" name="図 1">
            <a:extLst>
              <a:ext uri="{FF2B5EF4-FFF2-40B4-BE49-F238E27FC236}">
                <a16:creationId xmlns:a16="http://schemas.microsoft.com/office/drawing/2014/main" id="{BA279CB3-D3A7-43BE-A7FA-38C86B508135}"/>
              </a:ext>
            </a:extLst>
          </p:cNvPr>
          <p:cNvPicPr>
            <a:picLocks noChangeAspect="1"/>
          </p:cNvPicPr>
          <p:nvPr/>
        </p:nvPicPr>
        <p:blipFill>
          <a:blip r:embed="rId3"/>
          <a:stretch>
            <a:fillRect/>
          </a:stretch>
        </p:blipFill>
        <p:spPr>
          <a:xfrm>
            <a:off x="121534" y="2087827"/>
            <a:ext cx="8900931" cy="4743099"/>
          </a:xfrm>
          <a:prstGeom prst="rect">
            <a:avLst/>
          </a:prstGeom>
        </p:spPr>
      </p:pic>
    </p:spTree>
    <p:extLst>
      <p:ext uri="{BB962C8B-B14F-4D97-AF65-F5344CB8AC3E}">
        <p14:creationId xmlns:p14="http://schemas.microsoft.com/office/powerpoint/2010/main" val="24818595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）社会増減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ー年齢階級別転出入の状況ー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41</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cxnSp>
        <p:nvCxnSpPr>
          <p:cNvPr id="11" name="直線コネクタ 10">
            <a:extLst>
              <a:ext uri="{FF2B5EF4-FFF2-40B4-BE49-F238E27FC236}">
                <a16:creationId xmlns:a16="http://schemas.microsoft.com/office/drawing/2014/main" id="{FA3819F0-E410-4F20-B0F4-C38ED3974C8F}"/>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2" name="正方形/長方形 11">
            <a:extLst>
              <a:ext uri="{FF2B5EF4-FFF2-40B4-BE49-F238E27FC236}">
                <a16:creationId xmlns:a16="http://schemas.microsoft.com/office/drawing/2014/main" id="{77D53E4E-C463-4485-A5A3-AF4842B65275}"/>
              </a:ext>
            </a:extLst>
          </p:cNvPr>
          <p:cNvSpPr/>
          <p:nvPr/>
        </p:nvSpPr>
        <p:spPr>
          <a:xfrm>
            <a:off x="179512" y="712381"/>
            <a:ext cx="8784976" cy="581891"/>
          </a:xfrm>
          <a:prstGeom prst="rect">
            <a:avLst/>
          </a:prstGeom>
          <a:solidFill>
            <a:schemeClr val="accent5">
              <a:lumMod val="20000"/>
              <a:lumOff val="80000"/>
            </a:schemeClr>
          </a:solidFill>
        </p:spPr>
        <p:txBody>
          <a:bodyPr wrap="square">
            <a:spAutoFit/>
          </a:bodyPr>
          <a:lstStyle/>
          <a:p>
            <a:pPr marL="180000" indent="-457200" algn="just">
              <a:lnSpc>
                <a:spcPts val="2000"/>
              </a:lnSpc>
              <a:spcBef>
                <a:spcPts val="300"/>
              </a:spcBef>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大阪府の</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年齢階級別の転入超過数をみると、対全国では、男女ともに</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15~29</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歳の転入超過が顕著である一方、対東京圏では、男女ともに、特に</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代において転出超過が顕著になっています</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Rectangle 2">
            <a:extLst>
              <a:ext uri="{FF2B5EF4-FFF2-40B4-BE49-F238E27FC236}">
                <a16:creationId xmlns:a16="http://schemas.microsoft.com/office/drawing/2014/main" id="{8570DEAD-7CC2-45A9-A886-404C1DBF1997}"/>
              </a:ext>
            </a:extLst>
          </p:cNvPr>
          <p:cNvSpPr>
            <a:spLocks noChangeArrowheads="1"/>
          </p:cNvSpPr>
          <p:nvPr/>
        </p:nvSpPr>
        <p:spPr bwMode="auto">
          <a:xfrm>
            <a:off x="1958556" y="1467882"/>
            <a:ext cx="5226888" cy="475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年齢階級別 転入超過数（対全国、対東京圏） </a:t>
            </a:r>
            <a:r>
              <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a:t>
            </a:r>
            <a:r>
              <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6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（日本人のみ、</a:t>
            </a:r>
            <a:r>
              <a:rPr kumimoji="1" lang="en-US" altLang="ja-JP" sz="16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2023</a:t>
            </a:r>
            <a:r>
              <a:rPr kumimoji="1" lang="ja-JP" altLang="en-US" sz="16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p>
        </p:txBody>
      </p:sp>
      <p:sp>
        <p:nvSpPr>
          <p:cNvPr id="21" name="テキスト ボックス 20">
            <a:extLst>
              <a:ext uri="{FF2B5EF4-FFF2-40B4-BE49-F238E27FC236}">
                <a16:creationId xmlns:a16="http://schemas.microsoft.com/office/drawing/2014/main" id="{914A6E12-3701-4D58-8459-C81DBA04F442}"/>
              </a:ext>
            </a:extLst>
          </p:cNvPr>
          <p:cNvSpPr txBox="1"/>
          <p:nvPr/>
        </p:nvSpPr>
        <p:spPr>
          <a:xfrm>
            <a:off x="6501302" y="6147613"/>
            <a:ext cx="2579298"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出典：総務省「住民基本台帳人口移動報告」</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2" name="図 1">
            <a:extLst>
              <a:ext uri="{FF2B5EF4-FFF2-40B4-BE49-F238E27FC236}">
                <a16:creationId xmlns:a16="http://schemas.microsoft.com/office/drawing/2014/main" id="{AE7A3F10-754D-43FA-9D5F-656C308767BC}"/>
              </a:ext>
            </a:extLst>
          </p:cNvPr>
          <p:cNvPicPr>
            <a:picLocks noChangeAspect="1"/>
          </p:cNvPicPr>
          <p:nvPr/>
        </p:nvPicPr>
        <p:blipFill>
          <a:blip r:embed="rId3"/>
          <a:stretch>
            <a:fillRect/>
          </a:stretch>
        </p:blipFill>
        <p:spPr>
          <a:xfrm>
            <a:off x="197680" y="2025202"/>
            <a:ext cx="8766808" cy="4011516"/>
          </a:xfrm>
          <a:prstGeom prst="rect">
            <a:avLst/>
          </a:prstGeom>
        </p:spPr>
      </p:pic>
    </p:spTree>
    <p:extLst>
      <p:ext uri="{BB962C8B-B14F-4D97-AF65-F5344CB8AC3E}">
        <p14:creationId xmlns:p14="http://schemas.microsoft.com/office/powerpoint/2010/main" val="37809584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EC41AB32-B11B-4AEB-80E6-0F080864D906}"/>
              </a:ext>
            </a:extLst>
          </p:cNvPr>
          <p:cNvPicPr>
            <a:picLocks noChangeAspect="1"/>
          </p:cNvPicPr>
          <p:nvPr/>
        </p:nvPicPr>
        <p:blipFill>
          <a:blip r:embed="rId3"/>
          <a:stretch>
            <a:fillRect/>
          </a:stretch>
        </p:blipFill>
        <p:spPr>
          <a:xfrm>
            <a:off x="0" y="2183074"/>
            <a:ext cx="9144000" cy="3555006"/>
          </a:xfrm>
          <a:prstGeom prst="rect">
            <a:avLst/>
          </a:prstGeom>
        </p:spPr>
      </p:pic>
      <p:sp>
        <p:nvSpPr>
          <p:cNvPr id="3" name="正方形/長方形 2"/>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）社会増減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ー大学進学に</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係る</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移動の状況ー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42</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cxnSp>
        <p:nvCxnSpPr>
          <p:cNvPr id="11" name="直線コネクタ 10">
            <a:extLst>
              <a:ext uri="{FF2B5EF4-FFF2-40B4-BE49-F238E27FC236}">
                <a16:creationId xmlns:a16="http://schemas.microsoft.com/office/drawing/2014/main" id="{FA3819F0-E410-4F20-B0F4-C38ED3974C8F}"/>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2" name="正方形/長方形 11">
            <a:extLst>
              <a:ext uri="{FF2B5EF4-FFF2-40B4-BE49-F238E27FC236}">
                <a16:creationId xmlns:a16="http://schemas.microsoft.com/office/drawing/2014/main" id="{77D53E4E-C463-4485-A5A3-AF4842B65275}"/>
              </a:ext>
            </a:extLst>
          </p:cNvPr>
          <p:cNvSpPr/>
          <p:nvPr/>
        </p:nvSpPr>
        <p:spPr>
          <a:xfrm>
            <a:off x="179512" y="702856"/>
            <a:ext cx="8784976" cy="1133324"/>
          </a:xfrm>
          <a:prstGeom prst="rect">
            <a:avLst/>
          </a:prstGeom>
          <a:solidFill>
            <a:schemeClr val="accent5">
              <a:lumMod val="20000"/>
              <a:lumOff val="80000"/>
            </a:schemeClr>
          </a:solidFill>
        </p:spPr>
        <p:txBody>
          <a:bodyPr wrap="square">
            <a:spAutoFit/>
          </a:bodyPr>
          <a:lstStyle/>
          <a:p>
            <a:pPr marL="180000" indent="-457200" algn="just">
              <a:lnSpc>
                <a:spcPts val="2000"/>
              </a:lnSpc>
              <a:spcBef>
                <a:spcPts val="300"/>
              </a:spcBef>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出身高校の所在地別に大学進学先を見ると、東京圏の高校を卒業した学生は東京圏の大学に、関西圏の高校を卒業した学生は関西圏の大学に進学する割合が高いことが分かります</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大阪府の高校を卒業し、大学に進学した学生のうち、約９割が関西圏の大学に、うち約６割は府内の大学に進学しています。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Rectangle 2">
            <a:extLst>
              <a:ext uri="{FF2B5EF4-FFF2-40B4-BE49-F238E27FC236}">
                <a16:creationId xmlns:a16="http://schemas.microsoft.com/office/drawing/2014/main" id="{05FFE310-7395-442E-B248-3CFB9BC35490}"/>
              </a:ext>
            </a:extLst>
          </p:cNvPr>
          <p:cNvSpPr>
            <a:spLocks noChangeArrowheads="1"/>
          </p:cNvSpPr>
          <p:nvPr/>
        </p:nvSpPr>
        <p:spPr bwMode="auto">
          <a:xfrm>
            <a:off x="2286824" y="1873002"/>
            <a:ext cx="4545884" cy="2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出身高校の所在地別大学進学先</a:t>
            </a:r>
            <a:r>
              <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都道府県別</a:t>
            </a:r>
            <a:r>
              <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テキスト ボックス 33">
            <a:extLst>
              <a:ext uri="{FF2B5EF4-FFF2-40B4-BE49-F238E27FC236}">
                <a16:creationId xmlns:a16="http://schemas.microsoft.com/office/drawing/2014/main" id="{F11AD8DF-057F-4AE4-B1C5-020654003853}"/>
              </a:ext>
            </a:extLst>
          </p:cNvPr>
          <p:cNvSpPr txBox="1"/>
          <p:nvPr/>
        </p:nvSpPr>
        <p:spPr>
          <a:xfrm>
            <a:off x="6091844" y="5969186"/>
            <a:ext cx="3037184" cy="230832"/>
          </a:xfrm>
          <a:prstGeom prst="rect">
            <a:avLst/>
          </a:prstGeom>
          <a:noFill/>
        </p:spPr>
        <p:txBody>
          <a:bodyPr wrap="square" rtlCol="0">
            <a:spAutoFit/>
          </a:bodyPr>
          <a:lstStyle/>
          <a:p>
            <a:pPr marL="266700" marR="0" lvl="0" indent="-266700" algn="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出典：文部科学省「学校基本調査」</a:t>
            </a:r>
            <a:r>
              <a:rPr lang="ja-JP" altLang="en-US" sz="900" dirty="0">
                <a:solidFill>
                  <a:prstClr val="black"/>
                </a:solidFill>
                <a:latin typeface="Meiryo UI" panose="020B0604030504040204" pitchFamily="50" charset="-128"/>
                <a:ea typeface="Meiryo UI" panose="020B0604030504040204" pitchFamily="50" charset="-128"/>
              </a:rPr>
              <a:t>（</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令和５年度</a:t>
            </a:r>
            <a:r>
              <a:rPr lang="ja-JP" altLang="en-US" sz="900" dirty="0">
                <a:solidFill>
                  <a:prstClr val="black"/>
                </a:solidFill>
                <a:latin typeface="Meiryo UI" panose="020B0604030504040204" pitchFamily="50" charset="-128"/>
                <a:ea typeface="Meiryo UI" panose="020B0604030504040204" pitchFamily="50" charset="-128"/>
              </a:rPr>
              <a:t>）</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5" name="正方形/長方形 34">
            <a:extLst>
              <a:ext uri="{FF2B5EF4-FFF2-40B4-BE49-F238E27FC236}">
                <a16:creationId xmlns:a16="http://schemas.microsoft.com/office/drawing/2014/main" id="{5096A109-F9F9-4DFF-BA06-5CD4488D2364}"/>
              </a:ext>
            </a:extLst>
          </p:cNvPr>
          <p:cNvSpPr/>
          <p:nvPr/>
        </p:nvSpPr>
        <p:spPr>
          <a:xfrm>
            <a:off x="5213845" y="3874466"/>
            <a:ext cx="221107" cy="181269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cxnSp>
        <p:nvCxnSpPr>
          <p:cNvPr id="36" name="直線矢印コネクタ 35">
            <a:extLst>
              <a:ext uri="{FF2B5EF4-FFF2-40B4-BE49-F238E27FC236}">
                <a16:creationId xmlns:a16="http://schemas.microsoft.com/office/drawing/2014/main" id="{11BBDEBB-DD51-40F5-A7D3-8E8428F20825}"/>
              </a:ext>
            </a:extLst>
          </p:cNvPr>
          <p:cNvCxnSpPr>
            <a:cxnSpLocks/>
            <a:stCxn id="38" idx="0"/>
            <a:endCxn id="35" idx="2"/>
          </p:cNvCxnSpPr>
          <p:nvPr/>
        </p:nvCxnSpPr>
        <p:spPr>
          <a:xfrm flipV="1">
            <a:off x="5111697" y="5687161"/>
            <a:ext cx="212702" cy="266636"/>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8" name="テキスト ボックス 37">
            <a:extLst>
              <a:ext uri="{FF2B5EF4-FFF2-40B4-BE49-F238E27FC236}">
                <a16:creationId xmlns:a16="http://schemas.microsoft.com/office/drawing/2014/main" id="{2961CE14-1026-4EBA-BDAA-B8624D45FAD0}"/>
              </a:ext>
            </a:extLst>
          </p:cNvPr>
          <p:cNvSpPr txBox="1"/>
          <p:nvPr/>
        </p:nvSpPr>
        <p:spPr>
          <a:xfrm>
            <a:off x="3901546" y="5953797"/>
            <a:ext cx="2420301" cy="492443"/>
          </a:xfrm>
          <a:prstGeom prst="rect">
            <a:avLst/>
          </a:prstGeom>
          <a:noFill/>
          <a:ln w="19050">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大阪府の高校を卒業し、大学へ進学したもののうち、</a:t>
            </a: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・府内大学への進学者は</a:t>
            </a: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59.7%</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・府を除く関西圏への進学者は</a:t>
            </a: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32.0%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9" name="テキスト ボックス 38">
            <a:extLst>
              <a:ext uri="{FF2B5EF4-FFF2-40B4-BE49-F238E27FC236}">
                <a16:creationId xmlns:a16="http://schemas.microsoft.com/office/drawing/2014/main" id="{C28FB688-4336-408A-8995-2476007203F9}"/>
              </a:ext>
            </a:extLst>
          </p:cNvPr>
          <p:cNvSpPr txBox="1"/>
          <p:nvPr/>
        </p:nvSpPr>
        <p:spPr>
          <a:xfrm>
            <a:off x="-16626" y="5263294"/>
            <a:ext cx="948178"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出身高校</a:t>
            </a: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所在地</a:t>
            </a:r>
          </a:p>
        </p:txBody>
      </p:sp>
    </p:spTree>
    <p:extLst>
      <p:ext uri="{BB962C8B-B14F-4D97-AF65-F5344CB8AC3E}">
        <p14:creationId xmlns:p14="http://schemas.microsoft.com/office/powerpoint/2010/main" val="21696377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３）社会増減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ー就職に係る移動の状況ー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ctr" defTabSz="914400" rtl="0" eaLnBrk="1" fontAlgn="auto" latinLnBrk="0" hangingPunct="1">
                <a:lnSpc>
                  <a:spcPts val="2500"/>
                </a:lnSpc>
                <a:spcBef>
                  <a:spcPts val="0"/>
                </a:spcBef>
                <a:spcAft>
                  <a:spcPts val="0"/>
                </a:spcAft>
                <a:buClrTx/>
                <a:buSzTx/>
                <a:buFontTx/>
                <a:buNone/>
                <a:tabLst/>
                <a:defRPr/>
              </a:pPr>
              <a:t>43</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11" name="直線コネクタ 10">
            <a:extLst>
              <a:ext uri="{FF2B5EF4-FFF2-40B4-BE49-F238E27FC236}">
                <a16:creationId xmlns:a16="http://schemas.microsoft.com/office/drawing/2014/main" id="{FA3819F0-E410-4F20-B0F4-C38ED3974C8F}"/>
              </a:ext>
            </a:extLst>
          </p:cNvPr>
          <p:cNvCxnSpPr>
            <a:cxnSpLocks/>
          </p:cNvCxnSpPr>
          <p:nvPr/>
        </p:nvCxnSpPr>
        <p:spPr>
          <a:xfrm>
            <a:off x="179512" y="52169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2" name="正方形/長方形 11">
            <a:extLst>
              <a:ext uri="{FF2B5EF4-FFF2-40B4-BE49-F238E27FC236}">
                <a16:creationId xmlns:a16="http://schemas.microsoft.com/office/drawing/2014/main" id="{77D53E4E-C463-4485-A5A3-AF4842B65275}"/>
              </a:ext>
            </a:extLst>
          </p:cNvPr>
          <p:cNvSpPr/>
          <p:nvPr/>
        </p:nvSpPr>
        <p:spPr>
          <a:xfrm>
            <a:off x="179512" y="735137"/>
            <a:ext cx="8784976" cy="838371"/>
          </a:xfrm>
          <a:prstGeom prst="rect">
            <a:avLst/>
          </a:prstGeom>
          <a:solidFill>
            <a:schemeClr val="accent5">
              <a:lumMod val="20000"/>
              <a:lumOff val="80000"/>
            </a:schemeClr>
          </a:solidFill>
        </p:spPr>
        <p:txBody>
          <a:bodyPr wrap="square">
            <a:spAutoFit/>
          </a:bodyPr>
          <a:lstStyle/>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民間企業が実施したインターネット調査によると、</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2024</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月に卒業見込みで、</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2024</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月時点で就職先が確定している大学生のうち、京阪神地域にキャンパスが所在する学生の</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65</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％が同じ京阪神地域に就職しているものの、約２割程度の学生が首都圏に就職しています。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2" name="グループ化 21">
            <a:extLst>
              <a:ext uri="{FF2B5EF4-FFF2-40B4-BE49-F238E27FC236}">
                <a16:creationId xmlns:a16="http://schemas.microsoft.com/office/drawing/2014/main" id="{05C265C2-3CB1-48FB-85DC-060ECD669449}"/>
              </a:ext>
            </a:extLst>
          </p:cNvPr>
          <p:cNvGrpSpPr/>
          <p:nvPr/>
        </p:nvGrpSpPr>
        <p:grpSpPr>
          <a:xfrm>
            <a:off x="2084927" y="4609966"/>
            <a:ext cx="4962168" cy="1001275"/>
            <a:chOff x="4295271" y="2943018"/>
            <a:chExt cx="4824284" cy="1001275"/>
          </a:xfrm>
        </p:grpSpPr>
        <p:sp>
          <p:nvSpPr>
            <p:cNvPr id="23" name="テキスト ボックス 22">
              <a:extLst>
                <a:ext uri="{FF2B5EF4-FFF2-40B4-BE49-F238E27FC236}">
                  <a16:creationId xmlns:a16="http://schemas.microsoft.com/office/drawing/2014/main" id="{38D56097-B70A-4F79-9C83-95B2810ED68F}"/>
                </a:ext>
              </a:extLst>
            </p:cNvPr>
            <p:cNvSpPr txBox="1"/>
            <p:nvPr/>
          </p:nvSpPr>
          <p:spPr>
            <a:xfrm>
              <a:off x="4295271" y="2990186"/>
              <a:ext cx="4824284" cy="954107"/>
            </a:xfrm>
            <a:prstGeom prst="rect">
              <a:avLst/>
            </a:prstGeom>
            <a:noFill/>
          </p:spPr>
          <p:txBody>
            <a:bodyPr wrap="square" numCol="2"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7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地域と都道府県</a:t>
              </a:r>
              <a:endParaRPr kumimoji="1" lang="en-US" altLang="ja-JP" sz="7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○東北＝青森県、岩手県、宮城県、秋田県、山形県、福島県</a:t>
              </a:r>
              <a:endPar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○北関東＝茨城県、栃木県、群馬県</a:t>
              </a:r>
              <a:endPar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○首都圏＝埼玉県、千葉県、東京都、神奈川県</a:t>
              </a:r>
              <a:endPar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623888" marR="0" lvl="0" indent="-623888"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○北陸・甲信越＝新潟県、富山県、石川県、福井県、山梨県、　   </a:t>
              </a:r>
              <a:endPar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623888"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長野県</a:t>
              </a:r>
              <a:endPar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○東海＝岐阜県、静岡県、愛知県、三重県</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○京阪神＝京都府、大阪府、兵庫県</a:t>
              </a:r>
              <a:endPar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○近畿＝滋賀県、奈良県、和歌山県</a:t>
              </a:r>
              <a:endPar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○中国＝鳥取県、島根県、岡山県、広島県、山口県</a:t>
              </a:r>
              <a:endPar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○四国＝徳島県、香川県、愛媛県、高知県</a:t>
              </a:r>
              <a:endPar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357188" marR="0" lvl="0" indent="-357188"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○九州＝福岡県、佐賀県、長崎県、熊本県、大分県、宮崎県、鹿児島県、沖縄県</a:t>
              </a:r>
              <a:endPar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4" name="四角形: 角を丸くする 23">
              <a:extLst>
                <a:ext uri="{FF2B5EF4-FFF2-40B4-BE49-F238E27FC236}">
                  <a16:creationId xmlns:a16="http://schemas.microsoft.com/office/drawing/2014/main" id="{30331168-86D7-4096-BA98-DF130AD24405}"/>
                </a:ext>
              </a:extLst>
            </p:cNvPr>
            <p:cNvSpPr/>
            <p:nvPr/>
          </p:nvSpPr>
          <p:spPr>
            <a:xfrm>
              <a:off x="4332768" y="2943018"/>
              <a:ext cx="4747832" cy="874416"/>
            </a:xfrm>
            <a:prstGeom prst="roundRect">
              <a:avLst>
                <a:gd name="adj" fmla="val 11914"/>
              </a:avLst>
            </a:prstGeom>
            <a:noFill/>
            <a:ln>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grpSp>
      <p:grpSp>
        <p:nvGrpSpPr>
          <p:cNvPr id="25" name="グループ化 24">
            <a:extLst>
              <a:ext uri="{FF2B5EF4-FFF2-40B4-BE49-F238E27FC236}">
                <a16:creationId xmlns:a16="http://schemas.microsoft.com/office/drawing/2014/main" id="{C9604B72-BF96-4FEF-A13B-489DF76C9AFB}"/>
              </a:ext>
            </a:extLst>
          </p:cNvPr>
          <p:cNvGrpSpPr/>
          <p:nvPr/>
        </p:nvGrpSpPr>
        <p:grpSpPr>
          <a:xfrm>
            <a:off x="1891872" y="1882757"/>
            <a:ext cx="5109666" cy="2525283"/>
            <a:chOff x="4307569" y="417735"/>
            <a:chExt cx="4922490" cy="2525283"/>
          </a:xfrm>
        </p:grpSpPr>
        <p:sp>
          <p:nvSpPr>
            <p:cNvPr id="26" name="Rectangle 2">
              <a:extLst>
                <a:ext uri="{FF2B5EF4-FFF2-40B4-BE49-F238E27FC236}">
                  <a16:creationId xmlns:a16="http://schemas.microsoft.com/office/drawing/2014/main" id="{F176421C-334B-4C5E-B053-37668BF57DD4}"/>
                </a:ext>
              </a:extLst>
            </p:cNvPr>
            <p:cNvSpPr>
              <a:spLocks noChangeArrowheads="1"/>
            </p:cNvSpPr>
            <p:nvPr/>
          </p:nvSpPr>
          <p:spPr bwMode="auto">
            <a:xfrm>
              <a:off x="4362051" y="417735"/>
              <a:ext cx="4868008" cy="2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大学キャンパス所在地から見た地域別の就職先分布</a:t>
              </a:r>
              <a:r>
                <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全国</a:t>
              </a:r>
              <a:r>
                <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27" name="図 26">
              <a:extLst>
                <a:ext uri="{FF2B5EF4-FFF2-40B4-BE49-F238E27FC236}">
                  <a16:creationId xmlns:a16="http://schemas.microsoft.com/office/drawing/2014/main" id="{18EC5669-2E74-4F65-B5BE-AD0C80E6AA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7569" y="922262"/>
              <a:ext cx="4824282" cy="2020756"/>
            </a:xfrm>
            <a:prstGeom prst="rect">
              <a:avLst/>
            </a:prstGeom>
          </p:spPr>
        </p:pic>
        <p:sp>
          <p:nvSpPr>
            <p:cNvPr id="28" name="正方形/長方形 27">
              <a:extLst>
                <a:ext uri="{FF2B5EF4-FFF2-40B4-BE49-F238E27FC236}">
                  <a16:creationId xmlns:a16="http://schemas.microsoft.com/office/drawing/2014/main" id="{9E824D65-DD5B-4DC3-97E5-B8585AF49D37}"/>
                </a:ext>
              </a:extLst>
            </p:cNvPr>
            <p:cNvSpPr/>
            <p:nvPr/>
          </p:nvSpPr>
          <p:spPr>
            <a:xfrm>
              <a:off x="4821382" y="2145065"/>
              <a:ext cx="4275844" cy="14093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grpSp>
      <p:sp>
        <p:nvSpPr>
          <p:cNvPr id="29" name="テキスト ボックス 28">
            <a:extLst>
              <a:ext uri="{FF2B5EF4-FFF2-40B4-BE49-F238E27FC236}">
                <a16:creationId xmlns:a16="http://schemas.microsoft.com/office/drawing/2014/main" id="{9CA984A8-22F2-482E-9335-62FA1D08607F}"/>
              </a:ext>
            </a:extLst>
          </p:cNvPr>
          <p:cNvSpPr txBox="1"/>
          <p:nvPr/>
        </p:nvSpPr>
        <p:spPr>
          <a:xfrm>
            <a:off x="4644439" y="6036706"/>
            <a:ext cx="4392543" cy="215444"/>
          </a:xfrm>
          <a:prstGeom prst="rect">
            <a:avLst/>
          </a:prstGeom>
          <a:noFill/>
        </p:spPr>
        <p:txBody>
          <a:bodyPr wrap="square" rtlCol="0">
            <a:spAutoFit/>
          </a:bodyPr>
          <a:lstStyle/>
          <a:p>
            <a:pPr marL="266700" marR="0" lvl="0" indent="-266700" algn="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出典：リクルート　就職みらい研究所「大学生の地域間移動に関するレポート</a:t>
            </a: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2024</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」より大阪府加工</a:t>
            </a: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26895524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四角形: 角を丸くする 29">
            <a:extLst>
              <a:ext uri="{FF2B5EF4-FFF2-40B4-BE49-F238E27FC236}">
                <a16:creationId xmlns:a16="http://schemas.microsoft.com/office/drawing/2014/main" id="{B971BAE6-5FF1-4CDE-B1CA-FCB8FE6E55DA}"/>
              </a:ext>
            </a:extLst>
          </p:cNvPr>
          <p:cNvSpPr/>
          <p:nvPr/>
        </p:nvSpPr>
        <p:spPr>
          <a:xfrm>
            <a:off x="163467" y="597487"/>
            <a:ext cx="4028862" cy="6065722"/>
          </a:xfrm>
          <a:prstGeom prst="roundRect">
            <a:avLst>
              <a:gd name="adj" fmla="val 32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sng"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8" name="テキスト ボックス 17">
            <a:extLst>
              <a:ext uri="{FF2B5EF4-FFF2-40B4-BE49-F238E27FC236}">
                <a16:creationId xmlns:a16="http://schemas.microsoft.com/office/drawing/2014/main" id="{D3B67018-8AE7-4B30-8E93-B363068FFA9E}"/>
              </a:ext>
            </a:extLst>
          </p:cNvPr>
          <p:cNvSpPr txBox="1"/>
          <p:nvPr/>
        </p:nvSpPr>
        <p:spPr>
          <a:xfrm>
            <a:off x="179511" y="640198"/>
            <a:ext cx="2126366" cy="338554"/>
          </a:xfrm>
          <a:prstGeom prst="rect">
            <a:avLst/>
          </a:prstGeom>
          <a:noFill/>
        </p:spPr>
        <p:txBody>
          <a:bodyPr wrap="square" rtlCol="0">
            <a:spAutoFit/>
          </a:bodyP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0" name="テキスト ボックス 19">
            <a:extLst>
              <a:ext uri="{FF2B5EF4-FFF2-40B4-BE49-F238E27FC236}">
                <a16:creationId xmlns:a16="http://schemas.microsoft.com/office/drawing/2014/main" id="{BED4F2F1-12C4-4EEF-ABC7-2722C240E30A}"/>
              </a:ext>
            </a:extLst>
          </p:cNvPr>
          <p:cNvSpPr txBox="1"/>
          <p:nvPr/>
        </p:nvSpPr>
        <p:spPr>
          <a:xfrm>
            <a:off x="153632" y="611073"/>
            <a:ext cx="4028863" cy="4093428"/>
          </a:xfrm>
          <a:prstGeom prst="rect">
            <a:avLst/>
          </a:prstGeom>
          <a:noFill/>
        </p:spPr>
        <p:txBody>
          <a:bodyPr wrap="square" rtlCol="0">
            <a:spAutoFit/>
          </a:bodyPr>
          <a:lstStyle/>
          <a:p>
            <a:pPr marL="266700" marR="0" lvl="0" indent="-266700" defTabSz="914400" rtl="0" eaLnBrk="1" fontAlgn="auto" latinLnBrk="0" hangingPunct="1">
              <a:lnSpc>
                <a:spcPts val="1800"/>
              </a:lnSpc>
              <a:spcBef>
                <a:spcPts val="0"/>
              </a:spcBef>
              <a:spcAft>
                <a:spcPts val="0"/>
              </a:spcAft>
              <a:buClrTx/>
              <a:buSzTx/>
              <a:buFontTx/>
              <a:buNone/>
              <a:tabLst/>
              <a:defRPr/>
            </a:pPr>
            <a:endParaRPr kumimoji="1" lang="en-US" altLang="ja-JP" sz="1600" b="0" i="0"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198438" marR="0" lvl="0" indent="-198438" defTabSz="914400" rtl="0" eaLnBrk="1" fontAlgn="auto" latinLnBrk="0" hangingPunct="1">
              <a:lnSpc>
                <a:spcPts val="1800"/>
              </a:lnSpc>
              <a:spcBef>
                <a:spcPts val="0"/>
              </a:spcBef>
              <a:spcAft>
                <a:spcPts val="0"/>
              </a:spcAft>
              <a:buClrTx/>
              <a:buSzTx/>
              <a:buFontTx/>
              <a:buNone/>
              <a:tabLst/>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大阪府が実施したインターネット調査によると、大阪から東京圏への</a:t>
            </a:r>
            <a:r>
              <a:rPr lang="ja-JP" altLang="en-US" sz="1600" dirty="0">
                <a:solidFill>
                  <a:prstClr val="black"/>
                </a:solidFill>
                <a:latin typeface="Meiryo UI" panose="020B0604030504040204" pitchFamily="50" charset="-128"/>
                <a:ea typeface="Meiryo UI" panose="020B0604030504040204" pitchFamily="50" charset="-128"/>
              </a:rPr>
              <a:t>転居</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理由を男女別、転居時の年齢別に見ると、次の理由を機に転出していることが伺える。</a:t>
            </a:r>
            <a:endParaRPr kumimoji="1" lang="en-US" altLang="ja-JP" sz="1600" b="0" i="0" strike="noStrike" kern="1200" cap="none" spc="0" normalizeH="0" baseline="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marR="0" lvl="0" indent="-180975" defTabSz="914400" rtl="0" eaLnBrk="1" fontAlgn="auto" latinLnBrk="0" hangingPunct="1">
              <a:lnSpc>
                <a:spcPts val="1800"/>
              </a:lnSpc>
              <a:spcBef>
                <a:spcPts val="0"/>
              </a:spcBef>
              <a:spcAft>
                <a:spcPts val="0"/>
              </a:spcAft>
              <a:buClrTx/>
              <a:buSzTx/>
              <a:buFontTx/>
              <a:buNone/>
              <a:tabLst/>
              <a:defRPr/>
            </a:pPr>
            <a:endParaRPr lang="en-US" altLang="ja-JP" sz="1600" noProof="0" dirty="0">
              <a:solidFill>
                <a:prstClr val="black"/>
              </a:solidFill>
              <a:latin typeface="Meiryo UI" panose="020B0604030504040204" pitchFamily="50" charset="-128"/>
              <a:ea typeface="Meiryo UI" panose="020B0604030504040204" pitchFamily="50" charset="-128"/>
            </a:endParaRPr>
          </a:p>
          <a:p>
            <a:pPr marL="319088" marR="0" lvl="0" indent="-319088" defTabSz="914400" rtl="0" eaLnBrk="1" fontAlgn="auto" latinLnBrk="0" hangingPunct="1">
              <a:lnSpc>
                <a:spcPts val="1800"/>
              </a:lnSpc>
              <a:spcBef>
                <a:spcPts val="0"/>
              </a:spcBef>
              <a:spcAft>
                <a:spcPts val="0"/>
              </a:spcAft>
              <a:buClrTx/>
              <a:buSzTx/>
              <a:buFontTx/>
              <a:buNone/>
              <a:tabLst/>
              <a:defRPr/>
            </a:pPr>
            <a:r>
              <a:rPr lang="en-US" altLang="ja-JP" sz="1600" dirty="0">
                <a:solidFill>
                  <a:prstClr val="black"/>
                </a:solidFill>
                <a:latin typeface="Meiryo UI" panose="020B0604030504040204" pitchFamily="50" charset="-128"/>
                <a:ea typeface="Meiryo UI" panose="020B0604030504040204" pitchFamily="50" charset="-128"/>
              </a:rPr>
              <a:t>   </a:t>
            </a:r>
            <a:r>
              <a:rPr lang="ja-JP" altLang="en-US" sz="1600" noProof="0" dirty="0">
                <a:solidFill>
                  <a:prstClr val="black"/>
                </a:solidFill>
                <a:latin typeface="Meiryo UI" panose="020B0604030504040204" pitchFamily="50" charset="-128"/>
                <a:ea typeface="Meiryo UI" panose="020B0604030504040204" pitchFamily="50" charset="-128"/>
              </a:rPr>
              <a:t>・</a:t>
            </a:r>
            <a:r>
              <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10</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代後半の</a:t>
            </a:r>
            <a:r>
              <a:rPr lang="ja-JP" altLang="en-US" sz="1600" dirty="0">
                <a:solidFill>
                  <a:prstClr val="black"/>
                </a:solidFill>
                <a:latin typeface="Meiryo UI" panose="020B0604030504040204" pitchFamily="50" charset="-128"/>
                <a:ea typeface="Meiryo UI" panose="020B0604030504040204" pitchFamily="50" charset="-128"/>
              </a:rPr>
              <a:t>転居</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理由では、男女ともに「進学」が最多、次いで「親・配偶者の就職・転職・転勤」、「就職」と続く。</a:t>
            </a:r>
            <a:endPar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319088" marR="0" lvl="0" indent="-319088" algn="l" defTabSz="914400" rtl="0" eaLnBrk="1" fontAlgn="auto" latinLnBrk="0" hangingPunct="1">
              <a:lnSpc>
                <a:spcPts val="1800"/>
              </a:lnSpc>
              <a:spcBef>
                <a:spcPts val="1200"/>
              </a:spcBef>
              <a:spcAft>
                <a:spcPts val="0"/>
              </a:spcAft>
              <a:buClrTx/>
              <a:buSzTx/>
              <a:buFontTx/>
              <a:buNone/>
              <a:tabLst/>
              <a:defRPr/>
            </a:pPr>
            <a:r>
              <a:rPr lang="ja-JP" altLang="en-US" sz="1600" dirty="0">
                <a:solidFill>
                  <a:prstClr val="black"/>
                </a:solidFill>
                <a:latin typeface="Meiryo UI" panose="020B0604030504040204" pitchFamily="50" charset="-128"/>
                <a:ea typeface="Meiryo UI" panose="020B0604030504040204" pitchFamily="50" charset="-128"/>
              </a:rPr>
              <a:t>   ・</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代では、男女ともに「就職」が最多、男性は次いで「転勤」、「転職」の順に多い。 一方、女性は「結婚」、「転職」と続く。</a:t>
            </a:r>
            <a:endPar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319088" marR="0" lvl="0" indent="-319088" algn="l" defTabSz="914400" rtl="0" eaLnBrk="1" fontAlgn="auto" latinLnBrk="0" hangingPunct="1">
              <a:lnSpc>
                <a:spcPts val="1800"/>
              </a:lnSpc>
              <a:spcBef>
                <a:spcPts val="1200"/>
              </a:spcBef>
              <a:spcAft>
                <a:spcPts val="0"/>
              </a:spcAft>
              <a:buClrTx/>
              <a:buSzTx/>
              <a:buFontTx/>
              <a:buNone/>
              <a:tabLst/>
              <a:defRPr/>
            </a:pPr>
            <a:r>
              <a:rPr lang="ja-JP" altLang="en-US" sz="1600" dirty="0">
                <a:solidFill>
                  <a:prstClr val="black"/>
                </a:solidFill>
                <a:latin typeface="Meiryo UI" panose="020B0604030504040204" pitchFamily="50" charset="-128"/>
                <a:ea typeface="Meiryo UI" panose="020B0604030504040204" pitchFamily="50" charset="-128"/>
              </a:rPr>
              <a:t>   ・</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30</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代では、男性で「転勤」が最多の一方、女性は「親・配偶者の就職・転職・転勤」が最多。</a:t>
            </a:r>
            <a:endParaRPr lang="en-US" altLang="ja-JP" sz="1600" dirty="0">
              <a:solidFill>
                <a:prstClr val="black"/>
              </a:solidFill>
              <a:latin typeface="Meiryo UI" panose="020B0604030504040204" pitchFamily="50" charset="-128"/>
              <a:ea typeface="Meiryo UI" panose="020B0604030504040204" pitchFamily="50" charset="-128"/>
            </a:endParaRPr>
          </a:p>
          <a:p>
            <a:pPr marL="180975" indent="-180975">
              <a:lnSpc>
                <a:spcPts val="1800"/>
              </a:lnSpc>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＜図表「大阪から東京圏への転居理由」＞</a:t>
            </a:r>
            <a:endParaRPr kumimoji="1" lang="en-US" altLang="ja-JP"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8" name="正方形/長方形 37">
            <a:extLst>
              <a:ext uri="{FF2B5EF4-FFF2-40B4-BE49-F238E27FC236}">
                <a16:creationId xmlns:a16="http://schemas.microsoft.com/office/drawing/2014/main" id="{3D169B7D-8B0D-4A3F-A013-2372B322F38D}"/>
              </a:ext>
            </a:extLst>
          </p:cNvPr>
          <p:cNvSpPr/>
          <p:nvPr/>
        </p:nvSpPr>
        <p:spPr>
          <a:xfrm>
            <a:off x="179512" y="220670"/>
            <a:ext cx="8136904"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東京圏への転出超過の背景</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ー東京圏を選んだ理由ー</a:t>
            </a:r>
            <a:endParaRPr kumimoji="1" lang="ja-JP" altLang="en-US" sz="18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四角形: 角を丸くする 2">
            <a:extLst>
              <a:ext uri="{FF2B5EF4-FFF2-40B4-BE49-F238E27FC236}">
                <a16:creationId xmlns:a16="http://schemas.microsoft.com/office/drawing/2014/main" id="{A0B0B2BB-3D76-4F96-BA25-D00C52459EFA}"/>
              </a:ext>
            </a:extLst>
          </p:cNvPr>
          <p:cNvSpPr/>
          <p:nvPr/>
        </p:nvSpPr>
        <p:spPr>
          <a:xfrm>
            <a:off x="102175" y="186165"/>
            <a:ext cx="8937548" cy="6525185"/>
          </a:xfrm>
          <a:prstGeom prst="roundRect">
            <a:avLst>
              <a:gd name="adj" fmla="val 2580"/>
            </a:avLst>
          </a:prstGeom>
          <a:noFill/>
          <a:ln w="1905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2" name="正方形/長方形 31">
            <a:extLst>
              <a:ext uri="{FF2B5EF4-FFF2-40B4-BE49-F238E27FC236}">
                <a16:creationId xmlns:a16="http://schemas.microsoft.com/office/drawing/2014/main" id="{B0D31B77-3A22-424E-9944-447835B1BE03}"/>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44</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grpSp>
        <p:nvGrpSpPr>
          <p:cNvPr id="25" name="グループ化 24">
            <a:extLst>
              <a:ext uri="{FF2B5EF4-FFF2-40B4-BE49-F238E27FC236}">
                <a16:creationId xmlns:a16="http://schemas.microsoft.com/office/drawing/2014/main" id="{C64512BE-3ADC-4ECB-B445-8A3F8598073D}"/>
              </a:ext>
            </a:extLst>
          </p:cNvPr>
          <p:cNvGrpSpPr/>
          <p:nvPr/>
        </p:nvGrpSpPr>
        <p:grpSpPr>
          <a:xfrm>
            <a:off x="4306640" y="6273315"/>
            <a:ext cx="4305562" cy="416485"/>
            <a:chOff x="5075246" y="6273550"/>
            <a:chExt cx="3561259" cy="466429"/>
          </a:xfrm>
        </p:grpSpPr>
        <p:sp>
          <p:nvSpPr>
            <p:cNvPr id="26" name="テキスト ボックス 25">
              <a:extLst>
                <a:ext uri="{FF2B5EF4-FFF2-40B4-BE49-F238E27FC236}">
                  <a16:creationId xmlns:a16="http://schemas.microsoft.com/office/drawing/2014/main" id="{76ACF806-1F94-4F7F-B415-6B6EC4D0E5B6}"/>
                </a:ext>
              </a:extLst>
            </p:cNvPr>
            <p:cNvSpPr txBox="1"/>
            <p:nvPr/>
          </p:nvSpPr>
          <p:spPr>
            <a:xfrm>
              <a:off x="5075246" y="6273550"/>
              <a:ext cx="2701563" cy="241280"/>
            </a:xfrm>
            <a:prstGeom prst="rect">
              <a:avLst/>
            </a:prstGeom>
            <a:noFill/>
          </p:spPr>
          <p:txBody>
            <a:bodyPr wrap="square" rtlCol="0">
              <a:spAutoFit/>
            </a:bodyP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出典：大阪府「</a:t>
              </a: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WEB</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アンケート」（</a:t>
              </a: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2024</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7" name="テキスト ボックス 9">
              <a:extLst>
                <a:ext uri="{FF2B5EF4-FFF2-40B4-BE49-F238E27FC236}">
                  <a16:creationId xmlns:a16="http://schemas.microsoft.com/office/drawing/2014/main" id="{F81A769C-0329-41A6-BCA0-41169365C5BE}"/>
                </a:ext>
              </a:extLst>
            </p:cNvPr>
            <p:cNvSpPr txBox="1"/>
            <p:nvPr/>
          </p:nvSpPr>
          <p:spPr>
            <a:xfrm>
              <a:off x="5075246" y="6434611"/>
              <a:ext cx="3561259" cy="30536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複数回答。回答割合の高い上位３選択肢</a:t>
              </a:r>
              <a:endPar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男性：</a:t>
              </a:r>
              <a:r>
                <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10</a:t>
              </a: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代後半</a:t>
              </a:r>
              <a:r>
                <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n=78,20</a:t>
              </a: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代</a:t>
              </a:r>
              <a:r>
                <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n=153,30</a:t>
              </a: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代</a:t>
              </a:r>
              <a:r>
                <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n=57</a:t>
              </a: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、女性：</a:t>
              </a:r>
              <a:r>
                <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10</a:t>
              </a: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代後半</a:t>
              </a:r>
              <a:r>
                <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n=66,20</a:t>
              </a: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代</a:t>
              </a:r>
              <a:r>
                <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n=145,30</a:t>
              </a: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代</a:t>
              </a:r>
              <a:r>
                <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n=59</a:t>
              </a:r>
              <a:endPar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pic>
        <p:nvPicPr>
          <p:cNvPr id="2" name="図 1">
            <a:extLst>
              <a:ext uri="{FF2B5EF4-FFF2-40B4-BE49-F238E27FC236}">
                <a16:creationId xmlns:a16="http://schemas.microsoft.com/office/drawing/2014/main" id="{6579A3C8-18B6-4ED4-922B-897E331637A0}"/>
              </a:ext>
            </a:extLst>
          </p:cNvPr>
          <p:cNvPicPr>
            <a:picLocks noChangeAspect="1"/>
          </p:cNvPicPr>
          <p:nvPr/>
        </p:nvPicPr>
        <p:blipFill>
          <a:blip r:embed="rId3"/>
          <a:stretch>
            <a:fillRect/>
          </a:stretch>
        </p:blipFill>
        <p:spPr>
          <a:xfrm>
            <a:off x="3710774" y="478269"/>
            <a:ext cx="5279594" cy="5919729"/>
          </a:xfrm>
          <a:prstGeom prst="rect">
            <a:avLst/>
          </a:prstGeom>
        </p:spPr>
      </p:pic>
    </p:spTree>
    <p:extLst>
      <p:ext uri="{BB962C8B-B14F-4D97-AF65-F5344CB8AC3E}">
        <p14:creationId xmlns:p14="http://schemas.microsoft.com/office/powerpoint/2010/main" val="14102502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四角形: 角を丸くする 29">
            <a:extLst>
              <a:ext uri="{FF2B5EF4-FFF2-40B4-BE49-F238E27FC236}">
                <a16:creationId xmlns:a16="http://schemas.microsoft.com/office/drawing/2014/main" id="{B971BAE6-5FF1-4CDE-B1CA-FCB8FE6E55DA}"/>
              </a:ext>
            </a:extLst>
          </p:cNvPr>
          <p:cNvSpPr/>
          <p:nvPr/>
        </p:nvSpPr>
        <p:spPr>
          <a:xfrm>
            <a:off x="163467" y="597487"/>
            <a:ext cx="4028862" cy="6065722"/>
          </a:xfrm>
          <a:prstGeom prst="roundRect">
            <a:avLst>
              <a:gd name="adj" fmla="val 32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sng"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8" name="テキスト ボックス 17">
            <a:extLst>
              <a:ext uri="{FF2B5EF4-FFF2-40B4-BE49-F238E27FC236}">
                <a16:creationId xmlns:a16="http://schemas.microsoft.com/office/drawing/2014/main" id="{D3B67018-8AE7-4B30-8E93-B363068FFA9E}"/>
              </a:ext>
            </a:extLst>
          </p:cNvPr>
          <p:cNvSpPr txBox="1"/>
          <p:nvPr/>
        </p:nvSpPr>
        <p:spPr>
          <a:xfrm>
            <a:off x="179511" y="640198"/>
            <a:ext cx="2126366" cy="338554"/>
          </a:xfrm>
          <a:prstGeom prst="rect">
            <a:avLst/>
          </a:prstGeom>
          <a:noFill/>
        </p:spPr>
        <p:txBody>
          <a:bodyPr wrap="square" rtlCol="0">
            <a:spAutoFit/>
          </a:bodyP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0" name="テキスト ボックス 19">
            <a:extLst>
              <a:ext uri="{FF2B5EF4-FFF2-40B4-BE49-F238E27FC236}">
                <a16:creationId xmlns:a16="http://schemas.microsoft.com/office/drawing/2014/main" id="{BED4F2F1-12C4-4EEF-ABC7-2722C240E30A}"/>
              </a:ext>
            </a:extLst>
          </p:cNvPr>
          <p:cNvSpPr txBox="1"/>
          <p:nvPr/>
        </p:nvSpPr>
        <p:spPr>
          <a:xfrm>
            <a:off x="153632" y="611073"/>
            <a:ext cx="4028863" cy="5679568"/>
          </a:xfrm>
          <a:prstGeom prst="rect">
            <a:avLst/>
          </a:prstGeom>
          <a:noFill/>
        </p:spPr>
        <p:txBody>
          <a:bodyPr wrap="square" rtlCol="0">
            <a:spAutoFit/>
          </a:bodyPr>
          <a:lstStyle/>
          <a:p>
            <a:pPr marL="266700" marR="0" lvl="0" indent="-266700" defTabSz="914400" rtl="0" eaLnBrk="1" fontAlgn="auto" latinLnBrk="0" hangingPunct="1">
              <a:lnSpc>
                <a:spcPts val="1800"/>
              </a:lnSpc>
              <a:spcBef>
                <a:spcPts val="0"/>
              </a:spcBef>
              <a:spcAft>
                <a:spcPts val="0"/>
              </a:spcAft>
              <a:buClrTx/>
              <a:buSzTx/>
              <a:buFontTx/>
              <a:buNone/>
              <a:tabLst/>
              <a:defRPr/>
            </a:pPr>
            <a:endParaRPr kumimoji="1" lang="en-US" altLang="ja-JP" sz="1600" b="0" i="0"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198438" marR="0" lvl="0" indent="-198438" defTabSz="914400" rtl="0" eaLnBrk="1" fontAlgn="auto" latinLnBrk="0" hangingPunct="1">
              <a:lnSpc>
                <a:spcPts val="1800"/>
              </a:lnSpc>
              <a:spcBef>
                <a:spcPts val="0"/>
              </a:spcBef>
              <a:spcAft>
                <a:spcPts val="0"/>
              </a:spcAft>
              <a:buClrTx/>
              <a:buSzTx/>
              <a:buFontTx/>
              <a:buNone/>
              <a:tabLst/>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国土交通省が実施したインターネット調査で、東京圏外出身の東京圏在住者に移住の背景となった事情を尋ねた結果、</a:t>
            </a:r>
            <a:endParaRPr kumimoji="1" lang="en-US" altLang="ja-JP" sz="1600" b="0" i="0" strike="noStrike" kern="1200" cap="none" spc="0" normalizeH="0" baseline="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marR="0" lvl="0" indent="-180975" defTabSz="914400" rtl="0" eaLnBrk="1" fontAlgn="auto" latinLnBrk="0" hangingPunct="1">
              <a:lnSpc>
                <a:spcPts val="1800"/>
              </a:lnSpc>
              <a:spcBef>
                <a:spcPts val="0"/>
              </a:spcBef>
              <a:spcAft>
                <a:spcPts val="0"/>
              </a:spcAft>
              <a:buClrTx/>
              <a:buSzTx/>
              <a:buFontTx/>
              <a:buNone/>
              <a:tabLst/>
              <a:defRPr/>
            </a:pPr>
            <a:endParaRPr lang="en-US" altLang="ja-JP" sz="1600" noProof="0" dirty="0">
              <a:solidFill>
                <a:prstClr val="black"/>
              </a:solidFill>
              <a:latin typeface="Meiryo UI" panose="020B0604030504040204" pitchFamily="50" charset="-128"/>
              <a:ea typeface="Meiryo UI" panose="020B0604030504040204" pitchFamily="50" charset="-128"/>
            </a:endParaRPr>
          </a:p>
          <a:p>
            <a:pPr marL="319088" marR="0" lvl="0" indent="-319088" defTabSz="914400" rtl="0" eaLnBrk="1" fontAlgn="auto" latinLnBrk="0" hangingPunct="1">
              <a:lnSpc>
                <a:spcPts val="1800"/>
              </a:lnSpc>
              <a:spcBef>
                <a:spcPts val="0"/>
              </a:spcBef>
              <a:spcAft>
                <a:spcPts val="0"/>
              </a:spcAft>
              <a:buClrTx/>
              <a:buSzTx/>
              <a:buFontTx/>
              <a:buNone/>
              <a:tabLst/>
              <a:defRPr/>
            </a:pPr>
            <a:r>
              <a:rPr lang="en-US" altLang="ja-JP" sz="1600" dirty="0">
                <a:solidFill>
                  <a:prstClr val="black"/>
                </a:solidFill>
                <a:latin typeface="Meiryo UI" panose="020B0604030504040204" pitchFamily="50" charset="-128"/>
                <a:ea typeface="Meiryo UI" panose="020B0604030504040204" pitchFamily="50" charset="-128"/>
              </a:rPr>
              <a:t>   </a:t>
            </a:r>
            <a:r>
              <a:rPr lang="ja-JP" altLang="en-US" sz="1600" noProof="0" dirty="0">
                <a:solidFill>
                  <a:prstClr val="black"/>
                </a:solidFill>
                <a:latin typeface="Meiryo UI" panose="020B0604030504040204" pitchFamily="50" charset="-128"/>
                <a:ea typeface="Meiryo UI" panose="020B0604030504040204" pitchFamily="50" charset="-128"/>
              </a:rPr>
              <a:t>・</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男女ともに「仕事」や「進学先」を挙げる者の割合が高い。</a:t>
            </a:r>
            <a:endPar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319088" marR="0" lvl="0" indent="-319088" algn="l" defTabSz="914400" rtl="0" eaLnBrk="1" fontAlgn="auto" latinLnBrk="0" hangingPunct="1">
              <a:lnSpc>
                <a:spcPts val="1800"/>
              </a:lnSpc>
              <a:spcBef>
                <a:spcPts val="1200"/>
              </a:spcBef>
              <a:spcAft>
                <a:spcPts val="0"/>
              </a:spcAft>
              <a:buClrTx/>
              <a:buSzTx/>
              <a:buFontTx/>
              <a:buNone/>
              <a:tabLst/>
              <a:defRPr/>
            </a:pPr>
            <a:r>
              <a:rPr lang="ja-JP" altLang="en-US" sz="1600" dirty="0">
                <a:solidFill>
                  <a:prstClr val="black"/>
                </a:solidFill>
                <a:latin typeface="Meiryo UI" panose="020B0604030504040204" pitchFamily="50" charset="-128"/>
                <a:ea typeface="Meiryo UI" panose="020B0604030504040204" pitchFamily="50" charset="-128"/>
              </a:rPr>
              <a:t>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男性は仕事の内容や待遇を挙げる者が大多数。</a:t>
            </a:r>
            <a:endPar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319088" marR="0" lvl="0" indent="-319088" algn="l" defTabSz="914400" rtl="0" eaLnBrk="1" fontAlgn="auto" latinLnBrk="0" hangingPunct="1">
              <a:lnSpc>
                <a:spcPts val="1800"/>
              </a:lnSpc>
              <a:spcBef>
                <a:spcPts val="1200"/>
              </a:spcBef>
              <a:spcAft>
                <a:spcPts val="0"/>
              </a:spcAft>
              <a:buClrTx/>
              <a:buSzTx/>
              <a:buFontTx/>
              <a:buNone/>
              <a:tabLst/>
              <a:defRPr/>
            </a:pPr>
            <a:r>
              <a:rPr lang="ja-JP" altLang="en-US" sz="1600" dirty="0">
                <a:solidFill>
                  <a:prstClr val="black"/>
                </a:solidFill>
                <a:latin typeface="Meiryo UI" panose="020B0604030504040204" pitchFamily="50" charset="-128"/>
                <a:ea typeface="Meiryo UI" panose="020B0604030504040204" pitchFamily="50" charset="-128"/>
              </a:rPr>
              <a:t>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女性を中心に「利便性」や「娯楽」、「人間関係やコミュニティの閉塞感」等の回答の割合も高い。</a:t>
            </a:r>
            <a:endParaRPr kumimoji="1" lang="en-US" altLang="ja-JP" sz="2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indent="-180975">
              <a:lnSpc>
                <a:spcPts val="1800"/>
              </a:lnSpc>
              <a:defRPr/>
            </a:pP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図表「東京圏流入者の移住の背景となった地元の事情</a:t>
            </a:r>
            <a:r>
              <a:rPr lang="ja-JP" altLang="en-US" sz="1100" dirty="0">
                <a:solidFill>
                  <a:prstClr val="black"/>
                </a:solidFill>
                <a:latin typeface="Meiryo UI" panose="020B0604030504040204" pitchFamily="50" charset="-128"/>
                <a:ea typeface="Meiryo UI" panose="020B0604030504040204" pitchFamily="50" charset="-128"/>
              </a:rPr>
              <a:t>」 </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indent="-180975">
              <a:lnSpc>
                <a:spcPts val="1800"/>
              </a:lnSpc>
              <a:defRPr/>
            </a:pPr>
            <a:endParaRPr lang="en-US" altLang="ja-JP" sz="1100" dirty="0">
              <a:solidFill>
                <a:prstClr val="black"/>
              </a:solidFill>
              <a:latin typeface="Meiryo UI" panose="020B0604030504040204" pitchFamily="50" charset="-128"/>
              <a:ea typeface="Meiryo UI" panose="020B0604030504040204" pitchFamily="50" charset="-128"/>
            </a:endParaRPr>
          </a:p>
          <a:p>
            <a:pPr marL="180975" marR="0" lvl="0" indent="-180975" defTabSz="914400" rtl="0" eaLnBrk="1" fontAlgn="auto" latinLnBrk="0" hangingPunct="1">
              <a:lnSpc>
                <a:spcPts val="1800"/>
              </a:lnSpc>
              <a:spcBef>
                <a:spcPts val="0"/>
              </a:spcBef>
              <a:spcAft>
                <a:spcPts val="0"/>
              </a:spcAft>
              <a:buClrTx/>
              <a:buSzTx/>
              <a:buFontTx/>
              <a:buNone/>
              <a:tabLst/>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大阪府が実施したインターネット調査で、学生時等に大阪に住んだ経験があるが最初に東京圏で就職した人に、東京圏を就職先に選んだ理由を尋ねた結果、</a:t>
            </a:r>
            <a:endParaRPr kumimoji="1" lang="en-US" altLang="ja-JP" sz="1600" b="0" i="0" strike="noStrike" kern="1200" cap="none" spc="0" normalizeH="0" baseline="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marR="0" lvl="0" indent="-180975" defTabSz="914400" rtl="0" eaLnBrk="1" fontAlgn="auto" latinLnBrk="0" hangingPunct="1">
              <a:lnSpc>
                <a:spcPts val="1800"/>
              </a:lnSpc>
              <a:spcBef>
                <a:spcPts val="0"/>
              </a:spcBef>
              <a:spcAft>
                <a:spcPts val="0"/>
              </a:spcAft>
              <a:buClrTx/>
              <a:buSzTx/>
              <a:buFontTx/>
              <a:buNone/>
              <a:tabLst/>
              <a:defRPr/>
            </a:pPr>
            <a:endParaRPr lang="en-US" altLang="ja-JP" sz="1600" noProof="0" dirty="0">
              <a:solidFill>
                <a:prstClr val="black"/>
              </a:solidFill>
              <a:latin typeface="Meiryo UI" panose="020B0604030504040204" pitchFamily="50" charset="-128"/>
              <a:ea typeface="Meiryo UI" panose="020B0604030504040204" pitchFamily="50" charset="-128"/>
            </a:endParaRPr>
          </a:p>
          <a:p>
            <a:pPr marL="319088" marR="0" lvl="0" indent="-319088" defTabSz="914400" rtl="0" eaLnBrk="1" fontAlgn="auto" latinLnBrk="0" hangingPunct="1">
              <a:lnSpc>
                <a:spcPts val="1800"/>
              </a:lnSpc>
              <a:spcBef>
                <a:spcPts val="0"/>
              </a:spcBef>
              <a:spcAft>
                <a:spcPts val="0"/>
              </a:spcAft>
              <a:buClrTx/>
              <a:buSzTx/>
              <a:buFontTx/>
              <a:buNone/>
              <a:tabLst/>
              <a:defRPr/>
            </a:pPr>
            <a:r>
              <a:rPr lang="en-US" altLang="ja-JP" sz="1600" dirty="0">
                <a:solidFill>
                  <a:prstClr val="black"/>
                </a:solidFill>
                <a:latin typeface="Meiryo UI" panose="020B0604030504040204" pitchFamily="50" charset="-128"/>
                <a:ea typeface="Meiryo UI" panose="020B0604030504040204" pitchFamily="50" charset="-128"/>
              </a:rPr>
              <a:t>   </a:t>
            </a:r>
            <a:r>
              <a:rPr lang="ja-JP" altLang="en-US" sz="1600" noProof="0" dirty="0">
                <a:solidFill>
                  <a:prstClr val="black"/>
                </a:solidFill>
                <a:latin typeface="Meiryo UI" panose="020B0604030504040204" pitchFamily="50" charset="-128"/>
                <a:ea typeface="Meiryo UI" panose="020B0604030504040204" pitchFamily="50" charset="-128"/>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男女ともに「希望する仕事があったから」という回答が最多</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indent="-180975">
              <a:lnSpc>
                <a:spcPts val="1800"/>
              </a:lnSpc>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図表「就職先として東京圏を選んだ理由</a:t>
            </a:r>
            <a:r>
              <a:rPr lang="ja-JP" altLang="en-US" sz="1100" dirty="0">
                <a:solidFill>
                  <a:prstClr val="black"/>
                </a:solidFill>
                <a:latin typeface="Meiryo UI" panose="020B0604030504040204" pitchFamily="50" charset="-128"/>
                <a:ea typeface="Meiryo UI" panose="020B0604030504040204" pitchFamily="50" charset="-128"/>
              </a:rPr>
              <a:t>」 </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indent="-180975">
              <a:lnSpc>
                <a:spcPts val="1800"/>
              </a:lnSpc>
              <a:defRPr/>
            </a:pPr>
            <a:endParaRPr lang="en-US" altLang="ja-JP" sz="1100" dirty="0">
              <a:solidFill>
                <a:prstClr val="black"/>
              </a:solidFill>
              <a:latin typeface="Meiryo UI" panose="020B0604030504040204" pitchFamily="50" charset="-128"/>
              <a:ea typeface="Meiryo UI" panose="020B0604030504040204" pitchFamily="50" charset="-128"/>
            </a:endParaRPr>
          </a:p>
        </p:txBody>
      </p:sp>
      <p:sp>
        <p:nvSpPr>
          <p:cNvPr id="38" name="正方形/長方形 37">
            <a:extLst>
              <a:ext uri="{FF2B5EF4-FFF2-40B4-BE49-F238E27FC236}">
                <a16:creationId xmlns:a16="http://schemas.microsoft.com/office/drawing/2014/main" id="{3D169B7D-8B0D-4A3F-A013-2372B322F38D}"/>
              </a:ext>
            </a:extLst>
          </p:cNvPr>
          <p:cNvSpPr/>
          <p:nvPr/>
        </p:nvSpPr>
        <p:spPr>
          <a:xfrm>
            <a:off x="179512" y="220670"/>
            <a:ext cx="8136904"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東京圏への転出超過の背景</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ー東京圏を選んだ理由ー</a:t>
            </a:r>
            <a:endParaRPr kumimoji="1" lang="ja-JP" altLang="en-US" sz="18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四角形: 角を丸くする 2">
            <a:extLst>
              <a:ext uri="{FF2B5EF4-FFF2-40B4-BE49-F238E27FC236}">
                <a16:creationId xmlns:a16="http://schemas.microsoft.com/office/drawing/2014/main" id="{A0B0B2BB-3D76-4F96-BA25-D00C52459EFA}"/>
              </a:ext>
            </a:extLst>
          </p:cNvPr>
          <p:cNvSpPr/>
          <p:nvPr/>
        </p:nvSpPr>
        <p:spPr>
          <a:xfrm>
            <a:off x="102175" y="186165"/>
            <a:ext cx="8937548" cy="6525185"/>
          </a:xfrm>
          <a:prstGeom prst="roundRect">
            <a:avLst>
              <a:gd name="adj" fmla="val 2580"/>
            </a:avLst>
          </a:prstGeom>
          <a:noFill/>
          <a:ln w="1905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2" name="正方形/長方形 31">
            <a:extLst>
              <a:ext uri="{FF2B5EF4-FFF2-40B4-BE49-F238E27FC236}">
                <a16:creationId xmlns:a16="http://schemas.microsoft.com/office/drawing/2014/main" id="{B0D31B77-3A22-424E-9944-447835B1BE03}"/>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45</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33" name="Rectangle 2">
            <a:extLst>
              <a:ext uri="{FF2B5EF4-FFF2-40B4-BE49-F238E27FC236}">
                <a16:creationId xmlns:a16="http://schemas.microsoft.com/office/drawing/2014/main" id="{3C9642B1-585F-4563-B86B-E5D2FB3826AE}"/>
              </a:ext>
            </a:extLst>
          </p:cNvPr>
          <p:cNvSpPr>
            <a:spLocks noChangeArrowheads="1"/>
          </p:cNvSpPr>
          <p:nvPr/>
        </p:nvSpPr>
        <p:spPr bwMode="auto">
          <a:xfrm>
            <a:off x="4588572" y="593843"/>
            <a:ext cx="4185041" cy="2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東京圏流入者の移住の背景となった地元の事情</a:t>
            </a: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全国</a:t>
            </a: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34" name="図 33">
            <a:extLst>
              <a:ext uri="{FF2B5EF4-FFF2-40B4-BE49-F238E27FC236}">
                <a16:creationId xmlns:a16="http://schemas.microsoft.com/office/drawing/2014/main" id="{519BBD2A-AFBD-41A1-9CD8-21B3E5C010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48471" y="843489"/>
            <a:ext cx="4680022" cy="2352455"/>
          </a:xfrm>
          <a:prstGeom prst="rect">
            <a:avLst/>
          </a:prstGeom>
        </p:spPr>
      </p:pic>
      <p:sp>
        <p:nvSpPr>
          <p:cNvPr id="35" name="テキスト ボックス 34">
            <a:extLst>
              <a:ext uri="{FF2B5EF4-FFF2-40B4-BE49-F238E27FC236}">
                <a16:creationId xmlns:a16="http://schemas.microsoft.com/office/drawing/2014/main" id="{035CC516-5E33-45C7-9AC4-5539A58D3792}"/>
              </a:ext>
            </a:extLst>
          </p:cNvPr>
          <p:cNvSpPr txBox="1"/>
          <p:nvPr/>
        </p:nvSpPr>
        <p:spPr>
          <a:xfrm>
            <a:off x="8353585" y="677233"/>
            <a:ext cx="948178" cy="200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6" name="テキスト ボックス 35">
            <a:extLst>
              <a:ext uri="{FF2B5EF4-FFF2-40B4-BE49-F238E27FC236}">
                <a16:creationId xmlns:a16="http://schemas.microsoft.com/office/drawing/2014/main" id="{565BD1D6-C2C8-4C82-A9E1-CE17A81E1E27}"/>
              </a:ext>
            </a:extLst>
          </p:cNvPr>
          <p:cNvSpPr txBox="1"/>
          <p:nvPr/>
        </p:nvSpPr>
        <p:spPr>
          <a:xfrm>
            <a:off x="4271005" y="3187997"/>
            <a:ext cx="4838490" cy="338554"/>
          </a:xfrm>
          <a:prstGeom prst="rect">
            <a:avLst/>
          </a:prstGeom>
          <a:noFill/>
        </p:spPr>
        <p:txBody>
          <a:bodyPr wrap="square" rtlCol="0">
            <a:spAutoFit/>
          </a:bodyPr>
          <a:lstStyle/>
          <a:p>
            <a:pPr marL="266700" marR="0" lvl="0" indent="-266700" algn="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出典：国土交通省「企業等の東京一極集中に係る基本調査（市民向け国際アンケート）」</a:t>
            </a: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66700" marR="0" lvl="0" indent="-266700" algn="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（調査時期：</a:t>
            </a: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2020</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7" name="Rectangle 2">
            <a:extLst>
              <a:ext uri="{FF2B5EF4-FFF2-40B4-BE49-F238E27FC236}">
                <a16:creationId xmlns:a16="http://schemas.microsoft.com/office/drawing/2014/main" id="{2776F40D-5F7A-469E-A284-E301FD82947C}"/>
              </a:ext>
            </a:extLst>
          </p:cNvPr>
          <p:cNvSpPr>
            <a:spLocks noChangeArrowheads="1"/>
          </p:cNvSpPr>
          <p:nvPr/>
        </p:nvSpPr>
        <p:spPr bwMode="auto">
          <a:xfrm>
            <a:off x="4579252" y="3627453"/>
            <a:ext cx="4349240" cy="271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就職先として東京圏を選んだ理由</a:t>
            </a:r>
          </a:p>
        </p:txBody>
      </p:sp>
      <p:sp>
        <p:nvSpPr>
          <p:cNvPr id="41" name="テキスト ボックス 40">
            <a:extLst>
              <a:ext uri="{FF2B5EF4-FFF2-40B4-BE49-F238E27FC236}">
                <a16:creationId xmlns:a16="http://schemas.microsoft.com/office/drawing/2014/main" id="{D467E60C-C5B2-4915-8F81-1FA58F1015AB}"/>
              </a:ext>
            </a:extLst>
          </p:cNvPr>
          <p:cNvSpPr txBox="1"/>
          <p:nvPr/>
        </p:nvSpPr>
        <p:spPr>
          <a:xfrm>
            <a:off x="5178219" y="6495906"/>
            <a:ext cx="3317134" cy="215444"/>
          </a:xfrm>
          <a:prstGeom prst="rect">
            <a:avLst/>
          </a:prstGeom>
          <a:noFill/>
        </p:spPr>
        <p:txBody>
          <a:bodyPr wrap="square" rtlCol="0">
            <a:spAutoFit/>
          </a:bodyPr>
          <a:lstStyle/>
          <a:p>
            <a:pPr marL="266700" marR="0" lvl="0" indent="-266700" algn="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出典：大阪府「</a:t>
            </a: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WEB</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アンケート」（</a:t>
            </a: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2024</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42" name="図 41">
            <a:extLst>
              <a:ext uri="{FF2B5EF4-FFF2-40B4-BE49-F238E27FC236}">
                <a16:creationId xmlns:a16="http://schemas.microsoft.com/office/drawing/2014/main" id="{4EEFFB38-E9A8-4AF6-B2AA-261DC247F1D7}"/>
              </a:ext>
            </a:extLst>
          </p:cNvPr>
          <p:cNvPicPr>
            <a:picLocks noChangeAspect="1"/>
          </p:cNvPicPr>
          <p:nvPr/>
        </p:nvPicPr>
        <p:blipFill>
          <a:blip r:embed="rId4"/>
          <a:stretch>
            <a:fillRect/>
          </a:stretch>
        </p:blipFill>
        <p:spPr>
          <a:xfrm>
            <a:off x="7417565" y="2780998"/>
            <a:ext cx="1457053" cy="282176"/>
          </a:xfrm>
          <a:prstGeom prst="rect">
            <a:avLst/>
          </a:prstGeom>
          <a:ln>
            <a:solidFill>
              <a:schemeClr val="bg1">
                <a:lumMod val="50000"/>
              </a:schemeClr>
            </a:solidFill>
          </a:ln>
        </p:spPr>
      </p:pic>
      <p:sp>
        <p:nvSpPr>
          <p:cNvPr id="43" name="正方形/長方形 42">
            <a:extLst>
              <a:ext uri="{FF2B5EF4-FFF2-40B4-BE49-F238E27FC236}">
                <a16:creationId xmlns:a16="http://schemas.microsoft.com/office/drawing/2014/main" id="{8F97362A-A8E1-49D2-84A2-5F218BD8AA2B}"/>
              </a:ext>
            </a:extLst>
          </p:cNvPr>
          <p:cNvSpPr/>
          <p:nvPr/>
        </p:nvSpPr>
        <p:spPr>
          <a:xfrm>
            <a:off x="4265722" y="996197"/>
            <a:ext cx="4680022" cy="57752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44" name="正方形/長方形 43">
            <a:extLst>
              <a:ext uri="{FF2B5EF4-FFF2-40B4-BE49-F238E27FC236}">
                <a16:creationId xmlns:a16="http://schemas.microsoft.com/office/drawing/2014/main" id="{8C6AAF12-6CEB-4095-8698-D6C138762A5A}"/>
              </a:ext>
            </a:extLst>
          </p:cNvPr>
          <p:cNvSpPr/>
          <p:nvPr/>
        </p:nvSpPr>
        <p:spPr>
          <a:xfrm>
            <a:off x="4282790" y="1592213"/>
            <a:ext cx="3067326" cy="856975"/>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45" name="テキスト ボックス 44">
            <a:extLst>
              <a:ext uri="{FF2B5EF4-FFF2-40B4-BE49-F238E27FC236}">
                <a16:creationId xmlns:a16="http://schemas.microsoft.com/office/drawing/2014/main" id="{15552B0C-09D1-4599-B416-7344B62C5062}"/>
              </a:ext>
            </a:extLst>
          </p:cNvPr>
          <p:cNvSpPr txBox="1"/>
          <p:nvPr/>
        </p:nvSpPr>
        <p:spPr>
          <a:xfrm>
            <a:off x="6734901" y="6297651"/>
            <a:ext cx="2024139"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大阪に居住経験のある者が回答対象</a:t>
            </a:r>
          </a:p>
        </p:txBody>
      </p:sp>
      <p:pic>
        <p:nvPicPr>
          <p:cNvPr id="2" name="図 1">
            <a:extLst>
              <a:ext uri="{FF2B5EF4-FFF2-40B4-BE49-F238E27FC236}">
                <a16:creationId xmlns:a16="http://schemas.microsoft.com/office/drawing/2014/main" id="{0316FBDA-FD2F-4AB7-81A6-5913E87C25BB}"/>
              </a:ext>
            </a:extLst>
          </p:cNvPr>
          <p:cNvPicPr>
            <a:picLocks noChangeAspect="1"/>
          </p:cNvPicPr>
          <p:nvPr/>
        </p:nvPicPr>
        <p:blipFill>
          <a:blip r:embed="rId5"/>
          <a:stretch>
            <a:fillRect/>
          </a:stretch>
        </p:blipFill>
        <p:spPr>
          <a:xfrm>
            <a:off x="4052264" y="3627453"/>
            <a:ext cx="4822354" cy="2981202"/>
          </a:xfrm>
          <a:prstGeom prst="rect">
            <a:avLst/>
          </a:prstGeom>
        </p:spPr>
      </p:pic>
    </p:spTree>
    <p:extLst>
      <p:ext uri="{BB962C8B-B14F-4D97-AF65-F5344CB8AC3E}">
        <p14:creationId xmlns:p14="http://schemas.microsoft.com/office/powerpoint/2010/main" val="15441992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四角形: 角を丸くする 29">
            <a:extLst>
              <a:ext uri="{FF2B5EF4-FFF2-40B4-BE49-F238E27FC236}">
                <a16:creationId xmlns:a16="http://schemas.microsoft.com/office/drawing/2014/main" id="{B971BAE6-5FF1-4CDE-B1CA-FCB8FE6E55DA}"/>
              </a:ext>
            </a:extLst>
          </p:cNvPr>
          <p:cNvSpPr/>
          <p:nvPr/>
        </p:nvSpPr>
        <p:spPr>
          <a:xfrm>
            <a:off x="163467" y="597487"/>
            <a:ext cx="4028862" cy="6065722"/>
          </a:xfrm>
          <a:prstGeom prst="roundRect">
            <a:avLst>
              <a:gd name="adj" fmla="val 32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sng"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8" name="テキスト ボックス 17">
            <a:extLst>
              <a:ext uri="{FF2B5EF4-FFF2-40B4-BE49-F238E27FC236}">
                <a16:creationId xmlns:a16="http://schemas.microsoft.com/office/drawing/2014/main" id="{D3B67018-8AE7-4B30-8E93-B363068FFA9E}"/>
              </a:ext>
            </a:extLst>
          </p:cNvPr>
          <p:cNvSpPr txBox="1"/>
          <p:nvPr/>
        </p:nvSpPr>
        <p:spPr>
          <a:xfrm>
            <a:off x="179511" y="640198"/>
            <a:ext cx="2126366" cy="338554"/>
          </a:xfrm>
          <a:prstGeom prst="rect">
            <a:avLst/>
          </a:prstGeom>
          <a:noFill/>
        </p:spPr>
        <p:txBody>
          <a:bodyPr wrap="square" rtlCol="0">
            <a:spAutoFit/>
          </a:bodyP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0" name="テキスト ボックス 19">
            <a:extLst>
              <a:ext uri="{FF2B5EF4-FFF2-40B4-BE49-F238E27FC236}">
                <a16:creationId xmlns:a16="http://schemas.microsoft.com/office/drawing/2014/main" id="{BED4F2F1-12C4-4EEF-ABC7-2722C240E30A}"/>
              </a:ext>
            </a:extLst>
          </p:cNvPr>
          <p:cNvSpPr txBox="1"/>
          <p:nvPr/>
        </p:nvSpPr>
        <p:spPr>
          <a:xfrm>
            <a:off x="153632" y="611073"/>
            <a:ext cx="4028863" cy="3525132"/>
          </a:xfrm>
          <a:prstGeom prst="rect">
            <a:avLst/>
          </a:prstGeom>
          <a:noFill/>
        </p:spPr>
        <p:txBody>
          <a:bodyPr wrap="square" rtlCol="0">
            <a:spAutoFit/>
          </a:bodyPr>
          <a:lstStyle/>
          <a:p>
            <a:pPr marL="266700" marR="0" lvl="0" indent="-266700" defTabSz="914400" rtl="0" eaLnBrk="1" fontAlgn="auto" latinLnBrk="0" hangingPunct="1">
              <a:lnSpc>
                <a:spcPts val="1800"/>
              </a:lnSpc>
              <a:spcBef>
                <a:spcPts val="0"/>
              </a:spcBef>
              <a:spcAft>
                <a:spcPts val="0"/>
              </a:spcAft>
              <a:buClrTx/>
              <a:buSzTx/>
              <a:buFontTx/>
              <a:buNone/>
              <a:tabLst/>
              <a:defRPr/>
            </a:pPr>
            <a:endParaRPr kumimoji="1" lang="en-US" altLang="ja-JP" sz="1600" b="0" i="0"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198438" marR="0" lvl="0" indent="-198438" defTabSz="914400" rtl="0" eaLnBrk="1" fontAlgn="auto" latinLnBrk="0" hangingPunct="1">
              <a:lnSpc>
                <a:spcPts val="1800"/>
              </a:lnSpc>
              <a:spcBef>
                <a:spcPts val="0"/>
              </a:spcBef>
              <a:spcAft>
                <a:spcPts val="0"/>
              </a:spcAft>
              <a:buClrTx/>
              <a:buSzTx/>
              <a:buFontTx/>
              <a:buNone/>
              <a:tabLst/>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資本金</a:t>
            </a:r>
            <a:r>
              <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10</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億円以上の企業数を東京圏・大阪圏で比較すると、</a:t>
            </a:r>
            <a:r>
              <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30</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年間で東京圏では</a:t>
            </a:r>
            <a:r>
              <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1,000</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社近く増加しているものの、大阪圏では減少傾向が続いている。</a:t>
            </a:r>
            <a:endParaRPr kumimoji="1" lang="en-US" altLang="ja-JP" sz="1600" b="0" i="0" strike="noStrike" kern="1200" cap="none" spc="0" normalizeH="0" baseline="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indent="-180975">
              <a:lnSpc>
                <a:spcPts val="1800"/>
              </a:lnSpc>
              <a:defRPr/>
            </a:pP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図表「資本金</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10</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億円以上の企業数の推移</a:t>
            </a:r>
            <a:r>
              <a:rPr lang="ja-JP" altLang="en-US" sz="1100" dirty="0">
                <a:solidFill>
                  <a:prstClr val="black"/>
                </a:solidFill>
                <a:latin typeface="Meiryo UI" panose="020B0604030504040204" pitchFamily="50" charset="-128"/>
                <a:ea typeface="Meiryo UI" panose="020B0604030504040204" pitchFamily="50" charset="-128"/>
              </a:rPr>
              <a:t>」 </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indent="-180975">
              <a:lnSpc>
                <a:spcPts val="1800"/>
              </a:lnSpc>
              <a:defRPr/>
            </a:pPr>
            <a:endParaRPr lang="en-US" altLang="ja-JP" sz="1100" dirty="0">
              <a:solidFill>
                <a:prstClr val="black"/>
              </a:solidFill>
              <a:latin typeface="Meiryo UI" panose="020B0604030504040204" pitchFamily="50" charset="-128"/>
              <a:ea typeface="Meiryo UI" panose="020B0604030504040204" pitchFamily="50" charset="-128"/>
            </a:endParaRPr>
          </a:p>
          <a:p>
            <a:pPr marL="180975" marR="0" lvl="0" indent="-180975" defTabSz="914400" rtl="0" eaLnBrk="1" fontAlgn="auto" latinLnBrk="0" hangingPunct="1">
              <a:lnSpc>
                <a:spcPts val="1800"/>
              </a:lnSpc>
              <a:spcBef>
                <a:spcPts val="0"/>
              </a:spcBef>
              <a:spcAft>
                <a:spcPts val="0"/>
              </a:spcAft>
              <a:buClrTx/>
              <a:buSzTx/>
              <a:buFontTx/>
              <a:buNone/>
              <a:tabLst/>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企業に、本社事業所が東京に立地する要因・経緯を聞いた調査では、</a:t>
            </a:r>
            <a:endParaRPr kumimoji="1" lang="en-US" altLang="ja-JP" sz="1600" b="0" i="0" strike="noStrike" kern="1200" cap="none" spc="0" normalizeH="0" baseline="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marR="0" lvl="0" indent="-180975" defTabSz="914400" rtl="0" eaLnBrk="1" fontAlgn="auto" latinLnBrk="0" hangingPunct="1">
              <a:lnSpc>
                <a:spcPts val="1800"/>
              </a:lnSpc>
              <a:spcBef>
                <a:spcPts val="0"/>
              </a:spcBef>
              <a:spcAft>
                <a:spcPts val="0"/>
              </a:spcAft>
              <a:buClrTx/>
              <a:buSzTx/>
              <a:buFontTx/>
              <a:buNone/>
              <a:tabLst/>
              <a:defRPr/>
            </a:pPr>
            <a:endParaRPr lang="en-US" altLang="ja-JP" sz="1600" noProof="0" dirty="0">
              <a:solidFill>
                <a:prstClr val="black"/>
              </a:solidFill>
              <a:latin typeface="Meiryo UI" panose="020B0604030504040204" pitchFamily="50" charset="-128"/>
              <a:ea typeface="Meiryo UI" panose="020B0604030504040204" pitchFamily="50" charset="-128"/>
            </a:endParaRPr>
          </a:p>
          <a:p>
            <a:pPr marL="319088" marR="0" lvl="0" indent="-319088" defTabSz="914400" rtl="0" eaLnBrk="1" fontAlgn="auto" latinLnBrk="0" hangingPunct="1">
              <a:lnSpc>
                <a:spcPts val="1800"/>
              </a:lnSpc>
              <a:spcBef>
                <a:spcPts val="0"/>
              </a:spcBef>
              <a:spcAft>
                <a:spcPts val="0"/>
              </a:spcAft>
              <a:buClrTx/>
              <a:buSzTx/>
              <a:buFontTx/>
              <a:buNone/>
              <a:tabLst/>
              <a:defRPr/>
            </a:pPr>
            <a:r>
              <a:rPr lang="en-US" altLang="ja-JP" sz="1600" dirty="0">
                <a:solidFill>
                  <a:prstClr val="black"/>
                </a:solidFill>
                <a:latin typeface="Meiryo UI" panose="020B0604030504040204" pitchFamily="50" charset="-128"/>
                <a:ea typeface="Meiryo UI" panose="020B0604030504040204" pitchFamily="50" charset="-128"/>
              </a:rPr>
              <a:t>   </a:t>
            </a:r>
            <a:r>
              <a:rPr lang="ja-JP" altLang="en-US" sz="1600" noProof="0" dirty="0">
                <a:solidFill>
                  <a:prstClr val="black"/>
                </a:solidFill>
                <a:latin typeface="Meiryo UI" panose="020B0604030504040204" pitchFamily="50" charset="-128"/>
                <a:ea typeface="Meiryo UI" panose="020B0604030504040204" pitchFamily="50" charset="-128"/>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「企業・取引先等の集積」、「都市間交通の利便性」、「歴史的経緯」、「人口の集積・市場規模の大きさ」と回答する割合が高い</a:t>
            </a: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indent="-180975">
              <a:lnSpc>
                <a:spcPts val="1800"/>
              </a:lnSpc>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図表「東京本社事業所の立地場所の要因・経緯</a:t>
            </a:r>
            <a:r>
              <a:rPr lang="ja-JP" altLang="en-US" sz="1100" dirty="0">
                <a:solidFill>
                  <a:prstClr val="black"/>
                </a:solidFill>
                <a:latin typeface="Meiryo UI" panose="020B0604030504040204" pitchFamily="50" charset="-128"/>
                <a:ea typeface="Meiryo UI" panose="020B0604030504040204" pitchFamily="50" charset="-128"/>
              </a:rPr>
              <a:t>」 </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indent="-180975">
              <a:lnSpc>
                <a:spcPts val="1800"/>
              </a:lnSpc>
              <a:defRPr/>
            </a:pPr>
            <a:endParaRPr lang="en-US" altLang="ja-JP" sz="1100" dirty="0">
              <a:solidFill>
                <a:prstClr val="black"/>
              </a:solidFill>
              <a:latin typeface="Meiryo UI" panose="020B0604030504040204" pitchFamily="50" charset="-128"/>
              <a:ea typeface="Meiryo UI" panose="020B0604030504040204" pitchFamily="50" charset="-128"/>
            </a:endParaRPr>
          </a:p>
        </p:txBody>
      </p:sp>
      <p:sp>
        <p:nvSpPr>
          <p:cNvPr id="38" name="正方形/長方形 37">
            <a:extLst>
              <a:ext uri="{FF2B5EF4-FFF2-40B4-BE49-F238E27FC236}">
                <a16:creationId xmlns:a16="http://schemas.microsoft.com/office/drawing/2014/main" id="{3D169B7D-8B0D-4A3F-A013-2372B322F38D}"/>
              </a:ext>
            </a:extLst>
          </p:cNvPr>
          <p:cNvSpPr/>
          <p:nvPr/>
        </p:nvSpPr>
        <p:spPr>
          <a:xfrm>
            <a:off x="179512" y="220670"/>
            <a:ext cx="8136904"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東京圏への転出超過の背景</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ー東京圏への企業集中ー</a:t>
            </a:r>
            <a:endParaRPr kumimoji="1" lang="ja-JP" altLang="en-US" sz="18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四角形: 角を丸くする 2">
            <a:extLst>
              <a:ext uri="{FF2B5EF4-FFF2-40B4-BE49-F238E27FC236}">
                <a16:creationId xmlns:a16="http://schemas.microsoft.com/office/drawing/2014/main" id="{A0B0B2BB-3D76-4F96-BA25-D00C52459EFA}"/>
              </a:ext>
            </a:extLst>
          </p:cNvPr>
          <p:cNvSpPr/>
          <p:nvPr/>
        </p:nvSpPr>
        <p:spPr>
          <a:xfrm>
            <a:off x="102175" y="186165"/>
            <a:ext cx="8937548" cy="6525185"/>
          </a:xfrm>
          <a:prstGeom prst="roundRect">
            <a:avLst>
              <a:gd name="adj" fmla="val 2580"/>
            </a:avLst>
          </a:prstGeom>
          <a:noFill/>
          <a:ln w="1905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2" name="正方形/長方形 31">
            <a:extLst>
              <a:ext uri="{FF2B5EF4-FFF2-40B4-BE49-F238E27FC236}">
                <a16:creationId xmlns:a16="http://schemas.microsoft.com/office/drawing/2014/main" id="{B0D31B77-3A22-424E-9944-447835B1BE03}"/>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46</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1" name="Rectangle 2">
            <a:extLst>
              <a:ext uri="{FF2B5EF4-FFF2-40B4-BE49-F238E27FC236}">
                <a16:creationId xmlns:a16="http://schemas.microsoft.com/office/drawing/2014/main" id="{88DB5218-1D8B-4577-B105-6E37D8C161FC}"/>
              </a:ext>
            </a:extLst>
          </p:cNvPr>
          <p:cNvSpPr>
            <a:spLocks noChangeArrowheads="1"/>
          </p:cNvSpPr>
          <p:nvPr/>
        </p:nvSpPr>
        <p:spPr bwMode="auto">
          <a:xfrm>
            <a:off x="4571320" y="3732467"/>
            <a:ext cx="4185041" cy="2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東京本社事業所の立地場所の要因・経緯</a:t>
            </a: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全国</a:t>
            </a: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テキスト ボックス 28">
            <a:extLst>
              <a:ext uri="{FF2B5EF4-FFF2-40B4-BE49-F238E27FC236}">
                <a16:creationId xmlns:a16="http://schemas.microsoft.com/office/drawing/2014/main" id="{6779AFB7-EE5A-4279-A444-82575EDBE8A7}"/>
              </a:ext>
            </a:extLst>
          </p:cNvPr>
          <p:cNvSpPr txBox="1"/>
          <p:nvPr/>
        </p:nvSpPr>
        <p:spPr>
          <a:xfrm>
            <a:off x="3706183" y="6307345"/>
            <a:ext cx="4838490" cy="338554"/>
          </a:xfrm>
          <a:prstGeom prst="rect">
            <a:avLst/>
          </a:prstGeom>
          <a:noFill/>
        </p:spPr>
        <p:txBody>
          <a:bodyPr wrap="square" rtlCol="0">
            <a:spAutoFit/>
          </a:bodyPr>
          <a:lstStyle/>
          <a:p>
            <a:pPr marL="266700" marR="0" lvl="0" indent="-266700" algn="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出典：国土交通省「企業等の東京一極集中に係る基本調査（企業向けアンケート）」より大阪府作成</a:t>
            </a: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66700" marR="0" lvl="0" indent="-266700" algn="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（調査時期：</a:t>
            </a: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2020</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2" name="図 1">
            <a:extLst>
              <a:ext uri="{FF2B5EF4-FFF2-40B4-BE49-F238E27FC236}">
                <a16:creationId xmlns:a16="http://schemas.microsoft.com/office/drawing/2014/main" id="{815ED920-6C44-4D3E-89AF-D357416D99E0}"/>
              </a:ext>
            </a:extLst>
          </p:cNvPr>
          <p:cNvPicPr>
            <a:picLocks noChangeAspect="1"/>
          </p:cNvPicPr>
          <p:nvPr/>
        </p:nvPicPr>
        <p:blipFill>
          <a:blip r:embed="rId3"/>
          <a:stretch>
            <a:fillRect/>
          </a:stretch>
        </p:blipFill>
        <p:spPr>
          <a:xfrm>
            <a:off x="4353268" y="530290"/>
            <a:ext cx="4627265" cy="3261643"/>
          </a:xfrm>
          <a:prstGeom prst="rect">
            <a:avLst/>
          </a:prstGeom>
        </p:spPr>
      </p:pic>
      <p:pic>
        <p:nvPicPr>
          <p:cNvPr id="4" name="図 3">
            <a:extLst>
              <a:ext uri="{FF2B5EF4-FFF2-40B4-BE49-F238E27FC236}">
                <a16:creationId xmlns:a16="http://schemas.microsoft.com/office/drawing/2014/main" id="{D2567FAD-3EF8-4CD0-A501-C21BABD86BC6}"/>
              </a:ext>
            </a:extLst>
          </p:cNvPr>
          <p:cNvPicPr>
            <a:picLocks noChangeAspect="1"/>
          </p:cNvPicPr>
          <p:nvPr/>
        </p:nvPicPr>
        <p:blipFill>
          <a:blip r:embed="rId4"/>
          <a:stretch>
            <a:fillRect/>
          </a:stretch>
        </p:blipFill>
        <p:spPr>
          <a:xfrm>
            <a:off x="4207324" y="3813595"/>
            <a:ext cx="4852837" cy="2627604"/>
          </a:xfrm>
          <a:prstGeom prst="rect">
            <a:avLst/>
          </a:prstGeom>
        </p:spPr>
      </p:pic>
    </p:spTree>
    <p:extLst>
      <p:ext uri="{BB962C8B-B14F-4D97-AF65-F5344CB8AC3E}">
        <p14:creationId xmlns:p14="http://schemas.microsoft.com/office/powerpoint/2010/main" val="16532831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四角形: 角を丸くする 29">
            <a:extLst>
              <a:ext uri="{FF2B5EF4-FFF2-40B4-BE49-F238E27FC236}">
                <a16:creationId xmlns:a16="http://schemas.microsoft.com/office/drawing/2014/main" id="{B971BAE6-5FF1-4CDE-B1CA-FCB8FE6E55DA}"/>
              </a:ext>
            </a:extLst>
          </p:cNvPr>
          <p:cNvSpPr/>
          <p:nvPr/>
        </p:nvSpPr>
        <p:spPr>
          <a:xfrm>
            <a:off x="163466" y="597487"/>
            <a:ext cx="8826901" cy="1238651"/>
          </a:xfrm>
          <a:prstGeom prst="roundRect">
            <a:avLst>
              <a:gd name="adj" fmla="val 32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sng"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8" name="テキスト ボックス 17">
            <a:extLst>
              <a:ext uri="{FF2B5EF4-FFF2-40B4-BE49-F238E27FC236}">
                <a16:creationId xmlns:a16="http://schemas.microsoft.com/office/drawing/2014/main" id="{D3B67018-8AE7-4B30-8E93-B363068FFA9E}"/>
              </a:ext>
            </a:extLst>
          </p:cNvPr>
          <p:cNvSpPr txBox="1"/>
          <p:nvPr/>
        </p:nvSpPr>
        <p:spPr>
          <a:xfrm>
            <a:off x="179511" y="640198"/>
            <a:ext cx="2126366" cy="338554"/>
          </a:xfrm>
          <a:prstGeom prst="rect">
            <a:avLst/>
          </a:prstGeom>
          <a:noFill/>
        </p:spPr>
        <p:txBody>
          <a:bodyPr wrap="square" rtlCol="0">
            <a:spAutoFit/>
          </a:bodyP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0" name="テキスト ボックス 19">
            <a:extLst>
              <a:ext uri="{FF2B5EF4-FFF2-40B4-BE49-F238E27FC236}">
                <a16:creationId xmlns:a16="http://schemas.microsoft.com/office/drawing/2014/main" id="{BED4F2F1-12C4-4EEF-ABC7-2722C240E30A}"/>
              </a:ext>
            </a:extLst>
          </p:cNvPr>
          <p:cNvSpPr txBox="1"/>
          <p:nvPr/>
        </p:nvSpPr>
        <p:spPr>
          <a:xfrm>
            <a:off x="153632" y="611073"/>
            <a:ext cx="8826901" cy="1246495"/>
          </a:xfrm>
          <a:prstGeom prst="rect">
            <a:avLst/>
          </a:prstGeom>
          <a:noFill/>
        </p:spPr>
        <p:txBody>
          <a:bodyPr wrap="square" rtlCol="0">
            <a:spAutoFit/>
          </a:bodyPr>
          <a:lstStyle/>
          <a:p>
            <a:pPr marL="198438" indent="-198438">
              <a:lnSpc>
                <a:spcPts val="1800"/>
              </a:lnSpc>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大阪府の一般労働者の所定内給与額及び最低賃金は、東京都・神奈川県より下回り、全国で３番目となっている。</a:t>
            </a:r>
            <a:r>
              <a:rPr lang="ja-JP" altLang="en-US" sz="1600" noProof="0" dirty="0">
                <a:solidFill>
                  <a:prstClr val="black"/>
                </a:solidFill>
                <a:latin typeface="Meiryo UI" panose="020B0604030504040204" pitchFamily="50" charset="-128"/>
                <a:ea typeface="Meiryo UI" panose="020B0604030504040204" pitchFamily="50" charset="-128"/>
              </a:rPr>
              <a:t>　　　　　　　　　　　　　　　　　　　</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図表「一般労働者の所定内給与額</a:t>
            </a:r>
            <a:r>
              <a:rPr lang="ja-JP" altLang="en-US" sz="1100" dirty="0">
                <a:solidFill>
                  <a:prstClr val="black"/>
                </a:solidFill>
                <a:latin typeface="Meiryo UI" panose="020B0604030504040204" pitchFamily="50" charset="-128"/>
                <a:ea typeface="Meiryo UI" panose="020B0604030504040204" pitchFamily="50" charset="-128"/>
              </a:rPr>
              <a:t>」 </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図表「都道府県別の最低賃金</a:t>
            </a:r>
            <a:r>
              <a:rPr lang="ja-JP" altLang="en-US" sz="1100" dirty="0">
                <a:solidFill>
                  <a:prstClr val="black"/>
                </a:solidFill>
                <a:latin typeface="Meiryo UI" panose="020B0604030504040204" pitchFamily="50" charset="-128"/>
                <a:ea typeface="Meiryo UI" panose="020B0604030504040204" pitchFamily="50" charset="-128"/>
              </a:rPr>
              <a:t>」 </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lang="en-US" altLang="ja-JP" sz="1100" dirty="0">
              <a:solidFill>
                <a:prstClr val="black"/>
              </a:solidFill>
              <a:latin typeface="Meiryo UI" panose="020B0604030504040204" pitchFamily="50" charset="-128"/>
              <a:ea typeface="Meiryo UI" panose="020B0604030504040204" pitchFamily="50" charset="-128"/>
            </a:endParaRPr>
          </a:p>
          <a:p>
            <a:pPr marL="180975" marR="0" lvl="0" indent="-180975" defTabSz="914400" rtl="0" eaLnBrk="1" fontAlgn="auto" latinLnBrk="0" hangingPunct="1">
              <a:lnSpc>
                <a:spcPts val="1800"/>
              </a:lnSpc>
              <a:spcBef>
                <a:spcPts val="0"/>
              </a:spcBef>
              <a:spcAft>
                <a:spcPts val="0"/>
              </a:spcAft>
              <a:buClrTx/>
              <a:buSzTx/>
              <a:buFontTx/>
              <a:buNone/>
              <a:tabLst/>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新卒の所定内給与額は東京圏の４都県より下回り、短時間労働者の一時間当たり所定内給与額については、東京都・神奈川県・千葉県に届かない額となっている。</a:t>
            </a:r>
            <a:endParaRPr kumimoji="1" lang="en-US" altLang="ja-JP"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975" indent="-180975">
              <a:lnSpc>
                <a:spcPts val="1800"/>
              </a:lnSpc>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図表「新規大学卒業者の所定内給与額</a:t>
            </a:r>
            <a:r>
              <a:rPr lang="ja-JP" altLang="en-US" sz="1100" dirty="0">
                <a:solidFill>
                  <a:prstClr val="black"/>
                </a:solidFill>
                <a:latin typeface="Meiryo UI" panose="020B0604030504040204" pitchFamily="50" charset="-128"/>
                <a:ea typeface="Meiryo UI" panose="020B0604030504040204" pitchFamily="50" charset="-128"/>
              </a:rPr>
              <a:t>」 </a:t>
            </a:r>
            <a:r>
              <a:rPr kumimoji="1"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＞＜図表「短時間労働者の一時間当たり所定内給与額」 ＞</a:t>
            </a:r>
            <a:endParaRPr kumimoji="1" lang="en-US" altLang="ja-JP"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8" name="正方形/長方形 37">
            <a:extLst>
              <a:ext uri="{FF2B5EF4-FFF2-40B4-BE49-F238E27FC236}">
                <a16:creationId xmlns:a16="http://schemas.microsoft.com/office/drawing/2014/main" id="{3D169B7D-8B0D-4A3F-A013-2372B322F38D}"/>
              </a:ext>
            </a:extLst>
          </p:cNvPr>
          <p:cNvSpPr/>
          <p:nvPr/>
        </p:nvSpPr>
        <p:spPr>
          <a:xfrm>
            <a:off x="179512" y="220670"/>
            <a:ext cx="8136904"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東京圏への転出超過の背景</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ー東京圏への企業集中ー</a:t>
            </a:r>
            <a:endParaRPr kumimoji="1" lang="ja-JP" altLang="en-US" sz="18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四角形: 角を丸くする 2">
            <a:extLst>
              <a:ext uri="{FF2B5EF4-FFF2-40B4-BE49-F238E27FC236}">
                <a16:creationId xmlns:a16="http://schemas.microsoft.com/office/drawing/2014/main" id="{A0B0B2BB-3D76-4F96-BA25-D00C52459EFA}"/>
              </a:ext>
            </a:extLst>
          </p:cNvPr>
          <p:cNvSpPr/>
          <p:nvPr/>
        </p:nvSpPr>
        <p:spPr>
          <a:xfrm>
            <a:off x="102175" y="186165"/>
            <a:ext cx="8937548" cy="6525185"/>
          </a:xfrm>
          <a:prstGeom prst="roundRect">
            <a:avLst>
              <a:gd name="adj" fmla="val 2580"/>
            </a:avLst>
          </a:prstGeom>
          <a:noFill/>
          <a:ln w="1905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2" name="正方形/長方形 31">
            <a:extLst>
              <a:ext uri="{FF2B5EF4-FFF2-40B4-BE49-F238E27FC236}">
                <a16:creationId xmlns:a16="http://schemas.microsoft.com/office/drawing/2014/main" id="{B0D31B77-3A22-424E-9944-447835B1BE03}"/>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47</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35" name="Rectangle 2">
            <a:extLst>
              <a:ext uri="{FF2B5EF4-FFF2-40B4-BE49-F238E27FC236}">
                <a16:creationId xmlns:a16="http://schemas.microsoft.com/office/drawing/2014/main" id="{BE10D7A9-A83C-46EA-B458-D163A5C70DC9}"/>
              </a:ext>
            </a:extLst>
          </p:cNvPr>
          <p:cNvSpPr>
            <a:spLocks noChangeArrowheads="1"/>
          </p:cNvSpPr>
          <p:nvPr/>
        </p:nvSpPr>
        <p:spPr bwMode="auto">
          <a:xfrm>
            <a:off x="-130498" y="4258513"/>
            <a:ext cx="3977880" cy="2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1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新規大学卒業者の所定内給与額</a:t>
            </a:r>
          </a:p>
        </p:txBody>
      </p:sp>
      <p:sp>
        <p:nvSpPr>
          <p:cNvPr id="36" name="Rectangle 2">
            <a:extLst>
              <a:ext uri="{FF2B5EF4-FFF2-40B4-BE49-F238E27FC236}">
                <a16:creationId xmlns:a16="http://schemas.microsoft.com/office/drawing/2014/main" id="{ECB95E87-14FD-4538-A601-14C59A491E08}"/>
              </a:ext>
            </a:extLst>
          </p:cNvPr>
          <p:cNvSpPr>
            <a:spLocks noChangeArrowheads="1"/>
          </p:cNvSpPr>
          <p:nvPr/>
        </p:nvSpPr>
        <p:spPr bwMode="auto">
          <a:xfrm>
            <a:off x="3272708" y="4258513"/>
            <a:ext cx="2598582" cy="2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1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短時間労働者の</a:t>
            </a:r>
            <a:endParaRPr kumimoji="1" lang="en-US" altLang="ja-JP" sz="11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1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一時間当たり所定内給与額</a:t>
            </a:r>
          </a:p>
        </p:txBody>
      </p:sp>
      <p:sp>
        <p:nvSpPr>
          <p:cNvPr id="37" name="Rectangle 2">
            <a:extLst>
              <a:ext uri="{FF2B5EF4-FFF2-40B4-BE49-F238E27FC236}">
                <a16:creationId xmlns:a16="http://schemas.microsoft.com/office/drawing/2014/main" id="{321D963E-33C4-44A7-AFC4-F9F35A408F01}"/>
              </a:ext>
            </a:extLst>
          </p:cNvPr>
          <p:cNvSpPr>
            <a:spLocks noChangeArrowheads="1"/>
          </p:cNvSpPr>
          <p:nvPr/>
        </p:nvSpPr>
        <p:spPr bwMode="auto">
          <a:xfrm>
            <a:off x="5917992" y="4258513"/>
            <a:ext cx="2598582" cy="2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1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都道府県別の最低賃金</a:t>
            </a:r>
          </a:p>
        </p:txBody>
      </p:sp>
      <p:sp>
        <p:nvSpPr>
          <p:cNvPr id="68" name="テキスト ボックス 67">
            <a:extLst>
              <a:ext uri="{FF2B5EF4-FFF2-40B4-BE49-F238E27FC236}">
                <a16:creationId xmlns:a16="http://schemas.microsoft.com/office/drawing/2014/main" id="{24084FAF-D04C-49E3-9DD4-E342A3C3072E}"/>
              </a:ext>
            </a:extLst>
          </p:cNvPr>
          <p:cNvSpPr txBox="1"/>
          <p:nvPr/>
        </p:nvSpPr>
        <p:spPr>
          <a:xfrm>
            <a:off x="3537290" y="6529093"/>
            <a:ext cx="4949761" cy="215444"/>
          </a:xfrm>
          <a:prstGeom prst="rect">
            <a:avLst/>
          </a:prstGeom>
          <a:noFill/>
        </p:spPr>
        <p:txBody>
          <a:bodyPr wrap="square" rtlCol="0">
            <a:spAutoFit/>
          </a:bodyPr>
          <a:lstStyle/>
          <a:p>
            <a:pPr marL="266700" marR="0" lvl="0" indent="-266700" algn="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出典：厚生労働省「賃金構造基本統計調査」（令和５年）、「地域別最低賃金の改定状況」 （令和５年度）</a:t>
            </a: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2" name="図 1">
            <a:extLst>
              <a:ext uri="{FF2B5EF4-FFF2-40B4-BE49-F238E27FC236}">
                <a16:creationId xmlns:a16="http://schemas.microsoft.com/office/drawing/2014/main" id="{4A1F9D00-FEAC-47E9-ABDC-303192A3DA91}"/>
              </a:ext>
            </a:extLst>
          </p:cNvPr>
          <p:cNvPicPr>
            <a:picLocks noChangeAspect="1"/>
          </p:cNvPicPr>
          <p:nvPr/>
        </p:nvPicPr>
        <p:blipFill>
          <a:blip r:embed="rId3"/>
          <a:stretch>
            <a:fillRect/>
          </a:stretch>
        </p:blipFill>
        <p:spPr>
          <a:xfrm>
            <a:off x="-58029" y="1832060"/>
            <a:ext cx="9144000" cy="2560796"/>
          </a:xfrm>
          <a:prstGeom prst="rect">
            <a:avLst/>
          </a:prstGeom>
        </p:spPr>
      </p:pic>
      <p:pic>
        <p:nvPicPr>
          <p:cNvPr id="4" name="図 3">
            <a:extLst>
              <a:ext uri="{FF2B5EF4-FFF2-40B4-BE49-F238E27FC236}">
                <a16:creationId xmlns:a16="http://schemas.microsoft.com/office/drawing/2014/main" id="{F0C7C516-1D72-46EE-BE93-08BC83C0B2C0}"/>
              </a:ext>
            </a:extLst>
          </p:cNvPr>
          <p:cNvPicPr>
            <a:picLocks noChangeAspect="1"/>
          </p:cNvPicPr>
          <p:nvPr/>
        </p:nvPicPr>
        <p:blipFill>
          <a:blip r:embed="rId4"/>
          <a:stretch>
            <a:fillRect/>
          </a:stretch>
        </p:blipFill>
        <p:spPr>
          <a:xfrm>
            <a:off x="405201" y="4571516"/>
            <a:ext cx="7724301" cy="2048434"/>
          </a:xfrm>
          <a:prstGeom prst="rect">
            <a:avLst/>
          </a:prstGeom>
        </p:spPr>
      </p:pic>
    </p:spTree>
    <p:extLst>
      <p:ext uri="{BB962C8B-B14F-4D97-AF65-F5344CB8AC3E}">
        <p14:creationId xmlns:p14="http://schemas.microsoft.com/office/powerpoint/2010/main" val="14684069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CB93EE80-52C2-453D-B3A0-70DA11C21B79}"/>
              </a:ext>
            </a:extLst>
          </p:cNvPr>
          <p:cNvPicPr>
            <a:picLocks noChangeAspect="1"/>
          </p:cNvPicPr>
          <p:nvPr/>
        </p:nvPicPr>
        <p:blipFill>
          <a:blip r:embed="rId3"/>
          <a:stretch>
            <a:fillRect/>
          </a:stretch>
        </p:blipFill>
        <p:spPr>
          <a:xfrm>
            <a:off x="19270" y="1403806"/>
            <a:ext cx="5968501" cy="4011516"/>
          </a:xfrm>
          <a:prstGeom prst="rect">
            <a:avLst/>
          </a:prstGeom>
        </p:spPr>
      </p:pic>
      <p:sp>
        <p:nvSpPr>
          <p:cNvPr id="3" name="正方形/長方形 2"/>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４）地域別人口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ー地域別人口の推移ー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179512" y="702856"/>
            <a:ext cx="8784976" cy="620363"/>
          </a:xfrm>
          <a:prstGeom prst="rect">
            <a:avLst/>
          </a:prstGeom>
          <a:solidFill>
            <a:schemeClr val="accent5">
              <a:lumMod val="20000"/>
              <a:lumOff val="80000"/>
            </a:schemeClr>
          </a:solidFill>
        </p:spPr>
        <p:txBody>
          <a:bodyPr wrap="square">
            <a:spAutoFit/>
          </a:bodyPr>
          <a:lstStyle/>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2050</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年までの人口推計を地域別に</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見る</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と、府内すべての地域で減少する見込みです。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減少割合は、北大阪地域▲</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9.6</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％に対し南河内地域▲</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33.3</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％となるなど、地域差があります。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a:extLst>
              <a:ext uri="{FF2B5EF4-FFF2-40B4-BE49-F238E27FC236}">
                <a16:creationId xmlns:a16="http://schemas.microsoft.com/office/drawing/2014/main" id="{178AA22E-FCB1-45B3-87A6-15F3CBAFE844}"/>
              </a:ext>
            </a:extLst>
          </p:cNvPr>
          <p:cNvSpPr txBox="1"/>
          <p:nvPr/>
        </p:nvSpPr>
        <p:spPr>
          <a:xfrm>
            <a:off x="1318865" y="6480383"/>
            <a:ext cx="6506270" cy="369332"/>
          </a:xfrm>
          <a:prstGeom prst="rect">
            <a:avLst/>
          </a:prstGeom>
          <a:noFill/>
        </p:spPr>
        <p:txBody>
          <a:bodyPr wrap="square" rtlCol="0">
            <a:spAutoFit/>
          </a:bodyPr>
          <a:lstStyle/>
          <a:p>
            <a:pPr marL="180000" marR="0" lvl="0" indent="-45720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a:t>
            </a:r>
            <a:r>
              <a:rPr kumimoji="1" lang="en-US" altLang="ja-JP"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 2020</a:t>
            </a: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年は総務省「国勢調査」</a:t>
            </a:r>
            <a:endParaRPr kumimoji="1" lang="en-US" altLang="ja-JP"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369888" marR="0" lvl="0" indent="-64770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2025</a:t>
            </a: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年以降は国立社会保障・人口問題研究所「日本の地域別将来推計人口（令和５年推計）」</a:t>
            </a:r>
            <a:endPar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3" name="Rectangle 2">
            <a:extLst>
              <a:ext uri="{FF2B5EF4-FFF2-40B4-BE49-F238E27FC236}">
                <a16:creationId xmlns:a16="http://schemas.microsoft.com/office/drawing/2014/main" id="{EBFE13C1-5236-5C83-0FA8-B99C9FB5F741}"/>
              </a:ext>
            </a:extLst>
          </p:cNvPr>
          <p:cNvSpPr>
            <a:spLocks noChangeArrowheads="1"/>
          </p:cNvSpPr>
          <p:nvPr/>
        </p:nvSpPr>
        <p:spPr bwMode="auto">
          <a:xfrm>
            <a:off x="1885576" y="1280146"/>
            <a:ext cx="2362347" cy="440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地域別人口の推移</a:t>
            </a:r>
            <a:r>
              <a:rPr kumimoji="1" lang="en-US" altLang="ja-JP"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a:t>
            </a:r>
            <a:r>
              <a:rPr kumimoji="1" lang="en-US" altLang="ja-JP"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70" name="グループ化 69">
            <a:extLst>
              <a:ext uri="{FF2B5EF4-FFF2-40B4-BE49-F238E27FC236}">
                <a16:creationId xmlns:a16="http://schemas.microsoft.com/office/drawing/2014/main" id="{9F2359C0-4C93-1B32-F1BD-AC06FC7523B2}"/>
              </a:ext>
            </a:extLst>
          </p:cNvPr>
          <p:cNvGrpSpPr/>
          <p:nvPr/>
        </p:nvGrpSpPr>
        <p:grpSpPr>
          <a:xfrm>
            <a:off x="6031859" y="1855320"/>
            <a:ext cx="2509665" cy="3160075"/>
            <a:chOff x="4101582" y="967443"/>
            <a:chExt cx="4446026" cy="5598266"/>
          </a:xfrm>
        </p:grpSpPr>
        <p:sp>
          <p:nvSpPr>
            <p:cNvPr id="71" name="Freeform 957">
              <a:extLst>
                <a:ext uri="{FF2B5EF4-FFF2-40B4-BE49-F238E27FC236}">
                  <a16:creationId xmlns:a16="http://schemas.microsoft.com/office/drawing/2014/main" id="{63061B56-C93B-80E2-A0B6-180D3E177CE5}"/>
                </a:ext>
              </a:extLst>
            </p:cNvPr>
            <p:cNvSpPr>
              <a:spLocks noChangeAspect="1"/>
            </p:cNvSpPr>
            <p:nvPr/>
          </p:nvSpPr>
          <p:spPr bwMode="auto">
            <a:xfrm>
              <a:off x="6064440" y="2959573"/>
              <a:ext cx="1424730" cy="1332000"/>
            </a:xfrm>
            <a:custGeom>
              <a:avLst/>
              <a:gdLst>
                <a:gd name="T0" fmla="*/ 624 w 1304"/>
                <a:gd name="T1" fmla="*/ 284 h 1361"/>
                <a:gd name="T2" fmla="*/ 737 w 1304"/>
                <a:gd name="T3" fmla="*/ 114 h 1361"/>
                <a:gd name="T4" fmla="*/ 907 w 1304"/>
                <a:gd name="T5" fmla="*/ 170 h 1361"/>
                <a:gd name="T6" fmla="*/ 964 w 1304"/>
                <a:gd name="T7" fmla="*/ 114 h 1361"/>
                <a:gd name="T8" fmla="*/ 1077 w 1304"/>
                <a:gd name="T9" fmla="*/ 57 h 1361"/>
                <a:gd name="T10" fmla="*/ 1134 w 1304"/>
                <a:gd name="T11" fmla="*/ 114 h 1361"/>
                <a:gd name="T12" fmla="*/ 1191 w 1304"/>
                <a:gd name="T13" fmla="*/ 454 h 1361"/>
                <a:gd name="T14" fmla="*/ 1304 w 1304"/>
                <a:gd name="T15" fmla="*/ 510 h 1361"/>
                <a:gd name="T16" fmla="*/ 1247 w 1304"/>
                <a:gd name="T17" fmla="*/ 624 h 1361"/>
                <a:gd name="T18" fmla="*/ 1134 w 1304"/>
                <a:gd name="T19" fmla="*/ 794 h 1361"/>
                <a:gd name="T20" fmla="*/ 1247 w 1304"/>
                <a:gd name="T21" fmla="*/ 1021 h 1361"/>
                <a:gd name="T22" fmla="*/ 1134 w 1304"/>
                <a:gd name="T23" fmla="*/ 1078 h 1361"/>
                <a:gd name="T24" fmla="*/ 1247 w 1304"/>
                <a:gd name="T25" fmla="*/ 1191 h 1361"/>
                <a:gd name="T26" fmla="*/ 1247 w 1304"/>
                <a:gd name="T27" fmla="*/ 1304 h 1361"/>
                <a:gd name="T28" fmla="*/ 794 w 1304"/>
                <a:gd name="T29" fmla="*/ 1361 h 1361"/>
                <a:gd name="T30" fmla="*/ 510 w 1304"/>
                <a:gd name="T31" fmla="*/ 1248 h 1361"/>
                <a:gd name="T32" fmla="*/ 170 w 1304"/>
                <a:gd name="T33" fmla="*/ 1191 h 1361"/>
                <a:gd name="T34" fmla="*/ 340 w 1304"/>
                <a:gd name="T35" fmla="*/ 1134 h 1361"/>
                <a:gd name="T36" fmla="*/ 227 w 1304"/>
                <a:gd name="T37" fmla="*/ 1021 h 1361"/>
                <a:gd name="T38" fmla="*/ 113 w 1304"/>
                <a:gd name="T39" fmla="*/ 964 h 1361"/>
                <a:gd name="T40" fmla="*/ 0 w 1304"/>
                <a:gd name="T41" fmla="*/ 907 h 1361"/>
                <a:gd name="T42" fmla="*/ 113 w 1304"/>
                <a:gd name="T43" fmla="*/ 851 h 1361"/>
                <a:gd name="T44" fmla="*/ 170 w 1304"/>
                <a:gd name="T45" fmla="*/ 737 h 1361"/>
                <a:gd name="T46" fmla="*/ 227 w 1304"/>
                <a:gd name="T47" fmla="*/ 851 h 1361"/>
                <a:gd name="T48" fmla="*/ 170 w 1304"/>
                <a:gd name="T49" fmla="*/ 907 h 1361"/>
                <a:gd name="T50" fmla="*/ 227 w 1304"/>
                <a:gd name="T51" fmla="*/ 964 h 1361"/>
                <a:gd name="T52" fmla="*/ 283 w 1304"/>
                <a:gd name="T53" fmla="*/ 907 h 1361"/>
                <a:gd name="T54" fmla="*/ 340 w 1304"/>
                <a:gd name="T55" fmla="*/ 737 h 1361"/>
                <a:gd name="T56" fmla="*/ 227 w 1304"/>
                <a:gd name="T57" fmla="*/ 681 h 1361"/>
                <a:gd name="T58" fmla="*/ 453 w 1304"/>
                <a:gd name="T59" fmla="*/ 567 h 1361"/>
                <a:gd name="T60" fmla="*/ 340 w 1304"/>
                <a:gd name="T61" fmla="*/ 567 h 1361"/>
                <a:gd name="T62" fmla="*/ 227 w 1304"/>
                <a:gd name="T63" fmla="*/ 567 h 1361"/>
                <a:gd name="T64" fmla="*/ 453 w 1304"/>
                <a:gd name="T65" fmla="*/ 397 h 1361"/>
                <a:gd name="T66" fmla="*/ 510 w 1304"/>
                <a:gd name="T67" fmla="*/ 284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04" h="1361">
                  <a:moveTo>
                    <a:pt x="510" y="284"/>
                  </a:moveTo>
                  <a:lnTo>
                    <a:pt x="624" y="284"/>
                  </a:lnTo>
                  <a:lnTo>
                    <a:pt x="680" y="170"/>
                  </a:lnTo>
                  <a:lnTo>
                    <a:pt x="737" y="114"/>
                  </a:lnTo>
                  <a:lnTo>
                    <a:pt x="794" y="227"/>
                  </a:lnTo>
                  <a:lnTo>
                    <a:pt x="907" y="170"/>
                  </a:lnTo>
                  <a:lnTo>
                    <a:pt x="964" y="170"/>
                  </a:lnTo>
                  <a:lnTo>
                    <a:pt x="964" y="114"/>
                  </a:lnTo>
                  <a:lnTo>
                    <a:pt x="1077" y="0"/>
                  </a:lnTo>
                  <a:lnTo>
                    <a:pt x="1077" y="57"/>
                  </a:lnTo>
                  <a:lnTo>
                    <a:pt x="1247" y="114"/>
                  </a:lnTo>
                  <a:lnTo>
                    <a:pt x="1134" y="114"/>
                  </a:lnTo>
                  <a:lnTo>
                    <a:pt x="1134" y="340"/>
                  </a:lnTo>
                  <a:lnTo>
                    <a:pt x="1191" y="454"/>
                  </a:lnTo>
                  <a:lnTo>
                    <a:pt x="1304" y="340"/>
                  </a:lnTo>
                  <a:lnTo>
                    <a:pt x="1304" y="510"/>
                  </a:lnTo>
                  <a:lnTo>
                    <a:pt x="1247" y="567"/>
                  </a:lnTo>
                  <a:lnTo>
                    <a:pt x="1247" y="624"/>
                  </a:lnTo>
                  <a:lnTo>
                    <a:pt x="1191" y="624"/>
                  </a:lnTo>
                  <a:lnTo>
                    <a:pt x="1134" y="794"/>
                  </a:lnTo>
                  <a:lnTo>
                    <a:pt x="1134" y="964"/>
                  </a:lnTo>
                  <a:lnTo>
                    <a:pt x="1247" y="1021"/>
                  </a:lnTo>
                  <a:lnTo>
                    <a:pt x="1247" y="1078"/>
                  </a:lnTo>
                  <a:lnTo>
                    <a:pt x="1134" y="1078"/>
                  </a:lnTo>
                  <a:lnTo>
                    <a:pt x="1134" y="1134"/>
                  </a:lnTo>
                  <a:lnTo>
                    <a:pt x="1247" y="1191"/>
                  </a:lnTo>
                  <a:lnTo>
                    <a:pt x="1304" y="1248"/>
                  </a:lnTo>
                  <a:lnTo>
                    <a:pt x="1247" y="1304"/>
                  </a:lnTo>
                  <a:lnTo>
                    <a:pt x="964" y="1304"/>
                  </a:lnTo>
                  <a:lnTo>
                    <a:pt x="794" y="1361"/>
                  </a:lnTo>
                  <a:lnTo>
                    <a:pt x="680" y="1304"/>
                  </a:lnTo>
                  <a:lnTo>
                    <a:pt x="510" y="1248"/>
                  </a:lnTo>
                  <a:lnTo>
                    <a:pt x="397" y="1191"/>
                  </a:lnTo>
                  <a:lnTo>
                    <a:pt x="170" y="1191"/>
                  </a:lnTo>
                  <a:lnTo>
                    <a:pt x="170" y="1134"/>
                  </a:lnTo>
                  <a:lnTo>
                    <a:pt x="340" y="1134"/>
                  </a:lnTo>
                  <a:lnTo>
                    <a:pt x="227" y="1078"/>
                  </a:lnTo>
                  <a:lnTo>
                    <a:pt x="227" y="1021"/>
                  </a:lnTo>
                  <a:lnTo>
                    <a:pt x="170" y="1021"/>
                  </a:lnTo>
                  <a:lnTo>
                    <a:pt x="113" y="964"/>
                  </a:lnTo>
                  <a:lnTo>
                    <a:pt x="56" y="964"/>
                  </a:lnTo>
                  <a:lnTo>
                    <a:pt x="0" y="907"/>
                  </a:lnTo>
                  <a:lnTo>
                    <a:pt x="0" y="851"/>
                  </a:lnTo>
                  <a:lnTo>
                    <a:pt x="113" y="851"/>
                  </a:lnTo>
                  <a:lnTo>
                    <a:pt x="56" y="794"/>
                  </a:lnTo>
                  <a:lnTo>
                    <a:pt x="170" y="737"/>
                  </a:lnTo>
                  <a:lnTo>
                    <a:pt x="227" y="794"/>
                  </a:lnTo>
                  <a:lnTo>
                    <a:pt x="227" y="851"/>
                  </a:lnTo>
                  <a:lnTo>
                    <a:pt x="170" y="851"/>
                  </a:lnTo>
                  <a:lnTo>
                    <a:pt x="170" y="907"/>
                  </a:lnTo>
                  <a:lnTo>
                    <a:pt x="113" y="964"/>
                  </a:lnTo>
                  <a:lnTo>
                    <a:pt x="227" y="964"/>
                  </a:lnTo>
                  <a:lnTo>
                    <a:pt x="340" y="907"/>
                  </a:lnTo>
                  <a:lnTo>
                    <a:pt x="283" y="907"/>
                  </a:lnTo>
                  <a:lnTo>
                    <a:pt x="283" y="737"/>
                  </a:lnTo>
                  <a:lnTo>
                    <a:pt x="340" y="737"/>
                  </a:lnTo>
                  <a:lnTo>
                    <a:pt x="227" y="737"/>
                  </a:lnTo>
                  <a:lnTo>
                    <a:pt x="227" y="681"/>
                  </a:lnTo>
                  <a:lnTo>
                    <a:pt x="453" y="624"/>
                  </a:lnTo>
                  <a:lnTo>
                    <a:pt x="453" y="567"/>
                  </a:lnTo>
                  <a:lnTo>
                    <a:pt x="283" y="624"/>
                  </a:lnTo>
                  <a:lnTo>
                    <a:pt x="340" y="567"/>
                  </a:lnTo>
                  <a:lnTo>
                    <a:pt x="227" y="624"/>
                  </a:lnTo>
                  <a:lnTo>
                    <a:pt x="227" y="567"/>
                  </a:lnTo>
                  <a:lnTo>
                    <a:pt x="340" y="454"/>
                  </a:lnTo>
                  <a:lnTo>
                    <a:pt x="453" y="397"/>
                  </a:lnTo>
                  <a:lnTo>
                    <a:pt x="453" y="340"/>
                  </a:lnTo>
                  <a:lnTo>
                    <a:pt x="510" y="284"/>
                  </a:lnTo>
                  <a:close/>
                </a:path>
              </a:pathLst>
            </a:custGeom>
            <a:solidFill>
              <a:srgbClr val="E7E6E6">
                <a:lumMod val="90000"/>
              </a:srgbClr>
            </a:solidFill>
            <a:ln w="12700" cap="flat" cmpd="sng" algn="ctr">
              <a:solidFill>
                <a:sysClr val="windowText" lastClr="000000"/>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Calibri"/>
                <a:ea typeface="游ゴシック" panose="020B0400000000000000" pitchFamily="50" charset="-128"/>
                <a:cs typeface="+mn-cs"/>
              </a:endParaRPr>
            </a:p>
          </p:txBody>
        </p:sp>
        <p:sp>
          <p:nvSpPr>
            <p:cNvPr id="72" name="Freeform 916">
              <a:extLst>
                <a:ext uri="{FF2B5EF4-FFF2-40B4-BE49-F238E27FC236}">
                  <a16:creationId xmlns:a16="http://schemas.microsoft.com/office/drawing/2014/main" id="{48EB7286-7D34-40CD-20E8-109B32518E31}"/>
                </a:ext>
              </a:extLst>
            </p:cNvPr>
            <p:cNvSpPr>
              <a:spLocks/>
            </p:cNvSpPr>
            <p:nvPr/>
          </p:nvSpPr>
          <p:spPr bwMode="auto">
            <a:xfrm>
              <a:off x="5792310" y="5533291"/>
              <a:ext cx="312525" cy="435205"/>
            </a:xfrm>
            <a:custGeom>
              <a:avLst/>
              <a:gdLst>
                <a:gd name="T0" fmla="*/ 113 w 283"/>
                <a:gd name="T1" fmla="*/ 0 h 454"/>
                <a:gd name="T2" fmla="*/ 227 w 283"/>
                <a:gd name="T3" fmla="*/ 57 h 454"/>
                <a:gd name="T4" fmla="*/ 283 w 283"/>
                <a:gd name="T5" fmla="*/ 227 h 454"/>
                <a:gd name="T6" fmla="*/ 283 w 283"/>
                <a:gd name="T7" fmla="*/ 340 h 454"/>
                <a:gd name="T8" fmla="*/ 283 w 283"/>
                <a:gd name="T9" fmla="*/ 454 h 454"/>
                <a:gd name="T10" fmla="*/ 227 w 283"/>
                <a:gd name="T11" fmla="*/ 397 h 454"/>
                <a:gd name="T12" fmla="*/ 113 w 283"/>
                <a:gd name="T13" fmla="*/ 340 h 454"/>
                <a:gd name="T14" fmla="*/ 113 w 283"/>
                <a:gd name="T15" fmla="*/ 284 h 454"/>
                <a:gd name="T16" fmla="*/ 57 w 283"/>
                <a:gd name="T17" fmla="*/ 227 h 454"/>
                <a:gd name="T18" fmla="*/ 0 w 283"/>
                <a:gd name="T19" fmla="*/ 170 h 454"/>
                <a:gd name="T20" fmla="*/ 0 w 283"/>
                <a:gd name="T21" fmla="*/ 57 h 454"/>
                <a:gd name="T22" fmla="*/ 113 w 283"/>
                <a:gd name="T23" fmla="*/ 57 h 454"/>
                <a:gd name="T24" fmla="*/ 113 w 283"/>
                <a:gd name="T25"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3" h="454">
                  <a:moveTo>
                    <a:pt x="113" y="0"/>
                  </a:moveTo>
                  <a:lnTo>
                    <a:pt x="227" y="57"/>
                  </a:lnTo>
                  <a:lnTo>
                    <a:pt x="283" y="227"/>
                  </a:lnTo>
                  <a:lnTo>
                    <a:pt x="283" y="340"/>
                  </a:lnTo>
                  <a:lnTo>
                    <a:pt x="283" y="454"/>
                  </a:lnTo>
                  <a:lnTo>
                    <a:pt x="227" y="397"/>
                  </a:lnTo>
                  <a:lnTo>
                    <a:pt x="113" y="340"/>
                  </a:lnTo>
                  <a:lnTo>
                    <a:pt x="113" y="284"/>
                  </a:lnTo>
                  <a:lnTo>
                    <a:pt x="57" y="227"/>
                  </a:lnTo>
                  <a:lnTo>
                    <a:pt x="0" y="170"/>
                  </a:lnTo>
                  <a:lnTo>
                    <a:pt x="0" y="57"/>
                  </a:lnTo>
                  <a:lnTo>
                    <a:pt x="113" y="57"/>
                  </a:lnTo>
                  <a:lnTo>
                    <a:pt x="113" y="0"/>
                  </a:lnTo>
                  <a:close/>
                </a:path>
              </a:pathLst>
            </a:custGeom>
            <a:solidFill>
              <a:srgbClr val="4472C4">
                <a:lumMod val="60000"/>
                <a:lumOff val="40000"/>
              </a:srgb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73" name="Freeform 920">
              <a:extLst>
                <a:ext uri="{FF2B5EF4-FFF2-40B4-BE49-F238E27FC236}">
                  <a16:creationId xmlns:a16="http://schemas.microsoft.com/office/drawing/2014/main" id="{C1783731-785E-177E-A220-AC2B4C86C948}"/>
                </a:ext>
              </a:extLst>
            </p:cNvPr>
            <p:cNvSpPr>
              <a:spLocks/>
            </p:cNvSpPr>
            <p:nvPr/>
          </p:nvSpPr>
          <p:spPr bwMode="auto">
            <a:xfrm>
              <a:off x="4101582" y="6076821"/>
              <a:ext cx="813891" cy="488888"/>
            </a:xfrm>
            <a:custGeom>
              <a:avLst/>
              <a:gdLst>
                <a:gd name="T0" fmla="*/ 624 w 737"/>
                <a:gd name="T1" fmla="*/ 0 h 510"/>
                <a:gd name="T2" fmla="*/ 624 w 737"/>
                <a:gd name="T3" fmla="*/ 170 h 510"/>
                <a:gd name="T4" fmla="*/ 680 w 737"/>
                <a:gd name="T5" fmla="*/ 227 h 510"/>
                <a:gd name="T6" fmla="*/ 737 w 737"/>
                <a:gd name="T7" fmla="*/ 227 h 510"/>
                <a:gd name="T8" fmla="*/ 737 w 737"/>
                <a:gd name="T9" fmla="*/ 284 h 510"/>
                <a:gd name="T10" fmla="*/ 680 w 737"/>
                <a:gd name="T11" fmla="*/ 397 h 510"/>
                <a:gd name="T12" fmla="*/ 624 w 737"/>
                <a:gd name="T13" fmla="*/ 397 h 510"/>
                <a:gd name="T14" fmla="*/ 567 w 737"/>
                <a:gd name="T15" fmla="*/ 454 h 510"/>
                <a:gd name="T16" fmla="*/ 454 w 737"/>
                <a:gd name="T17" fmla="*/ 454 h 510"/>
                <a:gd name="T18" fmla="*/ 397 w 737"/>
                <a:gd name="T19" fmla="*/ 510 h 510"/>
                <a:gd name="T20" fmla="*/ 397 w 737"/>
                <a:gd name="T21" fmla="*/ 454 h 510"/>
                <a:gd name="T22" fmla="*/ 340 w 737"/>
                <a:gd name="T23" fmla="*/ 397 h 510"/>
                <a:gd name="T24" fmla="*/ 340 w 737"/>
                <a:gd name="T25" fmla="*/ 454 h 510"/>
                <a:gd name="T26" fmla="*/ 284 w 737"/>
                <a:gd name="T27" fmla="*/ 454 h 510"/>
                <a:gd name="T28" fmla="*/ 284 w 737"/>
                <a:gd name="T29" fmla="*/ 510 h 510"/>
                <a:gd name="T30" fmla="*/ 227 w 737"/>
                <a:gd name="T31" fmla="*/ 510 h 510"/>
                <a:gd name="T32" fmla="*/ 170 w 737"/>
                <a:gd name="T33" fmla="*/ 454 h 510"/>
                <a:gd name="T34" fmla="*/ 113 w 737"/>
                <a:gd name="T35" fmla="*/ 454 h 510"/>
                <a:gd name="T36" fmla="*/ 57 w 737"/>
                <a:gd name="T37" fmla="*/ 397 h 510"/>
                <a:gd name="T38" fmla="*/ 57 w 737"/>
                <a:gd name="T39" fmla="*/ 340 h 510"/>
                <a:gd name="T40" fmla="*/ 57 w 737"/>
                <a:gd name="T41" fmla="*/ 284 h 510"/>
                <a:gd name="T42" fmla="*/ 113 w 737"/>
                <a:gd name="T43" fmla="*/ 227 h 510"/>
                <a:gd name="T44" fmla="*/ 57 w 737"/>
                <a:gd name="T45" fmla="*/ 227 h 510"/>
                <a:gd name="T46" fmla="*/ 0 w 737"/>
                <a:gd name="T47" fmla="*/ 170 h 510"/>
                <a:gd name="T48" fmla="*/ 57 w 737"/>
                <a:gd name="T49" fmla="*/ 170 h 510"/>
                <a:gd name="T50" fmla="*/ 113 w 737"/>
                <a:gd name="T51" fmla="*/ 114 h 510"/>
                <a:gd name="T52" fmla="*/ 284 w 737"/>
                <a:gd name="T53" fmla="*/ 114 h 510"/>
                <a:gd name="T54" fmla="*/ 284 w 737"/>
                <a:gd name="T55" fmla="*/ 170 h 510"/>
                <a:gd name="T56" fmla="*/ 397 w 737"/>
                <a:gd name="T57" fmla="*/ 57 h 510"/>
                <a:gd name="T58" fmla="*/ 454 w 737"/>
                <a:gd name="T59" fmla="*/ 57 h 510"/>
                <a:gd name="T60" fmla="*/ 567 w 737"/>
                <a:gd name="T61" fmla="*/ 0 h 510"/>
                <a:gd name="T62" fmla="*/ 624 w 737"/>
                <a:gd name="T63" fmla="*/ 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7" h="510">
                  <a:moveTo>
                    <a:pt x="624" y="0"/>
                  </a:moveTo>
                  <a:lnTo>
                    <a:pt x="624" y="170"/>
                  </a:lnTo>
                  <a:lnTo>
                    <a:pt x="680" y="227"/>
                  </a:lnTo>
                  <a:lnTo>
                    <a:pt x="737" y="227"/>
                  </a:lnTo>
                  <a:lnTo>
                    <a:pt x="737" y="284"/>
                  </a:lnTo>
                  <a:lnTo>
                    <a:pt x="680" y="397"/>
                  </a:lnTo>
                  <a:lnTo>
                    <a:pt x="624" y="397"/>
                  </a:lnTo>
                  <a:lnTo>
                    <a:pt x="567" y="454"/>
                  </a:lnTo>
                  <a:lnTo>
                    <a:pt x="454" y="454"/>
                  </a:lnTo>
                  <a:lnTo>
                    <a:pt x="397" y="510"/>
                  </a:lnTo>
                  <a:lnTo>
                    <a:pt x="397" y="454"/>
                  </a:lnTo>
                  <a:lnTo>
                    <a:pt x="340" y="397"/>
                  </a:lnTo>
                  <a:lnTo>
                    <a:pt x="340" y="454"/>
                  </a:lnTo>
                  <a:lnTo>
                    <a:pt x="284" y="454"/>
                  </a:lnTo>
                  <a:lnTo>
                    <a:pt x="284" y="510"/>
                  </a:lnTo>
                  <a:lnTo>
                    <a:pt x="227" y="510"/>
                  </a:lnTo>
                  <a:lnTo>
                    <a:pt x="170" y="454"/>
                  </a:lnTo>
                  <a:lnTo>
                    <a:pt x="113" y="454"/>
                  </a:lnTo>
                  <a:lnTo>
                    <a:pt x="57" y="397"/>
                  </a:lnTo>
                  <a:lnTo>
                    <a:pt x="57" y="340"/>
                  </a:lnTo>
                  <a:lnTo>
                    <a:pt x="57" y="284"/>
                  </a:lnTo>
                  <a:lnTo>
                    <a:pt x="113" y="227"/>
                  </a:lnTo>
                  <a:lnTo>
                    <a:pt x="57" y="227"/>
                  </a:lnTo>
                  <a:lnTo>
                    <a:pt x="0" y="170"/>
                  </a:lnTo>
                  <a:lnTo>
                    <a:pt x="57" y="170"/>
                  </a:lnTo>
                  <a:lnTo>
                    <a:pt x="113" y="114"/>
                  </a:lnTo>
                  <a:lnTo>
                    <a:pt x="284" y="114"/>
                  </a:lnTo>
                  <a:lnTo>
                    <a:pt x="284" y="170"/>
                  </a:lnTo>
                  <a:lnTo>
                    <a:pt x="397" y="57"/>
                  </a:lnTo>
                  <a:lnTo>
                    <a:pt x="454" y="57"/>
                  </a:lnTo>
                  <a:lnTo>
                    <a:pt x="567" y="0"/>
                  </a:lnTo>
                  <a:lnTo>
                    <a:pt x="624" y="0"/>
                  </a:lnTo>
                  <a:close/>
                </a:path>
              </a:pathLst>
            </a:custGeom>
            <a:solidFill>
              <a:srgbClr val="4472C4">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74" name="Freeform 921">
              <a:extLst>
                <a:ext uri="{FF2B5EF4-FFF2-40B4-BE49-F238E27FC236}">
                  <a16:creationId xmlns:a16="http://schemas.microsoft.com/office/drawing/2014/main" id="{36C8FD9F-4322-57C4-F7C1-DEABB9476140}"/>
                </a:ext>
              </a:extLst>
            </p:cNvPr>
            <p:cNvSpPr>
              <a:spLocks/>
            </p:cNvSpPr>
            <p:nvPr/>
          </p:nvSpPr>
          <p:spPr bwMode="auto">
            <a:xfrm>
              <a:off x="4789579" y="5806492"/>
              <a:ext cx="626154" cy="543529"/>
            </a:xfrm>
            <a:custGeom>
              <a:avLst/>
              <a:gdLst>
                <a:gd name="T0" fmla="*/ 113 w 567"/>
                <a:gd name="T1" fmla="*/ 510 h 567"/>
                <a:gd name="T2" fmla="*/ 227 w 567"/>
                <a:gd name="T3" fmla="*/ 567 h 567"/>
                <a:gd name="T4" fmla="*/ 340 w 567"/>
                <a:gd name="T5" fmla="*/ 510 h 567"/>
                <a:gd name="T6" fmla="*/ 340 w 567"/>
                <a:gd name="T7" fmla="*/ 453 h 567"/>
                <a:gd name="T8" fmla="*/ 453 w 567"/>
                <a:gd name="T9" fmla="*/ 510 h 567"/>
                <a:gd name="T10" fmla="*/ 567 w 567"/>
                <a:gd name="T11" fmla="*/ 453 h 567"/>
                <a:gd name="T12" fmla="*/ 510 w 567"/>
                <a:gd name="T13" fmla="*/ 340 h 567"/>
                <a:gd name="T14" fmla="*/ 453 w 567"/>
                <a:gd name="T15" fmla="*/ 226 h 567"/>
                <a:gd name="T16" fmla="*/ 397 w 567"/>
                <a:gd name="T17" fmla="*/ 113 h 567"/>
                <a:gd name="T18" fmla="*/ 397 w 567"/>
                <a:gd name="T19" fmla="*/ 56 h 567"/>
                <a:gd name="T20" fmla="*/ 340 w 567"/>
                <a:gd name="T21" fmla="*/ 0 h 567"/>
                <a:gd name="T22" fmla="*/ 283 w 567"/>
                <a:gd name="T23" fmla="*/ 113 h 567"/>
                <a:gd name="T24" fmla="*/ 227 w 567"/>
                <a:gd name="T25" fmla="*/ 170 h 567"/>
                <a:gd name="T26" fmla="*/ 170 w 567"/>
                <a:gd name="T27" fmla="*/ 226 h 567"/>
                <a:gd name="T28" fmla="*/ 56 w 567"/>
                <a:gd name="T29" fmla="*/ 283 h 567"/>
                <a:gd name="T30" fmla="*/ 0 w 567"/>
                <a:gd name="T31" fmla="*/ 283 h 567"/>
                <a:gd name="T32" fmla="*/ 0 w 567"/>
                <a:gd name="T33" fmla="*/ 453 h 567"/>
                <a:gd name="T34" fmla="*/ 56 w 567"/>
                <a:gd name="T35" fmla="*/ 510 h 567"/>
                <a:gd name="T36" fmla="*/ 113 w 567"/>
                <a:gd name="T37" fmla="*/ 510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7" h="567">
                  <a:moveTo>
                    <a:pt x="113" y="510"/>
                  </a:moveTo>
                  <a:lnTo>
                    <a:pt x="227" y="567"/>
                  </a:lnTo>
                  <a:lnTo>
                    <a:pt x="340" y="510"/>
                  </a:lnTo>
                  <a:lnTo>
                    <a:pt x="340" y="453"/>
                  </a:lnTo>
                  <a:lnTo>
                    <a:pt x="453" y="510"/>
                  </a:lnTo>
                  <a:lnTo>
                    <a:pt x="567" y="453"/>
                  </a:lnTo>
                  <a:lnTo>
                    <a:pt x="510" y="340"/>
                  </a:lnTo>
                  <a:lnTo>
                    <a:pt x="453" y="226"/>
                  </a:lnTo>
                  <a:lnTo>
                    <a:pt x="397" y="113"/>
                  </a:lnTo>
                  <a:lnTo>
                    <a:pt x="397" y="56"/>
                  </a:lnTo>
                  <a:lnTo>
                    <a:pt x="340" y="0"/>
                  </a:lnTo>
                  <a:lnTo>
                    <a:pt x="283" y="113"/>
                  </a:lnTo>
                  <a:lnTo>
                    <a:pt x="227" y="170"/>
                  </a:lnTo>
                  <a:lnTo>
                    <a:pt x="170" y="226"/>
                  </a:lnTo>
                  <a:lnTo>
                    <a:pt x="56" y="283"/>
                  </a:lnTo>
                  <a:lnTo>
                    <a:pt x="0" y="283"/>
                  </a:lnTo>
                  <a:lnTo>
                    <a:pt x="0" y="453"/>
                  </a:lnTo>
                  <a:lnTo>
                    <a:pt x="56" y="510"/>
                  </a:lnTo>
                  <a:lnTo>
                    <a:pt x="113" y="510"/>
                  </a:lnTo>
                  <a:close/>
                </a:path>
              </a:pathLst>
            </a:custGeom>
            <a:solidFill>
              <a:srgbClr val="4472C4">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75" name="Freeform 924">
              <a:extLst>
                <a:ext uri="{FF2B5EF4-FFF2-40B4-BE49-F238E27FC236}">
                  <a16:creationId xmlns:a16="http://schemas.microsoft.com/office/drawing/2014/main" id="{992FE315-1E0B-FAC2-758B-53BE9BA93B0C}"/>
                </a:ext>
              </a:extLst>
            </p:cNvPr>
            <p:cNvSpPr>
              <a:spLocks/>
            </p:cNvSpPr>
            <p:nvPr/>
          </p:nvSpPr>
          <p:spPr bwMode="auto">
            <a:xfrm>
              <a:off x="6481412" y="2598031"/>
              <a:ext cx="438416" cy="652814"/>
            </a:xfrm>
            <a:custGeom>
              <a:avLst/>
              <a:gdLst>
                <a:gd name="T0" fmla="*/ 0 w 397"/>
                <a:gd name="T1" fmla="*/ 227 h 681"/>
                <a:gd name="T2" fmla="*/ 56 w 397"/>
                <a:gd name="T3" fmla="*/ 170 h 681"/>
                <a:gd name="T4" fmla="*/ 56 w 397"/>
                <a:gd name="T5" fmla="*/ 114 h 681"/>
                <a:gd name="T6" fmla="*/ 113 w 397"/>
                <a:gd name="T7" fmla="*/ 114 h 681"/>
                <a:gd name="T8" fmla="*/ 227 w 397"/>
                <a:gd name="T9" fmla="*/ 0 h 681"/>
                <a:gd name="T10" fmla="*/ 283 w 397"/>
                <a:gd name="T11" fmla="*/ 57 h 681"/>
                <a:gd name="T12" fmla="*/ 340 w 397"/>
                <a:gd name="T13" fmla="*/ 57 h 681"/>
                <a:gd name="T14" fmla="*/ 340 w 397"/>
                <a:gd name="T15" fmla="*/ 0 h 681"/>
                <a:gd name="T16" fmla="*/ 397 w 397"/>
                <a:gd name="T17" fmla="*/ 57 h 681"/>
                <a:gd name="T18" fmla="*/ 397 w 397"/>
                <a:gd name="T19" fmla="*/ 170 h 681"/>
                <a:gd name="T20" fmla="*/ 340 w 397"/>
                <a:gd name="T21" fmla="*/ 227 h 681"/>
                <a:gd name="T22" fmla="*/ 340 w 397"/>
                <a:gd name="T23" fmla="*/ 511 h 681"/>
                <a:gd name="T24" fmla="*/ 283 w 397"/>
                <a:gd name="T25" fmla="*/ 567 h 681"/>
                <a:gd name="T26" fmla="*/ 227 w 397"/>
                <a:gd name="T27" fmla="*/ 681 h 681"/>
                <a:gd name="T28" fmla="*/ 113 w 397"/>
                <a:gd name="T29" fmla="*/ 681 h 681"/>
                <a:gd name="T30" fmla="*/ 113 w 397"/>
                <a:gd name="T31" fmla="*/ 454 h 681"/>
                <a:gd name="T32" fmla="*/ 56 w 397"/>
                <a:gd name="T33" fmla="*/ 511 h 681"/>
                <a:gd name="T34" fmla="*/ 56 w 397"/>
                <a:gd name="T35" fmla="*/ 397 h 681"/>
                <a:gd name="T36" fmla="*/ 0 w 397"/>
                <a:gd name="T37" fmla="*/ 227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7" h="681">
                  <a:moveTo>
                    <a:pt x="0" y="227"/>
                  </a:moveTo>
                  <a:lnTo>
                    <a:pt x="56" y="170"/>
                  </a:lnTo>
                  <a:lnTo>
                    <a:pt x="56" y="114"/>
                  </a:lnTo>
                  <a:lnTo>
                    <a:pt x="113" y="114"/>
                  </a:lnTo>
                  <a:lnTo>
                    <a:pt x="227" y="0"/>
                  </a:lnTo>
                  <a:lnTo>
                    <a:pt x="283" y="57"/>
                  </a:lnTo>
                  <a:lnTo>
                    <a:pt x="340" y="57"/>
                  </a:lnTo>
                  <a:lnTo>
                    <a:pt x="340" y="0"/>
                  </a:lnTo>
                  <a:lnTo>
                    <a:pt x="397" y="57"/>
                  </a:lnTo>
                  <a:lnTo>
                    <a:pt x="397" y="170"/>
                  </a:lnTo>
                  <a:lnTo>
                    <a:pt x="340" y="227"/>
                  </a:lnTo>
                  <a:lnTo>
                    <a:pt x="340" y="511"/>
                  </a:lnTo>
                  <a:lnTo>
                    <a:pt x="283" y="567"/>
                  </a:lnTo>
                  <a:lnTo>
                    <a:pt x="227" y="681"/>
                  </a:lnTo>
                  <a:lnTo>
                    <a:pt x="113" y="681"/>
                  </a:lnTo>
                  <a:lnTo>
                    <a:pt x="113" y="454"/>
                  </a:lnTo>
                  <a:lnTo>
                    <a:pt x="56" y="511"/>
                  </a:lnTo>
                  <a:lnTo>
                    <a:pt x="56" y="397"/>
                  </a:lnTo>
                  <a:lnTo>
                    <a:pt x="0" y="227"/>
                  </a:lnTo>
                  <a:close/>
                </a:path>
              </a:pathLst>
            </a:custGeom>
            <a:solidFill>
              <a:srgbClr val="ED7D31">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76" name="Freeform 925">
              <a:extLst>
                <a:ext uri="{FF2B5EF4-FFF2-40B4-BE49-F238E27FC236}">
                  <a16:creationId xmlns:a16="http://schemas.microsoft.com/office/drawing/2014/main" id="{6EE5FFCB-D0F4-8825-6811-78CC484D35A0}"/>
                </a:ext>
              </a:extLst>
            </p:cNvPr>
            <p:cNvSpPr>
              <a:spLocks/>
            </p:cNvSpPr>
            <p:nvPr/>
          </p:nvSpPr>
          <p:spPr bwMode="auto">
            <a:xfrm>
              <a:off x="6355515" y="2217467"/>
              <a:ext cx="250680" cy="598173"/>
            </a:xfrm>
            <a:custGeom>
              <a:avLst/>
              <a:gdLst>
                <a:gd name="T0" fmla="*/ 114 w 227"/>
                <a:gd name="T1" fmla="*/ 0 h 624"/>
                <a:gd name="T2" fmla="*/ 227 w 227"/>
                <a:gd name="T3" fmla="*/ 114 h 624"/>
                <a:gd name="T4" fmla="*/ 227 w 227"/>
                <a:gd name="T5" fmla="*/ 227 h 624"/>
                <a:gd name="T6" fmla="*/ 170 w 227"/>
                <a:gd name="T7" fmla="*/ 284 h 624"/>
                <a:gd name="T8" fmla="*/ 170 w 227"/>
                <a:gd name="T9" fmla="*/ 511 h 624"/>
                <a:gd name="T10" fmla="*/ 170 w 227"/>
                <a:gd name="T11" fmla="*/ 567 h 624"/>
                <a:gd name="T12" fmla="*/ 114 w 227"/>
                <a:gd name="T13" fmla="*/ 624 h 624"/>
                <a:gd name="T14" fmla="*/ 57 w 227"/>
                <a:gd name="T15" fmla="*/ 567 h 624"/>
                <a:gd name="T16" fmla="*/ 0 w 227"/>
                <a:gd name="T17" fmla="*/ 511 h 624"/>
                <a:gd name="T18" fmla="*/ 0 w 227"/>
                <a:gd name="T19" fmla="*/ 397 h 624"/>
                <a:gd name="T20" fmla="*/ 57 w 227"/>
                <a:gd name="T21" fmla="*/ 284 h 624"/>
                <a:gd name="T22" fmla="*/ 0 w 227"/>
                <a:gd name="T23" fmla="*/ 227 h 624"/>
                <a:gd name="T24" fmla="*/ 57 w 227"/>
                <a:gd name="T25" fmla="*/ 170 h 624"/>
                <a:gd name="T26" fmla="*/ 57 w 227"/>
                <a:gd name="T27" fmla="*/ 57 h 624"/>
                <a:gd name="T28" fmla="*/ 114 w 227"/>
                <a:gd name="T29" fmla="*/ 0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7" h="624">
                  <a:moveTo>
                    <a:pt x="114" y="0"/>
                  </a:moveTo>
                  <a:lnTo>
                    <a:pt x="227" y="114"/>
                  </a:lnTo>
                  <a:lnTo>
                    <a:pt x="227" y="227"/>
                  </a:lnTo>
                  <a:lnTo>
                    <a:pt x="170" y="284"/>
                  </a:lnTo>
                  <a:lnTo>
                    <a:pt x="170" y="511"/>
                  </a:lnTo>
                  <a:lnTo>
                    <a:pt x="170" y="567"/>
                  </a:lnTo>
                  <a:lnTo>
                    <a:pt x="114" y="624"/>
                  </a:lnTo>
                  <a:lnTo>
                    <a:pt x="57" y="567"/>
                  </a:lnTo>
                  <a:lnTo>
                    <a:pt x="0" y="511"/>
                  </a:lnTo>
                  <a:lnTo>
                    <a:pt x="0" y="397"/>
                  </a:lnTo>
                  <a:lnTo>
                    <a:pt x="57" y="284"/>
                  </a:lnTo>
                  <a:lnTo>
                    <a:pt x="0" y="227"/>
                  </a:lnTo>
                  <a:lnTo>
                    <a:pt x="57" y="170"/>
                  </a:lnTo>
                  <a:lnTo>
                    <a:pt x="57" y="57"/>
                  </a:lnTo>
                  <a:lnTo>
                    <a:pt x="114" y="0"/>
                  </a:lnTo>
                  <a:close/>
                </a:path>
              </a:pathLst>
            </a:custGeom>
            <a:solidFill>
              <a:srgbClr val="ED7D31">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20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77" name="Freeform 926">
              <a:extLst>
                <a:ext uri="{FF2B5EF4-FFF2-40B4-BE49-F238E27FC236}">
                  <a16:creationId xmlns:a16="http://schemas.microsoft.com/office/drawing/2014/main" id="{F6192923-1A1E-D1BD-FC55-56F884B6428F}"/>
                </a:ext>
              </a:extLst>
            </p:cNvPr>
            <p:cNvSpPr>
              <a:spLocks/>
            </p:cNvSpPr>
            <p:nvPr/>
          </p:nvSpPr>
          <p:spPr bwMode="auto">
            <a:xfrm>
              <a:off x="6481412" y="1946182"/>
              <a:ext cx="563206" cy="761136"/>
            </a:xfrm>
            <a:custGeom>
              <a:avLst/>
              <a:gdLst>
                <a:gd name="T0" fmla="*/ 56 w 510"/>
                <a:gd name="T1" fmla="*/ 794 h 794"/>
                <a:gd name="T2" fmla="*/ 56 w 510"/>
                <a:gd name="T3" fmla="*/ 567 h 794"/>
                <a:gd name="T4" fmla="*/ 113 w 510"/>
                <a:gd name="T5" fmla="*/ 510 h 794"/>
                <a:gd name="T6" fmla="*/ 113 w 510"/>
                <a:gd name="T7" fmla="*/ 397 h 794"/>
                <a:gd name="T8" fmla="*/ 0 w 510"/>
                <a:gd name="T9" fmla="*/ 283 h 794"/>
                <a:gd name="T10" fmla="*/ 56 w 510"/>
                <a:gd name="T11" fmla="*/ 113 h 794"/>
                <a:gd name="T12" fmla="*/ 113 w 510"/>
                <a:gd name="T13" fmla="*/ 113 h 794"/>
                <a:gd name="T14" fmla="*/ 170 w 510"/>
                <a:gd name="T15" fmla="*/ 0 h 794"/>
                <a:gd name="T16" fmla="*/ 283 w 510"/>
                <a:gd name="T17" fmla="*/ 113 h 794"/>
                <a:gd name="T18" fmla="*/ 227 w 510"/>
                <a:gd name="T19" fmla="*/ 170 h 794"/>
                <a:gd name="T20" fmla="*/ 283 w 510"/>
                <a:gd name="T21" fmla="*/ 283 h 794"/>
                <a:gd name="T22" fmla="*/ 397 w 510"/>
                <a:gd name="T23" fmla="*/ 283 h 794"/>
                <a:gd name="T24" fmla="*/ 397 w 510"/>
                <a:gd name="T25" fmla="*/ 340 h 794"/>
                <a:gd name="T26" fmla="*/ 453 w 510"/>
                <a:gd name="T27" fmla="*/ 283 h 794"/>
                <a:gd name="T28" fmla="*/ 453 w 510"/>
                <a:gd name="T29" fmla="*/ 397 h 794"/>
                <a:gd name="T30" fmla="*/ 510 w 510"/>
                <a:gd name="T31" fmla="*/ 510 h 794"/>
                <a:gd name="T32" fmla="*/ 510 w 510"/>
                <a:gd name="T33" fmla="*/ 567 h 794"/>
                <a:gd name="T34" fmla="*/ 510 w 510"/>
                <a:gd name="T35" fmla="*/ 624 h 794"/>
                <a:gd name="T36" fmla="*/ 397 w 510"/>
                <a:gd name="T37" fmla="*/ 624 h 794"/>
                <a:gd name="T38" fmla="*/ 340 w 510"/>
                <a:gd name="T39" fmla="*/ 680 h 794"/>
                <a:gd name="T40" fmla="*/ 340 w 510"/>
                <a:gd name="T41" fmla="*/ 737 h 794"/>
                <a:gd name="T42" fmla="*/ 283 w 510"/>
                <a:gd name="T43" fmla="*/ 737 h 794"/>
                <a:gd name="T44" fmla="*/ 227 w 510"/>
                <a:gd name="T45" fmla="*/ 680 h 794"/>
                <a:gd name="T46" fmla="*/ 113 w 510"/>
                <a:gd name="T47" fmla="*/ 794 h 794"/>
                <a:gd name="T48" fmla="*/ 56 w 510"/>
                <a:gd name="T49" fmla="*/ 794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10" h="794">
                  <a:moveTo>
                    <a:pt x="56" y="794"/>
                  </a:moveTo>
                  <a:lnTo>
                    <a:pt x="56" y="567"/>
                  </a:lnTo>
                  <a:lnTo>
                    <a:pt x="113" y="510"/>
                  </a:lnTo>
                  <a:lnTo>
                    <a:pt x="113" y="397"/>
                  </a:lnTo>
                  <a:lnTo>
                    <a:pt x="0" y="283"/>
                  </a:lnTo>
                  <a:lnTo>
                    <a:pt x="56" y="113"/>
                  </a:lnTo>
                  <a:lnTo>
                    <a:pt x="113" y="113"/>
                  </a:lnTo>
                  <a:lnTo>
                    <a:pt x="170" y="0"/>
                  </a:lnTo>
                  <a:lnTo>
                    <a:pt x="283" y="113"/>
                  </a:lnTo>
                  <a:lnTo>
                    <a:pt x="227" y="170"/>
                  </a:lnTo>
                  <a:lnTo>
                    <a:pt x="283" y="283"/>
                  </a:lnTo>
                  <a:lnTo>
                    <a:pt x="397" y="283"/>
                  </a:lnTo>
                  <a:lnTo>
                    <a:pt x="397" y="340"/>
                  </a:lnTo>
                  <a:lnTo>
                    <a:pt x="453" y="283"/>
                  </a:lnTo>
                  <a:lnTo>
                    <a:pt x="453" y="397"/>
                  </a:lnTo>
                  <a:lnTo>
                    <a:pt x="510" y="510"/>
                  </a:lnTo>
                  <a:lnTo>
                    <a:pt x="510" y="567"/>
                  </a:lnTo>
                  <a:lnTo>
                    <a:pt x="510" y="624"/>
                  </a:lnTo>
                  <a:lnTo>
                    <a:pt x="397" y="624"/>
                  </a:lnTo>
                  <a:lnTo>
                    <a:pt x="340" y="680"/>
                  </a:lnTo>
                  <a:lnTo>
                    <a:pt x="340" y="737"/>
                  </a:lnTo>
                  <a:lnTo>
                    <a:pt x="283" y="737"/>
                  </a:lnTo>
                  <a:lnTo>
                    <a:pt x="227" y="680"/>
                  </a:lnTo>
                  <a:lnTo>
                    <a:pt x="113" y="794"/>
                  </a:lnTo>
                  <a:lnTo>
                    <a:pt x="56" y="794"/>
                  </a:lnTo>
                  <a:close/>
                </a:path>
              </a:pathLst>
            </a:custGeom>
            <a:solidFill>
              <a:srgbClr val="ED7D31">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78" name="Freeform 927">
              <a:extLst>
                <a:ext uri="{FF2B5EF4-FFF2-40B4-BE49-F238E27FC236}">
                  <a16:creationId xmlns:a16="http://schemas.microsoft.com/office/drawing/2014/main" id="{CC0491A1-5958-6920-16E8-FE7A7F867ACE}"/>
                </a:ext>
              </a:extLst>
            </p:cNvPr>
            <p:cNvSpPr>
              <a:spLocks/>
            </p:cNvSpPr>
            <p:nvPr/>
          </p:nvSpPr>
          <p:spPr bwMode="auto">
            <a:xfrm>
              <a:off x="6355516" y="1728579"/>
              <a:ext cx="689099" cy="488888"/>
            </a:xfrm>
            <a:custGeom>
              <a:avLst/>
              <a:gdLst>
                <a:gd name="T0" fmla="*/ 227 w 624"/>
                <a:gd name="T1" fmla="*/ 340 h 510"/>
                <a:gd name="T2" fmla="*/ 114 w 624"/>
                <a:gd name="T3" fmla="*/ 340 h 510"/>
                <a:gd name="T4" fmla="*/ 57 w 624"/>
                <a:gd name="T5" fmla="*/ 397 h 510"/>
                <a:gd name="T6" fmla="*/ 57 w 624"/>
                <a:gd name="T7" fmla="*/ 284 h 510"/>
                <a:gd name="T8" fmla="*/ 0 w 624"/>
                <a:gd name="T9" fmla="*/ 284 h 510"/>
                <a:gd name="T10" fmla="*/ 57 w 624"/>
                <a:gd name="T11" fmla="*/ 227 h 510"/>
                <a:gd name="T12" fmla="*/ 170 w 624"/>
                <a:gd name="T13" fmla="*/ 170 h 510"/>
                <a:gd name="T14" fmla="*/ 284 w 624"/>
                <a:gd name="T15" fmla="*/ 170 h 510"/>
                <a:gd name="T16" fmla="*/ 284 w 624"/>
                <a:gd name="T17" fmla="*/ 113 h 510"/>
                <a:gd name="T18" fmla="*/ 341 w 624"/>
                <a:gd name="T19" fmla="*/ 57 h 510"/>
                <a:gd name="T20" fmla="*/ 341 w 624"/>
                <a:gd name="T21" fmla="*/ 0 h 510"/>
                <a:gd name="T22" fmla="*/ 397 w 624"/>
                <a:gd name="T23" fmla="*/ 0 h 510"/>
                <a:gd name="T24" fmla="*/ 567 w 624"/>
                <a:gd name="T25" fmla="*/ 0 h 510"/>
                <a:gd name="T26" fmla="*/ 624 w 624"/>
                <a:gd name="T27" fmla="*/ 113 h 510"/>
                <a:gd name="T28" fmla="*/ 624 w 624"/>
                <a:gd name="T29" fmla="*/ 227 h 510"/>
                <a:gd name="T30" fmla="*/ 567 w 624"/>
                <a:gd name="T31" fmla="*/ 340 h 510"/>
                <a:gd name="T32" fmla="*/ 511 w 624"/>
                <a:gd name="T33" fmla="*/ 340 h 510"/>
                <a:gd name="T34" fmla="*/ 454 w 624"/>
                <a:gd name="T35" fmla="*/ 454 h 510"/>
                <a:gd name="T36" fmla="*/ 511 w 624"/>
                <a:gd name="T37" fmla="*/ 510 h 510"/>
                <a:gd name="T38" fmla="*/ 397 w 624"/>
                <a:gd name="T39" fmla="*/ 510 h 510"/>
                <a:gd name="T40" fmla="*/ 341 w 624"/>
                <a:gd name="T41" fmla="*/ 397 h 510"/>
                <a:gd name="T42" fmla="*/ 397 w 624"/>
                <a:gd name="T43" fmla="*/ 340 h 510"/>
                <a:gd name="T44" fmla="*/ 284 w 624"/>
                <a:gd name="T45" fmla="*/ 227 h 510"/>
                <a:gd name="T46" fmla="*/ 227 w 624"/>
                <a:gd name="T47" fmla="*/ 34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4" h="510">
                  <a:moveTo>
                    <a:pt x="227" y="340"/>
                  </a:moveTo>
                  <a:lnTo>
                    <a:pt x="114" y="340"/>
                  </a:lnTo>
                  <a:lnTo>
                    <a:pt x="57" y="397"/>
                  </a:lnTo>
                  <a:lnTo>
                    <a:pt x="57" y="284"/>
                  </a:lnTo>
                  <a:lnTo>
                    <a:pt x="0" y="284"/>
                  </a:lnTo>
                  <a:lnTo>
                    <a:pt x="57" y="227"/>
                  </a:lnTo>
                  <a:lnTo>
                    <a:pt x="170" y="170"/>
                  </a:lnTo>
                  <a:lnTo>
                    <a:pt x="284" y="170"/>
                  </a:lnTo>
                  <a:lnTo>
                    <a:pt x="284" y="113"/>
                  </a:lnTo>
                  <a:lnTo>
                    <a:pt x="341" y="57"/>
                  </a:lnTo>
                  <a:lnTo>
                    <a:pt x="341" y="0"/>
                  </a:lnTo>
                  <a:lnTo>
                    <a:pt x="397" y="0"/>
                  </a:lnTo>
                  <a:lnTo>
                    <a:pt x="567" y="0"/>
                  </a:lnTo>
                  <a:lnTo>
                    <a:pt x="624" y="113"/>
                  </a:lnTo>
                  <a:lnTo>
                    <a:pt x="624" y="227"/>
                  </a:lnTo>
                  <a:lnTo>
                    <a:pt x="567" y="340"/>
                  </a:lnTo>
                  <a:lnTo>
                    <a:pt x="511" y="340"/>
                  </a:lnTo>
                  <a:lnTo>
                    <a:pt x="454" y="454"/>
                  </a:lnTo>
                  <a:lnTo>
                    <a:pt x="511" y="510"/>
                  </a:lnTo>
                  <a:lnTo>
                    <a:pt x="397" y="510"/>
                  </a:lnTo>
                  <a:lnTo>
                    <a:pt x="341" y="397"/>
                  </a:lnTo>
                  <a:lnTo>
                    <a:pt x="397" y="340"/>
                  </a:lnTo>
                  <a:lnTo>
                    <a:pt x="284" y="227"/>
                  </a:lnTo>
                  <a:lnTo>
                    <a:pt x="227" y="340"/>
                  </a:lnTo>
                  <a:close/>
                </a:path>
              </a:pathLst>
            </a:custGeom>
            <a:solidFill>
              <a:srgbClr val="ED7D31">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79" name="Freeform 928">
              <a:extLst>
                <a:ext uri="{FF2B5EF4-FFF2-40B4-BE49-F238E27FC236}">
                  <a16:creationId xmlns:a16="http://schemas.microsoft.com/office/drawing/2014/main" id="{3C90D171-FF7A-2C8B-B04E-28947F92E370}"/>
                </a:ext>
              </a:extLst>
            </p:cNvPr>
            <p:cNvSpPr>
              <a:spLocks/>
            </p:cNvSpPr>
            <p:nvPr/>
          </p:nvSpPr>
          <p:spPr bwMode="auto">
            <a:xfrm>
              <a:off x="5729360" y="967443"/>
              <a:ext cx="1127521" cy="869456"/>
            </a:xfrm>
            <a:custGeom>
              <a:avLst/>
              <a:gdLst>
                <a:gd name="T0" fmla="*/ 964 w 1021"/>
                <a:gd name="T1" fmla="*/ 794 h 907"/>
                <a:gd name="T2" fmla="*/ 964 w 1021"/>
                <a:gd name="T3" fmla="*/ 511 h 907"/>
                <a:gd name="T4" fmla="*/ 1021 w 1021"/>
                <a:gd name="T5" fmla="*/ 454 h 907"/>
                <a:gd name="T6" fmla="*/ 908 w 1021"/>
                <a:gd name="T7" fmla="*/ 397 h 907"/>
                <a:gd name="T8" fmla="*/ 851 w 1021"/>
                <a:gd name="T9" fmla="*/ 397 h 907"/>
                <a:gd name="T10" fmla="*/ 737 w 1021"/>
                <a:gd name="T11" fmla="*/ 340 h 907"/>
                <a:gd name="T12" fmla="*/ 681 w 1021"/>
                <a:gd name="T13" fmla="*/ 284 h 907"/>
                <a:gd name="T14" fmla="*/ 567 w 1021"/>
                <a:gd name="T15" fmla="*/ 340 h 907"/>
                <a:gd name="T16" fmla="*/ 511 w 1021"/>
                <a:gd name="T17" fmla="*/ 284 h 907"/>
                <a:gd name="T18" fmla="*/ 454 w 1021"/>
                <a:gd name="T19" fmla="*/ 340 h 907"/>
                <a:gd name="T20" fmla="*/ 397 w 1021"/>
                <a:gd name="T21" fmla="*/ 284 h 907"/>
                <a:gd name="T22" fmla="*/ 340 w 1021"/>
                <a:gd name="T23" fmla="*/ 284 h 907"/>
                <a:gd name="T24" fmla="*/ 284 w 1021"/>
                <a:gd name="T25" fmla="*/ 227 h 907"/>
                <a:gd name="T26" fmla="*/ 340 w 1021"/>
                <a:gd name="T27" fmla="*/ 114 h 907"/>
                <a:gd name="T28" fmla="*/ 284 w 1021"/>
                <a:gd name="T29" fmla="*/ 0 h 907"/>
                <a:gd name="T30" fmla="*/ 114 w 1021"/>
                <a:gd name="T31" fmla="*/ 0 h 907"/>
                <a:gd name="T32" fmla="*/ 0 w 1021"/>
                <a:gd name="T33" fmla="*/ 114 h 907"/>
                <a:gd name="T34" fmla="*/ 57 w 1021"/>
                <a:gd name="T35" fmla="*/ 114 h 907"/>
                <a:gd name="T36" fmla="*/ 57 w 1021"/>
                <a:gd name="T37" fmla="*/ 170 h 907"/>
                <a:gd name="T38" fmla="*/ 170 w 1021"/>
                <a:gd name="T39" fmla="*/ 170 h 907"/>
                <a:gd name="T40" fmla="*/ 170 w 1021"/>
                <a:gd name="T41" fmla="*/ 284 h 907"/>
                <a:gd name="T42" fmla="*/ 114 w 1021"/>
                <a:gd name="T43" fmla="*/ 340 h 907"/>
                <a:gd name="T44" fmla="*/ 170 w 1021"/>
                <a:gd name="T45" fmla="*/ 511 h 907"/>
                <a:gd name="T46" fmla="*/ 114 w 1021"/>
                <a:gd name="T47" fmla="*/ 567 h 907"/>
                <a:gd name="T48" fmla="*/ 114 w 1021"/>
                <a:gd name="T49" fmla="*/ 624 h 907"/>
                <a:gd name="T50" fmla="*/ 170 w 1021"/>
                <a:gd name="T51" fmla="*/ 737 h 907"/>
                <a:gd name="T52" fmla="*/ 227 w 1021"/>
                <a:gd name="T53" fmla="*/ 681 h 907"/>
                <a:gd name="T54" fmla="*/ 284 w 1021"/>
                <a:gd name="T55" fmla="*/ 737 h 907"/>
                <a:gd name="T56" fmla="*/ 340 w 1021"/>
                <a:gd name="T57" fmla="*/ 737 h 907"/>
                <a:gd name="T58" fmla="*/ 340 w 1021"/>
                <a:gd name="T59" fmla="*/ 794 h 907"/>
                <a:gd name="T60" fmla="*/ 397 w 1021"/>
                <a:gd name="T61" fmla="*/ 851 h 907"/>
                <a:gd name="T62" fmla="*/ 397 w 1021"/>
                <a:gd name="T63" fmla="*/ 794 h 907"/>
                <a:gd name="T64" fmla="*/ 511 w 1021"/>
                <a:gd name="T65" fmla="*/ 794 h 907"/>
                <a:gd name="T66" fmla="*/ 511 w 1021"/>
                <a:gd name="T67" fmla="*/ 851 h 907"/>
                <a:gd name="T68" fmla="*/ 681 w 1021"/>
                <a:gd name="T69" fmla="*/ 851 h 907"/>
                <a:gd name="T70" fmla="*/ 737 w 1021"/>
                <a:gd name="T71" fmla="*/ 907 h 907"/>
                <a:gd name="T72" fmla="*/ 851 w 1021"/>
                <a:gd name="T73" fmla="*/ 907 h 907"/>
                <a:gd name="T74" fmla="*/ 908 w 1021"/>
                <a:gd name="T75" fmla="*/ 851 h 907"/>
                <a:gd name="T76" fmla="*/ 908 w 1021"/>
                <a:gd name="T77" fmla="*/ 794 h 907"/>
                <a:gd name="T78" fmla="*/ 964 w 1021"/>
                <a:gd name="T79" fmla="*/ 794 h 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21" h="907">
                  <a:moveTo>
                    <a:pt x="964" y="794"/>
                  </a:moveTo>
                  <a:lnTo>
                    <a:pt x="964" y="511"/>
                  </a:lnTo>
                  <a:lnTo>
                    <a:pt x="1021" y="454"/>
                  </a:lnTo>
                  <a:lnTo>
                    <a:pt x="908" y="397"/>
                  </a:lnTo>
                  <a:lnTo>
                    <a:pt x="851" y="397"/>
                  </a:lnTo>
                  <a:lnTo>
                    <a:pt x="737" y="340"/>
                  </a:lnTo>
                  <a:lnTo>
                    <a:pt x="681" y="284"/>
                  </a:lnTo>
                  <a:lnTo>
                    <a:pt x="567" y="340"/>
                  </a:lnTo>
                  <a:lnTo>
                    <a:pt x="511" y="284"/>
                  </a:lnTo>
                  <a:lnTo>
                    <a:pt x="454" y="340"/>
                  </a:lnTo>
                  <a:lnTo>
                    <a:pt x="397" y="284"/>
                  </a:lnTo>
                  <a:lnTo>
                    <a:pt x="340" y="284"/>
                  </a:lnTo>
                  <a:lnTo>
                    <a:pt x="284" y="227"/>
                  </a:lnTo>
                  <a:lnTo>
                    <a:pt x="340" y="114"/>
                  </a:lnTo>
                  <a:lnTo>
                    <a:pt x="284" y="0"/>
                  </a:lnTo>
                  <a:lnTo>
                    <a:pt x="114" y="0"/>
                  </a:lnTo>
                  <a:lnTo>
                    <a:pt x="0" y="114"/>
                  </a:lnTo>
                  <a:lnTo>
                    <a:pt x="57" y="114"/>
                  </a:lnTo>
                  <a:lnTo>
                    <a:pt x="57" y="170"/>
                  </a:lnTo>
                  <a:lnTo>
                    <a:pt x="170" y="170"/>
                  </a:lnTo>
                  <a:lnTo>
                    <a:pt x="170" y="284"/>
                  </a:lnTo>
                  <a:lnTo>
                    <a:pt x="114" y="340"/>
                  </a:lnTo>
                  <a:lnTo>
                    <a:pt x="170" y="511"/>
                  </a:lnTo>
                  <a:lnTo>
                    <a:pt x="114" y="567"/>
                  </a:lnTo>
                  <a:lnTo>
                    <a:pt x="114" y="624"/>
                  </a:lnTo>
                  <a:lnTo>
                    <a:pt x="170" y="737"/>
                  </a:lnTo>
                  <a:lnTo>
                    <a:pt x="227" y="681"/>
                  </a:lnTo>
                  <a:lnTo>
                    <a:pt x="284" y="737"/>
                  </a:lnTo>
                  <a:lnTo>
                    <a:pt x="340" y="737"/>
                  </a:lnTo>
                  <a:lnTo>
                    <a:pt x="340" y="794"/>
                  </a:lnTo>
                  <a:lnTo>
                    <a:pt x="397" y="851"/>
                  </a:lnTo>
                  <a:lnTo>
                    <a:pt x="397" y="794"/>
                  </a:lnTo>
                  <a:lnTo>
                    <a:pt x="511" y="794"/>
                  </a:lnTo>
                  <a:lnTo>
                    <a:pt x="511" y="851"/>
                  </a:lnTo>
                  <a:lnTo>
                    <a:pt x="681" y="851"/>
                  </a:lnTo>
                  <a:lnTo>
                    <a:pt x="737" y="907"/>
                  </a:lnTo>
                  <a:lnTo>
                    <a:pt x="851" y="907"/>
                  </a:lnTo>
                  <a:lnTo>
                    <a:pt x="908" y="851"/>
                  </a:lnTo>
                  <a:lnTo>
                    <a:pt x="908" y="794"/>
                  </a:lnTo>
                  <a:lnTo>
                    <a:pt x="964" y="794"/>
                  </a:lnTo>
                  <a:close/>
                </a:path>
              </a:pathLst>
            </a:custGeom>
            <a:solidFill>
              <a:srgbClr val="ED7D31">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80" name="Freeform 929">
              <a:extLst>
                <a:ext uri="{FF2B5EF4-FFF2-40B4-BE49-F238E27FC236}">
                  <a16:creationId xmlns:a16="http://schemas.microsoft.com/office/drawing/2014/main" id="{91660AD3-3809-706A-C739-A3ECC9890BD4}"/>
                </a:ext>
              </a:extLst>
            </p:cNvPr>
            <p:cNvSpPr>
              <a:spLocks/>
            </p:cNvSpPr>
            <p:nvPr/>
          </p:nvSpPr>
          <p:spPr bwMode="auto">
            <a:xfrm>
              <a:off x="6856881" y="1836900"/>
              <a:ext cx="750944" cy="1087059"/>
            </a:xfrm>
            <a:custGeom>
              <a:avLst/>
              <a:gdLst>
                <a:gd name="T0" fmla="*/ 170 w 680"/>
                <a:gd name="T1" fmla="*/ 738 h 1134"/>
                <a:gd name="T2" fmla="*/ 170 w 680"/>
                <a:gd name="T3" fmla="*/ 624 h 1134"/>
                <a:gd name="T4" fmla="*/ 113 w 680"/>
                <a:gd name="T5" fmla="*/ 511 h 1134"/>
                <a:gd name="T6" fmla="*/ 113 w 680"/>
                <a:gd name="T7" fmla="*/ 397 h 1134"/>
                <a:gd name="T8" fmla="*/ 57 w 680"/>
                <a:gd name="T9" fmla="*/ 454 h 1134"/>
                <a:gd name="T10" fmla="*/ 57 w 680"/>
                <a:gd name="T11" fmla="*/ 397 h 1134"/>
                <a:gd name="T12" fmla="*/ 0 w 680"/>
                <a:gd name="T13" fmla="*/ 341 h 1134"/>
                <a:gd name="T14" fmla="*/ 57 w 680"/>
                <a:gd name="T15" fmla="*/ 227 h 1134"/>
                <a:gd name="T16" fmla="*/ 113 w 680"/>
                <a:gd name="T17" fmla="*/ 227 h 1134"/>
                <a:gd name="T18" fmla="*/ 170 w 680"/>
                <a:gd name="T19" fmla="*/ 114 h 1134"/>
                <a:gd name="T20" fmla="*/ 170 w 680"/>
                <a:gd name="T21" fmla="*/ 0 h 1134"/>
                <a:gd name="T22" fmla="*/ 283 w 680"/>
                <a:gd name="T23" fmla="*/ 0 h 1134"/>
                <a:gd name="T24" fmla="*/ 283 w 680"/>
                <a:gd name="T25" fmla="*/ 57 h 1134"/>
                <a:gd name="T26" fmla="*/ 397 w 680"/>
                <a:gd name="T27" fmla="*/ 114 h 1134"/>
                <a:gd name="T28" fmla="*/ 454 w 680"/>
                <a:gd name="T29" fmla="*/ 114 h 1134"/>
                <a:gd name="T30" fmla="*/ 510 w 680"/>
                <a:gd name="T31" fmla="*/ 114 h 1134"/>
                <a:gd name="T32" fmla="*/ 454 w 680"/>
                <a:gd name="T33" fmla="*/ 227 h 1134"/>
                <a:gd name="T34" fmla="*/ 454 w 680"/>
                <a:gd name="T35" fmla="*/ 341 h 1134"/>
                <a:gd name="T36" fmla="*/ 454 w 680"/>
                <a:gd name="T37" fmla="*/ 511 h 1134"/>
                <a:gd name="T38" fmla="*/ 510 w 680"/>
                <a:gd name="T39" fmla="*/ 624 h 1134"/>
                <a:gd name="T40" fmla="*/ 567 w 680"/>
                <a:gd name="T41" fmla="*/ 681 h 1134"/>
                <a:gd name="T42" fmla="*/ 567 w 680"/>
                <a:gd name="T43" fmla="*/ 794 h 1134"/>
                <a:gd name="T44" fmla="*/ 680 w 680"/>
                <a:gd name="T45" fmla="*/ 851 h 1134"/>
                <a:gd name="T46" fmla="*/ 624 w 680"/>
                <a:gd name="T47" fmla="*/ 908 h 1134"/>
                <a:gd name="T48" fmla="*/ 624 w 680"/>
                <a:gd name="T49" fmla="*/ 964 h 1134"/>
                <a:gd name="T50" fmla="*/ 454 w 680"/>
                <a:gd name="T51" fmla="*/ 1134 h 1134"/>
                <a:gd name="T52" fmla="*/ 397 w 680"/>
                <a:gd name="T53" fmla="*/ 1078 h 1134"/>
                <a:gd name="T54" fmla="*/ 454 w 680"/>
                <a:gd name="T55" fmla="*/ 1021 h 1134"/>
                <a:gd name="T56" fmla="*/ 340 w 680"/>
                <a:gd name="T57" fmla="*/ 1021 h 1134"/>
                <a:gd name="T58" fmla="*/ 397 w 680"/>
                <a:gd name="T59" fmla="*/ 908 h 1134"/>
                <a:gd name="T60" fmla="*/ 340 w 680"/>
                <a:gd name="T61" fmla="*/ 908 h 1134"/>
                <a:gd name="T62" fmla="*/ 227 w 680"/>
                <a:gd name="T63" fmla="*/ 851 h 1134"/>
                <a:gd name="T64" fmla="*/ 227 w 680"/>
                <a:gd name="T65" fmla="*/ 794 h 1134"/>
                <a:gd name="T66" fmla="*/ 170 w 680"/>
                <a:gd name="T67" fmla="*/ 738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0" h="1134">
                  <a:moveTo>
                    <a:pt x="170" y="738"/>
                  </a:moveTo>
                  <a:lnTo>
                    <a:pt x="170" y="624"/>
                  </a:lnTo>
                  <a:lnTo>
                    <a:pt x="113" y="511"/>
                  </a:lnTo>
                  <a:lnTo>
                    <a:pt x="113" y="397"/>
                  </a:lnTo>
                  <a:lnTo>
                    <a:pt x="57" y="454"/>
                  </a:lnTo>
                  <a:lnTo>
                    <a:pt x="57" y="397"/>
                  </a:lnTo>
                  <a:lnTo>
                    <a:pt x="0" y="341"/>
                  </a:lnTo>
                  <a:lnTo>
                    <a:pt x="57" y="227"/>
                  </a:lnTo>
                  <a:lnTo>
                    <a:pt x="113" y="227"/>
                  </a:lnTo>
                  <a:lnTo>
                    <a:pt x="170" y="114"/>
                  </a:lnTo>
                  <a:lnTo>
                    <a:pt x="170" y="0"/>
                  </a:lnTo>
                  <a:lnTo>
                    <a:pt x="283" y="0"/>
                  </a:lnTo>
                  <a:lnTo>
                    <a:pt x="283" y="57"/>
                  </a:lnTo>
                  <a:lnTo>
                    <a:pt x="397" y="114"/>
                  </a:lnTo>
                  <a:lnTo>
                    <a:pt x="454" y="114"/>
                  </a:lnTo>
                  <a:lnTo>
                    <a:pt x="510" y="114"/>
                  </a:lnTo>
                  <a:lnTo>
                    <a:pt x="454" y="227"/>
                  </a:lnTo>
                  <a:lnTo>
                    <a:pt x="454" y="341"/>
                  </a:lnTo>
                  <a:lnTo>
                    <a:pt x="454" y="511"/>
                  </a:lnTo>
                  <a:lnTo>
                    <a:pt x="510" y="624"/>
                  </a:lnTo>
                  <a:lnTo>
                    <a:pt x="567" y="681"/>
                  </a:lnTo>
                  <a:lnTo>
                    <a:pt x="567" y="794"/>
                  </a:lnTo>
                  <a:lnTo>
                    <a:pt x="680" y="851"/>
                  </a:lnTo>
                  <a:lnTo>
                    <a:pt x="624" y="908"/>
                  </a:lnTo>
                  <a:lnTo>
                    <a:pt x="624" y="964"/>
                  </a:lnTo>
                  <a:lnTo>
                    <a:pt x="454" y="1134"/>
                  </a:lnTo>
                  <a:lnTo>
                    <a:pt x="397" y="1078"/>
                  </a:lnTo>
                  <a:lnTo>
                    <a:pt x="454" y="1021"/>
                  </a:lnTo>
                  <a:lnTo>
                    <a:pt x="340" y="1021"/>
                  </a:lnTo>
                  <a:lnTo>
                    <a:pt x="397" y="908"/>
                  </a:lnTo>
                  <a:lnTo>
                    <a:pt x="340" y="908"/>
                  </a:lnTo>
                  <a:lnTo>
                    <a:pt x="227" y="851"/>
                  </a:lnTo>
                  <a:lnTo>
                    <a:pt x="227" y="794"/>
                  </a:lnTo>
                  <a:lnTo>
                    <a:pt x="170" y="738"/>
                  </a:lnTo>
                  <a:close/>
                </a:path>
              </a:pathLst>
            </a:custGeom>
            <a:solidFill>
              <a:srgbClr val="ED7D31">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81" name="Freeform 930">
              <a:extLst>
                <a:ext uri="{FF2B5EF4-FFF2-40B4-BE49-F238E27FC236}">
                  <a16:creationId xmlns:a16="http://schemas.microsoft.com/office/drawing/2014/main" id="{C5A3B5DE-6E56-FBC6-2B2A-C1E4C223D015}"/>
                </a:ext>
              </a:extLst>
            </p:cNvPr>
            <p:cNvSpPr>
              <a:spLocks/>
            </p:cNvSpPr>
            <p:nvPr/>
          </p:nvSpPr>
          <p:spPr bwMode="auto">
            <a:xfrm>
              <a:off x="6856880" y="2544351"/>
              <a:ext cx="438416" cy="651855"/>
            </a:xfrm>
            <a:custGeom>
              <a:avLst/>
              <a:gdLst>
                <a:gd name="T0" fmla="*/ 0 w 397"/>
                <a:gd name="T1" fmla="*/ 567 h 680"/>
                <a:gd name="T2" fmla="*/ 57 w 397"/>
                <a:gd name="T3" fmla="*/ 680 h 680"/>
                <a:gd name="T4" fmla="*/ 170 w 397"/>
                <a:gd name="T5" fmla="*/ 623 h 680"/>
                <a:gd name="T6" fmla="*/ 227 w 397"/>
                <a:gd name="T7" fmla="*/ 623 h 680"/>
                <a:gd name="T8" fmla="*/ 227 w 397"/>
                <a:gd name="T9" fmla="*/ 567 h 680"/>
                <a:gd name="T10" fmla="*/ 283 w 397"/>
                <a:gd name="T11" fmla="*/ 510 h 680"/>
                <a:gd name="T12" fmla="*/ 340 w 397"/>
                <a:gd name="T13" fmla="*/ 453 h 680"/>
                <a:gd name="T14" fmla="*/ 283 w 397"/>
                <a:gd name="T15" fmla="*/ 340 h 680"/>
                <a:gd name="T16" fmla="*/ 340 w 397"/>
                <a:gd name="T17" fmla="*/ 283 h 680"/>
                <a:gd name="T18" fmla="*/ 397 w 397"/>
                <a:gd name="T19" fmla="*/ 170 h 680"/>
                <a:gd name="T20" fmla="*/ 340 w 397"/>
                <a:gd name="T21" fmla="*/ 170 h 680"/>
                <a:gd name="T22" fmla="*/ 227 w 397"/>
                <a:gd name="T23" fmla="*/ 113 h 680"/>
                <a:gd name="T24" fmla="*/ 227 w 397"/>
                <a:gd name="T25" fmla="*/ 56 h 680"/>
                <a:gd name="T26" fmla="*/ 170 w 397"/>
                <a:gd name="T27" fmla="*/ 0 h 680"/>
                <a:gd name="T28" fmla="*/ 57 w 397"/>
                <a:gd name="T29" fmla="*/ 0 h 680"/>
                <a:gd name="T30" fmla="*/ 0 w 397"/>
                <a:gd name="T31" fmla="*/ 56 h 680"/>
                <a:gd name="T32" fmla="*/ 57 w 397"/>
                <a:gd name="T33" fmla="*/ 113 h 680"/>
                <a:gd name="T34" fmla="*/ 57 w 397"/>
                <a:gd name="T35" fmla="*/ 226 h 680"/>
                <a:gd name="T36" fmla="*/ 0 w 397"/>
                <a:gd name="T37" fmla="*/ 283 h 680"/>
                <a:gd name="T38" fmla="*/ 0 w 397"/>
                <a:gd name="T39" fmla="*/ 567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7" h="680">
                  <a:moveTo>
                    <a:pt x="0" y="567"/>
                  </a:moveTo>
                  <a:lnTo>
                    <a:pt x="57" y="680"/>
                  </a:lnTo>
                  <a:lnTo>
                    <a:pt x="170" y="623"/>
                  </a:lnTo>
                  <a:lnTo>
                    <a:pt x="227" y="623"/>
                  </a:lnTo>
                  <a:lnTo>
                    <a:pt x="227" y="567"/>
                  </a:lnTo>
                  <a:lnTo>
                    <a:pt x="283" y="510"/>
                  </a:lnTo>
                  <a:lnTo>
                    <a:pt x="340" y="453"/>
                  </a:lnTo>
                  <a:lnTo>
                    <a:pt x="283" y="340"/>
                  </a:lnTo>
                  <a:lnTo>
                    <a:pt x="340" y="283"/>
                  </a:lnTo>
                  <a:lnTo>
                    <a:pt x="397" y="170"/>
                  </a:lnTo>
                  <a:lnTo>
                    <a:pt x="340" y="170"/>
                  </a:lnTo>
                  <a:lnTo>
                    <a:pt x="227" y="113"/>
                  </a:lnTo>
                  <a:lnTo>
                    <a:pt x="227" y="56"/>
                  </a:lnTo>
                  <a:lnTo>
                    <a:pt x="170" y="0"/>
                  </a:lnTo>
                  <a:lnTo>
                    <a:pt x="57" y="0"/>
                  </a:lnTo>
                  <a:lnTo>
                    <a:pt x="0" y="56"/>
                  </a:lnTo>
                  <a:lnTo>
                    <a:pt x="57" y="113"/>
                  </a:lnTo>
                  <a:lnTo>
                    <a:pt x="57" y="226"/>
                  </a:lnTo>
                  <a:lnTo>
                    <a:pt x="0" y="283"/>
                  </a:lnTo>
                  <a:lnTo>
                    <a:pt x="0" y="567"/>
                  </a:lnTo>
                  <a:close/>
                </a:path>
              </a:pathLst>
            </a:custGeom>
            <a:solidFill>
              <a:srgbClr val="ED7D31">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82" name="Freeform 932">
              <a:extLst>
                <a:ext uri="{FF2B5EF4-FFF2-40B4-BE49-F238E27FC236}">
                  <a16:creationId xmlns:a16="http://schemas.microsoft.com/office/drawing/2014/main" id="{AEDD82B5-863D-67B2-42E5-29EC291F5512}"/>
                </a:ext>
              </a:extLst>
            </p:cNvPr>
            <p:cNvSpPr>
              <a:spLocks/>
            </p:cNvSpPr>
            <p:nvPr/>
          </p:nvSpPr>
          <p:spPr bwMode="auto">
            <a:xfrm>
              <a:off x="7295298" y="1510972"/>
              <a:ext cx="750944" cy="1412986"/>
            </a:xfrm>
            <a:custGeom>
              <a:avLst/>
              <a:gdLst>
                <a:gd name="T0" fmla="*/ 227 w 680"/>
                <a:gd name="T1" fmla="*/ 1304 h 1474"/>
                <a:gd name="T2" fmla="*/ 227 w 680"/>
                <a:gd name="T3" fmla="*/ 1248 h 1474"/>
                <a:gd name="T4" fmla="*/ 283 w 680"/>
                <a:gd name="T5" fmla="*/ 1191 h 1474"/>
                <a:gd name="T6" fmla="*/ 170 w 680"/>
                <a:gd name="T7" fmla="*/ 1134 h 1474"/>
                <a:gd name="T8" fmla="*/ 170 w 680"/>
                <a:gd name="T9" fmla="*/ 1021 h 1474"/>
                <a:gd name="T10" fmla="*/ 113 w 680"/>
                <a:gd name="T11" fmla="*/ 964 h 1474"/>
                <a:gd name="T12" fmla="*/ 57 w 680"/>
                <a:gd name="T13" fmla="*/ 851 h 1474"/>
                <a:gd name="T14" fmla="*/ 57 w 680"/>
                <a:gd name="T15" fmla="*/ 567 h 1474"/>
                <a:gd name="T16" fmla="*/ 113 w 680"/>
                <a:gd name="T17" fmla="*/ 454 h 1474"/>
                <a:gd name="T18" fmla="*/ 170 w 680"/>
                <a:gd name="T19" fmla="*/ 284 h 1474"/>
                <a:gd name="T20" fmla="*/ 57 w 680"/>
                <a:gd name="T21" fmla="*/ 284 h 1474"/>
                <a:gd name="T22" fmla="*/ 0 w 680"/>
                <a:gd name="T23" fmla="*/ 340 h 1474"/>
                <a:gd name="T24" fmla="*/ 0 w 680"/>
                <a:gd name="T25" fmla="*/ 284 h 1474"/>
                <a:gd name="T26" fmla="*/ 0 w 680"/>
                <a:gd name="T27" fmla="*/ 227 h 1474"/>
                <a:gd name="T28" fmla="*/ 57 w 680"/>
                <a:gd name="T29" fmla="*/ 170 h 1474"/>
                <a:gd name="T30" fmla="*/ 113 w 680"/>
                <a:gd name="T31" fmla="*/ 114 h 1474"/>
                <a:gd name="T32" fmla="*/ 57 w 680"/>
                <a:gd name="T33" fmla="*/ 57 h 1474"/>
                <a:gd name="T34" fmla="*/ 170 w 680"/>
                <a:gd name="T35" fmla="*/ 0 h 1474"/>
                <a:gd name="T36" fmla="*/ 170 w 680"/>
                <a:gd name="T37" fmla="*/ 57 h 1474"/>
                <a:gd name="T38" fmla="*/ 340 w 680"/>
                <a:gd name="T39" fmla="*/ 0 h 1474"/>
                <a:gd name="T40" fmla="*/ 397 w 680"/>
                <a:gd name="T41" fmla="*/ 114 h 1474"/>
                <a:gd name="T42" fmla="*/ 283 w 680"/>
                <a:gd name="T43" fmla="*/ 284 h 1474"/>
                <a:gd name="T44" fmla="*/ 283 w 680"/>
                <a:gd name="T45" fmla="*/ 340 h 1474"/>
                <a:gd name="T46" fmla="*/ 340 w 680"/>
                <a:gd name="T47" fmla="*/ 340 h 1474"/>
                <a:gd name="T48" fmla="*/ 397 w 680"/>
                <a:gd name="T49" fmla="*/ 284 h 1474"/>
                <a:gd name="T50" fmla="*/ 453 w 680"/>
                <a:gd name="T51" fmla="*/ 397 h 1474"/>
                <a:gd name="T52" fmla="*/ 453 w 680"/>
                <a:gd name="T53" fmla="*/ 567 h 1474"/>
                <a:gd name="T54" fmla="*/ 510 w 680"/>
                <a:gd name="T55" fmla="*/ 624 h 1474"/>
                <a:gd name="T56" fmla="*/ 567 w 680"/>
                <a:gd name="T57" fmla="*/ 681 h 1474"/>
                <a:gd name="T58" fmla="*/ 567 w 680"/>
                <a:gd name="T59" fmla="*/ 737 h 1474"/>
                <a:gd name="T60" fmla="*/ 624 w 680"/>
                <a:gd name="T61" fmla="*/ 737 h 1474"/>
                <a:gd name="T62" fmla="*/ 680 w 680"/>
                <a:gd name="T63" fmla="*/ 794 h 1474"/>
                <a:gd name="T64" fmla="*/ 680 w 680"/>
                <a:gd name="T65" fmla="*/ 907 h 1474"/>
                <a:gd name="T66" fmla="*/ 567 w 680"/>
                <a:gd name="T67" fmla="*/ 907 h 1474"/>
                <a:gd name="T68" fmla="*/ 567 w 680"/>
                <a:gd name="T69" fmla="*/ 1021 h 1474"/>
                <a:gd name="T70" fmla="*/ 453 w 680"/>
                <a:gd name="T71" fmla="*/ 1191 h 1474"/>
                <a:gd name="T72" fmla="*/ 397 w 680"/>
                <a:gd name="T73" fmla="*/ 1248 h 1474"/>
                <a:gd name="T74" fmla="*/ 340 w 680"/>
                <a:gd name="T75" fmla="*/ 1304 h 1474"/>
                <a:gd name="T76" fmla="*/ 340 w 680"/>
                <a:gd name="T77" fmla="*/ 1418 h 1474"/>
                <a:gd name="T78" fmla="*/ 283 w 680"/>
                <a:gd name="T79" fmla="*/ 1474 h 1474"/>
                <a:gd name="T80" fmla="*/ 227 w 680"/>
                <a:gd name="T81" fmla="*/ 1361 h 1474"/>
                <a:gd name="T82" fmla="*/ 227 w 680"/>
                <a:gd name="T83" fmla="*/ 1304 h 1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80" h="1474">
                  <a:moveTo>
                    <a:pt x="227" y="1304"/>
                  </a:moveTo>
                  <a:lnTo>
                    <a:pt x="227" y="1248"/>
                  </a:lnTo>
                  <a:lnTo>
                    <a:pt x="283" y="1191"/>
                  </a:lnTo>
                  <a:lnTo>
                    <a:pt x="170" y="1134"/>
                  </a:lnTo>
                  <a:lnTo>
                    <a:pt x="170" y="1021"/>
                  </a:lnTo>
                  <a:lnTo>
                    <a:pt x="113" y="964"/>
                  </a:lnTo>
                  <a:lnTo>
                    <a:pt x="57" y="851"/>
                  </a:lnTo>
                  <a:lnTo>
                    <a:pt x="57" y="567"/>
                  </a:lnTo>
                  <a:lnTo>
                    <a:pt x="113" y="454"/>
                  </a:lnTo>
                  <a:lnTo>
                    <a:pt x="170" y="284"/>
                  </a:lnTo>
                  <a:lnTo>
                    <a:pt x="57" y="284"/>
                  </a:lnTo>
                  <a:lnTo>
                    <a:pt x="0" y="340"/>
                  </a:lnTo>
                  <a:lnTo>
                    <a:pt x="0" y="284"/>
                  </a:lnTo>
                  <a:lnTo>
                    <a:pt x="0" y="227"/>
                  </a:lnTo>
                  <a:lnTo>
                    <a:pt x="57" y="170"/>
                  </a:lnTo>
                  <a:lnTo>
                    <a:pt x="113" y="114"/>
                  </a:lnTo>
                  <a:lnTo>
                    <a:pt x="57" y="57"/>
                  </a:lnTo>
                  <a:lnTo>
                    <a:pt x="170" y="0"/>
                  </a:lnTo>
                  <a:lnTo>
                    <a:pt x="170" y="57"/>
                  </a:lnTo>
                  <a:lnTo>
                    <a:pt x="340" y="0"/>
                  </a:lnTo>
                  <a:lnTo>
                    <a:pt x="397" y="114"/>
                  </a:lnTo>
                  <a:lnTo>
                    <a:pt x="283" y="284"/>
                  </a:lnTo>
                  <a:lnTo>
                    <a:pt x="283" y="340"/>
                  </a:lnTo>
                  <a:lnTo>
                    <a:pt x="340" y="340"/>
                  </a:lnTo>
                  <a:lnTo>
                    <a:pt x="397" y="284"/>
                  </a:lnTo>
                  <a:lnTo>
                    <a:pt x="453" y="397"/>
                  </a:lnTo>
                  <a:lnTo>
                    <a:pt x="453" y="567"/>
                  </a:lnTo>
                  <a:lnTo>
                    <a:pt x="510" y="624"/>
                  </a:lnTo>
                  <a:lnTo>
                    <a:pt x="567" y="681"/>
                  </a:lnTo>
                  <a:lnTo>
                    <a:pt x="567" y="737"/>
                  </a:lnTo>
                  <a:lnTo>
                    <a:pt x="624" y="737"/>
                  </a:lnTo>
                  <a:lnTo>
                    <a:pt x="680" y="794"/>
                  </a:lnTo>
                  <a:lnTo>
                    <a:pt x="680" y="907"/>
                  </a:lnTo>
                  <a:lnTo>
                    <a:pt x="567" y="907"/>
                  </a:lnTo>
                  <a:lnTo>
                    <a:pt x="567" y="1021"/>
                  </a:lnTo>
                  <a:lnTo>
                    <a:pt x="453" y="1191"/>
                  </a:lnTo>
                  <a:lnTo>
                    <a:pt x="397" y="1248"/>
                  </a:lnTo>
                  <a:lnTo>
                    <a:pt x="340" y="1304"/>
                  </a:lnTo>
                  <a:lnTo>
                    <a:pt x="340" y="1418"/>
                  </a:lnTo>
                  <a:lnTo>
                    <a:pt x="283" y="1474"/>
                  </a:lnTo>
                  <a:lnTo>
                    <a:pt x="227" y="1361"/>
                  </a:lnTo>
                  <a:lnTo>
                    <a:pt x="227" y="1304"/>
                  </a:lnTo>
                  <a:close/>
                </a:path>
              </a:pathLst>
            </a:custGeom>
            <a:solidFill>
              <a:srgbClr val="ED7D31">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20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83" name="Freeform 933">
              <a:extLst>
                <a:ext uri="{FF2B5EF4-FFF2-40B4-BE49-F238E27FC236}">
                  <a16:creationId xmlns:a16="http://schemas.microsoft.com/office/drawing/2014/main" id="{FDB29399-0B17-257B-2E19-E9F4A395BB23}"/>
                </a:ext>
              </a:extLst>
            </p:cNvPr>
            <p:cNvSpPr>
              <a:spLocks/>
            </p:cNvSpPr>
            <p:nvPr/>
          </p:nvSpPr>
          <p:spPr bwMode="auto">
            <a:xfrm>
              <a:off x="7729547" y="1783219"/>
              <a:ext cx="375473" cy="488888"/>
            </a:xfrm>
            <a:custGeom>
              <a:avLst/>
              <a:gdLst>
                <a:gd name="T0" fmla="*/ 0 w 340"/>
                <a:gd name="T1" fmla="*/ 0 h 510"/>
                <a:gd name="T2" fmla="*/ 113 w 340"/>
                <a:gd name="T3" fmla="*/ 56 h 510"/>
                <a:gd name="T4" fmla="*/ 170 w 340"/>
                <a:gd name="T5" fmla="*/ 113 h 510"/>
                <a:gd name="T6" fmla="*/ 170 w 340"/>
                <a:gd name="T7" fmla="*/ 227 h 510"/>
                <a:gd name="T8" fmla="*/ 227 w 340"/>
                <a:gd name="T9" fmla="*/ 227 h 510"/>
                <a:gd name="T10" fmla="*/ 283 w 340"/>
                <a:gd name="T11" fmla="*/ 283 h 510"/>
                <a:gd name="T12" fmla="*/ 340 w 340"/>
                <a:gd name="T13" fmla="*/ 283 h 510"/>
                <a:gd name="T14" fmla="*/ 340 w 340"/>
                <a:gd name="T15" fmla="*/ 397 h 510"/>
                <a:gd name="T16" fmla="*/ 283 w 340"/>
                <a:gd name="T17" fmla="*/ 510 h 510"/>
                <a:gd name="T18" fmla="*/ 227 w 340"/>
                <a:gd name="T19" fmla="*/ 453 h 510"/>
                <a:gd name="T20" fmla="*/ 170 w 340"/>
                <a:gd name="T21" fmla="*/ 453 h 510"/>
                <a:gd name="T22" fmla="*/ 170 w 340"/>
                <a:gd name="T23" fmla="*/ 397 h 510"/>
                <a:gd name="T24" fmla="*/ 56 w 340"/>
                <a:gd name="T25" fmla="*/ 283 h 510"/>
                <a:gd name="T26" fmla="*/ 56 w 340"/>
                <a:gd name="T27" fmla="*/ 113 h 510"/>
                <a:gd name="T28" fmla="*/ 0 w 340"/>
                <a:gd name="T29" fmla="*/ 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0" h="510">
                  <a:moveTo>
                    <a:pt x="0" y="0"/>
                  </a:moveTo>
                  <a:lnTo>
                    <a:pt x="113" y="56"/>
                  </a:lnTo>
                  <a:lnTo>
                    <a:pt x="170" y="113"/>
                  </a:lnTo>
                  <a:lnTo>
                    <a:pt x="170" y="227"/>
                  </a:lnTo>
                  <a:lnTo>
                    <a:pt x="227" y="227"/>
                  </a:lnTo>
                  <a:lnTo>
                    <a:pt x="283" y="283"/>
                  </a:lnTo>
                  <a:lnTo>
                    <a:pt x="340" y="283"/>
                  </a:lnTo>
                  <a:lnTo>
                    <a:pt x="340" y="397"/>
                  </a:lnTo>
                  <a:lnTo>
                    <a:pt x="283" y="510"/>
                  </a:lnTo>
                  <a:lnTo>
                    <a:pt x="227" y="453"/>
                  </a:lnTo>
                  <a:lnTo>
                    <a:pt x="170" y="453"/>
                  </a:lnTo>
                  <a:lnTo>
                    <a:pt x="170" y="397"/>
                  </a:lnTo>
                  <a:lnTo>
                    <a:pt x="56" y="283"/>
                  </a:lnTo>
                  <a:lnTo>
                    <a:pt x="56" y="113"/>
                  </a:lnTo>
                  <a:lnTo>
                    <a:pt x="0" y="0"/>
                  </a:lnTo>
                  <a:close/>
                </a:path>
              </a:pathLst>
            </a:custGeom>
            <a:solidFill>
              <a:srgbClr val="ED7D31">
                <a:lumMod val="60000"/>
                <a:lumOff val="40000"/>
              </a:srgb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84" name="Freeform 934">
              <a:extLst>
                <a:ext uri="{FF2B5EF4-FFF2-40B4-BE49-F238E27FC236}">
                  <a16:creationId xmlns:a16="http://schemas.microsoft.com/office/drawing/2014/main" id="{48C56A9F-A716-4D02-4C96-DF1A1F70BB6C}"/>
                </a:ext>
              </a:extLst>
            </p:cNvPr>
            <p:cNvSpPr>
              <a:spLocks/>
            </p:cNvSpPr>
            <p:nvPr/>
          </p:nvSpPr>
          <p:spPr bwMode="auto">
            <a:xfrm>
              <a:off x="7670772" y="2163787"/>
              <a:ext cx="876836" cy="760175"/>
            </a:xfrm>
            <a:custGeom>
              <a:avLst/>
              <a:gdLst>
                <a:gd name="T0" fmla="*/ 0 w 794"/>
                <a:gd name="T1" fmla="*/ 680 h 793"/>
                <a:gd name="T2" fmla="*/ 0 w 794"/>
                <a:gd name="T3" fmla="*/ 623 h 793"/>
                <a:gd name="T4" fmla="*/ 113 w 794"/>
                <a:gd name="T5" fmla="*/ 510 h 793"/>
                <a:gd name="T6" fmla="*/ 227 w 794"/>
                <a:gd name="T7" fmla="*/ 340 h 793"/>
                <a:gd name="T8" fmla="*/ 227 w 794"/>
                <a:gd name="T9" fmla="*/ 226 h 793"/>
                <a:gd name="T10" fmla="*/ 340 w 794"/>
                <a:gd name="T11" fmla="*/ 226 h 793"/>
                <a:gd name="T12" fmla="*/ 340 w 794"/>
                <a:gd name="T13" fmla="*/ 113 h 793"/>
                <a:gd name="T14" fmla="*/ 397 w 794"/>
                <a:gd name="T15" fmla="*/ 0 h 793"/>
                <a:gd name="T16" fmla="*/ 454 w 794"/>
                <a:gd name="T17" fmla="*/ 113 h 793"/>
                <a:gd name="T18" fmla="*/ 454 w 794"/>
                <a:gd name="T19" fmla="*/ 170 h 793"/>
                <a:gd name="T20" fmla="*/ 510 w 794"/>
                <a:gd name="T21" fmla="*/ 226 h 793"/>
                <a:gd name="T22" fmla="*/ 510 w 794"/>
                <a:gd name="T23" fmla="*/ 283 h 793"/>
                <a:gd name="T24" fmla="*/ 567 w 794"/>
                <a:gd name="T25" fmla="*/ 226 h 793"/>
                <a:gd name="T26" fmla="*/ 680 w 794"/>
                <a:gd name="T27" fmla="*/ 453 h 793"/>
                <a:gd name="T28" fmla="*/ 737 w 794"/>
                <a:gd name="T29" fmla="*/ 510 h 793"/>
                <a:gd name="T30" fmla="*/ 794 w 794"/>
                <a:gd name="T31" fmla="*/ 623 h 793"/>
                <a:gd name="T32" fmla="*/ 794 w 794"/>
                <a:gd name="T33" fmla="*/ 737 h 793"/>
                <a:gd name="T34" fmla="*/ 680 w 794"/>
                <a:gd name="T35" fmla="*/ 793 h 793"/>
                <a:gd name="T36" fmla="*/ 624 w 794"/>
                <a:gd name="T37" fmla="*/ 793 h 793"/>
                <a:gd name="T38" fmla="*/ 624 w 794"/>
                <a:gd name="T39" fmla="*/ 680 h 793"/>
                <a:gd name="T40" fmla="*/ 510 w 794"/>
                <a:gd name="T41" fmla="*/ 623 h 793"/>
                <a:gd name="T42" fmla="*/ 340 w 794"/>
                <a:gd name="T43" fmla="*/ 623 h 793"/>
                <a:gd name="T44" fmla="*/ 340 w 794"/>
                <a:gd name="T45" fmla="*/ 737 h 793"/>
                <a:gd name="T46" fmla="*/ 397 w 794"/>
                <a:gd name="T47" fmla="*/ 793 h 793"/>
                <a:gd name="T48" fmla="*/ 227 w 794"/>
                <a:gd name="T49" fmla="*/ 793 h 793"/>
                <a:gd name="T50" fmla="*/ 227 w 794"/>
                <a:gd name="T51" fmla="*/ 737 h 793"/>
                <a:gd name="T52" fmla="*/ 113 w 794"/>
                <a:gd name="T53" fmla="*/ 737 h 793"/>
                <a:gd name="T54" fmla="*/ 0 w 794"/>
                <a:gd name="T55" fmla="*/ 680 h 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94" h="793">
                  <a:moveTo>
                    <a:pt x="0" y="680"/>
                  </a:moveTo>
                  <a:lnTo>
                    <a:pt x="0" y="623"/>
                  </a:lnTo>
                  <a:lnTo>
                    <a:pt x="113" y="510"/>
                  </a:lnTo>
                  <a:lnTo>
                    <a:pt x="227" y="340"/>
                  </a:lnTo>
                  <a:lnTo>
                    <a:pt x="227" y="226"/>
                  </a:lnTo>
                  <a:lnTo>
                    <a:pt x="340" y="226"/>
                  </a:lnTo>
                  <a:lnTo>
                    <a:pt x="340" y="113"/>
                  </a:lnTo>
                  <a:lnTo>
                    <a:pt x="397" y="0"/>
                  </a:lnTo>
                  <a:lnTo>
                    <a:pt x="454" y="113"/>
                  </a:lnTo>
                  <a:lnTo>
                    <a:pt x="454" y="170"/>
                  </a:lnTo>
                  <a:lnTo>
                    <a:pt x="510" y="226"/>
                  </a:lnTo>
                  <a:lnTo>
                    <a:pt x="510" y="283"/>
                  </a:lnTo>
                  <a:lnTo>
                    <a:pt x="567" y="226"/>
                  </a:lnTo>
                  <a:lnTo>
                    <a:pt x="680" y="453"/>
                  </a:lnTo>
                  <a:lnTo>
                    <a:pt x="737" y="510"/>
                  </a:lnTo>
                  <a:lnTo>
                    <a:pt x="794" y="623"/>
                  </a:lnTo>
                  <a:lnTo>
                    <a:pt x="794" y="737"/>
                  </a:lnTo>
                  <a:lnTo>
                    <a:pt x="680" y="793"/>
                  </a:lnTo>
                  <a:lnTo>
                    <a:pt x="624" y="793"/>
                  </a:lnTo>
                  <a:lnTo>
                    <a:pt x="624" y="680"/>
                  </a:lnTo>
                  <a:lnTo>
                    <a:pt x="510" y="623"/>
                  </a:lnTo>
                  <a:lnTo>
                    <a:pt x="340" y="623"/>
                  </a:lnTo>
                  <a:lnTo>
                    <a:pt x="340" y="737"/>
                  </a:lnTo>
                  <a:lnTo>
                    <a:pt x="397" y="793"/>
                  </a:lnTo>
                  <a:lnTo>
                    <a:pt x="227" y="793"/>
                  </a:lnTo>
                  <a:lnTo>
                    <a:pt x="227" y="737"/>
                  </a:lnTo>
                  <a:lnTo>
                    <a:pt x="113" y="737"/>
                  </a:lnTo>
                  <a:lnTo>
                    <a:pt x="0" y="680"/>
                  </a:lnTo>
                  <a:close/>
                </a:path>
              </a:pathLst>
            </a:custGeom>
            <a:solidFill>
              <a:srgbClr val="70AD47">
                <a:lumMod val="60000"/>
                <a:lumOff val="40000"/>
              </a:srgb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85" name="Freeform 935">
              <a:extLst>
                <a:ext uri="{FF2B5EF4-FFF2-40B4-BE49-F238E27FC236}">
                  <a16:creationId xmlns:a16="http://schemas.microsoft.com/office/drawing/2014/main" id="{62A98A0B-E3ED-960D-3F6F-3E87FFECA91C}"/>
                </a:ext>
              </a:extLst>
            </p:cNvPr>
            <p:cNvSpPr>
              <a:spLocks/>
            </p:cNvSpPr>
            <p:nvPr/>
          </p:nvSpPr>
          <p:spPr bwMode="auto">
            <a:xfrm>
              <a:off x="7984402" y="2761001"/>
              <a:ext cx="375473" cy="435205"/>
            </a:xfrm>
            <a:custGeom>
              <a:avLst/>
              <a:gdLst>
                <a:gd name="T0" fmla="*/ 0 w 340"/>
                <a:gd name="T1" fmla="*/ 170 h 454"/>
                <a:gd name="T2" fmla="*/ 0 w 340"/>
                <a:gd name="T3" fmla="*/ 397 h 454"/>
                <a:gd name="T4" fmla="*/ 113 w 340"/>
                <a:gd name="T5" fmla="*/ 397 h 454"/>
                <a:gd name="T6" fmla="*/ 170 w 340"/>
                <a:gd name="T7" fmla="*/ 454 h 454"/>
                <a:gd name="T8" fmla="*/ 283 w 340"/>
                <a:gd name="T9" fmla="*/ 397 h 454"/>
                <a:gd name="T10" fmla="*/ 283 w 340"/>
                <a:gd name="T11" fmla="*/ 227 h 454"/>
                <a:gd name="T12" fmla="*/ 340 w 340"/>
                <a:gd name="T13" fmla="*/ 170 h 454"/>
                <a:gd name="T14" fmla="*/ 340 w 340"/>
                <a:gd name="T15" fmla="*/ 57 h 454"/>
                <a:gd name="T16" fmla="*/ 226 w 340"/>
                <a:gd name="T17" fmla="*/ 0 h 454"/>
                <a:gd name="T18" fmla="*/ 56 w 340"/>
                <a:gd name="T19" fmla="*/ 0 h 454"/>
                <a:gd name="T20" fmla="*/ 56 w 340"/>
                <a:gd name="T21" fmla="*/ 114 h 454"/>
                <a:gd name="T22" fmla="*/ 113 w 340"/>
                <a:gd name="T23" fmla="*/ 170 h 454"/>
                <a:gd name="T24" fmla="*/ 0 w 340"/>
                <a:gd name="T25" fmla="*/ 17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0" h="454">
                  <a:moveTo>
                    <a:pt x="0" y="170"/>
                  </a:moveTo>
                  <a:lnTo>
                    <a:pt x="0" y="397"/>
                  </a:lnTo>
                  <a:lnTo>
                    <a:pt x="113" y="397"/>
                  </a:lnTo>
                  <a:lnTo>
                    <a:pt x="170" y="454"/>
                  </a:lnTo>
                  <a:lnTo>
                    <a:pt x="283" y="397"/>
                  </a:lnTo>
                  <a:lnTo>
                    <a:pt x="283" y="227"/>
                  </a:lnTo>
                  <a:lnTo>
                    <a:pt x="340" y="170"/>
                  </a:lnTo>
                  <a:lnTo>
                    <a:pt x="340" y="57"/>
                  </a:lnTo>
                  <a:lnTo>
                    <a:pt x="226" y="0"/>
                  </a:lnTo>
                  <a:lnTo>
                    <a:pt x="56" y="0"/>
                  </a:lnTo>
                  <a:lnTo>
                    <a:pt x="56" y="114"/>
                  </a:lnTo>
                  <a:lnTo>
                    <a:pt x="113" y="170"/>
                  </a:lnTo>
                  <a:lnTo>
                    <a:pt x="0" y="170"/>
                  </a:lnTo>
                  <a:close/>
                </a:path>
              </a:pathLst>
            </a:custGeom>
            <a:solidFill>
              <a:srgbClr val="70AD47">
                <a:lumMod val="60000"/>
                <a:lumOff val="40000"/>
              </a:srgb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86" name="Freeform 936">
              <a:extLst>
                <a:ext uri="{FF2B5EF4-FFF2-40B4-BE49-F238E27FC236}">
                  <a16:creationId xmlns:a16="http://schemas.microsoft.com/office/drawing/2014/main" id="{E1F93F48-5EB2-D5AB-1782-660964064691}"/>
                </a:ext>
              </a:extLst>
            </p:cNvPr>
            <p:cNvSpPr>
              <a:spLocks/>
            </p:cNvSpPr>
            <p:nvPr/>
          </p:nvSpPr>
          <p:spPr bwMode="auto">
            <a:xfrm>
              <a:off x="7545983" y="2815640"/>
              <a:ext cx="438416" cy="435205"/>
            </a:xfrm>
            <a:custGeom>
              <a:avLst/>
              <a:gdLst>
                <a:gd name="T0" fmla="*/ 113 w 397"/>
                <a:gd name="T1" fmla="*/ 57 h 454"/>
                <a:gd name="T2" fmla="*/ 113 w 397"/>
                <a:gd name="T3" fmla="*/ 0 h 454"/>
                <a:gd name="T4" fmla="*/ 226 w 397"/>
                <a:gd name="T5" fmla="*/ 57 h 454"/>
                <a:gd name="T6" fmla="*/ 340 w 397"/>
                <a:gd name="T7" fmla="*/ 57 h 454"/>
                <a:gd name="T8" fmla="*/ 340 w 397"/>
                <a:gd name="T9" fmla="*/ 113 h 454"/>
                <a:gd name="T10" fmla="*/ 397 w 397"/>
                <a:gd name="T11" fmla="*/ 113 h 454"/>
                <a:gd name="T12" fmla="*/ 397 w 397"/>
                <a:gd name="T13" fmla="*/ 340 h 454"/>
                <a:gd name="T14" fmla="*/ 283 w 397"/>
                <a:gd name="T15" fmla="*/ 340 h 454"/>
                <a:gd name="T16" fmla="*/ 226 w 397"/>
                <a:gd name="T17" fmla="*/ 284 h 454"/>
                <a:gd name="T18" fmla="*/ 170 w 397"/>
                <a:gd name="T19" fmla="*/ 454 h 454"/>
                <a:gd name="T20" fmla="*/ 56 w 397"/>
                <a:gd name="T21" fmla="*/ 340 h 454"/>
                <a:gd name="T22" fmla="*/ 56 w 397"/>
                <a:gd name="T23" fmla="*/ 284 h 454"/>
                <a:gd name="T24" fmla="*/ 0 w 397"/>
                <a:gd name="T25" fmla="*/ 284 h 454"/>
                <a:gd name="T26" fmla="*/ 0 w 397"/>
                <a:gd name="T27" fmla="*/ 113 h 454"/>
                <a:gd name="T28" fmla="*/ 56 w 397"/>
                <a:gd name="T29" fmla="*/ 113 h 454"/>
                <a:gd name="T30" fmla="*/ 113 w 397"/>
                <a:gd name="T31" fmla="*/ 57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7" h="454">
                  <a:moveTo>
                    <a:pt x="113" y="57"/>
                  </a:moveTo>
                  <a:lnTo>
                    <a:pt x="113" y="0"/>
                  </a:lnTo>
                  <a:lnTo>
                    <a:pt x="226" y="57"/>
                  </a:lnTo>
                  <a:lnTo>
                    <a:pt x="340" y="57"/>
                  </a:lnTo>
                  <a:lnTo>
                    <a:pt x="340" y="113"/>
                  </a:lnTo>
                  <a:lnTo>
                    <a:pt x="397" y="113"/>
                  </a:lnTo>
                  <a:lnTo>
                    <a:pt x="397" y="340"/>
                  </a:lnTo>
                  <a:lnTo>
                    <a:pt x="283" y="340"/>
                  </a:lnTo>
                  <a:lnTo>
                    <a:pt x="226" y="284"/>
                  </a:lnTo>
                  <a:lnTo>
                    <a:pt x="170" y="454"/>
                  </a:lnTo>
                  <a:lnTo>
                    <a:pt x="56" y="340"/>
                  </a:lnTo>
                  <a:lnTo>
                    <a:pt x="56" y="284"/>
                  </a:lnTo>
                  <a:lnTo>
                    <a:pt x="0" y="284"/>
                  </a:lnTo>
                  <a:lnTo>
                    <a:pt x="0" y="113"/>
                  </a:lnTo>
                  <a:lnTo>
                    <a:pt x="56" y="113"/>
                  </a:lnTo>
                  <a:lnTo>
                    <a:pt x="113" y="57"/>
                  </a:lnTo>
                  <a:close/>
                </a:path>
              </a:pathLst>
            </a:custGeom>
            <a:solidFill>
              <a:srgbClr val="70AD47">
                <a:lumMod val="60000"/>
                <a:lumOff val="40000"/>
              </a:srgb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87" name="Freeform 938">
              <a:extLst>
                <a:ext uri="{FF2B5EF4-FFF2-40B4-BE49-F238E27FC236}">
                  <a16:creationId xmlns:a16="http://schemas.microsoft.com/office/drawing/2014/main" id="{94695179-AB79-AEEC-4BC0-78011984AFA5}"/>
                </a:ext>
              </a:extLst>
            </p:cNvPr>
            <p:cNvSpPr>
              <a:spLocks/>
            </p:cNvSpPr>
            <p:nvPr/>
          </p:nvSpPr>
          <p:spPr bwMode="auto">
            <a:xfrm>
              <a:off x="7169406" y="2761001"/>
              <a:ext cx="438416" cy="326883"/>
            </a:xfrm>
            <a:custGeom>
              <a:avLst/>
              <a:gdLst>
                <a:gd name="T0" fmla="*/ 57 w 397"/>
                <a:gd name="T1" fmla="*/ 227 h 341"/>
                <a:gd name="T2" fmla="*/ 0 w 397"/>
                <a:gd name="T3" fmla="*/ 114 h 341"/>
                <a:gd name="T4" fmla="*/ 57 w 397"/>
                <a:gd name="T5" fmla="*/ 57 h 341"/>
                <a:gd name="T6" fmla="*/ 171 w 397"/>
                <a:gd name="T7" fmla="*/ 57 h 341"/>
                <a:gd name="T8" fmla="*/ 114 w 397"/>
                <a:gd name="T9" fmla="*/ 114 h 341"/>
                <a:gd name="T10" fmla="*/ 171 w 397"/>
                <a:gd name="T11" fmla="*/ 170 h 341"/>
                <a:gd name="T12" fmla="*/ 341 w 397"/>
                <a:gd name="T13" fmla="*/ 0 h 341"/>
                <a:gd name="T14" fmla="*/ 341 w 397"/>
                <a:gd name="T15" fmla="*/ 57 h 341"/>
                <a:gd name="T16" fmla="*/ 397 w 397"/>
                <a:gd name="T17" fmla="*/ 170 h 341"/>
                <a:gd name="T18" fmla="*/ 341 w 397"/>
                <a:gd name="T19" fmla="*/ 170 h 341"/>
                <a:gd name="T20" fmla="*/ 341 w 397"/>
                <a:gd name="T21" fmla="*/ 284 h 341"/>
                <a:gd name="T22" fmla="*/ 284 w 397"/>
                <a:gd name="T23" fmla="*/ 227 h 341"/>
                <a:gd name="T24" fmla="*/ 227 w 397"/>
                <a:gd name="T25" fmla="*/ 341 h 341"/>
                <a:gd name="T26" fmla="*/ 57 w 397"/>
                <a:gd name="T27" fmla="*/ 284 h 341"/>
                <a:gd name="T28" fmla="*/ 57 w 397"/>
                <a:gd name="T29" fmla="*/ 227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7" h="341">
                  <a:moveTo>
                    <a:pt x="57" y="227"/>
                  </a:moveTo>
                  <a:lnTo>
                    <a:pt x="0" y="114"/>
                  </a:lnTo>
                  <a:lnTo>
                    <a:pt x="57" y="57"/>
                  </a:lnTo>
                  <a:lnTo>
                    <a:pt x="171" y="57"/>
                  </a:lnTo>
                  <a:lnTo>
                    <a:pt x="114" y="114"/>
                  </a:lnTo>
                  <a:lnTo>
                    <a:pt x="171" y="170"/>
                  </a:lnTo>
                  <a:lnTo>
                    <a:pt x="341" y="0"/>
                  </a:lnTo>
                  <a:lnTo>
                    <a:pt x="341" y="57"/>
                  </a:lnTo>
                  <a:lnTo>
                    <a:pt x="397" y="170"/>
                  </a:lnTo>
                  <a:lnTo>
                    <a:pt x="341" y="170"/>
                  </a:lnTo>
                  <a:lnTo>
                    <a:pt x="341" y="284"/>
                  </a:lnTo>
                  <a:lnTo>
                    <a:pt x="284" y="227"/>
                  </a:lnTo>
                  <a:lnTo>
                    <a:pt x="227" y="341"/>
                  </a:lnTo>
                  <a:lnTo>
                    <a:pt x="57" y="284"/>
                  </a:lnTo>
                  <a:lnTo>
                    <a:pt x="57" y="227"/>
                  </a:lnTo>
                  <a:close/>
                </a:path>
              </a:pathLst>
            </a:custGeom>
            <a:solidFill>
              <a:srgbClr val="ED7D31">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88" name="Freeform 939">
              <a:extLst>
                <a:ext uri="{FF2B5EF4-FFF2-40B4-BE49-F238E27FC236}">
                  <a16:creationId xmlns:a16="http://schemas.microsoft.com/office/drawing/2014/main" id="{033264E4-BAC0-A8EB-555A-4E5864367C6C}"/>
                </a:ext>
              </a:extLst>
            </p:cNvPr>
            <p:cNvSpPr>
              <a:spLocks/>
            </p:cNvSpPr>
            <p:nvPr/>
          </p:nvSpPr>
          <p:spPr bwMode="auto">
            <a:xfrm>
              <a:off x="7295299" y="2969079"/>
              <a:ext cx="312525" cy="435205"/>
            </a:xfrm>
            <a:custGeom>
              <a:avLst/>
              <a:gdLst>
                <a:gd name="T0" fmla="*/ 170 w 283"/>
                <a:gd name="T1" fmla="*/ 0 h 454"/>
                <a:gd name="T2" fmla="*/ 113 w 283"/>
                <a:gd name="T3" fmla="*/ 114 h 454"/>
                <a:gd name="T4" fmla="*/ 0 w 283"/>
                <a:gd name="T5" fmla="*/ 114 h 454"/>
                <a:gd name="T6" fmla="*/ 0 w 283"/>
                <a:gd name="T7" fmla="*/ 170 h 454"/>
                <a:gd name="T8" fmla="*/ 0 w 283"/>
                <a:gd name="T9" fmla="*/ 284 h 454"/>
                <a:gd name="T10" fmla="*/ 0 w 283"/>
                <a:gd name="T11" fmla="*/ 340 h 454"/>
                <a:gd name="T12" fmla="*/ 57 w 283"/>
                <a:gd name="T13" fmla="*/ 454 h 454"/>
                <a:gd name="T14" fmla="*/ 170 w 283"/>
                <a:gd name="T15" fmla="*/ 340 h 454"/>
                <a:gd name="T16" fmla="*/ 113 w 283"/>
                <a:gd name="T17" fmla="*/ 227 h 454"/>
                <a:gd name="T18" fmla="*/ 170 w 283"/>
                <a:gd name="T19" fmla="*/ 170 h 454"/>
                <a:gd name="T20" fmla="*/ 283 w 283"/>
                <a:gd name="T21" fmla="*/ 170 h 454"/>
                <a:gd name="T22" fmla="*/ 283 w 283"/>
                <a:gd name="T23" fmla="*/ 114 h 454"/>
                <a:gd name="T24" fmla="*/ 227 w 283"/>
                <a:gd name="T25" fmla="*/ 114 h 454"/>
                <a:gd name="T26" fmla="*/ 227 w 283"/>
                <a:gd name="T27" fmla="*/ 57 h 454"/>
                <a:gd name="T28" fmla="*/ 170 w 283"/>
                <a:gd name="T29"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3" h="454">
                  <a:moveTo>
                    <a:pt x="170" y="0"/>
                  </a:moveTo>
                  <a:lnTo>
                    <a:pt x="113" y="114"/>
                  </a:lnTo>
                  <a:lnTo>
                    <a:pt x="0" y="114"/>
                  </a:lnTo>
                  <a:lnTo>
                    <a:pt x="0" y="170"/>
                  </a:lnTo>
                  <a:lnTo>
                    <a:pt x="0" y="284"/>
                  </a:lnTo>
                  <a:lnTo>
                    <a:pt x="0" y="340"/>
                  </a:lnTo>
                  <a:lnTo>
                    <a:pt x="57" y="454"/>
                  </a:lnTo>
                  <a:lnTo>
                    <a:pt x="170" y="340"/>
                  </a:lnTo>
                  <a:lnTo>
                    <a:pt x="113" y="227"/>
                  </a:lnTo>
                  <a:lnTo>
                    <a:pt x="170" y="170"/>
                  </a:lnTo>
                  <a:lnTo>
                    <a:pt x="283" y="170"/>
                  </a:lnTo>
                  <a:lnTo>
                    <a:pt x="283" y="114"/>
                  </a:lnTo>
                  <a:lnTo>
                    <a:pt x="227" y="114"/>
                  </a:lnTo>
                  <a:lnTo>
                    <a:pt x="227" y="57"/>
                  </a:lnTo>
                  <a:lnTo>
                    <a:pt x="170" y="0"/>
                  </a:lnTo>
                  <a:close/>
                </a:path>
              </a:pathLst>
            </a:custGeom>
            <a:solidFill>
              <a:srgbClr val="70AD47">
                <a:lumMod val="60000"/>
                <a:lumOff val="40000"/>
              </a:srgb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89" name="Freeform 940">
              <a:extLst>
                <a:ext uri="{FF2B5EF4-FFF2-40B4-BE49-F238E27FC236}">
                  <a16:creationId xmlns:a16="http://schemas.microsoft.com/office/drawing/2014/main" id="{147DFDE6-7FB2-C829-E82C-F703B595D31A}"/>
                </a:ext>
              </a:extLst>
            </p:cNvPr>
            <p:cNvSpPr>
              <a:spLocks/>
            </p:cNvSpPr>
            <p:nvPr/>
          </p:nvSpPr>
          <p:spPr bwMode="auto">
            <a:xfrm>
              <a:off x="7420086" y="3141565"/>
              <a:ext cx="313628" cy="272244"/>
            </a:xfrm>
            <a:custGeom>
              <a:avLst/>
              <a:gdLst>
                <a:gd name="T0" fmla="*/ 170 w 284"/>
                <a:gd name="T1" fmla="*/ 0 h 284"/>
                <a:gd name="T2" fmla="*/ 57 w 284"/>
                <a:gd name="T3" fmla="*/ 0 h 284"/>
                <a:gd name="T4" fmla="*/ 0 w 284"/>
                <a:gd name="T5" fmla="*/ 57 h 284"/>
                <a:gd name="T6" fmla="*/ 57 w 284"/>
                <a:gd name="T7" fmla="*/ 170 h 284"/>
                <a:gd name="T8" fmla="*/ 57 w 284"/>
                <a:gd name="T9" fmla="*/ 284 h 284"/>
                <a:gd name="T10" fmla="*/ 170 w 284"/>
                <a:gd name="T11" fmla="*/ 227 h 284"/>
                <a:gd name="T12" fmla="*/ 284 w 284"/>
                <a:gd name="T13" fmla="*/ 227 h 284"/>
                <a:gd name="T14" fmla="*/ 284 w 284"/>
                <a:gd name="T15" fmla="*/ 114 h 284"/>
                <a:gd name="T16" fmla="*/ 170 w 284"/>
                <a:gd name="T17" fmla="*/ 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4" h="284">
                  <a:moveTo>
                    <a:pt x="170" y="0"/>
                  </a:moveTo>
                  <a:lnTo>
                    <a:pt x="57" y="0"/>
                  </a:lnTo>
                  <a:lnTo>
                    <a:pt x="0" y="57"/>
                  </a:lnTo>
                  <a:lnTo>
                    <a:pt x="57" y="170"/>
                  </a:lnTo>
                  <a:lnTo>
                    <a:pt x="57" y="284"/>
                  </a:lnTo>
                  <a:lnTo>
                    <a:pt x="170" y="227"/>
                  </a:lnTo>
                  <a:lnTo>
                    <a:pt x="284" y="227"/>
                  </a:lnTo>
                  <a:lnTo>
                    <a:pt x="284" y="114"/>
                  </a:lnTo>
                  <a:lnTo>
                    <a:pt x="170" y="0"/>
                  </a:lnTo>
                  <a:close/>
                </a:path>
              </a:pathLst>
            </a:custGeom>
            <a:solidFill>
              <a:srgbClr val="70AD47">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90" name="Freeform 941">
              <a:extLst>
                <a:ext uri="{FF2B5EF4-FFF2-40B4-BE49-F238E27FC236}">
                  <a16:creationId xmlns:a16="http://schemas.microsoft.com/office/drawing/2014/main" id="{EA3A333B-05A3-53A0-7550-64A7C17987BE}"/>
                </a:ext>
              </a:extLst>
            </p:cNvPr>
            <p:cNvSpPr>
              <a:spLocks/>
            </p:cNvSpPr>
            <p:nvPr/>
          </p:nvSpPr>
          <p:spPr bwMode="auto">
            <a:xfrm>
              <a:off x="7733716" y="3087884"/>
              <a:ext cx="563206" cy="379607"/>
            </a:xfrm>
            <a:custGeom>
              <a:avLst/>
              <a:gdLst>
                <a:gd name="T0" fmla="*/ 340 w 510"/>
                <a:gd name="T1" fmla="*/ 56 h 396"/>
                <a:gd name="T2" fmla="*/ 113 w 510"/>
                <a:gd name="T3" fmla="*/ 56 h 396"/>
                <a:gd name="T4" fmla="*/ 56 w 510"/>
                <a:gd name="T5" fmla="*/ 0 h 396"/>
                <a:gd name="T6" fmla="*/ 0 w 510"/>
                <a:gd name="T7" fmla="*/ 170 h 396"/>
                <a:gd name="T8" fmla="*/ 227 w 510"/>
                <a:gd name="T9" fmla="*/ 226 h 396"/>
                <a:gd name="T10" fmla="*/ 340 w 510"/>
                <a:gd name="T11" fmla="*/ 396 h 396"/>
                <a:gd name="T12" fmla="*/ 510 w 510"/>
                <a:gd name="T13" fmla="*/ 226 h 396"/>
                <a:gd name="T14" fmla="*/ 510 w 510"/>
                <a:gd name="T15" fmla="*/ 170 h 396"/>
                <a:gd name="T16" fmla="*/ 397 w 510"/>
                <a:gd name="T17" fmla="*/ 113 h 396"/>
                <a:gd name="T18" fmla="*/ 340 w 510"/>
                <a:gd name="T19" fmla="*/ 56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0" h="396">
                  <a:moveTo>
                    <a:pt x="340" y="56"/>
                  </a:moveTo>
                  <a:lnTo>
                    <a:pt x="113" y="56"/>
                  </a:lnTo>
                  <a:lnTo>
                    <a:pt x="56" y="0"/>
                  </a:lnTo>
                  <a:lnTo>
                    <a:pt x="0" y="170"/>
                  </a:lnTo>
                  <a:lnTo>
                    <a:pt x="227" y="226"/>
                  </a:lnTo>
                  <a:lnTo>
                    <a:pt x="340" y="396"/>
                  </a:lnTo>
                  <a:lnTo>
                    <a:pt x="510" y="226"/>
                  </a:lnTo>
                  <a:lnTo>
                    <a:pt x="510" y="170"/>
                  </a:lnTo>
                  <a:lnTo>
                    <a:pt x="397" y="113"/>
                  </a:lnTo>
                  <a:lnTo>
                    <a:pt x="340" y="56"/>
                  </a:lnTo>
                  <a:close/>
                </a:path>
              </a:pathLst>
            </a:custGeom>
            <a:solidFill>
              <a:srgbClr val="70AD47">
                <a:lumMod val="60000"/>
                <a:lumOff val="40000"/>
              </a:srgb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91" name="Freeform 943">
              <a:extLst>
                <a:ext uri="{FF2B5EF4-FFF2-40B4-BE49-F238E27FC236}">
                  <a16:creationId xmlns:a16="http://schemas.microsoft.com/office/drawing/2014/main" id="{70A31FBA-A837-2CE7-24F3-A3D156C9E40D}"/>
                </a:ext>
              </a:extLst>
            </p:cNvPr>
            <p:cNvSpPr>
              <a:spLocks/>
            </p:cNvSpPr>
            <p:nvPr/>
          </p:nvSpPr>
          <p:spPr bwMode="auto">
            <a:xfrm>
              <a:off x="7483034" y="3250848"/>
              <a:ext cx="626154" cy="271285"/>
            </a:xfrm>
            <a:custGeom>
              <a:avLst/>
              <a:gdLst>
                <a:gd name="T0" fmla="*/ 227 w 567"/>
                <a:gd name="T1" fmla="*/ 0 h 283"/>
                <a:gd name="T2" fmla="*/ 227 w 567"/>
                <a:gd name="T3" fmla="*/ 113 h 283"/>
                <a:gd name="T4" fmla="*/ 113 w 567"/>
                <a:gd name="T5" fmla="*/ 113 h 283"/>
                <a:gd name="T6" fmla="*/ 0 w 567"/>
                <a:gd name="T7" fmla="*/ 170 h 283"/>
                <a:gd name="T8" fmla="*/ 57 w 567"/>
                <a:gd name="T9" fmla="*/ 226 h 283"/>
                <a:gd name="T10" fmla="*/ 113 w 567"/>
                <a:gd name="T11" fmla="*/ 226 h 283"/>
                <a:gd name="T12" fmla="*/ 227 w 567"/>
                <a:gd name="T13" fmla="*/ 283 h 283"/>
                <a:gd name="T14" fmla="*/ 170 w 567"/>
                <a:gd name="T15" fmla="*/ 226 h 283"/>
                <a:gd name="T16" fmla="*/ 567 w 567"/>
                <a:gd name="T17" fmla="*/ 226 h 283"/>
                <a:gd name="T18" fmla="*/ 454 w 567"/>
                <a:gd name="T19" fmla="*/ 56 h 283"/>
                <a:gd name="T20" fmla="*/ 227 w 567"/>
                <a:gd name="T21"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7" h="283">
                  <a:moveTo>
                    <a:pt x="227" y="0"/>
                  </a:moveTo>
                  <a:lnTo>
                    <a:pt x="227" y="113"/>
                  </a:lnTo>
                  <a:lnTo>
                    <a:pt x="113" y="113"/>
                  </a:lnTo>
                  <a:lnTo>
                    <a:pt x="0" y="170"/>
                  </a:lnTo>
                  <a:lnTo>
                    <a:pt x="57" y="226"/>
                  </a:lnTo>
                  <a:lnTo>
                    <a:pt x="113" y="226"/>
                  </a:lnTo>
                  <a:lnTo>
                    <a:pt x="227" y="283"/>
                  </a:lnTo>
                  <a:lnTo>
                    <a:pt x="170" y="226"/>
                  </a:lnTo>
                  <a:lnTo>
                    <a:pt x="567" y="226"/>
                  </a:lnTo>
                  <a:lnTo>
                    <a:pt x="454" y="56"/>
                  </a:lnTo>
                  <a:lnTo>
                    <a:pt x="227" y="0"/>
                  </a:lnTo>
                  <a:close/>
                </a:path>
              </a:pathLst>
            </a:custGeom>
            <a:solidFill>
              <a:srgbClr val="70AD47">
                <a:lumMod val="60000"/>
                <a:lumOff val="40000"/>
              </a:srgb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92" name="Freeform 944">
              <a:extLst>
                <a:ext uri="{FF2B5EF4-FFF2-40B4-BE49-F238E27FC236}">
                  <a16:creationId xmlns:a16="http://schemas.microsoft.com/office/drawing/2014/main" id="{8F1C8014-9784-35D0-A75D-5CF38B117DF6}"/>
                </a:ext>
              </a:extLst>
            </p:cNvPr>
            <p:cNvSpPr>
              <a:spLocks/>
            </p:cNvSpPr>
            <p:nvPr/>
          </p:nvSpPr>
          <p:spPr bwMode="auto">
            <a:xfrm>
              <a:off x="7295298" y="3413811"/>
              <a:ext cx="813891" cy="543529"/>
            </a:xfrm>
            <a:custGeom>
              <a:avLst/>
              <a:gdLst>
                <a:gd name="T0" fmla="*/ 737 w 737"/>
                <a:gd name="T1" fmla="*/ 56 h 567"/>
                <a:gd name="T2" fmla="*/ 340 w 737"/>
                <a:gd name="T3" fmla="*/ 56 h 567"/>
                <a:gd name="T4" fmla="*/ 397 w 737"/>
                <a:gd name="T5" fmla="*/ 113 h 567"/>
                <a:gd name="T6" fmla="*/ 283 w 737"/>
                <a:gd name="T7" fmla="*/ 56 h 567"/>
                <a:gd name="T8" fmla="*/ 227 w 737"/>
                <a:gd name="T9" fmla="*/ 56 h 567"/>
                <a:gd name="T10" fmla="*/ 170 w 737"/>
                <a:gd name="T11" fmla="*/ 0 h 567"/>
                <a:gd name="T12" fmla="*/ 170 w 737"/>
                <a:gd name="T13" fmla="*/ 56 h 567"/>
                <a:gd name="T14" fmla="*/ 113 w 737"/>
                <a:gd name="T15" fmla="*/ 113 h 567"/>
                <a:gd name="T16" fmla="*/ 113 w 737"/>
                <a:gd name="T17" fmla="*/ 170 h 567"/>
                <a:gd name="T18" fmla="*/ 57 w 737"/>
                <a:gd name="T19" fmla="*/ 170 h 567"/>
                <a:gd name="T20" fmla="*/ 0 w 737"/>
                <a:gd name="T21" fmla="*/ 340 h 567"/>
                <a:gd name="T22" fmla="*/ 0 w 737"/>
                <a:gd name="T23" fmla="*/ 510 h 567"/>
                <a:gd name="T24" fmla="*/ 113 w 737"/>
                <a:gd name="T25" fmla="*/ 567 h 567"/>
                <a:gd name="T26" fmla="*/ 170 w 737"/>
                <a:gd name="T27" fmla="*/ 567 h 567"/>
                <a:gd name="T28" fmla="*/ 113 w 737"/>
                <a:gd name="T29" fmla="*/ 510 h 567"/>
                <a:gd name="T30" fmla="*/ 227 w 737"/>
                <a:gd name="T31" fmla="*/ 510 h 567"/>
                <a:gd name="T32" fmla="*/ 227 w 737"/>
                <a:gd name="T33" fmla="*/ 453 h 567"/>
                <a:gd name="T34" fmla="*/ 397 w 737"/>
                <a:gd name="T35" fmla="*/ 453 h 567"/>
                <a:gd name="T36" fmla="*/ 453 w 737"/>
                <a:gd name="T37" fmla="*/ 510 h 567"/>
                <a:gd name="T38" fmla="*/ 510 w 737"/>
                <a:gd name="T39" fmla="*/ 453 h 567"/>
                <a:gd name="T40" fmla="*/ 680 w 737"/>
                <a:gd name="T41" fmla="*/ 510 h 567"/>
                <a:gd name="T42" fmla="*/ 737 w 737"/>
                <a:gd name="T43" fmla="*/ 227 h 567"/>
                <a:gd name="T44" fmla="*/ 737 w 737"/>
                <a:gd name="T45" fmla="*/ 56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37" h="567">
                  <a:moveTo>
                    <a:pt x="737" y="56"/>
                  </a:moveTo>
                  <a:lnTo>
                    <a:pt x="340" y="56"/>
                  </a:lnTo>
                  <a:lnTo>
                    <a:pt x="397" y="113"/>
                  </a:lnTo>
                  <a:lnTo>
                    <a:pt x="283" y="56"/>
                  </a:lnTo>
                  <a:lnTo>
                    <a:pt x="227" y="56"/>
                  </a:lnTo>
                  <a:lnTo>
                    <a:pt x="170" y="0"/>
                  </a:lnTo>
                  <a:lnTo>
                    <a:pt x="170" y="56"/>
                  </a:lnTo>
                  <a:lnTo>
                    <a:pt x="113" y="113"/>
                  </a:lnTo>
                  <a:lnTo>
                    <a:pt x="113" y="170"/>
                  </a:lnTo>
                  <a:lnTo>
                    <a:pt x="57" y="170"/>
                  </a:lnTo>
                  <a:lnTo>
                    <a:pt x="0" y="340"/>
                  </a:lnTo>
                  <a:lnTo>
                    <a:pt x="0" y="510"/>
                  </a:lnTo>
                  <a:lnTo>
                    <a:pt x="113" y="567"/>
                  </a:lnTo>
                  <a:lnTo>
                    <a:pt x="170" y="567"/>
                  </a:lnTo>
                  <a:lnTo>
                    <a:pt x="113" y="510"/>
                  </a:lnTo>
                  <a:lnTo>
                    <a:pt x="227" y="510"/>
                  </a:lnTo>
                  <a:lnTo>
                    <a:pt x="227" y="453"/>
                  </a:lnTo>
                  <a:lnTo>
                    <a:pt x="397" y="453"/>
                  </a:lnTo>
                  <a:lnTo>
                    <a:pt x="453" y="510"/>
                  </a:lnTo>
                  <a:lnTo>
                    <a:pt x="510" y="453"/>
                  </a:lnTo>
                  <a:lnTo>
                    <a:pt x="680" y="510"/>
                  </a:lnTo>
                  <a:lnTo>
                    <a:pt x="737" y="227"/>
                  </a:lnTo>
                  <a:lnTo>
                    <a:pt x="737" y="56"/>
                  </a:lnTo>
                  <a:close/>
                </a:path>
              </a:pathLst>
            </a:custGeom>
            <a:solidFill>
              <a:srgbClr val="70AD47">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93" name="Freeform 946">
              <a:extLst>
                <a:ext uri="{FF2B5EF4-FFF2-40B4-BE49-F238E27FC236}">
                  <a16:creationId xmlns:a16="http://schemas.microsoft.com/office/drawing/2014/main" id="{34DC157A-62F1-93AD-1772-75CB94921CFC}"/>
                </a:ext>
              </a:extLst>
            </p:cNvPr>
            <p:cNvSpPr>
              <a:spLocks/>
            </p:cNvSpPr>
            <p:nvPr/>
          </p:nvSpPr>
          <p:spPr bwMode="auto">
            <a:xfrm>
              <a:off x="7295298" y="3848060"/>
              <a:ext cx="750944" cy="489847"/>
            </a:xfrm>
            <a:custGeom>
              <a:avLst/>
              <a:gdLst>
                <a:gd name="T0" fmla="*/ 680 w 680"/>
                <a:gd name="T1" fmla="*/ 57 h 511"/>
                <a:gd name="T2" fmla="*/ 510 w 680"/>
                <a:gd name="T3" fmla="*/ 0 h 511"/>
                <a:gd name="T4" fmla="*/ 453 w 680"/>
                <a:gd name="T5" fmla="*/ 57 h 511"/>
                <a:gd name="T6" fmla="*/ 397 w 680"/>
                <a:gd name="T7" fmla="*/ 0 h 511"/>
                <a:gd name="T8" fmla="*/ 227 w 680"/>
                <a:gd name="T9" fmla="*/ 0 h 511"/>
                <a:gd name="T10" fmla="*/ 227 w 680"/>
                <a:gd name="T11" fmla="*/ 57 h 511"/>
                <a:gd name="T12" fmla="*/ 113 w 680"/>
                <a:gd name="T13" fmla="*/ 57 h 511"/>
                <a:gd name="T14" fmla="*/ 170 w 680"/>
                <a:gd name="T15" fmla="*/ 114 h 511"/>
                <a:gd name="T16" fmla="*/ 113 w 680"/>
                <a:gd name="T17" fmla="*/ 114 h 511"/>
                <a:gd name="T18" fmla="*/ 113 w 680"/>
                <a:gd name="T19" fmla="*/ 171 h 511"/>
                <a:gd name="T20" fmla="*/ 0 w 680"/>
                <a:gd name="T21" fmla="*/ 171 h 511"/>
                <a:gd name="T22" fmla="*/ 0 w 680"/>
                <a:gd name="T23" fmla="*/ 227 h 511"/>
                <a:gd name="T24" fmla="*/ 113 w 680"/>
                <a:gd name="T25" fmla="*/ 284 h 511"/>
                <a:gd name="T26" fmla="*/ 170 w 680"/>
                <a:gd name="T27" fmla="*/ 341 h 511"/>
                <a:gd name="T28" fmla="*/ 113 w 680"/>
                <a:gd name="T29" fmla="*/ 397 h 511"/>
                <a:gd name="T30" fmla="*/ 170 w 680"/>
                <a:gd name="T31" fmla="*/ 454 h 511"/>
                <a:gd name="T32" fmla="*/ 283 w 680"/>
                <a:gd name="T33" fmla="*/ 511 h 511"/>
                <a:gd name="T34" fmla="*/ 340 w 680"/>
                <a:gd name="T35" fmla="*/ 454 h 511"/>
                <a:gd name="T36" fmla="*/ 340 w 680"/>
                <a:gd name="T37" fmla="*/ 397 h 511"/>
                <a:gd name="T38" fmla="*/ 453 w 680"/>
                <a:gd name="T39" fmla="*/ 397 h 511"/>
                <a:gd name="T40" fmla="*/ 567 w 680"/>
                <a:gd name="T41" fmla="*/ 341 h 511"/>
                <a:gd name="T42" fmla="*/ 624 w 680"/>
                <a:gd name="T43" fmla="*/ 171 h 511"/>
                <a:gd name="T44" fmla="*/ 624 w 680"/>
                <a:gd name="T45" fmla="*/ 114 h 511"/>
                <a:gd name="T46" fmla="*/ 680 w 680"/>
                <a:gd name="T47" fmla="*/ 5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80" h="511">
                  <a:moveTo>
                    <a:pt x="680" y="57"/>
                  </a:moveTo>
                  <a:lnTo>
                    <a:pt x="510" y="0"/>
                  </a:lnTo>
                  <a:lnTo>
                    <a:pt x="453" y="57"/>
                  </a:lnTo>
                  <a:lnTo>
                    <a:pt x="397" y="0"/>
                  </a:lnTo>
                  <a:lnTo>
                    <a:pt x="227" y="0"/>
                  </a:lnTo>
                  <a:lnTo>
                    <a:pt x="227" y="57"/>
                  </a:lnTo>
                  <a:lnTo>
                    <a:pt x="113" y="57"/>
                  </a:lnTo>
                  <a:lnTo>
                    <a:pt x="170" y="114"/>
                  </a:lnTo>
                  <a:lnTo>
                    <a:pt x="113" y="114"/>
                  </a:lnTo>
                  <a:lnTo>
                    <a:pt x="113" y="171"/>
                  </a:lnTo>
                  <a:lnTo>
                    <a:pt x="0" y="171"/>
                  </a:lnTo>
                  <a:lnTo>
                    <a:pt x="0" y="227"/>
                  </a:lnTo>
                  <a:lnTo>
                    <a:pt x="113" y="284"/>
                  </a:lnTo>
                  <a:lnTo>
                    <a:pt x="170" y="341"/>
                  </a:lnTo>
                  <a:lnTo>
                    <a:pt x="113" y="397"/>
                  </a:lnTo>
                  <a:lnTo>
                    <a:pt x="170" y="454"/>
                  </a:lnTo>
                  <a:lnTo>
                    <a:pt x="283" y="511"/>
                  </a:lnTo>
                  <a:lnTo>
                    <a:pt x="340" y="454"/>
                  </a:lnTo>
                  <a:lnTo>
                    <a:pt x="340" y="397"/>
                  </a:lnTo>
                  <a:lnTo>
                    <a:pt x="453" y="397"/>
                  </a:lnTo>
                  <a:lnTo>
                    <a:pt x="567" y="341"/>
                  </a:lnTo>
                  <a:lnTo>
                    <a:pt x="624" y="171"/>
                  </a:lnTo>
                  <a:lnTo>
                    <a:pt x="624" y="114"/>
                  </a:lnTo>
                  <a:lnTo>
                    <a:pt x="680" y="57"/>
                  </a:lnTo>
                  <a:close/>
                </a:path>
              </a:pathLst>
            </a:custGeom>
            <a:solidFill>
              <a:srgbClr val="70AD47">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94" name="Freeform 947">
              <a:extLst>
                <a:ext uri="{FF2B5EF4-FFF2-40B4-BE49-F238E27FC236}">
                  <a16:creationId xmlns:a16="http://schemas.microsoft.com/office/drawing/2014/main" id="{40486064-852B-85E7-49B2-855D9EC1EE0F}"/>
                </a:ext>
              </a:extLst>
            </p:cNvPr>
            <p:cNvSpPr>
              <a:spLocks/>
            </p:cNvSpPr>
            <p:nvPr/>
          </p:nvSpPr>
          <p:spPr bwMode="auto">
            <a:xfrm>
              <a:off x="7483035" y="4283265"/>
              <a:ext cx="312525" cy="272244"/>
            </a:xfrm>
            <a:custGeom>
              <a:avLst/>
              <a:gdLst>
                <a:gd name="T0" fmla="*/ 170 w 283"/>
                <a:gd name="T1" fmla="*/ 0 h 284"/>
                <a:gd name="T2" fmla="*/ 227 w 283"/>
                <a:gd name="T3" fmla="*/ 57 h 284"/>
                <a:gd name="T4" fmla="*/ 283 w 283"/>
                <a:gd name="T5" fmla="*/ 113 h 284"/>
                <a:gd name="T6" fmla="*/ 227 w 283"/>
                <a:gd name="T7" fmla="*/ 170 h 284"/>
                <a:gd name="T8" fmla="*/ 113 w 283"/>
                <a:gd name="T9" fmla="*/ 170 h 284"/>
                <a:gd name="T10" fmla="*/ 57 w 283"/>
                <a:gd name="T11" fmla="*/ 284 h 284"/>
                <a:gd name="T12" fmla="*/ 57 w 283"/>
                <a:gd name="T13" fmla="*/ 170 h 284"/>
                <a:gd name="T14" fmla="*/ 0 w 283"/>
                <a:gd name="T15" fmla="*/ 113 h 284"/>
                <a:gd name="T16" fmla="*/ 0 w 283"/>
                <a:gd name="T17" fmla="*/ 57 h 284"/>
                <a:gd name="T18" fmla="*/ 0 w 283"/>
                <a:gd name="T19" fmla="*/ 0 h 284"/>
                <a:gd name="T20" fmla="*/ 113 w 283"/>
                <a:gd name="T21" fmla="*/ 57 h 284"/>
                <a:gd name="T22" fmla="*/ 170 w 283"/>
                <a:gd name="T23" fmla="*/ 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284">
                  <a:moveTo>
                    <a:pt x="170" y="0"/>
                  </a:moveTo>
                  <a:lnTo>
                    <a:pt x="227" y="57"/>
                  </a:lnTo>
                  <a:lnTo>
                    <a:pt x="283" y="113"/>
                  </a:lnTo>
                  <a:lnTo>
                    <a:pt x="227" y="170"/>
                  </a:lnTo>
                  <a:lnTo>
                    <a:pt x="113" y="170"/>
                  </a:lnTo>
                  <a:lnTo>
                    <a:pt x="57" y="284"/>
                  </a:lnTo>
                  <a:lnTo>
                    <a:pt x="57" y="170"/>
                  </a:lnTo>
                  <a:lnTo>
                    <a:pt x="0" y="113"/>
                  </a:lnTo>
                  <a:lnTo>
                    <a:pt x="0" y="57"/>
                  </a:lnTo>
                  <a:lnTo>
                    <a:pt x="0" y="0"/>
                  </a:lnTo>
                  <a:lnTo>
                    <a:pt x="113" y="57"/>
                  </a:lnTo>
                  <a:lnTo>
                    <a:pt x="170" y="0"/>
                  </a:lnTo>
                  <a:close/>
                </a:path>
              </a:pathLst>
            </a:custGeom>
            <a:solidFill>
              <a:srgbClr val="FFC000">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95" name="Freeform 948">
              <a:extLst>
                <a:ext uri="{FF2B5EF4-FFF2-40B4-BE49-F238E27FC236}">
                  <a16:creationId xmlns:a16="http://schemas.microsoft.com/office/drawing/2014/main" id="{AC35BDC7-DBBF-664F-7091-7C78A22FDFF8}"/>
                </a:ext>
              </a:extLst>
            </p:cNvPr>
            <p:cNvSpPr>
              <a:spLocks/>
            </p:cNvSpPr>
            <p:nvPr/>
          </p:nvSpPr>
          <p:spPr bwMode="auto">
            <a:xfrm>
              <a:off x="7670771" y="4174945"/>
              <a:ext cx="438416" cy="434249"/>
            </a:xfrm>
            <a:custGeom>
              <a:avLst/>
              <a:gdLst>
                <a:gd name="T0" fmla="*/ 227 w 397"/>
                <a:gd name="T1" fmla="*/ 0 h 453"/>
                <a:gd name="T2" fmla="*/ 113 w 397"/>
                <a:gd name="T3" fmla="*/ 56 h 453"/>
                <a:gd name="T4" fmla="*/ 0 w 397"/>
                <a:gd name="T5" fmla="*/ 56 h 453"/>
                <a:gd name="T6" fmla="*/ 0 w 397"/>
                <a:gd name="T7" fmla="*/ 113 h 453"/>
                <a:gd name="T8" fmla="*/ 113 w 397"/>
                <a:gd name="T9" fmla="*/ 226 h 453"/>
                <a:gd name="T10" fmla="*/ 57 w 397"/>
                <a:gd name="T11" fmla="*/ 283 h 453"/>
                <a:gd name="T12" fmla="*/ 57 w 397"/>
                <a:gd name="T13" fmla="*/ 397 h 453"/>
                <a:gd name="T14" fmla="*/ 113 w 397"/>
                <a:gd name="T15" fmla="*/ 340 h 453"/>
                <a:gd name="T16" fmla="*/ 227 w 397"/>
                <a:gd name="T17" fmla="*/ 453 h 453"/>
                <a:gd name="T18" fmla="*/ 284 w 397"/>
                <a:gd name="T19" fmla="*/ 340 h 453"/>
                <a:gd name="T20" fmla="*/ 284 w 397"/>
                <a:gd name="T21" fmla="*/ 283 h 453"/>
                <a:gd name="T22" fmla="*/ 340 w 397"/>
                <a:gd name="T23" fmla="*/ 283 h 453"/>
                <a:gd name="T24" fmla="*/ 397 w 397"/>
                <a:gd name="T25" fmla="*/ 170 h 453"/>
                <a:gd name="T26" fmla="*/ 397 w 397"/>
                <a:gd name="T27" fmla="*/ 56 h 453"/>
                <a:gd name="T28" fmla="*/ 340 w 397"/>
                <a:gd name="T29" fmla="*/ 0 h 453"/>
                <a:gd name="T30" fmla="*/ 284 w 397"/>
                <a:gd name="T31" fmla="*/ 0 h 453"/>
                <a:gd name="T32" fmla="*/ 227 w 397"/>
                <a:gd name="T33"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7" h="453">
                  <a:moveTo>
                    <a:pt x="227" y="0"/>
                  </a:moveTo>
                  <a:lnTo>
                    <a:pt x="113" y="56"/>
                  </a:lnTo>
                  <a:lnTo>
                    <a:pt x="0" y="56"/>
                  </a:lnTo>
                  <a:lnTo>
                    <a:pt x="0" y="113"/>
                  </a:lnTo>
                  <a:lnTo>
                    <a:pt x="113" y="226"/>
                  </a:lnTo>
                  <a:lnTo>
                    <a:pt x="57" y="283"/>
                  </a:lnTo>
                  <a:lnTo>
                    <a:pt x="57" y="397"/>
                  </a:lnTo>
                  <a:lnTo>
                    <a:pt x="113" y="340"/>
                  </a:lnTo>
                  <a:lnTo>
                    <a:pt x="227" y="453"/>
                  </a:lnTo>
                  <a:lnTo>
                    <a:pt x="284" y="340"/>
                  </a:lnTo>
                  <a:lnTo>
                    <a:pt x="284" y="283"/>
                  </a:lnTo>
                  <a:lnTo>
                    <a:pt x="340" y="283"/>
                  </a:lnTo>
                  <a:lnTo>
                    <a:pt x="397" y="170"/>
                  </a:lnTo>
                  <a:lnTo>
                    <a:pt x="397" y="56"/>
                  </a:lnTo>
                  <a:lnTo>
                    <a:pt x="340" y="0"/>
                  </a:lnTo>
                  <a:lnTo>
                    <a:pt x="284" y="0"/>
                  </a:lnTo>
                  <a:lnTo>
                    <a:pt x="227" y="0"/>
                  </a:lnTo>
                  <a:close/>
                </a:path>
              </a:pathLst>
            </a:custGeom>
            <a:solidFill>
              <a:srgbClr val="70AD47">
                <a:lumMod val="60000"/>
                <a:lumOff val="40000"/>
              </a:srgb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96" name="Freeform 949">
              <a:extLst>
                <a:ext uri="{FF2B5EF4-FFF2-40B4-BE49-F238E27FC236}">
                  <a16:creationId xmlns:a16="http://schemas.microsoft.com/office/drawing/2014/main" id="{2DBCD848-7C6D-6924-2C8E-2AFBCB296513}"/>
                </a:ext>
              </a:extLst>
            </p:cNvPr>
            <p:cNvSpPr>
              <a:spLocks/>
            </p:cNvSpPr>
            <p:nvPr/>
          </p:nvSpPr>
          <p:spPr bwMode="auto">
            <a:xfrm>
              <a:off x="7358245" y="4283265"/>
              <a:ext cx="626154" cy="488888"/>
            </a:xfrm>
            <a:custGeom>
              <a:avLst/>
              <a:gdLst>
                <a:gd name="T0" fmla="*/ 113 w 567"/>
                <a:gd name="T1" fmla="*/ 0 h 510"/>
                <a:gd name="T2" fmla="*/ 0 w 567"/>
                <a:gd name="T3" fmla="*/ 113 h 510"/>
                <a:gd name="T4" fmla="*/ 0 w 567"/>
                <a:gd name="T5" fmla="*/ 227 h 510"/>
                <a:gd name="T6" fmla="*/ 56 w 567"/>
                <a:gd name="T7" fmla="*/ 340 h 510"/>
                <a:gd name="T8" fmla="*/ 170 w 567"/>
                <a:gd name="T9" fmla="*/ 454 h 510"/>
                <a:gd name="T10" fmla="*/ 283 w 567"/>
                <a:gd name="T11" fmla="*/ 454 h 510"/>
                <a:gd name="T12" fmla="*/ 340 w 567"/>
                <a:gd name="T13" fmla="*/ 510 h 510"/>
                <a:gd name="T14" fmla="*/ 567 w 567"/>
                <a:gd name="T15" fmla="*/ 340 h 510"/>
                <a:gd name="T16" fmla="*/ 510 w 567"/>
                <a:gd name="T17" fmla="*/ 340 h 510"/>
                <a:gd name="T18" fmla="*/ 396 w 567"/>
                <a:gd name="T19" fmla="*/ 227 h 510"/>
                <a:gd name="T20" fmla="*/ 340 w 567"/>
                <a:gd name="T21" fmla="*/ 284 h 510"/>
                <a:gd name="T22" fmla="*/ 340 w 567"/>
                <a:gd name="T23" fmla="*/ 170 h 510"/>
                <a:gd name="T24" fmla="*/ 226 w 567"/>
                <a:gd name="T25" fmla="*/ 170 h 510"/>
                <a:gd name="T26" fmla="*/ 170 w 567"/>
                <a:gd name="T27" fmla="*/ 284 h 510"/>
                <a:gd name="T28" fmla="*/ 170 w 567"/>
                <a:gd name="T29" fmla="*/ 170 h 510"/>
                <a:gd name="T30" fmla="*/ 113 w 567"/>
                <a:gd name="T31" fmla="*/ 113 h 510"/>
                <a:gd name="T32" fmla="*/ 113 w 567"/>
                <a:gd name="T33" fmla="*/ 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7" h="510">
                  <a:moveTo>
                    <a:pt x="113" y="0"/>
                  </a:moveTo>
                  <a:lnTo>
                    <a:pt x="0" y="113"/>
                  </a:lnTo>
                  <a:lnTo>
                    <a:pt x="0" y="227"/>
                  </a:lnTo>
                  <a:lnTo>
                    <a:pt x="56" y="340"/>
                  </a:lnTo>
                  <a:lnTo>
                    <a:pt x="170" y="454"/>
                  </a:lnTo>
                  <a:lnTo>
                    <a:pt x="283" y="454"/>
                  </a:lnTo>
                  <a:lnTo>
                    <a:pt x="340" y="510"/>
                  </a:lnTo>
                  <a:lnTo>
                    <a:pt x="567" y="340"/>
                  </a:lnTo>
                  <a:lnTo>
                    <a:pt x="510" y="340"/>
                  </a:lnTo>
                  <a:lnTo>
                    <a:pt x="396" y="227"/>
                  </a:lnTo>
                  <a:lnTo>
                    <a:pt x="340" y="284"/>
                  </a:lnTo>
                  <a:lnTo>
                    <a:pt x="340" y="170"/>
                  </a:lnTo>
                  <a:lnTo>
                    <a:pt x="226" y="170"/>
                  </a:lnTo>
                  <a:lnTo>
                    <a:pt x="170" y="284"/>
                  </a:lnTo>
                  <a:lnTo>
                    <a:pt x="170" y="170"/>
                  </a:lnTo>
                  <a:lnTo>
                    <a:pt x="113" y="113"/>
                  </a:lnTo>
                  <a:lnTo>
                    <a:pt x="113" y="0"/>
                  </a:lnTo>
                  <a:close/>
                </a:path>
              </a:pathLst>
            </a:custGeom>
            <a:solidFill>
              <a:srgbClr val="FFC000">
                <a:lumMod val="60000"/>
                <a:lumOff val="40000"/>
              </a:srgb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97" name="Freeform 950">
              <a:extLst>
                <a:ext uri="{FF2B5EF4-FFF2-40B4-BE49-F238E27FC236}">
                  <a16:creationId xmlns:a16="http://schemas.microsoft.com/office/drawing/2014/main" id="{CFBC2775-A21D-3A50-7E7E-0A1B4F0B256C}"/>
                </a:ext>
              </a:extLst>
            </p:cNvPr>
            <p:cNvSpPr>
              <a:spLocks/>
            </p:cNvSpPr>
            <p:nvPr/>
          </p:nvSpPr>
          <p:spPr bwMode="auto">
            <a:xfrm>
              <a:off x="7733717" y="4609192"/>
              <a:ext cx="375473" cy="325927"/>
            </a:xfrm>
            <a:custGeom>
              <a:avLst/>
              <a:gdLst>
                <a:gd name="T0" fmla="*/ 227 w 340"/>
                <a:gd name="T1" fmla="*/ 0 h 340"/>
                <a:gd name="T2" fmla="*/ 227 w 340"/>
                <a:gd name="T3" fmla="*/ 114 h 340"/>
                <a:gd name="T4" fmla="*/ 340 w 340"/>
                <a:gd name="T5" fmla="*/ 114 h 340"/>
                <a:gd name="T6" fmla="*/ 340 w 340"/>
                <a:gd name="T7" fmla="*/ 284 h 340"/>
                <a:gd name="T8" fmla="*/ 227 w 340"/>
                <a:gd name="T9" fmla="*/ 340 h 340"/>
                <a:gd name="T10" fmla="*/ 0 w 340"/>
                <a:gd name="T11" fmla="*/ 227 h 340"/>
                <a:gd name="T12" fmla="*/ 0 w 340"/>
                <a:gd name="T13" fmla="*/ 170 h 340"/>
                <a:gd name="T14" fmla="*/ 227 w 340"/>
                <a:gd name="T15" fmla="*/ 0 h 3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0" h="340">
                  <a:moveTo>
                    <a:pt x="227" y="0"/>
                  </a:moveTo>
                  <a:lnTo>
                    <a:pt x="227" y="114"/>
                  </a:lnTo>
                  <a:lnTo>
                    <a:pt x="340" y="114"/>
                  </a:lnTo>
                  <a:lnTo>
                    <a:pt x="340" y="284"/>
                  </a:lnTo>
                  <a:lnTo>
                    <a:pt x="227" y="340"/>
                  </a:lnTo>
                  <a:lnTo>
                    <a:pt x="0" y="227"/>
                  </a:lnTo>
                  <a:lnTo>
                    <a:pt x="0" y="170"/>
                  </a:lnTo>
                  <a:lnTo>
                    <a:pt x="227" y="0"/>
                  </a:lnTo>
                  <a:close/>
                </a:path>
              </a:pathLst>
            </a:custGeom>
            <a:solidFill>
              <a:srgbClr val="FFC000">
                <a:lumMod val="60000"/>
                <a:lumOff val="40000"/>
              </a:srgb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98" name="Freeform 951">
              <a:extLst>
                <a:ext uri="{FF2B5EF4-FFF2-40B4-BE49-F238E27FC236}">
                  <a16:creationId xmlns:a16="http://schemas.microsoft.com/office/drawing/2014/main" id="{927BFDC8-874C-F8F6-BE18-216684DF2FB7}"/>
                </a:ext>
              </a:extLst>
            </p:cNvPr>
            <p:cNvSpPr>
              <a:spLocks/>
            </p:cNvSpPr>
            <p:nvPr/>
          </p:nvSpPr>
          <p:spPr bwMode="auto">
            <a:xfrm>
              <a:off x="7670771" y="4826797"/>
              <a:ext cx="501366" cy="435205"/>
            </a:xfrm>
            <a:custGeom>
              <a:avLst/>
              <a:gdLst>
                <a:gd name="T0" fmla="*/ 397 w 454"/>
                <a:gd name="T1" fmla="*/ 57 h 454"/>
                <a:gd name="T2" fmla="*/ 284 w 454"/>
                <a:gd name="T3" fmla="*/ 113 h 454"/>
                <a:gd name="T4" fmla="*/ 57 w 454"/>
                <a:gd name="T5" fmla="*/ 0 h 454"/>
                <a:gd name="T6" fmla="*/ 57 w 454"/>
                <a:gd name="T7" fmla="*/ 113 h 454"/>
                <a:gd name="T8" fmla="*/ 113 w 454"/>
                <a:gd name="T9" fmla="*/ 170 h 454"/>
                <a:gd name="T10" fmla="*/ 0 w 454"/>
                <a:gd name="T11" fmla="*/ 170 h 454"/>
                <a:gd name="T12" fmla="*/ 0 w 454"/>
                <a:gd name="T13" fmla="*/ 284 h 454"/>
                <a:gd name="T14" fmla="*/ 57 w 454"/>
                <a:gd name="T15" fmla="*/ 284 h 454"/>
                <a:gd name="T16" fmla="*/ 113 w 454"/>
                <a:gd name="T17" fmla="*/ 340 h 454"/>
                <a:gd name="T18" fmla="*/ 284 w 454"/>
                <a:gd name="T19" fmla="*/ 454 h 454"/>
                <a:gd name="T20" fmla="*/ 284 w 454"/>
                <a:gd name="T21" fmla="*/ 340 h 454"/>
                <a:gd name="T22" fmla="*/ 397 w 454"/>
                <a:gd name="T23" fmla="*/ 340 h 454"/>
                <a:gd name="T24" fmla="*/ 454 w 454"/>
                <a:gd name="T25" fmla="*/ 227 h 454"/>
                <a:gd name="T26" fmla="*/ 397 w 454"/>
                <a:gd name="T27" fmla="*/ 57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4" h="454">
                  <a:moveTo>
                    <a:pt x="397" y="57"/>
                  </a:moveTo>
                  <a:lnTo>
                    <a:pt x="284" y="113"/>
                  </a:lnTo>
                  <a:lnTo>
                    <a:pt x="57" y="0"/>
                  </a:lnTo>
                  <a:lnTo>
                    <a:pt x="57" y="113"/>
                  </a:lnTo>
                  <a:lnTo>
                    <a:pt x="113" y="170"/>
                  </a:lnTo>
                  <a:lnTo>
                    <a:pt x="0" y="170"/>
                  </a:lnTo>
                  <a:lnTo>
                    <a:pt x="0" y="284"/>
                  </a:lnTo>
                  <a:lnTo>
                    <a:pt x="57" y="284"/>
                  </a:lnTo>
                  <a:lnTo>
                    <a:pt x="113" y="340"/>
                  </a:lnTo>
                  <a:lnTo>
                    <a:pt x="284" y="454"/>
                  </a:lnTo>
                  <a:lnTo>
                    <a:pt x="284" y="340"/>
                  </a:lnTo>
                  <a:lnTo>
                    <a:pt x="397" y="340"/>
                  </a:lnTo>
                  <a:lnTo>
                    <a:pt x="454" y="227"/>
                  </a:lnTo>
                  <a:lnTo>
                    <a:pt x="397" y="57"/>
                  </a:lnTo>
                  <a:close/>
                </a:path>
              </a:pathLst>
            </a:custGeom>
            <a:solidFill>
              <a:srgbClr val="FFC000">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99" name="Freeform 952">
              <a:extLst>
                <a:ext uri="{FF2B5EF4-FFF2-40B4-BE49-F238E27FC236}">
                  <a16:creationId xmlns:a16="http://schemas.microsoft.com/office/drawing/2014/main" id="{F1BDC04A-7D36-8F93-29A6-73C2F657C5B0}"/>
                </a:ext>
              </a:extLst>
            </p:cNvPr>
            <p:cNvSpPr>
              <a:spLocks/>
            </p:cNvSpPr>
            <p:nvPr/>
          </p:nvSpPr>
          <p:spPr bwMode="auto">
            <a:xfrm>
              <a:off x="7607824" y="5099041"/>
              <a:ext cx="564311" cy="597214"/>
            </a:xfrm>
            <a:custGeom>
              <a:avLst/>
              <a:gdLst>
                <a:gd name="T0" fmla="*/ 454 w 511"/>
                <a:gd name="T1" fmla="*/ 56 h 623"/>
                <a:gd name="T2" fmla="*/ 341 w 511"/>
                <a:gd name="T3" fmla="*/ 56 h 623"/>
                <a:gd name="T4" fmla="*/ 341 w 511"/>
                <a:gd name="T5" fmla="*/ 170 h 623"/>
                <a:gd name="T6" fmla="*/ 170 w 511"/>
                <a:gd name="T7" fmla="*/ 57 h 623"/>
                <a:gd name="T8" fmla="*/ 114 w 511"/>
                <a:gd name="T9" fmla="*/ 0 h 623"/>
                <a:gd name="T10" fmla="*/ 57 w 511"/>
                <a:gd name="T11" fmla="*/ 0 h 623"/>
                <a:gd name="T12" fmla="*/ 57 w 511"/>
                <a:gd name="T13" fmla="*/ 226 h 623"/>
                <a:gd name="T14" fmla="*/ 0 w 511"/>
                <a:gd name="T15" fmla="*/ 283 h 623"/>
                <a:gd name="T16" fmla="*/ 57 w 511"/>
                <a:gd name="T17" fmla="*/ 340 h 623"/>
                <a:gd name="T18" fmla="*/ 114 w 511"/>
                <a:gd name="T19" fmla="*/ 396 h 623"/>
                <a:gd name="T20" fmla="*/ 170 w 511"/>
                <a:gd name="T21" fmla="*/ 453 h 623"/>
                <a:gd name="T22" fmla="*/ 284 w 511"/>
                <a:gd name="T23" fmla="*/ 510 h 623"/>
                <a:gd name="T24" fmla="*/ 341 w 511"/>
                <a:gd name="T25" fmla="*/ 623 h 623"/>
                <a:gd name="T26" fmla="*/ 454 w 511"/>
                <a:gd name="T27" fmla="*/ 567 h 623"/>
                <a:gd name="T28" fmla="*/ 511 w 511"/>
                <a:gd name="T29" fmla="*/ 510 h 623"/>
                <a:gd name="T30" fmla="*/ 454 w 511"/>
                <a:gd name="T31" fmla="*/ 453 h 623"/>
                <a:gd name="T32" fmla="*/ 397 w 511"/>
                <a:gd name="T33" fmla="*/ 453 h 623"/>
                <a:gd name="T34" fmla="*/ 397 w 511"/>
                <a:gd name="T35" fmla="*/ 340 h 623"/>
                <a:gd name="T36" fmla="*/ 511 w 511"/>
                <a:gd name="T37" fmla="*/ 283 h 623"/>
                <a:gd name="T38" fmla="*/ 454 w 511"/>
                <a:gd name="T39" fmla="*/ 170 h 623"/>
                <a:gd name="T40" fmla="*/ 454 w 511"/>
                <a:gd name="T41" fmla="*/ 5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1" h="623">
                  <a:moveTo>
                    <a:pt x="454" y="56"/>
                  </a:moveTo>
                  <a:lnTo>
                    <a:pt x="341" y="56"/>
                  </a:lnTo>
                  <a:lnTo>
                    <a:pt x="341" y="170"/>
                  </a:lnTo>
                  <a:lnTo>
                    <a:pt x="170" y="57"/>
                  </a:lnTo>
                  <a:lnTo>
                    <a:pt x="114" y="0"/>
                  </a:lnTo>
                  <a:lnTo>
                    <a:pt x="57" y="0"/>
                  </a:lnTo>
                  <a:lnTo>
                    <a:pt x="57" y="226"/>
                  </a:lnTo>
                  <a:lnTo>
                    <a:pt x="0" y="283"/>
                  </a:lnTo>
                  <a:lnTo>
                    <a:pt x="57" y="340"/>
                  </a:lnTo>
                  <a:lnTo>
                    <a:pt x="114" y="396"/>
                  </a:lnTo>
                  <a:lnTo>
                    <a:pt x="170" y="453"/>
                  </a:lnTo>
                  <a:lnTo>
                    <a:pt x="284" y="510"/>
                  </a:lnTo>
                  <a:lnTo>
                    <a:pt x="341" y="623"/>
                  </a:lnTo>
                  <a:lnTo>
                    <a:pt x="454" y="567"/>
                  </a:lnTo>
                  <a:lnTo>
                    <a:pt x="511" y="510"/>
                  </a:lnTo>
                  <a:lnTo>
                    <a:pt x="454" y="453"/>
                  </a:lnTo>
                  <a:lnTo>
                    <a:pt x="397" y="453"/>
                  </a:lnTo>
                  <a:lnTo>
                    <a:pt x="397" y="340"/>
                  </a:lnTo>
                  <a:lnTo>
                    <a:pt x="511" y="283"/>
                  </a:lnTo>
                  <a:lnTo>
                    <a:pt x="454" y="170"/>
                  </a:lnTo>
                  <a:lnTo>
                    <a:pt x="454" y="56"/>
                  </a:lnTo>
                  <a:close/>
                </a:path>
              </a:pathLst>
            </a:custGeom>
            <a:solidFill>
              <a:srgbClr val="FFC000">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00" name="Freeform 953">
              <a:extLst>
                <a:ext uri="{FF2B5EF4-FFF2-40B4-BE49-F238E27FC236}">
                  <a16:creationId xmlns:a16="http://schemas.microsoft.com/office/drawing/2014/main" id="{DBD6761D-5081-7657-A52E-5A3CCF27F70A}"/>
                </a:ext>
              </a:extLst>
            </p:cNvPr>
            <p:cNvSpPr>
              <a:spLocks/>
            </p:cNvSpPr>
            <p:nvPr/>
          </p:nvSpPr>
          <p:spPr bwMode="auto">
            <a:xfrm>
              <a:off x="6793932" y="5099041"/>
              <a:ext cx="1190464" cy="977778"/>
            </a:xfrm>
            <a:custGeom>
              <a:avLst/>
              <a:gdLst>
                <a:gd name="T0" fmla="*/ 737 w 1078"/>
                <a:gd name="T1" fmla="*/ 283 h 1020"/>
                <a:gd name="T2" fmla="*/ 624 w 1078"/>
                <a:gd name="T3" fmla="*/ 226 h 1020"/>
                <a:gd name="T4" fmla="*/ 567 w 1078"/>
                <a:gd name="T5" fmla="*/ 170 h 1020"/>
                <a:gd name="T6" fmla="*/ 567 w 1078"/>
                <a:gd name="T7" fmla="*/ 0 h 1020"/>
                <a:gd name="T8" fmla="*/ 454 w 1078"/>
                <a:gd name="T9" fmla="*/ 0 h 1020"/>
                <a:gd name="T10" fmla="*/ 340 w 1078"/>
                <a:gd name="T11" fmla="*/ 56 h 1020"/>
                <a:gd name="T12" fmla="*/ 340 w 1078"/>
                <a:gd name="T13" fmla="*/ 113 h 1020"/>
                <a:gd name="T14" fmla="*/ 227 w 1078"/>
                <a:gd name="T15" fmla="*/ 283 h 1020"/>
                <a:gd name="T16" fmla="*/ 227 w 1078"/>
                <a:gd name="T17" fmla="*/ 680 h 1020"/>
                <a:gd name="T18" fmla="*/ 0 w 1078"/>
                <a:gd name="T19" fmla="*/ 793 h 1020"/>
                <a:gd name="T20" fmla="*/ 0 w 1078"/>
                <a:gd name="T21" fmla="*/ 850 h 1020"/>
                <a:gd name="T22" fmla="*/ 114 w 1078"/>
                <a:gd name="T23" fmla="*/ 963 h 1020"/>
                <a:gd name="T24" fmla="*/ 170 w 1078"/>
                <a:gd name="T25" fmla="*/ 1020 h 1020"/>
                <a:gd name="T26" fmla="*/ 340 w 1078"/>
                <a:gd name="T27" fmla="*/ 907 h 1020"/>
                <a:gd name="T28" fmla="*/ 511 w 1078"/>
                <a:gd name="T29" fmla="*/ 793 h 1020"/>
                <a:gd name="T30" fmla="*/ 624 w 1078"/>
                <a:gd name="T31" fmla="*/ 737 h 1020"/>
                <a:gd name="T32" fmla="*/ 794 w 1078"/>
                <a:gd name="T33" fmla="*/ 737 h 1020"/>
                <a:gd name="T34" fmla="*/ 851 w 1078"/>
                <a:gd name="T35" fmla="*/ 680 h 1020"/>
                <a:gd name="T36" fmla="*/ 964 w 1078"/>
                <a:gd name="T37" fmla="*/ 737 h 1020"/>
                <a:gd name="T38" fmla="*/ 1078 w 1078"/>
                <a:gd name="T39" fmla="*/ 623 h 1020"/>
                <a:gd name="T40" fmla="*/ 1021 w 1078"/>
                <a:gd name="T41" fmla="*/ 510 h 1020"/>
                <a:gd name="T42" fmla="*/ 907 w 1078"/>
                <a:gd name="T43" fmla="*/ 453 h 1020"/>
                <a:gd name="T44" fmla="*/ 737 w 1078"/>
                <a:gd name="T45" fmla="*/ 283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78" h="1020">
                  <a:moveTo>
                    <a:pt x="737" y="283"/>
                  </a:moveTo>
                  <a:lnTo>
                    <a:pt x="624" y="226"/>
                  </a:lnTo>
                  <a:lnTo>
                    <a:pt x="567" y="170"/>
                  </a:lnTo>
                  <a:lnTo>
                    <a:pt x="567" y="0"/>
                  </a:lnTo>
                  <a:lnTo>
                    <a:pt x="454" y="0"/>
                  </a:lnTo>
                  <a:lnTo>
                    <a:pt x="340" y="56"/>
                  </a:lnTo>
                  <a:lnTo>
                    <a:pt x="340" y="113"/>
                  </a:lnTo>
                  <a:lnTo>
                    <a:pt x="227" y="283"/>
                  </a:lnTo>
                  <a:lnTo>
                    <a:pt x="227" y="680"/>
                  </a:lnTo>
                  <a:lnTo>
                    <a:pt x="0" y="793"/>
                  </a:lnTo>
                  <a:lnTo>
                    <a:pt x="0" y="850"/>
                  </a:lnTo>
                  <a:lnTo>
                    <a:pt x="114" y="963"/>
                  </a:lnTo>
                  <a:lnTo>
                    <a:pt x="170" y="1020"/>
                  </a:lnTo>
                  <a:lnTo>
                    <a:pt x="340" y="907"/>
                  </a:lnTo>
                  <a:lnTo>
                    <a:pt x="511" y="793"/>
                  </a:lnTo>
                  <a:lnTo>
                    <a:pt x="624" y="737"/>
                  </a:lnTo>
                  <a:lnTo>
                    <a:pt x="794" y="737"/>
                  </a:lnTo>
                  <a:lnTo>
                    <a:pt x="851" y="680"/>
                  </a:lnTo>
                  <a:lnTo>
                    <a:pt x="964" y="737"/>
                  </a:lnTo>
                  <a:lnTo>
                    <a:pt x="1078" y="623"/>
                  </a:lnTo>
                  <a:lnTo>
                    <a:pt x="1021" y="510"/>
                  </a:lnTo>
                  <a:lnTo>
                    <a:pt x="907" y="453"/>
                  </a:lnTo>
                  <a:lnTo>
                    <a:pt x="737" y="283"/>
                  </a:lnTo>
                  <a:close/>
                </a:path>
              </a:pathLst>
            </a:custGeom>
            <a:solidFill>
              <a:srgbClr val="FFC000">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01" name="Freeform 954">
              <a:extLst>
                <a:ext uri="{FF2B5EF4-FFF2-40B4-BE49-F238E27FC236}">
                  <a16:creationId xmlns:a16="http://schemas.microsoft.com/office/drawing/2014/main" id="{D3972D5F-02E3-96F4-BA4A-18E9A04F10D6}"/>
                </a:ext>
              </a:extLst>
            </p:cNvPr>
            <p:cNvSpPr>
              <a:spLocks/>
            </p:cNvSpPr>
            <p:nvPr/>
          </p:nvSpPr>
          <p:spPr bwMode="auto">
            <a:xfrm>
              <a:off x="7295299" y="4663833"/>
              <a:ext cx="500263" cy="706495"/>
            </a:xfrm>
            <a:custGeom>
              <a:avLst/>
              <a:gdLst>
                <a:gd name="T0" fmla="*/ 0 w 453"/>
                <a:gd name="T1" fmla="*/ 454 h 737"/>
                <a:gd name="T2" fmla="*/ 0 w 453"/>
                <a:gd name="T3" fmla="*/ 227 h 737"/>
                <a:gd name="T4" fmla="*/ 57 w 453"/>
                <a:gd name="T5" fmla="*/ 170 h 737"/>
                <a:gd name="T6" fmla="*/ 170 w 453"/>
                <a:gd name="T7" fmla="*/ 170 h 737"/>
                <a:gd name="T8" fmla="*/ 170 w 453"/>
                <a:gd name="T9" fmla="*/ 0 h 737"/>
                <a:gd name="T10" fmla="*/ 227 w 453"/>
                <a:gd name="T11" fmla="*/ 57 h 737"/>
                <a:gd name="T12" fmla="*/ 340 w 453"/>
                <a:gd name="T13" fmla="*/ 57 h 737"/>
                <a:gd name="T14" fmla="*/ 397 w 453"/>
                <a:gd name="T15" fmla="*/ 113 h 737"/>
                <a:gd name="T16" fmla="*/ 397 w 453"/>
                <a:gd name="T17" fmla="*/ 283 h 737"/>
                <a:gd name="T18" fmla="*/ 453 w 453"/>
                <a:gd name="T19" fmla="*/ 340 h 737"/>
                <a:gd name="T20" fmla="*/ 340 w 453"/>
                <a:gd name="T21" fmla="*/ 340 h 737"/>
                <a:gd name="T22" fmla="*/ 340 w 453"/>
                <a:gd name="T23" fmla="*/ 680 h 737"/>
                <a:gd name="T24" fmla="*/ 283 w 453"/>
                <a:gd name="T25" fmla="*/ 737 h 737"/>
                <a:gd name="T26" fmla="*/ 170 w 453"/>
                <a:gd name="T27" fmla="*/ 680 h 737"/>
                <a:gd name="T28" fmla="*/ 113 w 453"/>
                <a:gd name="T29" fmla="*/ 624 h 737"/>
                <a:gd name="T30" fmla="*/ 113 w 453"/>
                <a:gd name="T31" fmla="*/ 454 h 737"/>
                <a:gd name="T32" fmla="*/ 0 w 453"/>
                <a:gd name="T33" fmla="*/ 45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3" h="737">
                  <a:moveTo>
                    <a:pt x="0" y="454"/>
                  </a:moveTo>
                  <a:lnTo>
                    <a:pt x="0" y="227"/>
                  </a:lnTo>
                  <a:lnTo>
                    <a:pt x="57" y="170"/>
                  </a:lnTo>
                  <a:lnTo>
                    <a:pt x="170" y="170"/>
                  </a:lnTo>
                  <a:lnTo>
                    <a:pt x="170" y="0"/>
                  </a:lnTo>
                  <a:lnTo>
                    <a:pt x="227" y="57"/>
                  </a:lnTo>
                  <a:lnTo>
                    <a:pt x="340" y="57"/>
                  </a:lnTo>
                  <a:lnTo>
                    <a:pt x="397" y="113"/>
                  </a:lnTo>
                  <a:lnTo>
                    <a:pt x="397" y="283"/>
                  </a:lnTo>
                  <a:lnTo>
                    <a:pt x="453" y="340"/>
                  </a:lnTo>
                  <a:lnTo>
                    <a:pt x="340" y="340"/>
                  </a:lnTo>
                  <a:lnTo>
                    <a:pt x="340" y="680"/>
                  </a:lnTo>
                  <a:lnTo>
                    <a:pt x="283" y="737"/>
                  </a:lnTo>
                  <a:lnTo>
                    <a:pt x="170" y="680"/>
                  </a:lnTo>
                  <a:lnTo>
                    <a:pt x="113" y="624"/>
                  </a:lnTo>
                  <a:lnTo>
                    <a:pt x="113" y="454"/>
                  </a:lnTo>
                  <a:lnTo>
                    <a:pt x="0" y="454"/>
                  </a:lnTo>
                  <a:close/>
                </a:path>
              </a:pathLst>
            </a:custGeom>
            <a:solidFill>
              <a:srgbClr val="FFC000">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02" name="Freeform 955">
              <a:extLst>
                <a:ext uri="{FF2B5EF4-FFF2-40B4-BE49-F238E27FC236}">
                  <a16:creationId xmlns:a16="http://schemas.microsoft.com/office/drawing/2014/main" id="{5C5A3025-55BB-D6C7-0BFC-714E1CCF2091}"/>
                </a:ext>
              </a:extLst>
            </p:cNvPr>
            <p:cNvSpPr>
              <a:spLocks/>
            </p:cNvSpPr>
            <p:nvPr/>
          </p:nvSpPr>
          <p:spPr bwMode="auto">
            <a:xfrm>
              <a:off x="7107565" y="4718473"/>
              <a:ext cx="250680" cy="434249"/>
            </a:xfrm>
            <a:custGeom>
              <a:avLst/>
              <a:gdLst>
                <a:gd name="T0" fmla="*/ 227 w 227"/>
                <a:gd name="T1" fmla="*/ 113 h 453"/>
                <a:gd name="T2" fmla="*/ 170 w 227"/>
                <a:gd name="T3" fmla="*/ 0 h 453"/>
                <a:gd name="T4" fmla="*/ 113 w 227"/>
                <a:gd name="T5" fmla="*/ 56 h 453"/>
                <a:gd name="T6" fmla="*/ 56 w 227"/>
                <a:gd name="T7" fmla="*/ 113 h 453"/>
                <a:gd name="T8" fmla="*/ 0 w 227"/>
                <a:gd name="T9" fmla="*/ 113 h 453"/>
                <a:gd name="T10" fmla="*/ 0 w 227"/>
                <a:gd name="T11" fmla="*/ 170 h 453"/>
                <a:gd name="T12" fmla="*/ 56 w 227"/>
                <a:gd name="T13" fmla="*/ 226 h 453"/>
                <a:gd name="T14" fmla="*/ 0 w 227"/>
                <a:gd name="T15" fmla="*/ 283 h 453"/>
                <a:gd name="T16" fmla="*/ 0 w 227"/>
                <a:gd name="T17" fmla="*/ 397 h 453"/>
                <a:gd name="T18" fmla="*/ 56 w 227"/>
                <a:gd name="T19" fmla="*/ 453 h 453"/>
                <a:gd name="T20" fmla="*/ 170 w 227"/>
                <a:gd name="T21" fmla="*/ 397 h 453"/>
                <a:gd name="T22" fmla="*/ 170 w 227"/>
                <a:gd name="T23" fmla="*/ 170 h 453"/>
                <a:gd name="T24" fmla="*/ 227 w 227"/>
                <a:gd name="T25" fmla="*/ 11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7" h="453">
                  <a:moveTo>
                    <a:pt x="227" y="113"/>
                  </a:moveTo>
                  <a:lnTo>
                    <a:pt x="170" y="0"/>
                  </a:lnTo>
                  <a:lnTo>
                    <a:pt x="113" y="56"/>
                  </a:lnTo>
                  <a:lnTo>
                    <a:pt x="56" y="113"/>
                  </a:lnTo>
                  <a:lnTo>
                    <a:pt x="0" y="113"/>
                  </a:lnTo>
                  <a:lnTo>
                    <a:pt x="0" y="170"/>
                  </a:lnTo>
                  <a:lnTo>
                    <a:pt x="56" y="226"/>
                  </a:lnTo>
                  <a:lnTo>
                    <a:pt x="0" y="283"/>
                  </a:lnTo>
                  <a:lnTo>
                    <a:pt x="0" y="397"/>
                  </a:lnTo>
                  <a:lnTo>
                    <a:pt x="56" y="453"/>
                  </a:lnTo>
                  <a:lnTo>
                    <a:pt x="170" y="397"/>
                  </a:lnTo>
                  <a:lnTo>
                    <a:pt x="170" y="170"/>
                  </a:lnTo>
                  <a:lnTo>
                    <a:pt x="227" y="113"/>
                  </a:lnTo>
                  <a:close/>
                </a:path>
              </a:pathLst>
            </a:custGeom>
            <a:solidFill>
              <a:srgbClr val="FFC000">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03" name="Freeform 956">
              <a:extLst>
                <a:ext uri="{FF2B5EF4-FFF2-40B4-BE49-F238E27FC236}">
                  <a16:creationId xmlns:a16="http://schemas.microsoft.com/office/drawing/2014/main" id="{18B26669-BE10-B4C8-97F9-CB7407ADAFCA}"/>
                </a:ext>
              </a:extLst>
            </p:cNvPr>
            <p:cNvSpPr>
              <a:spLocks/>
            </p:cNvSpPr>
            <p:nvPr/>
          </p:nvSpPr>
          <p:spPr bwMode="auto">
            <a:xfrm>
              <a:off x="7107565" y="4228626"/>
              <a:ext cx="375473" cy="326883"/>
            </a:xfrm>
            <a:custGeom>
              <a:avLst/>
              <a:gdLst>
                <a:gd name="T0" fmla="*/ 283 w 340"/>
                <a:gd name="T1" fmla="*/ 0 h 341"/>
                <a:gd name="T2" fmla="*/ 0 w 340"/>
                <a:gd name="T3" fmla="*/ 0 h 341"/>
                <a:gd name="T4" fmla="*/ 0 w 340"/>
                <a:gd name="T5" fmla="*/ 170 h 341"/>
                <a:gd name="T6" fmla="*/ 56 w 340"/>
                <a:gd name="T7" fmla="*/ 227 h 341"/>
                <a:gd name="T8" fmla="*/ 113 w 340"/>
                <a:gd name="T9" fmla="*/ 227 h 341"/>
                <a:gd name="T10" fmla="*/ 113 w 340"/>
                <a:gd name="T11" fmla="*/ 284 h 341"/>
                <a:gd name="T12" fmla="*/ 170 w 340"/>
                <a:gd name="T13" fmla="*/ 341 h 341"/>
                <a:gd name="T14" fmla="*/ 227 w 340"/>
                <a:gd name="T15" fmla="*/ 284 h 341"/>
                <a:gd name="T16" fmla="*/ 227 w 340"/>
                <a:gd name="T17" fmla="*/ 170 h 341"/>
                <a:gd name="T18" fmla="*/ 340 w 340"/>
                <a:gd name="T19" fmla="*/ 57 h 341"/>
                <a:gd name="T20" fmla="*/ 283 w 340"/>
                <a:gd name="T21" fmla="*/ 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0" h="341">
                  <a:moveTo>
                    <a:pt x="283" y="0"/>
                  </a:moveTo>
                  <a:lnTo>
                    <a:pt x="0" y="0"/>
                  </a:lnTo>
                  <a:lnTo>
                    <a:pt x="0" y="170"/>
                  </a:lnTo>
                  <a:lnTo>
                    <a:pt x="56" y="227"/>
                  </a:lnTo>
                  <a:lnTo>
                    <a:pt x="113" y="227"/>
                  </a:lnTo>
                  <a:lnTo>
                    <a:pt x="113" y="284"/>
                  </a:lnTo>
                  <a:lnTo>
                    <a:pt x="170" y="341"/>
                  </a:lnTo>
                  <a:lnTo>
                    <a:pt x="227" y="284"/>
                  </a:lnTo>
                  <a:lnTo>
                    <a:pt x="227" y="170"/>
                  </a:lnTo>
                  <a:lnTo>
                    <a:pt x="340" y="57"/>
                  </a:lnTo>
                  <a:lnTo>
                    <a:pt x="283" y="0"/>
                  </a:lnTo>
                  <a:close/>
                </a:path>
              </a:pathLst>
            </a:custGeom>
            <a:solidFill>
              <a:srgbClr val="FFC000">
                <a:lumMod val="60000"/>
                <a:lumOff val="40000"/>
              </a:srgb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04" name="Freeform 961">
              <a:extLst>
                <a:ext uri="{FF2B5EF4-FFF2-40B4-BE49-F238E27FC236}">
                  <a16:creationId xmlns:a16="http://schemas.microsoft.com/office/drawing/2014/main" id="{2B075904-C2B6-0679-2168-6025E89BBFBE}"/>
                </a:ext>
              </a:extLst>
            </p:cNvPr>
            <p:cNvSpPr>
              <a:spLocks/>
            </p:cNvSpPr>
            <p:nvPr/>
          </p:nvSpPr>
          <p:spPr bwMode="auto">
            <a:xfrm>
              <a:off x="5416834" y="5370326"/>
              <a:ext cx="876836" cy="761136"/>
            </a:xfrm>
            <a:custGeom>
              <a:avLst/>
              <a:gdLst>
                <a:gd name="T0" fmla="*/ 283 w 794"/>
                <a:gd name="T1" fmla="*/ 0 h 794"/>
                <a:gd name="T2" fmla="*/ 397 w 794"/>
                <a:gd name="T3" fmla="*/ 113 h 794"/>
                <a:gd name="T4" fmla="*/ 453 w 794"/>
                <a:gd name="T5" fmla="*/ 170 h 794"/>
                <a:gd name="T6" fmla="*/ 453 w 794"/>
                <a:gd name="T7" fmla="*/ 227 h 794"/>
                <a:gd name="T8" fmla="*/ 340 w 794"/>
                <a:gd name="T9" fmla="*/ 227 h 794"/>
                <a:gd name="T10" fmla="*/ 340 w 794"/>
                <a:gd name="T11" fmla="*/ 340 h 794"/>
                <a:gd name="T12" fmla="*/ 453 w 794"/>
                <a:gd name="T13" fmla="*/ 454 h 794"/>
                <a:gd name="T14" fmla="*/ 453 w 794"/>
                <a:gd name="T15" fmla="*/ 510 h 794"/>
                <a:gd name="T16" fmla="*/ 567 w 794"/>
                <a:gd name="T17" fmla="*/ 567 h 794"/>
                <a:gd name="T18" fmla="*/ 623 w 794"/>
                <a:gd name="T19" fmla="*/ 624 h 794"/>
                <a:gd name="T20" fmla="*/ 680 w 794"/>
                <a:gd name="T21" fmla="*/ 624 h 794"/>
                <a:gd name="T22" fmla="*/ 737 w 794"/>
                <a:gd name="T23" fmla="*/ 680 h 794"/>
                <a:gd name="T24" fmla="*/ 794 w 794"/>
                <a:gd name="T25" fmla="*/ 737 h 794"/>
                <a:gd name="T26" fmla="*/ 680 w 794"/>
                <a:gd name="T27" fmla="*/ 794 h 794"/>
                <a:gd name="T28" fmla="*/ 453 w 794"/>
                <a:gd name="T29" fmla="*/ 794 h 794"/>
                <a:gd name="T30" fmla="*/ 340 w 794"/>
                <a:gd name="T31" fmla="*/ 794 h 794"/>
                <a:gd name="T32" fmla="*/ 340 w 794"/>
                <a:gd name="T33" fmla="*/ 737 h 794"/>
                <a:gd name="T34" fmla="*/ 283 w 794"/>
                <a:gd name="T35" fmla="*/ 737 h 794"/>
                <a:gd name="T36" fmla="*/ 283 w 794"/>
                <a:gd name="T37" fmla="*/ 680 h 794"/>
                <a:gd name="T38" fmla="*/ 227 w 794"/>
                <a:gd name="T39" fmla="*/ 624 h 794"/>
                <a:gd name="T40" fmla="*/ 227 w 794"/>
                <a:gd name="T41" fmla="*/ 567 h 794"/>
                <a:gd name="T42" fmla="*/ 170 w 794"/>
                <a:gd name="T43" fmla="*/ 397 h 794"/>
                <a:gd name="T44" fmla="*/ 56 w 794"/>
                <a:gd name="T45" fmla="*/ 454 h 794"/>
                <a:gd name="T46" fmla="*/ 113 w 794"/>
                <a:gd name="T47" fmla="*/ 340 h 794"/>
                <a:gd name="T48" fmla="*/ 56 w 794"/>
                <a:gd name="T49" fmla="*/ 284 h 794"/>
                <a:gd name="T50" fmla="*/ 0 w 794"/>
                <a:gd name="T51" fmla="*/ 284 h 794"/>
                <a:gd name="T52" fmla="*/ 56 w 794"/>
                <a:gd name="T53" fmla="*/ 227 h 794"/>
                <a:gd name="T54" fmla="*/ 56 w 794"/>
                <a:gd name="T55" fmla="*/ 170 h 794"/>
                <a:gd name="T56" fmla="*/ 227 w 794"/>
                <a:gd name="T57" fmla="*/ 113 h 794"/>
                <a:gd name="T58" fmla="*/ 227 w 794"/>
                <a:gd name="T59" fmla="*/ 57 h 794"/>
                <a:gd name="T60" fmla="*/ 283 w 794"/>
                <a:gd name="T61" fmla="*/ 0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94" h="794">
                  <a:moveTo>
                    <a:pt x="283" y="0"/>
                  </a:moveTo>
                  <a:lnTo>
                    <a:pt x="397" y="113"/>
                  </a:lnTo>
                  <a:lnTo>
                    <a:pt x="453" y="170"/>
                  </a:lnTo>
                  <a:lnTo>
                    <a:pt x="453" y="227"/>
                  </a:lnTo>
                  <a:lnTo>
                    <a:pt x="340" y="227"/>
                  </a:lnTo>
                  <a:lnTo>
                    <a:pt x="340" y="340"/>
                  </a:lnTo>
                  <a:lnTo>
                    <a:pt x="453" y="454"/>
                  </a:lnTo>
                  <a:lnTo>
                    <a:pt x="453" y="510"/>
                  </a:lnTo>
                  <a:lnTo>
                    <a:pt x="567" y="567"/>
                  </a:lnTo>
                  <a:lnTo>
                    <a:pt x="623" y="624"/>
                  </a:lnTo>
                  <a:lnTo>
                    <a:pt x="680" y="624"/>
                  </a:lnTo>
                  <a:lnTo>
                    <a:pt x="737" y="680"/>
                  </a:lnTo>
                  <a:lnTo>
                    <a:pt x="794" y="737"/>
                  </a:lnTo>
                  <a:lnTo>
                    <a:pt x="680" y="794"/>
                  </a:lnTo>
                  <a:lnTo>
                    <a:pt x="453" y="794"/>
                  </a:lnTo>
                  <a:lnTo>
                    <a:pt x="340" y="794"/>
                  </a:lnTo>
                  <a:lnTo>
                    <a:pt x="340" y="737"/>
                  </a:lnTo>
                  <a:lnTo>
                    <a:pt x="283" y="737"/>
                  </a:lnTo>
                  <a:lnTo>
                    <a:pt x="283" y="680"/>
                  </a:lnTo>
                  <a:lnTo>
                    <a:pt x="227" y="624"/>
                  </a:lnTo>
                  <a:lnTo>
                    <a:pt x="227" y="567"/>
                  </a:lnTo>
                  <a:lnTo>
                    <a:pt x="170" y="397"/>
                  </a:lnTo>
                  <a:lnTo>
                    <a:pt x="56" y="454"/>
                  </a:lnTo>
                  <a:lnTo>
                    <a:pt x="113" y="340"/>
                  </a:lnTo>
                  <a:lnTo>
                    <a:pt x="56" y="284"/>
                  </a:lnTo>
                  <a:lnTo>
                    <a:pt x="0" y="284"/>
                  </a:lnTo>
                  <a:lnTo>
                    <a:pt x="56" y="227"/>
                  </a:lnTo>
                  <a:lnTo>
                    <a:pt x="56" y="170"/>
                  </a:lnTo>
                  <a:lnTo>
                    <a:pt x="227" y="113"/>
                  </a:lnTo>
                  <a:lnTo>
                    <a:pt x="227" y="57"/>
                  </a:lnTo>
                  <a:lnTo>
                    <a:pt x="283" y="0"/>
                  </a:lnTo>
                  <a:close/>
                </a:path>
              </a:pathLst>
            </a:custGeom>
            <a:solidFill>
              <a:srgbClr val="4472C4">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05" name="Freeform 962">
              <a:extLst>
                <a:ext uri="{FF2B5EF4-FFF2-40B4-BE49-F238E27FC236}">
                  <a16:creationId xmlns:a16="http://schemas.microsoft.com/office/drawing/2014/main" id="{2BE9EEC3-2CA9-4324-13AD-6D5EC44B35C1}"/>
                </a:ext>
              </a:extLst>
            </p:cNvPr>
            <p:cNvSpPr>
              <a:spLocks/>
            </p:cNvSpPr>
            <p:nvPr/>
          </p:nvSpPr>
          <p:spPr bwMode="auto">
            <a:xfrm>
              <a:off x="5729360" y="5152723"/>
              <a:ext cx="752049" cy="924100"/>
            </a:xfrm>
            <a:custGeom>
              <a:avLst/>
              <a:gdLst>
                <a:gd name="T0" fmla="*/ 0 w 681"/>
                <a:gd name="T1" fmla="*/ 227 h 964"/>
                <a:gd name="T2" fmla="*/ 57 w 681"/>
                <a:gd name="T3" fmla="*/ 170 h 964"/>
                <a:gd name="T4" fmla="*/ 0 w 681"/>
                <a:gd name="T5" fmla="*/ 170 h 964"/>
                <a:gd name="T6" fmla="*/ 57 w 681"/>
                <a:gd name="T7" fmla="*/ 0 h 964"/>
                <a:gd name="T8" fmla="*/ 114 w 681"/>
                <a:gd name="T9" fmla="*/ 57 h 964"/>
                <a:gd name="T10" fmla="*/ 114 w 681"/>
                <a:gd name="T11" fmla="*/ 114 h 964"/>
                <a:gd name="T12" fmla="*/ 170 w 681"/>
                <a:gd name="T13" fmla="*/ 114 h 964"/>
                <a:gd name="T14" fmla="*/ 170 w 681"/>
                <a:gd name="T15" fmla="*/ 57 h 964"/>
                <a:gd name="T16" fmla="*/ 340 w 681"/>
                <a:gd name="T17" fmla="*/ 170 h 964"/>
                <a:gd name="T18" fmla="*/ 340 w 681"/>
                <a:gd name="T19" fmla="*/ 284 h 964"/>
                <a:gd name="T20" fmla="*/ 397 w 681"/>
                <a:gd name="T21" fmla="*/ 397 h 964"/>
                <a:gd name="T22" fmla="*/ 511 w 681"/>
                <a:gd name="T23" fmla="*/ 397 h 964"/>
                <a:gd name="T24" fmla="*/ 454 w 681"/>
                <a:gd name="T25" fmla="*/ 511 h 964"/>
                <a:gd name="T26" fmla="*/ 511 w 681"/>
                <a:gd name="T27" fmla="*/ 567 h 964"/>
                <a:gd name="T28" fmla="*/ 624 w 681"/>
                <a:gd name="T29" fmla="*/ 681 h 964"/>
                <a:gd name="T30" fmla="*/ 681 w 681"/>
                <a:gd name="T31" fmla="*/ 907 h 964"/>
                <a:gd name="T32" fmla="*/ 567 w 681"/>
                <a:gd name="T33" fmla="*/ 964 h 964"/>
                <a:gd name="T34" fmla="*/ 511 w 681"/>
                <a:gd name="T35" fmla="*/ 964 h 964"/>
                <a:gd name="T36" fmla="*/ 397 w 681"/>
                <a:gd name="T37" fmla="*/ 851 h 964"/>
                <a:gd name="T38" fmla="*/ 340 w 681"/>
                <a:gd name="T39" fmla="*/ 851 h 964"/>
                <a:gd name="T40" fmla="*/ 340 w 681"/>
                <a:gd name="T41" fmla="*/ 624 h 964"/>
                <a:gd name="T42" fmla="*/ 284 w 681"/>
                <a:gd name="T43" fmla="*/ 454 h 964"/>
                <a:gd name="T44" fmla="*/ 170 w 681"/>
                <a:gd name="T45" fmla="*/ 397 h 964"/>
                <a:gd name="T46" fmla="*/ 0 w 681"/>
                <a:gd name="T47" fmla="*/ 227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81" h="964">
                  <a:moveTo>
                    <a:pt x="0" y="227"/>
                  </a:moveTo>
                  <a:lnTo>
                    <a:pt x="57" y="170"/>
                  </a:lnTo>
                  <a:lnTo>
                    <a:pt x="0" y="170"/>
                  </a:lnTo>
                  <a:lnTo>
                    <a:pt x="57" y="0"/>
                  </a:lnTo>
                  <a:lnTo>
                    <a:pt x="114" y="57"/>
                  </a:lnTo>
                  <a:lnTo>
                    <a:pt x="114" y="114"/>
                  </a:lnTo>
                  <a:lnTo>
                    <a:pt x="170" y="114"/>
                  </a:lnTo>
                  <a:lnTo>
                    <a:pt x="170" y="57"/>
                  </a:lnTo>
                  <a:lnTo>
                    <a:pt x="340" y="170"/>
                  </a:lnTo>
                  <a:lnTo>
                    <a:pt x="340" y="284"/>
                  </a:lnTo>
                  <a:lnTo>
                    <a:pt x="397" y="397"/>
                  </a:lnTo>
                  <a:lnTo>
                    <a:pt x="511" y="397"/>
                  </a:lnTo>
                  <a:lnTo>
                    <a:pt x="454" y="511"/>
                  </a:lnTo>
                  <a:lnTo>
                    <a:pt x="511" y="567"/>
                  </a:lnTo>
                  <a:lnTo>
                    <a:pt x="624" y="681"/>
                  </a:lnTo>
                  <a:lnTo>
                    <a:pt x="681" y="907"/>
                  </a:lnTo>
                  <a:lnTo>
                    <a:pt x="567" y="964"/>
                  </a:lnTo>
                  <a:lnTo>
                    <a:pt x="511" y="964"/>
                  </a:lnTo>
                  <a:lnTo>
                    <a:pt x="397" y="851"/>
                  </a:lnTo>
                  <a:lnTo>
                    <a:pt x="340" y="851"/>
                  </a:lnTo>
                  <a:lnTo>
                    <a:pt x="340" y="624"/>
                  </a:lnTo>
                  <a:lnTo>
                    <a:pt x="284" y="454"/>
                  </a:lnTo>
                  <a:lnTo>
                    <a:pt x="170" y="397"/>
                  </a:lnTo>
                  <a:lnTo>
                    <a:pt x="0" y="227"/>
                  </a:lnTo>
                  <a:close/>
                </a:path>
              </a:pathLst>
            </a:custGeom>
            <a:solidFill>
              <a:srgbClr val="4472C4">
                <a:lumMod val="60000"/>
                <a:lumOff val="40000"/>
              </a:srgb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06" name="Freeform 963">
              <a:extLst>
                <a:ext uri="{FF2B5EF4-FFF2-40B4-BE49-F238E27FC236}">
                  <a16:creationId xmlns:a16="http://schemas.microsoft.com/office/drawing/2014/main" id="{D32B535E-3613-1E6A-30CF-2B80F382B174}"/>
                </a:ext>
              </a:extLst>
            </p:cNvPr>
            <p:cNvSpPr>
              <a:spLocks/>
            </p:cNvSpPr>
            <p:nvPr/>
          </p:nvSpPr>
          <p:spPr bwMode="auto">
            <a:xfrm>
              <a:off x="5855257" y="4935123"/>
              <a:ext cx="813891" cy="1087059"/>
            </a:xfrm>
            <a:custGeom>
              <a:avLst/>
              <a:gdLst>
                <a:gd name="T0" fmla="*/ 567 w 737"/>
                <a:gd name="T1" fmla="*/ 1134 h 1134"/>
                <a:gd name="T2" fmla="*/ 680 w 737"/>
                <a:gd name="T3" fmla="*/ 1134 h 1134"/>
                <a:gd name="T4" fmla="*/ 680 w 737"/>
                <a:gd name="T5" fmla="*/ 964 h 1134"/>
                <a:gd name="T6" fmla="*/ 737 w 737"/>
                <a:gd name="T7" fmla="*/ 908 h 1134"/>
                <a:gd name="T8" fmla="*/ 623 w 737"/>
                <a:gd name="T9" fmla="*/ 794 h 1134"/>
                <a:gd name="T10" fmla="*/ 680 w 737"/>
                <a:gd name="T11" fmla="*/ 681 h 1134"/>
                <a:gd name="T12" fmla="*/ 623 w 737"/>
                <a:gd name="T13" fmla="*/ 567 h 1134"/>
                <a:gd name="T14" fmla="*/ 567 w 737"/>
                <a:gd name="T15" fmla="*/ 397 h 1134"/>
                <a:gd name="T16" fmla="*/ 567 w 737"/>
                <a:gd name="T17" fmla="*/ 284 h 1134"/>
                <a:gd name="T18" fmla="*/ 510 w 737"/>
                <a:gd name="T19" fmla="*/ 227 h 1134"/>
                <a:gd name="T20" fmla="*/ 283 w 737"/>
                <a:gd name="T21" fmla="*/ 114 h 1134"/>
                <a:gd name="T22" fmla="*/ 170 w 737"/>
                <a:gd name="T23" fmla="*/ 0 h 1134"/>
                <a:gd name="T24" fmla="*/ 170 w 737"/>
                <a:gd name="T25" fmla="*/ 114 h 1134"/>
                <a:gd name="T26" fmla="*/ 170 w 737"/>
                <a:gd name="T27" fmla="*/ 171 h 1134"/>
                <a:gd name="T28" fmla="*/ 113 w 737"/>
                <a:gd name="T29" fmla="*/ 171 h 1134"/>
                <a:gd name="T30" fmla="*/ 0 w 737"/>
                <a:gd name="T31" fmla="*/ 171 h 1134"/>
                <a:gd name="T32" fmla="*/ 56 w 737"/>
                <a:gd name="T33" fmla="*/ 284 h 1134"/>
                <a:gd name="T34" fmla="*/ 226 w 737"/>
                <a:gd name="T35" fmla="*/ 397 h 1134"/>
                <a:gd name="T36" fmla="*/ 226 w 737"/>
                <a:gd name="T37" fmla="*/ 511 h 1134"/>
                <a:gd name="T38" fmla="*/ 283 w 737"/>
                <a:gd name="T39" fmla="*/ 624 h 1134"/>
                <a:gd name="T40" fmla="*/ 397 w 737"/>
                <a:gd name="T41" fmla="*/ 624 h 1134"/>
                <a:gd name="T42" fmla="*/ 340 w 737"/>
                <a:gd name="T43" fmla="*/ 738 h 1134"/>
                <a:gd name="T44" fmla="*/ 510 w 737"/>
                <a:gd name="T45" fmla="*/ 908 h 1134"/>
                <a:gd name="T46" fmla="*/ 567 w 737"/>
                <a:gd name="T47" fmla="*/ 1134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37" h="1134">
                  <a:moveTo>
                    <a:pt x="567" y="1134"/>
                  </a:moveTo>
                  <a:lnTo>
                    <a:pt x="680" y="1134"/>
                  </a:lnTo>
                  <a:lnTo>
                    <a:pt x="680" y="964"/>
                  </a:lnTo>
                  <a:lnTo>
                    <a:pt x="737" y="908"/>
                  </a:lnTo>
                  <a:lnTo>
                    <a:pt x="623" y="794"/>
                  </a:lnTo>
                  <a:lnTo>
                    <a:pt x="680" y="681"/>
                  </a:lnTo>
                  <a:lnTo>
                    <a:pt x="623" y="567"/>
                  </a:lnTo>
                  <a:lnTo>
                    <a:pt x="567" y="397"/>
                  </a:lnTo>
                  <a:lnTo>
                    <a:pt x="567" y="284"/>
                  </a:lnTo>
                  <a:lnTo>
                    <a:pt x="510" y="227"/>
                  </a:lnTo>
                  <a:lnTo>
                    <a:pt x="283" y="114"/>
                  </a:lnTo>
                  <a:lnTo>
                    <a:pt x="170" y="0"/>
                  </a:lnTo>
                  <a:lnTo>
                    <a:pt x="170" y="114"/>
                  </a:lnTo>
                  <a:lnTo>
                    <a:pt x="170" y="171"/>
                  </a:lnTo>
                  <a:lnTo>
                    <a:pt x="113" y="171"/>
                  </a:lnTo>
                  <a:lnTo>
                    <a:pt x="0" y="171"/>
                  </a:lnTo>
                  <a:lnTo>
                    <a:pt x="56" y="284"/>
                  </a:lnTo>
                  <a:lnTo>
                    <a:pt x="226" y="397"/>
                  </a:lnTo>
                  <a:lnTo>
                    <a:pt x="226" y="511"/>
                  </a:lnTo>
                  <a:lnTo>
                    <a:pt x="283" y="624"/>
                  </a:lnTo>
                  <a:lnTo>
                    <a:pt x="397" y="624"/>
                  </a:lnTo>
                  <a:lnTo>
                    <a:pt x="340" y="738"/>
                  </a:lnTo>
                  <a:lnTo>
                    <a:pt x="510" y="908"/>
                  </a:lnTo>
                  <a:lnTo>
                    <a:pt x="567" y="1134"/>
                  </a:lnTo>
                  <a:close/>
                </a:path>
              </a:pathLst>
            </a:custGeom>
            <a:solidFill>
              <a:srgbClr val="4472C4">
                <a:lumMod val="60000"/>
                <a:lumOff val="40000"/>
              </a:srgb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07" name="Freeform 964">
              <a:extLst>
                <a:ext uri="{FF2B5EF4-FFF2-40B4-BE49-F238E27FC236}">
                  <a16:creationId xmlns:a16="http://schemas.microsoft.com/office/drawing/2014/main" id="{071D1F44-785D-CB85-946A-7ACEB43FA485}"/>
                </a:ext>
              </a:extLst>
            </p:cNvPr>
            <p:cNvSpPr>
              <a:spLocks/>
            </p:cNvSpPr>
            <p:nvPr/>
          </p:nvSpPr>
          <p:spPr bwMode="auto">
            <a:xfrm>
              <a:off x="6042991" y="4881436"/>
              <a:ext cx="312525" cy="217603"/>
            </a:xfrm>
            <a:custGeom>
              <a:avLst/>
              <a:gdLst>
                <a:gd name="T0" fmla="*/ 0 w 283"/>
                <a:gd name="T1" fmla="*/ 56 h 227"/>
                <a:gd name="T2" fmla="*/ 0 w 283"/>
                <a:gd name="T3" fmla="*/ 0 h 227"/>
                <a:gd name="T4" fmla="*/ 178 w 283"/>
                <a:gd name="T5" fmla="*/ 110 h 227"/>
                <a:gd name="T6" fmla="*/ 283 w 283"/>
                <a:gd name="T7" fmla="*/ 170 h 227"/>
                <a:gd name="T8" fmla="*/ 227 w 283"/>
                <a:gd name="T9" fmla="*/ 227 h 227"/>
                <a:gd name="T10" fmla="*/ 113 w 283"/>
                <a:gd name="T11" fmla="*/ 170 h 227"/>
                <a:gd name="T12" fmla="*/ 0 w 283"/>
                <a:gd name="T13" fmla="*/ 56 h 227"/>
              </a:gdLst>
              <a:ahLst/>
              <a:cxnLst>
                <a:cxn ang="0">
                  <a:pos x="T0" y="T1"/>
                </a:cxn>
                <a:cxn ang="0">
                  <a:pos x="T2" y="T3"/>
                </a:cxn>
                <a:cxn ang="0">
                  <a:pos x="T4" y="T5"/>
                </a:cxn>
                <a:cxn ang="0">
                  <a:pos x="T6" y="T7"/>
                </a:cxn>
                <a:cxn ang="0">
                  <a:pos x="T8" y="T9"/>
                </a:cxn>
                <a:cxn ang="0">
                  <a:pos x="T10" y="T11"/>
                </a:cxn>
                <a:cxn ang="0">
                  <a:pos x="T12" y="T13"/>
                </a:cxn>
              </a:cxnLst>
              <a:rect l="0" t="0" r="r" b="b"/>
              <a:pathLst>
                <a:path w="283" h="227">
                  <a:moveTo>
                    <a:pt x="0" y="56"/>
                  </a:moveTo>
                  <a:lnTo>
                    <a:pt x="0" y="0"/>
                  </a:lnTo>
                  <a:lnTo>
                    <a:pt x="178" y="110"/>
                  </a:lnTo>
                  <a:lnTo>
                    <a:pt x="283" y="170"/>
                  </a:lnTo>
                  <a:lnTo>
                    <a:pt x="227" y="227"/>
                  </a:lnTo>
                  <a:lnTo>
                    <a:pt x="113" y="170"/>
                  </a:lnTo>
                  <a:lnTo>
                    <a:pt x="0" y="56"/>
                  </a:lnTo>
                  <a:close/>
                </a:path>
              </a:pathLst>
            </a:custGeom>
            <a:solidFill>
              <a:srgbClr val="4472C4">
                <a:lumMod val="60000"/>
                <a:lumOff val="40000"/>
              </a:srgb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08" name="Freeform 965">
              <a:extLst>
                <a:ext uri="{FF2B5EF4-FFF2-40B4-BE49-F238E27FC236}">
                  <a16:creationId xmlns:a16="http://schemas.microsoft.com/office/drawing/2014/main" id="{55D19765-6A69-9727-BD1D-F422D4C139F2}"/>
                </a:ext>
              </a:extLst>
            </p:cNvPr>
            <p:cNvSpPr>
              <a:spLocks/>
            </p:cNvSpPr>
            <p:nvPr/>
          </p:nvSpPr>
          <p:spPr bwMode="auto">
            <a:xfrm>
              <a:off x="6293674" y="4826797"/>
              <a:ext cx="750944" cy="1195383"/>
            </a:xfrm>
            <a:custGeom>
              <a:avLst/>
              <a:gdLst>
                <a:gd name="T0" fmla="*/ 283 w 680"/>
                <a:gd name="T1" fmla="*/ 1247 h 1247"/>
                <a:gd name="T2" fmla="*/ 397 w 680"/>
                <a:gd name="T3" fmla="*/ 1191 h 1247"/>
                <a:gd name="T4" fmla="*/ 453 w 680"/>
                <a:gd name="T5" fmla="*/ 1134 h 1247"/>
                <a:gd name="T6" fmla="*/ 453 w 680"/>
                <a:gd name="T7" fmla="*/ 1077 h 1247"/>
                <a:gd name="T8" fmla="*/ 680 w 680"/>
                <a:gd name="T9" fmla="*/ 964 h 1247"/>
                <a:gd name="T10" fmla="*/ 680 w 680"/>
                <a:gd name="T11" fmla="*/ 624 h 1247"/>
                <a:gd name="T12" fmla="*/ 510 w 680"/>
                <a:gd name="T13" fmla="*/ 567 h 1247"/>
                <a:gd name="T14" fmla="*/ 510 w 680"/>
                <a:gd name="T15" fmla="*/ 454 h 1247"/>
                <a:gd name="T16" fmla="*/ 397 w 680"/>
                <a:gd name="T17" fmla="*/ 340 h 1247"/>
                <a:gd name="T18" fmla="*/ 340 w 680"/>
                <a:gd name="T19" fmla="*/ 227 h 1247"/>
                <a:gd name="T20" fmla="*/ 340 w 680"/>
                <a:gd name="T21" fmla="*/ 113 h 1247"/>
                <a:gd name="T22" fmla="*/ 283 w 680"/>
                <a:gd name="T23" fmla="*/ 0 h 1247"/>
                <a:gd name="T24" fmla="*/ 226 w 680"/>
                <a:gd name="T25" fmla="*/ 0 h 1247"/>
                <a:gd name="T26" fmla="*/ 113 w 680"/>
                <a:gd name="T27" fmla="*/ 57 h 1247"/>
                <a:gd name="T28" fmla="*/ 56 w 680"/>
                <a:gd name="T29" fmla="*/ 113 h 1247"/>
                <a:gd name="T30" fmla="*/ 113 w 680"/>
                <a:gd name="T31" fmla="*/ 170 h 1247"/>
                <a:gd name="T32" fmla="*/ 56 w 680"/>
                <a:gd name="T33" fmla="*/ 227 h 1247"/>
                <a:gd name="T34" fmla="*/ 0 w 680"/>
                <a:gd name="T35" fmla="*/ 284 h 1247"/>
                <a:gd name="T36" fmla="*/ 113 w 680"/>
                <a:gd name="T37" fmla="*/ 340 h 1247"/>
                <a:gd name="T38" fmla="*/ 170 w 680"/>
                <a:gd name="T39" fmla="*/ 397 h 1247"/>
                <a:gd name="T40" fmla="*/ 170 w 680"/>
                <a:gd name="T41" fmla="*/ 510 h 1247"/>
                <a:gd name="T42" fmla="*/ 227 w 680"/>
                <a:gd name="T43" fmla="*/ 683 h 1247"/>
                <a:gd name="T44" fmla="*/ 283 w 680"/>
                <a:gd name="T45" fmla="*/ 794 h 1247"/>
                <a:gd name="T46" fmla="*/ 226 w 680"/>
                <a:gd name="T47" fmla="*/ 907 h 1247"/>
                <a:gd name="T48" fmla="*/ 340 w 680"/>
                <a:gd name="T49" fmla="*/ 1021 h 1247"/>
                <a:gd name="T50" fmla="*/ 283 w 680"/>
                <a:gd name="T51" fmla="*/ 1077 h 1247"/>
                <a:gd name="T52" fmla="*/ 283 w 680"/>
                <a:gd name="T53" fmla="*/ 1247 h 1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0" h="1247">
                  <a:moveTo>
                    <a:pt x="283" y="1247"/>
                  </a:moveTo>
                  <a:lnTo>
                    <a:pt x="397" y="1191"/>
                  </a:lnTo>
                  <a:lnTo>
                    <a:pt x="453" y="1134"/>
                  </a:lnTo>
                  <a:lnTo>
                    <a:pt x="453" y="1077"/>
                  </a:lnTo>
                  <a:lnTo>
                    <a:pt x="680" y="964"/>
                  </a:lnTo>
                  <a:lnTo>
                    <a:pt x="680" y="624"/>
                  </a:lnTo>
                  <a:lnTo>
                    <a:pt x="510" y="567"/>
                  </a:lnTo>
                  <a:lnTo>
                    <a:pt x="510" y="454"/>
                  </a:lnTo>
                  <a:lnTo>
                    <a:pt x="397" y="340"/>
                  </a:lnTo>
                  <a:lnTo>
                    <a:pt x="340" y="227"/>
                  </a:lnTo>
                  <a:lnTo>
                    <a:pt x="340" y="113"/>
                  </a:lnTo>
                  <a:lnTo>
                    <a:pt x="283" y="0"/>
                  </a:lnTo>
                  <a:lnTo>
                    <a:pt x="226" y="0"/>
                  </a:lnTo>
                  <a:lnTo>
                    <a:pt x="113" y="57"/>
                  </a:lnTo>
                  <a:lnTo>
                    <a:pt x="56" y="113"/>
                  </a:lnTo>
                  <a:lnTo>
                    <a:pt x="113" y="170"/>
                  </a:lnTo>
                  <a:lnTo>
                    <a:pt x="56" y="227"/>
                  </a:lnTo>
                  <a:lnTo>
                    <a:pt x="0" y="284"/>
                  </a:lnTo>
                  <a:lnTo>
                    <a:pt x="113" y="340"/>
                  </a:lnTo>
                  <a:lnTo>
                    <a:pt x="170" y="397"/>
                  </a:lnTo>
                  <a:lnTo>
                    <a:pt x="170" y="510"/>
                  </a:lnTo>
                  <a:lnTo>
                    <a:pt x="227" y="683"/>
                  </a:lnTo>
                  <a:lnTo>
                    <a:pt x="283" y="794"/>
                  </a:lnTo>
                  <a:lnTo>
                    <a:pt x="226" y="907"/>
                  </a:lnTo>
                  <a:lnTo>
                    <a:pt x="340" y="1021"/>
                  </a:lnTo>
                  <a:lnTo>
                    <a:pt x="283" y="1077"/>
                  </a:lnTo>
                  <a:lnTo>
                    <a:pt x="283" y="1247"/>
                  </a:lnTo>
                  <a:close/>
                </a:path>
              </a:pathLst>
            </a:custGeom>
            <a:solidFill>
              <a:srgbClr val="4472C4">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09" name="Freeform 966">
              <a:extLst>
                <a:ext uri="{FF2B5EF4-FFF2-40B4-BE49-F238E27FC236}">
                  <a16:creationId xmlns:a16="http://schemas.microsoft.com/office/drawing/2014/main" id="{62719A4F-D99E-E320-B63D-D908CB873184}"/>
                </a:ext>
              </a:extLst>
            </p:cNvPr>
            <p:cNvSpPr>
              <a:spLocks/>
            </p:cNvSpPr>
            <p:nvPr/>
          </p:nvSpPr>
          <p:spPr bwMode="auto">
            <a:xfrm>
              <a:off x="5980043" y="4718473"/>
              <a:ext cx="563206" cy="325927"/>
            </a:xfrm>
            <a:custGeom>
              <a:avLst/>
              <a:gdLst>
                <a:gd name="T0" fmla="*/ 113 w 510"/>
                <a:gd name="T1" fmla="*/ 0 h 340"/>
                <a:gd name="T2" fmla="*/ 0 w 510"/>
                <a:gd name="T3" fmla="*/ 113 h 340"/>
                <a:gd name="T4" fmla="*/ 113 w 510"/>
                <a:gd name="T5" fmla="*/ 170 h 340"/>
                <a:gd name="T6" fmla="*/ 57 w 510"/>
                <a:gd name="T7" fmla="*/ 170 h 340"/>
                <a:gd name="T8" fmla="*/ 340 w 510"/>
                <a:gd name="T9" fmla="*/ 340 h 340"/>
                <a:gd name="T10" fmla="*/ 397 w 510"/>
                <a:gd name="T11" fmla="*/ 283 h 340"/>
                <a:gd name="T12" fmla="*/ 340 w 510"/>
                <a:gd name="T13" fmla="*/ 226 h 340"/>
                <a:gd name="T14" fmla="*/ 397 w 510"/>
                <a:gd name="T15" fmla="*/ 170 h 340"/>
                <a:gd name="T16" fmla="*/ 510 w 510"/>
                <a:gd name="T17" fmla="*/ 113 h 340"/>
                <a:gd name="T18" fmla="*/ 284 w 510"/>
                <a:gd name="T19" fmla="*/ 56 h 340"/>
                <a:gd name="T20" fmla="*/ 284 w 510"/>
                <a:gd name="T21" fmla="*/ 113 h 340"/>
                <a:gd name="T22" fmla="*/ 113 w 510"/>
                <a:gd name="T23" fmla="*/ 113 h 340"/>
                <a:gd name="T24" fmla="*/ 113 w 510"/>
                <a:gd name="T25"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0" h="340">
                  <a:moveTo>
                    <a:pt x="113" y="0"/>
                  </a:moveTo>
                  <a:lnTo>
                    <a:pt x="0" y="113"/>
                  </a:lnTo>
                  <a:lnTo>
                    <a:pt x="113" y="170"/>
                  </a:lnTo>
                  <a:lnTo>
                    <a:pt x="57" y="170"/>
                  </a:lnTo>
                  <a:lnTo>
                    <a:pt x="340" y="340"/>
                  </a:lnTo>
                  <a:lnTo>
                    <a:pt x="397" y="283"/>
                  </a:lnTo>
                  <a:lnTo>
                    <a:pt x="340" y="226"/>
                  </a:lnTo>
                  <a:lnTo>
                    <a:pt x="397" y="170"/>
                  </a:lnTo>
                  <a:lnTo>
                    <a:pt x="510" y="113"/>
                  </a:lnTo>
                  <a:lnTo>
                    <a:pt x="284" y="56"/>
                  </a:lnTo>
                  <a:lnTo>
                    <a:pt x="284" y="113"/>
                  </a:lnTo>
                  <a:lnTo>
                    <a:pt x="113" y="113"/>
                  </a:lnTo>
                  <a:lnTo>
                    <a:pt x="113" y="0"/>
                  </a:lnTo>
                  <a:close/>
                </a:path>
              </a:pathLst>
            </a:custGeom>
            <a:solidFill>
              <a:srgbClr val="4472C4">
                <a:lumMod val="60000"/>
                <a:lumOff val="40000"/>
              </a:srgb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10" name="Freeform 968">
              <a:extLst>
                <a:ext uri="{FF2B5EF4-FFF2-40B4-BE49-F238E27FC236}">
                  <a16:creationId xmlns:a16="http://schemas.microsoft.com/office/drawing/2014/main" id="{50245072-97A7-2360-D1BA-4F835DF22CE4}"/>
                </a:ext>
              </a:extLst>
            </p:cNvPr>
            <p:cNvSpPr>
              <a:spLocks/>
            </p:cNvSpPr>
            <p:nvPr/>
          </p:nvSpPr>
          <p:spPr bwMode="auto">
            <a:xfrm>
              <a:off x="6230725" y="4555511"/>
              <a:ext cx="375473" cy="271285"/>
            </a:xfrm>
            <a:custGeom>
              <a:avLst/>
              <a:gdLst>
                <a:gd name="T0" fmla="*/ 57 w 340"/>
                <a:gd name="T1" fmla="*/ 0 h 283"/>
                <a:gd name="T2" fmla="*/ 0 w 340"/>
                <a:gd name="T3" fmla="*/ 113 h 283"/>
                <a:gd name="T4" fmla="*/ 57 w 340"/>
                <a:gd name="T5" fmla="*/ 226 h 283"/>
                <a:gd name="T6" fmla="*/ 283 w 340"/>
                <a:gd name="T7" fmla="*/ 283 h 283"/>
                <a:gd name="T8" fmla="*/ 340 w 340"/>
                <a:gd name="T9" fmla="*/ 283 h 283"/>
                <a:gd name="T10" fmla="*/ 340 w 340"/>
                <a:gd name="T11" fmla="*/ 226 h 283"/>
                <a:gd name="T12" fmla="*/ 283 w 340"/>
                <a:gd name="T13" fmla="*/ 170 h 283"/>
                <a:gd name="T14" fmla="*/ 283 w 340"/>
                <a:gd name="T15" fmla="*/ 113 h 283"/>
                <a:gd name="T16" fmla="*/ 170 w 340"/>
                <a:gd name="T17" fmla="*/ 56 h 283"/>
                <a:gd name="T18" fmla="*/ 113 w 340"/>
                <a:gd name="T19" fmla="*/ 113 h 283"/>
                <a:gd name="T20" fmla="*/ 113 w 340"/>
                <a:gd name="T21" fmla="*/ 56 h 283"/>
                <a:gd name="T22" fmla="*/ 57 w 340"/>
                <a:gd name="T23"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0" h="283">
                  <a:moveTo>
                    <a:pt x="57" y="0"/>
                  </a:moveTo>
                  <a:lnTo>
                    <a:pt x="0" y="113"/>
                  </a:lnTo>
                  <a:lnTo>
                    <a:pt x="57" y="226"/>
                  </a:lnTo>
                  <a:lnTo>
                    <a:pt x="283" y="283"/>
                  </a:lnTo>
                  <a:lnTo>
                    <a:pt x="340" y="283"/>
                  </a:lnTo>
                  <a:lnTo>
                    <a:pt x="340" y="226"/>
                  </a:lnTo>
                  <a:lnTo>
                    <a:pt x="283" y="170"/>
                  </a:lnTo>
                  <a:lnTo>
                    <a:pt x="283" y="113"/>
                  </a:lnTo>
                  <a:lnTo>
                    <a:pt x="170" y="56"/>
                  </a:lnTo>
                  <a:lnTo>
                    <a:pt x="113" y="113"/>
                  </a:lnTo>
                  <a:lnTo>
                    <a:pt x="113" y="56"/>
                  </a:lnTo>
                  <a:lnTo>
                    <a:pt x="57" y="0"/>
                  </a:lnTo>
                  <a:close/>
                </a:path>
              </a:pathLst>
            </a:custGeom>
            <a:solidFill>
              <a:srgbClr val="4472C4">
                <a:lumMod val="60000"/>
                <a:lumOff val="40000"/>
              </a:srgb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11" name="Freeform 969">
              <a:extLst>
                <a:ext uri="{FF2B5EF4-FFF2-40B4-BE49-F238E27FC236}">
                  <a16:creationId xmlns:a16="http://schemas.microsoft.com/office/drawing/2014/main" id="{E6F92991-3DA2-A093-7857-D5CF29360E6E}"/>
                </a:ext>
              </a:extLst>
            </p:cNvPr>
            <p:cNvSpPr>
              <a:spLocks/>
            </p:cNvSpPr>
            <p:nvPr/>
          </p:nvSpPr>
          <p:spPr bwMode="auto">
            <a:xfrm>
              <a:off x="6230724" y="4174943"/>
              <a:ext cx="1252310" cy="1250022"/>
            </a:xfrm>
            <a:custGeom>
              <a:avLst/>
              <a:gdLst>
                <a:gd name="T0" fmla="*/ 340 w 1134"/>
                <a:gd name="T1" fmla="*/ 0 h 1304"/>
                <a:gd name="T2" fmla="*/ 227 w 1134"/>
                <a:gd name="T3" fmla="*/ 0 h 1304"/>
                <a:gd name="T4" fmla="*/ 283 w 1134"/>
                <a:gd name="T5" fmla="*/ 56 h 1304"/>
                <a:gd name="T6" fmla="*/ 113 w 1134"/>
                <a:gd name="T7" fmla="*/ 0 h 1304"/>
                <a:gd name="T8" fmla="*/ 170 w 1134"/>
                <a:gd name="T9" fmla="*/ 113 h 1304"/>
                <a:gd name="T10" fmla="*/ 397 w 1134"/>
                <a:gd name="T11" fmla="*/ 113 h 1304"/>
                <a:gd name="T12" fmla="*/ 283 w 1134"/>
                <a:gd name="T13" fmla="*/ 170 h 1304"/>
                <a:gd name="T14" fmla="*/ 283 w 1134"/>
                <a:gd name="T15" fmla="*/ 283 h 1304"/>
                <a:gd name="T16" fmla="*/ 227 w 1134"/>
                <a:gd name="T17" fmla="*/ 170 h 1304"/>
                <a:gd name="T18" fmla="*/ 170 w 1134"/>
                <a:gd name="T19" fmla="*/ 170 h 1304"/>
                <a:gd name="T20" fmla="*/ 170 w 1134"/>
                <a:gd name="T21" fmla="*/ 226 h 1304"/>
                <a:gd name="T22" fmla="*/ 113 w 1134"/>
                <a:gd name="T23" fmla="*/ 226 h 1304"/>
                <a:gd name="T24" fmla="*/ 57 w 1134"/>
                <a:gd name="T25" fmla="*/ 56 h 1304"/>
                <a:gd name="T26" fmla="*/ 0 w 1134"/>
                <a:gd name="T27" fmla="*/ 56 h 1304"/>
                <a:gd name="T28" fmla="*/ 57 w 1134"/>
                <a:gd name="T29" fmla="*/ 340 h 1304"/>
                <a:gd name="T30" fmla="*/ 227 w 1134"/>
                <a:gd name="T31" fmla="*/ 340 h 1304"/>
                <a:gd name="T32" fmla="*/ 170 w 1134"/>
                <a:gd name="T33" fmla="*/ 397 h 1304"/>
                <a:gd name="T34" fmla="*/ 113 w 1134"/>
                <a:gd name="T35" fmla="*/ 510 h 1304"/>
                <a:gd name="T36" fmla="*/ 170 w 1134"/>
                <a:gd name="T37" fmla="*/ 453 h 1304"/>
                <a:gd name="T38" fmla="*/ 283 w 1134"/>
                <a:gd name="T39" fmla="*/ 510 h 1304"/>
                <a:gd name="T40" fmla="*/ 283 w 1134"/>
                <a:gd name="T41" fmla="*/ 567 h 1304"/>
                <a:gd name="T42" fmla="*/ 340 w 1134"/>
                <a:gd name="T43" fmla="*/ 623 h 1304"/>
                <a:gd name="T44" fmla="*/ 340 w 1134"/>
                <a:gd name="T45" fmla="*/ 680 h 1304"/>
                <a:gd name="T46" fmla="*/ 397 w 1134"/>
                <a:gd name="T47" fmla="*/ 793 h 1304"/>
                <a:gd name="T48" fmla="*/ 397 w 1134"/>
                <a:gd name="T49" fmla="*/ 907 h 1304"/>
                <a:gd name="T50" fmla="*/ 454 w 1134"/>
                <a:gd name="T51" fmla="*/ 1020 h 1304"/>
                <a:gd name="T52" fmla="*/ 567 w 1134"/>
                <a:gd name="T53" fmla="*/ 1134 h 1304"/>
                <a:gd name="T54" fmla="*/ 567 w 1134"/>
                <a:gd name="T55" fmla="*/ 1247 h 1304"/>
                <a:gd name="T56" fmla="*/ 737 w 1134"/>
                <a:gd name="T57" fmla="*/ 1304 h 1304"/>
                <a:gd name="T58" fmla="*/ 737 w 1134"/>
                <a:gd name="T59" fmla="*/ 1247 h 1304"/>
                <a:gd name="T60" fmla="*/ 850 w 1134"/>
                <a:gd name="T61" fmla="*/ 1077 h 1304"/>
                <a:gd name="T62" fmla="*/ 850 w 1134"/>
                <a:gd name="T63" fmla="*/ 1020 h 1304"/>
                <a:gd name="T64" fmla="*/ 794 w 1134"/>
                <a:gd name="T65" fmla="*/ 964 h 1304"/>
                <a:gd name="T66" fmla="*/ 794 w 1134"/>
                <a:gd name="T67" fmla="*/ 850 h 1304"/>
                <a:gd name="T68" fmla="*/ 850 w 1134"/>
                <a:gd name="T69" fmla="*/ 793 h 1304"/>
                <a:gd name="T70" fmla="*/ 794 w 1134"/>
                <a:gd name="T71" fmla="*/ 737 h 1304"/>
                <a:gd name="T72" fmla="*/ 794 w 1134"/>
                <a:gd name="T73" fmla="*/ 680 h 1304"/>
                <a:gd name="T74" fmla="*/ 850 w 1134"/>
                <a:gd name="T75" fmla="*/ 680 h 1304"/>
                <a:gd name="T76" fmla="*/ 964 w 1134"/>
                <a:gd name="T77" fmla="*/ 567 h 1304"/>
                <a:gd name="T78" fmla="*/ 1021 w 1134"/>
                <a:gd name="T79" fmla="*/ 680 h 1304"/>
                <a:gd name="T80" fmla="*/ 1134 w 1134"/>
                <a:gd name="T81" fmla="*/ 680 h 1304"/>
                <a:gd name="T82" fmla="*/ 1134 w 1134"/>
                <a:gd name="T83" fmla="*/ 510 h 1304"/>
                <a:gd name="T84" fmla="*/ 1021 w 1134"/>
                <a:gd name="T85" fmla="*/ 340 h 1304"/>
                <a:gd name="T86" fmla="*/ 964 w 1134"/>
                <a:gd name="T87" fmla="*/ 397 h 1304"/>
                <a:gd name="T88" fmla="*/ 907 w 1134"/>
                <a:gd name="T89" fmla="*/ 340 h 1304"/>
                <a:gd name="T90" fmla="*/ 907 w 1134"/>
                <a:gd name="T91" fmla="*/ 283 h 1304"/>
                <a:gd name="T92" fmla="*/ 850 w 1134"/>
                <a:gd name="T93" fmla="*/ 283 h 1304"/>
                <a:gd name="T94" fmla="*/ 794 w 1134"/>
                <a:gd name="T95" fmla="*/ 226 h 1304"/>
                <a:gd name="T96" fmla="*/ 794 w 1134"/>
                <a:gd name="T97" fmla="*/ 56 h 1304"/>
                <a:gd name="T98" fmla="*/ 624 w 1134"/>
                <a:gd name="T99" fmla="*/ 113 h 1304"/>
                <a:gd name="T100" fmla="*/ 516 w 1134"/>
                <a:gd name="T101" fmla="*/ 56 h 1304"/>
                <a:gd name="T102" fmla="*/ 340 w 1134"/>
                <a:gd name="T103"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34" h="1304">
                  <a:moveTo>
                    <a:pt x="340" y="0"/>
                  </a:moveTo>
                  <a:lnTo>
                    <a:pt x="227" y="0"/>
                  </a:lnTo>
                  <a:lnTo>
                    <a:pt x="283" y="56"/>
                  </a:lnTo>
                  <a:lnTo>
                    <a:pt x="113" y="0"/>
                  </a:lnTo>
                  <a:lnTo>
                    <a:pt x="170" y="113"/>
                  </a:lnTo>
                  <a:lnTo>
                    <a:pt x="397" y="113"/>
                  </a:lnTo>
                  <a:lnTo>
                    <a:pt x="283" y="170"/>
                  </a:lnTo>
                  <a:lnTo>
                    <a:pt x="283" y="283"/>
                  </a:lnTo>
                  <a:lnTo>
                    <a:pt x="227" y="170"/>
                  </a:lnTo>
                  <a:lnTo>
                    <a:pt x="170" y="170"/>
                  </a:lnTo>
                  <a:lnTo>
                    <a:pt x="170" y="226"/>
                  </a:lnTo>
                  <a:lnTo>
                    <a:pt x="113" y="226"/>
                  </a:lnTo>
                  <a:lnTo>
                    <a:pt x="57" y="56"/>
                  </a:lnTo>
                  <a:lnTo>
                    <a:pt x="0" y="56"/>
                  </a:lnTo>
                  <a:lnTo>
                    <a:pt x="57" y="340"/>
                  </a:lnTo>
                  <a:lnTo>
                    <a:pt x="227" y="340"/>
                  </a:lnTo>
                  <a:lnTo>
                    <a:pt x="170" y="397"/>
                  </a:lnTo>
                  <a:lnTo>
                    <a:pt x="113" y="510"/>
                  </a:lnTo>
                  <a:lnTo>
                    <a:pt x="170" y="453"/>
                  </a:lnTo>
                  <a:lnTo>
                    <a:pt x="283" y="510"/>
                  </a:lnTo>
                  <a:lnTo>
                    <a:pt x="283" y="567"/>
                  </a:lnTo>
                  <a:lnTo>
                    <a:pt x="340" y="623"/>
                  </a:lnTo>
                  <a:lnTo>
                    <a:pt x="340" y="680"/>
                  </a:lnTo>
                  <a:lnTo>
                    <a:pt x="397" y="793"/>
                  </a:lnTo>
                  <a:lnTo>
                    <a:pt x="397" y="907"/>
                  </a:lnTo>
                  <a:lnTo>
                    <a:pt x="454" y="1020"/>
                  </a:lnTo>
                  <a:lnTo>
                    <a:pt x="567" y="1134"/>
                  </a:lnTo>
                  <a:lnTo>
                    <a:pt x="567" y="1247"/>
                  </a:lnTo>
                  <a:lnTo>
                    <a:pt x="737" y="1304"/>
                  </a:lnTo>
                  <a:lnTo>
                    <a:pt x="737" y="1247"/>
                  </a:lnTo>
                  <a:lnTo>
                    <a:pt x="850" y="1077"/>
                  </a:lnTo>
                  <a:lnTo>
                    <a:pt x="850" y="1020"/>
                  </a:lnTo>
                  <a:lnTo>
                    <a:pt x="794" y="964"/>
                  </a:lnTo>
                  <a:lnTo>
                    <a:pt x="794" y="850"/>
                  </a:lnTo>
                  <a:lnTo>
                    <a:pt x="850" y="793"/>
                  </a:lnTo>
                  <a:lnTo>
                    <a:pt x="794" y="737"/>
                  </a:lnTo>
                  <a:lnTo>
                    <a:pt x="794" y="680"/>
                  </a:lnTo>
                  <a:lnTo>
                    <a:pt x="850" y="680"/>
                  </a:lnTo>
                  <a:lnTo>
                    <a:pt x="964" y="567"/>
                  </a:lnTo>
                  <a:lnTo>
                    <a:pt x="1021" y="680"/>
                  </a:lnTo>
                  <a:lnTo>
                    <a:pt x="1134" y="680"/>
                  </a:lnTo>
                  <a:lnTo>
                    <a:pt x="1134" y="510"/>
                  </a:lnTo>
                  <a:lnTo>
                    <a:pt x="1021" y="340"/>
                  </a:lnTo>
                  <a:lnTo>
                    <a:pt x="964" y="397"/>
                  </a:lnTo>
                  <a:lnTo>
                    <a:pt x="907" y="340"/>
                  </a:lnTo>
                  <a:lnTo>
                    <a:pt x="907" y="283"/>
                  </a:lnTo>
                  <a:lnTo>
                    <a:pt x="850" y="283"/>
                  </a:lnTo>
                  <a:lnTo>
                    <a:pt x="794" y="226"/>
                  </a:lnTo>
                  <a:lnTo>
                    <a:pt x="794" y="56"/>
                  </a:lnTo>
                  <a:lnTo>
                    <a:pt x="624" y="113"/>
                  </a:lnTo>
                  <a:lnTo>
                    <a:pt x="516" y="56"/>
                  </a:lnTo>
                  <a:lnTo>
                    <a:pt x="340" y="0"/>
                  </a:lnTo>
                  <a:close/>
                </a:path>
              </a:pathLst>
            </a:custGeom>
            <a:solidFill>
              <a:srgbClr val="4472C4">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alibri"/>
                <a:ea typeface="游ゴシック" panose="020B0400000000000000" pitchFamily="50" charset="-128"/>
                <a:cs typeface="+mn-cs"/>
              </a:endParaRPr>
            </a:p>
          </p:txBody>
        </p:sp>
        <p:sp>
          <p:nvSpPr>
            <p:cNvPr id="112" name="Freeform 1049">
              <a:extLst>
                <a:ext uri="{FF2B5EF4-FFF2-40B4-BE49-F238E27FC236}">
                  <a16:creationId xmlns:a16="http://schemas.microsoft.com/office/drawing/2014/main" id="{F32ACDBF-F8FD-5DB1-CF4F-73355EA6AF3A}"/>
                </a:ext>
              </a:extLst>
            </p:cNvPr>
            <p:cNvSpPr>
              <a:spLocks/>
            </p:cNvSpPr>
            <p:nvPr/>
          </p:nvSpPr>
          <p:spPr bwMode="auto">
            <a:xfrm>
              <a:off x="5353892" y="5642572"/>
              <a:ext cx="187737" cy="162963"/>
            </a:xfrm>
            <a:custGeom>
              <a:avLst/>
              <a:gdLst>
                <a:gd name="T0" fmla="*/ 57 w 170"/>
                <a:gd name="T1" fmla="*/ 0 h 170"/>
                <a:gd name="T2" fmla="*/ 0 w 170"/>
                <a:gd name="T3" fmla="*/ 56 h 170"/>
                <a:gd name="T4" fmla="*/ 0 w 170"/>
                <a:gd name="T5" fmla="*/ 113 h 170"/>
                <a:gd name="T6" fmla="*/ 57 w 170"/>
                <a:gd name="T7" fmla="*/ 170 h 170"/>
                <a:gd name="T8" fmla="*/ 113 w 170"/>
                <a:gd name="T9" fmla="*/ 170 h 170"/>
                <a:gd name="T10" fmla="*/ 170 w 170"/>
                <a:gd name="T11" fmla="*/ 56 h 170"/>
                <a:gd name="T12" fmla="*/ 113 w 170"/>
                <a:gd name="T13" fmla="*/ 0 h 170"/>
                <a:gd name="T14" fmla="*/ 57 w 170"/>
                <a:gd name="T15" fmla="*/ 0 h 1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0" h="170">
                  <a:moveTo>
                    <a:pt x="57" y="0"/>
                  </a:moveTo>
                  <a:lnTo>
                    <a:pt x="0" y="56"/>
                  </a:lnTo>
                  <a:lnTo>
                    <a:pt x="0" y="113"/>
                  </a:lnTo>
                  <a:lnTo>
                    <a:pt x="57" y="170"/>
                  </a:lnTo>
                  <a:lnTo>
                    <a:pt x="113" y="170"/>
                  </a:lnTo>
                  <a:lnTo>
                    <a:pt x="170" y="56"/>
                  </a:lnTo>
                  <a:lnTo>
                    <a:pt x="113" y="0"/>
                  </a:lnTo>
                  <a:lnTo>
                    <a:pt x="57" y="0"/>
                  </a:lnTo>
                  <a:close/>
                </a:path>
              </a:pathLst>
            </a:custGeom>
            <a:solidFill>
              <a:srgbClr val="4472C4">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13" name="Freeform 1050">
              <a:extLst>
                <a:ext uri="{FF2B5EF4-FFF2-40B4-BE49-F238E27FC236}">
                  <a16:creationId xmlns:a16="http://schemas.microsoft.com/office/drawing/2014/main" id="{368E153C-CB7B-6FD5-E71C-E1770CA3B770}"/>
                </a:ext>
              </a:extLst>
            </p:cNvPr>
            <p:cNvSpPr>
              <a:spLocks/>
            </p:cNvSpPr>
            <p:nvPr/>
          </p:nvSpPr>
          <p:spPr bwMode="auto">
            <a:xfrm>
              <a:off x="5166155" y="5696253"/>
              <a:ext cx="626154" cy="652814"/>
            </a:xfrm>
            <a:custGeom>
              <a:avLst/>
              <a:gdLst>
                <a:gd name="T0" fmla="*/ 170 w 567"/>
                <a:gd name="T1" fmla="*/ 0 h 681"/>
                <a:gd name="T2" fmla="*/ 0 w 567"/>
                <a:gd name="T3" fmla="*/ 114 h 681"/>
                <a:gd name="T4" fmla="*/ 57 w 567"/>
                <a:gd name="T5" fmla="*/ 170 h 681"/>
                <a:gd name="T6" fmla="*/ 57 w 567"/>
                <a:gd name="T7" fmla="*/ 227 h 681"/>
                <a:gd name="T8" fmla="*/ 227 w 567"/>
                <a:gd name="T9" fmla="*/ 567 h 681"/>
                <a:gd name="T10" fmla="*/ 227 w 567"/>
                <a:gd name="T11" fmla="*/ 624 h 681"/>
                <a:gd name="T12" fmla="*/ 283 w 567"/>
                <a:gd name="T13" fmla="*/ 681 h 681"/>
                <a:gd name="T14" fmla="*/ 340 w 567"/>
                <a:gd name="T15" fmla="*/ 624 h 681"/>
                <a:gd name="T16" fmla="*/ 454 w 567"/>
                <a:gd name="T17" fmla="*/ 567 h 681"/>
                <a:gd name="T18" fmla="*/ 510 w 567"/>
                <a:gd name="T19" fmla="*/ 567 h 681"/>
                <a:gd name="T20" fmla="*/ 510 w 567"/>
                <a:gd name="T21" fmla="*/ 511 h 681"/>
                <a:gd name="T22" fmla="*/ 567 w 567"/>
                <a:gd name="T23" fmla="*/ 454 h 681"/>
                <a:gd name="T24" fmla="*/ 567 w 567"/>
                <a:gd name="T25" fmla="*/ 397 h 681"/>
                <a:gd name="T26" fmla="*/ 510 w 567"/>
                <a:gd name="T27" fmla="*/ 397 h 681"/>
                <a:gd name="T28" fmla="*/ 510 w 567"/>
                <a:gd name="T29" fmla="*/ 340 h 681"/>
                <a:gd name="T30" fmla="*/ 454 w 567"/>
                <a:gd name="T31" fmla="*/ 284 h 681"/>
                <a:gd name="T32" fmla="*/ 454 w 567"/>
                <a:gd name="T33" fmla="*/ 227 h 681"/>
                <a:gd name="T34" fmla="*/ 397 w 567"/>
                <a:gd name="T35" fmla="*/ 57 h 681"/>
                <a:gd name="T36" fmla="*/ 283 w 567"/>
                <a:gd name="T37" fmla="*/ 114 h 681"/>
                <a:gd name="T38" fmla="*/ 227 w 567"/>
                <a:gd name="T39" fmla="*/ 114 h 681"/>
                <a:gd name="T40" fmla="*/ 170 w 567"/>
                <a:gd name="T41" fmla="*/ 57 h 681"/>
                <a:gd name="T42" fmla="*/ 170 w 567"/>
                <a:gd name="T43" fmla="*/ 0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7" h="681">
                  <a:moveTo>
                    <a:pt x="170" y="0"/>
                  </a:moveTo>
                  <a:lnTo>
                    <a:pt x="0" y="114"/>
                  </a:lnTo>
                  <a:lnTo>
                    <a:pt x="57" y="170"/>
                  </a:lnTo>
                  <a:lnTo>
                    <a:pt x="57" y="227"/>
                  </a:lnTo>
                  <a:lnTo>
                    <a:pt x="227" y="567"/>
                  </a:lnTo>
                  <a:lnTo>
                    <a:pt x="227" y="624"/>
                  </a:lnTo>
                  <a:lnTo>
                    <a:pt x="283" y="681"/>
                  </a:lnTo>
                  <a:lnTo>
                    <a:pt x="340" y="624"/>
                  </a:lnTo>
                  <a:lnTo>
                    <a:pt x="454" y="567"/>
                  </a:lnTo>
                  <a:lnTo>
                    <a:pt x="510" y="567"/>
                  </a:lnTo>
                  <a:lnTo>
                    <a:pt x="510" y="511"/>
                  </a:lnTo>
                  <a:lnTo>
                    <a:pt x="567" y="454"/>
                  </a:lnTo>
                  <a:lnTo>
                    <a:pt x="567" y="397"/>
                  </a:lnTo>
                  <a:lnTo>
                    <a:pt x="510" y="397"/>
                  </a:lnTo>
                  <a:lnTo>
                    <a:pt x="510" y="340"/>
                  </a:lnTo>
                  <a:lnTo>
                    <a:pt x="454" y="284"/>
                  </a:lnTo>
                  <a:lnTo>
                    <a:pt x="454" y="227"/>
                  </a:lnTo>
                  <a:lnTo>
                    <a:pt x="397" y="57"/>
                  </a:lnTo>
                  <a:lnTo>
                    <a:pt x="283" y="114"/>
                  </a:lnTo>
                  <a:lnTo>
                    <a:pt x="227" y="114"/>
                  </a:lnTo>
                  <a:lnTo>
                    <a:pt x="170" y="57"/>
                  </a:lnTo>
                  <a:lnTo>
                    <a:pt x="170" y="0"/>
                  </a:lnTo>
                  <a:close/>
                </a:path>
              </a:pathLst>
            </a:custGeom>
            <a:solidFill>
              <a:srgbClr val="4472C4">
                <a:lumMod val="60000"/>
                <a:lumOff val="40000"/>
              </a:srgb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grpSp>
      <p:sp>
        <p:nvSpPr>
          <p:cNvPr id="20" name="テキスト ボックス 19">
            <a:extLst>
              <a:ext uri="{FF2B5EF4-FFF2-40B4-BE49-F238E27FC236}">
                <a16:creationId xmlns:a16="http://schemas.microsoft.com/office/drawing/2014/main" id="{42674FA9-6F93-498A-B779-9E42FD794F1A}"/>
              </a:ext>
            </a:extLst>
          </p:cNvPr>
          <p:cNvSpPr txBox="1"/>
          <p:nvPr/>
        </p:nvSpPr>
        <p:spPr>
          <a:xfrm>
            <a:off x="5528199" y="4860804"/>
            <a:ext cx="788987"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（年）</a:t>
            </a:r>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114" name="Rectangle 2">
            <a:extLst>
              <a:ext uri="{FF2B5EF4-FFF2-40B4-BE49-F238E27FC236}">
                <a16:creationId xmlns:a16="http://schemas.microsoft.com/office/drawing/2014/main" id="{4E56875D-C348-A045-B014-1E24DBE90C75}"/>
              </a:ext>
            </a:extLst>
          </p:cNvPr>
          <p:cNvSpPr>
            <a:spLocks noChangeArrowheads="1"/>
          </p:cNvSpPr>
          <p:nvPr/>
        </p:nvSpPr>
        <p:spPr bwMode="auto">
          <a:xfrm>
            <a:off x="6105518" y="1374152"/>
            <a:ext cx="2362347" cy="440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地域別人口減少割合</a:t>
            </a:r>
            <a:endParaRPr kumimoji="1" lang="en-US" altLang="ja-JP"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2020</a:t>
            </a:r>
            <a:r>
              <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2050</a:t>
            </a:r>
            <a:r>
              <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p>
        </p:txBody>
      </p:sp>
      <p:sp>
        <p:nvSpPr>
          <p:cNvPr id="115" name="テキスト ボックス 114">
            <a:extLst>
              <a:ext uri="{FF2B5EF4-FFF2-40B4-BE49-F238E27FC236}">
                <a16:creationId xmlns:a16="http://schemas.microsoft.com/office/drawing/2014/main" id="{38F62FFA-0C06-90DD-CE02-30805EAADA9A}"/>
              </a:ext>
            </a:extLst>
          </p:cNvPr>
          <p:cNvSpPr txBox="1"/>
          <p:nvPr/>
        </p:nvSpPr>
        <p:spPr>
          <a:xfrm>
            <a:off x="762353" y="5444793"/>
            <a:ext cx="7619294" cy="1015663"/>
          </a:xfrm>
          <a:prstGeom prst="rect">
            <a:avLst/>
          </a:prstGeom>
          <a:noFill/>
          <a:ln w="19050">
            <a:solidFill>
              <a:schemeClr val="tx2"/>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1" lang="ja-JP" altLang="en-US"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参考</a:t>
            </a:r>
            <a:r>
              <a:rPr kumimoji="1" lang="en-US" altLang="ja-JP"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1" lang="ja-JP" altLang="en-US"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府内地域と市町村</a:t>
            </a:r>
            <a:endParaRPr kumimoji="1" lang="en-US" altLang="ja-JP"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大阪市地域：大阪市</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北大阪地域：豊中市、池田市、吹田市、高槻市、茨木市、箕面市、摂津市、島本町、豊能町、能勢町</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東大阪地域：守口市、枚方市、八尾市、寝屋川市、大東市、柏原市、門真市、東大阪市、四條畷市、交野市</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南河内地域：富田林市、河内長野市、松原市、羽曳野市、藤井寺市、大阪狭山市、太子町、河南町、千早赤阪村</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泉州地域　 ：堺市、岸和田市、泉大津市、貝塚市、泉佐野市、和泉市、高石市、泉南市、阪南市、忠岡町、熊取町、田尻町、岬町</a:t>
            </a:r>
          </a:p>
        </p:txBody>
      </p:sp>
      <p:grpSp>
        <p:nvGrpSpPr>
          <p:cNvPr id="116" name="グループ化 115">
            <a:extLst>
              <a:ext uri="{FF2B5EF4-FFF2-40B4-BE49-F238E27FC236}">
                <a16:creationId xmlns:a16="http://schemas.microsoft.com/office/drawing/2014/main" id="{DA0B0D4D-6DEC-31C7-6604-9B2BA6EE3B6A}"/>
              </a:ext>
            </a:extLst>
          </p:cNvPr>
          <p:cNvGrpSpPr/>
          <p:nvPr/>
        </p:nvGrpSpPr>
        <p:grpSpPr>
          <a:xfrm>
            <a:off x="5835809" y="3788431"/>
            <a:ext cx="1130529" cy="461665"/>
            <a:chOff x="7254900" y="2324460"/>
            <a:chExt cx="1154646" cy="461665"/>
          </a:xfrm>
        </p:grpSpPr>
        <p:sp>
          <p:nvSpPr>
            <p:cNvPr id="117" name="吹き出し: 角を丸めた四角形 116">
              <a:extLst>
                <a:ext uri="{FF2B5EF4-FFF2-40B4-BE49-F238E27FC236}">
                  <a16:creationId xmlns:a16="http://schemas.microsoft.com/office/drawing/2014/main" id="{0AA700AF-007E-1262-BC67-B4B7B03308DD}"/>
                </a:ext>
              </a:extLst>
            </p:cNvPr>
            <p:cNvSpPr/>
            <p:nvPr/>
          </p:nvSpPr>
          <p:spPr>
            <a:xfrm>
              <a:off x="7387795" y="2324460"/>
              <a:ext cx="892903" cy="429641"/>
            </a:xfrm>
            <a:prstGeom prst="wedgeRoundRectCallout">
              <a:avLst>
                <a:gd name="adj1" fmla="val 73570"/>
                <a:gd name="adj2" fmla="val 23446"/>
                <a:gd name="adj3" fmla="val 16667"/>
              </a:avLst>
            </a:prstGeom>
            <a:solidFill>
              <a:schemeClr val="bg1"/>
            </a:solidFill>
            <a:ln w="19050">
              <a:solidFill>
                <a:schemeClr val="accent5">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18" name="テキスト ボックス 117">
              <a:extLst>
                <a:ext uri="{FF2B5EF4-FFF2-40B4-BE49-F238E27FC236}">
                  <a16:creationId xmlns:a16="http://schemas.microsoft.com/office/drawing/2014/main" id="{01BB922D-3051-02DE-4AE4-B853B0CDB953}"/>
                </a:ext>
              </a:extLst>
            </p:cNvPr>
            <p:cNvSpPr txBox="1"/>
            <p:nvPr/>
          </p:nvSpPr>
          <p:spPr>
            <a:xfrm>
              <a:off x="7254900" y="2324460"/>
              <a:ext cx="115464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5B9BD5">
                      <a:lumMod val="75000"/>
                    </a:srgbClr>
                  </a:solidFill>
                  <a:effectLst/>
                  <a:uLnTx/>
                  <a:uFillTx/>
                  <a:latin typeface="游ゴシック" panose="020F0502020204030204"/>
                  <a:ea typeface="游ゴシック" panose="020B0400000000000000" pitchFamily="50" charset="-128"/>
                  <a:cs typeface="+mn-cs"/>
                </a:rPr>
                <a:t>泉州地域</a:t>
              </a:r>
              <a:endParaRPr kumimoji="1" lang="en-US" altLang="ja-JP" sz="1200" b="1" i="0" u="none" strike="noStrike" kern="1200" cap="none" spc="0" normalizeH="0" baseline="0" noProof="0" dirty="0">
                <a:ln>
                  <a:noFill/>
                </a:ln>
                <a:solidFill>
                  <a:srgbClr val="5B9BD5">
                    <a:lumMod val="75000"/>
                  </a:srgbClr>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r>
                <a:rPr kumimoji="1" lang="en-US" altLang="ja-JP"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23.6</a:t>
              </a:r>
              <a:r>
                <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p>
          </p:txBody>
        </p:sp>
      </p:grpSp>
      <p:grpSp>
        <p:nvGrpSpPr>
          <p:cNvPr id="119" name="グループ化 118">
            <a:extLst>
              <a:ext uri="{FF2B5EF4-FFF2-40B4-BE49-F238E27FC236}">
                <a16:creationId xmlns:a16="http://schemas.microsoft.com/office/drawing/2014/main" id="{59AB99E1-7772-4CE4-74AC-DFF5DCC5B7C9}"/>
              </a:ext>
            </a:extLst>
          </p:cNvPr>
          <p:cNvGrpSpPr/>
          <p:nvPr/>
        </p:nvGrpSpPr>
        <p:grpSpPr>
          <a:xfrm>
            <a:off x="6033408" y="3098847"/>
            <a:ext cx="1034413" cy="461665"/>
            <a:chOff x="7321384" y="2324460"/>
            <a:chExt cx="1056480" cy="461665"/>
          </a:xfrm>
        </p:grpSpPr>
        <p:sp>
          <p:nvSpPr>
            <p:cNvPr id="120" name="吹き出し: 角を丸めた四角形 119">
              <a:extLst>
                <a:ext uri="{FF2B5EF4-FFF2-40B4-BE49-F238E27FC236}">
                  <a16:creationId xmlns:a16="http://schemas.microsoft.com/office/drawing/2014/main" id="{33C85F10-98C1-66C4-EE90-E9BBB4B24095}"/>
                </a:ext>
              </a:extLst>
            </p:cNvPr>
            <p:cNvSpPr/>
            <p:nvPr/>
          </p:nvSpPr>
          <p:spPr>
            <a:xfrm>
              <a:off x="7387795" y="2324460"/>
              <a:ext cx="923585" cy="429641"/>
            </a:xfrm>
            <a:prstGeom prst="wedgeRoundRectCallout">
              <a:avLst>
                <a:gd name="adj1" fmla="val 71758"/>
                <a:gd name="adj2" fmla="val 8704"/>
                <a:gd name="adj3" fmla="val 16667"/>
              </a:avLst>
            </a:prstGeom>
            <a:solidFill>
              <a:schemeClr val="bg1"/>
            </a:solidFill>
            <a:ln w="19050">
              <a:solidFill>
                <a:schemeClr val="tx1">
                  <a:lumMod val="50000"/>
                  <a:lumOff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21" name="テキスト ボックス 120">
              <a:extLst>
                <a:ext uri="{FF2B5EF4-FFF2-40B4-BE49-F238E27FC236}">
                  <a16:creationId xmlns:a16="http://schemas.microsoft.com/office/drawing/2014/main" id="{73A78700-2973-8C96-A44A-BA008466933C}"/>
                </a:ext>
              </a:extLst>
            </p:cNvPr>
            <p:cNvSpPr txBox="1"/>
            <p:nvPr/>
          </p:nvSpPr>
          <p:spPr>
            <a:xfrm>
              <a:off x="7321384" y="2324460"/>
              <a:ext cx="105648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lumMod val="65000"/>
                      <a:lumOff val="35000"/>
                    </a:prstClr>
                  </a:solidFill>
                  <a:effectLst/>
                  <a:uLnTx/>
                  <a:uFillTx/>
                  <a:latin typeface="游ゴシック" panose="020F0502020204030204"/>
                  <a:ea typeface="游ゴシック" panose="020B0400000000000000" pitchFamily="50" charset="-128"/>
                  <a:cs typeface="+mn-cs"/>
                </a:rPr>
                <a:t>大阪市地域</a:t>
              </a:r>
              <a:endParaRPr kumimoji="1" lang="en-US" altLang="ja-JP" sz="1200" b="1" i="0" u="none" strike="noStrike" kern="1200" cap="none" spc="0" normalizeH="0" baseline="0" noProof="0" dirty="0">
                <a:ln>
                  <a:noFill/>
                </a:ln>
                <a:solidFill>
                  <a:prstClr val="black">
                    <a:lumMod val="65000"/>
                    <a:lumOff val="35000"/>
                  </a:prstClr>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r>
                <a:rPr kumimoji="1" lang="en-US" altLang="ja-JP"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11.7</a:t>
              </a:r>
              <a:r>
                <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p>
          </p:txBody>
        </p:sp>
      </p:grpSp>
      <p:grpSp>
        <p:nvGrpSpPr>
          <p:cNvPr id="122" name="グループ化 121">
            <a:extLst>
              <a:ext uri="{FF2B5EF4-FFF2-40B4-BE49-F238E27FC236}">
                <a16:creationId xmlns:a16="http://schemas.microsoft.com/office/drawing/2014/main" id="{CB0B6D5C-15E5-1503-1A16-DBF4E88C2D8C}"/>
              </a:ext>
            </a:extLst>
          </p:cNvPr>
          <p:cNvGrpSpPr/>
          <p:nvPr/>
        </p:nvGrpSpPr>
        <p:grpSpPr>
          <a:xfrm>
            <a:off x="6091081" y="2298050"/>
            <a:ext cx="1034413" cy="461665"/>
            <a:chOff x="7321384" y="2324460"/>
            <a:chExt cx="1056480" cy="461665"/>
          </a:xfrm>
        </p:grpSpPr>
        <p:sp>
          <p:nvSpPr>
            <p:cNvPr id="123" name="吹き出し: 角を丸めた四角形 122">
              <a:extLst>
                <a:ext uri="{FF2B5EF4-FFF2-40B4-BE49-F238E27FC236}">
                  <a16:creationId xmlns:a16="http://schemas.microsoft.com/office/drawing/2014/main" id="{B435C162-5BD0-5C99-84E8-481D8705ADDE}"/>
                </a:ext>
              </a:extLst>
            </p:cNvPr>
            <p:cNvSpPr/>
            <p:nvPr/>
          </p:nvSpPr>
          <p:spPr>
            <a:xfrm>
              <a:off x="7387795" y="2324460"/>
              <a:ext cx="923585" cy="429641"/>
            </a:xfrm>
            <a:prstGeom prst="wedgeRoundRectCallout">
              <a:avLst>
                <a:gd name="adj1" fmla="val 76135"/>
                <a:gd name="adj2" fmla="val 32659"/>
                <a:gd name="adj3" fmla="val 16667"/>
              </a:avLst>
            </a:prstGeom>
            <a:solidFill>
              <a:schemeClr val="bg1"/>
            </a:solidFill>
            <a:ln w="19050">
              <a:solidFill>
                <a:srgbClr val="FF996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24" name="テキスト ボックス 123">
              <a:extLst>
                <a:ext uri="{FF2B5EF4-FFF2-40B4-BE49-F238E27FC236}">
                  <a16:creationId xmlns:a16="http://schemas.microsoft.com/office/drawing/2014/main" id="{674742B4-3895-5F40-10EE-B5FCE38C7824}"/>
                </a:ext>
              </a:extLst>
            </p:cNvPr>
            <p:cNvSpPr txBox="1"/>
            <p:nvPr/>
          </p:nvSpPr>
          <p:spPr>
            <a:xfrm>
              <a:off x="7321384" y="2324460"/>
              <a:ext cx="105648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FF6600"/>
                  </a:solidFill>
                  <a:effectLst/>
                  <a:uLnTx/>
                  <a:uFillTx/>
                  <a:latin typeface="游ゴシック" panose="020F0502020204030204"/>
                  <a:ea typeface="游ゴシック" panose="020B0400000000000000" pitchFamily="50" charset="-128"/>
                  <a:cs typeface="+mn-cs"/>
                </a:rPr>
                <a:t>北大阪地域</a:t>
              </a:r>
              <a:endParaRPr kumimoji="1" lang="en-US" altLang="ja-JP" sz="1200" b="1" i="0" u="none" strike="noStrike" kern="1200" cap="none" spc="0" normalizeH="0" baseline="0" noProof="0" dirty="0">
                <a:ln>
                  <a:noFill/>
                </a:ln>
                <a:solidFill>
                  <a:srgbClr val="FF6600"/>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r>
                <a:rPr kumimoji="1" lang="en-US" altLang="ja-JP"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9.6</a:t>
              </a:r>
              <a:r>
                <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p>
          </p:txBody>
        </p:sp>
      </p:grpSp>
      <p:grpSp>
        <p:nvGrpSpPr>
          <p:cNvPr id="125" name="グループ化 124">
            <a:extLst>
              <a:ext uri="{FF2B5EF4-FFF2-40B4-BE49-F238E27FC236}">
                <a16:creationId xmlns:a16="http://schemas.microsoft.com/office/drawing/2014/main" id="{B82AD622-403A-E984-5B0C-C0F6AE225AD1}"/>
              </a:ext>
            </a:extLst>
          </p:cNvPr>
          <p:cNvGrpSpPr/>
          <p:nvPr/>
        </p:nvGrpSpPr>
        <p:grpSpPr>
          <a:xfrm>
            <a:off x="8120980" y="1946770"/>
            <a:ext cx="1034413" cy="461665"/>
            <a:chOff x="7321384" y="2324460"/>
            <a:chExt cx="1056480" cy="461665"/>
          </a:xfrm>
        </p:grpSpPr>
        <p:sp>
          <p:nvSpPr>
            <p:cNvPr id="126" name="吹き出し: 角を丸めた四角形 125">
              <a:extLst>
                <a:ext uri="{FF2B5EF4-FFF2-40B4-BE49-F238E27FC236}">
                  <a16:creationId xmlns:a16="http://schemas.microsoft.com/office/drawing/2014/main" id="{E7548946-E84C-3823-2A61-8DECCC05B343}"/>
                </a:ext>
              </a:extLst>
            </p:cNvPr>
            <p:cNvSpPr/>
            <p:nvPr/>
          </p:nvSpPr>
          <p:spPr>
            <a:xfrm>
              <a:off x="7387795" y="2324460"/>
              <a:ext cx="923585" cy="429641"/>
            </a:xfrm>
            <a:prstGeom prst="wedgeRoundRectCallout">
              <a:avLst>
                <a:gd name="adj1" fmla="val 3909"/>
                <a:gd name="adj2" fmla="val 111893"/>
                <a:gd name="adj3" fmla="val 16667"/>
              </a:avLst>
            </a:prstGeom>
            <a:solidFill>
              <a:schemeClr val="bg1"/>
            </a:solidFill>
            <a:ln w="19050">
              <a:solidFill>
                <a:srgbClr val="70AD47"/>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27" name="テキスト ボックス 126">
              <a:extLst>
                <a:ext uri="{FF2B5EF4-FFF2-40B4-BE49-F238E27FC236}">
                  <a16:creationId xmlns:a16="http://schemas.microsoft.com/office/drawing/2014/main" id="{BC37FDDE-C802-9FBB-8BB8-2623BD600F93}"/>
                </a:ext>
              </a:extLst>
            </p:cNvPr>
            <p:cNvSpPr txBox="1"/>
            <p:nvPr/>
          </p:nvSpPr>
          <p:spPr>
            <a:xfrm>
              <a:off x="7321384" y="2324460"/>
              <a:ext cx="105648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70AD47"/>
                  </a:solidFill>
                  <a:effectLst/>
                  <a:uLnTx/>
                  <a:uFillTx/>
                  <a:latin typeface="游ゴシック" panose="020F0502020204030204"/>
                  <a:ea typeface="游ゴシック" panose="020B0400000000000000" pitchFamily="50" charset="-128"/>
                  <a:cs typeface="+mn-cs"/>
                </a:rPr>
                <a:t>東大阪地域</a:t>
              </a:r>
              <a:endParaRPr kumimoji="1" lang="en-US" altLang="ja-JP" sz="1200" b="1" i="0" u="none" strike="noStrike" kern="1200" cap="none" spc="0" normalizeH="0" baseline="0" noProof="0" dirty="0">
                <a:ln>
                  <a:noFill/>
                </a:ln>
                <a:solidFill>
                  <a:srgbClr val="70AD47"/>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r>
                <a:rPr kumimoji="1" lang="en-US" altLang="ja-JP"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24.3</a:t>
              </a:r>
              <a:r>
                <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p>
          </p:txBody>
        </p:sp>
      </p:grpSp>
      <p:grpSp>
        <p:nvGrpSpPr>
          <p:cNvPr id="128" name="グループ化 127">
            <a:extLst>
              <a:ext uri="{FF2B5EF4-FFF2-40B4-BE49-F238E27FC236}">
                <a16:creationId xmlns:a16="http://schemas.microsoft.com/office/drawing/2014/main" id="{9F3F3494-5CFB-C61D-1CBA-271C5D05AF4E}"/>
              </a:ext>
            </a:extLst>
          </p:cNvPr>
          <p:cNvGrpSpPr/>
          <p:nvPr/>
        </p:nvGrpSpPr>
        <p:grpSpPr>
          <a:xfrm>
            <a:off x="7943079" y="4722109"/>
            <a:ext cx="1034413" cy="461665"/>
            <a:chOff x="7321384" y="2324460"/>
            <a:chExt cx="1056480" cy="461665"/>
          </a:xfrm>
        </p:grpSpPr>
        <p:sp>
          <p:nvSpPr>
            <p:cNvPr id="129" name="吹き出し: 角を丸めた四角形 128">
              <a:extLst>
                <a:ext uri="{FF2B5EF4-FFF2-40B4-BE49-F238E27FC236}">
                  <a16:creationId xmlns:a16="http://schemas.microsoft.com/office/drawing/2014/main" id="{212CAE37-8811-7214-14E0-8C5AD2183F68}"/>
                </a:ext>
              </a:extLst>
            </p:cNvPr>
            <p:cNvSpPr/>
            <p:nvPr/>
          </p:nvSpPr>
          <p:spPr>
            <a:xfrm>
              <a:off x="7387795" y="2324460"/>
              <a:ext cx="923585" cy="429641"/>
            </a:xfrm>
            <a:prstGeom prst="wedgeRoundRectCallout">
              <a:avLst>
                <a:gd name="adj1" fmla="val -31986"/>
                <a:gd name="adj2" fmla="val -68689"/>
                <a:gd name="adj3" fmla="val 16667"/>
              </a:avLst>
            </a:prstGeom>
            <a:solidFill>
              <a:schemeClr val="bg1"/>
            </a:solidFill>
            <a:ln w="19050">
              <a:solidFill>
                <a:schemeClr val="accent4"/>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30" name="テキスト ボックス 129">
              <a:extLst>
                <a:ext uri="{FF2B5EF4-FFF2-40B4-BE49-F238E27FC236}">
                  <a16:creationId xmlns:a16="http://schemas.microsoft.com/office/drawing/2014/main" id="{5A6977A2-C878-48A2-CF68-80016B7ABF65}"/>
                </a:ext>
              </a:extLst>
            </p:cNvPr>
            <p:cNvSpPr txBox="1"/>
            <p:nvPr/>
          </p:nvSpPr>
          <p:spPr>
            <a:xfrm>
              <a:off x="7321384" y="2324460"/>
              <a:ext cx="105648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FFC000"/>
                  </a:solidFill>
                  <a:effectLst/>
                  <a:uLnTx/>
                  <a:uFillTx/>
                  <a:latin typeface="游ゴシック" panose="020F0502020204030204"/>
                  <a:ea typeface="游ゴシック" panose="020B0400000000000000" pitchFamily="50" charset="-128"/>
                  <a:cs typeface="+mn-cs"/>
                </a:rPr>
                <a:t>南河内地域</a:t>
              </a:r>
              <a:endParaRPr kumimoji="1" lang="en-US" altLang="ja-JP" sz="1200" b="1" i="0" u="none" strike="noStrike" kern="1200" cap="none" spc="0" normalizeH="0" baseline="0" noProof="0" dirty="0">
                <a:ln>
                  <a:noFill/>
                </a:ln>
                <a:solidFill>
                  <a:srgbClr val="FFC000"/>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r>
                <a:rPr kumimoji="1" lang="en-US" altLang="ja-JP"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33.3</a:t>
              </a:r>
              <a:r>
                <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p>
          </p:txBody>
        </p:sp>
      </p:grpSp>
      <p:sp>
        <p:nvSpPr>
          <p:cNvPr id="131" name="正方形/長方形 130">
            <a:extLst>
              <a:ext uri="{FF2B5EF4-FFF2-40B4-BE49-F238E27FC236}">
                <a16:creationId xmlns:a16="http://schemas.microsoft.com/office/drawing/2014/main" id="{5D2A7123-86DD-42C7-B29B-E53A5904E3A9}"/>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48</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cxnSp>
        <p:nvCxnSpPr>
          <p:cNvPr id="132" name="直線コネクタ 131">
            <a:extLst>
              <a:ext uri="{FF2B5EF4-FFF2-40B4-BE49-F238E27FC236}">
                <a16:creationId xmlns:a16="http://schemas.microsoft.com/office/drawing/2014/main" id="{68856096-D7B5-4F66-BB26-86E8EAEB1945}"/>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088159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8432528" y="6489340"/>
            <a:ext cx="648072" cy="317860"/>
          </a:xfrm>
          <a:prstGeom prst="rect">
            <a:avLst/>
          </a:prstGeom>
          <a:ln>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a:ea typeface="Meiryo UI"/>
                <a:cs typeface="+mn-cs"/>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1" lang="ja-JP" altLang="en-US" sz="1800" b="0" i="0" u="none" strike="noStrike" kern="1200" cap="none" spc="0" normalizeH="0" baseline="0" noProof="0" dirty="0">
              <a:ln>
                <a:noFill/>
              </a:ln>
              <a:solidFill>
                <a:prstClr val="black"/>
              </a:solidFill>
              <a:effectLst/>
              <a:uLnTx/>
              <a:uFillTx/>
              <a:latin typeface="Meiryo UI"/>
              <a:ea typeface="Meiryo UI"/>
              <a:cs typeface="+mn-cs"/>
            </a:endParaRPr>
          </a:p>
        </p:txBody>
      </p:sp>
      <p:cxnSp>
        <p:nvCxnSpPr>
          <p:cNvPr id="14" name="直線コネクタ 13">
            <a:extLst>
              <a:ext uri="{FF2B5EF4-FFF2-40B4-BE49-F238E27FC236}">
                <a16:creationId xmlns:a16="http://schemas.microsoft.com/office/drawing/2014/main" id="{BBDFBF76-93E5-44FF-B18E-D42D1CC95AAC}"/>
              </a:ext>
            </a:extLst>
          </p:cNvPr>
          <p:cNvCxnSpPr>
            <a:cxnSpLocks/>
          </p:cNvCxnSpPr>
          <p:nvPr/>
        </p:nvCxnSpPr>
        <p:spPr>
          <a:xfrm>
            <a:off x="179512" y="575728"/>
            <a:ext cx="8784976"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16" name="正方形/長方形 15">
            <a:extLst>
              <a:ext uri="{FF2B5EF4-FFF2-40B4-BE49-F238E27FC236}">
                <a16:creationId xmlns:a16="http://schemas.microsoft.com/office/drawing/2014/main" id="{04BDE3FC-224B-444E-BB25-24F75BB41452}"/>
              </a:ext>
            </a:extLst>
          </p:cNvPr>
          <p:cNvSpPr/>
          <p:nvPr/>
        </p:nvSpPr>
        <p:spPr>
          <a:xfrm>
            <a:off x="179512" y="146838"/>
            <a:ext cx="8136904" cy="369332"/>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１．はじめに</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a:extLst>
              <a:ext uri="{FF2B5EF4-FFF2-40B4-BE49-F238E27FC236}">
                <a16:creationId xmlns:a16="http://schemas.microsoft.com/office/drawing/2014/main" id="{0834F7F6-4294-4776-AB99-42B1A93DA7AA}"/>
              </a:ext>
            </a:extLst>
          </p:cNvPr>
          <p:cNvSpPr/>
          <p:nvPr/>
        </p:nvSpPr>
        <p:spPr>
          <a:xfrm>
            <a:off x="179516" y="872136"/>
            <a:ext cx="8784976" cy="3528210"/>
          </a:xfrm>
          <a:prstGeom prst="rect">
            <a:avLst/>
          </a:prstGeom>
          <a:solidFill>
            <a:schemeClr val="accent5">
              <a:lumMod val="20000"/>
              <a:lumOff val="80000"/>
            </a:schemeClr>
          </a:solidFill>
        </p:spPr>
        <p:txBody>
          <a:bodyPr wrap="square" lIns="91440" tIns="45720" rIns="91440" bIns="45720" anchor="t">
            <a:spAutoFit/>
          </a:bodyPr>
          <a:lstStyle/>
          <a:p>
            <a:pPr>
              <a:lnSpc>
                <a:spcPts val="2100"/>
              </a:lnSpc>
            </a:pPr>
            <a:r>
              <a:rPr kumimoji="1" lang="en-US" altLang="ja-JP" sz="18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a:t>
            </a:r>
            <a:r>
              <a:rPr kumimoji="1" lang="ja-JP" altLang="en-US" sz="18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第３期大阪府まち・ひと・しごと創生総合戦略の策定</a:t>
            </a:r>
            <a:r>
              <a:rPr kumimoji="1" lang="en-US" altLang="ja-JP" sz="18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a:t>
            </a:r>
          </a:p>
          <a:p>
            <a:pPr marL="176213" marR="0" lvl="0" indent="-176213" algn="just" defTabSz="914400" rtl="0" eaLnBrk="1" fontAlgn="auto" latinLnBrk="0" hangingPunct="1">
              <a:lnSpc>
                <a:spcPts val="2100"/>
              </a:lnSpc>
              <a:spcBef>
                <a:spcPts val="30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endParaRPr>
          </a:p>
          <a:p>
            <a:pPr marL="176213" marR="0" lvl="0" indent="-176213" algn="just" defTabSz="914400" rtl="0" eaLnBrk="1" fontAlgn="auto" latinLnBrk="0" hangingPunct="1">
              <a:lnSpc>
                <a:spcPts val="21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 本府においては、まち・ひと・しごと創生法に基づき、「第１期大阪府まち・ひと・しごと創生総合戦略」（計画期間：</a:t>
            </a:r>
            <a:r>
              <a:rPr kumimoji="1" lang="en-US" altLang="ja-JP" sz="16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2015〜2019</a:t>
            </a:r>
            <a:r>
              <a:rPr kumimoji="1" lang="ja-JP" altLang="en-US" sz="16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年度）および「第２期大阪府まち・ひと・しごと創生総合戦略」（計画期間：</a:t>
            </a:r>
            <a:r>
              <a:rPr kumimoji="1" lang="en-US" altLang="ja-JP" sz="16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2020〜2024</a:t>
            </a:r>
            <a:r>
              <a:rPr kumimoji="1" lang="ja-JP" altLang="en-US" sz="16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年度）を策定し、地方創生の取組を進めてきました。</a:t>
            </a:r>
          </a:p>
          <a:p>
            <a:pPr marL="176213" marR="0" lvl="0" indent="-176213" algn="just" defTabSz="914400" rtl="0" eaLnBrk="1" fontAlgn="auto" latinLnBrk="0" hangingPunct="1">
              <a:lnSpc>
                <a:spcPts val="2100"/>
              </a:lnSpc>
              <a:spcBef>
                <a:spcPts val="6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 </a:t>
            </a:r>
            <a:r>
              <a:rPr lang="ja-JP" altLang="en-US" sz="1600" dirty="0">
                <a:solidFill>
                  <a:prstClr val="black"/>
                </a:solidFill>
                <a:latin typeface="Meiryo UI"/>
                <a:ea typeface="Meiryo UI"/>
                <a:cs typeface="Meiryo UI" panose="020B0604030504040204" pitchFamily="50" charset="-128"/>
              </a:rPr>
              <a:t>コロナ禍を経て、東京一極集中が再び強まり、出生数の減少にも拍車がかかるなど、地方創生の取組は道半ばです。そのため、</a:t>
            </a:r>
            <a:r>
              <a:rPr kumimoji="1" lang="ja-JP" altLang="en-US" sz="16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現行</a:t>
            </a:r>
            <a:r>
              <a:rPr lang="ja-JP" altLang="en-US" sz="1600" dirty="0">
                <a:solidFill>
                  <a:prstClr val="black"/>
                </a:solidFill>
                <a:latin typeface="Meiryo UI"/>
                <a:ea typeface="Meiryo UI"/>
                <a:cs typeface="Meiryo UI" panose="020B0604030504040204" pitchFamily="50" charset="-128"/>
              </a:rPr>
              <a:t>戦略の計画期間終了を控え、</a:t>
            </a:r>
            <a:r>
              <a:rPr kumimoji="1" lang="ja-JP" altLang="en-US" sz="16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国の「デジタル田園都市国家構想総合戦略」を勘案するとともに、現行戦略下での取組の振り返りや、本府の人口動向の分析などを行い、新たに「第３期大阪府まち・ひと・しごと創生総合戦略」を策定します。</a:t>
            </a:r>
          </a:p>
          <a:p>
            <a:pPr marL="176213" marR="0" lvl="0" indent="-176213" algn="just" defTabSz="914400" rtl="0" eaLnBrk="1" fontAlgn="auto" latinLnBrk="0" hangingPunct="1">
              <a:lnSpc>
                <a:spcPts val="2100"/>
              </a:lnSpc>
              <a:spcBef>
                <a:spcPts val="6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 なお、第３期総合戦略の策定にあたっては、施策を立案するための「重要な基礎」と位置付けられて</a:t>
            </a:r>
            <a:r>
              <a:rPr kumimoji="1" lang="ja-JP" altLang="en-US" sz="1600" b="0" i="0" u="none" strike="noStrike" kern="1200" cap="none" spc="0" normalizeH="0" baseline="0" noProof="0">
                <a:ln>
                  <a:noFill/>
                </a:ln>
                <a:solidFill>
                  <a:prstClr val="black"/>
                </a:solidFill>
                <a:effectLst/>
                <a:uLnTx/>
                <a:uFillTx/>
                <a:latin typeface="Meiryo UI"/>
                <a:ea typeface="Meiryo UI"/>
                <a:cs typeface="Meiryo UI" panose="020B0604030504040204" pitchFamily="50" charset="-128"/>
              </a:rPr>
              <a:t>いる地方人口</a:t>
            </a:r>
            <a:r>
              <a:rPr kumimoji="1" lang="ja-JP" altLang="en-US" sz="1600" b="0" i="0" u="none" strike="noStrike" kern="1200" cap="none" spc="0" normalizeH="0" baseline="0" noProof="0" dirty="0">
                <a:ln>
                  <a:noFill/>
                </a:ln>
                <a:solidFill>
                  <a:prstClr val="black"/>
                </a:solidFill>
                <a:effectLst/>
                <a:uLnTx/>
                <a:uFillTx/>
                <a:latin typeface="Meiryo UI"/>
                <a:ea typeface="Meiryo UI"/>
                <a:cs typeface="Meiryo UI" panose="020B0604030504040204" pitchFamily="50" charset="-128"/>
              </a:rPr>
              <a:t>ビジョン（「大阪府人口ビジョン」）を統合し、一体的に策定することで、より効果的な取組につなげていくことをめざします。</a:t>
            </a:r>
          </a:p>
        </p:txBody>
      </p:sp>
      <p:sp>
        <p:nvSpPr>
          <p:cNvPr id="7" name="テキスト ボックス 6">
            <a:extLst>
              <a:ext uri="{FF2B5EF4-FFF2-40B4-BE49-F238E27FC236}">
                <a16:creationId xmlns:a16="http://schemas.microsoft.com/office/drawing/2014/main" id="{230581C6-2C86-4351-A031-FEE2718EA220}"/>
              </a:ext>
            </a:extLst>
          </p:cNvPr>
          <p:cNvSpPr txBox="1"/>
          <p:nvPr/>
        </p:nvSpPr>
        <p:spPr>
          <a:xfrm>
            <a:off x="403046" y="5541611"/>
            <a:ext cx="8337907" cy="1169551"/>
          </a:xfrm>
          <a:prstGeom prst="rect">
            <a:avLst/>
          </a:prstGeom>
          <a:noFill/>
        </p:spPr>
        <p:txBody>
          <a:bodyPr wrap="square">
            <a:spAutoFit/>
          </a:bodyPr>
          <a:lstStyle/>
          <a:p>
            <a:r>
              <a:rPr lang="en-US" altLang="ja-JP" sz="1400" dirty="0"/>
              <a:t>※</a:t>
            </a:r>
            <a:r>
              <a:rPr lang="ja-JP" altLang="en-US" sz="1400" dirty="0"/>
              <a:t>本戦略は、「まち・ひと・しごと創生法」（平成</a:t>
            </a:r>
            <a:r>
              <a:rPr lang="en-US" altLang="ja-JP" sz="1400" dirty="0"/>
              <a:t>26</a:t>
            </a:r>
            <a:r>
              <a:rPr lang="ja-JP" altLang="en-US" sz="1400" dirty="0"/>
              <a:t>年法律第</a:t>
            </a:r>
            <a:r>
              <a:rPr lang="en-US" altLang="ja-JP" sz="1400" dirty="0"/>
              <a:t>136</a:t>
            </a:r>
            <a:r>
              <a:rPr lang="ja-JP" altLang="en-US" sz="1400" dirty="0"/>
              <a:t>号）第９条に基づく本府の「地方版総合戦略」、</a:t>
            </a:r>
            <a:endParaRPr lang="en-US" altLang="ja-JP" sz="1400" dirty="0"/>
          </a:p>
          <a:p>
            <a:r>
              <a:rPr lang="en-US" altLang="ja-JP" sz="1400" dirty="0"/>
              <a:t>   </a:t>
            </a:r>
            <a:r>
              <a:rPr lang="ja-JP" altLang="en-US" sz="1400" dirty="0"/>
              <a:t>及び </a:t>
            </a:r>
            <a:r>
              <a:rPr lang="ja-JP" altLang="en-US" sz="1400"/>
              <a:t>「地方人口</a:t>
            </a:r>
            <a:r>
              <a:rPr lang="ja-JP" altLang="en-US" sz="1400" dirty="0"/>
              <a:t>ビジョン」に位置付けて</a:t>
            </a:r>
            <a:r>
              <a:rPr lang="ja-JP" altLang="en-US" sz="1400"/>
              <a:t>います。</a:t>
            </a:r>
            <a:endParaRPr lang="en-US" altLang="ja-JP" sz="1400" dirty="0"/>
          </a:p>
          <a:p>
            <a:r>
              <a:rPr lang="ja-JP" altLang="en-US" sz="1400"/>
              <a:t>　 なお、本戦略は、平成</a:t>
            </a:r>
            <a:r>
              <a:rPr lang="en-US" altLang="ja-JP" sz="1400" dirty="0"/>
              <a:t>27</a:t>
            </a:r>
            <a:r>
              <a:rPr lang="ja-JP" altLang="en-US" sz="1400"/>
              <a:t>年（</a:t>
            </a:r>
            <a:r>
              <a:rPr lang="en-US" altLang="ja-JP" sz="1400" dirty="0"/>
              <a:t>2015</a:t>
            </a:r>
            <a:r>
              <a:rPr lang="ja-JP" altLang="en-US" sz="1400"/>
              <a:t>年）９月に国連サミットにおいて採択された「持続可能な開発目標</a:t>
            </a:r>
            <a:endParaRPr lang="en-US" altLang="ja-JP" sz="1400" dirty="0"/>
          </a:p>
          <a:p>
            <a:r>
              <a:rPr lang="en-US" altLang="ja-JP" sz="1400" dirty="0"/>
              <a:t> </a:t>
            </a:r>
            <a:r>
              <a:rPr lang="ja-JP" altLang="en-US" sz="1400"/>
              <a:t>（</a:t>
            </a:r>
            <a:r>
              <a:rPr lang="en-US" altLang="ja-JP" sz="1400" dirty="0"/>
              <a:t>Sustainable Development Goals</a:t>
            </a:r>
            <a:r>
              <a:rPr lang="ja-JP" altLang="en-US" sz="1400"/>
              <a:t>：</a:t>
            </a:r>
            <a:r>
              <a:rPr lang="en-US" altLang="ja-JP" sz="1400" dirty="0"/>
              <a:t>SDGs</a:t>
            </a:r>
            <a:r>
              <a:rPr lang="ja-JP" altLang="en-US" sz="1400"/>
              <a:t>）」の理念を踏襲しており、各取組の推進を通して、関連する</a:t>
            </a:r>
            <a:endParaRPr lang="en-US" altLang="ja-JP" sz="1400" dirty="0"/>
          </a:p>
          <a:p>
            <a:r>
              <a:rPr lang="en-US" altLang="ja-JP" sz="1400" dirty="0"/>
              <a:t>   </a:t>
            </a:r>
            <a:r>
              <a:rPr lang="ja-JP" altLang="en-US" sz="1400"/>
              <a:t>ゴールの達成に貢献します。 </a:t>
            </a:r>
            <a:endParaRPr lang="ja-JP" altLang="en-US" sz="1400" dirty="0"/>
          </a:p>
        </p:txBody>
      </p:sp>
    </p:spTree>
    <p:extLst>
      <p:ext uri="{BB962C8B-B14F-4D97-AF65-F5344CB8AC3E}">
        <p14:creationId xmlns:p14="http://schemas.microsoft.com/office/powerpoint/2010/main" val="27504537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45D2F00F-2295-4B9A-AD49-C6C8F9627DE0}"/>
              </a:ext>
            </a:extLst>
          </p:cNvPr>
          <p:cNvPicPr>
            <a:picLocks noChangeAspect="1"/>
          </p:cNvPicPr>
          <p:nvPr/>
        </p:nvPicPr>
        <p:blipFill>
          <a:blip r:embed="rId3"/>
          <a:stretch>
            <a:fillRect/>
          </a:stretch>
        </p:blipFill>
        <p:spPr>
          <a:xfrm>
            <a:off x="6412286" y="4365084"/>
            <a:ext cx="2505673" cy="1639966"/>
          </a:xfrm>
          <a:prstGeom prst="rect">
            <a:avLst/>
          </a:prstGeom>
        </p:spPr>
      </p:pic>
      <p:pic>
        <p:nvPicPr>
          <p:cNvPr id="7" name="図 6">
            <a:extLst>
              <a:ext uri="{FF2B5EF4-FFF2-40B4-BE49-F238E27FC236}">
                <a16:creationId xmlns:a16="http://schemas.microsoft.com/office/drawing/2014/main" id="{2BF4192C-9799-4E85-B77E-3312BB401B57}"/>
              </a:ext>
            </a:extLst>
          </p:cNvPr>
          <p:cNvPicPr>
            <a:picLocks noChangeAspect="1"/>
          </p:cNvPicPr>
          <p:nvPr/>
        </p:nvPicPr>
        <p:blipFill>
          <a:blip r:embed="rId4"/>
          <a:stretch>
            <a:fillRect/>
          </a:stretch>
        </p:blipFill>
        <p:spPr>
          <a:xfrm>
            <a:off x="5823971" y="2363165"/>
            <a:ext cx="2487384" cy="1615580"/>
          </a:xfrm>
          <a:prstGeom prst="rect">
            <a:avLst/>
          </a:prstGeom>
        </p:spPr>
      </p:pic>
      <p:pic>
        <p:nvPicPr>
          <p:cNvPr id="5" name="図 4">
            <a:extLst>
              <a:ext uri="{FF2B5EF4-FFF2-40B4-BE49-F238E27FC236}">
                <a16:creationId xmlns:a16="http://schemas.microsoft.com/office/drawing/2014/main" id="{5125F3E4-CC44-41C9-98D9-F2727AD6BDF0}"/>
              </a:ext>
            </a:extLst>
          </p:cNvPr>
          <p:cNvPicPr>
            <a:picLocks noChangeAspect="1"/>
          </p:cNvPicPr>
          <p:nvPr/>
        </p:nvPicPr>
        <p:blipFill>
          <a:blip r:embed="rId5"/>
          <a:stretch>
            <a:fillRect/>
          </a:stretch>
        </p:blipFill>
        <p:spPr>
          <a:xfrm>
            <a:off x="3709255" y="5125886"/>
            <a:ext cx="2578832" cy="1560711"/>
          </a:xfrm>
          <a:prstGeom prst="rect">
            <a:avLst/>
          </a:prstGeom>
        </p:spPr>
      </p:pic>
      <p:pic>
        <p:nvPicPr>
          <p:cNvPr id="4" name="図 3">
            <a:extLst>
              <a:ext uri="{FF2B5EF4-FFF2-40B4-BE49-F238E27FC236}">
                <a16:creationId xmlns:a16="http://schemas.microsoft.com/office/drawing/2014/main" id="{44169DE8-6336-4947-A3B2-91294CB3B4AB}"/>
              </a:ext>
            </a:extLst>
          </p:cNvPr>
          <p:cNvPicPr>
            <a:picLocks noChangeAspect="1"/>
          </p:cNvPicPr>
          <p:nvPr/>
        </p:nvPicPr>
        <p:blipFill>
          <a:blip r:embed="rId6"/>
          <a:stretch>
            <a:fillRect/>
          </a:stretch>
        </p:blipFill>
        <p:spPr>
          <a:xfrm>
            <a:off x="188160" y="4796278"/>
            <a:ext cx="2517866" cy="1621677"/>
          </a:xfrm>
          <a:prstGeom prst="rect">
            <a:avLst/>
          </a:prstGeom>
        </p:spPr>
      </p:pic>
      <p:pic>
        <p:nvPicPr>
          <p:cNvPr id="2" name="図 1">
            <a:extLst>
              <a:ext uri="{FF2B5EF4-FFF2-40B4-BE49-F238E27FC236}">
                <a16:creationId xmlns:a16="http://schemas.microsoft.com/office/drawing/2014/main" id="{2FC99B54-0610-4E48-9B9E-81BA6C45606A}"/>
              </a:ext>
            </a:extLst>
          </p:cNvPr>
          <p:cNvPicPr>
            <a:picLocks noChangeAspect="1"/>
          </p:cNvPicPr>
          <p:nvPr/>
        </p:nvPicPr>
        <p:blipFill>
          <a:blip r:embed="rId7"/>
          <a:stretch>
            <a:fillRect/>
          </a:stretch>
        </p:blipFill>
        <p:spPr>
          <a:xfrm>
            <a:off x="730495" y="2503382"/>
            <a:ext cx="2493480" cy="1621677"/>
          </a:xfrm>
          <a:prstGeom prst="rect">
            <a:avLst/>
          </a:prstGeom>
        </p:spPr>
      </p:pic>
      <p:sp>
        <p:nvSpPr>
          <p:cNvPr id="3" name="正方形/長方形 2"/>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４）地域別人口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ー地域別人口構成の推移ー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179512" y="702856"/>
            <a:ext cx="8784976" cy="876843"/>
          </a:xfrm>
          <a:prstGeom prst="rect">
            <a:avLst/>
          </a:prstGeom>
          <a:solidFill>
            <a:schemeClr val="accent5">
              <a:lumMod val="20000"/>
              <a:lumOff val="80000"/>
            </a:schemeClr>
          </a:solidFill>
        </p:spPr>
        <p:txBody>
          <a:bodyPr wrap="square">
            <a:spAutoFit/>
          </a:bodyPr>
          <a:lstStyle/>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2050</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年までの人口構成の推移は、府内すべての地域で高齢者人口</a:t>
            </a:r>
            <a:r>
              <a:rPr kumimoji="1" lang="ja-JP" altLang="en-US"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65</a:t>
            </a:r>
            <a:r>
              <a:rPr kumimoji="1" lang="ja-JP" altLang="en-US"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歳以上）の割合が増加し、生産年齢人口（</a:t>
            </a:r>
            <a:r>
              <a:rPr kumimoji="1" lang="en-US" altLang="ja-JP"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64</a:t>
            </a:r>
            <a:r>
              <a:rPr kumimoji="1" lang="ja-JP" altLang="en-US"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歳）と年少人口（</a:t>
            </a:r>
            <a:r>
              <a:rPr kumimoji="1" lang="en-US" altLang="ja-JP"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0</a:t>
            </a:r>
            <a:r>
              <a:rPr kumimoji="1" lang="ja-JP" altLang="en-US"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14</a:t>
            </a:r>
            <a:r>
              <a:rPr kumimoji="1" lang="ja-JP" altLang="en-US"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歳）の割合は減</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少する見込みです。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2050</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年の年少人口の割合は、北大阪地域以外のすべての地域で１割を下回る見込みです。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31" name="正方形/長方形 130">
            <a:extLst>
              <a:ext uri="{FF2B5EF4-FFF2-40B4-BE49-F238E27FC236}">
                <a16:creationId xmlns:a16="http://schemas.microsoft.com/office/drawing/2014/main" id="{5D2A7123-86DD-42C7-B29B-E53A5904E3A9}"/>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49</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cxnSp>
        <p:nvCxnSpPr>
          <p:cNvPr id="132" name="直線コネクタ 131">
            <a:extLst>
              <a:ext uri="{FF2B5EF4-FFF2-40B4-BE49-F238E27FC236}">
                <a16:creationId xmlns:a16="http://schemas.microsoft.com/office/drawing/2014/main" id="{68856096-D7B5-4F66-BB26-86E8EAEB1945}"/>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39" name="Rectangle 2">
            <a:extLst>
              <a:ext uri="{FF2B5EF4-FFF2-40B4-BE49-F238E27FC236}">
                <a16:creationId xmlns:a16="http://schemas.microsoft.com/office/drawing/2014/main" id="{A07160D9-2523-49B4-9DAD-17CD8BEA3C3A}"/>
              </a:ext>
            </a:extLst>
          </p:cNvPr>
          <p:cNvSpPr>
            <a:spLocks noChangeArrowheads="1"/>
          </p:cNvSpPr>
          <p:nvPr/>
        </p:nvSpPr>
        <p:spPr bwMode="auto">
          <a:xfrm>
            <a:off x="3203142" y="1610351"/>
            <a:ext cx="2707468" cy="440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地域別人口構成の推移</a:t>
            </a:r>
            <a:r>
              <a:rPr kumimoji="1" lang="en-US" altLang="ja-JP"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a:t>
            </a:r>
            <a:r>
              <a:rPr kumimoji="1" lang="en-US" altLang="ja-JP"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40" name="グループ化 139">
            <a:extLst>
              <a:ext uri="{FF2B5EF4-FFF2-40B4-BE49-F238E27FC236}">
                <a16:creationId xmlns:a16="http://schemas.microsoft.com/office/drawing/2014/main" id="{175D9C7A-CD9D-48E3-9C54-ECA8376B8DB4}"/>
              </a:ext>
            </a:extLst>
          </p:cNvPr>
          <p:cNvGrpSpPr/>
          <p:nvPr/>
        </p:nvGrpSpPr>
        <p:grpSpPr>
          <a:xfrm>
            <a:off x="3110670" y="2013126"/>
            <a:ext cx="2281514" cy="2872795"/>
            <a:chOff x="4101582" y="967443"/>
            <a:chExt cx="4446026" cy="5598266"/>
          </a:xfrm>
        </p:grpSpPr>
        <p:sp>
          <p:nvSpPr>
            <p:cNvPr id="141" name="Freeform 957">
              <a:extLst>
                <a:ext uri="{FF2B5EF4-FFF2-40B4-BE49-F238E27FC236}">
                  <a16:creationId xmlns:a16="http://schemas.microsoft.com/office/drawing/2014/main" id="{E230A945-F420-4DD8-BD2A-6DE6FD32E425}"/>
                </a:ext>
              </a:extLst>
            </p:cNvPr>
            <p:cNvSpPr>
              <a:spLocks noChangeAspect="1"/>
            </p:cNvSpPr>
            <p:nvPr/>
          </p:nvSpPr>
          <p:spPr bwMode="auto">
            <a:xfrm>
              <a:off x="6064440" y="2959573"/>
              <a:ext cx="1424730" cy="1332000"/>
            </a:xfrm>
            <a:custGeom>
              <a:avLst/>
              <a:gdLst>
                <a:gd name="T0" fmla="*/ 624 w 1304"/>
                <a:gd name="T1" fmla="*/ 284 h 1361"/>
                <a:gd name="T2" fmla="*/ 737 w 1304"/>
                <a:gd name="T3" fmla="*/ 114 h 1361"/>
                <a:gd name="T4" fmla="*/ 907 w 1304"/>
                <a:gd name="T5" fmla="*/ 170 h 1361"/>
                <a:gd name="T6" fmla="*/ 964 w 1304"/>
                <a:gd name="T7" fmla="*/ 114 h 1361"/>
                <a:gd name="T8" fmla="*/ 1077 w 1304"/>
                <a:gd name="T9" fmla="*/ 57 h 1361"/>
                <a:gd name="T10" fmla="*/ 1134 w 1304"/>
                <a:gd name="T11" fmla="*/ 114 h 1361"/>
                <a:gd name="T12" fmla="*/ 1191 w 1304"/>
                <a:gd name="T13" fmla="*/ 454 h 1361"/>
                <a:gd name="T14" fmla="*/ 1304 w 1304"/>
                <a:gd name="T15" fmla="*/ 510 h 1361"/>
                <a:gd name="T16" fmla="*/ 1247 w 1304"/>
                <a:gd name="T17" fmla="*/ 624 h 1361"/>
                <a:gd name="T18" fmla="*/ 1134 w 1304"/>
                <a:gd name="T19" fmla="*/ 794 h 1361"/>
                <a:gd name="T20" fmla="*/ 1247 w 1304"/>
                <a:gd name="T21" fmla="*/ 1021 h 1361"/>
                <a:gd name="T22" fmla="*/ 1134 w 1304"/>
                <a:gd name="T23" fmla="*/ 1078 h 1361"/>
                <a:gd name="T24" fmla="*/ 1247 w 1304"/>
                <a:gd name="T25" fmla="*/ 1191 h 1361"/>
                <a:gd name="T26" fmla="*/ 1247 w 1304"/>
                <a:gd name="T27" fmla="*/ 1304 h 1361"/>
                <a:gd name="T28" fmla="*/ 794 w 1304"/>
                <a:gd name="T29" fmla="*/ 1361 h 1361"/>
                <a:gd name="T30" fmla="*/ 510 w 1304"/>
                <a:gd name="T31" fmla="*/ 1248 h 1361"/>
                <a:gd name="T32" fmla="*/ 170 w 1304"/>
                <a:gd name="T33" fmla="*/ 1191 h 1361"/>
                <a:gd name="T34" fmla="*/ 340 w 1304"/>
                <a:gd name="T35" fmla="*/ 1134 h 1361"/>
                <a:gd name="T36" fmla="*/ 227 w 1304"/>
                <a:gd name="T37" fmla="*/ 1021 h 1361"/>
                <a:gd name="T38" fmla="*/ 113 w 1304"/>
                <a:gd name="T39" fmla="*/ 964 h 1361"/>
                <a:gd name="T40" fmla="*/ 0 w 1304"/>
                <a:gd name="T41" fmla="*/ 907 h 1361"/>
                <a:gd name="T42" fmla="*/ 113 w 1304"/>
                <a:gd name="T43" fmla="*/ 851 h 1361"/>
                <a:gd name="T44" fmla="*/ 170 w 1304"/>
                <a:gd name="T45" fmla="*/ 737 h 1361"/>
                <a:gd name="T46" fmla="*/ 227 w 1304"/>
                <a:gd name="T47" fmla="*/ 851 h 1361"/>
                <a:gd name="T48" fmla="*/ 170 w 1304"/>
                <a:gd name="T49" fmla="*/ 907 h 1361"/>
                <a:gd name="T50" fmla="*/ 227 w 1304"/>
                <a:gd name="T51" fmla="*/ 964 h 1361"/>
                <a:gd name="T52" fmla="*/ 283 w 1304"/>
                <a:gd name="T53" fmla="*/ 907 h 1361"/>
                <a:gd name="T54" fmla="*/ 340 w 1304"/>
                <a:gd name="T55" fmla="*/ 737 h 1361"/>
                <a:gd name="T56" fmla="*/ 227 w 1304"/>
                <a:gd name="T57" fmla="*/ 681 h 1361"/>
                <a:gd name="T58" fmla="*/ 453 w 1304"/>
                <a:gd name="T59" fmla="*/ 567 h 1361"/>
                <a:gd name="T60" fmla="*/ 340 w 1304"/>
                <a:gd name="T61" fmla="*/ 567 h 1361"/>
                <a:gd name="T62" fmla="*/ 227 w 1304"/>
                <a:gd name="T63" fmla="*/ 567 h 1361"/>
                <a:gd name="T64" fmla="*/ 453 w 1304"/>
                <a:gd name="T65" fmla="*/ 397 h 1361"/>
                <a:gd name="T66" fmla="*/ 510 w 1304"/>
                <a:gd name="T67" fmla="*/ 284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04" h="1361">
                  <a:moveTo>
                    <a:pt x="510" y="284"/>
                  </a:moveTo>
                  <a:lnTo>
                    <a:pt x="624" y="284"/>
                  </a:lnTo>
                  <a:lnTo>
                    <a:pt x="680" y="170"/>
                  </a:lnTo>
                  <a:lnTo>
                    <a:pt x="737" y="114"/>
                  </a:lnTo>
                  <a:lnTo>
                    <a:pt x="794" y="227"/>
                  </a:lnTo>
                  <a:lnTo>
                    <a:pt x="907" y="170"/>
                  </a:lnTo>
                  <a:lnTo>
                    <a:pt x="964" y="170"/>
                  </a:lnTo>
                  <a:lnTo>
                    <a:pt x="964" y="114"/>
                  </a:lnTo>
                  <a:lnTo>
                    <a:pt x="1077" y="0"/>
                  </a:lnTo>
                  <a:lnTo>
                    <a:pt x="1077" y="57"/>
                  </a:lnTo>
                  <a:lnTo>
                    <a:pt x="1247" y="114"/>
                  </a:lnTo>
                  <a:lnTo>
                    <a:pt x="1134" y="114"/>
                  </a:lnTo>
                  <a:lnTo>
                    <a:pt x="1134" y="340"/>
                  </a:lnTo>
                  <a:lnTo>
                    <a:pt x="1191" y="454"/>
                  </a:lnTo>
                  <a:lnTo>
                    <a:pt x="1304" y="340"/>
                  </a:lnTo>
                  <a:lnTo>
                    <a:pt x="1304" y="510"/>
                  </a:lnTo>
                  <a:lnTo>
                    <a:pt x="1247" y="567"/>
                  </a:lnTo>
                  <a:lnTo>
                    <a:pt x="1247" y="624"/>
                  </a:lnTo>
                  <a:lnTo>
                    <a:pt x="1191" y="624"/>
                  </a:lnTo>
                  <a:lnTo>
                    <a:pt x="1134" y="794"/>
                  </a:lnTo>
                  <a:lnTo>
                    <a:pt x="1134" y="964"/>
                  </a:lnTo>
                  <a:lnTo>
                    <a:pt x="1247" y="1021"/>
                  </a:lnTo>
                  <a:lnTo>
                    <a:pt x="1247" y="1078"/>
                  </a:lnTo>
                  <a:lnTo>
                    <a:pt x="1134" y="1078"/>
                  </a:lnTo>
                  <a:lnTo>
                    <a:pt x="1134" y="1134"/>
                  </a:lnTo>
                  <a:lnTo>
                    <a:pt x="1247" y="1191"/>
                  </a:lnTo>
                  <a:lnTo>
                    <a:pt x="1304" y="1248"/>
                  </a:lnTo>
                  <a:lnTo>
                    <a:pt x="1247" y="1304"/>
                  </a:lnTo>
                  <a:lnTo>
                    <a:pt x="964" y="1304"/>
                  </a:lnTo>
                  <a:lnTo>
                    <a:pt x="794" y="1361"/>
                  </a:lnTo>
                  <a:lnTo>
                    <a:pt x="680" y="1304"/>
                  </a:lnTo>
                  <a:lnTo>
                    <a:pt x="510" y="1248"/>
                  </a:lnTo>
                  <a:lnTo>
                    <a:pt x="397" y="1191"/>
                  </a:lnTo>
                  <a:lnTo>
                    <a:pt x="170" y="1191"/>
                  </a:lnTo>
                  <a:lnTo>
                    <a:pt x="170" y="1134"/>
                  </a:lnTo>
                  <a:lnTo>
                    <a:pt x="340" y="1134"/>
                  </a:lnTo>
                  <a:lnTo>
                    <a:pt x="227" y="1078"/>
                  </a:lnTo>
                  <a:lnTo>
                    <a:pt x="227" y="1021"/>
                  </a:lnTo>
                  <a:lnTo>
                    <a:pt x="170" y="1021"/>
                  </a:lnTo>
                  <a:lnTo>
                    <a:pt x="113" y="964"/>
                  </a:lnTo>
                  <a:lnTo>
                    <a:pt x="56" y="964"/>
                  </a:lnTo>
                  <a:lnTo>
                    <a:pt x="0" y="907"/>
                  </a:lnTo>
                  <a:lnTo>
                    <a:pt x="0" y="851"/>
                  </a:lnTo>
                  <a:lnTo>
                    <a:pt x="113" y="851"/>
                  </a:lnTo>
                  <a:lnTo>
                    <a:pt x="56" y="794"/>
                  </a:lnTo>
                  <a:lnTo>
                    <a:pt x="170" y="737"/>
                  </a:lnTo>
                  <a:lnTo>
                    <a:pt x="227" y="794"/>
                  </a:lnTo>
                  <a:lnTo>
                    <a:pt x="227" y="851"/>
                  </a:lnTo>
                  <a:lnTo>
                    <a:pt x="170" y="851"/>
                  </a:lnTo>
                  <a:lnTo>
                    <a:pt x="170" y="907"/>
                  </a:lnTo>
                  <a:lnTo>
                    <a:pt x="113" y="964"/>
                  </a:lnTo>
                  <a:lnTo>
                    <a:pt x="227" y="964"/>
                  </a:lnTo>
                  <a:lnTo>
                    <a:pt x="340" y="907"/>
                  </a:lnTo>
                  <a:lnTo>
                    <a:pt x="283" y="907"/>
                  </a:lnTo>
                  <a:lnTo>
                    <a:pt x="283" y="737"/>
                  </a:lnTo>
                  <a:lnTo>
                    <a:pt x="340" y="737"/>
                  </a:lnTo>
                  <a:lnTo>
                    <a:pt x="227" y="737"/>
                  </a:lnTo>
                  <a:lnTo>
                    <a:pt x="227" y="681"/>
                  </a:lnTo>
                  <a:lnTo>
                    <a:pt x="453" y="624"/>
                  </a:lnTo>
                  <a:lnTo>
                    <a:pt x="453" y="567"/>
                  </a:lnTo>
                  <a:lnTo>
                    <a:pt x="283" y="624"/>
                  </a:lnTo>
                  <a:lnTo>
                    <a:pt x="340" y="567"/>
                  </a:lnTo>
                  <a:lnTo>
                    <a:pt x="227" y="624"/>
                  </a:lnTo>
                  <a:lnTo>
                    <a:pt x="227" y="567"/>
                  </a:lnTo>
                  <a:lnTo>
                    <a:pt x="340" y="454"/>
                  </a:lnTo>
                  <a:lnTo>
                    <a:pt x="453" y="397"/>
                  </a:lnTo>
                  <a:lnTo>
                    <a:pt x="453" y="340"/>
                  </a:lnTo>
                  <a:lnTo>
                    <a:pt x="510" y="284"/>
                  </a:lnTo>
                  <a:close/>
                </a:path>
              </a:pathLst>
            </a:custGeom>
            <a:solidFill>
              <a:srgbClr val="E7E6E6">
                <a:lumMod val="90000"/>
              </a:srgbClr>
            </a:solidFill>
            <a:ln w="12700" cap="flat" cmpd="sng" algn="ctr">
              <a:solidFill>
                <a:sysClr val="windowText" lastClr="000000"/>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black"/>
                </a:solidFill>
                <a:effectLst/>
                <a:uLnTx/>
                <a:uFillTx/>
                <a:latin typeface="Calibri"/>
                <a:ea typeface="游ゴシック" panose="020B0400000000000000" pitchFamily="50" charset="-128"/>
                <a:cs typeface="+mn-cs"/>
              </a:endParaRPr>
            </a:p>
          </p:txBody>
        </p:sp>
        <p:sp>
          <p:nvSpPr>
            <p:cNvPr id="142" name="Freeform 916">
              <a:extLst>
                <a:ext uri="{FF2B5EF4-FFF2-40B4-BE49-F238E27FC236}">
                  <a16:creationId xmlns:a16="http://schemas.microsoft.com/office/drawing/2014/main" id="{E0A36D9C-AD5E-4CBF-94C2-74659DF2B477}"/>
                </a:ext>
              </a:extLst>
            </p:cNvPr>
            <p:cNvSpPr>
              <a:spLocks/>
            </p:cNvSpPr>
            <p:nvPr/>
          </p:nvSpPr>
          <p:spPr bwMode="auto">
            <a:xfrm>
              <a:off x="5792310" y="5533291"/>
              <a:ext cx="312525" cy="435205"/>
            </a:xfrm>
            <a:custGeom>
              <a:avLst/>
              <a:gdLst>
                <a:gd name="T0" fmla="*/ 113 w 283"/>
                <a:gd name="T1" fmla="*/ 0 h 454"/>
                <a:gd name="T2" fmla="*/ 227 w 283"/>
                <a:gd name="T3" fmla="*/ 57 h 454"/>
                <a:gd name="T4" fmla="*/ 283 w 283"/>
                <a:gd name="T5" fmla="*/ 227 h 454"/>
                <a:gd name="T6" fmla="*/ 283 w 283"/>
                <a:gd name="T7" fmla="*/ 340 h 454"/>
                <a:gd name="T8" fmla="*/ 283 w 283"/>
                <a:gd name="T9" fmla="*/ 454 h 454"/>
                <a:gd name="T10" fmla="*/ 227 w 283"/>
                <a:gd name="T11" fmla="*/ 397 h 454"/>
                <a:gd name="T12" fmla="*/ 113 w 283"/>
                <a:gd name="T13" fmla="*/ 340 h 454"/>
                <a:gd name="T14" fmla="*/ 113 w 283"/>
                <a:gd name="T15" fmla="*/ 284 h 454"/>
                <a:gd name="T16" fmla="*/ 57 w 283"/>
                <a:gd name="T17" fmla="*/ 227 h 454"/>
                <a:gd name="T18" fmla="*/ 0 w 283"/>
                <a:gd name="T19" fmla="*/ 170 h 454"/>
                <a:gd name="T20" fmla="*/ 0 w 283"/>
                <a:gd name="T21" fmla="*/ 57 h 454"/>
                <a:gd name="T22" fmla="*/ 113 w 283"/>
                <a:gd name="T23" fmla="*/ 57 h 454"/>
                <a:gd name="T24" fmla="*/ 113 w 283"/>
                <a:gd name="T25"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3" h="454">
                  <a:moveTo>
                    <a:pt x="113" y="0"/>
                  </a:moveTo>
                  <a:lnTo>
                    <a:pt x="227" y="57"/>
                  </a:lnTo>
                  <a:lnTo>
                    <a:pt x="283" y="227"/>
                  </a:lnTo>
                  <a:lnTo>
                    <a:pt x="283" y="340"/>
                  </a:lnTo>
                  <a:lnTo>
                    <a:pt x="283" y="454"/>
                  </a:lnTo>
                  <a:lnTo>
                    <a:pt x="227" y="397"/>
                  </a:lnTo>
                  <a:lnTo>
                    <a:pt x="113" y="340"/>
                  </a:lnTo>
                  <a:lnTo>
                    <a:pt x="113" y="284"/>
                  </a:lnTo>
                  <a:lnTo>
                    <a:pt x="57" y="227"/>
                  </a:lnTo>
                  <a:lnTo>
                    <a:pt x="0" y="170"/>
                  </a:lnTo>
                  <a:lnTo>
                    <a:pt x="0" y="57"/>
                  </a:lnTo>
                  <a:lnTo>
                    <a:pt x="113" y="57"/>
                  </a:lnTo>
                  <a:lnTo>
                    <a:pt x="113" y="0"/>
                  </a:lnTo>
                  <a:close/>
                </a:path>
              </a:pathLst>
            </a:custGeom>
            <a:solidFill>
              <a:srgbClr val="4472C4">
                <a:lumMod val="60000"/>
                <a:lumOff val="40000"/>
              </a:srgb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43" name="Freeform 920">
              <a:extLst>
                <a:ext uri="{FF2B5EF4-FFF2-40B4-BE49-F238E27FC236}">
                  <a16:creationId xmlns:a16="http://schemas.microsoft.com/office/drawing/2014/main" id="{409A8C16-50A0-4B56-A511-A7A97BEF5D65}"/>
                </a:ext>
              </a:extLst>
            </p:cNvPr>
            <p:cNvSpPr>
              <a:spLocks/>
            </p:cNvSpPr>
            <p:nvPr/>
          </p:nvSpPr>
          <p:spPr bwMode="auto">
            <a:xfrm>
              <a:off x="4101582" y="6076821"/>
              <a:ext cx="813891" cy="488888"/>
            </a:xfrm>
            <a:custGeom>
              <a:avLst/>
              <a:gdLst>
                <a:gd name="T0" fmla="*/ 624 w 737"/>
                <a:gd name="T1" fmla="*/ 0 h 510"/>
                <a:gd name="T2" fmla="*/ 624 w 737"/>
                <a:gd name="T3" fmla="*/ 170 h 510"/>
                <a:gd name="T4" fmla="*/ 680 w 737"/>
                <a:gd name="T5" fmla="*/ 227 h 510"/>
                <a:gd name="T6" fmla="*/ 737 w 737"/>
                <a:gd name="T7" fmla="*/ 227 h 510"/>
                <a:gd name="T8" fmla="*/ 737 w 737"/>
                <a:gd name="T9" fmla="*/ 284 h 510"/>
                <a:gd name="T10" fmla="*/ 680 w 737"/>
                <a:gd name="T11" fmla="*/ 397 h 510"/>
                <a:gd name="T12" fmla="*/ 624 w 737"/>
                <a:gd name="T13" fmla="*/ 397 h 510"/>
                <a:gd name="T14" fmla="*/ 567 w 737"/>
                <a:gd name="T15" fmla="*/ 454 h 510"/>
                <a:gd name="T16" fmla="*/ 454 w 737"/>
                <a:gd name="T17" fmla="*/ 454 h 510"/>
                <a:gd name="T18" fmla="*/ 397 w 737"/>
                <a:gd name="T19" fmla="*/ 510 h 510"/>
                <a:gd name="T20" fmla="*/ 397 w 737"/>
                <a:gd name="T21" fmla="*/ 454 h 510"/>
                <a:gd name="T22" fmla="*/ 340 w 737"/>
                <a:gd name="T23" fmla="*/ 397 h 510"/>
                <a:gd name="T24" fmla="*/ 340 w 737"/>
                <a:gd name="T25" fmla="*/ 454 h 510"/>
                <a:gd name="T26" fmla="*/ 284 w 737"/>
                <a:gd name="T27" fmla="*/ 454 h 510"/>
                <a:gd name="T28" fmla="*/ 284 w 737"/>
                <a:gd name="T29" fmla="*/ 510 h 510"/>
                <a:gd name="T30" fmla="*/ 227 w 737"/>
                <a:gd name="T31" fmla="*/ 510 h 510"/>
                <a:gd name="T32" fmla="*/ 170 w 737"/>
                <a:gd name="T33" fmla="*/ 454 h 510"/>
                <a:gd name="T34" fmla="*/ 113 w 737"/>
                <a:gd name="T35" fmla="*/ 454 h 510"/>
                <a:gd name="T36" fmla="*/ 57 w 737"/>
                <a:gd name="T37" fmla="*/ 397 h 510"/>
                <a:gd name="T38" fmla="*/ 57 w 737"/>
                <a:gd name="T39" fmla="*/ 340 h 510"/>
                <a:gd name="T40" fmla="*/ 57 w 737"/>
                <a:gd name="T41" fmla="*/ 284 h 510"/>
                <a:gd name="T42" fmla="*/ 113 w 737"/>
                <a:gd name="T43" fmla="*/ 227 h 510"/>
                <a:gd name="T44" fmla="*/ 57 w 737"/>
                <a:gd name="T45" fmla="*/ 227 h 510"/>
                <a:gd name="T46" fmla="*/ 0 w 737"/>
                <a:gd name="T47" fmla="*/ 170 h 510"/>
                <a:gd name="T48" fmla="*/ 57 w 737"/>
                <a:gd name="T49" fmla="*/ 170 h 510"/>
                <a:gd name="T50" fmla="*/ 113 w 737"/>
                <a:gd name="T51" fmla="*/ 114 h 510"/>
                <a:gd name="T52" fmla="*/ 284 w 737"/>
                <a:gd name="T53" fmla="*/ 114 h 510"/>
                <a:gd name="T54" fmla="*/ 284 w 737"/>
                <a:gd name="T55" fmla="*/ 170 h 510"/>
                <a:gd name="T56" fmla="*/ 397 w 737"/>
                <a:gd name="T57" fmla="*/ 57 h 510"/>
                <a:gd name="T58" fmla="*/ 454 w 737"/>
                <a:gd name="T59" fmla="*/ 57 h 510"/>
                <a:gd name="T60" fmla="*/ 567 w 737"/>
                <a:gd name="T61" fmla="*/ 0 h 510"/>
                <a:gd name="T62" fmla="*/ 624 w 737"/>
                <a:gd name="T63" fmla="*/ 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7" h="510">
                  <a:moveTo>
                    <a:pt x="624" y="0"/>
                  </a:moveTo>
                  <a:lnTo>
                    <a:pt x="624" y="170"/>
                  </a:lnTo>
                  <a:lnTo>
                    <a:pt x="680" y="227"/>
                  </a:lnTo>
                  <a:lnTo>
                    <a:pt x="737" y="227"/>
                  </a:lnTo>
                  <a:lnTo>
                    <a:pt x="737" y="284"/>
                  </a:lnTo>
                  <a:lnTo>
                    <a:pt x="680" y="397"/>
                  </a:lnTo>
                  <a:lnTo>
                    <a:pt x="624" y="397"/>
                  </a:lnTo>
                  <a:lnTo>
                    <a:pt x="567" y="454"/>
                  </a:lnTo>
                  <a:lnTo>
                    <a:pt x="454" y="454"/>
                  </a:lnTo>
                  <a:lnTo>
                    <a:pt x="397" y="510"/>
                  </a:lnTo>
                  <a:lnTo>
                    <a:pt x="397" y="454"/>
                  </a:lnTo>
                  <a:lnTo>
                    <a:pt x="340" y="397"/>
                  </a:lnTo>
                  <a:lnTo>
                    <a:pt x="340" y="454"/>
                  </a:lnTo>
                  <a:lnTo>
                    <a:pt x="284" y="454"/>
                  </a:lnTo>
                  <a:lnTo>
                    <a:pt x="284" y="510"/>
                  </a:lnTo>
                  <a:lnTo>
                    <a:pt x="227" y="510"/>
                  </a:lnTo>
                  <a:lnTo>
                    <a:pt x="170" y="454"/>
                  </a:lnTo>
                  <a:lnTo>
                    <a:pt x="113" y="454"/>
                  </a:lnTo>
                  <a:lnTo>
                    <a:pt x="57" y="397"/>
                  </a:lnTo>
                  <a:lnTo>
                    <a:pt x="57" y="340"/>
                  </a:lnTo>
                  <a:lnTo>
                    <a:pt x="57" y="284"/>
                  </a:lnTo>
                  <a:lnTo>
                    <a:pt x="113" y="227"/>
                  </a:lnTo>
                  <a:lnTo>
                    <a:pt x="57" y="227"/>
                  </a:lnTo>
                  <a:lnTo>
                    <a:pt x="0" y="170"/>
                  </a:lnTo>
                  <a:lnTo>
                    <a:pt x="57" y="170"/>
                  </a:lnTo>
                  <a:lnTo>
                    <a:pt x="113" y="114"/>
                  </a:lnTo>
                  <a:lnTo>
                    <a:pt x="284" y="114"/>
                  </a:lnTo>
                  <a:lnTo>
                    <a:pt x="284" y="170"/>
                  </a:lnTo>
                  <a:lnTo>
                    <a:pt x="397" y="57"/>
                  </a:lnTo>
                  <a:lnTo>
                    <a:pt x="454" y="57"/>
                  </a:lnTo>
                  <a:lnTo>
                    <a:pt x="567" y="0"/>
                  </a:lnTo>
                  <a:lnTo>
                    <a:pt x="624" y="0"/>
                  </a:lnTo>
                  <a:close/>
                </a:path>
              </a:pathLst>
            </a:custGeom>
            <a:solidFill>
              <a:srgbClr val="4472C4">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44" name="Freeform 921">
              <a:extLst>
                <a:ext uri="{FF2B5EF4-FFF2-40B4-BE49-F238E27FC236}">
                  <a16:creationId xmlns:a16="http://schemas.microsoft.com/office/drawing/2014/main" id="{BBAAE9B8-4A02-469A-B6EC-A1AE40B440C8}"/>
                </a:ext>
              </a:extLst>
            </p:cNvPr>
            <p:cNvSpPr>
              <a:spLocks/>
            </p:cNvSpPr>
            <p:nvPr/>
          </p:nvSpPr>
          <p:spPr bwMode="auto">
            <a:xfrm>
              <a:off x="4789579" y="5806492"/>
              <a:ext cx="626154" cy="543529"/>
            </a:xfrm>
            <a:custGeom>
              <a:avLst/>
              <a:gdLst>
                <a:gd name="T0" fmla="*/ 113 w 567"/>
                <a:gd name="T1" fmla="*/ 510 h 567"/>
                <a:gd name="T2" fmla="*/ 227 w 567"/>
                <a:gd name="T3" fmla="*/ 567 h 567"/>
                <a:gd name="T4" fmla="*/ 340 w 567"/>
                <a:gd name="T5" fmla="*/ 510 h 567"/>
                <a:gd name="T6" fmla="*/ 340 w 567"/>
                <a:gd name="T7" fmla="*/ 453 h 567"/>
                <a:gd name="T8" fmla="*/ 453 w 567"/>
                <a:gd name="T9" fmla="*/ 510 h 567"/>
                <a:gd name="T10" fmla="*/ 567 w 567"/>
                <a:gd name="T11" fmla="*/ 453 h 567"/>
                <a:gd name="T12" fmla="*/ 510 w 567"/>
                <a:gd name="T13" fmla="*/ 340 h 567"/>
                <a:gd name="T14" fmla="*/ 453 w 567"/>
                <a:gd name="T15" fmla="*/ 226 h 567"/>
                <a:gd name="T16" fmla="*/ 397 w 567"/>
                <a:gd name="T17" fmla="*/ 113 h 567"/>
                <a:gd name="T18" fmla="*/ 397 w 567"/>
                <a:gd name="T19" fmla="*/ 56 h 567"/>
                <a:gd name="T20" fmla="*/ 340 w 567"/>
                <a:gd name="T21" fmla="*/ 0 h 567"/>
                <a:gd name="T22" fmla="*/ 283 w 567"/>
                <a:gd name="T23" fmla="*/ 113 h 567"/>
                <a:gd name="T24" fmla="*/ 227 w 567"/>
                <a:gd name="T25" fmla="*/ 170 h 567"/>
                <a:gd name="T26" fmla="*/ 170 w 567"/>
                <a:gd name="T27" fmla="*/ 226 h 567"/>
                <a:gd name="T28" fmla="*/ 56 w 567"/>
                <a:gd name="T29" fmla="*/ 283 h 567"/>
                <a:gd name="T30" fmla="*/ 0 w 567"/>
                <a:gd name="T31" fmla="*/ 283 h 567"/>
                <a:gd name="T32" fmla="*/ 0 w 567"/>
                <a:gd name="T33" fmla="*/ 453 h 567"/>
                <a:gd name="T34" fmla="*/ 56 w 567"/>
                <a:gd name="T35" fmla="*/ 510 h 567"/>
                <a:gd name="T36" fmla="*/ 113 w 567"/>
                <a:gd name="T37" fmla="*/ 510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7" h="567">
                  <a:moveTo>
                    <a:pt x="113" y="510"/>
                  </a:moveTo>
                  <a:lnTo>
                    <a:pt x="227" y="567"/>
                  </a:lnTo>
                  <a:lnTo>
                    <a:pt x="340" y="510"/>
                  </a:lnTo>
                  <a:lnTo>
                    <a:pt x="340" y="453"/>
                  </a:lnTo>
                  <a:lnTo>
                    <a:pt x="453" y="510"/>
                  </a:lnTo>
                  <a:lnTo>
                    <a:pt x="567" y="453"/>
                  </a:lnTo>
                  <a:lnTo>
                    <a:pt x="510" y="340"/>
                  </a:lnTo>
                  <a:lnTo>
                    <a:pt x="453" y="226"/>
                  </a:lnTo>
                  <a:lnTo>
                    <a:pt x="397" y="113"/>
                  </a:lnTo>
                  <a:lnTo>
                    <a:pt x="397" y="56"/>
                  </a:lnTo>
                  <a:lnTo>
                    <a:pt x="340" y="0"/>
                  </a:lnTo>
                  <a:lnTo>
                    <a:pt x="283" y="113"/>
                  </a:lnTo>
                  <a:lnTo>
                    <a:pt x="227" y="170"/>
                  </a:lnTo>
                  <a:lnTo>
                    <a:pt x="170" y="226"/>
                  </a:lnTo>
                  <a:lnTo>
                    <a:pt x="56" y="283"/>
                  </a:lnTo>
                  <a:lnTo>
                    <a:pt x="0" y="283"/>
                  </a:lnTo>
                  <a:lnTo>
                    <a:pt x="0" y="453"/>
                  </a:lnTo>
                  <a:lnTo>
                    <a:pt x="56" y="510"/>
                  </a:lnTo>
                  <a:lnTo>
                    <a:pt x="113" y="510"/>
                  </a:lnTo>
                  <a:close/>
                </a:path>
              </a:pathLst>
            </a:custGeom>
            <a:solidFill>
              <a:srgbClr val="4472C4">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45" name="Freeform 924">
              <a:extLst>
                <a:ext uri="{FF2B5EF4-FFF2-40B4-BE49-F238E27FC236}">
                  <a16:creationId xmlns:a16="http://schemas.microsoft.com/office/drawing/2014/main" id="{37ECCA3E-9F84-47D3-A9F5-5C57D5164398}"/>
                </a:ext>
              </a:extLst>
            </p:cNvPr>
            <p:cNvSpPr>
              <a:spLocks/>
            </p:cNvSpPr>
            <p:nvPr/>
          </p:nvSpPr>
          <p:spPr bwMode="auto">
            <a:xfrm>
              <a:off x="6481412" y="2598031"/>
              <a:ext cx="438416" cy="652814"/>
            </a:xfrm>
            <a:custGeom>
              <a:avLst/>
              <a:gdLst>
                <a:gd name="T0" fmla="*/ 0 w 397"/>
                <a:gd name="T1" fmla="*/ 227 h 681"/>
                <a:gd name="T2" fmla="*/ 56 w 397"/>
                <a:gd name="T3" fmla="*/ 170 h 681"/>
                <a:gd name="T4" fmla="*/ 56 w 397"/>
                <a:gd name="T5" fmla="*/ 114 h 681"/>
                <a:gd name="T6" fmla="*/ 113 w 397"/>
                <a:gd name="T7" fmla="*/ 114 h 681"/>
                <a:gd name="T8" fmla="*/ 227 w 397"/>
                <a:gd name="T9" fmla="*/ 0 h 681"/>
                <a:gd name="T10" fmla="*/ 283 w 397"/>
                <a:gd name="T11" fmla="*/ 57 h 681"/>
                <a:gd name="T12" fmla="*/ 340 w 397"/>
                <a:gd name="T13" fmla="*/ 57 h 681"/>
                <a:gd name="T14" fmla="*/ 340 w 397"/>
                <a:gd name="T15" fmla="*/ 0 h 681"/>
                <a:gd name="T16" fmla="*/ 397 w 397"/>
                <a:gd name="T17" fmla="*/ 57 h 681"/>
                <a:gd name="T18" fmla="*/ 397 w 397"/>
                <a:gd name="T19" fmla="*/ 170 h 681"/>
                <a:gd name="T20" fmla="*/ 340 w 397"/>
                <a:gd name="T21" fmla="*/ 227 h 681"/>
                <a:gd name="T22" fmla="*/ 340 w 397"/>
                <a:gd name="T23" fmla="*/ 511 h 681"/>
                <a:gd name="T24" fmla="*/ 283 w 397"/>
                <a:gd name="T25" fmla="*/ 567 h 681"/>
                <a:gd name="T26" fmla="*/ 227 w 397"/>
                <a:gd name="T27" fmla="*/ 681 h 681"/>
                <a:gd name="T28" fmla="*/ 113 w 397"/>
                <a:gd name="T29" fmla="*/ 681 h 681"/>
                <a:gd name="T30" fmla="*/ 113 w 397"/>
                <a:gd name="T31" fmla="*/ 454 h 681"/>
                <a:gd name="T32" fmla="*/ 56 w 397"/>
                <a:gd name="T33" fmla="*/ 511 h 681"/>
                <a:gd name="T34" fmla="*/ 56 w 397"/>
                <a:gd name="T35" fmla="*/ 397 h 681"/>
                <a:gd name="T36" fmla="*/ 0 w 397"/>
                <a:gd name="T37" fmla="*/ 227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7" h="681">
                  <a:moveTo>
                    <a:pt x="0" y="227"/>
                  </a:moveTo>
                  <a:lnTo>
                    <a:pt x="56" y="170"/>
                  </a:lnTo>
                  <a:lnTo>
                    <a:pt x="56" y="114"/>
                  </a:lnTo>
                  <a:lnTo>
                    <a:pt x="113" y="114"/>
                  </a:lnTo>
                  <a:lnTo>
                    <a:pt x="227" y="0"/>
                  </a:lnTo>
                  <a:lnTo>
                    <a:pt x="283" y="57"/>
                  </a:lnTo>
                  <a:lnTo>
                    <a:pt x="340" y="57"/>
                  </a:lnTo>
                  <a:lnTo>
                    <a:pt x="340" y="0"/>
                  </a:lnTo>
                  <a:lnTo>
                    <a:pt x="397" y="57"/>
                  </a:lnTo>
                  <a:lnTo>
                    <a:pt x="397" y="170"/>
                  </a:lnTo>
                  <a:lnTo>
                    <a:pt x="340" y="227"/>
                  </a:lnTo>
                  <a:lnTo>
                    <a:pt x="340" y="511"/>
                  </a:lnTo>
                  <a:lnTo>
                    <a:pt x="283" y="567"/>
                  </a:lnTo>
                  <a:lnTo>
                    <a:pt x="227" y="681"/>
                  </a:lnTo>
                  <a:lnTo>
                    <a:pt x="113" y="681"/>
                  </a:lnTo>
                  <a:lnTo>
                    <a:pt x="113" y="454"/>
                  </a:lnTo>
                  <a:lnTo>
                    <a:pt x="56" y="511"/>
                  </a:lnTo>
                  <a:lnTo>
                    <a:pt x="56" y="397"/>
                  </a:lnTo>
                  <a:lnTo>
                    <a:pt x="0" y="227"/>
                  </a:lnTo>
                  <a:close/>
                </a:path>
              </a:pathLst>
            </a:custGeom>
            <a:solidFill>
              <a:srgbClr val="ED7D31">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46" name="Freeform 925">
              <a:extLst>
                <a:ext uri="{FF2B5EF4-FFF2-40B4-BE49-F238E27FC236}">
                  <a16:creationId xmlns:a16="http://schemas.microsoft.com/office/drawing/2014/main" id="{6C1ADBDD-A779-4F22-87F5-18456E916AE6}"/>
                </a:ext>
              </a:extLst>
            </p:cNvPr>
            <p:cNvSpPr>
              <a:spLocks/>
            </p:cNvSpPr>
            <p:nvPr/>
          </p:nvSpPr>
          <p:spPr bwMode="auto">
            <a:xfrm>
              <a:off x="6355515" y="2217467"/>
              <a:ext cx="250680" cy="598173"/>
            </a:xfrm>
            <a:custGeom>
              <a:avLst/>
              <a:gdLst>
                <a:gd name="T0" fmla="*/ 114 w 227"/>
                <a:gd name="T1" fmla="*/ 0 h 624"/>
                <a:gd name="T2" fmla="*/ 227 w 227"/>
                <a:gd name="T3" fmla="*/ 114 h 624"/>
                <a:gd name="T4" fmla="*/ 227 w 227"/>
                <a:gd name="T5" fmla="*/ 227 h 624"/>
                <a:gd name="T6" fmla="*/ 170 w 227"/>
                <a:gd name="T7" fmla="*/ 284 h 624"/>
                <a:gd name="T8" fmla="*/ 170 w 227"/>
                <a:gd name="T9" fmla="*/ 511 h 624"/>
                <a:gd name="T10" fmla="*/ 170 w 227"/>
                <a:gd name="T11" fmla="*/ 567 h 624"/>
                <a:gd name="T12" fmla="*/ 114 w 227"/>
                <a:gd name="T13" fmla="*/ 624 h 624"/>
                <a:gd name="T14" fmla="*/ 57 w 227"/>
                <a:gd name="T15" fmla="*/ 567 h 624"/>
                <a:gd name="T16" fmla="*/ 0 w 227"/>
                <a:gd name="T17" fmla="*/ 511 h 624"/>
                <a:gd name="T18" fmla="*/ 0 w 227"/>
                <a:gd name="T19" fmla="*/ 397 h 624"/>
                <a:gd name="T20" fmla="*/ 57 w 227"/>
                <a:gd name="T21" fmla="*/ 284 h 624"/>
                <a:gd name="T22" fmla="*/ 0 w 227"/>
                <a:gd name="T23" fmla="*/ 227 h 624"/>
                <a:gd name="T24" fmla="*/ 57 w 227"/>
                <a:gd name="T25" fmla="*/ 170 h 624"/>
                <a:gd name="T26" fmla="*/ 57 w 227"/>
                <a:gd name="T27" fmla="*/ 57 h 624"/>
                <a:gd name="T28" fmla="*/ 114 w 227"/>
                <a:gd name="T29" fmla="*/ 0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7" h="624">
                  <a:moveTo>
                    <a:pt x="114" y="0"/>
                  </a:moveTo>
                  <a:lnTo>
                    <a:pt x="227" y="114"/>
                  </a:lnTo>
                  <a:lnTo>
                    <a:pt x="227" y="227"/>
                  </a:lnTo>
                  <a:lnTo>
                    <a:pt x="170" y="284"/>
                  </a:lnTo>
                  <a:lnTo>
                    <a:pt x="170" y="511"/>
                  </a:lnTo>
                  <a:lnTo>
                    <a:pt x="170" y="567"/>
                  </a:lnTo>
                  <a:lnTo>
                    <a:pt x="114" y="624"/>
                  </a:lnTo>
                  <a:lnTo>
                    <a:pt x="57" y="567"/>
                  </a:lnTo>
                  <a:lnTo>
                    <a:pt x="0" y="511"/>
                  </a:lnTo>
                  <a:lnTo>
                    <a:pt x="0" y="397"/>
                  </a:lnTo>
                  <a:lnTo>
                    <a:pt x="57" y="284"/>
                  </a:lnTo>
                  <a:lnTo>
                    <a:pt x="0" y="227"/>
                  </a:lnTo>
                  <a:lnTo>
                    <a:pt x="57" y="170"/>
                  </a:lnTo>
                  <a:lnTo>
                    <a:pt x="57" y="57"/>
                  </a:lnTo>
                  <a:lnTo>
                    <a:pt x="114" y="0"/>
                  </a:lnTo>
                  <a:close/>
                </a:path>
              </a:pathLst>
            </a:custGeom>
            <a:solidFill>
              <a:srgbClr val="ED7D31">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20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47" name="Freeform 926">
              <a:extLst>
                <a:ext uri="{FF2B5EF4-FFF2-40B4-BE49-F238E27FC236}">
                  <a16:creationId xmlns:a16="http://schemas.microsoft.com/office/drawing/2014/main" id="{112DF872-223A-4E24-BBC5-278184620424}"/>
                </a:ext>
              </a:extLst>
            </p:cNvPr>
            <p:cNvSpPr>
              <a:spLocks/>
            </p:cNvSpPr>
            <p:nvPr/>
          </p:nvSpPr>
          <p:spPr bwMode="auto">
            <a:xfrm>
              <a:off x="6481412" y="1946182"/>
              <a:ext cx="563206" cy="761136"/>
            </a:xfrm>
            <a:custGeom>
              <a:avLst/>
              <a:gdLst>
                <a:gd name="T0" fmla="*/ 56 w 510"/>
                <a:gd name="T1" fmla="*/ 794 h 794"/>
                <a:gd name="T2" fmla="*/ 56 w 510"/>
                <a:gd name="T3" fmla="*/ 567 h 794"/>
                <a:gd name="T4" fmla="*/ 113 w 510"/>
                <a:gd name="T5" fmla="*/ 510 h 794"/>
                <a:gd name="T6" fmla="*/ 113 w 510"/>
                <a:gd name="T7" fmla="*/ 397 h 794"/>
                <a:gd name="T8" fmla="*/ 0 w 510"/>
                <a:gd name="T9" fmla="*/ 283 h 794"/>
                <a:gd name="T10" fmla="*/ 56 w 510"/>
                <a:gd name="T11" fmla="*/ 113 h 794"/>
                <a:gd name="T12" fmla="*/ 113 w 510"/>
                <a:gd name="T13" fmla="*/ 113 h 794"/>
                <a:gd name="T14" fmla="*/ 170 w 510"/>
                <a:gd name="T15" fmla="*/ 0 h 794"/>
                <a:gd name="T16" fmla="*/ 283 w 510"/>
                <a:gd name="T17" fmla="*/ 113 h 794"/>
                <a:gd name="T18" fmla="*/ 227 w 510"/>
                <a:gd name="T19" fmla="*/ 170 h 794"/>
                <a:gd name="T20" fmla="*/ 283 w 510"/>
                <a:gd name="T21" fmla="*/ 283 h 794"/>
                <a:gd name="T22" fmla="*/ 397 w 510"/>
                <a:gd name="T23" fmla="*/ 283 h 794"/>
                <a:gd name="T24" fmla="*/ 397 w 510"/>
                <a:gd name="T25" fmla="*/ 340 h 794"/>
                <a:gd name="T26" fmla="*/ 453 w 510"/>
                <a:gd name="T27" fmla="*/ 283 h 794"/>
                <a:gd name="T28" fmla="*/ 453 w 510"/>
                <a:gd name="T29" fmla="*/ 397 h 794"/>
                <a:gd name="T30" fmla="*/ 510 w 510"/>
                <a:gd name="T31" fmla="*/ 510 h 794"/>
                <a:gd name="T32" fmla="*/ 510 w 510"/>
                <a:gd name="T33" fmla="*/ 567 h 794"/>
                <a:gd name="T34" fmla="*/ 510 w 510"/>
                <a:gd name="T35" fmla="*/ 624 h 794"/>
                <a:gd name="T36" fmla="*/ 397 w 510"/>
                <a:gd name="T37" fmla="*/ 624 h 794"/>
                <a:gd name="T38" fmla="*/ 340 w 510"/>
                <a:gd name="T39" fmla="*/ 680 h 794"/>
                <a:gd name="T40" fmla="*/ 340 w 510"/>
                <a:gd name="T41" fmla="*/ 737 h 794"/>
                <a:gd name="T42" fmla="*/ 283 w 510"/>
                <a:gd name="T43" fmla="*/ 737 h 794"/>
                <a:gd name="T44" fmla="*/ 227 w 510"/>
                <a:gd name="T45" fmla="*/ 680 h 794"/>
                <a:gd name="T46" fmla="*/ 113 w 510"/>
                <a:gd name="T47" fmla="*/ 794 h 794"/>
                <a:gd name="T48" fmla="*/ 56 w 510"/>
                <a:gd name="T49" fmla="*/ 794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10" h="794">
                  <a:moveTo>
                    <a:pt x="56" y="794"/>
                  </a:moveTo>
                  <a:lnTo>
                    <a:pt x="56" y="567"/>
                  </a:lnTo>
                  <a:lnTo>
                    <a:pt x="113" y="510"/>
                  </a:lnTo>
                  <a:lnTo>
                    <a:pt x="113" y="397"/>
                  </a:lnTo>
                  <a:lnTo>
                    <a:pt x="0" y="283"/>
                  </a:lnTo>
                  <a:lnTo>
                    <a:pt x="56" y="113"/>
                  </a:lnTo>
                  <a:lnTo>
                    <a:pt x="113" y="113"/>
                  </a:lnTo>
                  <a:lnTo>
                    <a:pt x="170" y="0"/>
                  </a:lnTo>
                  <a:lnTo>
                    <a:pt x="283" y="113"/>
                  </a:lnTo>
                  <a:lnTo>
                    <a:pt x="227" y="170"/>
                  </a:lnTo>
                  <a:lnTo>
                    <a:pt x="283" y="283"/>
                  </a:lnTo>
                  <a:lnTo>
                    <a:pt x="397" y="283"/>
                  </a:lnTo>
                  <a:lnTo>
                    <a:pt x="397" y="340"/>
                  </a:lnTo>
                  <a:lnTo>
                    <a:pt x="453" y="283"/>
                  </a:lnTo>
                  <a:lnTo>
                    <a:pt x="453" y="397"/>
                  </a:lnTo>
                  <a:lnTo>
                    <a:pt x="510" y="510"/>
                  </a:lnTo>
                  <a:lnTo>
                    <a:pt x="510" y="567"/>
                  </a:lnTo>
                  <a:lnTo>
                    <a:pt x="510" y="624"/>
                  </a:lnTo>
                  <a:lnTo>
                    <a:pt x="397" y="624"/>
                  </a:lnTo>
                  <a:lnTo>
                    <a:pt x="340" y="680"/>
                  </a:lnTo>
                  <a:lnTo>
                    <a:pt x="340" y="737"/>
                  </a:lnTo>
                  <a:lnTo>
                    <a:pt x="283" y="737"/>
                  </a:lnTo>
                  <a:lnTo>
                    <a:pt x="227" y="680"/>
                  </a:lnTo>
                  <a:lnTo>
                    <a:pt x="113" y="794"/>
                  </a:lnTo>
                  <a:lnTo>
                    <a:pt x="56" y="794"/>
                  </a:lnTo>
                  <a:close/>
                </a:path>
              </a:pathLst>
            </a:custGeom>
            <a:solidFill>
              <a:srgbClr val="ED7D31">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48" name="Freeform 927">
              <a:extLst>
                <a:ext uri="{FF2B5EF4-FFF2-40B4-BE49-F238E27FC236}">
                  <a16:creationId xmlns:a16="http://schemas.microsoft.com/office/drawing/2014/main" id="{90631CAC-AC12-42E3-8E58-A4F694408315}"/>
                </a:ext>
              </a:extLst>
            </p:cNvPr>
            <p:cNvSpPr>
              <a:spLocks/>
            </p:cNvSpPr>
            <p:nvPr/>
          </p:nvSpPr>
          <p:spPr bwMode="auto">
            <a:xfrm>
              <a:off x="6355516" y="1728579"/>
              <a:ext cx="689099" cy="488888"/>
            </a:xfrm>
            <a:custGeom>
              <a:avLst/>
              <a:gdLst>
                <a:gd name="T0" fmla="*/ 227 w 624"/>
                <a:gd name="T1" fmla="*/ 340 h 510"/>
                <a:gd name="T2" fmla="*/ 114 w 624"/>
                <a:gd name="T3" fmla="*/ 340 h 510"/>
                <a:gd name="T4" fmla="*/ 57 w 624"/>
                <a:gd name="T5" fmla="*/ 397 h 510"/>
                <a:gd name="T6" fmla="*/ 57 w 624"/>
                <a:gd name="T7" fmla="*/ 284 h 510"/>
                <a:gd name="T8" fmla="*/ 0 w 624"/>
                <a:gd name="T9" fmla="*/ 284 h 510"/>
                <a:gd name="T10" fmla="*/ 57 w 624"/>
                <a:gd name="T11" fmla="*/ 227 h 510"/>
                <a:gd name="T12" fmla="*/ 170 w 624"/>
                <a:gd name="T13" fmla="*/ 170 h 510"/>
                <a:gd name="T14" fmla="*/ 284 w 624"/>
                <a:gd name="T15" fmla="*/ 170 h 510"/>
                <a:gd name="T16" fmla="*/ 284 w 624"/>
                <a:gd name="T17" fmla="*/ 113 h 510"/>
                <a:gd name="T18" fmla="*/ 341 w 624"/>
                <a:gd name="T19" fmla="*/ 57 h 510"/>
                <a:gd name="T20" fmla="*/ 341 w 624"/>
                <a:gd name="T21" fmla="*/ 0 h 510"/>
                <a:gd name="T22" fmla="*/ 397 w 624"/>
                <a:gd name="T23" fmla="*/ 0 h 510"/>
                <a:gd name="T24" fmla="*/ 567 w 624"/>
                <a:gd name="T25" fmla="*/ 0 h 510"/>
                <a:gd name="T26" fmla="*/ 624 w 624"/>
                <a:gd name="T27" fmla="*/ 113 h 510"/>
                <a:gd name="T28" fmla="*/ 624 w 624"/>
                <a:gd name="T29" fmla="*/ 227 h 510"/>
                <a:gd name="T30" fmla="*/ 567 w 624"/>
                <a:gd name="T31" fmla="*/ 340 h 510"/>
                <a:gd name="T32" fmla="*/ 511 w 624"/>
                <a:gd name="T33" fmla="*/ 340 h 510"/>
                <a:gd name="T34" fmla="*/ 454 w 624"/>
                <a:gd name="T35" fmla="*/ 454 h 510"/>
                <a:gd name="T36" fmla="*/ 511 w 624"/>
                <a:gd name="T37" fmla="*/ 510 h 510"/>
                <a:gd name="T38" fmla="*/ 397 w 624"/>
                <a:gd name="T39" fmla="*/ 510 h 510"/>
                <a:gd name="T40" fmla="*/ 341 w 624"/>
                <a:gd name="T41" fmla="*/ 397 h 510"/>
                <a:gd name="T42" fmla="*/ 397 w 624"/>
                <a:gd name="T43" fmla="*/ 340 h 510"/>
                <a:gd name="T44" fmla="*/ 284 w 624"/>
                <a:gd name="T45" fmla="*/ 227 h 510"/>
                <a:gd name="T46" fmla="*/ 227 w 624"/>
                <a:gd name="T47" fmla="*/ 34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4" h="510">
                  <a:moveTo>
                    <a:pt x="227" y="340"/>
                  </a:moveTo>
                  <a:lnTo>
                    <a:pt x="114" y="340"/>
                  </a:lnTo>
                  <a:lnTo>
                    <a:pt x="57" y="397"/>
                  </a:lnTo>
                  <a:lnTo>
                    <a:pt x="57" y="284"/>
                  </a:lnTo>
                  <a:lnTo>
                    <a:pt x="0" y="284"/>
                  </a:lnTo>
                  <a:lnTo>
                    <a:pt x="57" y="227"/>
                  </a:lnTo>
                  <a:lnTo>
                    <a:pt x="170" y="170"/>
                  </a:lnTo>
                  <a:lnTo>
                    <a:pt x="284" y="170"/>
                  </a:lnTo>
                  <a:lnTo>
                    <a:pt x="284" y="113"/>
                  </a:lnTo>
                  <a:lnTo>
                    <a:pt x="341" y="57"/>
                  </a:lnTo>
                  <a:lnTo>
                    <a:pt x="341" y="0"/>
                  </a:lnTo>
                  <a:lnTo>
                    <a:pt x="397" y="0"/>
                  </a:lnTo>
                  <a:lnTo>
                    <a:pt x="567" y="0"/>
                  </a:lnTo>
                  <a:lnTo>
                    <a:pt x="624" y="113"/>
                  </a:lnTo>
                  <a:lnTo>
                    <a:pt x="624" y="227"/>
                  </a:lnTo>
                  <a:lnTo>
                    <a:pt x="567" y="340"/>
                  </a:lnTo>
                  <a:lnTo>
                    <a:pt x="511" y="340"/>
                  </a:lnTo>
                  <a:lnTo>
                    <a:pt x="454" y="454"/>
                  </a:lnTo>
                  <a:lnTo>
                    <a:pt x="511" y="510"/>
                  </a:lnTo>
                  <a:lnTo>
                    <a:pt x="397" y="510"/>
                  </a:lnTo>
                  <a:lnTo>
                    <a:pt x="341" y="397"/>
                  </a:lnTo>
                  <a:lnTo>
                    <a:pt x="397" y="340"/>
                  </a:lnTo>
                  <a:lnTo>
                    <a:pt x="284" y="227"/>
                  </a:lnTo>
                  <a:lnTo>
                    <a:pt x="227" y="340"/>
                  </a:lnTo>
                  <a:close/>
                </a:path>
              </a:pathLst>
            </a:custGeom>
            <a:solidFill>
              <a:srgbClr val="ED7D31">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49" name="Freeform 928">
              <a:extLst>
                <a:ext uri="{FF2B5EF4-FFF2-40B4-BE49-F238E27FC236}">
                  <a16:creationId xmlns:a16="http://schemas.microsoft.com/office/drawing/2014/main" id="{B4612844-D005-4998-88D8-A755296C9EDD}"/>
                </a:ext>
              </a:extLst>
            </p:cNvPr>
            <p:cNvSpPr>
              <a:spLocks/>
            </p:cNvSpPr>
            <p:nvPr/>
          </p:nvSpPr>
          <p:spPr bwMode="auto">
            <a:xfrm>
              <a:off x="5729360" y="967443"/>
              <a:ext cx="1127521" cy="869456"/>
            </a:xfrm>
            <a:custGeom>
              <a:avLst/>
              <a:gdLst>
                <a:gd name="T0" fmla="*/ 964 w 1021"/>
                <a:gd name="T1" fmla="*/ 794 h 907"/>
                <a:gd name="T2" fmla="*/ 964 w 1021"/>
                <a:gd name="T3" fmla="*/ 511 h 907"/>
                <a:gd name="T4" fmla="*/ 1021 w 1021"/>
                <a:gd name="T5" fmla="*/ 454 h 907"/>
                <a:gd name="T6" fmla="*/ 908 w 1021"/>
                <a:gd name="T7" fmla="*/ 397 h 907"/>
                <a:gd name="T8" fmla="*/ 851 w 1021"/>
                <a:gd name="T9" fmla="*/ 397 h 907"/>
                <a:gd name="T10" fmla="*/ 737 w 1021"/>
                <a:gd name="T11" fmla="*/ 340 h 907"/>
                <a:gd name="T12" fmla="*/ 681 w 1021"/>
                <a:gd name="T13" fmla="*/ 284 h 907"/>
                <a:gd name="T14" fmla="*/ 567 w 1021"/>
                <a:gd name="T15" fmla="*/ 340 h 907"/>
                <a:gd name="T16" fmla="*/ 511 w 1021"/>
                <a:gd name="T17" fmla="*/ 284 h 907"/>
                <a:gd name="T18" fmla="*/ 454 w 1021"/>
                <a:gd name="T19" fmla="*/ 340 h 907"/>
                <a:gd name="T20" fmla="*/ 397 w 1021"/>
                <a:gd name="T21" fmla="*/ 284 h 907"/>
                <a:gd name="T22" fmla="*/ 340 w 1021"/>
                <a:gd name="T23" fmla="*/ 284 h 907"/>
                <a:gd name="T24" fmla="*/ 284 w 1021"/>
                <a:gd name="T25" fmla="*/ 227 h 907"/>
                <a:gd name="T26" fmla="*/ 340 w 1021"/>
                <a:gd name="T27" fmla="*/ 114 h 907"/>
                <a:gd name="T28" fmla="*/ 284 w 1021"/>
                <a:gd name="T29" fmla="*/ 0 h 907"/>
                <a:gd name="T30" fmla="*/ 114 w 1021"/>
                <a:gd name="T31" fmla="*/ 0 h 907"/>
                <a:gd name="T32" fmla="*/ 0 w 1021"/>
                <a:gd name="T33" fmla="*/ 114 h 907"/>
                <a:gd name="T34" fmla="*/ 57 w 1021"/>
                <a:gd name="T35" fmla="*/ 114 h 907"/>
                <a:gd name="T36" fmla="*/ 57 w 1021"/>
                <a:gd name="T37" fmla="*/ 170 h 907"/>
                <a:gd name="T38" fmla="*/ 170 w 1021"/>
                <a:gd name="T39" fmla="*/ 170 h 907"/>
                <a:gd name="T40" fmla="*/ 170 w 1021"/>
                <a:gd name="T41" fmla="*/ 284 h 907"/>
                <a:gd name="T42" fmla="*/ 114 w 1021"/>
                <a:gd name="T43" fmla="*/ 340 h 907"/>
                <a:gd name="T44" fmla="*/ 170 w 1021"/>
                <a:gd name="T45" fmla="*/ 511 h 907"/>
                <a:gd name="T46" fmla="*/ 114 w 1021"/>
                <a:gd name="T47" fmla="*/ 567 h 907"/>
                <a:gd name="T48" fmla="*/ 114 w 1021"/>
                <a:gd name="T49" fmla="*/ 624 h 907"/>
                <a:gd name="T50" fmla="*/ 170 w 1021"/>
                <a:gd name="T51" fmla="*/ 737 h 907"/>
                <a:gd name="T52" fmla="*/ 227 w 1021"/>
                <a:gd name="T53" fmla="*/ 681 h 907"/>
                <a:gd name="T54" fmla="*/ 284 w 1021"/>
                <a:gd name="T55" fmla="*/ 737 h 907"/>
                <a:gd name="T56" fmla="*/ 340 w 1021"/>
                <a:gd name="T57" fmla="*/ 737 h 907"/>
                <a:gd name="T58" fmla="*/ 340 w 1021"/>
                <a:gd name="T59" fmla="*/ 794 h 907"/>
                <a:gd name="T60" fmla="*/ 397 w 1021"/>
                <a:gd name="T61" fmla="*/ 851 h 907"/>
                <a:gd name="T62" fmla="*/ 397 w 1021"/>
                <a:gd name="T63" fmla="*/ 794 h 907"/>
                <a:gd name="T64" fmla="*/ 511 w 1021"/>
                <a:gd name="T65" fmla="*/ 794 h 907"/>
                <a:gd name="T66" fmla="*/ 511 w 1021"/>
                <a:gd name="T67" fmla="*/ 851 h 907"/>
                <a:gd name="T68" fmla="*/ 681 w 1021"/>
                <a:gd name="T69" fmla="*/ 851 h 907"/>
                <a:gd name="T70" fmla="*/ 737 w 1021"/>
                <a:gd name="T71" fmla="*/ 907 h 907"/>
                <a:gd name="T72" fmla="*/ 851 w 1021"/>
                <a:gd name="T73" fmla="*/ 907 h 907"/>
                <a:gd name="T74" fmla="*/ 908 w 1021"/>
                <a:gd name="T75" fmla="*/ 851 h 907"/>
                <a:gd name="T76" fmla="*/ 908 w 1021"/>
                <a:gd name="T77" fmla="*/ 794 h 907"/>
                <a:gd name="T78" fmla="*/ 964 w 1021"/>
                <a:gd name="T79" fmla="*/ 794 h 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21" h="907">
                  <a:moveTo>
                    <a:pt x="964" y="794"/>
                  </a:moveTo>
                  <a:lnTo>
                    <a:pt x="964" y="511"/>
                  </a:lnTo>
                  <a:lnTo>
                    <a:pt x="1021" y="454"/>
                  </a:lnTo>
                  <a:lnTo>
                    <a:pt x="908" y="397"/>
                  </a:lnTo>
                  <a:lnTo>
                    <a:pt x="851" y="397"/>
                  </a:lnTo>
                  <a:lnTo>
                    <a:pt x="737" y="340"/>
                  </a:lnTo>
                  <a:lnTo>
                    <a:pt x="681" y="284"/>
                  </a:lnTo>
                  <a:lnTo>
                    <a:pt x="567" y="340"/>
                  </a:lnTo>
                  <a:lnTo>
                    <a:pt x="511" y="284"/>
                  </a:lnTo>
                  <a:lnTo>
                    <a:pt x="454" y="340"/>
                  </a:lnTo>
                  <a:lnTo>
                    <a:pt x="397" y="284"/>
                  </a:lnTo>
                  <a:lnTo>
                    <a:pt x="340" y="284"/>
                  </a:lnTo>
                  <a:lnTo>
                    <a:pt x="284" y="227"/>
                  </a:lnTo>
                  <a:lnTo>
                    <a:pt x="340" y="114"/>
                  </a:lnTo>
                  <a:lnTo>
                    <a:pt x="284" y="0"/>
                  </a:lnTo>
                  <a:lnTo>
                    <a:pt x="114" y="0"/>
                  </a:lnTo>
                  <a:lnTo>
                    <a:pt x="0" y="114"/>
                  </a:lnTo>
                  <a:lnTo>
                    <a:pt x="57" y="114"/>
                  </a:lnTo>
                  <a:lnTo>
                    <a:pt x="57" y="170"/>
                  </a:lnTo>
                  <a:lnTo>
                    <a:pt x="170" y="170"/>
                  </a:lnTo>
                  <a:lnTo>
                    <a:pt x="170" y="284"/>
                  </a:lnTo>
                  <a:lnTo>
                    <a:pt x="114" y="340"/>
                  </a:lnTo>
                  <a:lnTo>
                    <a:pt x="170" y="511"/>
                  </a:lnTo>
                  <a:lnTo>
                    <a:pt x="114" y="567"/>
                  </a:lnTo>
                  <a:lnTo>
                    <a:pt x="114" y="624"/>
                  </a:lnTo>
                  <a:lnTo>
                    <a:pt x="170" y="737"/>
                  </a:lnTo>
                  <a:lnTo>
                    <a:pt x="227" y="681"/>
                  </a:lnTo>
                  <a:lnTo>
                    <a:pt x="284" y="737"/>
                  </a:lnTo>
                  <a:lnTo>
                    <a:pt x="340" y="737"/>
                  </a:lnTo>
                  <a:lnTo>
                    <a:pt x="340" y="794"/>
                  </a:lnTo>
                  <a:lnTo>
                    <a:pt x="397" y="851"/>
                  </a:lnTo>
                  <a:lnTo>
                    <a:pt x="397" y="794"/>
                  </a:lnTo>
                  <a:lnTo>
                    <a:pt x="511" y="794"/>
                  </a:lnTo>
                  <a:lnTo>
                    <a:pt x="511" y="851"/>
                  </a:lnTo>
                  <a:lnTo>
                    <a:pt x="681" y="851"/>
                  </a:lnTo>
                  <a:lnTo>
                    <a:pt x="737" y="907"/>
                  </a:lnTo>
                  <a:lnTo>
                    <a:pt x="851" y="907"/>
                  </a:lnTo>
                  <a:lnTo>
                    <a:pt x="908" y="851"/>
                  </a:lnTo>
                  <a:lnTo>
                    <a:pt x="908" y="794"/>
                  </a:lnTo>
                  <a:lnTo>
                    <a:pt x="964" y="794"/>
                  </a:lnTo>
                  <a:close/>
                </a:path>
              </a:pathLst>
            </a:custGeom>
            <a:solidFill>
              <a:srgbClr val="ED7D31">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50" name="Freeform 929">
              <a:extLst>
                <a:ext uri="{FF2B5EF4-FFF2-40B4-BE49-F238E27FC236}">
                  <a16:creationId xmlns:a16="http://schemas.microsoft.com/office/drawing/2014/main" id="{DEE70059-9BA3-45F1-9FFF-B08F5D9B7260}"/>
                </a:ext>
              </a:extLst>
            </p:cNvPr>
            <p:cNvSpPr>
              <a:spLocks/>
            </p:cNvSpPr>
            <p:nvPr/>
          </p:nvSpPr>
          <p:spPr bwMode="auto">
            <a:xfrm>
              <a:off x="6856881" y="1836900"/>
              <a:ext cx="750944" cy="1087059"/>
            </a:xfrm>
            <a:custGeom>
              <a:avLst/>
              <a:gdLst>
                <a:gd name="T0" fmla="*/ 170 w 680"/>
                <a:gd name="T1" fmla="*/ 738 h 1134"/>
                <a:gd name="T2" fmla="*/ 170 w 680"/>
                <a:gd name="T3" fmla="*/ 624 h 1134"/>
                <a:gd name="T4" fmla="*/ 113 w 680"/>
                <a:gd name="T5" fmla="*/ 511 h 1134"/>
                <a:gd name="T6" fmla="*/ 113 w 680"/>
                <a:gd name="T7" fmla="*/ 397 h 1134"/>
                <a:gd name="T8" fmla="*/ 57 w 680"/>
                <a:gd name="T9" fmla="*/ 454 h 1134"/>
                <a:gd name="T10" fmla="*/ 57 w 680"/>
                <a:gd name="T11" fmla="*/ 397 h 1134"/>
                <a:gd name="T12" fmla="*/ 0 w 680"/>
                <a:gd name="T13" fmla="*/ 341 h 1134"/>
                <a:gd name="T14" fmla="*/ 57 w 680"/>
                <a:gd name="T15" fmla="*/ 227 h 1134"/>
                <a:gd name="T16" fmla="*/ 113 w 680"/>
                <a:gd name="T17" fmla="*/ 227 h 1134"/>
                <a:gd name="T18" fmla="*/ 170 w 680"/>
                <a:gd name="T19" fmla="*/ 114 h 1134"/>
                <a:gd name="T20" fmla="*/ 170 w 680"/>
                <a:gd name="T21" fmla="*/ 0 h 1134"/>
                <a:gd name="T22" fmla="*/ 283 w 680"/>
                <a:gd name="T23" fmla="*/ 0 h 1134"/>
                <a:gd name="T24" fmla="*/ 283 w 680"/>
                <a:gd name="T25" fmla="*/ 57 h 1134"/>
                <a:gd name="T26" fmla="*/ 397 w 680"/>
                <a:gd name="T27" fmla="*/ 114 h 1134"/>
                <a:gd name="T28" fmla="*/ 454 w 680"/>
                <a:gd name="T29" fmla="*/ 114 h 1134"/>
                <a:gd name="T30" fmla="*/ 510 w 680"/>
                <a:gd name="T31" fmla="*/ 114 h 1134"/>
                <a:gd name="T32" fmla="*/ 454 w 680"/>
                <a:gd name="T33" fmla="*/ 227 h 1134"/>
                <a:gd name="T34" fmla="*/ 454 w 680"/>
                <a:gd name="T35" fmla="*/ 341 h 1134"/>
                <a:gd name="T36" fmla="*/ 454 w 680"/>
                <a:gd name="T37" fmla="*/ 511 h 1134"/>
                <a:gd name="T38" fmla="*/ 510 w 680"/>
                <a:gd name="T39" fmla="*/ 624 h 1134"/>
                <a:gd name="T40" fmla="*/ 567 w 680"/>
                <a:gd name="T41" fmla="*/ 681 h 1134"/>
                <a:gd name="T42" fmla="*/ 567 w 680"/>
                <a:gd name="T43" fmla="*/ 794 h 1134"/>
                <a:gd name="T44" fmla="*/ 680 w 680"/>
                <a:gd name="T45" fmla="*/ 851 h 1134"/>
                <a:gd name="T46" fmla="*/ 624 w 680"/>
                <a:gd name="T47" fmla="*/ 908 h 1134"/>
                <a:gd name="T48" fmla="*/ 624 w 680"/>
                <a:gd name="T49" fmla="*/ 964 h 1134"/>
                <a:gd name="T50" fmla="*/ 454 w 680"/>
                <a:gd name="T51" fmla="*/ 1134 h 1134"/>
                <a:gd name="T52" fmla="*/ 397 w 680"/>
                <a:gd name="T53" fmla="*/ 1078 h 1134"/>
                <a:gd name="T54" fmla="*/ 454 w 680"/>
                <a:gd name="T55" fmla="*/ 1021 h 1134"/>
                <a:gd name="T56" fmla="*/ 340 w 680"/>
                <a:gd name="T57" fmla="*/ 1021 h 1134"/>
                <a:gd name="T58" fmla="*/ 397 w 680"/>
                <a:gd name="T59" fmla="*/ 908 h 1134"/>
                <a:gd name="T60" fmla="*/ 340 w 680"/>
                <a:gd name="T61" fmla="*/ 908 h 1134"/>
                <a:gd name="T62" fmla="*/ 227 w 680"/>
                <a:gd name="T63" fmla="*/ 851 h 1134"/>
                <a:gd name="T64" fmla="*/ 227 w 680"/>
                <a:gd name="T65" fmla="*/ 794 h 1134"/>
                <a:gd name="T66" fmla="*/ 170 w 680"/>
                <a:gd name="T67" fmla="*/ 738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0" h="1134">
                  <a:moveTo>
                    <a:pt x="170" y="738"/>
                  </a:moveTo>
                  <a:lnTo>
                    <a:pt x="170" y="624"/>
                  </a:lnTo>
                  <a:lnTo>
                    <a:pt x="113" y="511"/>
                  </a:lnTo>
                  <a:lnTo>
                    <a:pt x="113" y="397"/>
                  </a:lnTo>
                  <a:lnTo>
                    <a:pt x="57" y="454"/>
                  </a:lnTo>
                  <a:lnTo>
                    <a:pt x="57" y="397"/>
                  </a:lnTo>
                  <a:lnTo>
                    <a:pt x="0" y="341"/>
                  </a:lnTo>
                  <a:lnTo>
                    <a:pt x="57" y="227"/>
                  </a:lnTo>
                  <a:lnTo>
                    <a:pt x="113" y="227"/>
                  </a:lnTo>
                  <a:lnTo>
                    <a:pt x="170" y="114"/>
                  </a:lnTo>
                  <a:lnTo>
                    <a:pt x="170" y="0"/>
                  </a:lnTo>
                  <a:lnTo>
                    <a:pt x="283" y="0"/>
                  </a:lnTo>
                  <a:lnTo>
                    <a:pt x="283" y="57"/>
                  </a:lnTo>
                  <a:lnTo>
                    <a:pt x="397" y="114"/>
                  </a:lnTo>
                  <a:lnTo>
                    <a:pt x="454" y="114"/>
                  </a:lnTo>
                  <a:lnTo>
                    <a:pt x="510" y="114"/>
                  </a:lnTo>
                  <a:lnTo>
                    <a:pt x="454" y="227"/>
                  </a:lnTo>
                  <a:lnTo>
                    <a:pt x="454" y="341"/>
                  </a:lnTo>
                  <a:lnTo>
                    <a:pt x="454" y="511"/>
                  </a:lnTo>
                  <a:lnTo>
                    <a:pt x="510" y="624"/>
                  </a:lnTo>
                  <a:lnTo>
                    <a:pt x="567" y="681"/>
                  </a:lnTo>
                  <a:lnTo>
                    <a:pt x="567" y="794"/>
                  </a:lnTo>
                  <a:lnTo>
                    <a:pt x="680" y="851"/>
                  </a:lnTo>
                  <a:lnTo>
                    <a:pt x="624" y="908"/>
                  </a:lnTo>
                  <a:lnTo>
                    <a:pt x="624" y="964"/>
                  </a:lnTo>
                  <a:lnTo>
                    <a:pt x="454" y="1134"/>
                  </a:lnTo>
                  <a:lnTo>
                    <a:pt x="397" y="1078"/>
                  </a:lnTo>
                  <a:lnTo>
                    <a:pt x="454" y="1021"/>
                  </a:lnTo>
                  <a:lnTo>
                    <a:pt x="340" y="1021"/>
                  </a:lnTo>
                  <a:lnTo>
                    <a:pt x="397" y="908"/>
                  </a:lnTo>
                  <a:lnTo>
                    <a:pt x="340" y="908"/>
                  </a:lnTo>
                  <a:lnTo>
                    <a:pt x="227" y="851"/>
                  </a:lnTo>
                  <a:lnTo>
                    <a:pt x="227" y="794"/>
                  </a:lnTo>
                  <a:lnTo>
                    <a:pt x="170" y="738"/>
                  </a:lnTo>
                  <a:close/>
                </a:path>
              </a:pathLst>
            </a:custGeom>
            <a:solidFill>
              <a:srgbClr val="ED7D31">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51" name="Freeform 930">
              <a:extLst>
                <a:ext uri="{FF2B5EF4-FFF2-40B4-BE49-F238E27FC236}">
                  <a16:creationId xmlns:a16="http://schemas.microsoft.com/office/drawing/2014/main" id="{C8BB5C1E-D845-4A25-8140-E41EDFD86CB3}"/>
                </a:ext>
              </a:extLst>
            </p:cNvPr>
            <p:cNvSpPr>
              <a:spLocks/>
            </p:cNvSpPr>
            <p:nvPr/>
          </p:nvSpPr>
          <p:spPr bwMode="auto">
            <a:xfrm>
              <a:off x="6856880" y="2544351"/>
              <a:ext cx="438416" cy="651855"/>
            </a:xfrm>
            <a:custGeom>
              <a:avLst/>
              <a:gdLst>
                <a:gd name="T0" fmla="*/ 0 w 397"/>
                <a:gd name="T1" fmla="*/ 567 h 680"/>
                <a:gd name="T2" fmla="*/ 57 w 397"/>
                <a:gd name="T3" fmla="*/ 680 h 680"/>
                <a:gd name="T4" fmla="*/ 170 w 397"/>
                <a:gd name="T5" fmla="*/ 623 h 680"/>
                <a:gd name="T6" fmla="*/ 227 w 397"/>
                <a:gd name="T7" fmla="*/ 623 h 680"/>
                <a:gd name="T8" fmla="*/ 227 w 397"/>
                <a:gd name="T9" fmla="*/ 567 h 680"/>
                <a:gd name="T10" fmla="*/ 283 w 397"/>
                <a:gd name="T11" fmla="*/ 510 h 680"/>
                <a:gd name="T12" fmla="*/ 340 w 397"/>
                <a:gd name="T13" fmla="*/ 453 h 680"/>
                <a:gd name="T14" fmla="*/ 283 w 397"/>
                <a:gd name="T15" fmla="*/ 340 h 680"/>
                <a:gd name="T16" fmla="*/ 340 w 397"/>
                <a:gd name="T17" fmla="*/ 283 h 680"/>
                <a:gd name="T18" fmla="*/ 397 w 397"/>
                <a:gd name="T19" fmla="*/ 170 h 680"/>
                <a:gd name="T20" fmla="*/ 340 w 397"/>
                <a:gd name="T21" fmla="*/ 170 h 680"/>
                <a:gd name="T22" fmla="*/ 227 w 397"/>
                <a:gd name="T23" fmla="*/ 113 h 680"/>
                <a:gd name="T24" fmla="*/ 227 w 397"/>
                <a:gd name="T25" fmla="*/ 56 h 680"/>
                <a:gd name="T26" fmla="*/ 170 w 397"/>
                <a:gd name="T27" fmla="*/ 0 h 680"/>
                <a:gd name="T28" fmla="*/ 57 w 397"/>
                <a:gd name="T29" fmla="*/ 0 h 680"/>
                <a:gd name="T30" fmla="*/ 0 w 397"/>
                <a:gd name="T31" fmla="*/ 56 h 680"/>
                <a:gd name="T32" fmla="*/ 57 w 397"/>
                <a:gd name="T33" fmla="*/ 113 h 680"/>
                <a:gd name="T34" fmla="*/ 57 w 397"/>
                <a:gd name="T35" fmla="*/ 226 h 680"/>
                <a:gd name="T36" fmla="*/ 0 w 397"/>
                <a:gd name="T37" fmla="*/ 283 h 680"/>
                <a:gd name="T38" fmla="*/ 0 w 397"/>
                <a:gd name="T39" fmla="*/ 567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7" h="680">
                  <a:moveTo>
                    <a:pt x="0" y="567"/>
                  </a:moveTo>
                  <a:lnTo>
                    <a:pt x="57" y="680"/>
                  </a:lnTo>
                  <a:lnTo>
                    <a:pt x="170" y="623"/>
                  </a:lnTo>
                  <a:lnTo>
                    <a:pt x="227" y="623"/>
                  </a:lnTo>
                  <a:lnTo>
                    <a:pt x="227" y="567"/>
                  </a:lnTo>
                  <a:lnTo>
                    <a:pt x="283" y="510"/>
                  </a:lnTo>
                  <a:lnTo>
                    <a:pt x="340" y="453"/>
                  </a:lnTo>
                  <a:lnTo>
                    <a:pt x="283" y="340"/>
                  </a:lnTo>
                  <a:lnTo>
                    <a:pt x="340" y="283"/>
                  </a:lnTo>
                  <a:lnTo>
                    <a:pt x="397" y="170"/>
                  </a:lnTo>
                  <a:lnTo>
                    <a:pt x="340" y="170"/>
                  </a:lnTo>
                  <a:lnTo>
                    <a:pt x="227" y="113"/>
                  </a:lnTo>
                  <a:lnTo>
                    <a:pt x="227" y="56"/>
                  </a:lnTo>
                  <a:lnTo>
                    <a:pt x="170" y="0"/>
                  </a:lnTo>
                  <a:lnTo>
                    <a:pt x="57" y="0"/>
                  </a:lnTo>
                  <a:lnTo>
                    <a:pt x="0" y="56"/>
                  </a:lnTo>
                  <a:lnTo>
                    <a:pt x="57" y="113"/>
                  </a:lnTo>
                  <a:lnTo>
                    <a:pt x="57" y="226"/>
                  </a:lnTo>
                  <a:lnTo>
                    <a:pt x="0" y="283"/>
                  </a:lnTo>
                  <a:lnTo>
                    <a:pt x="0" y="567"/>
                  </a:lnTo>
                  <a:close/>
                </a:path>
              </a:pathLst>
            </a:custGeom>
            <a:solidFill>
              <a:srgbClr val="ED7D31">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52" name="Freeform 932">
              <a:extLst>
                <a:ext uri="{FF2B5EF4-FFF2-40B4-BE49-F238E27FC236}">
                  <a16:creationId xmlns:a16="http://schemas.microsoft.com/office/drawing/2014/main" id="{FA26D123-B834-4C8C-8930-DFF6050E4F9F}"/>
                </a:ext>
              </a:extLst>
            </p:cNvPr>
            <p:cNvSpPr>
              <a:spLocks/>
            </p:cNvSpPr>
            <p:nvPr/>
          </p:nvSpPr>
          <p:spPr bwMode="auto">
            <a:xfrm>
              <a:off x="7295298" y="1510972"/>
              <a:ext cx="750944" cy="1412986"/>
            </a:xfrm>
            <a:custGeom>
              <a:avLst/>
              <a:gdLst>
                <a:gd name="T0" fmla="*/ 227 w 680"/>
                <a:gd name="T1" fmla="*/ 1304 h 1474"/>
                <a:gd name="T2" fmla="*/ 227 w 680"/>
                <a:gd name="T3" fmla="*/ 1248 h 1474"/>
                <a:gd name="T4" fmla="*/ 283 w 680"/>
                <a:gd name="T5" fmla="*/ 1191 h 1474"/>
                <a:gd name="T6" fmla="*/ 170 w 680"/>
                <a:gd name="T7" fmla="*/ 1134 h 1474"/>
                <a:gd name="T8" fmla="*/ 170 w 680"/>
                <a:gd name="T9" fmla="*/ 1021 h 1474"/>
                <a:gd name="T10" fmla="*/ 113 w 680"/>
                <a:gd name="T11" fmla="*/ 964 h 1474"/>
                <a:gd name="T12" fmla="*/ 57 w 680"/>
                <a:gd name="T13" fmla="*/ 851 h 1474"/>
                <a:gd name="T14" fmla="*/ 57 w 680"/>
                <a:gd name="T15" fmla="*/ 567 h 1474"/>
                <a:gd name="T16" fmla="*/ 113 w 680"/>
                <a:gd name="T17" fmla="*/ 454 h 1474"/>
                <a:gd name="T18" fmla="*/ 170 w 680"/>
                <a:gd name="T19" fmla="*/ 284 h 1474"/>
                <a:gd name="T20" fmla="*/ 57 w 680"/>
                <a:gd name="T21" fmla="*/ 284 h 1474"/>
                <a:gd name="T22" fmla="*/ 0 w 680"/>
                <a:gd name="T23" fmla="*/ 340 h 1474"/>
                <a:gd name="T24" fmla="*/ 0 w 680"/>
                <a:gd name="T25" fmla="*/ 284 h 1474"/>
                <a:gd name="T26" fmla="*/ 0 w 680"/>
                <a:gd name="T27" fmla="*/ 227 h 1474"/>
                <a:gd name="T28" fmla="*/ 57 w 680"/>
                <a:gd name="T29" fmla="*/ 170 h 1474"/>
                <a:gd name="T30" fmla="*/ 113 w 680"/>
                <a:gd name="T31" fmla="*/ 114 h 1474"/>
                <a:gd name="T32" fmla="*/ 57 w 680"/>
                <a:gd name="T33" fmla="*/ 57 h 1474"/>
                <a:gd name="T34" fmla="*/ 170 w 680"/>
                <a:gd name="T35" fmla="*/ 0 h 1474"/>
                <a:gd name="T36" fmla="*/ 170 w 680"/>
                <a:gd name="T37" fmla="*/ 57 h 1474"/>
                <a:gd name="T38" fmla="*/ 340 w 680"/>
                <a:gd name="T39" fmla="*/ 0 h 1474"/>
                <a:gd name="T40" fmla="*/ 397 w 680"/>
                <a:gd name="T41" fmla="*/ 114 h 1474"/>
                <a:gd name="T42" fmla="*/ 283 w 680"/>
                <a:gd name="T43" fmla="*/ 284 h 1474"/>
                <a:gd name="T44" fmla="*/ 283 w 680"/>
                <a:gd name="T45" fmla="*/ 340 h 1474"/>
                <a:gd name="T46" fmla="*/ 340 w 680"/>
                <a:gd name="T47" fmla="*/ 340 h 1474"/>
                <a:gd name="T48" fmla="*/ 397 w 680"/>
                <a:gd name="T49" fmla="*/ 284 h 1474"/>
                <a:gd name="T50" fmla="*/ 453 w 680"/>
                <a:gd name="T51" fmla="*/ 397 h 1474"/>
                <a:gd name="T52" fmla="*/ 453 w 680"/>
                <a:gd name="T53" fmla="*/ 567 h 1474"/>
                <a:gd name="T54" fmla="*/ 510 w 680"/>
                <a:gd name="T55" fmla="*/ 624 h 1474"/>
                <a:gd name="T56" fmla="*/ 567 w 680"/>
                <a:gd name="T57" fmla="*/ 681 h 1474"/>
                <a:gd name="T58" fmla="*/ 567 w 680"/>
                <a:gd name="T59" fmla="*/ 737 h 1474"/>
                <a:gd name="T60" fmla="*/ 624 w 680"/>
                <a:gd name="T61" fmla="*/ 737 h 1474"/>
                <a:gd name="T62" fmla="*/ 680 w 680"/>
                <a:gd name="T63" fmla="*/ 794 h 1474"/>
                <a:gd name="T64" fmla="*/ 680 w 680"/>
                <a:gd name="T65" fmla="*/ 907 h 1474"/>
                <a:gd name="T66" fmla="*/ 567 w 680"/>
                <a:gd name="T67" fmla="*/ 907 h 1474"/>
                <a:gd name="T68" fmla="*/ 567 w 680"/>
                <a:gd name="T69" fmla="*/ 1021 h 1474"/>
                <a:gd name="T70" fmla="*/ 453 w 680"/>
                <a:gd name="T71" fmla="*/ 1191 h 1474"/>
                <a:gd name="T72" fmla="*/ 397 w 680"/>
                <a:gd name="T73" fmla="*/ 1248 h 1474"/>
                <a:gd name="T74" fmla="*/ 340 w 680"/>
                <a:gd name="T75" fmla="*/ 1304 h 1474"/>
                <a:gd name="T76" fmla="*/ 340 w 680"/>
                <a:gd name="T77" fmla="*/ 1418 h 1474"/>
                <a:gd name="T78" fmla="*/ 283 w 680"/>
                <a:gd name="T79" fmla="*/ 1474 h 1474"/>
                <a:gd name="T80" fmla="*/ 227 w 680"/>
                <a:gd name="T81" fmla="*/ 1361 h 1474"/>
                <a:gd name="T82" fmla="*/ 227 w 680"/>
                <a:gd name="T83" fmla="*/ 1304 h 1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80" h="1474">
                  <a:moveTo>
                    <a:pt x="227" y="1304"/>
                  </a:moveTo>
                  <a:lnTo>
                    <a:pt x="227" y="1248"/>
                  </a:lnTo>
                  <a:lnTo>
                    <a:pt x="283" y="1191"/>
                  </a:lnTo>
                  <a:lnTo>
                    <a:pt x="170" y="1134"/>
                  </a:lnTo>
                  <a:lnTo>
                    <a:pt x="170" y="1021"/>
                  </a:lnTo>
                  <a:lnTo>
                    <a:pt x="113" y="964"/>
                  </a:lnTo>
                  <a:lnTo>
                    <a:pt x="57" y="851"/>
                  </a:lnTo>
                  <a:lnTo>
                    <a:pt x="57" y="567"/>
                  </a:lnTo>
                  <a:lnTo>
                    <a:pt x="113" y="454"/>
                  </a:lnTo>
                  <a:lnTo>
                    <a:pt x="170" y="284"/>
                  </a:lnTo>
                  <a:lnTo>
                    <a:pt x="57" y="284"/>
                  </a:lnTo>
                  <a:lnTo>
                    <a:pt x="0" y="340"/>
                  </a:lnTo>
                  <a:lnTo>
                    <a:pt x="0" y="284"/>
                  </a:lnTo>
                  <a:lnTo>
                    <a:pt x="0" y="227"/>
                  </a:lnTo>
                  <a:lnTo>
                    <a:pt x="57" y="170"/>
                  </a:lnTo>
                  <a:lnTo>
                    <a:pt x="113" y="114"/>
                  </a:lnTo>
                  <a:lnTo>
                    <a:pt x="57" y="57"/>
                  </a:lnTo>
                  <a:lnTo>
                    <a:pt x="170" y="0"/>
                  </a:lnTo>
                  <a:lnTo>
                    <a:pt x="170" y="57"/>
                  </a:lnTo>
                  <a:lnTo>
                    <a:pt x="340" y="0"/>
                  </a:lnTo>
                  <a:lnTo>
                    <a:pt x="397" y="114"/>
                  </a:lnTo>
                  <a:lnTo>
                    <a:pt x="283" y="284"/>
                  </a:lnTo>
                  <a:lnTo>
                    <a:pt x="283" y="340"/>
                  </a:lnTo>
                  <a:lnTo>
                    <a:pt x="340" y="340"/>
                  </a:lnTo>
                  <a:lnTo>
                    <a:pt x="397" y="284"/>
                  </a:lnTo>
                  <a:lnTo>
                    <a:pt x="453" y="397"/>
                  </a:lnTo>
                  <a:lnTo>
                    <a:pt x="453" y="567"/>
                  </a:lnTo>
                  <a:lnTo>
                    <a:pt x="510" y="624"/>
                  </a:lnTo>
                  <a:lnTo>
                    <a:pt x="567" y="681"/>
                  </a:lnTo>
                  <a:lnTo>
                    <a:pt x="567" y="737"/>
                  </a:lnTo>
                  <a:lnTo>
                    <a:pt x="624" y="737"/>
                  </a:lnTo>
                  <a:lnTo>
                    <a:pt x="680" y="794"/>
                  </a:lnTo>
                  <a:lnTo>
                    <a:pt x="680" y="907"/>
                  </a:lnTo>
                  <a:lnTo>
                    <a:pt x="567" y="907"/>
                  </a:lnTo>
                  <a:lnTo>
                    <a:pt x="567" y="1021"/>
                  </a:lnTo>
                  <a:lnTo>
                    <a:pt x="453" y="1191"/>
                  </a:lnTo>
                  <a:lnTo>
                    <a:pt x="397" y="1248"/>
                  </a:lnTo>
                  <a:lnTo>
                    <a:pt x="340" y="1304"/>
                  </a:lnTo>
                  <a:lnTo>
                    <a:pt x="340" y="1418"/>
                  </a:lnTo>
                  <a:lnTo>
                    <a:pt x="283" y="1474"/>
                  </a:lnTo>
                  <a:lnTo>
                    <a:pt x="227" y="1361"/>
                  </a:lnTo>
                  <a:lnTo>
                    <a:pt x="227" y="1304"/>
                  </a:lnTo>
                  <a:close/>
                </a:path>
              </a:pathLst>
            </a:custGeom>
            <a:solidFill>
              <a:srgbClr val="ED7D31">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20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53" name="Freeform 933">
              <a:extLst>
                <a:ext uri="{FF2B5EF4-FFF2-40B4-BE49-F238E27FC236}">
                  <a16:creationId xmlns:a16="http://schemas.microsoft.com/office/drawing/2014/main" id="{B408DC20-2965-4550-AF8E-5F933162F54E}"/>
                </a:ext>
              </a:extLst>
            </p:cNvPr>
            <p:cNvSpPr>
              <a:spLocks/>
            </p:cNvSpPr>
            <p:nvPr/>
          </p:nvSpPr>
          <p:spPr bwMode="auto">
            <a:xfrm>
              <a:off x="7729547" y="1783219"/>
              <a:ext cx="375473" cy="488888"/>
            </a:xfrm>
            <a:custGeom>
              <a:avLst/>
              <a:gdLst>
                <a:gd name="T0" fmla="*/ 0 w 340"/>
                <a:gd name="T1" fmla="*/ 0 h 510"/>
                <a:gd name="T2" fmla="*/ 113 w 340"/>
                <a:gd name="T3" fmla="*/ 56 h 510"/>
                <a:gd name="T4" fmla="*/ 170 w 340"/>
                <a:gd name="T5" fmla="*/ 113 h 510"/>
                <a:gd name="T6" fmla="*/ 170 w 340"/>
                <a:gd name="T7" fmla="*/ 227 h 510"/>
                <a:gd name="T8" fmla="*/ 227 w 340"/>
                <a:gd name="T9" fmla="*/ 227 h 510"/>
                <a:gd name="T10" fmla="*/ 283 w 340"/>
                <a:gd name="T11" fmla="*/ 283 h 510"/>
                <a:gd name="T12" fmla="*/ 340 w 340"/>
                <a:gd name="T13" fmla="*/ 283 h 510"/>
                <a:gd name="T14" fmla="*/ 340 w 340"/>
                <a:gd name="T15" fmla="*/ 397 h 510"/>
                <a:gd name="T16" fmla="*/ 283 w 340"/>
                <a:gd name="T17" fmla="*/ 510 h 510"/>
                <a:gd name="T18" fmla="*/ 227 w 340"/>
                <a:gd name="T19" fmla="*/ 453 h 510"/>
                <a:gd name="T20" fmla="*/ 170 w 340"/>
                <a:gd name="T21" fmla="*/ 453 h 510"/>
                <a:gd name="T22" fmla="*/ 170 w 340"/>
                <a:gd name="T23" fmla="*/ 397 h 510"/>
                <a:gd name="T24" fmla="*/ 56 w 340"/>
                <a:gd name="T25" fmla="*/ 283 h 510"/>
                <a:gd name="T26" fmla="*/ 56 w 340"/>
                <a:gd name="T27" fmla="*/ 113 h 510"/>
                <a:gd name="T28" fmla="*/ 0 w 340"/>
                <a:gd name="T29" fmla="*/ 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0" h="510">
                  <a:moveTo>
                    <a:pt x="0" y="0"/>
                  </a:moveTo>
                  <a:lnTo>
                    <a:pt x="113" y="56"/>
                  </a:lnTo>
                  <a:lnTo>
                    <a:pt x="170" y="113"/>
                  </a:lnTo>
                  <a:lnTo>
                    <a:pt x="170" y="227"/>
                  </a:lnTo>
                  <a:lnTo>
                    <a:pt x="227" y="227"/>
                  </a:lnTo>
                  <a:lnTo>
                    <a:pt x="283" y="283"/>
                  </a:lnTo>
                  <a:lnTo>
                    <a:pt x="340" y="283"/>
                  </a:lnTo>
                  <a:lnTo>
                    <a:pt x="340" y="397"/>
                  </a:lnTo>
                  <a:lnTo>
                    <a:pt x="283" y="510"/>
                  </a:lnTo>
                  <a:lnTo>
                    <a:pt x="227" y="453"/>
                  </a:lnTo>
                  <a:lnTo>
                    <a:pt x="170" y="453"/>
                  </a:lnTo>
                  <a:lnTo>
                    <a:pt x="170" y="397"/>
                  </a:lnTo>
                  <a:lnTo>
                    <a:pt x="56" y="283"/>
                  </a:lnTo>
                  <a:lnTo>
                    <a:pt x="56" y="113"/>
                  </a:lnTo>
                  <a:lnTo>
                    <a:pt x="0" y="0"/>
                  </a:lnTo>
                  <a:close/>
                </a:path>
              </a:pathLst>
            </a:custGeom>
            <a:solidFill>
              <a:srgbClr val="ED7D31">
                <a:lumMod val="60000"/>
                <a:lumOff val="40000"/>
              </a:srgb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54" name="Freeform 934">
              <a:extLst>
                <a:ext uri="{FF2B5EF4-FFF2-40B4-BE49-F238E27FC236}">
                  <a16:creationId xmlns:a16="http://schemas.microsoft.com/office/drawing/2014/main" id="{8F2E5FA1-DDA9-4CD8-8360-9C3A16B5C96A}"/>
                </a:ext>
              </a:extLst>
            </p:cNvPr>
            <p:cNvSpPr>
              <a:spLocks/>
            </p:cNvSpPr>
            <p:nvPr/>
          </p:nvSpPr>
          <p:spPr bwMode="auto">
            <a:xfrm>
              <a:off x="7670772" y="2163787"/>
              <a:ext cx="876836" cy="760175"/>
            </a:xfrm>
            <a:custGeom>
              <a:avLst/>
              <a:gdLst>
                <a:gd name="T0" fmla="*/ 0 w 794"/>
                <a:gd name="T1" fmla="*/ 680 h 793"/>
                <a:gd name="T2" fmla="*/ 0 w 794"/>
                <a:gd name="T3" fmla="*/ 623 h 793"/>
                <a:gd name="T4" fmla="*/ 113 w 794"/>
                <a:gd name="T5" fmla="*/ 510 h 793"/>
                <a:gd name="T6" fmla="*/ 227 w 794"/>
                <a:gd name="T7" fmla="*/ 340 h 793"/>
                <a:gd name="T8" fmla="*/ 227 w 794"/>
                <a:gd name="T9" fmla="*/ 226 h 793"/>
                <a:gd name="T10" fmla="*/ 340 w 794"/>
                <a:gd name="T11" fmla="*/ 226 h 793"/>
                <a:gd name="T12" fmla="*/ 340 w 794"/>
                <a:gd name="T13" fmla="*/ 113 h 793"/>
                <a:gd name="T14" fmla="*/ 397 w 794"/>
                <a:gd name="T15" fmla="*/ 0 h 793"/>
                <a:gd name="T16" fmla="*/ 454 w 794"/>
                <a:gd name="T17" fmla="*/ 113 h 793"/>
                <a:gd name="T18" fmla="*/ 454 w 794"/>
                <a:gd name="T19" fmla="*/ 170 h 793"/>
                <a:gd name="T20" fmla="*/ 510 w 794"/>
                <a:gd name="T21" fmla="*/ 226 h 793"/>
                <a:gd name="T22" fmla="*/ 510 w 794"/>
                <a:gd name="T23" fmla="*/ 283 h 793"/>
                <a:gd name="T24" fmla="*/ 567 w 794"/>
                <a:gd name="T25" fmla="*/ 226 h 793"/>
                <a:gd name="T26" fmla="*/ 680 w 794"/>
                <a:gd name="T27" fmla="*/ 453 h 793"/>
                <a:gd name="T28" fmla="*/ 737 w 794"/>
                <a:gd name="T29" fmla="*/ 510 h 793"/>
                <a:gd name="T30" fmla="*/ 794 w 794"/>
                <a:gd name="T31" fmla="*/ 623 h 793"/>
                <a:gd name="T32" fmla="*/ 794 w 794"/>
                <a:gd name="T33" fmla="*/ 737 h 793"/>
                <a:gd name="T34" fmla="*/ 680 w 794"/>
                <a:gd name="T35" fmla="*/ 793 h 793"/>
                <a:gd name="T36" fmla="*/ 624 w 794"/>
                <a:gd name="T37" fmla="*/ 793 h 793"/>
                <a:gd name="T38" fmla="*/ 624 w 794"/>
                <a:gd name="T39" fmla="*/ 680 h 793"/>
                <a:gd name="T40" fmla="*/ 510 w 794"/>
                <a:gd name="T41" fmla="*/ 623 h 793"/>
                <a:gd name="T42" fmla="*/ 340 w 794"/>
                <a:gd name="T43" fmla="*/ 623 h 793"/>
                <a:gd name="T44" fmla="*/ 340 w 794"/>
                <a:gd name="T45" fmla="*/ 737 h 793"/>
                <a:gd name="T46" fmla="*/ 397 w 794"/>
                <a:gd name="T47" fmla="*/ 793 h 793"/>
                <a:gd name="T48" fmla="*/ 227 w 794"/>
                <a:gd name="T49" fmla="*/ 793 h 793"/>
                <a:gd name="T50" fmla="*/ 227 w 794"/>
                <a:gd name="T51" fmla="*/ 737 h 793"/>
                <a:gd name="T52" fmla="*/ 113 w 794"/>
                <a:gd name="T53" fmla="*/ 737 h 793"/>
                <a:gd name="T54" fmla="*/ 0 w 794"/>
                <a:gd name="T55" fmla="*/ 680 h 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94" h="793">
                  <a:moveTo>
                    <a:pt x="0" y="680"/>
                  </a:moveTo>
                  <a:lnTo>
                    <a:pt x="0" y="623"/>
                  </a:lnTo>
                  <a:lnTo>
                    <a:pt x="113" y="510"/>
                  </a:lnTo>
                  <a:lnTo>
                    <a:pt x="227" y="340"/>
                  </a:lnTo>
                  <a:lnTo>
                    <a:pt x="227" y="226"/>
                  </a:lnTo>
                  <a:lnTo>
                    <a:pt x="340" y="226"/>
                  </a:lnTo>
                  <a:lnTo>
                    <a:pt x="340" y="113"/>
                  </a:lnTo>
                  <a:lnTo>
                    <a:pt x="397" y="0"/>
                  </a:lnTo>
                  <a:lnTo>
                    <a:pt x="454" y="113"/>
                  </a:lnTo>
                  <a:lnTo>
                    <a:pt x="454" y="170"/>
                  </a:lnTo>
                  <a:lnTo>
                    <a:pt x="510" y="226"/>
                  </a:lnTo>
                  <a:lnTo>
                    <a:pt x="510" y="283"/>
                  </a:lnTo>
                  <a:lnTo>
                    <a:pt x="567" y="226"/>
                  </a:lnTo>
                  <a:lnTo>
                    <a:pt x="680" y="453"/>
                  </a:lnTo>
                  <a:lnTo>
                    <a:pt x="737" y="510"/>
                  </a:lnTo>
                  <a:lnTo>
                    <a:pt x="794" y="623"/>
                  </a:lnTo>
                  <a:lnTo>
                    <a:pt x="794" y="737"/>
                  </a:lnTo>
                  <a:lnTo>
                    <a:pt x="680" y="793"/>
                  </a:lnTo>
                  <a:lnTo>
                    <a:pt x="624" y="793"/>
                  </a:lnTo>
                  <a:lnTo>
                    <a:pt x="624" y="680"/>
                  </a:lnTo>
                  <a:lnTo>
                    <a:pt x="510" y="623"/>
                  </a:lnTo>
                  <a:lnTo>
                    <a:pt x="340" y="623"/>
                  </a:lnTo>
                  <a:lnTo>
                    <a:pt x="340" y="737"/>
                  </a:lnTo>
                  <a:lnTo>
                    <a:pt x="397" y="793"/>
                  </a:lnTo>
                  <a:lnTo>
                    <a:pt x="227" y="793"/>
                  </a:lnTo>
                  <a:lnTo>
                    <a:pt x="227" y="737"/>
                  </a:lnTo>
                  <a:lnTo>
                    <a:pt x="113" y="737"/>
                  </a:lnTo>
                  <a:lnTo>
                    <a:pt x="0" y="680"/>
                  </a:lnTo>
                  <a:close/>
                </a:path>
              </a:pathLst>
            </a:custGeom>
            <a:solidFill>
              <a:srgbClr val="70AD47">
                <a:lumMod val="60000"/>
                <a:lumOff val="40000"/>
              </a:srgb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55" name="Freeform 935">
              <a:extLst>
                <a:ext uri="{FF2B5EF4-FFF2-40B4-BE49-F238E27FC236}">
                  <a16:creationId xmlns:a16="http://schemas.microsoft.com/office/drawing/2014/main" id="{D2CFADB5-BEBD-4E8D-AD7F-7F677A53E5B7}"/>
                </a:ext>
              </a:extLst>
            </p:cNvPr>
            <p:cNvSpPr>
              <a:spLocks/>
            </p:cNvSpPr>
            <p:nvPr/>
          </p:nvSpPr>
          <p:spPr bwMode="auto">
            <a:xfrm>
              <a:off x="7984402" y="2761001"/>
              <a:ext cx="375473" cy="435205"/>
            </a:xfrm>
            <a:custGeom>
              <a:avLst/>
              <a:gdLst>
                <a:gd name="T0" fmla="*/ 0 w 340"/>
                <a:gd name="T1" fmla="*/ 170 h 454"/>
                <a:gd name="T2" fmla="*/ 0 w 340"/>
                <a:gd name="T3" fmla="*/ 397 h 454"/>
                <a:gd name="T4" fmla="*/ 113 w 340"/>
                <a:gd name="T5" fmla="*/ 397 h 454"/>
                <a:gd name="T6" fmla="*/ 170 w 340"/>
                <a:gd name="T7" fmla="*/ 454 h 454"/>
                <a:gd name="T8" fmla="*/ 283 w 340"/>
                <a:gd name="T9" fmla="*/ 397 h 454"/>
                <a:gd name="T10" fmla="*/ 283 w 340"/>
                <a:gd name="T11" fmla="*/ 227 h 454"/>
                <a:gd name="T12" fmla="*/ 340 w 340"/>
                <a:gd name="T13" fmla="*/ 170 h 454"/>
                <a:gd name="T14" fmla="*/ 340 w 340"/>
                <a:gd name="T15" fmla="*/ 57 h 454"/>
                <a:gd name="T16" fmla="*/ 226 w 340"/>
                <a:gd name="T17" fmla="*/ 0 h 454"/>
                <a:gd name="T18" fmla="*/ 56 w 340"/>
                <a:gd name="T19" fmla="*/ 0 h 454"/>
                <a:gd name="T20" fmla="*/ 56 w 340"/>
                <a:gd name="T21" fmla="*/ 114 h 454"/>
                <a:gd name="T22" fmla="*/ 113 w 340"/>
                <a:gd name="T23" fmla="*/ 170 h 454"/>
                <a:gd name="T24" fmla="*/ 0 w 340"/>
                <a:gd name="T25" fmla="*/ 17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0" h="454">
                  <a:moveTo>
                    <a:pt x="0" y="170"/>
                  </a:moveTo>
                  <a:lnTo>
                    <a:pt x="0" y="397"/>
                  </a:lnTo>
                  <a:lnTo>
                    <a:pt x="113" y="397"/>
                  </a:lnTo>
                  <a:lnTo>
                    <a:pt x="170" y="454"/>
                  </a:lnTo>
                  <a:lnTo>
                    <a:pt x="283" y="397"/>
                  </a:lnTo>
                  <a:lnTo>
                    <a:pt x="283" y="227"/>
                  </a:lnTo>
                  <a:lnTo>
                    <a:pt x="340" y="170"/>
                  </a:lnTo>
                  <a:lnTo>
                    <a:pt x="340" y="57"/>
                  </a:lnTo>
                  <a:lnTo>
                    <a:pt x="226" y="0"/>
                  </a:lnTo>
                  <a:lnTo>
                    <a:pt x="56" y="0"/>
                  </a:lnTo>
                  <a:lnTo>
                    <a:pt x="56" y="114"/>
                  </a:lnTo>
                  <a:lnTo>
                    <a:pt x="113" y="170"/>
                  </a:lnTo>
                  <a:lnTo>
                    <a:pt x="0" y="170"/>
                  </a:lnTo>
                  <a:close/>
                </a:path>
              </a:pathLst>
            </a:custGeom>
            <a:solidFill>
              <a:srgbClr val="70AD47">
                <a:lumMod val="60000"/>
                <a:lumOff val="40000"/>
              </a:srgb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56" name="Freeform 936">
              <a:extLst>
                <a:ext uri="{FF2B5EF4-FFF2-40B4-BE49-F238E27FC236}">
                  <a16:creationId xmlns:a16="http://schemas.microsoft.com/office/drawing/2014/main" id="{9B355030-0389-43A9-98A4-DA9FAA5E004D}"/>
                </a:ext>
              </a:extLst>
            </p:cNvPr>
            <p:cNvSpPr>
              <a:spLocks/>
            </p:cNvSpPr>
            <p:nvPr/>
          </p:nvSpPr>
          <p:spPr bwMode="auto">
            <a:xfrm>
              <a:off x="7545983" y="2815640"/>
              <a:ext cx="438416" cy="435205"/>
            </a:xfrm>
            <a:custGeom>
              <a:avLst/>
              <a:gdLst>
                <a:gd name="T0" fmla="*/ 113 w 397"/>
                <a:gd name="T1" fmla="*/ 57 h 454"/>
                <a:gd name="T2" fmla="*/ 113 w 397"/>
                <a:gd name="T3" fmla="*/ 0 h 454"/>
                <a:gd name="T4" fmla="*/ 226 w 397"/>
                <a:gd name="T5" fmla="*/ 57 h 454"/>
                <a:gd name="T6" fmla="*/ 340 w 397"/>
                <a:gd name="T7" fmla="*/ 57 h 454"/>
                <a:gd name="T8" fmla="*/ 340 w 397"/>
                <a:gd name="T9" fmla="*/ 113 h 454"/>
                <a:gd name="T10" fmla="*/ 397 w 397"/>
                <a:gd name="T11" fmla="*/ 113 h 454"/>
                <a:gd name="T12" fmla="*/ 397 w 397"/>
                <a:gd name="T13" fmla="*/ 340 h 454"/>
                <a:gd name="T14" fmla="*/ 283 w 397"/>
                <a:gd name="T15" fmla="*/ 340 h 454"/>
                <a:gd name="T16" fmla="*/ 226 w 397"/>
                <a:gd name="T17" fmla="*/ 284 h 454"/>
                <a:gd name="T18" fmla="*/ 170 w 397"/>
                <a:gd name="T19" fmla="*/ 454 h 454"/>
                <a:gd name="T20" fmla="*/ 56 w 397"/>
                <a:gd name="T21" fmla="*/ 340 h 454"/>
                <a:gd name="T22" fmla="*/ 56 w 397"/>
                <a:gd name="T23" fmla="*/ 284 h 454"/>
                <a:gd name="T24" fmla="*/ 0 w 397"/>
                <a:gd name="T25" fmla="*/ 284 h 454"/>
                <a:gd name="T26" fmla="*/ 0 w 397"/>
                <a:gd name="T27" fmla="*/ 113 h 454"/>
                <a:gd name="T28" fmla="*/ 56 w 397"/>
                <a:gd name="T29" fmla="*/ 113 h 454"/>
                <a:gd name="T30" fmla="*/ 113 w 397"/>
                <a:gd name="T31" fmla="*/ 57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7" h="454">
                  <a:moveTo>
                    <a:pt x="113" y="57"/>
                  </a:moveTo>
                  <a:lnTo>
                    <a:pt x="113" y="0"/>
                  </a:lnTo>
                  <a:lnTo>
                    <a:pt x="226" y="57"/>
                  </a:lnTo>
                  <a:lnTo>
                    <a:pt x="340" y="57"/>
                  </a:lnTo>
                  <a:lnTo>
                    <a:pt x="340" y="113"/>
                  </a:lnTo>
                  <a:lnTo>
                    <a:pt x="397" y="113"/>
                  </a:lnTo>
                  <a:lnTo>
                    <a:pt x="397" y="340"/>
                  </a:lnTo>
                  <a:lnTo>
                    <a:pt x="283" y="340"/>
                  </a:lnTo>
                  <a:lnTo>
                    <a:pt x="226" y="284"/>
                  </a:lnTo>
                  <a:lnTo>
                    <a:pt x="170" y="454"/>
                  </a:lnTo>
                  <a:lnTo>
                    <a:pt x="56" y="340"/>
                  </a:lnTo>
                  <a:lnTo>
                    <a:pt x="56" y="284"/>
                  </a:lnTo>
                  <a:lnTo>
                    <a:pt x="0" y="284"/>
                  </a:lnTo>
                  <a:lnTo>
                    <a:pt x="0" y="113"/>
                  </a:lnTo>
                  <a:lnTo>
                    <a:pt x="56" y="113"/>
                  </a:lnTo>
                  <a:lnTo>
                    <a:pt x="113" y="57"/>
                  </a:lnTo>
                  <a:close/>
                </a:path>
              </a:pathLst>
            </a:custGeom>
            <a:solidFill>
              <a:srgbClr val="70AD47">
                <a:lumMod val="60000"/>
                <a:lumOff val="40000"/>
              </a:srgb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57" name="Freeform 938">
              <a:extLst>
                <a:ext uri="{FF2B5EF4-FFF2-40B4-BE49-F238E27FC236}">
                  <a16:creationId xmlns:a16="http://schemas.microsoft.com/office/drawing/2014/main" id="{0CADCAC0-C152-4A20-88F3-33FF1461A87B}"/>
                </a:ext>
              </a:extLst>
            </p:cNvPr>
            <p:cNvSpPr>
              <a:spLocks/>
            </p:cNvSpPr>
            <p:nvPr/>
          </p:nvSpPr>
          <p:spPr bwMode="auto">
            <a:xfrm>
              <a:off x="7169406" y="2761001"/>
              <a:ext cx="438416" cy="326883"/>
            </a:xfrm>
            <a:custGeom>
              <a:avLst/>
              <a:gdLst>
                <a:gd name="T0" fmla="*/ 57 w 397"/>
                <a:gd name="T1" fmla="*/ 227 h 341"/>
                <a:gd name="T2" fmla="*/ 0 w 397"/>
                <a:gd name="T3" fmla="*/ 114 h 341"/>
                <a:gd name="T4" fmla="*/ 57 w 397"/>
                <a:gd name="T5" fmla="*/ 57 h 341"/>
                <a:gd name="T6" fmla="*/ 171 w 397"/>
                <a:gd name="T7" fmla="*/ 57 h 341"/>
                <a:gd name="T8" fmla="*/ 114 w 397"/>
                <a:gd name="T9" fmla="*/ 114 h 341"/>
                <a:gd name="T10" fmla="*/ 171 w 397"/>
                <a:gd name="T11" fmla="*/ 170 h 341"/>
                <a:gd name="T12" fmla="*/ 341 w 397"/>
                <a:gd name="T13" fmla="*/ 0 h 341"/>
                <a:gd name="T14" fmla="*/ 341 w 397"/>
                <a:gd name="T15" fmla="*/ 57 h 341"/>
                <a:gd name="T16" fmla="*/ 397 w 397"/>
                <a:gd name="T17" fmla="*/ 170 h 341"/>
                <a:gd name="T18" fmla="*/ 341 w 397"/>
                <a:gd name="T19" fmla="*/ 170 h 341"/>
                <a:gd name="T20" fmla="*/ 341 w 397"/>
                <a:gd name="T21" fmla="*/ 284 h 341"/>
                <a:gd name="T22" fmla="*/ 284 w 397"/>
                <a:gd name="T23" fmla="*/ 227 h 341"/>
                <a:gd name="T24" fmla="*/ 227 w 397"/>
                <a:gd name="T25" fmla="*/ 341 h 341"/>
                <a:gd name="T26" fmla="*/ 57 w 397"/>
                <a:gd name="T27" fmla="*/ 284 h 341"/>
                <a:gd name="T28" fmla="*/ 57 w 397"/>
                <a:gd name="T29" fmla="*/ 227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7" h="341">
                  <a:moveTo>
                    <a:pt x="57" y="227"/>
                  </a:moveTo>
                  <a:lnTo>
                    <a:pt x="0" y="114"/>
                  </a:lnTo>
                  <a:lnTo>
                    <a:pt x="57" y="57"/>
                  </a:lnTo>
                  <a:lnTo>
                    <a:pt x="171" y="57"/>
                  </a:lnTo>
                  <a:lnTo>
                    <a:pt x="114" y="114"/>
                  </a:lnTo>
                  <a:lnTo>
                    <a:pt x="171" y="170"/>
                  </a:lnTo>
                  <a:lnTo>
                    <a:pt x="341" y="0"/>
                  </a:lnTo>
                  <a:lnTo>
                    <a:pt x="341" y="57"/>
                  </a:lnTo>
                  <a:lnTo>
                    <a:pt x="397" y="170"/>
                  </a:lnTo>
                  <a:lnTo>
                    <a:pt x="341" y="170"/>
                  </a:lnTo>
                  <a:lnTo>
                    <a:pt x="341" y="284"/>
                  </a:lnTo>
                  <a:lnTo>
                    <a:pt x="284" y="227"/>
                  </a:lnTo>
                  <a:lnTo>
                    <a:pt x="227" y="341"/>
                  </a:lnTo>
                  <a:lnTo>
                    <a:pt x="57" y="284"/>
                  </a:lnTo>
                  <a:lnTo>
                    <a:pt x="57" y="227"/>
                  </a:lnTo>
                  <a:close/>
                </a:path>
              </a:pathLst>
            </a:custGeom>
            <a:solidFill>
              <a:srgbClr val="ED7D31">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58" name="Freeform 939">
              <a:extLst>
                <a:ext uri="{FF2B5EF4-FFF2-40B4-BE49-F238E27FC236}">
                  <a16:creationId xmlns:a16="http://schemas.microsoft.com/office/drawing/2014/main" id="{378FBE90-FFCB-44B9-B5B8-975308DA321E}"/>
                </a:ext>
              </a:extLst>
            </p:cNvPr>
            <p:cNvSpPr>
              <a:spLocks/>
            </p:cNvSpPr>
            <p:nvPr/>
          </p:nvSpPr>
          <p:spPr bwMode="auto">
            <a:xfrm>
              <a:off x="7295299" y="2969079"/>
              <a:ext cx="312525" cy="435205"/>
            </a:xfrm>
            <a:custGeom>
              <a:avLst/>
              <a:gdLst>
                <a:gd name="T0" fmla="*/ 170 w 283"/>
                <a:gd name="T1" fmla="*/ 0 h 454"/>
                <a:gd name="T2" fmla="*/ 113 w 283"/>
                <a:gd name="T3" fmla="*/ 114 h 454"/>
                <a:gd name="T4" fmla="*/ 0 w 283"/>
                <a:gd name="T5" fmla="*/ 114 h 454"/>
                <a:gd name="T6" fmla="*/ 0 w 283"/>
                <a:gd name="T7" fmla="*/ 170 h 454"/>
                <a:gd name="T8" fmla="*/ 0 w 283"/>
                <a:gd name="T9" fmla="*/ 284 h 454"/>
                <a:gd name="T10" fmla="*/ 0 w 283"/>
                <a:gd name="T11" fmla="*/ 340 h 454"/>
                <a:gd name="T12" fmla="*/ 57 w 283"/>
                <a:gd name="T13" fmla="*/ 454 h 454"/>
                <a:gd name="T14" fmla="*/ 170 w 283"/>
                <a:gd name="T15" fmla="*/ 340 h 454"/>
                <a:gd name="T16" fmla="*/ 113 w 283"/>
                <a:gd name="T17" fmla="*/ 227 h 454"/>
                <a:gd name="T18" fmla="*/ 170 w 283"/>
                <a:gd name="T19" fmla="*/ 170 h 454"/>
                <a:gd name="T20" fmla="*/ 283 w 283"/>
                <a:gd name="T21" fmla="*/ 170 h 454"/>
                <a:gd name="T22" fmla="*/ 283 w 283"/>
                <a:gd name="T23" fmla="*/ 114 h 454"/>
                <a:gd name="T24" fmla="*/ 227 w 283"/>
                <a:gd name="T25" fmla="*/ 114 h 454"/>
                <a:gd name="T26" fmla="*/ 227 w 283"/>
                <a:gd name="T27" fmla="*/ 57 h 454"/>
                <a:gd name="T28" fmla="*/ 170 w 283"/>
                <a:gd name="T29"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3" h="454">
                  <a:moveTo>
                    <a:pt x="170" y="0"/>
                  </a:moveTo>
                  <a:lnTo>
                    <a:pt x="113" y="114"/>
                  </a:lnTo>
                  <a:lnTo>
                    <a:pt x="0" y="114"/>
                  </a:lnTo>
                  <a:lnTo>
                    <a:pt x="0" y="170"/>
                  </a:lnTo>
                  <a:lnTo>
                    <a:pt x="0" y="284"/>
                  </a:lnTo>
                  <a:lnTo>
                    <a:pt x="0" y="340"/>
                  </a:lnTo>
                  <a:lnTo>
                    <a:pt x="57" y="454"/>
                  </a:lnTo>
                  <a:lnTo>
                    <a:pt x="170" y="340"/>
                  </a:lnTo>
                  <a:lnTo>
                    <a:pt x="113" y="227"/>
                  </a:lnTo>
                  <a:lnTo>
                    <a:pt x="170" y="170"/>
                  </a:lnTo>
                  <a:lnTo>
                    <a:pt x="283" y="170"/>
                  </a:lnTo>
                  <a:lnTo>
                    <a:pt x="283" y="114"/>
                  </a:lnTo>
                  <a:lnTo>
                    <a:pt x="227" y="114"/>
                  </a:lnTo>
                  <a:lnTo>
                    <a:pt x="227" y="57"/>
                  </a:lnTo>
                  <a:lnTo>
                    <a:pt x="170" y="0"/>
                  </a:lnTo>
                  <a:close/>
                </a:path>
              </a:pathLst>
            </a:custGeom>
            <a:solidFill>
              <a:srgbClr val="70AD47">
                <a:lumMod val="60000"/>
                <a:lumOff val="40000"/>
              </a:srgb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59" name="Freeform 940">
              <a:extLst>
                <a:ext uri="{FF2B5EF4-FFF2-40B4-BE49-F238E27FC236}">
                  <a16:creationId xmlns:a16="http://schemas.microsoft.com/office/drawing/2014/main" id="{8FBC33A3-847B-46F9-9DEC-D1E60C3DEE45}"/>
                </a:ext>
              </a:extLst>
            </p:cNvPr>
            <p:cNvSpPr>
              <a:spLocks/>
            </p:cNvSpPr>
            <p:nvPr/>
          </p:nvSpPr>
          <p:spPr bwMode="auto">
            <a:xfrm>
              <a:off x="7420086" y="3141565"/>
              <a:ext cx="313628" cy="272244"/>
            </a:xfrm>
            <a:custGeom>
              <a:avLst/>
              <a:gdLst>
                <a:gd name="T0" fmla="*/ 170 w 284"/>
                <a:gd name="T1" fmla="*/ 0 h 284"/>
                <a:gd name="T2" fmla="*/ 57 w 284"/>
                <a:gd name="T3" fmla="*/ 0 h 284"/>
                <a:gd name="T4" fmla="*/ 0 w 284"/>
                <a:gd name="T5" fmla="*/ 57 h 284"/>
                <a:gd name="T6" fmla="*/ 57 w 284"/>
                <a:gd name="T7" fmla="*/ 170 h 284"/>
                <a:gd name="T8" fmla="*/ 57 w 284"/>
                <a:gd name="T9" fmla="*/ 284 h 284"/>
                <a:gd name="T10" fmla="*/ 170 w 284"/>
                <a:gd name="T11" fmla="*/ 227 h 284"/>
                <a:gd name="T12" fmla="*/ 284 w 284"/>
                <a:gd name="T13" fmla="*/ 227 h 284"/>
                <a:gd name="T14" fmla="*/ 284 w 284"/>
                <a:gd name="T15" fmla="*/ 114 h 284"/>
                <a:gd name="T16" fmla="*/ 170 w 284"/>
                <a:gd name="T17" fmla="*/ 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4" h="284">
                  <a:moveTo>
                    <a:pt x="170" y="0"/>
                  </a:moveTo>
                  <a:lnTo>
                    <a:pt x="57" y="0"/>
                  </a:lnTo>
                  <a:lnTo>
                    <a:pt x="0" y="57"/>
                  </a:lnTo>
                  <a:lnTo>
                    <a:pt x="57" y="170"/>
                  </a:lnTo>
                  <a:lnTo>
                    <a:pt x="57" y="284"/>
                  </a:lnTo>
                  <a:lnTo>
                    <a:pt x="170" y="227"/>
                  </a:lnTo>
                  <a:lnTo>
                    <a:pt x="284" y="227"/>
                  </a:lnTo>
                  <a:lnTo>
                    <a:pt x="284" y="114"/>
                  </a:lnTo>
                  <a:lnTo>
                    <a:pt x="170" y="0"/>
                  </a:lnTo>
                  <a:close/>
                </a:path>
              </a:pathLst>
            </a:custGeom>
            <a:solidFill>
              <a:srgbClr val="70AD47">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60" name="Freeform 941">
              <a:extLst>
                <a:ext uri="{FF2B5EF4-FFF2-40B4-BE49-F238E27FC236}">
                  <a16:creationId xmlns:a16="http://schemas.microsoft.com/office/drawing/2014/main" id="{F3CC9086-70FC-4208-AE30-90C7F114B282}"/>
                </a:ext>
              </a:extLst>
            </p:cNvPr>
            <p:cNvSpPr>
              <a:spLocks/>
            </p:cNvSpPr>
            <p:nvPr/>
          </p:nvSpPr>
          <p:spPr bwMode="auto">
            <a:xfrm>
              <a:off x="7733716" y="3087884"/>
              <a:ext cx="563206" cy="379607"/>
            </a:xfrm>
            <a:custGeom>
              <a:avLst/>
              <a:gdLst>
                <a:gd name="T0" fmla="*/ 340 w 510"/>
                <a:gd name="T1" fmla="*/ 56 h 396"/>
                <a:gd name="T2" fmla="*/ 113 w 510"/>
                <a:gd name="T3" fmla="*/ 56 h 396"/>
                <a:gd name="T4" fmla="*/ 56 w 510"/>
                <a:gd name="T5" fmla="*/ 0 h 396"/>
                <a:gd name="T6" fmla="*/ 0 w 510"/>
                <a:gd name="T7" fmla="*/ 170 h 396"/>
                <a:gd name="T8" fmla="*/ 227 w 510"/>
                <a:gd name="T9" fmla="*/ 226 h 396"/>
                <a:gd name="T10" fmla="*/ 340 w 510"/>
                <a:gd name="T11" fmla="*/ 396 h 396"/>
                <a:gd name="T12" fmla="*/ 510 w 510"/>
                <a:gd name="T13" fmla="*/ 226 h 396"/>
                <a:gd name="T14" fmla="*/ 510 w 510"/>
                <a:gd name="T15" fmla="*/ 170 h 396"/>
                <a:gd name="T16" fmla="*/ 397 w 510"/>
                <a:gd name="T17" fmla="*/ 113 h 396"/>
                <a:gd name="T18" fmla="*/ 340 w 510"/>
                <a:gd name="T19" fmla="*/ 56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0" h="396">
                  <a:moveTo>
                    <a:pt x="340" y="56"/>
                  </a:moveTo>
                  <a:lnTo>
                    <a:pt x="113" y="56"/>
                  </a:lnTo>
                  <a:lnTo>
                    <a:pt x="56" y="0"/>
                  </a:lnTo>
                  <a:lnTo>
                    <a:pt x="0" y="170"/>
                  </a:lnTo>
                  <a:lnTo>
                    <a:pt x="227" y="226"/>
                  </a:lnTo>
                  <a:lnTo>
                    <a:pt x="340" y="396"/>
                  </a:lnTo>
                  <a:lnTo>
                    <a:pt x="510" y="226"/>
                  </a:lnTo>
                  <a:lnTo>
                    <a:pt x="510" y="170"/>
                  </a:lnTo>
                  <a:lnTo>
                    <a:pt x="397" y="113"/>
                  </a:lnTo>
                  <a:lnTo>
                    <a:pt x="340" y="56"/>
                  </a:lnTo>
                  <a:close/>
                </a:path>
              </a:pathLst>
            </a:custGeom>
            <a:solidFill>
              <a:srgbClr val="70AD47">
                <a:lumMod val="60000"/>
                <a:lumOff val="40000"/>
              </a:srgb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61" name="Freeform 943">
              <a:extLst>
                <a:ext uri="{FF2B5EF4-FFF2-40B4-BE49-F238E27FC236}">
                  <a16:creationId xmlns:a16="http://schemas.microsoft.com/office/drawing/2014/main" id="{3B84BB91-D410-4D5E-8E19-675B63AD7B7E}"/>
                </a:ext>
              </a:extLst>
            </p:cNvPr>
            <p:cNvSpPr>
              <a:spLocks/>
            </p:cNvSpPr>
            <p:nvPr/>
          </p:nvSpPr>
          <p:spPr bwMode="auto">
            <a:xfrm>
              <a:off x="7483034" y="3250848"/>
              <a:ext cx="626154" cy="271285"/>
            </a:xfrm>
            <a:custGeom>
              <a:avLst/>
              <a:gdLst>
                <a:gd name="T0" fmla="*/ 227 w 567"/>
                <a:gd name="T1" fmla="*/ 0 h 283"/>
                <a:gd name="T2" fmla="*/ 227 w 567"/>
                <a:gd name="T3" fmla="*/ 113 h 283"/>
                <a:gd name="T4" fmla="*/ 113 w 567"/>
                <a:gd name="T5" fmla="*/ 113 h 283"/>
                <a:gd name="T6" fmla="*/ 0 w 567"/>
                <a:gd name="T7" fmla="*/ 170 h 283"/>
                <a:gd name="T8" fmla="*/ 57 w 567"/>
                <a:gd name="T9" fmla="*/ 226 h 283"/>
                <a:gd name="T10" fmla="*/ 113 w 567"/>
                <a:gd name="T11" fmla="*/ 226 h 283"/>
                <a:gd name="T12" fmla="*/ 227 w 567"/>
                <a:gd name="T13" fmla="*/ 283 h 283"/>
                <a:gd name="T14" fmla="*/ 170 w 567"/>
                <a:gd name="T15" fmla="*/ 226 h 283"/>
                <a:gd name="T16" fmla="*/ 567 w 567"/>
                <a:gd name="T17" fmla="*/ 226 h 283"/>
                <a:gd name="T18" fmla="*/ 454 w 567"/>
                <a:gd name="T19" fmla="*/ 56 h 283"/>
                <a:gd name="T20" fmla="*/ 227 w 567"/>
                <a:gd name="T21"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7" h="283">
                  <a:moveTo>
                    <a:pt x="227" y="0"/>
                  </a:moveTo>
                  <a:lnTo>
                    <a:pt x="227" y="113"/>
                  </a:lnTo>
                  <a:lnTo>
                    <a:pt x="113" y="113"/>
                  </a:lnTo>
                  <a:lnTo>
                    <a:pt x="0" y="170"/>
                  </a:lnTo>
                  <a:lnTo>
                    <a:pt x="57" y="226"/>
                  </a:lnTo>
                  <a:lnTo>
                    <a:pt x="113" y="226"/>
                  </a:lnTo>
                  <a:lnTo>
                    <a:pt x="227" y="283"/>
                  </a:lnTo>
                  <a:lnTo>
                    <a:pt x="170" y="226"/>
                  </a:lnTo>
                  <a:lnTo>
                    <a:pt x="567" y="226"/>
                  </a:lnTo>
                  <a:lnTo>
                    <a:pt x="454" y="56"/>
                  </a:lnTo>
                  <a:lnTo>
                    <a:pt x="227" y="0"/>
                  </a:lnTo>
                  <a:close/>
                </a:path>
              </a:pathLst>
            </a:custGeom>
            <a:solidFill>
              <a:srgbClr val="70AD47">
                <a:lumMod val="60000"/>
                <a:lumOff val="40000"/>
              </a:srgb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62" name="Freeform 944">
              <a:extLst>
                <a:ext uri="{FF2B5EF4-FFF2-40B4-BE49-F238E27FC236}">
                  <a16:creationId xmlns:a16="http://schemas.microsoft.com/office/drawing/2014/main" id="{E3C9BBE5-26CD-44A8-8ACE-9C3A5DEA29D4}"/>
                </a:ext>
              </a:extLst>
            </p:cNvPr>
            <p:cNvSpPr>
              <a:spLocks/>
            </p:cNvSpPr>
            <p:nvPr/>
          </p:nvSpPr>
          <p:spPr bwMode="auto">
            <a:xfrm>
              <a:off x="7295298" y="3413811"/>
              <a:ext cx="813891" cy="543529"/>
            </a:xfrm>
            <a:custGeom>
              <a:avLst/>
              <a:gdLst>
                <a:gd name="T0" fmla="*/ 737 w 737"/>
                <a:gd name="T1" fmla="*/ 56 h 567"/>
                <a:gd name="T2" fmla="*/ 340 w 737"/>
                <a:gd name="T3" fmla="*/ 56 h 567"/>
                <a:gd name="T4" fmla="*/ 397 w 737"/>
                <a:gd name="T5" fmla="*/ 113 h 567"/>
                <a:gd name="T6" fmla="*/ 283 w 737"/>
                <a:gd name="T7" fmla="*/ 56 h 567"/>
                <a:gd name="T8" fmla="*/ 227 w 737"/>
                <a:gd name="T9" fmla="*/ 56 h 567"/>
                <a:gd name="T10" fmla="*/ 170 w 737"/>
                <a:gd name="T11" fmla="*/ 0 h 567"/>
                <a:gd name="T12" fmla="*/ 170 w 737"/>
                <a:gd name="T13" fmla="*/ 56 h 567"/>
                <a:gd name="T14" fmla="*/ 113 w 737"/>
                <a:gd name="T15" fmla="*/ 113 h 567"/>
                <a:gd name="T16" fmla="*/ 113 w 737"/>
                <a:gd name="T17" fmla="*/ 170 h 567"/>
                <a:gd name="T18" fmla="*/ 57 w 737"/>
                <a:gd name="T19" fmla="*/ 170 h 567"/>
                <a:gd name="T20" fmla="*/ 0 w 737"/>
                <a:gd name="T21" fmla="*/ 340 h 567"/>
                <a:gd name="T22" fmla="*/ 0 w 737"/>
                <a:gd name="T23" fmla="*/ 510 h 567"/>
                <a:gd name="T24" fmla="*/ 113 w 737"/>
                <a:gd name="T25" fmla="*/ 567 h 567"/>
                <a:gd name="T26" fmla="*/ 170 w 737"/>
                <a:gd name="T27" fmla="*/ 567 h 567"/>
                <a:gd name="T28" fmla="*/ 113 w 737"/>
                <a:gd name="T29" fmla="*/ 510 h 567"/>
                <a:gd name="T30" fmla="*/ 227 w 737"/>
                <a:gd name="T31" fmla="*/ 510 h 567"/>
                <a:gd name="T32" fmla="*/ 227 w 737"/>
                <a:gd name="T33" fmla="*/ 453 h 567"/>
                <a:gd name="T34" fmla="*/ 397 w 737"/>
                <a:gd name="T35" fmla="*/ 453 h 567"/>
                <a:gd name="T36" fmla="*/ 453 w 737"/>
                <a:gd name="T37" fmla="*/ 510 h 567"/>
                <a:gd name="T38" fmla="*/ 510 w 737"/>
                <a:gd name="T39" fmla="*/ 453 h 567"/>
                <a:gd name="T40" fmla="*/ 680 w 737"/>
                <a:gd name="T41" fmla="*/ 510 h 567"/>
                <a:gd name="T42" fmla="*/ 737 w 737"/>
                <a:gd name="T43" fmla="*/ 227 h 567"/>
                <a:gd name="T44" fmla="*/ 737 w 737"/>
                <a:gd name="T45" fmla="*/ 56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37" h="567">
                  <a:moveTo>
                    <a:pt x="737" y="56"/>
                  </a:moveTo>
                  <a:lnTo>
                    <a:pt x="340" y="56"/>
                  </a:lnTo>
                  <a:lnTo>
                    <a:pt x="397" y="113"/>
                  </a:lnTo>
                  <a:lnTo>
                    <a:pt x="283" y="56"/>
                  </a:lnTo>
                  <a:lnTo>
                    <a:pt x="227" y="56"/>
                  </a:lnTo>
                  <a:lnTo>
                    <a:pt x="170" y="0"/>
                  </a:lnTo>
                  <a:lnTo>
                    <a:pt x="170" y="56"/>
                  </a:lnTo>
                  <a:lnTo>
                    <a:pt x="113" y="113"/>
                  </a:lnTo>
                  <a:lnTo>
                    <a:pt x="113" y="170"/>
                  </a:lnTo>
                  <a:lnTo>
                    <a:pt x="57" y="170"/>
                  </a:lnTo>
                  <a:lnTo>
                    <a:pt x="0" y="340"/>
                  </a:lnTo>
                  <a:lnTo>
                    <a:pt x="0" y="510"/>
                  </a:lnTo>
                  <a:lnTo>
                    <a:pt x="113" y="567"/>
                  </a:lnTo>
                  <a:lnTo>
                    <a:pt x="170" y="567"/>
                  </a:lnTo>
                  <a:lnTo>
                    <a:pt x="113" y="510"/>
                  </a:lnTo>
                  <a:lnTo>
                    <a:pt x="227" y="510"/>
                  </a:lnTo>
                  <a:lnTo>
                    <a:pt x="227" y="453"/>
                  </a:lnTo>
                  <a:lnTo>
                    <a:pt x="397" y="453"/>
                  </a:lnTo>
                  <a:lnTo>
                    <a:pt x="453" y="510"/>
                  </a:lnTo>
                  <a:lnTo>
                    <a:pt x="510" y="453"/>
                  </a:lnTo>
                  <a:lnTo>
                    <a:pt x="680" y="510"/>
                  </a:lnTo>
                  <a:lnTo>
                    <a:pt x="737" y="227"/>
                  </a:lnTo>
                  <a:lnTo>
                    <a:pt x="737" y="56"/>
                  </a:lnTo>
                  <a:close/>
                </a:path>
              </a:pathLst>
            </a:custGeom>
            <a:solidFill>
              <a:srgbClr val="70AD47">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63" name="Freeform 946">
              <a:extLst>
                <a:ext uri="{FF2B5EF4-FFF2-40B4-BE49-F238E27FC236}">
                  <a16:creationId xmlns:a16="http://schemas.microsoft.com/office/drawing/2014/main" id="{D7C6A170-E5FE-4072-948C-532636E0E952}"/>
                </a:ext>
              </a:extLst>
            </p:cNvPr>
            <p:cNvSpPr>
              <a:spLocks/>
            </p:cNvSpPr>
            <p:nvPr/>
          </p:nvSpPr>
          <p:spPr bwMode="auto">
            <a:xfrm>
              <a:off x="7295298" y="3848060"/>
              <a:ext cx="750944" cy="489847"/>
            </a:xfrm>
            <a:custGeom>
              <a:avLst/>
              <a:gdLst>
                <a:gd name="T0" fmla="*/ 680 w 680"/>
                <a:gd name="T1" fmla="*/ 57 h 511"/>
                <a:gd name="T2" fmla="*/ 510 w 680"/>
                <a:gd name="T3" fmla="*/ 0 h 511"/>
                <a:gd name="T4" fmla="*/ 453 w 680"/>
                <a:gd name="T5" fmla="*/ 57 h 511"/>
                <a:gd name="T6" fmla="*/ 397 w 680"/>
                <a:gd name="T7" fmla="*/ 0 h 511"/>
                <a:gd name="T8" fmla="*/ 227 w 680"/>
                <a:gd name="T9" fmla="*/ 0 h 511"/>
                <a:gd name="T10" fmla="*/ 227 w 680"/>
                <a:gd name="T11" fmla="*/ 57 h 511"/>
                <a:gd name="T12" fmla="*/ 113 w 680"/>
                <a:gd name="T13" fmla="*/ 57 h 511"/>
                <a:gd name="T14" fmla="*/ 170 w 680"/>
                <a:gd name="T15" fmla="*/ 114 h 511"/>
                <a:gd name="T16" fmla="*/ 113 w 680"/>
                <a:gd name="T17" fmla="*/ 114 h 511"/>
                <a:gd name="T18" fmla="*/ 113 w 680"/>
                <a:gd name="T19" fmla="*/ 171 h 511"/>
                <a:gd name="T20" fmla="*/ 0 w 680"/>
                <a:gd name="T21" fmla="*/ 171 h 511"/>
                <a:gd name="T22" fmla="*/ 0 w 680"/>
                <a:gd name="T23" fmla="*/ 227 h 511"/>
                <a:gd name="T24" fmla="*/ 113 w 680"/>
                <a:gd name="T25" fmla="*/ 284 h 511"/>
                <a:gd name="T26" fmla="*/ 170 w 680"/>
                <a:gd name="T27" fmla="*/ 341 h 511"/>
                <a:gd name="T28" fmla="*/ 113 w 680"/>
                <a:gd name="T29" fmla="*/ 397 h 511"/>
                <a:gd name="T30" fmla="*/ 170 w 680"/>
                <a:gd name="T31" fmla="*/ 454 h 511"/>
                <a:gd name="T32" fmla="*/ 283 w 680"/>
                <a:gd name="T33" fmla="*/ 511 h 511"/>
                <a:gd name="T34" fmla="*/ 340 w 680"/>
                <a:gd name="T35" fmla="*/ 454 h 511"/>
                <a:gd name="T36" fmla="*/ 340 w 680"/>
                <a:gd name="T37" fmla="*/ 397 h 511"/>
                <a:gd name="T38" fmla="*/ 453 w 680"/>
                <a:gd name="T39" fmla="*/ 397 h 511"/>
                <a:gd name="T40" fmla="*/ 567 w 680"/>
                <a:gd name="T41" fmla="*/ 341 h 511"/>
                <a:gd name="T42" fmla="*/ 624 w 680"/>
                <a:gd name="T43" fmla="*/ 171 h 511"/>
                <a:gd name="T44" fmla="*/ 624 w 680"/>
                <a:gd name="T45" fmla="*/ 114 h 511"/>
                <a:gd name="T46" fmla="*/ 680 w 680"/>
                <a:gd name="T47" fmla="*/ 5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80" h="511">
                  <a:moveTo>
                    <a:pt x="680" y="57"/>
                  </a:moveTo>
                  <a:lnTo>
                    <a:pt x="510" y="0"/>
                  </a:lnTo>
                  <a:lnTo>
                    <a:pt x="453" y="57"/>
                  </a:lnTo>
                  <a:lnTo>
                    <a:pt x="397" y="0"/>
                  </a:lnTo>
                  <a:lnTo>
                    <a:pt x="227" y="0"/>
                  </a:lnTo>
                  <a:lnTo>
                    <a:pt x="227" y="57"/>
                  </a:lnTo>
                  <a:lnTo>
                    <a:pt x="113" y="57"/>
                  </a:lnTo>
                  <a:lnTo>
                    <a:pt x="170" y="114"/>
                  </a:lnTo>
                  <a:lnTo>
                    <a:pt x="113" y="114"/>
                  </a:lnTo>
                  <a:lnTo>
                    <a:pt x="113" y="171"/>
                  </a:lnTo>
                  <a:lnTo>
                    <a:pt x="0" y="171"/>
                  </a:lnTo>
                  <a:lnTo>
                    <a:pt x="0" y="227"/>
                  </a:lnTo>
                  <a:lnTo>
                    <a:pt x="113" y="284"/>
                  </a:lnTo>
                  <a:lnTo>
                    <a:pt x="170" y="341"/>
                  </a:lnTo>
                  <a:lnTo>
                    <a:pt x="113" y="397"/>
                  </a:lnTo>
                  <a:lnTo>
                    <a:pt x="170" y="454"/>
                  </a:lnTo>
                  <a:lnTo>
                    <a:pt x="283" y="511"/>
                  </a:lnTo>
                  <a:lnTo>
                    <a:pt x="340" y="454"/>
                  </a:lnTo>
                  <a:lnTo>
                    <a:pt x="340" y="397"/>
                  </a:lnTo>
                  <a:lnTo>
                    <a:pt x="453" y="397"/>
                  </a:lnTo>
                  <a:lnTo>
                    <a:pt x="567" y="341"/>
                  </a:lnTo>
                  <a:lnTo>
                    <a:pt x="624" y="171"/>
                  </a:lnTo>
                  <a:lnTo>
                    <a:pt x="624" y="114"/>
                  </a:lnTo>
                  <a:lnTo>
                    <a:pt x="680" y="57"/>
                  </a:lnTo>
                  <a:close/>
                </a:path>
              </a:pathLst>
            </a:custGeom>
            <a:solidFill>
              <a:srgbClr val="70AD47">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64" name="Freeform 947">
              <a:extLst>
                <a:ext uri="{FF2B5EF4-FFF2-40B4-BE49-F238E27FC236}">
                  <a16:creationId xmlns:a16="http://schemas.microsoft.com/office/drawing/2014/main" id="{2CEC513E-E899-493D-B667-353C04ED1269}"/>
                </a:ext>
              </a:extLst>
            </p:cNvPr>
            <p:cNvSpPr>
              <a:spLocks/>
            </p:cNvSpPr>
            <p:nvPr/>
          </p:nvSpPr>
          <p:spPr bwMode="auto">
            <a:xfrm>
              <a:off x="7483035" y="4283265"/>
              <a:ext cx="312525" cy="272244"/>
            </a:xfrm>
            <a:custGeom>
              <a:avLst/>
              <a:gdLst>
                <a:gd name="T0" fmla="*/ 170 w 283"/>
                <a:gd name="T1" fmla="*/ 0 h 284"/>
                <a:gd name="T2" fmla="*/ 227 w 283"/>
                <a:gd name="T3" fmla="*/ 57 h 284"/>
                <a:gd name="T4" fmla="*/ 283 w 283"/>
                <a:gd name="T5" fmla="*/ 113 h 284"/>
                <a:gd name="T6" fmla="*/ 227 w 283"/>
                <a:gd name="T7" fmla="*/ 170 h 284"/>
                <a:gd name="T8" fmla="*/ 113 w 283"/>
                <a:gd name="T9" fmla="*/ 170 h 284"/>
                <a:gd name="T10" fmla="*/ 57 w 283"/>
                <a:gd name="T11" fmla="*/ 284 h 284"/>
                <a:gd name="T12" fmla="*/ 57 w 283"/>
                <a:gd name="T13" fmla="*/ 170 h 284"/>
                <a:gd name="T14" fmla="*/ 0 w 283"/>
                <a:gd name="T15" fmla="*/ 113 h 284"/>
                <a:gd name="T16" fmla="*/ 0 w 283"/>
                <a:gd name="T17" fmla="*/ 57 h 284"/>
                <a:gd name="T18" fmla="*/ 0 w 283"/>
                <a:gd name="T19" fmla="*/ 0 h 284"/>
                <a:gd name="T20" fmla="*/ 113 w 283"/>
                <a:gd name="T21" fmla="*/ 57 h 284"/>
                <a:gd name="T22" fmla="*/ 170 w 283"/>
                <a:gd name="T23" fmla="*/ 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284">
                  <a:moveTo>
                    <a:pt x="170" y="0"/>
                  </a:moveTo>
                  <a:lnTo>
                    <a:pt x="227" y="57"/>
                  </a:lnTo>
                  <a:lnTo>
                    <a:pt x="283" y="113"/>
                  </a:lnTo>
                  <a:lnTo>
                    <a:pt x="227" y="170"/>
                  </a:lnTo>
                  <a:lnTo>
                    <a:pt x="113" y="170"/>
                  </a:lnTo>
                  <a:lnTo>
                    <a:pt x="57" y="284"/>
                  </a:lnTo>
                  <a:lnTo>
                    <a:pt x="57" y="170"/>
                  </a:lnTo>
                  <a:lnTo>
                    <a:pt x="0" y="113"/>
                  </a:lnTo>
                  <a:lnTo>
                    <a:pt x="0" y="57"/>
                  </a:lnTo>
                  <a:lnTo>
                    <a:pt x="0" y="0"/>
                  </a:lnTo>
                  <a:lnTo>
                    <a:pt x="113" y="57"/>
                  </a:lnTo>
                  <a:lnTo>
                    <a:pt x="170" y="0"/>
                  </a:lnTo>
                  <a:close/>
                </a:path>
              </a:pathLst>
            </a:custGeom>
            <a:solidFill>
              <a:srgbClr val="FFC000">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65" name="Freeform 948">
              <a:extLst>
                <a:ext uri="{FF2B5EF4-FFF2-40B4-BE49-F238E27FC236}">
                  <a16:creationId xmlns:a16="http://schemas.microsoft.com/office/drawing/2014/main" id="{D27CE908-21CD-4AAC-8F24-01262583ABCA}"/>
                </a:ext>
              </a:extLst>
            </p:cNvPr>
            <p:cNvSpPr>
              <a:spLocks/>
            </p:cNvSpPr>
            <p:nvPr/>
          </p:nvSpPr>
          <p:spPr bwMode="auto">
            <a:xfrm>
              <a:off x="7670771" y="4189794"/>
              <a:ext cx="438417" cy="434248"/>
            </a:xfrm>
            <a:custGeom>
              <a:avLst/>
              <a:gdLst>
                <a:gd name="T0" fmla="*/ 227 w 397"/>
                <a:gd name="T1" fmla="*/ 0 h 453"/>
                <a:gd name="T2" fmla="*/ 113 w 397"/>
                <a:gd name="T3" fmla="*/ 56 h 453"/>
                <a:gd name="T4" fmla="*/ 0 w 397"/>
                <a:gd name="T5" fmla="*/ 56 h 453"/>
                <a:gd name="T6" fmla="*/ 0 w 397"/>
                <a:gd name="T7" fmla="*/ 113 h 453"/>
                <a:gd name="T8" fmla="*/ 113 w 397"/>
                <a:gd name="T9" fmla="*/ 226 h 453"/>
                <a:gd name="T10" fmla="*/ 57 w 397"/>
                <a:gd name="T11" fmla="*/ 283 h 453"/>
                <a:gd name="T12" fmla="*/ 57 w 397"/>
                <a:gd name="T13" fmla="*/ 397 h 453"/>
                <a:gd name="T14" fmla="*/ 113 w 397"/>
                <a:gd name="T15" fmla="*/ 340 h 453"/>
                <a:gd name="T16" fmla="*/ 227 w 397"/>
                <a:gd name="T17" fmla="*/ 453 h 453"/>
                <a:gd name="T18" fmla="*/ 284 w 397"/>
                <a:gd name="T19" fmla="*/ 340 h 453"/>
                <a:gd name="T20" fmla="*/ 284 w 397"/>
                <a:gd name="T21" fmla="*/ 283 h 453"/>
                <a:gd name="T22" fmla="*/ 340 w 397"/>
                <a:gd name="T23" fmla="*/ 283 h 453"/>
                <a:gd name="T24" fmla="*/ 397 w 397"/>
                <a:gd name="T25" fmla="*/ 170 h 453"/>
                <a:gd name="T26" fmla="*/ 397 w 397"/>
                <a:gd name="T27" fmla="*/ 56 h 453"/>
                <a:gd name="T28" fmla="*/ 340 w 397"/>
                <a:gd name="T29" fmla="*/ 0 h 453"/>
                <a:gd name="T30" fmla="*/ 284 w 397"/>
                <a:gd name="T31" fmla="*/ 0 h 453"/>
                <a:gd name="T32" fmla="*/ 227 w 397"/>
                <a:gd name="T33"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7" h="453">
                  <a:moveTo>
                    <a:pt x="227" y="0"/>
                  </a:moveTo>
                  <a:lnTo>
                    <a:pt x="113" y="56"/>
                  </a:lnTo>
                  <a:lnTo>
                    <a:pt x="0" y="56"/>
                  </a:lnTo>
                  <a:lnTo>
                    <a:pt x="0" y="113"/>
                  </a:lnTo>
                  <a:lnTo>
                    <a:pt x="113" y="226"/>
                  </a:lnTo>
                  <a:lnTo>
                    <a:pt x="57" y="283"/>
                  </a:lnTo>
                  <a:lnTo>
                    <a:pt x="57" y="397"/>
                  </a:lnTo>
                  <a:lnTo>
                    <a:pt x="113" y="340"/>
                  </a:lnTo>
                  <a:lnTo>
                    <a:pt x="227" y="453"/>
                  </a:lnTo>
                  <a:lnTo>
                    <a:pt x="284" y="340"/>
                  </a:lnTo>
                  <a:lnTo>
                    <a:pt x="284" y="283"/>
                  </a:lnTo>
                  <a:lnTo>
                    <a:pt x="340" y="283"/>
                  </a:lnTo>
                  <a:lnTo>
                    <a:pt x="397" y="170"/>
                  </a:lnTo>
                  <a:lnTo>
                    <a:pt x="397" y="56"/>
                  </a:lnTo>
                  <a:lnTo>
                    <a:pt x="340" y="0"/>
                  </a:lnTo>
                  <a:lnTo>
                    <a:pt x="284" y="0"/>
                  </a:lnTo>
                  <a:lnTo>
                    <a:pt x="227" y="0"/>
                  </a:lnTo>
                  <a:close/>
                </a:path>
              </a:pathLst>
            </a:custGeom>
            <a:solidFill>
              <a:srgbClr val="70AD47">
                <a:lumMod val="60000"/>
                <a:lumOff val="40000"/>
              </a:srgb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66" name="Freeform 949">
              <a:extLst>
                <a:ext uri="{FF2B5EF4-FFF2-40B4-BE49-F238E27FC236}">
                  <a16:creationId xmlns:a16="http://schemas.microsoft.com/office/drawing/2014/main" id="{88C19A60-7472-4C69-AEFE-4C7B9586D8E3}"/>
                </a:ext>
              </a:extLst>
            </p:cNvPr>
            <p:cNvSpPr>
              <a:spLocks/>
            </p:cNvSpPr>
            <p:nvPr/>
          </p:nvSpPr>
          <p:spPr bwMode="auto">
            <a:xfrm>
              <a:off x="7358245" y="4283265"/>
              <a:ext cx="626154" cy="488888"/>
            </a:xfrm>
            <a:custGeom>
              <a:avLst/>
              <a:gdLst>
                <a:gd name="T0" fmla="*/ 113 w 567"/>
                <a:gd name="T1" fmla="*/ 0 h 510"/>
                <a:gd name="T2" fmla="*/ 0 w 567"/>
                <a:gd name="T3" fmla="*/ 113 h 510"/>
                <a:gd name="T4" fmla="*/ 0 w 567"/>
                <a:gd name="T5" fmla="*/ 227 h 510"/>
                <a:gd name="T6" fmla="*/ 56 w 567"/>
                <a:gd name="T7" fmla="*/ 340 h 510"/>
                <a:gd name="T8" fmla="*/ 170 w 567"/>
                <a:gd name="T9" fmla="*/ 454 h 510"/>
                <a:gd name="T10" fmla="*/ 283 w 567"/>
                <a:gd name="T11" fmla="*/ 454 h 510"/>
                <a:gd name="T12" fmla="*/ 340 w 567"/>
                <a:gd name="T13" fmla="*/ 510 h 510"/>
                <a:gd name="T14" fmla="*/ 567 w 567"/>
                <a:gd name="T15" fmla="*/ 340 h 510"/>
                <a:gd name="T16" fmla="*/ 510 w 567"/>
                <a:gd name="T17" fmla="*/ 340 h 510"/>
                <a:gd name="T18" fmla="*/ 396 w 567"/>
                <a:gd name="T19" fmla="*/ 227 h 510"/>
                <a:gd name="T20" fmla="*/ 340 w 567"/>
                <a:gd name="T21" fmla="*/ 284 h 510"/>
                <a:gd name="T22" fmla="*/ 340 w 567"/>
                <a:gd name="T23" fmla="*/ 170 h 510"/>
                <a:gd name="T24" fmla="*/ 226 w 567"/>
                <a:gd name="T25" fmla="*/ 170 h 510"/>
                <a:gd name="T26" fmla="*/ 170 w 567"/>
                <a:gd name="T27" fmla="*/ 284 h 510"/>
                <a:gd name="T28" fmla="*/ 170 w 567"/>
                <a:gd name="T29" fmla="*/ 170 h 510"/>
                <a:gd name="T30" fmla="*/ 113 w 567"/>
                <a:gd name="T31" fmla="*/ 113 h 510"/>
                <a:gd name="T32" fmla="*/ 113 w 567"/>
                <a:gd name="T33" fmla="*/ 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7" h="510">
                  <a:moveTo>
                    <a:pt x="113" y="0"/>
                  </a:moveTo>
                  <a:lnTo>
                    <a:pt x="0" y="113"/>
                  </a:lnTo>
                  <a:lnTo>
                    <a:pt x="0" y="227"/>
                  </a:lnTo>
                  <a:lnTo>
                    <a:pt x="56" y="340"/>
                  </a:lnTo>
                  <a:lnTo>
                    <a:pt x="170" y="454"/>
                  </a:lnTo>
                  <a:lnTo>
                    <a:pt x="283" y="454"/>
                  </a:lnTo>
                  <a:lnTo>
                    <a:pt x="340" y="510"/>
                  </a:lnTo>
                  <a:lnTo>
                    <a:pt x="567" y="340"/>
                  </a:lnTo>
                  <a:lnTo>
                    <a:pt x="510" y="340"/>
                  </a:lnTo>
                  <a:lnTo>
                    <a:pt x="396" y="227"/>
                  </a:lnTo>
                  <a:lnTo>
                    <a:pt x="340" y="284"/>
                  </a:lnTo>
                  <a:lnTo>
                    <a:pt x="340" y="170"/>
                  </a:lnTo>
                  <a:lnTo>
                    <a:pt x="226" y="170"/>
                  </a:lnTo>
                  <a:lnTo>
                    <a:pt x="170" y="284"/>
                  </a:lnTo>
                  <a:lnTo>
                    <a:pt x="170" y="170"/>
                  </a:lnTo>
                  <a:lnTo>
                    <a:pt x="113" y="113"/>
                  </a:lnTo>
                  <a:lnTo>
                    <a:pt x="113" y="0"/>
                  </a:lnTo>
                  <a:close/>
                </a:path>
              </a:pathLst>
            </a:custGeom>
            <a:solidFill>
              <a:srgbClr val="FFC000">
                <a:lumMod val="60000"/>
                <a:lumOff val="40000"/>
              </a:srgb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67" name="Freeform 950">
              <a:extLst>
                <a:ext uri="{FF2B5EF4-FFF2-40B4-BE49-F238E27FC236}">
                  <a16:creationId xmlns:a16="http://schemas.microsoft.com/office/drawing/2014/main" id="{FC28781A-723A-4528-AECD-3A68B811528C}"/>
                </a:ext>
              </a:extLst>
            </p:cNvPr>
            <p:cNvSpPr>
              <a:spLocks/>
            </p:cNvSpPr>
            <p:nvPr/>
          </p:nvSpPr>
          <p:spPr bwMode="auto">
            <a:xfrm>
              <a:off x="7733717" y="4609192"/>
              <a:ext cx="375473" cy="325927"/>
            </a:xfrm>
            <a:custGeom>
              <a:avLst/>
              <a:gdLst>
                <a:gd name="T0" fmla="*/ 227 w 340"/>
                <a:gd name="T1" fmla="*/ 0 h 340"/>
                <a:gd name="T2" fmla="*/ 227 w 340"/>
                <a:gd name="T3" fmla="*/ 114 h 340"/>
                <a:gd name="T4" fmla="*/ 340 w 340"/>
                <a:gd name="T5" fmla="*/ 114 h 340"/>
                <a:gd name="T6" fmla="*/ 340 w 340"/>
                <a:gd name="T7" fmla="*/ 284 h 340"/>
                <a:gd name="T8" fmla="*/ 227 w 340"/>
                <a:gd name="T9" fmla="*/ 340 h 340"/>
                <a:gd name="T10" fmla="*/ 0 w 340"/>
                <a:gd name="T11" fmla="*/ 227 h 340"/>
                <a:gd name="T12" fmla="*/ 0 w 340"/>
                <a:gd name="T13" fmla="*/ 170 h 340"/>
                <a:gd name="T14" fmla="*/ 227 w 340"/>
                <a:gd name="T15" fmla="*/ 0 h 3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0" h="340">
                  <a:moveTo>
                    <a:pt x="227" y="0"/>
                  </a:moveTo>
                  <a:lnTo>
                    <a:pt x="227" y="114"/>
                  </a:lnTo>
                  <a:lnTo>
                    <a:pt x="340" y="114"/>
                  </a:lnTo>
                  <a:lnTo>
                    <a:pt x="340" y="284"/>
                  </a:lnTo>
                  <a:lnTo>
                    <a:pt x="227" y="340"/>
                  </a:lnTo>
                  <a:lnTo>
                    <a:pt x="0" y="227"/>
                  </a:lnTo>
                  <a:lnTo>
                    <a:pt x="0" y="170"/>
                  </a:lnTo>
                  <a:lnTo>
                    <a:pt x="227" y="0"/>
                  </a:lnTo>
                  <a:close/>
                </a:path>
              </a:pathLst>
            </a:custGeom>
            <a:solidFill>
              <a:srgbClr val="FFC000">
                <a:lumMod val="60000"/>
                <a:lumOff val="40000"/>
              </a:srgb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68" name="Freeform 951">
              <a:extLst>
                <a:ext uri="{FF2B5EF4-FFF2-40B4-BE49-F238E27FC236}">
                  <a16:creationId xmlns:a16="http://schemas.microsoft.com/office/drawing/2014/main" id="{3658DFBF-4E96-4DEF-8ECC-7A46C62F20E0}"/>
                </a:ext>
              </a:extLst>
            </p:cNvPr>
            <p:cNvSpPr>
              <a:spLocks/>
            </p:cNvSpPr>
            <p:nvPr/>
          </p:nvSpPr>
          <p:spPr bwMode="auto">
            <a:xfrm>
              <a:off x="7670771" y="4826797"/>
              <a:ext cx="501366" cy="435205"/>
            </a:xfrm>
            <a:custGeom>
              <a:avLst/>
              <a:gdLst>
                <a:gd name="T0" fmla="*/ 397 w 454"/>
                <a:gd name="T1" fmla="*/ 57 h 454"/>
                <a:gd name="T2" fmla="*/ 284 w 454"/>
                <a:gd name="T3" fmla="*/ 113 h 454"/>
                <a:gd name="T4" fmla="*/ 57 w 454"/>
                <a:gd name="T5" fmla="*/ 0 h 454"/>
                <a:gd name="T6" fmla="*/ 57 w 454"/>
                <a:gd name="T7" fmla="*/ 113 h 454"/>
                <a:gd name="T8" fmla="*/ 113 w 454"/>
                <a:gd name="T9" fmla="*/ 170 h 454"/>
                <a:gd name="T10" fmla="*/ 0 w 454"/>
                <a:gd name="T11" fmla="*/ 170 h 454"/>
                <a:gd name="T12" fmla="*/ 0 w 454"/>
                <a:gd name="T13" fmla="*/ 284 h 454"/>
                <a:gd name="T14" fmla="*/ 57 w 454"/>
                <a:gd name="T15" fmla="*/ 284 h 454"/>
                <a:gd name="T16" fmla="*/ 113 w 454"/>
                <a:gd name="T17" fmla="*/ 340 h 454"/>
                <a:gd name="T18" fmla="*/ 284 w 454"/>
                <a:gd name="T19" fmla="*/ 454 h 454"/>
                <a:gd name="T20" fmla="*/ 284 w 454"/>
                <a:gd name="T21" fmla="*/ 340 h 454"/>
                <a:gd name="T22" fmla="*/ 397 w 454"/>
                <a:gd name="T23" fmla="*/ 340 h 454"/>
                <a:gd name="T24" fmla="*/ 454 w 454"/>
                <a:gd name="T25" fmla="*/ 227 h 454"/>
                <a:gd name="T26" fmla="*/ 397 w 454"/>
                <a:gd name="T27" fmla="*/ 57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4" h="454">
                  <a:moveTo>
                    <a:pt x="397" y="57"/>
                  </a:moveTo>
                  <a:lnTo>
                    <a:pt x="284" y="113"/>
                  </a:lnTo>
                  <a:lnTo>
                    <a:pt x="57" y="0"/>
                  </a:lnTo>
                  <a:lnTo>
                    <a:pt x="57" y="113"/>
                  </a:lnTo>
                  <a:lnTo>
                    <a:pt x="113" y="170"/>
                  </a:lnTo>
                  <a:lnTo>
                    <a:pt x="0" y="170"/>
                  </a:lnTo>
                  <a:lnTo>
                    <a:pt x="0" y="284"/>
                  </a:lnTo>
                  <a:lnTo>
                    <a:pt x="57" y="284"/>
                  </a:lnTo>
                  <a:lnTo>
                    <a:pt x="113" y="340"/>
                  </a:lnTo>
                  <a:lnTo>
                    <a:pt x="284" y="454"/>
                  </a:lnTo>
                  <a:lnTo>
                    <a:pt x="284" y="340"/>
                  </a:lnTo>
                  <a:lnTo>
                    <a:pt x="397" y="340"/>
                  </a:lnTo>
                  <a:lnTo>
                    <a:pt x="454" y="227"/>
                  </a:lnTo>
                  <a:lnTo>
                    <a:pt x="397" y="57"/>
                  </a:lnTo>
                  <a:close/>
                </a:path>
              </a:pathLst>
            </a:custGeom>
            <a:solidFill>
              <a:srgbClr val="FFC000">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69" name="Freeform 952">
              <a:extLst>
                <a:ext uri="{FF2B5EF4-FFF2-40B4-BE49-F238E27FC236}">
                  <a16:creationId xmlns:a16="http://schemas.microsoft.com/office/drawing/2014/main" id="{9EF2740B-3487-444F-B5B4-F1AD61454ACB}"/>
                </a:ext>
              </a:extLst>
            </p:cNvPr>
            <p:cNvSpPr>
              <a:spLocks/>
            </p:cNvSpPr>
            <p:nvPr/>
          </p:nvSpPr>
          <p:spPr bwMode="auto">
            <a:xfrm>
              <a:off x="7607824" y="5099041"/>
              <a:ext cx="564311" cy="597214"/>
            </a:xfrm>
            <a:custGeom>
              <a:avLst/>
              <a:gdLst>
                <a:gd name="T0" fmla="*/ 454 w 511"/>
                <a:gd name="T1" fmla="*/ 56 h 623"/>
                <a:gd name="T2" fmla="*/ 341 w 511"/>
                <a:gd name="T3" fmla="*/ 56 h 623"/>
                <a:gd name="T4" fmla="*/ 341 w 511"/>
                <a:gd name="T5" fmla="*/ 170 h 623"/>
                <a:gd name="T6" fmla="*/ 170 w 511"/>
                <a:gd name="T7" fmla="*/ 57 h 623"/>
                <a:gd name="T8" fmla="*/ 114 w 511"/>
                <a:gd name="T9" fmla="*/ 0 h 623"/>
                <a:gd name="T10" fmla="*/ 57 w 511"/>
                <a:gd name="T11" fmla="*/ 0 h 623"/>
                <a:gd name="T12" fmla="*/ 57 w 511"/>
                <a:gd name="T13" fmla="*/ 226 h 623"/>
                <a:gd name="T14" fmla="*/ 0 w 511"/>
                <a:gd name="T15" fmla="*/ 283 h 623"/>
                <a:gd name="T16" fmla="*/ 57 w 511"/>
                <a:gd name="T17" fmla="*/ 340 h 623"/>
                <a:gd name="T18" fmla="*/ 114 w 511"/>
                <a:gd name="T19" fmla="*/ 396 h 623"/>
                <a:gd name="T20" fmla="*/ 170 w 511"/>
                <a:gd name="T21" fmla="*/ 453 h 623"/>
                <a:gd name="T22" fmla="*/ 284 w 511"/>
                <a:gd name="T23" fmla="*/ 510 h 623"/>
                <a:gd name="T24" fmla="*/ 341 w 511"/>
                <a:gd name="T25" fmla="*/ 623 h 623"/>
                <a:gd name="T26" fmla="*/ 454 w 511"/>
                <a:gd name="T27" fmla="*/ 567 h 623"/>
                <a:gd name="T28" fmla="*/ 511 w 511"/>
                <a:gd name="T29" fmla="*/ 510 h 623"/>
                <a:gd name="T30" fmla="*/ 454 w 511"/>
                <a:gd name="T31" fmla="*/ 453 h 623"/>
                <a:gd name="T32" fmla="*/ 397 w 511"/>
                <a:gd name="T33" fmla="*/ 453 h 623"/>
                <a:gd name="T34" fmla="*/ 397 w 511"/>
                <a:gd name="T35" fmla="*/ 340 h 623"/>
                <a:gd name="T36" fmla="*/ 511 w 511"/>
                <a:gd name="T37" fmla="*/ 283 h 623"/>
                <a:gd name="T38" fmla="*/ 454 w 511"/>
                <a:gd name="T39" fmla="*/ 170 h 623"/>
                <a:gd name="T40" fmla="*/ 454 w 511"/>
                <a:gd name="T41" fmla="*/ 5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1" h="623">
                  <a:moveTo>
                    <a:pt x="454" y="56"/>
                  </a:moveTo>
                  <a:lnTo>
                    <a:pt x="341" y="56"/>
                  </a:lnTo>
                  <a:lnTo>
                    <a:pt x="341" y="170"/>
                  </a:lnTo>
                  <a:lnTo>
                    <a:pt x="170" y="57"/>
                  </a:lnTo>
                  <a:lnTo>
                    <a:pt x="114" y="0"/>
                  </a:lnTo>
                  <a:lnTo>
                    <a:pt x="57" y="0"/>
                  </a:lnTo>
                  <a:lnTo>
                    <a:pt x="57" y="226"/>
                  </a:lnTo>
                  <a:lnTo>
                    <a:pt x="0" y="283"/>
                  </a:lnTo>
                  <a:lnTo>
                    <a:pt x="57" y="340"/>
                  </a:lnTo>
                  <a:lnTo>
                    <a:pt x="114" y="396"/>
                  </a:lnTo>
                  <a:lnTo>
                    <a:pt x="170" y="453"/>
                  </a:lnTo>
                  <a:lnTo>
                    <a:pt x="284" y="510"/>
                  </a:lnTo>
                  <a:lnTo>
                    <a:pt x="341" y="623"/>
                  </a:lnTo>
                  <a:lnTo>
                    <a:pt x="454" y="567"/>
                  </a:lnTo>
                  <a:lnTo>
                    <a:pt x="511" y="510"/>
                  </a:lnTo>
                  <a:lnTo>
                    <a:pt x="454" y="453"/>
                  </a:lnTo>
                  <a:lnTo>
                    <a:pt x="397" y="453"/>
                  </a:lnTo>
                  <a:lnTo>
                    <a:pt x="397" y="340"/>
                  </a:lnTo>
                  <a:lnTo>
                    <a:pt x="511" y="283"/>
                  </a:lnTo>
                  <a:lnTo>
                    <a:pt x="454" y="170"/>
                  </a:lnTo>
                  <a:lnTo>
                    <a:pt x="454" y="56"/>
                  </a:lnTo>
                  <a:close/>
                </a:path>
              </a:pathLst>
            </a:custGeom>
            <a:solidFill>
              <a:srgbClr val="FFC000">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70" name="Freeform 953">
              <a:extLst>
                <a:ext uri="{FF2B5EF4-FFF2-40B4-BE49-F238E27FC236}">
                  <a16:creationId xmlns:a16="http://schemas.microsoft.com/office/drawing/2014/main" id="{1F3F0E3D-CBF5-4930-B523-2735259A2189}"/>
                </a:ext>
              </a:extLst>
            </p:cNvPr>
            <p:cNvSpPr>
              <a:spLocks/>
            </p:cNvSpPr>
            <p:nvPr/>
          </p:nvSpPr>
          <p:spPr bwMode="auto">
            <a:xfrm>
              <a:off x="6793932" y="5099041"/>
              <a:ext cx="1190464" cy="977778"/>
            </a:xfrm>
            <a:custGeom>
              <a:avLst/>
              <a:gdLst>
                <a:gd name="T0" fmla="*/ 737 w 1078"/>
                <a:gd name="T1" fmla="*/ 283 h 1020"/>
                <a:gd name="T2" fmla="*/ 624 w 1078"/>
                <a:gd name="T3" fmla="*/ 226 h 1020"/>
                <a:gd name="T4" fmla="*/ 567 w 1078"/>
                <a:gd name="T5" fmla="*/ 170 h 1020"/>
                <a:gd name="T6" fmla="*/ 567 w 1078"/>
                <a:gd name="T7" fmla="*/ 0 h 1020"/>
                <a:gd name="T8" fmla="*/ 454 w 1078"/>
                <a:gd name="T9" fmla="*/ 0 h 1020"/>
                <a:gd name="T10" fmla="*/ 340 w 1078"/>
                <a:gd name="T11" fmla="*/ 56 h 1020"/>
                <a:gd name="T12" fmla="*/ 340 w 1078"/>
                <a:gd name="T13" fmla="*/ 113 h 1020"/>
                <a:gd name="T14" fmla="*/ 227 w 1078"/>
                <a:gd name="T15" fmla="*/ 283 h 1020"/>
                <a:gd name="T16" fmla="*/ 227 w 1078"/>
                <a:gd name="T17" fmla="*/ 680 h 1020"/>
                <a:gd name="T18" fmla="*/ 0 w 1078"/>
                <a:gd name="T19" fmla="*/ 793 h 1020"/>
                <a:gd name="T20" fmla="*/ 0 w 1078"/>
                <a:gd name="T21" fmla="*/ 850 h 1020"/>
                <a:gd name="T22" fmla="*/ 114 w 1078"/>
                <a:gd name="T23" fmla="*/ 963 h 1020"/>
                <a:gd name="T24" fmla="*/ 170 w 1078"/>
                <a:gd name="T25" fmla="*/ 1020 h 1020"/>
                <a:gd name="T26" fmla="*/ 340 w 1078"/>
                <a:gd name="T27" fmla="*/ 907 h 1020"/>
                <a:gd name="T28" fmla="*/ 511 w 1078"/>
                <a:gd name="T29" fmla="*/ 793 h 1020"/>
                <a:gd name="T30" fmla="*/ 624 w 1078"/>
                <a:gd name="T31" fmla="*/ 737 h 1020"/>
                <a:gd name="T32" fmla="*/ 794 w 1078"/>
                <a:gd name="T33" fmla="*/ 737 h 1020"/>
                <a:gd name="T34" fmla="*/ 851 w 1078"/>
                <a:gd name="T35" fmla="*/ 680 h 1020"/>
                <a:gd name="T36" fmla="*/ 964 w 1078"/>
                <a:gd name="T37" fmla="*/ 737 h 1020"/>
                <a:gd name="T38" fmla="*/ 1078 w 1078"/>
                <a:gd name="T39" fmla="*/ 623 h 1020"/>
                <a:gd name="T40" fmla="*/ 1021 w 1078"/>
                <a:gd name="T41" fmla="*/ 510 h 1020"/>
                <a:gd name="T42" fmla="*/ 907 w 1078"/>
                <a:gd name="T43" fmla="*/ 453 h 1020"/>
                <a:gd name="T44" fmla="*/ 737 w 1078"/>
                <a:gd name="T45" fmla="*/ 283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78" h="1020">
                  <a:moveTo>
                    <a:pt x="737" y="283"/>
                  </a:moveTo>
                  <a:lnTo>
                    <a:pt x="624" y="226"/>
                  </a:lnTo>
                  <a:lnTo>
                    <a:pt x="567" y="170"/>
                  </a:lnTo>
                  <a:lnTo>
                    <a:pt x="567" y="0"/>
                  </a:lnTo>
                  <a:lnTo>
                    <a:pt x="454" y="0"/>
                  </a:lnTo>
                  <a:lnTo>
                    <a:pt x="340" y="56"/>
                  </a:lnTo>
                  <a:lnTo>
                    <a:pt x="340" y="113"/>
                  </a:lnTo>
                  <a:lnTo>
                    <a:pt x="227" y="283"/>
                  </a:lnTo>
                  <a:lnTo>
                    <a:pt x="227" y="680"/>
                  </a:lnTo>
                  <a:lnTo>
                    <a:pt x="0" y="793"/>
                  </a:lnTo>
                  <a:lnTo>
                    <a:pt x="0" y="850"/>
                  </a:lnTo>
                  <a:lnTo>
                    <a:pt x="114" y="963"/>
                  </a:lnTo>
                  <a:lnTo>
                    <a:pt x="170" y="1020"/>
                  </a:lnTo>
                  <a:lnTo>
                    <a:pt x="340" y="907"/>
                  </a:lnTo>
                  <a:lnTo>
                    <a:pt x="511" y="793"/>
                  </a:lnTo>
                  <a:lnTo>
                    <a:pt x="624" y="737"/>
                  </a:lnTo>
                  <a:lnTo>
                    <a:pt x="794" y="737"/>
                  </a:lnTo>
                  <a:lnTo>
                    <a:pt x="851" y="680"/>
                  </a:lnTo>
                  <a:lnTo>
                    <a:pt x="964" y="737"/>
                  </a:lnTo>
                  <a:lnTo>
                    <a:pt x="1078" y="623"/>
                  </a:lnTo>
                  <a:lnTo>
                    <a:pt x="1021" y="510"/>
                  </a:lnTo>
                  <a:lnTo>
                    <a:pt x="907" y="453"/>
                  </a:lnTo>
                  <a:lnTo>
                    <a:pt x="737" y="283"/>
                  </a:lnTo>
                  <a:close/>
                </a:path>
              </a:pathLst>
            </a:custGeom>
            <a:solidFill>
              <a:srgbClr val="FFC000">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71" name="Freeform 954">
              <a:extLst>
                <a:ext uri="{FF2B5EF4-FFF2-40B4-BE49-F238E27FC236}">
                  <a16:creationId xmlns:a16="http://schemas.microsoft.com/office/drawing/2014/main" id="{E37AABFC-F9C6-45B1-AEFA-AAAFB03BDF80}"/>
                </a:ext>
              </a:extLst>
            </p:cNvPr>
            <p:cNvSpPr>
              <a:spLocks/>
            </p:cNvSpPr>
            <p:nvPr/>
          </p:nvSpPr>
          <p:spPr bwMode="auto">
            <a:xfrm>
              <a:off x="7295299" y="4663833"/>
              <a:ext cx="500263" cy="706495"/>
            </a:xfrm>
            <a:custGeom>
              <a:avLst/>
              <a:gdLst>
                <a:gd name="T0" fmla="*/ 0 w 453"/>
                <a:gd name="T1" fmla="*/ 454 h 737"/>
                <a:gd name="T2" fmla="*/ 0 w 453"/>
                <a:gd name="T3" fmla="*/ 227 h 737"/>
                <a:gd name="T4" fmla="*/ 57 w 453"/>
                <a:gd name="T5" fmla="*/ 170 h 737"/>
                <a:gd name="T6" fmla="*/ 170 w 453"/>
                <a:gd name="T7" fmla="*/ 170 h 737"/>
                <a:gd name="T8" fmla="*/ 170 w 453"/>
                <a:gd name="T9" fmla="*/ 0 h 737"/>
                <a:gd name="T10" fmla="*/ 227 w 453"/>
                <a:gd name="T11" fmla="*/ 57 h 737"/>
                <a:gd name="T12" fmla="*/ 340 w 453"/>
                <a:gd name="T13" fmla="*/ 57 h 737"/>
                <a:gd name="T14" fmla="*/ 397 w 453"/>
                <a:gd name="T15" fmla="*/ 113 h 737"/>
                <a:gd name="T16" fmla="*/ 397 w 453"/>
                <a:gd name="T17" fmla="*/ 283 h 737"/>
                <a:gd name="T18" fmla="*/ 453 w 453"/>
                <a:gd name="T19" fmla="*/ 340 h 737"/>
                <a:gd name="T20" fmla="*/ 340 w 453"/>
                <a:gd name="T21" fmla="*/ 340 h 737"/>
                <a:gd name="T22" fmla="*/ 340 w 453"/>
                <a:gd name="T23" fmla="*/ 680 h 737"/>
                <a:gd name="T24" fmla="*/ 283 w 453"/>
                <a:gd name="T25" fmla="*/ 737 h 737"/>
                <a:gd name="T26" fmla="*/ 170 w 453"/>
                <a:gd name="T27" fmla="*/ 680 h 737"/>
                <a:gd name="T28" fmla="*/ 113 w 453"/>
                <a:gd name="T29" fmla="*/ 624 h 737"/>
                <a:gd name="T30" fmla="*/ 113 w 453"/>
                <a:gd name="T31" fmla="*/ 454 h 737"/>
                <a:gd name="T32" fmla="*/ 0 w 453"/>
                <a:gd name="T33" fmla="*/ 45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3" h="737">
                  <a:moveTo>
                    <a:pt x="0" y="454"/>
                  </a:moveTo>
                  <a:lnTo>
                    <a:pt x="0" y="227"/>
                  </a:lnTo>
                  <a:lnTo>
                    <a:pt x="57" y="170"/>
                  </a:lnTo>
                  <a:lnTo>
                    <a:pt x="170" y="170"/>
                  </a:lnTo>
                  <a:lnTo>
                    <a:pt x="170" y="0"/>
                  </a:lnTo>
                  <a:lnTo>
                    <a:pt x="227" y="57"/>
                  </a:lnTo>
                  <a:lnTo>
                    <a:pt x="340" y="57"/>
                  </a:lnTo>
                  <a:lnTo>
                    <a:pt x="397" y="113"/>
                  </a:lnTo>
                  <a:lnTo>
                    <a:pt x="397" y="283"/>
                  </a:lnTo>
                  <a:lnTo>
                    <a:pt x="453" y="340"/>
                  </a:lnTo>
                  <a:lnTo>
                    <a:pt x="340" y="340"/>
                  </a:lnTo>
                  <a:lnTo>
                    <a:pt x="340" y="680"/>
                  </a:lnTo>
                  <a:lnTo>
                    <a:pt x="283" y="737"/>
                  </a:lnTo>
                  <a:lnTo>
                    <a:pt x="170" y="680"/>
                  </a:lnTo>
                  <a:lnTo>
                    <a:pt x="113" y="624"/>
                  </a:lnTo>
                  <a:lnTo>
                    <a:pt x="113" y="454"/>
                  </a:lnTo>
                  <a:lnTo>
                    <a:pt x="0" y="454"/>
                  </a:lnTo>
                  <a:close/>
                </a:path>
              </a:pathLst>
            </a:custGeom>
            <a:solidFill>
              <a:srgbClr val="FFC000">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72" name="Freeform 955">
              <a:extLst>
                <a:ext uri="{FF2B5EF4-FFF2-40B4-BE49-F238E27FC236}">
                  <a16:creationId xmlns:a16="http://schemas.microsoft.com/office/drawing/2014/main" id="{CF6BD01A-895F-4118-949A-70238CC7592E}"/>
                </a:ext>
              </a:extLst>
            </p:cNvPr>
            <p:cNvSpPr>
              <a:spLocks/>
            </p:cNvSpPr>
            <p:nvPr/>
          </p:nvSpPr>
          <p:spPr bwMode="auto">
            <a:xfrm>
              <a:off x="7107565" y="4718473"/>
              <a:ext cx="250680" cy="434249"/>
            </a:xfrm>
            <a:custGeom>
              <a:avLst/>
              <a:gdLst>
                <a:gd name="T0" fmla="*/ 227 w 227"/>
                <a:gd name="T1" fmla="*/ 113 h 453"/>
                <a:gd name="T2" fmla="*/ 170 w 227"/>
                <a:gd name="T3" fmla="*/ 0 h 453"/>
                <a:gd name="T4" fmla="*/ 113 w 227"/>
                <a:gd name="T5" fmla="*/ 56 h 453"/>
                <a:gd name="T6" fmla="*/ 56 w 227"/>
                <a:gd name="T7" fmla="*/ 113 h 453"/>
                <a:gd name="T8" fmla="*/ 0 w 227"/>
                <a:gd name="T9" fmla="*/ 113 h 453"/>
                <a:gd name="T10" fmla="*/ 0 w 227"/>
                <a:gd name="T11" fmla="*/ 170 h 453"/>
                <a:gd name="T12" fmla="*/ 56 w 227"/>
                <a:gd name="T13" fmla="*/ 226 h 453"/>
                <a:gd name="T14" fmla="*/ 0 w 227"/>
                <a:gd name="T15" fmla="*/ 283 h 453"/>
                <a:gd name="T16" fmla="*/ 0 w 227"/>
                <a:gd name="T17" fmla="*/ 397 h 453"/>
                <a:gd name="T18" fmla="*/ 56 w 227"/>
                <a:gd name="T19" fmla="*/ 453 h 453"/>
                <a:gd name="T20" fmla="*/ 170 w 227"/>
                <a:gd name="T21" fmla="*/ 397 h 453"/>
                <a:gd name="T22" fmla="*/ 170 w 227"/>
                <a:gd name="T23" fmla="*/ 170 h 453"/>
                <a:gd name="T24" fmla="*/ 227 w 227"/>
                <a:gd name="T25" fmla="*/ 11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7" h="453">
                  <a:moveTo>
                    <a:pt x="227" y="113"/>
                  </a:moveTo>
                  <a:lnTo>
                    <a:pt x="170" y="0"/>
                  </a:lnTo>
                  <a:lnTo>
                    <a:pt x="113" y="56"/>
                  </a:lnTo>
                  <a:lnTo>
                    <a:pt x="56" y="113"/>
                  </a:lnTo>
                  <a:lnTo>
                    <a:pt x="0" y="113"/>
                  </a:lnTo>
                  <a:lnTo>
                    <a:pt x="0" y="170"/>
                  </a:lnTo>
                  <a:lnTo>
                    <a:pt x="56" y="226"/>
                  </a:lnTo>
                  <a:lnTo>
                    <a:pt x="0" y="283"/>
                  </a:lnTo>
                  <a:lnTo>
                    <a:pt x="0" y="397"/>
                  </a:lnTo>
                  <a:lnTo>
                    <a:pt x="56" y="453"/>
                  </a:lnTo>
                  <a:lnTo>
                    <a:pt x="170" y="397"/>
                  </a:lnTo>
                  <a:lnTo>
                    <a:pt x="170" y="170"/>
                  </a:lnTo>
                  <a:lnTo>
                    <a:pt x="227" y="113"/>
                  </a:lnTo>
                  <a:close/>
                </a:path>
              </a:pathLst>
            </a:custGeom>
            <a:solidFill>
              <a:srgbClr val="FFC000">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73" name="Freeform 956">
              <a:extLst>
                <a:ext uri="{FF2B5EF4-FFF2-40B4-BE49-F238E27FC236}">
                  <a16:creationId xmlns:a16="http://schemas.microsoft.com/office/drawing/2014/main" id="{96131614-5359-445C-A50D-C239238B79B5}"/>
                </a:ext>
              </a:extLst>
            </p:cNvPr>
            <p:cNvSpPr>
              <a:spLocks/>
            </p:cNvSpPr>
            <p:nvPr/>
          </p:nvSpPr>
          <p:spPr bwMode="auto">
            <a:xfrm>
              <a:off x="7107565" y="4228626"/>
              <a:ext cx="375473" cy="326883"/>
            </a:xfrm>
            <a:custGeom>
              <a:avLst/>
              <a:gdLst>
                <a:gd name="T0" fmla="*/ 283 w 340"/>
                <a:gd name="T1" fmla="*/ 0 h 341"/>
                <a:gd name="T2" fmla="*/ 0 w 340"/>
                <a:gd name="T3" fmla="*/ 0 h 341"/>
                <a:gd name="T4" fmla="*/ 0 w 340"/>
                <a:gd name="T5" fmla="*/ 170 h 341"/>
                <a:gd name="T6" fmla="*/ 56 w 340"/>
                <a:gd name="T7" fmla="*/ 227 h 341"/>
                <a:gd name="T8" fmla="*/ 113 w 340"/>
                <a:gd name="T9" fmla="*/ 227 h 341"/>
                <a:gd name="T10" fmla="*/ 113 w 340"/>
                <a:gd name="T11" fmla="*/ 284 h 341"/>
                <a:gd name="T12" fmla="*/ 170 w 340"/>
                <a:gd name="T13" fmla="*/ 341 h 341"/>
                <a:gd name="T14" fmla="*/ 227 w 340"/>
                <a:gd name="T15" fmla="*/ 284 h 341"/>
                <a:gd name="T16" fmla="*/ 227 w 340"/>
                <a:gd name="T17" fmla="*/ 170 h 341"/>
                <a:gd name="T18" fmla="*/ 340 w 340"/>
                <a:gd name="T19" fmla="*/ 57 h 341"/>
                <a:gd name="T20" fmla="*/ 283 w 340"/>
                <a:gd name="T21" fmla="*/ 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0" h="341">
                  <a:moveTo>
                    <a:pt x="283" y="0"/>
                  </a:moveTo>
                  <a:lnTo>
                    <a:pt x="0" y="0"/>
                  </a:lnTo>
                  <a:lnTo>
                    <a:pt x="0" y="170"/>
                  </a:lnTo>
                  <a:lnTo>
                    <a:pt x="56" y="227"/>
                  </a:lnTo>
                  <a:lnTo>
                    <a:pt x="113" y="227"/>
                  </a:lnTo>
                  <a:lnTo>
                    <a:pt x="113" y="284"/>
                  </a:lnTo>
                  <a:lnTo>
                    <a:pt x="170" y="341"/>
                  </a:lnTo>
                  <a:lnTo>
                    <a:pt x="227" y="284"/>
                  </a:lnTo>
                  <a:lnTo>
                    <a:pt x="227" y="170"/>
                  </a:lnTo>
                  <a:lnTo>
                    <a:pt x="340" y="57"/>
                  </a:lnTo>
                  <a:lnTo>
                    <a:pt x="283" y="0"/>
                  </a:lnTo>
                  <a:close/>
                </a:path>
              </a:pathLst>
            </a:custGeom>
            <a:solidFill>
              <a:srgbClr val="FFC000">
                <a:lumMod val="60000"/>
                <a:lumOff val="40000"/>
              </a:srgb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74" name="Freeform 961">
              <a:extLst>
                <a:ext uri="{FF2B5EF4-FFF2-40B4-BE49-F238E27FC236}">
                  <a16:creationId xmlns:a16="http://schemas.microsoft.com/office/drawing/2014/main" id="{996C6F64-6850-444C-AA21-DF12173A2486}"/>
                </a:ext>
              </a:extLst>
            </p:cNvPr>
            <p:cNvSpPr>
              <a:spLocks/>
            </p:cNvSpPr>
            <p:nvPr/>
          </p:nvSpPr>
          <p:spPr bwMode="auto">
            <a:xfrm>
              <a:off x="5416834" y="5370326"/>
              <a:ext cx="876836" cy="761136"/>
            </a:xfrm>
            <a:custGeom>
              <a:avLst/>
              <a:gdLst>
                <a:gd name="T0" fmla="*/ 283 w 794"/>
                <a:gd name="T1" fmla="*/ 0 h 794"/>
                <a:gd name="T2" fmla="*/ 397 w 794"/>
                <a:gd name="T3" fmla="*/ 113 h 794"/>
                <a:gd name="T4" fmla="*/ 453 w 794"/>
                <a:gd name="T5" fmla="*/ 170 h 794"/>
                <a:gd name="T6" fmla="*/ 453 w 794"/>
                <a:gd name="T7" fmla="*/ 227 h 794"/>
                <a:gd name="T8" fmla="*/ 340 w 794"/>
                <a:gd name="T9" fmla="*/ 227 h 794"/>
                <a:gd name="T10" fmla="*/ 340 w 794"/>
                <a:gd name="T11" fmla="*/ 340 h 794"/>
                <a:gd name="T12" fmla="*/ 453 w 794"/>
                <a:gd name="T13" fmla="*/ 454 h 794"/>
                <a:gd name="T14" fmla="*/ 453 w 794"/>
                <a:gd name="T15" fmla="*/ 510 h 794"/>
                <a:gd name="T16" fmla="*/ 567 w 794"/>
                <a:gd name="T17" fmla="*/ 567 h 794"/>
                <a:gd name="T18" fmla="*/ 623 w 794"/>
                <a:gd name="T19" fmla="*/ 624 h 794"/>
                <a:gd name="T20" fmla="*/ 680 w 794"/>
                <a:gd name="T21" fmla="*/ 624 h 794"/>
                <a:gd name="T22" fmla="*/ 737 w 794"/>
                <a:gd name="T23" fmla="*/ 680 h 794"/>
                <a:gd name="T24" fmla="*/ 794 w 794"/>
                <a:gd name="T25" fmla="*/ 737 h 794"/>
                <a:gd name="T26" fmla="*/ 680 w 794"/>
                <a:gd name="T27" fmla="*/ 794 h 794"/>
                <a:gd name="T28" fmla="*/ 453 w 794"/>
                <a:gd name="T29" fmla="*/ 794 h 794"/>
                <a:gd name="T30" fmla="*/ 340 w 794"/>
                <a:gd name="T31" fmla="*/ 794 h 794"/>
                <a:gd name="T32" fmla="*/ 340 w 794"/>
                <a:gd name="T33" fmla="*/ 737 h 794"/>
                <a:gd name="T34" fmla="*/ 283 w 794"/>
                <a:gd name="T35" fmla="*/ 737 h 794"/>
                <a:gd name="T36" fmla="*/ 283 w 794"/>
                <a:gd name="T37" fmla="*/ 680 h 794"/>
                <a:gd name="T38" fmla="*/ 227 w 794"/>
                <a:gd name="T39" fmla="*/ 624 h 794"/>
                <a:gd name="T40" fmla="*/ 227 w 794"/>
                <a:gd name="T41" fmla="*/ 567 h 794"/>
                <a:gd name="T42" fmla="*/ 170 w 794"/>
                <a:gd name="T43" fmla="*/ 397 h 794"/>
                <a:gd name="T44" fmla="*/ 56 w 794"/>
                <a:gd name="T45" fmla="*/ 454 h 794"/>
                <a:gd name="T46" fmla="*/ 113 w 794"/>
                <a:gd name="T47" fmla="*/ 340 h 794"/>
                <a:gd name="T48" fmla="*/ 56 w 794"/>
                <a:gd name="T49" fmla="*/ 284 h 794"/>
                <a:gd name="T50" fmla="*/ 0 w 794"/>
                <a:gd name="T51" fmla="*/ 284 h 794"/>
                <a:gd name="T52" fmla="*/ 56 w 794"/>
                <a:gd name="T53" fmla="*/ 227 h 794"/>
                <a:gd name="T54" fmla="*/ 56 w 794"/>
                <a:gd name="T55" fmla="*/ 170 h 794"/>
                <a:gd name="T56" fmla="*/ 227 w 794"/>
                <a:gd name="T57" fmla="*/ 113 h 794"/>
                <a:gd name="T58" fmla="*/ 227 w 794"/>
                <a:gd name="T59" fmla="*/ 57 h 794"/>
                <a:gd name="T60" fmla="*/ 283 w 794"/>
                <a:gd name="T61" fmla="*/ 0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94" h="794">
                  <a:moveTo>
                    <a:pt x="283" y="0"/>
                  </a:moveTo>
                  <a:lnTo>
                    <a:pt x="397" y="113"/>
                  </a:lnTo>
                  <a:lnTo>
                    <a:pt x="453" y="170"/>
                  </a:lnTo>
                  <a:lnTo>
                    <a:pt x="453" y="227"/>
                  </a:lnTo>
                  <a:lnTo>
                    <a:pt x="340" y="227"/>
                  </a:lnTo>
                  <a:lnTo>
                    <a:pt x="340" y="340"/>
                  </a:lnTo>
                  <a:lnTo>
                    <a:pt x="453" y="454"/>
                  </a:lnTo>
                  <a:lnTo>
                    <a:pt x="453" y="510"/>
                  </a:lnTo>
                  <a:lnTo>
                    <a:pt x="567" y="567"/>
                  </a:lnTo>
                  <a:lnTo>
                    <a:pt x="623" y="624"/>
                  </a:lnTo>
                  <a:lnTo>
                    <a:pt x="680" y="624"/>
                  </a:lnTo>
                  <a:lnTo>
                    <a:pt x="737" y="680"/>
                  </a:lnTo>
                  <a:lnTo>
                    <a:pt x="794" y="737"/>
                  </a:lnTo>
                  <a:lnTo>
                    <a:pt x="680" y="794"/>
                  </a:lnTo>
                  <a:lnTo>
                    <a:pt x="453" y="794"/>
                  </a:lnTo>
                  <a:lnTo>
                    <a:pt x="340" y="794"/>
                  </a:lnTo>
                  <a:lnTo>
                    <a:pt x="340" y="737"/>
                  </a:lnTo>
                  <a:lnTo>
                    <a:pt x="283" y="737"/>
                  </a:lnTo>
                  <a:lnTo>
                    <a:pt x="283" y="680"/>
                  </a:lnTo>
                  <a:lnTo>
                    <a:pt x="227" y="624"/>
                  </a:lnTo>
                  <a:lnTo>
                    <a:pt x="227" y="567"/>
                  </a:lnTo>
                  <a:lnTo>
                    <a:pt x="170" y="397"/>
                  </a:lnTo>
                  <a:lnTo>
                    <a:pt x="56" y="454"/>
                  </a:lnTo>
                  <a:lnTo>
                    <a:pt x="113" y="340"/>
                  </a:lnTo>
                  <a:lnTo>
                    <a:pt x="56" y="284"/>
                  </a:lnTo>
                  <a:lnTo>
                    <a:pt x="0" y="284"/>
                  </a:lnTo>
                  <a:lnTo>
                    <a:pt x="56" y="227"/>
                  </a:lnTo>
                  <a:lnTo>
                    <a:pt x="56" y="170"/>
                  </a:lnTo>
                  <a:lnTo>
                    <a:pt x="227" y="113"/>
                  </a:lnTo>
                  <a:lnTo>
                    <a:pt x="227" y="57"/>
                  </a:lnTo>
                  <a:lnTo>
                    <a:pt x="283" y="0"/>
                  </a:lnTo>
                  <a:close/>
                </a:path>
              </a:pathLst>
            </a:custGeom>
            <a:solidFill>
              <a:srgbClr val="4472C4">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75" name="Freeform 962">
              <a:extLst>
                <a:ext uri="{FF2B5EF4-FFF2-40B4-BE49-F238E27FC236}">
                  <a16:creationId xmlns:a16="http://schemas.microsoft.com/office/drawing/2014/main" id="{45EBA890-FD38-473F-959D-14815C9D1AA8}"/>
                </a:ext>
              </a:extLst>
            </p:cNvPr>
            <p:cNvSpPr>
              <a:spLocks/>
            </p:cNvSpPr>
            <p:nvPr/>
          </p:nvSpPr>
          <p:spPr bwMode="auto">
            <a:xfrm>
              <a:off x="5729360" y="5152723"/>
              <a:ext cx="752049" cy="924100"/>
            </a:xfrm>
            <a:custGeom>
              <a:avLst/>
              <a:gdLst>
                <a:gd name="T0" fmla="*/ 0 w 681"/>
                <a:gd name="T1" fmla="*/ 227 h 964"/>
                <a:gd name="T2" fmla="*/ 57 w 681"/>
                <a:gd name="T3" fmla="*/ 170 h 964"/>
                <a:gd name="T4" fmla="*/ 0 w 681"/>
                <a:gd name="T5" fmla="*/ 170 h 964"/>
                <a:gd name="T6" fmla="*/ 57 w 681"/>
                <a:gd name="T7" fmla="*/ 0 h 964"/>
                <a:gd name="T8" fmla="*/ 114 w 681"/>
                <a:gd name="T9" fmla="*/ 57 h 964"/>
                <a:gd name="T10" fmla="*/ 114 w 681"/>
                <a:gd name="T11" fmla="*/ 114 h 964"/>
                <a:gd name="T12" fmla="*/ 170 w 681"/>
                <a:gd name="T13" fmla="*/ 114 h 964"/>
                <a:gd name="T14" fmla="*/ 170 w 681"/>
                <a:gd name="T15" fmla="*/ 57 h 964"/>
                <a:gd name="T16" fmla="*/ 340 w 681"/>
                <a:gd name="T17" fmla="*/ 170 h 964"/>
                <a:gd name="T18" fmla="*/ 340 w 681"/>
                <a:gd name="T19" fmla="*/ 284 h 964"/>
                <a:gd name="T20" fmla="*/ 397 w 681"/>
                <a:gd name="T21" fmla="*/ 397 h 964"/>
                <a:gd name="T22" fmla="*/ 511 w 681"/>
                <a:gd name="T23" fmla="*/ 397 h 964"/>
                <a:gd name="T24" fmla="*/ 454 w 681"/>
                <a:gd name="T25" fmla="*/ 511 h 964"/>
                <a:gd name="T26" fmla="*/ 511 w 681"/>
                <a:gd name="T27" fmla="*/ 567 h 964"/>
                <a:gd name="T28" fmla="*/ 624 w 681"/>
                <a:gd name="T29" fmla="*/ 681 h 964"/>
                <a:gd name="T30" fmla="*/ 681 w 681"/>
                <a:gd name="T31" fmla="*/ 907 h 964"/>
                <a:gd name="T32" fmla="*/ 567 w 681"/>
                <a:gd name="T33" fmla="*/ 964 h 964"/>
                <a:gd name="T34" fmla="*/ 511 w 681"/>
                <a:gd name="T35" fmla="*/ 964 h 964"/>
                <a:gd name="T36" fmla="*/ 397 w 681"/>
                <a:gd name="T37" fmla="*/ 851 h 964"/>
                <a:gd name="T38" fmla="*/ 340 w 681"/>
                <a:gd name="T39" fmla="*/ 851 h 964"/>
                <a:gd name="T40" fmla="*/ 340 w 681"/>
                <a:gd name="T41" fmla="*/ 624 h 964"/>
                <a:gd name="T42" fmla="*/ 284 w 681"/>
                <a:gd name="T43" fmla="*/ 454 h 964"/>
                <a:gd name="T44" fmla="*/ 170 w 681"/>
                <a:gd name="T45" fmla="*/ 397 h 964"/>
                <a:gd name="T46" fmla="*/ 0 w 681"/>
                <a:gd name="T47" fmla="*/ 227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81" h="964">
                  <a:moveTo>
                    <a:pt x="0" y="227"/>
                  </a:moveTo>
                  <a:lnTo>
                    <a:pt x="57" y="170"/>
                  </a:lnTo>
                  <a:lnTo>
                    <a:pt x="0" y="170"/>
                  </a:lnTo>
                  <a:lnTo>
                    <a:pt x="57" y="0"/>
                  </a:lnTo>
                  <a:lnTo>
                    <a:pt x="114" y="57"/>
                  </a:lnTo>
                  <a:lnTo>
                    <a:pt x="114" y="114"/>
                  </a:lnTo>
                  <a:lnTo>
                    <a:pt x="170" y="114"/>
                  </a:lnTo>
                  <a:lnTo>
                    <a:pt x="170" y="57"/>
                  </a:lnTo>
                  <a:lnTo>
                    <a:pt x="340" y="170"/>
                  </a:lnTo>
                  <a:lnTo>
                    <a:pt x="340" y="284"/>
                  </a:lnTo>
                  <a:lnTo>
                    <a:pt x="397" y="397"/>
                  </a:lnTo>
                  <a:lnTo>
                    <a:pt x="511" y="397"/>
                  </a:lnTo>
                  <a:lnTo>
                    <a:pt x="454" y="511"/>
                  </a:lnTo>
                  <a:lnTo>
                    <a:pt x="511" y="567"/>
                  </a:lnTo>
                  <a:lnTo>
                    <a:pt x="624" y="681"/>
                  </a:lnTo>
                  <a:lnTo>
                    <a:pt x="681" y="907"/>
                  </a:lnTo>
                  <a:lnTo>
                    <a:pt x="567" y="964"/>
                  </a:lnTo>
                  <a:lnTo>
                    <a:pt x="511" y="964"/>
                  </a:lnTo>
                  <a:lnTo>
                    <a:pt x="397" y="851"/>
                  </a:lnTo>
                  <a:lnTo>
                    <a:pt x="340" y="851"/>
                  </a:lnTo>
                  <a:lnTo>
                    <a:pt x="340" y="624"/>
                  </a:lnTo>
                  <a:lnTo>
                    <a:pt x="284" y="454"/>
                  </a:lnTo>
                  <a:lnTo>
                    <a:pt x="170" y="397"/>
                  </a:lnTo>
                  <a:lnTo>
                    <a:pt x="0" y="227"/>
                  </a:lnTo>
                  <a:close/>
                </a:path>
              </a:pathLst>
            </a:custGeom>
            <a:solidFill>
              <a:srgbClr val="4472C4">
                <a:lumMod val="60000"/>
                <a:lumOff val="40000"/>
              </a:srgb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76" name="Freeform 963">
              <a:extLst>
                <a:ext uri="{FF2B5EF4-FFF2-40B4-BE49-F238E27FC236}">
                  <a16:creationId xmlns:a16="http://schemas.microsoft.com/office/drawing/2014/main" id="{A9575BAF-C539-4EA7-A5ED-13B97B535DE6}"/>
                </a:ext>
              </a:extLst>
            </p:cNvPr>
            <p:cNvSpPr>
              <a:spLocks/>
            </p:cNvSpPr>
            <p:nvPr/>
          </p:nvSpPr>
          <p:spPr bwMode="auto">
            <a:xfrm>
              <a:off x="5855257" y="4935123"/>
              <a:ext cx="813891" cy="1087059"/>
            </a:xfrm>
            <a:custGeom>
              <a:avLst/>
              <a:gdLst>
                <a:gd name="T0" fmla="*/ 567 w 737"/>
                <a:gd name="T1" fmla="*/ 1134 h 1134"/>
                <a:gd name="T2" fmla="*/ 680 w 737"/>
                <a:gd name="T3" fmla="*/ 1134 h 1134"/>
                <a:gd name="T4" fmla="*/ 680 w 737"/>
                <a:gd name="T5" fmla="*/ 964 h 1134"/>
                <a:gd name="T6" fmla="*/ 737 w 737"/>
                <a:gd name="T7" fmla="*/ 908 h 1134"/>
                <a:gd name="T8" fmla="*/ 623 w 737"/>
                <a:gd name="T9" fmla="*/ 794 h 1134"/>
                <a:gd name="T10" fmla="*/ 680 w 737"/>
                <a:gd name="T11" fmla="*/ 681 h 1134"/>
                <a:gd name="T12" fmla="*/ 623 w 737"/>
                <a:gd name="T13" fmla="*/ 567 h 1134"/>
                <a:gd name="T14" fmla="*/ 567 w 737"/>
                <a:gd name="T15" fmla="*/ 397 h 1134"/>
                <a:gd name="T16" fmla="*/ 567 w 737"/>
                <a:gd name="T17" fmla="*/ 284 h 1134"/>
                <a:gd name="T18" fmla="*/ 510 w 737"/>
                <a:gd name="T19" fmla="*/ 227 h 1134"/>
                <a:gd name="T20" fmla="*/ 283 w 737"/>
                <a:gd name="T21" fmla="*/ 114 h 1134"/>
                <a:gd name="T22" fmla="*/ 170 w 737"/>
                <a:gd name="T23" fmla="*/ 0 h 1134"/>
                <a:gd name="T24" fmla="*/ 170 w 737"/>
                <a:gd name="T25" fmla="*/ 114 h 1134"/>
                <a:gd name="T26" fmla="*/ 170 w 737"/>
                <a:gd name="T27" fmla="*/ 171 h 1134"/>
                <a:gd name="T28" fmla="*/ 113 w 737"/>
                <a:gd name="T29" fmla="*/ 171 h 1134"/>
                <a:gd name="T30" fmla="*/ 0 w 737"/>
                <a:gd name="T31" fmla="*/ 171 h 1134"/>
                <a:gd name="T32" fmla="*/ 56 w 737"/>
                <a:gd name="T33" fmla="*/ 284 h 1134"/>
                <a:gd name="T34" fmla="*/ 226 w 737"/>
                <a:gd name="T35" fmla="*/ 397 h 1134"/>
                <a:gd name="T36" fmla="*/ 226 w 737"/>
                <a:gd name="T37" fmla="*/ 511 h 1134"/>
                <a:gd name="T38" fmla="*/ 283 w 737"/>
                <a:gd name="T39" fmla="*/ 624 h 1134"/>
                <a:gd name="T40" fmla="*/ 397 w 737"/>
                <a:gd name="T41" fmla="*/ 624 h 1134"/>
                <a:gd name="T42" fmla="*/ 340 w 737"/>
                <a:gd name="T43" fmla="*/ 738 h 1134"/>
                <a:gd name="T44" fmla="*/ 510 w 737"/>
                <a:gd name="T45" fmla="*/ 908 h 1134"/>
                <a:gd name="T46" fmla="*/ 567 w 737"/>
                <a:gd name="T47" fmla="*/ 1134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37" h="1134">
                  <a:moveTo>
                    <a:pt x="567" y="1134"/>
                  </a:moveTo>
                  <a:lnTo>
                    <a:pt x="680" y="1134"/>
                  </a:lnTo>
                  <a:lnTo>
                    <a:pt x="680" y="964"/>
                  </a:lnTo>
                  <a:lnTo>
                    <a:pt x="737" y="908"/>
                  </a:lnTo>
                  <a:lnTo>
                    <a:pt x="623" y="794"/>
                  </a:lnTo>
                  <a:lnTo>
                    <a:pt x="680" y="681"/>
                  </a:lnTo>
                  <a:lnTo>
                    <a:pt x="623" y="567"/>
                  </a:lnTo>
                  <a:lnTo>
                    <a:pt x="567" y="397"/>
                  </a:lnTo>
                  <a:lnTo>
                    <a:pt x="567" y="284"/>
                  </a:lnTo>
                  <a:lnTo>
                    <a:pt x="510" y="227"/>
                  </a:lnTo>
                  <a:lnTo>
                    <a:pt x="283" y="114"/>
                  </a:lnTo>
                  <a:lnTo>
                    <a:pt x="170" y="0"/>
                  </a:lnTo>
                  <a:lnTo>
                    <a:pt x="170" y="114"/>
                  </a:lnTo>
                  <a:lnTo>
                    <a:pt x="170" y="171"/>
                  </a:lnTo>
                  <a:lnTo>
                    <a:pt x="113" y="171"/>
                  </a:lnTo>
                  <a:lnTo>
                    <a:pt x="0" y="171"/>
                  </a:lnTo>
                  <a:lnTo>
                    <a:pt x="56" y="284"/>
                  </a:lnTo>
                  <a:lnTo>
                    <a:pt x="226" y="397"/>
                  </a:lnTo>
                  <a:lnTo>
                    <a:pt x="226" y="511"/>
                  </a:lnTo>
                  <a:lnTo>
                    <a:pt x="283" y="624"/>
                  </a:lnTo>
                  <a:lnTo>
                    <a:pt x="397" y="624"/>
                  </a:lnTo>
                  <a:lnTo>
                    <a:pt x="340" y="738"/>
                  </a:lnTo>
                  <a:lnTo>
                    <a:pt x="510" y="908"/>
                  </a:lnTo>
                  <a:lnTo>
                    <a:pt x="567" y="1134"/>
                  </a:lnTo>
                  <a:close/>
                </a:path>
              </a:pathLst>
            </a:custGeom>
            <a:solidFill>
              <a:srgbClr val="4472C4">
                <a:lumMod val="60000"/>
                <a:lumOff val="40000"/>
              </a:srgb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77" name="Freeform 964">
              <a:extLst>
                <a:ext uri="{FF2B5EF4-FFF2-40B4-BE49-F238E27FC236}">
                  <a16:creationId xmlns:a16="http://schemas.microsoft.com/office/drawing/2014/main" id="{E13228E9-8216-4ADE-910A-0DC3263A6802}"/>
                </a:ext>
              </a:extLst>
            </p:cNvPr>
            <p:cNvSpPr>
              <a:spLocks/>
            </p:cNvSpPr>
            <p:nvPr/>
          </p:nvSpPr>
          <p:spPr bwMode="auto">
            <a:xfrm>
              <a:off x="6042991" y="4881436"/>
              <a:ext cx="312525" cy="217603"/>
            </a:xfrm>
            <a:custGeom>
              <a:avLst/>
              <a:gdLst>
                <a:gd name="T0" fmla="*/ 0 w 283"/>
                <a:gd name="T1" fmla="*/ 56 h 227"/>
                <a:gd name="T2" fmla="*/ 0 w 283"/>
                <a:gd name="T3" fmla="*/ 0 h 227"/>
                <a:gd name="T4" fmla="*/ 178 w 283"/>
                <a:gd name="T5" fmla="*/ 110 h 227"/>
                <a:gd name="T6" fmla="*/ 283 w 283"/>
                <a:gd name="T7" fmla="*/ 170 h 227"/>
                <a:gd name="T8" fmla="*/ 227 w 283"/>
                <a:gd name="T9" fmla="*/ 227 h 227"/>
                <a:gd name="T10" fmla="*/ 113 w 283"/>
                <a:gd name="T11" fmla="*/ 170 h 227"/>
                <a:gd name="T12" fmla="*/ 0 w 283"/>
                <a:gd name="T13" fmla="*/ 56 h 227"/>
              </a:gdLst>
              <a:ahLst/>
              <a:cxnLst>
                <a:cxn ang="0">
                  <a:pos x="T0" y="T1"/>
                </a:cxn>
                <a:cxn ang="0">
                  <a:pos x="T2" y="T3"/>
                </a:cxn>
                <a:cxn ang="0">
                  <a:pos x="T4" y="T5"/>
                </a:cxn>
                <a:cxn ang="0">
                  <a:pos x="T6" y="T7"/>
                </a:cxn>
                <a:cxn ang="0">
                  <a:pos x="T8" y="T9"/>
                </a:cxn>
                <a:cxn ang="0">
                  <a:pos x="T10" y="T11"/>
                </a:cxn>
                <a:cxn ang="0">
                  <a:pos x="T12" y="T13"/>
                </a:cxn>
              </a:cxnLst>
              <a:rect l="0" t="0" r="r" b="b"/>
              <a:pathLst>
                <a:path w="283" h="227">
                  <a:moveTo>
                    <a:pt x="0" y="56"/>
                  </a:moveTo>
                  <a:lnTo>
                    <a:pt x="0" y="0"/>
                  </a:lnTo>
                  <a:lnTo>
                    <a:pt x="178" y="110"/>
                  </a:lnTo>
                  <a:lnTo>
                    <a:pt x="283" y="170"/>
                  </a:lnTo>
                  <a:lnTo>
                    <a:pt x="227" y="227"/>
                  </a:lnTo>
                  <a:lnTo>
                    <a:pt x="113" y="170"/>
                  </a:lnTo>
                  <a:lnTo>
                    <a:pt x="0" y="56"/>
                  </a:lnTo>
                  <a:close/>
                </a:path>
              </a:pathLst>
            </a:custGeom>
            <a:solidFill>
              <a:srgbClr val="4472C4">
                <a:lumMod val="60000"/>
                <a:lumOff val="40000"/>
              </a:srgb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78" name="Freeform 965">
              <a:extLst>
                <a:ext uri="{FF2B5EF4-FFF2-40B4-BE49-F238E27FC236}">
                  <a16:creationId xmlns:a16="http://schemas.microsoft.com/office/drawing/2014/main" id="{2B0BB01F-8701-4968-A03B-57F6DB2FD2E5}"/>
                </a:ext>
              </a:extLst>
            </p:cNvPr>
            <p:cNvSpPr>
              <a:spLocks/>
            </p:cNvSpPr>
            <p:nvPr/>
          </p:nvSpPr>
          <p:spPr bwMode="auto">
            <a:xfrm>
              <a:off x="6293674" y="4826797"/>
              <a:ext cx="750944" cy="1195383"/>
            </a:xfrm>
            <a:custGeom>
              <a:avLst/>
              <a:gdLst>
                <a:gd name="T0" fmla="*/ 283 w 680"/>
                <a:gd name="T1" fmla="*/ 1247 h 1247"/>
                <a:gd name="T2" fmla="*/ 397 w 680"/>
                <a:gd name="T3" fmla="*/ 1191 h 1247"/>
                <a:gd name="T4" fmla="*/ 453 w 680"/>
                <a:gd name="T5" fmla="*/ 1134 h 1247"/>
                <a:gd name="T6" fmla="*/ 453 w 680"/>
                <a:gd name="T7" fmla="*/ 1077 h 1247"/>
                <a:gd name="T8" fmla="*/ 680 w 680"/>
                <a:gd name="T9" fmla="*/ 964 h 1247"/>
                <a:gd name="T10" fmla="*/ 680 w 680"/>
                <a:gd name="T11" fmla="*/ 624 h 1247"/>
                <a:gd name="T12" fmla="*/ 510 w 680"/>
                <a:gd name="T13" fmla="*/ 567 h 1247"/>
                <a:gd name="T14" fmla="*/ 510 w 680"/>
                <a:gd name="T15" fmla="*/ 454 h 1247"/>
                <a:gd name="T16" fmla="*/ 397 w 680"/>
                <a:gd name="T17" fmla="*/ 340 h 1247"/>
                <a:gd name="T18" fmla="*/ 340 w 680"/>
                <a:gd name="T19" fmla="*/ 227 h 1247"/>
                <a:gd name="T20" fmla="*/ 340 w 680"/>
                <a:gd name="T21" fmla="*/ 113 h 1247"/>
                <a:gd name="T22" fmla="*/ 283 w 680"/>
                <a:gd name="T23" fmla="*/ 0 h 1247"/>
                <a:gd name="T24" fmla="*/ 226 w 680"/>
                <a:gd name="T25" fmla="*/ 0 h 1247"/>
                <a:gd name="T26" fmla="*/ 113 w 680"/>
                <a:gd name="T27" fmla="*/ 57 h 1247"/>
                <a:gd name="T28" fmla="*/ 56 w 680"/>
                <a:gd name="T29" fmla="*/ 113 h 1247"/>
                <a:gd name="T30" fmla="*/ 113 w 680"/>
                <a:gd name="T31" fmla="*/ 170 h 1247"/>
                <a:gd name="T32" fmla="*/ 56 w 680"/>
                <a:gd name="T33" fmla="*/ 227 h 1247"/>
                <a:gd name="T34" fmla="*/ 0 w 680"/>
                <a:gd name="T35" fmla="*/ 284 h 1247"/>
                <a:gd name="T36" fmla="*/ 113 w 680"/>
                <a:gd name="T37" fmla="*/ 340 h 1247"/>
                <a:gd name="T38" fmla="*/ 170 w 680"/>
                <a:gd name="T39" fmla="*/ 397 h 1247"/>
                <a:gd name="T40" fmla="*/ 170 w 680"/>
                <a:gd name="T41" fmla="*/ 510 h 1247"/>
                <a:gd name="T42" fmla="*/ 227 w 680"/>
                <a:gd name="T43" fmla="*/ 683 h 1247"/>
                <a:gd name="T44" fmla="*/ 283 w 680"/>
                <a:gd name="T45" fmla="*/ 794 h 1247"/>
                <a:gd name="T46" fmla="*/ 226 w 680"/>
                <a:gd name="T47" fmla="*/ 907 h 1247"/>
                <a:gd name="T48" fmla="*/ 340 w 680"/>
                <a:gd name="T49" fmla="*/ 1021 h 1247"/>
                <a:gd name="T50" fmla="*/ 283 w 680"/>
                <a:gd name="T51" fmla="*/ 1077 h 1247"/>
                <a:gd name="T52" fmla="*/ 283 w 680"/>
                <a:gd name="T53" fmla="*/ 1247 h 1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0" h="1247">
                  <a:moveTo>
                    <a:pt x="283" y="1247"/>
                  </a:moveTo>
                  <a:lnTo>
                    <a:pt x="397" y="1191"/>
                  </a:lnTo>
                  <a:lnTo>
                    <a:pt x="453" y="1134"/>
                  </a:lnTo>
                  <a:lnTo>
                    <a:pt x="453" y="1077"/>
                  </a:lnTo>
                  <a:lnTo>
                    <a:pt x="680" y="964"/>
                  </a:lnTo>
                  <a:lnTo>
                    <a:pt x="680" y="624"/>
                  </a:lnTo>
                  <a:lnTo>
                    <a:pt x="510" y="567"/>
                  </a:lnTo>
                  <a:lnTo>
                    <a:pt x="510" y="454"/>
                  </a:lnTo>
                  <a:lnTo>
                    <a:pt x="397" y="340"/>
                  </a:lnTo>
                  <a:lnTo>
                    <a:pt x="340" y="227"/>
                  </a:lnTo>
                  <a:lnTo>
                    <a:pt x="340" y="113"/>
                  </a:lnTo>
                  <a:lnTo>
                    <a:pt x="283" y="0"/>
                  </a:lnTo>
                  <a:lnTo>
                    <a:pt x="226" y="0"/>
                  </a:lnTo>
                  <a:lnTo>
                    <a:pt x="113" y="57"/>
                  </a:lnTo>
                  <a:lnTo>
                    <a:pt x="56" y="113"/>
                  </a:lnTo>
                  <a:lnTo>
                    <a:pt x="113" y="170"/>
                  </a:lnTo>
                  <a:lnTo>
                    <a:pt x="56" y="227"/>
                  </a:lnTo>
                  <a:lnTo>
                    <a:pt x="0" y="284"/>
                  </a:lnTo>
                  <a:lnTo>
                    <a:pt x="113" y="340"/>
                  </a:lnTo>
                  <a:lnTo>
                    <a:pt x="170" y="397"/>
                  </a:lnTo>
                  <a:lnTo>
                    <a:pt x="170" y="510"/>
                  </a:lnTo>
                  <a:lnTo>
                    <a:pt x="227" y="683"/>
                  </a:lnTo>
                  <a:lnTo>
                    <a:pt x="283" y="794"/>
                  </a:lnTo>
                  <a:lnTo>
                    <a:pt x="226" y="907"/>
                  </a:lnTo>
                  <a:lnTo>
                    <a:pt x="340" y="1021"/>
                  </a:lnTo>
                  <a:lnTo>
                    <a:pt x="283" y="1077"/>
                  </a:lnTo>
                  <a:lnTo>
                    <a:pt x="283" y="1247"/>
                  </a:lnTo>
                  <a:close/>
                </a:path>
              </a:pathLst>
            </a:custGeom>
            <a:solidFill>
              <a:srgbClr val="4472C4">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79" name="Freeform 966">
              <a:extLst>
                <a:ext uri="{FF2B5EF4-FFF2-40B4-BE49-F238E27FC236}">
                  <a16:creationId xmlns:a16="http://schemas.microsoft.com/office/drawing/2014/main" id="{A7405903-C94E-4F85-AE4D-C626E0BD9303}"/>
                </a:ext>
              </a:extLst>
            </p:cNvPr>
            <p:cNvSpPr>
              <a:spLocks/>
            </p:cNvSpPr>
            <p:nvPr/>
          </p:nvSpPr>
          <p:spPr bwMode="auto">
            <a:xfrm>
              <a:off x="5980043" y="4718473"/>
              <a:ext cx="563206" cy="325927"/>
            </a:xfrm>
            <a:custGeom>
              <a:avLst/>
              <a:gdLst>
                <a:gd name="T0" fmla="*/ 113 w 510"/>
                <a:gd name="T1" fmla="*/ 0 h 340"/>
                <a:gd name="T2" fmla="*/ 0 w 510"/>
                <a:gd name="T3" fmla="*/ 113 h 340"/>
                <a:gd name="T4" fmla="*/ 113 w 510"/>
                <a:gd name="T5" fmla="*/ 170 h 340"/>
                <a:gd name="T6" fmla="*/ 57 w 510"/>
                <a:gd name="T7" fmla="*/ 170 h 340"/>
                <a:gd name="T8" fmla="*/ 340 w 510"/>
                <a:gd name="T9" fmla="*/ 340 h 340"/>
                <a:gd name="T10" fmla="*/ 397 w 510"/>
                <a:gd name="T11" fmla="*/ 283 h 340"/>
                <a:gd name="T12" fmla="*/ 340 w 510"/>
                <a:gd name="T13" fmla="*/ 226 h 340"/>
                <a:gd name="T14" fmla="*/ 397 w 510"/>
                <a:gd name="T15" fmla="*/ 170 h 340"/>
                <a:gd name="T16" fmla="*/ 510 w 510"/>
                <a:gd name="T17" fmla="*/ 113 h 340"/>
                <a:gd name="T18" fmla="*/ 284 w 510"/>
                <a:gd name="T19" fmla="*/ 56 h 340"/>
                <a:gd name="T20" fmla="*/ 284 w 510"/>
                <a:gd name="T21" fmla="*/ 113 h 340"/>
                <a:gd name="T22" fmla="*/ 113 w 510"/>
                <a:gd name="T23" fmla="*/ 113 h 340"/>
                <a:gd name="T24" fmla="*/ 113 w 510"/>
                <a:gd name="T25"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0" h="340">
                  <a:moveTo>
                    <a:pt x="113" y="0"/>
                  </a:moveTo>
                  <a:lnTo>
                    <a:pt x="0" y="113"/>
                  </a:lnTo>
                  <a:lnTo>
                    <a:pt x="113" y="170"/>
                  </a:lnTo>
                  <a:lnTo>
                    <a:pt x="57" y="170"/>
                  </a:lnTo>
                  <a:lnTo>
                    <a:pt x="340" y="340"/>
                  </a:lnTo>
                  <a:lnTo>
                    <a:pt x="397" y="283"/>
                  </a:lnTo>
                  <a:lnTo>
                    <a:pt x="340" y="226"/>
                  </a:lnTo>
                  <a:lnTo>
                    <a:pt x="397" y="170"/>
                  </a:lnTo>
                  <a:lnTo>
                    <a:pt x="510" y="113"/>
                  </a:lnTo>
                  <a:lnTo>
                    <a:pt x="284" y="56"/>
                  </a:lnTo>
                  <a:lnTo>
                    <a:pt x="284" y="113"/>
                  </a:lnTo>
                  <a:lnTo>
                    <a:pt x="113" y="113"/>
                  </a:lnTo>
                  <a:lnTo>
                    <a:pt x="113" y="0"/>
                  </a:lnTo>
                  <a:close/>
                </a:path>
              </a:pathLst>
            </a:custGeom>
            <a:solidFill>
              <a:srgbClr val="4472C4">
                <a:lumMod val="60000"/>
                <a:lumOff val="40000"/>
              </a:srgb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80" name="Freeform 968">
              <a:extLst>
                <a:ext uri="{FF2B5EF4-FFF2-40B4-BE49-F238E27FC236}">
                  <a16:creationId xmlns:a16="http://schemas.microsoft.com/office/drawing/2014/main" id="{5CAAC56A-D2B2-48EE-B2FC-AE0CF940D6D9}"/>
                </a:ext>
              </a:extLst>
            </p:cNvPr>
            <p:cNvSpPr>
              <a:spLocks/>
            </p:cNvSpPr>
            <p:nvPr/>
          </p:nvSpPr>
          <p:spPr bwMode="auto">
            <a:xfrm>
              <a:off x="6230725" y="4555511"/>
              <a:ext cx="375473" cy="271285"/>
            </a:xfrm>
            <a:custGeom>
              <a:avLst/>
              <a:gdLst>
                <a:gd name="T0" fmla="*/ 57 w 340"/>
                <a:gd name="T1" fmla="*/ 0 h 283"/>
                <a:gd name="T2" fmla="*/ 0 w 340"/>
                <a:gd name="T3" fmla="*/ 113 h 283"/>
                <a:gd name="T4" fmla="*/ 57 w 340"/>
                <a:gd name="T5" fmla="*/ 226 h 283"/>
                <a:gd name="T6" fmla="*/ 283 w 340"/>
                <a:gd name="T7" fmla="*/ 283 h 283"/>
                <a:gd name="T8" fmla="*/ 340 w 340"/>
                <a:gd name="T9" fmla="*/ 283 h 283"/>
                <a:gd name="T10" fmla="*/ 340 w 340"/>
                <a:gd name="T11" fmla="*/ 226 h 283"/>
                <a:gd name="T12" fmla="*/ 283 w 340"/>
                <a:gd name="T13" fmla="*/ 170 h 283"/>
                <a:gd name="T14" fmla="*/ 283 w 340"/>
                <a:gd name="T15" fmla="*/ 113 h 283"/>
                <a:gd name="T16" fmla="*/ 170 w 340"/>
                <a:gd name="T17" fmla="*/ 56 h 283"/>
                <a:gd name="T18" fmla="*/ 113 w 340"/>
                <a:gd name="T19" fmla="*/ 113 h 283"/>
                <a:gd name="T20" fmla="*/ 113 w 340"/>
                <a:gd name="T21" fmla="*/ 56 h 283"/>
                <a:gd name="T22" fmla="*/ 57 w 340"/>
                <a:gd name="T23"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0" h="283">
                  <a:moveTo>
                    <a:pt x="57" y="0"/>
                  </a:moveTo>
                  <a:lnTo>
                    <a:pt x="0" y="113"/>
                  </a:lnTo>
                  <a:lnTo>
                    <a:pt x="57" y="226"/>
                  </a:lnTo>
                  <a:lnTo>
                    <a:pt x="283" y="283"/>
                  </a:lnTo>
                  <a:lnTo>
                    <a:pt x="340" y="283"/>
                  </a:lnTo>
                  <a:lnTo>
                    <a:pt x="340" y="226"/>
                  </a:lnTo>
                  <a:lnTo>
                    <a:pt x="283" y="170"/>
                  </a:lnTo>
                  <a:lnTo>
                    <a:pt x="283" y="113"/>
                  </a:lnTo>
                  <a:lnTo>
                    <a:pt x="170" y="56"/>
                  </a:lnTo>
                  <a:lnTo>
                    <a:pt x="113" y="113"/>
                  </a:lnTo>
                  <a:lnTo>
                    <a:pt x="113" y="56"/>
                  </a:lnTo>
                  <a:lnTo>
                    <a:pt x="57" y="0"/>
                  </a:lnTo>
                  <a:close/>
                </a:path>
              </a:pathLst>
            </a:custGeom>
            <a:solidFill>
              <a:srgbClr val="4472C4">
                <a:lumMod val="60000"/>
                <a:lumOff val="40000"/>
              </a:srgb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81" name="Freeform 969">
              <a:extLst>
                <a:ext uri="{FF2B5EF4-FFF2-40B4-BE49-F238E27FC236}">
                  <a16:creationId xmlns:a16="http://schemas.microsoft.com/office/drawing/2014/main" id="{619C7766-D627-4CE0-B8E0-CF2E11AD9EA2}"/>
                </a:ext>
              </a:extLst>
            </p:cNvPr>
            <p:cNvSpPr>
              <a:spLocks/>
            </p:cNvSpPr>
            <p:nvPr/>
          </p:nvSpPr>
          <p:spPr bwMode="auto">
            <a:xfrm>
              <a:off x="6230724" y="4174943"/>
              <a:ext cx="1252310" cy="1250022"/>
            </a:xfrm>
            <a:custGeom>
              <a:avLst/>
              <a:gdLst>
                <a:gd name="T0" fmla="*/ 340 w 1134"/>
                <a:gd name="T1" fmla="*/ 0 h 1304"/>
                <a:gd name="T2" fmla="*/ 227 w 1134"/>
                <a:gd name="T3" fmla="*/ 0 h 1304"/>
                <a:gd name="T4" fmla="*/ 283 w 1134"/>
                <a:gd name="T5" fmla="*/ 56 h 1304"/>
                <a:gd name="T6" fmla="*/ 113 w 1134"/>
                <a:gd name="T7" fmla="*/ 0 h 1304"/>
                <a:gd name="T8" fmla="*/ 170 w 1134"/>
                <a:gd name="T9" fmla="*/ 113 h 1304"/>
                <a:gd name="T10" fmla="*/ 397 w 1134"/>
                <a:gd name="T11" fmla="*/ 113 h 1304"/>
                <a:gd name="T12" fmla="*/ 283 w 1134"/>
                <a:gd name="T13" fmla="*/ 170 h 1304"/>
                <a:gd name="T14" fmla="*/ 283 w 1134"/>
                <a:gd name="T15" fmla="*/ 283 h 1304"/>
                <a:gd name="T16" fmla="*/ 227 w 1134"/>
                <a:gd name="T17" fmla="*/ 170 h 1304"/>
                <a:gd name="T18" fmla="*/ 170 w 1134"/>
                <a:gd name="T19" fmla="*/ 170 h 1304"/>
                <a:gd name="T20" fmla="*/ 170 w 1134"/>
                <a:gd name="T21" fmla="*/ 226 h 1304"/>
                <a:gd name="T22" fmla="*/ 113 w 1134"/>
                <a:gd name="T23" fmla="*/ 226 h 1304"/>
                <a:gd name="T24" fmla="*/ 57 w 1134"/>
                <a:gd name="T25" fmla="*/ 56 h 1304"/>
                <a:gd name="T26" fmla="*/ 0 w 1134"/>
                <a:gd name="T27" fmla="*/ 56 h 1304"/>
                <a:gd name="T28" fmla="*/ 57 w 1134"/>
                <a:gd name="T29" fmla="*/ 340 h 1304"/>
                <a:gd name="T30" fmla="*/ 227 w 1134"/>
                <a:gd name="T31" fmla="*/ 340 h 1304"/>
                <a:gd name="T32" fmla="*/ 170 w 1134"/>
                <a:gd name="T33" fmla="*/ 397 h 1304"/>
                <a:gd name="T34" fmla="*/ 113 w 1134"/>
                <a:gd name="T35" fmla="*/ 510 h 1304"/>
                <a:gd name="T36" fmla="*/ 170 w 1134"/>
                <a:gd name="T37" fmla="*/ 453 h 1304"/>
                <a:gd name="T38" fmla="*/ 283 w 1134"/>
                <a:gd name="T39" fmla="*/ 510 h 1304"/>
                <a:gd name="T40" fmla="*/ 283 w 1134"/>
                <a:gd name="T41" fmla="*/ 567 h 1304"/>
                <a:gd name="T42" fmla="*/ 340 w 1134"/>
                <a:gd name="T43" fmla="*/ 623 h 1304"/>
                <a:gd name="T44" fmla="*/ 340 w 1134"/>
                <a:gd name="T45" fmla="*/ 680 h 1304"/>
                <a:gd name="T46" fmla="*/ 397 w 1134"/>
                <a:gd name="T47" fmla="*/ 793 h 1304"/>
                <a:gd name="T48" fmla="*/ 397 w 1134"/>
                <a:gd name="T49" fmla="*/ 907 h 1304"/>
                <a:gd name="T50" fmla="*/ 454 w 1134"/>
                <a:gd name="T51" fmla="*/ 1020 h 1304"/>
                <a:gd name="T52" fmla="*/ 567 w 1134"/>
                <a:gd name="T53" fmla="*/ 1134 h 1304"/>
                <a:gd name="T54" fmla="*/ 567 w 1134"/>
                <a:gd name="T55" fmla="*/ 1247 h 1304"/>
                <a:gd name="T56" fmla="*/ 737 w 1134"/>
                <a:gd name="T57" fmla="*/ 1304 h 1304"/>
                <a:gd name="T58" fmla="*/ 737 w 1134"/>
                <a:gd name="T59" fmla="*/ 1247 h 1304"/>
                <a:gd name="T60" fmla="*/ 850 w 1134"/>
                <a:gd name="T61" fmla="*/ 1077 h 1304"/>
                <a:gd name="T62" fmla="*/ 850 w 1134"/>
                <a:gd name="T63" fmla="*/ 1020 h 1304"/>
                <a:gd name="T64" fmla="*/ 794 w 1134"/>
                <a:gd name="T65" fmla="*/ 964 h 1304"/>
                <a:gd name="T66" fmla="*/ 794 w 1134"/>
                <a:gd name="T67" fmla="*/ 850 h 1304"/>
                <a:gd name="T68" fmla="*/ 850 w 1134"/>
                <a:gd name="T69" fmla="*/ 793 h 1304"/>
                <a:gd name="T70" fmla="*/ 794 w 1134"/>
                <a:gd name="T71" fmla="*/ 737 h 1304"/>
                <a:gd name="T72" fmla="*/ 794 w 1134"/>
                <a:gd name="T73" fmla="*/ 680 h 1304"/>
                <a:gd name="T74" fmla="*/ 850 w 1134"/>
                <a:gd name="T75" fmla="*/ 680 h 1304"/>
                <a:gd name="T76" fmla="*/ 964 w 1134"/>
                <a:gd name="T77" fmla="*/ 567 h 1304"/>
                <a:gd name="T78" fmla="*/ 1021 w 1134"/>
                <a:gd name="T79" fmla="*/ 680 h 1304"/>
                <a:gd name="T80" fmla="*/ 1134 w 1134"/>
                <a:gd name="T81" fmla="*/ 680 h 1304"/>
                <a:gd name="T82" fmla="*/ 1134 w 1134"/>
                <a:gd name="T83" fmla="*/ 510 h 1304"/>
                <a:gd name="T84" fmla="*/ 1021 w 1134"/>
                <a:gd name="T85" fmla="*/ 340 h 1304"/>
                <a:gd name="T86" fmla="*/ 964 w 1134"/>
                <a:gd name="T87" fmla="*/ 397 h 1304"/>
                <a:gd name="T88" fmla="*/ 907 w 1134"/>
                <a:gd name="T89" fmla="*/ 340 h 1304"/>
                <a:gd name="T90" fmla="*/ 907 w 1134"/>
                <a:gd name="T91" fmla="*/ 283 h 1304"/>
                <a:gd name="T92" fmla="*/ 850 w 1134"/>
                <a:gd name="T93" fmla="*/ 283 h 1304"/>
                <a:gd name="T94" fmla="*/ 794 w 1134"/>
                <a:gd name="T95" fmla="*/ 226 h 1304"/>
                <a:gd name="T96" fmla="*/ 794 w 1134"/>
                <a:gd name="T97" fmla="*/ 56 h 1304"/>
                <a:gd name="T98" fmla="*/ 624 w 1134"/>
                <a:gd name="T99" fmla="*/ 113 h 1304"/>
                <a:gd name="T100" fmla="*/ 516 w 1134"/>
                <a:gd name="T101" fmla="*/ 56 h 1304"/>
                <a:gd name="T102" fmla="*/ 340 w 1134"/>
                <a:gd name="T103"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34" h="1304">
                  <a:moveTo>
                    <a:pt x="340" y="0"/>
                  </a:moveTo>
                  <a:lnTo>
                    <a:pt x="227" y="0"/>
                  </a:lnTo>
                  <a:lnTo>
                    <a:pt x="283" y="56"/>
                  </a:lnTo>
                  <a:lnTo>
                    <a:pt x="113" y="0"/>
                  </a:lnTo>
                  <a:lnTo>
                    <a:pt x="170" y="113"/>
                  </a:lnTo>
                  <a:lnTo>
                    <a:pt x="397" y="113"/>
                  </a:lnTo>
                  <a:lnTo>
                    <a:pt x="283" y="170"/>
                  </a:lnTo>
                  <a:lnTo>
                    <a:pt x="283" y="283"/>
                  </a:lnTo>
                  <a:lnTo>
                    <a:pt x="227" y="170"/>
                  </a:lnTo>
                  <a:lnTo>
                    <a:pt x="170" y="170"/>
                  </a:lnTo>
                  <a:lnTo>
                    <a:pt x="170" y="226"/>
                  </a:lnTo>
                  <a:lnTo>
                    <a:pt x="113" y="226"/>
                  </a:lnTo>
                  <a:lnTo>
                    <a:pt x="57" y="56"/>
                  </a:lnTo>
                  <a:lnTo>
                    <a:pt x="0" y="56"/>
                  </a:lnTo>
                  <a:lnTo>
                    <a:pt x="57" y="340"/>
                  </a:lnTo>
                  <a:lnTo>
                    <a:pt x="227" y="340"/>
                  </a:lnTo>
                  <a:lnTo>
                    <a:pt x="170" y="397"/>
                  </a:lnTo>
                  <a:lnTo>
                    <a:pt x="113" y="510"/>
                  </a:lnTo>
                  <a:lnTo>
                    <a:pt x="170" y="453"/>
                  </a:lnTo>
                  <a:lnTo>
                    <a:pt x="283" y="510"/>
                  </a:lnTo>
                  <a:lnTo>
                    <a:pt x="283" y="567"/>
                  </a:lnTo>
                  <a:lnTo>
                    <a:pt x="340" y="623"/>
                  </a:lnTo>
                  <a:lnTo>
                    <a:pt x="340" y="680"/>
                  </a:lnTo>
                  <a:lnTo>
                    <a:pt x="397" y="793"/>
                  </a:lnTo>
                  <a:lnTo>
                    <a:pt x="397" y="907"/>
                  </a:lnTo>
                  <a:lnTo>
                    <a:pt x="454" y="1020"/>
                  </a:lnTo>
                  <a:lnTo>
                    <a:pt x="567" y="1134"/>
                  </a:lnTo>
                  <a:lnTo>
                    <a:pt x="567" y="1247"/>
                  </a:lnTo>
                  <a:lnTo>
                    <a:pt x="737" y="1304"/>
                  </a:lnTo>
                  <a:lnTo>
                    <a:pt x="737" y="1247"/>
                  </a:lnTo>
                  <a:lnTo>
                    <a:pt x="850" y="1077"/>
                  </a:lnTo>
                  <a:lnTo>
                    <a:pt x="850" y="1020"/>
                  </a:lnTo>
                  <a:lnTo>
                    <a:pt x="794" y="964"/>
                  </a:lnTo>
                  <a:lnTo>
                    <a:pt x="794" y="850"/>
                  </a:lnTo>
                  <a:lnTo>
                    <a:pt x="850" y="793"/>
                  </a:lnTo>
                  <a:lnTo>
                    <a:pt x="794" y="737"/>
                  </a:lnTo>
                  <a:lnTo>
                    <a:pt x="794" y="680"/>
                  </a:lnTo>
                  <a:lnTo>
                    <a:pt x="850" y="680"/>
                  </a:lnTo>
                  <a:lnTo>
                    <a:pt x="964" y="567"/>
                  </a:lnTo>
                  <a:lnTo>
                    <a:pt x="1021" y="680"/>
                  </a:lnTo>
                  <a:lnTo>
                    <a:pt x="1134" y="680"/>
                  </a:lnTo>
                  <a:lnTo>
                    <a:pt x="1134" y="510"/>
                  </a:lnTo>
                  <a:lnTo>
                    <a:pt x="1021" y="340"/>
                  </a:lnTo>
                  <a:lnTo>
                    <a:pt x="964" y="397"/>
                  </a:lnTo>
                  <a:lnTo>
                    <a:pt x="907" y="340"/>
                  </a:lnTo>
                  <a:lnTo>
                    <a:pt x="907" y="283"/>
                  </a:lnTo>
                  <a:lnTo>
                    <a:pt x="850" y="283"/>
                  </a:lnTo>
                  <a:lnTo>
                    <a:pt x="794" y="226"/>
                  </a:lnTo>
                  <a:lnTo>
                    <a:pt x="794" y="56"/>
                  </a:lnTo>
                  <a:lnTo>
                    <a:pt x="624" y="113"/>
                  </a:lnTo>
                  <a:lnTo>
                    <a:pt x="516" y="56"/>
                  </a:lnTo>
                  <a:lnTo>
                    <a:pt x="340" y="0"/>
                  </a:lnTo>
                  <a:close/>
                </a:path>
              </a:pathLst>
            </a:custGeom>
            <a:solidFill>
              <a:srgbClr val="4472C4">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Calibri"/>
                <a:ea typeface="游ゴシック" panose="020B0400000000000000" pitchFamily="50" charset="-128"/>
                <a:cs typeface="+mn-cs"/>
              </a:endParaRPr>
            </a:p>
          </p:txBody>
        </p:sp>
        <p:sp>
          <p:nvSpPr>
            <p:cNvPr id="182" name="Freeform 1049">
              <a:extLst>
                <a:ext uri="{FF2B5EF4-FFF2-40B4-BE49-F238E27FC236}">
                  <a16:creationId xmlns:a16="http://schemas.microsoft.com/office/drawing/2014/main" id="{2349FA94-90F9-4951-BD2B-1FD3E60EFD6B}"/>
                </a:ext>
              </a:extLst>
            </p:cNvPr>
            <p:cNvSpPr>
              <a:spLocks/>
            </p:cNvSpPr>
            <p:nvPr/>
          </p:nvSpPr>
          <p:spPr bwMode="auto">
            <a:xfrm>
              <a:off x="5353892" y="5642572"/>
              <a:ext cx="187737" cy="162963"/>
            </a:xfrm>
            <a:custGeom>
              <a:avLst/>
              <a:gdLst>
                <a:gd name="T0" fmla="*/ 57 w 170"/>
                <a:gd name="T1" fmla="*/ 0 h 170"/>
                <a:gd name="T2" fmla="*/ 0 w 170"/>
                <a:gd name="T3" fmla="*/ 56 h 170"/>
                <a:gd name="T4" fmla="*/ 0 w 170"/>
                <a:gd name="T5" fmla="*/ 113 h 170"/>
                <a:gd name="T6" fmla="*/ 57 w 170"/>
                <a:gd name="T7" fmla="*/ 170 h 170"/>
                <a:gd name="T8" fmla="*/ 113 w 170"/>
                <a:gd name="T9" fmla="*/ 170 h 170"/>
                <a:gd name="T10" fmla="*/ 170 w 170"/>
                <a:gd name="T11" fmla="*/ 56 h 170"/>
                <a:gd name="T12" fmla="*/ 113 w 170"/>
                <a:gd name="T13" fmla="*/ 0 h 170"/>
                <a:gd name="T14" fmla="*/ 57 w 170"/>
                <a:gd name="T15" fmla="*/ 0 h 1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0" h="170">
                  <a:moveTo>
                    <a:pt x="57" y="0"/>
                  </a:moveTo>
                  <a:lnTo>
                    <a:pt x="0" y="56"/>
                  </a:lnTo>
                  <a:lnTo>
                    <a:pt x="0" y="113"/>
                  </a:lnTo>
                  <a:lnTo>
                    <a:pt x="57" y="170"/>
                  </a:lnTo>
                  <a:lnTo>
                    <a:pt x="113" y="170"/>
                  </a:lnTo>
                  <a:lnTo>
                    <a:pt x="170" y="56"/>
                  </a:lnTo>
                  <a:lnTo>
                    <a:pt x="113" y="0"/>
                  </a:lnTo>
                  <a:lnTo>
                    <a:pt x="57" y="0"/>
                  </a:lnTo>
                  <a:close/>
                </a:path>
              </a:pathLst>
            </a:custGeom>
            <a:solidFill>
              <a:srgbClr val="4472C4">
                <a:lumMod val="60000"/>
                <a:lumOff val="40000"/>
              </a:srgbClr>
            </a:solidFill>
            <a:ln w="15875" cap="flat" cmpd="sng" algn="ctr">
              <a:solidFill>
                <a:sysClr val="windowText" lastClr="000000">
                  <a:lumMod val="85000"/>
                  <a:lumOff val="15000"/>
                </a:sysClr>
              </a:solidFill>
              <a:prstDash val="solid"/>
              <a:miter lim="800000"/>
              <a:headEnd/>
              <a:tailEnd/>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sp>
          <p:nvSpPr>
            <p:cNvPr id="183" name="Freeform 1050">
              <a:extLst>
                <a:ext uri="{FF2B5EF4-FFF2-40B4-BE49-F238E27FC236}">
                  <a16:creationId xmlns:a16="http://schemas.microsoft.com/office/drawing/2014/main" id="{74F224E5-9E93-45F7-8A04-579643001786}"/>
                </a:ext>
              </a:extLst>
            </p:cNvPr>
            <p:cNvSpPr>
              <a:spLocks/>
            </p:cNvSpPr>
            <p:nvPr/>
          </p:nvSpPr>
          <p:spPr bwMode="auto">
            <a:xfrm>
              <a:off x="5166155" y="5696253"/>
              <a:ext cx="626154" cy="652814"/>
            </a:xfrm>
            <a:custGeom>
              <a:avLst/>
              <a:gdLst>
                <a:gd name="T0" fmla="*/ 170 w 567"/>
                <a:gd name="T1" fmla="*/ 0 h 681"/>
                <a:gd name="T2" fmla="*/ 0 w 567"/>
                <a:gd name="T3" fmla="*/ 114 h 681"/>
                <a:gd name="T4" fmla="*/ 57 w 567"/>
                <a:gd name="T5" fmla="*/ 170 h 681"/>
                <a:gd name="T6" fmla="*/ 57 w 567"/>
                <a:gd name="T7" fmla="*/ 227 h 681"/>
                <a:gd name="T8" fmla="*/ 227 w 567"/>
                <a:gd name="T9" fmla="*/ 567 h 681"/>
                <a:gd name="T10" fmla="*/ 227 w 567"/>
                <a:gd name="T11" fmla="*/ 624 h 681"/>
                <a:gd name="T12" fmla="*/ 283 w 567"/>
                <a:gd name="T13" fmla="*/ 681 h 681"/>
                <a:gd name="T14" fmla="*/ 340 w 567"/>
                <a:gd name="T15" fmla="*/ 624 h 681"/>
                <a:gd name="T16" fmla="*/ 454 w 567"/>
                <a:gd name="T17" fmla="*/ 567 h 681"/>
                <a:gd name="T18" fmla="*/ 510 w 567"/>
                <a:gd name="T19" fmla="*/ 567 h 681"/>
                <a:gd name="T20" fmla="*/ 510 w 567"/>
                <a:gd name="T21" fmla="*/ 511 h 681"/>
                <a:gd name="T22" fmla="*/ 567 w 567"/>
                <a:gd name="T23" fmla="*/ 454 h 681"/>
                <a:gd name="T24" fmla="*/ 567 w 567"/>
                <a:gd name="T25" fmla="*/ 397 h 681"/>
                <a:gd name="T26" fmla="*/ 510 w 567"/>
                <a:gd name="T27" fmla="*/ 397 h 681"/>
                <a:gd name="T28" fmla="*/ 510 w 567"/>
                <a:gd name="T29" fmla="*/ 340 h 681"/>
                <a:gd name="T30" fmla="*/ 454 w 567"/>
                <a:gd name="T31" fmla="*/ 284 h 681"/>
                <a:gd name="T32" fmla="*/ 454 w 567"/>
                <a:gd name="T33" fmla="*/ 227 h 681"/>
                <a:gd name="T34" fmla="*/ 397 w 567"/>
                <a:gd name="T35" fmla="*/ 57 h 681"/>
                <a:gd name="T36" fmla="*/ 283 w 567"/>
                <a:gd name="T37" fmla="*/ 114 h 681"/>
                <a:gd name="T38" fmla="*/ 227 w 567"/>
                <a:gd name="T39" fmla="*/ 114 h 681"/>
                <a:gd name="T40" fmla="*/ 170 w 567"/>
                <a:gd name="T41" fmla="*/ 57 h 681"/>
                <a:gd name="T42" fmla="*/ 170 w 567"/>
                <a:gd name="T43" fmla="*/ 0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7" h="681">
                  <a:moveTo>
                    <a:pt x="170" y="0"/>
                  </a:moveTo>
                  <a:lnTo>
                    <a:pt x="0" y="114"/>
                  </a:lnTo>
                  <a:lnTo>
                    <a:pt x="57" y="170"/>
                  </a:lnTo>
                  <a:lnTo>
                    <a:pt x="57" y="227"/>
                  </a:lnTo>
                  <a:lnTo>
                    <a:pt x="227" y="567"/>
                  </a:lnTo>
                  <a:lnTo>
                    <a:pt x="227" y="624"/>
                  </a:lnTo>
                  <a:lnTo>
                    <a:pt x="283" y="681"/>
                  </a:lnTo>
                  <a:lnTo>
                    <a:pt x="340" y="624"/>
                  </a:lnTo>
                  <a:lnTo>
                    <a:pt x="454" y="567"/>
                  </a:lnTo>
                  <a:lnTo>
                    <a:pt x="510" y="567"/>
                  </a:lnTo>
                  <a:lnTo>
                    <a:pt x="510" y="511"/>
                  </a:lnTo>
                  <a:lnTo>
                    <a:pt x="567" y="454"/>
                  </a:lnTo>
                  <a:lnTo>
                    <a:pt x="567" y="397"/>
                  </a:lnTo>
                  <a:lnTo>
                    <a:pt x="510" y="397"/>
                  </a:lnTo>
                  <a:lnTo>
                    <a:pt x="510" y="340"/>
                  </a:lnTo>
                  <a:lnTo>
                    <a:pt x="454" y="284"/>
                  </a:lnTo>
                  <a:lnTo>
                    <a:pt x="454" y="227"/>
                  </a:lnTo>
                  <a:lnTo>
                    <a:pt x="397" y="57"/>
                  </a:lnTo>
                  <a:lnTo>
                    <a:pt x="283" y="114"/>
                  </a:lnTo>
                  <a:lnTo>
                    <a:pt x="227" y="114"/>
                  </a:lnTo>
                  <a:lnTo>
                    <a:pt x="170" y="57"/>
                  </a:lnTo>
                  <a:lnTo>
                    <a:pt x="170" y="0"/>
                  </a:lnTo>
                  <a:close/>
                </a:path>
              </a:pathLst>
            </a:custGeom>
            <a:solidFill>
              <a:srgbClr val="4472C4">
                <a:lumMod val="60000"/>
                <a:lumOff val="40000"/>
              </a:srgbClr>
            </a:solidFill>
            <a:ln w="12700" cap="flat" cmpd="sng" algn="ctr">
              <a:solidFill>
                <a:sysClr val="windowText" lastClr="000000">
                  <a:lumMod val="95000"/>
                  <a:lumOff val="5000"/>
                </a:sysClr>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0" cap="none" spc="0" normalizeH="0" baseline="0" noProof="0">
                <a:ln>
                  <a:noFill/>
                </a:ln>
                <a:solidFill>
                  <a:prstClr val="white"/>
                </a:solidFill>
                <a:effectLst/>
                <a:uLnTx/>
                <a:uFillTx/>
                <a:latin typeface="Calibri"/>
                <a:ea typeface="游ゴシック" panose="020B0400000000000000" pitchFamily="50" charset="-128"/>
                <a:cs typeface="+mn-cs"/>
              </a:endParaRPr>
            </a:p>
          </p:txBody>
        </p:sp>
      </p:grpSp>
      <p:grpSp>
        <p:nvGrpSpPr>
          <p:cNvPr id="184" name="グループ化 183">
            <a:extLst>
              <a:ext uri="{FF2B5EF4-FFF2-40B4-BE49-F238E27FC236}">
                <a16:creationId xmlns:a16="http://schemas.microsoft.com/office/drawing/2014/main" id="{3585500F-CDD0-4348-B6A7-6BA20AEC8BA5}"/>
              </a:ext>
            </a:extLst>
          </p:cNvPr>
          <p:cNvGrpSpPr/>
          <p:nvPr/>
        </p:nvGrpSpPr>
        <p:grpSpPr>
          <a:xfrm>
            <a:off x="28225" y="4401681"/>
            <a:ext cx="2730472" cy="1944609"/>
            <a:chOff x="7316556" y="2324460"/>
            <a:chExt cx="856732" cy="1621930"/>
          </a:xfrm>
        </p:grpSpPr>
        <p:sp>
          <p:nvSpPr>
            <p:cNvPr id="185" name="吹き出し: 角を丸めた四角形 184">
              <a:extLst>
                <a:ext uri="{FF2B5EF4-FFF2-40B4-BE49-F238E27FC236}">
                  <a16:creationId xmlns:a16="http://schemas.microsoft.com/office/drawing/2014/main" id="{98A495BB-3820-4EA3-85A0-9315AEC14804}"/>
                </a:ext>
              </a:extLst>
            </p:cNvPr>
            <p:cNvSpPr/>
            <p:nvPr/>
          </p:nvSpPr>
          <p:spPr>
            <a:xfrm>
              <a:off x="7372105" y="2324460"/>
              <a:ext cx="801183" cy="1621930"/>
            </a:xfrm>
            <a:prstGeom prst="wedgeRoundRectCallout">
              <a:avLst>
                <a:gd name="adj1" fmla="val 59498"/>
                <a:gd name="adj2" fmla="val -29989"/>
                <a:gd name="adj3" fmla="val 16667"/>
              </a:avLst>
            </a:prstGeom>
            <a:noFill/>
            <a:ln w="19050">
              <a:solidFill>
                <a:schemeClr val="accent5">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86" name="テキスト ボックス 185">
              <a:extLst>
                <a:ext uri="{FF2B5EF4-FFF2-40B4-BE49-F238E27FC236}">
                  <a16:creationId xmlns:a16="http://schemas.microsoft.com/office/drawing/2014/main" id="{3CA49460-6DD3-4589-A3EE-82AE392C970D}"/>
                </a:ext>
              </a:extLst>
            </p:cNvPr>
            <p:cNvSpPr txBox="1"/>
            <p:nvPr/>
          </p:nvSpPr>
          <p:spPr>
            <a:xfrm>
              <a:off x="7316556" y="2346429"/>
              <a:ext cx="388178"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5B9BD5">
                      <a:lumMod val="75000"/>
                    </a:srgbClr>
                  </a:solidFill>
                  <a:effectLst/>
                  <a:uLnTx/>
                  <a:uFillTx/>
                  <a:latin typeface="游ゴシック" panose="020F0502020204030204"/>
                  <a:ea typeface="游ゴシック" panose="020B0400000000000000" pitchFamily="50" charset="-128"/>
                  <a:cs typeface="+mn-cs"/>
                </a:rPr>
                <a:t>泉州地域</a:t>
              </a:r>
              <a:endParaRPr kumimoji="1" lang="en-US" altLang="ja-JP" sz="1200" b="1" i="0" u="none" strike="noStrike" kern="1200" cap="none" spc="0" normalizeH="0" baseline="0" noProof="0" dirty="0">
                <a:ln>
                  <a:noFill/>
                </a:ln>
                <a:solidFill>
                  <a:srgbClr val="5B9BD5">
                    <a:lumMod val="75000"/>
                  </a:srgbClr>
                </a:solidFill>
                <a:effectLst/>
                <a:uLnTx/>
                <a:uFillTx/>
                <a:latin typeface="游ゴシック" panose="020F0502020204030204"/>
                <a:ea typeface="游ゴシック" panose="020B0400000000000000" pitchFamily="50" charset="-128"/>
                <a:cs typeface="+mn-cs"/>
              </a:endParaRPr>
            </a:p>
          </p:txBody>
        </p:sp>
      </p:grpSp>
      <p:grpSp>
        <p:nvGrpSpPr>
          <p:cNvPr id="187" name="グループ化 186">
            <a:extLst>
              <a:ext uri="{FF2B5EF4-FFF2-40B4-BE49-F238E27FC236}">
                <a16:creationId xmlns:a16="http://schemas.microsoft.com/office/drawing/2014/main" id="{DEFD5119-CEC9-4C9A-AF2E-30EDD434A2F9}"/>
              </a:ext>
            </a:extLst>
          </p:cNvPr>
          <p:cNvGrpSpPr/>
          <p:nvPr/>
        </p:nvGrpSpPr>
        <p:grpSpPr>
          <a:xfrm>
            <a:off x="655470" y="2006325"/>
            <a:ext cx="2707468" cy="2030249"/>
            <a:chOff x="7387793" y="2623929"/>
            <a:chExt cx="2831957" cy="2030249"/>
          </a:xfrm>
        </p:grpSpPr>
        <p:sp>
          <p:nvSpPr>
            <p:cNvPr id="188" name="吹き出し: 角を丸めた四角形 187">
              <a:extLst>
                <a:ext uri="{FF2B5EF4-FFF2-40B4-BE49-F238E27FC236}">
                  <a16:creationId xmlns:a16="http://schemas.microsoft.com/office/drawing/2014/main" id="{C8FFC9BE-82BE-42AF-8045-845849DB600A}"/>
                </a:ext>
              </a:extLst>
            </p:cNvPr>
            <p:cNvSpPr/>
            <p:nvPr/>
          </p:nvSpPr>
          <p:spPr>
            <a:xfrm>
              <a:off x="7387793" y="2623929"/>
              <a:ext cx="2831957" cy="2030249"/>
            </a:xfrm>
            <a:prstGeom prst="wedgeRoundRectCallout">
              <a:avLst>
                <a:gd name="adj1" fmla="val 77582"/>
                <a:gd name="adj2" fmla="val 18996"/>
                <a:gd name="adj3" fmla="val 16667"/>
              </a:avLst>
            </a:prstGeom>
            <a:noFill/>
            <a:ln w="19050">
              <a:solidFill>
                <a:schemeClr val="tx1">
                  <a:lumMod val="50000"/>
                  <a:lumOff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89" name="テキスト ボックス 188">
              <a:extLst>
                <a:ext uri="{FF2B5EF4-FFF2-40B4-BE49-F238E27FC236}">
                  <a16:creationId xmlns:a16="http://schemas.microsoft.com/office/drawing/2014/main" id="{58B56C37-B8FF-4F67-AF18-C08C7C537DDB}"/>
                </a:ext>
              </a:extLst>
            </p:cNvPr>
            <p:cNvSpPr txBox="1"/>
            <p:nvPr/>
          </p:nvSpPr>
          <p:spPr>
            <a:xfrm>
              <a:off x="7477031" y="2661010"/>
              <a:ext cx="1056479"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lumMod val="65000"/>
                      <a:lumOff val="35000"/>
                    </a:prstClr>
                  </a:solidFill>
                  <a:effectLst/>
                  <a:uLnTx/>
                  <a:uFillTx/>
                  <a:latin typeface="游ゴシック" panose="020F0502020204030204"/>
                  <a:ea typeface="游ゴシック" panose="020B0400000000000000" pitchFamily="50" charset="-128"/>
                  <a:cs typeface="+mn-cs"/>
                </a:rPr>
                <a:t>大阪市地域</a:t>
              </a:r>
              <a:endParaRPr kumimoji="1" lang="en-US" altLang="ja-JP" sz="1200" b="1" i="0" u="none" strike="noStrike" kern="1200" cap="none" spc="0" normalizeH="0" baseline="0" noProof="0" dirty="0">
                <a:ln>
                  <a:noFill/>
                </a:ln>
                <a:solidFill>
                  <a:prstClr val="black">
                    <a:lumMod val="65000"/>
                    <a:lumOff val="35000"/>
                  </a:prstClr>
                </a:solidFill>
                <a:effectLst/>
                <a:uLnTx/>
                <a:uFillTx/>
                <a:latin typeface="游ゴシック" panose="020F0502020204030204"/>
                <a:ea typeface="游ゴシック" panose="020B0400000000000000" pitchFamily="50" charset="-128"/>
                <a:cs typeface="+mn-cs"/>
              </a:endParaRPr>
            </a:p>
          </p:txBody>
        </p:sp>
      </p:grpSp>
      <p:grpSp>
        <p:nvGrpSpPr>
          <p:cNvPr id="190" name="グループ化 189">
            <a:extLst>
              <a:ext uri="{FF2B5EF4-FFF2-40B4-BE49-F238E27FC236}">
                <a16:creationId xmlns:a16="http://schemas.microsoft.com/office/drawing/2014/main" id="{F8CE4F5F-340E-4268-9719-F0006F41AF86}"/>
              </a:ext>
            </a:extLst>
          </p:cNvPr>
          <p:cNvGrpSpPr/>
          <p:nvPr/>
        </p:nvGrpSpPr>
        <p:grpSpPr>
          <a:xfrm>
            <a:off x="5787343" y="1932228"/>
            <a:ext cx="2504270" cy="1960232"/>
            <a:chOff x="7349768" y="2324460"/>
            <a:chExt cx="2557693" cy="1960232"/>
          </a:xfrm>
        </p:grpSpPr>
        <p:sp>
          <p:nvSpPr>
            <p:cNvPr id="191" name="吹き出し: 角を丸めた四角形 190">
              <a:extLst>
                <a:ext uri="{FF2B5EF4-FFF2-40B4-BE49-F238E27FC236}">
                  <a16:creationId xmlns:a16="http://schemas.microsoft.com/office/drawing/2014/main" id="{886BB11D-056E-4B4D-BB80-9DE896C2B5FE}"/>
                </a:ext>
              </a:extLst>
            </p:cNvPr>
            <p:cNvSpPr/>
            <p:nvPr/>
          </p:nvSpPr>
          <p:spPr>
            <a:xfrm>
              <a:off x="7349768" y="2324460"/>
              <a:ext cx="2557693" cy="1960232"/>
            </a:xfrm>
            <a:prstGeom prst="wedgeRoundRectCallout">
              <a:avLst>
                <a:gd name="adj1" fmla="val -69866"/>
                <a:gd name="adj2" fmla="val -21689"/>
                <a:gd name="adj3" fmla="val 16667"/>
              </a:avLst>
            </a:prstGeom>
            <a:noFill/>
            <a:ln w="19050">
              <a:solidFill>
                <a:srgbClr val="FF996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92" name="テキスト ボックス 191">
              <a:extLst>
                <a:ext uri="{FF2B5EF4-FFF2-40B4-BE49-F238E27FC236}">
                  <a16:creationId xmlns:a16="http://schemas.microsoft.com/office/drawing/2014/main" id="{D724B671-DED8-4FE8-ABCE-DE62D27F65FC}"/>
                </a:ext>
              </a:extLst>
            </p:cNvPr>
            <p:cNvSpPr txBox="1"/>
            <p:nvPr/>
          </p:nvSpPr>
          <p:spPr>
            <a:xfrm>
              <a:off x="7362174" y="2348472"/>
              <a:ext cx="105648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FF6600"/>
                  </a:solidFill>
                  <a:effectLst/>
                  <a:uLnTx/>
                  <a:uFillTx/>
                  <a:latin typeface="游ゴシック" panose="020F0502020204030204"/>
                  <a:ea typeface="游ゴシック" panose="020B0400000000000000" pitchFamily="50" charset="-128"/>
                  <a:cs typeface="+mn-cs"/>
                </a:rPr>
                <a:t>北大阪地域</a:t>
              </a:r>
              <a:endParaRPr kumimoji="1" lang="en-US" altLang="ja-JP" sz="1200" b="1" i="0" u="none" strike="noStrike" kern="1200" cap="none" spc="0" normalizeH="0" baseline="0" noProof="0" dirty="0">
                <a:ln>
                  <a:noFill/>
                </a:ln>
                <a:solidFill>
                  <a:srgbClr val="FF6600"/>
                </a:solidFill>
                <a:effectLst/>
                <a:uLnTx/>
                <a:uFillTx/>
                <a:latin typeface="游ゴシック" panose="020F0502020204030204"/>
                <a:ea typeface="游ゴシック" panose="020B0400000000000000" pitchFamily="50" charset="-128"/>
                <a:cs typeface="+mn-cs"/>
              </a:endParaRPr>
            </a:p>
          </p:txBody>
        </p:sp>
      </p:grpSp>
      <p:grpSp>
        <p:nvGrpSpPr>
          <p:cNvPr id="193" name="グループ化 192">
            <a:extLst>
              <a:ext uri="{FF2B5EF4-FFF2-40B4-BE49-F238E27FC236}">
                <a16:creationId xmlns:a16="http://schemas.microsoft.com/office/drawing/2014/main" id="{61F66F8C-96BF-4FC8-9386-48071561F4DB}"/>
              </a:ext>
            </a:extLst>
          </p:cNvPr>
          <p:cNvGrpSpPr/>
          <p:nvPr/>
        </p:nvGrpSpPr>
        <p:grpSpPr>
          <a:xfrm>
            <a:off x="6395142" y="3954112"/>
            <a:ext cx="2516888" cy="1963140"/>
            <a:chOff x="7365131" y="2382248"/>
            <a:chExt cx="946248" cy="1736433"/>
          </a:xfrm>
        </p:grpSpPr>
        <p:sp>
          <p:nvSpPr>
            <p:cNvPr id="194" name="吹き出し: 角を丸めた四角形 193">
              <a:extLst>
                <a:ext uri="{FF2B5EF4-FFF2-40B4-BE49-F238E27FC236}">
                  <a16:creationId xmlns:a16="http://schemas.microsoft.com/office/drawing/2014/main" id="{60806F14-D758-457B-A7C1-5D5F2BD0B869}"/>
                </a:ext>
              </a:extLst>
            </p:cNvPr>
            <p:cNvSpPr/>
            <p:nvPr/>
          </p:nvSpPr>
          <p:spPr>
            <a:xfrm>
              <a:off x="7365131" y="2382248"/>
              <a:ext cx="946248" cy="1736433"/>
            </a:xfrm>
            <a:prstGeom prst="wedgeRoundRectCallout">
              <a:avLst>
                <a:gd name="adj1" fmla="val -92720"/>
                <a:gd name="adj2" fmla="val -64787"/>
                <a:gd name="adj3" fmla="val 16667"/>
              </a:avLst>
            </a:prstGeom>
            <a:noFill/>
            <a:ln w="19050">
              <a:solidFill>
                <a:srgbClr val="70AD47"/>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95" name="テキスト ボックス 194">
              <a:extLst>
                <a:ext uri="{FF2B5EF4-FFF2-40B4-BE49-F238E27FC236}">
                  <a16:creationId xmlns:a16="http://schemas.microsoft.com/office/drawing/2014/main" id="{0B1D5D00-C8FC-4F05-BE94-646B24E7CF3D}"/>
                </a:ext>
              </a:extLst>
            </p:cNvPr>
            <p:cNvSpPr txBox="1"/>
            <p:nvPr/>
          </p:nvSpPr>
          <p:spPr>
            <a:xfrm>
              <a:off x="7369197" y="2385120"/>
              <a:ext cx="409131" cy="24501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70AD47"/>
                  </a:solidFill>
                  <a:effectLst/>
                  <a:uLnTx/>
                  <a:uFillTx/>
                  <a:latin typeface="游ゴシック" panose="020F0502020204030204"/>
                  <a:ea typeface="游ゴシック" panose="020B0400000000000000" pitchFamily="50" charset="-128"/>
                  <a:cs typeface="+mn-cs"/>
                </a:rPr>
                <a:t>東大阪地域</a:t>
              </a:r>
              <a:endParaRPr kumimoji="1" lang="en-US" altLang="ja-JP" sz="1200" b="1" i="0" u="none" strike="noStrike" kern="1200" cap="none" spc="0" normalizeH="0" baseline="0" noProof="0" dirty="0">
                <a:ln>
                  <a:noFill/>
                </a:ln>
                <a:solidFill>
                  <a:srgbClr val="70AD47"/>
                </a:solidFill>
                <a:effectLst/>
                <a:uLnTx/>
                <a:uFillTx/>
                <a:latin typeface="游ゴシック" panose="020F0502020204030204"/>
                <a:ea typeface="游ゴシック" panose="020B0400000000000000" pitchFamily="50" charset="-128"/>
                <a:cs typeface="+mn-cs"/>
              </a:endParaRPr>
            </a:p>
          </p:txBody>
        </p:sp>
      </p:grpSp>
      <p:grpSp>
        <p:nvGrpSpPr>
          <p:cNvPr id="196" name="グループ化 195">
            <a:extLst>
              <a:ext uri="{FF2B5EF4-FFF2-40B4-BE49-F238E27FC236}">
                <a16:creationId xmlns:a16="http://schemas.microsoft.com/office/drawing/2014/main" id="{8655847E-EF56-4E61-A146-B46ACE2C5081}"/>
              </a:ext>
            </a:extLst>
          </p:cNvPr>
          <p:cNvGrpSpPr/>
          <p:nvPr/>
        </p:nvGrpSpPr>
        <p:grpSpPr>
          <a:xfrm>
            <a:off x="3599644" y="4746138"/>
            <a:ext cx="2724847" cy="1801327"/>
            <a:chOff x="7321384" y="2320982"/>
            <a:chExt cx="2057677" cy="414933"/>
          </a:xfrm>
        </p:grpSpPr>
        <p:sp>
          <p:nvSpPr>
            <p:cNvPr id="197" name="吹き出し: 角を丸めた四角形 196">
              <a:extLst>
                <a:ext uri="{FF2B5EF4-FFF2-40B4-BE49-F238E27FC236}">
                  <a16:creationId xmlns:a16="http://schemas.microsoft.com/office/drawing/2014/main" id="{1312A625-6333-43AC-B559-BB9D0545EFDC}"/>
                </a:ext>
              </a:extLst>
            </p:cNvPr>
            <p:cNvSpPr/>
            <p:nvPr/>
          </p:nvSpPr>
          <p:spPr>
            <a:xfrm>
              <a:off x="7408250" y="2320982"/>
              <a:ext cx="1970811" cy="414933"/>
            </a:xfrm>
            <a:prstGeom prst="wedgeRoundRectCallout">
              <a:avLst>
                <a:gd name="adj1" fmla="val 4002"/>
                <a:gd name="adj2" fmla="val -62315"/>
                <a:gd name="adj3" fmla="val 16667"/>
              </a:avLst>
            </a:prstGeom>
            <a:noFill/>
            <a:ln w="19050">
              <a:solidFill>
                <a:schemeClr val="accent4"/>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98" name="テキスト ボックス 197">
              <a:extLst>
                <a:ext uri="{FF2B5EF4-FFF2-40B4-BE49-F238E27FC236}">
                  <a16:creationId xmlns:a16="http://schemas.microsoft.com/office/drawing/2014/main" id="{807A7134-7C25-47A0-B12B-11654293797A}"/>
                </a:ext>
              </a:extLst>
            </p:cNvPr>
            <p:cNvSpPr txBox="1"/>
            <p:nvPr/>
          </p:nvSpPr>
          <p:spPr>
            <a:xfrm>
              <a:off x="7321384" y="2324460"/>
              <a:ext cx="1056480" cy="6464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FFC000"/>
                  </a:solidFill>
                  <a:effectLst/>
                  <a:uLnTx/>
                  <a:uFillTx/>
                  <a:latin typeface="游ゴシック" panose="020F0502020204030204"/>
                  <a:ea typeface="游ゴシック" panose="020B0400000000000000" pitchFamily="50" charset="-128"/>
                  <a:cs typeface="+mn-cs"/>
                </a:rPr>
                <a:t>南河内地域</a:t>
              </a:r>
              <a:endParaRPr kumimoji="1" lang="en-US" altLang="ja-JP" sz="1200" b="1" i="0" u="none" strike="noStrike" kern="1200" cap="none" spc="0" normalizeH="0" baseline="0" noProof="0" dirty="0">
                <a:ln>
                  <a:noFill/>
                </a:ln>
                <a:solidFill>
                  <a:srgbClr val="FFC000"/>
                </a:solidFill>
                <a:effectLst/>
                <a:uLnTx/>
                <a:uFillTx/>
                <a:latin typeface="游ゴシック" panose="020F0502020204030204"/>
                <a:ea typeface="游ゴシック" panose="020B0400000000000000" pitchFamily="50" charset="-128"/>
                <a:cs typeface="+mn-cs"/>
              </a:endParaRPr>
            </a:p>
          </p:txBody>
        </p:sp>
      </p:grpSp>
      <p:grpSp>
        <p:nvGrpSpPr>
          <p:cNvPr id="199" name="グループ化 198">
            <a:extLst>
              <a:ext uri="{FF2B5EF4-FFF2-40B4-BE49-F238E27FC236}">
                <a16:creationId xmlns:a16="http://schemas.microsoft.com/office/drawing/2014/main" id="{4D72D1DC-D41C-4FF6-9201-D1503B4D4AF5}"/>
              </a:ext>
            </a:extLst>
          </p:cNvPr>
          <p:cNvGrpSpPr/>
          <p:nvPr/>
        </p:nvGrpSpPr>
        <p:grpSpPr>
          <a:xfrm>
            <a:off x="6383283" y="4043644"/>
            <a:ext cx="2540606" cy="461665"/>
            <a:chOff x="5536023" y="4720714"/>
            <a:chExt cx="2718981" cy="461665"/>
          </a:xfrm>
        </p:grpSpPr>
        <p:sp>
          <p:nvSpPr>
            <p:cNvPr id="200" name="テキスト ボックス 199">
              <a:extLst>
                <a:ext uri="{FF2B5EF4-FFF2-40B4-BE49-F238E27FC236}">
                  <a16:creationId xmlns:a16="http://schemas.microsoft.com/office/drawing/2014/main" id="{09C44B53-BA12-45FA-B0AA-0B37FC975A75}"/>
                </a:ext>
              </a:extLst>
            </p:cNvPr>
            <p:cNvSpPr txBox="1"/>
            <p:nvPr/>
          </p:nvSpPr>
          <p:spPr>
            <a:xfrm>
              <a:off x="6587133" y="4720714"/>
              <a:ext cx="166787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・高齢者人口　：</a:t>
              </a:r>
              <a:r>
                <a:rPr kumimoji="1" lang="en-US" altLang="ja-JP" sz="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11.0pt</a:t>
              </a:r>
              <a:r>
                <a:rPr kumimoji="1" lang="ja-JP" altLang="en-US" sz="8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増加</a:t>
              </a:r>
              <a:endParaRPr kumimoji="1" lang="en-US" altLang="ja-JP" sz="8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・生産年齢人口：  </a:t>
              </a:r>
              <a:r>
                <a:rPr kumimoji="1" lang="en-US" altLang="ja-JP" sz="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8.6</a:t>
              </a:r>
              <a:r>
                <a:rPr lang="en-US" altLang="ja-JP" sz="800" b="1" dirty="0" err="1">
                  <a:solidFill>
                    <a:prstClr val="black"/>
                  </a:solidFill>
                  <a:latin typeface="游ゴシック" panose="020F0502020204030204"/>
                  <a:ea typeface="游ゴシック" panose="020B0400000000000000" pitchFamily="50" charset="-128"/>
                </a:rPr>
                <a:t>pt</a:t>
              </a:r>
              <a:r>
                <a:rPr kumimoji="1" lang="ja-JP" altLang="en-US" sz="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rPr>
                <a:t>減少</a:t>
              </a:r>
              <a:endParaRPr kumimoji="1" lang="en-US" altLang="ja-JP" sz="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・年少人口　　：  </a:t>
              </a:r>
              <a:r>
                <a:rPr kumimoji="1" lang="en-US" altLang="ja-JP" sz="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2.3</a:t>
              </a:r>
              <a:r>
                <a:rPr lang="en-US" altLang="ja-JP" sz="800" b="1" dirty="0" err="1">
                  <a:solidFill>
                    <a:prstClr val="black"/>
                  </a:solidFill>
                  <a:latin typeface="游ゴシック" panose="020F0502020204030204"/>
                  <a:ea typeface="游ゴシック" panose="020B0400000000000000" pitchFamily="50" charset="-128"/>
                </a:rPr>
                <a:t>pt</a:t>
              </a:r>
              <a:r>
                <a:rPr kumimoji="1" lang="ja-JP" altLang="en-US" sz="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rPr>
                <a:t>減少</a:t>
              </a:r>
              <a:endParaRPr kumimoji="1" lang="en-US" altLang="ja-JP" sz="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endParaRPr>
            </a:p>
          </p:txBody>
        </p:sp>
        <p:sp>
          <p:nvSpPr>
            <p:cNvPr id="201" name="テキスト ボックス 200">
              <a:extLst>
                <a:ext uri="{FF2B5EF4-FFF2-40B4-BE49-F238E27FC236}">
                  <a16:creationId xmlns:a16="http://schemas.microsoft.com/office/drawing/2014/main" id="{D8F20304-9278-4BCA-BD54-296C85709EAA}"/>
                </a:ext>
              </a:extLst>
            </p:cNvPr>
            <p:cNvSpPr txBox="1"/>
            <p:nvPr/>
          </p:nvSpPr>
          <p:spPr>
            <a:xfrm>
              <a:off x="5536023" y="4843824"/>
              <a:ext cx="1176210"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2020</a:t>
              </a:r>
              <a:r>
                <a:rPr kumimoji="1" lang="ja-JP" altLang="en-US" sz="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年→</a:t>
              </a:r>
              <a:r>
                <a:rPr kumimoji="1" lang="en-US" altLang="ja-JP" sz="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2050</a:t>
              </a:r>
              <a:r>
                <a:rPr kumimoji="1" lang="ja-JP" altLang="en-US" sz="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年</a:t>
              </a:r>
              <a:endParaRPr kumimoji="1" lang="en-US" altLang="ja-JP" sz="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endParaRPr>
            </a:p>
          </p:txBody>
        </p:sp>
      </p:grpSp>
      <p:grpSp>
        <p:nvGrpSpPr>
          <p:cNvPr id="202" name="グループ化 201">
            <a:extLst>
              <a:ext uri="{FF2B5EF4-FFF2-40B4-BE49-F238E27FC236}">
                <a16:creationId xmlns:a16="http://schemas.microsoft.com/office/drawing/2014/main" id="{0BEB3CE2-51CE-4610-A56A-1C287A379F08}"/>
              </a:ext>
            </a:extLst>
          </p:cNvPr>
          <p:cNvGrpSpPr/>
          <p:nvPr/>
        </p:nvGrpSpPr>
        <p:grpSpPr>
          <a:xfrm>
            <a:off x="217752" y="4499686"/>
            <a:ext cx="2578388" cy="461665"/>
            <a:chOff x="5676616" y="4720714"/>
            <a:chExt cx="2578388" cy="461665"/>
          </a:xfrm>
        </p:grpSpPr>
        <p:sp>
          <p:nvSpPr>
            <p:cNvPr id="203" name="テキスト ボックス 202">
              <a:extLst>
                <a:ext uri="{FF2B5EF4-FFF2-40B4-BE49-F238E27FC236}">
                  <a16:creationId xmlns:a16="http://schemas.microsoft.com/office/drawing/2014/main" id="{12E39942-2DAD-42C9-BF13-612CE45030A4}"/>
                </a:ext>
              </a:extLst>
            </p:cNvPr>
            <p:cNvSpPr txBox="1"/>
            <p:nvPr/>
          </p:nvSpPr>
          <p:spPr>
            <a:xfrm>
              <a:off x="6587133" y="4720714"/>
              <a:ext cx="166787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・高齢者人口　：</a:t>
              </a:r>
              <a:r>
                <a:rPr kumimoji="1" lang="en-US" altLang="ja-JP" sz="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10.7pt</a:t>
              </a:r>
              <a:r>
                <a:rPr kumimoji="1" lang="ja-JP" altLang="en-US" sz="8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増加</a:t>
              </a:r>
              <a:endParaRPr kumimoji="1" lang="en-US" altLang="ja-JP" sz="8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・生産年齢人口：  </a:t>
              </a:r>
              <a:r>
                <a:rPr kumimoji="1" lang="en-US" altLang="ja-JP" sz="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8.1</a:t>
              </a:r>
              <a:r>
                <a:rPr lang="en-US" altLang="ja-JP" sz="800" b="1" dirty="0" err="1">
                  <a:solidFill>
                    <a:prstClr val="black"/>
                  </a:solidFill>
                  <a:latin typeface="游ゴシック" panose="020F0502020204030204"/>
                  <a:ea typeface="游ゴシック" panose="020B0400000000000000" pitchFamily="50" charset="-128"/>
                </a:rPr>
                <a:t>pt</a:t>
              </a:r>
              <a:r>
                <a:rPr kumimoji="1" lang="ja-JP" altLang="en-US" sz="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rPr>
                <a:t>減少</a:t>
              </a:r>
              <a:endParaRPr kumimoji="1" lang="en-US" altLang="ja-JP" sz="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・年少人口　　：  </a:t>
              </a:r>
              <a:r>
                <a:rPr kumimoji="1" lang="en-US" altLang="ja-JP" sz="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2.6</a:t>
              </a:r>
              <a:r>
                <a:rPr lang="en-US" altLang="ja-JP" sz="800" b="1" dirty="0" err="1">
                  <a:solidFill>
                    <a:prstClr val="black"/>
                  </a:solidFill>
                  <a:latin typeface="游ゴシック" panose="020F0502020204030204"/>
                  <a:ea typeface="游ゴシック" panose="020B0400000000000000" pitchFamily="50" charset="-128"/>
                </a:rPr>
                <a:t>pt</a:t>
              </a:r>
              <a:r>
                <a:rPr kumimoji="1" lang="ja-JP" altLang="en-US" sz="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rPr>
                <a:t>減少</a:t>
              </a:r>
              <a:endParaRPr kumimoji="1" lang="en-US" altLang="ja-JP" sz="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endParaRPr>
            </a:p>
          </p:txBody>
        </p:sp>
        <p:sp>
          <p:nvSpPr>
            <p:cNvPr id="204" name="テキスト ボックス 203">
              <a:extLst>
                <a:ext uri="{FF2B5EF4-FFF2-40B4-BE49-F238E27FC236}">
                  <a16:creationId xmlns:a16="http://schemas.microsoft.com/office/drawing/2014/main" id="{E011967F-4704-47A1-99C8-4830C0189BC3}"/>
                </a:ext>
              </a:extLst>
            </p:cNvPr>
            <p:cNvSpPr txBox="1"/>
            <p:nvPr/>
          </p:nvSpPr>
          <p:spPr>
            <a:xfrm>
              <a:off x="5676616" y="4843824"/>
              <a:ext cx="1035615"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2020</a:t>
              </a:r>
              <a:r>
                <a:rPr kumimoji="1" lang="ja-JP" altLang="en-US" sz="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年→</a:t>
              </a:r>
              <a:r>
                <a:rPr kumimoji="1" lang="en-US" altLang="ja-JP" sz="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2050</a:t>
              </a:r>
              <a:r>
                <a:rPr kumimoji="1" lang="ja-JP" altLang="en-US" sz="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年</a:t>
              </a:r>
              <a:endParaRPr kumimoji="1" lang="en-US" altLang="ja-JP" sz="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endParaRPr>
            </a:p>
          </p:txBody>
        </p:sp>
      </p:grpSp>
      <p:grpSp>
        <p:nvGrpSpPr>
          <p:cNvPr id="205" name="グループ化 204">
            <a:extLst>
              <a:ext uri="{FF2B5EF4-FFF2-40B4-BE49-F238E27FC236}">
                <a16:creationId xmlns:a16="http://schemas.microsoft.com/office/drawing/2014/main" id="{0343C616-FB67-48A0-807D-95F9ED7912BC}"/>
              </a:ext>
            </a:extLst>
          </p:cNvPr>
          <p:cNvGrpSpPr/>
          <p:nvPr/>
        </p:nvGrpSpPr>
        <p:grpSpPr>
          <a:xfrm>
            <a:off x="774760" y="2140617"/>
            <a:ext cx="2578388" cy="461665"/>
            <a:chOff x="5676616" y="4720714"/>
            <a:chExt cx="2578388" cy="461665"/>
          </a:xfrm>
        </p:grpSpPr>
        <p:sp>
          <p:nvSpPr>
            <p:cNvPr id="206" name="テキスト ボックス 205">
              <a:extLst>
                <a:ext uri="{FF2B5EF4-FFF2-40B4-BE49-F238E27FC236}">
                  <a16:creationId xmlns:a16="http://schemas.microsoft.com/office/drawing/2014/main" id="{6BFDCD86-587A-4920-A84B-0C9889985FE2}"/>
                </a:ext>
              </a:extLst>
            </p:cNvPr>
            <p:cNvSpPr txBox="1"/>
            <p:nvPr/>
          </p:nvSpPr>
          <p:spPr>
            <a:xfrm>
              <a:off x="6587133" y="4720714"/>
              <a:ext cx="166787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・高齢者人口　：</a:t>
              </a:r>
              <a:r>
                <a:rPr kumimoji="1" lang="en-US" altLang="ja-JP" sz="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7.4pt</a:t>
              </a:r>
              <a:r>
                <a:rPr kumimoji="1" lang="ja-JP" altLang="en-US" sz="8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増加</a:t>
              </a:r>
              <a:endParaRPr kumimoji="1" lang="en-US" altLang="ja-JP" sz="8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・生産年齢人口：</a:t>
              </a:r>
              <a:r>
                <a:rPr kumimoji="1" lang="en-US" altLang="ja-JP" sz="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5.7</a:t>
              </a:r>
              <a:r>
                <a:rPr lang="en-US" altLang="ja-JP" sz="800" b="1" dirty="0" err="1">
                  <a:solidFill>
                    <a:prstClr val="black"/>
                  </a:solidFill>
                  <a:latin typeface="游ゴシック" panose="020F0502020204030204"/>
                  <a:ea typeface="游ゴシック" panose="020B0400000000000000" pitchFamily="50" charset="-128"/>
                </a:rPr>
                <a:t>pt</a:t>
              </a:r>
              <a:r>
                <a:rPr kumimoji="1" lang="ja-JP" altLang="en-US" sz="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rPr>
                <a:t>減少</a:t>
              </a:r>
              <a:endParaRPr kumimoji="1" lang="en-US" altLang="ja-JP" sz="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・年少人口　　：</a:t>
              </a:r>
              <a:r>
                <a:rPr kumimoji="1" lang="en-US" altLang="ja-JP" sz="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1.7</a:t>
              </a:r>
              <a:r>
                <a:rPr lang="en-US" altLang="ja-JP" sz="800" b="1" dirty="0" err="1">
                  <a:solidFill>
                    <a:prstClr val="black"/>
                  </a:solidFill>
                  <a:latin typeface="游ゴシック" panose="020F0502020204030204"/>
                  <a:ea typeface="游ゴシック" panose="020B0400000000000000" pitchFamily="50" charset="-128"/>
                </a:rPr>
                <a:t>pt</a:t>
              </a:r>
              <a:r>
                <a:rPr kumimoji="1" lang="ja-JP" altLang="en-US" sz="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rPr>
                <a:t>減少</a:t>
              </a:r>
              <a:endParaRPr kumimoji="1" lang="en-US" altLang="ja-JP" sz="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endParaRPr>
            </a:p>
          </p:txBody>
        </p:sp>
        <p:sp>
          <p:nvSpPr>
            <p:cNvPr id="207" name="テキスト ボックス 206">
              <a:extLst>
                <a:ext uri="{FF2B5EF4-FFF2-40B4-BE49-F238E27FC236}">
                  <a16:creationId xmlns:a16="http://schemas.microsoft.com/office/drawing/2014/main" id="{20A4A8A8-155C-40BD-A9BF-4B05D349649C}"/>
                </a:ext>
              </a:extLst>
            </p:cNvPr>
            <p:cNvSpPr txBox="1"/>
            <p:nvPr/>
          </p:nvSpPr>
          <p:spPr>
            <a:xfrm>
              <a:off x="5676616" y="4843824"/>
              <a:ext cx="1035615"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2020</a:t>
              </a:r>
              <a:r>
                <a:rPr kumimoji="1" lang="ja-JP" altLang="en-US" sz="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年→</a:t>
              </a:r>
              <a:r>
                <a:rPr kumimoji="1" lang="en-US" altLang="ja-JP" sz="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2050</a:t>
              </a:r>
              <a:r>
                <a:rPr kumimoji="1" lang="ja-JP" altLang="en-US" sz="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年</a:t>
              </a:r>
              <a:endParaRPr kumimoji="1" lang="en-US" altLang="ja-JP" sz="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endParaRPr>
            </a:p>
          </p:txBody>
        </p:sp>
      </p:grpSp>
      <p:grpSp>
        <p:nvGrpSpPr>
          <p:cNvPr id="208" name="グループ化 207">
            <a:extLst>
              <a:ext uri="{FF2B5EF4-FFF2-40B4-BE49-F238E27FC236}">
                <a16:creationId xmlns:a16="http://schemas.microsoft.com/office/drawing/2014/main" id="{AFFE4E75-22B3-4519-80BE-142A3E4827E5}"/>
              </a:ext>
            </a:extLst>
          </p:cNvPr>
          <p:cNvGrpSpPr/>
          <p:nvPr/>
        </p:nvGrpSpPr>
        <p:grpSpPr>
          <a:xfrm>
            <a:off x="5807085" y="2043372"/>
            <a:ext cx="2575847" cy="461665"/>
            <a:chOff x="5676616" y="4720714"/>
            <a:chExt cx="2575848" cy="461665"/>
          </a:xfrm>
        </p:grpSpPr>
        <p:sp>
          <p:nvSpPr>
            <p:cNvPr id="209" name="テキスト ボックス 208">
              <a:extLst>
                <a:ext uri="{FF2B5EF4-FFF2-40B4-BE49-F238E27FC236}">
                  <a16:creationId xmlns:a16="http://schemas.microsoft.com/office/drawing/2014/main" id="{44A13F2D-7CB9-4233-8841-52260C8CBD6B}"/>
                </a:ext>
              </a:extLst>
            </p:cNvPr>
            <p:cNvSpPr txBox="1"/>
            <p:nvPr/>
          </p:nvSpPr>
          <p:spPr>
            <a:xfrm>
              <a:off x="6587134" y="4720714"/>
              <a:ext cx="166533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・高齢者人口　 ：</a:t>
              </a:r>
              <a:r>
                <a:rPr kumimoji="1" lang="en-US" altLang="ja-JP" sz="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7.9pt</a:t>
              </a:r>
              <a:r>
                <a:rPr kumimoji="1" lang="ja-JP" altLang="en-US" sz="8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増加</a:t>
              </a:r>
              <a:endParaRPr kumimoji="1" lang="en-US" altLang="ja-JP" sz="8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・生産年齢人口 ：</a:t>
              </a:r>
              <a:r>
                <a:rPr kumimoji="1" lang="en-US" altLang="ja-JP" sz="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6.3</a:t>
              </a:r>
              <a:r>
                <a:rPr lang="en-US" altLang="ja-JP" sz="800" b="1" dirty="0" err="1">
                  <a:solidFill>
                    <a:prstClr val="black"/>
                  </a:solidFill>
                  <a:latin typeface="游ゴシック" panose="020F0502020204030204"/>
                  <a:ea typeface="游ゴシック" panose="020B0400000000000000" pitchFamily="50" charset="-128"/>
                </a:rPr>
                <a:t>pt</a:t>
              </a:r>
              <a:r>
                <a:rPr kumimoji="1" lang="ja-JP" altLang="en-US" sz="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rPr>
                <a:t>減少</a:t>
              </a:r>
              <a:endParaRPr kumimoji="1" lang="en-US" altLang="ja-JP" sz="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・年少人口　　 ：</a:t>
              </a:r>
              <a:r>
                <a:rPr kumimoji="1" lang="en-US" altLang="ja-JP" sz="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1.5</a:t>
              </a:r>
              <a:r>
                <a:rPr lang="en-US" altLang="ja-JP" sz="800" b="1" dirty="0" err="1">
                  <a:solidFill>
                    <a:prstClr val="black"/>
                  </a:solidFill>
                  <a:latin typeface="游ゴシック" panose="020F0502020204030204"/>
                  <a:ea typeface="游ゴシック" panose="020B0400000000000000" pitchFamily="50" charset="-128"/>
                </a:rPr>
                <a:t>pt</a:t>
              </a:r>
              <a:r>
                <a:rPr kumimoji="1" lang="ja-JP" altLang="en-US" sz="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rPr>
                <a:t>減少</a:t>
              </a:r>
              <a:endParaRPr kumimoji="1" lang="en-US" altLang="ja-JP" sz="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endParaRPr>
            </a:p>
          </p:txBody>
        </p:sp>
        <p:sp>
          <p:nvSpPr>
            <p:cNvPr id="210" name="テキスト ボックス 209">
              <a:extLst>
                <a:ext uri="{FF2B5EF4-FFF2-40B4-BE49-F238E27FC236}">
                  <a16:creationId xmlns:a16="http://schemas.microsoft.com/office/drawing/2014/main" id="{81A59032-2878-4EF3-9F68-AD03CDA2361D}"/>
                </a:ext>
              </a:extLst>
            </p:cNvPr>
            <p:cNvSpPr txBox="1"/>
            <p:nvPr/>
          </p:nvSpPr>
          <p:spPr>
            <a:xfrm>
              <a:off x="5676616" y="4843824"/>
              <a:ext cx="1035615"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2020</a:t>
              </a:r>
              <a:r>
                <a:rPr kumimoji="1" lang="ja-JP" altLang="en-US" sz="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年→</a:t>
              </a:r>
              <a:r>
                <a:rPr kumimoji="1" lang="en-US" altLang="ja-JP" sz="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2050</a:t>
              </a:r>
              <a:r>
                <a:rPr kumimoji="1" lang="ja-JP" altLang="en-US" sz="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年</a:t>
              </a:r>
              <a:endParaRPr kumimoji="1" lang="en-US" altLang="ja-JP" sz="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endParaRPr>
            </a:p>
          </p:txBody>
        </p:sp>
      </p:grpSp>
      <p:grpSp>
        <p:nvGrpSpPr>
          <p:cNvPr id="211" name="グループ化 210">
            <a:extLst>
              <a:ext uri="{FF2B5EF4-FFF2-40B4-BE49-F238E27FC236}">
                <a16:creationId xmlns:a16="http://schemas.microsoft.com/office/drawing/2014/main" id="{41358C6E-9BD4-48F8-872A-EF309436B457}"/>
              </a:ext>
            </a:extLst>
          </p:cNvPr>
          <p:cNvGrpSpPr/>
          <p:nvPr/>
        </p:nvGrpSpPr>
        <p:grpSpPr>
          <a:xfrm>
            <a:off x="3794793" y="4796057"/>
            <a:ext cx="2578388" cy="461665"/>
            <a:chOff x="5676616" y="4720714"/>
            <a:chExt cx="2578388" cy="461665"/>
          </a:xfrm>
        </p:grpSpPr>
        <p:sp>
          <p:nvSpPr>
            <p:cNvPr id="212" name="テキスト ボックス 211">
              <a:extLst>
                <a:ext uri="{FF2B5EF4-FFF2-40B4-BE49-F238E27FC236}">
                  <a16:creationId xmlns:a16="http://schemas.microsoft.com/office/drawing/2014/main" id="{C3B6CF00-0A00-4218-9020-CC414B49BCE9}"/>
                </a:ext>
              </a:extLst>
            </p:cNvPr>
            <p:cNvSpPr txBox="1"/>
            <p:nvPr/>
          </p:nvSpPr>
          <p:spPr>
            <a:xfrm>
              <a:off x="6587133" y="4720714"/>
              <a:ext cx="166787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・高齢者人口　：</a:t>
              </a:r>
              <a:r>
                <a:rPr kumimoji="1" lang="en-US" altLang="ja-JP" sz="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13.2pt</a:t>
              </a:r>
              <a:r>
                <a:rPr kumimoji="1" lang="ja-JP" altLang="en-US" sz="8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増加</a:t>
              </a:r>
              <a:endParaRPr kumimoji="1" lang="en-US" altLang="ja-JP" sz="8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・生産年齢人口：</a:t>
              </a:r>
              <a:r>
                <a:rPr lang="en-US" altLang="ja-JP" sz="800" b="1" dirty="0">
                  <a:solidFill>
                    <a:prstClr val="black"/>
                  </a:solidFill>
                  <a:latin typeface="游ゴシック" panose="020F0502020204030204"/>
                  <a:ea typeface="游ゴシック" panose="020B0400000000000000" pitchFamily="50" charset="-128"/>
                </a:rPr>
                <a:t>10</a:t>
              </a:r>
              <a:r>
                <a:rPr kumimoji="1" lang="en-US" altLang="ja-JP" sz="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.7</a:t>
              </a:r>
              <a:r>
                <a:rPr lang="en-US" altLang="ja-JP" sz="800" b="1" dirty="0" err="1">
                  <a:solidFill>
                    <a:prstClr val="black"/>
                  </a:solidFill>
                  <a:latin typeface="游ゴシック" panose="020F0502020204030204"/>
                  <a:ea typeface="游ゴシック" panose="020B0400000000000000" pitchFamily="50" charset="-128"/>
                </a:rPr>
                <a:t>pt</a:t>
              </a:r>
              <a:r>
                <a:rPr kumimoji="1" lang="ja-JP" altLang="en-US" sz="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rPr>
                <a:t>減少</a:t>
              </a:r>
              <a:endParaRPr kumimoji="1" lang="en-US" altLang="ja-JP" sz="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・年少人口　　：  </a:t>
              </a:r>
              <a:r>
                <a:rPr kumimoji="1" lang="en-US" altLang="ja-JP" sz="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2.5</a:t>
              </a:r>
              <a:r>
                <a:rPr lang="en-US" altLang="ja-JP" sz="800" b="1" dirty="0" err="1">
                  <a:solidFill>
                    <a:prstClr val="black"/>
                  </a:solidFill>
                  <a:latin typeface="游ゴシック" panose="020F0502020204030204"/>
                  <a:ea typeface="游ゴシック" panose="020B0400000000000000" pitchFamily="50" charset="-128"/>
                </a:rPr>
                <a:t>pt</a:t>
              </a:r>
              <a:r>
                <a:rPr kumimoji="1" lang="ja-JP" altLang="en-US" sz="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rPr>
                <a:t>減少</a:t>
              </a:r>
              <a:endParaRPr kumimoji="1" lang="en-US" altLang="ja-JP" sz="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endParaRPr>
            </a:p>
          </p:txBody>
        </p:sp>
        <p:sp>
          <p:nvSpPr>
            <p:cNvPr id="213" name="テキスト ボックス 212">
              <a:extLst>
                <a:ext uri="{FF2B5EF4-FFF2-40B4-BE49-F238E27FC236}">
                  <a16:creationId xmlns:a16="http://schemas.microsoft.com/office/drawing/2014/main" id="{AE8928DF-5255-4889-88F0-7480F373E9D1}"/>
                </a:ext>
              </a:extLst>
            </p:cNvPr>
            <p:cNvSpPr txBox="1"/>
            <p:nvPr/>
          </p:nvSpPr>
          <p:spPr>
            <a:xfrm>
              <a:off x="5676616" y="4843824"/>
              <a:ext cx="1035615"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2020</a:t>
              </a:r>
              <a:r>
                <a:rPr kumimoji="1" lang="ja-JP" altLang="en-US" sz="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年→</a:t>
              </a:r>
              <a:r>
                <a:rPr kumimoji="1" lang="en-US" altLang="ja-JP" sz="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2050</a:t>
              </a:r>
              <a:r>
                <a:rPr kumimoji="1" lang="ja-JP" altLang="en-US" sz="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年</a:t>
              </a:r>
              <a:endParaRPr kumimoji="1" lang="en-US" altLang="ja-JP" sz="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endParaRPr>
            </a:p>
          </p:txBody>
        </p:sp>
      </p:grpSp>
      <p:sp>
        <p:nvSpPr>
          <p:cNvPr id="214" name="テキスト ボックス 213">
            <a:extLst>
              <a:ext uri="{FF2B5EF4-FFF2-40B4-BE49-F238E27FC236}">
                <a16:creationId xmlns:a16="http://schemas.microsoft.com/office/drawing/2014/main" id="{E632F092-4D6B-4D23-9523-C937E04B2211}"/>
              </a:ext>
            </a:extLst>
          </p:cNvPr>
          <p:cNvSpPr txBox="1"/>
          <p:nvPr/>
        </p:nvSpPr>
        <p:spPr>
          <a:xfrm>
            <a:off x="1379247" y="6446778"/>
            <a:ext cx="6506270" cy="369332"/>
          </a:xfrm>
          <a:prstGeom prst="rect">
            <a:avLst/>
          </a:prstGeom>
          <a:noFill/>
        </p:spPr>
        <p:txBody>
          <a:bodyPr wrap="square" rtlCol="0">
            <a:spAutoFit/>
          </a:bodyPr>
          <a:lstStyle/>
          <a:p>
            <a:pPr marL="180000" marR="0" lvl="0" indent="-45720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a:t>
            </a:r>
            <a:r>
              <a:rPr kumimoji="1" lang="en-US" altLang="ja-JP"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 2020</a:t>
            </a: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年は総務省「国勢調査」</a:t>
            </a:r>
            <a:endParaRPr kumimoji="1" lang="en-US" altLang="ja-JP"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369888" marR="0" lvl="0" indent="-64770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2030</a:t>
            </a: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年以降は国立社会保障・人口問題研究所「日本の地域別将来推計人口（令和５年推計）」</a:t>
            </a:r>
            <a:endPar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40343598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４）地域別人口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ー地域別の自然増減の状況ー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179512" y="702856"/>
            <a:ext cx="8784976" cy="581891"/>
          </a:xfrm>
          <a:prstGeom prst="rect">
            <a:avLst/>
          </a:prstGeom>
          <a:solidFill>
            <a:schemeClr val="accent5">
              <a:lumMod val="20000"/>
              <a:lumOff val="80000"/>
            </a:schemeClr>
          </a:solidFill>
        </p:spPr>
        <p:txBody>
          <a:bodyPr wrap="square">
            <a:spAutoFit/>
          </a:bodyPr>
          <a:lstStyle/>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少子化の進行により、大阪全体で自然減少が進んでいます。地域別に見ても、すべての地域で死亡数が出生数を大きく上回り、自然減少となっています。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31" name="正方形/長方形 130">
            <a:extLst>
              <a:ext uri="{FF2B5EF4-FFF2-40B4-BE49-F238E27FC236}">
                <a16:creationId xmlns:a16="http://schemas.microsoft.com/office/drawing/2014/main" id="{5D2A7123-86DD-42C7-B29B-E53A5904E3A9}"/>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50</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cxnSp>
        <p:nvCxnSpPr>
          <p:cNvPr id="132" name="直線コネクタ 131">
            <a:extLst>
              <a:ext uri="{FF2B5EF4-FFF2-40B4-BE49-F238E27FC236}">
                <a16:creationId xmlns:a16="http://schemas.microsoft.com/office/drawing/2014/main" id="{68856096-D7B5-4F66-BB26-86E8EAEB1945}"/>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88" name="Rectangle 2">
            <a:extLst>
              <a:ext uri="{FF2B5EF4-FFF2-40B4-BE49-F238E27FC236}">
                <a16:creationId xmlns:a16="http://schemas.microsoft.com/office/drawing/2014/main" id="{A4FB2058-C92E-4B33-820E-7F9710815648}"/>
              </a:ext>
            </a:extLst>
          </p:cNvPr>
          <p:cNvSpPr>
            <a:spLocks noChangeArrowheads="1"/>
          </p:cNvSpPr>
          <p:nvPr/>
        </p:nvSpPr>
        <p:spPr bwMode="auto">
          <a:xfrm>
            <a:off x="2930154" y="1438793"/>
            <a:ext cx="3348848" cy="440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地域別の出生数・死亡数 </a:t>
            </a:r>
            <a:r>
              <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a:t>
            </a:r>
            <a:r>
              <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2023</a:t>
            </a:r>
            <a:r>
              <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年、日本人のみ）</a:t>
            </a:r>
            <a:endParaRPr kumimoji="1" lang="ja-JP" altLang="en-US" sz="16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89" name="テキスト ボックス 88">
            <a:extLst>
              <a:ext uri="{FF2B5EF4-FFF2-40B4-BE49-F238E27FC236}">
                <a16:creationId xmlns:a16="http://schemas.microsoft.com/office/drawing/2014/main" id="{B5DBDF8B-3650-40BF-AD61-68B16D3A821B}"/>
              </a:ext>
            </a:extLst>
          </p:cNvPr>
          <p:cNvSpPr txBox="1"/>
          <p:nvPr/>
        </p:nvSpPr>
        <p:spPr>
          <a:xfrm>
            <a:off x="6498073" y="6258508"/>
            <a:ext cx="2258491" cy="230832"/>
          </a:xfrm>
          <a:prstGeom prst="rect">
            <a:avLst/>
          </a:prstGeom>
          <a:noFill/>
        </p:spPr>
        <p:txBody>
          <a:bodyPr wrap="square" rtlCol="0">
            <a:spAutoFit/>
          </a:bodyPr>
          <a:lstStyle/>
          <a:p>
            <a:pPr marL="357188" marR="0" lvl="0" indent="-357188"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a:t>
            </a:r>
            <a:r>
              <a:rPr kumimoji="1" lang="ja-JP" altLang="en-US" sz="9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eiryo UI" panose="020B0604030504040204" pitchFamily="50" charset="-128"/>
              </a:rPr>
              <a:t>厚生労働省</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「人口動態統計」</a:t>
            </a:r>
          </a:p>
        </p:txBody>
      </p:sp>
      <p:pic>
        <p:nvPicPr>
          <p:cNvPr id="2" name="図 1">
            <a:extLst>
              <a:ext uri="{FF2B5EF4-FFF2-40B4-BE49-F238E27FC236}">
                <a16:creationId xmlns:a16="http://schemas.microsoft.com/office/drawing/2014/main" id="{B4DBD835-8D47-4B31-B88A-851903A4AB0D}"/>
              </a:ext>
            </a:extLst>
          </p:cNvPr>
          <p:cNvPicPr>
            <a:picLocks noChangeAspect="1"/>
          </p:cNvPicPr>
          <p:nvPr/>
        </p:nvPicPr>
        <p:blipFill>
          <a:blip r:embed="rId3"/>
          <a:stretch>
            <a:fillRect/>
          </a:stretch>
        </p:blipFill>
        <p:spPr>
          <a:xfrm>
            <a:off x="1380965" y="2136419"/>
            <a:ext cx="6084335" cy="4352921"/>
          </a:xfrm>
          <a:prstGeom prst="rect">
            <a:avLst/>
          </a:prstGeom>
        </p:spPr>
      </p:pic>
    </p:spTree>
    <p:extLst>
      <p:ext uri="{BB962C8B-B14F-4D97-AF65-F5344CB8AC3E}">
        <p14:creationId xmlns:p14="http://schemas.microsoft.com/office/powerpoint/2010/main" val="22603742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４）地域別人口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ー府内市町村における出生数と合計特殊出生率ー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179512" y="702856"/>
            <a:ext cx="8784976" cy="325410"/>
          </a:xfrm>
          <a:prstGeom prst="rect">
            <a:avLst/>
          </a:prstGeom>
          <a:solidFill>
            <a:schemeClr val="accent5">
              <a:lumMod val="20000"/>
              <a:lumOff val="80000"/>
            </a:schemeClr>
          </a:solidFill>
        </p:spPr>
        <p:txBody>
          <a:bodyPr wrap="square">
            <a:spAutoFit/>
          </a:bodyPr>
          <a:lstStyle/>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合計特殊出生率を府内市町村別に見ると、</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0.92</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1.58</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まで幅があります。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31" name="正方形/長方形 130">
            <a:extLst>
              <a:ext uri="{FF2B5EF4-FFF2-40B4-BE49-F238E27FC236}">
                <a16:creationId xmlns:a16="http://schemas.microsoft.com/office/drawing/2014/main" id="{5D2A7123-86DD-42C7-B29B-E53A5904E3A9}"/>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51</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cxnSp>
        <p:nvCxnSpPr>
          <p:cNvPr id="132" name="直線コネクタ 131">
            <a:extLst>
              <a:ext uri="{FF2B5EF4-FFF2-40B4-BE49-F238E27FC236}">
                <a16:creationId xmlns:a16="http://schemas.microsoft.com/office/drawing/2014/main" id="{68856096-D7B5-4F66-BB26-86E8EAEB1945}"/>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27" name="テキスト ボックス 26">
            <a:extLst>
              <a:ext uri="{FF2B5EF4-FFF2-40B4-BE49-F238E27FC236}">
                <a16:creationId xmlns:a16="http://schemas.microsoft.com/office/drawing/2014/main" id="{6E193A43-EB40-4DF6-BA37-5E9EE43A3B93}"/>
              </a:ext>
            </a:extLst>
          </p:cNvPr>
          <p:cNvSpPr txBox="1"/>
          <p:nvPr/>
        </p:nvSpPr>
        <p:spPr>
          <a:xfrm>
            <a:off x="798987" y="6208695"/>
            <a:ext cx="8281613" cy="230832"/>
          </a:xfrm>
          <a:prstGeom prst="rect">
            <a:avLst/>
          </a:prstGeom>
          <a:noFill/>
        </p:spPr>
        <p:txBody>
          <a:bodyPr wrap="square" rtlCol="0">
            <a:spAutoFit/>
          </a:bodyPr>
          <a:lstStyle/>
          <a:p>
            <a:pPr marL="357188" marR="0" lvl="0" indent="-357188"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出生数</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総務省「住民基本台帳に基づく人口動態」（令和</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合計特殊出生率</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厚生労働省「人口動態保健所・市区町村別統計」（平成</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30</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年～令和４年）</a:t>
            </a:r>
          </a:p>
        </p:txBody>
      </p:sp>
      <p:pic>
        <p:nvPicPr>
          <p:cNvPr id="2" name="図 1">
            <a:extLst>
              <a:ext uri="{FF2B5EF4-FFF2-40B4-BE49-F238E27FC236}">
                <a16:creationId xmlns:a16="http://schemas.microsoft.com/office/drawing/2014/main" id="{0DB03AE9-A634-4E00-9D82-2DD6A7D20B86}"/>
              </a:ext>
            </a:extLst>
          </p:cNvPr>
          <p:cNvPicPr>
            <a:picLocks noChangeAspect="1"/>
          </p:cNvPicPr>
          <p:nvPr/>
        </p:nvPicPr>
        <p:blipFill>
          <a:blip r:embed="rId3"/>
          <a:stretch>
            <a:fillRect/>
          </a:stretch>
        </p:blipFill>
        <p:spPr>
          <a:xfrm>
            <a:off x="231272" y="1444556"/>
            <a:ext cx="8681456" cy="4517528"/>
          </a:xfrm>
          <a:prstGeom prst="rect">
            <a:avLst/>
          </a:prstGeom>
        </p:spPr>
      </p:pic>
    </p:spTree>
    <p:extLst>
      <p:ext uri="{BB962C8B-B14F-4D97-AF65-F5344CB8AC3E}">
        <p14:creationId xmlns:p14="http://schemas.microsoft.com/office/powerpoint/2010/main" val="24133871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４）地域別人口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ー府内市町村における既婚率と合計特殊出生率ー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179512" y="702856"/>
            <a:ext cx="8784976" cy="581891"/>
          </a:xfrm>
          <a:prstGeom prst="rect">
            <a:avLst/>
          </a:prstGeom>
          <a:solidFill>
            <a:schemeClr val="accent5">
              <a:lumMod val="20000"/>
              <a:lumOff val="80000"/>
            </a:schemeClr>
          </a:solidFill>
        </p:spPr>
        <p:txBody>
          <a:bodyPr wrap="square">
            <a:spAutoFit/>
          </a:bodyPr>
          <a:lstStyle/>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市町村ごとの合計特殊出生率と、その地域の</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15〜49</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歳の住民の既婚率の間には、強い相関</a:t>
            </a:r>
            <a:r>
              <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関係が見られます</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31" name="正方形/長方形 130">
            <a:extLst>
              <a:ext uri="{FF2B5EF4-FFF2-40B4-BE49-F238E27FC236}">
                <a16:creationId xmlns:a16="http://schemas.microsoft.com/office/drawing/2014/main" id="{5D2A7123-86DD-42C7-B29B-E53A5904E3A9}"/>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52</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cxnSp>
        <p:nvCxnSpPr>
          <p:cNvPr id="132" name="直線コネクタ 131">
            <a:extLst>
              <a:ext uri="{FF2B5EF4-FFF2-40B4-BE49-F238E27FC236}">
                <a16:creationId xmlns:a16="http://schemas.microsoft.com/office/drawing/2014/main" id="{68856096-D7B5-4F66-BB26-86E8EAEB1945}"/>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38" name="Rectangle 2">
            <a:extLst>
              <a:ext uri="{FF2B5EF4-FFF2-40B4-BE49-F238E27FC236}">
                <a16:creationId xmlns:a16="http://schemas.microsoft.com/office/drawing/2014/main" id="{DACF53B1-477C-414A-AD57-6690D56AFF24}"/>
              </a:ext>
            </a:extLst>
          </p:cNvPr>
          <p:cNvSpPr>
            <a:spLocks noChangeArrowheads="1"/>
          </p:cNvSpPr>
          <p:nvPr/>
        </p:nvSpPr>
        <p:spPr bwMode="auto">
          <a:xfrm>
            <a:off x="1789280" y="1484048"/>
            <a:ext cx="5693433" cy="440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既婚率（</a:t>
            </a:r>
            <a:r>
              <a:rPr kumimoji="1" lang="en-US" altLang="ja-JP"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49</a:t>
            </a:r>
            <a:r>
              <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歳）と合計特殊出生率との相関関係</a:t>
            </a:r>
            <a:r>
              <a:rPr kumimoji="1" lang="en-US" altLang="ja-JP"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大阪府内市町村</a:t>
            </a:r>
            <a:r>
              <a:rPr kumimoji="1" lang="en-US" altLang="ja-JP"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図 1">
            <a:extLst>
              <a:ext uri="{FF2B5EF4-FFF2-40B4-BE49-F238E27FC236}">
                <a16:creationId xmlns:a16="http://schemas.microsoft.com/office/drawing/2014/main" id="{C801E139-09E3-45BE-844C-1752AACA3225}"/>
              </a:ext>
            </a:extLst>
          </p:cNvPr>
          <p:cNvPicPr>
            <a:picLocks noChangeAspect="1"/>
          </p:cNvPicPr>
          <p:nvPr/>
        </p:nvPicPr>
        <p:blipFill>
          <a:blip r:embed="rId3"/>
          <a:stretch>
            <a:fillRect/>
          </a:stretch>
        </p:blipFill>
        <p:spPr>
          <a:xfrm>
            <a:off x="179512" y="1924118"/>
            <a:ext cx="8742422" cy="3859102"/>
          </a:xfrm>
          <a:prstGeom prst="rect">
            <a:avLst/>
          </a:prstGeom>
        </p:spPr>
      </p:pic>
      <p:sp>
        <p:nvSpPr>
          <p:cNvPr id="10" name="テキスト ボックス 9">
            <a:extLst>
              <a:ext uri="{FF2B5EF4-FFF2-40B4-BE49-F238E27FC236}">
                <a16:creationId xmlns:a16="http://schemas.microsoft.com/office/drawing/2014/main" id="{92751E27-7B52-4BE6-A9FB-76A87B67BBEF}"/>
              </a:ext>
            </a:extLst>
          </p:cNvPr>
          <p:cNvSpPr txBox="1"/>
          <p:nvPr/>
        </p:nvSpPr>
        <p:spPr>
          <a:xfrm>
            <a:off x="798987" y="6208695"/>
            <a:ext cx="8281613" cy="230832"/>
          </a:xfrm>
          <a:prstGeom prst="rect">
            <a:avLst/>
          </a:prstGeom>
          <a:noFill/>
        </p:spPr>
        <p:txBody>
          <a:bodyPr wrap="square" rtlCol="0">
            <a:spAutoFit/>
          </a:bodyPr>
          <a:lstStyle/>
          <a:p>
            <a:pPr marL="357188" marR="0" lvl="0" indent="-357188"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出生数</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総務省「住民基本台帳に基づく人口動態」（令和</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合計特殊出生率</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厚生労働省「人口動態保健所・市区町村別統計」（平成</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30</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年～令和４年）</a:t>
            </a:r>
          </a:p>
        </p:txBody>
      </p:sp>
    </p:spTree>
    <p:extLst>
      <p:ext uri="{BB962C8B-B14F-4D97-AF65-F5344CB8AC3E}">
        <p14:creationId xmlns:p14="http://schemas.microsoft.com/office/powerpoint/2010/main" val="158938478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４）地域別人口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ー地域別の社会増減の推移ー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179512" y="627185"/>
            <a:ext cx="8784976" cy="1133324"/>
          </a:xfrm>
          <a:prstGeom prst="rect">
            <a:avLst/>
          </a:prstGeom>
          <a:solidFill>
            <a:schemeClr val="accent5">
              <a:lumMod val="20000"/>
              <a:lumOff val="80000"/>
            </a:schemeClr>
          </a:solidFill>
        </p:spPr>
        <p:txBody>
          <a:bodyPr wrap="square">
            <a:spAutoFit/>
          </a:bodyPr>
          <a:lstStyle/>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大阪府内地域別の社会増減の状況を見ると、大阪市地域、北大阪地域は転入超過が続いていますが、東京圏へは一貫して転出超過です。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東大阪地域、南河内地域、泉州地域は対大阪府内と対東京圏を中心に転出超過が続いていますが、超過数は減少傾向にあります。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31" name="正方形/長方形 130">
            <a:extLst>
              <a:ext uri="{FF2B5EF4-FFF2-40B4-BE49-F238E27FC236}">
                <a16:creationId xmlns:a16="http://schemas.microsoft.com/office/drawing/2014/main" id="{5D2A7123-86DD-42C7-B29B-E53A5904E3A9}"/>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53</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cxnSp>
        <p:nvCxnSpPr>
          <p:cNvPr id="132" name="直線コネクタ 131">
            <a:extLst>
              <a:ext uri="{FF2B5EF4-FFF2-40B4-BE49-F238E27FC236}">
                <a16:creationId xmlns:a16="http://schemas.microsoft.com/office/drawing/2014/main" id="{68856096-D7B5-4F66-BB26-86E8EAEB1945}"/>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29" name="テキスト ボックス 28">
            <a:extLst>
              <a:ext uri="{FF2B5EF4-FFF2-40B4-BE49-F238E27FC236}">
                <a16:creationId xmlns:a16="http://schemas.microsoft.com/office/drawing/2014/main" id="{1CDA3E8A-39C9-448B-9101-26A9A48ABBD3}"/>
              </a:ext>
            </a:extLst>
          </p:cNvPr>
          <p:cNvSpPr txBox="1"/>
          <p:nvPr/>
        </p:nvSpPr>
        <p:spPr>
          <a:xfrm>
            <a:off x="3700732" y="6545448"/>
            <a:ext cx="4615684" cy="230832"/>
          </a:xfrm>
          <a:prstGeom prst="rect">
            <a:avLst/>
          </a:prstGeom>
          <a:noFill/>
        </p:spPr>
        <p:txBody>
          <a:bodyPr wrap="square" rtlCol="0">
            <a:spAutoFit/>
          </a:bodyPr>
          <a:lstStyle/>
          <a:p>
            <a:r>
              <a:rPr kumimoji="1" lang="ja-JP" altLang="en-US" sz="900" dirty="0">
                <a:latin typeface="Meiryo UI" panose="020B0604030504040204" pitchFamily="50" charset="-128"/>
                <a:ea typeface="Meiryo UI" panose="020B0604030504040204" pitchFamily="50" charset="-128"/>
              </a:rPr>
              <a:t>出典：総務省「住民基本台帳人口移動報告」から内閣官房が再集計したデータより大阪府作成</a:t>
            </a:r>
            <a:endParaRPr kumimoji="1" lang="en-US" altLang="ja-JP" sz="900" dirty="0">
              <a:latin typeface="Meiryo UI" panose="020B0604030504040204" pitchFamily="50" charset="-128"/>
              <a:ea typeface="Meiryo UI" panose="020B0604030504040204" pitchFamily="50" charset="-128"/>
            </a:endParaRPr>
          </a:p>
        </p:txBody>
      </p:sp>
      <p:pic>
        <p:nvPicPr>
          <p:cNvPr id="2" name="図 1">
            <a:extLst>
              <a:ext uri="{FF2B5EF4-FFF2-40B4-BE49-F238E27FC236}">
                <a16:creationId xmlns:a16="http://schemas.microsoft.com/office/drawing/2014/main" id="{378B5742-2D4D-4516-800E-70ED5D631A93}"/>
              </a:ext>
            </a:extLst>
          </p:cNvPr>
          <p:cNvPicPr>
            <a:picLocks noChangeAspect="1"/>
          </p:cNvPicPr>
          <p:nvPr/>
        </p:nvPicPr>
        <p:blipFill>
          <a:blip r:embed="rId3"/>
          <a:stretch>
            <a:fillRect/>
          </a:stretch>
        </p:blipFill>
        <p:spPr>
          <a:xfrm>
            <a:off x="106291" y="2142515"/>
            <a:ext cx="8931414" cy="4346825"/>
          </a:xfrm>
          <a:prstGeom prst="rect">
            <a:avLst/>
          </a:prstGeom>
        </p:spPr>
      </p:pic>
      <p:sp>
        <p:nvSpPr>
          <p:cNvPr id="19" name="Rectangle 2">
            <a:extLst>
              <a:ext uri="{FF2B5EF4-FFF2-40B4-BE49-F238E27FC236}">
                <a16:creationId xmlns:a16="http://schemas.microsoft.com/office/drawing/2014/main" id="{7CAC55B1-F03F-4002-A626-C38054708918}"/>
              </a:ext>
            </a:extLst>
          </p:cNvPr>
          <p:cNvSpPr>
            <a:spLocks noChangeArrowheads="1"/>
          </p:cNvSpPr>
          <p:nvPr/>
        </p:nvSpPr>
        <p:spPr bwMode="auto">
          <a:xfrm>
            <a:off x="1725282" y="1760509"/>
            <a:ext cx="5693433" cy="440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lang="ja-JP" altLang="en-US" sz="16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地域別の転入超過数</a:t>
            </a:r>
            <a:r>
              <a:rPr lang="en-US" altLang="ja-JP" sz="16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大阪府</a:t>
            </a:r>
            <a:r>
              <a:rPr lang="en-US" altLang="ja-JP" sz="16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p>
          <a:p>
            <a:pPr algn="ctr" fontAlgn="ctr">
              <a:spcBef>
                <a:spcPct val="0"/>
              </a:spcBef>
              <a:buClr>
                <a:srgbClr val="D6ECFF"/>
              </a:buClr>
              <a:buNone/>
              <a:defRPr/>
            </a:pPr>
            <a:r>
              <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（日本人のみ）</a:t>
            </a:r>
            <a:endParaRPr kumimoji="1" lang="ja-JP" altLang="en-US" sz="16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03153706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４）地域別人口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ー地域別転入者数ー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179512" y="702856"/>
            <a:ext cx="8784976" cy="1131079"/>
          </a:xfrm>
          <a:prstGeom prst="rect">
            <a:avLst/>
          </a:prstGeom>
          <a:solidFill>
            <a:schemeClr val="accent5">
              <a:lumMod val="20000"/>
              <a:lumOff val="80000"/>
            </a:schemeClr>
          </a:solidFill>
        </p:spPr>
        <p:txBody>
          <a:bodyPr wrap="square">
            <a:spAutoFit/>
          </a:bodyPr>
          <a:lstStyle/>
          <a:p>
            <a:pPr marL="180000" marR="0" lvl="0" indent="-457200" algn="just" defTabSz="914400" rtl="0" eaLnBrk="1" fontAlgn="auto" latinLnBrk="0" hangingPunct="1">
              <a:lnSpc>
                <a:spcPts val="18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府内地域ごとの転入者</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（地域内移動者を含む）</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を、転入前住所別に見ると、</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454025" marR="0" lvl="0" indent="-731838" algn="just" defTabSz="914400" rtl="0" eaLnBrk="1" fontAlgn="auto" latinLnBrk="0" hangingPunct="1">
              <a:lnSpc>
                <a:spcPts val="1800"/>
              </a:lnSpc>
              <a:spcBef>
                <a:spcPts val="300"/>
              </a:spcBef>
              <a:spcAft>
                <a:spcPts val="0"/>
              </a:spcAft>
              <a:buClrTx/>
              <a:buSzTx/>
              <a:buFontTx/>
              <a:buNone/>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他府県からの転入者の割合は、北大阪地域以外では半数を下回っており、府内移動者</a:t>
            </a:r>
            <a:r>
              <a:rPr lang="ja-JP" altLang="en-US" sz="1600">
                <a:solidFill>
                  <a:prstClr val="black"/>
                </a:solidFill>
                <a:latin typeface="Meiryo UI" panose="020B0604030504040204" pitchFamily="50" charset="-128"/>
                <a:ea typeface="Meiryo UI" panose="020B0604030504040204" pitchFamily="50" charset="-128"/>
                <a:cs typeface="Meiryo UI" panose="020B0604030504040204" pitchFamily="50" charset="-128"/>
              </a:rPr>
              <a:t>が過半</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000" marR="0" lvl="0" indent="-457200" algn="just" defTabSz="914400" rtl="0" eaLnBrk="1" fontAlgn="auto" latinLnBrk="0" hangingPunct="1">
              <a:lnSpc>
                <a:spcPts val="18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　とりわけ南河内地域と泉州地域は、府内移動が</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割近くを占めている</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0000" marR="0" lvl="0" indent="-457200" algn="just" defTabSz="914400" rtl="0" eaLnBrk="1" fontAlgn="auto" latinLnBrk="0" hangingPunct="1">
              <a:lnSpc>
                <a:spcPts val="1800"/>
              </a:lnSpc>
              <a:spcBef>
                <a:spcPts val="300"/>
              </a:spcBef>
              <a:spcAft>
                <a:spcPts val="0"/>
              </a:spcAft>
              <a:buClrTx/>
              <a:buSzTx/>
              <a:buFontTx/>
              <a:buNone/>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大阪市地域と泉州地域では、府内移動者のうち同一地域内移動者が６割超</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1" name="正方形/長方形 130">
            <a:extLst>
              <a:ext uri="{FF2B5EF4-FFF2-40B4-BE49-F238E27FC236}">
                <a16:creationId xmlns:a16="http://schemas.microsoft.com/office/drawing/2014/main" id="{5D2A7123-86DD-42C7-B29B-E53A5904E3A9}"/>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54</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cxnSp>
        <p:nvCxnSpPr>
          <p:cNvPr id="132" name="直線コネクタ 131">
            <a:extLst>
              <a:ext uri="{FF2B5EF4-FFF2-40B4-BE49-F238E27FC236}">
                <a16:creationId xmlns:a16="http://schemas.microsoft.com/office/drawing/2014/main" id="{68856096-D7B5-4F66-BB26-86E8EAEB1945}"/>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22" name="テキスト ボックス 21">
            <a:extLst>
              <a:ext uri="{FF2B5EF4-FFF2-40B4-BE49-F238E27FC236}">
                <a16:creationId xmlns:a16="http://schemas.microsoft.com/office/drawing/2014/main" id="{99C2EEFE-362B-4EF6-A926-BA55330E17C7}"/>
              </a:ext>
            </a:extLst>
          </p:cNvPr>
          <p:cNvSpPr txBox="1"/>
          <p:nvPr/>
        </p:nvSpPr>
        <p:spPr>
          <a:xfrm>
            <a:off x="4166558" y="6450620"/>
            <a:ext cx="4189467" cy="221823"/>
          </a:xfrm>
          <a:prstGeom prst="rect">
            <a:avLst/>
          </a:prstGeom>
          <a:noFill/>
        </p:spPr>
        <p:txBody>
          <a:bodyPr wrap="square" rtlCol="0">
            <a:spAutoFit/>
          </a:bodyPr>
          <a:lstStyle/>
          <a:p>
            <a:r>
              <a:rPr kumimoji="1" lang="ja-JP" altLang="en-US" sz="800" dirty="0">
                <a:latin typeface="Meiryo UI" panose="020B0604030504040204" pitchFamily="50" charset="-128"/>
                <a:ea typeface="Meiryo UI" panose="020B0604030504040204" pitchFamily="50" charset="-128"/>
              </a:rPr>
              <a:t>出典：総務省「住民基本台帳人口移動報告」から内閣官房が再集計したデータより大阪府作成</a:t>
            </a:r>
            <a:endParaRPr kumimoji="1" lang="en-US" altLang="ja-JP" sz="800" dirty="0">
              <a:latin typeface="Meiryo UI" panose="020B0604030504040204" pitchFamily="50" charset="-128"/>
              <a:ea typeface="Meiryo UI" panose="020B0604030504040204" pitchFamily="50" charset="-128"/>
            </a:endParaRPr>
          </a:p>
        </p:txBody>
      </p:sp>
      <p:pic>
        <p:nvPicPr>
          <p:cNvPr id="2" name="図 1">
            <a:extLst>
              <a:ext uri="{FF2B5EF4-FFF2-40B4-BE49-F238E27FC236}">
                <a16:creationId xmlns:a16="http://schemas.microsoft.com/office/drawing/2014/main" id="{7BADEFC5-5DB9-4157-8175-277D48D04BB2}"/>
              </a:ext>
            </a:extLst>
          </p:cNvPr>
          <p:cNvPicPr>
            <a:picLocks noChangeAspect="1"/>
          </p:cNvPicPr>
          <p:nvPr/>
        </p:nvPicPr>
        <p:blipFill>
          <a:blip r:embed="rId3"/>
          <a:stretch>
            <a:fillRect/>
          </a:stretch>
        </p:blipFill>
        <p:spPr>
          <a:xfrm>
            <a:off x="179512" y="1833935"/>
            <a:ext cx="9144000" cy="4721054"/>
          </a:xfrm>
          <a:prstGeom prst="rect">
            <a:avLst/>
          </a:prstGeom>
        </p:spPr>
      </p:pic>
    </p:spTree>
    <p:extLst>
      <p:ext uri="{BB962C8B-B14F-4D97-AF65-F5344CB8AC3E}">
        <p14:creationId xmlns:p14="http://schemas.microsoft.com/office/powerpoint/2010/main" val="122813185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４）地域別人口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ー地域別転出者数ー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179512" y="702856"/>
            <a:ext cx="8784976" cy="1131079"/>
          </a:xfrm>
          <a:prstGeom prst="rect">
            <a:avLst/>
          </a:prstGeom>
          <a:solidFill>
            <a:schemeClr val="accent5">
              <a:lumMod val="20000"/>
              <a:lumOff val="80000"/>
            </a:schemeClr>
          </a:solidFill>
        </p:spPr>
        <p:txBody>
          <a:bodyPr wrap="square">
            <a:spAutoFit/>
          </a:bodyPr>
          <a:lstStyle/>
          <a:p>
            <a:pPr marL="180000" marR="0" lvl="0" indent="-457200" algn="just" defTabSz="914400" rtl="0" eaLnBrk="1" fontAlgn="auto" latinLnBrk="0" hangingPunct="1">
              <a:lnSpc>
                <a:spcPts val="18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府内地域ごとの転出者</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（地域内移動者を含む）</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を、転出先住所別に見ると、</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454025" marR="0" lvl="0" indent="-731838" algn="just" defTabSz="914400" rtl="0" eaLnBrk="1" fontAlgn="auto" latinLnBrk="0" hangingPunct="1">
              <a:lnSpc>
                <a:spcPts val="1800"/>
              </a:lnSpc>
              <a:spcBef>
                <a:spcPts val="300"/>
              </a:spcBef>
              <a:spcAft>
                <a:spcPts val="0"/>
              </a:spcAft>
              <a:buClrTx/>
              <a:buSzTx/>
              <a:buFontTx/>
              <a:buNone/>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他府県への転出者の割合は、北大阪地域以外は３～４割程度となっており、府内移動者が多い</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000" marR="0" lvl="0" indent="-457200" algn="just" defTabSz="914400" rtl="0" eaLnBrk="1" fontAlgn="auto" latinLnBrk="0" hangingPunct="1">
              <a:lnSpc>
                <a:spcPts val="18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　とりわけ南河内地域と泉州地域は、府内移動が</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割近くを占めている</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0000" marR="0" lvl="0" indent="-457200" algn="just" defTabSz="914400" rtl="0" eaLnBrk="1" fontAlgn="auto" latinLnBrk="0" hangingPunct="1">
              <a:lnSpc>
                <a:spcPts val="1800"/>
              </a:lnSpc>
              <a:spcBef>
                <a:spcPts val="300"/>
              </a:spcBef>
              <a:spcAft>
                <a:spcPts val="0"/>
              </a:spcAft>
              <a:buClrTx/>
              <a:buSzTx/>
              <a:buFontTx/>
              <a:buNone/>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北大阪地域では、他府県への転出が転入と同様に約</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55%</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を占めている</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1" name="正方形/長方形 130">
            <a:extLst>
              <a:ext uri="{FF2B5EF4-FFF2-40B4-BE49-F238E27FC236}">
                <a16:creationId xmlns:a16="http://schemas.microsoft.com/office/drawing/2014/main" id="{5D2A7123-86DD-42C7-B29B-E53A5904E3A9}"/>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55</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cxnSp>
        <p:nvCxnSpPr>
          <p:cNvPr id="132" name="直線コネクタ 131">
            <a:extLst>
              <a:ext uri="{FF2B5EF4-FFF2-40B4-BE49-F238E27FC236}">
                <a16:creationId xmlns:a16="http://schemas.microsoft.com/office/drawing/2014/main" id="{68856096-D7B5-4F66-BB26-86E8EAEB1945}"/>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25" name="Rectangle 2">
            <a:extLst>
              <a:ext uri="{FF2B5EF4-FFF2-40B4-BE49-F238E27FC236}">
                <a16:creationId xmlns:a16="http://schemas.microsoft.com/office/drawing/2014/main" id="{A9355BC0-5C5C-41C0-B747-B883380DF690}"/>
              </a:ext>
            </a:extLst>
          </p:cNvPr>
          <p:cNvSpPr>
            <a:spLocks noChangeArrowheads="1"/>
          </p:cNvSpPr>
          <p:nvPr/>
        </p:nvSpPr>
        <p:spPr bwMode="auto">
          <a:xfrm>
            <a:off x="2308579" y="1922845"/>
            <a:ext cx="3878769" cy="440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地域別転出者数</a:t>
            </a:r>
            <a:r>
              <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a:t>
            </a:r>
            <a:r>
              <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6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（移動後の住所別、</a:t>
            </a:r>
            <a:r>
              <a:rPr kumimoji="1" lang="en-US" altLang="ja-JP" sz="16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2023</a:t>
            </a:r>
            <a:r>
              <a:rPr kumimoji="1" lang="ja-JP" altLang="en-US" sz="16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年、日本人のみ）</a:t>
            </a:r>
          </a:p>
        </p:txBody>
      </p:sp>
      <p:sp>
        <p:nvSpPr>
          <p:cNvPr id="26" name="テキスト ボックス 25">
            <a:extLst>
              <a:ext uri="{FF2B5EF4-FFF2-40B4-BE49-F238E27FC236}">
                <a16:creationId xmlns:a16="http://schemas.microsoft.com/office/drawing/2014/main" id="{A292DEEF-BADF-4226-A9D2-E5D193B051A7}"/>
              </a:ext>
            </a:extLst>
          </p:cNvPr>
          <p:cNvSpPr txBox="1"/>
          <p:nvPr/>
        </p:nvSpPr>
        <p:spPr>
          <a:xfrm>
            <a:off x="4166558" y="6458712"/>
            <a:ext cx="4149858" cy="221823"/>
          </a:xfrm>
          <a:prstGeom prst="rect">
            <a:avLst/>
          </a:prstGeom>
          <a:noFill/>
        </p:spPr>
        <p:txBody>
          <a:bodyPr wrap="square" rtlCol="0">
            <a:spAutoFit/>
          </a:bodyPr>
          <a:lstStyle/>
          <a:p>
            <a:r>
              <a:rPr kumimoji="1" lang="ja-JP" altLang="en-US" sz="800" dirty="0">
                <a:latin typeface="Meiryo UI" panose="020B0604030504040204" pitchFamily="50" charset="-128"/>
                <a:ea typeface="Meiryo UI" panose="020B0604030504040204" pitchFamily="50" charset="-128"/>
              </a:rPr>
              <a:t>出典：総務省「住民基本台帳人口移動報告」から内閣官房が再集計したデータより大阪府作成</a:t>
            </a:r>
            <a:endParaRPr kumimoji="1" lang="en-US" altLang="ja-JP" sz="800" dirty="0">
              <a:latin typeface="Meiryo UI" panose="020B0604030504040204" pitchFamily="50" charset="-128"/>
              <a:ea typeface="Meiryo UI" panose="020B0604030504040204" pitchFamily="50" charset="-128"/>
            </a:endParaRPr>
          </a:p>
        </p:txBody>
      </p:sp>
      <p:pic>
        <p:nvPicPr>
          <p:cNvPr id="2" name="図 1">
            <a:extLst>
              <a:ext uri="{FF2B5EF4-FFF2-40B4-BE49-F238E27FC236}">
                <a16:creationId xmlns:a16="http://schemas.microsoft.com/office/drawing/2014/main" id="{39EBDFFC-84EC-4EF6-A862-380685A92E80}"/>
              </a:ext>
            </a:extLst>
          </p:cNvPr>
          <p:cNvPicPr>
            <a:picLocks noChangeAspect="1"/>
          </p:cNvPicPr>
          <p:nvPr/>
        </p:nvPicPr>
        <p:blipFill>
          <a:blip r:embed="rId3"/>
          <a:stretch>
            <a:fillRect/>
          </a:stretch>
        </p:blipFill>
        <p:spPr>
          <a:xfrm>
            <a:off x="179512" y="2209370"/>
            <a:ext cx="9144000" cy="4249342"/>
          </a:xfrm>
          <a:prstGeom prst="rect">
            <a:avLst/>
          </a:prstGeom>
        </p:spPr>
      </p:pic>
    </p:spTree>
    <p:extLst>
      <p:ext uri="{BB962C8B-B14F-4D97-AF65-F5344CB8AC3E}">
        <p14:creationId xmlns:p14="http://schemas.microsoft.com/office/powerpoint/2010/main" val="368055971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４）地域別人口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ー地域別年齢階級別</a:t>
            </a:r>
            <a:r>
              <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転入超過数</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の推移ー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179512" y="598081"/>
            <a:ext cx="8784976" cy="1131079"/>
          </a:xfrm>
          <a:prstGeom prst="rect">
            <a:avLst/>
          </a:prstGeom>
          <a:solidFill>
            <a:schemeClr val="accent5">
              <a:lumMod val="20000"/>
              <a:lumOff val="80000"/>
            </a:schemeClr>
          </a:solidFill>
        </p:spPr>
        <p:txBody>
          <a:bodyPr wrap="square">
            <a:spAutoFit/>
          </a:bodyPr>
          <a:lstStyle/>
          <a:p>
            <a:pPr marL="180000" marR="0" lvl="0" indent="-457200" algn="just" defTabSz="914400" rtl="0" eaLnBrk="1" fontAlgn="auto" latinLnBrk="0" hangingPunct="1">
              <a:lnSpc>
                <a:spcPts val="18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府内地域ごとの年齢階級別転入超過数の推移を見ると、</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454025" marR="0" lvl="0" indent="-731838" algn="just" defTabSz="914400" rtl="0" eaLnBrk="1" fontAlgn="auto" latinLnBrk="0" hangingPunct="1">
              <a:lnSpc>
                <a:spcPts val="1800"/>
              </a:lnSpc>
              <a:spcBef>
                <a:spcPts val="300"/>
              </a:spcBef>
              <a:spcAft>
                <a:spcPts val="0"/>
              </a:spcAft>
              <a:buClrTx/>
              <a:buSzTx/>
              <a:buFontTx/>
              <a:buNone/>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大阪市地域は、</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代が大幅に転入超過である一方、</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0</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歳、</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代で転出超過</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000" marR="0" lvl="0" indent="-457200" algn="just" defTabSz="914400" rtl="0" eaLnBrk="1" fontAlgn="auto" latinLnBrk="0" hangingPunct="1">
              <a:lnSpc>
                <a:spcPts val="18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　北大阪地域は、年ごとにバラつきがあるが、</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0</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39</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歳（</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代前半を除く）で転入超過の傾向</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0000" marR="0" lvl="0" indent="-457200" algn="just" defTabSz="914400" rtl="0" eaLnBrk="1" fontAlgn="auto" latinLnBrk="0" hangingPunct="1">
              <a:lnSpc>
                <a:spcPts val="1800"/>
              </a:lnSpc>
              <a:spcBef>
                <a:spcPts val="300"/>
              </a:spcBef>
              <a:spcAft>
                <a:spcPts val="0"/>
              </a:spcAft>
              <a:buClrTx/>
              <a:buSzTx/>
              <a:buFontTx/>
              <a:buNone/>
              <a:tabLst/>
              <a:defRPr/>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　その他の地域では、</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0</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歳、</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15</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19</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歳で転入超過傾向にある一方、</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代で大幅に転出超過</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1" name="正方形/長方形 130">
            <a:extLst>
              <a:ext uri="{FF2B5EF4-FFF2-40B4-BE49-F238E27FC236}">
                <a16:creationId xmlns:a16="http://schemas.microsoft.com/office/drawing/2014/main" id="{5D2A7123-86DD-42C7-B29B-E53A5904E3A9}"/>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56</a:t>
            </a:fld>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cxnSp>
        <p:nvCxnSpPr>
          <p:cNvPr id="132" name="直線コネクタ 131">
            <a:extLst>
              <a:ext uri="{FF2B5EF4-FFF2-40B4-BE49-F238E27FC236}">
                <a16:creationId xmlns:a16="http://schemas.microsoft.com/office/drawing/2014/main" id="{68856096-D7B5-4F66-BB26-86E8EAEB1945}"/>
              </a:ext>
            </a:extLst>
          </p:cNvPr>
          <p:cNvCxnSpPr>
            <a:cxnSpLocks/>
          </p:cNvCxnSpPr>
          <p:nvPr/>
        </p:nvCxnSpPr>
        <p:spPr>
          <a:xfrm>
            <a:off x="179512" y="50082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8" name="Rectangle 2">
            <a:extLst>
              <a:ext uri="{FF2B5EF4-FFF2-40B4-BE49-F238E27FC236}">
                <a16:creationId xmlns:a16="http://schemas.microsoft.com/office/drawing/2014/main" id="{E097E0F6-E984-4322-B41F-F02B35D23AD1}"/>
              </a:ext>
            </a:extLst>
          </p:cNvPr>
          <p:cNvSpPr>
            <a:spLocks noChangeArrowheads="1"/>
          </p:cNvSpPr>
          <p:nvPr/>
        </p:nvSpPr>
        <p:spPr bwMode="auto">
          <a:xfrm>
            <a:off x="1929512" y="1713889"/>
            <a:ext cx="5693433" cy="440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lang="ja-JP" altLang="en-US" sz="1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地域別の年齢階級別転入超過数</a:t>
            </a:r>
            <a:r>
              <a:rPr lang="en-US" altLang="ja-JP" sz="1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大阪府</a:t>
            </a:r>
            <a:r>
              <a:rPr lang="en-US" altLang="ja-JP" sz="14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p>
          <a:p>
            <a:pPr algn="ctr" fontAlgn="ctr">
              <a:spcBef>
                <a:spcPct val="0"/>
              </a:spcBef>
              <a:buClr>
                <a:srgbClr val="D6ECFF"/>
              </a:buClr>
              <a:buNone/>
              <a:defRPr/>
            </a:pP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（日本人のみ）</a:t>
            </a:r>
            <a:endParaRPr kumimoji="1" lang="ja-JP" altLang="en-US" sz="14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テキスト ボックス 30">
            <a:extLst>
              <a:ext uri="{FF2B5EF4-FFF2-40B4-BE49-F238E27FC236}">
                <a16:creationId xmlns:a16="http://schemas.microsoft.com/office/drawing/2014/main" id="{E904F5BD-AD0C-4D28-9735-6E7152D83BDA}"/>
              </a:ext>
            </a:extLst>
          </p:cNvPr>
          <p:cNvSpPr txBox="1"/>
          <p:nvPr/>
        </p:nvSpPr>
        <p:spPr>
          <a:xfrm>
            <a:off x="4287328" y="6563521"/>
            <a:ext cx="4154631" cy="221823"/>
          </a:xfrm>
          <a:prstGeom prst="rect">
            <a:avLst/>
          </a:prstGeom>
          <a:noFill/>
        </p:spPr>
        <p:txBody>
          <a:bodyPr wrap="square" rtlCol="0">
            <a:spAutoFit/>
          </a:bodyPr>
          <a:lstStyle/>
          <a:p>
            <a:r>
              <a:rPr kumimoji="1" lang="ja-JP" altLang="en-US" sz="800" dirty="0">
                <a:latin typeface="Meiryo UI" panose="020B0604030504040204" pitchFamily="50" charset="-128"/>
                <a:ea typeface="Meiryo UI" panose="020B0604030504040204" pitchFamily="50" charset="-128"/>
              </a:rPr>
              <a:t>出典：総務省「住民基本台帳人口移動報告」から内閣官房が再集計したデータより大阪府作成</a:t>
            </a:r>
            <a:endParaRPr kumimoji="1" lang="en-US" altLang="ja-JP" sz="800" dirty="0">
              <a:latin typeface="Meiryo UI" panose="020B0604030504040204" pitchFamily="50" charset="-128"/>
              <a:ea typeface="Meiryo UI" panose="020B0604030504040204" pitchFamily="50" charset="-128"/>
            </a:endParaRPr>
          </a:p>
        </p:txBody>
      </p:sp>
      <p:pic>
        <p:nvPicPr>
          <p:cNvPr id="2" name="図 1">
            <a:extLst>
              <a:ext uri="{FF2B5EF4-FFF2-40B4-BE49-F238E27FC236}">
                <a16:creationId xmlns:a16="http://schemas.microsoft.com/office/drawing/2014/main" id="{55DB15C7-87C6-4CB5-9EA5-F1FF057EEE8C}"/>
              </a:ext>
            </a:extLst>
          </p:cNvPr>
          <p:cNvPicPr>
            <a:picLocks noChangeAspect="1"/>
          </p:cNvPicPr>
          <p:nvPr/>
        </p:nvPicPr>
        <p:blipFill>
          <a:blip r:embed="rId3"/>
          <a:stretch>
            <a:fillRect/>
          </a:stretch>
        </p:blipFill>
        <p:spPr>
          <a:xfrm>
            <a:off x="133727" y="2001784"/>
            <a:ext cx="8876545" cy="4450466"/>
          </a:xfrm>
          <a:prstGeom prst="rect">
            <a:avLst/>
          </a:prstGeom>
        </p:spPr>
      </p:pic>
    </p:spTree>
    <p:extLst>
      <p:ext uri="{BB962C8B-B14F-4D97-AF65-F5344CB8AC3E}">
        <p14:creationId xmlns:p14="http://schemas.microsoft.com/office/powerpoint/2010/main" val="185556544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四角形: 角を丸くする 29">
            <a:extLst>
              <a:ext uri="{FF2B5EF4-FFF2-40B4-BE49-F238E27FC236}">
                <a16:creationId xmlns:a16="http://schemas.microsoft.com/office/drawing/2014/main" id="{B971BAE6-5FF1-4CDE-B1CA-FCB8FE6E55DA}"/>
              </a:ext>
            </a:extLst>
          </p:cNvPr>
          <p:cNvSpPr/>
          <p:nvPr/>
        </p:nvSpPr>
        <p:spPr>
          <a:xfrm>
            <a:off x="163467" y="597487"/>
            <a:ext cx="4028862" cy="6065722"/>
          </a:xfrm>
          <a:prstGeom prst="roundRect">
            <a:avLst>
              <a:gd name="adj" fmla="val 32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sng"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8" name="テキスト ボックス 17">
            <a:extLst>
              <a:ext uri="{FF2B5EF4-FFF2-40B4-BE49-F238E27FC236}">
                <a16:creationId xmlns:a16="http://schemas.microsoft.com/office/drawing/2014/main" id="{D3B67018-8AE7-4B30-8E93-B363068FFA9E}"/>
              </a:ext>
            </a:extLst>
          </p:cNvPr>
          <p:cNvSpPr txBox="1"/>
          <p:nvPr/>
        </p:nvSpPr>
        <p:spPr>
          <a:xfrm>
            <a:off x="179511" y="640198"/>
            <a:ext cx="2126366" cy="338554"/>
          </a:xfrm>
          <a:prstGeom prst="rect">
            <a:avLst/>
          </a:prstGeom>
          <a:noFill/>
        </p:spPr>
        <p:txBody>
          <a:bodyPr wrap="square" rtlCol="0">
            <a:spAutoFit/>
          </a:bodyP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0" name="テキスト ボックス 19">
            <a:extLst>
              <a:ext uri="{FF2B5EF4-FFF2-40B4-BE49-F238E27FC236}">
                <a16:creationId xmlns:a16="http://schemas.microsoft.com/office/drawing/2014/main" id="{BED4F2F1-12C4-4EEF-ABC7-2722C240E30A}"/>
              </a:ext>
            </a:extLst>
          </p:cNvPr>
          <p:cNvSpPr txBox="1"/>
          <p:nvPr/>
        </p:nvSpPr>
        <p:spPr>
          <a:xfrm>
            <a:off x="153632" y="611073"/>
            <a:ext cx="4028863" cy="4125296"/>
          </a:xfrm>
          <a:prstGeom prst="rect">
            <a:avLst/>
          </a:prstGeom>
          <a:noFill/>
        </p:spPr>
        <p:txBody>
          <a:bodyPr wrap="square" rtlCol="0">
            <a:spAutoFit/>
          </a:bodyPr>
          <a:lstStyle/>
          <a:p>
            <a:pPr marL="266700" marR="0" lvl="0" indent="-266700" defTabSz="914400" rtl="0" eaLnBrk="1" fontAlgn="auto" latinLnBrk="0" hangingPunct="1">
              <a:lnSpc>
                <a:spcPts val="1800"/>
              </a:lnSpc>
              <a:spcBef>
                <a:spcPts val="0"/>
              </a:spcBef>
              <a:spcAft>
                <a:spcPts val="0"/>
              </a:spcAft>
              <a:buClrTx/>
              <a:buSzTx/>
              <a:buFontTx/>
              <a:buNone/>
              <a:tabLst/>
              <a:defRPr/>
            </a:pPr>
            <a:endParaRPr kumimoji="1" lang="en-US" altLang="ja-JP" sz="1600" b="0" i="0"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R="0" lvl="0" defTabSz="914400" rtl="0" eaLnBrk="1" fontAlgn="auto" latinLnBrk="0" hangingPunct="1">
              <a:lnSpc>
                <a:spcPts val="1800"/>
              </a:lnSpc>
              <a:spcBef>
                <a:spcPts val="0"/>
              </a:spcBef>
              <a:spcAft>
                <a:spcPts val="0"/>
              </a:spcAft>
              <a:buClrTx/>
              <a:buSzTx/>
              <a:buFontTx/>
              <a:buNone/>
              <a:tabLst/>
              <a:defRPr/>
            </a:pP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2023</a:t>
            </a:r>
            <a:r>
              <a:rPr lang="ja-JP" altLang="en-US" sz="1600" dirty="0">
                <a:latin typeface="Meiryo UI" panose="020B0604030504040204" pitchFamily="50" charset="-128"/>
                <a:ea typeface="Meiryo UI" panose="020B0604030504040204" pitchFamily="50" charset="-128"/>
              </a:rPr>
              <a:t>年の年齢階級別転入超過数について、さらに市町村ごとに分析したところ、特に若い世代を中心に３つのタイミングで特徴的な動きがみられた。</a:t>
            </a:r>
            <a:endParaRPr lang="en-US" altLang="ja-JP" sz="1600" dirty="0">
              <a:latin typeface="Meiryo UI" panose="020B0604030504040204" pitchFamily="50" charset="-128"/>
              <a:ea typeface="Meiryo UI" panose="020B0604030504040204" pitchFamily="50" charset="-128"/>
            </a:endParaRPr>
          </a:p>
          <a:p>
            <a:pPr marL="266700" marR="0" lvl="0" indent="-266700" defTabSz="914400" rtl="0" eaLnBrk="1" fontAlgn="auto" latinLnBrk="0" hangingPunct="1">
              <a:lnSpc>
                <a:spcPts val="1800"/>
              </a:lnSpc>
              <a:spcBef>
                <a:spcPts val="0"/>
              </a:spcBef>
              <a:spcAft>
                <a:spcPts val="0"/>
              </a:spcAft>
              <a:buClrTx/>
              <a:buSzTx/>
              <a:buFontTx/>
              <a:buNone/>
              <a:tabLst/>
              <a:defRPr/>
            </a:pPr>
            <a:endParaRPr kumimoji="1" lang="en-US" altLang="ja-JP" sz="1600" b="0" i="0"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zh-TW" altLang="en-US" sz="16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類型① 進学時転入型</a:t>
            </a:r>
            <a:endParaRPr kumimoji="1" lang="en-US" altLang="ja-JP" sz="11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65113" marR="0" lvl="0" indent="-265113" algn="l" defTabSz="914400" rtl="0" eaLnBrk="1" fontAlgn="auto" latinLnBrk="0" hangingPunct="1">
              <a:spcBef>
                <a:spcPts val="6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・大規模な大学キャンパスの周辺地域において、新入生の入学に伴い、</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10</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代後半の転入超過が発生。</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65113" marR="0" lvl="0" indent="-265113" algn="l" defTabSz="914400" rtl="0" eaLnBrk="1" fontAlgn="auto" latinLnBrk="0" hangingPunct="1">
              <a:spcBef>
                <a:spcPts val="600"/>
              </a:spcBef>
              <a:spcAft>
                <a:spcPts val="0"/>
              </a:spcAft>
              <a:buClrTx/>
              <a:buSzTx/>
              <a:buFontTx/>
              <a:buNone/>
              <a:tabLst/>
              <a:defRPr/>
            </a:pPr>
            <a:r>
              <a:rPr lang="ja-JP" altLang="en-US" sz="1600" dirty="0">
                <a:solidFill>
                  <a:prstClr val="black"/>
                </a:solidFill>
                <a:latin typeface="Meiryo UI" panose="020B0604030504040204" pitchFamily="50" charset="-128"/>
                <a:ea typeface="Meiryo UI" panose="020B0604030504040204" pitchFamily="50" charset="-128"/>
              </a:rPr>
              <a:t>　・しかし、学生の</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卒業・就職に伴い、</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代前半は、逆に転出超過となる傾向。</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65113" marR="0" lvl="0" indent="-265113" algn="l" defTabSz="914400" rtl="0" eaLnBrk="1" fontAlgn="auto" latinLnBrk="0" hangingPunct="1">
              <a:spcBef>
                <a:spcPts val="600"/>
              </a:spcBef>
              <a:spcAft>
                <a:spcPts val="0"/>
              </a:spcAft>
              <a:buClrTx/>
              <a:buSzTx/>
              <a:buFontTx/>
              <a:buNone/>
              <a:tabLst/>
              <a:defRPr/>
            </a:pPr>
            <a:r>
              <a:rPr lang="ja-JP" altLang="en-US" sz="1600" dirty="0">
                <a:solidFill>
                  <a:prstClr val="black"/>
                </a:solidFill>
                <a:latin typeface="Meiryo UI" panose="020B0604030504040204" pitchFamily="50" charset="-128"/>
                <a:ea typeface="Meiryo UI" panose="020B0604030504040204" pitchFamily="50" charset="-128"/>
              </a:rPr>
              <a:t>　・より多くの人に</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卒業後も定着してもらうため、暮らし、働く場所として、大阪の魅力をさらに高めていく必要。</a:t>
            </a:r>
          </a:p>
          <a:p>
            <a:pPr marL="198438" marR="0" lvl="0" indent="-198438" defTabSz="914400" rtl="0" eaLnBrk="1" fontAlgn="auto" latinLnBrk="0" hangingPunct="1">
              <a:lnSpc>
                <a:spcPts val="1800"/>
              </a:lnSpc>
              <a:spcBef>
                <a:spcPts val="0"/>
              </a:spcBef>
              <a:spcAft>
                <a:spcPts val="0"/>
              </a:spcAft>
              <a:buClrTx/>
              <a:buSzTx/>
              <a:buFontTx/>
              <a:buNone/>
              <a:tabLst/>
              <a:defRPr/>
            </a:pPr>
            <a:endParaRPr lang="en-US" altLang="ja-JP" sz="1100" dirty="0">
              <a:solidFill>
                <a:prstClr val="black"/>
              </a:solidFill>
              <a:latin typeface="Meiryo UI" panose="020B0604030504040204" pitchFamily="50" charset="-128"/>
              <a:ea typeface="Meiryo UI" panose="020B0604030504040204" pitchFamily="50" charset="-128"/>
            </a:endParaRPr>
          </a:p>
        </p:txBody>
      </p:sp>
      <p:sp>
        <p:nvSpPr>
          <p:cNvPr id="38" name="正方形/長方形 37">
            <a:extLst>
              <a:ext uri="{FF2B5EF4-FFF2-40B4-BE49-F238E27FC236}">
                <a16:creationId xmlns:a16="http://schemas.microsoft.com/office/drawing/2014/main" id="{3D169B7D-8B0D-4A3F-A013-2372B322F38D}"/>
              </a:ext>
            </a:extLst>
          </p:cNvPr>
          <p:cNvSpPr/>
          <p:nvPr/>
        </p:nvSpPr>
        <p:spPr>
          <a:xfrm>
            <a:off x="179512" y="220670"/>
            <a:ext cx="8136904"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府内市町村における年齢階級別転入超過の特徴</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ー</a:t>
            </a:r>
            <a:r>
              <a:rPr kumimoji="1" lang="zh-TW"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類型① 進学時転入型</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ー</a:t>
            </a:r>
            <a:endParaRPr kumimoji="1" lang="ja-JP" altLang="en-US" sz="18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四角形: 角を丸くする 2">
            <a:extLst>
              <a:ext uri="{FF2B5EF4-FFF2-40B4-BE49-F238E27FC236}">
                <a16:creationId xmlns:a16="http://schemas.microsoft.com/office/drawing/2014/main" id="{A0B0B2BB-3D76-4F96-BA25-D00C52459EFA}"/>
              </a:ext>
            </a:extLst>
          </p:cNvPr>
          <p:cNvSpPr/>
          <p:nvPr/>
        </p:nvSpPr>
        <p:spPr>
          <a:xfrm>
            <a:off x="102175" y="186165"/>
            <a:ext cx="8937548" cy="6525185"/>
          </a:xfrm>
          <a:prstGeom prst="roundRect">
            <a:avLst>
              <a:gd name="adj" fmla="val 2580"/>
            </a:avLst>
          </a:prstGeom>
          <a:noFill/>
          <a:ln w="1905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2" name="正方形/長方形 31">
            <a:extLst>
              <a:ext uri="{FF2B5EF4-FFF2-40B4-BE49-F238E27FC236}">
                <a16:creationId xmlns:a16="http://schemas.microsoft.com/office/drawing/2014/main" id="{B0D31B77-3A22-424E-9944-447835B1BE03}"/>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57</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D3FE5FA9-1481-4FCC-8D11-AD6F66ECA140}"/>
              </a:ext>
            </a:extLst>
          </p:cNvPr>
          <p:cNvSpPr txBox="1"/>
          <p:nvPr/>
        </p:nvSpPr>
        <p:spPr>
          <a:xfrm>
            <a:off x="5130101" y="1038561"/>
            <a:ext cx="3189757"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転入超過状況イメージ図</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6" name="テキスト ボックス 35">
            <a:extLst>
              <a:ext uri="{FF2B5EF4-FFF2-40B4-BE49-F238E27FC236}">
                <a16:creationId xmlns:a16="http://schemas.microsoft.com/office/drawing/2014/main" id="{656A9160-BCC6-45CA-9BEA-FF2175E5CD18}"/>
              </a:ext>
            </a:extLst>
          </p:cNvPr>
          <p:cNvSpPr txBox="1"/>
          <p:nvPr/>
        </p:nvSpPr>
        <p:spPr>
          <a:xfrm>
            <a:off x="4714282" y="5024363"/>
            <a:ext cx="4128797" cy="307777"/>
          </a:xfrm>
          <a:prstGeom prst="rect">
            <a:avLst/>
          </a:prstGeom>
          <a:noFill/>
        </p:spPr>
        <p:txBody>
          <a:bodyPr wrap="square" rtlCol="0">
            <a:spAutoFit/>
          </a:bodyPr>
          <a:lstStyle/>
          <a:p>
            <a:pPr marL="0" marR="0" lvl="0" indent="0" algn="l" defTabSz="914400" rtl="0" eaLnBrk="1" fontAlgn="auto" latinLnBrk="0" hangingPunct="1">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該当市町村の例）</a:t>
            </a:r>
            <a:endParaRPr kumimoji="1" lang="en-US" altLang="ja-JP"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p:txBody>
      </p:sp>
      <p:graphicFrame>
        <p:nvGraphicFramePr>
          <p:cNvPr id="2" name="表 3">
            <a:extLst>
              <a:ext uri="{FF2B5EF4-FFF2-40B4-BE49-F238E27FC236}">
                <a16:creationId xmlns:a16="http://schemas.microsoft.com/office/drawing/2014/main" id="{34892233-0F0E-4E76-8A65-A68D66DACCA6}"/>
              </a:ext>
            </a:extLst>
          </p:cNvPr>
          <p:cNvGraphicFramePr>
            <a:graphicFrameLocks noGrp="1"/>
          </p:cNvGraphicFramePr>
          <p:nvPr>
            <p:extLst>
              <p:ext uri="{D42A27DB-BD31-4B8C-83A1-F6EECF244321}">
                <p14:modId xmlns:p14="http://schemas.microsoft.com/office/powerpoint/2010/main" val="3343221927"/>
              </p:ext>
            </p:extLst>
          </p:nvPr>
        </p:nvGraphicFramePr>
        <p:xfrm>
          <a:off x="5063196" y="5317421"/>
          <a:ext cx="3847892" cy="640080"/>
        </p:xfrm>
        <a:graphic>
          <a:graphicData uri="http://schemas.openxmlformats.org/drawingml/2006/table">
            <a:tbl>
              <a:tblPr firstRow="1" bandRow="1">
                <a:tableStyleId>{2D5ABB26-0587-4C30-8999-92F81FD0307C}</a:tableStyleId>
              </a:tblPr>
              <a:tblGrid>
                <a:gridCol w="567215">
                  <a:extLst>
                    <a:ext uri="{9D8B030D-6E8A-4147-A177-3AD203B41FA5}">
                      <a16:colId xmlns:a16="http://schemas.microsoft.com/office/drawing/2014/main" val="1420213680"/>
                    </a:ext>
                  </a:extLst>
                </a:gridCol>
                <a:gridCol w="3280677">
                  <a:extLst>
                    <a:ext uri="{9D8B030D-6E8A-4147-A177-3AD203B41FA5}">
                      <a16:colId xmlns:a16="http://schemas.microsoft.com/office/drawing/2014/main" val="3933515125"/>
                    </a:ext>
                  </a:extLst>
                </a:gridCol>
              </a:tblGrid>
              <a:tr h="209664">
                <a:tc>
                  <a:txBody>
                    <a:bodyPr/>
                    <a:lstStyle/>
                    <a:p>
                      <a:pPr algn="dist"/>
                      <a:r>
                        <a:rPr kumimoji="1" lang="ja-JP" altLang="en-US" sz="1400" dirty="0">
                          <a:latin typeface="Meiryo UI" panose="020B0604030504040204" pitchFamily="50" charset="-128"/>
                          <a:ea typeface="Meiryo UI" panose="020B0604030504040204" pitchFamily="50" charset="-128"/>
                        </a:rPr>
                        <a:t>堺市</a:t>
                      </a:r>
                    </a:p>
                  </a:txBody>
                  <a:tcPr marL="0" marR="0" marT="0" marB="0"/>
                </a:tc>
                <a:tc>
                  <a:txBody>
                    <a:bodyPr/>
                    <a:lstStyle/>
                    <a:p>
                      <a:r>
                        <a:rPr kumimoji="1" lang="ja-JP" altLang="en-US" sz="1400" dirty="0">
                          <a:latin typeface="Meiryo UI" panose="020B0604030504040204" pitchFamily="50" charset="-128"/>
                          <a:ea typeface="Meiryo UI" panose="020B0604030504040204" pitchFamily="50" charset="-128"/>
                        </a:rPr>
                        <a:t>：大阪公立大学、帝塚山学院大学　ほか</a:t>
                      </a:r>
                    </a:p>
                  </a:txBody>
                  <a:tcPr marL="0" marR="0" marT="0" marB="0"/>
                </a:tc>
                <a:extLst>
                  <a:ext uri="{0D108BD9-81ED-4DB2-BD59-A6C34878D82A}">
                    <a16:rowId xmlns:a16="http://schemas.microsoft.com/office/drawing/2014/main" val="3602592326"/>
                  </a:ext>
                </a:extLst>
              </a:tr>
              <a:tr h="209664">
                <a:tc>
                  <a:txBody>
                    <a:bodyPr/>
                    <a:lstStyle/>
                    <a:p>
                      <a:pPr algn="dist"/>
                      <a:r>
                        <a:rPr kumimoji="1" lang="ja-JP" altLang="en-US" sz="1400" dirty="0">
                          <a:latin typeface="Meiryo UI" panose="020B0604030504040204" pitchFamily="50" charset="-128"/>
                          <a:ea typeface="Meiryo UI" panose="020B0604030504040204" pitchFamily="50" charset="-128"/>
                        </a:rPr>
                        <a:t>枚方市</a:t>
                      </a:r>
                    </a:p>
                  </a:txBody>
                  <a:tcPr marL="0" marR="0" marT="0" marB="0"/>
                </a:tc>
                <a:tc>
                  <a:txBody>
                    <a:bodyPr/>
                    <a:lstStyle/>
                    <a:p>
                      <a:r>
                        <a:rPr kumimoji="1" lang="ja-JP" altLang="en-US" sz="1400" dirty="0">
                          <a:latin typeface="Meiryo UI" panose="020B0604030504040204" pitchFamily="50" charset="-128"/>
                          <a:ea typeface="Meiryo UI" panose="020B0604030504040204" pitchFamily="50" charset="-128"/>
                        </a:rPr>
                        <a:t>：関西外国語大学、摂南大学　ほか</a:t>
                      </a:r>
                    </a:p>
                  </a:txBody>
                  <a:tcPr marL="0" marR="0" marT="0" marB="0"/>
                </a:tc>
                <a:extLst>
                  <a:ext uri="{0D108BD9-81ED-4DB2-BD59-A6C34878D82A}">
                    <a16:rowId xmlns:a16="http://schemas.microsoft.com/office/drawing/2014/main" val="989381645"/>
                  </a:ext>
                </a:extLst>
              </a:tr>
              <a:tr h="209664">
                <a:tc>
                  <a:txBody>
                    <a:bodyPr/>
                    <a:lstStyle/>
                    <a:p>
                      <a:pPr algn="dist"/>
                      <a:r>
                        <a:rPr kumimoji="1" lang="ja-JP" altLang="en-US" sz="1400" dirty="0">
                          <a:latin typeface="Meiryo UI" panose="020B0604030504040204" pitchFamily="50" charset="-128"/>
                          <a:ea typeface="Meiryo UI" panose="020B0604030504040204" pitchFamily="50" charset="-128"/>
                        </a:rPr>
                        <a:t>河南町</a:t>
                      </a:r>
                    </a:p>
                  </a:txBody>
                  <a:tcPr marL="0" marR="0" marT="0" marB="0"/>
                </a:tc>
                <a:tc>
                  <a:txBody>
                    <a:bodyPr/>
                    <a:lstStyle/>
                    <a:p>
                      <a:r>
                        <a:rPr kumimoji="1" lang="ja-JP" altLang="en-US" sz="1400" dirty="0">
                          <a:latin typeface="Meiryo UI" panose="020B0604030504040204" pitchFamily="50" charset="-128"/>
                          <a:ea typeface="Meiryo UI" panose="020B0604030504040204" pitchFamily="50" charset="-128"/>
                        </a:rPr>
                        <a:t>：大阪芸術大学</a:t>
                      </a:r>
                    </a:p>
                  </a:txBody>
                  <a:tcPr marL="0" marR="0" marT="0" marB="0"/>
                </a:tc>
                <a:extLst>
                  <a:ext uri="{0D108BD9-81ED-4DB2-BD59-A6C34878D82A}">
                    <a16:rowId xmlns:a16="http://schemas.microsoft.com/office/drawing/2014/main" val="3620747016"/>
                  </a:ext>
                </a:extLst>
              </a:tr>
            </a:tbl>
          </a:graphicData>
        </a:graphic>
      </p:graphicFrame>
      <p:pic>
        <p:nvPicPr>
          <p:cNvPr id="4" name="図 3">
            <a:extLst>
              <a:ext uri="{FF2B5EF4-FFF2-40B4-BE49-F238E27FC236}">
                <a16:creationId xmlns:a16="http://schemas.microsoft.com/office/drawing/2014/main" id="{7DD9CC31-0AFC-400D-A617-189FC738F78B}"/>
              </a:ext>
            </a:extLst>
          </p:cNvPr>
          <p:cNvPicPr>
            <a:picLocks noChangeAspect="1"/>
          </p:cNvPicPr>
          <p:nvPr/>
        </p:nvPicPr>
        <p:blipFill>
          <a:blip r:embed="rId3"/>
          <a:stretch>
            <a:fillRect/>
          </a:stretch>
        </p:blipFill>
        <p:spPr>
          <a:xfrm>
            <a:off x="4700931" y="1488164"/>
            <a:ext cx="4048095" cy="3389670"/>
          </a:xfrm>
          <a:prstGeom prst="rect">
            <a:avLst/>
          </a:prstGeom>
        </p:spPr>
      </p:pic>
    </p:spTree>
    <p:extLst>
      <p:ext uri="{BB962C8B-B14F-4D97-AF65-F5344CB8AC3E}">
        <p14:creationId xmlns:p14="http://schemas.microsoft.com/office/powerpoint/2010/main" val="54946787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四角形: 角を丸くする 29">
            <a:extLst>
              <a:ext uri="{FF2B5EF4-FFF2-40B4-BE49-F238E27FC236}">
                <a16:creationId xmlns:a16="http://schemas.microsoft.com/office/drawing/2014/main" id="{B971BAE6-5FF1-4CDE-B1CA-FCB8FE6E55DA}"/>
              </a:ext>
            </a:extLst>
          </p:cNvPr>
          <p:cNvSpPr/>
          <p:nvPr/>
        </p:nvSpPr>
        <p:spPr>
          <a:xfrm>
            <a:off x="163467" y="597487"/>
            <a:ext cx="4028862" cy="6065722"/>
          </a:xfrm>
          <a:prstGeom prst="roundRect">
            <a:avLst>
              <a:gd name="adj" fmla="val 32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sng"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8" name="テキスト ボックス 17">
            <a:extLst>
              <a:ext uri="{FF2B5EF4-FFF2-40B4-BE49-F238E27FC236}">
                <a16:creationId xmlns:a16="http://schemas.microsoft.com/office/drawing/2014/main" id="{D3B67018-8AE7-4B30-8E93-B363068FFA9E}"/>
              </a:ext>
            </a:extLst>
          </p:cNvPr>
          <p:cNvSpPr txBox="1"/>
          <p:nvPr/>
        </p:nvSpPr>
        <p:spPr>
          <a:xfrm>
            <a:off x="179511" y="640198"/>
            <a:ext cx="2126366" cy="338554"/>
          </a:xfrm>
          <a:prstGeom prst="rect">
            <a:avLst/>
          </a:prstGeom>
          <a:noFill/>
        </p:spPr>
        <p:txBody>
          <a:bodyPr wrap="square" rtlCol="0">
            <a:spAutoFit/>
          </a:bodyP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0" name="テキスト ボックス 19">
            <a:extLst>
              <a:ext uri="{FF2B5EF4-FFF2-40B4-BE49-F238E27FC236}">
                <a16:creationId xmlns:a16="http://schemas.microsoft.com/office/drawing/2014/main" id="{BED4F2F1-12C4-4EEF-ABC7-2722C240E30A}"/>
              </a:ext>
            </a:extLst>
          </p:cNvPr>
          <p:cNvSpPr txBox="1"/>
          <p:nvPr/>
        </p:nvSpPr>
        <p:spPr>
          <a:xfrm>
            <a:off x="153632" y="611073"/>
            <a:ext cx="4028863" cy="3663632"/>
          </a:xfrm>
          <a:prstGeom prst="rect">
            <a:avLst/>
          </a:prstGeom>
          <a:noFill/>
        </p:spPr>
        <p:txBody>
          <a:bodyPr wrap="square" rtlCol="0">
            <a:spAutoFit/>
          </a:bodyPr>
          <a:lstStyle/>
          <a:p>
            <a:pPr marL="266700" marR="0" lvl="0" indent="-266700" defTabSz="914400" rtl="0" eaLnBrk="1" fontAlgn="auto" latinLnBrk="0" hangingPunct="1">
              <a:lnSpc>
                <a:spcPts val="1800"/>
              </a:lnSpc>
              <a:spcBef>
                <a:spcPts val="0"/>
              </a:spcBef>
              <a:spcAft>
                <a:spcPts val="0"/>
              </a:spcAft>
              <a:buClrTx/>
              <a:buSzTx/>
              <a:buFontTx/>
              <a:buNone/>
              <a:tabLst/>
              <a:defRPr/>
            </a:pPr>
            <a:endParaRPr kumimoji="1" lang="en-US" altLang="ja-JP" sz="1600" b="0" i="0"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266700" marR="0" lvl="0" indent="-266700" defTabSz="914400" rtl="0" eaLnBrk="1" fontAlgn="auto" latinLnBrk="0" hangingPunct="1">
              <a:lnSpc>
                <a:spcPts val="1800"/>
              </a:lnSpc>
              <a:spcBef>
                <a:spcPts val="0"/>
              </a:spcBef>
              <a:spcAft>
                <a:spcPts val="0"/>
              </a:spcAft>
              <a:buClrTx/>
              <a:buSzTx/>
              <a:buFontTx/>
              <a:buNone/>
              <a:tabLst/>
              <a:defRPr/>
            </a:pPr>
            <a:endParaRPr kumimoji="1" lang="en-US" altLang="ja-JP" sz="1600" b="0" i="0"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266700" marR="0" lvl="0" indent="-266700" defTabSz="914400" rtl="0" eaLnBrk="1" fontAlgn="auto" latinLnBrk="0" hangingPunct="1">
              <a:lnSpc>
                <a:spcPts val="1800"/>
              </a:lnSpc>
              <a:spcBef>
                <a:spcPts val="0"/>
              </a:spcBef>
              <a:spcAft>
                <a:spcPts val="0"/>
              </a:spcAft>
              <a:buClrTx/>
              <a:buSzTx/>
              <a:buFontTx/>
              <a:buNone/>
              <a:tabLst/>
              <a:defRPr/>
            </a:pPr>
            <a:endParaRPr lang="en-US" altLang="ja-JP" sz="1600" dirty="0">
              <a:latin typeface="Meiryo UI" panose="020B0604030504040204" pitchFamily="50" charset="-128"/>
              <a:ea typeface="Meiryo UI" panose="020B0604030504040204" pitchFamily="50" charset="-128"/>
            </a:endParaRPr>
          </a:p>
          <a:p>
            <a:pPr marL="266700" marR="0" lvl="0" indent="-266700" defTabSz="914400" rtl="0" eaLnBrk="1" fontAlgn="auto" latinLnBrk="0" hangingPunct="1">
              <a:lnSpc>
                <a:spcPts val="1800"/>
              </a:lnSpc>
              <a:spcBef>
                <a:spcPts val="0"/>
              </a:spcBef>
              <a:spcAft>
                <a:spcPts val="0"/>
              </a:spcAft>
              <a:buClrTx/>
              <a:buSzTx/>
              <a:buFontTx/>
              <a:buNone/>
              <a:tabLst/>
              <a:defRPr/>
            </a:pPr>
            <a:endParaRPr kumimoji="1" lang="en-US" altLang="ja-JP" sz="1600" b="0" i="0"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zh-TW" altLang="en-US" sz="16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類型② 就職時転入型</a:t>
            </a:r>
            <a:endParaRPr kumimoji="1" lang="en-US" altLang="ja-JP" sz="11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65113" marR="0" lvl="0" indent="-265113" algn="l" defTabSz="914400" rtl="0" eaLnBrk="1" fontAlgn="auto" latinLnBrk="0" hangingPunct="1">
              <a:spcBef>
                <a:spcPts val="6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・企業が集積する地域などにおいて、就職等に伴い、</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代の若い世代の転入超過が発生。</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65113" marR="0" lvl="0" indent="-265113" algn="l" defTabSz="914400" rtl="0" eaLnBrk="1" fontAlgn="auto" latinLnBrk="0" hangingPunct="1">
              <a:spcBef>
                <a:spcPts val="600"/>
              </a:spcBef>
              <a:spcAft>
                <a:spcPts val="0"/>
              </a:spcAft>
              <a:buClrTx/>
              <a:buSzTx/>
              <a:buFontTx/>
              <a:buNone/>
              <a:tabLst/>
              <a:defRPr/>
            </a:pPr>
            <a:r>
              <a:rPr lang="ja-JP" altLang="en-US" sz="1600" dirty="0">
                <a:solidFill>
                  <a:prstClr val="black"/>
                </a:solidFill>
                <a:latin typeface="Meiryo UI" panose="020B0604030504040204" pitchFamily="50" charset="-128"/>
                <a:ea typeface="Meiryo UI" panose="020B0604030504040204" pitchFamily="50" charset="-128"/>
              </a:rPr>
              <a:t>　・しかし、 </a:t>
            </a:r>
            <a:r>
              <a:rPr lang="en-US" altLang="ja-JP" sz="1600" dirty="0">
                <a:solidFill>
                  <a:prstClr val="black"/>
                </a:solidFill>
                <a:latin typeface="Meiryo UI" panose="020B0604030504040204" pitchFamily="50" charset="-128"/>
                <a:ea typeface="Meiryo UI" panose="020B0604030504040204" pitchFamily="50" charset="-128"/>
              </a:rPr>
              <a:t>10</a:t>
            </a:r>
            <a:r>
              <a:rPr lang="ja-JP" altLang="en-US" sz="1600" dirty="0">
                <a:solidFill>
                  <a:prstClr val="black"/>
                </a:solidFill>
                <a:latin typeface="Meiryo UI" panose="020B0604030504040204" pitchFamily="50" charset="-128"/>
                <a:ea typeface="Meiryo UI" panose="020B0604030504040204" pitchFamily="50" charset="-128"/>
              </a:rPr>
              <a:t>歳未満と</a:t>
            </a:r>
            <a:r>
              <a:rPr lang="en-US" altLang="ja-JP" sz="1600" dirty="0">
                <a:solidFill>
                  <a:prstClr val="black"/>
                </a:solidFill>
                <a:latin typeface="Meiryo UI" panose="020B0604030504040204" pitchFamily="50" charset="-128"/>
                <a:ea typeface="Meiryo UI" panose="020B0604030504040204" pitchFamily="50" charset="-128"/>
              </a:rPr>
              <a:t>30</a:t>
            </a:r>
            <a:r>
              <a:rPr lang="ja-JP" altLang="en-US" sz="1600" dirty="0">
                <a:solidFill>
                  <a:prstClr val="black"/>
                </a:solidFill>
                <a:latin typeface="Meiryo UI" panose="020B0604030504040204" pitchFamily="50" charset="-128"/>
                <a:ea typeface="Meiryo UI" panose="020B0604030504040204" pitchFamily="50" charset="-128"/>
              </a:rPr>
              <a:t>代が転出超過となる傾向がみられ、結婚・子育てに伴い、他地域へ転出する世帯が一定数いると考えられる</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65113" marR="0" lvl="0" indent="-265113" algn="l" defTabSz="914400" rtl="0" eaLnBrk="1" fontAlgn="auto" latinLnBrk="0" hangingPunct="1">
              <a:spcBef>
                <a:spcPts val="600"/>
              </a:spcBef>
              <a:spcAft>
                <a:spcPts val="0"/>
              </a:spcAft>
              <a:buClrTx/>
              <a:buSzTx/>
              <a:buFontTx/>
              <a:buNone/>
              <a:tabLst/>
              <a:defRPr/>
            </a:pPr>
            <a:r>
              <a:rPr lang="ja-JP" altLang="en-US" sz="1600" dirty="0">
                <a:solidFill>
                  <a:prstClr val="black"/>
                </a:solidFill>
                <a:latin typeface="Meiryo UI" panose="020B0604030504040204" pitchFamily="50" charset="-128"/>
                <a:ea typeface="Meiryo UI" panose="020B0604030504040204" pitchFamily="50" charset="-128"/>
              </a:rPr>
              <a:t>　・より多くの世帯に地域に定着してもらえるよう、子育て世帯をひきつける環境整備をさらに進めていく必要</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198438" marR="0" lvl="0" indent="-198438" defTabSz="914400" rtl="0" eaLnBrk="1" fontAlgn="auto" latinLnBrk="0" hangingPunct="1">
              <a:lnSpc>
                <a:spcPts val="1800"/>
              </a:lnSpc>
              <a:spcBef>
                <a:spcPts val="0"/>
              </a:spcBef>
              <a:spcAft>
                <a:spcPts val="0"/>
              </a:spcAft>
              <a:buClrTx/>
              <a:buSzTx/>
              <a:buFontTx/>
              <a:buNone/>
              <a:tabLst/>
              <a:defRPr/>
            </a:pPr>
            <a:endParaRPr lang="en-US" altLang="ja-JP" sz="1100" dirty="0">
              <a:solidFill>
                <a:prstClr val="black"/>
              </a:solidFill>
              <a:latin typeface="Meiryo UI" panose="020B0604030504040204" pitchFamily="50" charset="-128"/>
              <a:ea typeface="Meiryo UI" panose="020B0604030504040204" pitchFamily="50" charset="-128"/>
            </a:endParaRPr>
          </a:p>
        </p:txBody>
      </p:sp>
      <p:sp>
        <p:nvSpPr>
          <p:cNvPr id="38" name="正方形/長方形 37">
            <a:extLst>
              <a:ext uri="{FF2B5EF4-FFF2-40B4-BE49-F238E27FC236}">
                <a16:creationId xmlns:a16="http://schemas.microsoft.com/office/drawing/2014/main" id="{3D169B7D-8B0D-4A3F-A013-2372B322F38D}"/>
              </a:ext>
            </a:extLst>
          </p:cNvPr>
          <p:cNvSpPr/>
          <p:nvPr/>
        </p:nvSpPr>
        <p:spPr>
          <a:xfrm>
            <a:off x="179512" y="220670"/>
            <a:ext cx="8136904"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府内市町村における年齢階級別転入超過の特徴</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ー</a:t>
            </a:r>
            <a:r>
              <a:rPr kumimoji="1" lang="zh-TW"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類型② 就職時転入型</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ー</a:t>
            </a:r>
            <a:endParaRPr kumimoji="1" lang="ja-JP" altLang="en-US" sz="18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四角形: 角を丸くする 2">
            <a:extLst>
              <a:ext uri="{FF2B5EF4-FFF2-40B4-BE49-F238E27FC236}">
                <a16:creationId xmlns:a16="http://schemas.microsoft.com/office/drawing/2014/main" id="{A0B0B2BB-3D76-4F96-BA25-D00C52459EFA}"/>
              </a:ext>
            </a:extLst>
          </p:cNvPr>
          <p:cNvSpPr/>
          <p:nvPr/>
        </p:nvSpPr>
        <p:spPr>
          <a:xfrm>
            <a:off x="102175" y="186165"/>
            <a:ext cx="8937548" cy="6525185"/>
          </a:xfrm>
          <a:prstGeom prst="roundRect">
            <a:avLst>
              <a:gd name="adj" fmla="val 2580"/>
            </a:avLst>
          </a:prstGeom>
          <a:noFill/>
          <a:ln w="1905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2" name="正方形/長方形 31">
            <a:extLst>
              <a:ext uri="{FF2B5EF4-FFF2-40B4-BE49-F238E27FC236}">
                <a16:creationId xmlns:a16="http://schemas.microsoft.com/office/drawing/2014/main" id="{B0D31B77-3A22-424E-9944-447835B1BE03}"/>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58</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E4AE5C7B-4DEB-4B0C-8234-BAFED18EE34E}"/>
              </a:ext>
            </a:extLst>
          </p:cNvPr>
          <p:cNvSpPr txBox="1"/>
          <p:nvPr/>
        </p:nvSpPr>
        <p:spPr>
          <a:xfrm>
            <a:off x="5130101" y="1038561"/>
            <a:ext cx="3189757"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転入超過状況イメージ図</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4" name="テキスト ボックス 23">
            <a:extLst>
              <a:ext uri="{FF2B5EF4-FFF2-40B4-BE49-F238E27FC236}">
                <a16:creationId xmlns:a16="http://schemas.microsoft.com/office/drawing/2014/main" id="{0E0158C3-D1AE-4D34-A1E4-0861E02EEF78}"/>
              </a:ext>
            </a:extLst>
          </p:cNvPr>
          <p:cNvSpPr txBox="1"/>
          <p:nvPr/>
        </p:nvSpPr>
        <p:spPr>
          <a:xfrm>
            <a:off x="4570949" y="5027733"/>
            <a:ext cx="4226036" cy="307777"/>
          </a:xfrm>
          <a:prstGeom prst="rect">
            <a:avLst/>
          </a:prstGeom>
          <a:noFill/>
        </p:spPr>
        <p:txBody>
          <a:bodyPr wrap="square" rtlCol="0">
            <a:spAutoFit/>
          </a:bodyPr>
          <a:lstStyle/>
          <a:p>
            <a:pPr marL="0" marR="0" lvl="0" indent="0" algn="l" defTabSz="914400" rtl="0" eaLnBrk="1" fontAlgn="auto" latinLnBrk="0" hangingPunct="1">
              <a:spcBef>
                <a:spcPts val="0"/>
              </a:spcBef>
              <a:spcAft>
                <a:spcPts val="0"/>
              </a:spcAft>
              <a:buClrTx/>
              <a:buSzTx/>
              <a:buFontTx/>
              <a:buNone/>
              <a:tabLst/>
              <a:defRPr/>
            </a:pPr>
            <a:r>
              <a:rPr kumimoji="1" lang="ja-JP" altLang="en-US"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（該当市町村の例）</a:t>
            </a:r>
            <a:endParaRPr kumimoji="1" lang="en-US" altLang="ja-JP"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p:txBody>
      </p:sp>
      <p:graphicFrame>
        <p:nvGraphicFramePr>
          <p:cNvPr id="17" name="表 3">
            <a:extLst>
              <a:ext uri="{FF2B5EF4-FFF2-40B4-BE49-F238E27FC236}">
                <a16:creationId xmlns:a16="http://schemas.microsoft.com/office/drawing/2014/main" id="{F8DE21EB-2727-4CEB-88DD-F208D04B903C}"/>
              </a:ext>
            </a:extLst>
          </p:cNvPr>
          <p:cNvGraphicFramePr>
            <a:graphicFrameLocks noGrp="1"/>
          </p:cNvGraphicFramePr>
          <p:nvPr>
            <p:extLst>
              <p:ext uri="{D42A27DB-BD31-4B8C-83A1-F6EECF244321}">
                <p14:modId xmlns:p14="http://schemas.microsoft.com/office/powerpoint/2010/main" val="2687745947"/>
              </p:ext>
            </p:extLst>
          </p:nvPr>
        </p:nvGraphicFramePr>
        <p:xfrm>
          <a:off x="4928331" y="5302107"/>
          <a:ext cx="4052202" cy="640080"/>
        </p:xfrm>
        <a:graphic>
          <a:graphicData uri="http://schemas.openxmlformats.org/drawingml/2006/table">
            <a:tbl>
              <a:tblPr firstRow="1" bandRow="1">
                <a:tableStyleId>{2D5ABB26-0587-4C30-8999-92F81FD0307C}</a:tableStyleId>
              </a:tblPr>
              <a:tblGrid>
                <a:gridCol w="771525">
                  <a:extLst>
                    <a:ext uri="{9D8B030D-6E8A-4147-A177-3AD203B41FA5}">
                      <a16:colId xmlns:a16="http://schemas.microsoft.com/office/drawing/2014/main" val="1420213680"/>
                    </a:ext>
                  </a:extLst>
                </a:gridCol>
                <a:gridCol w="3280677">
                  <a:extLst>
                    <a:ext uri="{9D8B030D-6E8A-4147-A177-3AD203B41FA5}">
                      <a16:colId xmlns:a16="http://schemas.microsoft.com/office/drawing/2014/main" val="3933515125"/>
                    </a:ext>
                  </a:extLst>
                </a:gridCol>
              </a:tblGrid>
              <a:tr h="209664">
                <a:tc>
                  <a:txBody>
                    <a:bodyPr/>
                    <a:lstStyle/>
                    <a:p>
                      <a:pPr algn="dist"/>
                      <a:r>
                        <a:rPr kumimoji="1" lang="ja-JP" altLang="en-US" sz="1400" dirty="0">
                          <a:latin typeface="Meiryo UI" panose="020B0604030504040204" pitchFamily="50" charset="-128"/>
                          <a:ea typeface="Meiryo UI" panose="020B0604030504040204" pitchFamily="50" charset="-128"/>
                        </a:rPr>
                        <a:t>大阪市</a:t>
                      </a:r>
                    </a:p>
                  </a:txBody>
                  <a:tcPr marL="0" marR="0" marT="0" marB="0"/>
                </a:tc>
                <a:tc>
                  <a:txBody>
                    <a:bodyPr/>
                    <a:lstStyle/>
                    <a:p>
                      <a:r>
                        <a:rPr kumimoji="1" lang="ja-JP" altLang="en-US" sz="1400" dirty="0">
                          <a:latin typeface="Meiryo UI" panose="020B0604030504040204" pitchFamily="50" charset="-128"/>
                          <a:ea typeface="Meiryo UI" panose="020B0604030504040204" pitchFamily="50" charset="-128"/>
                        </a:rPr>
                        <a:t>：卸売業・小売業、サービス業等が集積</a:t>
                      </a:r>
                    </a:p>
                  </a:txBody>
                  <a:tcPr marL="0" marR="0" marT="0" marB="0"/>
                </a:tc>
                <a:extLst>
                  <a:ext uri="{0D108BD9-81ED-4DB2-BD59-A6C34878D82A}">
                    <a16:rowId xmlns:a16="http://schemas.microsoft.com/office/drawing/2014/main" val="3602592326"/>
                  </a:ext>
                </a:extLst>
              </a:tr>
              <a:tr h="209664">
                <a:tc>
                  <a:txBody>
                    <a:bodyPr/>
                    <a:lstStyle/>
                    <a:p>
                      <a:pPr algn="dist"/>
                      <a:r>
                        <a:rPr kumimoji="1" lang="ja-JP" altLang="en-US" sz="1400" dirty="0">
                          <a:latin typeface="Meiryo UI" panose="020B0604030504040204" pitchFamily="50" charset="-128"/>
                          <a:ea typeface="Meiryo UI" panose="020B0604030504040204" pitchFamily="50" charset="-128"/>
                        </a:rPr>
                        <a:t>摂津市</a:t>
                      </a:r>
                    </a:p>
                  </a:txBody>
                  <a:tcPr marL="0" marR="0" marT="0" marB="0"/>
                </a:tc>
                <a:tc>
                  <a:txBody>
                    <a:bodyPr/>
                    <a:lstStyle/>
                    <a:p>
                      <a:r>
                        <a:rPr kumimoji="1" lang="ja-JP" altLang="en-US" sz="1400" dirty="0">
                          <a:latin typeface="Meiryo UI" panose="020B0604030504040204" pitchFamily="50" charset="-128"/>
                          <a:ea typeface="Meiryo UI" panose="020B0604030504040204" pitchFamily="50" charset="-128"/>
                        </a:rPr>
                        <a:t>：製造業、卸売業・小売業等が集積</a:t>
                      </a:r>
                    </a:p>
                  </a:txBody>
                  <a:tcPr marL="0" marR="0" marT="0" marB="0"/>
                </a:tc>
                <a:extLst>
                  <a:ext uri="{0D108BD9-81ED-4DB2-BD59-A6C34878D82A}">
                    <a16:rowId xmlns:a16="http://schemas.microsoft.com/office/drawing/2014/main" val="989381645"/>
                  </a:ext>
                </a:extLst>
              </a:tr>
              <a:tr h="209664">
                <a:tc>
                  <a:txBody>
                    <a:bodyPr/>
                    <a:lstStyle/>
                    <a:p>
                      <a:pPr algn="dist"/>
                      <a:r>
                        <a:rPr kumimoji="1" lang="ja-JP" altLang="en-US" sz="1400" dirty="0">
                          <a:latin typeface="Meiryo UI" panose="020B0604030504040204" pitchFamily="50" charset="-128"/>
                          <a:ea typeface="Meiryo UI" panose="020B0604030504040204" pitchFamily="50" charset="-128"/>
                        </a:rPr>
                        <a:t>東大阪市</a:t>
                      </a:r>
                    </a:p>
                  </a:txBody>
                  <a:tcPr marL="0" marR="0" marT="0" marB="0"/>
                </a:tc>
                <a:tc>
                  <a:txBody>
                    <a:bodyPr/>
                    <a:lstStyle/>
                    <a:p>
                      <a:r>
                        <a:rPr kumimoji="1" lang="ja-JP" altLang="en-US" sz="1400" dirty="0">
                          <a:latin typeface="Meiryo UI" panose="020B0604030504040204" pitchFamily="50" charset="-128"/>
                          <a:ea typeface="Meiryo UI" panose="020B0604030504040204" pitchFamily="50" charset="-128"/>
                        </a:rPr>
                        <a:t>：製造業、卸売業・小売業等が集積</a:t>
                      </a:r>
                    </a:p>
                  </a:txBody>
                  <a:tcPr marL="0" marR="0" marT="0" marB="0"/>
                </a:tc>
                <a:extLst>
                  <a:ext uri="{0D108BD9-81ED-4DB2-BD59-A6C34878D82A}">
                    <a16:rowId xmlns:a16="http://schemas.microsoft.com/office/drawing/2014/main" val="3620747016"/>
                  </a:ext>
                </a:extLst>
              </a:tr>
            </a:tbl>
          </a:graphicData>
        </a:graphic>
      </p:graphicFrame>
      <p:pic>
        <p:nvPicPr>
          <p:cNvPr id="2" name="図 1">
            <a:extLst>
              <a:ext uri="{FF2B5EF4-FFF2-40B4-BE49-F238E27FC236}">
                <a16:creationId xmlns:a16="http://schemas.microsoft.com/office/drawing/2014/main" id="{B14AE07A-89D3-4FD5-87E7-01D7C4453A1E}"/>
              </a:ext>
            </a:extLst>
          </p:cNvPr>
          <p:cNvPicPr>
            <a:picLocks noChangeAspect="1"/>
          </p:cNvPicPr>
          <p:nvPr/>
        </p:nvPicPr>
        <p:blipFill>
          <a:blip r:embed="rId3"/>
          <a:stretch>
            <a:fillRect/>
          </a:stretch>
        </p:blipFill>
        <p:spPr>
          <a:xfrm>
            <a:off x="4748890" y="1494780"/>
            <a:ext cx="4048095" cy="3395766"/>
          </a:xfrm>
          <a:prstGeom prst="rect">
            <a:avLst/>
          </a:prstGeom>
        </p:spPr>
      </p:pic>
    </p:spTree>
    <p:extLst>
      <p:ext uri="{BB962C8B-B14F-4D97-AF65-F5344CB8AC3E}">
        <p14:creationId xmlns:p14="http://schemas.microsoft.com/office/powerpoint/2010/main" val="26665298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p:cNvCxnSpPr>
            <a:cxnSpLocks/>
          </p:cNvCxnSpPr>
          <p:nvPr/>
        </p:nvCxnSpPr>
        <p:spPr>
          <a:xfrm>
            <a:off x="463494" y="3429000"/>
            <a:ext cx="8217012"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3" name="正方形/長方形 2"/>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5</a:t>
            </a:fld>
            <a:endParaRPr kumimoji="1" lang="ja-JP" altLang="en-US" sz="18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4" name="テキスト ボックス 3"/>
          <p:cNvSpPr txBox="1"/>
          <p:nvPr/>
        </p:nvSpPr>
        <p:spPr>
          <a:xfrm>
            <a:off x="463494" y="2402462"/>
            <a:ext cx="8217012" cy="954107"/>
          </a:xfrm>
          <a:prstGeom prst="rect">
            <a:avLst/>
          </a:prstGeom>
          <a:noFill/>
        </p:spPr>
        <p:txBody>
          <a:bodyPr wrap="square" rtlCol="0">
            <a:spAutoFit/>
          </a:bodyPr>
          <a:lstStyle/>
          <a:p>
            <a:r>
              <a:rPr lang="ja-JP" altLang="en-US" sz="2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２．第２期大阪府まち・ひと・しごと創生総合戦略　</a:t>
            </a:r>
            <a:endParaRPr lang="en-US" altLang="ja-JP" sz="2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の振り返り</a:t>
            </a:r>
          </a:p>
        </p:txBody>
      </p:sp>
      <p:sp>
        <p:nvSpPr>
          <p:cNvPr id="5" name="テキスト ボックス 4">
            <a:extLst>
              <a:ext uri="{FF2B5EF4-FFF2-40B4-BE49-F238E27FC236}">
                <a16:creationId xmlns:a16="http://schemas.microsoft.com/office/drawing/2014/main" id="{5FBF1201-F155-46E2-B43C-DCF0BB1655FE}"/>
              </a:ext>
            </a:extLst>
          </p:cNvPr>
          <p:cNvSpPr txBox="1"/>
          <p:nvPr/>
        </p:nvSpPr>
        <p:spPr>
          <a:xfrm>
            <a:off x="3696034" y="5828982"/>
            <a:ext cx="5060530" cy="461665"/>
          </a:xfrm>
          <a:prstGeom prst="rect">
            <a:avLst/>
          </a:prstGeom>
          <a:noFill/>
          <a:ln>
            <a:solidFill>
              <a:schemeClr val="tx1"/>
            </a:solidFill>
            <a:prstDash val="sysDot"/>
          </a:ln>
        </p:spPr>
        <p:txBody>
          <a:bodyPr wrap="square" rtlCol="0">
            <a:spAutoFit/>
          </a:bodyPr>
          <a:lstStyle/>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第２期総合戦略の振り返りは、令和６年</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月時点の評価を掲載しています。</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最終評価は計画期間終了（令和６年度末）後に実施します。</a:t>
            </a:r>
          </a:p>
        </p:txBody>
      </p:sp>
    </p:spTree>
    <p:extLst>
      <p:ext uri="{BB962C8B-B14F-4D97-AF65-F5344CB8AC3E}">
        <p14:creationId xmlns:p14="http://schemas.microsoft.com/office/powerpoint/2010/main" val="27503405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四角形: 角を丸くする 29">
            <a:extLst>
              <a:ext uri="{FF2B5EF4-FFF2-40B4-BE49-F238E27FC236}">
                <a16:creationId xmlns:a16="http://schemas.microsoft.com/office/drawing/2014/main" id="{B971BAE6-5FF1-4CDE-B1CA-FCB8FE6E55DA}"/>
              </a:ext>
            </a:extLst>
          </p:cNvPr>
          <p:cNvSpPr/>
          <p:nvPr/>
        </p:nvSpPr>
        <p:spPr>
          <a:xfrm>
            <a:off x="163467" y="597487"/>
            <a:ext cx="4028862" cy="6065722"/>
          </a:xfrm>
          <a:prstGeom prst="roundRect">
            <a:avLst>
              <a:gd name="adj" fmla="val 32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sng"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8" name="テキスト ボックス 17">
            <a:extLst>
              <a:ext uri="{FF2B5EF4-FFF2-40B4-BE49-F238E27FC236}">
                <a16:creationId xmlns:a16="http://schemas.microsoft.com/office/drawing/2014/main" id="{D3B67018-8AE7-4B30-8E93-B363068FFA9E}"/>
              </a:ext>
            </a:extLst>
          </p:cNvPr>
          <p:cNvSpPr txBox="1"/>
          <p:nvPr/>
        </p:nvSpPr>
        <p:spPr>
          <a:xfrm>
            <a:off x="179511" y="640198"/>
            <a:ext cx="2126366" cy="338554"/>
          </a:xfrm>
          <a:prstGeom prst="rect">
            <a:avLst/>
          </a:prstGeom>
          <a:noFill/>
        </p:spPr>
        <p:txBody>
          <a:bodyPr wrap="square" rtlCol="0">
            <a:spAutoFit/>
          </a:bodyPr>
          <a:lstStyle/>
          <a:p>
            <a:pPr marL="266700" marR="0" lvl="0" indent="-26670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0" name="テキスト ボックス 19">
            <a:extLst>
              <a:ext uri="{FF2B5EF4-FFF2-40B4-BE49-F238E27FC236}">
                <a16:creationId xmlns:a16="http://schemas.microsoft.com/office/drawing/2014/main" id="{BED4F2F1-12C4-4EEF-ABC7-2722C240E30A}"/>
              </a:ext>
            </a:extLst>
          </p:cNvPr>
          <p:cNvSpPr txBox="1"/>
          <p:nvPr/>
        </p:nvSpPr>
        <p:spPr>
          <a:xfrm>
            <a:off x="153632" y="611073"/>
            <a:ext cx="4028863" cy="4402295"/>
          </a:xfrm>
          <a:prstGeom prst="rect">
            <a:avLst/>
          </a:prstGeom>
          <a:noFill/>
        </p:spPr>
        <p:txBody>
          <a:bodyPr wrap="square" rtlCol="0">
            <a:spAutoFit/>
          </a:bodyPr>
          <a:lstStyle/>
          <a:p>
            <a:pPr marL="266700" marR="0" lvl="0" indent="-266700" defTabSz="914400" rtl="0" eaLnBrk="1" fontAlgn="auto" latinLnBrk="0" hangingPunct="1">
              <a:lnSpc>
                <a:spcPts val="1800"/>
              </a:lnSpc>
              <a:spcBef>
                <a:spcPts val="0"/>
              </a:spcBef>
              <a:spcAft>
                <a:spcPts val="0"/>
              </a:spcAft>
              <a:buClrTx/>
              <a:buSzTx/>
              <a:buFontTx/>
              <a:buNone/>
              <a:tabLst/>
              <a:defRPr/>
            </a:pPr>
            <a:endParaRPr kumimoji="1" lang="en-US" altLang="ja-JP" sz="1600" b="0" i="0"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266700" marR="0" lvl="0" indent="-266700" defTabSz="914400" rtl="0" eaLnBrk="1" fontAlgn="auto" latinLnBrk="0" hangingPunct="1">
              <a:lnSpc>
                <a:spcPts val="1800"/>
              </a:lnSpc>
              <a:spcBef>
                <a:spcPts val="0"/>
              </a:spcBef>
              <a:spcAft>
                <a:spcPts val="0"/>
              </a:spcAft>
              <a:buClrTx/>
              <a:buSzTx/>
              <a:buFontTx/>
              <a:buNone/>
              <a:tabLst/>
              <a:defRPr/>
            </a:pPr>
            <a:endParaRPr kumimoji="1" lang="en-US" altLang="ja-JP" sz="1600" b="0" i="0"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266700" marR="0" lvl="0" indent="-266700" defTabSz="914400" rtl="0" eaLnBrk="1" fontAlgn="auto" latinLnBrk="0" hangingPunct="1">
              <a:lnSpc>
                <a:spcPts val="1800"/>
              </a:lnSpc>
              <a:spcBef>
                <a:spcPts val="0"/>
              </a:spcBef>
              <a:spcAft>
                <a:spcPts val="0"/>
              </a:spcAft>
              <a:buClrTx/>
              <a:buSzTx/>
              <a:buFontTx/>
              <a:buNone/>
              <a:tabLst/>
              <a:defRPr/>
            </a:pPr>
            <a:endParaRPr lang="en-US" altLang="ja-JP" sz="1600" dirty="0">
              <a:latin typeface="Meiryo UI" panose="020B0604030504040204" pitchFamily="50" charset="-128"/>
              <a:ea typeface="Meiryo UI" panose="020B0604030504040204" pitchFamily="50" charset="-128"/>
            </a:endParaRPr>
          </a:p>
          <a:p>
            <a:pPr marL="266700" marR="0" lvl="0" indent="-266700" defTabSz="914400" rtl="0" eaLnBrk="1" fontAlgn="auto" latinLnBrk="0" hangingPunct="1">
              <a:lnSpc>
                <a:spcPts val="1800"/>
              </a:lnSpc>
              <a:spcBef>
                <a:spcPts val="0"/>
              </a:spcBef>
              <a:spcAft>
                <a:spcPts val="0"/>
              </a:spcAft>
              <a:buClrTx/>
              <a:buSzTx/>
              <a:buFontTx/>
              <a:buNone/>
              <a:tabLst/>
              <a:defRPr/>
            </a:pPr>
            <a:endParaRPr kumimoji="1" lang="en-US" altLang="ja-JP" sz="1600" b="0" i="0"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6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類型③ 子育て世帯転入型</a:t>
            </a:r>
            <a:endParaRPr kumimoji="1" lang="en-US" altLang="ja-JP" sz="11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65113" marR="0" lvl="0" indent="-265113" algn="l" defTabSz="914400" rtl="0" eaLnBrk="1" fontAlgn="auto" latinLnBrk="0" hangingPunct="1">
              <a:spcBef>
                <a:spcPts val="6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・新駅の設置や新たな開発等により住宅着工戸数が増加した地域などにおいて、</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10</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歳未満と</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30</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代の転入超過が発生。子育て世帯等が多く流入していると考えられる。</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65113" marR="0" lvl="0" indent="-265113" algn="l" defTabSz="914400" rtl="0" eaLnBrk="1" fontAlgn="auto" latinLnBrk="0" hangingPunct="1">
              <a:spcBef>
                <a:spcPts val="600"/>
              </a:spcBef>
              <a:spcAft>
                <a:spcPts val="0"/>
              </a:spcAft>
              <a:buClrTx/>
              <a:buSzTx/>
              <a:buFontTx/>
              <a:buNone/>
              <a:tabLst/>
              <a:defRPr/>
            </a:pPr>
            <a:r>
              <a:rPr lang="ja-JP" altLang="en-US" sz="1600" dirty="0">
                <a:solidFill>
                  <a:prstClr val="black"/>
                </a:solidFill>
                <a:latin typeface="Meiryo UI" panose="020B0604030504040204" pitchFamily="50" charset="-128"/>
                <a:ea typeface="Meiryo UI" panose="020B0604030504040204" pitchFamily="50" charset="-128"/>
              </a:rPr>
              <a:t>　・一方、 </a:t>
            </a:r>
            <a:r>
              <a:rPr lang="en-US" altLang="ja-JP" sz="1600" dirty="0">
                <a:solidFill>
                  <a:prstClr val="black"/>
                </a:solidFill>
                <a:latin typeface="Meiryo UI" panose="020B0604030504040204" pitchFamily="50" charset="-128"/>
                <a:ea typeface="Meiryo UI" panose="020B0604030504040204" pitchFamily="50" charset="-128"/>
              </a:rPr>
              <a:t>10</a:t>
            </a:r>
            <a:r>
              <a:rPr lang="ja-JP" altLang="en-US" sz="1600" dirty="0">
                <a:solidFill>
                  <a:prstClr val="black"/>
                </a:solidFill>
                <a:latin typeface="Meiryo UI" panose="020B0604030504040204" pitchFamily="50" charset="-128"/>
                <a:ea typeface="Meiryo UI" panose="020B0604030504040204" pitchFamily="50" charset="-128"/>
              </a:rPr>
              <a:t>代後半から</a:t>
            </a:r>
            <a:r>
              <a:rPr lang="en-US" altLang="ja-JP" sz="1600" dirty="0">
                <a:solidFill>
                  <a:prstClr val="black"/>
                </a:solidFill>
                <a:latin typeface="Meiryo UI" panose="020B0604030504040204" pitchFamily="50" charset="-128"/>
                <a:ea typeface="Meiryo UI" panose="020B0604030504040204" pitchFamily="50" charset="-128"/>
              </a:rPr>
              <a:t>20</a:t>
            </a:r>
            <a:r>
              <a:rPr lang="ja-JP" altLang="en-US" sz="1600" dirty="0">
                <a:solidFill>
                  <a:prstClr val="black"/>
                </a:solidFill>
                <a:latin typeface="Meiryo UI" panose="020B0604030504040204" pitchFamily="50" charset="-128"/>
                <a:ea typeface="Meiryo UI" panose="020B0604030504040204" pitchFamily="50" charset="-128"/>
              </a:rPr>
              <a:t>代では転出超過の傾向がみられ、子どもたちが進学・就職等により、他地域へ転出していると考えられる</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65113" marR="0" lvl="0" indent="-265113" algn="l" defTabSz="914400" rtl="0" eaLnBrk="1" fontAlgn="auto" latinLnBrk="0" hangingPunct="1">
              <a:spcBef>
                <a:spcPts val="600"/>
              </a:spcBef>
              <a:spcAft>
                <a:spcPts val="0"/>
              </a:spcAft>
              <a:buClrTx/>
              <a:buSzTx/>
              <a:buFontTx/>
              <a:buNone/>
              <a:tabLst/>
              <a:defRPr/>
            </a:pPr>
            <a:r>
              <a:rPr lang="ja-JP" altLang="en-US" sz="1600" dirty="0">
                <a:solidFill>
                  <a:prstClr val="black"/>
                </a:solidFill>
                <a:latin typeface="Meiryo UI" panose="020B0604030504040204" pitchFamily="50" charset="-128"/>
                <a:ea typeface="Meiryo UI" panose="020B0604030504040204" pitchFamily="50" charset="-128"/>
              </a:rPr>
              <a:t>　・地域の若者に進学や就職後も住み続けてもらえるよう、大阪の経済を成長させ、生まれ育ったまちで安心して暮らし、働き、楽しめる環境を整えていくことが必要</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198438" marR="0" lvl="0" indent="-198438" defTabSz="914400" rtl="0" eaLnBrk="1" fontAlgn="auto" latinLnBrk="0" hangingPunct="1">
              <a:lnSpc>
                <a:spcPts val="1800"/>
              </a:lnSpc>
              <a:spcBef>
                <a:spcPts val="0"/>
              </a:spcBef>
              <a:spcAft>
                <a:spcPts val="0"/>
              </a:spcAft>
              <a:buClrTx/>
              <a:buSzTx/>
              <a:buFontTx/>
              <a:buNone/>
              <a:tabLst/>
              <a:defRPr/>
            </a:pPr>
            <a:endParaRPr lang="en-US" altLang="ja-JP" sz="1100" dirty="0">
              <a:solidFill>
                <a:prstClr val="black"/>
              </a:solidFill>
              <a:latin typeface="Meiryo UI" panose="020B0604030504040204" pitchFamily="50" charset="-128"/>
              <a:ea typeface="Meiryo UI" panose="020B0604030504040204" pitchFamily="50" charset="-128"/>
            </a:endParaRPr>
          </a:p>
        </p:txBody>
      </p:sp>
      <p:sp>
        <p:nvSpPr>
          <p:cNvPr id="38" name="正方形/長方形 37">
            <a:extLst>
              <a:ext uri="{FF2B5EF4-FFF2-40B4-BE49-F238E27FC236}">
                <a16:creationId xmlns:a16="http://schemas.microsoft.com/office/drawing/2014/main" id="{3D169B7D-8B0D-4A3F-A013-2372B322F38D}"/>
              </a:ext>
            </a:extLst>
          </p:cNvPr>
          <p:cNvSpPr/>
          <p:nvPr/>
        </p:nvSpPr>
        <p:spPr>
          <a:xfrm>
            <a:off x="179512" y="220670"/>
            <a:ext cx="8136904"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府内市町村における年齢階級別転入超過の特徴</a:t>
            </a:r>
            <a:r>
              <a:rPr kumimoji="1" lang="en-US" altLang="ja-JP"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rPr>
              <a:t>ー類型③ 子育て世帯転入型ー</a:t>
            </a:r>
            <a:endParaRPr kumimoji="1" lang="ja-JP" altLang="en-US" sz="1800" b="1" i="0" u="none" strike="noStrike" kern="1200" cap="none" spc="0" normalizeH="0" baseline="0" noProof="0" dirty="0">
              <a:ln>
                <a:noFill/>
              </a:ln>
              <a:solidFill>
                <a:schemeClr val="accent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四角形: 角を丸くする 2">
            <a:extLst>
              <a:ext uri="{FF2B5EF4-FFF2-40B4-BE49-F238E27FC236}">
                <a16:creationId xmlns:a16="http://schemas.microsoft.com/office/drawing/2014/main" id="{A0B0B2BB-3D76-4F96-BA25-D00C52459EFA}"/>
              </a:ext>
            </a:extLst>
          </p:cNvPr>
          <p:cNvSpPr/>
          <p:nvPr/>
        </p:nvSpPr>
        <p:spPr>
          <a:xfrm>
            <a:off x="102175" y="186165"/>
            <a:ext cx="8937548" cy="6525185"/>
          </a:xfrm>
          <a:prstGeom prst="roundRect">
            <a:avLst>
              <a:gd name="adj" fmla="val 2580"/>
            </a:avLst>
          </a:prstGeom>
          <a:noFill/>
          <a:ln w="1905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2" name="正方形/長方形 31">
            <a:extLst>
              <a:ext uri="{FF2B5EF4-FFF2-40B4-BE49-F238E27FC236}">
                <a16:creationId xmlns:a16="http://schemas.microsoft.com/office/drawing/2014/main" id="{B0D31B77-3A22-424E-9944-447835B1BE03}"/>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59</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48CBA686-37C4-424F-A6AC-113E8829C076}"/>
              </a:ext>
            </a:extLst>
          </p:cNvPr>
          <p:cNvSpPr txBox="1"/>
          <p:nvPr/>
        </p:nvSpPr>
        <p:spPr>
          <a:xfrm>
            <a:off x="5130101" y="1038561"/>
            <a:ext cx="3189757"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転入超過状況イメージ図</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7" name="テキスト ボックス 16">
            <a:extLst>
              <a:ext uri="{FF2B5EF4-FFF2-40B4-BE49-F238E27FC236}">
                <a16:creationId xmlns:a16="http://schemas.microsoft.com/office/drawing/2014/main" id="{AECB737B-BC26-4137-B779-19837F4745D4}"/>
              </a:ext>
            </a:extLst>
          </p:cNvPr>
          <p:cNvSpPr txBox="1"/>
          <p:nvPr/>
        </p:nvSpPr>
        <p:spPr>
          <a:xfrm>
            <a:off x="4611961" y="5056736"/>
            <a:ext cx="4226036" cy="307777"/>
          </a:xfrm>
          <a:prstGeom prst="rect">
            <a:avLst/>
          </a:prstGeom>
          <a:noFill/>
        </p:spPr>
        <p:txBody>
          <a:bodyPr wrap="square" rtlCol="0">
            <a:spAutoFit/>
          </a:bodyPr>
          <a:lstStyle/>
          <a:p>
            <a:pPr marL="0" marR="0" lvl="0" indent="0" algn="l" defTabSz="914400" rtl="0" eaLnBrk="1" fontAlgn="auto" latinLnBrk="0" hangingPunct="1">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（該当市町村の例）</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aphicFrame>
        <p:nvGraphicFramePr>
          <p:cNvPr id="16" name="表 3">
            <a:extLst>
              <a:ext uri="{FF2B5EF4-FFF2-40B4-BE49-F238E27FC236}">
                <a16:creationId xmlns:a16="http://schemas.microsoft.com/office/drawing/2014/main" id="{235FA555-6B37-4155-A0AF-3EC7CC688A00}"/>
              </a:ext>
            </a:extLst>
          </p:cNvPr>
          <p:cNvGraphicFramePr>
            <a:graphicFrameLocks noGrp="1"/>
          </p:cNvGraphicFramePr>
          <p:nvPr>
            <p:extLst>
              <p:ext uri="{D42A27DB-BD31-4B8C-83A1-F6EECF244321}">
                <p14:modId xmlns:p14="http://schemas.microsoft.com/office/powerpoint/2010/main" val="1260161027"/>
              </p:ext>
            </p:extLst>
          </p:nvPr>
        </p:nvGraphicFramePr>
        <p:xfrm>
          <a:off x="4951673" y="5360145"/>
          <a:ext cx="3847892" cy="640080"/>
        </p:xfrm>
        <a:graphic>
          <a:graphicData uri="http://schemas.openxmlformats.org/drawingml/2006/table">
            <a:tbl>
              <a:tblPr firstRow="1" bandRow="1">
                <a:tableStyleId>{2D5ABB26-0587-4C30-8999-92F81FD0307C}</a:tableStyleId>
              </a:tblPr>
              <a:tblGrid>
                <a:gridCol w="567215">
                  <a:extLst>
                    <a:ext uri="{9D8B030D-6E8A-4147-A177-3AD203B41FA5}">
                      <a16:colId xmlns:a16="http://schemas.microsoft.com/office/drawing/2014/main" val="1420213680"/>
                    </a:ext>
                  </a:extLst>
                </a:gridCol>
                <a:gridCol w="3280677">
                  <a:extLst>
                    <a:ext uri="{9D8B030D-6E8A-4147-A177-3AD203B41FA5}">
                      <a16:colId xmlns:a16="http://schemas.microsoft.com/office/drawing/2014/main" val="3933515125"/>
                    </a:ext>
                  </a:extLst>
                </a:gridCol>
              </a:tblGrid>
              <a:tr h="209664">
                <a:tc>
                  <a:txBody>
                    <a:bodyPr/>
                    <a:lstStyle/>
                    <a:p>
                      <a:pPr algn="dist"/>
                      <a:r>
                        <a:rPr kumimoji="1" lang="ja-JP" altLang="en-US" sz="1400" dirty="0">
                          <a:latin typeface="Meiryo UI" panose="020B0604030504040204" pitchFamily="50" charset="-128"/>
                          <a:ea typeface="Meiryo UI" panose="020B0604030504040204" pitchFamily="50" charset="-128"/>
                        </a:rPr>
                        <a:t>島本町</a:t>
                      </a:r>
                    </a:p>
                  </a:txBody>
                  <a:tcPr marL="0" marR="0" marT="0" marB="0"/>
                </a:tc>
                <a:tc>
                  <a:txBody>
                    <a:bodyPr/>
                    <a:lstStyle/>
                    <a:p>
                      <a:r>
                        <a:rPr kumimoji="1" lang="ja-JP" altLang="en-US" sz="1400" dirty="0">
                          <a:latin typeface="Meiryo UI" panose="020B0604030504040204" pitchFamily="50" charset="-128"/>
                          <a:ea typeface="Meiryo UI" panose="020B0604030504040204" pitchFamily="50" charset="-128"/>
                        </a:rPr>
                        <a:t>：島本駅の開業に伴う住宅開発</a:t>
                      </a:r>
                    </a:p>
                  </a:txBody>
                  <a:tcPr marL="0" marR="0" marT="0" marB="0"/>
                </a:tc>
                <a:extLst>
                  <a:ext uri="{0D108BD9-81ED-4DB2-BD59-A6C34878D82A}">
                    <a16:rowId xmlns:a16="http://schemas.microsoft.com/office/drawing/2014/main" val="3602592326"/>
                  </a:ext>
                </a:extLst>
              </a:tr>
              <a:tr h="209664">
                <a:tc>
                  <a:txBody>
                    <a:bodyPr/>
                    <a:lstStyle/>
                    <a:p>
                      <a:pPr algn="dist"/>
                      <a:r>
                        <a:rPr kumimoji="1" lang="ja-JP" altLang="en-US" sz="1400" dirty="0">
                          <a:latin typeface="Meiryo UI" panose="020B0604030504040204" pitchFamily="50" charset="-128"/>
                          <a:ea typeface="Meiryo UI" panose="020B0604030504040204" pitchFamily="50" charset="-128"/>
                        </a:rPr>
                        <a:t>交野市</a:t>
                      </a:r>
                    </a:p>
                  </a:txBody>
                  <a:tcPr marL="0" marR="0" marT="0" marB="0"/>
                </a:tc>
                <a:tc>
                  <a:txBody>
                    <a:bodyPr/>
                    <a:lstStyle/>
                    <a:p>
                      <a:r>
                        <a:rPr kumimoji="1" lang="ja-JP" altLang="en-US" sz="1400" dirty="0">
                          <a:latin typeface="Meiryo UI" panose="020B0604030504040204" pitchFamily="50" charset="-128"/>
                          <a:ea typeface="Meiryo UI" panose="020B0604030504040204" pitchFamily="50" charset="-128"/>
                        </a:rPr>
                        <a:t>：第２京阪の整備に伴う沿道開発</a:t>
                      </a:r>
                    </a:p>
                  </a:txBody>
                  <a:tcPr marL="0" marR="0" marT="0" marB="0"/>
                </a:tc>
                <a:extLst>
                  <a:ext uri="{0D108BD9-81ED-4DB2-BD59-A6C34878D82A}">
                    <a16:rowId xmlns:a16="http://schemas.microsoft.com/office/drawing/2014/main" val="989381645"/>
                  </a:ext>
                </a:extLst>
              </a:tr>
              <a:tr h="209664">
                <a:tc>
                  <a:txBody>
                    <a:bodyPr/>
                    <a:lstStyle/>
                    <a:p>
                      <a:pPr algn="dist"/>
                      <a:r>
                        <a:rPr kumimoji="1" lang="ja-JP" altLang="en-US" sz="1400" dirty="0">
                          <a:latin typeface="Meiryo UI" panose="020B0604030504040204" pitchFamily="50" charset="-128"/>
                          <a:ea typeface="Meiryo UI" panose="020B0604030504040204" pitchFamily="50" charset="-128"/>
                        </a:rPr>
                        <a:t>和泉市</a:t>
                      </a:r>
                    </a:p>
                  </a:txBody>
                  <a:tcPr marL="0" marR="0" marT="0" marB="0"/>
                </a:tc>
                <a:tc>
                  <a:txBody>
                    <a:bodyPr/>
                    <a:lstStyle/>
                    <a:p>
                      <a:r>
                        <a:rPr kumimoji="1" lang="ja-JP" altLang="en-US" sz="1400" dirty="0">
                          <a:latin typeface="Meiryo UI" panose="020B0604030504040204" pitchFamily="50" charset="-128"/>
                          <a:ea typeface="Meiryo UI" panose="020B0604030504040204" pitchFamily="50" charset="-128"/>
                        </a:rPr>
                        <a:t>：和泉中央駅前開発</a:t>
                      </a:r>
                    </a:p>
                  </a:txBody>
                  <a:tcPr marL="0" marR="0" marT="0" marB="0"/>
                </a:tc>
                <a:extLst>
                  <a:ext uri="{0D108BD9-81ED-4DB2-BD59-A6C34878D82A}">
                    <a16:rowId xmlns:a16="http://schemas.microsoft.com/office/drawing/2014/main" val="3620747016"/>
                  </a:ext>
                </a:extLst>
              </a:tr>
            </a:tbl>
          </a:graphicData>
        </a:graphic>
      </p:graphicFrame>
      <p:pic>
        <p:nvPicPr>
          <p:cNvPr id="2" name="図 1">
            <a:extLst>
              <a:ext uri="{FF2B5EF4-FFF2-40B4-BE49-F238E27FC236}">
                <a16:creationId xmlns:a16="http://schemas.microsoft.com/office/drawing/2014/main" id="{E0C5F6B1-B586-4FD1-A590-CC6CC979DC8D}"/>
              </a:ext>
            </a:extLst>
          </p:cNvPr>
          <p:cNvPicPr>
            <a:picLocks noChangeAspect="1"/>
          </p:cNvPicPr>
          <p:nvPr/>
        </p:nvPicPr>
        <p:blipFill>
          <a:blip r:embed="rId3"/>
          <a:stretch>
            <a:fillRect/>
          </a:stretch>
        </p:blipFill>
        <p:spPr>
          <a:xfrm>
            <a:off x="4520703" y="1478782"/>
            <a:ext cx="4426080" cy="3426249"/>
          </a:xfrm>
          <a:prstGeom prst="rect">
            <a:avLst/>
          </a:prstGeom>
        </p:spPr>
      </p:pic>
    </p:spTree>
    <p:extLst>
      <p:ext uri="{BB962C8B-B14F-4D97-AF65-F5344CB8AC3E}">
        <p14:creationId xmlns:p14="http://schemas.microsoft.com/office/powerpoint/2010/main" val="113257758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５）外国人人口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ー外国人の転入転出・社会増減ー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179512" y="702856"/>
            <a:ext cx="8784976" cy="620363"/>
          </a:xfrm>
          <a:prstGeom prst="rect">
            <a:avLst/>
          </a:prstGeom>
          <a:solidFill>
            <a:schemeClr val="accent5">
              <a:lumMod val="20000"/>
              <a:lumOff val="80000"/>
            </a:schemeClr>
          </a:solidFill>
        </p:spPr>
        <p:txBody>
          <a:bodyPr wrap="square">
            <a:spAutoFit/>
          </a:bodyPr>
          <a:lstStyle/>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外国人の大阪府への転入・転出数及び社会増減は、コロナ禍の時期を除き、ともに増加傾向です。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転出よりも転入が上回っており、</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2023</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年は約</a:t>
            </a:r>
            <a:r>
              <a:rPr kumimoji="1" lang="en-US" altLang="ja-JP"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2.9</a:t>
            </a:r>
            <a:r>
              <a:rPr kumimoji="1" lang="ja-JP" altLang="en-US" sz="16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万人の社会増加</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です。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32" name="直線コネクタ 131">
            <a:extLst>
              <a:ext uri="{FF2B5EF4-FFF2-40B4-BE49-F238E27FC236}">
                <a16:creationId xmlns:a16="http://schemas.microsoft.com/office/drawing/2014/main" id="{68856096-D7B5-4F66-BB26-86E8EAEB1945}"/>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31" name="正方形/長方形 130">
            <a:extLst>
              <a:ext uri="{FF2B5EF4-FFF2-40B4-BE49-F238E27FC236}">
                <a16:creationId xmlns:a16="http://schemas.microsoft.com/office/drawing/2014/main" id="{5D2A7123-86DD-42C7-B29B-E53A5904E3A9}"/>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60</a:t>
            </a:fld>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2" name="テキスト ボックス 21">
            <a:extLst>
              <a:ext uri="{FF2B5EF4-FFF2-40B4-BE49-F238E27FC236}">
                <a16:creationId xmlns:a16="http://schemas.microsoft.com/office/drawing/2014/main" id="{A1935916-8504-4E11-B226-F9EA6C1C0109}"/>
              </a:ext>
            </a:extLst>
          </p:cNvPr>
          <p:cNvSpPr txBox="1"/>
          <p:nvPr/>
        </p:nvSpPr>
        <p:spPr>
          <a:xfrm>
            <a:off x="5002699" y="6505773"/>
            <a:ext cx="3610529"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出典：総務省「住民基本台帳に基づく人口、人口動態及び世帯数」</a:t>
            </a:r>
          </a:p>
        </p:txBody>
      </p:sp>
      <p:pic>
        <p:nvPicPr>
          <p:cNvPr id="4" name="図 3">
            <a:extLst>
              <a:ext uri="{FF2B5EF4-FFF2-40B4-BE49-F238E27FC236}">
                <a16:creationId xmlns:a16="http://schemas.microsoft.com/office/drawing/2014/main" id="{20C2E2EE-FA9F-49A3-8883-50F417546D93}"/>
              </a:ext>
            </a:extLst>
          </p:cNvPr>
          <p:cNvPicPr>
            <a:picLocks noChangeAspect="1"/>
          </p:cNvPicPr>
          <p:nvPr/>
        </p:nvPicPr>
        <p:blipFill>
          <a:blip r:embed="rId3"/>
          <a:stretch>
            <a:fillRect/>
          </a:stretch>
        </p:blipFill>
        <p:spPr>
          <a:xfrm>
            <a:off x="121138" y="1197553"/>
            <a:ext cx="9022862" cy="5291787"/>
          </a:xfrm>
          <a:prstGeom prst="rect">
            <a:avLst/>
          </a:prstGeom>
        </p:spPr>
      </p:pic>
    </p:spTree>
    <p:extLst>
      <p:ext uri="{BB962C8B-B14F-4D97-AF65-F5344CB8AC3E}">
        <p14:creationId xmlns:p14="http://schemas.microsoft.com/office/powerpoint/2010/main" val="21594871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５）外国人人口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ー外国人人口・外国人割合ー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179512" y="731431"/>
            <a:ext cx="8784976" cy="620363"/>
          </a:xfrm>
          <a:prstGeom prst="rect">
            <a:avLst/>
          </a:prstGeom>
          <a:solidFill>
            <a:schemeClr val="accent5">
              <a:lumMod val="20000"/>
              <a:lumOff val="80000"/>
            </a:schemeClr>
          </a:solidFill>
        </p:spPr>
        <p:txBody>
          <a:bodyPr wrap="square">
            <a:spAutoFit/>
          </a:bodyPr>
          <a:lstStyle/>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大阪府の外国人人口は増加傾向にあり、</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2023</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年には外国人人口割合が３</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を超えました。</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全国でも、大阪府は外国人人口数が３位となっており、今後も外国人人口の増加が見込まれます。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32" name="直線コネクタ 131">
            <a:extLst>
              <a:ext uri="{FF2B5EF4-FFF2-40B4-BE49-F238E27FC236}">
                <a16:creationId xmlns:a16="http://schemas.microsoft.com/office/drawing/2014/main" id="{68856096-D7B5-4F66-BB26-86E8EAEB1945}"/>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31" name="正方形/長方形 130">
            <a:extLst>
              <a:ext uri="{FF2B5EF4-FFF2-40B4-BE49-F238E27FC236}">
                <a16:creationId xmlns:a16="http://schemas.microsoft.com/office/drawing/2014/main" id="{5D2A7123-86DD-42C7-B29B-E53A5904E3A9}"/>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61</a:t>
            </a:fld>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6F953D4D-3A7D-4C79-A409-2EF74A753E49}"/>
              </a:ext>
            </a:extLst>
          </p:cNvPr>
          <p:cNvSpPr txBox="1"/>
          <p:nvPr/>
        </p:nvSpPr>
        <p:spPr>
          <a:xfrm>
            <a:off x="5659481" y="5911178"/>
            <a:ext cx="3610529"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出典：総務省「住民基本台帳に基づく人口、人口動態及び世帯数」</a:t>
            </a:r>
          </a:p>
        </p:txBody>
      </p:sp>
      <p:pic>
        <p:nvPicPr>
          <p:cNvPr id="2" name="図 1">
            <a:extLst>
              <a:ext uri="{FF2B5EF4-FFF2-40B4-BE49-F238E27FC236}">
                <a16:creationId xmlns:a16="http://schemas.microsoft.com/office/drawing/2014/main" id="{48A0A74E-04C1-43F8-8260-DE80070FE162}"/>
              </a:ext>
            </a:extLst>
          </p:cNvPr>
          <p:cNvPicPr>
            <a:picLocks noChangeAspect="1"/>
          </p:cNvPicPr>
          <p:nvPr/>
        </p:nvPicPr>
        <p:blipFill>
          <a:blip r:embed="rId3"/>
          <a:stretch>
            <a:fillRect/>
          </a:stretch>
        </p:blipFill>
        <p:spPr>
          <a:xfrm>
            <a:off x="57738" y="1827377"/>
            <a:ext cx="9022862" cy="4041998"/>
          </a:xfrm>
          <a:prstGeom prst="rect">
            <a:avLst/>
          </a:prstGeom>
        </p:spPr>
      </p:pic>
    </p:spTree>
    <p:extLst>
      <p:ext uri="{BB962C8B-B14F-4D97-AF65-F5344CB8AC3E}">
        <p14:creationId xmlns:p14="http://schemas.microsoft.com/office/powerpoint/2010/main" val="409621799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５）外国人人口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ー府内市町村の外国人人口・外国人割合ー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179512" y="683806"/>
            <a:ext cx="8784976" cy="581891"/>
          </a:xfrm>
          <a:prstGeom prst="rect">
            <a:avLst/>
          </a:prstGeom>
          <a:solidFill>
            <a:schemeClr val="accent5">
              <a:lumMod val="20000"/>
              <a:lumOff val="80000"/>
            </a:schemeClr>
          </a:solidFill>
        </p:spPr>
        <p:txBody>
          <a:bodyPr wrap="square">
            <a:spAutoFit/>
          </a:bodyPr>
          <a:lstStyle/>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外国人人口の割合を市町村別にみると、特別永住者が多い地域や、事業所が集積している地域において多くなっています。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32" name="直線コネクタ 131">
            <a:extLst>
              <a:ext uri="{FF2B5EF4-FFF2-40B4-BE49-F238E27FC236}">
                <a16:creationId xmlns:a16="http://schemas.microsoft.com/office/drawing/2014/main" id="{68856096-D7B5-4F66-BB26-86E8EAEB1945}"/>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31" name="正方形/長方形 130">
            <a:extLst>
              <a:ext uri="{FF2B5EF4-FFF2-40B4-BE49-F238E27FC236}">
                <a16:creationId xmlns:a16="http://schemas.microsoft.com/office/drawing/2014/main" id="{5D2A7123-86DD-42C7-B29B-E53A5904E3A9}"/>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62</a:t>
            </a:fld>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graphicFrame>
        <p:nvGraphicFramePr>
          <p:cNvPr id="16" name="表 2">
            <a:extLst>
              <a:ext uri="{FF2B5EF4-FFF2-40B4-BE49-F238E27FC236}">
                <a16:creationId xmlns:a16="http://schemas.microsoft.com/office/drawing/2014/main" id="{15A1EED2-C7E8-452E-80E6-9695C18888CC}"/>
              </a:ext>
            </a:extLst>
          </p:cNvPr>
          <p:cNvGraphicFramePr>
            <a:graphicFrameLocks noGrp="1"/>
          </p:cNvGraphicFramePr>
          <p:nvPr>
            <p:extLst>
              <p:ext uri="{D42A27DB-BD31-4B8C-83A1-F6EECF244321}">
                <p14:modId xmlns:p14="http://schemas.microsoft.com/office/powerpoint/2010/main" val="4219519910"/>
              </p:ext>
            </p:extLst>
          </p:nvPr>
        </p:nvGraphicFramePr>
        <p:xfrm>
          <a:off x="317461" y="1916120"/>
          <a:ext cx="3930503" cy="4409782"/>
        </p:xfrm>
        <a:graphic>
          <a:graphicData uri="http://schemas.openxmlformats.org/drawingml/2006/table">
            <a:tbl>
              <a:tblPr firstRow="1" bandRow="1">
                <a:tableStyleId>{5C22544A-7EE6-4342-B048-85BDC9FD1C3A}</a:tableStyleId>
              </a:tblPr>
              <a:tblGrid>
                <a:gridCol w="982626">
                  <a:extLst>
                    <a:ext uri="{9D8B030D-6E8A-4147-A177-3AD203B41FA5}">
                      <a16:colId xmlns:a16="http://schemas.microsoft.com/office/drawing/2014/main" val="4217908190"/>
                    </a:ext>
                  </a:extLst>
                </a:gridCol>
                <a:gridCol w="938323">
                  <a:extLst>
                    <a:ext uri="{9D8B030D-6E8A-4147-A177-3AD203B41FA5}">
                      <a16:colId xmlns:a16="http://schemas.microsoft.com/office/drawing/2014/main" val="2228562291"/>
                    </a:ext>
                  </a:extLst>
                </a:gridCol>
                <a:gridCol w="978196">
                  <a:extLst>
                    <a:ext uri="{9D8B030D-6E8A-4147-A177-3AD203B41FA5}">
                      <a16:colId xmlns:a16="http://schemas.microsoft.com/office/drawing/2014/main" val="3437740294"/>
                    </a:ext>
                  </a:extLst>
                </a:gridCol>
                <a:gridCol w="1031358">
                  <a:extLst>
                    <a:ext uri="{9D8B030D-6E8A-4147-A177-3AD203B41FA5}">
                      <a16:colId xmlns:a16="http://schemas.microsoft.com/office/drawing/2014/main" val="2769717688"/>
                    </a:ext>
                  </a:extLst>
                </a:gridCol>
              </a:tblGrid>
              <a:tr h="339214">
                <a:tc>
                  <a:txBody>
                    <a:bodyPr/>
                    <a:lstStyle/>
                    <a:p>
                      <a:pPr algn="ctr" fontAlgn="ctr"/>
                      <a:r>
                        <a:rPr lang="ja-JP" altLang="en-US" sz="1000" b="1" i="0" u="none" strike="noStrike" dirty="0">
                          <a:effectLst/>
                          <a:latin typeface="Meiryo UI" panose="020B0604030504040204" pitchFamily="50" charset="-128"/>
                          <a:ea typeface="Meiryo UI" panose="020B0604030504040204" pitchFamily="50" charset="-128"/>
                        </a:rPr>
                        <a:t>市町村</a:t>
                      </a:r>
                      <a:endParaRPr lang="zh-CN" altLang="en-US" sz="1000" b="1" i="0" u="none" strike="noStrike" dirty="0">
                        <a:effectLst/>
                        <a:latin typeface="Meiryo UI" panose="020B0604030504040204" pitchFamily="50" charset="-128"/>
                        <a:ea typeface="Meiryo UI" panose="020B0604030504040204" pitchFamily="50" charset="-128"/>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CN" altLang="en-US" sz="1000" b="1" i="0" u="none" strike="noStrike">
                          <a:effectLst/>
                          <a:latin typeface="Meiryo UI" panose="020B0604030504040204" pitchFamily="50" charset="-128"/>
                          <a:ea typeface="Meiryo UI" panose="020B0604030504040204" pitchFamily="50" charset="-128"/>
                        </a:rPr>
                        <a:t>外国人人口</a:t>
                      </a:r>
                      <a:endParaRPr lang="en-US" altLang="zh-CN" sz="1000" b="1" i="0" u="none" strike="noStrike">
                        <a:effectLst/>
                        <a:latin typeface="Meiryo UI" panose="020B0604030504040204" pitchFamily="50" charset="-128"/>
                        <a:ea typeface="Meiryo UI" panose="020B0604030504040204"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zh-CN" altLang="en-US" sz="1000" b="1" i="0" u="none" strike="noStrike">
                          <a:effectLst/>
                          <a:latin typeface="Meiryo UI" panose="020B0604030504040204" pitchFamily="50" charset="-128"/>
                          <a:ea typeface="Meiryo UI" panose="020B0604030504040204" pitchFamily="50" charset="-128"/>
                        </a:rPr>
                        <a:t>（人）</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ctr"/>
                      <a:r>
                        <a:rPr lang="ja-JP" altLang="en-US" sz="1000" b="1" i="0" u="none" strike="noStrike" dirty="0">
                          <a:effectLst/>
                          <a:latin typeface="Meiryo UI" panose="020B0604030504040204" pitchFamily="50" charset="-128"/>
                          <a:ea typeface="Meiryo UI" panose="020B0604030504040204" pitchFamily="50" charset="-128"/>
                        </a:rPr>
                        <a:t>総数</a:t>
                      </a:r>
                      <a:br>
                        <a:rPr lang="ja-JP" altLang="en-US" sz="1000" b="1" i="0" u="none" strike="noStrike" dirty="0">
                          <a:effectLst/>
                          <a:latin typeface="Meiryo UI" panose="020B0604030504040204" pitchFamily="50" charset="-128"/>
                          <a:ea typeface="Meiryo UI" panose="020B0604030504040204" pitchFamily="50" charset="-128"/>
                        </a:rPr>
                      </a:br>
                      <a:r>
                        <a:rPr lang="ja-JP" altLang="en-US" sz="1000" b="1" i="0" u="none" strike="noStrike" dirty="0">
                          <a:effectLst/>
                          <a:latin typeface="Meiryo UI" panose="020B0604030504040204" pitchFamily="50" charset="-128"/>
                          <a:ea typeface="Meiryo UI" panose="020B0604030504040204" pitchFamily="50" charset="-128"/>
                        </a:rPr>
                        <a:t>（人）</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ctr"/>
                      <a:r>
                        <a:rPr lang="ja-JP" altLang="en-US" sz="1000" b="1" i="0" u="none" strike="noStrike" dirty="0">
                          <a:effectLst/>
                          <a:latin typeface="Meiryo UI" panose="020B0604030504040204" pitchFamily="50" charset="-128"/>
                          <a:ea typeface="Meiryo UI" panose="020B0604030504040204" pitchFamily="50" charset="-128"/>
                        </a:rPr>
                        <a:t>総数に占める</a:t>
                      </a:r>
                      <a:endParaRPr lang="en-US" altLang="ja-JP" sz="1000" b="1" i="0" u="none" strike="noStrike" dirty="0">
                        <a:effectLst/>
                        <a:latin typeface="Meiryo UI" panose="020B0604030504040204" pitchFamily="50" charset="-128"/>
                        <a:ea typeface="Meiryo UI" panose="020B0604030504040204" pitchFamily="50" charset="-128"/>
                      </a:endParaRPr>
                    </a:p>
                    <a:p>
                      <a:pPr algn="ctr" fontAlgn="ctr"/>
                      <a:r>
                        <a:rPr lang="ja-JP" altLang="en-US" sz="1000" b="1" i="0" u="none" strike="noStrike" dirty="0">
                          <a:effectLst/>
                          <a:latin typeface="Meiryo UI" panose="020B0604030504040204" pitchFamily="50" charset="-128"/>
                          <a:ea typeface="Meiryo UI" panose="020B0604030504040204" pitchFamily="50" charset="-128"/>
                        </a:rPr>
                        <a:t>外国人割合（％）</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2892572262"/>
                  </a:ext>
                </a:extLst>
              </a:tr>
              <a:tr h="339214">
                <a:tc>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大阪市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169,392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2,757,642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000" b="0" i="0" u="none" strike="noStrike">
                          <a:solidFill>
                            <a:srgbClr val="000000"/>
                          </a:solidFill>
                          <a:effectLst/>
                          <a:latin typeface="Meiryo UI" panose="020B0604030504040204" pitchFamily="50" charset="-128"/>
                          <a:ea typeface="Meiryo UI" panose="020B0604030504040204" pitchFamily="50" charset="-128"/>
                        </a:rPr>
                        <a:t>6.1%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62796586"/>
                  </a:ext>
                </a:extLst>
              </a:tr>
              <a:tr h="339214">
                <a:tc>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東大阪市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20,614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478,539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4.3%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20178264"/>
                  </a:ext>
                </a:extLst>
              </a:tr>
              <a:tr h="339214">
                <a:tc>
                  <a:txBody>
                    <a:bodyPr/>
                    <a:lstStyle/>
                    <a:p>
                      <a:pPr algn="ctr" fontAlgn="ctr"/>
                      <a:r>
                        <a:rPr lang="zh-TW" altLang="en-US" sz="1000" b="0" i="0" u="none" strike="noStrike" dirty="0">
                          <a:solidFill>
                            <a:srgbClr val="000000"/>
                          </a:solidFill>
                          <a:effectLst/>
                          <a:latin typeface="Meiryo UI" panose="020B0604030504040204" pitchFamily="50" charset="-128"/>
                          <a:ea typeface="Meiryo UI" panose="020B0604030504040204" pitchFamily="50" charset="-128"/>
                        </a:rPr>
                        <a:t>忠岡町</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574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16,573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3.5%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20608834"/>
                  </a:ext>
                </a:extLst>
              </a:tr>
              <a:tr h="339214">
                <a:tc>
                  <a:txBody>
                    <a:bodyPr/>
                    <a:lstStyle/>
                    <a:p>
                      <a:pPr algn="ctr"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八尾市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8,662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260,752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000" b="0" i="0" u="none" strike="noStrike">
                          <a:solidFill>
                            <a:srgbClr val="000000"/>
                          </a:solidFill>
                          <a:effectLst/>
                          <a:latin typeface="Meiryo UI" panose="020B0604030504040204" pitchFamily="50" charset="-128"/>
                          <a:ea typeface="Meiryo UI" panose="020B0604030504040204" pitchFamily="50" charset="-128"/>
                        </a:rPr>
                        <a:t>3.3%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61253965"/>
                  </a:ext>
                </a:extLst>
              </a:tr>
              <a:tr h="339214">
                <a:tc>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門真市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3,833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117,139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000" b="0" i="0" u="none" strike="noStrike">
                          <a:solidFill>
                            <a:srgbClr val="000000"/>
                          </a:solidFill>
                          <a:effectLst/>
                          <a:latin typeface="Meiryo UI" panose="020B0604030504040204" pitchFamily="50" charset="-128"/>
                          <a:ea typeface="Meiryo UI" panose="020B0604030504040204" pitchFamily="50" charset="-128"/>
                        </a:rPr>
                        <a:t>3.3%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78738571"/>
                  </a:ext>
                </a:extLst>
              </a:tr>
              <a:tr h="339214">
                <a:tc>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泉佐野市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2,825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99,037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000" b="0" i="0" u="none" strike="noStrike">
                          <a:solidFill>
                            <a:srgbClr val="000000"/>
                          </a:solidFill>
                          <a:effectLst/>
                          <a:latin typeface="Meiryo UI" panose="020B0604030504040204" pitchFamily="50" charset="-128"/>
                          <a:ea typeface="Meiryo UI" panose="020B0604030504040204" pitchFamily="50" charset="-128"/>
                        </a:rPr>
                        <a:t>2.9%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59476797"/>
                  </a:ext>
                </a:extLst>
              </a:tr>
              <a:tr h="339214">
                <a:tc>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柏原市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1,892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66,952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000" b="0" i="0" u="none" strike="noStrike">
                          <a:solidFill>
                            <a:srgbClr val="000000"/>
                          </a:solidFill>
                          <a:effectLst/>
                          <a:latin typeface="Meiryo UI" panose="020B0604030504040204" pitchFamily="50" charset="-128"/>
                          <a:ea typeface="Meiryo UI" panose="020B0604030504040204" pitchFamily="50" charset="-128"/>
                        </a:rPr>
                        <a:t>2.8%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09594914"/>
                  </a:ext>
                </a:extLst>
              </a:tr>
              <a:tr h="339214">
                <a:tc>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大東市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3,200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116,376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000" b="0" i="0" u="none" strike="noStrike">
                          <a:solidFill>
                            <a:srgbClr val="000000"/>
                          </a:solidFill>
                          <a:effectLst/>
                          <a:latin typeface="Meiryo UI" panose="020B0604030504040204" pitchFamily="50" charset="-128"/>
                          <a:ea typeface="Meiryo UI" panose="020B0604030504040204" pitchFamily="50" charset="-128"/>
                        </a:rPr>
                        <a:t>2.7%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80342036"/>
                  </a:ext>
                </a:extLst>
              </a:tr>
              <a:tr h="339214">
                <a:tc>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富田林市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2,632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107,342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000" b="0" i="0" u="none" strike="noStrike">
                          <a:solidFill>
                            <a:srgbClr val="000000"/>
                          </a:solidFill>
                          <a:effectLst/>
                          <a:latin typeface="Meiryo UI" panose="020B0604030504040204" pitchFamily="50" charset="-128"/>
                          <a:ea typeface="Meiryo UI" panose="020B0604030504040204" pitchFamily="50" charset="-128"/>
                        </a:rPr>
                        <a:t>2.5%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46729635"/>
                  </a:ext>
                </a:extLst>
              </a:tr>
              <a:tr h="339214">
                <a:tc>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泉大津市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1,708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73,145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000" b="0" i="0" u="none" strike="noStrike">
                          <a:solidFill>
                            <a:srgbClr val="000000"/>
                          </a:solidFill>
                          <a:effectLst/>
                          <a:latin typeface="Meiryo UI" panose="020B0604030504040204" pitchFamily="50" charset="-128"/>
                          <a:ea typeface="Meiryo UI" panose="020B0604030504040204" pitchFamily="50" charset="-128"/>
                        </a:rPr>
                        <a:t>2.3%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34276837"/>
                  </a:ext>
                </a:extLst>
              </a:tr>
              <a:tr h="339214">
                <a:tc>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田尻町</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193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8,493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64647240"/>
                  </a:ext>
                </a:extLst>
              </a:tr>
              <a:tr h="339214">
                <a:tc>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箕面市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3,141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139,318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00517702"/>
                  </a:ext>
                </a:extLst>
              </a:tr>
            </a:tbl>
          </a:graphicData>
        </a:graphic>
      </p:graphicFrame>
      <p:sp>
        <p:nvSpPr>
          <p:cNvPr id="17" name="Rectangle 2">
            <a:extLst>
              <a:ext uri="{FF2B5EF4-FFF2-40B4-BE49-F238E27FC236}">
                <a16:creationId xmlns:a16="http://schemas.microsoft.com/office/drawing/2014/main" id="{09BD9D04-4755-4F1F-80DB-66D3563219ED}"/>
              </a:ext>
            </a:extLst>
          </p:cNvPr>
          <p:cNvSpPr>
            <a:spLocks noChangeArrowheads="1"/>
          </p:cNvSpPr>
          <p:nvPr/>
        </p:nvSpPr>
        <p:spPr bwMode="auto">
          <a:xfrm>
            <a:off x="56963" y="1364510"/>
            <a:ext cx="4451498" cy="440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外国人の割合が多い市町村</a:t>
            </a:r>
            <a:r>
              <a:rPr kumimoji="1" lang="en-US" altLang="ja-JP"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a:t>
            </a:r>
            <a:r>
              <a:rPr kumimoji="1" lang="en-US" altLang="ja-JP"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4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2024</a:t>
            </a:r>
            <a:r>
              <a:rPr kumimoji="1" lang="ja-JP" altLang="en-US" sz="14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4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4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4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日時点）</a:t>
            </a:r>
          </a:p>
        </p:txBody>
      </p:sp>
      <p:sp>
        <p:nvSpPr>
          <p:cNvPr id="18" name="Rectangle 2">
            <a:extLst>
              <a:ext uri="{FF2B5EF4-FFF2-40B4-BE49-F238E27FC236}">
                <a16:creationId xmlns:a16="http://schemas.microsoft.com/office/drawing/2014/main" id="{0569E4BE-9A35-420E-AE03-897EB8FED1D8}"/>
              </a:ext>
            </a:extLst>
          </p:cNvPr>
          <p:cNvSpPr>
            <a:spLocks noChangeArrowheads="1"/>
          </p:cNvSpPr>
          <p:nvPr/>
        </p:nvSpPr>
        <p:spPr bwMode="auto">
          <a:xfrm>
            <a:off x="4552948" y="1373696"/>
            <a:ext cx="4451498" cy="440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外国人増加率の多い市町村</a:t>
            </a:r>
            <a:r>
              <a:rPr kumimoji="1" lang="en-US" altLang="ja-JP"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a:t>
            </a:r>
            <a:r>
              <a:rPr kumimoji="1" lang="en-US" altLang="ja-JP"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4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各年</a:t>
            </a:r>
            <a:r>
              <a:rPr lang="en-US" altLang="ja-JP" sz="1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4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4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4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日時点）</a:t>
            </a:r>
          </a:p>
        </p:txBody>
      </p:sp>
      <p:graphicFrame>
        <p:nvGraphicFramePr>
          <p:cNvPr id="19" name="表 2">
            <a:extLst>
              <a:ext uri="{FF2B5EF4-FFF2-40B4-BE49-F238E27FC236}">
                <a16:creationId xmlns:a16="http://schemas.microsoft.com/office/drawing/2014/main" id="{9B002CD2-2C82-49D4-B1FD-977EE92E89E9}"/>
              </a:ext>
            </a:extLst>
          </p:cNvPr>
          <p:cNvGraphicFramePr>
            <a:graphicFrameLocks noGrp="1"/>
          </p:cNvGraphicFramePr>
          <p:nvPr>
            <p:extLst>
              <p:ext uri="{D42A27DB-BD31-4B8C-83A1-F6EECF244321}">
                <p14:modId xmlns:p14="http://schemas.microsoft.com/office/powerpoint/2010/main" val="2682501297"/>
              </p:ext>
            </p:extLst>
          </p:nvPr>
        </p:nvGraphicFramePr>
        <p:xfrm>
          <a:off x="4805383" y="1915627"/>
          <a:ext cx="4159103" cy="4037498"/>
        </p:xfrm>
        <a:graphic>
          <a:graphicData uri="http://schemas.openxmlformats.org/drawingml/2006/table">
            <a:tbl>
              <a:tblPr firstRow="1" bandRow="1">
                <a:tableStyleId>{5C22544A-7EE6-4342-B048-85BDC9FD1C3A}</a:tableStyleId>
              </a:tblPr>
              <a:tblGrid>
                <a:gridCol w="956895">
                  <a:extLst>
                    <a:ext uri="{9D8B030D-6E8A-4147-A177-3AD203B41FA5}">
                      <a16:colId xmlns:a16="http://schemas.microsoft.com/office/drawing/2014/main" val="4217908190"/>
                    </a:ext>
                  </a:extLst>
                </a:gridCol>
                <a:gridCol w="843822">
                  <a:extLst>
                    <a:ext uri="{9D8B030D-6E8A-4147-A177-3AD203B41FA5}">
                      <a16:colId xmlns:a16="http://schemas.microsoft.com/office/drawing/2014/main" val="2228562291"/>
                    </a:ext>
                  </a:extLst>
                </a:gridCol>
                <a:gridCol w="921750">
                  <a:extLst>
                    <a:ext uri="{9D8B030D-6E8A-4147-A177-3AD203B41FA5}">
                      <a16:colId xmlns:a16="http://schemas.microsoft.com/office/drawing/2014/main" val="3437740294"/>
                    </a:ext>
                  </a:extLst>
                </a:gridCol>
                <a:gridCol w="754912">
                  <a:extLst>
                    <a:ext uri="{9D8B030D-6E8A-4147-A177-3AD203B41FA5}">
                      <a16:colId xmlns:a16="http://schemas.microsoft.com/office/drawing/2014/main" val="2769717688"/>
                    </a:ext>
                  </a:extLst>
                </a:gridCol>
                <a:gridCol w="681724">
                  <a:extLst>
                    <a:ext uri="{9D8B030D-6E8A-4147-A177-3AD203B41FA5}">
                      <a16:colId xmlns:a16="http://schemas.microsoft.com/office/drawing/2014/main" val="47378304"/>
                    </a:ext>
                  </a:extLst>
                </a:gridCol>
              </a:tblGrid>
              <a:tr h="370840">
                <a:tc>
                  <a:txBody>
                    <a:bodyPr/>
                    <a:lstStyle/>
                    <a:p>
                      <a:pPr algn="ctr" fontAlgn="ctr"/>
                      <a:r>
                        <a:rPr lang="ja-JP" altLang="en-US" sz="1000" b="1" i="0" u="none" strike="noStrike">
                          <a:effectLst/>
                          <a:latin typeface="Meiryo UI" panose="020B0604030504040204" pitchFamily="50" charset="-128"/>
                          <a:ea typeface="Meiryo UI" panose="020B0604030504040204" pitchFamily="50" charset="-128"/>
                        </a:rPr>
                        <a:t>市町村</a:t>
                      </a:r>
                      <a:endParaRPr lang="zh-CN" altLang="en-US" sz="1000" b="1" i="0" u="none" strike="noStrike" dirty="0">
                        <a:effectLst/>
                        <a:latin typeface="Meiryo UI" panose="020B0604030504040204" pitchFamily="50" charset="-128"/>
                        <a:ea typeface="Meiryo UI" panose="020B0604030504040204" pitchFamily="50" charset="-128"/>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000" b="1" i="0" u="none" strike="noStrike">
                          <a:effectLst/>
                          <a:latin typeface="Meiryo UI" panose="020B0604030504040204" pitchFamily="50" charset="-128"/>
                          <a:ea typeface="Meiryo UI" panose="020B0604030504040204" pitchFamily="50" charset="-128"/>
                        </a:rPr>
                        <a:t>2019</a:t>
                      </a:r>
                      <a:r>
                        <a:rPr lang="ja-JP" altLang="en-US" sz="1000" b="1" i="0" u="none" strike="noStrike">
                          <a:effectLst/>
                          <a:latin typeface="Meiryo UI" panose="020B0604030504040204" pitchFamily="50" charset="-128"/>
                          <a:ea typeface="Meiryo UI" panose="020B0604030504040204" pitchFamily="50" charset="-128"/>
                        </a:rPr>
                        <a:t>年</a:t>
                      </a:r>
                      <a:endParaRPr lang="en-US" altLang="ja-JP" sz="1000" b="1" i="0" u="none" strike="noStrike">
                        <a:effectLst/>
                        <a:latin typeface="Meiryo UI" panose="020B0604030504040204" pitchFamily="50" charset="-128"/>
                        <a:ea typeface="Meiryo UI" panose="020B0604030504040204"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zh-CN" altLang="en-US" sz="1000" b="1" i="0" u="none" strike="noStrike">
                          <a:effectLst/>
                          <a:latin typeface="Meiryo UI" panose="020B0604030504040204" pitchFamily="50" charset="-128"/>
                          <a:ea typeface="Meiryo UI" panose="020B0604030504040204" pitchFamily="50" charset="-128"/>
                        </a:rPr>
                        <a:t>（人）</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ctr"/>
                      <a:r>
                        <a:rPr lang="en-US" altLang="ja-JP" sz="1000" b="1" i="0" u="none" strike="noStrike">
                          <a:effectLst/>
                          <a:latin typeface="Meiryo UI" panose="020B0604030504040204" pitchFamily="50" charset="-128"/>
                          <a:ea typeface="Meiryo UI" panose="020B0604030504040204" pitchFamily="50" charset="-128"/>
                        </a:rPr>
                        <a:t>2024</a:t>
                      </a:r>
                      <a:r>
                        <a:rPr lang="ja-JP" altLang="en-US" sz="1000" b="1" i="0" u="none" strike="noStrike">
                          <a:effectLst/>
                          <a:latin typeface="Meiryo UI" panose="020B0604030504040204" pitchFamily="50" charset="-128"/>
                          <a:ea typeface="Meiryo UI" panose="020B0604030504040204" pitchFamily="50" charset="-128"/>
                        </a:rPr>
                        <a:t>年</a:t>
                      </a:r>
                      <a:br>
                        <a:rPr lang="ja-JP" altLang="en-US" sz="1000" b="1" i="0" u="none" strike="noStrike" dirty="0">
                          <a:effectLst/>
                          <a:latin typeface="Meiryo UI" panose="020B0604030504040204" pitchFamily="50" charset="-128"/>
                          <a:ea typeface="Meiryo UI" panose="020B0604030504040204" pitchFamily="50" charset="-128"/>
                        </a:rPr>
                      </a:br>
                      <a:r>
                        <a:rPr lang="ja-JP" altLang="en-US" sz="1000" b="1" i="0" u="none" strike="noStrike" dirty="0">
                          <a:effectLst/>
                          <a:latin typeface="Meiryo UI" panose="020B0604030504040204" pitchFamily="50" charset="-128"/>
                          <a:ea typeface="Meiryo UI" panose="020B0604030504040204" pitchFamily="50" charset="-128"/>
                        </a:rPr>
                        <a:t>（人）</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ctr"/>
                      <a:r>
                        <a:rPr lang="ja-JP" altLang="en-US" sz="1000" b="1" i="0" u="none" strike="noStrike" dirty="0">
                          <a:effectLst/>
                          <a:latin typeface="Meiryo UI" panose="020B0604030504040204" pitchFamily="50" charset="-128"/>
                          <a:ea typeface="Meiryo UI" panose="020B0604030504040204" pitchFamily="50" charset="-128"/>
                        </a:rPr>
                        <a:t>増加数</a:t>
                      </a:r>
                      <a:endParaRPr lang="en-US" altLang="ja-JP" sz="1000" b="1" i="0" u="none" strike="noStrike" dirty="0">
                        <a:effectLst/>
                        <a:latin typeface="Meiryo UI" panose="020B0604030504040204" pitchFamily="50" charset="-128"/>
                        <a:ea typeface="Meiryo UI" panose="020B0604030504040204" pitchFamily="50" charset="-128"/>
                      </a:endParaRPr>
                    </a:p>
                    <a:p>
                      <a:pPr algn="ctr" fontAlgn="ctr"/>
                      <a:r>
                        <a:rPr lang="ja-JP" altLang="en-US" sz="1000" b="1" i="0" u="none" strike="noStrike" dirty="0">
                          <a:effectLst/>
                          <a:latin typeface="Meiryo UI" panose="020B0604030504040204" pitchFamily="50" charset="-128"/>
                          <a:ea typeface="Meiryo UI" panose="020B0604030504040204" pitchFamily="50" charset="-128"/>
                        </a:rPr>
                        <a:t>（人）</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ctr"/>
                      <a:r>
                        <a:rPr lang="ja-JP" altLang="en-US" sz="1000" b="1" i="0" u="none" strike="noStrike">
                          <a:effectLst/>
                          <a:latin typeface="Meiryo UI" panose="020B0604030504040204" pitchFamily="50" charset="-128"/>
                          <a:ea typeface="Meiryo UI" panose="020B0604030504040204" pitchFamily="50" charset="-128"/>
                        </a:rPr>
                        <a:t>増加率</a:t>
                      </a:r>
                      <a:endParaRPr lang="en-US" altLang="ja-JP" sz="1000" b="1" i="0" u="none" strike="noStrike">
                        <a:effectLst/>
                        <a:latin typeface="Meiryo UI" panose="020B0604030504040204" pitchFamily="50" charset="-128"/>
                        <a:ea typeface="Meiryo UI" panose="020B0604030504040204" pitchFamily="50" charset="-128"/>
                      </a:endParaRPr>
                    </a:p>
                    <a:p>
                      <a:pPr algn="ctr" fontAlgn="ctr"/>
                      <a:r>
                        <a:rPr lang="ja-JP" altLang="en-US" sz="1000" b="1" i="0" u="none" strike="noStrike">
                          <a:effectLst/>
                          <a:latin typeface="Meiryo UI" panose="020B0604030504040204" pitchFamily="50" charset="-128"/>
                          <a:ea typeface="Meiryo UI" panose="020B0604030504040204" pitchFamily="50" charset="-128"/>
                        </a:rPr>
                        <a:t>（</a:t>
                      </a:r>
                      <a:r>
                        <a:rPr lang="en-US" altLang="ja-JP" sz="1000" b="1" i="0" u="none" strike="noStrike">
                          <a:effectLst/>
                          <a:latin typeface="Meiryo UI" panose="020B0604030504040204" pitchFamily="50" charset="-128"/>
                          <a:ea typeface="Meiryo UI" panose="020B0604030504040204" pitchFamily="50" charset="-128"/>
                        </a:rPr>
                        <a:t>%</a:t>
                      </a:r>
                      <a:r>
                        <a:rPr lang="ja-JP" altLang="en-US" sz="1000" b="1" i="0" u="none" strike="noStrike">
                          <a:effectLst/>
                          <a:latin typeface="Meiryo UI" panose="020B0604030504040204" pitchFamily="50" charset="-128"/>
                          <a:ea typeface="Meiryo UI" panose="020B0604030504040204" pitchFamily="50" charset="-128"/>
                        </a:rPr>
                        <a:t>）</a:t>
                      </a:r>
                      <a:endParaRPr lang="ja-JP" altLang="en-US" sz="1000" b="1" i="0" u="none" strike="noStrike" dirty="0">
                        <a:effectLst/>
                        <a:latin typeface="Meiryo UI" panose="020B0604030504040204" pitchFamily="50" charset="-128"/>
                        <a:ea typeface="Meiryo UI" panose="020B0604030504040204" pitchFamily="50" charset="-128"/>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2892572262"/>
                  </a:ext>
                </a:extLst>
              </a:tr>
              <a:tr h="370840">
                <a:tc>
                  <a:txBody>
                    <a:bodyPr/>
                    <a:lstStyle/>
                    <a:p>
                      <a:pPr algn="ctr"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富田林市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1,221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2,632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000" b="0" i="0" u="none" strike="noStrike">
                          <a:solidFill>
                            <a:srgbClr val="000000"/>
                          </a:solidFill>
                          <a:effectLst/>
                          <a:latin typeface="Meiryo UI" panose="020B0604030504040204" pitchFamily="50" charset="-128"/>
                          <a:ea typeface="Meiryo UI" panose="020B0604030504040204" pitchFamily="50" charset="-128"/>
                        </a:rPr>
                        <a:t>1,411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000" b="0" i="0" u="none" strike="noStrike">
                          <a:solidFill>
                            <a:srgbClr val="000000"/>
                          </a:solidFill>
                          <a:effectLst/>
                          <a:latin typeface="Meiryo UI" panose="020B0604030504040204" pitchFamily="50" charset="-128"/>
                          <a:ea typeface="Meiryo UI" panose="020B0604030504040204" pitchFamily="50" charset="-128"/>
                        </a:rPr>
                        <a:t>115.6%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62796586"/>
                  </a:ext>
                </a:extLst>
              </a:tr>
              <a:tr h="370840">
                <a:tc>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貝塚市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829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1,612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000" b="0" i="0" u="none" strike="noStrike">
                          <a:solidFill>
                            <a:srgbClr val="000000"/>
                          </a:solidFill>
                          <a:effectLst/>
                          <a:latin typeface="Meiryo UI" panose="020B0604030504040204" pitchFamily="50" charset="-128"/>
                          <a:ea typeface="Meiryo UI" panose="020B0604030504040204" pitchFamily="50" charset="-128"/>
                        </a:rPr>
                        <a:t>783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000" b="0" i="0" u="none" strike="noStrike">
                          <a:solidFill>
                            <a:srgbClr val="000000"/>
                          </a:solidFill>
                          <a:effectLst/>
                          <a:latin typeface="Meiryo UI" panose="020B0604030504040204" pitchFamily="50" charset="-128"/>
                          <a:ea typeface="Meiryo UI" panose="020B0604030504040204" pitchFamily="50" charset="-128"/>
                        </a:rPr>
                        <a:t>94.5%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20178264"/>
                  </a:ext>
                </a:extLst>
              </a:tr>
              <a:tr h="370840">
                <a:tc>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河内長野市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574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955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000" b="0" i="0" u="none" strike="noStrike">
                          <a:solidFill>
                            <a:srgbClr val="000000"/>
                          </a:solidFill>
                          <a:effectLst/>
                          <a:latin typeface="Meiryo UI" panose="020B0604030504040204" pitchFamily="50" charset="-128"/>
                          <a:ea typeface="Meiryo UI" panose="020B0604030504040204" pitchFamily="50" charset="-128"/>
                        </a:rPr>
                        <a:t>381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000" b="0" i="0" u="none" strike="noStrike">
                          <a:solidFill>
                            <a:srgbClr val="000000"/>
                          </a:solidFill>
                          <a:effectLst/>
                          <a:latin typeface="Meiryo UI" panose="020B0604030504040204" pitchFamily="50" charset="-128"/>
                          <a:ea typeface="Meiryo UI" panose="020B0604030504040204" pitchFamily="50" charset="-128"/>
                        </a:rPr>
                        <a:t>66.4%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20608834"/>
                  </a:ext>
                </a:extLst>
              </a:tr>
              <a:tr h="370840">
                <a:tc>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阪南市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353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587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000" b="0" i="0" u="none" strike="noStrike">
                          <a:solidFill>
                            <a:srgbClr val="000000"/>
                          </a:solidFill>
                          <a:effectLst/>
                          <a:latin typeface="Meiryo UI" panose="020B0604030504040204" pitchFamily="50" charset="-128"/>
                          <a:ea typeface="Meiryo UI" panose="020B0604030504040204" pitchFamily="50" charset="-128"/>
                        </a:rPr>
                        <a:t>234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000" b="0" i="0" u="none" strike="noStrike">
                          <a:solidFill>
                            <a:srgbClr val="000000"/>
                          </a:solidFill>
                          <a:effectLst/>
                          <a:latin typeface="Meiryo UI" panose="020B0604030504040204" pitchFamily="50" charset="-128"/>
                          <a:ea typeface="Meiryo UI" panose="020B0604030504040204" pitchFamily="50" charset="-128"/>
                        </a:rPr>
                        <a:t>66.3%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61253965"/>
                  </a:ext>
                </a:extLst>
              </a:tr>
              <a:tr h="370840">
                <a:tc>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岸和田市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2,288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3,701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000" b="0" i="0" u="none" strike="noStrike">
                          <a:solidFill>
                            <a:srgbClr val="000000"/>
                          </a:solidFill>
                          <a:effectLst/>
                          <a:latin typeface="Meiryo UI" panose="020B0604030504040204" pitchFamily="50" charset="-128"/>
                          <a:ea typeface="Meiryo UI" panose="020B0604030504040204" pitchFamily="50" charset="-128"/>
                        </a:rPr>
                        <a:t>1,413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000" b="0" i="0" u="none" strike="noStrike">
                          <a:solidFill>
                            <a:srgbClr val="000000"/>
                          </a:solidFill>
                          <a:effectLst/>
                          <a:latin typeface="Meiryo UI" panose="020B0604030504040204" pitchFamily="50" charset="-128"/>
                          <a:ea typeface="Meiryo UI" panose="020B0604030504040204" pitchFamily="50" charset="-128"/>
                        </a:rPr>
                        <a:t>61.8%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78738571"/>
                  </a:ext>
                </a:extLst>
              </a:tr>
              <a:tr h="370840">
                <a:tc>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藤井寺市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681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1,096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000" b="0" i="0" u="none" strike="noStrike">
                          <a:solidFill>
                            <a:srgbClr val="000000"/>
                          </a:solidFill>
                          <a:effectLst/>
                          <a:latin typeface="Meiryo UI" panose="020B0604030504040204" pitchFamily="50" charset="-128"/>
                          <a:ea typeface="Meiryo UI" panose="020B0604030504040204" pitchFamily="50" charset="-128"/>
                        </a:rPr>
                        <a:t>415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000" b="0" i="0" u="none" strike="noStrike">
                          <a:solidFill>
                            <a:srgbClr val="000000"/>
                          </a:solidFill>
                          <a:effectLst/>
                          <a:latin typeface="Meiryo UI" panose="020B0604030504040204" pitchFamily="50" charset="-128"/>
                          <a:ea typeface="Meiryo UI" panose="020B0604030504040204" pitchFamily="50" charset="-128"/>
                        </a:rPr>
                        <a:t>60.9%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59476797"/>
                  </a:ext>
                </a:extLst>
              </a:tr>
              <a:tr h="370840">
                <a:tc>
                  <a:txBody>
                    <a:bodyPr/>
                    <a:lstStyle/>
                    <a:p>
                      <a:pPr algn="ctr" fontAlgn="ctr"/>
                      <a:r>
                        <a:rPr lang="zh-CN" altLang="en-US" sz="1000" b="0" i="0" u="none" strike="noStrike">
                          <a:solidFill>
                            <a:srgbClr val="000000"/>
                          </a:solidFill>
                          <a:effectLst/>
                          <a:latin typeface="Meiryo UI" panose="020B0604030504040204" pitchFamily="50" charset="-128"/>
                          <a:ea typeface="Meiryo UI" panose="020B0604030504040204" pitchFamily="50" charset="-128"/>
                        </a:rPr>
                        <a:t>太子町</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89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140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000" b="0" i="0" u="none" strike="noStrike">
                          <a:solidFill>
                            <a:srgbClr val="000000"/>
                          </a:solidFill>
                          <a:effectLst/>
                          <a:latin typeface="Meiryo UI" panose="020B0604030504040204" pitchFamily="50" charset="-128"/>
                          <a:ea typeface="Meiryo UI" panose="020B0604030504040204" pitchFamily="50" charset="-128"/>
                        </a:rPr>
                        <a:t>51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000" b="0" i="0" u="none" strike="noStrike">
                          <a:solidFill>
                            <a:srgbClr val="000000"/>
                          </a:solidFill>
                          <a:effectLst/>
                          <a:latin typeface="Meiryo UI" panose="020B0604030504040204" pitchFamily="50" charset="-128"/>
                          <a:ea typeface="Meiryo UI" panose="020B0604030504040204" pitchFamily="50" charset="-128"/>
                        </a:rPr>
                        <a:t>57.3%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09594914"/>
                  </a:ext>
                </a:extLst>
              </a:tr>
              <a:tr h="370840">
                <a:tc>
                  <a:txBody>
                    <a:bodyPr/>
                    <a:lstStyle/>
                    <a:p>
                      <a:pPr algn="ctr" fontAlgn="ctr"/>
                      <a:r>
                        <a:rPr lang="zh-TW" altLang="en-US" sz="1000" b="0" i="0" u="none" strike="noStrike">
                          <a:solidFill>
                            <a:srgbClr val="000000"/>
                          </a:solidFill>
                          <a:effectLst/>
                          <a:latin typeface="Meiryo UI" panose="020B0604030504040204" pitchFamily="50" charset="-128"/>
                          <a:ea typeface="Meiryo UI" panose="020B0604030504040204" pitchFamily="50" charset="-128"/>
                        </a:rPr>
                        <a:t>豊能町</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88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137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000" b="0" i="0" u="none" strike="noStrike">
                          <a:solidFill>
                            <a:srgbClr val="000000"/>
                          </a:solidFill>
                          <a:effectLst/>
                          <a:latin typeface="Meiryo UI" panose="020B0604030504040204" pitchFamily="50" charset="-128"/>
                          <a:ea typeface="Meiryo UI" panose="020B0604030504040204" pitchFamily="50" charset="-128"/>
                        </a:rPr>
                        <a:t>49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000" b="0" i="0" u="none" strike="noStrike">
                          <a:solidFill>
                            <a:srgbClr val="000000"/>
                          </a:solidFill>
                          <a:effectLst/>
                          <a:latin typeface="Meiryo UI" panose="020B0604030504040204" pitchFamily="50" charset="-128"/>
                          <a:ea typeface="Meiryo UI" panose="020B0604030504040204" pitchFamily="50" charset="-128"/>
                        </a:rPr>
                        <a:t>55.7%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80342036"/>
                  </a:ext>
                </a:extLst>
              </a:tr>
              <a:tr h="370840">
                <a:tc>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松原市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1,542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2,382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000" b="0" i="0" u="none" strike="noStrike">
                          <a:solidFill>
                            <a:srgbClr val="000000"/>
                          </a:solidFill>
                          <a:effectLst/>
                          <a:latin typeface="Meiryo UI" panose="020B0604030504040204" pitchFamily="50" charset="-128"/>
                          <a:ea typeface="Meiryo UI" panose="020B0604030504040204" pitchFamily="50" charset="-128"/>
                        </a:rPr>
                        <a:t>840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000" b="0" i="0" u="none" strike="noStrike">
                          <a:solidFill>
                            <a:srgbClr val="000000"/>
                          </a:solidFill>
                          <a:effectLst/>
                          <a:latin typeface="Meiryo UI" panose="020B0604030504040204" pitchFamily="50" charset="-128"/>
                          <a:ea typeface="Meiryo UI" panose="020B0604030504040204" pitchFamily="50" charset="-128"/>
                        </a:rPr>
                        <a:t>54.5%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46729635"/>
                  </a:ext>
                </a:extLst>
              </a:tr>
              <a:tr h="329098">
                <a:tc>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羽曳野市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981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1,509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000" b="0" i="0" u="none" strike="noStrike">
                          <a:solidFill>
                            <a:srgbClr val="000000"/>
                          </a:solidFill>
                          <a:effectLst/>
                          <a:latin typeface="Meiryo UI" panose="020B0604030504040204" pitchFamily="50" charset="-128"/>
                          <a:ea typeface="Meiryo UI" panose="020B0604030504040204" pitchFamily="50" charset="-128"/>
                        </a:rPr>
                        <a:t>528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53.8%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34276837"/>
                  </a:ext>
                </a:extLst>
              </a:tr>
            </a:tbl>
          </a:graphicData>
        </a:graphic>
      </p:graphicFrame>
      <p:sp>
        <p:nvSpPr>
          <p:cNvPr id="20" name="テキスト ボックス 19">
            <a:extLst>
              <a:ext uri="{FF2B5EF4-FFF2-40B4-BE49-F238E27FC236}">
                <a16:creationId xmlns:a16="http://schemas.microsoft.com/office/drawing/2014/main" id="{6969598B-3969-4E8F-810C-9D209D21A7DF}"/>
              </a:ext>
            </a:extLst>
          </p:cNvPr>
          <p:cNvSpPr txBox="1"/>
          <p:nvPr/>
        </p:nvSpPr>
        <p:spPr>
          <a:xfrm>
            <a:off x="5393917" y="6105816"/>
            <a:ext cx="3610529"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出典：総務省「住民基本台帳に基づく人口、人口動態及び世帯数」</a:t>
            </a:r>
          </a:p>
        </p:txBody>
      </p:sp>
    </p:spTree>
    <p:extLst>
      <p:ext uri="{BB962C8B-B14F-4D97-AF65-F5344CB8AC3E}">
        <p14:creationId xmlns:p14="http://schemas.microsoft.com/office/powerpoint/2010/main" val="79381193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５）外国人人口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ー国籍・地域別の在留外国人割合ー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179512" y="702856"/>
            <a:ext cx="8784976" cy="876843"/>
          </a:xfrm>
          <a:prstGeom prst="rect">
            <a:avLst/>
          </a:prstGeom>
          <a:solidFill>
            <a:schemeClr val="accent5">
              <a:lumMod val="20000"/>
              <a:lumOff val="80000"/>
            </a:schemeClr>
          </a:solidFill>
        </p:spPr>
        <p:txBody>
          <a:bodyPr wrap="square">
            <a:spAutoFit/>
          </a:bodyPr>
          <a:lstStyle/>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大阪府に在留する外国人を国籍・地域別にみると、韓国籍と中国籍で半数以上を占めています。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他にもベトナムやネパール、フィリピンなど、アジアを中心に幅広い国籍・地域の在留外国人で構成されています。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32" name="直線コネクタ 131">
            <a:extLst>
              <a:ext uri="{FF2B5EF4-FFF2-40B4-BE49-F238E27FC236}">
                <a16:creationId xmlns:a16="http://schemas.microsoft.com/office/drawing/2014/main" id="{68856096-D7B5-4F66-BB26-86E8EAEB1945}"/>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31" name="正方形/長方形 130">
            <a:extLst>
              <a:ext uri="{FF2B5EF4-FFF2-40B4-BE49-F238E27FC236}">
                <a16:creationId xmlns:a16="http://schemas.microsoft.com/office/drawing/2014/main" id="{5D2A7123-86DD-42C7-B29B-E53A5904E3A9}"/>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63</a:t>
            </a:fld>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pic>
        <p:nvPicPr>
          <p:cNvPr id="2" name="図 1">
            <a:extLst>
              <a:ext uri="{FF2B5EF4-FFF2-40B4-BE49-F238E27FC236}">
                <a16:creationId xmlns:a16="http://schemas.microsoft.com/office/drawing/2014/main" id="{85196D12-07C1-4D50-9D8D-8D1EA1033C36}"/>
              </a:ext>
            </a:extLst>
          </p:cNvPr>
          <p:cNvPicPr>
            <a:picLocks noChangeAspect="1"/>
          </p:cNvPicPr>
          <p:nvPr/>
        </p:nvPicPr>
        <p:blipFill>
          <a:blip r:embed="rId3"/>
          <a:stretch>
            <a:fillRect/>
          </a:stretch>
        </p:blipFill>
        <p:spPr>
          <a:xfrm>
            <a:off x="1695255" y="1693719"/>
            <a:ext cx="6102625" cy="5017443"/>
          </a:xfrm>
          <a:prstGeom prst="rect">
            <a:avLst/>
          </a:prstGeom>
        </p:spPr>
      </p:pic>
    </p:spTree>
    <p:extLst>
      <p:ext uri="{BB962C8B-B14F-4D97-AF65-F5344CB8AC3E}">
        <p14:creationId xmlns:p14="http://schemas.microsoft.com/office/powerpoint/2010/main" val="257683841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５）外国人人口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ー国籍・地域別の在留外国人人口の推移ー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179512" y="702856"/>
            <a:ext cx="8784976" cy="581891"/>
          </a:xfrm>
          <a:prstGeom prst="rect">
            <a:avLst/>
          </a:prstGeom>
          <a:solidFill>
            <a:schemeClr val="accent5">
              <a:lumMod val="20000"/>
              <a:lumOff val="80000"/>
            </a:schemeClr>
          </a:solidFill>
        </p:spPr>
        <p:txBody>
          <a:bodyPr wrap="square">
            <a:spAutoFit/>
          </a:bodyPr>
          <a:lstStyle/>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大阪府に在留する外国人の国籍・地域別の推移をみると、近年では特にベトナム、ネパール、インドネシアの増加が顕著です。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32" name="直線コネクタ 131">
            <a:extLst>
              <a:ext uri="{FF2B5EF4-FFF2-40B4-BE49-F238E27FC236}">
                <a16:creationId xmlns:a16="http://schemas.microsoft.com/office/drawing/2014/main" id="{68856096-D7B5-4F66-BB26-86E8EAEB1945}"/>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1" name="テキスト ボックス 10">
            <a:extLst>
              <a:ext uri="{FF2B5EF4-FFF2-40B4-BE49-F238E27FC236}">
                <a16:creationId xmlns:a16="http://schemas.microsoft.com/office/drawing/2014/main" id="{FBEAFC8B-5F53-466E-B359-24AB122BBC14}"/>
              </a:ext>
            </a:extLst>
          </p:cNvPr>
          <p:cNvSpPr txBox="1"/>
          <p:nvPr/>
        </p:nvSpPr>
        <p:spPr>
          <a:xfrm>
            <a:off x="5116219" y="6437577"/>
            <a:ext cx="3593441"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TW"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出典：法務省「在留外国人統計」</a:t>
            </a:r>
          </a:p>
        </p:txBody>
      </p:sp>
      <p:sp>
        <p:nvSpPr>
          <p:cNvPr id="131" name="正方形/長方形 130">
            <a:extLst>
              <a:ext uri="{FF2B5EF4-FFF2-40B4-BE49-F238E27FC236}">
                <a16:creationId xmlns:a16="http://schemas.microsoft.com/office/drawing/2014/main" id="{5D2A7123-86DD-42C7-B29B-E53A5904E3A9}"/>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ctr" defTabSz="914400" rtl="0" eaLnBrk="1" fontAlgn="auto" latinLnBrk="0" hangingPunct="1">
                <a:lnSpc>
                  <a:spcPts val="2500"/>
                </a:lnSpc>
                <a:spcBef>
                  <a:spcPts val="0"/>
                </a:spcBef>
                <a:spcAft>
                  <a:spcPts val="0"/>
                </a:spcAft>
                <a:buClrTx/>
                <a:buSzTx/>
                <a:buFontTx/>
                <a:buNone/>
                <a:tabLst/>
                <a:defRPr/>
              </a:pPr>
              <a:t>64</a:t>
            </a:fld>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2" name="図 1">
            <a:extLst>
              <a:ext uri="{FF2B5EF4-FFF2-40B4-BE49-F238E27FC236}">
                <a16:creationId xmlns:a16="http://schemas.microsoft.com/office/drawing/2014/main" id="{796C2C0C-8B85-435A-8A9A-654F8D8941B5}"/>
              </a:ext>
            </a:extLst>
          </p:cNvPr>
          <p:cNvPicPr>
            <a:picLocks noChangeAspect="1"/>
          </p:cNvPicPr>
          <p:nvPr/>
        </p:nvPicPr>
        <p:blipFill>
          <a:blip r:embed="rId3"/>
          <a:stretch>
            <a:fillRect/>
          </a:stretch>
        </p:blipFill>
        <p:spPr>
          <a:xfrm>
            <a:off x="127631" y="1314308"/>
            <a:ext cx="8888738" cy="5145470"/>
          </a:xfrm>
          <a:prstGeom prst="rect">
            <a:avLst/>
          </a:prstGeom>
        </p:spPr>
      </p:pic>
    </p:spTree>
    <p:extLst>
      <p:ext uri="{BB962C8B-B14F-4D97-AF65-F5344CB8AC3E}">
        <p14:creationId xmlns:p14="http://schemas.microsoft.com/office/powerpoint/2010/main" val="171494451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５）外国人人口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ー外国人の在留資格内訳ー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179512" y="702856"/>
            <a:ext cx="8784976" cy="838371"/>
          </a:xfrm>
          <a:prstGeom prst="rect">
            <a:avLst/>
          </a:prstGeom>
          <a:solidFill>
            <a:schemeClr val="accent5">
              <a:lumMod val="20000"/>
              <a:lumOff val="80000"/>
            </a:schemeClr>
          </a:solidFill>
        </p:spPr>
        <p:txBody>
          <a:bodyPr wrap="square">
            <a:spAutoFit/>
          </a:bodyPr>
          <a:lstStyle/>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大阪府に在留する外国人を在留資格別にみると、「特別永住者」「永住者」が多く、「留学」「技術・人文知識・国際業務」「技能実習」「特定技能」など、就学や就業を目的として在住している外国人も多くい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32" name="直線コネクタ 131">
            <a:extLst>
              <a:ext uri="{FF2B5EF4-FFF2-40B4-BE49-F238E27FC236}">
                <a16:creationId xmlns:a16="http://schemas.microsoft.com/office/drawing/2014/main" id="{68856096-D7B5-4F66-BB26-86E8EAEB1945}"/>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31" name="正方形/長方形 130">
            <a:extLst>
              <a:ext uri="{FF2B5EF4-FFF2-40B4-BE49-F238E27FC236}">
                <a16:creationId xmlns:a16="http://schemas.microsoft.com/office/drawing/2014/main" id="{5D2A7123-86DD-42C7-B29B-E53A5904E3A9}"/>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65</a:t>
            </a:fld>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B8068BDB-B56E-4BDB-A5F6-74D751254F23}"/>
              </a:ext>
            </a:extLst>
          </p:cNvPr>
          <p:cNvSpPr txBox="1"/>
          <p:nvPr/>
        </p:nvSpPr>
        <p:spPr>
          <a:xfrm>
            <a:off x="4494645" y="6532854"/>
            <a:ext cx="3610529"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出典：法務省「在留外国人統計」</a:t>
            </a:r>
          </a:p>
        </p:txBody>
      </p:sp>
      <p:sp>
        <p:nvSpPr>
          <p:cNvPr id="11" name="Rectangle 2">
            <a:extLst>
              <a:ext uri="{FF2B5EF4-FFF2-40B4-BE49-F238E27FC236}">
                <a16:creationId xmlns:a16="http://schemas.microsoft.com/office/drawing/2014/main" id="{BBA69299-982B-41E4-A419-E79FD3EBDC1E}"/>
              </a:ext>
            </a:extLst>
          </p:cNvPr>
          <p:cNvSpPr>
            <a:spLocks noChangeArrowheads="1"/>
          </p:cNvSpPr>
          <p:nvPr/>
        </p:nvSpPr>
        <p:spPr bwMode="auto">
          <a:xfrm>
            <a:off x="2599841" y="1555730"/>
            <a:ext cx="3942044" cy="440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在留資格別の在留外国人割合</a:t>
            </a:r>
            <a:r>
              <a:rPr kumimoji="1" lang="en-US" altLang="ja-JP"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a:t>
            </a:r>
            <a:r>
              <a:rPr kumimoji="1" lang="en-US" altLang="ja-JP"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4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2023</a:t>
            </a:r>
            <a:r>
              <a:rPr kumimoji="1" lang="ja-JP" altLang="en-US" sz="14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4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14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月末時点）</a:t>
            </a:r>
          </a:p>
        </p:txBody>
      </p:sp>
      <p:pic>
        <p:nvPicPr>
          <p:cNvPr id="2" name="図 1">
            <a:extLst>
              <a:ext uri="{FF2B5EF4-FFF2-40B4-BE49-F238E27FC236}">
                <a16:creationId xmlns:a16="http://schemas.microsoft.com/office/drawing/2014/main" id="{30DDBB62-39A7-49FC-A1D7-FEB62D1EC20A}"/>
              </a:ext>
            </a:extLst>
          </p:cNvPr>
          <p:cNvPicPr>
            <a:picLocks noChangeAspect="1"/>
          </p:cNvPicPr>
          <p:nvPr/>
        </p:nvPicPr>
        <p:blipFill>
          <a:blip r:embed="rId3"/>
          <a:stretch>
            <a:fillRect/>
          </a:stretch>
        </p:blipFill>
        <p:spPr>
          <a:xfrm>
            <a:off x="1742074" y="2090914"/>
            <a:ext cx="5657578" cy="4346825"/>
          </a:xfrm>
          <a:prstGeom prst="rect">
            <a:avLst/>
          </a:prstGeom>
        </p:spPr>
      </p:pic>
    </p:spTree>
    <p:extLst>
      <p:ext uri="{BB962C8B-B14F-4D97-AF65-F5344CB8AC3E}">
        <p14:creationId xmlns:p14="http://schemas.microsoft.com/office/powerpoint/2010/main" val="224987309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５）外国人人口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ー外国人の年齢構成ー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179512" y="702856"/>
            <a:ext cx="8784976" cy="581891"/>
          </a:xfrm>
          <a:prstGeom prst="rect">
            <a:avLst/>
          </a:prstGeom>
          <a:solidFill>
            <a:schemeClr val="accent5">
              <a:lumMod val="20000"/>
              <a:lumOff val="80000"/>
            </a:schemeClr>
          </a:solidFill>
        </p:spPr>
        <p:txBody>
          <a:bodyPr wrap="square">
            <a:spAutoFit/>
          </a:bodyPr>
          <a:lstStyle/>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大阪府に在留する外国人で最も多い年齢階級は、</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25</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29</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歳（</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15.3</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％）、次いで</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24</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歳（</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14.4</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％）となっており、日本人に比べ、極めて若い年齢構成となっています。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32" name="直線コネクタ 131">
            <a:extLst>
              <a:ext uri="{FF2B5EF4-FFF2-40B4-BE49-F238E27FC236}">
                <a16:creationId xmlns:a16="http://schemas.microsoft.com/office/drawing/2014/main" id="{68856096-D7B5-4F66-BB26-86E8EAEB1945}"/>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31" name="正方形/長方形 130">
            <a:extLst>
              <a:ext uri="{FF2B5EF4-FFF2-40B4-BE49-F238E27FC236}">
                <a16:creationId xmlns:a16="http://schemas.microsoft.com/office/drawing/2014/main" id="{5D2A7123-86DD-42C7-B29B-E53A5904E3A9}"/>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66</a:t>
            </a:fld>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73B32321-3B76-485B-8A1E-C44A508A0E36}"/>
              </a:ext>
            </a:extLst>
          </p:cNvPr>
          <p:cNvSpPr txBox="1"/>
          <p:nvPr/>
        </p:nvSpPr>
        <p:spPr>
          <a:xfrm>
            <a:off x="5682538" y="6258508"/>
            <a:ext cx="3610529"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出典：総務省「住民基本台帳に基づく人口、人口動態及び世帯数」</a:t>
            </a:r>
          </a:p>
        </p:txBody>
      </p:sp>
      <p:pic>
        <p:nvPicPr>
          <p:cNvPr id="2" name="図 1">
            <a:extLst>
              <a:ext uri="{FF2B5EF4-FFF2-40B4-BE49-F238E27FC236}">
                <a16:creationId xmlns:a16="http://schemas.microsoft.com/office/drawing/2014/main" id="{F3279377-10B5-4938-84B1-9F8FE903ACFF}"/>
              </a:ext>
            </a:extLst>
          </p:cNvPr>
          <p:cNvPicPr>
            <a:picLocks noChangeAspect="1"/>
          </p:cNvPicPr>
          <p:nvPr/>
        </p:nvPicPr>
        <p:blipFill>
          <a:blip r:embed="rId3"/>
          <a:stretch>
            <a:fillRect/>
          </a:stretch>
        </p:blipFill>
        <p:spPr>
          <a:xfrm>
            <a:off x="811868" y="1503216"/>
            <a:ext cx="7620660" cy="4755292"/>
          </a:xfrm>
          <a:prstGeom prst="rect">
            <a:avLst/>
          </a:prstGeom>
        </p:spPr>
      </p:pic>
    </p:spTree>
    <p:extLst>
      <p:ext uri="{BB962C8B-B14F-4D97-AF65-F5344CB8AC3E}">
        <p14:creationId xmlns:p14="http://schemas.microsoft.com/office/powerpoint/2010/main" val="82032056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６）交流人口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ー昼夜間人口ー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179512" y="702856"/>
            <a:ext cx="8784976" cy="581891"/>
          </a:xfrm>
          <a:prstGeom prst="rect">
            <a:avLst/>
          </a:prstGeom>
          <a:solidFill>
            <a:schemeClr val="accent5">
              <a:lumMod val="20000"/>
              <a:lumOff val="80000"/>
            </a:schemeClr>
          </a:solidFill>
        </p:spPr>
        <p:txBody>
          <a:bodyPr wrap="square">
            <a:spAutoFit/>
          </a:bodyPr>
          <a:lstStyle/>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大阪府の昼間人口と昼夜間人口比率は東京都に次いで２位となっていますが、</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1995</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年をピークに</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減少</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傾向です。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32" name="直線コネクタ 131">
            <a:extLst>
              <a:ext uri="{FF2B5EF4-FFF2-40B4-BE49-F238E27FC236}">
                <a16:creationId xmlns:a16="http://schemas.microsoft.com/office/drawing/2014/main" id="{68856096-D7B5-4F66-BB26-86E8EAEB1945}"/>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31" name="正方形/長方形 130">
            <a:extLst>
              <a:ext uri="{FF2B5EF4-FFF2-40B4-BE49-F238E27FC236}">
                <a16:creationId xmlns:a16="http://schemas.microsoft.com/office/drawing/2014/main" id="{5D2A7123-86DD-42C7-B29B-E53A5904E3A9}"/>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67</a:t>
            </a:fld>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9AF7AA6B-24F0-42A2-9A71-2923421CE001}"/>
              </a:ext>
            </a:extLst>
          </p:cNvPr>
          <p:cNvSpPr txBox="1"/>
          <p:nvPr/>
        </p:nvSpPr>
        <p:spPr>
          <a:xfrm>
            <a:off x="7076254" y="5941842"/>
            <a:ext cx="2712547" cy="369332"/>
          </a:xfrm>
          <a:prstGeom prst="rect">
            <a:avLst/>
          </a:prstGeom>
          <a:noFill/>
        </p:spPr>
        <p:txBody>
          <a:bodyPr wrap="square">
            <a:spAutoFit/>
          </a:bodyPr>
          <a:lstStyle/>
          <a:p>
            <a:r>
              <a:rPr lang="ja-JP" altLang="en-US" sz="900" dirty="0">
                <a:latin typeface="Meiryo UI" panose="020B0604030504040204" pitchFamily="50" charset="-128"/>
                <a:ea typeface="Meiryo UI" panose="020B0604030504040204" pitchFamily="50" charset="-128"/>
              </a:rPr>
              <a:t>出典：総務省「国勢調査」　</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a:t>
            </a:r>
            <a:r>
              <a:rPr lang="en-US" altLang="ja-JP" sz="900" dirty="0">
                <a:latin typeface="Meiryo UI" panose="020B0604030504040204" pitchFamily="50" charset="-128"/>
                <a:ea typeface="Meiryo UI" panose="020B0604030504040204" pitchFamily="50" charset="-128"/>
              </a:rPr>
              <a:t>2015</a:t>
            </a:r>
            <a:r>
              <a:rPr lang="ja-JP" altLang="en-US" sz="900" dirty="0">
                <a:latin typeface="Meiryo UI" panose="020B0604030504040204" pitchFamily="50" charset="-128"/>
                <a:ea typeface="Meiryo UI" panose="020B0604030504040204" pitchFamily="50" charset="-128"/>
              </a:rPr>
              <a:t>年及び</a:t>
            </a:r>
            <a:r>
              <a:rPr lang="en-US" altLang="ja-JP" sz="900" dirty="0">
                <a:latin typeface="Meiryo UI" panose="020B0604030504040204" pitchFamily="50" charset="-128"/>
                <a:ea typeface="Meiryo UI" panose="020B0604030504040204" pitchFamily="50" charset="-128"/>
              </a:rPr>
              <a:t>2020 </a:t>
            </a:r>
            <a:r>
              <a:rPr lang="ja-JP" altLang="en-US" sz="900" dirty="0">
                <a:latin typeface="Meiryo UI" panose="020B0604030504040204" pitchFamily="50" charset="-128"/>
                <a:ea typeface="Meiryo UI" panose="020B0604030504040204" pitchFamily="50" charset="-128"/>
              </a:rPr>
              <a:t>年は不詳補完値） </a:t>
            </a:r>
          </a:p>
        </p:txBody>
      </p:sp>
      <p:pic>
        <p:nvPicPr>
          <p:cNvPr id="2" name="図 1">
            <a:extLst>
              <a:ext uri="{FF2B5EF4-FFF2-40B4-BE49-F238E27FC236}">
                <a16:creationId xmlns:a16="http://schemas.microsoft.com/office/drawing/2014/main" id="{88250E14-9026-498D-AC2C-46D30647AFBD}"/>
              </a:ext>
            </a:extLst>
          </p:cNvPr>
          <p:cNvPicPr>
            <a:picLocks noChangeAspect="1"/>
          </p:cNvPicPr>
          <p:nvPr/>
        </p:nvPicPr>
        <p:blipFill>
          <a:blip r:embed="rId3"/>
          <a:stretch>
            <a:fillRect/>
          </a:stretch>
        </p:blipFill>
        <p:spPr>
          <a:xfrm>
            <a:off x="236481" y="1423581"/>
            <a:ext cx="4505334" cy="4779678"/>
          </a:xfrm>
          <a:prstGeom prst="rect">
            <a:avLst/>
          </a:prstGeom>
        </p:spPr>
      </p:pic>
      <p:pic>
        <p:nvPicPr>
          <p:cNvPr id="4" name="図 3">
            <a:extLst>
              <a:ext uri="{FF2B5EF4-FFF2-40B4-BE49-F238E27FC236}">
                <a16:creationId xmlns:a16="http://schemas.microsoft.com/office/drawing/2014/main" id="{E2250700-8B56-461F-A630-613472AD1CD9}"/>
              </a:ext>
            </a:extLst>
          </p:cNvPr>
          <p:cNvPicPr>
            <a:picLocks noChangeAspect="1"/>
          </p:cNvPicPr>
          <p:nvPr/>
        </p:nvPicPr>
        <p:blipFill>
          <a:blip r:embed="rId4"/>
          <a:stretch>
            <a:fillRect/>
          </a:stretch>
        </p:blipFill>
        <p:spPr>
          <a:xfrm>
            <a:off x="4712095" y="1445354"/>
            <a:ext cx="4304149" cy="2158171"/>
          </a:xfrm>
          <a:prstGeom prst="rect">
            <a:avLst/>
          </a:prstGeom>
        </p:spPr>
      </p:pic>
      <p:pic>
        <p:nvPicPr>
          <p:cNvPr id="5" name="図 4">
            <a:extLst>
              <a:ext uri="{FF2B5EF4-FFF2-40B4-BE49-F238E27FC236}">
                <a16:creationId xmlns:a16="http://schemas.microsoft.com/office/drawing/2014/main" id="{F883121D-EF33-474F-9BD2-117A1D00A8F8}"/>
              </a:ext>
            </a:extLst>
          </p:cNvPr>
          <p:cNvPicPr>
            <a:picLocks noChangeAspect="1"/>
          </p:cNvPicPr>
          <p:nvPr/>
        </p:nvPicPr>
        <p:blipFill>
          <a:blip r:embed="rId5"/>
          <a:stretch>
            <a:fillRect/>
          </a:stretch>
        </p:blipFill>
        <p:spPr>
          <a:xfrm>
            <a:off x="4712094" y="3699815"/>
            <a:ext cx="4304149" cy="2115495"/>
          </a:xfrm>
          <a:prstGeom prst="rect">
            <a:avLst/>
          </a:prstGeom>
        </p:spPr>
      </p:pic>
    </p:spTree>
    <p:extLst>
      <p:ext uri="{BB962C8B-B14F-4D97-AF65-F5344CB8AC3E}">
        <p14:creationId xmlns:p14="http://schemas.microsoft.com/office/powerpoint/2010/main" val="270518605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６）交流人口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ー延べ宿泊者数ー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179512" y="702856"/>
            <a:ext cx="8784976" cy="581891"/>
          </a:xfrm>
          <a:prstGeom prst="rect">
            <a:avLst/>
          </a:prstGeom>
          <a:solidFill>
            <a:schemeClr val="accent5">
              <a:lumMod val="20000"/>
              <a:lumOff val="80000"/>
            </a:schemeClr>
          </a:solidFill>
        </p:spPr>
        <p:txBody>
          <a:bodyPr wrap="square">
            <a:spAutoFit/>
          </a:bodyPr>
          <a:lstStyle/>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大阪府の延べ宿泊者数は、東京都に次いで多く、コロナ禍で一時落ち込みはあったものの、</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2024</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月に</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497</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万人泊と、コロナ前を上回る水準で推移しています。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32" name="直線コネクタ 131">
            <a:extLst>
              <a:ext uri="{FF2B5EF4-FFF2-40B4-BE49-F238E27FC236}">
                <a16:creationId xmlns:a16="http://schemas.microsoft.com/office/drawing/2014/main" id="{68856096-D7B5-4F66-BB26-86E8EAEB1945}"/>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31" name="正方形/長方形 130">
            <a:extLst>
              <a:ext uri="{FF2B5EF4-FFF2-40B4-BE49-F238E27FC236}">
                <a16:creationId xmlns:a16="http://schemas.microsoft.com/office/drawing/2014/main" id="{5D2A7123-86DD-42C7-B29B-E53A5904E3A9}"/>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68</a:t>
            </a:fld>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3" name="Rectangle 2">
            <a:extLst>
              <a:ext uri="{FF2B5EF4-FFF2-40B4-BE49-F238E27FC236}">
                <a16:creationId xmlns:a16="http://schemas.microsoft.com/office/drawing/2014/main" id="{80DAC9D5-DDFF-4D2C-8A32-CDB86690ECDD}"/>
              </a:ext>
            </a:extLst>
          </p:cNvPr>
          <p:cNvSpPr>
            <a:spLocks noChangeArrowheads="1"/>
          </p:cNvSpPr>
          <p:nvPr/>
        </p:nvSpPr>
        <p:spPr bwMode="auto">
          <a:xfrm>
            <a:off x="3206721" y="1461632"/>
            <a:ext cx="3610528" cy="440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algn="ctr" fontAlgn="ctr">
              <a:spcBef>
                <a:spcPct val="0"/>
              </a:spcBef>
              <a:buClr>
                <a:srgbClr val="D6ECFF"/>
              </a:buClr>
              <a:buNone/>
              <a:defRPr/>
            </a:pP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延べ宿泊者数</a:t>
            </a:r>
            <a:r>
              <a:rPr kumimoji="1" lang="ja-JP" altLang="en-US" sz="16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の推移</a:t>
            </a:r>
            <a:r>
              <a:rPr lang="en-US" altLang="ja-JP" sz="1600" b="1">
                <a:solidFill>
                  <a:srgbClr val="000000"/>
                </a:solidFill>
                <a:latin typeface="Meiryo UI" panose="020B0604030504040204" pitchFamily="50" charset="-128"/>
                <a:ea typeface="Meiryo UI" panose="020B0604030504040204" pitchFamily="50" charset="-128"/>
              </a:rPr>
              <a:t>【</a:t>
            </a:r>
            <a:r>
              <a:rPr lang="ja-JP" altLang="en-US" sz="1600" b="1">
                <a:solidFill>
                  <a:srgbClr val="000000"/>
                </a:solidFill>
                <a:latin typeface="Meiryo UI" panose="020B0604030504040204" pitchFamily="50" charset="-128"/>
                <a:ea typeface="Meiryo UI" panose="020B0604030504040204" pitchFamily="50" charset="-128"/>
              </a:rPr>
              <a:t>主要都府県別</a:t>
            </a:r>
            <a:r>
              <a:rPr lang="en-US" altLang="ja-JP" sz="1600" b="1">
                <a:solidFill>
                  <a:srgbClr val="000000"/>
                </a:solidFill>
                <a:latin typeface="Meiryo UI" panose="020B0604030504040204" pitchFamily="50" charset="-128"/>
                <a:ea typeface="Meiryo UI" panose="020B0604030504040204" pitchFamily="50" charset="-128"/>
              </a:rPr>
              <a:t>】</a:t>
            </a:r>
          </a:p>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endPar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図 1">
            <a:extLst>
              <a:ext uri="{FF2B5EF4-FFF2-40B4-BE49-F238E27FC236}">
                <a16:creationId xmlns:a16="http://schemas.microsoft.com/office/drawing/2014/main" id="{A8489F91-665C-4AA6-AB86-0150F7858B2C}"/>
              </a:ext>
            </a:extLst>
          </p:cNvPr>
          <p:cNvPicPr>
            <a:picLocks noChangeAspect="1"/>
          </p:cNvPicPr>
          <p:nvPr/>
        </p:nvPicPr>
        <p:blipFill>
          <a:blip r:embed="rId3"/>
          <a:stretch>
            <a:fillRect/>
          </a:stretch>
        </p:blipFill>
        <p:spPr>
          <a:xfrm>
            <a:off x="-63400" y="1484658"/>
            <a:ext cx="9144000" cy="5057737"/>
          </a:xfrm>
          <a:prstGeom prst="rect">
            <a:avLst/>
          </a:prstGeom>
        </p:spPr>
      </p:pic>
    </p:spTree>
    <p:extLst>
      <p:ext uri="{BB962C8B-B14F-4D97-AF65-F5344CB8AC3E}">
        <p14:creationId xmlns:p14="http://schemas.microsoft.com/office/powerpoint/2010/main" val="20748125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8432528" y="6489340"/>
            <a:ext cx="648072" cy="317860"/>
          </a:xfrm>
          <a:prstGeom prst="rect">
            <a:avLst/>
          </a:prstGeom>
          <a:ln>
            <a:solidFill>
              <a:schemeClr val="accent5">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6</a:t>
            </a:fld>
            <a:endParaRPr lang="ja-JP" altLang="en-US">
              <a:solidFill>
                <a:prstClr val="black"/>
              </a:solidFill>
            </a:endParaRPr>
          </a:p>
        </p:txBody>
      </p:sp>
      <p:sp>
        <p:nvSpPr>
          <p:cNvPr id="5" name="正方形/長方形 4"/>
          <p:cNvSpPr/>
          <p:nvPr/>
        </p:nvSpPr>
        <p:spPr>
          <a:xfrm>
            <a:off x="107504" y="665309"/>
            <a:ext cx="8856984" cy="1554272"/>
          </a:xfrm>
          <a:prstGeom prst="rect">
            <a:avLst/>
          </a:prstGeom>
        </p:spPr>
        <p:txBody>
          <a:bodyPr wrap="square" lIns="91440" tIns="45720" rIns="91440" bIns="45720" anchor="t">
            <a:spAutoFit/>
          </a:bodyPr>
          <a:lstStyle/>
          <a:p>
            <a:pPr marL="179070" indent="-179070" algn="just">
              <a:lnSpc>
                <a:spcPts val="1800"/>
              </a:lnSpc>
              <a:spcBef>
                <a:spcPts val="600"/>
              </a:spcBef>
            </a:pPr>
            <a:r>
              <a:rPr lang="ja-JP" altLang="en-US" sz="1600" dirty="0">
                <a:latin typeface="Meiryo UI"/>
                <a:ea typeface="Meiryo UI"/>
                <a:cs typeface="Meiryo UI" panose="020B0604030504040204" pitchFamily="50" charset="-128"/>
              </a:rPr>
              <a:t>○ </a:t>
            </a:r>
            <a:r>
              <a:rPr lang="en-US" altLang="ja-JP" sz="1600" dirty="0">
                <a:latin typeface="Meiryo UI"/>
                <a:ea typeface="Meiryo UI"/>
                <a:cs typeface="Meiryo UI" panose="020B0604030504040204" pitchFamily="50" charset="-128"/>
              </a:rPr>
              <a:t> </a:t>
            </a:r>
            <a:r>
              <a:rPr lang="ja-JP" altLang="en-US" sz="1600" dirty="0">
                <a:latin typeface="Meiryo UI"/>
                <a:ea typeface="Meiryo UI"/>
                <a:cs typeface="Meiryo UI" panose="020B0604030504040204" pitchFamily="50" charset="-128"/>
              </a:rPr>
              <a:t>「第２期大阪府まち・ひと・しごと創生総合戦略」では、第１期総合戦略で掲げた３つの方向性と６つの基本目標を継承し、</a:t>
            </a:r>
            <a:r>
              <a:rPr lang="en-US" altLang="ja-JP" sz="1600" dirty="0">
                <a:latin typeface="Meiryo UI"/>
                <a:ea typeface="Meiryo UI"/>
                <a:cs typeface="Meiryo UI" panose="020B0604030504040204" pitchFamily="50" charset="-128"/>
              </a:rPr>
              <a:t>2020</a:t>
            </a:r>
            <a:r>
              <a:rPr lang="ja-JP" altLang="en-US" sz="1600" dirty="0">
                <a:latin typeface="Meiryo UI"/>
                <a:ea typeface="Meiryo UI"/>
                <a:cs typeface="Meiryo UI" panose="020B0604030504040204" pitchFamily="50" charset="-128"/>
              </a:rPr>
              <a:t>年度から</a:t>
            </a:r>
            <a:r>
              <a:rPr lang="en-US" altLang="ja-JP" sz="1600" dirty="0">
                <a:latin typeface="Meiryo UI"/>
                <a:ea typeface="Meiryo UI"/>
                <a:cs typeface="Meiryo UI" panose="020B0604030504040204" pitchFamily="50" charset="-128"/>
              </a:rPr>
              <a:t>2024</a:t>
            </a:r>
            <a:r>
              <a:rPr lang="ja-JP" altLang="en-US" sz="1600" dirty="0">
                <a:latin typeface="Meiryo UI"/>
                <a:ea typeface="Meiryo UI"/>
                <a:cs typeface="Meiryo UI" panose="020B0604030504040204" pitchFamily="50" charset="-128"/>
              </a:rPr>
              <a:t>年度までの５年間を計画期間として取組を進めてきました。</a:t>
            </a:r>
            <a:endParaRPr lang="en-US" altLang="ja-JP" sz="1600" dirty="0">
              <a:latin typeface="Meiryo UI"/>
              <a:ea typeface="Meiryo UI"/>
              <a:cs typeface="Meiryo UI" panose="020B0604030504040204" pitchFamily="50" charset="-128"/>
            </a:endParaRPr>
          </a:p>
          <a:p>
            <a:pPr marL="179070" indent="-179070" algn="just">
              <a:lnSpc>
                <a:spcPts val="1800"/>
              </a:lnSpc>
              <a:spcBef>
                <a:spcPts val="600"/>
              </a:spcBef>
            </a:pPr>
            <a:endParaRPr lang="en-US" altLang="ja-JP" sz="1600" dirty="0">
              <a:latin typeface="Meiryo UI"/>
              <a:ea typeface="Meiryo UI"/>
              <a:cs typeface="Meiryo UI" panose="020B0604030504040204" pitchFamily="50" charset="-128"/>
            </a:endParaRPr>
          </a:p>
          <a:p>
            <a:pPr marL="179070" indent="-179070" algn="just">
              <a:lnSpc>
                <a:spcPts val="1800"/>
              </a:lnSpc>
            </a:pPr>
            <a:r>
              <a:rPr lang="ja-JP" altLang="en-US" sz="1600" dirty="0">
                <a:latin typeface="Meiryo UI"/>
                <a:ea typeface="Meiryo UI"/>
                <a:cs typeface="Meiryo UI" panose="020B0604030504040204" pitchFamily="50" charset="-128"/>
              </a:rPr>
              <a:t>○　なかでも、</a:t>
            </a:r>
            <a:r>
              <a:rPr lang="en-US" altLang="ja-JP" sz="1600" dirty="0">
                <a:latin typeface="Meiryo UI"/>
                <a:ea typeface="Meiryo UI"/>
                <a:cs typeface="Meiryo UI" panose="020B0604030504040204" pitchFamily="50" charset="-128"/>
              </a:rPr>
              <a:t>2025</a:t>
            </a:r>
            <a:r>
              <a:rPr lang="ja-JP" altLang="en-US" sz="1600" dirty="0">
                <a:latin typeface="Meiryo UI"/>
                <a:ea typeface="Meiryo UI"/>
                <a:cs typeface="Meiryo UI" panose="020B0604030504040204" pitchFamily="50" charset="-128"/>
              </a:rPr>
              <a:t>年大阪・関西万博を契機として、さらなる成長や世界の課題解決につながる取組を推進するため、「万博のインパクトを活かした取組」、「</a:t>
            </a:r>
            <a:r>
              <a:rPr lang="en-US" altLang="ja-JP" sz="1600" dirty="0">
                <a:latin typeface="Meiryo UI"/>
                <a:ea typeface="Meiryo UI"/>
                <a:cs typeface="Meiryo UI" panose="020B0604030504040204" pitchFamily="50" charset="-128"/>
              </a:rPr>
              <a:t>SDGs</a:t>
            </a:r>
            <a:r>
              <a:rPr lang="ja-JP" altLang="en-US" sz="1600" dirty="0">
                <a:latin typeface="Meiryo UI"/>
                <a:ea typeface="Meiryo UI"/>
                <a:cs typeface="Meiryo UI" panose="020B0604030504040204" pitchFamily="50" charset="-128"/>
              </a:rPr>
              <a:t>の推進」、「スマートシティ実現に向けた取組」について、重点的に取り組みました。</a:t>
            </a:r>
            <a:endParaRPr lang="en-US" altLang="ja-JP" sz="1600" dirty="0">
              <a:latin typeface="Meiryo UI"/>
              <a:ea typeface="Meiryo UI"/>
              <a:cs typeface="Meiryo UI" panose="020B0604030504040204" pitchFamily="50" charset="-128"/>
            </a:endParaRPr>
          </a:p>
        </p:txBody>
      </p:sp>
      <p:sp>
        <p:nvSpPr>
          <p:cNvPr id="13" name="Rectangle 2"/>
          <p:cNvSpPr>
            <a:spLocks noChangeArrowheads="1"/>
          </p:cNvSpPr>
          <p:nvPr/>
        </p:nvSpPr>
        <p:spPr bwMode="auto">
          <a:xfrm>
            <a:off x="203274" y="2993374"/>
            <a:ext cx="6770808" cy="401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fontAlgn="ctr">
              <a:spcBef>
                <a:spcPct val="0"/>
              </a:spcBef>
              <a:buClr>
                <a:srgbClr val="D6ECFF"/>
              </a:buClr>
              <a:buFont typeface="Wingdings" pitchFamily="2" charset="2"/>
              <a:buNone/>
            </a:pPr>
            <a:r>
              <a:rPr lang="ja-JP" altLang="en-US" sz="1400" dirty="0">
                <a:solidFill>
                  <a:srgbClr val="000000"/>
                </a:solidFill>
                <a:latin typeface="Meiryo UI"/>
                <a:ea typeface="Meiryo UI"/>
                <a:cs typeface="Meiryo UI" panose="020B0604030504040204" pitchFamily="50" charset="-128"/>
              </a:rPr>
              <a:t>■</a:t>
            </a:r>
            <a:r>
              <a:rPr lang="ja-JP" altLang="en-US" sz="1400" u="sng" dirty="0">
                <a:solidFill>
                  <a:srgbClr val="000000"/>
                </a:solidFill>
                <a:latin typeface="Meiryo UI"/>
                <a:ea typeface="Meiryo UI"/>
                <a:cs typeface="Meiryo UI" panose="020B0604030504040204" pitchFamily="50" charset="-128"/>
              </a:rPr>
              <a:t>第２期総合戦略</a:t>
            </a:r>
            <a:r>
              <a:rPr lang="ja-JP" altLang="en-US" sz="1400" u="sng">
                <a:solidFill>
                  <a:srgbClr val="000000"/>
                </a:solidFill>
                <a:latin typeface="Meiryo UI"/>
                <a:ea typeface="Meiryo UI"/>
                <a:cs typeface="Meiryo UI" panose="020B0604030504040204" pitchFamily="50" charset="-128"/>
              </a:rPr>
              <a:t>における</a:t>
            </a:r>
            <a:r>
              <a:rPr lang="ja-JP" altLang="en-US" sz="1400" u="sng" dirty="0">
                <a:solidFill>
                  <a:srgbClr val="000000"/>
                </a:solidFill>
                <a:latin typeface="Meiryo UI"/>
                <a:ea typeface="Meiryo UI"/>
                <a:cs typeface="Meiryo UI" panose="020B0604030504040204" pitchFamily="50" charset="-128"/>
              </a:rPr>
              <a:t>３</a:t>
            </a:r>
            <a:r>
              <a:rPr lang="ja-JP" altLang="en-US" sz="1400" u="sng">
                <a:solidFill>
                  <a:srgbClr val="000000"/>
                </a:solidFill>
                <a:latin typeface="Meiryo UI"/>
                <a:ea typeface="Meiryo UI"/>
                <a:cs typeface="Meiryo UI" panose="020B0604030504040204" pitchFamily="50" charset="-128"/>
              </a:rPr>
              <a:t>つの</a:t>
            </a:r>
            <a:r>
              <a:rPr lang="ja-JP" altLang="en-US" sz="1400" u="sng" dirty="0">
                <a:solidFill>
                  <a:srgbClr val="000000"/>
                </a:solidFill>
                <a:latin typeface="Meiryo UI"/>
                <a:ea typeface="Meiryo UI"/>
                <a:cs typeface="Meiryo UI" panose="020B0604030504040204" pitchFamily="50" charset="-128"/>
              </a:rPr>
              <a:t>方</a:t>
            </a:r>
            <a:r>
              <a:rPr lang="ja-JP" altLang="en-US" sz="1400" u="sng">
                <a:solidFill>
                  <a:srgbClr val="000000"/>
                </a:solidFill>
                <a:latin typeface="Meiryo UI"/>
                <a:ea typeface="Meiryo UI"/>
                <a:cs typeface="Meiryo UI" panose="020B0604030504040204" pitchFamily="50" charset="-128"/>
              </a:rPr>
              <a:t>向性、</a:t>
            </a:r>
            <a:r>
              <a:rPr lang="ja-JP" altLang="en-US" sz="1400" u="sng" dirty="0">
                <a:solidFill>
                  <a:srgbClr val="000000"/>
                </a:solidFill>
                <a:latin typeface="Meiryo UI"/>
                <a:ea typeface="Meiryo UI"/>
                <a:cs typeface="Meiryo UI" panose="020B0604030504040204" pitchFamily="50" charset="-128"/>
              </a:rPr>
              <a:t>６</a:t>
            </a:r>
            <a:r>
              <a:rPr lang="ja-JP" altLang="en-US" sz="1400" u="sng">
                <a:solidFill>
                  <a:srgbClr val="000000"/>
                </a:solidFill>
                <a:latin typeface="Meiryo UI"/>
                <a:ea typeface="Meiryo UI"/>
                <a:cs typeface="Meiryo UI" panose="020B0604030504040204" pitchFamily="50" charset="-128"/>
              </a:rPr>
              <a:t>つの</a:t>
            </a:r>
            <a:r>
              <a:rPr lang="ja-JP" altLang="en-US" sz="1400" u="sng" dirty="0">
                <a:solidFill>
                  <a:srgbClr val="000000"/>
                </a:solidFill>
                <a:latin typeface="Meiryo UI"/>
                <a:ea typeface="Meiryo UI"/>
                <a:cs typeface="Meiryo UI" panose="020B0604030504040204" pitchFamily="50" charset="-128"/>
              </a:rPr>
              <a:t>基本目標及び３つの重点取組方向</a:t>
            </a:r>
          </a:p>
        </p:txBody>
      </p:sp>
      <p:graphicFrame>
        <p:nvGraphicFramePr>
          <p:cNvPr id="2" name="表 7">
            <a:extLst>
              <a:ext uri="{FF2B5EF4-FFF2-40B4-BE49-F238E27FC236}">
                <a16:creationId xmlns:a16="http://schemas.microsoft.com/office/drawing/2014/main" id="{3AC0FCC0-6EC2-48BC-8C4D-FE60BF78BC4D}"/>
              </a:ext>
            </a:extLst>
          </p:cNvPr>
          <p:cNvGraphicFramePr>
            <a:graphicFrameLocks noGrp="1"/>
          </p:cNvGraphicFramePr>
          <p:nvPr>
            <p:extLst>
              <p:ext uri="{D42A27DB-BD31-4B8C-83A1-F6EECF244321}">
                <p14:modId xmlns:p14="http://schemas.microsoft.com/office/powerpoint/2010/main" val="3590921857"/>
              </p:ext>
            </p:extLst>
          </p:nvPr>
        </p:nvGraphicFramePr>
        <p:xfrm>
          <a:off x="203274" y="3428999"/>
          <a:ext cx="5904000" cy="2771998"/>
        </p:xfrm>
        <a:graphic>
          <a:graphicData uri="http://schemas.openxmlformats.org/drawingml/2006/table">
            <a:tbl>
              <a:tblPr firstRow="1" bandRow="1">
                <a:tableStyleId>{5C22544A-7EE6-4342-B048-85BDC9FD1C3A}</a:tableStyleId>
              </a:tblPr>
              <a:tblGrid>
                <a:gridCol w="2124000">
                  <a:extLst>
                    <a:ext uri="{9D8B030D-6E8A-4147-A177-3AD203B41FA5}">
                      <a16:colId xmlns:a16="http://schemas.microsoft.com/office/drawing/2014/main" val="3001040833"/>
                    </a:ext>
                  </a:extLst>
                </a:gridCol>
                <a:gridCol w="3780000">
                  <a:extLst>
                    <a:ext uri="{9D8B030D-6E8A-4147-A177-3AD203B41FA5}">
                      <a16:colId xmlns:a16="http://schemas.microsoft.com/office/drawing/2014/main" val="1171472011"/>
                    </a:ext>
                  </a:extLst>
                </a:gridCol>
              </a:tblGrid>
              <a:tr h="528478">
                <a:tc>
                  <a:txBody>
                    <a:bodyPr/>
                    <a:lstStyle/>
                    <a:p>
                      <a:pPr algn="ctr"/>
                      <a:r>
                        <a:rPr kumimoji="1" lang="ja-JP" altLang="en-US" sz="1400" dirty="0"/>
                        <a:t>３つの方向性</a:t>
                      </a:r>
                    </a:p>
                  </a:txBody>
                  <a:tcPr anchor="ctr"/>
                </a:tc>
                <a:tc>
                  <a:txBody>
                    <a:bodyPr/>
                    <a:lstStyle/>
                    <a:p>
                      <a:pPr algn="ctr"/>
                      <a:r>
                        <a:rPr kumimoji="1" lang="ja-JP" altLang="en-US" sz="1400" dirty="0"/>
                        <a:t>６つの基本目標</a:t>
                      </a:r>
                    </a:p>
                  </a:txBody>
                  <a:tcPr anchor="ctr"/>
                </a:tc>
                <a:extLst>
                  <a:ext uri="{0D108BD9-81ED-4DB2-BD59-A6C34878D82A}">
                    <a16:rowId xmlns:a16="http://schemas.microsoft.com/office/drawing/2014/main" val="3565699505"/>
                  </a:ext>
                </a:extLst>
              </a:tr>
              <a:tr h="406798">
                <a:tc rowSpan="2">
                  <a:txBody>
                    <a:bodyPr/>
                    <a:lstStyle/>
                    <a:p>
                      <a:pPr marL="265113" indent="-265113" algn="just">
                        <a:lnSpc>
                          <a:spcPts val="1800"/>
                        </a:lnSpc>
                      </a:pPr>
                      <a:r>
                        <a:rPr lang="en-US" altLang="ja-JP" sz="1200" b="0" u="none" dirty="0">
                          <a:latin typeface="Meiryo UI" panose="020B0604030504040204" pitchFamily="50" charset="-128"/>
                          <a:ea typeface="Meiryo UI" panose="020B0604030504040204" pitchFamily="50" charset="-128"/>
                          <a:cs typeface="Meiryo UI" panose="020B0604030504040204" pitchFamily="50" charset="-128"/>
                        </a:rPr>
                        <a:t>Ⅰ</a:t>
                      </a:r>
                      <a:r>
                        <a:rPr lang="ja-JP" altLang="en-US" sz="1200" b="0" u="none"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b="0" u="sng" dirty="0">
                          <a:latin typeface="Meiryo UI" panose="020B0604030504040204" pitchFamily="50" charset="-128"/>
                          <a:ea typeface="Meiryo UI" panose="020B0604030504040204" pitchFamily="50" charset="-128"/>
                          <a:cs typeface="Meiryo UI" panose="020B0604030504040204" pitchFamily="50" charset="-128"/>
                        </a:rPr>
                        <a:t>若者が活躍でき、子育て安心の都市「大阪」の実現</a:t>
                      </a:r>
                      <a:endParaRPr lang="en-US" altLang="ja-JP" sz="1200" b="0" u="sng"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nSpc>
                          <a:spcPts val="2000"/>
                        </a:lnSpc>
                      </a:pPr>
                      <a:r>
                        <a:rPr lang="ja-JP" altLang="en-US" sz="1200" b="0"/>
                        <a:t>① 若い世代の就職・結婚・出産・子育ての希望を実現する</a:t>
                      </a:r>
                      <a:endParaRPr lang="en-US" altLang="ja-JP" sz="1200" b="0" dirty="0"/>
                    </a:p>
                  </a:txBody>
                  <a:tcPr anchor="ctr"/>
                </a:tc>
                <a:extLst>
                  <a:ext uri="{0D108BD9-81ED-4DB2-BD59-A6C34878D82A}">
                    <a16:rowId xmlns:a16="http://schemas.microsoft.com/office/drawing/2014/main" val="23756521"/>
                  </a:ext>
                </a:extLst>
              </a:tr>
              <a:tr h="357481">
                <a:tc vMerge="1">
                  <a:txBody>
                    <a:bodyPr/>
                    <a:lstStyle/>
                    <a:p>
                      <a:endParaRPr kumimoji="1" lang="ja-JP" altLang="en-US"/>
                    </a:p>
                  </a:txBody>
                  <a:tcPr/>
                </a:tc>
                <a:tc>
                  <a:txBody>
                    <a:bodyPr/>
                    <a:lstStyle/>
                    <a:p>
                      <a:r>
                        <a:rPr lang="ja-JP" altLang="en-US" sz="1200" b="0" dirty="0"/>
                        <a:t>② 次代の「大阪」を担う人をつくる</a:t>
                      </a:r>
                      <a:endParaRPr kumimoji="1" lang="ja-JP" altLang="en-US" sz="1200" b="0" dirty="0"/>
                    </a:p>
                  </a:txBody>
                  <a:tcPr anchor="ctr"/>
                </a:tc>
                <a:extLst>
                  <a:ext uri="{0D108BD9-81ED-4DB2-BD59-A6C34878D82A}">
                    <a16:rowId xmlns:a16="http://schemas.microsoft.com/office/drawing/2014/main" val="3341649692"/>
                  </a:ext>
                </a:extLst>
              </a:tr>
              <a:tr h="406798">
                <a:tc rowSpan="2">
                  <a:txBody>
                    <a:bodyPr/>
                    <a:lstStyle/>
                    <a:p>
                      <a:pPr marL="265113" indent="-265113" algn="just">
                        <a:lnSpc>
                          <a:spcPts val="1800"/>
                        </a:lnSpc>
                      </a:pPr>
                      <a:r>
                        <a:rPr lang="en-US" altLang="ja-JP" sz="1200" b="0" u="none" dirty="0">
                          <a:latin typeface="Meiryo UI" panose="020B0604030504040204" pitchFamily="50" charset="-128"/>
                          <a:ea typeface="Meiryo UI" panose="020B0604030504040204" pitchFamily="50" charset="-128"/>
                          <a:cs typeface="Meiryo UI" panose="020B0604030504040204" pitchFamily="50" charset="-128"/>
                        </a:rPr>
                        <a:t>Ⅱ</a:t>
                      </a:r>
                      <a:r>
                        <a:rPr lang="ja-JP" altLang="en-US" sz="1200" b="0" u="none"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b="0" u="sng" dirty="0">
                          <a:latin typeface="Meiryo UI" panose="020B0604030504040204" pitchFamily="50" charset="-128"/>
                          <a:ea typeface="Meiryo UI" panose="020B0604030504040204" pitchFamily="50" charset="-128"/>
                          <a:cs typeface="Meiryo UI" panose="020B0604030504040204" pitchFamily="50" charset="-128"/>
                        </a:rPr>
                        <a:t>人口減少・超高齢社会でも持続可能な地域づくり</a:t>
                      </a:r>
                      <a:endParaRPr lang="en-US" altLang="ja-JP" sz="1200" b="0" u="sng"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nSpc>
                          <a:spcPts val="2000"/>
                        </a:lnSpc>
                      </a:pPr>
                      <a:r>
                        <a:rPr lang="ja-JP" altLang="en-US" sz="1200" b="0" dirty="0"/>
                        <a:t>③ 誰もが健康でいきいきと活躍できる</a:t>
                      </a:r>
                      <a:r>
                        <a:rPr lang="en-US" altLang="ja-JP" sz="1200" b="0" dirty="0"/>
                        <a:t> </a:t>
                      </a:r>
                      <a:r>
                        <a:rPr lang="ja-JP" altLang="en-US" sz="1200" b="0" dirty="0"/>
                        <a:t>「まち」をつくる</a:t>
                      </a:r>
                      <a:endParaRPr lang="en-US" altLang="ja-JP" sz="1200" b="0" dirty="0"/>
                    </a:p>
                  </a:txBody>
                  <a:tcPr anchor="ctr"/>
                </a:tc>
                <a:extLst>
                  <a:ext uri="{0D108BD9-81ED-4DB2-BD59-A6C34878D82A}">
                    <a16:rowId xmlns:a16="http://schemas.microsoft.com/office/drawing/2014/main" val="912330670"/>
                  </a:ext>
                </a:extLst>
              </a:tr>
              <a:tr h="357481">
                <a:tc vMerge="1">
                  <a:txBody>
                    <a:bodyPr/>
                    <a:lstStyle/>
                    <a:p>
                      <a:endParaRPr kumimoji="1" lang="ja-JP" altLang="en-US"/>
                    </a:p>
                  </a:txBody>
                  <a:tcPr/>
                </a:tc>
                <a:tc>
                  <a:txBody>
                    <a:bodyPr/>
                    <a:lstStyle/>
                    <a:p>
                      <a:r>
                        <a:rPr lang="ja-JP" altLang="en-US" sz="1200" b="0" dirty="0"/>
                        <a:t>④ 安全・安心な地域をつくる</a:t>
                      </a:r>
                      <a:endParaRPr kumimoji="1" lang="ja-JP" altLang="en-US" sz="1200" b="0" dirty="0"/>
                    </a:p>
                  </a:txBody>
                  <a:tcPr anchor="ctr"/>
                </a:tc>
                <a:extLst>
                  <a:ext uri="{0D108BD9-81ED-4DB2-BD59-A6C34878D82A}">
                    <a16:rowId xmlns:a16="http://schemas.microsoft.com/office/drawing/2014/main" val="3809962728"/>
                  </a:ext>
                </a:extLst>
              </a:tr>
              <a:tr h="357481">
                <a:tc rowSpan="2">
                  <a:txBody>
                    <a:bodyPr/>
                    <a:lstStyle/>
                    <a:p>
                      <a:pPr marL="265113" indent="-265113" algn="just">
                        <a:lnSpc>
                          <a:spcPts val="1800"/>
                        </a:lnSpc>
                      </a:pPr>
                      <a:r>
                        <a:rPr lang="en-US" altLang="ja-JP" sz="1200" b="0" u="none" dirty="0">
                          <a:latin typeface="Meiryo UI" panose="020B0604030504040204" pitchFamily="50" charset="-128"/>
                          <a:ea typeface="Meiryo UI" panose="020B0604030504040204" pitchFamily="50" charset="-128"/>
                          <a:cs typeface="Meiryo UI" panose="020B0604030504040204" pitchFamily="50" charset="-128"/>
                        </a:rPr>
                        <a:t>Ⅲ</a:t>
                      </a:r>
                      <a:r>
                        <a:rPr lang="ja-JP" altLang="en-US" sz="1200" b="0" u="none"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b="0" u="sng" dirty="0">
                          <a:latin typeface="Meiryo UI" panose="020B0604030504040204" pitchFamily="50" charset="-128"/>
                          <a:ea typeface="Meiryo UI" panose="020B0604030504040204" pitchFamily="50" charset="-128"/>
                          <a:cs typeface="Meiryo UI" panose="020B0604030504040204" pitchFamily="50" charset="-128"/>
                        </a:rPr>
                        <a:t>東西二極の一極としての社会経済構造の構築</a:t>
                      </a:r>
                      <a:endParaRPr lang="en-US" altLang="ja-JP" sz="1200" b="0" u="sng"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lang="ja-JP" altLang="en-US" sz="1200" b="0" dirty="0"/>
                        <a:t>⑤ 都市としての経済機能を強化する</a:t>
                      </a:r>
                      <a:endParaRPr kumimoji="1" lang="ja-JP" altLang="en-US" sz="1200" b="0" dirty="0"/>
                    </a:p>
                  </a:txBody>
                  <a:tcPr anchor="ctr"/>
                </a:tc>
                <a:extLst>
                  <a:ext uri="{0D108BD9-81ED-4DB2-BD59-A6C34878D82A}">
                    <a16:rowId xmlns:a16="http://schemas.microsoft.com/office/drawing/2014/main" val="2743974814"/>
                  </a:ext>
                </a:extLst>
              </a:tr>
              <a:tr h="357481">
                <a:tc vMerge="1">
                  <a:txBody>
                    <a:bodyPr/>
                    <a:lstStyle/>
                    <a:p>
                      <a:endParaRPr kumimoji="1" lang="ja-JP" altLang="en-US"/>
                    </a:p>
                  </a:txBody>
                  <a:tcPr/>
                </a:tc>
                <a:tc>
                  <a:txBody>
                    <a:bodyPr/>
                    <a:lstStyle/>
                    <a:p>
                      <a:r>
                        <a:rPr lang="ja-JP" altLang="en-US" sz="1200" b="0" dirty="0"/>
                        <a:t>⑥ 定住魅力・都市魅力を強化する</a:t>
                      </a:r>
                      <a:endParaRPr kumimoji="1" lang="ja-JP" altLang="en-US" sz="1200" b="0" dirty="0"/>
                    </a:p>
                  </a:txBody>
                  <a:tcPr anchor="ctr"/>
                </a:tc>
                <a:extLst>
                  <a:ext uri="{0D108BD9-81ED-4DB2-BD59-A6C34878D82A}">
                    <a16:rowId xmlns:a16="http://schemas.microsoft.com/office/drawing/2014/main" val="454287231"/>
                  </a:ext>
                </a:extLst>
              </a:tr>
            </a:tbl>
          </a:graphicData>
        </a:graphic>
      </p:graphicFrame>
      <p:cxnSp>
        <p:nvCxnSpPr>
          <p:cNvPr id="8" name="直線コネクタ 7">
            <a:extLst>
              <a:ext uri="{FF2B5EF4-FFF2-40B4-BE49-F238E27FC236}">
                <a16:creationId xmlns:a16="http://schemas.microsoft.com/office/drawing/2014/main" id="{7A9B4D91-F9BC-4F7B-8902-2B5F1D0A0C51}"/>
              </a:ext>
            </a:extLst>
          </p:cNvPr>
          <p:cNvCxnSpPr/>
          <p:nvPr/>
        </p:nvCxnSpPr>
        <p:spPr>
          <a:xfrm>
            <a:off x="179516" y="557972"/>
            <a:ext cx="8784976"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9" name="正方形/長方形 8">
            <a:extLst>
              <a:ext uri="{FF2B5EF4-FFF2-40B4-BE49-F238E27FC236}">
                <a16:creationId xmlns:a16="http://schemas.microsoft.com/office/drawing/2014/main" id="{5C7A4A02-5FD0-44E4-8E9E-79F09DFB07B6}"/>
              </a:ext>
            </a:extLst>
          </p:cNvPr>
          <p:cNvSpPr/>
          <p:nvPr/>
        </p:nvSpPr>
        <p:spPr>
          <a:xfrm>
            <a:off x="179512" y="146838"/>
            <a:ext cx="8136904" cy="369332"/>
          </a:xfrm>
          <a:prstGeom prst="rect">
            <a:avLst/>
          </a:prstGeom>
        </p:spPr>
        <p:txBody>
          <a:bodyPr wrap="square">
            <a:spAutoFit/>
          </a:bodyPr>
          <a:lstStyle/>
          <a:p>
            <a:r>
              <a:rPr lang="ja-JP" altLang="en-US" sz="1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２．第２期大阪府まち・ひと・しごと創生総合戦略の振り返り</a:t>
            </a:r>
          </a:p>
        </p:txBody>
      </p:sp>
      <p:graphicFrame>
        <p:nvGraphicFramePr>
          <p:cNvPr id="3" name="表 2">
            <a:extLst>
              <a:ext uri="{FF2B5EF4-FFF2-40B4-BE49-F238E27FC236}">
                <a16:creationId xmlns:a16="http://schemas.microsoft.com/office/drawing/2014/main" id="{DC7EBD5C-469A-4067-94DC-3B004532AB2B}"/>
              </a:ext>
            </a:extLst>
          </p:cNvPr>
          <p:cNvGraphicFramePr>
            <a:graphicFrameLocks noGrp="1"/>
          </p:cNvGraphicFramePr>
          <p:nvPr>
            <p:extLst>
              <p:ext uri="{D42A27DB-BD31-4B8C-83A1-F6EECF244321}">
                <p14:modId xmlns:p14="http://schemas.microsoft.com/office/powerpoint/2010/main" val="704818449"/>
              </p:ext>
            </p:extLst>
          </p:nvPr>
        </p:nvGraphicFramePr>
        <p:xfrm>
          <a:off x="6632600" y="3429000"/>
          <a:ext cx="2448000" cy="2771998"/>
        </p:xfrm>
        <a:graphic>
          <a:graphicData uri="http://schemas.openxmlformats.org/drawingml/2006/table">
            <a:tbl>
              <a:tblPr firstRow="1" bandRow="1">
                <a:tableStyleId>{5C22544A-7EE6-4342-B048-85BDC9FD1C3A}</a:tableStyleId>
              </a:tblPr>
              <a:tblGrid>
                <a:gridCol w="2448000">
                  <a:extLst>
                    <a:ext uri="{9D8B030D-6E8A-4147-A177-3AD203B41FA5}">
                      <a16:colId xmlns:a16="http://schemas.microsoft.com/office/drawing/2014/main" val="3612677124"/>
                    </a:ext>
                  </a:extLst>
                </a:gridCol>
              </a:tblGrid>
              <a:tr h="528478">
                <a:tc>
                  <a:txBody>
                    <a:bodyPr/>
                    <a:lstStyle/>
                    <a:p>
                      <a:pPr algn="ctr"/>
                      <a:r>
                        <a:rPr kumimoji="1" lang="ja-JP" altLang="en-US" sz="1400" dirty="0"/>
                        <a:t>３つの重点取組方向</a:t>
                      </a:r>
                    </a:p>
                  </a:txBody>
                  <a:tcPr anchor="ctr"/>
                </a:tc>
                <a:extLst>
                  <a:ext uri="{0D108BD9-81ED-4DB2-BD59-A6C34878D82A}">
                    <a16:rowId xmlns:a16="http://schemas.microsoft.com/office/drawing/2014/main" val="3683776818"/>
                  </a:ext>
                </a:extLst>
              </a:tr>
              <a:tr h="22435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rPr>
                        <a:t>◎</a:t>
                      </a:r>
                      <a:r>
                        <a:rPr lang="ja-JP" altLang="en-US" sz="1200" b="0" dirty="0">
                          <a:solidFill>
                            <a:schemeClr val="tx1"/>
                          </a:solidFill>
                          <a:latin typeface="Meiryo UI"/>
                          <a:ea typeface="Meiryo UI"/>
                          <a:cs typeface="Meiryo UI" panose="020B0604030504040204" pitchFamily="50" charset="-128"/>
                        </a:rPr>
                        <a:t>万博のインパクトを活かした取組</a:t>
                      </a:r>
                      <a:endParaRPr kumimoji="1" lang="ja-JP" altLang="en-US" sz="1200" b="0" dirty="0">
                        <a:solidFill>
                          <a:schemeClr val="tx1"/>
                        </a:solidFill>
                        <a:latin typeface="Meiryo UI"/>
                        <a:ea typeface="Meiryo U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rPr>
                        <a:t>◎</a:t>
                      </a:r>
                      <a:r>
                        <a:rPr kumimoji="1" lang="en-US" altLang="ja-JP" sz="1200" b="0" dirty="0">
                          <a:solidFill>
                            <a:schemeClr val="tx1"/>
                          </a:solidFill>
                        </a:rPr>
                        <a:t>SDGs</a:t>
                      </a:r>
                      <a:r>
                        <a:rPr kumimoji="1" lang="ja-JP" altLang="en-US" sz="1200" b="0" dirty="0">
                          <a:solidFill>
                            <a:schemeClr val="tx1"/>
                          </a:solidFill>
                        </a:rPr>
                        <a:t>の推進</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rPr>
                        <a:t>◎</a:t>
                      </a:r>
                      <a:r>
                        <a:rPr kumimoji="1" lang="ja-JP" altLang="en-US" sz="1200" b="0" dirty="0">
                          <a:solidFill>
                            <a:schemeClr val="tx1"/>
                          </a:solidFill>
                          <a:latin typeface="Meiryo UI"/>
                          <a:ea typeface="Meiryo UI"/>
                        </a:rPr>
                        <a:t>スマート</a:t>
                      </a:r>
                      <a:r>
                        <a:rPr lang="ja-JP" altLang="en-US" sz="1200" b="0" dirty="0">
                          <a:solidFill>
                            <a:schemeClr val="tx1"/>
                          </a:solidFill>
                          <a:latin typeface="Meiryo UI"/>
                          <a:ea typeface="Meiryo UI"/>
                          <a:cs typeface="Meiryo UI" panose="020B0604030504040204" pitchFamily="50" charset="-128"/>
                        </a:rPr>
                        <a:t>シティ実現に向けた取組</a:t>
                      </a:r>
                      <a:endParaRPr kumimoji="1" lang="ja-JP" altLang="en-US" sz="1200" b="0" dirty="0">
                        <a:solidFill>
                          <a:schemeClr val="tx1"/>
                        </a:solidFill>
                        <a:latin typeface="Meiryo UI"/>
                        <a:ea typeface="Meiryo UI"/>
                      </a:endParaRPr>
                    </a:p>
                  </a:txBody>
                  <a:tcPr anchor="ctr"/>
                </a:tc>
                <a:extLst>
                  <a:ext uri="{0D108BD9-81ED-4DB2-BD59-A6C34878D82A}">
                    <a16:rowId xmlns:a16="http://schemas.microsoft.com/office/drawing/2014/main" val="4211218538"/>
                  </a:ext>
                </a:extLst>
              </a:tr>
            </a:tbl>
          </a:graphicData>
        </a:graphic>
      </p:graphicFrame>
      <p:sp>
        <p:nvSpPr>
          <p:cNvPr id="7" name="十字形 6">
            <a:extLst>
              <a:ext uri="{FF2B5EF4-FFF2-40B4-BE49-F238E27FC236}">
                <a16:creationId xmlns:a16="http://schemas.microsoft.com/office/drawing/2014/main" id="{5707AB85-8681-4B8B-BBB1-CB1349D407CF}"/>
              </a:ext>
            </a:extLst>
          </p:cNvPr>
          <p:cNvSpPr/>
          <p:nvPr/>
        </p:nvSpPr>
        <p:spPr>
          <a:xfrm>
            <a:off x="6169159" y="4614213"/>
            <a:ext cx="401555" cy="401569"/>
          </a:xfrm>
          <a:prstGeom prst="plus">
            <a:avLst>
              <a:gd name="adj" fmla="val 34103"/>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5674369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６）交流人口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ー日本人宿泊者ー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179512" y="702856"/>
            <a:ext cx="8784976" cy="581891"/>
          </a:xfrm>
          <a:prstGeom prst="rect">
            <a:avLst/>
          </a:prstGeom>
          <a:solidFill>
            <a:schemeClr val="accent5">
              <a:lumMod val="20000"/>
              <a:lumOff val="80000"/>
            </a:schemeClr>
          </a:solidFill>
        </p:spPr>
        <p:txBody>
          <a:bodyPr wrap="square">
            <a:spAutoFit/>
          </a:bodyPr>
          <a:lstStyle/>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大阪府の日本人延べ宿泊者数は、東京都に次いで多く、コロナ禍で一時落ち込みはあったものの、</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2023</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年以降は、コロナ前を上回る水準で推移しています。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32" name="直線コネクタ 131">
            <a:extLst>
              <a:ext uri="{FF2B5EF4-FFF2-40B4-BE49-F238E27FC236}">
                <a16:creationId xmlns:a16="http://schemas.microsoft.com/office/drawing/2014/main" id="{68856096-D7B5-4F66-BB26-86E8EAEB1945}"/>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31" name="正方形/長方形 130">
            <a:extLst>
              <a:ext uri="{FF2B5EF4-FFF2-40B4-BE49-F238E27FC236}">
                <a16:creationId xmlns:a16="http://schemas.microsoft.com/office/drawing/2014/main" id="{5D2A7123-86DD-42C7-B29B-E53A5904E3A9}"/>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69</a:t>
            </a:fld>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C3FC9719-F028-4B03-80C2-0C8A3BF61485}"/>
              </a:ext>
            </a:extLst>
          </p:cNvPr>
          <p:cNvSpPr txBox="1"/>
          <p:nvPr/>
        </p:nvSpPr>
        <p:spPr>
          <a:xfrm>
            <a:off x="5146035" y="6451936"/>
            <a:ext cx="361052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出典：観光庁「宿泊旅行統計調査」</a:t>
            </a:r>
            <a:endParaRPr lang="en-US" altLang="ja-JP" sz="900" dirty="0">
              <a:solidFill>
                <a:prstClr val="black"/>
              </a:solidFill>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2023</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年までは確定値、</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2024</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年は速報値）</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2" name="図 1">
            <a:extLst>
              <a:ext uri="{FF2B5EF4-FFF2-40B4-BE49-F238E27FC236}">
                <a16:creationId xmlns:a16="http://schemas.microsoft.com/office/drawing/2014/main" id="{FAD19A65-18FF-44B2-AD85-1667DDDC0C44}"/>
              </a:ext>
            </a:extLst>
          </p:cNvPr>
          <p:cNvPicPr>
            <a:picLocks noChangeAspect="1"/>
          </p:cNvPicPr>
          <p:nvPr/>
        </p:nvPicPr>
        <p:blipFill>
          <a:blip r:embed="rId3"/>
          <a:stretch>
            <a:fillRect/>
          </a:stretch>
        </p:blipFill>
        <p:spPr>
          <a:xfrm>
            <a:off x="0" y="1322151"/>
            <a:ext cx="9144000" cy="5086729"/>
          </a:xfrm>
          <a:prstGeom prst="rect">
            <a:avLst/>
          </a:prstGeom>
        </p:spPr>
      </p:pic>
    </p:spTree>
    <p:extLst>
      <p:ext uri="{BB962C8B-B14F-4D97-AF65-F5344CB8AC3E}">
        <p14:creationId xmlns:p14="http://schemas.microsoft.com/office/powerpoint/2010/main" val="171714468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６）交流人口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a:t>
            </a:r>
            <a:r>
              <a:rPr kumimoji="1" lang="zh-CN"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外国人宿泊者①</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179512" y="702856"/>
            <a:ext cx="8784976" cy="581891"/>
          </a:xfrm>
          <a:prstGeom prst="rect">
            <a:avLst/>
          </a:prstGeom>
          <a:solidFill>
            <a:schemeClr val="accent5">
              <a:lumMod val="20000"/>
              <a:lumOff val="80000"/>
            </a:schemeClr>
          </a:solidFill>
        </p:spPr>
        <p:txBody>
          <a:bodyPr wrap="square">
            <a:spAutoFit/>
          </a:bodyPr>
          <a:lstStyle/>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大阪府の外国人延べ宿泊者数は、東京都に次いで多く、コロナ禍で一時落ち込みはあったものの、</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2024</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月に</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249</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万人泊と、コロナ前を上回る水準で推移しています。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32" name="直線コネクタ 131">
            <a:extLst>
              <a:ext uri="{FF2B5EF4-FFF2-40B4-BE49-F238E27FC236}">
                <a16:creationId xmlns:a16="http://schemas.microsoft.com/office/drawing/2014/main" id="{68856096-D7B5-4F66-BB26-86E8EAEB1945}"/>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31" name="正方形/長方形 130">
            <a:extLst>
              <a:ext uri="{FF2B5EF4-FFF2-40B4-BE49-F238E27FC236}">
                <a16:creationId xmlns:a16="http://schemas.microsoft.com/office/drawing/2014/main" id="{5D2A7123-86DD-42C7-B29B-E53A5904E3A9}"/>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70</a:t>
            </a:fld>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C3FC9719-F028-4B03-80C2-0C8A3BF61485}"/>
              </a:ext>
            </a:extLst>
          </p:cNvPr>
          <p:cNvSpPr txBox="1"/>
          <p:nvPr/>
        </p:nvSpPr>
        <p:spPr>
          <a:xfrm>
            <a:off x="5146035" y="6413674"/>
            <a:ext cx="361052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出典：観光庁「宿泊旅行統計調査」</a:t>
            </a:r>
            <a:endParaRPr lang="en-US" altLang="ja-JP" sz="900" dirty="0">
              <a:solidFill>
                <a:prstClr val="black"/>
              </a:solidFill>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2023</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年までは確定値、</a:t>
            </a: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2024</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年は速報値）</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0" name="Rectangle 2">
            <a:extLst>
              <a:ext uri="{FF2B5EF4-FFF2-40B4-BE49-F238E27FC236}">
                <a16:creationId xmlns:a16="http://schemas.microsoft.com/office/drawing/2014/main" id="{AA6C136A-1E81-491E-B51C-FB8682F464AD}"/>
              </a:ext>
            </a:extLst>
          </p:cNvPr>
          <p:cNvSpPr>
            <a:spLocks noChangeArrowheads="1"/>
          </p:cNvSpPr>
          <p:nvPr/>
        </p:nvSpPr>
        <p:spPr bwMode="auto">
          <a:xfrm>
            <a:off x="2950128" y="1487510"/>
            <a:ext cx="4138827" cy="440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algn="ctr" fontAlgn="ctr">
              <a:spcBef>
                <a:spcPct val="0"/>
              </a:spcBef>
              <a:buClr>
                <a:srgbClr val="D6ECFF"/>
              </a:buClr>
              <a:buNone/>
              <a:defRPr/>
            </a:pP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外国人延べ宿泊者数</a:t>
            </a:r>
            <a:r>
              <a:rPr kumimoji="1" lang="ja-JP" altLang="en-US" sz="16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の推移</a:t>
            </a:r>
            <a:r>
              <a:rPr kumimoji="1" lang="en-US" altLang="ja-JP" sz="16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lang="ja-JP" altLang="en-US" sz="1600" b="1">
                <a:solidFill>
                  <a:srgbClr val="000000"/>
                </a:solidFill>
                <a:latin typeface="Meiryo UI" panose="020B0604030504040204" pitchFamily="50" charset="-128"/>
                <a:ea typeface="Meiryo UI" panose="020B0604030504040204" pitchFamily="50" charset="-128"/>
              </a:rPr>
              <a:t>主要都府県別</a:t>
            </a:r>
            <a:r>
              <a:rPr lang="en-US" altLang="ja-JP" sz="1600" b="1">
                <a:solidFill>
                  <a:srgbClr val="000000"/>
                </a:solidFill>
                <a:latin typeface="Meiryo UI" panose="020B0604030504040204" pitchFamily="50" charset="-128"/>
                <a:ea typeface="Meiryo UI" panose="020B0604030504040204" pitchFamily="50" charset="-128"/>
              </a:rPr>
              <a:t>】</a:t>
            </a:r>
          </a:p>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endPar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図 1">
            <a:extLst>
              <a:ext uri="{FF2B5EF4-FFF2-40B4-BE49-F238E27FC236}">
                <a16:creationId xmlns:a16="http://schemas.microsoft.com/office/drawing/2014/main" id="{BB84234D-DCCB-41ED-8D37-9A6BDBF8DFA9}"/>
              </a:ext>
            </a:extLst>
          </p:cNvPr>
          <p:cNvPicPr>
            <a:picLocks noChangeAspect="1"/>
          </p:cNvPicPr>
          <p:nvPr/>
        </p:nvPicPr>
        <p:blipFill>
          <a:blip r:embed="rId3"/>
          <a:stretch>
            <a:fillRect/>
          </a:stretch>
        </p:blipFill>
        <p:spPr>
          <a:xfrm>
            <a:off x="-63400" y="1693868"/>
            <a:ext cx="9144000" cy="4753669"/>
          </a:xfrm>
          <a:prstGeom prst="rect">
            <a:avLst/>
          </a:prstGeom>
        </p:spPr>
      </p:pic>
    </p:spTree>
    <p:extLst>
      <p:ext uri="{BB962C8B-B14F-4D97-AF65-F5344CB8AC3E}">
        <p14:creationId xmlns:p14="http://schemas.microsoft.com/office/powerpoint/2010/main" val="368113235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６）交流人口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a:t>
            </a:r>
            <a:r>
              <a:rPr kumimoji="1" lang="zh-CN"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外国人宿泊者②</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179512" y="702856"/>
            <a:ext cx="8784976" cy="581891"/>
          </a:xfrm>
          <a:prstGeom prst="rect">
            <a:avLst/>
          </a:prstGeom>
          <a:solidFill>
            <a:schemeClr val="accent5">
              <a:lumMod val="20000"/>
              <a:lumOff val="80000"/>
            </a:schemeClr>
          </a:solidFill>
        </p:spPr>
        <p:txBody>
          <a:bodyPr wrap="square">
            <a:spAutoFit/>
          </a:bodyPr>
          <a:lstStyle/>
          <a:p>
            <a:pPr marL="180000" marR="0" lvl="0" indent="-457200" algn="just" defTabSz="914400" rtl="0" eaLnBrk="1" fontAlgn="auto" latinLnBrk="0" hangingPunct="1">
              <a:lnSpc>
                <a:spcPts val="2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大阪府の令和５年外国人宿泊者の国籍（出身地）は、韓国、中国、台湾、香港の順に多く、東アジアが６割以上を占めています。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32" name="直線コネクタ 131">
            <a:extLst>
              <a:ext uri="{FF2B5EF4-FFF2-40B4-BE49-F238E27FC236}">
                <a16:creationId xmlns:a16="http://schemas.microsoft.com/office/drawing/2014/main" id="{68856096-D7B5-4F66-BB26-86E8EAEB1945}"/>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31" name="正方形/長方形 130">
            <a:extLst>
              <a:ext uri="{FF2B5EF4-FFF2-40B4-BE49-F238E27FC236}">
                <a16:creationId xmlns:a16="http://schemas.microsoft.com/office/drawing/2014/main" id="{5D2A7123-86DD-42C7-B29B-E53A5904E3A9}"/>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71</a:t>
            </a:fld>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4" name="Rectangle 2">
            <a:extLst>
              <a:ext uri="{FF2B5EF4-FFF2-40B4-BE49-F238E27FC236}">
                <a16:creationId xmlns:a16="http://schemas.microsoft.com/office/drawing/2014/main" id="{894C6F00-0C4E-4B11-B6B3-8C4A3F9E60D9}"/>
              </a:ext>
            </a:extLst>
          </p:cNvPr>
          <p:cNvSpPr>
            <a:spLocks noChangeArrowheads="1"/>
          </p:cNvSpPr>
          <p:nvPr/>
        </p:nvSpPr>
        <p:spPr bwMode="auto">
          <a:xfrm>
            <a:off x="1009291" y="1356756"/>
            <a:ext cx="7423237" cy="440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外国人宿泊者の国籍（出身地）別割合</a:t>
            </a:r>
            <a:r>
              <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zh-TW"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主要都府県別</a:t>
            </a:r>
            <a:r>
              <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2023</a:t>
            </a:r>
            <a:r>
              <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年）</a:t>
            </a:r>
            <a:endParaRPr kumimoji="1" lang="en-US" altLang="ja-JP" sz="160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テキスト ボックス 15">
            <a:extLst>
              <a:ext uri="{FF2B5EF4-FFF2-40B4-BE49-F238E27FC236}">
                <a16:creationId xmlns:a16="http://schemas.microsoft.com/office/drawing/2014/main" id="{4187D524-7EF1-4DCA-8116-F95B96A390A3}"/>
              </a:ext>
            </a:extLst>
          </p:cNvPr>
          <p:cNvSpPr txBox="1"/>
          <p:nvPr/>
        </p:nvSpPr>
        <p:spPr>
          <a:xfrm>
            <a:off x="5427864" y="6453124"/>
            <a:ext cx="3610529"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出典：観光庁「宿泊旅行統計調査」</a:t>
            </a:r>
          </a:p>
        </p:txBody>
      </p:sp>
      <p:pic>
        <p:nvPicPr>
          <p:cNvPr id="2" name="図 1">
            <a:extLst>
              <a:ext uri="{FF2B5EF4-FFF2-40B4-BE49-F238E27FC236}">
                <a16:creationId xmlns:a16="http://schemas.microsoft.com/office/drawing/2014/main" id="{3EB7B9CA-2B6C-4E07-8B0E-DB106B20FD0F}"/>
              </a:ext>
            </a:extLst>
          </p:cNvPr>
          <p:cNvPicPr>
            <a:picLocks noChangeAspect="1"/>
          </p:cNvPicPr>
          <p:nvPr/>
        </p:nvPicPr>
        <p:blipFill>
          <a:blip r:embed="rId3"/>
          <a:stretch>
            <a:fillRect/>
          </a:stretch>
        </p:blipFill>
        <p:spPr>
          <a:xfrm>
            <a:off x="112607" y="1833042"/>
            <a:ext cx="8967993" cy="4554107"/>
          </a:xfrm>
          <a:prstGeom prst="rect">
            <a:avLst/>
          </a:prstGeom>
        </p:spPr>
      </p:pic>
    </p:spTree>
    <p:extLst>
      <p:ext uri="{BB962C8B-B14F-4D97-AF65-F5344CB8AC3E}">
        <p14:creationId xmlns:p14="http://schemas.microsoft.com/office/powerpoint/2010/main" val="383123602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p:cNvCxnSpPr>
            <a:cxnSpLocks/>
          </p:cNvCxnSpPr>
          <p:nvPr/>
        </p:nvCxnSpPr>
        <p:spPr>
          <a:xfrm>
            <a:off x="463494" y="3429000"/>
            <a:ext cx="8217012"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3" name="正方形/長方形 2"/>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72</a:t>
            </a:fld>
            <a:endParaRPr kumimoji="1" lang="ja-JP" altLang="en-US" sz="18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4" name="テキスト ボックス 3"/>
          <p:cNvSpPr txBox="1"/>
          <p:nvPr/>
        </p:nvSpPr>
        <p:spPr>
          <a:xfrm>
            <a:off x="463494" y="2833772"/>
            <a:ext cx="8217012" cy="52322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ja-JP" altLang="en-US" sz="2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４．人口減少が社会に与える影響</a:t>
            </a:r>
          </a:p>
        </p:txBody>
      </p:sp>
    </p:spTree>
    <p:extLst>
      <p:ext uri="{BB962C8B-B14F-4D97-AF65-F5344CB8AC3E}">
        <p14:creationId xmlns:p14="http://schemas.microsoft.com/office/powerpoint/2010/main" val="391747657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四角形: 角を丸くする 38">
            <a:extLst>
              <a:ext uri="{FF2B5EF4-FFF2-40B4-BE49-F238E27FC236}">
                <a16:creationId xmlns:a16="http://schemas.microsoft.com/office/drawing/2014/main" id="{E3D264C5-EA42-41D9-865B-ABE3C516F3EB}"/>
              </a:ext>
            </a:extLst>
          </p:cNvPr>
          <p:cNvSpPr/>
          <p:nvPr/>
        </p:nvSpPr>
        <p:spPr>
          <a:xfrm>
            <a:off x="178994" y="1618739"/>
            <a:ext cx="3780000" cy="5092419"/>
          </a:xfrm>
          <a:prstGeom prst="roundRect">
            <a:avLst>
              <a:gd name="adj" fmla="val 4304"/>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9" name="直線コネクタ 8">
            <a:extLst>
              <a:ext uri="{FF2B5EF4-FFF2-40B4-BE49-F238E27FC236}">
                <a16:creationId xmlns:a16="http://schemas.microsoft.com/office/drawing/2014/main" id="{8FB1D801-D88A-4734-8200-9D45DA1C7D00}"/>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23" name="テキスト ボックス 22">
            <a:extLst>
              <a:ext uri="{FF2B5EF4-FFF2-40B4-BE49-F238E27FC236}">
                <a16:creationId xmlns:a16="http://schemas.microsoft.com/office/drawing/2014/main" id="{69EBB076-31F1-4E8D-BA00-9956EF3D3C9D}"/>
              </a:ext>
            </a:extLst>
          </p:cNvPr>
          <p:cNvSpPr txBox="1"/>
          <p:nvPr/>
        </p:nvSpPr>
        <p:spPr>
          <a:xfrm>
            <a:off x="3352800" y="1465039"/>
            <a:ext cx="40005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8" name="正方形/長方形 7">
            <a:extLst>
              <a:ext uri="{FF2B5EF4-FFF2-40B4-BE49-F238E27FC236}">
                <a16:creationId xmlns:a16="http://schemas.microsoft.com/office/drawing/2014/main" id="{44990233-A2CD-42AD-AAC1-791699F4F152}"/>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73</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37" name="テキスト ボックス 36">
            <a:extLst>
              <a:ext uri="{FF2B5EF4-FFF2-40B4-BE49-F238E27FC236}">
                <a16:creationId xmlns:a16="http://schemas.microsoft.com/office/drawing/2014/main" id="{5741BEDC-2F5C-4C90-9337-A5C680E17C7D}"/>
              </a:ext>
            </a:extLst>
          </p:cNvPr>
          <p:cNvSpPr txBox="1"/>
          <p:nvPr/>
        </p:nvSpPr>
        <p:spPr>
          <a:xfrm>
            <a:off x="179511" y="684235"/>
            <a:ext cx="8741729" cy="830997"/>
          </a:xfrm>
          <a:prstGeom prst="rect">
            <a:avLst/>
          </a:prstGeom>
          <a:noFill/>
        </p:spPr>
        <p:txBody>
          <a:bodyPr wrap="square" rtlCol="0">
            <a:spAutoFit/>
          </a:bodyPr>
          <a:lstStyle/>
          <a:p>
            <a:pPr algn="just"/>
            <a:r>
              <a:rPr lang="ja-JP" altLang="en-US" sz="1600" dirty="0">
                <a:latin typeface="Meiryo UI" panose="020B0604030504040204" pitchFamily="50" charset="-128"/>
                <a:ea typeface="Meiryo UI" panose="020B0604030504040204" pitchFamily="50" charset="-128"/>
              </a:rPr>
              <a:t>　人口減少により、市場の縮小、労働力の不足などの影響が懸念されます。賃金や企業集積など東京都との格差がある中、働き盛りの世代が流出することで、あらゆる面で大阪府内の活力が低下するおそれがあります。</a:t>
            </a:r>
            <a:endParaRPr kumimoji="1" lang="ja-JP" altLang="en-US" sz="1600" dirty="0">
              <a:latin typeface="Meiryo UI" panose="020B0604030504040204" pitchFamily="50" charset="-128"/>
              <a:ea typeface="Meiryo UI" panose="020B0604030504040204" pitchFamily="50" charset="-128"/>
            </a:endParaRPr>
          </a:p>
        </p:txBody>
      </p:sp>
      <p:sp>
        <p:nvSpPr>
          <p:cNvPr id="38" name="テキスト ボックス 37">
            <a:extLst>
              <a:ext uri="{FF2B5EF4-FFF2-40B4-BE49-F238E27FC236}">
                <a16:creationId xmlns:a16="http://schemas.microsoft.com/office/drawing/2014/main" id="{9A8076E0-E158-4A7B-93CD-1379F1344245}"/>
              </a:ext>
            </a:extLst>
          </p:cNvPr>
          <p:cNvSpPr txBox="1"/>
          <p:nvPr/>
        </p:nvSpPr>
        <p:spPr>
          <a:xfrm>
            <a:off x="178993" y="1739583"/>
            <a:ext cx="3780307" cy="2554545"/>
          </a:xfrm>
          <a:prstGeom prst="rect">
            <a:avLst/>
          </a:prstGeom>
          <a:noFill/>
        </p:spPr>
        <p:txBody>
          <a:bodyPr wrap="square" rtlCol="0">
            <a:spAutoFit/>
          </a:bodyPr>
          <a:lstStyle/>
          <a:p>
            <a:pPr marL="180975" indent="-180975"/>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lang="ja-JP" altLang="en-US" sz="1600" dirty="0">
                <a:latin typeface="Meiryo UI" panose="020B0604030504040204" pitchFamily="50" charset="-128"/>
                <a:ea typeface="Meiryo UI" panose="020B0604030504040204" pitchFamily="50" charset="-128"/>
              </a:rPr>
              <a:t>大阪府における実質経済成長率は、コロナ禍を経て、</a:t>
            </a:r>
            <a:r>
              <a:rPr lang="en-US" altLang="ja-JP" sz="1600" dirty="0">
                <a:latin typeface="Meiryo UI" panose="020B0604030504040204" pitchFamily="50" charset="-128"/>
                <a:ea typeface="Meiryo UI" panose="020B0604030504040204" pitchFamily="50" charset="-128"/>
              </a:rPr>
              <a:t>2021</a:t>
            </a:r>
            <a:r>
              <a:rPr lang="ja-JP" altLang="en-US" sz="1600" dirty="0">
                <a:latin typeface="Meiryo UI" panose="020B0604030504040204" pitchFamily="50" charset="-128"/>
                <a:ea typeface="Meiryo UI" panose="020B0604030504040204" pitchFamily="50" charset="-128"/>
              </a:rPr>
              <a:t>年度には</a:t>
            </a:r>
            <a:r>
              <a:rPr lang="en-US" altLang="ja-JP" sz="1600" dirty="0">
                <a:latin typeface="Meiryo UI" panose="020B0604030504040204" pitchFamily="50" charset="-128"/>
                <a:ea typeface="Meiryo UI" panose="020B0604030504040204" pitchFamily="50" charset="-128"/>
              </a:rPr>
              <a:t>3</a:t>
            </a:r>
            <a:r>
              <a:rPr lang="ja-JP" altLang="en-US" sz="1600" dirty="0">
                <a:latin typeface="Meiryo UI" panose="020B0604030504040204" pitchFamily="50" charset="-128"/>
                <a:ea typeface="Meiryo UI" panose="020B0604030504040204" pitchFamily="50" charset="-128"/>
              </a:rPr>
              <a:t>年ぶりにプラスとなりました。</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pPr marL="180975" indent="-180975"/>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lang="ja-JP" altLang="en-US" sz="1600" dirty="0">
                <a:latin typeface="Meiryo UI" panose="020B0604030504040204" pitchFamily="50" charset="-128"/>
                <a:ea typeface="Meiryo UI" panose="020B0604030504040204" pitchFamily="50" charset="-128"/>
              </a:rPr>
              <a:t>府内総生産の全国におけるシェアは、横ばいで推移しています。</a:t>
            </a:r>
            <a:endParaRPr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　</a:t>
            </a:r>
            <a:endParaRPr kumimoji="1" lang="en-US" altLang="ja-JP" sz="1600" dirty="0">
              <a:latin typeface="Meiryo UI" panose="020B0604030504040204" pitchFamily="50" charset="-128"/>
              <a:ea typeface="Meiryo UI" panose="020B0604030504040204" pitchFamily="50" charset="-128"/>
            </a:endParaRPr>
          </a:p>
          <a:p>
            <a:pPr marL="180975" indent="-180975"/>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lang="ja-JP" altLang="en-US" sz="1600" dirty="0">
                <a:solidFill>
                  <a:prstClr val="black"/>
                </a:solidFill>
                <a:latin typeface="Meiryo UI" panose="020B0604030504040204" pitchFamily="50" charset="-128"/>
                <a:ea typeface="Meiryo UI" panose="020B0604030504040204" pitchFamily="50" charset="-128"/>
              </a:rPr>
              <a:t>一人あたりの府民所得も横ばいで推移しており、</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今後、人口減少が進むと、消費市場の縮小が懸念されます。</a:t>
            </a:r>
            <a:r>
              <a:rPr lang="ja-JP" altLang="en-US" sz="1600" dirty="0">
                <a:latin typeface="Meiryo UI" panose="020B0604030504040204" pitchFamily="50" charset="-128"/>
                <a:ea typeface="Meiryo UI" panose="020B0604030504040204" pitchFamily="50" charset="-128"/>
              </a:rPr>
              <a:t>　</a:t>
            </a:r>
            <a:endParaRPr kumimoji="1" lang="en-US" altLang="ja-JP" sz="1600" strike="sngStrike" dirty="0">
              <a:solidFill>
                <a:schemeClr val="accent1"/>
              </a:solidFill>
              <a:latin typeface="Meiryo UI" panose="020B0604030504040204" pitchFamily="50" charset="-128"/>
              <a:ea typeface="Meiryo UI" panose="020B0604030504040204" pitchFamily="50" charset="-128"/>
            </a:endParaRPr>
          </a:p>
        </p:txBody>
      </p:sp>
      <p:sp>
        <p:nvSpPr>
          <p:cNvPr id="46" name="Rectangle 2">
            <a:extLst>
              <a:ext uri="{FF2B5EF4-FFF2-40B4-BE49-F238E27FC236}">
                <a16:creationId xmlns:a16="http://schemas.microsoft.com/office/drawing/2014/main" id="{A648054D-58F2-4656-81D3-818AA94C1221}"/>
              </a:ext>
            </a:extLst>
          </p:cNvPr>
          <p:cNvSpPr>
            <a:spLocks noChangeArrowheads="1"/>
          </p:cNvSpPr>
          <p:nvPr/>
        </p:nvSpPr>
        <p:spPr bwMode="auto">
          <a:xfrm>
            <a:off x="4456183" y="1360359"/>
            <a:ext cx="4185041" cy="2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1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実質経済成長率の推移</a:t>
            </a:r>
            <a:r>
              <a:rPr kumimoji="1" lang="en-US" altLang="ja-JP" sz="11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lang="ja-JP" altLang="en-US" sz="11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大阪府、全国</a:t>
            </a:r>
            <a:r>
              <a:rPr kumimoji="1" lang="en-US" altLang="ja-JP" sz="11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正方形/長方形 23">
            <a:extLst>
              <a:ext uri="{FF2B5EF4-FFF2-40B4-BE49-F238E27FC236}">
                <a16:creationId xmlns:a16="http://schemas.microsoft.com/office/drawing/2014/main" id="{835032D5-240F-434F-B1A4-7E38669C20A1}"/>
              </a:ext>
            </a:extLst>
          </p:cNvPr>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１）経済</a:t>
            </a:r>
            <a:r>
              <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・雇用　</a:t>
            </a:r>
            <a:r>
              <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ー大阪</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経済への影響ー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3" name="図 2">
            <a:extLst>
              <a:ext uri="{FF2B5EF4-FFF2-40B4-BE49-F238E27FC236}">
                <a16:creationId xmlns:a16="http://schemas.microsoft.com/office/drawing/2014/main" id="{1C52DB71-0C5B-47F3-B270-DF6966037724}"/>
              </a:ext>
            </a:extLst>
          </p:cNvPr>
          <p:cNvPicPr>
            <a:picLocks noChangeAspect="1"/>
          </p:cNvPicPr>
          <p:nvPr/>
        </p:nvPicPr>
        <p:blipFill>
          <a:blip r:embed="rId3"/>
          <a:stretch>
            <a:fillRect/>
          </a:stretch>
        </p:blipFill>
        <p:spPr>
          <a:xfrm>
            <a:off x="4036933" y="1360359"/>
            <a:ext cx="5023539" cy="5456393"/>
          </a:xfrm>
          <a:prstGeom prst="rect">
            <a:avLst/>
          </a:prstGeom>
        </p:spPr>
      </p:pic>
    </p:spTree>
    <p:extLst>
      <p:ext uri="{BB962C8B-B14F-4D97-AF65-F5344CB8AC3E}">
        <p14:creationId xmlns:p14="http://schemas.microsoft.com/office/powerpoint/2010/main" val="341423172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四角形: 角を丸くする 20">
            <a:extLst>
              <a:ext uri="{FF2B5EF4-FFF2-40B4-BE49-F238E27FC236}">
                <a16:creationId xmlns:a16="http://schemas.microsoft.com/office/drawing/2014/main" id="{27F30C4A-8651-4636-84C5-D11CC0178CB9}"/>
              </a:ext>
            </a:extLst>
          </p:cNvPr>
          <p:cNvSpPr/>
          <p:nvPr/>
        </p:nvSpPr>
        <p:spPr>
          <a:xfrm>
            <a:off x="179512" y="696849"/>
            <a:ext cx="8784976" cy="1808645"/>
          </a:xfrm>
          <a:prstGeom prst="roundRect">
            <a:avLst>
              <a:gd name="adj" fmla="val 684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 name="直線コネクタ 8">
            <a:extLst>
              <a:ext uri="{FF2B5EF4-FFF2-40B4-BE49-F238E27FC236}">
                <a16:creationId xmlns:a16="http://schemas.microsoft.com/office/drawing/2014/main" id="{8FB1D801-D88A-4734-8200-9D45DA1C7D00}"/>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8" name="テキスト ボックス 17">
            <a:extLst>
              <a:ext uri="{FF2B5EF4-FFF2-40B4-BE49-F238E27FC236}">
                <a16:creationId xmlns:a16="http://schemas.microsoft.com/office/drawing/2014/main" id="{D3B67018-8AE7-4B30-8E93-B363068FFA9E}"/>
              </a:ext>
            </a:extLst>
          </p:cNvPr>
          <p:cNvSpPr txBox="1"/>
          <p:nvPr/>
        </p:nvSpPr>
        <p:spPr>
          <a:xfrm>
            <a:off x="179511" y="797510"/>
            <a:ext cx="2126366" cy="338554"/>
          </a:xfrm>
          <a:prstGeom prst="rect">
            <a:avLst/>
          </a:prstGeom>
          <a:noFill/>
        </p:spPr>
        <p:txBody>
          <a:bodyPr wrap="square" rtlCol="0">
            <a:spAutoFit/>
          </a:bodyPr>
          <a:lstStyle/>
          <a:p>
            <a:pPr marL="266700" indent="-266700"/>
            <a:r>
              <a:rPr lang="ja-JP" altLang="en-US" sz="1600" b="1" dirty="0">
                <a:latin typeface="Meiryo UI" panose="020B0604030504040204" pitchFamily="50" charset="-128"/>
                <a:ea typeface="Meiryo UI" panose="020B0604030504040204" pitchFamily="50" charset="-128"/>
              </a:rPr>
              <a:t> </a:t>
            </a:r>
            <a:endParaRPr kumimoji="1" lang="en-US" altLang="ja-JP" sz="1600" dirty="0">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BED4F2F1-12C4-4EEF-ABC7-2722C240E30A}"/>
              </a:ext>
            </a:extLst>
          </p:cNvPr>
          <p:cNvSpPr txBox="1"/>
          <p:nvPr/>
        </p:nvSpPr>
        <p:spPr>
          <a:xfrm>
            <a:off x="135966" y="722782"/>
            <a:ext cx="8870584" cy="1754326"/>
          </a:xfrm>
          <a:prstGeom prst="rect">
            <a:avLst/>
          </a:prstGeom>
          <a:noFill/>
        </p:spPr>
        <p:txBody>
          <a:bodyPr wrap="square" rtlCol="0">
            <a:spAutoFit/>
          </a:bodyPr>
          <a:lstStyle/>
          <a:p>
            <a:pPr marL="180975" indent="-180975"/>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lang="ja-JP" altLang="en-US" sz="1600" dirty="0">
                <a:latin typeface="Meiryo UI" panose="020B0604030504040204" pitchFamily="50" charset="-128"/>
                <a:ea typeface="Meiryo UI" panose="020B0604030504040204" pitchFamily="50" charset="-128"/>
              </a:rPr>
              <a:t>大阪府の労働力人口は、</a:t>
            </a:r>
            <a:r>
              <a:rPr lang="en-US" altLang="ja-JP" sz="1600" dirty="0">
                <a:latin typeface="Meiryo UI" panose="020B0604030504040204" pitchFamily="50" charset="-128"/>
                <a:ea typeface="Meiryo UI" panose="020B0604030504040204" pitchFamily="50" charset="-128"/>
              </a:rPr>
              <a:t>2000</a:t>
            </a:r>
            <a:r>
              <a:rPr lang="ja-JP" altLang="en-US" sz="1600" dirty="0">
                <a:latin typeface="Meiryo UI" panose="020B0604030504040204" pitchFamily="50" charset="-128"/>
                <a:ea typeface="Meiryo UI" panose="020B0604030504040204" pitchFamily="50" charset="-128"/>
              </a:rPr>
              <a:t>年から</a:t>
            </a:r>
            <a:r>
              <a:rPr lang="en-US" altLang="ja-JP" sz="1600" dirty="0">
                <a:latin typeface="Meiryo UI" panose="020B0604030504040204" pitchFamily="50" charset="-128"/>
                <a:ea typeface="Meiryo UI" panose="020B0604030504040204" pitchFamily="50" charset="-128"/>
              </a:rPr>
              <a:t>2010</a:t>
            </a:r>
            <a:r>
              <a:rPr lang="ja-JP" altLang="en-US" sz="1600" dirty="0">
                <a:latin typeface="Meiryo UI" panose="020B0604030504040204" pitchFamily="50" charset="-128"/>
                <a:ea typeface="Meiryo UI" panose="020B0604030504040204" pitchFamily="50" charset="-128"/>
              </a:rPr>
              <a:t>年にかけては減少傾向でしたが、女性や高齢者の労働参加の拡大もあり、</a:t>
            </a:r>
            <a:r>
              <a:rPr lang="en-US" altLang="ja-JP" sz="1600" dirty="0">
                <a:latin typeface="Meiryo UI" panose="020B0604030504040204" pitchFamily="50" charset="-128"/>
                <a:ea typeface="Meiryo UI" panose="020B0604030504040204" pitchFamily="50" charset="-128"/>
              </a:rPr>
              <a:t>2010</a:t>
            </a:r>
            <a:r>
              <a:rPr lang="ja-JP" altLang="en-US" sz="1600" dirty="0">
                <a:latin typeface="Meiryo UI" panose="020B0604030504040204" pitchFamily="50" charset="-128"/>
                <a:ea typeface="Meiryo UI" panose="020B0604030504040204" pitchFamily="50" charset="-128"/>
              </a:rPr>
              <a:t>年度以降、労働力人口の増加が続いています。特に、</a:t>
            </a:r>
            <a:r>
              <a:rPr lang="en-US" altLang="ja-JP" sz="1600" dirty="0">
                <a:latin typeface="Meiryo UI" panose="020B0604030504040204" pitchFamily="50" charset="-128"/>
                <a:ea typeface="Meiryo UI" panose="020B0604030504040204" pitchFamily="50" charset="-128"/>
              </a:rPr>
              <a:t>65</a:t>
            </a:r>
            <a:r>
              <a:rPr lang="ja-JP" altLang="en-US" sz="1600" dirty="0">
                <a:latin typeface="Meiryo UI" panose="020B0604030504040204" pitchFamily="50" charset="-128"/>
                <a:ea typeface="Meiryo UI" panose="020B0604030504040204" pitchFamily="50" charset="-128"/>
              </a:rPr>
              <a:t>歳以上の就業率は、</a:t>
            </a:r>
            <a:r>
              <a:rPr lang="en-US" altLang="ja-JP" sz="1600" dirty="0">
                <a:latin typeface="Meiryo UI" panose="020B0604030504040204" pitchFamily="50" charset="-128"/>
                <a:ea typeface="Meiryo UI" panose="020B0604030504040204" pitchFamily="50" charset="-128"/>
              </a:rPr>
              <a:t>2020</a:t>
            </a:r>
            <a:r>
              <a:rPr lang="ja-JP" altLang="en-US" sz="1600" dirty="0">
                <a:latin typeface="Meiryo UI" panose="020B0604030504040204" pitchFamily="50" charset="-128"/>
                <a:ea typeface="Meiryo UI" panose="020B0604030504040204" pitchFamily="50" charset="-128"/>
              </a:rPr>
              <a:t>年以降は２割を超えています。</a:t>
            </a:r>
            <a:endParaRPr lang="en-US" altLang="ja-JP" sz="1600" dirty="0">
              <a:latin typeface="Meiryo UI" panose="020B0604030504040204" pitchFamily="50" charset="-128"/>
              <a:ea typeface="Meiryo UI" panose="020B0604030504040204" pitchFamily="50" charset="-128"/>
            </a:endParaRPr>
          </a:p>
          <a:p>
            <a:pPr marL="180975" indent="-180975"/>
            <a:endParaRPr lang="en-US" altLang="ja-JP" sz="600" dirty="0">
              <a:latin typeface="Meiryo UI" panose="020B0604030504040204" pitchFamily="50" charset="-128"/>
              <a:ea typeface="Meiryo UI" panose="020B0604030504040204" pitchFamily="50" charset="-128"/>
            </a:endParaRPr>
          </a:p>
          <a:p>
            <a:pPr marL="180975" indent="-180975"/>
            <a:r>
              <a:rPr kumimoji="1" lang="ja-JP" altLang="en-US" sz="1600" dirty="0">
                <a:latin typeface="Meiryo UI" panose="020B0604030504040204" pitchFamily="50" charset="-128"/>
                <a:ea typeface="Meiryo UI" panose="020B0604030504040204" pitchFamily="50" charset="-128"/>
              </a:rPr>
              <a:t>■　府内事業所で働く外国人労働者数、特に専門的・技術的分野の就労目的の在留資格を持って働く外国人は増加傾向にあり、</a:t>
            </a:r>
            <a:r>
              <a:rPr kumimoji="1" lang="en-US" altLang="ja-JP" sz="1600" dirty="0">
                <a:latin typeface="Meiryo UI" panose="020B0604030504040204" pitchFamily="50" charset="-128"/>
                <a:ea typeface="Meiryo UI" panose="020B0604030504040204" pitchFamily="50" charset="-128"/>
              </a:rPr>
              <a:t>2023</a:t>
            </a:r>
            <a:r>
              <a:rPr kumimoji="1" lang="ja-JP" altLang="en-US" sz="1600" dirty="0">
                <a:latin typeface="Meiryo UI" panose="020B0604030504040204" pitchFamily="50" charset="-128"/>
                <a:ea typeface="Meiryo UI" panose="020B0604030504040204" pitchFamily="50" charset="-128"/>
              </a:rPr>
              <a:t>年には</a:t>
            </a:r>
            <a:r>
              <a:rPr kumimoji="1" lang="en-US" altLang="ja-JP" sz="1600" dirty="0">
                <a:latin typeface="Meiryo UI" panose="020B0604030504040204" pitchFamily="50" charset="-128"/>
                <a:ea typeface="Meiryo UI" panose="020B0604030504040204" pitchFamily="50" charset="-128"/>
              </a:rPr>
              <a:t>5</a:t>
            </a:r>
            <a:r>
              <a:rPr kumimoji="1" lang="ja-JP" altLang="en-US" sz="1600" dirty="0">
                <a:latin typeface="Meiryo UI" panose="020B0604030504040204" pitchFamily="50" charset="-128"/>
                <a:ea typeface="Meiryo UI" panose="020B0604030504040204" pitchFamily="50" charset="-128"/>
              </a:rPr>
              <a:t>万人を超え、過去</a:t>
            </a:r>
            <a:r>
              <a:rPr lang="ja-JP" altLang="en-US" sz="1600" dirty="0">
                <a:latin typeface="Meiryo UI" panose="020B0604030504040204" pitchFamily="50" charset="-128"/>
                <a:ea typeface="Meiryo UI" panose="020B0604030504040204" pitchFamily="50" charset="-128"/>
              </a:rPr>
              <a:t>最多</a:t>
            </a:r>
            <a:r>
              <a:rPr kumimoji="1" lang="ja-JP" altLang="en-US" sz="1600" dirty="0">
                <a:latin typeface="Meiryo UI" panose="020B0604030504040204" pitchFamily="50" charset="-128"/>
                <a:ea typeface="Meiryo UI" panose="020B0604030504040204" pitchFamily="50" charset="-128"/>
              </a:rPr>
              <a:t>となっています。</a:t>
            </a:r>
            <a:endParaRPr kumimoji="1" lang="en-US" altLang="ja-JP" sz="1600" dirty="0">
              <a:latin typeface="Meiryo UI" panose="020B0604030504040204" pitchFamily="50" charset="-128"/>
              <a:ea typeface="Meiryo UI" panose="020B0604030504040204" pitchFamily="50" charset="-128"/>
            </a:endParaRPr>
          </a:p>
          <a:p>
            <a:pPr marL="180975" indent="-180975"/>
            <a:endParaRPr kumimoji="1" lang="en-US" altLang="ja-JP" sz="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このような中でも、今後は少子高齢化の進展により、労働力人口が再び減少に転じることが予想されます。　</a:t>
            </a:r>
            <a:endParaRPr kumimoji="1" lang="en-US" altLang="ja-JP" sz="1600" strike="sngStrike" dirty="0">
              <a:latin typeface="Meiryo UI" panose="020B0604030504040204" pitchFamily="50" charset="-128"/>
              <a:ea typeface="Meiryo UI" panose="020B0604030504040204" pitchFamily="50" charset="-128"/>
            </a:endParaRPr>
          </a:p>
        </p:txBody>
      </p:sp>
      <p:sp>
        <p:nvSpPr>
          <p:cNvPr id="8" name="正方形/長方形 7">
            <a:extLst>
              <a:ext uri="{FF2B5EF4-FFF2-40B4-BE49-F238E27FC236}">
                <a16:creationId xmlns:a16="http://schemas.microsoft.com/office/drawing/2014/main" id="{44990233-A2CD-42AD-AAC1-791699F4F152}"/>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74</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34" name="テキスト ボックス 33">
            <a:extLst>
              <a:ext uri="{FF2B5EF4-FFF2-40B4-BE49-F238E27FC236}">
                <a16:creationId xmlns:a16="http://schemas.microsoft.com/office/drawing/2014/main" id="{016B430E-107F-4430-B1ED-6AA594C9554D}"/>
              </a:ext>
            </a:extLst>
          </p:cNvPr>
          <p:cNvSpPr txBox="1"/>
          <p:nvPr/>
        </p:nvSpPr>
        <p:spPr>
          <a:xfrm>
            <a:off x="1856736" y="4696517"/>
            <a:ext cx="2780099" cy="307777"/>
          </a:xfrm>
          <a:prstGeom prst="rect">
            <a:avLst/>
          </a:prstGeom>
          <a:noFill/>
        </p:spPr>
        <p:txBody>
          <a:bodyPr wrap="square" rtlCol="0">
            <a:spAutoFit/>
          </a:bodyPr>
          <a:lstStyle/>
          <a:p>
            <a:r>
              <a:rPr kumimoji="1" lang="en-US" altLang="ja-JP" sz="700" dirty="0">
                <a:latin typeface="Meiryo UI" panose="020B0604030504040204" pitchFamily="50" charset="-128"/>
                <a:ea typeface="Meiryo UI" panose="020B0604030504040204" pitchFamily="50" charset="-128"/>
              </a:rPr>
              <a:t>※</a:t>
            </a:r>
            <a:r>
              <a:rPr kumimoji="1" lang="ja-JP" altLang="en-US" sz="700" dirty="0">
                <a:latin typeface="Meiryo UI" panose="020B0604030504040204" pitchFamily="50" charset="-128"/>
                <a:ea typeface="Meiryo UI" panose="020B0604030504040204" pitchFamily="50" charset="-128"/>
              </a:rPr>
              <a:t>労働力人口：</a:t>
            </a:r>
            <a:r>
              <a:rPr kumimoji="1" lang="en-US" altLang="ja-JP" sz="700" dirty="0">
                <a:latin typeface="Meiryo UI" panose="020B0604030504040204" pitchFamily="50" charset="-128"/>
                <a:ea typeface="Meiryo UI" panose="020B0604030504040204" pitchFamily="50" charset="-128"/>
              </a:rPr>
              <a:t>15 </a:t>
            </a:r>
            <a:r>
              <a:rPr kumimoji="1" lang="ja-JP" altLang="en-US" sz="700" dirty="0">
                <a:latin typeface="Meiryo UI" panose="020B0604030504040204" pitchFamily="50" charset="-128"/>
                <a:ea typeface="Meiryo UI" panose="020B0604030504040204" pitchFamily="50" charset="-128"/>
              </a:rPr>
              <a:t>歳以上の人口のうち、「就業者」（休業者含む）と　</a:t>
            </a:r>
            <a:endParaRPr kumimoji="1" lang="en-US" altLang="ja-JP" sz="700" dirty="0">
              <a:latin typeface="Meiryo UI" panose="020B0604030504040204" pitchFamily="50" charset="-128"/>
              <a:ea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rPr>
              <a:t>　　</a:t>
            </a:r>
            <a:r>
              <a:rPr kumimoji="1" lang="ja-JP" altLang="en-US" sz="700" dirty="0">
                <a:latin typeface="Meiryo UI" panose="020B0604030504040204" pitchFamily="50" charset="-128"/>
                <a:ea typeface="Meiryo UI" panose="020B0604030504040204" pitchFamily="50" charset="-128"/>
              </a:rPr>
              <a:t>「完全失業者」（何らかの求職活動を行っている）を合わせたもの</a:t>
            </a:r>
          </a:p>
        </p:txBody>
      </p:sp>
      <p:sp>
        <p:nvSpPr>
          <p:cNvPr id="22" name="正方形/長方形 21">
            <a:extLst>
              <a:ext uri="{FF2B5EF4-FFF2-40B4-BE49-F238E27FC236}">
                <a16:creationId xmlns:a16="http://schemas.microsoft.com/office/drawing/2014/main" id="{B84C9D67-394A-4DA9-ABDB-2257AE8BDF96}"/>
              </a:ext>
            </a:extLst>
          </p:cNvPr>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１）経済</a:t>
            </a:r>
            <a:r>
              <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・雇用　</a:t>
            </a:r>
            <a:r>
              <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ー労働力</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人口の変化ー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図 1">
            <a:extLst>
              <a:ext uri="{FF2B5EF4-FFF2-40B4-BE49-F238E27FC236}">
                <a16:creationId xmlns:a16="http://schemas.microsoft.com/office/drawing/2014/main" id="{F6B7AAC2-FDA6-43FF-9CF2-6C819017F16C}"/>
              </a:ext>
            </a:extLst>
          </p:cNvPr>
          <p:cNvPicPr>
            <a:picLocks noChangeAspect="1"/>
          </p:cNvPicPr>
          <p:nvPr/>
        </p:nvPicPr>
        <p:blipFill>
          <a:blip r:embed="rId3"/>
          <a:stretch>
            <a:fillRect/>
          </a:stretch>
        </p:blipFill>
        <p:spPr>
          <a:xfrm>
            <a:off x="0" y="2411603"/>
            <a:ext cx="4724809" cy="4395597"/>
          </a:xfrm>
          <a:prstGeom prst="rect">
            <a:avLst/>
          </a:prstGeom>
        </p:spPr>
      </p:pic>
      <p:pic>
        <p:nvPicPr>
          <p:cNvPr id="4" name="図 3">
            <a:extLst>
              <a:ext uri="{FF2B5EF4-FFF2-40B4-BE49-F238E27FC236}">
                <a16:creationId xmlns:a16="http://schemas.microsoft.com/office/drawing/2014/main" id="{B3D45EA2-42B3-48BC-9984-421C7553A848}"/>
              </a:ext>
            </a:extLst>
          </p:cNvPr>
          <p:cNvPicPr>
            <a:picLocks noChangeAspect="1"/>
          </p:cNvPicPr>
          <p:nvPr/>
        </p:nvPicPr>
        <p:blipFill>
          <a:blip r:embed="rId4"/>
          <a:stretch>
            <a:fillRect/>
          </a:stretch>
        </p:blipFill>
        <p:spPr>
          <a:xfrm>
            <a:off x="4611567" y="2729644"/>
            <a:ext cx="4352921" cy="3712786"/>
          </a:xfrm>
          <a:prstGeom prst="rect">
            <a:avLst/>
          </a:prstGeom>
        </p:spPr>
      </p:pic>
    </p:spTree>
    <p:extLst>
      <p:ext uri="{BB962C8B-B14F-4D97-AF65-F5344CB8AC3E}">
        <p14:creationId xmlns:p14="http://schemas.microsoft.com/office/powerpoint/2010/main" val="168084264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コネクタ 8">
            <a:extLst>
              <a:ext uri="{FF2B5EF4-FFF2-40B4-BE49-F238E27FC236}">
                <a16:creationId xmlns:a16="http://schemas.microsoft.com/office/drawing/2014/main" id="{8FB1D801-D88A-4734-8200-9D45DA1C7D00}"/>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8" name="正方形/長方形 7">
            <a:extLst>
              <a:ext uri="{FF2B5EF4-FFF2-40B4-BE49-F238E27FC236}">
                <a16:creationId xmlns:a16="http://schemas.microsoft.com/office/drawing/2014/main" id="{44990233-A2CD-42AD-AAC1-791699F4F152}"/>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75</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2" name="正方形/長方形 21">
            <a:extLst>
              <a:ext uri="{FF2B5EF4-FFF2-40B4-BE49-F238E27FC236}">
                <a16:creationId xmlns:a16="http://schemas.microsoft.com/office/drawing/2014/main" id="{B84C9D67-394A-4DA9-ABDB-2257AE8BDF96}"/>
              </a:ext>
            </a:extLst>
          </p:cNvPr>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１）経済・雇用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ー担い手の不足ー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テキスト ボックス 25">
            <a:extLst>
              <a:ext uri="{FF2B5EF4-FFF2-40B4-BE49-F238E27FC236}">
                <a16:creationId xmlns:a16="http://schemas.microsoft.com/office/drawing/2014/main" id="{4A2A78AE-0B19-4C0E-A554-29A45B277709}"/>
              </a:ext>
            </a:extLst>
          </p:cNvPr>
          <p:cNvSpPr txBox="1"/>
          <p:nvPr/>
        </p:nvSpPr>
        <p:spPr>
          <a:xfrm>
            <a:off x="179511" y="797510"/>
            <a:ext cx="2126366" cy="338554"/>
          </a:xfrm>
          <a:prstGeom prst="rect">
            <a:avLst/>
          </a:prstGeom>
          <a:noFill/>
        </p:spPr>
        <p:txBody>
          <a:bodyPr wrap="square" rtlCol="0">
            <a:spAutoFit/>
          </a:bodyPr>
          <a:lstStyle/>
          <a:p>
            <a:pPr marL="266700" indent="-266700"/>
            <a:r>
              <a:rPr lang="ja-JP" altLang="en-US" sz="1600" b="1" dirty="0">
                <a:latin typeface="Meiryo UI" panose="020B0604030504040204" pitchFamily="50" charset="-128"/>
                <a:ea typeface="Meiryo UI" panose="020B0604030504040204" pitchFamily="50" charset="-128"/>
              </a:rPr>
              <a:t> </a:t>
            </a:r>
            <a:endParaRPr kumimoji="1" lang="en-US" altLang="ja-JP" sz="1600" dirty="0">
              <a:latin typeface="Meiryo UI" panose="020B0604030504040204" pitchFamily="50" charset="-128"/>
              <a:ea typeface="Meiryo UI" panose="020B0604030504040204" pitchFamily="50" charset="-128"/>
            </a:endParaRPr>
          </a:p>
        </p:txBody>
      </p:sp>
      <p:sp>
        <p:nvSpPr>
          <p:cNvPr id="24" name="四角形: 角を丸くする 23">
            <a:extLst>
              <a:ext uri="{FF2B5EF4-FFF2-40B4-BE49-F238E27FC236}">
                <a16:creationId xmlns:a16="http://schemas.microsoft.com/office/drawing/2014/main" id="{2039F021-984C-4DB2-99E1-B70160846CBE}"/>
              </a:ext>
            </a:extLst>
          </p:cNvPr>
          <p:cNvSpPr/>
          <p:nvPr/>
        </p:nvSpPr>
        <p:spPr>
          <a:xfrm>
            <a:off x="178993" y="696848"/>
            <a:ext cx="4032504" cy="6014309"/>
          </a:xfrm>
          <a:prstGeom prst="roundRect">
            <a:avLst>
              <a:gd name="adj" fmla="val 4304"/>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 name="テキスト ボックス 26">
            <a:extLst>
              <a:ext uri="{FF2B5EF4-FFF2-40B4-BE49-F238E27FC236}">
                <a16:creationId xmlns:a16="http://schemas.microsoft.com/office/drawing/2014/main" id="{606605C7-82C3-4945-8F0C-40463A626B27}"/>
              </a:ext>
            </a:extLst>
          </p:cNvPr>
          <p:cNvSpPr txBox="1"/>
          <p:nvPr/>
        </p:nvSpPr>
        <p:spPr>
          <a:xfrm>
            <a:off x="178993" y="844713"/>
            <a:ext cx="3896221" cy="2062103"/>
          </a:xfrm>
          <a:prstGeom prst="rect">
            <a:avLst/>
          </a:prstGeom>
          <a:noFill/>
        </p:spPr>
        <p:txBody>
          <a:bodyPr wrap="square" rtlCol="0">
            <a:spAutoFit/>
          </a:bodyPr>
          <a:lstStyle/>
          <a:p>
            <a:pPr marL="180975" indent="-180975"/>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lang="ja-JP" altLang="en-US" sz="1600" dirty="0">
                <a:latin typeface="Meiryo UI" panose="020B0604030504040204" pitchFamily="50" charset="-128"/>
                <a:ea typeface="Meiryo UI" panose="020B0604030504040204" pitchFamily="50" charset="-128"/>
              </a:rPr>
              <a:t>大阪府の充足率</a:t>
            </a:r>
            <a:r>
              <a:rPr kumimoji="0" lang="en-US" altLang="ja-JP" sz="1600" baseline="30000" dirty="0">
                <a:latin typeface="Meiryo UI"/>
                <a:ea typeface="Meiryo UI"/>
              </a:rPr>
              <a:t>※</a:t>
            </a:r>
            <a:r>
              <a:rPr lang="ja-JP" altLang="en-US" sz="1600" dirty="0">
                <a:latin typeface="Meiryo UI" panose="020B0604030504040204" pitchFamily="50" charset="-128"/>
                <a:ea typeface="Meiryo UI" panose="020B0604030504040204" pitchFamily="50" charset="-128"/>
              </a:rPr>
              <a:t>は、</a:t>
            </a:r>
            <a:r>
              <a:rPr lang="en-US" altLang="ja-JP" sz="1600" dirty="0">
                <a:latin typeface="Meiryo UI" panose="020B0604030504040204" pitchFamily="50" charset="-128"/>
                <a:ea typeface="Meiryo UI" panose="020B0604030504040204" pitchFamily="50" charset="-128"/>
              </a:rPr>
              <a:t>2022</a:t>
            </a:r>
            <a:r>
              <a:rPr lang="ja-JP" altLang="en-US" sz="1600" dirty="0">
                <a:latin typeface="Meiryo UI" panose="020B0604030504040204" pitchFamily="50" charset="-128"/>
                <a:ea typeface="Meiryo UI" panose="020B0604030504040204" pitchFamily="50" charset="-128"/>
              </a:rPr>
              <a:t>年に</a:t>
            </a:r>
            <a:r>
              <a:rPr lang="en-US" altLang="ja-JP" sz="1600" dirty="0">
                <a:latin typeface="Meiryo UI" panose="020B0604030504040204" pitchFamily="50" charset="-128"/>
                <a:ea typeface="Meiryo UI" panose="020B0604030504040204" pitchFamily="50" charset="-128"/>
              </a:rPr>
              <a:t>9.4</a:t>
            </a:r>
            <a:r>
              <a:rPr lang="ja-JP" altLang="en-US" sz="1600" dirty="0">
                <a:latin typeface="Meiryo UI" panose="020B0604030504040204" pitchFamily="50" charset="-128"/>
                <a:ea typeface="Meiryo UI" panose="020B0604030504040204" pitchFamily="50" charset="-128"/>
              </a:rPr>
              <a:t>％と１割を下回り、全国と比較しても低く、低下傾向にあります。</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pPr marL="180975" indent="-180975"/>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lang="ja-JP" altLang="en-US" sz="1600" dirty="0">
                <a:latin typeface="Meiryo UI" panose="020B0604030504040204" pitchFamily="50" charset="-128"/>
                <a:ea typeface="Meiryo UI" panose="020B0604030504040204" pitchFamily="50" charset="-128"/>
              </a:rPr>
              <a:t>特に、医療・福祉分野の充足率は、全産業より低水準で推移し続けており、少子高齢化の進展に伴い人材確保がさらに困難になると見込まれます。</a:t>
            </a:r>
            <a:endParaRPr lang="en-US" altLang="ja-JP" sz="1600" dirty="0">
              <a:latin typeface="Meiryo UI" panose="020B0604030504040204" pitchFamily="50" charset="-128"/>
              <a:ea typeface="Meiryo UI" panose="020B0604030504040204" pitchFamily="50" charset="-128"/>
            </a:endParaRPr>
          </a:p>
        </p:txBody>
      </p:sp>
      <p:sp>
        <p:nvSpPr>
          <p:cNvPr id="29" name="テキスト ボックス 28">
            <a:extLst>
              <a:ext uri="{FF2B5EF4-FFF2-40B4-BE49-F238E27FC236}">
                <a16:creationId xmlns:a16="http://schemas.microsoft.com/office/drawing/2014/main" id="{0C145FD9-A8A0-404B-AF4D-220EF54AD014}"/>
              </a:ext>
            </a:extLst>
          </p:cNvPr>
          <p:cNvSpPr txBox="1"/>
          <p:nvPr/>
        </p:nvSpPr>
        <p:spPr>
          <a:xfrm>
            <a:off x="242330" y="3153800"/>
            <a:ext cx="3905829" cy="461665"/>
          </a:xfrm>
          <a:prstGeom prst="rect">
            <a:avLst/>
          </a:prstGeom>
          <a:noFill/>
        </p:spPr>
        <p:txBody>
          <a:bodyPr wrap="square" rtlCol="0">
            <a:spAutoFit/>
          </a:bodyPr>
          <a:lstStyle/>
          <a:p>
            <a:pPr marL="180000" indent="-457200" defTabSz="914400">
              <a:defRPr/>
            </a:pPr>
            <a:r>
              <a:rPr kumimoji="1" lang="en-US" altLang="ja-JP" sz="1200" dirty="0">
                <a:solidFill>
                  <a:prstClr val="black"/>
                </a:solidFill>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充足率</a:t>
            </a:r>
            <a:r>
              <a:rPr lang="ja-JP" altLang="en-US"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公共職業安定所（ハローワーク）における、求人数に対する充足された求人の割合。</a:t>
            </a:r>
          </a:p>
        </p:txBody>
      </p:sp>
      <p:pic>
        <p:nvPicPr>
          <p:cNvPr id="3" name="図 2">
            <a:extLst>
              <a:ext uri="{FF2B5EF4-FFF2-40B4-BE49-F238E27FC236}">
                <a16:creationId xmlns:a16="http://schemas.microsoft.com/office/drawing/2014/main" id="{6A8357F8-D471-48C7-9AEF-4738AA674FAF}"/>
              </a:ext>
            </a:extLst>
          </p:cNvPr>
          <p:cNvPicPr>
            <a:picLocks noChangeAspect="1"/>
          </p:cNvPicPr>
          <p:nvPr/>
        </p:nvPicPr>
        <p:blipFill>
          <a:blip r:embed="rId3"/>
          <a:stretch>
            <a:fillRect/>
          </a:stretch>
        </p:blipFill>
        <p:spPr>
          <a:xfrm>
            <a:off x="4148159" y="779202"/>
            <a:ext cx="5169856" cy="4749196"/>
          </a:xfrm>
          <a:prstGeom prst="rect">
            <a:avLst/>
          </a:prstGeom>
        </p:spPr>
      </p:pic>
    </p:spTree>
    <p:extLst>
      <p:ext uri="{BB962C8B-B14F-4D97-AF65-F5344CB8AC3E}">
        <p14:creationId xmlns:p14="http://schemas.microsoft.com/office/powerpoint/2010/main" val="96232156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E40C1C0E-3F5A-4EB0-8FD6-C606C5E6E902}"/>
              </a:ext>
            </a:extLst>
          </p:cNvPr>
          <p:cNvPicPr>
            <a:picLocks noChangeAspect="1"/>
          </p:cNvPicPr>
          <p:nvPr/>
        </p:nvPicPr>
        <p:blipFill>
          <a:blip r:embed="rId3"/>
          <a:stretch>
            <a:fillRect/>
          </a:stretch>
        </p:blipFill>
        <p:spPr>
          <a:xfrm>
            <a:off x="4004627" y="4097218"/>
            <a:ext cx="5139373" cy="2578832"/>
          </a:xfrm>
          <a:prstGeom prst="rect">
            <a:avLst/>
          </a:prstGeom>
        </p:spPr>
      </p:pic>
      <p:sp>
        <p:nvSpPr>
          <p:cNvPr id="39" name="四角形: 角を丸くする 38">
            <a:extLst>
              <a:ext uri="{FF2B5EF4-FFF2-40B4-BE49-F238E27FC236}">
                <a16:creationId xmlns:a16="http://schemas.microsoft.com/office/drawing/2014/main" id="{E3D264C5-EA42-41D9-865B-ABE3C516F3EB}"/>
              </a:ext>
            </a:extLst>
          </p:cNvPr>
          <p:cNvSpPr/>
          <p:nvPr/>
        </p:nvSpPr>
        <p:spPr>
          <a:xfrm>
            <a:off x="178993" y="1618739"/>
            <a:ext cx="4032917" cy="5092419"/>
          </a:xfrm>
          <a:prstGeom prst="roundRect">
            <a:avLst>
              <a:gd name="adj" fmla="val 4304"/>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9" name="直線コネクタ 8">
            <a:extLst>
              <a:ext uri="{FF2B5EF4-FFF2-40B4-BE49-F238E27FC236}">
                <a16:creationId xmlns:a16="http://schemas.microsoft.com/office/drawing/2014/main" id="{8FB1D801-D88A-4734-8200-9D45DA1C7D00}"/>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23" name="テキスト ボックス 22">
            <a:extLst>
              <a:ext uri="{FF2B5EF4-FFF2-40B4-BE49-F238E27FC236}">
                <a16:creationId xmlns:a16="http://schemas.microsoft.com/office/drawing/2014/main" id="{69EBB076-31F1-4E8D-BA00-9956EF3D3C9D}"/>
              </a:ext>
            </a:extLst>
          </p:cNvPr>
          <p:cNvSpPr txBox="1"/>
          <p:nvPr/>
        </p:nvSpPr>
        <p:spPr>
          <a:xfrm>
            <a:off x="3352800" y="1465039"/>
            <a:ext cx="40005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37" name="テキスト ボックス 36">
            <a:extLst>
              <a:ext uri="{FF2B5EF4-FFF2-40B4-BE49-F238E27FC236}">
                <a16:creationId xmlns:a16="http://schemas.microsoft.com/office/drawing/2014/main" id="{5741BEDC-2F5C-4C90-9337-A5C680E17C7D}"/>
              </a:ext>
            </a:extLst>
          </p:cNvPr>
          <p:cNvSpPr txBox="1"/>
          <p:nvPr/>
        </p:nvSpPr>
        <p:spPr>
          <a:xfrm>
            <a:off x="178993" y="684235"/>
            <a:ext cx="8741729" cy="584775"/>
          </a:xfrm>
          <a:prstGeom prst="rect">
            <a:avLst/>
          </a:prstGeom>
          <a:noFill/>
        </p:spPr>
        <p:txBody>
          <a:bodyPr wrap="square" rtlCol="0">
            <a:spAutoFit/>
          </a:bodyPr>
          <a:lstStyle/>
          <a:p>
            <a:pPr algn="just"/>
            <a:r>
              <a:rPr lang="ja-JP" altLang="en-US" sz="1600" dirty="0">
                <a:latin typeface="Meiryo UI" panose="020B0604030504040204" pitchFamily="50" charset="-128"/>
                <a:ea typeface="Meiryo UI" panose="020B0604030504040204" pitchFamily="50" charset="-128"/>
              </a:rPr>
              <a:t>　少子高齢化の進行による人口構成の変化は、府民生活に様々な影響を</a:t>
            </a:r>
            <a:r>
              <a:rPr lang="ja-JP" altLang="en-US" sz="1600">
                <a:latin typeface="Meiryo UI" panose="020B0604030504040204" pitchFamily="50" charset="-128"/>
                <a:ea typeface="Meiryo UI" panose="020B0604030504040204" pitchFamily="50" charset="-128"/>
              </a:rPr>
              <a:t>及ぼします。医療・介護需要の増大や社会保障費の増加などが、今後さらに進むものと考えられます。</a:t>
            </a:r>
            <a:endParaRPr kumimoji="1" lang="ja-JP" altLang="en-US" sz="1600" dirty="0">
              <a:latin typeface="Meiryo UI" panose="020B0604030504040204" pitchFamily="50" charset="-128"/>
              <a:ea typeface="Meiryo UI" panose="020B0604030504040204" pitchFamily="50" charset="-128"/>
            </a:endParaRPr>
          </a:p>
        </p:txBody>
      </p:sp>
      <p:sp>
        <p:nvSpPr>
          <p:cNvPr id="38" name="テキスト ボックス 37">
            <a:extLst>
              <a:ext uri="{FF2B5EF4-FFF2-40B4-BE49-F238E27FC236}">
                <a16:creationId xmlns:a16="http://schemas.microsoft.com/office/drawing/2014/main" id="{9A8076E0-E158-4A7B-93CD-1379F1344245}"/>
              </a:ext>
            </a:extLst>
          </p:cNvPr>
          <p:cNvSpPr txBox="1"/>
          <p:nvPr/>
        </p:nvSpPr>
        <p:spPr>
          <a:xfrm>
            <a:off x="178993" y="1739583"/>
            <a:ext cx="4032916" cy="2800767"/>
          </a:xfrm>
          <a:prstGeom prst="rect">
            <a:avLst/>
          </a:prstGeom>
          <a:noFill/>
        </p:spPr>
        <p:txBody>
          <a:bodyPr wrap="square" rtlCol="0">
            <a:spAutoFit/>
          </a:bodyPr>
          <a:lstStyle/>
          <a:p>
            <a:pPr marL="180975" indent="-180975"/>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lang="ja-JP" altLang="en-US" sz="1600" dirty="0">
                <a:latin typeface="Meiryo UI" panose="020B0604030504040204" pitchFamily="50" charset="-128"/>
                <a:ea typeface="Meiryo UI" panose="020B0604030504040204" pitchFamily="50" charset="-128"/>
              </a:rPr>
              <a:t>大阪府の平均寿命は、男女ともに、</a:t>
            </a:r>
            <a:r>
              <a:rPr lang="en-US" altLang="ja-JP" sz="1600" dirty="0">
                <a:latin typeface="Meiryo UI" panose="020B0604030504040204" pitchFamily="50" charset="-128"/>
                <a:ea typeface="Meiryo UI" panose="020B0604030504040204" pitchFamily="50" charset="-128"/>
              </a:rPr>
              <a:t>20</a:t>
            </a:r>
            <a:r>
              <a:rPr lang="ja-JP" altLang="en-US" sz="1600" dirty="0">
                <a:latin typeface="Meiryo UI" panose="020B0604030504040204" pitchFamily="50" charset="-128"/>
                <a:ea typeface="Meiryo UI" panose="020B0604030504040204" pitchFamily="50" charset="-128"/>
              </a:rPr>
              <a:t>年間で３歳以上伸びています。</a:t>
            </a:r>
          </a:p>
          <a:p>
            <a:pPr marL="180975" indent="-180975"/>
            <a:r>
              <a:rPr lang="ja-JP" altLang="en-US" sz="1600" dirty="0">
                <a:latin typeface="Meiryo UI" panose="020B0604030504040204" pitchFamily="50" charset="-128"/>
                <a:ea typeface="Meiryo UI" panose="020B0604030504040204" pitchFamily="50" charset="-128"/>
              </a:rPr>
              <a:t>　　一方、健康上の問題で日常生活が制限されない期間とされる「健康寿命」をみると、</a:t>
            </a:r>
            <a:r>
              <a:rPr lang="en-US" altLang="ja-JP" sz="1600" dirty="0">
                <a:latin typeface="Meiryo UI" panose="020B0604030504040204" pitchFamily="50" charset="-128"/>
                <a:ea typeface="Meiryo UI" panose="020B0604030504040204" pitchFamily="50" charset="-128"/>
              </a:rPr>
              <a:t>2019</a:t>
            </a:r>
            <a:r>
              <a:rPr lang="ja-JP" altLang="en-US" sz="1600" dirty="0">
                <a:latin typeface="Meiryo UI" panose="020B0604030504040204" pitchFamily="50" charset="-128"/>
                <a:ea typeface="Meiryo UI" panose="020B0604030504040204" pitchFamily="50" charset="-128"/>
              </a:rPr>
              <a:t>年で男性</a:t>
            </a:r>
            <a:r>
              <a:rPr lang="en-US" altLang="ja-JP" sz="1600" dirty="0">
                <a:latin typeface="Meiryo UI" panose="020B0604030504040204" pitchFamily="50" charset="-128"/>
                <a:ea typeface="Meiryo UI" panose="020B0604030504040204" pitchFamily="50" charset="-128"/>
              </a:rPr>
              <a:t>71.88</a:t>
            </a:r>
            <a:r>
              <a:rPr lang="ja-JP" altLang="en-US" sz="1600" dirty="0">
                <a:latin typeface="Meiryo UI" panose="020B0604030504040204" pitchFamily="50" charset="-128"/>
                <a:ea typeface="Meiryo UI" panose="020B0604030504040204" pitchFamily="50" charset="-128"/>
              </a:rPr>
              <a:t>歳、女性</a:t>
            </a:r>
            <a:r>
              <a:rPr lang="en-US" altLang="ja-JP" sz="1600" dirty="0">
                <a:latin typeface="Meiryo UI" panose="020B0604030504040204" pitchFamily="50" charset="-128"/>
                <a:ea typeface="Meiryo UI" panose="020B0604030504040204" pitchFamily="50" charset="-128"/>
              </a:rPr>
              <a:t>74.78</a:t>
            </a:r>
            <a:r>
              <a:rPr lang="ja-JP" altLang="en-US" sz="1600" dirty="0">
                <a:latin typeface="Meiryo UI" panose="020B0604030504040204" pitchFamily="50" charset="-128"/>
                <a:ea typeface="Meiryo UI" panose="020B0604030504040204" pitchFamily="50" charset="-128"/>
              </a:rPr>
              <a:t>歳と、全国平均を下回り、平均寿命との間に</a:t>
            </a:r>
            <a:r>
              <a:rPr lang="en-US" altLang="ja-JP" sz="1600" dirty="0">
                <a:latin typeface="Meiryo UI" panose="020B0604030504040204" pitchFamily="50" charset="-128"/>
                <a:ea typeface="Meiryo UI" panose="020B0604030504040204" pitchFamily="50" charset="-128"/>
              </a:rPr>
              <a:t>10</a:t>
            </a:r>
            <a:r>
              <a:rPr lang="ja-JP" altLang="en-US" sz="1600" dirty="0">
                <a:latin typeface="Meiryo UI" panose="020B0604030504040204" pitchFamily="50" charset="-128"/>
                <a:ea typeface="Meiryo UI" panose="020B0604030504040204" pitchFamily="50" charset="-128"/>
              </a:rPr>
              <a:t>年程度の乖離ができています。</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pPr marL="180975" indent="-180975"/>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lang="ja-JP" altLang="en-US" sz="1600" dirty="0">
                <a:latin typeface="Meiryo UI" panose="020B0604030504040204" pitchFamily="50" charset="-128"/>
                <a:ea typeface="Meiryo UI" panose="020B0604030504040204" pitchFamily="50" charset="-128"/>
              </a:rPr>
              <a:t>また、大阪府の</a:t>
            </a:r>
            <a:r>
              <a:rPr lang="en-US" altLang="ja-JP" sz="1600" dirty="0">
                <a:latin typeface="Meiryo UI" panose="020B0604030504040204" pitchFamily="50" charset="-128"/>
                <a:ea typeface="Meiryo UI" panose="020B0604030504040204" pitchFamily="50" charset="-128"/>
              </a:rPr>
              <a:t>65</a:t>
            </a:r>
            <a:r>
              <a:rPr lang="ja-JP" altLang="en-US" sz="1600" dirty="0">
                <a:latin typeface="Meiryo UI" panose="020B0604030504040204" pitchFamily="50" charset="-128"/>
                <a:ea typeface="Meiryo UI" panose="020B0604030504040204" pitchFamily="50" charset="-128"/>
              </a:rPr>
              <a:t>歳以上の入院患者数は、</a:t>
            </a:r>
            <a:r>
              <a:rPr lang="en-US" altLang="ja-JP" sz="1600" dirty="0">
                <a:latin typeface="Meiryo UI" panose="020B0604030504040204" pitchFamily="50" charset="-128"/>
                <a:ea typeface="Meiryo UI" panose="020B0604030504040204" pitchFamily="50" charset="-128"/>
              </a:rPr>
              <a:t>2020</a:t>
            </a:r>
            <a:r>
              <a:rPr lang="ja-JP" altLang="en-US" sz="1600" dirty="0">
                <a:latin typeface="Meiryo UI" panose="020B0604030504040204" pitchFamily="50" charset="-128"/>
                <a:ea typeface="Meiryo UI" panose="020B0604030504040204" pitchFamily="50" charset="-128"/>
              </a:rPr>
              <a:t>年は</a:t>
            </a:r>
            <a:r>
              <a:rPr lang="en-US" altLang="ja-JP" sz="1600" dirty="0">
                <a:latin typeface="Meiryo UI" panose="020B0604030504040204" pitchFamily="50" charset="-128"/>
                <a:ea typeface="Meiryo UI" panose="020B0604030504040204" pitchFamily="50" charset="-128"/>
              </a:rPr>
              <a:t>6.3</a:t>
            </a:r>
            <a:r>
              <a:rPr lang="ja-JP" altLang="en-US" sz="1600" dirty="0">
                <a:latin typeface="Meiryo UI" panose="020B0604030504040204" pitchFamily="50" charset="-128"/>
                <a:ea typeface="Meiryo UI" panose="020B0604030504040204" pitchFamily="50" charset="-128"/>
              </a:rPr>
              <a:t>万人となっており、今後も高齢化の進展に伴い、増加する可能性があります。</a:t>
            </a:r>
            <a:endParaRPr lang="en-US" altLang="ja-JP" sz="1600" dirty="0">
              <a:latin typeface="Meiryo UI" panose="020B0604030504040204" pitchFamily="50" charset="-128"/>
              <a:ea typeface="Meiryo UI" panose="020B0604030504040204" pitchFamily="50" charset="-128"/>
            </a:endParaRPr>
          </a:p>
        </p:txBody>
      </p:sp>
      <p:sp>
        <p:nvSpPr>
          <p:cNvPr id="24" name="正方形/長方形 23">
            <a:extLst>
              <a:ext uri="{FF2B5EF4-FFF2-40B4-BE49-F238E27FC236}">
                <a16:creationId xmlns:a16="http://schemas.microsoft.com/office/drawing/2014/main" id="{835032D5-240F-434F-B1A4-7E38669C20A1}"/>
              </a:ext>
            </a:extLst>
          </p:cNvPr>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２）府民生活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ー医療需要の増大ー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正方形/長方形 24">
            <a:extLst>
              <a:ext uri="{FF2B5EF4-FFF2-40B4-BE49-F238E27FC236}">
                <a16:creationId xmlns:a16="http://schemas.microsoft.com/office/drawing/2014/main" id="{61C58044-6CCE-4ACF-A64D-F39FDFE1ABC1}"/>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76</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35" name="テキスト ボックス 34">
            <a:extLst>
              <a:ext uri="{FF2B5EF4-FFF2-40B4-BE49-F238E27FC236}">
                <a16:creationId xmlns:a16="http://schemas.microsoft.com/office/drawing/2014/main" id="{F4A70783-7888-40BD-AD89-8C644C9539C0}"/>
              </a:ext>
            </a:extLst>
          </p:cNvPr>
          <p:cNvSpPr txBox="1"/>
          <p:nvPr/>
        </p:nvSpPr>
        <p:spPr>
          <a:xfrm>
            <a:off x="4754087" y="6532854"/>
            <a:ext cx="3678441" cy="230832"/>
          </a:xfrm>
          <a:prstGeom prst="rect">
            <a:avLst/>
          </a:prstGeom>
          <a:noFill/>
        </p:spPr>
        <p:txBody>
          <a:bodyPr wrap="square" rtlCol="0">
            <a:spAutoFit/>
          </a:bodyPr>
          <a:lstStyle/>
          <a:p>
            <a:pPr marL="180000" indent="-457200" algn="r" defTabSz="914400">
              <a:defRPr/>
            </a:pPr>
            <a:r>
              <a:rPr kumimoji="1" lang="ja-JP" altLang="en-US" sz="900" dirty="0">
                <a:solidFill>
                  <a:prstClr val="black"/>
                </a:solidFill>
                <a:latin typeface="Meiryo UI" panose="020B0604030504040204" pitchFamily="50" charset="-128"/>
                <a:ea typeface="Meiryo UI" panose="020B0604030504040204" pitchFamily="50" charset="-128"/>
              </a:rPr>
              <a:t>出典：</a:t>
            </a:r>
            <a:r>
              <a:rPr kumimoji="1" lang="zh-TW" altLang="en-US" sz="900" dirty="0">
                <a:solidFill>
                  <a:prstClr val="black"/>
                </a:solidFill>
                <a:latin typeface="Meiryo UI" panose="020B0604030504040204" pitchFamily="50" charset="-128"/>
                <a:ea typeface="Meiryo UI" panose="020B0604030504040204" pitchFamily="50" charset="-128"/>
              </a:rPr>
              <a:t>厚生労働省「患者調査」</a:t>
            </a:r>
            <a:r>
              <a:rPr kumimoji="1" lang="ja-JP" altLang="en-US" sz="900" dirty="0">
                <a:solidFill>
                  <a:prstClr val="black"/>
                </a:solidFill>
                <a:latin typeface="Meiryo UI" panose="020B0604030504040204" pitchFamily="50" charset="-128"/>
                <a:ea typeface="Meiryo UI" panose="020B0604030504040204" pitchFamily="50" charset="-128"/>
              </a:rPr>
              <a:t>（</a:t>
            </a:r>
            <a:r>
              <a:rPr kumimoji="1" lang="ja-JP" altLang="en-US" sz="9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入院・患者住所別</a:t>
            </a:r>
            <a:r>
              <a:rPr kumimoji="1" lang="ja-JP" altLang="en-US" sz="900" dirty="0">
                <a:solidFill>
                  <a:prstClr val="black"/>
                </a:solidFill>
                <a:latin typeface="Meiryo UI" panose="020B0604030504040204" pitchFamily="50" charset="-128"/>
                <a:ea typeface="Meiryo UI" panose="020B0604030504040204" pitchFamily="50" charset="-128"/>
              </a:rPr>
              <a:t>）</a:t>
            </a:r>
          </a:p>
        </p:txBody>
      </p:sp>
      <p:sp>
        <p:nvSpPr>
          <p:cNvPr id="36" name="正方形/長方形 35">
            <a:extLst>
              <a:ext uri="{FF2B5EF4-FFF2-40B4-BE49-F238E27FC236}">
                <a16:creationId xmlns:a16="http://schemas.microsoft.com/office/drawing/2014/main" id="{98120CD7-8425-4D22-8B57-F1503EC0E085}"/>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76</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pic>
        <p:nvPicPr>
          <p:cNvPr id="2" name="図 1">
            <a:extLst>
              <a:ext uri="{FF2B5EF4-FFF2-40B4-BE49-F238E27FC236}">
                <a16:creationId xmlns:a16="http://schemas.microsoft.com/office/drawing/2014/main" id="{5A559CA3-10C8-4D29-BE60-9EFA25B56F09}"/>
              </a:ext>
            </a:extLst>
          </p:cNvPr>
          <p:cNvPicPr>
            <a:picLocks noChangeAspect="1"/>
          </p:cNvPicPr>
          <p:nvPr/>
        </p:nvPicPr>
        <p:blipFill>
          <a:blip r:embed="rId4"/>
          <a:stretch>
            <a:fillRect/>
          </a:stretch>
        </p:blipFill>
        <p:spPr>
          <a:xfrm>
            <a:off x="3965613" y="1348725"/>
            <a:ext cx="5114987" cy="2767824"/>
          </a:xfrm>
          <a:prstGeom prst="rect">
            <a:avLst/>
          </a:prstGeom>
        </p:spPr>
      </p:pic>
    </p:spTree>
    <p:extLst>
      <p:ext uri="{BB962C8B-B14F-4D97-AF65-F5344CB8AC3E}">
        <p14:creationId xmlns:p14="http://schemas.microsoft.com/office/powerpoint/2010/main" val="15053478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四角形: 角を丸くする 20">
            <a:extLst>
              <a:ext uri="{FF2B5EF4-FFF2-40B4-BE49-F238E27FC236}">
                <a16:creationId xmlns:a16="http://schemas.microsoft.com/office/drawing/2014/main" id="{27F30C4A-8651-4636-84C5-D11CC0178CB9}"/>
              </a:ext>
            </a:extLst>
          </p:cNvPr>
          <p:cNvSpPr/>
          <p:nvPr/>
        </p:nvSpPr>
        <p:spPr>
          <a:xfrm>
            <a:off x="179512" y="696849"/>
            <a:ext cx="8784976" cy="1287817"/>
          </a:xfrm>
          <a:prstGeom prst="roundRect">
            <a:avLst>
              <a:gd name="adj" fmla="val 684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 name="直線コネクタ 8">
            <a:extLst>
              <a:ext uri="{FF2B5EF4-FFF2-40B4-BE49-F238E27FC236}">
                <a16:creationId xmlns:a16="http://schemas.microsoft.com/office/drawing/2014/main" id="{8FB1D801-D88A-4734-8200-9D45DA1C7D00}"/>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8" name="テキスト ボックス 17">
            <a:extLst>
              <a:ext uri="{FF2B5EF4-FFF2-40B4-BE49-F238E27FC236}">
                <a16:creationId xmlns:a16="http://schemas.microsoft.com/office/drawing/2014/main" id="{D3B67018-8AE7-4B30-8E93-B363068FFA9E}"/>
              </a:ext>
            </a:extLst>
          </p:cNvPr>
          <p:cNvSpPr txBox="1"/>
          <p:nvPr/>
        </p:nvSpPr>
        <p:spPr>
          <a:xfrm>
            <a:off x="179511" y="797510"/>
            <a:ext cx="2126366" cy="338554"/>
          </a:xfrm>
          <a:prstGeom prst="rect">
            <a:avLst/>
          </a:prstGeom>
          <a:noFill/>
        </p:spPr>
        <p:txBody>
          <a:bodyPr wrap="square" rtlCol="0">
            <a:spAutoFit/>
          </a:bodyPr>
          <a:lstStyle/>
          <a:p>
            <a:pPr marL="266700" indent="-266700"/>
            <a:r>
              <a:rPr lang="ja-JP" altLang="en-US" sz="1600" b="1" dirty="0">
                <a:latin typeface="Meiryo UI" panose="020B0604030504040204" pitchFamily="50" charset="-128"/>
                <a:ea typeface="Meiryo UI" panose="020B0604030504040204" pitchFamily="50" charset="-128"/>
              </a:rPr>
              <a:t> </a:t>
            </a:r>
            <a:endParaRPr kumimoji="1" lang="en-US" altLang="ja-JP" sz="1600" dirty="0">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BED4F2F1-12C4-4EEF-ABC7-2722C240E30A}"/>
              </a:ext>
            </a:extLst>
          </p:cNvPr>
          <p:cNvSpPr txBox="1"/>
          <p:nvPr/>
        </p:nvSpPr>
        <p:spPr>
          <a:xfrm>
            <a:off x="135966" y="722782"/>
            <a:ext cx="8870584" cy="1261884"/>
          </a:xfrm>
          <a:prstGeom prst="rect">
            <a:avLst/>
          </a:prstGeom>
          <a:noFill/>
        </p:spPr>
        <p:txBody>
          <a:bodyPr wrap="square" rtlCol="0">
            <a:spAutoFit/>
          </a:bodyPr>
          <a:lstStyle/>
          <a:p>
            <a:pPr marL="180975" indent="-180975"/>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lang="ja-JP" altLang="en-US" sz="1600" dirty="0">
                <a:latin typeface="Meiryo UI" panose="020B0604030504040204" pitchFamily="50" charset="-128"/>
                <a:ea typeface="Meiryo UI" panose="020B0604030504040204" pitchFamily="50" charset="-128"/>
              </a:rPr>
              <a:t>大阪府の介護総費用は、</a:t>
            </a:r>
            <a:r>
              <a:rPr lang="en-US" altLang="ja-JP" sz="1600" dirty="0">
                <a:latin typeface="Meiryo UI" panose="020B0604030504040204" pitchFamily="50" charset="-128"/>
                <a:ea typeface="Meiryo UI" panose="020B0604030504040204" pitchFamily="50" charset="-128"/>
              </a:rPr>
              <a:t>2000</a:t>
            </a:r>
            <a:r>
              <a:rPr lang="ja-JP" altLang="en-US" sz="1600" dirty="0">
                <a:latin typeface="Meiryo UI" panose="020B0604030504040204" pitchFamily="50" charset="-128"/>
                <a:ea typeface="Meiryo UI" panose="020B0604030504040204" pitchFamily="50" charset="-128"/>
              </a:rPr>
              <a:t>年度の制度創設当時から４倍以上増加しており、特に、</a:t>
            </a:r>
            <a:r>
              <a:rPr kumimoji="1" lang="ja-JP" altLang="en-US" sz="1600" dirty="0">
                <a:latin typeface="Meiryo UI" panose="020B0604030504040204" pitchFamily="50" charset="-128"/>
                <a:ea typeface="Meiryo UI" panose="020B0604030504040204" pitchFamily="50" charset="-128"/>
              </a:rPr>
              <a:t>居宅を中心としたサービスや地域密着型サービスの割合が高まっています。</a:t>
            </a:r>
            <a:endParaRPr kumimoji="1" lang="en-US" altLang="ja-JP" sz="1600" dirty="0">
              <a:latin typeface="Meiryo UI" panose="020B0604030504040204" pitchFamily="50" charset="-128"/>
              <a:ea typeface="Meiryo UI" panose="020B0604030504040204" pitchFamily="50" charset="-128"/>
            </a:endParaRPr>
          </a:p>
          <a:p>
            <a:pPr marL="180975" indent="-180975"/>
            <a:endParaRPr lang="en-US" altLang="ja-JP" sz="600" dirty="0">
              <a:latin typeface="Meiryo UI" panose="020B0604030504040204" pitchFamily="50" charset="-128"/>
              <a:ea typeface="Meiryo UI" panose="020B0604030504040204" pitchFamily="50" charset="-128"/>
            </a:endParaRPr>
          </a:p>
          <a:p>
            <a:pPr marL="180975" indent="-180975"/>
            <a:r>
              <a:rPr kumimoji="1" lang="ja-JP" altLang="en-US" sz="1600" dirty="0">
                <a:latin typeface="Meiryo UI" panose="020B0604030504040204" pitchFamily="50" charset="-128"/>
                <a:ea typeface="Meiryo UI" panose="020B0604030504040204" pitchFamily="50" charset="-128"/>
              </a:rPr>
              <a:t>■　要介護認定者数の増加が見込まれること</a:t>
            </a:r>
            <a:r>
              <a:rPr lang="ja-JP" altLang="en-US" sz="1600" dirty="0">
                <a:latin typeface="Meiryo UI" panose="020B0604030504040204" pitchFamily="50" charset="-128"/>
                <a:ea typeface="Meiryo UI" panose="020B0604030504040204" pitchFamily="50" charset="-128"/>
              </a:rPr>
              <a:t>に伴い、</a:t>
            </a:r>
            <a:r>
              <a:rPr kumimoji="1" lang="ja-JP" altLang="en-US" sz="1600" dirty="0">
                <a:latin typeface="Meiryo UI" panose="020B0604030504040204" pitchFamily="50" charset="-128"/>
                <a:ea typeface="Meiryo UI" panose="020B0604030504040204" pitchFamily="50" charset="-128"/>
              </a:rPr>
              <a:t>介護総費用のさらなる上昇が考えられます。</a:t>
            </a:r>
          </a:p>
          <a:p>
            <a:pPr marL="180975" indent="-180975"/>
            <a:endParaRPr kumimoji="1" lang="en-US" altLang="ja-JP" sz="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人生の最期を自宅や地域で迎えたい高齢者も多く、住み慣れた地域での支援の必要性が高まっています。　</a:t>
            </a:r>
            <a:endParaRPr kumimoji="1" lang="en-US" altLang="ja-JP" sz="1600" strike="sngStrike" dirty="0">
              <a:latin typeface="Meiryo UI" panose="020B0604030504040204" pitchFamily="50" charset="-128"/>
              <a:ea typeface="Meiryo UI" panose="020B0604030504040204" pitchFamily="50" charset="-128"/>
            </a:endParaRPr>
          </a:p>
        </p:txBody>
      </p:sp>
      <p:sp>
        <p:nvSpPr>
          <p:cNvPr id="8" name="正方形/長方形 7">
            <a:extLst>
              <a:ext uri="{FF2B5EF4-FFF2-40B4-BE49-F238E27FC236}">
                <a16:creationId xmlns:a16="http://schemas.microsoft.com/office/drawing/2014/main" id="{44990233-A2CD-42AD-AAC1-791699F4F152}"/>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77</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2" name="正方形/長方形 21">
            <a:extLst>
              <a:ext uri="{FF2B5EF4-FFF2-40B4-BE49-F238E27FC236}">
                <a16:creationId xmlns:a16="http://schemas.microsoft.com/office/drawing/2014/main" id="{B84C9D67-394A-4DA9-ABDB-2257AE8BDF96}"/>
              </a:ext>
            </a:extLst>
          </p:cNvPr>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２）府民生活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ー介護需要の増大ー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Rectangle 3126">
            <a:extLst>
              <a:ext uri="{FF2B5EF4-FFF2-40B4-BE49-F238E27FC236}">
                <a16:creationId xmlns:a16="http://schemas.microsoft.com/office/drawing/2014/main" id="{20062B83-9AD6-43E5-9D6C-B56A65DA8107}"/>
              </a:ext>
            </a:extLst>
          </p:cNvPr>
          <p:cNvSpPr>
            <a:spLocks noChangeArrowheads="1"/>
          </p:cNvSpPr>
          <p:nvPr/>
        </p:nvSpPr>
        <p:spPr bwMode="auto">
          <a:xfrm>
            <a:off x="7337908" y="4420632"/>
            <a:ext cx="1957015" cy="1150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74295" tIns="8890" rIns="74295" bIns="889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kumimoji="1" lang="ja-JP" altLang="en-US" sz="700" dirty="0">
                <a:solidFill>
                  <a:prstClr val="black"/>
                </a:solidFill>
                <a:latin typeface="Meiryo UI" panose="020B0604030504040204" pitchFamily="50" charset="-128"/>
                <a:ea typeface="Meiryo UI" panose="020B0604030504040204" pitchFamily="50" charset="-128"/>
              </a:rPr>
              <a:t>　出典：大阪府</a:t>
            </a:r>
            <a:r>
              <a:rPr kumimoji="1" lang="zh-TW" altLang="en-US" sz="700" dirty="0">
                <a:solidFill>
                  <a:prstClr val="black"/>
                </a:solidFill>
                <a:latin typeface="Meiryo UI" panose="020B0604030504040204" pitchFamily="50" charset="-128"/>
                <a:ea typeface="Meiryo UI" panose="020B0604030504040204" pitchFamily="50" charset="-128"/>
              </a:rPr>
              <a:t>「大阪府高齢者計画</a:t>
            </a:r>
            <a:r>
              <a:rPr kumimoji="1" lang="en-US" altLang="zh-TW" sz="700" dirty="0">
                <a:solidFill>
                  <a:prstClr val="black"/>
                </a:solidFill>
                <a:latin typeface="Meiryo UI" panose="020B0604030504040204" pitchFamily="50" charset="-128"/>
                <a:ea typeface="Meiryo UI" panose="020B0604030504040204" pitchFamily="50" charset="-128"/>
              </a:rPr>
              <a:t>2024</a:t>
            </a:r>
            <a:r>
              <a:rPr lang="ja-JP" altLang="en-US" sz="700" dirty="0">
                <a:solidFill>
                  <a:prstClr val="black"/>
                </a:solidFill>
                <a:latin typeface="Meiryo UI" panose="020B0604030504040204" pitchFamily="50" charset="-128"/>
                <a:ea typeface="Meiryo UI" panose="020B0604030504040204" pitchFamily="50" charset="-128"/>
              </a:rPr>
              <a:t>」</a:t>
            </a:r>
            <a:endParaRPr kumimoji="1" lang="ja-JP" altLang="en-US" sz="700" dirty="0">
              <a:solidFill>
                <a:prstClr val="black"/>
              </a:solidFill>
              <a:latin typeface="Meiryo UI" panose="020B0604030504040204" pitchFamily="50" charset="-128"/>
              <a:ea typeface="Meiryo UI" panose="020B0604030504040204" pitchFamily="50" charset="-128"/>
            </a:endParaRPr>
          </a:p>
        </p:txBody>
      </p:sp>
      <p:sp>
        <p:nvSpPr>
          <p:cNvPr id="39" name="Rectangle 2">
            <a:extLst>
              <a:ext uri="{FF2B5EF4-FFF2-40B4-BE49-F238E27FC236}">
                <a16:creationId xmlns:a16="http://schemas.microsoft.com/office/drawing/2014/main" id="{D0E0CDFC-3AF7-4A27-BFD2-E4918B2101C0}"/>
              </a:ext>
            </a:extLst>
          </p:cNvPr>
          <p:cNvSpPr>
            <a:spLocks noChangeArrowheads="1"/>
          </p:cNvSpPr>
          <p:nvPr/>
        </p:nvSpPr>
        <p:spPr bwMode="auto">
          <a:xfrm>
            <a:off x="5140707" y="2116654"/>
            <a:ext cx="3699244" cy="24243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525" tIns="9525" rIns="9525"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zh-TW" altLang="en-US" sz="1400" b="1" i="0" u="none" strike="noStrike" kern="1200" cap="none" spc="0" normalizeH="0" baseline="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要介護度別認定者</a:t>
            </a:r>
            <a:r>
              <a:rPr kumimoji="1" lang="ja-JP" altLang="en-US" sz="1400" b="1" i="0" u="none" strike="noStrike" kern="1200" cap="none" spc="0" normalizeH="0" baseline="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見込み</a:t>
            </a:r>
            <a:r>
              <a:rPr kumimoji="1" lang="zh-TW" altLang="en-US" sz="1400" b="1" i="0" u="none" strike="noStrike" kern="1200" cap="none" spc="0" normalizeH="0" baseline="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数</a:t>
            </a:r>
            <a:r>
              <a:rPr kumimoji="1" lang="en-US" altLang="ja-JP" sz="1400" b="1" i="0" u="none" strike="noStrike" kern="1200" cap="none" spc="0" normalizeH="0" baseline="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1" i="0" u="none" strike="noStrike" kern="1200" cap="none" spc="0" normalizeH="0" baseline="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a:t>
            </a:r>
            <a:r>
              <a:rPr kumimoji="1" lang="en-US" altLang="ja-JP" sz="1400" b="1" i="0" u="none" strike="noStrike" kern="1200" cap="none" spc="0" normalizeH="0" baseline="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b="1" i="0" u="none" strike="noStrike" kern="1200" cap="none" spc="0" normalizeH="0" baseline="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Rectangle 3126">
            <a:extLst>
              <a:ext uri="{FF2B5EF4-FFF2-40B4-BE49-F238E27FC236}">
                <a16:creationId xmlns:a16="http://schemas.microsoft.com/office/drawing/2014/main" id="{5571F0AE-D7D5-4BD8-ABBF-4C8A570F11C8}"/>
              </a:ext>
            </a:extLst>
          </p:cNvPr>
          <p:cNvSpPr>
            <a:spLocks noChangeArrowheads="1"/>
          </p:cNvSpPr>
          <p:nvPr/>
        </p:nvSpPr>
        <p:spPr bwMode="auto">
          <a:xfrm>
            <a:off x="2796123" y="6341390"/>
            <a:ext cx="2406116" cy="29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74295" tIns="8890" rIns="74295" bIns="889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en-US" altLang="ja-JP" sz="700" kern="100" dirty="0">
                <a:latin typeface="Meiryo UI" panose="020B0604030504040204" pitchFamily="50" charset="-128"/>
                <a:ea typeface="Meiryo UI" panose="020B0604030504040204" pitchFamily="50" charset="-128"/>
                <a:cs typeface="Times New Roman" panose="02020603050405020304" pitchFamily="18" charset="0"/>
              </a:rPr>
              <a:t>※2021</a:t>
            </a:r>
            <a:r>
              <a:rPr lang="ja-JP" altLang="en-US" sz="700" kern="100" dirty="0">
                <a:effectLst/>
                <a:latin typeface="Meiryo UI" panose="020B0604030504040204" pitchFamily="50" charset="-128"/>
                <a:ea typeface="Meiryo UI" panose="020B0604030504040204" pitchFamily="50" charset="-128"/>
                <a:cs typeface="Times New Roman" panose="02020603050405020304" pitchFamily="18" charset="0"/>
              </a:rPr>
              <a:t>年３月サービス分から</a:t>
            </a:r>
            <a:r>
              <a:rPr lang="en-US" altLang="ja-JP" sz="700" kern="100" dirty="0">
                <a:effectLst/>
                <a:latin typeface="Meiryo UI" panose="020B0604030504040204" pitchFamily="50" charset="-128"/>
                <a:ea typeface="Meiryo UI" panose="020B0604030504040204" pitchFamily="50" charset="-128"/>
                <a:cs typeface="Times New Roman" panose="02020603050405020304" pitchFamily="18" charset="0"/>
              </a:rPr>
              <a:t>2022</a:t>
            </a:r>
            <a:r>
              <a:rPr lang="ja-JP" altLang="en-US" sz="700" kern="100" dirty="0">
                <a:effectLst/>
                <a:latin typeface="Meiryo UI" panose="020B0604030504040204" pitchFamily="50" charset="-128"/>
                <a:ea typeface="Meiryo UI" panose="020B0604030504040204" pitchFamily="50" charset="-128"/>
                <a:cs typeface="Times New Roman" panose="02020603050405020304" pitchFamily="18" charset="0"/>
              </a:rPr>
              <a:t>年２月サービス分まで。</a:t>
            </a:r>
            <a:endParaRPr lang="en-US" altLang="ja-JP" sz="7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r>
              <a:rPr lang="en-US" altLang="ja-JP" sz="7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700" kern="100" dirty="0">
                <a:effectLst/>
                <a:latin typeface="Meiryo UI" panose="020B0604030504040204" pitchFamily="50" charset="-128"/>
                <a:ea typeface="Meiryo UI" panose="020B0604030504040204" pitchFamily="50" charset="-128"/>
                <a:cs typeface="Times New Roman" panose="02020603050405020304" pitchFamily="18" charset="0"/>
              </a:rPr>
              <a:t>延人月</a:t>
            </a:r>
            <a:endParaRPr lang="en-US" altLang="ja-JP" sz="7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endParaRPr kumimoji="1" lang="ja-JP" altLang="en-US" sz="700" dirty="0">
              <a:solidFill>
                <a:prstClr val="black"/>
              </a:solidFill>
              <a:latin typeface="Meiryo UI" panose="020B0604030504040204" pitchFamily="50" charset="-128"/>
              <a:ea typeface="Meiryo UI" panose="020B0604030504040204" pitchFamily="50" charset="-128"/>
            </a:endParaRPr>
          </a:p>
        </p:txBody>
      </p:sp>
      <p:sp>
        <p:nvSpPr>
          <p:cNvPr id="23" name="テキスト ボックス 35">
            <a:extLst>
              <a:ext uri="{FF2B5EF4-FFF2-40B4-BE49-F238E27FC236}">
                <a16:creationId xmlns:a16="http://schemas.microsoft.com/office/drawing/2014/main" id="{FBB62D0A-C6F0-44C3-9404-B9AA7481B0FD}"/>
              </a:ext>
            </a:extLst>
          </p:cNvPr>
          <p:cNvSpPr txBox="1"/>
          <p:nvPr/>
        </p:nvSpPr>
        <p:spPr>
          <a:xfrm>
            <a:off x="837319" y="6580776"/>
            <a:ext cx="4184564" cy="20005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180000" indent="-457200" algn="r" defTabSz="914400">
              <a:defRPr/>
            </a:pPr>
            <a:r>
              <a:rPr kumimoji="1" lang="ja-JP" altLang="en-US" sz="700" dirty="0">
                <a:solidFill>
                  <a:prstClr val="black"/>
                </a:solidFill>
                <a:latin typeface="Meiryo UI" panose="020B0604030504040204" pitchFamily="50" charset="-128"/>
                <a:ea typeface="Meiryo UI" panose="020B0604030504040204" pitchFamily="50" charset="-128"/>
              </a:rPr>
              <a:t>出典：</a:t>
            </a:r>
            <a:r>
              <a:rPr kumimoji="1" lang="zh-TW" altLang="en-US" sz="700" dirty="0">
                <a:solidFill>
                  <a:prstClr val="black"/>
                </a:solidFill>
                <a:latin typeface="Meiryo UI" panose="020B0604030504040204" pitchFamily="50" charset="-128"/>
                <a:ea typeface="Meiryo UI" panose="020B0604030504040204" pitchFamily="50" charset="-128"/>
              </a:rPr>
              <a:t>厚生労働省「令和３年度介護保険事業状況報告（年報）」</a:t>
            </a:r>
            <a:endParaRPr kumimoji="1" lang="ja-JP" altLang="en-US" sz="700" dirty="0">
              <a:solidFill>
                <a:prstClr val="black"/>
              </a:solidFill>
              <a:latin typeface="Meiryo UI" panose="020B0604030504040204" pitchFamily="50" charset="-128"/>
              <a:ea typeface="Meiryo UI" panose="020B0604030504040204" pitchFamily="50" charset="-128"/>
            </a:endParaRPr>
          </a:p>
        </p:txBody>
      </p:sp>
      <p:sp>
        <p:nvSpPr>
          <p:cNvPr id="26" name="Rectangle 3126">
            <a:extLst>
              <a:ext uri="{FF2B5EF4-FFF2-40B4-BE49-F238E27FC236}">
                <a16:creationId xmlns:a16="http://schemas.microsoft.com/office/drawing/2014/main" id="{74D02FD9-1299-466C-A9BB-706CDDC20089}"/>
              </a:ext>
            </a:extLst>
          </p:cNvPr>
          <p:cNvSpPr>
            <a:spLocks noChangeArrowheads="1"/>
          </p:cNvSpPr>
          <p:nvPr/>
        </p:nvSpPr>
        <p:spPr bwMode="auto">
          <a:xfrm>
            <a:off x="214021" y="4382566"/>
            <a:ext cx="752224" cy="207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74295" tIns="8890" rIns="74295" bIns="8890" anchor="t" anchorCtr="0" upright="1">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en-US" sz="6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600" kern="100" dirty="0">
                <a:latin typeface="Meiryo UI" panose="020B0604030504040204" pitchFamily="50" charset="-128"/>
                <a:ea typeface="Meiryo UI" panose="020B0604030504040204" pitchFamily="50" charset="-128"/>
                <a:cs typeface="Times New Roman" panose="02020603050405020304" pitchFamily="18" charset="0"/>
              </a:rPr>
              <a:t>年度</a:t>
            </a:r>
            <a:r>
              <a:rPr lang="en-US" sz="600" kern="100" dirty="0">
                <a:effectLst/>
                <a:latin typeface="Meiryo UI" panose="020B0604030504040204" pitchFamily="50" charset="-128"/>
                <a:ea typeface="Meiryo UI" panose="020B0604030504040204" pitchFamily="50" charset="-128"/>
                <a:cs typeface="Times New Roman" panose="02020603050405020304" pitchFamily="18" charset="0"/>
              </a:rPr>
              <a:t>)</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4" name="図 3">
            <a:extLst>
              <a:ext uri="{FF2B5EF4-FFF2-40B4-BE49-F238E27FC236}">
                <a16:creationId xmlns:a16="http://schemas.microsoft.com/office/drawing/2014/main" id="{212C1513-CBDE-472C-98E2-EC17C195180E}"/>
              </a:ext>
            </a:extLst>
          </p:cNvPr>
          <p:cNvPicPr>
            <a:picLocks noChangeAspect="1"/>
          </p:cNvPicPr>
          <p:nvPr/>
        </p:nvPicPr>
        <p:blipFill>
          <a:blip r:embed="rId3"/>
          <a:stretch>
            <a:fillRect/>
          </a:stretch>
        </p:blipFill>
        <p:spPr>
          <a:xfrm>
            <a:off x="-4119" y="2022771"/>
            <a:ext cx="4986960" cy="2712955"/>
          </a:xfrm>
          <a:prstGeom prst="rect">
            <a:avLst/>
          </a:prstGeom>
        </p:spPr>
      </p:pic>
      <p:pic>
        <p:nvPicPr>
          <p:cNvPr id="5" name="図 4">
            <a:extLst>
              <a:ext uri="{FF2B5EF4-FFF2-40B4-BE49-F238E27FC236}">
                <a16:creationId xmlns:a16="http://schemas.microsoft.com/office/drawing/2014/main" id="{F0BBF931-C660-4568-A27F-36271BFD3A3D}"/>
              </a:ext>
            </a:extLst>
          </p:cNvPr>
          <p:cNvPicPr>
            <a:picLocks noChangeAspect="1"/>
          </p:cNvPicPr>
          <p:nvPr/>
        </p:nvPicPr>
        <p:blipFill>
          <a:blip r:embed="rId4"/>
          <a:stretch>
            <a:fillRect/>
          </a:stretch>
        </p:blipFill>
        <p:spPr>
          <a:xfrm>
            <a:off x="214768" y="4732397"/>
            <a:ext cx="4182218" cy="2048434"/>
          </a:xfrm>
          <a:prstGeom prst="rect">
            <a:avLst/>
          </a:prstGeom>
        </p:spPr>
      </p:pic>
      <p:pic>
        <p:nvPicPr>
          <p:cNvPr id="2" name="図 1">
            <a:extLst>
              <a:ext uri="{FF2B5EF4-FFF2-40B4-BE49-F238E27FC236}">
                <a16:creationId xmlns:a16="http://schemas.microsoft.com/office/drawing/2014/main" id="{CB4F2615-74A6-40C4-A57A-B0BE51DA73AE}"/>
              </a:ext>
            </a:extLst>
          </p:cNvPr>
          <p:cNvPicPr>
            <a:picLocks noChangeAspect="1"/>
          </p:cNvPicPr>
          <p:nvPr/>
        </p:nvPicPr>
        <p:blipFill>
          <a:blip r:embed="rId5"/>
          <a:stretch>
            <a:fillRect/>
          </a:stretch>
        </p:blipFill>
        <p:spPr>
          <a:xfrm>
            <a:off x="5019537" y="4535677"/>
            <a:ext cx="4023709" cy="2101613"/>
          </a:xfrm>
          <a:prstGeom prst="rect">
            <a:avLst/>
          </a:prstGeom>
        </p:spPr>
      </p:pic>
      <p:sp>
        <p:nvSpPr>
          <p:cNvPr id="51" name="正方形/長方形 50">
            <a:extLst>
              <a:ext uri="{FF2B5EF4-FFF2-40B4-BE49-F238E27FC236}">
                <a16:creationId xmlns:a16="http://schemas.microsoft.com/office/drawing/2014/main" id="{2D17AC21-B2C6-4401-AA6D-7ED442679124}"/>
              </a:ext>
            </a:extLst>
          </p:cNvPr>
          <p:cNvSpPr/>
          <p:nvPr/>
        </p:nvSpPr>
        <p:spPr>
          <a:xfrm>
            <a:off x="5177403" y="5121937"/>
            <a:ext cx="1402751" cy="44263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3" name="図 2">
            <a:extLst>
              <a:ext uri="{FF2B5EF4-FFF2-40B4-BE49-F238E27FC236}">
                <a16:creationId xmlns:a16="http://schemas.microsoft.com/office/drawing/2014/main" id="{0D02A581-7D1B-43A4-9CE0-E23F36023C59}"/>
              </a:ext>
            </a:extLst>
          </p:cNvPr>
          <p:cNvPicPr>
            <a:picLocks noChangeAspect="1"/>
          </p:cNvPicPr>
          <p:nvPr/>
        </p:nvPicPr>
        <p:blipFill>
          <a:blip r:embed="rId6"/>
          <a:stretch>
            <a:fillRect/>
          </a:stretch>
        </p:blipFill>
        <p:spPr>
          <a:xfrm>
            <a:off x="4971540" y="2423561"/>
            <a:ext cx="4109060" cy="1932599"/>
          </a:xfrm>
          <a:prstGeom prst="rect">
            <a:avLst/>
          </a:prstGeom>
        </p:spPr>
      </p:pic>
    </p:spTree>
    <p:extLst>
      <p:ext uri="{BB962C8B-B14F-4D97-AF65-F5344CB8AC3E}">
        <p14:creationId xmlns:p14="http://schemas.microsoft.com/office/powerpoint/2010/main" val="86625638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5B456C33-9198-4082-BC67-390929507F3D}"/>
              </a:ext>
            </a:extLst>
          </p:cNvPr>
          <p:cNvPicPr>
            <a:picLocks noChangeAspect="1"/>
          </p:cNvPicPr>
          <p:nvPr/>
        </p:nvPicPr>
        <p:blipFill>
          <a:blip r:embed="rId3"/>
          <a:stretch>
            <a:fillRect/>
          </a:stretch>
        </p:blipFill>
        <p:spPr>
          <a:xfrm>
            <a:off x="165140" y="2442664"/>
            <a:ext cx="4359018" cy="4377307"/>
          </a:xfrm>
          <a:prstGeom prst="rect">
            <a:avLst/>
          </a:prstGeom>
        </p:spPr>
      </p:pic>
      <p:sp>
        <p:nvSpPr>
          <p:cNvPr id="21" name="四角形: 角を丸くする 20">
            <a:extLst>
              <a:ext uri="{FF2B5EF4-FFF2-40B4-BE49-F238E27FC236}">
                <a16:creationId xmlns:a16="http://schemas.microsoft.com/office/drawing/2014/main" id="{27F30C4A-8651-4636-84C5-D11CC0178CB9}"/>
              </a:ext>
            </a:extLst>
          </p:cNvPr>
          <p:cNvSpPr/>
          <p:nvPr/>
        </p:nvSpPr>
        <p:spPr>
          <a:xfrm>
            <a:off x="179512" y="696850"/>
            <a:ext cx="8784976" cy="1502542"/>
          </a:xfrm>
          <a:prstGeom prst="roundRect">
            <a:avLst>
              <a:gd name="adj" fmla="val 684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 name="直線コネクタ 8">
            <a:extLst>
              <a:ext uri="{FF2B5EF4-FFF2-40B4-BE49-F238E27FC236}">
                <a16:creationId xmlns:a16="http://schemas.microsoft.com/office/drawing/2014/main" id="{8FB1D801-D88A-4734-8200-9D45DA1C7D00}"/>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8" name="テキスト ボックス 17">
            <a:extLst>
              <a:ext uri="{FF2B5EF4-FFF2-40B4-BE49-F238E27FC236}">
                <a16:creationId xmlns:a16="http://schemas.microsoft.com/office/drawing/2014/main" id="{D3B67018-8AE7-4B30-8E93-B363068FFA9E}"/>
              </a:ext>
            </a:extLst>
          </p:cNvPr>
          <p:cNvSpPr txBox="1"/>
          <p:nvPr/>
        </p:nvSpPr>
        <p:spPr>
          <a:xfrm>
            <a:off x="179511" y="797510"/>
            <a:ext cx="2126366" cy="338554"/>
          </a:xfrm>
          <a:prstGeom prst="rect">
            <a:avLst/>
          </a:prstGeom>
          <a:noFill/>
        </p:spPr>
        <p:txBody>
          <a:bodyPr wrap="square" rtlCol="0">
            <a:spAutoFit/>
          </a:bodyPr>
          <a:lstStyle/>
          <a:p>
            <a:pPr marL="266700" indent="-266700"/>
            <a:r>
              <a:rPr lang="ja-JP" altLang="en-US" sz="1600" b="1" dirty="0">
                <a:latin typeface="Meiryo UI" panose="020B0604030504040204" pitchFamily="50" charset="-128"/>
                <a:ea typeface="Meiryo UI" panose="020B0604030504040204" pitchFamily="50" charset="-128"/>
              </a:rPr>
              <a:t> </a:t>
            </a:r>
            <a:endParaRPr kumimoji="1" lang="en-US" altLang="ja-JP" sz="1600" dirty="0">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BED4F2F1-12C4-4EEF-ABC7-2722C240E30A}"/>
              </a:ext>
            </a:extLst>
          </p:cNvPr>
          <p:cNvSpPr txBox="1"/>
          <p:nvPr/>
        </p:nvSpPr>
        <p:spPr>
          <a:xfrm>
            <a:off x="135966" y="722782"/>
            <a:ext cx="8870584" cy="1508105"/>
          </a:xfrm>
          <a:prstGeom prst="rect">
            <a:avLst/>
          </a:prstGeom>
          <a:noFill/>
        </p:spPr>
        <p:txBody>
          <a:bodyPr wrap="square" rtlCol="0">
            <a:spAutoFit/>
          </a:bodyPr>
          <a:lstStyle/>
          <a:p>
            <a:pPr marL="180975" indent="-180975"/>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lang="ja-JP" altLang="en-US" sz="1600" dirty="0">
                <a:latin typeface="Meiryo UI" panose="020B0604030504040204" pitchFamily="50" charset="-128"/>
                <a:ea typeface="Meiryo UI" panose="020B0604030504040204" pitchFamily="50" charset="-128"/>
              </a:rPr>
              <a:t>大阪府における後期高齢者医療費は、高齢化とともに増加しており、一人当たり医療費は全国より高額で推移しています。</a:t>
            </a:r>
            <a:endParaRPr lang="en-US" altLang="ja-JP" sz="1600" dirty="0">
              <a:latin typeface="Meiryo UI" panose="020B0604030504040204" pitchFamily="50" charset="-128"/>
              <a:ea typeface="Meiryo UI" panose="020B0604030504040204" pitchFamily="50" charset="-128"/>
            </a:endParaRPr>
          </a:p>
          <a:p>
            <a:pPr marL="180975" indent="-180975"/>
            <a:endParaRPr lang="en-US" altLang="ja-JP" sz="600" dirty="0">
              <a:latin typeface="Meiryo UI" panose="020B0604030504040204" pitchFamily="50" charset="-128"/>
              <a:ea typeface="Meiryo UI" panose="020B0604030504040204" pitchFamily="50" charset="-128"/>
            </a:endParaRPr>
          </a:p>
          <a:p>
            <a:pPr marL="180975" indent="-180975"/>
            <a:r>
              <a:rPr kumimoji="1" lang="ja-JP" altLang="en-US" sz="1600" dirty="0">
                <a:latin typeface="Meiryo UI" panose="020B0604030504040204" pitchFamily="50" charset="-128"/>
                <a:ea typeface="Meiryo UI" panose="020B0604030504040204" pitchFamily="50" charset="-128"/>
              </a:rPr>
              <a:t>■　認知症高齢者数も</a:t>
            </a:r>
            <a:r>
              <a:rPr kumimoji="1" lang="en-US" altLang="ja-JP" sz="1600" dirty="0">
                <a:latin typeface="Meiryo UI" panose="020B0604030504040204" pitchFamily="50" charset="-128"/>
                <a:ea typeface="Meiryo UI" panose="020B0604030504040204" pitchFamily="50" charset="-128"/>
              </a:rPr>
              <a:t>2035</a:t>
            </a:r>
            <a:r>
              <a:rPr kumimoji="1" lang="ja-JP" altLang="en-US" sz="1600" dirty="0">
                <a:latin typeface="Meiryo UI" panose="020B0604030504040204" pitchFamily="50" charset="-128"/>
                <a:ea typeface="Meiryo UI" panose="020B0604030504040204" pitchFamily="50" charset="-128"/>
              </a:rPr>
              <a:t>年頃まで増加する見込みです。</a:t>
            </a:r>
            <a:endParaRPr kumimoji="1" lang="en-US" altLang="ja-JP" sz="1600" dirty="0">
              <a:latin typeface="Meiryo UI" panose="020B0604030504040204" pitchFamily="50" charset="-128"/>
              <a:ea typeface="Meiryo UI" panose="020B0604030504040204" pitchFamily="50" charset="-128"/>
            </a:endParaRPr>
          </a:p>
          <a:p>
            <a:pPr marL="180975" indent="-180975"/>
            <a:endParaRPr kumimoji="1" lang="en-US" altLang="ja-JP" sz="600" dirty="0">
              <a:latin typeface="Meiryo UI" panose="020B0604030504040204" pitchFamily="50" charset="-128"/>
              <a:ea typeface="Meiryo UI" panose="020B0604030504040204" pitchFamily="50" charset="-128"/>
            </a:endParaRPr>
          </a:p>
          <a:p>
            <a:pPr marL="180975" indent="-180975"/>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lang="ja-JP" altLang="en-US" sz="1600" dirty="0">
                <a:latin typeface="Meiryo UI" panose="020B0604030504040204" pitchFamily="50" charset="-128"/>
                <a:ea typeface="Meiryo UI" panose="020B0604030504040204" pitchFamily="50" charset="-128"/>
              </a:rPr>
              <a:t>大阪府の社会保障関係経費は増加しており、今後人口減少が続くと、若い世代の負担増が懸念されます。</a:t>
            </a:r>
            <a:endParaRPr lang="en-US" altLang="ja-JP" sz="1600" dirty="0">
              <a:latin typeface="Meiryo UI" panose="020B0604030504040204" pitchFamily="50" charset="-128"/>
              <a:ea typeface="Meiryo UI" panose="020B0604030504040204" pitchFamily="50" charset="-128"/>
            </a:endParaRPr>
          </a:p>
        </p:txBody>
      </p:sp>
      <p:sp>
        <p:nvSpPr>
          <p:cNvPr id="22" name="正方形/長方形 21">
            <a:extLst>
              <a:ext uri="{FF2B5EF4-FFF2-40B4-BE49-F238E27FC236}">
                <a16:creationId xmlns:a16="http://schemas.microsoft.com/office/drawing/2014/main" id="{B84C9D67-394A-4DA9-ABDB-2257AE8BDF96}"/>
              </a:ext>
            </a:extLst>
          </p:cNvPr>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２）府民生活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ー高齢者医療費の増大ー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正方形/長方形 26">
            <a:extLst>
              <a:ext uri="{FF2B5EF4-FFF2-40B4-BE49-F238E27FC236}">
                <a16:creationId xmlns:a16="http://schemas.microsoft.com/office/drawing/2014/main" id="{D27AF705-4982-439A-8C7C-3AEB450FF305}"/>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78</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9" name="正方形/長方形 28">
            <a:extLst>
              <a:ext uri="{FF2B5EF4-FFF2-40B4-BE49-F238E27FC236}">
                <a16:creationId xmlns:a16="http://schemas.microsoft.com/office/drawing/2014/main" id="{A510E4E4-C5C6-45D3-B15F-CB209D087A4F}"/>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78</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33" name="テキスト ボックス 32">
            <a:extLst>
              <a:ext uri="{FF2B5EF4-FFF2-40B4-BE49-F238E27FC236}">
                <a16:creationId xmlns:a16="http://schemas.microsoft.com/office/drawing/2014/main" id="{FB4B6DD2-550D-4C67-ABF7-C29870FB7395}"/>
              </a:ext>
            </a:extLst>
          </p:cNvPr>
          <p:cNvSpPr txBox="1"/>
          <p:nvPr/>
        </p:nvSpPr>
        <p:spPr>
          <a:xfrm>
            <a:off x="3674909" y="5825115"/>
            <a:ext cx="719878" cy="34963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a:t>
            </a:r>
            <a:endPar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2" name="テキスト ボックス 61">
            <a:extLst>
              <a:ext uri="{FF2B5EF4-FFF2-40B4-BE49-F238E27FC236}">
                <a16:creationId xmlns:a16="http://schemas.microsoft.com/office/drawing/2014/main" id="{9C879276-A1E4-4490-A863-983CEE025E38}"/>
              </a:ext>
            </a:extLst>
          </p:cNvPr>
          <p:cNvSpPr txBox="1"/>
          <p:nvPr/>
        </p:nvSpPr>
        <p:spPr>
          <a:xfrm>
            <a:off x="5387834" y="6495890"/>
            <a:ext cx="3126288" cy="2000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支出が法令などで義務付けられ、任意に縮減できない性質の経費。　</a:t>
            </a:r>
          </a:p>
        </p:txBody>
      </p:sp>
      <p:pic>
        <p:nvPicPr>
          <p:cNvPr id="4" name="図 3">
            <a:extLst>
              <a:ext uri="{FF2B5EF4-FFF2-40B4-BE49-F238E27FC236}">
                <a16:creationId xmlns:a16="http://schemas.microsoft.com/office/drawing/2014/main" id="{CA0FFF9A-AAF8-40D9-BD62-3B6CF366A2D8}"/>
              </a:ext>
            </a:extLst>
          </p:cNvPr>
          <p:cNvPicPr>
            <a:picLocks noChangeAspect="1"/>
          </p:cNvPicPr>
          <p:nvPr/>
        </p:nvPicPr>
        <p:blipFill>
          <a:blip r:embed="rId4"/>
          <a:stretch>
            <a:fillRect/>
          </a:stretch>
        </p:blipFill>
        <p:spPr>
          <a:xfrm>
            <a:off x="4304535" y="2199392"/>
            <a:ext cx="4224894" cy="2322777"/>
          </a:xfrm>
          <a:prstGeom prst="rect">
            <a:avLst/>
          </a:prstGeom>
        </p:spPr>
      </p:pic>
      <p:pic>
        <p:nvPicPr>
          <p:cNvPr id="5" name="図 4">
            <a:extLst>
              <a:ext uri="{FF2B5EF4-FFF2-40B4-BE49-F238E27FC236}">
                <a16:creationId xmlns:a16="http://schemas.microsoft.com/office/drawing/2014/main" id="{7EA69F25-03FD-4676-90B3-BFEEA7706639}"/>
              </a:ext>
            </a:extLst>
          </p:cNvPr>
          <p:cNvPicPr>
            <a:picLocks noChangeAspect="1"/>
          </p:cNvPicPr>
          <p:nvPr/>
        </p:nvPicPr>
        <p:blipFill>
          <a:blip r:embed="rId5"/>
          <a:stretch>
            <a:fillRect/>
          </a:stretch>
        </p:blipFill>
        <p:spPr>
          <a:xfrm>
            <a:off x="4455003" y="4352327"/>
            <a:ext cx="4291956" cy="2505673"/>
          </a:xfrm>
          <a:prstGeom prst="rect">
            <a:avLst/>
          </a:prstGeom>
        </p:spPr>
      </p:pic>
    </p:spTree>
    <p:extLst>
      <p:ext uri="{BB962C8B-B14F-4D97-AF65-F5344CB8AC3E}">
        <p14:creationId xmlns:p14="http://schemas.microsoft.com/office/powerpoint/2010/main" val="14602567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143507" y="667034"/>
            <a:ext cx="8856984" cy="1815882"/>
          </a:xfrm>
          <a:prstGeom prst="rect">
            <a:avLst/>
          </a:prstGeom>
        </p:spPr>
        <p:txBody>
          <a:bodyPr wrap="square">
            <a:spAutoFit/>
          </a:bodyPr>
          <a:lstStyle/>
          <a:p>
            <a:pPr marL="180000" indent="-457200" algn="just"/>
            <a:r>
              <a:rPr lang="en-US" altLang="ja-JP" sz="1600" b="1" dirty="0">
                <a:latin typeface="Meiryo UI" panose="020B0604030504040204" pitchFamily="50" charset="-128"/>
                <a:ea typeface="Meiryo UI" panose="020B0604030504040204" pitchFamily="50" charset="-128"/>
                <a:cs typeface="Meiryo UI" panose="020B0604030504040204" pitchFamily="50" charset="-128"/>
              </a:rPr>
              <a:t>Ⅰ</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若者が活躍でき、子育て安心の都市「大阪」の実現</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marL="179388" indent="1588" algn="just">
              <a:spcBef>
                <a:spcPts val="600"/>
              </a:spcBef>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①　若い世代の就職・結婚・出産・子育ての希望を実現する</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marL="265113" algn="just"/>
            <a:r>
              <a:rPr lang="ja-JP" altLang="en-US" sz="1600" dirty="0">
                <a:latin typeface="Meiryo UI" panose="020B0604030504040204" pitchFamily="50" charset="-128"/>
                <a:ea typeface="Meiryo UI" panose="020B0604030504040204" pitchFamily="50" charset="-128"/>
                <a:cs typeface="Meiryo UI" panose="020B0604030504040204" pitchFamily="50" charset="-128"/>
              </a:rPr>
              <a:t>若者や女性の安定した雇用に向けた支援や男女共同参画施策、子育て環境の充実等に取り組みました。</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65113" algn="just"/>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marL="265113" algn="just"/>
            <a:r>
              <a:rPr lang="ja-JP" altLang="en-US" sz="1600" dirty="0">
                <a:latin typeface="Meiryo UI" panose="020B0604030504040204" pitchFamily="50" charset="-128"/>
                <a:ea typeface="Meiryo UI" panose="020B0604030504040204" pitchFamily="50" charset="-128"/>
                <a:cs typeface="Meiryo UI" panose="020B0604030504040204" pitchFamily="50" charset="-128"/>
              </a:rPr>
              <a:t>≪目標達成状況≫</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65113" algn="just"/>
            <a:r>
              <a:rPr lang="ja-JP" altLang="en-US" sz="1600" dirty="0">
                <a:latin typeface="Meiryo UI" panose="020B0604030504040204" pitchFamily="50" charset="-128"/>
                <a:ea typeface="Meiryo UI" panose="020B0604030504040204" pitchFamily="50" charset="-128"/>
                <a:cs typeface="Meiryo UI" panose="020B0604030504040204" pitchFamily="50" charset="-128"/>
              </a:rPr>
              <a:t>　合計特殊出生率は戦略策定時より低下していますが、若い世代の就業率は</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KPI</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を達成することができ、女性の就業率に関する指標については、</a:t>
            </a:r>
            <a:r>
              <a:rPr lang="en-US" altLang="ja-JP" sz="1600" dirty="0"/>
              <a:t>KPI</a:t>
            </a:r>
            <a:r>
              <a:rPr lang="ja-JP" altLang="en-US" sz="1600" dirty="0"/>
              <a:t>を達成していないものの一定の改善傾向が見られます。</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8" name="表 7">
            <a:extLst>
              <a:ext uri="{FF2B5EF4-FFF2-40B4-BE49-F238E27FC236}">
                <a16:creationId xmlns:a16="http://schemas.microsoft.com/office/drawing/2014/main" id="{9A38BB22-EA61-443C-909D-3F4A4D5B8775}"/>
              </a:ext>
            </a:extLst>
          </p:cNvPr>
          <p:cNvGraphicFramePr>
            <a:graphicFrameLocks noGrp="1"/>
          </p:cNvGraphicFramePr>
          <p:nvPr>
            <p:extLst>
              <p:ext uri="{D42A27DB-BD31-4B8C-83A1-F6EECF244321}">
                <p14:modId xmlns:p14="http://schemas.microsoft.com/office/powerpoint/2010/main" val="2420954550"/>
              </p:ext>
            </p:extLst>
          </p:nvPr>
        </p:nvGraphicFramePr>
        <p:xfrm>
          <a:off x="382697" y="2562684"/>
          <a:ext cx="8378605" cy="3967597"/>
        </p:xfrm>
        <a:graphic>
          <a:graphicData uri="http://schemas.openxmlformats.org/drawingml/2006/table">
            <a:tbl>
              <a:tblPr firstRow="1" bandRow="1">
                <a:tableStyleId>{93296810-A885-4BE3-A3E7-6D5BEEA58F35}</a:tableStyleId>
              </a:tblPr>
              <a:tblGrid>
                <a:gridCol w="1569437">
                  <a:extLst>
                    <a:ext uri="{9D8B030D-6E8A-4147-A177-3AD203B41FA5}">
                      <a16:colId xmlns:a16="http://schemas.microsoft.com/office/drawing/2014/main" val="1433173782"/>
                    </a:ext>
                  </a:extLst>
                </a:gridCol>
                <a:gridCol w="1169888">
                  <a:extLst>
                    <a:ext uri="{9D8B030D-6E8A-4147-A177-3AD203B41FA5}">
                      <a16:colId xmlns:a16="http://schemas.microsoft.com/office/drawing/2014/main" val="1700687111"/>
                    </a:ext>
                  </a:extLst>
                </a:gridCol>
                <a:gridCol w="767380">
                  <a:extLst>
                    <a:ext uri="{9D8B030D-6E8A-4147-A177-3AD203B41FA5}">
                      <a16:colId xmlns:a16="http://schemas.microsoft.com/office/drawing/2014/main" val="3552610994"/>
                    </a:ext>
                  </a:extLst>
                </a:gridCol>
                <a:gridCol w="1215942">
                  <a:extLst>
                    <a:ext uri="{9D8B030D-6E8A-4147-A177-3AD203B41FA5}">
                      <a16:colId xmlns:a16="http://schemas.microsoft.com/office/drawing/2014/main" val="304697467"/>
                    </a:ext>
                  </a:extLst>
                </a:gridCol>
                <a:gridCol w="460782">
                  <a:extLst>
                    <a:ext uri="{9D8B030D-6E8A-4147-A177-3AD203B41FA5}">
                      <a16:colId xmlns:a16="http://schemas.microsoft.com/office/drawing/2014/main" val="55972659"/>
                    </a:ext>
                  </a:extLst>
                </a:gridCol>
                <a:gridCol w="1052975">
                  <a:extLst>
                    <a:ext uri="{9D8B030D-6E8A-4147-A177-3AD203B41FA5}">
                      <a16:colId xmlns:a16="http://schemas.microsoft.com/office/drawing/2014/main" val="1469281846"/>
                    </a:ext>
                  </a:extLst>
                </a:gridCol>
                <a:gridCol w="2142201">
                  <a:extLst>
                    <a:ext uri="{9D8B030D-6E8A-4147-A177-3AD203B41FA5}">
                      <a16:colId xmlns:a16="http://schemas.microsoft.com/office/drawing/2014/main" val="2979112779"/>
                    </a:ext>
                  </a:extLst>
                </a:gridCol>
              </a:tblGrid>
              <a:tr h="4445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t>具体的目標</a:t>
                      </a:r>
                      <a:endParaRPr kumimoji="1" lang="en-US" altLang="ja-JP" sz="1100" dirty="0"/>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t>（</a:t>
                      </a:r>
                      <a:r>
                        <a:rPr kumimoji="1" lang="en-US" altLang="ja-JP" sz="1100" dirty="0"/>
                        <a:t>KPI</a:t>
                      </a:r>
                      <a:r>
                        <a:rPr kumimoji="1" lang="ja-JP" altLang="en-US" sz="1100" dirty="0"/>
                        <a:t>）</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marL="68580" marR="68580" marT="34290" marB="34290" anchor="ctr">
                    <a:lnL w="12700" cap="flat" cmpd="sng" algn="ctr">
                      <a:solidFill>
                        <a:schemeClr val="accent6"/>
                      </a:solidFill>
                      <a:prstDash val="solid"/>
                      <a:round/>
                      <a:headEnd type="none" w="med" len="med"/>
                      <a:tailEnd type="none" w="med" len="med"/>
                    </a:lnL>
                    <a:lnT w="12700" cap="flat" cmpd="sng" algn="ctr">
                      <a:solidFill>
                        <a:schemeClr val="accent6"/>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t>戦略策定時</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marL="68580" marR="68580" marT="34290" marB="34290" anchor="ctr">
                    <a:lnT w="12700" cap="flat" cmpd="sng" algn="ctr">
                      <a:solidFill>
                        <a:schemeClr val="accent6"/>
                      </a:solidFill>
                      <a:prstDash val="solid"/>
                      <a:round/>
                      <a:headEnd type="none" w="med" len="med"/>
                      <a:tailEnd type="none" w="med" len="med"/>
                    </a:lnT>
                  </a:tcPr>
                </a:tc>
                <a:tc>
                  <a:txBody>
                    <a:bodyPr/>
                    <a:lstStyle/>
                    <a:p>
                      <a:pPr algn="ctr"/>
                      <a:r>
                        <a:rPr kumimoji="1" lang="ja-JP" altLang="en-US" sz="1100" b="1" dirty="0"/>
                        <a:t>参考値</a:t>
                      </a:r>
                      <a:endParaRPr kumimoji="1" lang="en-US" altLang="ja-JP" sz="1100" b="1" dirty="0">
                        <a:solidFill>
                          <a:schemeClr val="bg1"/>
                        </a:solidFill>
                        <a:latin typeface="Meiryo UI" panose="020B0604030504040204" pitchFamily="50" charset="-128"/>
                        <a:ea typeface="Meiryo UI" panose="020B0604030504040204" pitchFamily="50" charset="-128"/>
                      </a:endParaRPr>
                    </a:p>
                  </a:txBody>
                  <a:tcPr marL="68580" marR="68580" marT="34290" marB="34290" anchor="ctr">
                    <a:lnT w="12700" cap="flat" cmpd="sng" algn="ctr">
                      <a:solidFill>
                        <a:schemeClr val="accent6"/>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t>実績値</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marL="68580" marR="68580" marT="34290" marB="34290" anchor="ctr">
                    <a:lnT w="12700" cap="flat" cmpd="sng" algn="ctr">
                      <a:solidFill>
                        <a:schemeClr val="accent6"/>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a:solidFill>
                            <a:schemeClr val="bg1"/>
                          </a:solidFill>
                        </a:rPr>
                        <a:t>達成状況</a:t>
                      </a:r>
                      <a:endParaRPr kumimoji="1" lang="ja-JP" altLang="en-US" sz="1100" b="1">
                        <a:solidFill>
                          <a:schemeClr val="bg1"/>
                        </a:solidFill>
                        <a:latin typeface="Meiryo UI" panose="020B0604030504040204" pitchFamily="50" charset="-128"/>
                        <a:ea typeface="Meiryo UI" panose="020B0604030504040204" pitchFamily="50" charset="-128"/>
                      </a:endParaRPr>
                    </a:p>
                  </a:txBody>
                  <a:tcPr marL="68580" marR="68580" marT="34290" marB="34290" anchor="ctr">
                    <a:lnT w="12700" cap="flat" cmpd="sng" algn="ctr">
                      <a:solidFill>
                        <a:schemeClr val="accent6"/>
                      </a:solidFill>
                      <a:prstDash val="solid"/>
                      <a:round/>
                      <a:headEnd type="none" w="med" len="med"/>
                      <a:tailEnd type="none" w="med" len="med"/>
                    </a:lnT>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t>参考指標</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marL="68580" marR="68580" marT="34290" marB="34290" anchor="ctr">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tcPr>
                </a:tc>
                <a:tc hMerge="1">
                  <a:txBody>
                    <a:bodyPr/>
                    <a:lstStyle/>
                    <a:p>
                      <a:endParaRPr kumimoji="1" lang="ja-JP" altLang="en-US"/>
                    </a:p>
                  </a:txBody>
                  <a:tcPr/>
                </a:tc>
                <a:extLst>
                  <a:ext uri="{0D108BD9-81ED-4DB2-BD59-A6C34878D82A}">
                    <a16:rowId xmlns:a16="http://schemas.microsoft.com/office/drawing/2014/main" val="1774114639"/>
                  </a:ext>
                </a:extLst>
              </a:tr>
              <a:tr h="1013668">
                <a:tc>
                  <a:txBody>
                    <a:bodyPr/>
                    <a:lstStyle/>
                    <a:p>
                      <a:r>
                        <a:rPr kumimoji="1" lang="ja-JP" altLang="en-US" sz="1000" b="1" dirty="0">
                          <a:solidFill>
                            <a:schemeClr val="tx1"/>
                          </a:solidFill>
                        </a:rPr>
                        <a:t>○就業率（</a:t>
                      </a:r>
                      <a:r>
                        <a:rPr kumimoji="1" lang="en-US" altLang="ja-JP" sz="1000" b="1" dirty="0">
                          <a:solidFill>
                            <a:schemeClr val="tx1"/>
                          </a:solidFill>
                        </a:rPr>
                        <a:t>15</a:t>
                      </a:r>
                      <a:r>
                        <a:rPr kumimoji="1" lang="ja-JP" altLang="en-US" sz="1000" b="1" dirty="0">
                          <a:solidFill>
                            <a:schemeClr val="tx1"/>
                          </a:solidFill>
                        </a:rPr>
                        <a:t>～</a:t>
                      </a:r>
                      <a:r>
                        <a:rPr kumimoji="1" lang="en-US" altLang="ja-JP" sz="1000" b="1" dirty="0">
                          <a:solidFill>
                            <a:schemeClr val="tx1"/>
                          </a:solidFill>
                        </a:rPr>
                        <a:t>34</a:t>
                      </a:r>
                      <a:r>
                        <a:rPr kumimoji="1" lang="ja-JP" altLang="en-US" sz="1000" b="1" dirty="0">
                          <a:solidFill>
                            <a:schemeClr val="tx1"/>
                          </a:solidFill>
                        </a:rPr>
                        <a:t>歳）</a:t>
                      </a:r>
                    </a:p>
                    <a:p>
                      <a:r>
                        <a:rPr kumimoji="1" lang="ja-JP" altLang="en-US" sz="1000" b="1" dirty="0">
                          <a:solidFill>
                            <a:schemeClr val="tx1"/>
                          </a:solidFill>
                        </a:rPr>
                        <a:t>　：全国平均を上回る</a:t>
                      </a:r>
                      <a:endParaRPr kumimoji="1" lang="ja-JP" altLang="en-US" sz="1000" b="1" dirty="0">
                        <a:solidFill>
                          <a:schemeClr val="tx1"/>
                        </a:solidFill>
                        <a:latin typeface="Meiryo UI" panose="020B0604030504040204" pitchFamily="50" charset="-128"/>
                        <a:ea typeface="Meiryo UI" panose="020B0604030504040204" pitchFamily="50" charset="-128"/>
                      </a:endParaRPr>
                    </a:p>
                  </a:txBody>
                  <a:tcPr marL="68580" marR="68580" marT="34290" marB="34290" anchor="ctr">
                    <a:lnL w="12700" cap="flat" cmpd="sng" algn="ctr">
                      <a:solidFill>
                        <a:schemeClr val="accent6"/>
                      </a:solidFill>
                      <a:prstDash val="solid"/>
                      <a:round/>
                      <a:headEnd type="none" w="med" len="med"/>
                      <a:tailEnd type="none" w="med" len="med"/>
                    </a:lnL>
                  </a:tcPr>
                </a:tc>
                <a:tc>
                  <a:txBody>
                    <a:bodyPr/>
                    <a:lstStyle/>
                    <a:p>
                      <a:pPr algn="ctr"/>
                      <a:r>
                        <a:rPr kumimoji="1" lang="en-US" altLang="zh-CN" sz="1100" dirty="0">
                          <a:solidFill>
                            <a:schemeClr val="tx1"/>
                          </a:solidFill>
                        </a:rPr>
                        <a:t>【2018</a:t>
                      </a:r>
                      <a:r>
                        <a:rPr kumimoji="1" lang="zh-CN" altLang="en-US" sz="1100" dirty="0">
                          <a:solidFill>
                            <a:schemeClr val="tx1"/>
                          </a:solidFill>
                        </a:rPr>
                        <a:t>年</a:t>
                      </a:r>
                      <a:r>
                        <a:rPr kumimoji="1" lang="en-US" altLang="zh-CN" sz="1100" dirty="0">
                          <a:solidFill>
                            <a:schemeClr val="tx1"/>
                          </a:solidFill>
                        </a:rPr>
                        <a:t>】</a:t>
                      </a:r>
                    </a:p>
                    <a:p>
                      <a:pPr algn="ctr"/>
                      <a:r>
                        <a:rPr kumimoji="1" lang="en-US" altLang="zh-CN" sz="1100" dirty="0">
                          <a:solidFill>
                            <a:schemeClr val="tx1"/>
                          </a:solidFill>
                        </a:rPr>
                        <a:t>64.96%</a:t>
                      </a:r>
                    </a:p>
                    <a:p>
                      <a:pPr algn="ctr"/>
                      <a:r>
                        <a:rPr kumimoji="1" lang="en-US" altLang="zh-CN" sz="1100" dirty="0">
                          <a:solidFill>
                            <a:schemeClr val="tx1"/>
                          </a:solidFill>
                        </a:rPr>
                        <a:t>(</a:t>
                      </a:r>
                      <a:r>
                        <a:rPr kumimoji="1" lang="zh-CN" altLang="en-US" sz="1100" dirty="0">
                          <a:solidFill>
                            <a:schemeClr val="tx1"/>
                          </a:solidFill>
                        </a:rPr>
                        <a:t>全国</a:t>
                      </a:r>
                      <a:r>
                        <a:rPr kumimoji="1" lang="en-US" altLang="zh-CN" sz="1100" dirty="0">
                          <a:solidFill>
                            <a:schemeClr val="tx1"/>
                          </a:solidFill>
                        </a:rPr>
                        <a:t>66.09%)</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L="68580" marR="68580" marT="34290" marB="34290" anchor="ctr"/>
                </a:tc>
                <a:tc>
                  <a:txBody>
                    <a:bodyPr/>
                    <a:lstStyle/>
                    <a:p>
                      <a:pPr algn="ctr"/>
                      <a:r>
                        <a:rPr kumimoji="1" lang="en-US" altLang="zh-CN" sz="1000" dirty="0">
                          <a:solidFill>
                            <a:schemeClr val="tx1"/>
                          </a:solidFill>
                        </a:rPr>
                        <a:t>【2022</a:t>
                      </a:r>
                      <a:r>
                        <a:rPr kumimoji="1" lang="zh-CN" altLang="en-US" sz="1000" dirty="0">
                          <a:solidFill>
                            <a:schemeClr val="tx1"/>
                          </a:solidFill>
                        </a:rPr>
                        <a:t>年</a:t>
                      </a:r>
                      <a:r>
                        <a:rPr kumimoji="1" lang="en-US" altLang="zh-CN" sz="1000" dirty="0">
                          <a:solidFill>
                            <a:schemeClr val="tx1"/>
                          </a:solidFill>
                        </a:rPr>
                        <a:t>】</a:t>
                      </a:r>
                    </a:p>
                    <a:p>
                      <a:pPr algn="ctr"/>
                      <a:r>
                        <a:rPr kumimoji="1" lang="en-US" altLang="zh-CN" sz="1000" dirty="0">
                          <a:solidFill>
                            <a:schemeClr val="tx1"/>
                          </a:solidFill>
                        </a:rPr>
                        <a:t>68.35%</a:t>
                      </a:r>
                    </a:p>
                    <a:p>
                      <a:pPr algn="ctr"/>
                      <a:r>
                        <a:rPr kumimoji="1" lang="en-US" altLang="zh-CN" sz="1000" dirty="0">
                          <a:solidFill>
                            <a:schemeClr val="tx1"/>
                          </a:solidFill>
                        </a:rPr>
                        <a:t>(</a:t>
                      </a:r>
                      <a:r>
                        <a:rPr kumimoji="1" lang="zh-CN" altLang="en-US" sz="1000" dirty="0">
                          <a:solidFill>
                            <a:schemeClr val="tx1"/>
                          </a:solidFill>
                        </a:rPr>
                        <a:t>全国</a:t>
                      </a:r>
                      <a:r>
                        <a:rPr kumimoji="1" lang="en-US" altLang="zh-CN" sz="1000" dirty="0">
                          <a:solidFill>
                            <a:schemeClr val="tx1"/>
                          </a:solidFill>
                        </a:rPr>
                        <a:t>70.11%</a:t>
                      </a:r>
                      <a:r>
                        <a:rPr kumimoji="1" lang="zh-CN" altLang="en-US" sz="1000" dirty="0">
                          <a:solidFill>
                            <a:schemeClr val="tx1"/>
                          </a:solidFill>
                        </a:rPr>
                        <a:t>）</a:t>
                      </a:r>
                    </a:p>
                  </a:txBody>
                  <a:tcPr marL="68580" marR="68580" marT="34290" marB="34290" anchor="ctr"/>
                </a:tc>
                <a:tc>
                  <a:txBody>
                    <a:bodyPr/>
                    <a:lstStyle/>
                    <a:p>
                      <a:pPr algn="ctr"/>
                      <a:r>
                        <a:rPr kumimoji="1" lang="en-US" altLang="zh-CN" sz="1100" dirty="0">
                          <a:solidFill>
                            <a:schemeClr val="tx1"/>
                          </a:solidFill>
                        </a:rPr>
                        <a:t>【2023</a:t>
                      </a:r>
                      <a:r>
                        <a:rPr kumimoji="1" lang="zh-CN" altLang="en-US" sz="1100" dirty="0">
                          <a:solidFill>
                            <a:schemeClr val="tx1"/>
                          </a:solidFill>
                        </a:rPr>
                        <a:t>年</a:t>
                      </a:r>
                      <a:r>
                        <a:rPr kumimoji="1" lang="en-US" altLang="zh-CN" sz="1100" dirty="0">
                          <a:solidFill>
                            <a:schemeClr val="tx1"/>
                          </a:solidFill>
                        </a:rPr>
                        <a:t>】</a:t>
                      </a:r>
                    </a:p>
                    <a:p>
                      <a:pPr algn="ctr"/>
                      <a:r>
                        <a:rPr kumimoji="1" lang="en-US" altLang="zh-CN" sz="1100" dirty="0">
                          <a:solidFill>
                            <a:schemeClr val="tx1"/>
                          </a:solidFill>
                        </a:rPr>
                        <a:t>68.</a:t>
                      </a:r>
                      <a:r>
                        <a:rPr kumimoji="1" lang="en-US" altLang="ja-JP" sz="1100" dirty="0">
                          <a:solidFill>
                            <a:schemeClr val="tx1"/>
                          </a:solidFill>
                        </a:rPr>
                        <a:t>63</a:t>
                      </a:r>
                      <a:r>
                        <a:rPr kumimoji="1" lang="en-US" altLang="zh-CN" sz="1100" dirty="0">
                          <a:solidFill>
                            <a:schemeClr val="tx1"/>
                          </a:solidFill>
                        </a:rPr>
                        <a:t>%</a:t>
                      </a:r>
                    </a:p>
                    <a:p>
                      <a:pPr algn="ctr"/>
                      <a:r>
                        <a:rPr kumimoji="1" lang="en-US" altLang="zh-CN" sz="1100" dirty="0">
                          <a:solidFill>
                            <a:schemeClr val="tx1"/>
                          </a:solidFill>
                        </a:rPr>
                        <a:t>(</a:t>
                      </a:r>
                      <a:r>
                        <a:rPr kumimoji="1" lang="zh-CN" altLang="en-US" sz="1100" dirty="0">
                          <a:solidFill>
                            <a:schemeClr val="tx1"/>
                          </a:solidFill>
                        </a:rPr>
                        <a:t>全国</a:t>
                      </a:r>
                      <a:r>
                        <a:rPr kumimoji="1" lang="en-US" altLang="ja-JP" sz="1100" dirty="0">
                          <a:solidFill>
                            <a:schemeClr val="tx1"/>
                          </a:solidFill>
                        </a:rPr>
                        <a:t>68.19</a:t>
                      </a:r>
                      <a:r>
                        <a:rPr kumimoji="1" lang="en-US" altLang="zh-CN" sz="1100" dirty="0">
                          <a:solidFill>
                            <a:schemeClr val="tx1"/>
                          </a:solidFill>
                        </a:rPr>
                        <a:t>%</a:t>
                      </a:r>
                      <a:r>
                        <a:rPr kumimoji="1" lang="zh-CN" altLang="en-US" sz="1100" dirty="0">
                          <a:solidFill>
                            <a:schemeClr val="tx1"/>
                          </a:solidFill>
                        </a:rPr>
                        <a:t>）</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L="68580" marR="68580" marT="34290" marB="34290" anchor="ctr"/>
                </a:tc>
                <a:tc>
                  <a:txBody>
                    <a:bodyPr/>
                    <a:lstStyle/>
                    <a:p>
                      <a:pPr algn="ctr"/>
                      <a:r>
                        <a:rPr kumimoji="1" lang="en-US" altLang="ja-JP" sz="1600" dirty="0">
                          <a:solidFill>
                            <a:schemeClr val="tx1"/>
                          </a:solidFill>
                        </a:rPr>
                        <a:t>A</a:t>
                      </a:r>
                      <a:endParaRPr kumimoji="1" lang="ja-JP" altLang="en-US" sz="700" dirty="0">
                        <a:solidFill>
                          <a:schemeClr val="tx1"/>
                        </a:solidFill>
                        <a:latin typeface="Meiryo UI" panose="020B0604030504040204" pitchFamily="50" charset="-128"/>
                        <a:ea typeface="Meiryo UI" panose="020B0604030504040204" pitchFamily="50" charset="-128"/>
                      </a:endParaRPr>
                    </a:p>
                  </a:txBody>
                  <a:tcPr marL="68580" marR="68580" marT="34290" marB="34290" anchor="ctr"/>
                </a:tc>
                <a:tc>
                  <a:txBody>
                    <a:bodyPr/>
                    <a:lstStyle/>
                    <a:p>
                      <a:pPr algn="ctr"/>
                      <a:r>
                        <a:rPr kumimoji="1" lang="zh-TW" altLang="en-US" sz="900" dirty="0">
                          <a:solidFill>
                            <a:schemeClr val="tx1"/>
                          </a:solidFill>
                        </a:rPr>
                        <a:t>年齢別就業率</a:t>
                      </a:r>
                    </a:p>
                    <a:p>
                      <a:pPr algn="ctr"/>
                      <a:r>
                        <a:rPr kumimoji="1" lang="en-US" altLang="zh-TW" sz="900" dirty="0">
                          <a:solidFill>
                            <a:schemeClr val="tx1"/>
                          </a:solidFill>
                        </a:rPr>
                        <a:t>【2023</a:t>
                      </a:r>
                      <a:r>
                        <a:rPr kumimoji="1" lang="zh-TW" altLang="en-US" sz="900" dirty="0">
                          <a:solidFill>
                            <a:schemeClr val="tx1"/>
                          </a:solidFill>
                        </a:rPr>
                        <a:t>年</a:t>
                      </a:r>
                      <a:r>
                        <a:rPr kumimoji="1" lang="en-US" altLang="zh-TW" sz="900" dirty="0">
                          <a:solidFill>
                            <a:schemeClr val="tx1"/>
                          </a:solidFill>
                        </a:rPr>
                        <a:t>】</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68580" marR="68580" marT="34290" marB="34290" anchor="ctr"/>
                </a:tc>
                <a:tc>
                  <a:txBody>
                    <a:bodyPr/>
                    <a:lstStyle/>
                    <a:p>
                      <a:r>
                        <a:rPr kumimoji="1" lang="ja-JP" altLang="en-US" sz="900" dirty="0">
                          <a:solidFill>
                            <a:schemeClr val="tx1"/>
                          </a:solidFill>
                        </a:rPr>
                        <a:t>　　　　　　　　　　男性　　      女性 </a:t>
                      </a:r>
                    </a:p>
                    <a:p>
                      <a:r>
                        <a:rPr kumimoji="1" lang="en-US" altLang="ja-JP" sz="900" dirty="0">
                          <a:solidFill>
                            <a:schemeClr val="tx1"/>
                          </a:solidFill>
                        </a:rPr>
                        <a:t>15~24</a:t>
                      </a:r>
                      <a:r>
                        <a:rPr kumimoji="1" lang="ja-JP" altLang="en-US" sz="900" dirty="0">
                          <a:solidFill>
                            <a:schemeClr val="tx1"/>
                          </a:solidFill>
                        </a:rPr>
                        <a:t>歳　　　</a:t>
                      </a:r>
                      <a:r>
                        <a:rPr kumimoji="1" lang="en-US" altLang="ja-JP" sz="900" dirty="0">
                          <a:solidFill>
                            <a:schemeClr val="tx1"/>
                          </a:solidFill>
                        </a:rPr>
                        <a:t>47.17%    53.79%</a:t>
                      </a:r>
                    </a:p>
                    <a:p>
                      <a:r>
                        <a:rPr kumimoji="1" lang="ja-JP" altLang="en-US" sz="900" dirty="0">
                          <a:solidFill>
                            <a:schemeClr val="tx1"/>
                          </a:solidFill>
                        </a:rPr>
                        <a:t>　　　　　　　   （</a:t>
                      </a:r>
                      <a:r>
                        <a:rPr kumimoji="1" lang="en-US" altLang="ja-JP" sz="900" dirty="0">
                          <a:solidFill>
                            <a:schemeClr val="tx1"/>
                          </a:solidFill>
                        </a:rPr>
                        <a:t>+0.70</a:t>
                      </a:r>
                      <a:r>
                        <a:rPr kumimoji="1" lang="ja-JP" altLang="en-US" sz="900" dirty="0">
                          <a:solidFill>
                            <a:schemeClr val="tx1"/>
                          </a:solidFill>
                        </a:rPr>
                        <a:t>　　　</a:t>
                      </a:r>
                      <a:r>
                        <a:rPr kumimoji="1" lang="en-US" altLang="ja-JP" sz="900" dirty="0">
                          <a:solidFill>
                            <a:schemeClr val="tx1"/>
                          </a:solidFill>
                        </a:rPr>
                        <a:t>+1.34</a:t>
                      </a:r>
                      <a:r>
                        <a:rPr kumimoji="1" lang="ja-JP" altLang="en-US" sz="900" dirty="0">
                          <a:solidFill>
                            <a:schemeClr val="tx1"/>
                          </a:solidFill>
                        </a:rPr>
                        <a:t>）</a:t>
                      </a:r>
                    </a:p>
                    <a:p>
                      <a:r>
                        <a:rPr kumimoji="1" lang="en-US" altLang="ja-JP" sz="900" dirty="0">
                          <a:solidFill>
                            <a:schemeClr val="tx1"/>
                          </a:solidFill>
                        </a:rPr>
                        <a:t>25</a:t>
                      </a:r>
                      <a:r>
                        <a:rPr kumimoji="1" lang="ja-JP" altLang="en-US" sz="900" dirty="0">
                          <a:solidFill>
                            <a:schemeClr val="tx1"/>
                          </a:solidFill>
                        </a:rPr>
                        <a:t>～</a:t>
                      </a:r>
                      <a:r>
                        <a:rPr kumimoji="1" lang="en-US" altLang="ja-JP" sz="900" dirty="0">
                          <a:solidFill>
                            <a:schemeClr val="tx1"/>
                          </a:solidFill>
                        </a:rPr>
                        <a:t>34</a:t>
                      </a:r>
                      <a:r>
                        <a:rPr kumimoji="1" lang="ja-JP" altLang="en-US" sz="900" dirty="0">
                          <a:solidFill>
                            <a:schemeClr val="tx1"/>
                          </a:solidFill>
                        </a:rPr>
                        <a:t>歳　　　</a:t>
                      </a:r>
                      <a:r>
                        <a:rPr kumimoji="1" lang="en-US" altLang="ja-JP" sz="900" dirty="0">
                          <a:solidFill>
                            <a:schemeClr val="tx1"/>
                          </a:solidFill>
                        </a:rPr>
                        <a:t>87.65%</a:t>
                      </a:r>
                      <a:r>
                        <a:rPr kumimoji="1" lang="ja-JP" altLang="en-US" sz="900" dirty="0">
                          <a:solidFill>
                            <a:schemeClr val="tx1"/>
                          </a:solidFill>
                        </a:rPr>
                        <a:t>　 </a:t>
                      </a:r>
                      <a:r>
                        <a:rPr kumimoji="1" lang="en-US" altLang="ja-JP" sz="900" dirty="0">
                          <a:solidFill>
                            <a:schemeClr val="tx1"/>
                          </a:solidFill>
                        </a:rPr>
                        <a:t>81.62%</a:t>
                      </a:r>
                    </a:p>
                    <a:p>
                      <a:r>
                        <a:rPr kumimoji="1" lang="ja-JP" altLang="en-US" sz="900" dirty="0">
                          <a:solidFill>
                            <a:schemeClr val="tx1"/>
                          </a:solidFill>
                        </a:rPr>
                        <a:t>　　　　　　　   （▲</a:t>
                      </a:r>
                      <a:r>
                        <a:rPr kumimoji="1" lang="en-US" altLang="ja-JP" sz="900" dirty="0">
                          <a:solidFill>
                            <a:schemeClr val="tx1"/>
                          </a:solidFill>
                        </a:rPr>
                        <a:t>2.12</a:t>
                      </a:r>
                      <a:r>
                        <a:rPr kumimoji="1" lang="ja-JP" altLang="en-US" sz="900" dirty="0">
                          <a:solidFill>
                            <a:schemeClr val="tx1"/>
                          </a:solidFill>
                        </a:rPr>
                        <a:t>　</a:t>
                      </a:r>
                      <a:r>
                        <a:rPr kumimoji="1" lang="en-US" altLang="ja-JP" sz="900" dirty="0">
                          <a:solidFill>
                            <a:schemeClr val="tx1"/>
                          </a:solidFill>
                        </a:rPr>
                        <a:t> </a:t>
                      </a:r>
                      <a:r>
                        <a:rPr kumimoji="1" lang="ja-JP" altLang="en-US" sz="900" dirty="0">
                          <a:solidFill>
                            <a:schemeClr val="tx1"/>
                          </a:solidFill>
                        </a:rPr>
                        <a:t> </a:t>
                      </a:r>
                      <a:r>
                        <a:rPr kumimoji="1" lang="en-US" altLang="ja-JP" sz="900" dirty="0">
                          <a:solidFill>
                            <a:schemeClr val="tx1"/>
                          </a:solidFill>
                        </a:rPr>
                        <a:t>+1.66</a:t>
                      </a:r>
                      <a:r>
                        <a:rPr kumimoji="1" lang="ja-JP" altLang="en-US" sz="900" dirty="0">
                          <a:solidFill>
                            <a:schemeClr val="tx1"/>
                          </a:solidFill>
                        </a:rPr>
                        <a:t>）</a:t>
                      </a:r>
                    </a:p>
                    <a:p>
                      <a:r>
                        <a:rPr kumimoji="1" lang="en-US" altLang="ja-JP" sz="700" dirty="0">
                          <a:solidFill>
                            <a:schemeClr val="tx1"/>
                          </a:solidFill>
                        </a:rPr>
                        <a:t>※</a:t>
                      </a:r>
                      <a:r>
                        <a:rPr kumimoji="1" lang="ja-JP" altLang="en-US" sz="700" dirty="0">
                          <a:solidFill>
                            <a:schemeClr val="tx1"/>
                          </a:solidFill>
                        </a:rPr>
                        <a:t>（  ）は前年との差</a:t>
                      </a:r>
                      <a:endParaRPr kumimoji="1" lang="ja-JP" altLang="en-US" sz="700" dirty="0">
                        <a:solidFill>
                          <a:schemeClr val="tx1"/>
                        </a:solidFill>
                        <a:latin typeface="Meiryo UI" panose="020B0604030504040204" pitchFamily="50" charset="-128"/>
                        <a:ea typeface="Meiryo UI" panose="020B0604030504040204" pitchFamily="50" charset="-128"/>
                      </a:endParaRPr>
                    </a:p>
                  </a:txBody>
                  <a:tcPr marL="68580" marR="68580" marT="34290" marB="34290" anchor="ctr">
                    <a:lnR w="12700" cap="flat" cmpd="sng" algn="ctr">
                      <a:solidFill>
                        <a:schemeClr val="accent6"/>
                      </a:solidFill>
                      <a:prstDash val="solid"/>
                      <a:round/>
                      <a:headEnd type="none" w="med" len="med"/>
                      <a:tailEnd type="none" w="med" len="med"/>
                    </a:lnR>
                  </a:tcPr>
                </a:tc>
                <a:extLst>
                  <a:ext uri="{0D108BD9-81ED-4DB2-BD59-A6C34878D82A}">
                    <a16:rowId xmlns:a16="http://schemas.microsoft.com/office/drawing/2014/main" val="1696977389"/>
                  </a:ext>
                </a:extLst>
              </a:tr>
              <a:tr h="690871">
                <a:tc>
                  <a:txBody>
                    <a:bodyPr/>
                    <a:lstStyle/>
                    <a:p>
                      <a:r>
                        <a:rPr kumimoji="1" lang="ja-JP" altLang="en-US" sz="1000" b="1" dirty="0">
                          <a:solidFill>
                            <a:schemeClr val="tx1"/>
                          </a:solidFill>
                        </a:rPr>
                        <a:t>○女性の就業率</a:t>
                      </a:r>
                    </a:p>
                    <a:p>
                      <a:r>
                        <a:rPr kumimoji="1" lang="ja-JP" altLang="en-US" sz="1000" b="1" dirty="0">
                          <a:solidFill>
                            <a:schemeClr val="tx1"/>
                          </a:solidFill>
                        </a:rPr>
                        <a:t>　：全国平均を上回る</a:t>
                      </a:r>
                      <a:endParaRPr kumimoji="1" lang="ja-JP" altLang="en-US" sz="1000" b="1" dirty="0">
                        <a:solidFill>
                          <a:schemeClr val="tx1"/>
                        </a:solidFill>
                        <a:latin typeface="Meiryo UI" panose="020B0604030504040204" pitchFamily="50" charset="-128"/>
                        <a:ea typeface="Meiryo UI" panose="020B0604030504040204" pitchFamily="50" charset="-128"/>
                      </a:endParaRPr>
                    </a:p>
                  </a:txBody>
                  <a:tcPr marL="68580" marR="68580" marT="34290" marB="34290" anchor="ctr">
                    <a:lnL w="12700" cap="flat" cmpd="sng" algn="ctr">
                      <a:solidFill>
                        <a:schemeClr val="accent6"/>
                      </a:solidFill>
                      <a:prstDash val="solid"/>
                      <a:round/>
                      <a:headEnd type="none" w="med" len="med"/>
                      <a:tailEnd type="none" w="med" len="med"/>
                    </a:lnL>
                  </a:tcPr>
                </a:tc>
                <a:tc>
                  <a:txBody>
                    <a:bodyPr/>
                    <a:lstStyle/>
                    <a:p>
                      <a:pPr algn="ctr"/>
                      <a:r>
                        <a:rPr kumimoji="1" lang="en-US" altLang="zh-CN" sz="1100" dirty="0">
                          <a:solidFill>
                            <a:schemeClr val="tx1"/>
                          </a:solidFill>
                        </a:rPr>
                        <a:t>【2018</a:t>
                      </a:r>
                      <a:r>
                        <a:rPr kumimoji="1" lang="zh-CN" altLang="en-US" sz="1100" dirty="0">
                          <a:solidFill>
                            <a:schemeClr val="tx1"/>
                          </a:solidFill>
                        </a:rPr>
                        <a:t>年</a:t>
                      </a:r>
                      <a:r>
                        <a:rPr kumimoji="1" lang="en-US" altLang="zh-CN" sz="1100" dirty="0">
                          <a:solidFill>
                            <a:schemeClr val="tx1"/>
                          </a:solidFill>
                        </a:rPr>
                        <a:t>】</a:t>
                      </a:r>
                    </a:p>
                    <a:p>
                      <a:pPr algn="ctr"/>
                      <a:r>
                        <a:rPr kumimoji="1" lang="en-US" altLang="zh-CN" sz="1100" dirty="0">
                          <a:solidFill>
                            <a:schemeClr val="tx1"/>
                          </a:solidFill>
                        </a:rPr>
                        <a:t>48.65%</a:t>
                      </a:r>
                    </a:p>
                    <a:p>
                      <a:pPr algn="ctr"/>
                      <a:r>
                        <a:rPr kumimoji="1" lang="en-US" altLang="zh-CN" sz="1100" dirty="0">
                          <a:solidFill>
                            <a:schemeClr val="tx1"/>
                          </a:solidFill>
                        </a:rPr>
                        <a:t>(</a:t>
                      </a:r>
                      <a:r>
                        <a:rPr kumimoji="1" lang="zh-CN" altLang="en-US" sz="1100" dirty="0">
                          <a:solidFill>
                            <a:schemeClr val="tx1"/>
                          </a:solidFill>
                        </a:rPr>
                        <a:t>全国</a:t>
                      </a:r>
                      <a:r>
                        <a:rPr kumimoji="1" lang="en-US" altLang="zh-CN" sz="1100" dirty="0">
                          <a:solidFill>
                            <a:schemeClr val="tx1"/>
                          </a:solidFill>
                        </a:rPr>
                        <a:t>51.33%)</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L="68580" marR="68580" marT="34290" marB="34290" anchor="ctr"/>
                </a:tc>
                <a:tc>
                  <a:txBody>
                    <a:bodyPr/>
                    <a:lstStyle/>
                    <a:p>
                      <a:pPr algn="ctr"/>
                      <a:r>
                        <a:rPr kumimoji="1" lang="en-US" altLang="zh-CN" sz="1000" dirty="0">
                          <a:solidFill>
                            <a:schemeClr val="tx1"/>
                          </a:solidFill>
                        </a:rPr>
                        <a:t>【2022</a:t>
                      </a:r>
                      <a:r>
                        <a:rPr kumimoji="1" lang="zh-CN" altLang="en-US" sz="1000" dirty="0">
                          <a:solidFill>
                            <a:schemeClr val="tx1"/>
                          </a:solidFill>
                        </a:rPr>
                        <a:t>年</a:t>
                      </a:r>
                      <a:r>
                        <a:rPr kumimoji="1" lang="en-US" altLang="zh-CN" sz="1000" dirty="0">
                          <a:solidFill>
                            <a:schemeClr val="tx1"/>
                          </a:solidFill>
                        </a:rPr>
                        <a:t>】</a:t>
                      </a:r>
                    </a:p>
                    <a:p>
                      <a:pPr algn="ctr"/>
                      <a:r>
                        <a:rPr kumimoji="1" lang="en-US" altLang="zh-CN" sz="1000" dirty="0">
                          <a:solidFill>
                            <a:schemeClr val="tx1"/>
                          </a:solidFill>
                        </a:rPr>
                        <a:t>52.27%</a:t>
                      </a:r>
                    </a:p>
                    <a:p>
                      <a:pPr algn="ctr"/>
                      <a:r>
                        <a:rPr kumimoji="1" lang="en-US" altLang="zh-CN" sz="1000" dirty="0">
                          <a:solidFill>
                            <a:schemeClr val="tx1"/>
                          </a:solidFill>
                        </a:rPr>
                        <a:t>(</a:t>
                      </a:r>
                      <a:r>
                        <a:rPr kumimoji="1" lang="zh-CN" altLang="en-US" sz="1000" dirty="0">
                          <a:solidFill>
                            <a:schemeClr val="tx1"/>
                          </a:solidFill>
                        </a:rPr>
                        <a:t>全国</a:t>
                      </a:r>
                      <a:r>
                        <a:rPr kumimoji="1" lang="en-US" altLang="zh-CN" sz="1000" dirty="0">
                          <a:solidFill>
                            <a:schemeClr val="tx1"/>
                          </a:solidFill>
                        </a:rPr>
                        <a:t>54.20%)</a:t>
                      </a:r>
                    </a:p>
                  </a:txBody>
                  <a:tcPr marL="68580" marR="68580" marT="34290" marB="34290" anchor="ctr"/>
                </a:tc>
                <a:tc>
                  <a:txBody>
                    <a:bodyPr/>
                    <a:lstStyle/>
                    <a:p>
                      <a:pPr algn="ctr"/>
                      <a:r>
                        <a:rPr kumimoji="1" lang="en-US" altLang="zh-CN" sz="1100" dirty="0">
                          <a:solidFill>
                            <a:schemeClr val="tx1"/>
                          </a:solidFill>
                        </a:rPr>
                        <a:t>【2023</a:t>
                      </a:r>
                      <a:r>
                        <a:rPr kumimoji="1" lang="zh-CN" altLang="en-US" sz="1100" dirty="0">
                          <a:solidFill>
                            <a:schemeClr val="tx1"/>
                          </a:solidFill>
                        </a:rPr>
                        <a:t>年</a:t>
                      </a:r>
                      <a:r>
                        <a:rPr kumimoji="1" lang="en-US" altLang="zh-CN" sz="1100" dirty="0">
                          <a:solidFill>
                            <a:schemeClr val="tx1"/>
                          </a:solidFill>
                        </a:rPr>
                        <a:t>】</a:t>
                      </a:r>
                    </a:p>
                    <a:p>
                      <a:pPr algn="ctr"/>
                      <a:r>
                        <a:rPr kumimoji="1" lang="en-US" altLang="zh-CN" sz="1100" dirty="0">
                          <a:solidFill>
                            <a:schemeClr val="tx1"/>
                          </a:solidFill>
                        </a:rPr>
                        <a:t>52.</a:t>
                      </a:r>
                      <a:r>
                        <a:rPr kumimoji="1" lang="en-US" altLang="ja-JP" sz="1100" dirty="0">
                          <a:solidFill>
                            <a:schemeClr val="tx1"/>
                          </a:solidFill>
                        </a:rPr>
                        <a:t>6</a:t>
                      </a:r>
                      <a:r>
                        <a:rPr kumimoji="1" lang="en-US" altLang="zh-CN" sz="1100" dirty="0">
                          <a:solidFill>
                            <a:schemeClr val="tx1"/>
                          </a:solidFill>
                        </a:rPr>
                        <a:t>%</a:t>
                      </a:r>
                    </a:p>
                    <a:p>
                      <a:pPr algn="ctr"/>
                      <a:r>
                        <a:rPr kumimoji="1" lang="en-US" altLang="zh-CN" sz="1100" dirty="0">
                          <a:solidFill>
                            <a:schemeClr val="tx1"/>
                          </a:solidFill>
                        </a:rPr>
                        <a:t>(</a:t>
                      </a:r>
                      <a:r>
                        <a:rPr kumimoji="1" lang="zh-CN" altLang="en-US" sz="1100" dirty="0">
                          <a:solidFill>
                            <a:schemeClr val="tx1"/>
                          </a:solidFill>
                        </a:rPr>
                        <a:t>全国</a:t>
                      </a:r>
                      <a:r>
                        <a:rPr kumimoji="1" lang="en-US" altLang="zh-CN" sz="1100" dirty="0">
                          <a:solidFill>
                            <a:schemeClr val="tx1"/>
                          </a:solidFill>
                        </a:rPr>
                        <a:t>53.6%)</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L="68580" marR="68580" marT="34290" marB="34290" anchor="ctr"/>
                </a:tc>
                <a:tc>
                  <a:txBody>
                    <a:bodyPr/>
                    <a:lstStyle/>
                    <a:p>
                      <a:pPr algn="ctr"/>
                      <a:r>
                        <a:rPr kumimoji="1" lang="en-US" altLang="ja-JP" sz="1600" b="0" u="none" strike="noStrike" kern="1200" cap="none" spc="0" normalizeH="0" baseline="0" noProof="0" dirty="0">
                          <a:ln>
                            <a:noFill/>
                          </a:ln>
                          <a:solidFill>
                            <a:schemeClr val="tx1"/>
                          </a:solidFill>
                          <a:effectLst/>
                          <a:uLnTx/>
                          <a:uFillTx/>
                        </a:rPr>
                        <a:t>B</a:t>
                      </a:r>
                      <a:endParaRPr kumimoji="1" lang="ja-JP" altLang="en-US" sz="700" b="1" dirty="0">
                        <a:solidFill>
                          <a:schemeClr val="tx1"/>
                        </a:solidFill>
                        <a:latin typeface="Meiryo UI" panose="020B0604030504040204" pitchFamily="50" charset="-128"/>
                        <a:ea typeface="Meiryo UI" panose="020B0604030504040204" pitchFamily="50" charset="-128"/>
                      </a:endParaRPr>
                    </a:p>
                  </a:txBody>
                  <a:tcPr marL="68580" marR="68580" marT="34290" marB="34290" anchor="ctr"/>
                </a:tc>
                <a:tc>
                  <a:txBody>
                    <a:bodyPr/>
                    <a:lstStyle/>
                    <a:p>
                      <a:pPr algn="ctr"/>
                      <a:r>
                        <a:rPr kumimoji="1" lang="ja-JP" altLang="en-US" sz="900" dirty="0">
                          <a:solidFill>
                            <a:schemeClr val="tx1"/>
                          </a:solidFill>
                        </a:rPr>
                        <a:t>年齢階層別女性の有業率</a:t>
                      </a:r>
                      <a:endParaRPr kumimoji="1" lang="en-US" altLang="ja-JP" sz="900" dirty="0">
                        <a:solidFill>
                          <a:schemeClr val="tx1"/>
                        </a:solidFill>
                      </a:endParaRPr>
                    </a:p>
                    <a:p>
                      <a:pPr algn="ctr"/>
                      <a:r>
                        <a:rPr kumimoji="1" lang="en-US" altLang="ja-JP" sz="900" dirty="0">
                          <a:solidFill>
                            <a:schemeClr val="tx1"/>
                          </a:solidFill>
                        </a:rPr>
                        <a:t>【2022</a:t>
                      </a:r>
                      <a:r>
                        <a:rPr kumimoji="1" lang="ja-JP" altLang="en-US" sz="900" dirty="0">
                          <a:solidFill>
                            <a:schemeClr val="tx1"/>
                          </a:solidFill>
                        </a:rPr>
                        <a:t>年</a:t>
                      </a:r>
                      <a:r>
                        <a:rPr kumimoji="1" lang="en-US" altLang="ja-JP" sz="900" dirty="0">
                          <a:solidFill>
                            <a:schemeClr val="tx1"/>
                          </a:solidFill>
                        </a:rPr>
                        <a:t>】</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68580" marR="68580" marT="34290" marB="34290" anchor="ctr"/>
                </a:tc>
                <a:tc>
                  <a:txBody>
                    <a:bodyPr/>
                    <a:lstStyle/>
                    <a:p>
                      <a:pPr algn="l"/>
                      <a:r>
                        <a:rPr kumimoji="1" lang="en-US" altLang="ja-JP" sz="900" dirty="0">
                          <a:solidFill>
                            <a:schemeClr val="tx1"/>
                          </a:solidFill>
                        </a:rPr>
                        <a:t>30</a:t>
                      </a:r>
                      <a:r>
                        <a:rPr kumimoji="1" lang="ja-JP" altLang="en-US" sz="900" dirty="0">
                          <a:solidFill>
                            <a:schemeClr val="tx1"/>
                          </a:solidFill>
                        </a:rPr>
                        <a:t>～</a:t>
                      </a:r>
                      <a:r>
                        <a:rPr kumimoji="1" lang="en-US" altLang="ja-JP" sz="900" dirty="0">
                          <a:solidFill>
                            <a:schemeClr val="tx1"/>
                          </a:solidFill>
                        </a:rPr>
                        <a:t>34</a:t>
                      </a:r>
                      <a:r>
                        <a:rPr kumimoji="1" lang="ja-JP" altLang="en-US" sz="900" dirty="0">
                          <a:solidFill>
                            <a:schemeClr val="tx1"/>
                          </a:solidFill>
                        </a:rPr>
                        <a:t>歳で</a:t>
                      </a:r>
                      <a:r>
                        <a:rPr kumimoji="1" lang="en-US" altLang="ja-JP" sz="900" dirty="0">
                          <a:solidFill>
                            <a:schemeClr val="tx1"/>
                          </a:solidFill>
                        </a:rPr>
                        <a:t>81.9</a:t>
                      </a:r>
                      <a:r>
                        <a:rPr kumimoji="1" lang="ja-JP" altLang="en-US" sz="900" dirty="0">
                          <a:solidFill>
                            <a:schemeClr val="tx1"/>
                          </a:solidFill>
                        </a:rPr>
                        <a:t>％と最も高く、</a:t>
                      </a:r>
                      <a:r>
                        <a:rPr kumimoji="1" lang="en-US" altLang="ja-JP" sz="900" dirty="0">
                          <a:solidFill>
                            <a:schemeClr val="tx1"/>
                          </a:solidFill>
                        </a:rPr>
                        <a:t>35</a:t>
                      </a:r>
                      <a:r>
                        <a:rPr kumimoji="1" lang="ja-JP" altLang="en-US" sz="900" dirty="0">
                          <a:solidFill>
                            <a:schemeClr val="tx1"/>
                          </a:solidFill>
                        </a:rPr>
                        <a:t>～</a:t>
                      </a:r>
                      <a:r>
                        <a:rPr kumimoji="1" lang="en-US" altLang="ja-JP" sz="900" dirty="0">
                          <a:solidFill>
                            <a:schemeClr val="tx1"/>
                          </a:solidFill>
                        </a:rPr>
                        <a:t>54</a:t>
                      </a:r>
                      <a:r>
                        <a:rPr kumimoji="1" lang="ja-JP" altLang="en-US" sz="900" dirty="0">
                          <a:solidFill>
                            <a:schemeClr val="tx1"/>
                          </a:solidFill>
                        </a:rPr>
                        <a:t>歳まで</a:t>
                      </a:r>
                      <a:r>
                        <a:rPr kumimoji="1" lang="en-US" altLang="ja-JP" sz="900" dirty="0">
                          <a:solidFill>
                            <a:schemeClr val="tx1"/>
                          </a:solidFill>
                        </a:rPr>
                        <a:t>70</a:t>
                      </a:r>
                      <a:r>
                        <a:rPr kumimoji="1" lang="ja-JP" altLang="en-US" sz="900" dirty="0">
                          <a:solidFill>
                            <a:schemeClr val="tx1"/>
                          </a:solidFill>
                        </a:rPr>
                        <a:t>％後半で推移、</a:t>
                      </a:r>
                      <a:r>
                        <a:rPr kumimoji="1" lang="en-US" altLang="ja-JP" sz="900" dirty="0">
                          <a:solidFill>
                            <a:schemeClr val="tx1"/>
                          </a:solidFill>
                        </a:rPr>
                        <a:t>55</a:t>
                      </a:r>
                      <a:r>
                        <a:rPr kumimoji="1" lang="ja-JP" altLang="en-US" sz="900" dirty="0">
                          <a:solidFill>
                            <a:schemeClr val="tx1"/>
                          </a:solidFill>
                        </a:rPr>
                        <a:t>歳から徐々に減少し、</a:t>
                      </a:r>
                      <a:r>
                        <a:rPr kumimoji="1" lang="en-US" altLang="ja-JP" sz="900" dirty="0">
                          <a:solidFill>
                            <a:schemeClr val="tx1"/>
                          </a:solidFill>
                        </a:rPr>
                        <a:t>65</a:t>
                      </a:r>
                      <a:r>
                        <a:rPr kumimoji="1" lang="ja-JP" altLang="en-US" sz="900" dirty="0">
                          <a:solidFill>
                            <a:schemeClr val="tx1"/>
                          </a:solidFill>
                        </a:rPr>
                        <a:t>歳以上は</a:t>
                      </a:r>
                      <a:r>
                        <a:rPr kumimoji="1" lang="en-US" altLang="ja-JP" sz="900" dirty="0">
                          <a:solidFill>
                            <a:schemeClr val="tx1"/>
                          </a:solidFill>
                        </a:rPr>
                        <a:t>41.5</a:t>
                      </a:r>
                      <a:r>
                        <a:rPr kumimoji="1" lang="ja-JP" altLang="en-US" sz="900" dirty="0">
                          <a:solidFill>
                            <a:schemeClr val="tx1"/>
                          </a:solidFill>
                        </a:rPr>
                        <a:t>％</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68580" marR="68580" marT="34290" marB="34290" anchor="ctr">
                    <a:lnR w="12700" cap="flat" cmpd="sng" algn="ctr">
                      <a:solidFill>
                        <a:schemeClr val="accent6"/>
                      </a:solidFill>
                      <a:prstDash val="solid"/>
                      <a:round/>
                      <a:headEnd type="none" w="med" len="med"/>
                      <a:tailEnd type="none" w="med" len="med"/>
                    </a:lnR>
                  </a:tcPr>
                </a:tc>
                <a:extLst>
                  <a:ext uri="{0D108BD9-81ED-4DB2-BD59-A6C34878D82A}">
                    <a16:rowId xmlns:a16="http://schemas.microsoft.com/office/drawing/2014/main" val="1188717175"/>
                  </a:ext>
                </a:extLst>
              </a:tr>
              <a:tr h="176086">
                <a:tc rowSpan="5">
                  <a:txBody>
                    <a:bodyPr/>
                    <a:lstStyle/>
                    <a:p>
                      <a:r>
                        <a:rPr kumimoji="1" lang="ja-JP" altLang="en-US" sz="1000" b="1" dirty="0">
                          <a:solidFill>
                            <a:schemeClr val="tx1"/>
                          </a:solidFill>
                        </a:rPr>
                        <a:t>○合計特殊出生率</a:t>
                      </a:r>
                    </a:p>
                    <a:p>
                      <a:r>
                        <a:rPr kumimoji="1" lang="ja-JP" altLang="en-US" sz="1000" b="1" dirty="0">
                          <a:solidFill>
                            <a:schemeClr val="tx1"/>
                          </a:solidFill>
                        </a:rPr>
                        <a:t>　：前年を上回る</a:t>
                      </a:r>
                      <a:endParaRPr kumimoji="1" lang="ja-JP" altLang="en-US" sz="1000" b="1" dirty="0">
                        <a:solidFill>
                          <a:schemeClr val="tx1"/>
                        </a:solidFill>
                        <a:latin typeface="Meiryo UI" panose="020B0604030504040204" pitchFamily="50" charset="-128"/>
                        <a:ea typeface="Meiryo UI" panose="020B0604030504040204" pitchFamily="50" charset="-128"/>
                      </a:endParaRPr>
                    </a:p>
                  </a:txBody>
                  <a:tcPr marL="68580" marR="68580" marT="34290" marB="34290" anchor="ctr">
                    <a:lnL w="12700" cap="flat" cmpd="sng" algn="ctr">
                      <a:solidFill>
                        <a:schemeClr val="accent6"/>
                      </a:solidFill>
                      <a:prstDash val="solid"/>
                      <a:round/>
                      <a:headEnd type="none" w="med" len="med"/>
                      <a:tailEnd type="none" w="med" len="med"/>
                    </a:lnL>
                    <a:lnB w="12700" cap="flat" cmpd="sng" algn="ctr">
                      <a:solidFill>
                        <a:schemeClr val="accent6"/>
                      </a:solidFill>
                      <a:prstDash val="solid"/>
                      <a:round/>
                      <a:headEnd type="none" w="med" len="med"/>
                      <a:tailEnd type="none" w="med" len="med"/>
                    </a:lnB>
                  </a:tcPr>
                </a:tc>
                <a:tc rowSpan="5">
                  <a:txBody>
                    <a:bodyPr/>
                    <a:lstStyle/>
                    <a:p>
                      <a:pPr algn="ctr"/>
                      <a:r>
                        <a:rPr kumimoji="1" lang="en-US" altLang="ja-JP" sz="1100" dirty="0">
                          <a:solidFill>
                            <a:schemeClr val="tx1"/>
                          </a:solidFill>
                        </a:rPr>
                        <a:t>【2018</a:t>
                      </a:r>
                      <a:r>
                        <a:rPr kumimoji="1" lang="ja-JP" altLang="en-US" sz="1100" dirty="0">
                          <a:solidFill>
                            <a:schemeClr val="tx1"/>
                          </a:solidFill>
                        </a:rPr>
                        <a:t>年</a:t>
                      </a:r>
                      <a:r>
                        <a:rPr kumimoji="1" lang="en-US" altLang="ja-JP" sz="1100" dirty="0">
                          <a:solidFill>
                            <a:schemeClr val="tx1"/>
                          </a:solidFill>
                        </a:rPr>
                        <a:t>】</a:t>
                      </a:r>
                    </a:p>
                    <a:p>
                      <a:pPr algn="ctr"/>
                      <a:r>
                        <a:rPr kumimoji="1" lang="en-US" altLang="ja-JP" sz="1100" dirty="0">
                          <a:solidFill>
                            <a:schemeClr val="tx1"/>
                          </a:solidFill>
                        </a:rPr>
                        <a:t>1.35</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L="68580" marR="68580" marT="34290" marB="34290" anchor="ctr">
                    <a:lnB w="12700" cap="flat" cmpd="sng" algn="ctr">
                      <a:solidFill>
                        <a:schemeClr val="accent6"/>
                      </a:solidFill>
                      <a:prstDash val="solid"/>
                      <a:round/>
                      <a:headEnd type="none" w="med" len="med"/>
                      <a:tailEnd type="none" w="med" len="med"/>
                    </a:lnB>
                  </a:tcPr>
                </a:tc>
                <a:tc rowSpan="5">
                  <a:txBody>
                    <a:bodyPr/>
                    <a:lstStyle/>
                    <a:p>
                      <a:pPr algn="ctr"/>
                      <a:r>
                        <a:rPr kumimoji="1" lang="en-US" altLang="ja-JP" sz="1000" dirty="0">
                          <a:solidFill>
                            <a:schemeClr val="tx1"/>
                          </a:solidFill>
                        </a:rPr>
                        <a:t>【2021</a:t>
                      </a:r>
                      <a:r>
                        <a:rPr kumimoji="1" lang="ja-JP" altLang="en-US" sz="1000" dirty="0">
                          <a:solidFill>
                            <a:schemeClr val="tx1"/>
                          </a:solidFill>
                        </a:rPr>
                        <a:t>年</a:t>
                      </a:r>
                      <a:r>
                        <a:rPr kumimoji="1" lang="en-US" altLang="ja-JP" sz="1000" dirty="0">
                          <a:solidFill>
                            <a:schemeClr val="tx1"/>
                          </a:solidFill>
                        </a:rPr>
                        <a:t>】</a:t>
                      </a:r>
                    </a:p>
                    <a:p>
                      <a:pPr algn="ctr"/>
                      <a:r>
                        <a:rPr kumimoji="1" lang="en-US" altLang="ja-JP" sz="1000" dirty="0">
                          <a:solidFill>
                            <a:schemeClr val="tx1"/>
                          </a:solidFill>
                        </a:rPr>
                        <a:t>1.27</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L="68580" marR="68580" marT="34290" marB="34290" anchor="ctr">
                    <a:lnB w="12700" cap="flat" cmpd="sng" algn="ctr">
                      <a:solidFill>
                        <a:schemeClr val="accent6"/>
                      </a:solidFill>
                      <a:prstDash val="solid"/>
                      <a:round/>
                      <a:headEnd type="none" w="med" len="med"/>
                      <a:tailEnd type="none" w="med" len="med"/>
                    </a:lnB>
                  </a:tcPr>
                </a:tc>
                <a:tc rowSpan="5">
                  <a:txBody>
                    <a:bodyPr/>
                    <a:lstStyle/>
                    <a:p>
                      <a:pPr algn="ctr"/>
                      <a:r>
                        <a:rPr kumimoji="1" lang="en-US" altLang="ja-JP" sz="1100" dirty="0">
                          <a:solidFill>
                            <a:schemeClr val="tx1"/>
                          </a:solidFill>
                        </a:rPr>
                        <a:t>【2023</a:t>
                      </a:r>
                      <a:r>
                        <a:rPr kumimoji="1" lang="ja-JP" altLang="en-US" sz="1100">
                          <a:solidFill>
                            <a:schemeClr val="tx1"/>
                          </a:solidFill>
                        </a:rPr>
                        <a:t>年</a:t>
                      </a:r>
                      <a:r>
                        <a:rPr kumimoji="1" lang="en-US" altLang="ja-JP" sz="1100" dirty="0">
                          <a:solidFill>
                            <a:schemeClr val="tx1"/>
                          </a:solidFill>
                        </a:rPr>
                        <a:t>】</a:t>
                      </a:r>
                    </a:p>
                    <a:p>
                      <a:pPr algn="ctr"/>
                      <a:r>
                        <a:rPr kumimoji="1" lang="en-US" altLang="ja-JP" sz="1100" dirty="0">
                          <a:solidFill>
                            <a:schemeClr val="tx1"/>
                          </a:solidFill>
                        </a:rPr>
                        <a:t>1.19</a:t>
                      </a:r>
                      <a:endParaRPr kumimoji="1" lang="en-US" altLang="ja-JP" sz="1100" dirty="0">
                        <a:solidFill>
                          <a:schemeClr val="tx1"/>
                        </a:solidFill>
                        <a:latin typeface="Meiryo UI" panose="020B0604030504040204" pitchFamily="50" charset="-128"/>
                        <a:ea typeface="Meiryo UI" panose="020B0604030504040204" pitchFamily="50" charset="-128"/>
                      </a:endParaRPr>
                    </a:p>
                  </a:txBody>
                  <a:tcPr marL="68580" marR="68580" marT="34290" marB="34290" anchor="ctr">
                    <a:lnB w="12700" cap="flat" cmpd="sng" algn="ctr">
                      <a:solidFill>
                        <a:schemeClr val="accent6"/>
                      </a:solidFill>
                      <a:prstDash val="solid"/>
                      <a:round/>
                      <a:headEnd type="none" w="med" len="med"/>
                      <a:tailEnd type="none" w="med" len="med"/>
                    </a:lnB>
                  </a:tcPr>
                </a:tc>
                <a:tc rowSpan="5">
                  <a:txBody>
                    <a:bodyPr/>
                    <a:lstStyle/>
                    <a:p>
                      <a:pPr algn="ctr"/>
                      <a:r>
                        <a:rPr kumimoji="1" lang="en-US" altLang="ja-JP" sz="1600" b="1" u="none" strike="noStrike" kern="1200" cap="none" spc="0" normalizeH="0" baseline="0" noProof="0" dirty="0">
                          <a:ln>
                            <a:noFill/>
                          </a:ln>
                          <a:solidFill>
                            <a:schemeClr val="tx1"/>
                          </a:solidFill>
                          <a:effectLst/>
                          <a:uLnTx/>
                          <a:uFillTx/>
                        </a:rPr>
                        <a:t>D</a:t>
                      </a:r>
                      <a:endParaRPr kumimoji="1" lang="ja-JP" altLang="en-US" sz="700" b="1" dirty="0">
                        <a:solidFill>
                          <a:schemeClr val="tx1"/>
                        </a:solidFill>
                        <a:latin typeface="Meiryo UI" panose="020B0604030504040204" pitchFamily="50" charset="-128"/>
                        <a:ea typeface="Meiryo UI" panose="020B0604030504040204" pitchFamily="50" charset="-128"/>
                      </a:endParaRPr>
                    </a:p>
                  </a:txBody>
                  <a:tcPr marL="68580" marR="68580" marT="34290" marB="34290" anchor="ctr">
                    <a:lnB w="12700" cap="flat" cmpd="sng" algn="ctr">
                      <a:solidFill>
                        <a:schemeClr val="accent6"/>
                      </a:solidFill>
                      <a:prstDash val="solid"/>
                      <a:round/>
                      <a:headEnd type="none" w="med" len="med"/>
                      <a:tailEnd type="none" w="med" len="med"/>
                    </a:lnB>
                  </a:tcPr>
                </a:tc>
                <a:tc>
                  <a:txBody>
                    <a:bodyPr/>
                    <a:lstStyle/>
                    <a:p>
                      <a:pPr algn="ctr"/>
                      <a:r>
                        <a:rPr kumimoji="1" lang="ja-JP" altLang="en-US" sz="900" dirty="0">
                          <a:solidFill>
                            <a:schemeClr val="tx1"/>
                          </a:solidFill>
                        </a:rPr>
                        <a:t>出生数</a:t>
                      </a:r>
                    </a:p>
                    <a:p>
                      <a:pPr algn="ctr"/>
                      <a:r>
                        <a:rPr kumimoji="1" lang="en-US" altLang="ja-JP" sz="900" dirty="0">
                          <a:solidFill>
                            <a:schemeClr val="tx1"/>
                          </a:solidFill>
                        </a:rPr>
                        <a:t>【2022</a:t>
                      </a:r>
                      <a:r>
                        <a:rPr kumimoji="1" lang="ja-JP" altLang="en-US" sz="900" dirty="0">
                          <a:solidFill>
                            <a:schemeClr val="tx1"/>
                          </a:solidFill>
                        </a:rPr>
                        <a:t>年</a:t>
                      </a:r>
                      <a:r>
                        <a:rPr kumimoji="1" lang="en-US" altLang="ja-JP" sz="900" dirty="0">
                          <a:solidFill>
                            <a:schemeClr val="tx1"/>
                          </a:solidFill>
                        </a:rPr>
                        <a:t>】</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68580" marR="68580" marT="34290" marB="34290" anchor="ctr"/>
                </a:tc>
                <a:tc>
                  <a:txBody>
                    <a:bodyPr/>
                    <a:lstStyle/>
                    <a:p>
                      <a:pPr algn="l"/>
                      <a:r>
                        <a:rPr kumimoji="1" lang="en-US" altLang="ja-JP" sz="900" dirty="0">
                          <a:solidFill>
                            <a:schemeClr val="tx1"/>
                          </a:solidFill>
                        </a:rPr>
                        <a:t>57,315</a:t>
                      </a:r>
                      <a:r>
                        <a:rPr kumimoji="1" lang="ja-JP" altLang="en-US" sz="900" dirty="0">
                          <a:solidFill>
                            <a:schemeClr val="tx1"/>
                          </a:solidFill>
                        </a:rPr>
                        <a:t>人（前年比▲</a:t>
                      </a:r>
                      <a:r>
                        <a:rPr kumimoji="1" lang="en-US" altLang="ja-JP" sz="900" dirty="0">
                          <a:solidFill>
                            <a:schemeClr val="tx1"/>
                          </a:solidFill>
                        </a:rPr>
                        <a:t>2,465</a:t>
                      </a:r>
                      <a:r>
                        <a:rPr kumimoji="1" lang="ja-JP" altLang="en-US" sz="900" dirty="0">
                          <a:solidFill>
                            <a:schemeClr val="tx1"/>
                          </a:solidFill>
                        </a:rPr>
                        <a:t>人）</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68580" marR="68580" marT="34290" marB="34290" anchor="ctr">
                    <a:lnR w="12700" cap="flat" cmpd="sng" algn="ctr">
                      <a:solidFill>
                        <a:schemeClr val="accent6"/>
                      </a:solidFill>
                      <a:prstDash val="solid"/>
                      <a:round/>
                      <a:headEnd type="none" w="med" len="med"/>
                      <a:tailEnd type="none" w="med" len="med"/>
                    </a:lnR>
                  </a:tcPr>
                </a:tc>
                <a:extLst>
                  <a:ext uri="{0D108BD9-81ED-4DB2-BD59-A6C34878D82A}">
                    <a16:rowId xmlns:a16="http://schemas.microsoft.com/office/drawing/2014/main" val="2764887621"/>
                  </a:ext>
                </a:extLst>
              </a:tr>
              <a:tr h="176086">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a:r>
                        <a:rPr kumimoji="1" lang="ja-JP" altLang="en-US" sz="900" dirty="0">
                          <a:solidFill>
                            <a:schemeClr val="tx1"/>
                          </a:solidFill>
                          <a:latin typeface="Meiryo UI" panose="020B0604030504040204" pitchFamily="50" charset="-128"/>
                          <a:ea typeface="Meiryo UI" panose="020B0604030504040204" pitchFamily="50" charset="-128"/>
                        </a:rPr>
                        <a:t>有配偶出生率</a:t>
                      </a:r>
                      <a:endParaRPr kumimoji="1" lang="en-US" altLang="ja-JP" sz="900" dirty="0">
                        <a:solidFill>
                          <a:schemeClr val="tx1"/>
                        </a:solidFill>
                        <a:latin typeface="Meiryo UI" panose="020B0604030504040204" pitchFamily="50" charset="-128"/>
                        <a:ea typeface="Meiryo UI" panose="020B0604030504040204" pitchFamily="50" charset="-128"/>
                      </a:endParaRPr>
                    </a:p>
                    <a:p>
                      <a:pPr algn="ctr"/>
                      <a:r>
                        <a:rPr kumimoji="1" lang="en-US" altLang="ja-JP" sz="900" dirty="0">
                          <a:solidFill>
                            <a:schemeClr val="tx1"/>
                          </a:solidFill>
                          <a:latin typeface="Meiryo UI" panose="020B0604030504040204" pitchFamily="50" charset="-128"/>
                          <a:ea typeface="Meiryo UI" panose="020B0604030504040204" pitchFamily="50" charset="-128"/>
                        </a:rPr>
                        <a:t>【2020</a:t>
                      </a:r>
                      <a:r>
                        <a:rPr kumimoji="1" lang="ja-JP" altLang="en-US" sz="900" dirty="0">
                          <a:solidFill>
                            <a:schemeClr val="tx1"/>
                          </a:solidFill>
                          <a:latin typeface="Meiryo UI" panose="020B0604030504040204" pitchFamily="50" charset="-128"/>
                          <a:ea typeface="Meiryo UI" panose="020B0604030504040204" pitchFamily="50" charset="-128"/>
                        </a:rPr>
                        <a:t>年</a:t>
                      </a:r>
                      <a:r>
                        <a:rPr kumimoji="1" lang="en-US" altLang="ja-JP" sz="900" dirty="0">
                          <a:solidFill>
                            <a:schemeClr val="tx1"/>
                          </a:solidFill>
                          <a:latin typeface="Meiryo UI" panose="020B0604030504040204" pitchFamily="50" charset="-128"/>
                          <a:ea typeface="Meiryo UI" panose="020B0604030504040204" pitchFamily="50" charset="-128"/>
                        </a:rPr>
                        <a:t>】</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68580" marR="68580" marT="34290" marB="34290" anchor="ctr"/>
                </a:tc>
                <a:tc>
                  <a:txBody>
                    <a:bodyPr/>
                    <a:lstStyle/>
                    <a:p>
                      <a:pPr algn="l"/>
                      <a:r>
                        <a:rPr kumimoji="1" lang="en-US" altLang="ja-JP" sz="900" dirty="0">
                          <a:solidFill>
                            <a:schemeClr val="tx1"/>
                          </a:solidFill>
                          <a:latin typeface="Meiryo UI" panose="020B0604030504040204" pitchFamily="50" charset="-128"/>
                          <a:ea typeface="Meiryo UI" panose="020B0604030504040204" pitchFamily="50" charset="-128"/>
                        </a:rPr>
                        <a:t>79.1‰</a:t>
                      </a:r>
                      <a:r>
                        <a:rPr kumimoji="1" lang="ja-JP" altLang="en-US" sz="900" dirty="0">
                          <a:solidFill>
                            <a:schemeClr val="tx1"/>
                          </a:solidFill>
                          <a:latin typeface="Meiryo UI" panose="020B0604030504040204" pitchFamily="50" charset="-128"/>
                          <a:ea typeface="Meiryo UI" panose="020B0604030504040204" pitchFamily="50" charset="-128"/>
                        </a:rPr>
                        <a:t>（全国</a:t>
                      </a:r>
                      <a:r>
                        <a:rPr kumimoji="1" lang="en-US" altLang="ja-JP" sz="900" dirty="0">
                          <a:solidFill>
                            <a:schemeClr val="tx1"/>
                          </a:solidFill>
                          <a:latin typeface="Meiryo UI" panose="020B0604030504040204" pitchFamily="50" charset="-128"/>
                          <a:ea typeface="Meiryo UI" panose="020B0604030504040204" pitchFamily="50" charset="-128"/>
                        </a:rPr>
                        <a:t>74.6‰</a:t>
                      </a:r>
                      <a:r>
                        <a:rPr kumimoji="1" lang="ja-JP" altLang="en-US" sz="900">
                          <a:solidFill>
                            <a:schemeClr val="tx1"/>
                          </a:solidFill>
                          <a:latin typeface="Meiryo UI" panose="020B0604030504040204" pitchFamily="50" charset="-128"/>
                          <a:ea typeface="Meiryo UI" panose="020B0604030504040204" pitchFamily="50" charset="-128"/>
                        </a:rPr>
                        <a:t>）</a:t>
                      </a:r>
                      <a:endParaRPr kumimoji="1" lang="en-US" altLang="ja-JP" sz="90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700" dirty="0">
                          <a:solidFill>
                            <a:schemeClr val="tx1"/>
                          </a:solidFill>
                          <a:latin typeface="+mn-lt"/>
                        </a:rPr>
                        <a:t>※</a:t>
                      </a:r>
                      <a:r>
                        <a:rPr kumimoji="1" lang="ja-JP" altLang="en-US" sz="700">
                          <a:solidFill>
                            <a:schemeClr val="tx1"/>
                          </a:solidFill>
                          <a:latin typeface="Meiryo UI" panose="020B0604030504040204" pitchFamily="50" charset="-128"/>
                          <a:ea typeface="Meiryo UI" panose="020B0604030504040204" pitchFamily="50" charset="-128"/>
                        </a:rPr>
                        <a:t>有配偶出生率：</a:t>
                      </a:r>
                      <a:r>
                        <a:rPr kumimoji="1" lang="ja-JP" altLang="en-US" sz="700">
                          <a:solidFill>
                            <a:schemeClr val="tx1"/>
                          </a:solidFill>
                        </a:rPr>
                        <a:t>（年間の</a:t>
                      </a:r>
                      <a:r>
                        <a:rPr kumimoji="1" lang="ja-JP" altLang="en-US" sz="700">
                          <a:solidFill>
                            <a:schemeClr val="tx1"/>
                          </a:solidFill>
                          <a:latin typeface="Meiryo UI" panose="020B0604030504040204" pitchFamily="50" charset="-128"/>
                          <a:ea typeface="Meiryo UI" panose="020B0604030504040204" pitchFamily="50" charset="-128"/>
                        </a:rPr>
                        <a:t>出生数</a:t>
                      </a:r>
                      <a:r>
                        <a:rPr kumimoji="1" lang="en-US" altLang="ja-JP" sz="700" dirty="0">
                          <a:solidFill>
                            <a:schemeClr val="tx1"/>
                          </a:solidFill>
                          <a:latin typeface="Meiryo UI" panose="020B0604030504040204" pitchFamily="50" charset="-128"/>
                          <a:ea typeface="Meiryo UI" panose="020B0604030504040204" pitchFamily="50" charset="-128"/>
                        </a:rPr>
                        <a:t>/</a:t>
                      </a:r>
                      <a:r>
                        <a:rPr kumimoji="1" lang="ja-JP" altLang="en-US" sz="700">
                          <a:solidFill>
                            <a:schemeClr val="tx1"/>
                          </a:solidFill>
                          <a:latin typeface="Meiryo UI" panose="020B0604030504040204" pitchFamily="50" charset="-128"/>
                          <a:ea typeface="Meiryo UI" panose="020B0604030504040204" pitchFamily="50" charset="-128"/>
                        </a:rPr>
                        <a:t>女性有配偶人口（</a:t>
                      </a:r>
                      <a:r>
                        <a:rPr kumimoji="1" lang="en-US" altLang="ja-JP" sz="700" dirty="0">
                          <a:solidFill>
                            <a:schemeClr val="tx1"/>
                          </a:solidFill>
                          <a:latin typeface="Meiryo UI" panose="020B0604030504040204" pitchFamily="50" charset="-128"/>
                          <a:ea typeface="Meiryo UI" panose="020B0604030504040204" pitchFamily="50" charset="-128"/>
                        </a:rPr>
                        <a:t>15</a:t>
                      </a:r>
                      <a:r>
                        <a:rPr kumimoji="1" lang="ja-JP" altLang="en-US" sz="700">
                          <a:solidFill>
                            <a:schemeClr val="tx1"/>
                          </a:solidFill>
                          <a:latin typeface="Meiryo UI" panose="020B0604030504040204" pitchFamily="50" charset="-128"/>
                          <a:ea typeface="Meiryo UI" panose="020B0604030504040204" pitchFamily="50" charset="-128"/>
                        </a:rPr>
                        <a:t>～</a:t>
                      </a:r>
                      <a:r>
                        <a:rPr kumimoji="1" lang="en-US" altLang="ja-JP" sz="700" dirty="0">
                          <a:solidFill>
                            <a:schemeClr val="tx1"/>
                          </a:solidFill>
                          <a:latin typeface="Meiryo UI" panose="020B0604030504040204" pitchFamily="50" charset="-128"/>
                          <a:ea typeface="Meiryo UI" panose="020B0604030504040204" pitchFamily="50" charset="-128"/>
                        </a:rPr>
                        <a:t>49</a:t>
                      </a:r>
                      <a:r>
                        <a:rPr kumimoji="1" lang="ja-JP" altLang="en-US" sz="700">
                          <a:solidFill>
                            <a:schemeClr val="tx1"/>
                          </a:solidFill>
                          <a:latin typeface="Meiryo UI" panose="020B0604030504040204" pitchFamily="50" charset="-128"/>
                          <a:ea typeface="Meiryo UI" panose="020B0604030504040204" pitchFamily="50" charset="-128"/>
                        </a:rPr>
                        <a:t>歳））</a:t>
                      </a:r>
                      <a:r>
                        <a:rPr kumimoji="1" lang="en-US" altLang="ja-JP" sz="700" dirty="0">
                          <a:solidFill>
                            <a:schemeClr val="tx1"/>
                          </a:solidFill>
                          <a:latin typeface="Meiryo UI" panose="020B0604030504040204" pitchFamily="50" charset="-128"/>
                          <a:ea typeface="Meiryo UI" panose="020B0604030504040204" pitchFamily="50" charset="-128"/>
                        </a:rPr>
                        <a:t>×1,000</a:t>
                      </a:r>
                    </a:p>
                  </a:txBody>
                  <a:tcPr marL="68580" marR="68580" marT="34290" marB="34290" anchor="ctr">
                    <a:lnR w="12700" cap="flat" cmpd="sng" algn="ctr">
                      <a:solidFill>
                        <a:schemeClr val="accent6"/>
                      </a:solidFill>
                      <a:prstDash val="solid"/>
                      <a:round/>
                      <a:headEnd type="none" w="med" len="med"/>
                      <a:tailEnd type="none" w="med" len="med"/>
                    </a:lnR>
                  </a:tcPr>
                </a:tc>
                <a:extLst>
                  <a:ext uri="{0D108BD9-81ED-4DB2-BD59-A6C34878D82A}">
                    <a16:rowId xmlns:a16="http://schemas.microsoft.com/office/drawing/2014/main" val="2273258093"/>
                  </a:ext>
                </a:extLst>
              </a:tr>
              <a:tr h="352171">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pPr algn="ctr"/>
                      <a:endParaRPr kumimoji="1" lang="ja-JP" altLang="en-US" sz="900">
                        <a:latin typeface="Meiryo UI" panose="020B0604030504040204" pitchFamily="50" charset="-128"/>
                        <a:ea typeface="Meiryo UI" panose="020B0604030504040204" pitchFamily="50" charset="-128"/>
                      </a:endParaRPr>
                    </a:p>
                  </a:txBody>
                  <a:tcPr marL="74295" marR="74295" marT="37148" marB="37148" anchor="ctr">
                    <a:solidFill>
                      <a:schemeClr val="tx2">
                        <a:lumMod val="20000"/>
                        <a:lumOff val="80000"/>
                      </a:schemeClr>
                    </a:solidFill>
                  </a:tcPr>
                </a:tc>
                <a:tc>
                  <a:txBody>
                    <a:bodyPr/>
                    <a:lstStyle/>
                    <a:p>
                      <a:pPr algn="ctr"/>
                      <a:r>
                        <a:rPr kumimoji="1" lang="ja-JP" altLang="en-US" sz="900" dirty="0">
                          <a:solidFill>
                            <a:schemeClr val="tx1"/>
                          </a:solidFill>
                        </a:rPr>
                        <a:t>初婚年齢</a:t>
                      </a:r>
                    </a:p>
                    <a:p>
                      <a:pPr algn="ctr"/>
                      <a:r>
                        <a:rPr kumimoji="1" lang="en-US" altLang="ja-JP" sz="900" dirty="0">
                          <a:solidFill>
                            <a:schemeClr val="tx1"/>
                          </a:solidFill>
                        </a:rPr>
                        <a:t>【2022</a:t>
                      </a:r>
                      <a:r>
                        <a:rPr kumimoji="1" lang="ja-JP" altLang="en-US" sz="900" dirty="0">
                          <a:solidFill>
                            <a:schemeClr val="tx1"/>
                          </a:solidFill>
                        </a:rPr>
                        <a:t>年</a:t>
                      </a:r>
                      <a:r>
                        <a:rPr kumimoji="1" lang="en-US" altLang="ja-JP" sz="900" dirty="0">
                          <a:solidFill>
                            <a:schemeClr val="tx1"/>
                          </a:solidFill>
                        </a:rPr>
                        <a:t>】</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68580" marR="68580" marT="34290" marB="34290" anchor="ctr"/>
                </a:tc>
                <a:tc>
                  <a:txBody>
                    <a:bodyPr/>
                    <a:lstStyle/>
                    <a:p>
                      <a:pPr algn="l"/>
                      <a:r>
                        <a:rPr kumimoji="1" lang="ja-JP" altLang="en-US" sz="900" dirty="0">
                          <a:solidFill>
                            <a:schemeClr val="tx1"/>
                          </a:solidFill>
                        </a:rPr>
                        <a:t>概数で女性</a:t>
                      </a:r>
                      <a:r>
                        <a:rPr kumimoji="1" lang="en-US" altLang="ja-JP" sz="900" dirty="0">
                          <a:solidFill>
                            <a:schemeClr val="tx1"/>
                          </a:solidFill>
                        </a:rPr>
                        <a:t>29.7</a:t>
                      </a:r>
                      <a:r>
                        <a:rPr kumimoji="1" lang="ja-JP" altLang="en-US" sz="900" dirty="0">
                          <a:solidFill>
                            <a:schemeClr val="tx1"/>
                          </a:solidFill>
                        </a:rPr>
                        <a:t>歳、男性</a:t>
                      </a:r>
                      <a:r>
                        <a:rPr kumimoji="1" lang="en-US" altLang="ja-JP" sz="900" dirty="0">
                          <a:solidFill>
                            <a:schemeClr val="tx1"/>
                          </a:solidFill>
                        </a:rPr>
                        <a:t>31.0</a:t>
                      </a:r>
                      <a:r>
                        <a:rPr kumimoji="1" lang="ja-JP" altLang="en-US" sz="900" dirty="0">
                          <a:solidFill>
                            <a:schemeClr val="tx1"/>
                          </a:solidFill>
                        </a:rPr>
                        <a:t>歳</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68580" marR="68580" marT="34290" marB="34290" anchor="ctr">
                    <a:lnR w="12700" cap="flat" cmpd="sng" algn="ctr">
                      <a:solidFill>
                        <a:schemeClr val="accent6"/>
                      </a:solidFill>
                      <a:prstDash val="solid"/>
                      <a:round/>
                      <a:headEnd type="none" w="med" len="med"/>
                      <a:tailEnd type="none" w="med" len="med"/>
                    </a:lnR>
                  </a:tcPr>
                </a:tc>
                <a:extLst>
                  <a:ext uri="{0D108BD9-81ED-4DB2-BD59-A6C34878D82A}">
                    <a16:rowId xmlns:a16="http://schemas.microsoft.com/office/drawing/2014/main" val="3195444105"/>
                  </a:ext>
                </a:extLst>
              </a:tr>
              <a:tr h="352171">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pPr algn="ctr"/>
                      <a:endParaRPr kumimoji="1" lang="ja-JP" altLang="en-US" sz="900">
                        <a:latin typeface="Meiryo UI" panose="020B0604030504040204" pitchFamily="50" charset="-128"/>
                        <a:ea typeface="Meiryo UI" panose="020B0604030504040204" pitchFamily="50" charset="-128"/>
                      </a:endParaRPr>
                    </a:p>
                  </a:txBody>
                  <a:tcPr marL="74295" marR="74295" marT="37148" marB="37148" anchor="ctr">
                    <a:solidFill>
                      <a:schemeClr val="tx2">
                        <a:lumMod val="40000"/>
                        <a:lumOff val="60000"/>
                      </a:schemeClr>
                    </a:solidFill>
                  </a:tcPr>
                </a:tc>
                <a:tc>
                  <a:txBody>
                    <a:bodyPr/>
                    <a:lstStyle/>
                    <a:p>
                      <a:pPr algn="ctr"/>
                      <a:r>
                        <a:rPr kumimoji="1" lang="ja-JP" altLang="en-US" sz="900" dirty="0">
                          <a:solidFill>
                            <a:schemeClr val="tx1"/>
                          </a:solidFill>
                        </a:rPr>
                        <a:t>保育所数</a:t>
                      </a:r>
                    </a:p>
                    <a:p>
                      <a:pPr algn="ctr"/>
                      <a:r>
                        <a:rPr kumimoji="1" lang="en-US" altLang="ja-JP" sz="900" dirty="0">
                          <a:solidFill>
                            <a:schemeClr val="tx1"/>
                          </a:solidFill>
                        </a:rPr>
                        <a:t>【2023</a:t>
                      </a:r>
                      <a:r>
                        <a:rPr kumimoji="1" lang="ja-JP" altLang="en-US" sz="900" dirty="0">
                          <a:solidFill>
                            <a:schemeClr val="tx1"/>
                          </a:solidFill>
                        </a:rPr>
                        <a:t>年</a:t>
                      </a:r>
                      <a:r>
                        <a:rPr kumimoji="1" lang="en-US" altLang="ja-JP" sz="900" dirty="0">
                          <a:solidFill>
                            <a:schemeClr val="tx1"/>
                          </a:solidFill>
                        </a:rPr>
                        <a:t>】</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68580" marR="68580" marT="34290" marB="34290" anchor="ctr"/>
                </a:tc>
                <a:tc>
                  <a:txBody>
                    <a:bodyPr/>
                    <a:lstStyle/>
                    <a:p>
                      <a:pPr algn="l"/>
                      <a:r>
                        <a:rPr kumimoji="1" lang="en-US" altLang="ja-JP" sz="900" dirty="0">
                          <a:solidFill>
                            <a:schemeClr val="tx1"/>
                          </a:solidFill>
                        </a:rPr>
                        <a:t>2,863</a:t>
                      </a:r>
                      <a:r>
                        <a:rPr kumimoji="1" lang="ja-JP" altLang="en-US" sz="900" dirty="0">
                          <a:solidFill>
                            <a:schemeClr val="tx1"/>
                          </a:solidFill>
                        </a:rPr>
                        <a:t>か所（前年比</a:t>
                      </a:r>
                      <a:r>
                        <a:rPr kumimoji="1" lang="en-US" altLang="ja-JP" sz="900" dirty="0">
                          <a:solidFill>
                            <a:schemeClr val="tx1"/>
                          </a:solidFill>
                        </a:rPr>
                        <a:t>+51</a:t>
                      </a:r>
                      <a:r>
                        <a:rPr kumimoji="1" lang="ja-JP" altLang="en-US" sz="900" dirty="0">
                          <a:solidFill>
                            <a:schemeClr val="tx1"/>
                          </a:solidFill>
                        </a:rPr>
                        <a:t>か所）</a:t>
                      </a:r>
                      <a:endParaRPr kumimoji="1" lang="en-US" altLang="ja-JP" sz="900" dirty="0">
                        <a:solidFill>
                          <a:schemeClr val="tx1"/>
                        </a:solidFill>
                      </a:endParaRPr>
                    </a:p>
                    <a:p>
                      <a:pPr algn="l"/>
                      <a:r>
                        <a:rPr kumimoji="1" lang="en-US" altLang="ja-JP" sz="900" dirty="0">
                          <a:solidFill>
                            <a:schemeClr val="tx1"/>
                          </a:solidFill>
                          <a:latin typeface="Meiryo UI" panose="020B0604030504040204" pitchFamily="50" charset="-128"/>
                          <a:ea typeface="Meiryo UI" panose="020B0604030504040204" pitchFamily="50" charset="-128"/>
                        </a:rPr>
                        <a:t>※2019</a:t>
                      </a:r>
                      <a:r>
                        <a:rPr kumimoji="1" lang="ja-JP" altLang="en-US" sz="900" dirty="0">
                          <a:solidFill>
                            <a:schemeClr val="tx1"/>
                          </a:solidFill>
                          <a:latin typeface="Meiryo UI" panose="020B0604030504040204" pitchFamily="50" charset="-128"/>
                          <a:ea typeface="Meiryo UI" panose="020B0604030504040204" pitchFamily="50" charset="-128"/>
                        </a:rPr>
                        <a:t>年</a:t>
                      </a:r>
                      <a:r>
                        <a:rPr kumimoji="1" lang="en-US" altLang="ja-JP" sz="900" dirty="0">
                          <a:solidFill>
                            <a:schemeClr val="tx1"/>
                          </a:solidFill>
                          <a:latin typeface="Meiryo UI" panose="020B0604030504040204" pitchFamily="50" charset="-128"/>
                          <a:ea typeface="Meiryo UI" panose="020B0604030504040204" pitchFamily="50" charset="-128"/>
                        </a:rPr>
                        <a:t>(</a:t>
                      </a:r>
                      <a:r>
                        <a:rPr lang="en-US" altLang="ja-JP" sz="900" dirty="0">
                          <a:solidFill>
                            <a:schemeClr val="tx1"/>
                          </a:solidFill>
                        </a:rPr>
                        <a:t>2,428</a:t>
                      </a:r>
                      <a:r>
                        <a:rPr lang="ja-JP" altLang="en-US" sz="900" dirty="0">
                          <a:solidFill>
                            <a:schemeClr val="tx1"/>
                          </a:solidFill>
                        </a:rPr>
                        <a:t>か所</a:t>
                      </a:r>
                      <a:r>
                        <a:rPr lang="en-US" altLang="ja-JP" sz="900" dirty="0">
                          <a:solidFill>
                            <a:schemeClr val="tx1"/>
                          </a:solidFill>
                        </a:rPr>
                        <a:t>)</a:t>
                      </a:r>
                      <a:r>
                        <a:rPr lang="ja-JP" altLang="en-US" sz="900" dirty="0">
                          <a:solidFill>
                            <a:schemeClr val="tx1"/>
                          </a:solidFill>
                        </a:rPr>
                        <a:t>比　＋</a:t>
                      </a:r>
                      <a:r>
                        <a:rPr lang="en-US" altLang="ja-JP" sz="900" dirty="0">
                          <a:solidFill>
                            <a:schemeClr val="tx1"/>
                          </a:solidFill>
                        </a:rPr>
                        <a:t>17.9</a:t>
                      </a:r>
                      <a:r>
                        <a:rPr lang="ja-JP" altLang="en-US" sz="900" dirty="0">
                          <a:solidFill>
                            <a:schemeClr val="tx1"/>
                          </a:solidFill>
                        </a:rPr>
                        <a:t>％</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68580" marR="68580" marT="34290" marB="34290" anchor="ctr">
                    <a:lnR w="12700" cap="flat" cmpd="sng" algn="ctr">
                      <a:solidFill>
                        <a:schemeClr val="accent6"/>
                      </a:solidFill>
                      <a:prstDash val="solid"/>
                      <a:round/>
                      <a:headEnd type="none" w="med" len="med"/>
                      <a:tailEnd type="none" w="med" len="med"/>
                    </a:lnR>
                  </a:tcPr>
                </a:tc>
                <a:extLst>
                  <a:ext uri="{0D108BD9-81ED-4DB2-BD59-A6C34878D82A}">
                    <a16:rowId xmlns:a16="http://schemas.microsoft.com/office/drawing/2014/main" val="901648412"/>
                  </a:ext>
                </a:extLst>
              </a:tr>
              <a:tr h="352171">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pPr algn="ctr"/>
                      <a:endParaRPr kumimoji="1" lang="ja-JP" altLang="en-US" sz="900">
                        <a:latin typeface="Meiryo UI" panose="020B0604030504040204" pitchFamily="50" charset="-128"/>
                        <a:ea typeface="Meiryo UI" panose="020B0604030504040204" pitchFamily="50" charset="-128"/>
                      </a:endParaRPr>
                    </a:p>
                  </a:txBody>
                  <a:tcPr marL="74295" marR="74295" marT="37148" marB="37148" anchor="ctr">
                    <a:solidFill>
                      <a:schemeClr val="tx2">
                        <a:lumMod val="20000"/>
                        <a:lumOff val="80000"/>
                      </a:schemeClr>
                    </a:solidFill>
                  </a:tcPr>
                </a:tc>
                <a:tc>
                  <a:txBody>
                    <a:bodyPr/>
                    <a:lstStyle/>
                    <a:p>
                      <a:pPr algn="ctr"/>
                      <a:r>
                        <a:rPr kumimoji="1" lang="ja-JP" altLang="en-US" sz="900" dirty="0">
                          <a:solidFill>
                            <a:schemeClr val="tx1"/>
                          </a:solidFill>
                        </a:rPr>
                        <a:t>待機児童数</a:t>
                      </a:r>
                    </a:p>
                    <a:p>
                      <a:pPr algn="ctr"/>
                      <a:r>
                        <a:rPr kumimoji="1" lang="en-US" altLang="ja-JP" sz="900" dirty="0">
                          <a:solidFill>
                            <a:schemeClr val="tx1"/>
                          </a:solidFill>
                        </a:rPr>
                        <a:t>【2023</a:t>
                      </a:r>
                      <a:r>
                        <a:rPr kumimoji="1" lang="ja-JP" altLang="en-US" sz="900" dirty="0">
                          <a:solidFill>
                            <a:schemeClr val="tx1"/>
                          </a:solidFill>
                        </a:rPr>
                        <a:t>年</a:t>
                      </a:r>
                      <a:r>
                        <a:rPr kumimoji="1" lang="en-US" altLang="ja-JP" sz="900" dirty="0">
                          <a:solidFill>
                            <a:schemeClr val="tx1"/>
                          </a:solidFill>
                        </a:rPr>
                        <a:t>】</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68580" marR="68580" marT="34290" marB="34290" anchor="ctr">
                    <a:lnB w="12700" cap="flat" cmpd="sng" algn="ctr">
                      <a:solidFill>
                        <a:schemeClr val="accent6"/>
                      </a:solidFill>
                      <a:prstDash val="solid"/>
                      <a:round/>
                      <a:headEnd type="none" w="med" len="med"/>
                      <a:tailEnd type="none" w="med" len="med"/>
                    </a:lnB>
                  </a:tcPr>
                </a:tc>
                <a:tc>
                  <a:txBody>
                    <a:bodyPr/>
                    <a:lstStyle/>
                    <a:p>
                      <a:pPr algn="l"/>
                      <a:r>
                        <a:rPr kumimoji="1" lang="en-US" altLang="ja-JP" sz="900" dirty="0">
                          <a:solidFill>
                            <a:schemeClr val="tx1"/>
                          </a:solidFill>
                        </a:rPr>
                        <a:t>147 </a:t>
                      </a:r>
                      <a:r>
                        <a:rPr kumimoji="1" lang="ja-JP" altLang="en-US" sz="900" dirty="0">
                          <a:solidFill>
                            <a:schemeClr val="tx1"/>
                          </a:solidFill>
                        </a:rPr>
                        <a:t>人（前年比</a:t>
                      </a:r>
                      <a:r>
                        <a:rPr kumimoji="1" lang="en-US" altLang="ja-JP" sz="900" dirty="0">
                          <a:solidFill>
                            <a:schemeClr val="tx1"/>
                          </a:solidFill>
                        </a:rPr>
                        <a:t>+13</a:t>
                      </a:r>
                      <a:r>
                        <a:rPr kumimoji="1" lang="ja-JP" altLang="en-US" sz="900" dirty="0">
                          <a:solidFill>
                            <a:schemeClr val="tx1"/>
                          </a:solidFill>
                        </a:rPr>
                        <a:t>人）</a:t>
                      </a:r>
                      <a:endParaRPr kumimoji="1" lang="en-US" altLang="ja-JP" sz="900" dirty="0">
                        <a:solidFill>
                          <a:schemeClr val="tx1"/>
                        </a:solidFill>
                      </a:endParaRPr>
                    </a:p>
                    <a:p>
                      <a:pPr algn="l"/>
                      <a:r>
                        <a:rPr kumimoji="1" lang="en-US" altLang="ja-JP" sz="900" dirty="0">
                          <a:solidFill>
                            <a:schemeClr val="tx1"/>
                          </a:solidFill>
                          <a:latin typeface="Meiryo UI" panose="020B0604030504040204" pitchFamily="50" charset="-128"/>
                          <a:ea typeface="Meiryo UI" panose="020B0604030504040204" pitchFamily="50" charset="-128"/>
                        </a:rPr>
                        <a:t>※2019</a:t>
                      </a:r>
                      <a:r>
                        <a:rPr kumimoji="1" lang="ja-JP" altLang="en-US" sz="900" dirty="0">
                          <a:solidFill>
                            <a:schemeClr val="tx1"/>
                          </a:solidFill>
                          <a:latin typeface="Meiryo UI" panose="020B0604030504040204" pitchFamily="50" charset="-128"/>
                          <a:ea typeface="Meiryo UI" panose="020B0604030504040204" pitchFamily="50" charset="-128"/>
                        </a:rPr>
                        <a:t>年</a:t>
                      </a:r>
                      <a:r>
                        <a:rPr kumimoji="1" lang="en-US" altLang="ja-JP" sz="900" dirty="0">
                          <a:solidFill>
                            <a:schemeClr val="tx1"/>
                          </a:solidFill>
                          <a:latin typeface="Meiryo UI" panose="020B0604030504040204" pitchFamily="50" charset="-128"/>
                          <a:ea typeface="Meiryo UI" panose="020B0604030504040204" pitchFamily="50" charset="-128"/>
                        </a:rPr>
                        <a:t>(</a:t>
                      </a:r>
                      <a:r>
                        <a:rPr lang="en-US" altLang="ja-JP" sz="900" dirty="0">
                          <a:solidFill>
                            <a:schemeClr val="tx1"/>
                          </a:solidFill>
                        </a:rPr>
                        <a:t>589</a:t>
                      </a:r>
                      <a:r>
                        <a:rPr lang="ja-JP" altLang="en-US" sz="900" dirty="0">
                          <a:solidFill>
                            <a:schemeClr val="tx1"/>
                          </a:solidFill>
                        </a:rPr>
                        <a:t>人</a:t>
                      </a:r>
                      <a:r>
                        <a:rPr lang="en-US" altLang="ja-JP" sz="900" dirty="0">
                          <a:solidFill>
                            <a:schemeClr val="tx1"/>
                          </a:solidFill>
                        </a:rPr>
                        <a:t>)</a:t>
                      </a:r>
                      <a:r>
                        <a:rPr lang="ja-JP" altLang="en-US" sz="900" dirty="0">
                          <a:solidFill>
                            <a:schemeClr val="tx1"/>
                          </a:solidFill>
                        </a:rPr>
                        <a:t>比　▲</a:t>
                      </a:r>
                      <a:r>
                        <a:rPr lang="en-US" altLang="ja-JP" sz="900" dirty="0">
                          <a:solidFill>
                            <a:schemeClr val="tx1"/>
                          </a:solidFill>
                        </a:rPr>
                        <a:t>75.0%</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68580" marR="68580" marT="34290" marB="34290" anchor="ctr">
                    <a:lnR w="12700" cap="flat" cmpd="sng" algn="ctr">
                      <a:solidFill>
                        <a:schemeClr val="accent6"/>
                      </a:solidFill>
                      <a:prstDash val="solid"/>
                      <a:round/>
                      <a:headEnd type="none" w="med" len="med"/>
                      <a:tailEnd type="none" w="med" len="med"/>
                    </a:lnR>
                    <a:lnB w="12700" cap="flat" cmpd="sng" algn="ctr">
                      <a:solidFill>
                        <a:schemeClr val="accent6"/>
                      </a:solidFill>
                      <a:prstDash val="solid"/>
                      <a:round/>
                      <a:headEnd type="none" w="med" len="med"/>
                      <a:tailEnd type="none" w="med" len="med"/>
                    </a:lnB>
                  </a:tcPr>
                </a:tc>
                <a:extLst>
                  <a:ext uri="{0D108BD9-81ED-4DB2-BD59-A6C34878D82A}">
                    <a16:rowId xmlns:a16="http://schemas.microsoft.com/office/drawing/2014/main" val="2117737144"/>
                  </a:ext>
                </a:extLst>
              </a:tr>
            </a:tbl>
          </a:graphicData>
        </a:graphic>
      </p:graphicFrame>
      <p:sp>
        <p:nvSpPr>
          <p:cNvPr id="9" name="テキスト ボックス 8">
            <a:extLst>
              <a:ext uri="{FF2B5EF4-FFF2-40B4-BE49-F238E27FC236}">
                <a16:creationId xmlns:a16="http://schemas.microsoft.com/office/drawing/2014/main" id="{CE550A70-26C2-4F2A-BC52-077E90CBEF43}"/>
              </a:ext>
            </a:extLst>
          </p:cNvPr>
          <p:cNvSpPr txBox="1"/>
          <p:nvPr/>
        </p:nvSpPr>
        <p:spPr>
          <a:xfrm>
            <a:off x="382697" y="6611779"/>
            <a:ext cx="7841826" cy="246221"/>
          </a:xfrm>
          <a:prstGeom prst="rect">
            <a:avLst/>
          </a:prstGeom>
          <a:noFill/>
        </p:spPr>
        <p:txBody>
          <a:bodyPr wrap="square">
            <a:spAutoFit/>
          </a:bodyPr>
          <a:lstStyle/>
          <a:p>
            <a:r>
              <a:rPr lang="en-US" altLang="ja-JP" sz="1000" b="1" dirty="0">
                <a:latin typeface="Meiryo UI" panose="020B0604030504040204" pitchFamily="50" charset="-128"/>
                <a:ea typeface="Meiryo UI" panose="020B0604030504040204" pitchFamily="50" charset="-128"/>
              </a:rPr>
              <a:t>A</a:t>
            </a:r>
            <a:r>
              <a:rPr lang="ja-JP" altLang="en-US" sz="1000" b="1" dirty="0">
                <a:latin typeface="Meiryo UI" panose="020B0604030504040204" pitchFamily="50" charset="-128"/>
                <a:ea typeface="Meiryo UI" panose="020B0604030504040204" pitchFamily="50" charset="-128"/>
              </a:rPr>
              <a:t>：</a:t>
            </a:r>
            <a:r>
              <a:rPr lang="en-US" altLang="ja-JP" sz="1000" b="1" dirty="0">
                <a:latin typeface="Meiryo UI" panose="020B0604030504040204" pitchFamily="50" charset="-128"/>
                <a:ea typeface="Meiryo UI" panose="020B0604030504040204" pitchFamily="50" charset="-128"/>
              </a:rPr>
              <a:t>KPI</a:t>
            </a:r>
            <a:r>
              <a:rPr lang="ja-JP" altLang="en-US" sz="1000" b="1" dirty="0">
                <a:latin typeface="Meiryo UI" panose="020B0604030504040204" pitchFamily="50" charset="-128"/>
                <a:ea typeface="Meiryo UI" panose="020B0604030504040204" pitchFamily="50" charset="-128"/>
              </a:rPr>
              <a:t>目標値を達成</a:t>
            </a:r>
            <a:r>
              <a:rPr lang="ja-JP" altLang="en-US" sz="1000" dirty="0">
                <a:latin typeface="Meiryo UI" panose="020B0604030504040204" pitchFamily="50" charset="-128"/>
                <a:ea typeface="Meiryo UI" panose="020B0604030504040204" pitchFamily="50" charset="-128"/>
              </a:rPr>
              <a:t>。</a:t>
            </a:r>
            <a:r>
              <a:rPr lang="ja-JP" altLang="en-US" sz="1000" b="1" dirty="0">
                <a:latin typeface="Meiryo UI" panose="020B0604030504040204" pitchFamily="50" charset="-128"/>
                <a:ea typeface="Meiryo UI" panose="020B0604030504040204" pitchFamily="50" charset="-128"/>
              </a:rPr>
              <a:t>　</a:t>
            </a:r>
            <a:r>
              <a:rPr lang="en-US" altLang="ja-JP" sz="1000" b="1" dirty="0">
                <a:latin typeface="Meiryo UI" panose="020B0604030504040204" pitchFamily="50" charset="-128"/>
                <a:ea typeface="Meiryo UI" panose="020B0604030504040204" pitchFamily="50" charset="-128"/>
              </a:rPr>
              <a:t>B</a:t>
            </a:r>
            <a:r>
              <a:rPr lang="ja-JP" altLang="en-US" sz="1000" b="1" dirty="0">
                <a:latin typeface="Meiryo UI" panose="020B0604030504040204" pitchFamily="50" charset="-128"/>
                <a:ea typeface="Meiryo UI" panose="020B0604030504040204" pitchFamily="50" charset="-128"/>
              </a:rPr>
              <a:t>：</a:t>
            </a:r>
            <a:r>
              <a:rPr lang="en-US" altLang="ja-JP" sz="1000" b="1" dirty="0">
                <a:latin typeface="Meiryo UI" panose="020B0604030504040204" pitchFamily="50" charset="-128"/>
                <a:ea typeface="Meiryo UI" panose="020B0604030504040204" pitchFamily="50" charset="-128"/>
              </a:rPr>
              <a:t>KPI</a:t>
            </a:r>
            <a:r>
              <a:rPr lang="ja-JP" altLang="en-US" sz="1000" b="1" dirty="0">
                <a:latin typeface="Meiryo UI" panose="020B0604030504040204" pitchFamily="50" charset="-128"/>
                <a:ea typeface="Meiryo UI" panose="020B0604030504040204" pitchFamily="50" charset="-128"/>
              </a:rPr>
              <a:t>目標値は達成していないが、改善・増加した。　</a:t>
            </a:r>
            <a:r>
              <a:rPr lang="en-US" altLang="ja-JP" sz="1000" b="1" dirty="0">
                <a:latin typeface="Meiryo UI" panose="020B0604030504040204" pitchFamily="50" charset="-128"/>
                <a:ea typeface="Meiryo UI" panose="020B0604030504040204" pitchFamily="50" charset="-128"/>
              </a:rPr>
              <a:t>C</a:t>
            </a:r>
            <a:r>
              <a:rPr lang="ja-JP" altLang="en-US" sz="1000" b="1" dirty="0">
                <a:latin typeface="Meiryo UI" panose="020B0604030504040204" pitchFamily="50" charset="-128"/>
                <a:ea typeface="Meiryo UI" panose="020B0604030504040204" pitchFamily="50" charset="-128"/>
              </a:rPr>
              <a:t>：改善・増加していない。　</a:t>
            </a:r>
            <a:r>
              <a:rPr lang="en-US" altLang="ja-JP" sz="1000" b="1" dirty="0">
                <a:latin typeface="Meiryo UI" panose="020B0604030504040204" pitchFamily="50" charset="-128"/>
                <a:ea typeface="Meiryo UI" panose="020B0604030504040204" pitchFamily="50" charset="-128"/>
              </a:rPr>
              <a:t>D</a:t>
            </a:r>
            <a:r>
              <a:rPr lang="ja-JP" altLang="en-US" sz="1000" b="1" dirty="0">
                <a:latin typeface="Meiryo UI" panose="020B0604030504040204" pitchFamily="50" charset="-128"/>
                <a:ea typeface="Meiryo UI" panose="020B0604030504040204" pitchFamily="50" charset="-128"/>
              </a:rPr>
              <a:t>：計画当初より低下している。</a:t>
            </a:r>
            <a:r>
              <a:rPr lang="ja-JP" altLang="en-US" sz="1000" dirty="0">
                <a:latin typeface="Meiryo UI" panose="020B0604030504040204" pitchFamily="50" charset="-128"/>
                <a:ea typeface="Meiryo UI" panose="020B0604030504040204" pitchFamily="50" charset="-128"/>
              </a:rPr>
              <a:t>　</a:t>
            </a:r>
            <a:endParaRPr lang="ja-JP" altLang="en-US" sz="1000" dirty="0"/>
          </a:p>
        </p:txBody>
      </p:sp>
      <p:pic>
        <p:nvPicPr>
          <p:cNvPr id="10" name="Picture 4">
            <a:extLst>
              <a:ext uri="{FF2B5EF4-FFF2-40B4-BE49-F238E27FC236}">
                <a16:creationId xmlns:a16="http://schemas.microsoft.com/office/drawing/2014/main" id="{F5837FA8-C7C9-423B-AB60-1ABC41F6AD81}"/>
              </a:ext>
            </a:extLst>
          </p:cNvPr>
          <p:cNvPicPr preferRelativeResize="0">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77248" y="695353"/>
            <a:ext cx="465231" cy="46523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9">
            <a:extLst>
              <a:ext uri="{FF2B5EF4-FFF2-40B4-BE49-F238E27FC236}">
                <a16:creationId xmlns:a16="http://schemas.microsoft.com/office/drawing/2014/main" id="{702FBD1D-DA8C-41CE-83E7-2053E7DBC314}"/>
              </a:ext>
            </a:extLst>
          </p:cNvPr>
          <p:cNvPicPr preferRelativeResize="0">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61436" y="695353"/>
            <a:ext cx="465231" cy="465231"/>
          </a:xfrm>
          <a:prstGeom prst="rect">
            <a:avLst/>
          </a:prstGeom>
          <a:noFill/>
          <a:extLst>
            <a:ext uri="{909E8E84-426E-40DD-AFC4-6F175D3DCCD1}">
              <a14:hiddenFill xmlns:a14="http://schemas.microsoft.com/office/drawing/2010/main">
                <a:solidFill>
                  <a:srgbClr val="FFFFFF"/>
                </a:solidFill>
              </a14:hiddenFill>
            </a:ext>
          </a:extLst>
        </p:spPr>
      </p:pic>
      <p:pic>
        <p:nvPicPr>
          <p:cNvPr id="12" name="図 11">
            <a:extLst>
              <a:ext uri="{FF2B5EF4-FFF2-40B4-BE49-F238E27FC236}">
                <a16:creationId xmlns:a16="http://schemas.microsoft.com/office/drawing/2014/main" id="{E0262216-9854-4547-B755-5D9E3A602D01}"/>
              </a:ext>
            </a:extLst>
          </p:cNvPr>
          <p:cNvPicPr preferRelativeResize="0">
            <a:picLocks/>
          </p:cNvPicPr>
          <p:nvPr/>
        </p:nvPicPr>
        <p:blipFill>
          <a:blip r:embed="rId5" cstate="print">
            <a:extLst>
              <a:ext uri="{28A0092B-C50C-407E-A947-70E740481C1C}">
                <a14:useLocalDpi xmlns:a14="http://schemas.microsoft.com/office/drawing/2010/main" val="0"/>
              </a:ext>
            </a:extLst>
          </a:blip>
          <a:stretch>
            <a:fillRect/>
          </a:stretch>
        </p:blipFill>
        <p:spPr>
          <a:xfrm>
            <a:off x="8484228" y="695353"/>
            <a:ext cx="465231" cy="465231"/>
          </a:xfrm>
          <a:prstGeom prst="rect">
            <a:avLst/>
          </a:prstGeom>
        </p:spPr>
      </p:pic>
      <p:pic>
        <p:nvPicPr>
          <p:cNvPr id="13" name="図 12">
            <a:extLst>
              <a:ext uri="{FF2B5EF4-FFF2-40B4-BE49-F238E27FC236}">
                <a16:creationId xmlns:a16="http://schemas.microsoft.com/office/drawing/2014/main" id="{B131E938-6321-487D-9693-5C71C8986D35}"/>
              </a:ext>
            </a:extLst>
          </p:cNvPr>
          <p:cNvPicPr preferRelativeResize="0">
            <a:picLocks/>
          </p:cNvPicPr>
          <p:nvPr/>
        </p:nvPicPr>
        <p:blipFill>
          <a:blip r:embed="rId6" cstate="print">
            <a:extLst>
              <a:ext uri="{28A0092B-C50C-407E-A947-70E740481C1C}">
                <a14:useLocalDpi xmlns:a14="http://schemas.microsoft.com/office/drawing/2010/main" val="0"/>
              </a:ext>
            </a:extLst>
          </a:blip>
          <a:stretch>
            <a:fillRect/>
          </a:stretch>
        </p:blipFill>
        <p:spPr>
          <a:xfrm>
            <a:off x="6238644" y="695353"/>
            <a:ext cx="465231" cy="465231"/>
          </a:xfrm>
          <a:prstGeom prst="rect">
            <a:avLst/>
          </a:prstGeom>
        </p:spPr>
      </p:pic>
      <p:pic>
        <p:nvPicPr>
          <p:cNvPr id="14" name="Picture 6">
            <a:extLst>
              <a:ext uri="{FF2B5EF4-FFF2-40B4-BE49-F238E27FC236}">
                <a16:creationId xmlns:a16="http://schemas.microsoft.com/office/drawing/2014/main" id="{32DA06B8-2272-4876-B95A-A67B740C2824}"/>
              </a:ext>
            </a:extLst>
          </p:cNvPr>
          <p:cNvPicPr preferRelativeResize="0">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00040" y="695353"/>
            <a:ext cx="465231" cy="465231"/>
          </a:xfrm>
          <a:prstGeom prst="rect">
            <a:avLst/>
          </a:prstGeom>
          <a:noFill/>
          <a:extLst>
            <a:ext uri="{909E8E84-426E-40DD-AFC4-6F175D3DCCD1}">
              <a14:hiddenFill xmlns:a14="http://schemas.microsoft.com/office/drawing/2010/main">
                <a:solidFill>
                  <a:srgbClr val="FFFFFF"/>
                </a:solidFill>
              </a14:hiddenFill>
            </a:ext>
          </a:extLst>
        </p:spPr>
      </p:pic>
      <p:pic>
        <p:nvPicPr>
          <p:cNvPr id="16" name="図 15">
            <a:extLst>
              <a:ext uri="{FF2B5EF4-FFF2-40B4-BE49-F238E27FC236}">
                <a16:creationId xmlns:a16="http://schemas.microsoft.com/office/drawing/2014/main" id="{A1FE94AC-3543-48DF-B96D-A993036F2A01}"/>
              </a:ext>
            </a:extLst>
          </p:cNvPr>
          <p:cNvPicPr preferRelativeResize="0">
            <a:picLocks/>
          </p:cNvPicPr>
          <p:nvPr/>
        </p:nvPicPr>
        <p:blipFill>
          <a:blip r:embed="rId8" cstate="print">
            <a:extLst>
              <a:ext uri="{28A0092B-C50C-407E-A947-70E740481C1C}">
                <a14:useLocalDpi xmlns:a14="http://schemas.microsoft.com/office/drawing/2010/main" val="0"/>
              </a:ext>
            </a:extLst>
          </a:blip>
          <a:stretch>
            <a:fillRect/>
          </a:stretch>
        </p:blipFill>
        <p:spPr>
          <a:xfrm>
            <a:off x="7922832" y="695353"/>
            <a:ext cx="465231" cy="465231"/>
          </a:xfrm>
          <a:prstGeom prst="rect">
            <a:avLst/>
          </a:prstGeom>
        </p:spPr>
      </p:pic>
      <p:cxnSp>
        <p:nvCxnSpPr>
          <p:cNvPr id="19" name="直線コネクタ 18">
            <a:extLst>
              <a:ext uri="{FF2B5EF4-FFF2-40B4-BE49-F238E27FC236}">
                <a16:creationId xmlns:a16="http://schemas.microsoft.com/office/drawing/2014/main" id="{9DC42A31-17D0-47CB-8A56-7ED5F2FC584B}"/>
              </a:ext>
            </a:extLst>
          </p:cNvPr>
          <p:cNvCxnSpPr>
            <a:cxnSpLocks/>
          </p:cNvCxnSpPr>
          <p:nvPr/>
        </p:nvCxnSpPr>
        <p:spPr>
          <a:xfrm>
            <a:off x="179512" y="557972"/>
            <a:ext cx="8784976"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18" name="正方形/長方形 17">
            <a:extLst>
              <a:ext uri="{FF2B5EF4-FFF2-40B4-BE49-F238E27FC236}">
                <a16:creationId xmlns:a16="http://schemas.microsoft.com/office/drawing/2014/main" id="{01AD7A7C-7967-45DF-9A57-5BF469E06BDB}"/>
              </a:ext>
            </a:extLst>
          </p:cNvPr>
          <p:cNvSpPr/>
          <p:nvPr/>
        </p:nvSpPr>
        <p:spPr>
          <a:xfrm>
            <a:off x="179512" y="146838"/>
            <a:ext cx="8136904" cy="369332"/>
          </a:xfrm>
          <a:prstGeom prst="rect">
            <a:avLst/>
          </a:prstGeom>
        </p:spPr>
        <p:txBody>
          <a:bodyPr wrap="square">
            <a:spAutoFit/>
          </a:bodyPr>
          <a:lstStyle/>
          <a:p>
            <a:r>
              <a:rPr lang="ja-JP" altLang="en-US" sz="1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２．第２期大阪府まち・ひと・しごと創生総合戦略の振り返り</a:t>
            </a:r>
          </a:p>
        </p:txBody>
      </p:sp>
      <p:sp>
        <p:nvSpPr>
          <p:cNvPr id="4" name="正方形/長方形 3"/>
          <p:cNvSpPr/>
          <p:nvPr/>
        </p:nvSpPr>
        <p:spPr>
          <a:xfrm>
            <a:off x="8432528" y="6489340"/>
            <a:ext cx="648072" cy="317860"/>
          </a:xfrm>
          <a:prstGeom prst="rect">
            <a:avLst/>
          </a:prstGeom>
          <a:ln>
            <a:solidFill>
              <a:schemeClr val="accent5">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7</a:t>
            </a:fld>
            <a:endParaRPr lang="ja-JP" altLang="en-US">
              <a:solidFill>
                <a:prstClr val="black"/>
              </a:solidFill>
            </a:endParaRPr>
          </a:p>
        </p:txBody>
      </p:sp>
    </p:spTree>
    <p:extLst>
      <p:ext uri="{BB962C8B-B14F-4D97-AF65-F5344CB8AC3E}">
        <p14:creationId xmlns:p14="http://schemas.microsoft.com/office/powerpoint/2010/main" val="266691026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四角形: 角を丸くする 22">
            <a:extLst>
              <a:ext uri="{FF2B5EF4-FFF2-40B4-BE49-F238E27FC236}">
                <a16:creationId xmlns:a16="http://schemas.microsoft.com/office/drawing/2014/main" id="{5723D4AD-2437-493D-9FC0-5E49EF87687A}"/>
              </a:ext>
            </a:extLst>
          </p:cNvPr>
          <p:cNvSpPr/>
          <p:nvPr/>
        </p:nvSpPr>
        <p:spPr>
          <a:xfrm>
            <a:off x="178993" y="696848"/>
            <a:ext cx="4030971" cy="6014309"/>
          </a:xfrm>
          <a:prstGeom prst="roundRect">
            <a:avLst>
              <a:gd name="adj" fmla="val 4304"/>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9" name="直線コネクタ 8">
            <a:extLst>
              <a:ext uri="{FF2B5EF4-FFF2-40B4-BE49-F238E27FC236}">
                <a16:creationId xmlns:a16="http://schemas.microsoft.com/office/drawing/2014/main" id="{8FB1D801-D88A-4734-8200-9D45DA1C7D00}"/>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8" name="正方形/長方形 7">
            <a:extLst>
              <a:ext uri="{FF2B5EF4-FFF2-40B4-BE49-F238E27FC236}">
                <a16:creationId xmlns:a16="http://schemas.microsoft.com/office/drawing/2014/main" id="{44990233-A2CD-42AD-AAC1-791699F4F152}"/>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79</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2" name="正方形/長方形 21">
            <a:extLst>
              <a:ext uri="{FF2B5EF4-FFF2-40B4-BE49-F238E27FC236}">
                <a16:creationId xmlns:a16="http://schemas.microsoft.com/office/drawing/2014/main" id="{B84C9D67-394A-4DA9-ABDB-2257AE8BDF96}"/>
              </a:ext>
            </a:extLst>
          </p:cNvPr>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２）府民生活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ー犯罪情勢の変化ー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正方形/長方形 50">
            <a:extLst>
              <a:ext uri="{FF2B5EF4-FFF2-40B4-BE49-F238E27FC236}">
                <a16:creationId xmlns:a16="http://schemas.microsoft.com/office/drawing/2014/main" id="{148D4286-381A-44AE-9271-27C173BD8E8F}"/>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79</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8" name="テキスト ボックス 27">
            <a:extLst>
              <a:ext uri="{FF2B5EF4-FFF2-40B4-BE49-F238E27FC236}">
                <a16:creationId xmlns:a16="http://schemas.microsoft.com/office/drawing/2014/main" id="{448A4917-0458-4409-B512-C77201508E61}"/>
              </a:ext>
            </a:extLst>
          </p:cNvPr>
          <p:cNvSpPr txBox="1"/>
          <p:nvPr/>
        </p:nvSpPr>
        <p:spPr>
          <a:xfrm>
            <a:off x="179511" y="797510"/>
            <a:ext cx="2126366" cy="338554"/>
          </a:xfrm>
          <a:prstGeom prst="rect">
            <a:avLst/>
          </a:prstGeom>
          <a:noFill/>
        </p:spPr>
        <p:txBody>
          <a:bodyPr wrap="square" rtlCol="0">
            <a:spAutoFit/>
          </a:bodyPr>
          <a:lstStyle/>
          <a:p>
            <a:pPr marL="266700" indent="-266700"/>
            <a:r>
              <a:rPr lang="ja-JP" altLang="en-US" sz="1600" b="1" dirty="0">
                <a:latin typeface="Meiryo UI" panose="020B0604030504040204" pitchFamily="50" charset="-128"/>
                <a:ea typeface="Meiryo UI" panose="020B0604030504040204" pitchFamily="50" charset="-128"/>
              </a:rPr>
              <a:t> </a:t>
            </a:r>
            <a:endParaRPr kumimoji="1" lang="en-US" altLang="ja-JP" sz="1600" dirty="0">
              <a:latin typeface="Meiryo UI" panose="020B0604030504040204" pitchFamily="50" charset="-128"/>
              <a:ea typeface="Meiryo UI" panose="020B0604030504040204" pitchFamily="50" charset="-128"/>
            </a:endParaRPr>
          </a:p>
        </p:txBody>
      </p:sp>
      <p:sp>
        <p:nvSpPr>
          <p:cNvPr id="36" name="テキスト ボックス 35">
            <a:extLst>
              <a:ext uri="{FF2B5EF4-FFF2-40B4-BE49-F238E27FC236}">
                <a16:creationId xmlns:a16="http://schemas.microsoft.com/office/drawing/2014/main" id="{CC549795-70E8-426A-9DE6-10B3916F86A9}"/>
              </a:ext>
            </a:extLst>
          </p:cNvPr>
          <p:cNvSpPr txBox="1"/>
          <p:nvPr/>
        </p:nvSpPr>
        <p:spPr>
          <a:xfrm>
            <a:off x="5145035" y="3023376"/>
            <a:ext cx="3824718" cy="200055"/>
          </a:xfrm>
          <a:prstGeom prst="rect">
            <a:avLst/>
          </a:prstGeom>
          <a:noFill/>
        </p:spPr>
        <p:txBody>
          <a:bodyPr wrap="square" rtlCol="0">
            <a:spAutoFit/>
          </a:bodyPr>
          <a:lstStyle/>
          <a:p>
            <a:pPr marL="180000" indent="-457200" algn="r" defTabSz="914400">
              <a:defRPr/>
            </a:pPr>
            <a:r>
              <a:rPr kumimoji="1" lang="ja-JP" altLang="en-US" sz="700" dirty="0">
                <a:solidFill>
                  <a:prstClr val="black"/>
                </a:solidFill>
                <a:latin typeface="Meiryo UI" panose="020B0604030504040204" pitchFamily="50" charset="-128"/>
                <a:ea typeface="Meiryo UI" panose="020B0604030504040204" pitchFamily="50" charset="-128"/>
              </a:rPr>
              <a:t>出典：大阪府警察「犯罪統計」</a:t>
            </a:r>
          </a:p>
        </p:txBody>
      </p:sp>
      <p:sp>
        <p:nvSpPr>
          <p:cNvPr id="37" name="テキスト ボックス 36">
            <a:extLst>
              <a:ext uri="{FF2B5EF4-FFF2-40B4-BE49-F238E27FC236}">
                <a16:creationId xmlns:a16="http://schemas.microsoft.com/office/drawing/2014/main" id="{137BB421-9B2B-4F02-B718-0976FF477684}"/>
              </a:ext>
            </a:extLst>
          </p:cNvPr>
          <p:cNvSpPr txBox="1"/>
          <p:nvPr/>
        </p:nvSpPr>
        <p:spPr>
          <a:xfrm>
            <a:off x="4136176" y="838290"/>
            <a:ext cx="788987"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800" dirty="0">
                <a:solidFill>
                  <a:prstClr val="black"/>
                </a:solidFill>
                <a:latin typeface="Meiryo UI" panose="020B0604030504040204" pitchFamily="50" charset="-128"/>
                <a:ea typeface="Meiryo UI" panose="020B0604030504040204" pitchFamily="50" charset="-128"/>
              </a:rPr>
              <a:t>（件）</a:t>
            </a: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38" name="Rectangle 2">
            <a:extLst>
              <a:ext uri="{FF2B5EF4-FFF2-40B4-BE49-F238E27FC236}">
                <a16:creationId xmlns:a16="http://schemas.microsoft.com/office/drawing/2014/main" id="{ECD0C093-5217-4A60-A704-FC8FB3C79B11}"/>
              </a:ext>
            </a:extLst>
          </p:cNvPr>
          <p:cNvSpPr>
            <a:spLocks noChangeArrowheads="1"/>
          </p:cNvSpPr>
          <p:nvPr/>
        </p:nvSpPr>
        <p:spPr bwMode="auto">
          <a:xfrm>
            <a:off x="4735986" y="737683"/>
            <a:ext cx="3733440" cy="2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lang="ja-JP" altLang="en-US" sz="1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刑法犯認知件数・検挙件数の推移</a:t>
            </a: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a:t>
            </a: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23">
            <a:extLst>
              <a:ext uri="{FF2B5EF4-FFF2-40B4-BE49-F238E27FC236}">
                <a16:creationId xmlns:a16="http://schemas.microsoft.com/office/drawing/2014/main" id="{E070B969-4551-428D-8115-942CA35DC106}"/>
              </a:ext>
            </a:extLst>
          </p:cNvPr>
          <p:cNvSpPr txBox="1"/>
          <p:nvPr/>
        </p:nvSpPr>
        <p:spPr>
          <a:xfrm>
            <a:off x="178993" y="844713"/>
            <a:ext cx="4030971" cy="1569660"/>
          </a:xfrm>
          <a:prstGeom prst="rect">
            <a:avLst/>
          </a:prstGeom>
          <a:noFill/>
        </p:spPr>
        <p:txBody>
          <a:bodyPr wrap="square" rtlCol="0">
            <a:spAutoFit/>
          </a:bodyPr>
          <a:lstStyle/>
          <a:p>
            <a:pPr marL="180975" indent="-180975"/>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lang="ja-JP" altLang="en-US" sz="1600" dirty="0">
                <a:latin typeface="Meiryo UI" panose="020B0604030504040204" pitchFamily="50" charset="-128"/>
                <a:ea typeface="Meiryo UI" panose="020B0604030504040204" pitchFamily="50" charset="-128"/>
              </a:rPr>
              <a:t>大阪府における刑法犯認知件数は、</a:t>
            </a:r>
            <a:r>
              <a:rPr lang="en-US" altLang="ja-JP" sz="1600" dirty="0">
                <a:latin typeface="Meiryo UI" panose="020B0604030504040204" pitchFamily="50" charset="-128"/>
                <a:ea typeface="Meiryo UI" panose="020B0604030504040204" pitchFamily="50" charset="-128"/>
              </a:rPr>
              <a:t>2021</a:t>
            </a:r>
            <a:r>
              <a:rPr lang="ja-JP" altLang="en-US" sz="1600" dirty="0">
                <a:latin typeface="Meiryo UI" panose="020B0604030504040204" pitchFamily="50" charset="-128"/>
                <a:ea typeface="Meiryo UI" panose="020B0604030504040204" pitchFamily="50" charset="-128"/>
              </a:rPr>
              <a:t>年以降増加傾向にあります。</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pPr marL="180975" indent="-180975"/>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lang="ja-JP" altLang="en-US" sz="1600" dirty="0">
                <a:latin typeface="Meiryo UI" panose="020B0604030504040204" pitchFamily="50" charset="-128"/>
                <a:ea typeface="Meiryo UI" panose="020B0604030504040204" pitchFamily="50" charset="-128"/>
              </a:rPr>
              <a:t>特に、特殊詐欺の認知件数が増加し、</a:t>
            </a:r>
          </a:p>
          <a:p>
            <a:pPr marL="180975" indent="-180975"/>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2023</a:t>
            </a:r>
            <a:r>
              <a:rPr lang="ja-JP" altLang="en-US" sz="1600" dirty="0">
                <a:latin typeface="Meiryo UI" panose="020B0604030504040204" pitchFamily="50" charset="-128"/>
                <a:ea typeface="Meiryo UI" panose="020B0604030504040204" pitchFamily="50" charset="-128"/>
              </a:rPr>
              <a:t>年には過去最多となっており、被害者 </a:t>
            </a:r>
          </a:p>
          <a:p>
            <a:pPr marL="180975" indent="-180975"/>
            <a:r>
              <a:rPr lang="ja-JP" altLang="en-US" sz="1600" dirty="0">
                <a:latin typeface="Meiryo UI" panose="020B0604030504040204" pitchFamily="50" charset="-128"/>
                <a:ea typeface="Meiryo UI" panose="020B0604030504040204" pitchFamily="50" charset="-128"/>
              </a:rPr>
              <a:t>  の</a:t>
            </a:r>
            <a:r>
              <a:rPr lang="en-US" altLang="ja-JP" sz="1600" dirty="0">
                <a:latin typeface="Meiryo UI" panose="020B0604030504040204" pitchFamily="50" charset="-128"/>
                <a:ea typeface="Meiryo UI" panose="020B0604030504040204" pitchFamily="50" charset="-128"/>
              </a:rPr>
              <a:t>85</a:t>
            </a:r>
            <a:r>
              <a:rPr lang="ja-JP" altLang="en-US" sz="1600" dirty="0">
                <a:latin typeface="Meiryo UI" panose="020B0604030504040204" pitchFamily="50" charset="-128"/>
                <a:ea typeface="Meiryo UI" panose="020B0604030504040204" pitchFamily="50" charset="-128"/>
              </a:rPr>
              <a:t>％が</a:t>
            </a:r>
            <a:r>
              <a:rPr lang="en-US" altLang="ja-JP" sz="1600" dirty="0">
                <a:latin typeface="Meiryo UI" panose="020B0604030504040204" pitchFamily="50" charset="-128"/>
                <a:ea typeface="Meiryo UI" panose="020B0604030504040204" pitchFamily="50" charset="-128"/>
              </a:rPr>
              <a:t>65</a:t>
            </a:r>
            <a:r>
              <a:rPr lang="ja-JP" altLang="en-US" sz="1600" dirty="0">
                <a:latin typeface="Meiryo UI" panose="020B0604030504040204" pitchFamily="50" charset="-128"/>
                <a:ea typeface="Meiryo UI" panose="020B0604030504040204" pitchFamily="50" charset="-128"/>
              </a:rPr>
              <a:t>歳以上の高齢者となっています。</a:t>
            </a:r>
            <a:endParaRPr lang="en-US" altLang="ja-JP" sz="1600" dirty="0">
              <a:latin typeface="Meiryo UI" panose="020B0604030504040204" pitchFamily="50" charset="-128"/>
              <a:ea typeface="Meiryo UI" panose="020B0604030504040204" pitchFamily="50" charset="-128"/>
            </a:endParaRPr>
          </a:p>
        </p:txBody>
      </p:sp>
      <p:pic>
        <p:nvPicPr>
          <p:cNvPr id="3" name="図 2">
            <a:extLst>
              <a:ext uri="{FF2B5EF4-FFF2-40B4-BE49-F238E27FC236}">
                <a16:creationId xmlns:a16="http://schemas.microsoft.com/office/drawing/2014/main" id="{B3E59565-BB07-4512-8CE6-FA5CE1487B3E}"/>
              </a:ext>
            </a:extLst>
          </p:cNvPr>
          <p:cNvPicPr>
            <a:picLocks noChangeAspect="1"/>
          </p:cNvPicPr>
          <p:nvPr/>
        </p:nvPicPr>
        <p:blipFill>
          <a:blip r:embed="rId3"/>
          <a:stretch>
            <a:fillRect/>
          </a:stretch>
        </p:blipFill>
        <p:spPr>
          <a:xfrm>
            <a:off x="4148509" y="3193280"/>
            <a:ext cx="4932091" cy="3298222"/>
          </a:xfrm>
          <a:prstGeom prst="rect">
            <a:avLst/>
          </a:prstGeom>
        </p:spPr>
      </p:pic>
      <p:pic>
        <p:nvPicPr>
          <p:cNvPr id="2" name="図 1">
            <a:extLst>
              <a:ext uri="{FF2B5EF4-FFF2-40B4-BE49-F238E27FC236}">
                <a16:creationId xmlns:a16="http://schemas.microsoft.com/office/drawing/2014/main" id="{D5E7CCBE-15C4-4B69-9252-B962EF777099}"/>
              </a:ext>
            </a:extLst>
          </p:cNvPr>
          <p:cNvPicPr>
            <a:picLocks noChangeAspect="1"/>
          </p:cNvPicPr>
          <p:nvPr/>
        </p:nvPicPr>
        <p:blipFill>
          <a:blip r:embed="rId4"/>
          <a:stretch>
            <a:fillRect/>
          </a:stretch>
        </p:blipFill>
        <p:spPr>
          <a:xfrm>
            <a:off x="4292121" y="1053734"/>
            <a:ext cx="4621169" cy="1987468"/>
          </a:xfrm>
          <a:prstGeom prst="rect">
            <a:avLst/>
          </a:prstGeom>
        </p:spPr>
      </p:pic>
    </p:spTree>
    <p:extLst>
      <p:ext uri="{BB962C8B-B14F-4D97-AF65-F5344CB8AC3E}">
        <p14:creationId xmlns:p14="http://schemas.microsoft.com/office/powerpoint/2010/main" val="33099026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四角形: 角を丸くする 20">
            <a:extLst>
              <a:ext uri="{FF2B5EF4-FFF2-40B4-BE49-F238E27FC236}">
                <a16:creationId xmlns:a16="http://schemas.microsoft.com/office/drawing/2014/main" id="{27F30C4A-8651-4636-84C5-D11CC0178CB9}"/>
              </a:ext>
            </a:extLst>
          </p:cNvPr>
          <p:cNvSpPr/>
          <p:nvPr/>
        </p:nvSpPr>
        <p:spPr>
          <a:xfrm>
            <a:off x="179512" y="696850"/>
            <a:ext cx="8784976" cy="1287814"/>
          </a:xfrm>
          <a:prstGeom prst="roundRect">
            <a:avLst>
              <a:gd name="adj" fmla="val 684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 name="直線コネクタ 8">
            <a:extLst>
              <a:ext uri="{FF2B5EF4-FFF2-40B4-BE49-F238E27FC236}">
                <a16:creationId xmlns:a16="http://schemas.microsoft.com/office/drawing/2014/main" id="{8FB1D801-D88A-4734-8200-9D45DA1C7D00}"/>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8" name="テキスト ボックス 17">
            <a:extLst>
              <a:ext uri="{FF2B5EF4-FFF2-40B4-BE49-F238E27FC236}">
                <a16:creationId xmlns:a16="http://schemas.microsoft.com/office/drawing/2014/main" id="{D3B67018-8AE7-4B30-8E93-B363068FFA9E}"/>
              </a:ext>
            </a:extLst>
          </p:cNvPr>
          <p:cNvSpPr txBox="1"/>
          <p:nvPr/>
        </p:nvSpPr>
        <p:spPr>
          <a:xfrm>
            <a:off x="179511" y="797510"/>
            <a:ext cx="2126366" cy="338554"/>
          </a:xfrm>
          <a:prstGeom prst="rect">
            <a:avLst/>
          </a:prstGeom>
          <a:noFill/>
        </p:spPr>
        <p:txBody>
          <a:bodyPr wrap="square" rtlCol="0">
            <a:spAutoFit/>
          </a:bodyPr>
          <a:lstStyle/>
          <a:p>
            <a:pPr marL="266700" indent="-266700"/>
            <a:r>
              <a:rPr lang="ja-JP" altLang="en-US" sz="1600" b="1" dirty="0">
                <a:latin typeface="Meiryo UI" panose="020B0604030504040204" pitchFamily="50" charset="-128"/>
                <a:ea typeface="Meiryo UI" panose="020B0604030504040204" pitchFamily="50" charset="-128"/>
              </a:rPr>
              <a:t> </a:t>
            </a:r>
            <a:endParaRPr kumimoji="1" lang="en-US" altLang="ja-JP" sz="1600" dirty="0">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BED4F2F1-12C4-4EEF-ABC7-2722C240E30A}"/>
              </a:ext>
            </a:extLst>
          </p:cNvPr>
          <p:cNvSpPr txBox="1"/>
          <p:nvPr/>
        </p:nvSpPr>
        <p:spPr>
          <a:xfrm>
            <a:off x="135966" y="722782"/>
            <a:ext cx="8870584" cy="1261884"/>
          </a:xfrm>
          <a:prstGeom prst="rect">
            <a:avLst/>
          </a:prstGeom>
          <a:noFill/>
        </p:spPr>
        <p:txBody>
          <a:bodyPr wrap="square" rtlCol="0">
            <a:spAutoFit/>
          </a:bodyPr>
          <a:lstStyle/>
          <a:p>
            <a:pPr marL="180975" indent="-180975"/>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lang="ja-JP" altLang="en-US" sz="1600" dirty="0">
                <a:latin typeface="Meiryo UI" panose="020B0604030504040204" pitchFamily="50" charset="-128"/>
                <a:ea typeface="Meiryo UI" panose="020B0604030504040204" pitchFamily="50" charset="-128"/>
              </a:rPr>
              <a:t>大規模災害における死者数において、高齢者が占める割合は高くなっています。</a:t>
            </a:r>
            <a:endParaRPr lang="en-US" altLang="ja-JP" sz="1600" dirty="0">
              <a:latin typeface="Meiryo UI" panose="020B0604030504040204" pitchFamily="50" charset="-128"/>
              <a:ea typeface="Meiryo UI" panose="020B0604030504040204" pitchFamily="50" charset="-128"/>
            </a:endParaRPr>
          </a:p>
          <a:p>
            <a:pPr marL="180975" indent="-180975"/>
            <a:endParaRPr lang="en-US" altLang="ja-JP" sz="600" dirty="0">
              <a:latin typeface="Meiryo UI" panose="020B0604030504040204" pitchFamily="50" charset="-128"/>
              <a:ea typeface="Meiryo UI" panose="020B0604030504040204" pitchFamily="50" charset="-128"/>
            </a:endParaRPr>
          </a:p>
          <a:p>
            <a:pPr marL="180975" indent="-180975"/>
            <a:r>
              <a:rPr kumimoji="1" lang="ja-JP" altLang="en-US" sz="1600" dirty="0">
                <a:latin typeface="Meiryo UI" panose="020B0604030504040204" pitchFamily="50" charset="-128"/>
                <a:ea typeface="Meiryo UI" panose="020B0604030504040204" pitchFamily="50" charset="-128"/>
              </a:rPr>
              <a:t>■　内閣府の調査によると一人暮らしの高齢者は災害への備えを特に何もしていない割合が高くなっています。</a:t>
            </a:r>
            <a:endParaRPr kumimoji="1" lang="en-US" altLang="ja-JP" sz="1600" dirty="0">
              <a:latin typeface="Meiryo UI" panose="020B0604030504040204" pitchFamily="50" charset="-128"/>
              <a:ea typeface="Meiryo UI" panose="020B0604030504040204" pitchFamily="50" charset="-128"/>
            </a:endParaRPr>
          </a:p>
          <a:p>
            <a:pPr marL="180975" indent="-180975"/>
            <a:endParaRPr kumimoji="1" lang="en-US" altLang="ja-JP" sz="600" dirty="0">
              <a:latin typeface="Meiryo UI" panose="020B0604030504040204" pitchFamily="50" charset="-128"/>
              <a:ea typeface="Meiryo UI" panose="020B0604030504040204" pitchFamily="50" charset="-128"/>
            </a:endParaRPr>
          </a:p>
          <a:p>
            <a:pPr marL="180975" indent="-180975"/>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lang="ja-JP" altLang="en-US" sz="1600" dirty="0">
                <a:latin typeface="Meiryo UI" panose="020B0604030504040204" pitchFamily="50" charset="-128"/>
                <a:ea typeface="Meiryo UI" panose="020B0604030504040204" pitchFamily="50" charset="-128"/>
              </a:rPr>
              <a:t>一方、大阪府における消防団員数・充足率は、年々減少傾向にあり、少子高齢化により、地域の防災</a:t>
            </a:r>
          </a:p>
          <a:p>
            <a:pPr marL="180975" indent="-180975"/>
            <a:r>
              <a:rPr lang="ja-JP" altLang="en-US" sz="1600" dirty="0">
                <a:latin typeface="Meiryo UI" panose="020B0604030504040204" pitchFamily="50" charset="-128"/>
                <a:ea typeface="Meiryo UI" panose="020B0604030504040204" pitchFamily="50" charset="-128"/>
              </a:rPr>
              <a:t>　機能が低下するおそれがあります。</a:t>
            </a:r>
            <a:endParaRPr lang="en-US" altLang="ja-JP" sz="1600" dirty="0">
              <a:latin typeface="Meiryo UI" panose="020B0604030504040204" pitchFamily="50" charset="-128"/>
              <a:ea typeface="Meiryo UI" panose="020B0604030504040204" pitchFamily="50" charset="-128"/>
            </a:endParaRPr>
          </a:p>
        </p:txBody>
      </p:sp>
      <p:sp>
        <p:nvSpPr>
          <p:cNvPr id="22" name="正方形/長方形 21">
            <a:extLst>
              <a:ext uri="{FF2B5EF4-FFF2-40B4-BE49-F238E27FC236}">
                <a16:creationId xmlns:a16="http://schemas.microsoft.com/office/drawing/2014/main" id="{B84C9D67-394A-4DA9-ABDB-2257AE8BDF96}"/>
              </a:ext>
            </a:extLst>
          </p:cNvPr>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２）府民生活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ー防災力の変化ー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正方形/長方形 25">
            <a:extLst>
              <a:ext uri="{FF2B5EF4-FFF2-40B4-BE49-F238E27FC236}">
                <a16:creationId xmlns:a16="http://schemas.microsoft.com/office/drawing/2014/main" id="{A63C1D01-13AD-4286-9EE2-F02A1ECB62DE}"/>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80</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8" name="正方形/長方形 27">
            <a:extLst>
              <a:ext uri="{FF2B5EF4-FFF2-40B4-BE49-F238E27FC236}">
                <a16:creationId xmlns:a16="http://schemas.microsoft.com/office/drawing/2014/main" id="{D7E7A6C1-311E-42C8-B8F6-1CD4B46A710F}"/>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80</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grpSp>
        <p:nvGrpSpPr>
          <p:cNvPr id="30" name="グループ化 29">
            <a:extLst>
              <a:ext uri="{FF2B5EF4-FFF2-40B4-BE49-F238E27FC236}">
                <a16:creationId xmlns:a16="http://schemas.microsoft.com/office/drawing/2014/main" id="{BDD82809-5501-488E-BE25-7C6C06B4459C}"/>
              </a:ext>
            </a:extLst>
          </p:cNvPr>
          <p:cNvGrpSpPr/>
          <p:nvPr/>
        </p:nvGrpSpPr>
        <p:grpSpPr>
          <a:xfrm>
            <a:off x="135966" y="2088578"/>
            <a:ext cx="4969208" cy="1481834"/>
            <a:chOff x="4174792" y="741543"/>
            <a:chExt cx="4969208" cy="1670211"/>
          </a:xfrm>
        </p:grpSpPr>
        <p:sp>
          <p:nvSpPr>
            <p:cNvPr id="35" name="テキスト ボックス 34">
              <a:extLst>
                <a:ext uri="{FF2B5EF4-FFF2-40B4-BE49-F238E27FC236}">
                  <a16:creationId xmlns:a16="http://schemas.microsoft.com/office/drawing/2014/main" id="{A469A5C1-71EB-4AC6-A144-601ED975E003}"/>
                </a:ext>
              </a:extLst>
            </p:cNvPr>
            <p:cNvSpPr txBox="1"/>
            <p:nvPr/>
          </p:nvSpPr>
          <p:spPr>
            <a:xfrm>
              <a:off x="5331896" y="2168922"/>
              <a:ext cx="3678441" cy="242832"/>
            </a:xfrm>
            <a:prstGeom prst="rect">
              <a:avLst/>
            </a:prstGeom>
            <a:noFill/>
          </p:spPr>
          <p:txBody>
            <a:bodyPr wrap="square" rtlCol="0">
              <a:spAutoFit/>
            </a:bodyPr>
            <a:lstStyle/>
            <a:p>
              <a:pPr marL="180000" indent="-457200" algn="r" defTabSz="914400">
                <a:defRPr/>
              </a:pPr>
              <a:r>
                <a:rPr kumimoji="1" lang="ja-JP" altLang="en-US" sz="800" dirty="0">
                  <a:solidFill>
                    <a:prstClr val="black"/>
                  </a:solidFill>
                  <a:latin typeface="Meiryo UI" panose="020B0604030504040204" pitchFamily="50" charset="-128"/>
                  <a:ea typeface="Meiryo UI" panose="020B0604030504040204" pitchFamily="50" charset="-128"/>
                </a:rPr>
                <a:t>出典：</a:t>
              </a:r>
              <a:r>
                <a:rPr lang="ja-JP" altLang="en-US" sz="800" dirty="0">
                  <a:solidFill>
                    <a:prstClr val="black"/>
                  </a:solidFill>
                  <a:latin typeface="Meiryo UI" panose="020B0604030504040204" pitchFamily="50" charset="-128"/>
                  <a:ea typeface="Meiryo UI" panose="020B0604030504040204" pitchFamily="50" charset="-128"/>
                </a:rPr>
                <a:t>内閣府</a:t>
              </a:r>
              <a:r>
                <a:rPr kumimoji="1" lang="ja-JP" altLang="en-US" sz="800" dirty="0">
                  <a:solidFill>
                    <a:prstClr val="black"/>
                  </a:solidFill>
                  <a:latin typeface="Meiryo UI" panose="020B0604030504040204" pitchFamily="50" charset="-128"/>
                  <a:ea typeface="Meiryo UI" panose="020B0604030504040204" pitchFamily="50" charset="-128"/>
                </a:rPr>
                <a:t>「防災白書」（平成</a:t>
              </a:r>
              <a:r>
                <a:rPr kumimoji="1" lang="en-US" altLang="ja-JP" sz="800" dirty="0">
                  <a:solidFill>
                    <a:prstClr val="black"/>
                  </a:solidFill>
                  <a:latin typeface="Meiryo UI" panose="020B0604030504040204" pitchFamily="50" charset="-128"/>
                  <a:ea typeface="Meiryo UI" panose="020B0604030504040204" pitchFamily="50" charset="-128"/>
                </a:rPr>
                <a:t>23</a:t>
              </a:r>
              <a:r>
                <a:rPr kumimoji="1" lang="ja-JP" altLang="en-US" sz="800" dirty="0">
                  <a:solidFill>
                    <a:prstClr val="black"/>
                  </a:solidFill>
                  <a:latin typeface="Meiryo UI" panose="020B0604030504040204" pitchFamily="50" charset="-128"/>
                  <a:ea typeface="Meiryo UI" panose="020B0604030504040204" pitchFamily="50" charset="-128"/>
                </a:rPr>
                <a:t>年度版）</a:t>
              </a:r>
            </a:p>
          </p:txBody>
        </p:sp>
        <p:sp>
          <p:nvSpPr>
            <p:cNvPr id="36" name="Rectangle 2">
              <a:extLst>
                <a:ext uri="{FF2B5EF4-FFF2-40B4-BE49-F238E27FC236}">
                  <a16:creationId xmlns:a16="http://schemas.microsoft.com/office/drawing/2014/main" id="{61BD793D-860D-413B-98A4-995C07D82F7C}"/>
                </a:ext>
              </a:extLst>
            </p:cNvPr>
            <p:cNvSpPr>
              <a:spLocks noChangeArrowheads="1"/>
            </p:cNvSpPr>
            <p:nvPr/>
          </p:nvSpPr>
          <p:spPr bwMode="auto">
            <a:xfrm>
              <a:off x="4174792" y="741543"/>
              <a:ext cx="4969208" cy="2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大規模災害における</a:t>
              </a: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60</a:t>
              </a: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歳以上の死者数</a:t>
              </a:r>
              <a:r>
                <a:rPr lang="ja-JP" altLang="en-US" sz="1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、割合</a:t>
              </a:r>
              <a:endPar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38" name="グループ化 37">
            <a:extLst>
              <a:ext uri="{FF2B5EF4-FFF2-40B4-BE49-F238E27FC236}">
                <a16:creationId xmlns:a16="http://schemas.microsoft.com/office/drawing/2014/main" id="{BB9B64F5-2923-404B-BF62-1A01AC8B2B5F}"/>
              </a:ext>
            </a:extLst>
          </p:cNvPr>
          <p:cNvGrpSpPr/>
          <p:nvPr/>
        </p:nvGrpSpPr>
        <p:grpSpPr>
          <a:xfrm>
            <a:off x="248478" y="3554270"/>
            <a:ext cx="5143500" cy="3261627"/>
            <a:chOff x="4568779" y="2270070"/>
            <a:chExt cx="5143500" cy="3385389"/>
          </a:xfrm>
        </p:grpSpPr>
        <p:sp>
          <p:nvSpPr>
            <p:cNvPr id="39" name="テキスト ボックス 38">
              <a:extLst>
                <a:ext uri="{FF2B5EF4-FFF2-40B4-BE49-F238E27FC236}">
                  <a16:creationId xmlns:a16="http://schemas.microsoft.com/office/drawing/2014/main" id="{A2C6EF83-F488-4A45-9489-5C84BADA3D00}"/>
                </a:ext>
              </a:extLst>
            </p:cNvPr>
            <p:cNvSpPr txBox="1"/>
            <p:nvPr/>
          </p:nvSpPr>
          <p:spPr>
            <a:xfrm>
              <a:off x="4568779" y="5447813"/>
              <a:ext cx="5143500" cy="207646"/>
            </a:xfrm>
            <a:prstGeom prst="rect">
              <a:avLst/>
            </a:prstGeom>
            <a:noFill/>
          </p:spPr>
          <p:txBody>
            <a:bodyPr wrap="square" rtlCol="0">
              <a:spAutoFit/>
            </a:bodyPr>
            <a:lstStyle/>
            <a:p>
              <a:pPr marL="180000" indent="-457200" algn="r" defTabSz="914400">
                <a:defRPr/>
              </a:pPr>
              <a:r>
                <a:rPr kumimoji="1" lang="ja-JP" altLang="en-US" sz="700" dirty="0">
                  <a:solidFill>
                    <a:prstClr val="black"/>
                  </a:solidFill>
                  <a:latin typeface="Meiryo UI" panose="020B0604030504040204" pitchFamily="50" charset="-128"/>
                  <a:ea typeface="Meiryo UI" panose="020B0604030504040204" pitchFamily="50" charset="-128"/>
                </a:rPr>
                <a:t>出典：</a:t>
              </a:r>
              <a:r>
                <a:rPr lang="ja-JP" altLang="en-US" sz="700" dirty="0">
                  <a:solidFill>
                    <a:prstClr val="black"/>
                  </a:solidFill>
                  <a:latin typeface="Meiryo UI" panose="020B0604030504040204" pitchFamily="50" charset="-128"/>
                  <a:ea typeface="Meiryo UI" panose="020B0604030504040204" pitchFamily="50" charset="-128"/>
                </a:rPr>
                <a:t>内閣府「令和５年度高齢社会対策総合調査（高齢者の住宅と生活環境に関する調査）」</a:t>
              </a:r>
              <a:endParaRPr kumimoji="1" lang="ja-JP" altLang="en-US" sz="700" dirty="0">
                <a:solidFill>
                  <a:prstClr val="black"/>
                </a:solidFill>
                <a:latin typeface="Meiryo UI" panose="020B0604030504040204" pitchFamily="50" charset="-128"/>
                <a:ea typeface="Meiryo UI" panose="020B0604030504040204" pitchFamily="50" charset="-128"/>
              </a:endParaRPr>
            </a:p>
          </p:txBody>
        </p:sp>
        <p:sp>
          <p:nvSpPr>
            <p:cNvPr id="43" name="Rectangle 2">
              <a:extLst>
                <a:ext uri="{FF2B5EF4-FFF2-40B4-BE49-F238E27FC236}">
                  <a16:creationId xmlns:a16="http://schemas.microsoft.com/office/drawing/2014/main" id="{AB2D429C-16D9-4DE2-85BD-950B70298E36}"/>
                </a:ext>
              </a:extLst>
            </p:cNvPr>
            <p:cNvSpPr>
              <a:spLocks noChangeArrowheads="1"/>
            </p:cNvSpPr>
            <p:nvPr/>
          </p:nvSpPr>
          <p:spPr bwMode="auto">
            <a:xfrm>
              <a:off x="4891780" y="2270070"/>
              <a:ext cx="4117662" cy="2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lang="ja-JP" altLang="en-US" sz="1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高齢者の地震などへの災害の備え</a:t>
              </a:r>
              <a:r>
                <a:rPr lang="en-US" altLang="ja-JP" sz="1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全国</a:t>
              </a:r>
              <a:r>
                <a:rPr lang="en-US" altLang="ja-JP" sz="1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45" name="グループ化 44">
            <a:extLst>
              <a:ext uri="{FF2B5EF4-FFF2-40B4-BE49-F238E27FC236}">
                <a16:creationId xmlns:a16="http://schemas.microsoft.com/office/drawing/2014/main" id="{C69C28A7-66C6-4EBD-8F9D-39CAEEC23146}"/>
              </a:ext>
            </a:extLst>
          </p:cNvPr>
          <p:cNvGrpSpPr/>
          <p:nvPr/>
        </p:nvGrpSpPr>
        <p:grpSpPr>
          <a:xfrm>
            <a:off x="4682737" y="2126983"/>
            <a:ext cx="4073827" cy="430154"/>
            <a:chOff x="4090163" y="704365"/>
            <a:chExt cx="4252237" cy="455272"/>
          </a:xfrm>
        </p:grpSpPr>
        <p:sp>
          <p:nvSpPr>
            <p:cNvPr id="46" name="Rectangle 2">
              <a:extLst>
                <a:ext uri="{FF2B5EF4-FFF2-40B4-BE49-F238E27FC236}">
                  <a16:creationId xmlns:a16="http://schemas.microsoft.com/office/drawing/2014/main" id="{48D1101D-E3FE-405A-A01E-581EF294D6C7}"/>
                </a:ext>
              </a:extLst>
            </p:cNvPr>
            <p:cNvSpPr>
              <a:spLocks noChangeArrowheads="1"/>
            </p:cNvSpPr>
            <p:nvPr/>
          </p:nvSpPr>
          <p:spPr bwMode="auto">
            <a:xfrm>
              <a:off x="4608960" y="704365"/>
              <a:ext cx="3733440" cy="2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lang="ja-JP" altLang="en-US" sz="1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消防団員数・充足率の推移</a:t>
              </a: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a:t>
              </a: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テキスト ボックス 46">
              <a:extLst>
                <a:ext uri="{FF2B5EF4-FFF2-40B4-BE49-F238E27FC236}">
                  <a16:creationId xmlns:a16="http://schemas.microsoft.com/office/drawing/2014/main" id="{EED8994C-2F83-472C-B83E-C751C8F35DC0}"/>
                </a:ext>
              </a:extLst>
            </p:cNvPr>
            <p:cNvSpPr txBox="1"/>
            <p:nvPr/>
          </p:nvSpPr>
          <p:spPr>
            <a:xfrm>
              <a:off x="4090163" y="947900"/>
              <a:ext cx="1070351" cy="21173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700" dirty="0">
                  <a:solidFill>
                    <a:prstClr val="black"/>
                  </a:solidFill>
                  <a:latin typeface="Meiryo UI" panose="020B0604030504040204" pitchFamily="50" charset="-128"/>
                  <a:ea typeface="Meiryo UI" panose="020B0604030504040204" pitchFamily="50" charset="-128"/>
                </a:rPr>
                <a:t>（人）</a:t>
              </a:r>
              <a:endPar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grpSp>
      <p:sp>
        <p:nvSpPr>
          <p:cNvPr id="48" name="テキスト ボックス 47">
            <a:extLst>
              <a:ext uri="{FF2B5EF4-FFF2-40B4-BE49-F238E27FC236}">
                <a16:creationId xmlns:a16="http://schemas.microsoft.com/office/drawing/2014/main" id="{69F48093-8B1D-4E30-8C62-FBCFEE5E25B3}"/>
              </a:ext>
            </a:extLst>
          </p:cNvPr>
          <p:cNvSpPr txBox="1"/>
          <p:nvPr/>
        </p:nvSpPr>
        <p:spPr>
          <a:xfrm>
            <a:off x="5211189" y="4774629"/>
            <a:ext cx="3824718" cy="307777"/>
          </a:xfrm>
          <a:prstGeom prst="rect">
            <a:avLst/>
          </a:prstGeom>
          <a:noFill/>
        </p:spPr>
        <p:txBody>
          <a:bodyPr wrap="square" rtlCol="0">
            <a:spAutoFit/>
          </a:bodyPr>
          <a:lstStyle/>
          <a:p>
            <a:pPr marL="180000" indent="-457200" algn="r" defTabSz="914400">
              <a:defRPr/>
            </a:pPr>
            <a:r>
              <a:rPr kumimoji="1" lang="ja-JP" altLang="en-US" sz="700" dirty="0">
                <a:solidFill>
                  <a:prstClr val="black"/>
                </a:solidFill>
                <a:latin typeface="Meiryo UI" panose="020B0604030504040204" pitchFamily="50" charset="-128"/>
                <a:ea typeface="Meiryo UI" panose="020B0604030504040204" pitchFamily="50" charset="-128"/>
              </a:rPr>
              <a:t>出典：大阪府ホームページ「令和</a:t>
            </a:r>
            <a:r>
              <a:rPr lang="ja-JP" altLang="en-US" sz="700" dirty="0">
                <a:solidFill>
                  <a:prstClr val="black"/>
                </a:solidFill>
                <a:latin typeface="Meiryo UI" panose="020B0604030504040204" pitchFamily="50" charset="-128"/>
                <a:ea typeface="Meiryo UI" panose="020B0604030504040204" pitchFamily="50" charset="-128"/>
              </a:rPr>
              <a:t>５年度</a:t>
            </a:r>
            <a:r>
              <a:rPr kumimoji="1" lang="ja-JP" altLang="en-US" sz="700" dirty="0">
                <a:solidFill>
                  <a:prstClr val="black"/>
                </a:solidFill>
                <a:latin typeface="Meiryo UI" panose="020B0604030504040204" pitchFamily="50" charset="-128"/>
                <a:ea typeface="Meiryo UI" panose="020B0604030504040204" pitchFamily="50" charset="-128"/>
              </a:rPr>
              <a:t>第１回消防団充実強化研究会」参考資料、</a:t>
            </a:r>
            <a:endParaRPr kumimoji="1" lang="en-US" altLang="ja-JP" sz="700" dirty="0">
              <a:solidFill>
                <a:prstClr val="black"/>
              </a:solidFill>
              <a:latin typeface="Meiryo UI" panose="020B0604030504040204" pitchFamily="50" charset="-128"/>
              <a:ea typeface="Meiryo UI" panose="020B0604030504040204" pitchFamily="50" charset="-128"/>
            </a:endParaRPr>
          </a:p>
          <a:p>
            <a:pPr marL="180000" indent="-457200" algn="r" defTabSz="914400">
              <a:defRPr/>
            </a:pPr>
            <a:r>
              <a:rPr kumimoji="1" lang="ja-JP" altLang="en-US" sz="700" dirty="0">
                <a:solidFill>
                  <a:prstClr val="black"/>
                </a:solidFill>
                <a:latin typeface="Meiryo UI" panose="020B0604030504040204" pitchFamily="50" charset="-128"/>
                <a:ea typeface="Meiryo UI" panose="020B0604030504040204" pitchFamily="50" charset="-128"/>
              </a:rPr>
              <a:t>　大阪府消防保安課資料（非公表）をもとに作成</a:t>
            </a:r>
          </a:p>
        </p:txBody>
      </p:sp>
      <p:sp>
        <p:nvSpPr>
          <p:cNvPr id="49" name="テキスト ボックス 48">
            <a:extLst>
              <a:ext uri="{FF2B5EF4-FFF2-40B4-BE49-F238E27FC236}">
                <a16:creationId xmlns:a16="http://schemas.microsoft.com/office/drawing/2014/main" id="{0377AAE7-3C45-454E-B0C7-60E3B637AFD1}"/>
              </a:ext>
            </a:extLst>
          </p:cNvPr>
          <p:cNvSpPr txBox="1"/>
          <p:nvPr/>
        </p:nvSpPr>
        <p:spPr>
          <a:xfrm>
            <a:off x="8524542" y="2395362"/>
            <a:ext cx="879891" cy="200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700" dirty="0">
                <a:solidFill>
                  <a:prstClr val="black"/>
                </a:solidFill>
                <a:latin typeface="Meiryo UI" panose="020B0604030504040204" pitchFamily="50" charset="-128"/>
                <a:ea typeface="Meiryo UI" panose="020B0604030504040204" pitchFamily="50" charset="-128"/>
              </a:rPr>
              <a:t>（</a:t>
            </a:r>
            <a:r>
              <a:rPr lang="en-US" altLang="ja-JP" sz="700" dirty="0">
                <a:solidFill>
                  <a:prstClr val="black"/>
                </a:solidFill>
                <a:latin typeface="Meiryo UI" panose="020B0604030504040204" pitchFamily="50" charset="-128"/>
                <a:ea typeface="Meiryo UI" panose="020B0604030504040204" pitchFamily="50" charset="-128"/>
              </a:rPr>
              <a:t>%</a:t>
            </a:r>
            <a:r>
              <a:rPr lang="ja-JP" altLang="en-US" sz="700" dirty="0">
                <a:solidFill>
                  <a:prstClr val="black"/>
                </a:solidFill>
                <a:latin typeface="Meiryo UI" panose="020B0604030504040204" pitchFamily="50" charset="-128"/>
                <a:ea typeface="Meiryo UI" panose="020B0604030504040204" pitchFamily="50" charset="-128"/>
              </a:rPr>
              <a:t>）</a:t>
            </a:r>
            <a:endPar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graphicFrame>
        <p:nvGraphicFramePr>
          <p:cNvPr id="2" name="表 1">
            <a:extLst>
              <a:ext uri="{FF2B5EF4-FFF2-40B4-BE49-F238E27FC236}">
                <a16:creationId xmlns:a16="http://schemas.microsoft.com/office/drawing/2014/main" id="{77EB6ACC-4A4E-4B71-A8B7-73F4A80FC00F}"/>
              </a:ext>
            </a:extLst>
          </p:cNvPr>
          <p:cNvGraphicFramePr>
            <a:graphicFrameLocks noGrp="1"/>
          </p:cNvGraphicFramePr>
          <p:nvPr>
            <p:extLst>
              <p:ext uri="{D42A27DB-BD31-4B8C-83A1-F6EECF244321}">
                <p14:modId xmlns:p14="http://schemas.microsoft.com/office/powerpoint/2010/main" val="843080338"/>
              </p:ext>
            </p:extLst>
          </p:nvPr>
        </p:nvGraphicFramePr>
        <p:xfrm>
          <a:off x="448870" y="2392662"/>
          <a:ext cx="4103688" cy="933450"/>
        </p:xfrm>
        <a:graphic>
          <a:graphicData uri="http://schemas.openxmlformats.org/drawingml/2006/table">
            <a:tbl>
              <a:tblPr/>
              <a:tblGrid>
                <a:gridCol w="1208088">
                  <a:extLst>
                    <a:ext uri="{9D8B030D-6E8A-4147-A177-3AD203B41FA5}">
                      <a16:colId xmlns:a16="http://schemas.microsoft.com/office/drawing/2014/main" val="2729963755"/>
                    </a:ext>
                  </a:extLst>
                </a:gridCol>
                <a:gridCol w="1447800">
                  <a:extLst>
                    <a:ext uri="{9D8B030D-6E8A-4147-A177-3AD203B41FA5}">
                      <a16:colId xmlns:a16="http://schemas.microsoft.com/office/drawing/2014/main" val="671023026"/>
                    </a:ext>
                  </a:extLst>
                </a:gridCol>
                <a:gridCol w="1447800">
                  <a:extLst>
                    <a:ext uri="{9D8B030D-6E8A-4147-A177-3AD203B41FA5}">
                      <a16:colId xmlns:a16="http://schemas.microsoft.com/office/drawing/2014/main" val="4144809045"/>
                    </a:ext>
                  </a:extLst>
                </a:gridCol>
              </a:tblGrid>
              <a:tr h="174328">
                <a:tc>
                  <a:txBody>
                    <a:bodyPr/>
                    <a:lstStyle/>
                    <a:p>
                      <a:pPr algn="l" fontAlgn="ctr"/>
                      <a:r>
                        <a:rPr lang="ja-JP" altLang="en-US" sz="1200" b="0" i="0" u="none" strike="noStrike" dirty="0">
                          <a:effectLst/>
                          <a:latin typeface="Meiryo UI" panose="020B0604030504040204" pitchFamily="50" charset="-128"/>
                          <a:ea typeface="Meiryo UI" panose="020B0604030504040204" pitchFamily="50" charset="-128"/>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ja-JP" altLang="en-US" sz="1200" b="0" i="0" u="none" strike="noStrike">
                          <a:effectLst/>
                          <a:latin typeface="Meiryo UI" panose="020B0604030504040204" pitchFamily="50" charset="-128"/>
                          <a:ea typeface="Meiryo UI" panose="020B0604030504040204" pitchFamily="50" charset="-128"/>
                        </a:rPr>
                        <a:t>人数（人）</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ja-JP" altLang="en-US" sz="1200" b="0" i="0" u="none" strike="noStrike">
                          <a:effectLst/>
                          <a:latin typeface="Meiryo UI" panose="020B0604030504040204" pitchFamily="50" charset="-128"/>
                          <a:ea typeface="Meiryo UI" panose="020B0604030504040204" pitchFamily="50" charset="-128"/>
                        </a:rPr>
                        <a:t>割合（％）</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2565386934"/>
                  </a:ext>
                </a:extLst>
              </a:tr>
              <a:tr h="348655">
                <a:tc>
                  <a:txBody>
                    <a:bodyPr/>
                    <a:lstStyle/>
                    <a:p>
                      <a:pPr algn="ctr" fontAlgn="ctr"/>
                      <a:r>
                        <a:rPr lang="zh-TW" altLang="en-US" sz="1200" b="0" i="0" u="none" strike="noStrike">
                          <a:effectLst/>
                          <a:latin typeface="Meiryo UI" panose="020B0604030504040204" pitchFamily="50" charset="-128"/>
                          <a:ea typeface="Meiryo UI" panose="020B0604030504040204" pitchFamily="50" charset="-128"/>
                        </a:rPr>
                        <a:t>東日本大震災</a:t>
                      </a:r>
                      <a:br>
                        <a:rPr lang="zh-TW" altLang="en-US" sz="1200" b="0" i="0" u="none" strike="noStrike">
                          <a:effectLst/>
                          <a:latin typeface="Meiryo UI" panose="020B0604030504040204" pitchFamily="50" charset="-128"/>
                          <a:ea typeface="Meiryo UI" panose="020B0604030504040204" pitchFamily="50" charset="-128"/>
                        </a:rPr>
                      </a:br>
                      <a:r>
                        <a:rPr lang="zh-TW" altLang="en-US" sz="1200" b="0" i="0" u="none" strike="noStrike">
                          <a:effectLst/>
                          <a:latin typeface="Meiryo UI" panose="020B0604030504040204" pitchFamily="50" charset="-128"/>
                          <a:ea typeface="Meiryo UI" panose="020B0604030504040204" pitchFamily="50" charset="-128"/>
                        </a:rPr>
                        <a:t>（</a:t>
                      </a:r>
                      <a:r>
                        <a:rPr lang="en-US" altLang="zh-TW" sz="1200" b="0" i="0" u="none" strike="noStrike">
                          <a:effectLst/>
                          <a:latin typeface="Meiryo UI" panose="020B0604030504040204" pitchFamily="50" charset="-128"/>
                          <a:ea typeface="Meiryo UI" panose="020B0604030504040204" pitchFamily="50" charset="-128"/>
                        </a:rPr>
                        <a:t>2011</a:t>
                      </a:r>
                      <a:r>
                        <a:rPr lang="zh-TW" altLang="en-US" sz="1200" b="0" i="0" u="none" strike="noStrike">
                          <a:effectLst/>
                          <a:latin typeface="Meiryo UI" panose="020B0604030504040204" pitchFamily="50" charset="-128"/>
                          <a:ea typeface="Meiryo UI" panose="020B0604030504040204" pitchFamily="50" charset="-128"/>
                        </a:rPr>
                        <a:t>年３月）</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1" i="0" u="none" strike="noStrike">
                          <a:effectLst/>
                          <a:latin typeface="Meiryo UI" panose="020B0604030504040204" pitchFamily="50" charset="-128"/>
                          <a:ea typeface="Meiryo UI" panose="020B0604030504040204" pitchFamily="50" charset="-128"/>
                        </a:rPr>
                        <a:t>7,241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1" i="0" u="none" strike="noStrike">
                          <a:effectLst/>
                          <a:latin typeface="Meiryo UI" panose="020B0604030504040204" pitchFamily="50" charset="-128"/>
                          <a:ea typeface="Meiryo UI" panose="020B0604030504040204" pitchFamily="50" charset="-128"/>
                        </a:rPr>
                        <a:t>65%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668421"/>
                  </a:ext>
                </a:extLst>
              </a:tr>
              <a:tr h="348655">
                <a:tc>
                  <a:txBody>
                    <a:bodyPr/>
                    <a:lstStyle/>
                    <a:p>
                      <a:pPr algn="ctr" fontAlgn="ctr"/>
                      <a:r>
                        <a:rPr lang="zh-TW" altLang="en-US" sz="1200" b="0" i="0" u="none" strike="noStrike" dirty="0">
                          <a:effectLst/>
                          <a:latin typeface="Meiryo UI" panose="020B0604030504040204" pitchFamily="50" charset="-128"/>
                          <a:ea typeface="Meiryo UI" panose="020B0604030504040204" pitchFamily="50" charset="-128"/>
                        </a:rPr>
                        <a:t>阪神淡路大震災</a:t>
                      </a:r>
                      <a:br>
                        <a:rPr lang="zh-TW" altLang="en-US" sz="1200" b="0" i="0" u="none" strike="noStrike" dirty="0">
                          <a:effectLst/>
                          <a:latin typeface="Meiryo UI" panose="020B0604030504040204" pitchFamily="50" charset="-128"/>
                          <a:ea typeface="Meiryo UI" panose="020B0604030504040204" pitchFamily="50" charset="-128"/>
                        </a:rPr>
                      </a:br>
                      <a:r>
                        <a:rPr lang="zh-TW" altLang="en-US" sz="1200" b="0" i="0" u="none" strike="noStrike" dirty="0">
                          <a:effectLst/>
                          <a:latin typeface="Meiryo UI" panose="020B0604030504040204" pitchFamily="50" charset="-128"/>
                          <a:ea typeface="Meiryo UI" panose="020B0604030504040204" pitchFamily="50" charset="-128"/>
                        </a:rPr>
                        <a:t>（</a:t>
                      </a:r>
                      <a:r>
                        <a:rPr lang="en-US" altLang="zh-TW" sz="1200" b="0" i="0" u="none" strike="noStrike" dirty="0">
                          <a:effectLst/>
                          <a:latin typeface="Meiryo UI" panose="020B0604030504040204" pitchFamily="50" charset="-128"/>
                          <a:ea typeface="Meiryo UI" panose="020B0604030504040204" pitchFamily="50" charset="-128"/>
                        </a:rPr>
                        <a:t>1995</a:t>
                      </a:r>
                      <a:r>
                        <a:rPr lang="zh-TW" altLang="en-US" sz="1200" b="0" i="0" u="none" strike="noStrike" dirty="0">
                          <a:effectLst/>
                          <a:latin typeface="Meiryo UI" panose="020B0604030504040204" pitchFamily="50" charset="-128"/>
                          <a:ea typeface="Meiryo UI" panose="020B0604030504040204" pitchFamily="50" charset="-128"/>
                        </a:rPr>
                        <a:t>年１月）</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1" i="0" u="none" strike="noStrike">
                          <a:effectLst/>
                          <a:latin typeface="Meiryo UI" panose="020B0604030504040204" pitchFamily="50" charset="-128"/>
                          <a:ea typeface="Meiryo UI" panose="020B0604030504040204" pitchFamily="50" charset="-128"/>
                        </a:rPr>
                        <a:t>3,732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1" i="0" u="none" strike="noStrike" dirty="0">
                          <a:effectLst/>
                          <a:latin typeface="Meiryo UI" panose="020B0604030504040204" pitchFamily="50" charset="-128"/>
                          <a:ea typeface="Meiryo UI" panose="020B0604030504040204" pitchFamily="50" charset="-128"/>
                        </a:rPr>
                        <a:t>58%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9215128"/>
                  </a:ext>
                </a:extLst>
              </a:tr>
            </a:tbl>
          </a:graphicData>
        </a:graphic>
      </p:graphicFrame>
      <p:sp>
        <p:nvSpPr>
          <p:cNvPr id="27" name="テキスト ボックス 26">
            <a:extLst>
              <a:ext uri="{FF2B5EF4-FFF2-40B4-BE49-F238E27FC236}">
                <a16:creationId xmlns:a16="http://schemas.microsoft.com/office/drawing/2014/main" id="{1FFD5606-2A52-4C70-A7E0-6F9933FBCD86}"/>
              </a:ext>
            </a:extLst>
          </p:cNvPr>
          <p:cNvSpPr txBox="1"/>
          <p:nvPr/>
        </p:nvSpPr>
        <p:spPr>
          <a:xfrm>
            <a:off x="4279894" y="3668160"/>
            <a:ext cx="879891" cy="2000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700" dirty="0">
                <a:solidFill>
                  <a:prstClr val="black"/>
                </a:solidFill>
                <a:latin typeface="Meiryo UI" panose="020B0604030504040204" pitchFamily="50" charset="-128"/>
                <a:ea typeface="Meiryo UI" panose="020B0604030504040204" pitchFamily="50" charset="-128"/>
              </a:rPr>
              <a:t>（</a:t>
            </a:r>
            <a:r>
              <a:rPr lang="en-US" altLang="ja-JP" sz="700" dirty="0">
                <a:solidFill>
                  <a:prstClr val="black"/>
                </a:solidFill>
                <a:latin typeface="Meiryo UI" panose="020B0604030504040204" pitchFamily="50" charset="-128"/>
                <a:ea typeface="Meiryo UI" panose="020B0604030504040204" pitchFamily="50" charset="-128"/>
              </a:rPr>
              <a:t>%</a:t>
            </a:r>
            <a:r>
              <a:rPr lang="ja-JP" altLang="en-US" sz="700" dirty="0">
                <a:solidFill>
                  <a:prstClr val="black"/>
                </a:solidFill>
                <a:latin typeface="Meiryo UI" panose="020B0604030504040204" pitchFamily="50" charset="-128"/>
                <a:ea typeface="Meiryo UI" panose="020B0604030504040204" pitchFamily="50" charset="-128"/>
              </a:rPr>
              <a:t>）</a:t>
            </a:r>
            <a:endPar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pic>
        <p:nvPicPr>
          <p:cNvPr id="3" name="図 2">
            <a:extLst>
              <a:ext uri="{FF2B5EF4-FFF2-40B4-BE49-F238E27FC236}">
                <a16:creationId xmlns:a16="http://schemas.microsoft.com/office/drawing/2014/main" id="{5B3D0BD6-0F93-4E6B-BF86-8AFC114EF42D}"/>
              </a:ext>
            </a:extLst>
          </p:cNvPr>
          <p:cNvPicPr>
            <a:picLocks noChangeAspect="1"/>
          </p:cNvPicPr>
          <p:nvPr/>
        </p:nvPicPr>
        <p:blipFill>
          <a:blip r:embed="rId3"/>
          <a:stretch>
            <a:fillRect/>
          </a:stretch>
        </p:blipFill>
        <p:spPr>
          <a:xfrm>
            <a:off x="45516" y="3768187"/>
            <a:ext cx="4925995" cy="3292125"/>
          </a:xfrm>
          <a:prstGeom prst="rect">
            <a:avLst/>
          </a:prstGeom>
        </p:spPr>
      </p:pic>
      <p:pic>
        <p:nvPicPr>
          <p:cNvPr id="4" name="図 3">
            <a:extLst>
              <a:ext uri="{FF2B5EF4-FFF2-40B4-BE49-F238E27FC236}">
                <a16:creationId xmlns:a16="http://schemas.microsoft.com/office/drawing/2014/main" id="{158FD7AC-E869-452E-8DD5-318061492AEB}"/>
              </a:ext>
            </a:extLst>
          </p:cNvPr>
          <p:cNvPicPr>
            <a:picLocks noChangeAspect="1"/>
          </p:cNvPicPr>
          <p:nvPr/>
        </p:nvPicPr>
        <p:blipFill>
          <a:blip r:embed="rId4"/>
          <a:stretch>
            <a:fillRect/>
          </a:stretch>
        </p:blipFill>
        <p:spPr>
          <a:xfrm>
            <a:off x="4989802" y="2540223"/>
            <a:ext cx="4115157" cy="2213040"/>
          </a:xfrm>
          <a:prstGeom prst="rect">
            <a:avLst/>
          </a:prstGeom>
        </p:spPr>
      </p:pic>
    </p:spTree>
    <p:extLst>
      <p:ext uri="{BB962C8B-B14F-4D97-AF65-F5344CB8AC3E}">
        <p14:creationId xmlns:p14="http://schemas.microsoft.com/office/powerpoint/2010/main" val="259302688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コネクタ 8">
            <a:extLst>
              <a:ext uri="{FF2B5EF4-FFF2-40B4-BE49-F238E27FC236}">
                <a16:creationId xmlns:a16="http://schemas.microsoft.com/office/drawing/2014/main" id="{8FB1D801-D88A-4734-8200-9D45DA1C7D00}"/>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8" name="正方形/長方形 7">
            <a:extLst>
              <a:ext uri="{FF2B5EF4-FFF2-40B4-BE49-F238E27FC236}">
                <a16:creationId xmlns:a16="http://schemas.microsoft.com/office/drawing/2014/main" id="{44990233-A2CD-42AD-AAC1-791699F4F152}"/>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81</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2" name="正方形/長方形 21">
            <a:extLst>
              <a:ext uri="{FF2B5EF4-FFF2-40B4-BE49-F238E27FC236}">
                <a16:creationId xmlns:a16="http://schemas.microsoft.com/office/drawing/2014/main" id="{B84C9D67-394A-4DA9-ABDB-2257AE8BDF96}"/>
              </a:ext>
            </a:extLst>
          </p:cNvPr>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２）府民生活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ー地域コミュニティの変化ー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正方形/長方形 50">
            <a:extLst>
              <a:ext uri="{FF2B5EF4-FFF2-40B4-BE49-F238E27FC236}">
                <a16:creationId xmlns:a16="http://schemas.microsoft.com/office/drawing/2014/main" id="{148D4286-381A-44AE-9271-27C173BD8E8F}"/>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81</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8" name="テキスト ボックス 27">
            <a:extLst>
              <a:ext uri="{FF2B5EF4-FFF2-40B4-BE49-F238E27FC236}">
                <a16:creationId xmlns:a16="http://schemas.microsoft.com/office/drawing/2014/main" id="{F2096160-4ABD-4E1E-912B-A1F3BD0AE110}"/>
              </a:ext>
            </a:extLst>
          </p:cNvPr>
          <p:cNvSpPr txBox="1"/>
          <p:nvPr/>
        </p:nvSpPr>
        <p:spPr>
          <a:xfrm>
            <a:off x="179511" y="797510"/>
            <a:ext cx="2126366" cy="338554"/>
          </a:xfrm>
          <a:prstGeom prst="rect">
            <a:avLst/>
          </a:prstGeom>
          <a:noFill/>
        </p:spPr>
        <p:txBody>
          <a:bodyPr wrap="square" rtlCol="0">
            <a:spAutoFit/>
          </a:bodyPr>
          <a:lstStyle/>
          <a:p>
            <a:pPr marL="266700" indent="-266700"/>
            <a:r>
              <a:rPr lang="ja-JP" altLang="en-US" sz="1600" b="1" dirty="0">
                <a:latin typeface="Meiryo UI" panose="020B0604030504040204" pitchFamily="50" charset="-128"/>
                <a:ea typeface="Meiryo UI" panose="020B0604030504040204" pitchFamily="50" charset="-128"/>
              </a:rPr>
              <a:t> </a:t>
            </a:r>
            <a:endParaRPr kumimoji="1" lang="en-US" altLang="ja-JP" sz="1600" dirty="0">
              <a:latin typeface="Meiryo UI" panose="020B0604030504040204" pitchFamily="50" charset="-128"/>
              <a:ea typeface="Meiryo UI" panose="020B0604030504040204" pitchFamily="50" charset="-128"/>
            </a:endParaRPr>
          </a:p>
        </p:txBody>
      </p:sp>
      <p:sp>
        <p:nvSpPr>
          <p:cNvPr id="36" name="テキスト ボックス 35">
            <a:extLst>
              <a:ext uri="{FF2B5EF4-FFF2-40B4-BE49-F238E27FC236}">
                <a16:creationId xmlns:a16="http://schemas.microsoft.com/office/drawing/2014/main" id="{C20450A6-CCF4-498B-AA89-C6A87348C524}"/>
              </a:ext>
            </a:extLst>
          </p:cNvPr>
          <p:cNvSpPr txBox="1"/>
          <p:nvPr/>
        </p:nvSpPr>
        <p:spPr>
          <a:xfrm>
            <a:off x="6055744" y="940909"/>
            <a:ext cx="1595309" cy="261610"/>
          </a:xfrm>
          <a:prstGeom prst="rect">
            <a:avLst/>
          </a:prstGeom>
          <a:solidFill>
            <a:schemeClr val="bg1"/>
          </a:solidFill>
        </p:spPr>
        <p:txBody>
          <a:bodyPr wrap="none" rtlCol="0">
            <a:spAutoFit/>
          </a:bodyPr>
          <a:lstStyle/>
          <a:p>
            <a:r>
              <a:rPr kumimoji="1" lang="ja-JP" altLang="en-US" sz="1100" dirty="0">
                <a:latin typeface="BIZ UDPゴシック" panose="020B0400000000000000" pitchFamily="50" charset="-128"/>
                <a:ea typeface="BIZ UDPゴシック" panose="020B0400000000000000" pitchFamily="50" charset="-128"/>
              </a:rPr>
              <a:t>自治会加入率（大阪府）</a:t>
            </a:r>
          </a:p>
        </p:txBody>
      </p:sp>
      <p:sp>
        <p:nvSpPr>
          <p:cNvPr id="11" name="四角形: 角を丸くする 10">
            <a:extLst>
              <a:ext uri="{FF2B5EF4-FFF2-40B4-BE49-F238E27FC236}">
                <a16:creationId xmlns:a16="http://schemas.microsoft.com/office/drawing/2014/main" id="{CDABF2F9-43FE-4D40-B34E-0E5671C44251}"/>
              </a:ext>
            </a:extLst>
          </p:cNvPr>
          <p:cNvSpPr/>
          <p:nvPr/>
        </p:nvSpPr>
        <p:spPr>
          <a:xfrm>
            <a:off x="178993" y="696848"/>
            <a:ext cx="4030698" cy="6014309"/>
          </a:xfrm>
          <a:prstGeom prst="roundRect">
            <a:avLst>
              <a:gd name="adj" fmla="val 4304"/>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テキスト ボックス 11">
            <a:extLst>
              <a:ext uri="{FF2B5EF4-FFF2-40B4-BE49-F238E27FC236}">
                <a16:creationId xmlns:a16="http://schemas.microsoft.com/office/drawing/2014/main" id="{90133246-3561-47AD-8B63-B20BE926765C}"/>
              </a:ext>
            </a:extLst>
          </p:cNvPr>
          <p:cNvSpPr txBox="1"/>
          <p:nvPr/>
        </p:nvSpPr>
        <p:spPr>
          <a:xfrm>
            <a:off x="178993" y="844713"/>
            <a:ext cx="4030698" cy="1569660"/>
          </a:xfrm>
          <a:prstGeom prst="rect">
            <a:avLst/>
          </a:prstGeom>
          <a:noFill/>
        </p:spPr>
        <p:txBody>
          <a:bodyPr wrap="square" rtlCol="0">
            <a:spAutoFit/>
          </a:bodyPr>
          <a:lstStyle/>
          <a:p>
            <a:pPr marL="180975" indent="-180975"/>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lang="ja-JP" altLang="en-US" sz="1600" dirty="0">
                <a:latin typeface="Meiryo UI" panose="020B0604030504040204" pitchFamily="50" charset="-128"/>
                <a:ea typeface="Meiryo UI" panose="020B0604030504040204" pitchFamily="50" charset="-128"/>
              </a:rPr>
              <a:t>自治会加入率は単身世帯の増加などにより、低下しています。</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pPr marL="180975" indent="-180975"/>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lang="ja-JP" altLang="en-US" sz="1600" dirty="0">
                <a:latin typeface="Meiryo UI" panose="020B0604030504040204" pitchFamily="50" charset="-128"/>
                <a:ea typeface="Meiryo UI" panose="020B0604030504040204" pitchFamily="50" charset="-128"/>
              </a:rPr>
              <a:t>地域の住民相互の連絡、共同活動など、これまで自治会が担ってきた機能が低下することが懸念されます。</a:t>
            </a:r>
            <a:endParaRPr lang="en-US" altLang="ja-JP" sz="1600" dirty="0">
              <a:latin typeface="Meiryo UI" panose="020B0604030504040204" pitchFamily="50" charset="-128"/>
              <a:ea typeface="Meiryo UI" panose="020B0604030504040204" pitchFamily="50" charset="-128"/>
            </a:endParaRPr>
          </a:p>
        </p:txBody>
      </p:sp>
      <p:grpSp>
        <p:nvGrpSpPr>
          <p:cNvPr id="2" name="グループ化 1">
            <a:extLst>
              <a:ext uri="{FF2B5EF4-FFF2-40B4-BE49-F238E27FC236}">
                <a16:creationId xmlns:a16="http://schemas.microsoft.com/office/drawing/2014/main" id="{D09C4CC4-C5AD-4E4F-911D-B7D5D9ACF35B}"/>
              </a:ext>
            </a:extLst>
          </p:cNvPr>
          <p:cNvGrpSpPr/>
          <p:nvPr/>
        </p:nvGrpSpPr>
        <p:grpSpPr>
          <a:xfrm>
            <a:off x="4696195" y="848453"/>
            <a:ext cx="4280986" cy="3043496"/>
            <a:chOff x="4696195" y="848453"/>
            <a:chExt cx="4280986" cy="3043496"/>
          </a:xfrm>
        </p:grpSpPr>
        <p:pic>
          <p:nvPicPr>
            <p:cNvPr id="35" name="図 34">
              <a:extLst>
                <a:ext uri="{FF2B5EF4-FFF2-40B4-BE49-F238E27FC236}">
                  <a16:creationId xmlns:a16="http://schemas.microsoft.com/office/drawing/2014/main" id="{D0B2C511-B527-40D9-91C3-8B388E407A5D}"/>
                </a:ext>
              </a:extLst>
            </p:cNvPr>
            <p:cNvPicPr>
              <a:picLocks noChangeAspect="1"/>
            </p:cNvPicPr>
            <p:nvPr/>
          </p:nvPicPr>
          <p:blipFill rotWithShape="1">
            <a:blip r:embed="rId3"/>
            <a:srcRect l="2214" t="4147" r="4168" b="15832"/>
            <a:stretch/>
          </p:blipFill>
          <p:spPr>
            <a:xfrm>
              <a:off x="4696195" y="934765"/>
              <a:ext cx="3915294" cy="2649407"/>
            </a:xfrm>
            <a:prstGeom prst="rect">
              <a:avLst/>
            </a:prstGeom>
          </p:spPr>
        </p:pic>
        <p:sp>
          <p:nvSpPr>
            <p:cNvPr id="13" name="テキスト ボックス 12">
              <a:extLst>
                <a:ext uri="{FF2B5EF4-FFF2-40B4-BE49-F238E27FC236}">
                  <a16:creationId xmlns:a16="http://schemas.microsoft.com/office/drawing/2014/main" id="{56F98C33-C9BA-4CC8-9963-65DF41CFB3A6}"/>
                </a:ext>
              </a:extLst>
            </p:cNvPr>
            <p:cNvSpPr txBox="1"/>
            <p:nvPr/>
          </p:nvSpPr>
          <p:spPr>
            <a:xfrm>
              <a:off x="5796850" y="848453"/>
              <a:ext cx="2113093" cy="324000"/>
            </a:xfrm>
            <a:prstGeom prst="rect">
              <a:avLst/>
            </a:prstGeom>
            <a:solidFill>
              <a:schemeClr val="bg1"/>
            </a:solidFill>
            <a:ln>
              <a:noFill/>
              <a:prstDash val="dash"/>
            </a:ln>
          </p:spPr>
          <p:txBody>
            <a:bodyPr wrap="square" rtlCol="0" anchor="ctr" anchorCtr="0">
              <a:noAutofit/>
            </a:bodyPr>
            <a:lstStyle/>
            <a:p>
              <a:pPr algn="ctr"/>
              <a:r>
                <a:rPr lang="ja-JP" altLang="en-US" sz="1400" b="1" dirty="0">
                  <a:solidFill>
                    <a:prstClr val="black"/>
                  </a:solidFill>
                  <a:latin typeface="Meiryo UI" panose="020B0604030504040204" pitchFamily="50" charset="-128"/>
                  <a:ea typeface="Meiryo UI" panose="020B0604030504040204" pitchFamily="50" charset="-128"/>
                </a:rPr>
                <a:t>自治会加入率</a:t>
              </a:r>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大阪府</a:t>
              </a:r>
              <a:r>
                <a:rPr lang="en-US" altLang="ja-JP" sz="1400" b="1" dirty="0">
                  <a:latin typeface="Meiryo UI" panose="020B0604030504040204" pitchFamily="50" charset="-128"/>
                  <a:ea typeface="Meiryo UI" panose="020B0604030504040204" pitchFamily="50" charset="-128"/>
                </a:rPr>
                <a:t>】</a:t>
              </a:r>
            </a:p>
          </p:txBody>
        </p:sp>
        <p:sp>
          <p:nvSpPr>
            <p:cNvPr id="14" name="テキスト ボックス 13">
              <a:extLst>
                <a:ext uri="{FF2B5EF4-FFF2-40B4-BE49-F238E27FC236}">
                  <a16:creationId xmlns:a16="http://schemas.microsoft.com/office/drawing/2014/main" id="{92DCDB23-8C34-4ADA-A71F-503AE61C333B}"/>
                </a:ext>
              </a:extLst>
            </p:cNvPr>
            <p:cNvSpPr txBox="1"/>
            <p:nvPr/>
          </p:nvSpPr>
          <p:spPr>
            <a:xfrm>
              <a:off x="4729614" y="3584172"/>
              <a:ext cx="4247567" cy="307777"/>
            </a:xfrm>
            <a:prstGeom prst="rect">
              <a:avLst/>
            </a:prstGeom>
            <a:noFill/>
          </p:spPr>
          <p:txBody>
            <a:bodyPr wrap="square" rtlCol="0">
              <a:spAutoFit/>
            </a:bodyPr>
            <a:lstStyle/>
            <a:p>
              <a:pPr marL="180000" indent="-457200" defTabSz="914400">
                <a:defRPr/>
              </a:pPr>
              <a:r>
                <a:rPr kumimoji="1" lang="ja-JP" altLang="en-US" sz="700" dirty="0">
                  <a:solidFill>
                    <a:prstClr val="black"/>
                  </a:solidFill>
                  <a:latin typeface="Meiryo UI" panose="020B0604030504040204" pitchFamily="50" charset="-128"/>
                  <a:ea typeface="Meiryo UI" panose="020B0604030504040204" pitchFamily="50" charset="-128"/>
                </a:rPr>
                <a:t>出典：</a:t>
              </a:r>
              <a:r>
                <a:rPr lang="ja-JP" altLang="en-US" sz="700" dirty="0">
                  <a:solidFill>
                    <a:prstClr val="black"/>
                  </a:solidFill>
                  <a:latin typeface="Meiryo UI" panose="020B0604030504040204" pitchFamily="50" charset="-128"/>
                  <a:ea typeface="Meiryo UI" panose="020B0604030504040204" pitchFamily="50" charset="-128"/>
                </a:rPr>
                <a:t>総務省</a:t>
              </a:r>
              <a:r>
                <a:rPr kumimoji="1" lang="ja-JP" altLang="en-US" sz="700" dirty="0">
                  <a:solidFill>
                    <a:prstClr val="black"/>
                  </a:solidFill>
                  <a:latin typeface="Meiryo UI" panose="020B0604030504040204" pitchFamily="50" charset="-128"/>
                  <a:ea typeface="Meiryo UI" panose="020B0604030504040204" pitchFamily="50" charset="-128"/>
                </a:rPr>
                <a:t>「自治会等に関する市区町村の取組についてのアンケート調査」（</a:t>
              </a:r>
              <a:r>
                <a:rPr kumimoji="1" lang="en-US" altLang="ja-JP" sz="700" dirty="0">
                  <a:solidFill>
                    <a:prstClr val="black"/>
                  </a:solidFill>
                  <a:latin typeface="Meiryo UI" panose="020B0604030504040204" pitchFamily="50" charset="-128"/>
                  <a:ea typeface="Meiryo UI" panose="020B0604030504040204" pitchFamily="50" charset="-128"/>
                </a:rPr>
                <a:t>2021</a:t>
              </a:r>
              <a:r>
                <a:rPr kumimoji="1" lang="ja-JP" altLang="en-US" sz="700" dirty="0">
                  <a:solidFill>
                    <a:prstClr val="black"/>
                  </a:solidFill>
                  <a:latin typeface="Meiryo UI" panose="020B0604030504040204" pitchFamily="50" charset="-128"/>
                  <a:ea typeface="Meiryo UI" panose="020B0604030504040204" pitchFamily="50" charset="-128"/>
                </a:rPr>
                <a:t>年度）をもとに大阪府作成</a:t>
              </a:r>
              <a:endParaRPr kumimoji="1" lang="en-US" altLang="ja-JP" sz="700" dirty="0">
                <a:solidFill>
                  <a:prstClr val="black"/>
                </a:solidFill>
                <a:latin typeface="Meiryo UI" panose="020B0604030504040204" pitchFamily="50" charset="-128"/>
                <a:ea typeface="Meiryo UI" panose="020B0604030504040204" pitchFamily="50" charset="-128"/>
              </a:endParaRPr>
            </a:p>
            <a:p>
              <a:pPr marL="180000" indent="-457200" defTabSz="914400">
                <a:defRPr/>
              </a:pPr>
              <a:r>
                <a:rPr kumimoji="1" lang="ja-JP" altLang="en-US" sz="700" dirty="0">
                  <a:solidFill>
                    <a:prstClr val="black"/>
                  </a:solidFill>
                  <a:latin typeface="Meiryo UI" panose="020B0604030504040204" pitchFamily="50" charset="-128"/>
                  <a:ea typeface="Meiryo UI" panose="020B0604030504040204" pitchFamily="50" charset="-128"/>
                </a:rPr>
                <a:t>　　　　</a:t>
              </a:r>
              <a:r>
                <a:rPr kumimoji="1" lang="en-US" altLang="ja-JP" sz="700" dirty="0">
                  <a:solidFill>
                    <a:prstClr val="black"/>
                  </a:solidFill>
                  <a:latin typeface="Meiryo UI" panose="020B0604030504040204" pitchFamily="50" charset="-128"/>
                  <a:ea typeface="Meiryo UI" panose="020B0604030504040204" pitchFamily="50" charset="-128"/>
                </a:rPr>
                <a:t>※</a:t>
              </a:r>
              <a:r>
                <a:rPr kumimoji="1" lang="ja-JP" altLang="en-US" sz="700" dirty="0">
                  <a:solidFill>
                    <a:prstClr val="black"/>
                  </a:solidFill>
                  <a:latin typeface="Meiryo UI" panose="020B0604030504040204" pitchFamily="50" charset="-128"/>
                  <a:ea typeface="Meiryo UI" panose="020B0604030504040204" pitchFamily="50" charset="-128"/>
                </a:rPr>
                <a:t>政令市は調査対象外のため、データには含まない</a:t>
              </a:r>
            </a:p>
          </p:txBody>
        </p:sp>
      </p:grpSp>
      <p:sp>
        <p:nvSpPr>
          <p:cNvPr id="15" name="テキスト ボックス 14">
            <a:extLst>
              <a:ext uri="{FF2B5EF4-FFF2-40B4-BE49-F238E27FC236}">
                <a16:creationId xmlns:a16="http://schemas.microsoft.com/office/drawing/2014/main" id="{C8A39404-8CA0-4045-9461-07A9BF6AF2B5}"/>
              </a:ext>
            </a:extLst>
          </p:cNvPr>
          <p:cNvSpPr txBox="1"/>
          <p:nvPr/>
        </p:nvSpPr>
        <p:spPr>
          <a:xfrm>
            <a:off x="4704727" y="910425"/>
            <a:ext cx="879891" cy="200055"/>
          </a:xfrm>
          <a:prstGeom prst="rect">
            <a:avLst/>
          </a:prstGeom>
          <a:solidFill>
            <a:schemeClr val="bg1"/>
          </a:solid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ja-JP" altLang="en-US" sz="700" dirty="0">
                <a:solidFill>
                  <a:prstClr val="black"/>
                </a:solidFill>
                <a:latin typeface="Meiryo UI" panose="020B0604030504040204" pitchFamily="50" charset="-128"/>
                <a:ea typeface="Meiryo UI" panose="020B0604030504040204" pitchFamily="50" charset="-128"/>
              </a:rPr>
              <a:t>（</a:t>
            </a:r>
            <a:r>
              <a:rPr lang="en-US" altLang="ja-JP" sz="700" dirty="0">
                <a:solidFill>
                  <a:prstClr val="black"/>
                </a:solidFill>
                <a:latin typeface="Meiryo UI" panose="020B0604030504040204" pitchFamily="50" charset="-128"/>
                <a:ea typeface="Meiryo UI" panose="020B0604030504040204" pitchFamily="50" charset="-128"/>
              </a:rPr>
              <a:t>%</a:t>
            </a:r>
            <a:r>
              <a:rPr lang="ja-JP" altLang="en-US" sz="700" dirty="0">
                <a:solidFill>
                  <a:prstClr val="black"/>
                </a:solidFill>
                <a:latin typeface="Meiryo UI" panose="020B0604030504040204" pitchFamily="50" charset="-128"/>
                <a:ea typeface="Meiryo UI" panose="020B0604030504040204" pitchFamily="50" charset="-128"/>
              </a:rPr>
              <a:t>）</a:t>
            </a:r>
            <a:endPar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8933725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コネクタ 8">
            <a:extLst>
              <a:ext uri="{FF2B5EF4-FFF2-40B4-BE49-F238E27FC236}">
                <a16:creationId xmlns:a16="http://schemas.microsoft.com/office/drawing/2014/main" id="{8FB1D801-D88A-4734-8200-9D45DA1C7D00}"/>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8" name="正方形/長方形 7">
            <a:extLst>
              <a:ext uri="{FF2B5EF4-FFF2-40B4-BE49-F238E27FC236}">
                <a16:creationId xmlns:a16="http://schemas.microsoft.com/office/drawing/2014/main" id="{44990233-A2CD-42AD-AAC1-791699F4F152}"/>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82</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2" name="正方形/長方形 21">
            <a:extLst>
              <a:ext uri="{FF2B5EF4-FFF2-40B4-BE49-F238E27FC236}">
                <a16:creationId xmlns:a16="http://schemas.microsoft.com/office/drawing/2014/main" id="{B84C9D67-394A-4DA9-ABDB-2257AE8BDF96}"/>
              </a:ext>
            </a:extLst>
          </p:cNvPr>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２）府民生活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ー教育環境の変化ー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正方形/長方形 50">
            <a:extLst>
              <a:ext uri="{FF2B5EF4-FFF2-40B4-BE49-F238E27FC236}">
                <a16:creationId xmlns:a16="http://schemas.microsoft.com/office/drawing/2014/main" id="{148D4286-381A-44AE-9271-27C173BD8E8F}"/>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82</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pic>
        <p:nvPicPr>
          <p:cNvPr id="11" name="図 10">
            <a:extLst>
              <a:ext uri="{FF2B5EF4-FFF2-40B4-BE49-F238E27FC236}">
                <a16:creationId xmlns:a16="http://schemas.microsoft.com/office/drawing/2014/main" id="{D84CA041-9C70-4544-9D2A-46F5C7377906}"/>
              </a:ext>
            </a:extLst>
          </p:cNvPr>
          <p:cNvPicPr>
            <a:picLocks noChangeAspect="1"/>
          </p:cNvPicPr>
          <p:nvPr/>
        </p:nvPicPr>
        <p:blipFill>
          <a:blip r:embed="rId3"/>
          <a:stretch>
            <a:fillRect/>
          </a:stretch>
        </p:blipFill>
        <p:spPr>
          <a:xfrm>
            <a:off x="4540396" y="3928784"/>
            <a:ext cx="4507868" cy="2377646"/>
          </a:xfrm>
          <a:prstGeom prst="rect">
            <a:avLst/>
          </a:prstGeom>
        </p:spPr>
      </p:pic>
      <p:sp>
        <p:nvSpPr>
          <p:cNvPr id="13" name="テキスト ボックス 12">
            <a:extLst>
              <a:ext uri="{FF2B5EF4-FFF2-40B4-BE49-F238E27FC236}">
                <a16:creationId xmlns:a16="http://schemas.microsoft.com/office/drawing/2014/main" id="{E3619C7E-A8B9-447A-8093-D90863757AA8}"/>
              </a:ext>
            </a:extLst>
          </p:cNvPr>
          <p:cNvSpPr txBox="1"/>
          <p:nvPr/>
        </p:nvSpPr>
        <p:spPr>
          <a:xfrm>
            <a:off x="179511" y="797510"/>
            <a:ext cx="2126366" cy="338554"/>
          </a:xfrm>
          <a:prstGeom prst="rect">
            <a:avLst/>
          </a:prstGeom>
          <a:noFill/>
        </p:spPr>
        <p:txBody>
          <a:bodyPr wrap="square" rtlCol="0">
            <a:spAutoFit/>
          </a:bodyPr>
          <a:lstStyle/>
          <a:p>
            <a:pPr marL="266700" indent="-266700"/>
            <a:r>
              <a:rPr lang="ja-JP" altLang="en-US" sz="1600" b="1" dirty="0">
                <a:latin typeface="Meiryo UI" panose="020B0604030504040204" pitchFamily="50" charset="-128"/>
                <a:ea typeface="Meiryo UI" panose="020B0604030504040204" pitchFamily="50" charset="-128"/>
              </a:rPr>
              <a:t> </a:t>
            </a:r>
            <a:endParaRPr kumimoji="1" lang="en-US" altLang="ja-JP" sz="1600" dirty="0">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02C16AF7-CADC-4F6E-9E70-D0A78DDE068F}"/>
              </a:ext>
            </a:extLst>
          </p:cNvPr>
          <p:cNvSpPr txBox="1"/>
          <p:nvPr/>
        </p:nvSpPr>
        <p:spPr>
          <a:xfrm>
            <a:off x="6421780" y="6258074"/>
            <a:ext cx="2543799" cy="230832"/>
          </a:xfrm>
          <a:prstGeom prst="rect">
            <a:avLst/>
          </a:prstGeom>
          <a:noFill/>
          <a:ln>
            <a:noFill/>
            <a:prstDash val="dash"/>
          </a:ln>
        </p:spPr>
        <p:txBody>
          <a:bodyPr wrap="square" rtlCol="0">
            <a:sp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出典：大阪府「令和</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年度大阪の学校統計」</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テキスト ボックス 15">
            <a:extLst>
              <a:ext uri="{FF2B5EF4-FFF2-40B4-BE49-F238E27FC236}">
                <a16:creationId xmlns:a16="http://schemas.microsoft.com/office/drawing/2014/main" id="{CAF5E234-86C9-47C5-9429-8771682BF9D7}"/>
              </a:ext>
            </a:extLst>
          </p:cNvPr>
          <p:cNvSpPr txBox="1"/>
          <p:nvPr/>
        </p:nvSpPr>
        <p:spPr>
          <a:xfrm>
            <a:off x="4860386" y="3808563"/>
            <a:ext cx="3828871" cy="324000"/>
          </a:xfrm>
          <a:prstGeom prst="rect">
            <a:avLst/>
          </a:prstGeom>
          <a:solidFill>
            <a:schemeClr val="bg1"/>
          </a:solidFill>
          <a:ln>
            <a:noFill/>
            <a:prstDash val="dash"/>
          </a:ln>
        </p:spPr>
        <p:txBody>
          <a:bodyPr wrap="square" rtlCol="0" anchor="ctr" anchorCtr="0">
            <a:noAutofit/>
          </a:bodyPr>
          <a:lstStyle/>
          <a:p>
            <a:pPr algn="ctr"/>
            <a:r>
              <a:rPr lang="ja-JP" altLang="en-US" sz="1200" b="1" dirty="0">
                <a:solidFill>
                  <a:prstClr val="black"/>
                </a:solidFill>
                <a:latin typeface="Meiryo UI" panose="020B0604030504040204" pitchFamily="50" charset="-128"/>
                <a:ea typeface="Meiryo UI" panose="020B0604030504040204" pitchFamily="50" charset="-128"/>
              </a:rPr>
              <a:t>学校数の推移</a:t>
            </a:r>
            <a:r>
              <a:rPr lang="en-US" altLang="ja-JP" sz="1200" b="1" dirty="0">
                <a:latin typeface="Meiryo UI" panose="020B0604030504040204" pitchFamily="50" charset="-128"/>
                <a:ea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rPr>
              <a:t>大阪府</a:t>
            </a:r>
            <a:r>
              <a:rPr lang="en-US" altLang="ja-JP" sz="1200" b="1" dirty="0">
                <a:latin typeface="Meiryo UI" panose="020B0604030504040204" pitchFamily="50" charset="-128"/>
                <a:ea typeface="Meiryo UI" panose="020B0604030504040204" pitchFamily="50" charset="-128"/>
              </a:rPr>
              <a:t>】</a:t>
            </a:r>
          </a:p>
        </p:txBody>
      </p:sp>
      <p:pic>
        <p:nvPicPr>
          <p:cNvPr id="17" name="図 16">
            <a:extLst>
              <a:ext uri="{FF2B5EF4-FFF2-40B4-BE49-F238E27FC236}">
                <a16:creationId xmlns:a16="http://schemas.microsoft.com/office/drawing/2014/main" id="{4F3E40E3-FE33-4D85-B890-5833EDC65FC8}"/>
              </a:ext>
            </a:extLst>
          </p:cNvPr>
          <p:cNvPicPr>
            <a:picLocks noChangeAspect="1"/>
          </p:cNvPicPr>
          <p:nvPr/>
        </p:nvPicPr>
        <p:blipFill rotWithShape="1">
          <a:blip r:embed="rId4"/>
          <a:srcRect r="5470"/>
          <a:stretch/>
        </p:blipFill>
        <p:spPr>
          <a:xfrm>
            <a:off x="4456621" y="1228442"/>
            <a:ext cx="4591643" cy="2517866"/>
          </a:xfrm>
          <a:prstGeom prst="rect">
            <a:avLst/>
          </a:prstGeom>
        </p:spPr>
      </p:pic>
      <p:sp>
        <p:nvSpPr>
          <p:cNvPr id="18" name="テキスト ボックス 17">
            <a:extLst>
              <a:ext uri="{FF2B5EF4-FFF2-40B4-BE49-F238E27FC236}">
                <a16:creationId xmlns:a16="http://schemas.microsoft.com/office/drawing/2014/main" id="{8CF6E1B8-23FF-4466-8856-FAE5E3C2D163}"/>
              </a:ext>
            </a:extLst>
          </p:cNvPr>
          <p:cNvSpPr txBox="1"/>
          <p:nvPr/>
        </p:nvSpPr>
        <p:spPr>
          <a:xfrm>
            <a:off x="4774460" y="966787"/>
            <a:ext cx="3955963" cy="332020"/>
          </a:xfrm>
          <a:prstGeom prst="rect">
            <a:avLst/>
          </a:prstGeom>
          <a:solidFill>
            <a:schemeClr val="bg1"/>
          </a:solidFill>
          <a:ln>
            <a:noFill/>
            <a:prstDash val="dash"/>
          </a:ln>
        </p:spPr>
        <p:txBody>
          <a:bodyPr wrap="square" rtlCol="0" anchor="ctr" anchorCtr="0">
            <a:noAutofit/>
          </a:bodyPr>
          <a:lstStyle/>
          <a:p>
            <a:pPr algn="ctr"/>
            <a:r>
              <a:rPr lang="ja-JP" altLang="en-US" sz="1200" b="1" dirty="0">
                <a:solidFill>
                  <a:prstClr val="black"/>
                </a:solidFill>
                <a:latin typeface="Meiryo UI" panose="020B0604030504040204" pitchFamily="50" charset="-128"/>
                <a:ea typeface="Meiryo UI" panose="020B0604030504040204" pitchFamily="50" charset="-128"/>
              </a:rPr>
              <a:t>園児・児童・生徒数の推移</a:t>
            </a:r>
            <a:r>
              <a:rPr lang="en-US" altLang="ja-JP" sz="1200" b="1" dirty="0">
                <a:latin typeface="Meiryo UI" panose="020B0604030504040204" pitchFamily="50" charset="-128"/>
                <a:ea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rPr>
              <a:t>大阪府</a:t>
            </a:r>
            <a:r>
              <a:rPr lang="en-US" altLang="ja-JP" sz="1200" b="1" dirty="0">
                <a:latin typeface="Meiryo UI" panose="020B0604030504040204" pitchFamily="50" charset="-128"/>
                <a:ea typeface="Meiryo UI" panose="020B0604030504040204" pitchFamily="50" charset="-128"/>
              </a:rPr>
              <a:t>】</a:t>
            </a:r>
          </a:p>
        </p:txBody>
      </p:sp>
      <p:sp>
        <p:nvSpPr>
          <p:cNvPr id="19" name="テキスト ボックス 18">
            <a:extLst>
              <a:ext uri="{FF2B5EF4-FFF2-40B4-BE49-F238E27FC236}">
                <a16:creationId xmlns:a16="http://schemas.microsoft.com/office/drawing/2014/main" id="{60B06681-1C56-4263-AC2A-72AD1EA12E25}"/>
              </a:ext>
            </a:extLst>
          </p:cNvPr>
          <p:cNvSpPr txBox="1"/>
          <p:nvPr/>
        </p:nvSpPr>
        <p:spPr>
          <a:xfrm>
            <a:off x="179511" y="797510"/>
            <a:ext cx="2126366" cy="338554"/>
          </a:xfrm>
          <a:prstGeom prst="rect">
            <a:avLst/>
          </a:prstGeom>
          <a:noFill/>
        </p:spPr>
        <p:txBody>
          <a:bodyPr wrap="square" rtlCol="0">
            <a:spAutoFit/>
          </a:bodyPr>
          <a:lstStyle/>
          <a:p>
            <a:pPr marL="266700" indent="-266700"/>
            <a:r>
              <a:rPr lang="ja-JP" altLang="en-US" sz="1600" b="1" dirty="0">
                <a:latin typeface="Meiryo UI" panose="020B0604030504040204" pitchFamily="50" charset="-128"/>
                <a:ea typeface="Meiryo UI" panose="020B0604030504040204" pitchFamily="50" charset="-128"/>
              </a:rPr>
              <a:t> </a:t>
            </a:r>
            <a:endParaRPr kumimoji="1" lang="en-US" altLang="ja-JP" sz="1600" dirty="0">
              <a:latin typeface="Meiryo UI" panose="020B0604030504040204" pitchFamily="50" charset="-128"/>
              <a:ea typeface="Meiryo UI" panose="020B0604030504040204" pitchFamily="50" charset="-128"/>
            </a:endParaRPr>
          </a:p>
        </p:txBody>
      </p:sp>
      <p:sp>
        <p:nvSpPr>
          <p:cNvPr id="20" name="四角形: 角を丸くする 19">
            <a:extLst>
              <a:ext uri="{FF2B5EF4-FFF2-40B4-BE49-F238E27FC236}">
                <a16:creationId xmlns:a16="http://schemas.microsoft.com/office/drawing/2014/main" id="{9CD69D48-77D7-440B-82AB-B1C17C9BB5B1}"/>
              </a:ext>
            </a:extLst>
          </p:cNvPr>
          <p:cNvSpPr/>
          <p:nvPr/>
        </p:nvSpPr>
        <p:spPr>
          <a:xfrm>
            <a:off x="178993" y="696848"/>
            <a:ext cx="4030698" cy="6014309"/>
          </a:xfrm>
          <a:prstGeom prst="roundRect">
            <a:avLst>
              <a:gd name="adj" fmla="val 4304"/>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テキスト ボックス 20">
            <a:extLst>
              <a:ext uri="{FF2B5EF4-FFF2-40B4-BE49-F238E27FC236}">
                <a16:creationId xmlns:a16="http://schemas.microsoft.com/office/drawing/2014/main" id="{6D1FBF77-280A-42E3-86A7-BECB40BD434E}"/>
              </a:ext>
            </a:extLst>
          </p:cNvPr>
          <p:cNvSpPr txBox="1"/>
          <p:nvPr/>
        </p:nvSpPr>
        <p:spPr>
          <a:xfrm>
            <a:off x="178993" y="844713"/>
            <a:ext cx="4030698" cy="2554545"/>
          </a:xfrm>
          <a:prstGeom prst="rect">
            <a:avLst/>
          </a:prstGeom>
          <a:noFill/>
        </p:spPr>
        <p:txBody>
          <a:bodyPr wrap="square" rtlCol="0">
            <a:spAutoFit/>
          </a:bodyPr>
          <a:lstStyle/>
          <a:p>
            <a:pPr marL="180975" indent="-180975"/>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lang="ja-JP" altLang="en-US" sz="1600" dirty="0">
                <a:latin typeface="Meiryo UI" panose="020B0604030504040204" pitchFamily="50" charset="-128"/>
                <a:ea typeface="Meiryo UI" panose="020B0604030504040204" pitchFamily="50" charset="-128"/>
              </a:rPr>
              <a:t>少子化により、大阪府の児童・生徒数は減少を続けており、小学校・中学校・高校それぞれにおいて、ピーク時の半数以下となっています。</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pPr marL="180975" indent="-180975"/>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lang="ja-JP" altLang="en-US" sz="1600" dirty="0">
                <a:latin typeface="Meiryo UI" panose="020B0604030504040204" pitchFamily="50" charset="-128"/>
                <a:ea typeface="Meiryo UI" panose="020B0604030504040204" pitchFamily="50" charset="-128"/>
              </a:rPr>
              <a:t>学校数についても、小学校は</a:t>
            </a:r>
            <a:r>
              <a:rPr lang="en-US" altLang="ja-JP" sz="1600" dirty="0">
                <a:latin typeface="Meiryo UI" panose="020B0604030504040204" pitchFamily="50" charset="-128"/>
                <a:ea typeface="Meiryo UI" panose="020B0604030504040204" pitchFamily="50" charset="-128"/>
              </a:rPr>
              <a:t>14</a:t>
            </a:r>
            <a:r>
              <a:rPr lang="ja-JP" altLang="en-US" sz="1600" dirty="0">
                <a:latin typeface="Meiryo UI" panose="020B0604030504040204" pitchFamily="50" charset="-128"/>
                <a:ea typeface="Meiryo UI" panose="020B0604030504040204" pitchFamily="50" charset="-128"/>
              </a:rPr>
              <a:t>年連続で減少を続けています。</a:t>
            </a:r>
          </a:p>
          <a:p>
            <a:pPr marL="180975" indent="-180975"/>
            <a:r>
              <a:rPr lang="ja-JP" altLang="en-US" sz="1600" dirty="0">
                <a:latin typeface="Meiryo UI" panose="020B0604030504040204" pitchFamily="50" charset="-128"/>
                <a:ea typeface="Meiryo UI" panose="020B0604030504040204" pitchFamily="50" charset="-128"/>
              </a:rPr>
              <a:t>　　子ども数が大きく減少する地域では、通学や部活動等の集団活動に支障が生じるおそれがあります。</a:t>
            </a:r>
            <a:endParaRPr lang="en-US" altLang="ja-JP"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0955145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F5BC6D8B-D1EC-4639-91B7-92C04D235BDD}"/>
              </a:ext>
            </a:extLst>
          </p:cNvPr>
          <p:cNvPicPr>
            <a:picLocks noChangeAspect="1"/>
          </p:cNvPicPr>
          <p:nvPr/>
        </p:nvPicPr>
        <p:blipFill>
          <a:blip r:embed="rId3"/>
          <a:stretch>
            <a:fillRect/>
          </a:stretch>
        </p:blipFill>
        <p:spPr>
          <a:xfrm>
            <a:off x="4221651" y="3691613"/>
            <a:ext cx="5047926" cy="3145809"/>
          </a:xfrm>
          <a:prstGeom prst="rect">
            <a:avLst/>
          </a:prstGeom>
        </p:spPr>
      </p:pic>
      <p:sp>
        <p:nvSpPr>
          <p:cNvPr id="39" name="四角形: 角を丸くする 38">
            <a:extLst>
              <a:ext uri="{FF2B5EF4-FFF2-40B4-BE49-F238E27FC236}">
                <a16:creationId xmlns:a16="http://schemas.microsoft.com/office/drawing/2014/main" id="{E3D264C5-EA42-41D9-865B-ABE3C516F3EB}"/>
              </a:ext>
            </a:extLst>
          </p:cNvPr>
          <p:cNvSpPr/>
          <p:nvPr/>
        </p:nvSpPr>
        <p:spPr>
          <a:xfrm>
            <a:off x="178993" y="1395273"/>
            <a:ext cx="4032917" cy="5315886"/>
          </a:xfrm>
          <a:prstGeom prst="roundRect">
            <a:avLst>
              <a:gd name="adj" fmla="val 4304"/>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9" name="直線コネクタ 8">
            <a:extLst>
              <a:ext uri="{FF2B5EF4-FFF2-40B4-BE49-F238E27FC236}">
                <a16:creationId xmlns:a16="http://schemas.microsoft.com/office/drawing/2014/main" id="{8FB1D801-D88A-4734-8200-9D45DA1C7D00}"/>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37" name="テキスト ボックス 36">
            <a:extLst>
              <a:ext uri="{FF2B5EF4-FFF2-40B4-BE49-F238E27FC236}">
                <a16:creationId xmlns:a16="http://schemas.microsoft.com/office/drawing/2014/main" id="{5741BEDC-2F5C-4C90-9337-A5C680E17C7D}"/>
              </a:ext>
            </a:extLst>
          </p:cNvPr>
          <p:cNvSpPr txBox="1"/>
          <p:nvPr/>
        </p:nvSpPr>
        <p:spPr>
          <a:xfrm>
            <a:off x="179511" y="684235"/>
            <a:ext cx="8741729" cy="584775"/>
          </a:xfrm>
          <a:prstGeom prst="rect">
            <a:avLst/>
          </a:prstGeom>
          <a:noFill/>
        </p:spPr>
        <p:txBody>
          <a:bodyPr wrap="square" rtlCol="0">
            <a:spAutoFit/>
          </a:bodyPr>
          <a:lstStyle/>
          <a:p>
            <a:pPr algn="just"/>
            <a:r>
              <a:rPr lang="ja-JP" altLang="en-US" sz="1600" dirty="0">
                <a:latin typeface="Meiryo UI" panose="020B0604030504040204" pitchFamily="50" charset="-128"/>
                <a:ea typeface="Meiryo UI" panose="020B0604030504040204" pitchFamily="50" charset="-128"/>
              </a:rPr>
              <a:t>　人口減少や少子高齢化の進展による人口構成の変化により、インフラ需要の変化や空き家の問題など、まちづくりにおける様々な課題の深刻化が懸念されます。</a:t>
            </a:r>
            <a:endParaRPr kumimoji="1" lang="ja-JP" altLang="en-US" sz="1600" dirty="0">
              <a:latin typeface="Meiryo UI" panose="020B0604030504040204" pitchFamily="50" charset="-128"/>
              <a:ea typeface="Meiryo UI" panose="020B0604030504040204" pitchFamily="50" charset="-128"/>
            </a:endParaRPr>
          </a:p>
        </p:txBody>
      </p:sp>
      <p:sp>
        <p:nvSpPr>
          <p:cNvPr id="38" name="テキスト ボックス 37">
            <a:extLst>
              <a:ext uri="{FF2B5EF4-FFF2-40B4-BE49-F238E27FC236}">
                <a16:creationId xmlns:a16="http://schemas.microsoft.com/office/drawing/2014/main" id="{9A8076E0-E158-4A7B-93CD-1379F1344245}"/>
              </a:ext>
            </a:extLst>
          </p:cNvPr>
          <p:cNvSpPr txBox="1"/>
          <p:nvPr/>
        </p:nvSpPr>
        <p:spPr>
          <a:xfrm>
            <a:off x="169252" y="1585771"/>
            <a:ext cx="4017995" cy="3046988"/>
          </a:xfrm>
          <a:prstGeom prst="rect">
            <a:avLst/>
          </a:prstGeom>
          <a:noFill/>
        </p:spPr>
        <p:txBody>
          <a:bodyPr wrap="square" rtlCol="0">
            <a:spAutoFit/>
          </a:bodyPr>
          <a:lstStyle/>
          <a:p>
            <a:pPr marL="180975" indent="-180975"/>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lang="ja-JP" altLang="en-US" sz="1600" dirty="0">
                <a:latin typeface="Meiryo UI" panose="020B0604030504040204" pitchFamily="50" charset="-128"/>
                <a:ea typeface="Meiryo UI" panose="020B0604030504040204" pitchFamily="50" charset="-128"/>
              </a:rPr>
              <a:t>大阪府内の乗合バスの利用者は、コロナ禍からの回復はみられるものの、全体として減少傾向であり、</a:t>
            </a:r>
            <a:r>
              <a:rPr lang="en-US" altLang="ja-JP" sz="1600" dirty="0">
                <a:latin typeface="Meiryo UI" panose="020B0604030504040204" pitchFamily="50" charset="-128"/>
                <a:ea typeface="Meiryo UI" panose="020B0604030504040204" pitchFamily="50" charset="-128"/>
              </a:rPr>
              <a:t>2023</a:t>
            </a:r>
            <a:r>
              <a:rPr lang="ja-JP" altLang="en-US" sz="1600" dirty="0">
                <a:latin typeface="Meiryo UI" panose="020B0604030504040204" pitchFamily="50" charset="-128"/>
                <a:ea typeface="Meiryo UI" panose="020B0604030504040204" pitchFamily="50" charset="-128"/>
              </a:rPr>
              <a:t>年度は</a:t>
            </a:r>
            <a:r>
              <a:rPr lang="en-US" altLang="ja-JP" sz="1600" dirty="0">
                <a:latin typeface="Meiryo UI" panose="020B0604030504040204" pitchFamily="50" charset="-128"/>
                <a:ea typeface="Meiryo UI" panose="020B0604030504040204" pitchFamily="50" charset="-128"/>
              </a:rPr>
              <a:t>2000</a:t>
            </a:r>
            <a:r>
              <a:rPr lang="ja-JP" altLang="en-US" sz="1600" dirty="0">
                <a:latin typeface="Meiryo UI" panose="020B0604030504040204" pitchFamily="50" charset="-128"/>
                <a:ea typeface="Meiryo UI" panose="020B0604030504040204" pitchFamily="50" charset="-128"/>
              </a:rPr>
              <a:t>年度比で</a:t>
            </a:r>
            <a:r>
              <a:rPr lang="en-US" altLang="ja-JP" sz="1600" dirty="0">
                <a:latin typeface="Meiryo UI" panose="020B0604030504040204" pitchFamily="50" charset="-128"/>
                <a:ea typeface="Meiryo UI" panose="020B0604030504040204" pitchFamily="50" charset="-128"/>
              </a:rPr>
              <a:t>65%</a:t>
            </a:r>
            <a:r>
              <a:rPr lang="ja-JP" altLang="en-US" sz="1600" dirty="0">
                <a:latin typeface="Meiryo UI" panose="020B0604030504040204" pitchFamily="50" charset="-128"/>
                <a:ea typeface="Meiryo UI" panose="020B0604030504040204" pitchFamily="50" charset="-128"/>
              </a:rPr>
              <a:t>となっています。</a:t>
            </a:r>
          </a:p>
          <a:p>
            <a:pPr marL="180975" indent="-180975"/>
            <a:r>
              <a:rPr lang="ja-JP" altLang="en-US" sz="1600" dirty="0">
                <a:latin typeface="Meiryo UI" panose="020B0604030504040204" pitchFamily="50" charset="-128"/>
                <a:ea typeface="Meiryo UI" panose="020B0604030504040204" pitchFamily="50" charset="-128"/>
              </a:rPr>
              <a:t>  　今後、人口減少が進むと、路線バスの減便等の移動手段への影響が懸念されます。</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pPr marL="180975" indent="-180975"/>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lang="ja-JP" altLang="en-US" sz="1600" dirty="0">
                <a:latin typeface="Meiryo UI" panose="020B0604030504040204" pitchFamily="50" charset="-128"/>
                <a:ea typeface="Meiryo UI" panose="020B0604030504040204" pitchFamily="50" charset="-128"/>
              </a:rPr>
              <a:t>大阪府では空き家数が増加傾向であり、</a:t>
            </a:r>
            <a:r>
              <a:rPr lang="en-US" altLang="ja-JP" sz="1600" dirty="0">
                <a:latin typeface="Meiryo UI" panose="020B0604030504040204" pitchFamily="50" charset="-128"/>
                <a:ea typeface="Meiryo UI" panose="020B0604030504040204" pitchFamily="50" charset="-128"/>
              </a:rPr>
              <a:t>2023</a:t>
            </a:r>
            <a:r>
              <a:rPr lang="ja-JP" altLang="en-US" sz="1600" dirty="0">
                <a:latin typeface="Meiryo UI" panose="020B0604030504040204" pitchFamily="50" charset="-128"/>
                <a:ea typeface="Meiryo UI" panose="020B0604030504040204" pitchFamily="50" charset="-128"/>
              </a:rPr>
              <a:t>年時点で、空き家数が</a:t>
            </a:r>
            <a:r>
              <a:rPr lang="en-US" altLang="ja-JP" sz="1600" dirty="0">
                <a:latin typeface="Meiryo UI" panose="020B0604030504040204" pitchFamily="50" charset="-128"/>
                <a:ea typeface="Meiryo UI" panose="020B0604030504040204" pitchFamily="50" charset="-128"/>
              </a:rPr>
              <a:t>70</a:t>
            </a:r>
            <a:r>
              <a:rPr lang="ja-JP" altLang="en-US" sz="1600" dirty="0">
                <a:latin typeface="Meiryo UI" panose="020B0604030504040204" pitchFamily="50" charset="-128"/>
                <a:ea typeface="Meiryo UI" panose="020B0604030504040204" pitchFamily="50" charset="-128"/>
              </a:rPr>
              <a:t>万戸、空き家率が</a:t>
            </a:r>
            <a:r>
              <a:rPr lang="en-US" altLang="ja-JP" sz="1600" dirty="0">
                <a:latin typeface="Meiryo UI" panose="020B0604030504040204" pitchFamily="50" charset="-128"/>
                <a:ea typeface="Meiryo UI" panose="020B0604030504040204" pitchFamily="50" charset="-128"/>
              </a:rPr>
              <a:t>14.2</a:t>
            </a:r>
            <a:r>
              <a:rPr lang="ja-JP" altLang="en-US" sz="1600" dirty="0">
                <a:latin typeface="Meiryo UI" panose="020B0604030504040204" pitchFamily="50" charset="-128"/>
                <a:ea typeface="Meiryo UI" panose="020B0604030504040204" pitchFamily="50" charset="-128"/>
              </a:rPr>
              <a:t>％となっています。人口減少に伴い、さらなる空き家の増加、各地域の低密度化が懸念されます。</a:t>
            </a:r>
            <a:endParaRPr lang="en-US" altLang="ja-JP" sz="1600" dirty="0">
              <a:latin typeface="Meiryo UI" panose="020B0604030504040204" pitchFamily="50" charset="-128"/>
              <a:ea typeface="Meiryo UI" panose="020B0604030504040204" pitchFamily="50" charset="-128"/>
            </a:endParaRPr>
          </a:p>
        </p:txBody>
      </p:sp>
      <p:sp>
        <p:nvSpPr>
          <p:cNvPr id="24" name="正方形/長方形 23">
            <a:extLst>
              <a:ext uri="{FF2B5EF4-FFF2-40B4-BE49-F238E27FC236}">
                <a16:creationId xmlns:a16="http://schemas.microsoft.com/office/drawing/2014/main" id="{835032D5-240F-434F-B1A4-7E38669C20A1}"/>
              </a:ext>
            </a:extLst>
          </p:cNvPr>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）都市・まちづくり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ー都市構造の変化ー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正方形/長方形 45">
            <a:extLst>
              <a:ext uri="{FF2B5EF4-FFF2-40B4-BE49-F238E27FC236}">
                <a16:creationId xmlns:a16="http://schemas.microsoft.com/office/drawing/2014/main" id="{A125AE06-0CEA-4511-A0E1-C841DA9BEC84}"/>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ts val="2500"/>
              </a:lnSpc>
              <a:defRPr/>
            </a:pPr>
            <a:fld id="{C8692C38-0430-4F61-A0D4-4C5C3C1314F7}" type="slidenum">
              <a:rPr lang="ja-JP" altLang="en-US">
                <a:solidFill>
                  <a:prstClr val="black"/>
                </a:solidFill>
                <a:latin typeface="Meiryo UI" panose="020B0604030504040204" pitchFamily="50" charset="-128"/>
                <a:ea typeface="Meiryo UI" panose="020B0604030504040204" pitchFamily="50" charset="-128"/>
              </a:rPr>
              <a:pPr algn="ctr">
                <a:lnSpc>
                  <a:spcPts val="2500"/>
                </a:lnSpc>
                <a:defRPr/>
              </a:pPr>
              <a:t>83</a:t>
            </a:fld>
            <a:endParaRPr lang="ja-JP" altLang="en-US" dirty="0">
              <a:solidFill>
                <a:prstClr val="black"/>
              </a:solidFill>
              <a:latin typeface="Meiryo UI" panose="020B0604030504040204" pitchFamily="50" charset="-128"/>
              <a:ea typeface="Meiryo UI" panose="020B0604030504040204" pitchFamily="50" charset="-128"/>
            </a:endParaRPr>
          </a:p>
        </p:txBody>
      </p:sp>
      <p:sp>
        <p:nvSpPr>
          <p:cNvPr id="47" name="正方形/長方形 27">
            <a:extLst>
              <a:ext uri="{FF2B5EF4-FFF2-40B4-BE49-F238E27FC236}">
                <a16:creationId xmlns:a16="http://schemas.microsoft.com/office/drawing/2014/main" id="{BEEEADEB-EA8C-45E2-891F-DA18556C3955}"/>
              </a:ext>
            </a:extLst>
          </p:cNvPr>
          <p:cNvSpPr/>
          <p:nvPr/>
        </p:nvSpPr>
        <p:spPr>
          <a:xfrm>
            <a:off x="6784845" y="3567198"/>
            <a:ext cx="2191836" cy="215444"/>
          </a:xfrm>
          <a:prstGeom prst="rect">
            <a:avLst/>
          </a:prstGeom>
        </p:spPr>
        <p:txBody>
          <a:bodyPr wrap="square">
            <a:spAutoFit/>
          </a:bodyPr>
          <a:lstStyle/>
          <a:p>
            <a:pPr defTabSz="662792">
              <a:defRPr/>
            </a:pPr>
            <a:r>
              <a:rPr kumimoji="0" lang="ja-JP" altLang="en-US" sz="800" kern="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出典：国土交通省「自動車輸送統計調査」</a:t>
            </a:r>
          </a:p>
        </p:txBody>
      </p:sp>
      <p:sp>
        <p:nvSpPr>
          <p:cNvPr id="49" name="Rectangle 2">
            <a:extLst>
              <a:ext uri="{FF2B5EF4-FFF2-40B4-BE49-F238E27FC236}">
                <a16:creationId xmlns:a16="http://schemas.microsoft.com/office/drawing/2014/main" id="{847E618A-EB10-4307-90AD-150C4077082D}"/>
              </a:ext>
            </a:extLst>
          </p:cNvPr>
          <p:cNvSpPr>
            <a:spLocks noChangeArrowheads="1"/>
          </p:cNvSpPr>
          <p:nvPr/>
        </p:nvSpPr>
        <p:spPr bwMode="auto">
          <a:xfrm>
            <a:off x="4539915" y="1143889"/>
            <a:ext cx="4106784" cy="2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algn="ctr" fontAlgn="ctr">
              <a:spcBef>
                <a:spcPct val="0"/>
              </a:spcBef>
              <a:buClr>
                <a:srgbClr val="D6ECFF"/>
              </a:buClr>
              <a:buNone/>
              <a:defRPr/>
            </a:pPr>
            <a:r>
              <a:rPr lang="ja-JP" altLang="en-US" sz="1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乗合バスの輸送人員</a:t>
            </a:r>
            <a:r>
              <a:rPr lang="en-US" altLang="ja-JP" sz="1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大阪府</a:t>
            </a:r>
            <a:r>
              <a:rPr lang="en-US" altLang="ja-JP" sz="1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テキスト ボックス 50">
            <a:extLst>
              <a:ext uri="{FF2B5EF4-FFF2-40B4-BE49-F238E27FC236}">
                <a16:creationId xmlns:a16="http://schemas.microsoft.com/office/drawing/2014/main" id="{91E8882D-FB0B-401C-B26A-020EA3740562}"/>
              </a:ext>
            </a:extLst>
          </p:cNvPr>
          <p:cNvSpPr txBox="1"/>
          <p:nvPr/>
        </p:nvSpPr>
        <p:spPr>
          <a:xfrm>
            <a:off x="4258610" y="1352546"/>
            <a:ext cx="788987" cy="215444"/>
          </a:xfrm>
          <a:prstGeom prst="rect">
            <a:avLst/>
          </a:prstGeom>
          <a:noFill/>
        </p:spPr>
        <p:txBody>
          <a:bodyPr wrap="square" rtlCol="0">
            <a:spAutoFit/>
          </a:bodyPr>
          <a:lstStyle/>
          <a:p>
            <a:pPr algn="ctr">
              <a:defRPr/>
            </a:pPr>
            <a:r>
              <a:rPr lang="ja-JP" altLang="en-US" sz="800" dirty="0">
                <a:solidFill>
                  <a:prstClr val="black"/>
                </a:solidFill>
                <a:latin typeface="Meiryo UI" panose="020B0604030504040204" pitchFamily="50" charset="-128"/>
                <a:ea typeface="Meiryo UI" panose="020B0604030504040204" pitchFamily="50" charset="-128"/>
              </a:rPr>
              <a:t>（千人）</a:t>
            </a:r>
            <a:endParaRPr lang="ja-JP" altLang="en-US" sz="1200" dirty="0">
              <a:solidFill>
                <a:prstClr val="black"/>
              </a:solidFill>
              <a:latin typeface="Meiryo UI" panose="020B0604030504040204" pitchFamily="50" charset="-128"/>
              <a:ea typeface="Meiryo UI" panose="020B0604030504040204" pitchFamily="50" charset="-128"/>
            </a:endParaRPr>
          </a:p>
        </p:txBody>
      </p:sp>
      <p:pic>
        <p:nvPicPr>
          <p:cNvPr id="2" name="図 1">
            <a:extLst>
              <a:ext uri="{FF2B5EF4-FFF2-40B4-BE49-F238E27FC236}">
                <a16:creationId xmlns:a16="http://schemas.microsoft.com/office/drawing/2014/main" id="{DA8B06BB-E516-4CAA-A5E0-C06D1E7C5ECB}"/>
              </a:ext>
            </a:extLst>
          </p:cNvPr>
          <p:cNvPicPr>
            <a:picLocks noChangeAspect="1"/>
          </p:cNvPicPr>
          <p:nvPr/>
        </p:nvPicPr>
        <p:blipFill>
          <a:blip r:embed="rId4"/>
          <a:stretch>
            <a:fillRect/>
          </a:stretch>
        </p:blipFill>
        <p:spPr>
          <a:xfrm>
            <a:off x="4353579" y="1403552"/>
            <a:ext cx="4621169" cy="2219136"/>
          </a:xfrm>
          <a:prstGeom prst="rect">
            <a:avLst/>
          </a:prstGeom>
        </p:spPr>
      </p:pic>
    </p:spTree>
    <p:extLst>
      <p:ext uri="{BB962C8B-B14F-4D97-AF65-F5344CB8AC3E}">
        <p14:creationId xmlns:p14="http://schemas.microsoft.com/office/powerpoint/2010/main" val="144625132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コネクタ 8">
            <a:extLst>
              <a:ext uri="{FF2B5EF4-FFF2-40B4-BE49-F238E27FC236}">
                <a16:creationId xmlns:a16="http://schemas.microsoft.com/office/drawing/2014/main" id="{8FB1D801-D88A-4734-8200-9D45DA1C7D00}"/>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8" name="テキスト ボックス 17">
            <a:extLst>
              <a:ext uri="{FF2B5EF4-FFF2-40B4-BE49-F238E27FC236}">
                <a16:creationId xmlns:a16="http://schemas.microsoft.com/office/drawing/2014/main" id="{D3B67018-8AE7-4B30-8E93-B363068FFA9E}"/>
              </a:ext>
            </a:extLst>
          </p:cNvPr>
          <p:cNvSpPr txBox="1"/>
          <p:nvPr/>
        </p:nvSpPr>
        <p:spPr>
          <a:xfrm>
            <a:off x="179511" y="797510"/>
            <a:ext cx="2126366" cy="338554"/>
          </a:xfrm>
          <a:prstGeom prst="rect">
            <a:avLst/>
          </a:prstGeom>
          <a:noFill/>
        </p:spPr>
        <p:txBody>
          <a:bodyPr wrap="square" rtlCol="0">
            <a:spAutoFit/>
          </a:bodyPr>
          <a:lstStyle/>
          <a:p>
            <a:pPr marL="266700" indent="-266700"/>
            <a:r>
              <a:rPr lang="ja-JP" altLang="en-US" sz="1600" b="1" dirty="0">
                <a:latin typeface="Meiryo UI" panose="020B0604030504040204" pitchFamily="50" charset="-128"/>
                <a:ea typeface="Meiryo UI" panose="020B0604030504040204" pitchFamily="50" charset="-128"/>
              </a:rPr>
              <a:t> </a:t>
            </a:r>
            <a:endParaRPr kumimoji="1" lang="en-US" altLang="ja-JP" sz="1600" dirty="0">
              <a:latin typeface="Meiryo UI" panose="020B0604030504040204" pitchFamily="50" charset="-128"/>
              <a:ea typeface="Meiryo UI" panose="020B0604030504040204" pitchFamily="50" charset="-128"/>
            </a:endParaRPr>
          </a:p>
        </p:txBody>
      </p:sp>
      <p:sp>
        <p:nvSpPr>
          <p:cNvPr id="37" name="正方形/長方形 36">
            <a:extLst>
              <a:ext uri="{FF2B5EF4-FFF2-40B4-BE49-F238E27FC236}">
                <a16:creationId xmlns:a16="http://schemas.microsoft.com/office/drawing/2014/main" id="{DEE0B121-81BD-4EF5-8E79-7872B257CAAE}"/>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84</a:t>
            </a:fld>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9" name="Rectangle 2">
            <a:extLst>
              <a:ext uri="{FF2B5EF4-FFF2-40B4-BE49-F238E27FC236}">
                <a16:creationId xmlns:a16="http://schemas.microsoft.com/office/drawing/2014/main" id="{B3F709E6-6E35-4AEE-AA00-25FACF545FC5}"/>
              </a:ext>
            </a:extLst>
          </p:cNvPr>
          <p:cNvSpPr>
            <a:spLocks noChangeArrowheads="1"/>
          </p:cNvSpPr>
          <p:nvPr/>
        </p:nvSpPr>
        <p:spPr bwMode="auto">
          <a:xfrm>
            <a:off x="4999002" y="798179"/>
            <a:ext cx="3085487" cy="2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農業就業者数の推移</a:t>
            </a: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a:t>
            </a: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テキスト ボックス 25">
            <a:extLst>
              <a:ext uri="{FF2B5EF4-FFF2-40B4-BE49-F238E27FC236}">
                <a16:creationId xmlns:a16="http://schemas.microsoft.com/office/drawing/2014/main" id="{487C2882-20B3-437F-A9B6-E89F8E8FAE39}"/>
              </a:ext>
            </a:extLst>
          </p:cNvPr>
          <p:cNvSpPr txBox="1"/>
          <p:nvPr/>
        </p:nvSpPr>
        <p:spPr>
          <a:xfrm>
            <a:off x="8290568" y="941900"/>
            <a:ext cx="788987"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800" dirty="0">
                <a:solidFill>
                  <a:prstClr val="black"/>
                </a:solidFill>
                <a:latin typeface="Meiryo UI" panose="020B0604030504040204" pitchFamily="50" charset="-128"/>
                <a:ea typeface="Meiryo UI" panose="020B0604030504040204" pitchFamily="50" charset="-128"/>
              </a:rPr>
              <a:t>（人）</a:t>
            </a: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33" name="テキスト ボックス 32">
            <a:extLst>
              <a:ext uri="{FF2B5EF4-FFF2-40B4-BE49-F238E27FC236}">
                <a16:creationId xmlns:a16="http://schemas.microsoft.com/office/drawing/2014/main" id="{97C11C21-D7AA-41E2-9B34-41D705C27AD9}"/>
              </a:ext>
            </a:extLst>
          </p:cNvPr>
          <p:cNvSpPr txBox="1"/>
          <p:nvPr/>
        </p:nvSpPr>
        <p:spPr>
          <a:xfrm>
            <a:off x="8223978" y="3801922"/>
            <a:ext cx="788987"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800" dirty="0">
                <a:solidFill>
                  <a:prstClr val="black"/>
                </a:solidFill>
                <a:latin typeface="Meiryo UI" panose="020B0604030504040204" pitchFamily="50" charset="-128"/>
                <a:ea typeface="Meiryo UI" panose="020B0604030504040204" pitchFamily="50" charset="-128"/>
              </a:rPr>
              <a:t>（人）</a:t>
            </a: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grpSp>
        <p:nvGrpSpPr>
          <p:cNvPr id="2" name="グループ化 1">
            <a:extLst>
              <a:ext uri="{FF2B5EF4-FFF2-40B4-BE49-F238E27FC236}">
                <a16:creationId xmlns:a16="http://schemas.microsoft.com/office/drawing/2014/main" id="{7859FB56-1F98-404C-8BC5-21B2F2310EA0}"/>
              </a:ext>
            </a:extLst>
          </p:cNvPr>
          <p:cNvGrpSpPr/>
          <p:nvPr/>
        </p:nvGrpSpPr>
        <p:grpSpPr>
          <a:xfrm>
            <a:off x="5000895" y="3686299"/>
            <a:ext cx="3824718" cy="2754620"/>
            <a:chOff x="5056479" y="2553301"/>
            <a:chExt cx="3824718" cy="2246808"/>
          </a:xfrm>
        </p:grpSpPr>
        <p:sp>
          <p:nvSpPr>
            <p:cNvPr id="27" name="Rectangle 2">
              <a:extLst>
                <a:ext uri="{FF2B5EF4-FFF2-40B4-BE49-F238E27FC236}">
                  <a16:creationId xmlns:a16="http://schemas.microsoft.com/office/drawing/2014/main" id="{91E3CBD8-8156-4FA9-8A6E-F93ADB03F0E9}"/>
                </a:ext>
              </a:extLst>
            </p:cNvPr>
            <p:cNvSpPr>
              <a:spLocks noChangeArrowheads="1"/>
            </p:cNvSpPr>
            <p:nvPr/>
          </p:nvSpPr>
          <p:spPr bwMode="auto">
            <a:xfrm>
              <a:off x="5215839" y="2553301"/>
              <a:ext cx="3085487" cy="2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lang="ja-JP" altLang="en-US" sz="1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林</a:t>
              </a: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業就業者数の推移</a:t>
              </a: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a:t>
              </a: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テキスト ボックス 33">
              <a:extLst>
                <a:ext uri="{FF2B5EF4-FFF2-40B4-BE49-F238E27FC236}">
                  <a16:creationId xmlns:a16="http://schemas.microsoft.com/office/drawing/2014/main" id="{22B9F8B7-C619-4B13-AAA3-82C04A118586}"/>
                </a:ext>
              </a:extLst>
            </p:cNvPr>
            <p:cNvSpPr txBox="1"/>
            <p:nvPr/>
          </p:nvSpPr>
          <p:spPr>
            <a:xfrm>
              <a:off x="5056479" y="4584665"/>
              <a:ext cx="3824718" cy="215444"/>
            </a:xfrm>
            <a:prstGeom prst="rect">
              <a:avLst/>
            </a:prstGeom>
            <a:noFill/>
          </p:spPr>
          <p:txBody>
            <a:bodyPr wrap="square" rtlCol="0">
              <a:spAutoFit/>
            </a:bodyPr>
            <a:lstStyle/>
            <a:p>
              <a:pPr marL="180000" indent="-457200" algn="r" defTabSz="914400">
                <a:defRPr/>
              </a:pPr>
              <a:r>
                <a:rPr kumimoji="1" lang="ja-JP" altLang="en-US" sz="800" dirty="0">
                  <a:solidFill>
                    <a:prstClr val="black"/>
                  </a:solidFill>
                  <a:latin typeface="Meiryo UI" panose="020B0604030504040204" pitchFamily="50" charset="-128"/>
                  <a:ea typeface="Meiryo UI" panose="020B0604030504040204" pitchFamily="50" charset="-128"/>
                </a:rPr>
                <a:t>出典：</a:t>
              </a:r>
              <a:r>
                <a:rPr kumimoji="1" lang="en-US" altLang="ja-JP" sz="8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8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総務省「国勢調査」</a:t>
              </a:r>
              <a:endParaRPr kumimoji="1" lang="ja-JP" altLang="en-US" sz="800" dirty="0">
                <a:solidFill>
                  <a:prstClr val="black"/>
                </a:solidFill>
                <a:latin typeface="Meiryo UI" panose="020B0604030504040204" pitchFamily="50" charset="-128"/>
                <a:ea typeface="Meiryo UI" panose="020B0604030504040204" pitchFamily="50" charset="-128"/>
              </a:endParaRPr>
            </a:p>
          </p:txBody>
        </p:sp>
      </p:grpSp>
      <p:sp>
        <p:nvSpPr>
          <p:cNvPr id="31" name="テキスト ボックス 30">
            <a:extLst>
              <a:ext uri="{FF2B5EF4-FFF2-40B4-BE49-F238E27FC236}">
                <a16:creationId xmlns:a16="http://schemas.microsoft.com/office/drawing/2014/main" id="{FC1BCDAB-E296-4E80-B533-DB79EF236A27}"/>
              </a:ext>
            </a:extLst>
          </p:cNvPr>
          <p:cNvSpPr txBox="1"/>
          <p:nvPr/>
        </p:nvSpPr>
        <p:spPr>
          <a:xfrm>
            <a:off x="5096522" y="3413874"/>
            <a:ext cx="3824718" cy="215444"/>
          </a:xfrm>
          <a:prstGeom prst="rect">
            <a:avLst/>
          </a:prstGeom>
          <a:noFill/>
        </p:spPr>
        <p:txBody>
          <a:bodyPr wrap="square" rtlCol="0">
            <a:spAutoFit/>
          </a:bodyPr>
          <a:lstStyle/>
          <a:p>
            <a:pPr marL="180000" indent="-457200" algn="r" defTabSz="914400">
              <a:defRPr/>
            </a:pPr>
            <a:r>
              <a:rPr kumimoji="1" lang="ja-JP" altLang="en-US" sz="800" dirty="0">
                <a:solidFill>
                  <a:prstClr val="black"/>
                </a:solidFill>
                <a:latin typeface="Meiryo UI" panose="020B0604030504040204" pitchFamily="50" charset="-128"/>
                <a:ea typeface="Meiryo UI" panose="020B0604030504040204" pitchFamily="50" charset="-128"/>
              </a:rPr>
              <a:t>出典：</a:t>
            </a:r>
            <a:r>
              <a:rPr kumimoji="1" lang="en-US" altLang="ja-JP" sz="8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800" dirty="0">
                <a:solidFill>
                  <a:sysClr val="windowText" lastClr="000000"/>
                </a:solidFill>
                <a:latin typeface="Meiryo UI" panose="020B0604030504040204" pitchFamily="50" charset="-128"/>
                <a:ea typeface="Meiryo UI" panose="020B0604030504040204" pitchFamily="50" charset="-128"/>
                <a:cs typeface="Meiryo UI" panose="020B0604030504040204" pitchFamily="50" charset="-128"/>
              </a:rPr>
              <a:t>総務省「国勢調査」</a:t>
            </a:r>
            <a:endParaRPr kumimoji="1" lang="ja-JP" altLang="en-US" sz="800" dirty="0">
              <a:solidFill>
                <a:prstClr val="black"/>
              </a:solidFill>
              <a:latin typeface="Meiryo UI" panose="020B0604030504040204" pitchFamily="50" charset="-128"/>
              <a:ea typeface="Meiryo UI" panose="020B0604030504040204" pitchFamily="50" charset="-128"/>
            </a:endParaRPr>
          </a:p>
        </p:txBody>
      </p:sp>
      <p:sp>
        <p:nvSpPr>
          <p:cNvPr id="22" name="正方形/長方形 21">
            <a:extLst>
              <a:ext uri="{FF2B5EF4-FFF2-40B4-BE49-F238E27FC236}">
                <a16:creationId xmlns:a16="http://schemas.microsoft.com/office/drawing/2014/main" id="{61E7AD68-CCB2-4353-B9EF-1BDC85200D78}"/>
              </a:ext>
            </a:extLst>
          </p:cNvPr>
          <p:cNvSpPr/>
          <p:nvPr/>
        </p:nvSpPr>
        <p:spPr>
          <a:xfrm>
            <a:off x="179512" y="142751"/>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３）都市・まちづくり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ー農地・森林の荒廃　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a:extLst>
              <a:ext uri="{FF2B5EF4-FFF2-40B4-BE49-F238E27FC236}">
                <a16:creationId xmlns:a16="http://schemas.microsoft.com/office/drawing/2014/main" id="{A535A68D-DA78-4D9B-BD43-B3BD922C492E}"/>
              </a:ext>
            </a:extLst>
          </p:cNvPr>
          <p:cNvSpPr txBox="1"/>
          <p:nvPr/>
        </p:nvSpPr>
        <p:spPr>
          <a:xfrm>
            <a:off x="179511" y="797510"/>
            <a:ext cx="2126366" cy="338554"/>
          </a:xfrm>
          <a:prstGeom prst="rect">
            <a:avLst/>
          </a:prstGeom>
          <a:noFill/>
        </p:spPr>
        <p:txBody>
          <a:bodyPr wrap="square" rtlCol="0">
            <a:spAutoFit/>
          </a:bodyPr>
          <a:lstStyle/>
          <a:p>
            <a:pPr marL="266700" indent="-266700"/>
            <a:r>
              <a:rPr lang="ja-JP" altLang="en-US" sz="1600" b="1" dirty="0">
                <a:latin typeface="Meiryo UI" panose="020B0604030504040204" pitchFamily="50" charset="-128"/>
                <a:ea typeface="Meiryo UI" panose="020B0604030504040204" pitchFamily="50" charset="-128"/>
              </a:rPr>
              <a:t> </a:t>
            </a:r>
            <a:endParaRPr kumimoji="1" lang="en-US" altLang="ja-JP" sz="1600" dirty="0">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6F9A760B-22EB-4154-B44A-7D460F355449}"/>
              </a:ext>
            </a:extLst>
          </p:cNvPr>
          <p:cNvSpPr txBox="1"/>
          <p:nvPr/>
        </p:nvSpPr>
        <p:spPr>
          <a:xfrm>
            <a:off x="179511" y="797510"/>
            <a:ext cx="2126366" cy="338554"/>
          </a:xfrm>
          <a:prstGeom prst="rect">
            <a:avLst/>
          </a:prstGeom>
          <a:noFill/>
        </p:spPr>
        <p:txBody>
          <a:bodyPr wrap="square" rtlCol="0">
            <a:spAutoFit/>
          </a:bodyPr>
          <a:lstStyle/>
          <a:p>
            <a:pPr marL="266700" indent="-266700"/>
            <a:r>
              <a:rPr lang="ja-JP" altLang="en-US" sz="1600" b="1" dirty="0">
                <a:latin typeface="Meiryo UI" panose="020B0604030504040204" pitchFamily="50" charset="-128"/>
                <a:ea typeface="Meiryo UI" panose="020B0604030504040204" pitchFamily="50" charset="-128"/>
              </a:rPr>
              <a:t> </a:t>
            </a:r>
            <a:endParaRPr kumimoji="1" lang="en-US" altLang="ja-JP" sz="1600" dirty="0">
              <a:latin typeface="Meiryo UI" panose="020B0604030504040204" pitchFamily="50" charset="-128"/>
              <a:ea typeface="Meiryo UI" panose="020B0604030504040204" pitchFamily="50" charset="-128"/>
            </a:endParaRPr>
          </a:p>
        </p:txBody>
      </p:sp>
      <p:sp>
        <p:nvSpPr>
          <p:cNvPr id="23" name="四角形: 角を丸くする 22">
            <a:extLst>
              <a:ext uri="{FF2B5EF4-FFF2-40B4-BE49-F238E27FC236}">
                <a16:creationId xmlns:a16="http://schemas.microsoft.com/office/drawing/2014/main" id="{B3B3A5D0-4E14-43E9-B042-98FF6EA9E9CF}"/>
              </a:ext>
            </a:extLst>
          </p:cNvPr>
          <p:cNvSpPr/>
          <p:nvPr/>
        </p:nvSpPr>
        <p:spPr>
          <a:xfrm>
            <a:off x="178993" y="696848"/>
            <a:ext cx="4030698" cy="6014309"/>
          </a:xfrm>
          <a:prstGeom prst="roundRect">
            <a:avLst>
              <a:gd name="adj" fmla="val 4304"/>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4" name="テキスト ボックス 23">
            <a:extLst>
              <a:ext uri="{FF2B5EF4-FFF2-40B4-BE49-F238E27FC236}">
                <a16:creationId xmlns:a16="http://schemas.microsoft.com/office/drawing/2014/main" id="{CBC41610-C9C7-473A-AA48-088FDB20FA34}"/>
              </a:ext>
            </a:extLst>
          </p:cNvPr>
          <p:cNvSpPr txBox="1"/>
          <p:nvPr/>
        </p:nvSpPr>
        <p:spPr>
          <a:xfrm>
            <a:off x="178993" y="844713"/>
            <a:ext cx="4030698" cy="1569660"/>
          </a:xfrm>
          <a:prstGeom prst="rect">
            <a:avLst/>
          </a:prstGeom>
          <a:noFill/>
        </p:spPr>
        <p:txBody>
          <a:bodyPr wrap="square" rtlCol="0">
            <a:spAutoFit/>
          </a:bodyPr>
          <a:lstStyle/>
          <a:p>
            <a:pPr marL="180975" indent="-180975"/>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lang="ja-JP" altLang="en-US" sz="1600" dirty="0">
                <a:latin typeface="Meiryo UI" panose="020B0604030504040204" pitchFamily="50" charset="-128"/>
                <a:ea typeface="Meiryo UI" panose="020B0604030504040204" pitchFamily="50" charset="-128"/>
              </a:rPr>
              <a:t>府内の農業の就業者数は、</a:t>
            </a:r>
            <a:r>
              <a:rPr lang="en-US" altLang="ja-JP" sz="1600" dirty="0">
                <a:latin typeface="Meiryo UI" panose="020B0604030504040204" pitchFamily="50" charset="-128"/>
                <a:ea typeface="Meiryo UI" panose="020B0604030504040204" pitchFamily="50" charset="-128"/>
              </a:rPr>
              <a:t>2020</a:t>
            </a:r>
            <a:r>
              <a:rPr lang="ja-JP" altLang="en-US" sz="1600" dirty="0">
                <a:latin typeface="Meiryo UI" panose="020B0604030504040204" pitchFamily="50" charset="-128"/>
                <a:ea typeface="Meiryo UI" panose="020B0604030504040204" pitchFamily="50" charset="-128"/>
              </a:rPr>
              <a:t>年には</a:t>
            </a:r>
            <a:r>
              <a:rPr lang="en-US" altLang="ja-JP" sz="1600" dirty="0">
                <a:latin typeface="Meiryo UI" panose="020B0604030504040204" pitchFamily="50" charset="-128"/>
                <a:ea typeface="Meiryo UI" panose="020B0604030504040204" pitchFamily="50" charset="-128"/>
              </a:rPr>
              <a:t>2000</a:t>
            </a:r>
            <a:r>
              <a:rPr lang="ja-JP" altLang="en-US" sz="1600" dirty="0">
                <a:latin typeface="Meiryo UI" panose="020B0604030504040204" pitchFamily="50" charset="-128"/>
                <a:ea typeface="Meiryo UI" panose="020B0604030504040204" pitchFamily="50" charset="-128"/>
              </a:rPr>
              <a:t>年の約８割程度に減少し、半数以上が</a:t>
            </a:r>
            <a:r>
              <a:rPr lang="en-US" altLang="ja-JP" sz="1600" dirty="0">
                <a:latin typeface="Meiryo UI" panose="020B0604030504040204" pitchFamily="50" charset="-128"/>
                <a:ea typeface="Meiryo UI" panose="020B0604030504040204" pitchFamily="50" charset="-128"/>
              </a:rPr>
              <a:t>65</a:t>
            </a:r>
            <a:r>
              <a:rPr lang="ja-JP" altLang="en-US" sz="1600" dirty="0">
                <a:latin typeface="Meiryo UI" panose="020B0604030504040204" pitchFamily="50" charset="-128"/>
                <a:ea typeface="Meiryo UI" panose="020B0604030504040204" pitchFamily="50" charset="-128"/>
              </a:rPr>
              <a:t>歳以上の就業者となっています。</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pPr marL="180975" indent="-180975"/>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lang="ja-JP" altLang="en-US" sz="1600" dirty="0">
                <a:latin typeface="Meiryo UI" panose="020B0604030504040204" pitchFamily="50" charset="-128"/>
                <a:ea typeface="Meiryo UI" panose="020B0604030504040204" pitchFamily="50" charset="-128"/>
              </a:rPr>
              <a:t>林業の就業者数は、</a:t>
            </a:r>
            <a:r>
              <a:rPr lang="en-US" altLang="ja-JP" sz="1600" dirty="0">
                <a:latin typeface="Meiryo UI" panose="020B0604030504040204" pitchFamily="50" charset="-128"/>
                <a:ea typeface="Meiryo UI" panose="020B0604030504040204" pitchFamily="50" charset="-128"/>
              </a:rPr>
              <a:t>2020</a:t>
            </a:r>
            <a:r>
              <a:rPr lang="ja-JP" altLang="en-US" sz="1600" dirty="0">
                <a:latin typeface="Meiryo UI" panose="020B0604030504040204" pitchFamily="50" charset="-128"/>
                <a:ea typeface="Meiryo UI" panose="020B0604030504040204" pitchFamily="50" charset="-128"/>
              </a:rPr>
              <a:t>年には</a:t>
            </a:r>
            <a:r>
              <a:rPr lang="en-US" altLang="ja-JP" sz="1600" dirty="0">
                <a:latin typeface="Meiryo UI" panose="020B0604030504040204" pitchFamily="50" charset="-128"/>
                <a:ea typeface="Meiryo UI" panose="020B0604030504040204" pitchFamily="50" charset="-128"/>
              </a:rPr>
              <a:t>2000</a:t>
            </a:r>
            <a:r>
              <a:rPr lang="ja-JP" altLang="en-US" sz="1600" dirty="0">
                <a:latin typeface="Meiryo UI" panose="020B0604030504040204" pitchFamily="50" charset="-128"/>
                <a:ea typeface="Meiryo UI" panose="020B0604030504040204" pitchFamily="50" charset="-128"/>
              </a:rPr>
              <a:t>年の約６割程度に減少しています。</a:t>
            </a:r>
            <a:endParaRPr lang="en-US" altLang="ja-JP" sz="1600" dirty="0">
              <a:latin typeface="Meiryo UI" panose="020B0604030504040204" pitchFamily="50" charset="-128"/>
              <a:ea typeface="Meiryo UI" panose="020B0604030504040204" pitchFamily="50" charset="-128"/>
            </a:endParaRPr>
          </a:p>
        </p:txBody>
      </p:sp>
      <p:pic>
        <p:nvPicPr>
          <p:cNvPr id="3" name="図 2">
            <a:extLst>
              <a:ext uri="{FF2B5EF4-FFF2-40B4-BE49-F238E27FC236}">
                <a16:creationId xmlns:a16="http://schemas.microsoft.com/office/drawing/2014/main" id="{A7F06873-60FC-46F2-AC48-5A4247F3FF90}"/>
              </a:ext>
            </a:extLst>
          </p:cNvPr>
          <p:cNvPicPr>
            <a:picLocks noChangeAspect="1"/>
          </p:cNvPicPr>
          <p:nvPr/>
        </p:nvPicPr>
        <p:blipFill>
          <a:blip r:embed="rId3"/>
          <a:stretch>
            <a:fillRect/>
          </a:stretch>
        </p:blipFill>
        <p:spPr>
          <a:xfrm>
            <a:off x="4434472" y="1188690"/>
            <a:ext cx="4578493" cy="2219136"/>
          </a:xfrm>
          <a:prstGeom prst="rect">
            <a:avLst/>
          </a:prstGeom>
        </p:spPr>
      </p:pic>
      <p:pic>
        <p:nvPicPr>
          <p:cNvPr id="4" name="図 3">
            <a:extLst>
              <a:ext uri="{FF2B5EF4-FFF2-40B4-BE49-F238E27FC236}">
                <a16:creationId xmlns:a16="http://schemas.microsoft.com/office/drawing/2014/main" id="{731F968F-62B3-449C-8C3A-6FC4ADEEF1C8}"/>
              </a:ext>
            </a:extLst>
          </p:cNvPr>
          <p:cNvPicPr>
            <a:picLocks noChangeAspect="1"/>
          </p:cNvPicPr>
          <p:nvPr/>
        </p:nvPicPr>
        <p:blipFill>
          <a:blip r:embed="rId4"/>
          <a:stretch>
            <a:fillRect/>
          </a:stretch>
        </p:blipFill>
        <p:spPr>
          <a:xfrm>
            <a:off x="4474717" y="4017366"/>
            <a:ext cx="4456562" cy="2078916"/>
          </a:xfrm>
          <a:prstGeom prst="rect">
            <a:avLst/>
          </a:prstGeom>
        </p:spPr>
      </p:pic>
    </p:spTree>
    <p:extLst>
      <p:ext uri="{BB962C8B-B14F-4D97-AF65-F5344CB8AC3E}">
        <p14:creationId xmlns:p14="http://schemas.microsoft.com/office/powerpoint/2010/main" val="189507711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コネクタ 8">
            <a:extLst>
              <a:ext uri="{FF2B5EF4-FFF2-40B4-BE49-F238E27FC236}">
                <a16:creationId xmlns:a16="http://schemas.microsoft.com/office/drawing/2014/main" id="{8FB1D801-D88A-4734-8200-9D45DA1C7D00}"/>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8" name="テキスト ボックス 17">
            <a:extLst>
              <a:ext uri="{FF2B5EF4-FFF2-40B4-BE49-F238E27FC236}">
                <a16:creationId xmlns:a16="http://schemas.microsoft.com/office/drawing/2014/main" id="{D3B67018-8AE7-4B30-8E93-B363068FFA9E}"/>
              </a:ext>
            </a:extLst>
          </p:cNvPr>
          <p:cNvSpPr txBox="1"/>
          <p:nvPr/>
        </p:nvSpPr>
        <p:spPr>
          <a:xfrm>
            <a:off x="179511" y="797510"/>
            <a:ext cx="2126366" cy="338554"/>
          </a:xfrm>
          <a:prstGeom prst="rect">
            <a:avLst/>
          </a:prstGeom>
          <a:noFill/>
        </p:spPr>
        <p:txBody>
          <a:bodyPr wrap="square" rtlCol="0">
            <a:spAutoFit/>
          </a:bodyPr>
          <a:lstStyle/>
          <a:p>
            <a:pPr marL="266700" indent="-266700"/>
            <a:r>
              <a:rPr lang="ja-JP" altLang="en-US" sz="1600" b="1" dirty="0">
                <a:latin typeface="Meiryo UI" panose="020B0604030504040204" pitchFamily="50" charset="-128"/>
                <a:ea typeface="Meiryo UI" panose="020B0604030504040204" pitchFamily="50" charset="-128"/>
              </a:rPr>
              <a:t> </a:t>
            </a:r>
            <a:endParaRPr kumimoji="1" lang="en-US" altLang="ja-JP" sz="1600" dirty="0">
              <a:latin typeface="Meiryo UI" panose="020B0604030504040204" pitchFamily="50" charset="-128"/>
              <a:ea typeface="Meiryo UI" panose="020B0604030504040204" pitchFamily="50" charset="-128"/>
            </a:endParaRPr>
          </a:p>
        </p:txBody>
      </p:sp>
      <p:sp>
        <p:nvSpPr>
          <p:cNvPr id="37" name="正方形/長方形 36">
            <a:extLst>
              <a:ext uri="{FF2B5EF4-FFF2-40B4-BE49-F238E27FC236}">
                <a16:creationId xmlns:a16="http://schemas.microsoft.com/office/drawing/2014/main" id="{DEE0B121-81BD-4EF5-8E79-7872B257CAAE}"/>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85</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38" name="テキスト ボックス 37">
            <a:extLst>
              <a:ext uri="{FF2B5EF4-FFF2-40B4-BE49-F238E27FC236}">
                <a16:creationId xmlns:a16="http://schemas.microsoft.com/office/drawing/2014/main" id="{88F53E63-CCD2-48AC-B2D3-18077425D374}"/>
              </a:ext>
            </a:extLst>
          </p:cNvPr>
          <p:cNvSpPr txBox="1"/>
          <p:nvPr/>
        </p:nvSpPr>
        <p:spPr>
          <a:xfrm>
            <a:off x="4637975" y="6417438"/>
            <a:ext cx="3678441" cy="215444"/>
          </a:xfrm>
          <a:prstGeom prst="rect">
            <a:avLst/>
          </a:prstGeom>
          <a:noFill/>
        </p:spPr>
        <p:txBody>
          <a:bodyPr wrap="square" rtlCol="0">
            <a:spAutoFit/>
          </a:bodyPr>
          <a:lstStyle/>
          <a:p>
            <a:pPr marL="180000" indent="-457200" algn="r" defTabSz="914400">
              <a:defRPr/>
            </a:pPr>
            <a:r>
              <a:rPr kumimoji="1" lang="ja-JP" altLang="en-US" sz="800" dirty="0">
                <a:solidFill>
                  <a:prstClr val="black"/>
                </a:solidFill>
                <a:latin typeface="Meiryo UI" panose="020B0604030504040204" pitchFamily="50" charset="-128"/>
                <a:ea typeface="Meiryo UI" panose="020B0604030504040204" pitchFamily="50" charset="-128"/>
              </a:rPr>
              <a:t>出典：森記念財団「世界の都市総合力ランキング」</a:t>
            </a:r>
          </a:p>
        </p:txBody>
      </p:sp>
      <p:sp>
        <p:nvSpPr>
          <p:cNvPr id="29" name="Rectangle 2">
            <a:extLst>
              <a:ext uri="{FF2B5EF4-FFF2-40B4-BE49-F238E27FC236}">
                <a16:creationId xmlns:a16="http://schemas.microsoft.com/office/drawing/2014/main" id="{B3F709E6-6E35-4AEE-AA00-25FACF545FC5}"/>
              </a:ext>
            </a:extLst>
          </p:cNvPr>
          <p:cNvSpPr>
            <a:spLocks noChangeArrowheads="1"/>
          </p:cNvSpPr>
          <p:nvPr/>
        </p:nvSpPr>
        <p:spPr bwMode="auto">
          <a:xfrm>
            <a:off x="4791245" y="816888"/>
            <a:ext cx="3733440" cy="2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世界の都市総合力ランキング 「総合」の大阪の順位</a:t>
            </a:r>
          </a:p>
        </p:txBody>
      </p:sp>
      <p:sp>
        <p:nvSpPr>
          <p:cNvPr id="23" name="テキスト ボックス 22">
            <a:extLst>
              <a:ext uri="{FF2B5EF4-FFF2-40B4-BE49-F238E27FC236}">
                <a16:creationId xmlns:a16="http://schemas.microsoft.com/office/drawing/2014/main" id="{453AECE3-E482-4E76-8EC7-24AE359BBDB5}"/>
              </a:ext>
            </a:extLst>
          </p:cNvPr>
          <p:cNvSpPr txBox="1"/>
          <p:nvPr/>
        </p:nvSpPr>
        <p:spPr>
          <a:xfrm>
            <a:off x="4313479" y="4135301"/>
            <a:ext cx="3678441" cy="253916"/>
          </a:xfrm>
          <a:prstGeom prst="rect">
            <a:avLst/>
          </a:prstGeom>
          <a:noFill/>
        </p:spPr>
        <p:txBody>
          <a:bodyPr wrap="square" rtlCol="0">
            <a:spAutoFit/>
          </a:bodyPr>
          <a:lstStyle/>
          <a:p>
            <a:pPr marL="180000" indent="-457200" defTabSz="914400">
              <a:defRPr/>
            </a:pPr>
            <a:r>
              <a:rPr lang="ja-JP" altLang="en-US" sz="1050" b="1" dirty="0">
                <a:solidFill>
                  <a:prstClr val="black"/>
                </a:solidFill>
                <a:latin typeface="Meiryo UI" panose="020B0604030504040204" pitchFamily="50" charset="-128"/>
                <a:ea typeface="Meiryo UI" panose="020B0604030504040204" pitchFamily="50" charset="-128"/>
              </a:rPr>
              <a:t>＜参考＞　分野別の大阪の順位</a:t>
            </a:r>
            <a:endParaRPr lang="en-US" altLang="ja-JP" sz="1050" b="1" dirty="0">
              <a:solidFill>
                <a:prstClr val="black"/>
              </a:solidFill>
              <a:latin typeface="Meiryo UI" panose="020B0604030504040204" pitchFamily="50" charset="-128"/>
              <a:ea typeface="Meiryo UI" panose="020B0604030504040204" pitchFamily="50" charset="-128"/>
            </a:endParaRPr>
          </a:p>
        </p:txBody>
      </p:sp>
      <p:sp>
        <p:nvSpPr>
          <p:cNvPr id="13" name="正方形/長方形 12">
            <a:extLst>
              <a:ext uri="{FF2B5EF4-FFF2-40B4-BE49-F238E27FC236}">
                <a16:creationId xmlns:a16="http://schemas.microsoft.com/office/drawing/2014/main" id="{06A5AB1F-39DB-4720-84D9-C785B367CBFE}"/>
              </a:ext>
            </a:extLst>
          </p:cNvPr>
          <p:cNvSpPr/>
          <p:nvPr/>
        </p:nvSpPr>
        <p:spPr>
          <a:xfrm>
            <a:off x="179512" y="142751"/>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３）都市・まちづくり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ー都市としてのプレゼンスの低下ー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a:extLst>
              <a:ext uri="{FF2B5EF4-FFF2-40B4-BE49-F238E27FC236}">
                <a16:creationId xmlns:a16="http://schemas.microsoft.com/office/drawing/2014/main" id="{3CEEC6D5-B29C-4E9F-AA7B-13F90D51F1D9}"/>
              </a:ext>
            </a:extLst>
          </p:cNvPr>
          <p:cNvSpPr txBox="1"/>
          <p:nvPr/>
        </p:nvSpPr>
        <p:spPr>
          <a:xfrm>
            <a:off x="179511" y="797510"/>
            <a:ext cx="2126366" cy="338554"/>
          </a:xfrm>
          <a:prstGeom prst="rect">
            <a:avLst/>
          </a:prstGeom>
          <a:noFill/>
        </p:spPr>
        <p:txBody>
          <a:bodyPr wrap="square" rtlCol="0">
            <a:spAutoFit/>
          </a:bodyPr>
          <a:lstStyle/>
          <a:p>
            <a:pPr marL="266700" indent="-266700"/>
            <a:r>
              <a:rPr lang="ja-JP" altLang="en-US" sz="1600" b="1" dirty="0">
                <a:latin typeface="Meiryo UI" panose="020B0604030504040204" pitchFamily="50" charset="-128"/>
                <a:ea typeface="Meiryo UI" panose="020B0604030504040204" pitchFamily="50" charset="-128"/>
              </a:rPr>
              <a:t> </a:t>
            </a:r>
            <a:endParaRPr kumimoji="1" lang="en-US" altLang="ja-JP" sz="1600" dirty="0">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479FD43A-508F-4828-ACB9-7E6190945C53}"/>
              </a:ext>
            </a:extLst>
          </p:cNvPr>
          <p:cNvSpPr txBox="1"/>
          <p:nvPr/>
        </p:nvSpPr>
        <p:spPr>
          <a:xfrm>
            <a:off x="179511" y="797510"/>
            <a:ext cx="2126366" cy="338554"/>
          </a:xfrm>
          <a:prstGeom prst="rect">
            <a:avLst/>
          </a:prstGeom>
          <a:noFill/>
        </p:spPr>
        <p:txBody>
          <a:bodyPr wrap="square" rtlCol="0">
            <a:spAutoFit/>
          </a:bodyPr>
          <a:lstStyle/>
          <a:p>
            <a:pPr marL="266700" indent="-266700"/>
            <a:r>
              <a:rPr lang="ja-JP" altLang="en-US" sz="1600" b="1" dirty="0">
                <a:latin typeface="Meiryo UI" panose="020B0604030504040204" pitchFamily="50" charset="-128"/>
                <a:ea typeface="Meiryo UI" panose="020B0604030504040204" pitchFamily="50" charset="-128"/>
              </a:rPr>
              <a:t> </a:t>
            </a:r>
            <a:endParaRPr kumimoji="1" lang="en-US" altLang="ja-JP" sz="1600" dirty="0">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A3FDCFBD-AE8D-4129-AA12-3D10FE5320BC}"/>
              </a:ext>
            </a:extLst>
          </p:cNvPr>
          <p:cNvSpPr txBox="1"/>
          <p:nvPr/>
        </p:nvSpPr>
        <p:spPr>
          <a:xfrm>
            <a:off x="179511" y="797510"/>
            <a:ext cx="2126366" cy="338554"/>
          </a:xfrm>
          <a:prstGeom prst="rect">
            <a:avLst/>
          </a:prstGeom>
          <a:noFill/>
        </p:spPr>
        <p:txBody>
          <a:bodyPr wrap="square" rtlCol="0">
            <a:spAutoFit/>
          </a:bodyPr>
          <a:lstStyle/>
          <a:p>
            <a:pPr marL="266700" indent="-266700"/>
            <a:r>
              <a:rPr lang="ja-JP" altLang="en-US" sz="1600" b="1" dirty="0">
                <a:latin typeface="Meiryo UI" panose="020B0604030504040204" pitchFamily="50" charset="-128"/>
                <a:ea typeface="Meiryo UI" panose="020B0604030504040204" pitchFamily="50" charset="-128"/>
              </a:rPr>
              <a:t> </a:t>
            </a:r>
            <a:endParaRPr kumimoji="1" lang="en-US" altLang="ja-JP" sz="1600" dirty="0">
              <a:latin typeface="Meiryo UI" panose="020B0604030504040204" pitchFamily="50" charset="-128"/>
              <a:ea typeface="Meiryo UI" panose="020B0604030504040204" pitchFamily="50" charset="-128"/>
            </a:endParaRPr>
          </a:p>
        </p:txBody>
      </p:sp>
      <p:sp>
        <p:nvSpPr>
          <p:cNvPr id="17" name="四角形: 角を丸くする 16">
            <a:extLst>
              <a:ext uri="{FF2B5EF4-FFF2-40B4-BE49-F238E27FC236}">
                <a16:creationId xmlns:a16="http://schemas.microsoft.com/office/drawing/2014/main" id="{0CBE567F-AAD9-4723-B9DC-7A5E910ECD94}"/>
              </a:ext>
            </a:extLst>
          </p:cNvPr>
          <p:cNvSpPr/>
          <p:nvPr/>
        </p:nvSpPr>
        <p:spPr>
          <a:xfrm>
            <a:off x="178993" y="696848"/>
            <a:ext cx="4030698" cy="6014309"/>
          </a:xfrm>
          <a:prstGeom prst="roundRect">
            <a:avLst>
              <a:gd name="adj" fmla="val 4304"/>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テキスト ボックス 18">
            <a:extLst>
              <a:ext uri="{FF2B5EF4-FFF2-40B4-BE49-F238E27FC236}">
                <a16:creationId xmlns:a16="http://schemas.microsoft.com/office/drawing/2014/main" id="{B014B483-7D97-4968-ABF0-3AD61A5B76AA}"/>
              </a:ext>
            </a:extLst>
          </p:cNvPr>
          <p:cNvSpPr txBox="1"/>
          <p:nvPr/>
        </p:nvSpPr>
        <p:spPr>
          <a:xfrm>
            <a:off x="178993" y="844713"/>
            <a:ext cx="4030698" cy="1815882"/>
          </a:xfrm>
          <a:prstGeom prst="rect">
            <a:avLst/>
          </a:prstGeom>
          <a:noFill/>
        </p:spPr>
        <p:txBody>
          <a:bodyPr wrap="square" rtlCol="0">
            <a:spAutoFit/>
          </a:bodyPr>
          <a:lstStyle/>
          <a:p>
            <a:pPr marL="180975" indent="-180975"/>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lang="ja-JP" altLang="en-US" sz="1600" dirty="0">
                <a:latin typeface="Meiryo UI" panose="020B0604030504040204" pitchFamily="50" charset="-128"/>
                <a:ea typeface="Meiryo UI" panose="020B0604030504040204" pitchFamily="50" charset="-128"/>
              </a:rPr>
              <a:t>「世界の都市総合力ランキング」において、大阪の総合順位は近年下げ止まっていますが、</a:t>
            </a:r>
            <a:r>
              <a:rPr lang="en-US" altLang="ja-JP" sz="1600" dirty="0">
                <a:latin typeface="Meiryo UI" panose="020B0604030504040204" pitchFamily="50" charset="-128"/>
                <a:ea typeface="Meiryo UI" panose="020B0604030504040204" pitchFamily="50" charset="-128"/>
              </a:rPr>
              <a:t>2016</a:t>
            </a:r>
            <a:r>
              <a:rPr lang="ja-JP" altLang="en-US" sz="1600" dirty="0">
                <a:latin typeface="Meiryo UI" panose="020B0604030504040204" pitchFamily="50" charset="-128"/>
                <a:ea typeface="Meiryo UI" panose="020B0604030504040204" pitchFamily="50" charset="-128"/>
              </a:rPr>
              <a:t>年以降低下傾向にあり、</a:t>
            </a:r>
            <a:r>
              <a:rPr lang="en-US" altLang="ja-JP" sz="1600" dirty="0">
                <a:latin typeface="Meiryo UI" panose="020B0604030504040204" pitchFamily="50" charset="-128"/>
                <a:ea typeface="Meiryo UI" panose="020B0604030504040204" pitchFamily="50" charset="-128"/>
              </a:rPr>
              <a:t>2023</a:t>
            </a:r>
            <a:r>
              <a:rPr lang="ja-JP" altLang="en-US" sz="1600" dirty="0">
                <a:latin typeface="Meiryo UI" panose="020B0604030504040204" pitchFamily="50" charset="-128"/>
                <a:ea typeface="Meiryo UI" panose="020B0604030504040204" pitchFamily="50" charset="-128"/>
              </a:rPr>
              <a:t>年は</a:t>
            </a:r>
            <a:r>
              <a:rPr lang="en-US" altLang="ja-JP" sz="1600" dirty="0">
                <a:latin typeface="Meiryo UI" panose="020B0604030504040204" pitchFamily="50" charset="-128"/>
                <a:ea typeface="Meiryo UI" panose="020B0604030504040204" pitchFamily="50" charset="-128"/>
              </a:rPr>
              <a:t>37</a:t>
            </a:r>
            <a:r>
              <a:rPr lang="ja-JP" altLang="en-US" sz="1600" dirty="0">
                <a:latin typeface="Meiryo UI" panose="020B0604030504040204" pitchFamily="50" charset="-128"/>
                <a:ea typeface="Meiryo UI" panose="020B0604030504040204" pitchFamily="50" charset="-128"/>
              </a:rPr>
              <a:t>位となりました。特に、経済、環境、交通・アクセスの分野で順位を落としています。</a:t>
            </a:r>
          </a:p>
          <a:p>
            <a:pPr marL="180975" indent="-180975"/>
            <a:r>
              <a:rPr lang="ja-JP" altLang="en-US" sz="1600" dirty="0">
                <a:latin typeface="Meiryo UI" panose="020B0604030504040204" pitchFamily="50" charset="-128"/>
                <a:ea typeface="Meiryo UI" panose="020B0604030504040204" pitchFamily="50" charset="-128"/>
              </a:rPr>
              <a:t>　　人口減少が加速すると、大阪府のにぎわいや活力が低下するおそれがあります。</a:t>
            </a:r>
            <a:endParaRPr lang="en-US" altLang="ja-JP" sz="1600" dirty="0">
              <a:latin typeface="Meiryo UI" panose="020B0604030504040204" pitchFamily="50" charset="-128"/>
              <a:ea typeface="Meiryo UI" panose="020B0604030504040204" pitchFamily="50" charset="-128"/>
            </a:endParaRPr>
          </a:p>
        </p:txBody>
      </p:sp>
      <p:graphicFrame>
        <p:nvGraphicFramePr>
          <p:cNvPr id="2" name="表 1">
            <a:extLst>
              <a:ext uri="{FF2B5EF4-FFF2-40B4-BE49-F238E27FC236}">
                <a16:creationId xmlns:a16="http://schemas.microsoft.com/office/drawing/2014/main" id="{D5D8995F-A948-4A1F-B1C3-5F3038FB00E2}"/>
              </a:ext>
            </a:extLst>
          </p:cNvPr>
          <p:cNvGraphicFramePr>
            <a:graphicFrameLocks noGrp="1"/>
          </p:cNvGraphicFramePr>
          <p:nvPr>
            <p:extLst>
              <p:ext uri="{D42A27DB-BD31-4B8C-83A1-F6EECF244321}">
                <p14:modId xmlns:p14="http://schemas.microsoft.com/office/powerpoint/2010/main" val="3506666154"/>
              </p:ext>
            </p:extLst>
          </p:nvPr>
        </p:nvGraphicFramePr>
        <p:xfrm>
          <a:off x="4279539" y="4447607"/>
          <a:ext cx="4801061" cy="1886600"/>
        </p:xfrm>
        <a:graphic>
          <a:graphicData uri="http://schemas.openxmlformats.org/drawingml/2006/table">
            <a:tbl>
              <a:tblPr/>
              <a:tblGrid>
                <a:gridCol w="670736">
                  <a:extLst>
                    <a:ext uri="{9D8B030D-6E8A-4147-A177-3AD203B41FA5}">
                      <a16:colId xmlns:a16="http://schemas.microsoft.com/office/drawing/2014/main" val="3610253651"/>
                    </a:ext>
                  </a:extLst>
                </a:gridCol>
                <a:gridCol w="458925">
                  <a:extLst>
                    <a:ext uri="{9D8B030D-6E8A-4147-A177-3AD203B41FA5}">
                      <a16:colId xmlns:a16="http://schemas.microsoft.com/office/drawing/2014/main" val="1128698547"/>
                    </a:ext>
                  </a:extLst>
                </a:gridCol>
                <a:gridCol w="458925">
                  <a:extLst>
                    <a:ext uri="{9D8B030D-6E8A-4147-A177-3AD203B41FA5}">
                      <a16:colId xmlns:a16="http://schemas.microsoft.com/office/drawing/2014/main" val="588129109"/>
                    </a:ext>
                  </a:extLst>
                </a:gridCol>
                <a:gridCol w="458925">
                  <a:extLst>
                    <a:ext uri="{9D8B030D-6E8A-4147-A177-3AD203B41FA5}">
                      <a16:colId xmlns:a16="http://schemas.microsoft.com/office/drawing/2014/main" val="3482659330"/>
                    </a:ext>
                  </a:extLst>
                </a:gridCol>
                <a:gridCol w="458925">
                  <a:extLst>
                    <a:ext uri="{9D8B030D-6E8A-4147-A177-3AD203B41FA5}">
                      <a16:colId xmlns:a16="http://schemas.microsoft.com/office/drawing/2014/main" val="1359812108"/>
                    </a:ext>
                  </a:extLst>
                </a:gridCol>
                <a:gridCol w="458925">
                  <a:extLst>
                    <a:ext uri="{9D8B030D-6E8A-4147-A177-3AD203B41FA5}">
                      <a16:colId xmlns:a16="http://schemas.microsoft.com/office/drawing/2014/main" val="2213367873"/>
                    </a:ext>
                  </a:extLst>
                </a:gridCol>
                <a:gridCol w="458925">
                  <a:extLst>
                    <a:ext uri="{9D8B030D-6E8A-4147-A177-3AD203B41FA5}">
                      <a16:colId xmlns:a16="http://schemas.microsoft.com/office/drawing/2014/main" val="2230394901"/>
                    </a:ext>
                  </a:extLst>
                </a:gridCol>
                <a:gridCol w="458925">
                  <a:extLst>
                    <a:ext uri="{9D8B030D-6E8A-4147-A177-3AD203B41FA5}">
                      <a16:colId xmlns:a16="http://schemas.microsoft.com/office/drawing/2014/main" val="1437120098"/>
                    </a:ext>
                  </a:extLst>
                </a:gridCol>
                <a:gridCol w="458925">
                  <a:extLst>
                    <a:ext uri="{9D8B030D-6E8A-4147-A177-3AD203B41FA5}">
                      <a16:colId xmlns:a16="http://schemas.microsoft.com/office/drawing/2014/main" val="841769485"/>
                    </a:ext>
                  </a:extLst>
                </a:gridCol>
                <a:gridCol w="458925">
                  <a:extLst>
                    <a:ext uri="{9D8B030D-6E8A-4147-A177-3AD203B41FA5}">
                      <a16:colId xmlns:a16="http://schemas.microsoft.com/office/drawing/2014/main" val="1791893368"/>
                    </a:ext>
                  </a:extLst>
                </a:gridCol>
              </a:tblGrid>
              <a:tr h="257495">
                <a:tc>
                  <a:txBody>
                    <a:bodyPr/>
                    <a:lstStyle/>
                    <a:p>
                      <a:pPr algn="ctr" fontAlgn="ctr"/>
                      <a:r>
                        <a:rPr lang="ja-JP" altLang="en-US" sz="1100" b="1" i="0" u="none" strike="noStrike">
                          <a:solidFill>
                            <a:srgbClr val="000000"/>
                          </a:solidFill>
                          <a:effectLst/>
                          <a:latin typeface="Meiryo UI" panose="020B0604030504040204" pitchFamily="50" charset="-128"/>
                          <a:ea typeface="Meiryo UI" panose="020B0604030504040204" pitchFamily="50" charset="-128"/>
                        </a:rPr>
                        <a:t>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8EA9DB"/>
                    </a:solidFill>
                  </a:tcPr>
                </a:tc>
                <a:tc>
                  <a:txBody>
                    <a:bodyPr/>
                    <a:lstStyle/>
                    <a:p>
                      <a:pPr algn="ctr" fontAlgn="ctr"/>
                      <a:r>
                        <a:rPr lang="en-US" altLang="ja-JP" sz="1100" b="1" i="0" u="none" strike="noStrike">
                          <a:solidFill>
                            <a:srgbClr val="000000"/>
                          </a:solidFill>
                          <a:effectLst/>
                          <a:latin typeface="Meiryo UI" panose="020B0604030504040204" pitchFamily="50" charset="-128"/>
                          <a:ea typeface="Meiryo UI" panose="020B0604030504040204" pitchFamily="50" charset="-128"/>
                        </a:rPr>
                        <a:t>2015</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8EA9DB"/>
                    </a:solidFill>
                  </a:tcPr>
                </a:tc>
                <a:tc>
                  <a:txBody>
                    <a:bodyPr/>
                    <a:lstStyle/>
                    <a:p>
                      <a:pPr algn="ctr" fontAlgn="ctr"/>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2016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8EA9DB"/>
                    </a:solidFill>
                  </a:tcPr>
                </a:tc>
                <a:tc>
                  <a:txBody>
                    <a:bodyPr/>
                    <a:lstStyle/>
                    <a:p>
                      <a:pPr algn="ctr" fontAlgn="ctr"/>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2017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8EA9DB"/>
                    </a:solidFill>
                  </a:tcPr>
                </a:tc>
                <a:tc>
                  <a:txBody>
                    <a:bodyPr/>
                    <a:lstStyle/>
                    <a:p>
                      <a:pPr algn="ctr" fontAlgn="ctr"/>
                      <a:r>
                        <a:rPr lang="en-US" altLang="ja-JP" sz="1100" b="1" i="0" u="none" strike="noStrike">
                          <a:solidFill>
                            <a:srgbClr val="000000"/>
                          </a:solidFill>
                          <a:effectLst/>
                          <a:latin typeface="Meiryo UI" panose="020B0604030504040204" pitchFamily="50" charset="-128"/>
                          <a:ea typeface="Meiryo UI" panose="020B0604030504040204" pitchFamily="50" charset="-128"/>
                        </a:rPr>
                        <a:t>2018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8EA9DB"/>
                    </a:solidFill>
                  </a:tcPr>
                </a:tc>
                <a:tc>
                  <a:txBody>
                    <a:bodyPr/>
                    <a:lstStyle/>
                    <a:p>
                      <a:pPr algn="ctr" fontAlgn="ctr"/>
                      <a:r>
                        <a:rPr lang="en-US" altLang="ja-JP" sz="1100" b="1" i="0" u="none" strike="noStrike">
                          <a:solidFill>
                            <a:srgbClr val="000000"/>
                          </a:solidFill>
                          <a:effectLst/>
                          <a:latin typeface="Meiryo UI" panose="020B0604030504040204" pitchFamily="50" charset="-128"/>
                          <a:ea typeface="Meiryo UI" panose="020B0604030504040204" pitchFamily="50" charset="-128"/>
                        </a:rPr>
                        <a:t>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8EA9DB"/>
                    </a:solidFill>
                  </a:tcPr>
                </a:tc>
                <a:tc>
                  <a:txBody>
                    <a:bodyPr/>
                    <a:lstStyle/>
                    <a:p>
                      <a:pPr algn="ctr" fontAlgn="ctr"/>
                      <a:r>
                        <a:rPr lang="en-US" altLang="ja-JP" sz="1100" b="1" i="0" u="none" strike="noStrike">
                          <a:solidFill>
                            <a:srgbClr val="000000"/>
                          </a:solidFill>
                          <a:effectLst/>
                          <a:latin typeface="Meiryo UI" panose="020B0604030504040204" pitchFamily="50" charset="-128"/>
                          <a:ea typeface="Meiryo UI" panose="020B0604030504040204" pitchFamily="50" charset="-128"/>
                        </a:rPr>
                        <a:t>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8EA9DB"/>
                    </a:solidFill>
                  </a:tcPr>
                </a:tc>
                <a:tc>
                  <a:txBody>
                    <a:bodyPr/>
                    <a:lstStyle/>
                    <a:p>
                      <a:pPr algn="ctr" fontAlgn="ctr"/>
                      <a:r>
                        <a:rPr lang="en-US" altLang="ja-JP" sz="1100" b="1" i="0" u="none" strike="noStrike">
                          <a:solidFill>
                            <a:srgbClr val="000000"/>
                          </a:solidFill>
                          <a:effectLst/>
                          <a:latin typeface="Meiryo UI" panose="020B0604030504040204" pitchFamily="50" charset="-128"/>
                          <a:ea typeface="Meiryo UI" panose="020B0604030504040204" pitchFamily="50" charset="-128"/>
                        </a:rPr>
                        <a:t>2021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8EA9DB"/>
                    </a:solidFill>
                  </a:tcPr>
                </a:tc>
                <a:tc>
                  <a:txBody>
                    <a:bodyPr/>
                    <a:lstStyle/>
                    <a:p>
                      <a:pPr algn="ctr" fontAlgn="ctr"/>
                      <a:r>
                        <a:rPr lang="en-US" altLang="ja-JP" sz="1100" b="1" i="0" u="none" strike="noStrike">
                          <a:solidFill>
                            <a:srgbClr val="000000"/>
                          </a:solidFill>
                          <a:effectLst/>
                          <a:latin typeface="Meiryo UI" panose="020B0604030504040204" pitchFamily="50" charset="-128"/>
                          <a:ea typeface="Meiryo UI" panose="020B0604030504040204" pitchFamily="50" charset="-128"/>
                        </a:rPr>
                        <a:t>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8EA9DB"/>
                    </a:solidFill>
                  </a:tcPr>
                </a:tc>
                <a:tc>
                  <a:txBody>
                    <a:bodyPr/>
                    <a:lstStyle/>
                    <a:p>
                      <a:pPr algn="ctr" fontAlgn="ctr"/>
                      <a:r>
                        <a:rPr lang="en-US" altLang="ja-JP" sz="1100" b="1" i="0" u="none" strike="noStrike">
                          <a:solidFill>
                            <a:srgbClr val="000000"/>
                          </a:solidFill>
                          <a:effectLst/>
                          <a:latin typeface="Meiryo UI" panose="020B0604030504040204" pitchFamily="50" charset="-128"/>
                          <a:ea typeface="Meiryo UI" panose="020B0604030504040204" pitchFamily="50" charset="-128"/>
                        </a:rPr>
                        <a:t>2023</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8EA9DB"/>
                    </a:solidFill>
                  </a:tcPr>
                </a:tc>
                <a:extLst>
                  <a:ext uri="{0D108BD9-81ED-4DB2-BD59-A6C34878D82A}">
                    <a16:rowId xmlns:a16="http://schemas.microsoft.com/office/drawing/2014/main" val="4006733570"/>
                  </a:ext>
                </a:extLst>
              </a:tr>
              <a:tr h="257495">
                <a:tc>
                  <a:txBody>
                    <a:bodyPr/>
                    <a:lstStyle/>
                    <a:p>
                      <a:pPr algn="ctr" fontAlgn="ctr"/>
                      <a:r>
                        <a:rPr lang="ja-JP" altLang="en-US" sz="1100" b="1" i="0" u="none" strike="noStrike">
                          <a:solidFill>
                            <a:srgbClr val="000000"/>
                          </a:solidFill>
                          <a:effectLst/>
                          <a:latin typeface="Meiryo UI" panose="020B0604030504040204" pitchFamily="50" charset="-128"/>
                          <a:ea typeface="Meiryo UI" panose="020B0604030504040204" pitchFamily="50" charset="-128"/>
                        </a:rPr>
                        <a:t>経済</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23</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28</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28</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35</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38</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37</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35</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38</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078477"/>
                  </a:ext>
                </a:extLst>
              </a:tr>
              <a:tr h="257495">
                <a:tc>
                  <a:txBody>
                    <a:bodyPr/>
                    <a:lstStyle/>
                    <a:p>
                      <a:pPr algn="ctr" fontAlgn="ctr"/>
                      <a:r>
                        <a:rPr lang="ja-JP" altLang="en-US" sz="1100" b="1" i="0" u="none" strike="noStrike">
                          <a:solidFill>
                            <a:srgbClr val="000000"/>
                          </a:solidFill>
                          <a:effectLst/>
                          <a:latin typeface="Meiryo UI" panose="020B0604030504040204" pitchFamily="50" charset="-128"/>
                          <a:ea typeface="Meiryo UI" panose="020B0604030504040204" pitchFamily="50" charset="-128"/>
                        </a:rPr>
                        <a:t>研究・開発</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15</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17</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18</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18</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18</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18</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1540606699"/>
                  </a:ext>
                </a:extLst>
              </a:tr>
              <a:tr h="257495">
                <a:tc>
                  <a:txBody>
                    <a:bodyPr/>
                    <a:lstStyle/>
                    <a:p>
                      <a:pPr algn="ctr" fontAlgn="ctr"/>
                      <a:r>
                        <a:rPr lang="ja-JP" altLang="en-US" sz="1100" b="1" i="0" u="none" strike="noStrike">
                          <a:solidFill>
                            <a:srgbClr val="000000"/>
                          </a:solidFill>
                          <a:effectLst/>
                          <a:latin typeface="Meiryo UI" panose="020B0604030504040204" pitchFamily="50" charset="-128"/>
                          <a:ea typeface="Meiryo UI" panose="020B0604030504040204" pitchFamily="50" charset="-128"/>
                        </a:rPr>
                        <a:t>文化・交流</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28</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27</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24</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22</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21</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25</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049600"/>
                  </a:ext>
                </a:extLst>
              </a:tr>
              <a:tr h="257495">
                <a:tc>
                  <a:txBody>
                    <a:bodyPr/>
                    <a:lstStyle/>
                    <a:p>
                      <a:pPr algn="ctr" fontAlgn="ctr"/>
                      <a:r>
                        <a:rPr lang="ja-JP" altLang="en-US" sz="1100" b="1" i="0" u="none" strike="noStrike">
                          <a:solidFill>
                            <a:srgbClr val="000000"/>
                          </a:solidFill>
                          <a:effectLst/>
                          <a:latin typeface="Meiryo UI" panose="020B0604030504040204" pitchFamily="50" charset="-128"/>
                          <a:ea typeface="Meiryo UI" panose="020B0604030504040204" pitchFamily="50" charset="-128"/>
                        </a:rPr>
                        <a:t>居住</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16</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8</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17</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13</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18</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21</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3996274895"/>
                  </a:ext>
                </a:extLst>
              </a:tr>
              <a:tr h="257495">
                <a:tc>
                  <a:txBody>
                    <a:bodyPr/>
                    <a:lstStyle/>
                    <a:p>
                      <a:pPr algn="ctr" fontAlgn="ctr"/>
                      <a:r>
                        <a:rPr lang="ja-JP" altLang="en-US" sz="1100" b="1" i="0" u="none" strike="noStrike">
                          <a:solidFill>
                            <a:srgbClr val="000000"/>
                          </a:solidFill>
                          <a:effectLst/>
                          <a:latin typeface="Meiryo UI" panose="020B0604030504040204" pitchFamily="50" charset="-128"/>
                          <a:ea typeface="Meiryo UI" panose="020B0604030504040204" pitchFamily="50" charset="-128"/>
                        </a:rPr>
                        <a:t>環境</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30</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31</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35</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36</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41</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42</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41</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0032231"/>
                  </a:ext>
                </a:extLst>
              </a:tr>
              <a:tr h="323108">
                <a:tc>
                  <a:txBody>
                    <a:bodyPr/>
                    <a:lstStyle/>
                    <a:p>
                      <a:pPr algn="ctr" fontAlgn="ct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交通・</a:t>
                      </a:r>
                      <a:endParaRPr lang="en-US" altLang="ja-JP" sz="1100" b="1" i="0" u="none" strike="noStrike" dirty="0">
                        <a:solidFill>
                          <a:srgbClr val="000000"/>
                        </a:solidFill>
                        <a:effectLst/>
                        <a:latin typeface="Meiryo UI" panose="020B0604030504040204" pitchFamily="50" charset="-128"/>
                        <a:ea typeface="Meiryo UI" panose="020B0604030504040204" pitchFamily="50" charset="-128"/>
                      </a:endParaRPr>
                    </a:p>
                    <a:p>
                      <a:pPr algn="ctr" fontAlgn="ct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アクセス</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23</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28</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18</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35</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35</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39</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39</a:t>
                      </a:r>
                      <a:r>
                        <a:rPr lang="ja-JP" altLang="en-US" sz="1100" b="0" i="0" u="none" strike="noStrike">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37</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位</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1394754420"/>
                  </a:ext>
                </a:extLst>
              </a:tr>
            </a:tbl>
          </a:graphicData>
        </a:graphic>
      </p:graphicFrame>
      <p:pic>
        <p:nvPicPr>
          <p:cNvPr id="3" name="図 2">
            <a:extLst>
              <a:ext uri="{FF2B5EF4-FFF2-40B4-BE49-F238E27FC236}">
                <a16:creationId xmlns:a16="http://schemas.microsoft.com/office/drawing/2014/main" id="{C21527D4-6E1D-4027-ACB1-558C03AD21D5}"/>
              </a:ext>
            </a:extLst>
          </p:cNvPr>
          <p:cNvPicPr>
            <a:picLocks noChangeAspect="1"/>
          </p:cNvPicPr>
          <p:nvPr/>
        </p:nvPicPr>
        <p:blipFill>
          <a:blip r:embed="rId3"/>
          <a:stretch>
            <a:fillRect/>
          </a:stretch>
        </p:blipFill>
        <p:spPr>
          <a:xfrm>
            <a:off x="4335954" y="1090138"/>
            <a:ext cx="4688230" cy="2895851"/>
          </a:xfrm>
          <a:prstGeom prst="rect">
            <a:avLst/>
          </a:prstGeom>
        </p:spPr>
      </p:pic>
    </p:spTree>
    <p:extLst>
      <p:ext uri="{BB962C8B-B14F-4D97-AF65-F5344CB8AC3E}">
        <p14:creationId xmlns:p14="http://schemas.microsoft.com/office/powerpoint/2010/main" val="284604180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コネクタ 8">
            <a:extLst>
              <a:ext uri="{FF2B5EF4-FFF2-40B4-BE49-F238E27FC236}">
                <a16:creationId xmlns:a16="http://schemas.microsoft.com/office/drawing/2014/main" id="{8FB1D801-D88A-4734-8200-9D45DA1C7D00}"/>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37" name="正方形/長方形 36">
            <a:extLst>
              <a:ext uri="{FF2B5EF4-FFF2-40B4-BE49-F238E27FC236}">
                <a16:creationId xmlns:a16="http://schemas.microsoft.com/office/drawing/2014/main" id="{DEE0B121-81BD-4EF5-8E79-7872B257CAAE}"/>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86</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3" name="正方形/長方形 12">
            <a:extLst>
              <a:ext uri="{FF2B5EF4-FFF2-40B4-BE49-F238E27FC236}">
                <a16:creationId xmlns:a16="http://schemas.microsoft.com/office/drawing/2014/main" id="{06A5AB1F-39DB-4720-84D9-C785B367CBFE}"/>
              </a:ext>
            </a:extLst>
          </p:cNvPr>
          <p:cNvSpPr/>
          <p:nvPr/>
        </p:nvSpPr>
        <p:spPr>
          <a:xfrm>
            <a:off x="179512" y="142751"/>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３）都市・まちづくり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ーインフラ・公共施設の需要の変化ー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a:extLst>
              <a:ext uri="{FF2B5EF4-FFF2-40B4-BE49-F238E27FC236}">
                <a16:creationId xmlns:a16="http://schemas.microsoft.com/office/drawing/2014/main" id="{F0E5A6C5-5519-4A09-B18B-CA6F942C8CC0}"/>
              </a:ext>
            </a:extLst>
          </p:cNvPr>
          <p:cNvSpPr txBox="1"/>
          <p:nvPr/>
        </p:nvSpPr>
        <p:spPr>
          <a:xfrm>
            <a:off x="179511" y="797510"/>
            <a:ext cx="2126366" cy="338554"/>
          </a:xfrm>
          <a:prstGeom prst="rect">
            <a:avLst/>
          </a:prstGeom>
          <a:noFill/>
        </p:spPr>
        <p:txBody>
          <a:bodyPr wrap="square" rtlCol="0">
            <a:spAutoFit/>
          </a:bodyPr>
          <a:lstStyle/>
          <a:p>
            <a:pPr marL="266700" indent="-266700"/>
            <a:r>
              <a:rPr lang="ja-JP" altLang="en-US" sz="1600" b="1" dirty="0">
                <a:latin typeface="Meiryo UI" panose="020B0604030504040204" pitchFamily="50" charset="-128"/>
                <a:ea typeface="Meiryo UI" panose="020B0604030504040204" pitchFamily="50" charset="-128"/>
              </a:rPr>
              <a:t> </a:t>
            </a:r>
            <a:endParaRPr kumimoji="1" lang="en-US" altLang="ja-JP" sz="1600" dirty="0">
              <a:latin typeface="Meiryo UI" panose="020B0604030504040204" pitchFamily="50" charset="-128"/>
              <a:ea typeface="Meiryo UI" panose="020B0604030504040204" pitchFamily="50" charset="-128"/>
            </a:endParaRPr>
          </a:p>
        </p:txBody>
      </p:sp>
      <p:grpSp>
        <p:nvGrpSpPr>
          <p:cNvPr id="17" name="グループ化 16">
            <a:extLst>
              <a:ext uri="{FF2B5EF4-FFF2-40B4-BE49-F238E27FC236}">
                <a16:creationId xmlns:a16="http://schemas.microsoft.com/office/drawing/2014/main" id="{3EA995C9-9D3E-475F-820C-D6B03CEB928F}"/>
              </a:ext>
            </a:extLst>
          </p:cNvPr>
          <p:cNvGrpSpPr/>
          <p:nvPr/>
        </p:nvGrpSpPr>
        <p:grpSpPr>
          <a:xfrm>
            <a:off x="4305159" y="887728"/>
            <a:ext cx="4659329" cy="2541272"/>
            <a:chOff x="4305159" y="1109745"/>
            <a:chExt cx="4659329" cy="2541272"/>
          </a:xfrm>
        </p:grpSpPr>
        <p:pic>
          <p:nvPicPr>
            <p:cNvPr id="19" name="図 18">
              <a:extLst>
                <a:ext uri="{FF2B5EF4-FFF2-40B4-BE49-F238E27FC236}">
                  <a16:creationId xmlns:a16="http://schemas.microsoft.com/office/drawing/2014/main" id="{D349B3C5-11DE-4A78-B7BC-D22DA991507F}"/>
                </a:ext>
              </a:extLst>
            </p:cNvPr>
            <p:cNvPicPr>
              <a:picLocks noChangeAspect="1"/>
            </p:cNvPicPr>
            <p:nvPr/>
          </p:nvPicPr>
          <p:blipFill rotWithShape="1">
            <a:blip r:embed="rId3"/>
            <a:srcRect l="5693" r="4476"/>
            <a:stretch/>
          </p:blipFill>
          <p:spPr>
            <a:xfrm>
              <a:off x="4456776" y="1408378"/>
              <a:ext cx="4484275" cy="2017083"/>
            </a:xfrm>
            <a:prstGeom prst="rect">
              <a:avLst/>
            </a:prstGeom>
          </p:spPr>
        </p:pic>
        <p:sp>
          <p:nvSpPr>
            <p:cNvPr id="24" name="Rectangle 2">
              <a:extLst>
                <a:ext uri="{FF2B5EF4-FFF2-40B4-BE49-F238E27FC236}">
                  <a16:creationId xmlns:a16="http://schemas.microsoft.com/office/drawing/2014/main" id="{F58751B5-B3C9-40A1-8E58-BADABF5BF355}"/>
                </a:ext>
              </a:extLst>
            </p:cNvPr>
            <p:cNvSpPr>
              <a:spLocks noChangeArrowheads="1"/>
            </p:cNvSpPr>
            <p:nvPr/>
          </p:nvSpPr>
          <p:spPr bwMode="auto">
            <a:xfrm>
              <a:off x="4305159" y="1109745"/>
              <a:ext cx="4589584" cy="327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 tIns="9525" rIns="9525" bIns="0" anchor="ctr"/>
            <a:lstStyle>
              <a:lvl1pPr algn="l">
                <a:spcBef>
                  <a:spcPct val="20000"/>
                </a:spcBef>
                <a:buClr>
                  <a:schemeClr val="bg2"/>
                </a:buClr>
                <a:buSzPct val="75000"/>
                <a:buFont typeface="Wingdings" pitchFamily="2" charset="2"/>
                <a:buChar char="n"/>
                <a:defRPr kumimoji="1" sz="3200">
                  <a:solidFill>
                    <a:schemeClr val="tx1"/>
                  </a:solidFill>
                  <a:latin typeface="Arial" charset="0"/>
                  <a:ea typeface="ＭＳ Ｐゴシック" pitchFamily="50" charset="-128"/>
                </a:defRPr>
              </a:lvl1pPr>
              <a:lvl2pPr marL="742950" indent="-285750" algn="l">
                <a:spcBef>
                  <a:spcPct val="20000"/>
                </a:spcBef>
                <a:buClr>
                  <a:schemeClr val="accent2"/>
                </a:buClr>
                <a:buSzPct val="80000"/>
                <a:buFont typeface="Wingdings" pitchFamily="2" charset="2"/>
                <a:buChar char="¨"/>
                <a:defRPr kumimoji="1" sz="2800">
                  <a:solidFill>
                    <a:schemeClr val="tx1"/>
                  </a:solidFill>
                  <a:latin typeface="Arial" charset="0"/>
                  <a:ea typeface="ＭＳ Ｐゴシック" pitchFamily="50" charset="-128"/>
                </a:defRPr>
              </a:lvl2pPr>
              <a:lvl3pPr marL="1143000" indent="-228600" algn="l">
                <a:spcBef>
                  <a:spcPct val="20000"/>
                </a:spcBef>
                <a:buClr>
                  <a:schemeClr val="bg2"/>
                </a:buClr>
                <a:buSzPct val="65000"/>
                <a:buFont typeface="Wingdings" pitchFamily="2" charset="2"/>
                <a:buChar char="n"/>
                <a:defRPr kumimoji="1" sz="2400">
                  <a:solidFill>
                    <a:schemeClr val="tx1"/>
                  </a:solidFill>
                  <a:latin typeface="Arial" charset="0"/>
                  <a:ea typeface="ＭＳ Ｐゴシック" pitchFamily="50" charset="-128"/>
                </a:defRPr>
              </a:lvl3pPr>
              <a:lvl4pPr marL="1600200" indent="-228600" algn="l">
                <a:spcBef>
                  <a:spcPct val="20000"/>
                </a:spcBef>
                <a:buClr>
                  <a:schemeClr val="accent2"/>
                </a:buClr>
                <a:buSzPct val="70000"/>
                <a:buFont typeface="Wingdings" pitchFamily="2" charset="2"/>
                <a:buChar char="¨"/>
                <a:defRPr kumimoji="1" sz="2000">
                  <a:solidFill>
                    <a:schemeClr val="tx1"/>
                  </a:solidFill>
                  <a:latin typeface="Arial" charset="0"/>
                  <a:ea typeface="ＭＳ Ｐゴシック" pitchFamily="50" charset="-128"/>
                </a:defRPr>
              </a:lvl4pPr>
              <a:lvl5pPr marL="2057400" indent="-228600" algn="l">
                <a:spcBef>
                  <a:spcPct val="20000"/>
                </a:spcBef>
                <a:buClr>
                  <a:schemeClr val="bg2"/>
                </a:buClr>
                <a:buFont typeface="Wingdings" pitchFamily="2" charset="2"/>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ts val="0"/>
                </a:spcAft>
                <a:buClr>
                  <a:srgbClr val="D6ECFF"/>
                </a:buClr>
                <a:buSzPct val="75000"/>
                <a:buFont typeface="Wingdings" pitchFamily="2" charset="2"/>
                <a:buNone/>
                <a:tabLst/>
                <a:defRPr/>
              </a:pP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建設後</a:t>
              </a: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50</a:t>
              </a: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年以上経過する社会資本の割合</a:t>
              </a: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全国</a:t>
              </a: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a:extLst>
                <a:ext uri="{FF2B5EF4-FFF2-40B4-BE49-F238E27FC236}">
                  <a16:creationId xmlns:a16="http://schemas.microsoft.com/office/drawing/2014/main" id="{6E102216-8CD5-4175-A63B-665FC5F1B9BA}"/>
                </a:ext>
              </a:extLst>
            </p:cNvPr>
            <p:cNvSpPr txBox="1"/>
            <p:nvPr/>
          </p:nvSpPr>
          <p:spPr>
            <a:xfrm>
              <a:off x="5286047" y="3435573"/>
              <a:ext cx="3678441" cy="215444"/>
            </a:xfrm>
            <a:prstGeom prst="rect">
              <a:avLst/>
            </a:prstGeom>
            <a:noFill/>
          </p:spPr>
          <p:txBody>
            <a:bodyPr wrap="square" rtlCol="0">
              <a:spAutoFit/>
            </a:bodyPr>
            <a:lstStyle/>
            <a:p>
              <a:pPr marL="180000" indent="-457200" algn="r">
                <a:defRPr/>
              </a:pPr>
              <a:r>
                <a:rPr kumimoji="1" lang="ja-JP" altLang="en-US" sz="800" dirty="0">
                  <a:latin typeface="Meiryo UI" panose="020B0604030504040204" pitchFamily="50" charset="-128"/>
                  <a:ea typeface="Meiryo UI" panose="020B0604030504040204" pitchFamily="50" charset="-128"/>
                </a:rPr>
                <a:t>出典：国土交通省「</a:t>
              </a:r>
              <a:r>
                <a:rPr lang="ja-JP" altLang="en-US" sz="800" i="0" dirty="0">
                  <a:effectLst/>
                  <a:latin typeface="Meiryo UI" panose="020B0604030504040204" pitchFamily="50" charset="-128"/>
                  <a:ea typeface="Meiryo UI" panose="020B0604030504040204" pitchFamily="50" charset="-128"/>
                </a:rPr>
                <a:t>社会資本の現状と将来予測</a:t>
              </a:r>
              <a:r>
                <a:rPr kumimoji="1" lang="ja-JP" altLang="en-US" sz="800" dirty="0">
                  <a:latin typeface="Meiryo UI" panose="020B0604030504040204" pitchFamily="50" charset="-128"/>
                  <a:ea typeface="Meiryo UI" panose="020B0604030504040204" pitchFamily="50" charset="-128"/>
                </a:rPr>
                <a:t>」</a:t>
              </a:r>
            </a:p>
          </p:txBody>
        </p:sp>
      </p:grpSp>
      <p:sp>
        <p:nvSpPr>
          <p:cNvPr id="18" name="テキスト ボックス 17">
            <a:extLst>
              <a:ext uri="{FF2B5EF4-FFF2-40B4-BE49-F238E27FC236}">
                <a16:creationId xmlns:a16="http://schemas.microsoft.com/office/drawing/2014/main" id="{57792F73-D893-4AF4-9F82-A0D9EB40AB93}"/>
              </a:ext>
            </a:extLst>
          </p:cNvPr>
          <p:cNvSpPr txBox="1"/>
          <p:nvPr/>
        </p:nvSpPr>
        <p:spPr>
          <a:xfrm>
            <a:off x="179511" y="797510"/>
            <a:ext cx="2126366" cy="338554"/>
          </a:xfrm>
          <a:prstGeom prst="rect">
            <a:avLst/>
          </a:prstGeom>
          <a:noFill/>
        </p:spPr>
        <p:txBody>
          <a:bodyPr wrap="square" rtlCol="0">
            <a:spAutoFit/>
          </a:bodyPr>
          <a:lstStyle/>
          <a:p>
            <a:pPr marL="266700" indent="-266700"/>
            <a:r>
              <a:rPr lang="ja-JP" altLang="en-US" sz="1600" b="1" dirty="0">
                <a:latin typeface="Meiryo UI" panose="020B0604030504040204" pitchFamily="50" charset="-128"/>
                <a:ea typeface="Meiryo UI" panose="020B0604030504040204" pitchFamily="50" charset="-128"/>
              </a:rPr>
              <a:t> </a:t>
            </a:r>
            <a:endParaRPr kumimoji="1" lang="en-US" altLang="ja-JP" sz="1600" dirty="0">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658D0669-BAAC-46D0-8F4B-D3CF397A2CCC}"/>
              </a:ext>
            </a:extLst>
          </p:cNvPr>
          <p:cNvSpPr txBox="1"/>
          <p:nvPr/>
        </p:nvSpPr>
        <p:spPr>
          <a:xfrm>
            <a:off x="179511" y="797510"/>
            <a:ext cx="2126366" cy="338554"/>
          </a:xfrm>
          <a:prstGeom prst="rect">
            <a:avLst/>
          </a:prstGeom>
          <a:noFill/>
        </p:spPr>
        <p:txBody>
          <a:bodyPr wrap="square" rtlCol="0">
            <a:spAutoFit/>
          </a:bodyPr>
          <a:lstStyle/>
          <a:p>
            <a:pPr marL="266700" indent="-266700"/>
            <a:r>
              <a:rPr lang="ja-JP" altLang="en-US" sz="1600" b="1" dirty="0">
                <a:latin typeface="Meiryo UI" panose="020B0604030504040204" pitchFamily="50" charset="-128"/>
                <a:ea typeface="Meiryo UI" panose="020B0604030504040204" pitchFamily="50" charset="-128"/>
              </a:rPr>
              <a:t> </a:t>
            </a:r>
            <a:endParaRPr kumimoji="1" lang="en-US" altLang="ja-JP" sz="1600" dirty="0">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467BF459-72B3-463C-8FFB-EECFEE963E53}"/>
              </a:ext>
            </a:extLst>
          </p:cNvPr>
          <p:cNvSpPr txBox="1"/>
          <p:nvPr/>
        </p:nvSpPr>
        <p:spPr>
          <a:xfrm>
            <a:off x="179511" y="797510"/>
            <a:ext cx="2126366" cy="338554"/>
          </a:xfrm>
          <a:prstGeom prst="rect">
            <a:avLst/>
          </a:prstGeom>
          <a:noFill/>
        </p:spPr>
        <p:txBody>
          <a:bodyPr wrap="square" rtlCol="0">
            <a:spAutoFit/>
          </a:bodyPr>
          <a:lstStyle/>
          <a:p>
            <a:pPr marL="266700" indent="-266700"/>
            <a:r>
              <a:rPr lang="ja-JP" altLang="en-US" sz="1600" b="1" dirty="0">
                <a:latin typeface="Meiryo UI" panose="020B0604030504040204" pitchFamily="50" charset="-128"/>
                <a:ea typeface="Meiryo UI" panose="020B0604030504040204" pitchFamily="50" charset="-128"/>
              </a:rPr>
              <a:t> </a:t>
            </a:r>
            <a:endParaRPr kumimoji="1" lang="en-US" altLang="ja-JP" sz="1600" dirty="0">
              <a:latin typeface="Meiryo UI" panose="020B0604030504040204" pitchFamily="50" charset="-128"/>
              <a:ea typeface="Meiryo UI" panose="020B0604030504040204" pitchFamily="50" charset="-128"/>
            </a:endParaRPr>
          </a:p>
        </p:txBody>
      </p:sp>
      <p:sp>
        <p:nvSpPr>
          <p:cNvPr id="22" name="テキスト ボックス 21">
            <a:extLst>
              <a:ext uri="{FF2B5EF4-FFF2-40B4-BE49-F238E27FC236}">
                <a16:creationId xmlns:a16="http://schemas.microsoft.com/office/drawing/2014/main" id="{DC69C079-06C4-4061-81BF-E9167895DBF4}"/>
              </a:ext>
            </a:extLst>
          </p:cNvPr>
          <p:cNvSpPr txBox="1"/>
          <p:nvPr/>
        </p:nvSpPr>
        <p:spPr>
          <a:xfrm>
            <a:off x="179511" y="797510"/>
            <a:ext cx="2126366" cy="338554"/>
          </a:xfrm>
          <a:prstGeom prst="rect">
            <a:avLst/>
          </a:prstGeom>
          <a:noFill/>
        </p:spPr>
        <p:txBody>
          <a:bodyPr wrap="square" rtlCol="0">
            <a:spAutoFit/>
          </a:bodyPr>
          <a:lstStyle/>
          <a:p>
            <a:pPr marL="266700" indent="-266700"/>
            <a:r>
              <a:rPr lang="ja-JP" altLang="en-US" sz="1600" b="1" dirty="0">
                <a:latin typeface="Meiryo UI" panose="020B0604030504040204" pitchFamily="50" charset="-128"/>
                <a:ea typeface="Meiryo UI" panose="020B0604030504040204" pitchFamily="50" charset="-128"/>
              </a:rPr>
              <a:t> </a:t>
            </a:r>
            <a:endParaRPr kumimoji="1" lang="en-US" altLang="ja-JP" sz="1600" dirty="0">
              <a:latin typeface="Meiryo UI" panose="020B0604030504040204" pitchFamily="50" charset="-128"/>
              <a:ea typeface="Meiryo UI" panose="020B0604030504040204" pitchFamily="50" charset="-128"/>
            </a:endParaRPr>
          </a:p>
        </p:txBody>
      </p:sp>
      <p:sp>
        <p:nvSpPr>
          <p:cNvPr id="23" name="四角形: 角を丸くする 22">
            <a:extLst>
              <a:ext uri="{FF2B5EF4-FFF2-40B4-BE49-F238E27FC236}">
                <a16:creationId xmlns:a16="http://schemas.microsoft.com/office/drawing/2014/main" id="{2B304FC7-A51A-4265-B948-46978F495EE2}"/>
              </a:ext>
            </a:extLst>
          </p:cNvPr>
          <p:cNvSpPr/>
          <p:nvPr/>
        </p:nvSpPr>
        <p:spPr>
          <a:xfrm>
            <a:off x="150904" y="682484"/>
            <a:ext cx="4030698" cy="6014309"/>
          </a:xfrm>
          <a:prstGeom prst="roundRect">
            <a:avLst>
              <a:gd name="adj" fmla="val 4304"/>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3" name="テキスト ボックス 32">
            <a:extLst>
              <a:ext uri="{FF2B5EF4-FFF2-40B4-BE49-F238E27FC236}">
                <a16:creationId xmlns:a16="http://schemas.microsoft.com/office/drawing/2014/main" id="{20C60BBF-C64D-4EA5-86E3-EB52D5C2A71F}"/>
              </a:ext>
            </a:extLst>
          </p:cNvPr>
          <p:cNvSpPr txBox="1"/>
          <p:nvPr/>
        </p:nvSpPr>
        <p:spPr>
          <a:xfrm>
            <a:off x="178993" y="844713"/>
            <a:ext cx="4030698" cy="2800767"/>
          </a:xfrm>
          <a:prstGeom prst="rect">
            <a:avLst/>
          </a:prstGeom>
          <a:noFill/>
        </p:spPr>
        <p:txBody>
          <a:bodyPr wrap="square" rtlCol="0">
            <a:spAutoFit/>
          </a:bodyPr>
          <a:lstStyle/>
          <a:p>
            <a:pPr marL="180975" indent="-180975"/>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lang="ja-JP" altLang="en-US" sz="1600" dirty="0">
                <a:latin typeface="Meiryo UI" panose="020B0604030504040204" pitchFamily="50" charset="-128"/>
                <a:ea typeface="Meiryo UI" panose="020B0604030504040204" pitchFamily="50" charset="-128"/>
              </a:rPr>
              <a:t>高度経済成長期以降に整備された道路橋や下水道などの公共インフラ施設の老朽化が進んでおり、維持管理や更新などに多大な費用や人材が必要になると見込まれます。また、水使用量などの公共サービスの利用需要については、人口減少の進展に伴い、今後ますます減少すると見込まれます。</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pPr marL="180975" indent="-180975"/>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lang="ja-JP" altLang="en-US" sz="1600" dirty="0">
                <a:latin typeface="Meiryo UI" panose="020B0604030504040204" pitchFamily="50" charset="-128"/>
                <a:ea typeface="Meiryo UI" panose="020B0604030504040204" pitchFamily="50" charset="-128"/>
              </a:rPr>
              <a:t>このような状況の中、長期的な視点をもってダウンサイジングや統廃合など、公共施設等の最適な配置を検討する必要があります。</a:t>
            </a:r>
            <a:endParaRPr lang="en-US" altLang="ja-JP" sz="1600" dirty="0">
              <a:latin typeface="Meiryo UI" panose="020B0604030504040204" pitchFamily="50" charset="-128"/>
              <a:ea typeface="Meiryo UI" panose="020B0604030504040204" pitchFamily="50" charset="-128"/>
            </a:endParaRPr>
          </a:p>
        </p:txBody>
      </p:sp>
      <p:pic>
        <p:nvPicPr>
          <p:cNvPr id="2" name="図 1">
            <a:extLst>
              <a:ext uri="{FF2B5EF4-FFF2-40B4-BE49-F238E27FC236}">
                <a16:creationId xmlns:a16="http://schemas.microsoft.com/office/drawing/2014/main" id="{75350BDB-DE46-476D-9D71-08543FCE8B79}"/>
              </a:ext>
            </a:extLst>
          </p:cNvPr>
          <p:cNvPicPr>
            <a:picLocks noChangeAspect="1"/>
          </p:cNvPicPr>
          <p:nvPr/>
        </p:nvPicPr>
        <p:blipFill>
          <a:blip r:embed="rId4"/>
          <a:stretch>
            <a:fillRect/>
          </a:stretch>
        </p:blipFill>
        <p:spPr>
          <a:xfrm>
            <a:off x="4292415" y="3617875"/>
            <a:ext cx="4615072" cy="2871465"/>
          </a:xfrm>
          <a:prstGeom prst="rect">
            <a:avLst/>
          </a:prstGeom>
        </p:spPr>
      </p:pic>
    </p:spTree>
    <p:extLst>
      <p:ext uri="{BB962C8B-B14F-4D97-AF65-F5344CB8AC3E}">
        <p14:creationId xmlns:p14="http://schemas.microsoft.com/office/powerpoint/2010/main" val="80207955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AF113B5A-1469-406A-8311-455F800B2A62}"/>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4480596" y="943031"/>
            <a:ext cx="4608071" cy="2413984"/>
          </a:xfrm>
          <a:prstGeom prst="rect">
            <a:avLst/>
          </a:prstGeom>
        </p:spPr>
      </p:pic>
      <p:sp>
        <p:nvSpPr>
          <p:cNvPr id="17" name="四角形: 角を丸くする 16">
            <a:extLst>
              <a:ext uri="{FF2B5EF4-FFF2-40B4-BE49-F238E27FC236}">
                <a16:creationId xmlns:a16="http://schemas.microsoft.com/office/drawing/2014/main" id="{B819224C-49DE-4D4A-8485-9F19E178B741}"/>
              </a:ext>
            </a:extLst>
          </p:cNvPr>
          <p:cNvSpPr/>
          <p:nvPr/>
        </p:nvSpPr>
        <p:spPr>
          <a:xfrm>
            <a:off x="178993" y="557972"/>
            <a:ext cx="4030698" cy="6014309"/>
          </a:xfrm>
          <a:prstGeom prst="roundRect">
            <a:avLst>
              <a:gd name="adj" fmla="val 4304"/>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9" name="直線コネクタ 8">
            <a:extLst>
              <a:ext uri="{FF2B5EF4-FFF2-40B4-BE49-F238E27FC236}">
                <a16:creationId xmlns:a16="http://schemas.microsoft.com/office/drawing/2014/main" id="{8FB1D801-D88A-4734-8200-9D45DA1C7D00}"/>
              </a:ext>
            </a:extLst>
          </p:cNvPr>
          <p:cNvCxnSpPr>
            <a:cxnSpLocks/>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37" name="正方形/長方形 36">
            <a:extLst>
              <a:ext uri="{FF2B5EF4-FFF2-40B4-BE49-F238E27FC236}">
                <a16:creationId xmlns:a16="http://schemas.microsoft.com/office/drawing/2014/main" id="{DEE0B121-81BD-4EF5-8E79-7872B257CAAE}"/>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87</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3" name="正方形/長方形 12">
            <a:extLst>
              <a:ext uri="{FF2B5EF4-FFF2-40B4-BE49-F238E27FC236}">
                <a16:creationId xmlns:a16="http://schemas.microsoft.com/office/drawing/2014/main" id="{06A5AB1F-39DB-4720-84D9-C785B367CBFE}"/>
              </a:ext>
            </a:extLst>
          </p:cNvPr>
          <p:cNvSpPr/>
          <p:nvPr/>
        </p:nvSpPr>
        <p:spPr>
          <a:xfrm>
            <a:off x="179512" y="142751"/>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３）都市・まちづくり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ー自治体職員の採用難ー</a:t>
            </a:r>
            <a:endPar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テキスト ボックス 22">
            <a:extLst>
              <a:ext uri="{FF2B5EF4-FFF2-40B4-BE49-F238E27FC236}">
                <a16:creationId xmlns:a16="http://schemas.microsoft.com/office/drawing/2014/main" id="{2870695F-183E-4049-BE21-B6F3F891EDDC}"/>
              </a:ext>
            </a:extLst>
          </p:cNvPr>
          <p:cNvSpPr txBox="1"/>
          <p:nvPr/>
        </p:nvSpPr>
        <p:spPr>
          <a:xfrm>
            <a:off x="4835971" y="3148603"/>
            <a:ext cx="4237214" cy="200055"/>
          </a:xfrm>
          <a:prstGeom prst="rect">
            <a:avLst/>
          </a:prstGeom>
          <a:solidFill>
            <a:schemeClr val="bg1"/>
          </a:solidFill>
        </p:spPr>
        <p:txBody>
          <a:bodyPr wrap="square" rtlCol="0">
            <a:spAutoFit/>
          </a:bodyPr>
          <a:lstStyle/>
          <a:p>
            <a:pPr algn="ctr"/>
            <a:r>
              <a:rPr kumimoji="1" lang="en-US" altLang="ja-JP" sz="700" dirty="0">
                <a:latin typeface="Meiryo UI" panose="020B0604030504040204" pitchFamily="50" charset="-128"/>
                <a:ea typeface="Meiryo UI" panose="020B0604030504040204" pitchFamily="50" charset="-128"/>
                <a:cs typeface="Microsoft Himalaya" panose="01010100010101010101" pitchFamily="2" charset="0"/>
              </a:rPr>
              <a:t>2013 </a:t>
            </a:r>
            <a:r>
              <a:rPr kumimoji="1" lang="ja-JP" altLang="en-US" sz="700" dirty="0">
                <a:latin typeface="Meiryo UI" panose="020B0604030504040204" pitchFamily="50" charset="-128"/>
                <a:ea typeface="Meiryo UI" panose="020B0604030504040204" pitchFamily="50" charset="-128"/>
                <a:cs typeface="Microsoft Himalaya" panose="01010100010101010101" pitchFamily="2" charset="0"/>
              </a:rPr>
              <a:t>　　</a:t>
            </a:r>
            <a:r>
              <a:rPr kumimoji="1" lang="en-US" altLang="ja-JP" sz="700" dirty="0">
                <a:latin typeface="Meiryo UI" panose="020B0604030504040204" pitchFamily="50" charset="-128"/>
                <a:ea typeface="Meiryo UI" panose="020B0604030504040204" pitchFamily="50" charset="-128"/>
                <a:cs typeface="Microsoft Himalaya" panose="01010100010101010101" pitchFamily="2" charset="0"/>
              </a:rPr>
              <a:t>2014 </a:t>
            </a:r>
            <a:r>
              <a:rPr kumimoji="1" lang="ja-JP" altLang="en-US" sz="700" dirty="0">
                <a:latin typeface="Meiryo UI" panose="020B0604030504040204" pitchFamily="50" charset="-128"/>
                <a:ea typeface="Meiryo UI" panose="020B0604030504040204" pitchFamily="50" charset="-128"/>
                <a:cs typeface="Microsoft Himalaya" panose="01010100010101010101" pitchFamily="2" charset="0"/>
              </a:rPr>
              <a:t>　　</a:t>
            </a:r>
            <a:r>
              <a:rPr kumimoji="1" lang="en-US" altLang="ja-JP" sz="700" dirty="0">
                <a:latin typeface="Meiryo UI" panose="020B0604030504040204" pitchFamily="50" charset="-128"/>
                <a:ea typeface="Meiryo UI" panose="020B0604030504040204" pitchFamily="50" charset="-128"/>
                <a:cs typeface="Microsoft Himalaya" panose="01010100010101010101" pitchFamily="2" charset="0"/>
              </a:rPr>
              <a:t>2015</a:t>
            </a:r>
            <a:r>
              <a:rPr kumimoji="1" lang="ja-JP" altLang="en-US" sz="700" dirty="0">
                <a:latin typeface="Meiryo UI" panose="020B0604030504040204" pitchFamily="50" charset="-128"/>
                <a:ea typeface="Meiryo UI" panose="020B0604030504040204" pitchFamily="50" charset="-128"/>
                <a:cs typeface="Microsoft Himalaya" panose="01010100010101010101" pitchFamily="2" charset="0"/>
              </a:rPr>
              <a:t>　</a:t>
            </a:r>
            <a:r>
              <a:rPr kumimoji="1" lang="en-US" altLang="ja-JP" sz="700" dirty="0">
                <a:latin typeface="Meiryo UI" panose="020B0604030504040204" pitchFamily="50" charset="-128"/>
                <a:ea typeface="Meiryo UI" panose="020B0604030504040204" pitchFamily="50" charset="-128"/>
                <a:cs typeface="Microsoft Himalaya" panose="01010100010101010101" pitchFamily="2" charset="0"/>
              </a:rPr>
              <a:t> </a:t>
            </a:r>
            <a:r>
              <a:rPr kumimoji="1" lang="ja-JP" altLang="en-US" sz="700" dirty="0">
                <a:latin typeface="Meiryo UI" panose="020B0604030504040204" pitchFamily="50" charset="-128"/>
                <a:ea typeface="Meiryo UI" panose="020B0604030504040204" pitchFamily="50" charset="-128"/>
                <a:cs typeface="Microsoft Himalaya" panose="01010100010101010101" pitchFamily="2" charset="0"/>
              </a:rPr>
              <a:t>　</a:t>
            </a:r>
            <a:r>
              <a:rPr kumimoji="1" lang="en-US" altLang="ja-JP" sz="700" dirty="0">
                <a:latin typeface="Meiryo UI" panose="020B0604030504040204" pitchFamily="50" charset="-128"/>
                <a:ea typeface="Meiryo UI" panose="020B0604030504040204" pitchFamily="50" charset="-128"/>
                <a:cs typeface="Microsoft Himalaya" panose="01010100010101010101" pitchFamily="2" charset="0"/>
              </a:rPr>
              <a:t>2016</a:t>
            </a:r>
            <a:r>
              <a:rPr kumimoji="1" lang="ja-JP" altLang="en-US" sz="700" dirty="0">
                <a:latin typeface="Meiryo UI" panose="020B0604030504040204" pitchFamily="50" charset="-128"/>
                <a:ea typeface="Meiryo UI" panose="020B0604030504040204" pitchFamily="50" charset="-128"/>
                <a:cs typeface="Microsoft Himalaya" panose="01010100010101010101" pitchFamily="2" charset="0"/>
              </a:rPr>
              <a:t>　　</a:t>
            </a:r>
            <a:r>
              <a:rPr kumimoji="1" lang="en-US" altLang="ja-JP" sz="700" dirty="0">
                <a:latin typeface="Meiryo UI" panose="020B0604030504040204" pitchFamily="50" charset="-128"/>
                <a:ea typeface="Meiryo UI" panose="020B0604030504040204" pitchFamily="50" charset="-128"/>
                <a:cs typeface="Microsoft Himalaya" panose="01010100010101010101" pitchFamily="2" charset="0"/>
              </a:rPr>
              <a:t> 2017</a:t>
            </a:r>
            <a:r>
              <a:rPr kumimoji="1" lang="ja-JP" altLang="en-US" sz="700" dirty="0">
                <a:latin typeface="Meiryo UI" panose="020B0604030504040204" pitchFamily="50" charset="-128"/>
                <a:ea typeface="Meiryo UI" panose="020B0604030504040204" pitchFamily="50" charset="-128"/>
                <a:cs typeface="Microsoft Himalaya" panose="01010100010101010101" pitchFamily="2" charset="0"/>
              </a:rPr>
              <a:t>　</a:t>
            </a:r>
            <a:r>
              <a:rPr kumimoji="1" lang="en-US" altLang="ja-JP" sz="700" dirty="0">
                <a:latin typeface="Meiryo UI" panose="020B0604030504040204" pitchFamily="50" charset="-128"/>
                <a:ea typeface="Meiryo UI" panose="020B0604030504040204" pitchFamily="50" charset="-128"/>
                <a:cs typeface="Microsoft Himalaya" panose="01010100010101010101" pitchFamily="2" charset="0"/>
              </a:rPr>
              <a:t> </a:t>
            </a:r>
            <a:r>
              <a:rPr kumimoji="1" lang="ja-JP" altLang="en-US" sz="700" dirty="0">
                <a:latin typeface="Meiryo UI" panose="020B0604030504040204" pitchFamily="50" charset="-128"/>
                <a:ea typeface="Meiryo UI" panose="020B0604030504040204" pitchFamily="50" charset="-128"/>
                <a:cs typeface="Microsoft Himalaya" panose="01010100010101010101" pitchFamily="2" charset="0"/>
              </a:rPr>
              <a:t>　</a:t>
            </a:r>
            <a:r>
              <a:rPr kumimoji="1" lang="en-US" altLang="ja-JP" sz="700" dirty="0">
                <a:latin typeface="Meiryo UI" panose="020B0604030504040204" pitchFamily="50" charset="-128"/>
                <a:ea typeface="Meiryo UI" panose="020B0604030504040204" pitchFamily="50" charset="-128"/>
                <a:cs typeface="Microsoft Himalaya" panose="01010100010101010101" pitchFamily="2" charset="0"/>
              </a:rPr>
              <a:t>2018 </a:t>
            </a:r>
            <a:r>
              <a:rPr kumimoji="1" lang="ja-JP" altLang="en-US" sz="700" dirty="0">
                <a:latin typeface="Meiryo UI" panose="020B0604030504040204" pitchFamily="50" charset="-128"/>
                <a:ea typeface="Meiryo UI" panose="020B0604030504040204" pitchFamily="50" charset="-128"/>
                <a:cs typeface="Microsoft Himalaya" panose="01010100010101010101" pitchFamily="2" charset="0"/>
              </a:rPr>
              <a:t>　　</a:t>
            </a:r>
            <a:r>
              <a:rPr kumimoji="1" lang="en-US" altLang="ja-JP" sz="700" dirty="0">
                <a:latin typeface="Meiryo UI" panose="020B0604030504040204" pitchFamily="50" charset="-128"/>
                <a:ea typeface="Meiryo UI" panose="020B0604030504040204" pitchFamily="50" charset="-128"/>
                <a:cs typeface="Microsoft Himalaya" panose="01010100010101010101" pitchFamily="2" charset="0"/>
              </a:rPr>
              <a:t>2019</a:t>
            </a:r>
            <a:r>
              <a:rPr kumimoji="1" lang="ja-JP" altLang="en-US" sz="700" dirty="0">
                <a:latin typeface="Meiryo UI" panose="020B0604030504040204" pitchFamily="50" charset="-128"/>
                <a:ea typeface="Meiryo UI" panose="020B0604030504040204" pitchFamily="50" charset="-128"/>
                <a:cs typeface="Microsoft Himalaya" panose="01010100010101010101" pitchFamily="2" charset="0"/>
              </a:rPr>
              <a:t>　　</a:t>
            </a:r>
            <a:r>
              <a:rPr kumimoji="1" lang="en-US" altLang="ja-JP" sz="700" dirty="0">
                <a:latin typeface="Meiryo UI" panose="020B0604030504040204" pitchFamily="50" charset="-128"/>
                <a:ea typeface="Meiryo UI" panose="020B0604030504040204" pitchFamily="50" charset="-128"/>
                <a:cs typeface="Microsoft Himalaya" panose="01010100010101010101" pitchFamily="2" charset="0"/>
              </a:rPr>
              <a:t> 2020</a:t>
            </a:r>
            <a:r>
              <a:rPr kumimoji="1" lang="ja-JP" altLang="en-US" sz="700" dirty="0">
                <a:latin typeface="Meiryo UI" panose="020B0604030504040204" pitchFamily="50" charset="-128"/>
                <a:ea typeface="Meiryo UI" panose="020B0604030504040204" pitchFamily="50" charset="-128"/>
                <a:cs typeface="Microsoft Himalaya" panose="01010100010101010101" pitchFamily="2" charset="0"/>
              </a:rPr>
              <a:t>　</a:t>
            </a:r>
            <a:r>
              <a:rPr kumimoji="1" lang="en-US" altLang="ja-JP" sz="700" dirty="0">
                <a:latin typeface="Meiryo UI" panose="020B0604030504040204" pitchFamily="50" charset="-128"/>
                <a:ea typeface="Meiryo UI" panose="020B0604030504040204" pitchFamily="50" charset="-128"/>
                <a:cs typeface="Microsoft Himalaya" panose="01010100010101010101" pitchFamily="2" charset="0"/>
              </a:rPr>
              <a:t> </a:t>
            </a:r>
            <a:r>
              <a:rPr kumimoji="1" lang="ja-JP" altLang="en-US" sz="700" dirty="0">
                <a:latin typeface="Meiryo UI" panose="020B0604030504040204" pitchFamily="50" charset="-128"/>
                <a:ea typeface="Meiryo UI" panose="020B0604030504040204" pitchFamily="50" charset="-128"/>
                <a:cs typeface="Microsoft Himalaya" panose="01010100010101010101" pitchFamily="2" charset="0"/>
              </a:rPr>
              <a:t>　　</a:t>
            </a:r>
            <a:r>
              <a:rPr kumimoji="1" lang="en-US" altLang="ja-JP" sz="700" dirty="0">
                <a:latin typeface="Meiryo UI" panose="020B0604030504040204" pitchFamily="50" charset="-128"/>
                <a:ea typeface="Meiryo UI" panose="020B0604030504040204" pitchFamily="50" charset="-128"/>
                <a:cs typeface="Microsoft Himalaya" panose="01010100010101010101" pitchFamily="2" charset="0"/>
              </a:rPr>
              <a:t>2021</a:t>
            </a:r>
            <a:r>
              <a:rPr kumimoji="1" lang="ja-JP" altLang="en-US" sz="700" dirty="0">
                <a:latin typeface="Meiryo UI" panose="020B0604030504040204" pitchFamily="50" charset="-128"/>
                <a:ea typeface="Meiryo UI" panose="020B0604030504040204" pitchFamily="50" charset="-128"/>
                <a:cs typeface="Microsoft Himalaya" panose="01010100010101010101" pitchFamily="2" charset="0"/>
              </a:rPr>
              <a:t>　　　　</a:t>
            </a:r>
            <a:r>
              <a:rPr kumimoji="1" lang="en-US" altLang="ja-JP" sz="700" dirty="0">
                <a:latin typeface="Meiryo UI" panose="020B0604030504040204" pitchFamily="50" charset="-128"/>
                <a:ea typeface="Meiryo UI" panose="020B0604030504040204" pitchFamily="50" charset="-128"/>
                <a:cs typeface="Microsoft Himalaya" panose="01010100010101010101" pitchFamily="2" charset="0"/>
              </a:rPr>
              <a:t>2022</a:t>
            </a:r>
            <a:r>
              <a:rPr kumimoji="1" lang="ja-JP" altLang="en-US" sz="700" dirty="0">
                <a:latin typeface="Meiryo UI" panose="020B0604030504040204" pitchFamily="50" charset="-128"/>
                <a:ea typeface="Meiryo UI" panose="020B0604030504040204" pitchFamily="50" charset="-128"/>
                <a:cs typeface="Microsoft Himalaya" panose="01010100010101010101" pitchFamily="2" charset="0"/>
              </a:rPr>
              <a:t>　</a:t>
            </a:r>
            <a:r>
              <a:rPr kumimoji="1" lang="en-US" altLang="ja-JP" sz="700" dirty="0">
                <a:latin typeface="Meiryo UI" panose="020B0604030504040204" pitchFamily="50" charset="-128"/>
                <a:ea typeface="Meiryo UI" panose="020B0604030504040204" pitchFamily="50" charset="-128"/>
                <a:cs typeface="Microsoft Himalaya" panose="01010100010101010101" pitchFamily="2" charset="0"/>
              </a:rPr>
              <a:t> (</a:t>
            </a:r>
            <a:r>
              <a:rPr kumimoji="1" lang="ja-JP" altLang="en-US" sz="700" dirty="0">
                <a:latin typeface="Meiryo UI" panose="020B0604030504040204" pitchFamily="50" charset="-128"/>
                <a:ea typeface="Meiryo UI" panose="020B0604030504040204" pitchFamily="50" charset="-128"/>
                <a:cs typeface="Microsoft Himalaya" panose="01010100010101010101" pitchFamily="2" charset="0"/>
              </a:rPr>
              <a:t>年度</a:t>
            </a:r>
            <a:r>
              <a:rPr kumimoji="1" lang="en-US" altLang="ja-JP" sz="700" dirty="0">
                <a:latin typeface="Meiryo UI" panose="020B0604030504040204" pitchFamily="50" charset="-128"/>
                <a:ea typeface="Meiryo UI" panose="020B0604030504040204" pitchFamily="50" charset="-128"/>
                <a:cs typeface="Microsoft Himalaya" panose="01010100010101010101" pitchFamily="2" charset="0"/>
              </a:rPr>
              <a:t>)</a:t>
            </a:r>
            <a:endParaRPr kumimoji="1" lang="ja-JP" altLang="en-US" sz="700" dirty="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29" name="テキスト ボックス 28">
            <a:extLst>
              <a:ext uri="{FF2B5EF4-FFF2-40B4-BE49-F238E27FC236}">
                <a16:creationId xmlns:a16="http://schemas.microsoft.com/office/drawing/2014/main" id="{A3676C8E-DD3F-47DC-8118-E1E4156B2912}"/>
              </a:ext>
            </a:extLst>
          </p:cNvPr>
          <p:cNvSpPr txBox="1"/>
          <p:nvPr/>
        </p:nvSpPr>
        <p:spPr>
          <a:xfrm>
            <a:off x="5832548" y="6511397"/>
            <a:ext cx="3618680" cy="338554"/>
          </a:xfrm>
          <a:prstGeom prst="rect">
            <a:avLst/>
          </a:prstGeom>
          <a:noFill/>
        </p:spPr>
        <p:txBody>
          <a:bodyPr wrap="square" rtlCol="0">
            <a:spAutoFit/>
          </a:bodyPr>
          <a:lstStyle/>
          <a:p>
            <a:r>
              <a:rPr kumimoji="1" lang="en-US" altLang="ja-JP" sz="800" dirty="0">
                <a:latin typeface="Meiryo UI" panose="020B0604030504040204" pitchFamily="50" charset="-128"/>
                <a:ea typeface="Meiryo UI" panose="020B0604030504040204" pitchFamily="50" charset="-128"/>
              </a:rPr>
              <a:t> </a:t>
            </a:r>
            <a:r>
              <a:rPr lang="ja-JP" altLang="en-US" sz="800" dirty="0">
                <a:latin typeface="Meiryo UI" panose="020B0604030504040204" pitchFamily="50" charset="-128"/>
                <a:ea typeface="Meiryo UI" panose="020B0604030504040204" pitchFamily="50" charset="-128"/>
              </a:rPr>
              <a:t>出典：大阪府「職員採用試験の実施状況」</a:t>
            </a:r>
            <a:endParaRPr lang="en-US" altLang="ja-JP" sz="800" dirty="0">
              <a:latin typeface="Meiryo UI" panose="020B0604030504040204" pitchFamily="50" charset="-128"/>
              <a:ea typeface="Meiryo UI" panose="020B0604030504040204" pitchFamily="50" charset="-128"/>
            </a:endParaRPr>
          </a:p>
          <a:p>
            <a:r>
              <a:rPr kumimoji="1" lang="en-US" altLang="ja-JP" sz="800" dirty="0">
                <a:latin typeface="Meiryo UI" panose="020B0604030504040204" pitchFamily="50" charset="-128"/>
                <a:ea typeface="Meiryo UI" panose="020B0604030504040204" pitchFamily="50" charset="-128"/>
              </a:rPr>
              <a:t>※ </a:t>
            </a:r>
            <a:r>
              <a:rPr kumimoji="1" lang="ja-JP" altLang="en-US" sz="800" dirty="0">
                <a:latin typeface="Meiryo UI" panose="020B0604030504040204" pitchFamily="50" charset="-128"/>
                <a:ea typeface="Meiryo UI" panose="020B0604030504040204" pitchFamily="50" charset="-128"/>
              </a:rPr>
              <a:t>各年度の高校卒程度・大学卒程度・社会人等を合計</a:t>
            </a:r>
          </a:p>
        </p:txBody>
      </p:sp>
      <p:sp>
        <p:nvSpPr>
          <p:cNvPr id="11" name="テキスト ボックス 10">
            <a:extLst>
              <a:ext uri="{FF2B5EF4-FFF2-40B4-BE49-F238E27FC236}">
                <a16:creationId xmlns:a16="http://schemas.microsoft.com/office/drawing/2014/main" id="{E49AD9F4-31AB-4C5B-B719-249025F4A6DC}"/>
              </a:ext>
            </a:extLst>
          </p:cNvPr>
          <p:cNvSpPr txBox="1"/>
          <p:nvPr/>
        </p:nvSpPr>
        <p:spPr>
          <a:xfrm>
            <a:off x="179511" y="797510"/>
            <a:ext cx="2126366" cy="338554"/>
          </a:xfrm>
          <a:prstGeom prst="rect">
            <a:avLst/>
          </a:prstGeom>
          <a:noFill/>
        </p:spPr>
        <p:txBody>
          <a:bodyPr wrap="square" rtlCol="0">
            <a:spAutoFit/>
          </a:bodyPr>
          <a:lstStyle/>
          <a:p>
            <a:pPr marL="266700" indent="-266700"/>
            <a:r>
              <a:rPr lang="ja-JP" altLang="en-US" sz="1600" b="1" dirty="0">
                <a:latin typeface="Meiryo UI" panose="020B0604030504040204" pitchFamily="50" charset="-128"/>
                <a:ea typeface="Meiryo UI" panose="020B0604030504040204" pitchFamily="50" charset="-128"/>
              </a:rPr>
              <a:t> </a:t>
            </a:r>
            <a:endParaRPr kumimoji="1" lang="en-US" altLang="ja-JP" sz="1600" dirty="0">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ED8F8E58-AE78-48D8-929B-B935184AAB75}"/>
              </a:ext>
            </a:extLst>
          </p:cNvPr>
          <p:cNvSpPr txBox="1"/>
          <p:nvPr/>
        </p:nvSpPr>
        <p:spPr>
          <a:xfrm>
            <a:off x="179511" y="797510"/>
            <a:ext cx="2126366" cy="338554"/>
          </a:xfrm>
          <a:prstGeom prst="rect">
            <a:avLst/>
          </a:prstGeom>
          <a:noFill/>
        </p:spPr>
        <p:txBody>
          <a:bodyPr wrap="square" rtlCol="0">
            <a:spAutoFit/>
          </a:bodyPr>
          <a:lstStyle/>
          <a:p>
            <a:pPr marL="266700" indent="-266700"/>
            <a:r>
              <a:rPr lang="ja-JP" altLang="en-US" sz="1600" b="1" dirty="0">
                <a:latin typeface="Meiryo UI" panose="020B0604030504040204" pitchFamily="50" charset="-128"/>
                <a:ea typeface="Meiryo UI" panose="020B0604030504040204" pitchFamily="50" charset="-128"/>
              </a:rPr>
              <a:t> </a:t>
            </a:r>
            <a:endParaRPr kumimoji="1" lang="en-US" altLang="ja-JP" sz="1600" dirty="0">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F919C797-2284-4CED-95B7-0D3CA3F290AB}"/>
              </a:ext>
            </a:extLst>
          </p:cNvPr>
          <p:cNvSpPr txBox="1"/>
          <p:nvPr/>
        </p:nvSpPr>
        <p:spPr>
          <a:xfrm>
            <a:off x="179511" y="797510"/>
            <a:ext cx="2126366" cy="338554"/>
          </a:xfrm>
          <a:prstGeom prst="rect">
            <a:avLst/>
          </a:prstGeom>
          <a:noFill/>
        </p:spPr>
        <p:txBody>
          <a:bodyPr wrap="square" rtlCol="0">
            <a:spAutoFit/>
          </a:bodyPr>
          <a:lstStyle/>
          <a:p>
            <a:pPr marL="266700" indent="-266700"/>
            <a:r>
              <a:rPr lang="ja-JP" altLang="en-US" sz="1600" b="1" dirty="0">
                <a:latin typeface="Meiryo UI" panose="020B0604030504040204" pitchFamily="50" charset="-128"/>
                <a:ea typeface="Meiryo UI" panose="020B0604030504040204" pitchFamily="50" charset="-128"/>
              </a:rPr>
              <a:t> </a:t>
            </a:r>
            <a:endParaRPr kumimoji="1" lang="en-US" altLang="ja-JP" sz="1600" dirty="0">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7EBB0192-E0E9-424B-A848-D982F196C303}"/>
              </a:ext>
            </a:extLst>
          </p:cNvPr>
          <p:cNvSpPr txBox="1"/>
          <p:nvPr/>
        </p:nvSpPr>
        <p:spPr>
          <a:xfrm>
            <a:off x="179511" y="797510"/>
            <a:ext cx="2126366" cy="338554"/>
          </a:xfrm>
          <a:prstGeom prst="rect">
            <a:avLst/>
          </a:prstGeom>
          <a:noFill/>
        </p:spPr>
        <p:txBody>
          <a:bodyPr wrap="square" rtlCol="0">
            <a:spAutoFit/>
          </a:bodyPr>
          <a:lstStyle/>
          <a:p>
            <a:pPr marL="266700" indent="-266700"/>
            <a:r>
              <a:rPr lang="ja-JP" altLang="en-US" sz="1600" b="1" dirty="0">
                <a:latin typeface="Meiryo UI" panose="020B0604030504040204" pitchFamily="50" charset="-128"/>
                <a:ea typeface="Meiryo UI" panose="020B0604030504040204" pitchFamily="50" charset="-128"/>
              </a:rPr>
              <a:t> </a:t>
            </a:r>
            <a:endParaRPr kumimoji="1" lang="en-US" altLang="ja-JP" sz="1600" dirty="0">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F1F36722-10C3-46B0-B99E-006609870472}"/>
              </a:ext>
            </a:extLst>
          </p:cNvPr>
          <p:cNvSpPr txBox="1"/>
          <p:nvPr/>
        </p:nvSpPr>
        <p:spPr>
          <a:xfrm>
            <a:off x="179511" y="797510"/>
            <a:ext cx="2126366" cy="338554"/>
          </a:xfrm>
          <a:prstGeom prst="rect">
            <a:avLst/>
          </a:prstGeom>
          <a:noFill/>
        </p:spPr>
        <p:txBody>
          <a:bodyPr wrap="square" rtlCol="0">
            <a:spAutoFit/>
          </a:bodyPr>
          <a:lstStyle/>
          <a:p>
            <a:pPr marL="266700" indent="-266700"/>
            <a:r>
              <a:rPr lang="ja-JP" altLang="en-US" sz="1600" b="1" dirty="0">
                <a:latin typeface="Meiryo UI" panose="020B0604030504040204" pitchFamily="50" charset="-128"/>
                <a:ea typeface="Meiryo UI" panose="020B0604030504040204" pitchFamily="50" charset="-128"/>
              </a:rPr>
              <a:t> </a:t>
            </a:r>
            <a:endParaRPr kumimoji="1" lang="en-US" altLang="ja-JP" sz="1600" dirty="0">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78D5A2C1-160C-4802-A884-E314600E32FC}"/>
              </a:ext>
            </a:extLst>
          </p:cNvPr>
          <p:cNvSpPr txBox="1"/>
          <p:nvPr/>
        </p:nvSpPr>
        <p:spPr>
          <a:xfrm>
            <a:off x="178993" y="844713"/>
            <a:ext cx="4030698" cy="3431709"/>
          </a:xfrm>
          <a:prstGeom prst="rect">
            <a:avLst/>
          </a:prstGeom>
          <a:noFill/>
        </p:spPr>
        <p:txBody>
          <a:bodyPr wrap="square" rtlCol="0">
            <a:spAutoFit/>
          </a:bodyPr>
          <a:lstStyle/>
          <a:p>
            <a:pPr marL="180975" indent="-180975"/>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lang="ja-JP" altLang="en-US" sz="1600" dirty="0">
                <a:latin typeface="Meiryo UI" panose="020B0604030504040204" pitchFamily="50" charset="-128"/>
                <a:ea typeface="Meiryo UI" panose="020B0604030504040204" pitchFamily="50" charset="-128"/>
              </a:rPr>
              <a:t>全国的に地方公共団体の職員採用競争試験における競争率</a:t>
            </a:r>
            <a:r>
              <a:rPr kumimoji="0" lang="en-US" altLang="ja-JP" sz="1600" b="0" i="0" u="none" strike="noStrike" kern="1200" cap="none" spc="0" normalizeH="0" baseline="30000" noProof="0" dirty="0">
                <a:ln>
                  <a:noFill/>
                </a:ln>
                <a:effectLst/>
                <a:uLnTx/>
                <a:uFillTx/>
                <a:latin typeface="Meiryo UI"/>
                <a:ea typeface="Meiryo UI"/>
                <a:cs typeface="+mn-cs"/>
              </a:rPr>
              <a:t>※</a:t>
            </a:r>
            <a:r>
              <a:rPr lang="ja-JP" altLang="en-US" sz="1600" dirty="0">
                <a:latin typeface="Meiryo UI" panose="020B0604030504040204" pitchFamily="50" charset="-128"/>
                <a:ea typeface="Meiryo UI" panose="020B0604030504040204" pitchFamily="50" charset="-128"/>
              </a:rPr>
              <a:t>は低下傾向にあります。</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pPr marL="180975" indent="-180975" algn="just"/>
            <a:r>
              <a:rPr lang="ja-JP" altLang="en-US" sz="1600" dirty="0">
                <a:latin typeface="Meiryo UI" panose="020B0604030504040204" pitchFamily="50" charset="-128"/>
                <a:ea typeface="Meiryo UI" panose="020B0604030504040204" pitchFamily="50" charset="-128"/>
              </a:rPr>
              <a:t>■　行政職を含む多くの職種で競争率が低下傾向にあり、すでに一部の職種では必要数の確保が困難となっています。人口減少の進展により、今後ますます、府及び府内市町村の有為な人材確保が困難になる見込みです。人口減少や少子高齢化による影響が多岐にわたるなか、行政サービスの維持が困難になるおそれがあります。</a:t>
            </a:r>
            <a:endParaRPr lang="en-US" altLang="ja-JP" sz="1600" dirty="0">
              <a:latin typeface="Meiryo UI" panose="020B0604030504040204" pitchFamily="50" charset="-128"/>
              <a:ea typeface="Meiryo UI" panose="020B0604030504040204" pitchFamily="50" charset="-128"/>
            </a:endParaRPr>
          </a:p>
          <a:p>
            <a:pPr marL="180975" indent="-180975" algn="just"/>
            <a:endParaRPr lang="en-US" altLang="ja-JP" sz="1600" dirty="0">
              <a:latin typeface="Meiryo UI" panose="020B0604030504040204" pitchFamily="50" charset="-128"/>
              <a:ea typeface="Meiryo UI" panose="020B0604030504040204" pitchFamily="50" charset="-128"/>
            </a:endParaRPr>
          </a:p>
          <a:p>
            <a:pPr marL="180975" indent="-180975" algn="just"/>
            <a:r>
              <a:rPr lang="ja-JP" altLang="en-US" sz="900" dirty="0">
                <a:latin typeface="Meiryo UI" panose="020B0604030504040204" pitchFamily="50" charset="-128"/>
                <a:ea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rPr>
              <a:t>　</a:t>
            </a:r>
            <a:r>
              <a:rPr lang="en-US" altLang="ja-JP" sz="1100" dirty="0">
                <a:latin typeface="Meiryo UI" panose="020B0604030504040204" pitchFamily="50" charset="-128"/>
                <a:ea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rPr>
              <a:t>競争率 ： 一次試験受験者数 </a:t>
            </a:r>
            <a:r>
              <a:rPr lang="en-US" altLang="ja-JP" sz="1100" dirty="0">
                <a:latin typeface="Meiryo UI" panose="020B0604030504040204" pitchFamily="50" charset="-128"/>
                <a:ea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rPr>
              <a:t>最終合格者数</a:t>
            </a:r>
            <a:endParaRPr lang="en-US" altLang="ja-JP" sz="1100" dirty="0">
              <a:latin typeface="Meiryo UI" panose="020B0604030504040204" pitchFamily="50" charset="-128"/>
              <a:ea typeface="Meiryo UI" panose="020B0604030504040204" pitchFamily="50" charset="-128"/>
            </a:endParaRPr>
          </a:p>
          <a:p>
            <a:pPr marL="180975" indent="-180975" algn="just"/>
            <a:endParaRPr lang="en-US" altLang="ja-JP" sz="1600" dirty="0">
              <a:latin typeface="Meiryo UI" panose="020B0604030504040204" pitchFamily="50" charset="-128"/>
              <a:ea typeface="Meiryo UI" panose="020B0604030504040204" pitchFamily="50" charset="-128"/>
            </a:endParaRPr>
          </a:p>
        </p:txBody>
      </p:sp>
      <p:sp>
        <p:nvSpPr>
          <p:cNvPr id="24" name="Rectangle 2">
            <a:extLst>
              <a:ext uri="{FF2B5EF4-FFF2-40B4-BE49-F238E27FC236}">
                <a16:creationId xmlns:a16="http://schemas.microsoft.com/office/drawing/2014/main" id="{72B98394-8D7C-4065-8681-57D9DA481020}"/>
              </a:ext>
            </a:extLst>
          </p:cNvPr>
          <p:cNvSpPr>
            <a:spLocks noChangeArrowheads="1"/>
          </p:cNvSpPr>
          <p:nvPr/>
        </p:nvSpPr>
        <p:spPr bwMode="auto">
          <a:xfrm>
            <a:off x="4934311" y="850262"/>
            <a:ext cx="3778866" cy="275933"/>
          </a:xfrm>
          <a:prstGeom prst="rect">
            <a:avLst/>
          </a:prstGeom>
          <a:solidFill>
            <a:schemeClr val="bg1"/>
          </a:solidFill>
          <a:ln>
            <a:noFill/>
          </a:ln>
        </p:spPr>
        <p:txBody>
          <a:bodyPr lIns="9525" tIns="9525" rIns="9525" bIns="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lvl="0" algn="ctr" fontAlgn="ctr">
              <a:spcBef>
                <a:spcPct val="0"/>
              </a:spcBef>
              <a:buClr>
                <a:srgbClr val="D6ECFF"/>
              </a:buClr>
              <a:buNone/>
              <a:defRPr/>
            </a:pPr>
            <a:r>
              <a:rPr lang="ja-JP" altLang="en-US" sz="1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職員採用競争試験における受験者数等の推移</a:t>
            </a:r>
            <a:r>
              <a:rPr lang="en-US" altLang="ja-JP" sz="1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全国</a:t>
            </a:r>
            <a:r>
              <a:rPr lang="en-US" altLang="ja-JP" sz="1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25" name="テキスト ボックス 24">
            <a:extLst>
              <a:ext uri="{FF2B5EF4-FFF2-40B4-BE49-F238E27FC236}">
                <a16:creationId xmlns:a16="http://schemas.microsoft.com/office/drawing/2014/main" id="{936E5E31-BFDF-4FF8-988C-694F37B7355B}"/>
              </a:ext>
            </a:extLst>
          </p:cNvPr>
          <p:cNvSpPr txBox="1"/>
          <p:nvPr/>
        </p:nvSpPr>
        <p:spPr>
          <a:xfrm>
            <a:off x="5606629" y="3315042"/>
            <a:ext cx="3618680" cy="215444"/>
          </a:xfrm>
          <a:prstGeom prst="rect">
            <a:avLst/>
          </a:prstGeom>
          <a:noFill/>
        </p:spPr>
        <p:txBody>
          <a:bodyPr wrap="square" rtlCol="0">
            <a:spAutoFit/>
          </a:bodyPr>
          <a:lstStyle/>
          <a:p>
            <a:r>
              <a:rPr kumimoji="1" lang="en-US" altLang="ja-JP" sz="800" dirty="0">
                <a:latin typeface="Meiryo UI" panose="020B0604030504040204" pitchFamily="50" charset="-128"/>
                <a:ea typeface="Meiryo UI" panose="020B0604030504040204" pitchFamily="50" charset="-128"/>
              </a:rPr>
              <a:t> </a:t>
            </a:r>
            <a:r>
              <a:rPr lang="ja-JP" altLang="en-US" sz="800" dirty="0">
                <a:latin typeface="Meiryo UI" panose="020B0604030504040204" pitchFamily="50" charset="-128"/>
                <a:ea typeface="Meiryo UI" panose="020B0604030504040204" pitchFamily="50" charset="-128"/>
              </a:rPr>
              <a:t>出典：総務省「令和４年度地方公共団体の勤務条件等に関する調査」</a:t>
            </a:r>
            <a:endParaRPr kumimoji="1" lang="ja-JP" altLang="en-US" sz="800" dirty="0">
              <a:latin typeface="Meiryo UI" panose="020B0604030504040204" pitchFamily="50" charset="-128"/>
              <a:ea typeface="Meiryo UI" panose="020B0604030504040204" pitchFamily="50" charset="-128"/>
            </a:endParaRPr>
          </a:p>
        </p:txBody>
      </p:sp>
      <p:pic>
        <p:nvPicPr>
          <p:cNvPr id="2" name="図 1">
            <a:extLst>
              <a:ext uri="{FF2B5EF4-FFF2-40B4-BE49-F238E27FC236}">
                <a16:creationId xmlns:a16="http://schemas.microsoft.com/office/drawing/2014/main" id="{617F6F93-F8BA-4A40-87DF-054EFC7BA06D}"/>
              </a:ext>
            </a:extLst>
          </p:cNvPr>
          <p:cNvPicPr>
            <a:picLocks noChangeAspect="1"/>
          </p:cNvPicPr>
          <p:nvPr/>
        </p:nvPicPr>
        <p:blipFill>
          <a:blip r:embed="rId5"/>
          <a:stretch>
            <a:fillRect/>
          </a:stretch>
        </p:blipFill>
        <p:spPr>
          <a:xfrm>
            <a:off x="4572000" y="3430372"/>
            <a:ext cx="4237087" cy="3176291"/>
          </a:xfrm>
          <a:prstGeom prst="rect">
            <a:avLst/>
          </a:prstGeom>
        </p:spPr>
      </p:pic>
    </p:spTree>
    <p:extLst>
      <p:ext uri="{BB962C8B-B14F-4D97-AF65-F5344CB8AC3E}">
        <p14:creationId xmlns:p14="http://schemas.microsoft.com/office/powerpoint/2010/main" val="31668801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p:cNvCxnSpPr>
            <a:cxnSpLocks/>
          </p:cNvCxnSpPr>
          <p:nvPr/>
        </p:nvCxnSpPr>
        <p:spPr>
          <a:xfrm>
            <a:off x="463494" y="3429000"/>
            <a:ext cx="8217012"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3" name="正方形/長方形 2"/>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88</a:t>
            </a:fld>
            <a:endParaRPr kumimoji="1" lang="ja-JP" altLang="en-US" sz="18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4" name="テキスト ボックス 3"/>
          <p:cNvSpPr txBox="1"/>
          <p:nvPr/>
        </p:nvSpPr>
        <p:spPr>
          <a:xfrm>
            <a:off x="463494" y="2833772"/>
            <a:ext cx="8217012" cy="52322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zh-TW" altLang="en-US" sz="2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５．基本方針</a:t>
            </a:r>
          </a:p>
        </p:txBody>
      </p:sp>
    </p:spTree>
    <p:extLst>
      <p:ext uri="{BB962C8B-B14F-4D97-AF65-F5344CB8AC3E}">
        <p14:creationId xmlns:p14="http://schemas.microsoft.com/office/powerpoint/2010/main" val="30321082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143508" y="689789"/>
            <a:ext cx="8856984" cy="2139047"/>
          </a:xfrm>
          <a:prstGeom prst="rect">
            <a:avLst/>
          </a:prstGeom>
        </p:spPr>
        <p:txBody>
          <a:bodyPr wrap="square">
            <a:spAutoFit/>
          </a:bodyPr>
          <a:lstStyle/>
          <a:p>
            <a:pPr marL="180000" indent="-457200" algn="just"/>
            <a:r>
              <a:rPr lang="en-US" altLang="ja-JP" sz="1600" b="1" dirty="0">
                <a:latin typeface="Meiryo UI" panose="020B0604030504040204" pitchFamily="50" charset="-128"/>
                <a:ea typeface="Meiryo UI" panose="020B0604030504040204" pitchFamily="50" charset="-128"/>
                <a:cs typeface="Meiryo UI" panose="020B0604030504040204" pitchFamily="50" charset="-128"/>
              </a:rPr>
              <a:t>Ⅰ</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若者が活躍でき、子育て安心の都市「大阪」の実現</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marL="179388" indent="1588" algn="just">
              <a:spcBef>
                <a:spcPts val="600"/>
              </a:spcBef>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②　</a:t>
            </a:r>
            <a:r>
              <a:rPr kumimoji="0" lang="ja-JP" altLang="en-US" sz="1600" b="1" dirty="0">
                <a:solidFill>
                  <a:prstClr val="black"/>
                </a:solidFill>
                <a:latin typeface="Meiryo UI" panose="020B0604030504040204" pitchFamily="50" charset="-128"/>
                <a:ea typeface="Meiryo UI" panose="020B0604030504040204" pitchFamily="50" charset="-128"/>
              </a:rPr>
              <a:t>次代の「大阪」を担う人をつくる</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marL="265113" algn="just"/>
            <a:r>
              <a:rPr lang="ja-JP" altLang="en-US" sz="1600" dirty="0">
                <a:latin typeface="Meiryo UI" panose="020B0604030504040204" pitchFamily="50" charset="-128"/>
                <a:ea typeface="Meiryo UI" panose="020B0604030504040204" pitchFamily="50" charset="-128"/>
                <a:cs typeface="Meiryo UI" panose="020B0604030504040204" pitchFamily="50" charset="-128"/>
              </a:rPr>
              <a:t>子どもたちの学力や体力の向上、生きる力をはぐくむ教育等に取り組むとともに、いじめや児童虐待等の子どもをめぐる課題への対応を推進しました。</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65113" algn="just"/>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65113" algn="just"/>
            <a:r>
              <a:rPr lang="ja-JP" altLang="en-US" sz="1600" dirty="0">
                <a:latin typeface="Meiryo UI" panose="020B0604030504040204" pitchFamily="50" charset="-128"/>
                <a:ea typeface="Meiryo UI" panose="020B0604030504040204" pitchFamily="50" charset="-128"/>
                <a:cs typeface="Meiryo UI" panose="020B0604030504040204" pitchFamily="50" charset="-128"/>
              </a:rPr>
              <a:t>≪目標達成状況≫</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65113" algn="just"/>
            <a:r>
              <a:rPr lang="ja-JP" altLang="en-US" sz="1600" dirty="0">
                <a:latin typeface="Meiryo UI" panose="020B0604030504040204" pitchFamily="50" charset="-128"/>
                <a:ea typeface="Meiryo UI" panose="020B0604030504040204" pitchFamily="50" charset="-128"/>
                <a:cs typeface="Meiryo UI" panose="020B0604030504040204" pitchFamily="50" charset="-128"/>
              </a:rPr>
              <a:t>　学力の向上、高校卒業者の就職に関する指標は、</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KPI</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を達成していないものの一定の改善傾向が見られます。体力の向上に関する指標については、戦略策定時より改善していません。</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p:cNvSpPr/>
          <p:nvPr/>
        </p:nvSpPr>
        <p:spPr>
          <a:xfrm>
            <a:off x="8432528" y="6489340"/>
            <a:ext cx="648072" cy="317860"/>
          </a:xfrm>
          <a:prstGeom prst="rect">
            <a:avLst/>
          </a:prstGeom>
          <a:ln>
            <a:solidFill>
              <a:schemeClr val="accent5">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8</a:t>
            </a:fld>
            <a:endParaRPr lang="ja-JP" altLang="en-US">
              <a:solidFill>
                <a:prstClr val="black"/>
              </a:solidFill>
            </a:endParaRPr>
          </a:p>
        </p:txBody>
      </p:sp>
      <p:pic>
        <p:nvPicPr>
          <p:cNvPr id="17" name="Picture 2">
            <a:extLst>
              <a:ext uri="{FF2B5EF4-FFF2-40B4-BE49-F238E27FC236}">
                <a16:creationId xmlns:a16="http://schemas.microsoft.com/office/drawing/2014/main" id="{9AD04A8F-7B08-48E3-8DE5-B9E1D457CD79}"/>
              </a:ext>
            </a:extLst>
          </p:cNvPr>
          <p:cNvPicPr preferRelativeResize="0">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4317" y="731592"/>
            <a:ext cx="465231" cy="46523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a:extLst>
              <a:ext uri="{FF2B5EF4-FFF2-40B4-BE49-F238E27FC236}">
                <a16:creationId xmlns:a16="http://schemas.microsoft.com/office/drawing/2014/main" id="{508D7882-BE48-4CCC-A3DF-666F9B281BAF}"/>
              </a:ext>
            </a:extLst>
          </p:cNvPr>
          <p:cNvPicPr preferRelativeResize="0">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92171" y="731592"/>
            <a:ext cx="465231" cy="46523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5">
            <a:extLst>
              <a:ext uri="{FF2B5EF4-FFF2-40B4-BE49-F238E27FC236}">
                <a16:creationId xmlns:a16="http://schemas.microsoft.com/office/drawing/2014/main" id="{BA40CD0D-A005-43B3-9BB8-3018F1B9BBB4}"/>
              </a:ext>
            </a:extLst>
          </p:cNvPr>
          <p:cNvPicPr preferRelativeResize="0">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20025" y="731592"/>
            <a:ext cx="465231" cy="46523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7">
            <a:extLst>
              <a:ext uri="{FF2B5EF4-FFF2-40B4-BE49-F238E27FC236}">
                <a16:creationId xmlns:a16="http://schemas.microsoft.com/office/drawing/2014/main" id="{E5AF299A-867C-46D2-BB8C-BE42D54028F3}"/>
              </a:ext>
            </a:extLst>
          </p:cNvPr>
          <p:cNvPicPr preferRelativeResize="0">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03587" y="731592"/>
            <a:ext cx="465231" cy="465231"/>
          </a:xfrm>
          <a:prstGeom prst="rect">
            <a:avLst/>
          </a:prstGeom>
          <a:noFill/>
          <a:extLst>
            <a:ext uri="{909E8E84-426E-40DD-AFC4-6F175D3DCCD1}">
              <a14:hiddenFill xmlns:a14="http://schemas.microsoft.com/office/drawing/2010/main">
                <a:solidFill>
                  <a:srgbClr val="FFFFFF"/>
                </a:solidFill>
              </a14:hiddenFill>
            </a:ext>
          </a:extLst>
        </p:spPr>
      </p:pic>
      <p:pic>
        <p:nvPicPr>
          <p:cNvPr id="21" name="図 20">
            <a:extLst>
              <a:ext uri="{FF2B5EF4-FFF2-40B4-BE49-F238E27FC236}">
                <a16:creationId xmlns:a16="http://schemas.microsoft.com/office/drawing/2014/main" id="{05ADB2D3-AB1C-4FC5-A5A3-855403F29E48}"/>
              </a:ext>
            </a:extLst>
          </p:cNvPr>
          <p:cNvPicPr preferRelativeResize="0">
            <a:picLocks/>
          </p:cNvPicPr>
          <p:nvPr/>
        </p:nvPicPr>
        <p:blipFill>
          <a:blip r:embed="rId6" cstate="print">
            <a:extLst>
              <a:ext uri="{28A0092B-C50C-407E-A947-70E740481C1C}">
                <a14:useLocalDpi xmlns:a14="http://schemas.microsoft.com/office/drawing/2010/main" val="0"/>
              </a:ext>
            </a:extLst>
          </a:blip>
          <a:stretch>
            <a:fillRect/>
          </a:stretch>
        </p:blipFill>
        <p:spPr>
          <a:xfrm>
            <a:off x="7975734" y="731592"/>
            <a:ext cx="465231" cy="465231"/>
          </a:xfrm>
          <a:prstGeom prst="rect">
            <a:avLst/>
          </a:prstGeom>
        </p:spPr>
      </p:pic>
      <p:pic>
        <p:nvPicPr>
          <p:cNvPr id="22" name="図 21">
            <a:extLst>
              <a:ext uri="{FF2B5EF4-FFF2-40B4-BE49-F238E27FC236}">
                <a16:creationId xmlns:a16="http://schemas.microsoft.com/office/drawing/2014/main" id="{E063C182-F87F-402A-9A40-DAAE3D1350D7}"/>
              </a:ext>
            </a:extLst>
          </p:cNvPr>
          <p:cNvPicPr preferRelativeResize="0">
            <a:picLocks/>
          </p:cNvPicPr>
          <p:nvPr/>
        </p:nvPicPr>
        <p:blipFill>
          <a:blip r:embed="rId7" cstate="print">
            <a:extLst>
              <a:ext uri="{28A0092B-C50C-407E-A947-70E740481C1C}">
                <a14:useLocalDpi xmlns:a14="http://schemas.microsoft.com/office/drawing/2010/main" val="0"/>
              </a:ext>
            </a:extLst>
          </a:blip>
          <a:stretch>
            <a:fillRect/>
          </a:stretch>
        </p:blipFill>
        <p:spPr>
          <a:xfrm>
            <a:off x="7447880" y="731592"/>
            <a:ext cx="465231" cy="465231"/>
          </a:xfrm>
          <a:prstGeom prst="rect">
            <a:avLst/>
          </a:prstGeom>
        </p:spPr>
      </p:pic>
      <p:graphicFrame>
        <p:nvGraphicFramePr>
          <p:cNvPr id="23" name="表 22">
            <a:extLst>
              <a:ext uri="{FF2B5EF4-FFF2-40B4-BE49-F238E27FC236}">
                <a16:creationId xmlns:a16="http://schemas.microsoft.com/office/drawing/2014/main" id="{FB74D1AE-514C-4FAE-A93F-02F901A5AD6E}"/>
              </a:ext>
            </a:extLst>
          </p:cNvPr>
          <p:cNvGraphicFramePr>
            <a:graphicFrameLocks noGrp="1"/>
          </p:cNvGraphicFramePr>
          <p:nvPr>
            <p:extLst>
              <p:ext uri="{D42A27DB-BD31-4B8C-83A1-F6EECF244321}">
                <p14:modId xmlns:p14="http://schemas.microsoft.com/office/powerpoint/2010/main" val="990164610"/>
              </p:ext>
            </p:extLst>
          </p:nvPr>
        </p:nvGraphicFramePr>
        <p:xfrm>
          <a:off x="331814" y="2810652"/>
          <a:ext cx="8480372" cy="3534576"/>
        </p:xfrm>
        <a:graphic>
          <a:graphicData uri="http://schemas.openxmlformats.org/drawingml/2006/table">
            <a:tbl>
              <a:tblPr firstRow="1" bandRow="1">
                <a:tableStyleId>{93296810-A885-4BE3-A3E7-6D5BEEA58F35}</a:tableStyleId>
              </a:tblPr>
              <a:tblGrid>
                <a:gridCol w="1866971">
                  <a:extLst>
                    <a:ext uri="{9D8B030D-6E8A-4147-A177-3AD203B41FA5}">
                      <a16:colId xmlns:a16="http://schemas.microsoft.com/office/drawing/2014/main" val="1433173782"/>
                    </a:ext>
                  </a:extLst>
                </a:gridCol>
                <a:gridCol w="1080317">
                  <a:extLst>
                    <a:ext uri="{9D8B030D-6E8A-4147-A177-3AD203B41FA5}">
                      <a16:colId xmlns:a16="http://schemas.microsoft.com/office/drawing/2014/main" val="1700687111"/>
                    </a:ext>
                  </a:extLst>
                </a:gridCol>
                <a:gridCol w="999600">
                  <a:extLst>
                    <a:ext uri="{9D8B030D-6E8A-4147-A177-3AD203B41FA5}">
                      <a16:colId xmlns:a16="http://schemas.microsoft.com/office/drawing/2014/main" val="3552610994"/>
                    </a:ext>
                  </a:extLst>
                </a:gridCol>
                <a:gridCol w="1152941">
                  <a:extLst>
                    <a:ext uri="{9D8B030D-6E8A-4147-A177-3AD203B41FA5}">
                      <a16:colId xmlns:a16="http://schemas.microsoft.com/office/drawing/2014/main" val="304697467"/>
                    </a:ext>
                  </a:extLst>
                </a:gridCol>
                <a:gridCol w="584667">
                  <a:extLst>
                    <a:ext uri="{9D8B030D-6E8A-4147-A177-3AD203B41FA5}">
                      <a16:colId xmlns:a16="http://schemas.microsoft.com/office/drawing/2014/main" val="64022664"/>
                    </a:ext>
                  </a:extLst>
                </a:gridCol>
                <a:gridCol w="822684">
                  <a:extLst>
                    <a:ext uri="{9D8B030D-6E8A-4147-A177-3AD203B41FA5}">
                      <a16:colId xmlns:a16="http://schemas.microsoft.com/office/drawing/2014/main" val="1469281846"/>
                    </a:ext>
                  </a:extLst>
                </a:gridCol>
                <a:gridCol w="1973192">
                  <a:extLst>
                    <a:ext uri="{9D8B030D-6E8A-4147-A177-3AD203B41FA5}">
                      <a16:colId xmlns:a16="http://schemas.microsoft.com/office/drawing/2014/main" val="2979112779"/>
                    </a:ext>
                  </a:extLst>
                </a:gridCol>
              </a:tblGrid>
              <a:tr h="40620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t>具体的目標</a:t>
                      </a:r>
                      <a:endParaRPr kumimoji="1" lang="en-US" altLang="ja-JP" sz="1100" dirty="0"/>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t>（</a:t>
                      </a:r>
                      <a:r>
                        <a:rPr kumimoji="1" lang="en-US" altLang="ja-JP" sz="1100" dirty="0"/>
                        <a:t>KPI</a:t>
                      </a:r>
                      <a:r>
                        <a:rPr kumimoji="1" lang="ja-JP" altLang="en-US" sz="1100" dirty="0"/>
                        <a:t>）</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marL="68580" marR="68580" marT="34290" marB="34290" anchor="ctr">
                    <a:lnL w="12700" cap="flat" cmpd="sng" algn="ctr">
                      <a:solidFill>
                        <a:schemeClr val="accent6"/>
                      </a:solidFill>
                      <a:prstDash val="solid"/>
                      <a:round/>
                      <a:headEnd type="none" w="med" len="med"/>
                      <a:tailEnd type="none" w="med" len="med"/>
                    </a:lnL>
                    <a:lnT w="12700" cap="flat" cmpd="sng" algn="ctr">
                      <a:solidFill>
                        <a:schemeClr val="accent6"/>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t>戦略策定時</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marL="68580" marR="68580" marT="34290" marB="34290" anchor="ctr">
                    <a:lnT w="12700" cap="flat" cmpd="sng" algn="ctr">
                      <a:solidFill>
                        <a:schemeClr val="accent6"/>
                      </a:solidFill>
                      <a:prstDash val="solid"/>
                      <a:round/>
                      <a:headEnd type="none" w="med" len="med"/>
                      <a:tailEnd type="none" w="med" len="med"/>
                    </a:lnT>
                  </a:tcPr>
                </a:tc>
                <a:tc>
                  <a:txBody>
                    <a:bodyPr/>
                    <a:lstStyle/>
                    <a:p>
                      <a:pPr algn="ctr"/>
                      <a:r>
                        <a:rPr kumimoji="1" lang="ja-JP" altLang="en-US" sz="1100" b="1"/>
                        <a:t>参考値</a:t>
                      </a:r>
                      <a:endParaRPr kumimoji="1" lang="en-US" altLang="ja-JP" sz="1100" b="1" dirty="0">
                        <a:solidFill>
                          <a:schemeClr val="bg1"/>
                        </a:solidFill>
                        <a:latin typeface="Meiryo UI" panose="020B0604030504040204" pitchFamily="50" charset="-128"/>
                        <a:ea typeface="Meiryo UI" panose="020B0604030504040204" pitchFamily="50" charset="-128"/>
                      </a:endParaRPr>
                    </a:p>
                  </a:txBody>
                  <a:tcPr marL="68580" marR="68580" marT="34290" marB="34290" anchor="ctr">
                    <a:lnT w="12700" cap="flat" cmpd="sng" algn="ctr">
                      <a:solidFill>
                        <a:schemeClr val="accent6"/>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a:t>実績値</a:t>
                      </a:r>
                      <a:endParaRPr kumimoji="1" lang="ja-JP" altLang="en-US" sz="1100" b="1">
                        <a:solidFill>
                          <a:schemeClr val="bg1"/>
                        </a:solidFill>
                        <a:latin typeface="Meiryo UI" panose="020B0604030504040204" pitchFamily="50" charset="-128"/>
                        <a:ea typeface="Meiryo UI" panose="020B0604030504040204" pitchFamily="50" charset="-128"/>
                      </a:endParaRPr>
                    </a:p>
                  </a:txBody>
                  <a:tcPr marL="68580" marR="68580" marT="34290" marB="34290" anchor="ctr">
                    <a:lnT w="12700" cap="flat" cmpd="sng" algn="ctr">
                      <a:solidFill>
                        <a:schemeClr val="accent6"/>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dirty="0">
                          <a:solidFill>
                            <a:schemeClr val="bg1"/>
                          </a:solidFill>
                        </a:rPr>
                        <a:t>達成</a:t>
                      </a:r>
                      <a:endParaRPr kumimoji="1" lang="en-US" altLang="ja-JP" sz="1100" b="1" dirty="0">
                        <a:solidFill>
                          <a:schemeClr val="bg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dirty="0">
                          <a:solidFill>
                            <a:schemeClr val="bg1"/>
                          </a:solidFill>
                        </a:rPr>
                        <a:t>状況</a:t>
                      </a:r>
                      <a:endParaRPr kumimoji="1" lang="ja-JP" altLang="en-US" sz="1100" b="1" dirty="0">
                        <a:solidFill>
                          <a:schemeClr val="bg1"/>
                        </a:solidFill>
                        <a:latin typeface="Meiryo UI" panose="020B0604030504040204" pitchFamily="50" charset="-128"/>
                        <a:ea typeface="Meiryo UI" panose="020B0604030504040204" pitchFamily="50" charset="-128"/>
                      </a:endParaRPr>
                    </a:p>
                  </a:txBody>
                  <a:tcPr marL="68580" marR="68580" marT="34290" marB="34290" anchor="ctr">
                    <a:lnT w="12700" cap="flat" cmpd="sng" algn="ctr">
                      <a:solidFill>
                        <a:schemeClr val="accent6"/>
                      </a:solidFill>
                      <a:prstDash val="solid"/>
                      <a:round/>
                      <a:headEnd type="none" w="med" len="med"/>
                      <a:tailEnd type="none" w="med" len="med"/>
                    </a:lnT>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a:t>参考指標</a:t>
                      </a:r>
                      <a:endParaRPr kumimoji="1" lang="ja-JP" altLang="en-US" sz="1100" b="1">
                        <a:solidFill>
                          <a:schemeClr val="bg1"/>
                        </a:solidFill>
                        <a:latin typeface="Meiryo UI" panose="020B0604030504040204" pitchFamily="50" charset="-128"/>
                        <a:ea typeface="Meiryo UI" panose="020B0604030504040204" pitchFamily="50" charset="-128"/>
                      </a:endParaRPr>
                    </a:p>
                  </a:txBody>
                  <a:tcPr marL="68580" marR="68580" marT="34290" marB="34290" anchor="ctr">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tcPr>
                </a:tc>
                <a:tc hMerge="1">
                  <a:txBody>
                    <a:bodyPr/>
                    <a:lstStyle/>
                    <a:p>
                      <a:endParaRPr kumimoji="1" lang="ja-JP" altLang="en-US"/>
                    </a:p>
                  </a:txBody>
                  <a:tcPr/>
                </a:tc>
                <a:extLst>
                  <a:ext uri="{0D108BD9-81ED-4DB2-BD59-A6C34878D82A}">
                    <a16:rowId xmlns:a16="http://schemas.microsoft.com/office/drawing/2014/main" val="1774114639"/>
                  </a:ext>
                </a:extLst>
              </a:tr>
              <a:tr h="1067718">
                <a:tc>
                  <a:txBody>
                    <a:bodyPr/>
                    <a:lstStyle/>
                    <a:p>
                      <a:pPr marL="174625" indent="-174625"/>
                      <a:r>
                        <a:rPr kumimoji="1" lang="ja-JP" altLang="en-US" sz="1000" b="1" dirty="0"/>
                        <a:t>○全国学力・学習状況調査に</a:t>
                      </a:r>
                      <a:endParaRPr kumimoji="1" lang="en-US" altLang="ja-JP" sz="1000" b="1" dirty="0"/>
                    </a:p>
                    <a:p>
                      <a:pPr marL="174625" indent="-174625"/>
                      <a:r>
                        <a:rPr kumimoji="1" lang="en-US" altLang="ja-JP" sz="1000" b="1" dirty="0"/>
                        <a:t>   </a:t>
                      </a:r>
                      <a:r>
                        <a:rPr kumimoji="1" lang="ja-JP" altLang="en-US" sz="1000" b="1" dirty="0"/>
                        <a:t>おける平均正答率</a:t>
                      </a:r>
                      <a:endParaRPr kumimoji="1" lang="en-US" altLang="ja-JP" sz="1000" b="1" dirty="0"/>
                    </a:p>
                    <a:p>
                      <a:pPr marL="174625" indent="-174625"/>
                      <a:r>
                        <a:rPr kumimoji="1" lang="ja-JP" altLang="en-US" sz="1000" b="1" dirty="0"/>
                        <a:t>　：全国水準の達成・維持を</a:t>
                      </a:r>
                      <a:endParaRPr kumimoji="1" lang="en-US" altLang="ja-JP" sz="1000" b="1" dirty="0"/>
                    </a:p>
                    <a:p>
                      <a:pPr marL="216000" indent="3175"/>
                      <a:r>
                        <a:rPr kumimoji="1" lang="ja-JP" altLang="en-US" sz="1000" b="1" dirty="0"/>
                        <a:t>めざす</a:t>
                      </a:r>
                      <a:endParaRPr kumimoji="1" lang="ja-JP" altLang="en-US" sz="1000" b="1" dirty="0">
                        <a:latin typeface="Meiryo UI" panose="020B0604030504040204" pitchFamily="50" charset="-128"/>
                        <a:ea typeface="Meiryo UI" panose="020B0604030504040204" pitchFamily="50" charset="-128"/>
                      </a:endParaRPr>
                    </a:p>
                  </a:txBody>
                  <a:tcPr marL="68580" marR="68580" marT="34290" marB="34290" anchor="ctr">
                    <a:lnL w="12700" cap="flat" cmpd="sng" algn="ctr">
                      <a:solidFill>
                        <a:schemeClr val="accent6"/>
                      </a:solidFill>
                      <a:prstDash val="solid"/>
                      <a:round/>
                      <a:headEnd type="none" w="med" len="med"/>
                      <a:tailEnd type="none" w="med" len="med"/>
                    </a:lnL>
                  </a:tcPr>
                </a:tc>
                <a:tc>
                  <a:txBody>
                    <a:bodyPr/>
                    <a:lstStyle/>
                    <a:p>
                      <a:pPr algn="ctr"/>
                      <a:r>
                        <a:rPr kumimoji="1" lang="en-US" altLang="zh-CN" sz="1000" dirty="0"/>
                        <a:t>【2019</a:t>
                      </a:r>
                      <a:r>
                        <a:rPr kumimoji="1" lang="zh-CN" altLang="en-US" sz="1000" dirty="0"/>
                        <a:t>年度</a:t>
                      </a:r>
                      <a:r>
                        <a:rPr kumimoji="1" lang="en-US" altLang="zh-CN" sz="1000" dirty="0"/>
                        <a:t>】</a:t>
                      </a:r>
                    </a:p>
                    <a:p>
                      <a:pPr algn="ctr"/>
                      <a:r>
                        <a:rPr kumimoji="1" lang="zh-CN" altLang="en-US" sz="1000" dirty="0"/>
                        <a:t>小：</a:t>
                      </a:r>
                      <a:r>
                        <a:rPr kumimoji="1" lang="en-US" altLang="zh-CN" sz="1000" dirty="0"/>
                        <a:t>63.4</a:t>
                      </a:r>
                      <a:r>
                        <a:rPr kumimoji="1" lang="ja-JP" altLang="en-US" sz="1000" dirty="0"/>
                        <a:t>％</a:t>
                      </a:r>
                      <a:endParaRPr kumimoji="1" lang="en-US" altLang="zh-CN" sz="1000" dirty="0"/>
                    </a:p>
                    <a:p>
                      <a:pPr algn="ctr"/>
                      <a:r>
                        <a:rPr kumimoji="1" lang="en-US" altLang="zh-CN" sz="1000" dirty="0"/>
                        <a:t> </a:t>
                      </a:r>
                      <a:r>
                        <a:rPr kumimoji="1" lang="en-US" altLang="zh-CN" sz="800" dirty="0"/>
                        <a:t>(</a:t>
                      </a:r>
                      <a:r>
                        <a:rPr kumimoji="1" lang="ja-JP" altLang="en-US" sz="800" dirty="0"/>
                        <a:t>対</a:t>
                      </a:r>
                      <a:r>
                        <a:rPr kumimoji="1" lang="zh-CN" altLang="en-US" sz="800" dirty="0"/>
                        <a:t>全国</a:t>
                      </a:r>
                      <a:r>
                        <a:rPr kumimoji="1" lang="ja-JP" altLang="en-US" sz="800" dirty="0"/>
                        <a:t>差：▲</a:t>
                      </a:r>
                      <a:r>
                        <a:rPr kumimoji="1" lang="en-US" altLang="ja-JP" sz="800" dirty="0"/>
                        <a:t>1</a:t>
                      </a:r>
                      <a:r>
                        <a:rPr kumimoji="1" lang="en-US" altLang="zh-CN" sz="800" dirty="0"/>
                        <a:t>.8)</a:t>
                      </a:r>
                      <a:endParaRPr kumimoji="1" lang="en-US" altLang="zh-CN" sz="1000" dirty="0"/>
                    </a:p>
                    <a:p>
                      <a:pPr algn="ctr">
                        <a:spcBef>
                          <a:spcPts val="300"/>
                        </a:spcBef>
                      </a:pPr>
                      <a:r>
                        <a:rPr kumimoji="1" lang="zh-CN" altLang="en-US" sz="1000" dirty="0"/>
                        <a:t>中：</a:t>
                      </a:r>
                      <a:r>
                        <a:rPr kumimoji="1" lang="en-US" altLang="zh-CN" sz="1000" dirty="0"/>
                        <a:t>64.2</a:t>
                      </a:r>
                      <a:r>
                        <a:rPr kumimoji="1" lang="ja-JP" altLang="en-US" sz="1000" dirty="0"/>
                        <a:t>％</a:t>
                      </a:r>
                      <a:endParaRPr kumimoji="1" lang="en-US" altLang="zh-CN" sz="1000" dirty="0"/>
                    </a:p>
                    <a:p>
                      <a:pPr algn="ctr"/>
                      <a:r>
                        <a:rPr kumimoji="1" lang="en-US" altLang="ja-JP" sz="800" dirty="0"/>
                        <a:t> (</a:t>
                      </a:r>
                      <a:r>
                        <a:rPr kumimoji="1" lang="ja-JP" altLang="en-US" sz="800" dirty="0"/>
                        <a:t>対</a:t>
                      </a:r>
                      <a:r>
                        <a:rPr kumimoji="1" lang="zh-CN" altLang="en-US" sz="800" dirty="0"/>
                        <a:t>全国</a:t>
                      </a:r>
                      <a:r>
                        <a:rPr kumimoji="1" lang="ja-JP" altLang="en-US" sz="800" dirty="0"/>
                        <a:t>差：▲</a:t>
                      </a:r>
                      <a:r>
                        <a:rPr kumimoji="1" lang="en-US" altLang="ja-JP" sz="800" dirty="0"/>
                        <a:t>2</a:t>
                      </a:r>
                      <a:r>
                        <a:rPr kumimoji="1" lang="en-US" altLang="zh-CN" sz="800" dirty="0"/>
                        <a:t>.1)</a:t>
                      </a:r>
                      <a:endParaRPr kumimoji="1" lang="ja-JP" altLang="en-US" sz="1100" dirty="0">
                        <a:latin typeface="Meiryo UI" panose="020B0604030504040204" pitchFamily="50" charset="-128"/>
                        <a:ea typeface="Meiryo UI" panose="020B0604030504040204" pitchFamily="50" charset="-128"/>
                      </a:endParaRPr>
                    </a:p>
                  </a:txBody>
                  <a:tcPr marL="68580" marR="68580" marT="34290" marB="34290" anchor="ctr"/>
                </a:tc>
                <a:tc>
                  <a:txBody>
                    <a:bodyPr/>
                    <a:lstStyle/>
                    <a:p>
                      <a:pPr algn="ctr"/>
                      <a:r>
                        <a:rPr kumimoji="1" lang="en-US" altLang="zh-CN" sz="900" dirty="0"/>
                        <a:t>【2022</a:t>
                      </a:r>
                      <a:r>
                        <a:rPr kumimoji="1" lang="zh-CN" altLang="en-US" sz="900" dirty="0"/>
                        <a:t>年度</a:t>
                      </a:r>
                      <a:r>
                        <a:rPr kumimoji="1" lang="en-US" altLang="zh-CN" sz="900" dirty="0"/>
                        <a:t>】</a:t>
                      </a:r>
                    </a:p>
                    <a:p>
                      <a:pPr algn="ctr"/>
                      <a:r>
                        <a:rPr kumimoji="1" lang="zh-CN" altLang="en-US" sz="900" dirty="0"/>
                        <a:t>小：</a:t>
                      </a:r>
                      <a:r>
                        <a:rPr kumimoji="1" lang="en-US" altLang="zh-CN" sz="900" dirty="0"/>
                        <a:t>63.3</a:t>
                      </a:r>
                      <a:r>
                        <a:rPr kumimoji="1" lang="ja-JP" altLang="en-US" sz="900" dirty="0"/>
                        <a:t>％</a:t>
                      </a:r>
                      <a:endParaRPr kumimoji="1" lang="en-US" altLang="zh-CN" sz="900" dirty="0"/>
                    </a:p>
                    <a:p>
                      <a:pPr algn="ctr"/>
                      <a:r>
                        <a:rPr kumimoji="1" lang="en-US" altLang="ja-JP" sz="700" dirty="0"/>
                        <a:t>(</a:t>
                      </a:r>
                      <a:r>
                        <a:rPr kumimoji="1" lang="ja-JP" altLang="en-US" sz="700" dirty="0"/>
                        <a:t>対</a:t>
                      </a:r>
                      <a:r>
                        <a:rPr kumimoji="1" lang="zh-CN" altLang="en-US" sz="700" dirty="0"/>
                        <a:t>全国</a:t>
                      </a:r>
                      <a:r>
                        <a:rPr kumimoji="1" lang="ja-JP" altLang="en-US" sz="700" dirty="0"/>
                        <a:t>差：▲</a:t>
                      </a:r>
                      <a:r>
                        <a:rPr kumimoji="1" lang="en-US" altLang="ja-JP" sz="700" dirty="0"/>
                        <a:t>1</a:t>
                      </a:r>
                      <a:r>
                        <a:rPr kumimoji="1" lang="en-US" altLang="zh-CN" sz="700" dirty="0"/>
                        <a:t>.1)</a:t>
                      </a:r>
                    </a:p>
                    <a:p>
                      <a:pPr algn="ctr">
                        <a:spcBef>
                          <a:spcPts val="300"/>
                        </a:spcBef>
                      </a:pPr>
                      <a:r>
                        <a:rPr kumimoji="1" lang="zh-CN" altLang="en-US" sz="900" dirty="0"/>
                        <a:t>中：</a:t>
                      </a:r>
                      <a:r>
                        <a:rPr kumimoji="1" lang="en-US" altLang="zh-CN" sz="900" dirty="0"/>
                        <a:t>59.0</a:t>
                      </a:r>
                      <a:r>
                        <a:rPr kumimoji="1" lang="ja-JP" altLang="en-US" sz="900" dirty="0"/>
                        <a:t>％</a:t>
                      </a:r>
                      <a:endParaRPr kumimoji="1" lang="en-US" altLang="zh-CN" sz="900" dirty="0"/>
                    </a:p>
                    <a:p>
                      <a:pPr algn="ctr"/>
                      <a:r>
                        <a:rPr kumimoji="1" lang="en-US" altLang="zh-CN" sz="700" dirty="0"/>
                        <a:t>(</a:t>
                      </a:r>
                      <a:r>
                        <a:rPr kumimoji="1" lang="ja-JP" altLang="en-US" sz="700" dirty="0"/>
                        <a:t>対</a:t>
                      </a:r>
                      <a:r>
                        <a:rPr kumimoji="1" lang="zh-CN" altLang="en-US" sz="700" dirty="0"/>
                        <a:t>全国</a:t>
                      </a:r>
                      <a:r>
                        <a:rPr kumimoji="1" lang="ja-JP" altLang="en-US" sz="700" dirty="0"/>
                        <a:t>差：▲</a:t>
                      </a:r>
                      <a:r>
                        <a:rPr kumimoji="1" lang="en-US" altLang="ja-JP" sz="700" dirty="0"/>
                        <a:t>1</a:t>
                      </a:r>
                      <a:r>
                        <a:rPr kumimoji="1" lang="en-US" altLang="zh-CN" sz="700" dirty="0"/>
                        <a:t>.2)</a:t>
                      </a:r>
                      <a:endParaRPr kumimoji="1" lang="ja-JP" altLang="en-US" sz="800" dirty="0">
                        <a:latin typeface="Meiryo UI" panose="020B0604030504040204" pitchFamily="50" charset="-128"/>
                        <a:ea typeface="Meiryo UI" panose="020B0604030504040204" pitchFamily="50" charset="-128"/>
                      </a:endParaRPr>
                    </a:p>
                  </a:txBody>
                  <a:tcPr marL="68580" marR="68580" marT="34290" marB="34290" anchor="ctr"/>
                </a:tc>
                <a:tc>
                  <a:txBody>
                    <a:bodyPr/>
                    <a:lstStyle/>
                    <a:p>
                      <a:pPr algn="ctr"/>
                      <a:r>
                        <a:rPr kumimoji="1" lang="en-US" altLang="ja-JP" sz="1000" dirty="0"/>
                        <a:t>【2023</a:t>
                      </a:r>
                      <a:r>
                        <a:rPr kumimoji="1" lang="ja-JP" altLang="en-US" sz="1000" dirty="0"/>
                        <a:t>年度</a:t>
                      </a:r>
                      <a:r>
                        <a:rPr kumimoji="1" lang="en-US" altLang="ja-JP" sz="1000" dirty="0"/>
                        <a:t>】</a:t>
                      </a:r>
                    </a:p>
                    <a:p>
                      <a:pPr algn="ctr"/>
                      <a:r>
                        <a:rPr kumimoji="1" lang="ja-JP" altLang="en-US" sz="1000" dirty="0"/>
                        <a:t>小：</a:t>
                      </a:r>
                      <a:r>
                        <a:rPr kumimoji="1" lang="en-US" altLang="ja-JP" sz="1000" dirty="0"/>
                        <a:t>64.1</a:t>
                      </a:r>
                      <a:r>
                        <a:rPr kumimoji="1" lang="ja-JP" altLang="en-US" sz="1000" dirty="0"/>
                        <a:t>％</a:t>
                      </a:r>
                      <a:endParaRPr kumimoji="1" lang="en-US" altLang="ja-JP" sz="1000" dirty="0"/>
                    </a:p>
                    <a:p>
                      <a:pPr algn="ctr"/>
                      <a:r>
                        <a:rPr kumimoji="1" lang="ja-JP" altLang="en-US" sz="800" dirty="0"/>
                        <a:t>（対全国差：▲</a:t>
                      </a:r>
                      <a:r>
                        <a:rPr kumimoji="1" lang="en-US" altLang="ja-JP" sz="800" dirty="0"/>
                        <a:t>0.8</a:t>
                      </a:r>
                      <a:r>
                        <a:rPr kumimoji="1" lang="ja-JP" altLang="en-US" sz="800" dirty="0"/>
                        <a:t>）</a:t>
                      </a:r>
                      <a:endParaRPr kumimoji="1" lang="en-US" altLang="ja-JP" sz="800" dirty="0"/>
                    </a:p>
                    <a:p>
                      <a:pPr algn="ctr">
                        <a:spcBef>
                          <a:spcPts val="300"/>
                        </a:spcBef>
                      </a:pPr>
                      <a:r>
                        <a:rPr kumimoji="1" lang="ja-JP" altLang="en-US" sz="1000" dirty="0"/>
                        <a:t>中：</a:t>
                      </a:r>
                      <a:r>
                        <a:rPr kumimoji="1" lang="en-US" altLang="ja-JP" sz="1000" dirty="0"/>
                        <a:t>59.0</a:t>
                      </a:r>
                      <a:r>
                        <a:rPr kumimoji="1" lang="ja-JP" altLang="en-US" sz="1000" dirty="0"/>
                        <a:t>％</a:t>
                      </a:r>
                      <a:endParaRPr kumimoji="1" lang="en-US" altLang="ja-JP" sz="1000" dirty="0"/>
                    </a:p>
                    <a:p>
                      <a:pPr algn="ctr"/>
                      <a:r>
                        <a:rPr kumimoji="1" lang="ja-JP" altLang="en-US" sz="800" dirty="0"/>
                        <a:t>（対全国差：▲</a:t>
                      </a:r>
                      <a:r>
                        <a:rPr kumimoji="1" lang="en-US" altLang="ja-JP" sz="800" dirty="0"/>
                        <a:t>1.4</a:t>
                      </a:r>
                      <a:r>
                        <a:rPr kumimoji="1" lang="ja-JP" altLang="en-US" sz="800" dirty="0"/>
                        <a:t>）</a:t>
                      </a:r>
                      <a:endParaRPr kumimoji="1" lang="en-US" altLang="ja-JP" sz="800" dirty="0">
                        <a:latin typeface="Meiryo UI" panose="020B0604030504040204" pitchFamily="50" charset="-128"/>
                        <a:ea typeface="Meiryo UI" panose="020B0604030504040204" pitchFamily="50" charset="-128"/>
                      </a:endParaRPr>
                    </a:p>
                  </a:txBody>
                  <a:tcPr marL="68580" marR="68580" marT="34290" marB="34290" anchor="ctr"/>
                </a:tc>
                <a:tc>
                  <a:txBody>
                    <a:bodyPr/>
                    <a:lstStyle/>
                    <a:p>
                      <a:pPr algn="ctr">
                        <a:spcBef>
                          <a:spcPts val="300"/>
                        </a:spcBef>
                      </a:pPr>
                      <a:r>
                        <a:rPr kumimoji="1" lang="en-US" altLang="ja-JP" sz="1600" b="0" dirty="0">
                          <a:solidFill>
                            <a:schemeClr val="tx1"/>
                          </a:solidFill>
                        </a:rPr>
                        <a:t>B</a:t>
                      </a:r>
                      <a:endParaRPr kumimoji="1" lang="ja-JP" altLang="en-US" sz="900" b="0" dirty="0">
                        <a:solidFill>
                          <a:schemeClr val="tx1"/>
                        </a:solidFill>
                        <a:latin typeface="Meiryo UI" panose="020B0604030504040204" pitchFamily="50" charset="-128"/>
                        <a:ea typeface="Meiryo UI" panose="020B0604030504040204" pitchFamily="50" charset="-128"/>
                      </a:endParaRPr>
                    </a:p>
                  </a:txBody>
                  <a:tcPr marL="68580" marR="68580" marT="34290" marB="34290" anchor="ctr"/>
                </a:tc>
                <a:tc rowSpan="2">
                  <a:txBody>
                    <a:bodyPr/>
                    <a:lstStyle/>
                    <a:p>
                      <a:pPr algn="ctr"/>
                      <a:r>
                        <a:rPr kumimoji="1" lang="ja-JP" altLang="en-US" sz="800" dirty="0">
                          <a:solidFill>
                            <a:schemeClr val="tx1"/>
                          </a:solidFill>
                        </a:rPr>
                        <a:t>学力調査の</a:t>
                      </a:r>
                    </a:p>
                    <a:p>
                      <a:pPr algn="ctr"/>
                      <a:r>
                        <a:rPr kumimoji="1" lang="ja-JP" altLang="en-US" sz="800" dirty="0">
                          <a:solidFill>
                            <a:schemeClr val="tx1"/>
                          </a:solidFill>
                        </a:rPr>
                        <a:t>詳細結果</a:t>
                      </a:r>
                    </a:p>
                    <a:p>
                      <a:pPr algn="ctr"/>
                      <a:r>
                        <a:rPr kumimoji="1" lang="en-US" altLang="ja-JP" sz="800" dirty="0">
                          <a:solidFill>
                            <a:schemeClr val="tx1"/>
                          </a:solidFill>
                        </a:rPr>
                        <a:t>【2023</a:t>
                      </a:r>
                      <a:r>
                        <a:rPr kumimoji="1" lang="ja-JP" altLang="en-US" sz="800" dirty="0">
                          <a:solidFill>
                            <a:schemeClr val="tx1"/>
                          </a:solidFill>
                        </a:rPr>
                        <a:t>年度</a:t>
                      </a:r>
                      <a:r>
                        <a:rPr kumimoji="1" lang="en-US" altLang="ja-JP" sz="800" dirty="0">
                          <a:solidFill>
                            <a:schemeClr val="tx1"/>
                          </a:solidFill>
                        </a:rPr>
                        <a:t>】</a:t>
                      </a:r>
                      <a:endParaRPr kumimoji="1" lang="ja-JP" altLang="en-US" sz="800" dirty="0">
                        <a:solidFill>
                          <a:schemeClr val="tx1"/>
                        </a:solidFill>
                        <a:latin typeface="Meiryo UI" panose="020B0604030504040204" pitchFamily="50" charset="-128"/>
                        <a:ea typeface="Meiryo UI" panose="020B0604030504040204" pitchFamily="50" charset="-128"/>
                      </a:endParaRPr>
                    </a:p>
                  </a:txBody>
                  <a:tcPr marL="68580" marR="68580" marT="34290" marB="34290" anchor="ctr"/>
                </a:tc>
                <a:tc rowSpan="2">
                  <a:txBody>
                    <a:bodyPr/>
                    <a:lstStyle/>
                    <a:p>
                      <a:r>
                        <a:rPr kumimoji="1" lang="ja-JP" altLang="en-US" sz="800" dirty="0">
                          <a:solidFill>
                            <a:schemeClr val="tx1"/>
                          </a:solidFill>
                        </a:rPr>
                        <a:t>学力調査　対全国比</a:t>
                      </a:r>
                    </a:p>
                    <a:p>
                      <a:r>
                        <a:rPr kumimoji="1" lang="ja-JP" altLang="en-US" sz="800" dirty="0">
                          <a:solidFill>
                            <a:schemeClr val="tx1"/>
                          </a:solidFill>
                        </a:rPr>
                        <a:t>小学校：国語 </a:t>
                      </a:r>
                      <a:r>
                        <a:rPr kumimoji="1" lang="en-US" altLang="ja-JP" sz="800" dirty="0">
                          <a:solidFill>
                            <a:schemeClr val="tx1"/>
                          </a:solidFill>
                        </a:rPr>
                        <a:t>0.982</a:t>
                      </a:r>
                      <a:r>
                        <a:rPr kumimoji="1" lang="ja-JP" altLang="en-US" sz="800" dirty="0">
                          <a:solidFill>
                            <a:schemeClr val="tx1"/>
                          </a:solidFill>
                        </a:rPr>
                        <a:t>　算数 </a:t>
                      </a:r>
                      <a:r>
                        <a:rPr kumimoji="1" lang="en-US" altLang="ja-JP" sz="800" dirty="0">
                          <a:solidFill>
                            <a:schemeClr val="tx1"/>
                          </a:solidFill>
                        </a:rPr>
                        <a:t>0.994</a:t>
                      </a:r>
                    </a:p>
                    <a:p>
                      <a:r>
                        <a:rPr kumimoji="1" lang="ja-JP" altLang="en-US" sz="800" dirty="0">
                          <a:solidFill>
                            <a:schemeClr val="tx1"/>
                          </a:solidFill>
                        </a:rPr>
                        <a:t>　　（前年比</a:t>
                      </a:r>
                      <a:r>
                        <a:rPr kumimoji="1" lang="en-US" altLang="ja-JP" sz="800" dirty="0">
                          <a:solidFill>
                            <a:schemeClr val="tx1"/>
                          </a:solidFill>
                        </a:rPr>
                        <a:t>+0.006</a:t>
                      </a:r>
                      <a:r>
                        <a:rPr kumimoji="1" lang="ja-JP" altLang="en-US" sz="800" dirty="0">
                          <a:solidFill>
                            <a:schemeClr val="tx1"/>
                          </a:solidFill>
                        </a:rPr>
                        <a:t>　</a:t>
                      </a:r>
                      <a:r>
                        <a:rPr kumimoji="1" lang="en-US" altLang="ja-JP" sz="800" dirty="0">
                          <a:solidFill>
                            <a:schemeClr val="tx1"/>
                          </a:solidFill>
                        </a:rPr>
                        <a:t>+0.003</a:t>
                      </a:r>
                      <a:r>
                        <a:rPr kumimoji="1" lang="ja-JP" altLang="en-US" sz="800" dirty="0">
                          <a:solidFill>
                            <a:schemeClr val="tx1"/>
                          </a:solidFill>
                        </a:rPr>
                        <a:t>）</a:t>
                      </a:r>
                    </a:p>
                    <a:p>
                      <a:r>
                        <a:rPr kumimoji="1" lang="ja-JP" altLang="en-US" sz="800" dirty="0">
                          <a:solidFill>
                            <a:schemeClr val="tx1"/>
                          </a:solidFill>
                        </a:rPr>
                        <a:t>中学校：国語 </a:t>
                      </a:r>
                      <a:r>
                        <a:rPr kumimoji="1" lang="en-US" altLang="ja-JP" sz="800" dirty="0">
                          <a:solidFill>
                            <a:schemeClr val="tx1"/>
                          </a:solidFill>
                        </a:rPr>
                        <a:t>0.974</a:t>
                      </a:r>
                      <a:r>
                        <a:rPr kumimoji="1" lang="ja-JP" altLang="en-US" sz="800" dirty="0">
                          <a:solidFill>
                            <a:schemeClr val="tx1"/>
                          </a:solidFill>
                        </a:rPr>
                        <a:t>　数学 </a:t>
                      </a:r>
                      <a:r>
                        <a:rPr kumimoji="1" lang="en-US" altLang="ja-JP" sz="800" dirty="0">
                          <a:solidFill>
                            <a:schemeClr val="tx1"/>
                          </a:solidFill>
                        </a:rPr>
                        <a:t>0.978</a:t>
                      </a:r>
                    </a:p>
                    <a:p>
                      <a:r>
                        <a:rPr kumimoji="1" lang="ja-JP" altLang="en-US" sz="800" dirty="0">
                          <a:solidFill>
                            <a:schemeClr val="tx1"/>
                          </a:solidFill>
                        </a:rPr>
                        <a:t>　　（前年比</a:t>
                      </a:r>
                      <a:r>
                        <a:rPr kumimoji="1" lang="en-US" altLang="ja-JP" sz="800" dirty="0">
                          <a:solidFill>
                            <a:schemeClr val="tx1"/>
                          </a:solidFill>
                        </a:rPr>
                        <a:t>±0</a:t>
                      </a:r>
                      <a:r>
                        <a:rPr kumimoji="1" lang="ja-JP" altLang="en-US" sz="800" dirty="0">
                          <a:solidFill>
                            <a:schemeClr val="tx1"/>
                          </a:solidFill>
                        </a:rPr>
                        <a:t>　▲</a:t>
                      </a:r>
                      <a:r>
                        <a:rPr kumimoji="1" lang="en-US" altLang="ja-JP" sz="800" dirty="0">
                          <a:solidFill>
                            <a:schemeClr val="tx1"/>
                          </a:solidFill>
                        </a:rPr>
                        <a:t>0.008</a:t>
                      </a:r>
                      <a:r>
                        <a:rPr kumimoji="1" lang="ja-JP" altLang="en-US" sz="800" dirty="0">
                          <a:solidFill>
                            <a:schemeClr val="tx1"/>
                          </a:solidFill>
                        </a:rPr>
                        <a:t>）</a:t>
                      </a:r>
                      <a:endParaRPr kumimoji="1" lang="en-US" altLang="ja-JP" sz="800" dirty="0">
                        <a:solidFill>
                          <a:schemeClr val="tx1"/>
                        </a:solidFill>
                      </a:endParaRPr>
                    </a:p>
                    <a:p>
                      <a:pPr marL="630238" indent="-630238"/>
                      <a:r>
                        <a:rPr kumimoji="1" lang="en-US" altLang="ja-JP" sz="700" dirty="0">
                          <a:solidFill>
                            <a:schemeClr val="tx1"/>
                          </a:solidFill>
                        </a:rPr>
                        <a:t>※</a:t>
                      </a:r>
                      <a:r>
                        <a:rPr kumimoji="1" lang="ja-JP" altLang="en-US" sz="700">
                          <a:solidFill>
                            <a:schemeClr val="tx1"/>
                          </a:solidFill>
                        </a:rPr>
                        <a:t>対全国比：府平均正答率</a:t>
                      </a:r>
                      <a:r>
                        <a:rPr kumimoji="1" lang="en-US" altLang="ja-JP" sz="700" dirty="0">
                          <a:solidFill>
                            <a:schemeClr val="tx1"/>
                          </a:solidFill>
                        </a:rPr>
                        <a:t>÷</a:t>
                      </a:r>
                      <a:r>
                        <a:rPr kumimoji="1" lang="ja-JP" altLang="en-US" sz="700" dirty="0">
                          <a:solidFill>
                            <a:schemeClr val="tx1"/>
                          </a:solidFill>
                        </a:rPr>
                        <a:t>全国平均正答率</a:t>
                      </a:r>
                      <a:endParaRPr kumimoji="1" lang="ja-JP" altLang="en-US" sz="700" dirty="0">
                        <a:solidFill>
                          <a:schemeClr val="tx1"/>
                        </a:solidFill>
                        <a:latin typeface="Meiryo UI" panose="020B0604030504040204" pitchFamily="50" charset="-128"/>
                        <a:ea typeface="Meiryo UI" panose="020B0604030504040204" pitchFamily="50" charset="-128"/>
                      </a:endParaRPr>
                    </a:p>
                  </a:txBody>
                  <a:tcPr marL="68580" marR="68580" marT="34290" marB="34290" anchor="ctr">
                    <a:lnR w="12700" cap="flat" cmpd="sng" algn="ctr">
                      <a:solidFill>
                        <a:schemeClr val="accent6"/>
                      </a:solidFill>
                      <a:prstDash val="solid"/>
                      <a:round/>
                      <a:headEnd type="none" w="med" len="med"/>
                      <a:tailEnd type="none" w="med" len="med"/>
                    </a:lnR>
                  </a:tcPr>
                </a:tc>
                <a:extLst>
                  <a:ext uri="{0D108BD9-81ED-4DB2-BD59-A6C34878D82A}">
                    <a16:rowId xmlns:a16="http://schemas.microsoft.com/office/drawing/2014/main" val="1696977389"/>
                  </a:ext>
                </a:extLst>
              </a:tr>
              <a:tr h="686884">
                <a:tc rowSpan="2">
                  <a:txBody>
                    <a:bodyPr/>
                    <a:lstStyle/>
                    <a:p>
                      <a:pPr marL="108000" indent="-174625"/>
                      <a:r>
                        <a:rPr kumimoji="1" lang="ja-JP" altLang="en-US" sz="1000" b="1" dirty="0"/>
                        <a:t>○全国体力・運動能力、運動習慣等調査における評価</a:t>
                      </a:r>
                      <a:endParaRPr kumimoji="1" lang="en-US" altLang="ja-JP" sz="1000" b="1" dirty="0"/>
                    </a:p>
                    <a:p>
                      <a:pPr marL="108000" indent="-174625"/>
                      <a:r>
                        <a:rPr kumimoji="1" lang="ja-JP" altLang="en-US" sz="1000" b="1" dirty="0"/>
                        <a:t>　：全国水準をめざす</a:t>
                      </a:r>
                      <a:endParaRPr kumimoji="1" lang="en-US" altLang="ja-JP" sz="1000" b="1" dirty="0"/>
                    </a:p>
                    <a:p>
                      <a:pPr marL="216000" indent="-311150"/>
                      <a:r>
                        <a:rPr kumimoji="1" lang="ja-JP" altLang="en-US" sz="1000" b="1" dirty="0"/>
                        <a:t>　（体力テストの５段階総合評価で下位段階</a:t>
                      </a:r>
                      <a:r>
                        <a:rPr kumimoji="1" lang="en-US" altLang="ja-JP" sz="1000" b="1" dirty="0"/>
                        <a:t>(</a:t>
                      </a:r>
                      <a:r>
                        <a:rPr kumimoji="1" lang="ja-JP" altLang="en-US" sz="1000" b="1" dirty="0"/>
                        <a:t>Ｄ・Ｅ</a:t>
                      </a:r>
                      <a:r>
                        <a:rPr kumimoji="1" lang="en-US" altLang="ja-JP" sz="1000" b="1" dirty="0"/>
                        <a:t>)</a:t>
                      </a:r>
                      <a:r>
                        <a:rPr kumimoji="1" lang="ja-JP" altLang="en-US" sz="1000" b="1" dirty="0"/>
                        <a:t>の児童の割合</a:t>
                      </a:r>
                      <a:r>
                        <a:rPr kumimoji="1" lang="en-US" altLang="ja-JP" sz="1000" b="1" dirty="0"/>
                        <a:t>(</a:t>
                      </a:r>
                      <a:r>
                        <a:rPr kumimoji="1" lang="ja-JP" altLang="en-US" sz="1000" b="1" dirty="0"/>
                        <a:t>小５</a:t>
                      </a:r>
                      <a:r>
                        <a:rPr kumimoji="1" lang="en-US" altLang="ja-JP" sz="1000" b="1" dirty="0"/>
                        <a:t>)</a:t>
                      </a:r>
                      <a:r>
                        <a:rPr kumimoji="1" lang="ja-JP" altLang="en-US" sz="1000" b="1" dirty="0"/>
                        <a:t>）</a:t>
                      </a:r>
                      <a:endParaRPr kumimoji="1" lang="ja-JP" altLang="en-US" sz="1000" b="1" dirty="0">
                        <a:latin typeface="Meiryo UI" panose="020B0604030504040204" pitchFamily="50" charset="-128"/>
                        <a:ea typeface="Meiryo UI" panose="020B0604030504040204" pitchFamily="50" charset="-128"/>
                      </a:endParaRPr>
                    </a:p>
                  </a:txBody>
                  <a:tcPr marL="68580" marR="68580" marT="34290" marB="34290" anchor="ctr">
                    <a:lnL w="12700" cap="flat" cmpd="sng" algn="ctr">
                      <a:solidFill>
                        <a:schemeClr val="accent6"/>
                      </a:solidFill>
                      <a:prstDash val="solid"/>
                      <a:round/>
                      <a:headEnd type="none" w="med" len="med"/>
                      <a:tailEnd type="none" w="med" len="med"/>
                    </a:lnL>
                  </a:tcPr>
                </a:tc>
                <a:tc rowSpan="2">
                  <a:txBody>
                    <a:bodyPr/>
                    <a:lstStyle/>
                    <a:p>
                      <a:pPr algn="ctr"/>
                      <a:r>
                        <a:rPr kumimoji="1" lang="en-US" altLang="zh-CN" sz="1000" dirty="0"/>
                        <a:t>【2018</a:t>
                      </a:r>
                      <a:r>
                        <a:rPr kumimoji="1" lang="zh-CN" altLang="en-US" sz="1000" dirty="0"/>
                        <a:t>年度</a:t>
                      </a:r>
                      <a:r>
                        <a:rPr kumimoji="1" lang="en-US" altLang="zh-CN" sz="1000" dirty="0"/>
                        <a:t>】</a:t>
                      </a:r>
                    </a:p>
                    <a:p>
                      <a:pPr algn="ctr"/>
                      <a:r>
                        <a:rPr kumimoji="1" lang="zh-CN" altLang="en-US" sz="1000" dirty="0"/>
                        <a:t>男子</a:t>
                      </a:r>
                      <a:r>
                        <a:rPr kumimoji="1" lang="ja-JP" altLang="en-US" sz="1000" dirty="0"/>
                        <a:t>：</a:t>
                      </a:r>
                      <a:r>
                        <a:rPr kumimoji="1" lang="en-US" altLang="zh-CN" sz="1000" dirty="0"/>
                        <a:t>33.7%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CN" sz="1000" b="0" u="none" strike="noStrike" kern="1200" cap="none" spc="0" normalizeH="0" baseline="0" noProof="0" dirty="0">
                          <a:ln>
                            <a:noFill/>
                          </a:ln>
                          <a:solidFill>
                            <a:prstClr val="black"/>
                          </a:solidFill>
                          <a:effectLst/>
                          <a:uLnTx/>
                          <a:uFillTx/>
                        </a:rPr>
                        <a:t> </a:t>
                      </a:r>
                      <a:r>
                        <a:rPr kumimoji="1" lang="en-US" altLang="zh-CN" sz="800" b="0" u="none" strike="noStrike" kern="1200" cap="none" spc="0" normalizeH="0" baseline="0" noProof="0" dirty="0">
                          <a:ln>
                            <a:noFill/>
                          </a:ln>
                          <a:solidFill>
                            <a:prstClr val="black"/>
                          </a:solidFill>
                          <a:effectLst/>
                          <a:uLnTx/>
                          <a:uFillTx/>
                        </a:rPr>
                        <a:t>(</a:t>
                      </a:r>
                      <a:r>
                        <a:rPr kumimoji="1" lang="ja-JP" altLang="en-US" sz="800" b="0" u="none" strike="noStrike" kern="1200" cap="none" spc="0" normalizeH="0" baseline="0" noProof="0" dirty="0">
                          <a:ln>
                            <a:noFill/>
                          </a:ln>
                          <a:solidFill>
                            <a:prstClr val="black"/>
                          </a:solidFill>
                          <a:effectLst/>
                          <a:uLnTx/>
                          <a:uFillTx/>
                        </a:rPr>
                        <a:t>対</a:t>
                      </a:r>
                      <a:r>
                        <a:rPr kumimoji="1" lang="zh-CN" altLang="en-US" sz="800" b="0" u="none" strike="noStrike" kern="1200" cap="none" spc="0" normalizeH="0" baseline="0" noProof="0" dirty="0">
                          <a:ln>
                            <a:noFill/>
                          </a:ln>
                          <a:solidFill>
                            <a:prstClr val="black"/>
                          </a:solidFill>
                          <a:effectLst/>
                          <a:uLnTx/>
                          <a:uFillTx/>
                        </a:rPr>
                        <a:t>全国</a:t>
                      </a:r>
                      <a:r>
                        <a:rPr kumimoji="1" lang="ja-JP" altLang="en-US" sz="800" b="0" u="none" strike="noStrike" kern="1200" cap="none" spc="0" normalizeH="0" baseline="0" noProof="0" dirty="0">
                          <a:ln>
                            <a:noFill/>
                          </a:ln>
                          <a:solidFill>
                            <a:prstClr val="black"/>
                          </a:solidFill>
                          <a:effectLst/>
                          <a:uLnTx/>
                          <a:uFillTx/>
                        </a:rPr>
                        <a:t>差：</a:t>
                      </a:r>
                      <a:r>
                        <a:rPr kumimoji="1" lang="en-US" altLang="ja-JP" sz="800" b="0" u="none" strike="noStrike" kern="1200" cap="none" spc="0" normalizeH="0" baseline="0" noProof="0" dirty="0">
                          <a:ln>
                            <a:noFill/>
                          </a:ln>
                          <a:solidFill>
                            <a:prstClr val="black"/>
                          </a:solidFill>
                          <a:effectLst/>
                          <a:uLnTx/>
                          <a:uFillTx/>
                        </a:rPr>
                        <a:t>+4</a:t>
                      </a:r>
                      <a:r>
                        <a:rPr kumimoji="1" lang="en-US" altLang="zh-CN" sz="800" b="0" u="none" strike="noStrike" kern="1200" cap="none" spc="0" normalizeH="0" baseline="0" noProof="0" dirty="0">
                          <a:ln>
                            <a:noFill/>
                          </a:ln>
                          <a:solidFill>
                            <a:prstClr val="black"/>
                          </a:solidFill>
                          <a:effectLst/>
                          <a:uLnTx/>
                          <a:uFillTx/>
                        </a:rPr>
                        <a:t>.9)</a:t>
                      </a:r>
                      <a:endParaRPr kumimoji="1" lang="en-US" altLang="zh-CN" sz="1000" b="0" u="none" strike="noStrike" kern="1200" cap="none" spc="0" normalizeH="0" baseline="0" noProof="0" dirty="0">
                        <a:ln>
                          <a:noFill/>
                        </a:ln>
                        <a:solidFill>
                          <a:prstClr val="black"/>
                        </a:solidFill>
                        <a:effectLst/>
                        <a:uLnTx/>
                        <a:uFillTx/>
                      </a:endParaRPr>
                    </a:p>
                    <a:p>
                      <a:pPr algn="ctr">
                        <a:spcBef>
                          <a:spcPts val="300"/>
                        </a:spcBef>
                      </a:pPr>
                      <a:r>
                        <a:rPr kumimoji="1" lang="zh-CN" altLang="en-US" sz="1000" dirty="0"/>
                        <a:t>女子</a:t>
                      </a:r>
                      <a:r>
                        <a:rPr kumimoji="1" lang="ja-JP" altLang="en-US" sz="1000" dirty="0"/>
                        <a:t>：</a:t>
                      </a:r>
                      <a:r>
                        <a:rPr kumimoji="1" lang="en-US" altLang="zh-CN" sz="1000" dirty="0"/>
                        <a:t>28.3%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CN" sz="1000" b="0" u="none" strike="noStrike" kern="1200" cap="none" spc="0" normalizeH="0" baseline="0" noProof="0" dirty="0">
                          <a:ln>
                            <a:noFill/>
                          </a:ln>
                          <a:solidFill>
                            <a:prstClr val="black"/>
                          </a:solidFill>
                          <a:effectLst/>
                          <a:uLnTx/>
                          <a:uFillTx/>
                        </a:rPr>
                        <a:t> </a:t>
                      </a:r>
                      <a:r>
                        <a:rPr kumimoji="1" lang="en-US" altLang="zh-CN" sz="800" b="0" u="none" strike="noStrike" kern="1200" cap="none" spc="0" normalizeH="0" baseline="0" noProof="0" dirty="0">
                          <a:ln>
                            <a:noFill/>
                          </a:ln>
                          <a:solidFill>
                            <a:prstClr val="black"/>
                          </a:solidFill>
                          <a:effectLst/>
                          <a:uLnTx/>
                          <a:uFillTx/>
                        </a:rPr>
                        <a:t>(</a:t>
                      </a:r>
                      <a:r>
                        <a:rPr kumimoji="1" lang="ja-JP" altLang="en-US" sz="800" b="0" u="none" strike="noStrike" kern="1200" cap="none" spc="0" normalizeH="0" baseline="0" noProof="0" dirty="0">
                          <a:ln>
                            <a:noFill/>
                          </a:ln>
                          <a:solidFill>
                            <a:prstClr val="black"/>
                          </a:solidFill>
                          <a:effectLst/>
                          <a:uLnTx/>
                          <a:uFillTx/>
                        </a:rPr>
                        <a:t>対</a:t>
                      </a:r>
                      <a:r>
                        <a:rPr kumimoji="1" lang="zh-CN" altLang="en-US" sz="800" b="0" u="none" strike="noStrike" kern="1200" cap="none" spc="0" normalizeH="0" baseline="0" noProof="0" dirty="0">
                          <a:ln>
                            <a:noFill/>
                          </a:ln>
                          <a:solidFill>
                            <a:prstClr val="black"/>
                          </a:solidFill>
                          <a:effectLst/>
                          <a:uLnTx/>
                          <a:uFillTx/>
                        </a:rPr>
                        <a:t>全国</a:t>
                      </a:r>
                      <a:r>
                        <a:rPr kumimoji="1" lang="ja-JP" altLang="en-US" sz="800" b="0" u="none" strike="noStrike" kern="1200" cap="none" spc="0" normalizeH="0" baseline="0" noProof="0" dirty="0">
                          <a:ln>
                            <a:noFill/>
                          </a:ln>
                          <a:solidFill>
                            <a:prstClr val="black"/>
                          </a:solidFill>
                          <a:effectLst/>
                          <a:uLnTx/>
                          <a:uFillTx/>
                        </a:rPr>
                        <a:t>差：</a:t>
                      </a:r>
                      <a:r>
                        <a:rPr kumimoji="1" lang="en-US" altLang="ja-JP" sz="800" b="0" u="none" strike="noStrike" kern="1200" cap="none" spc="0" normalizeH="0" baseline="0" noProof="0" dirty="0">
                          <a:ln>
                            <a:noFill/>
                          </a:ln>
                          <a:solidFill>
                            <a:prstClr val="black"/>
                          </a:solidFill>
                          <a:effectLst/>
                          <a:uLnTx/>
                          <a:uFillTx/>
                        </a:rPr>
                        <a:t>+5</a:t>
                      </a:r>
                      <a:r>
                        <a:rPr kumimoji="1" lang="en-US" altLang="zh-CN" sz="800" b="0" u="none" strike="noStrike" kern="1200" cap="none" spc="0" normalizeH="0" baseline="0" noProof="0" dirty="0">
                          <a:ln>
                            <a:noFill/>
                          </a:ln>
                          <a:solidFill>
                            <a:prstClr val="black"/>
                          </a:solidFill>
                          <a:effectLst/>
                          <a:uLnTx/>
                          <a:uFillTx/>
                        </a:rPr>
                        <a:t>.8)</a:t>
                      </a:r>
                      <a:endParaRPr kumimoji="1" lang="en-US" altLang="zh-CN"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marL="68580" marR="68580" marT="34290" marB="34290" anchor="ctr"/>
                </a:tc>
                <a:tc rowSpan="2">
                  <a:txBody>
                    <a:bodyPr/>
                    <a:lstStyle/>
                    <a:p>
                      <a:pPr algn="ctr"/>
                      <a:r>
                        <a:rPr kumimoji="1" lang="en-US" altLang="zh-CN" sz="900" dirty="0">
                          <a:solidFill>
                            <a:schemeClr val="tx1"/>
                          </a:solidFill>
                        </a:rPr>
                        <a:t>【2022</a:t>
                      </a:r>
                      <a:r>
                        <a:rPr kumimoji="1" lang="zh-CN" altLang="en-US" sz="900" dirty="0">
                          <a:solidFill>
                            <a:schemeClr val="tx1"/>
                          </a:solidFill>
                        </a:rPr>
                        <a:t>年度</a:t>
                      </a:r>
                      <a:r>
                        <a:rPr kumimoji="1" lang="en-US" altLang="zh-CN" sz="900" dirty="0">
                          <a:solidFill>
                            <a:schemeClr val="tx1"/>
                          </a:solidFill>
                        </a:rPr>
                        <a:t>】</a:t>
                      </a:r>
                    </a:p>
                    <a:p>
                      <a:pPr algn="ctr"/>
                      <a:r>
                        <a:rPr kumimoji="1" lang="zh-CN" altLang="en-US" sz="900" dirty="0">
                          <a:solidFill>
                            <a:schemeClr val="tx1"/>
                          </a:solidFill>
                        </a:rPr>
                        <a:t>男子</a:t>
                      </a:r>
                      <a:r>
                        <a:rPr kumimoji="1" lang="ja-JP" altLang="en-US" sz="900" dirty="0">
                          <a:solidFill>
                            <a:schemeClr val="tx1"/>
                          </a:solidFill>
                        </a:rPr>
                        <a:t>：</a:t>
                      </a:r>
                      <a:r>
                        <a:rPr kumimoji="1" lang="en-US" altLang="zh-CN" sz="900" dirty="0">
                          <a:solidFill>
                            <a:schemeClr val="tx1"/>
                          </a:solidFill>
                        </a:rPr>
                        <a:t>41.4%</a:t>
                      </a:r>
                    </a:p>
                    <a:p>
                      <a:pPr algn="ctr"/>
                      <a:r>
                        <a:rPr kumimoji="1" lang="zh-CN" altLang="en-US" sz="700" dirty="0">
                          <a:solidFill>
                            <a:schemeClr val="tx1"/>
                          </a:solidFill>
                        </a:rPr>
                        <a:t>（</a:t>
                      </a:r>
                      <a:r>
                        <a:rPr kumimoji="1" lang="ja-JP" altLang="en-US" sz="700" dirty="0">
                          <a:solidFill>
                            <a:schemeClr val="tx1"/>
                          </a:solidFill>
                        </a:rPr>
                        <a:t>対</a:t>
                      </a:r>
                      <a:r>
                        <a:rPr kumimoji="1" lang="zh-CN" altLang="en-US" sz="700" dirty="0">
                          <a:solidFill>
                            <a:schemeClr val="tx1"/>
                          </a:solidFill>
                        </a:rPr>
                        <a:t>全国</a:t>
                      </a:r>
                      <a:r>
                        <a:rPr kumimoji="1" lang="ja-JP" altLang="en-US" sz="700" dirty="0">
                          <a:solidFill>
                            <a:schemeClr val="tx1"/>
                          </a:solidFill>
                        </a:rPr>
                        <a:t>差：</a:t>
                      </a:r>
                      <a:r>
                        <a:rPr kumimoji="1" lang="en-US" altLang="ja-JP" sz="700" dirty="0">
                          <a:solidFill>
                            <a:schemeClr val="tx1"/>
                          </a:solidFill>
                        </a:rPr>
                        <a:t>+4</a:t>
                      </a:r>
                      <a:r>
                        <a:rPr kumimoji="1" lang="en-US" altLang="zh-CN" sz="700" dirty="0">
                          <a:solidFill>
                            <a:schemeClr val="tx1"/>
                          </a:solidFill>
                        </a:rPr>
                        <a:t>.4</a:t>
                      </a:r>
                      <a:r>
                        <a:rPr kumimoji="1" lang="zh-CN" altLang="en-US" sz="700" dirty="0">
                          <a:solidFill>
                            <a:schemeClr val="tx1"/>
                          </a:solidFill>
                        </a:rPr>
                        <a:t>）</a:t>
                      </a:r>
                    </a:p>
                    <a:p>
                      <a:pPr algn="ctr">
                        <a:spcBef>
                          <a:spcPts val="300"/>
                        </a:spcBef>
                      </a:pPr>
                      <a:r>
                        <a:rPr kumimoji="1" lang="zh-CN" altLang="en-US" sz="900" dirty="0">
                          <a:solidFill>
                            <a:schemeClr val="tx1"/>
                          </a:solidFill>
                        </a:rPr>
                        <a:t>女子</a:t>
                      </a:r>
                      <a:r>
                        <a:rPr kumimoji="1" lang="ja-JP" altLang="en-US" sz="900" dirty="0">
                          <a:solidFill>
                            <a:schemeClr val="tx1"/>
                          </a:solidFill>
                        </a:rPr>
                        <a:t>：</a:t>
                      </a:r>
                      <a:r>
                        <a:rPr kumimoji="1" lang="en-US" altLang="zh-CN" sz="900" dirty="0">
                          <a:solidFill>
                            <a:schemeClr val="tx1"/>
                          </a:solidFill>
                        </a:rPr>
                        <a:t>34.4%</a:t>
                      </a:r>
                    </a:p>
                    <a:p>
                      <a:pPr algn="ctr"/>
                      <a:r>
                        <a:rPr kumimoji="1" lang="zh-CN" altLang="en-US" sz="700" dirty="0">
                          <a:solidFill>
                            <a:schemeClr val="tx1"/>
                          </a:solidFill>
                        </a:rPr>
                        <a:t>（</a:t>
                      </a:r>
                      <a:r>
                        <a:rPr kumimoji="1" lang="ja-JP" altLang="en-US" sz="700" dirty="0">
                          <a:solidFill>
                            <a:schemeClr val="tx1"/>
                          </a:solidFill>
                        </a:rPr>
                        <a:t>対全国差：</a:t>
                      </a:r>
                      <a:r>
                        <a:rPr kumimoji="1" lang="en-US" altLang="ja-JP" sz="700" dirty="0">
                          <a:solidFill>
                            <a:schemeClr val="tx1"/>
                          </a:solidFill>
                        </a:rPr>
                        <a:t>+5</a:t>
                      </a:r>
                      <a:r>
                        <a:rPr kumimoji="1" lang="en-US" altLang="zh-CN" sz="700" dirty="0">
                          <a:solidFill>
                            <a:schemeClr val="tx1"/>
                          </a:solidFill>
                        </a:rPr>
                        <a:t>.5</a:t>
                      </a:r>
                      <a:r>
                        <a:rPr kumimoji="1" lang="zh-CN" altLang="en-US" sz="700" dirty="0">
                          <a:solidFill>
                            <a:schemeClr val="tx1"/>
                          </a:solidFill>
                        </a:rPr>
                        <a:t>）</a:t>
                      </a:r>
                      <a:endParaRPr kumimoji="1" lang="ja-JP" altLang="en-US" sz="700" dirty="0">
                        <a:solidFill>
                          <a:schemeClr val="tx1"/>
                        </a:solidFill>
                        <a:latin typeface="Meiryo UI" panose="020B0604030504040204" pitchFamily="50" charset="-128"/>
                        <a:ea typeface="Meiryo UI" panose="020B0604030504040204" pitchFamily="50" charset="-128"/>
                      </a:endParaRPr>
                    </a:p>
                  </a:txBody>
                  <a:tcPr marL="68580" marR="68580" marT="34290" marB="34290" anchor="ctr"/>
                </a:tc>
                <a:tc rowSpan="2">
                  <a:txBody>
                    <a:bodyPr/>
                    <a:lstStyle/>
                    <a:p>
                      <a:pPr algn="ctr"/>
                      <a:r>
                        <a:rPr kumimoji="1" lang="en-US" altLang="zh-CN" sz="1000" strike="noStrike" dirty="0">
                          <a:solidFill>
                            <a:schemeClr val="tx1"/>
                          </a:solidFill>
                        </a:rPr>
                        <a:t>【202</a:t>
                      </a:r>
                      <a:r>
                        <a:rPr kumimoji="1" lang="en-US" altLang="ja-JP" sz="1000" strike="noStrike" dirty="0">
                          <a:solidFill>
                            <a:schemeClr val="tx1"/>
                          </a:solidFill>
                        </a:rPr>
                        <a:t>3</a:t>
                      </a:r>
                      <a:r>
                        <a:rPr kumimoji="1" lang="zh-CN" altLang="en-US" sz="1000" strike="noStrike" dirty="0">
                          <a:solidFill>
                            <a:schemeClr val="tx1"/>
                          </a:solidFill>
                        </a:rPr>
                        <a:t>年度</a:t>
                      </a:r>
                      <a:r>
                        <a:rPr kumimoji="1" lang="en-US" altLang="zh-CN" sz="1000" strike="noStrike" dirty="0">
                          <a:solidFill>
                            <a:schemeClr val="tx1"/>
                          </a:solidFill>
                        </a:rPr>
                        <a:t>】</a:t>
                      </a:r>
                    </a:p>
                    <a:p>
                      <a:pPr algn="ctr"/>
                      <a:r>
                        <a:rPr kumimoji="1" lang="zh-CN" altLang="en-US" sz="1000" strike="noStrike" dirty="0">
                          <a:solidFill>
                            <a:schemeClr val="tx1"/>
                          </a:solidFill>
                        </a:rPr>
                        <a:t>男子</a:t>
                      </a:r>
                      <a:r>
                        <a:rPr kumimoji="1" lang="ja-JP" altLang="en-US" sz="1000" strike="noStrike" dirty="0">
                          <a:solidFill>
                            <a:schemeClr val="tx1"/>
                          </a:solidFill>
                        </a:rPr>
                        <a:t>：</a:t>
                      </a:r>
                      <a:r>
                        <a:rPr kumimoji="1" lang="en-US" altLang="ja-JP" sz="1000" strike="noStrike" dirty="0">
                          <a:solidFill>
                            <a:schemeClr val="tx1"/>
                          </a:solidFill>
                        </a:rPr>
                        <a:t>40.3</a:t>
                      </a:r>
                      <a:r>
                        <a:rPr kumimoji="1" lang="en-US" altLang="zh-CN" sz="1000" strike="noStrike" dirty="0">
                          <a:solidFill>
                            <a:schemeClr val="tx1"/>
                          </a:solidFill>
                        </a:rPr>
                        <a:t>%</a:t>
                      </a:r>
                    </a:p>
                    <a:p>
                      <a:pPr algn="ctr"/>
                      <a:r>
                        <a:rPr kumimoji="1" lang="zh-CN" altLang="en-US" sz="800" strike="noStrike" dirty="0">
                          <a:solidFill>
                            <a:schemeClr val="tx1"/>
                          </a:solidFill>
                        </a:rPr>
                        <a:t>（</a:t>
                      </a:r>
                      <a:r>
                        <a:rPr kumimoji="1" lang="ja-JP" altLang="en-US" sz="800" strike="noStrike" dirty="0">
                          <a:solidFill>
                            <a:schemeClr val="tx1"/>
                          </a:solidFill>
                        </a:rPr>
                        <a:t>対</a:t>
                      </a:r>
                      <a:r>
                        <a:rPr kumimoji="1" lang="zh-CN" altLang="en-US" sz="800" strike="noStrike" dirty="0">
                          <a:solidFill>
                            <a:schemeClr val="tx1"/>
                          </a:solidFill>
                        </a:rPr>
                        <a:t>全国</a:t>
                      </a:r>
                      <a:r>
                        <a:rPr kumimoji="1" lang="ja-JP" altLang="en-US" sz="800" strike="noStrike" dirty="0">
                          <a:solidFill>
                            <a:schemeClr val="tx1"/>
                          </a:solidFill>
                        </a:rPr>
                        <a:t>差：</a:t>
                      </a:r>
                      <a:r>
                        <a:rPr kumimoji="1" lang="en-US" altLang="ja-JP" sz="800" strike="noStrike" dirty="0">
                          <a:solidFill>
                            <a:schemeClr val="tx1"/>
                          </a:solidFill>
                        </a:rPr>
                        <a:t>+4</a:t>
                      </a:r>
                      <a:r>
                        <a:rPr kumimoji="1" lang="en-US" altLang="zh-CN" sz="800" strike="noStrike" dirty="0">
                          <a:solidFill>
                            <a:schemeClr val="tx1"/>
                          </a:solidFill>
                        </a:rPr>
                        <a:t>.5</a:t>
                      </a:r>
                      <a:r>
                        <a:rPr kumimoji="1" lang="zh-CN" altLang="en-US" sz="800" strike="noStrike" dirty="0">
                          <a:solidFill>
                            <a:schemeClr val="tx1"/>
                          </a:solidFill>
                        </a:rPr>
                        <a:t>）</a:t>
                      </a:r>
                    </a:p>
                    <a:p>
                      <a:pPr algn="ctr">
                        <a:spcBef>
                          <a:spcPts val="300"/>
                        </a:spcBef>
                      </a:pPr>
                      <a:r>
                        <a:rPr kumimoji="1" lang="zh-CN" altLang="en-US" sz="1000" strike="noStrike" dirty="0">
                          <a:solidFill>
                            <a:schemeClr val="tx1"/>
                          </a:solidFill>
                        </a:rPr>
                        <a:t>女子</a:t>
                      </a:r>
                      <a:r>
                        <a:rPr kumimoji="1" lang="ja-JP" altLang="en-US" sz="1000" strike="noStrike" dirty="0">
                          <a:solidFill>
                            <a:schemeClr val="tx1"/>
                          </a:solidFill>
                        </a:rPr>
                        <a:t>：</a:t>
                      </a:r>
                      <a:r>
                        <a:rPr kumimoji="1" lang="en-US" altLang="ja-JP" sz="1000" strike="noStrike" dirty="0">
                          <a:solidFill>
                            <a:schemeClr val="tx1"/>
                          </a:solidFill>
                        </a:rPr>
                        <a:t>35.5</a:t>
                      </a:r>
                      <a:r>
                        <a:rPr kumimoji="1" lang="en-US" altLang="zh-CN" sz="1000" strike="noStrike" dirty="0">
                          <a:solidFill>
                            <a:schemeClr val="tx1"/>
                          </a:solidFill>
                        </a:rPr>
                        <a:t>%</a:t>
                      </a:r>
                    </a:p>
                    <a:p>
                      <a:pPr algn="ctr"/>
                      <a:r>
                        <a:rPr kumimoji="1" lang="zh-CN" altLang="en-US" sz="800" strike="noStrike" dirty="0">
                          <a:solidFill>
                            <a:schemeClr val="tx1"/>
                          </a:solidFill>
                        </a:rPr>
                        <a:t>（</a:t>
                      </a:r>
                      <a:r>
                        <a:rPr kumimoji="1" lang="ja-JP" altLang="en-US" sz="800" strike="noStrike" dirty="0">
                          <a:solidFill>
                            <a:schemeClr val="tx1"/>
                          </a:solidFill>
                        </a:rPr>
                        <a:t>対全国差：</a:t>
                      </a:r>
                      <a:r>
                        <a:rPr kumimoji="1" lang="en-US" altLang="ja-JP" sz="800" strike="noStrike" dirty="0">
                          <a:solidFill>
                            <a:schemeClr val="tx1"/>
                          </a:solidFill>
                        </a:rPr>
                        <a:t>+6.2</a:t>
                      </a:r>
                      <a:r>
                        <a:rPr kumimoji="1" lang="zh-CN" altLang="en-US" sz="800" strike="noStrike" dirty="0">
                          <a:solidFill>
                            <a:schemeClr val="tx1"/>
                          </a:solidFill>
                        </a:rPr>
                        <a:t>）</a:t>
                      </a:r>
                      <a:endParaRPr kumimoji="1" lang="ja-JP" altLang="en-US" sz="800" strike="noStrike" dirty="0">
                        <a:solidFill>
                          <a:schemeClr val="tx1"/>
                        </a:solidFill>
                        <a:latin typeface="Meiryo UI" panose="020B0604030504040204" pitchFamily="50" charset="-128"/>
                        <a:ea typeface="Meiryo UI" panose="020B0604030504040204" pitchFamily="50" charset="-128"/>
                      </a:endParaRPr>
                    </a:p>
                  </a:txBody>
                  <a:tcPr marL="68580" marR="68580" marT="34290" marB="34290" anchor="ctr"/>
                </a:tc>
                <a:tc rowSpan="2">
                  <a:txBody>
                    <a:bodyPr/>
                    <a:lstStyle/>
                    <a:p>
                      <a:pPr algn="ctr">
                        <a:spcBef>
                          <a:spcPts val="300"/>
                        </a:spcBef>
                      </a:pPr>
                      <a:r>
                        <a:rPr kumimoji="1" lang="en-US" altLang="ja-JP" sz="1600" b="0" strike="noStrike" dirty="0">
                          <a:solidFill>
                            <a:schemeClr val="tx1"/>
                          </a:solidFill>
                          <a:latin typeface="Meiryo UI" panose="020B0604030504040204" pitchFamily="50" charset="-128"/>
                          <a:ea typeface="Meiryo UI" panose="020B0604030504040204" pitchFamily="50" charset="-128"/>
                        </a:rPr>
                        <a:t>C</a:t>
                      </a:r>
                      <a:endParaRPr kumimoji="1" lang="ja-JP" altLang="en-US" sz="900" b="0" dirty="0">
                        <a:solidFill>
                          <a:schemeClr val="tx1"/>
                        </a:solidFill>
                        <a:latin typeface="Meiryo UI" panose="020B0604030504040204" pitchFamily="50" charset="-128"/>
                        <a:ea typeface="Meiryo UI" panose="020B0604030504040204" pitchFamily="50" charset="-128"/>
                      </a:endParaRPr>
                    </a:p>
                  </a:txBody>
                  <a:tcPr marL="68580" marR="68580" marT="34290" marB="34290" anchor="ctr"/>
                </a:tc>
                <a:tc vMerge="1">
                  <a:txBody>
                    <a:bodyPr/>
                    <a:lstStyle/>
                    <a:p>
                      <a:pPr algn="ctr"/>
                      <a:endParaRPr kumimoji="1" lang="ja-JP" altLang="en-US" sz="1100">
                        <a:latin typeface="Meiryo UI" panose="020B0604030504040204" pitchFamily="50" charset="-128"/>
                        <a:ea typeface="Meiryo UI" panose="020B0604030504040204" pitchFamily="50" charset="-128"/>
                      </a:endParaRPr>
                    </a:p>
                  </a:txBody>
                  <a:tcPr/>
                </a:tc>
                <a:tc vMerge="1">
                  <a:txBody>
                    <a:bodyPr/>
                    <a:lstStyle/>
                    <a:p>
                      <a:pPr algn="l"/>
                      <a:endParaRPr kumimoji="1" lang="ja-JP" altLang="en-US" sz="110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188717175"/>
                  </a:ext>
                </a:extLst>
              </a:tr>
              <a:tr h="686884">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rowSpan="2">
                  <a:txBody>
                    <a:bodyPr/>
                    <a:lstStyle/>
                    <a:p>
                      <a:pPr algn="ctr"/>
                      <a:r>
                        <a:rPr kumimoji="1" lang="en-US" altLang="ja-JP" sz="800" dirty="0">
                          <a:solidFill>
                            <a:schemeClr val="tx1"/>
                          </a:solidFill>
                        </a:rPr>
                        <a:t>CEFR A2</a:t>
                      </a:r>
                      <a:r>
                        <a:rPr kumimoji="1" lang="ja-JP" altLang="en-US" sz="800" dirty="0">
                          <a:solidFill>
                            <a:schemeClr val="tx1"/>
                          </a:solidFill>
                        </a:rPr>
                        <a:t>レベル以上の高校３年生の割合</a:t>
                      </a:r>
                    </a:p>
                    <a:p>
                      <a:pPr algn="ctr"/>
                      <a:r>
                        <a:rPr kumimoji="1" lang="en-US" altLang="ja-JP" sz="800" dirty="0">
                          <a:solidFill>
                            <a:schemeClr val="tx1"/>
                          </a:solidFill>
                        </a:rPr>
                        <a:t>【2022</a:t>
                      </a:r>
                      <a:r>
                        <a:rPr kumimoji="1" lang="ja-JP" altLang="en-US" sz="800" dirty="0">
                          <a:solidFill>
                            <a:schemeClr val="tx1"/>
                          </a:solidFill>
                        </a:rPr>
                        <a:t>年</a:t>
                      </a:r>
                      <a:r>
                        <a:rPr kumimoji="1" lang="en-US" altLang="ja-JP" sz="800" dirty="0">
                          <a:solidFill>
                            <a:schemeClr val="tx1"/>
                          </a:solidFill>
                        </a:rPr>
                        <a:t>】</a:t>
                      </a:r>
                      <a:endParaRPr kumimoji="1" lang="ja-JP" altLang="en-US" sz="800" dirty="0">
                        <a:solidFill>
                          <a:schemeClr val="tx1"/>
                        </a:solidFill>
                        <a:latin typeface="Meiryo UI" panose="020B0604030504040204" pitchFamily="50" charset="-128"/>
                        <a:ea typeface="Meiryo UI" panose="020B0604030504040204" pitchFamily="50" charset="-128"/>
                      </a:endParaRPr>
                    </a:p>
                  </a:txBody>
                  <a:tcPr marL="68580" marR="68580" marT="34290" marB="34290" anchor="ctr">
                    <a:lnB w="12700" cap="flat" cmpd="sng" algn="ctr">
                      <a:solidFill>
                        <a:schemeClr val="accent6"/>
                      </a:solidFill>
                      <a:prstDash val="solid"/>
                      <a:round/>
                      <a:headEnd type="none" w="med" len="med"/>
                      <a:tailEnd type="none" w="med" len="med"/>
                    </a:lnB>
                    <a:solidFill>
                      <a:srgbClr val="E7F2F0"/>
                    </a:solidFill>
                  </a:tcPr>
                </a:tc>
                <a:tc rowSpan="2">
                  <a:txBody>
                    <a:bodyPr/>
                    <a:lstStyle/>
                    <a:p>
                      <a:pPr algn="l"/>
                      <a:r>
                        <a:rPr kumimoji="1" lang="en-US" altLang="ja-JP" sz="800" dirty="0">
                          <a:solidFill>
                            <a:schemeClr val="tx1"/>
                          </a:solidFill>
                        </a:rPr>
                        <a:t>51.4</a:t>
                      </a:r>
                      <a:r>
                        <a:rPr kumimoji="1" lang="ja-JP" altLang="en-US" sz="800" dirty="0">
                          <a:solidFill>
                            <a:schemeClr val="tx1"/>
                          </a:solidFill>
                        </a:rPr>
                        <a:t>％（府立高校）</a:t>
                      </a:r>
                      <a:endParaRPr kumimoji="1" lang="en-US" altLang="ja-JP" sz="800" dirty="0">
                        <a:solidFill>
                          <a:schemeClr val="tx1"/>
                        </a:solidFill>
                      </a:endParaRPr>
                    </a:p>
                    <a:p>
                      <a:pPr algn="l"/>
                      <a:r>
                        <a:rPr kumimoji="1" lang="ja-JP" altLang="en-US" sz="800" dirty="0">
                          <a:solidFill>
                            <a:schemeClr val="tx1"/>
                          </a:solidFill>
                        </a:rPr>
                        <a:t>（前年比</a:t>
                      </a:r>
                      <a:r>
                        <a:rPr kumimoji="1" lang="en-US" altLang="ja-JP" sz="800" dirty="0">
                          <a:solidFill>
                            <a:schemeClr val="tx1"/>
                          </a:solidFill>
                        </a:rPr>
                        <a:t>+0.4</a:t>
                      </a:r>
                      <a:r>
                        <a:rPr kumimoji="1" lang="ja-JP" altLang="en-US" sz="800" dirty="0">
                          <a:solidFill>
                            <a:schemeClr val="tx1"/>
                          </a:solidFill>
                        </a:rPr>
                        <a:t>）</a:t>
                      </a:r>
                    </a:p>
                    <a:p>
                      <a:pPr marL="85725" indent="-85725" algn="l"/>
                      <a:r>
                        <a:rPr kumimoji="1" lang="en-US" altLang="ja-JP" sz="700" dirty="0">
                          <a:solidFill>
                            <a:schemeClr val="tx1"/>
                          </a:solidFill>
                        </a:rPr>
                        <a:t>※2020</a:t>
                      </a:r>
                      <a:r>
                        <a:rPr kumimoji="1" lang="ja-JP" altLang="en-US" sz="700" dirty="0">
                          <a:solidFill>
                            <a:schemeClr val="tx1"/>
                          </a:solidFill>
                        </a:rPr>
                        <a:t>年は全国調査は未実施、大阪府立高校については教育庁で独自調査</a:t>
                      </a:r>
                      <a:endParaRPr kumimoji="1" lang="ja-JP" altLang="en-US" sz="700" dirty="0">
                        <a:solidFill>
                          <a:schemeClr val="tx1"/>
                        </a:solidFill>
                        <a:latin typeface="Meiryo UI" panose="020B0604030504040204" pitchFamily="50" charset="-128"/>
                        <a:ea typeface="Meiryo UI" panose="020B0604030504040204" pitchFamily="50" charset="-128"/>
                      </a:endParaRPr>
                    </a:p>
                  </a:txBody>
                  <a:tcPr marL="68580" marR="68580" marT="34290" marB="34290" anchor="ctr">
                    <a:lnR w="12700" cap="flat" cmpd="sng" algn="ctr">
                      <a:solidFill>
                        <a:schemeClr val="accent6"/>
                      </a:solidFill>
                      <a:prstDash val="solid"/>
                      <a:round/>
                      <a:headEnd type="none" w="med" len="med"/>
                      <a:tailEnd type="none" w="med" len="med"/>
                    </a:lnR>
                    <a:lnB w="12700" cap="flat" cmpd="sng" algn="ctr">
                      <a:solidFill>
                        <a:schemeClr val="accent6"/>
                      </a:solidFill>
                      <a:prstDash val="solid"/>
                      <a:round/>
                      <a:headEnd type="none" w="med" len="med"/>
                      <a:tailEnd type="none" w="med" len="med"/>
                    </a:lnB>
                    <a:solidFill>
                      <a:srgbClr val="E7F2F0"/>
                    </a:solidFill>
                  </a:tcPr>
                </a:tc>
                <a:extLst>
                  <a:ext uri="{0D108BD9-81ED-4DB2-BD59-A6C34878D82A}">
                    <a16:rowId xmlns:a16="http://schemas.microsoft.com/office/drawing/2014/main" val="3684111968"/>
                  </a:ext>
                </a:extLst>
              </a:tr>
              <a:tr h="686884">
                <a:tc>
                  <a:txBody>
                    <a:bodyPr/>
                    <a:lstStyle/>
                    <a:p>
                      <a:r>
                        <a:rPr kumimoji="1" lang="ja-JP" altLang="en-US" sz="1000" b="1" dirty="0"/>
                        <a:t>○高校卒業者就職率</a:t>
                      </a:r>
                      <a:endParaRPr kumimoji="1" lang="en-US" altLang="ja-JP" sz="1000" b="1" dirty="0"/>
                    </a:p>
                    <a:p>
                      <a:r>
                        <a:rPr kumimoji="1" lang="ja-JP" altLang="en-US" sz="1000" b="1" dirty="0"/>
                        <a:t>　：全国水準をめざす</a:t>
                      </a:r>
                      <a:endParaRPr kumimoji="1" lang="ja-JP" altLang="en-US" sz="1000" b="1" dirty="0">
                        <a:latin typeface="Meiryo UI" panose="020B0604030504040204" pitchFamily="50" charset="-128"/>
                        <a:ea typeface="Meiryo UI" panose="020B0604030504040204" pitchFamily="50" charset="-128"/>
                      </a:endParaRPr>
                    </a:p>
                  </a:txBody>
                  <a:tcPr marL="68580" marR="68580" marT="34290" marB="34290" anchor="ctr">
                    <a:lnL w="12700" cap="flat" cmpd="sng" algn="ctr">
                      <a:solidFill>
                        <a:schemeClr val="accent6"/>
                      </a:solidFill>
                      <a:prstDash val="solid"/>
                      <a:round/>
                      <a:headEnd type="none" w="med" len="med"/>
                      <a:tailEnd type="none" w="med" len="med"/>
                    </a:lnL>
                    <a:lnB w="12700" cap="flat" cmpd="sng" algn="ctr">
                      <a:solidFill>
                        <a:schemeClr val="accent6"/>
                      </a:solidFill>
                      <a:prstDash val="solid"/>
                      <a:round/>
                      <a:headEnd type="none" w="med" len="med"/>
                      <a:tailEnd type="none" w="med" len="med"/>
                    </a:lnB>
                    <a:solidFill>
                      <a:srgbClr val="CCE5DF"/>
                    </a:solidFill>
                  </a:tcPr>
                </a:tc>
                <a:tc>
                  <a:txBody>
                    <a:bodyPr/>
                    <a:lstStyle/>
                    <a:p>
                      <a:pPr algn="ctr"/>
                      <a:r>
                        <a:rPr kumimoji="1" lang="en-US" altLang="zh-CN" sz="1000" dirty="0"/>
                        <a:t>【2018</a:t>
                      </a:r>
                      <a:r>
                        <a:rPr kumimoji="1" lang="zh-CN" altLang="en-US" sz="1000" dirty="0"/>
                        <a:t>年度</a:t>
                      </a:r>
                      <a:r>
                        <a:rPr kumimoji="1" lang="en-US" altLang="zh-CN" sz="1000" dirty="0"/>
                        <a:t>】</a:t>
                      </a:r>
                    </a:p>
                    <a:p>
                      <a:pPr algn="ctr"/>
                      <a:r>
                        <a:rPr kumimoji="1" lang="en-US" altLang="zh-CN" sz="1000" dirty="0"/>
                        <a:t>95.2%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CN" sz="800" b="0" u="none" strike="noStrike" kern="1200" cap="none" spc="0" normalizeH="0" baseline="0" noProof="0" dirty="0">
                          <a:ln>
                            <a:noFill/>
                          </a:ln>
                          <a:solidFill>
                            <a:prstClr val="black"/>
                          </a:solidFill>
                          <a:effectLst/>
                          <a:uLnTx/>
                          <a:uFillTx/>
                        </a:rPr>
                        <a:t>(</a:t>
                      </a:r>
                      <a:r>
                        <a:rPr kumimoji="1" lang="ja-JP" altLang="en-US" sz="800" b="0" u="none" strike="noStrike" kern="1200" cap="none" spc="0" normalizeH="0" baseline="0" noProof="0" dirty="0">
                          <a:ln>
                            <a:noFill/>
                          </a:ln>
                          <a:solidFill>
                            <a:prstClr val="black"/>
                          </a:solidFill>
                          <a:effectLst/>
                          <a:uLnTx/>
                          <a:uFillTx/>
                        </a:rPr>
                        <a:t>対</a:t>
                      </a:r>
                      <a:r>
                        <a:rPr kumimoji="1" lang="zh-CN" altLang="en-US" sz="800" b="0" u="none" strike="noStrike" kern="1200" cap="none" spc="0" normalizeH="0" baseline="0" noProof="0" dirty="0">
                          <a:ln>
                            <a:noFill/>
                          </a:ln>
                          <a:solidFill>
                            <a:prstClr val="black"/>
                          </a:solidFill>
                          <a:effectLst/>
                          <a:uLnTx/>
                          <a:uFillTx/>
                        </a:rPr>
                        <a:t>全国</a:t>
                      </a:r>
                      <a:r>
                        <a:rPr kumimoji="1" lang="ja-JP" altLang="en-US" sz="800" b="0" u="none" strike="noStrike" kern="1200" cap="none" spc="0" normalizeH="0" baseline="0" noProof="0" dirty="0">
                          <a:ln>
                            <a:noFill/>
                          </a:ln>
                          <a:solidFill>
                            <a:prstClr val="black"/>
                          </a:solidFill>
                          <a:effectLst/>
                          <a:uLnTx/>
                          <a:uFillTx/>
                        </a:rPr>
                        <a:t>差：▲</a:t>
                      </a:r>
                      <a:r>
                        <a:rPr kumimoji="1" lang="en-US" altLang="ja-JP" sz="800" b="0" u="none" strike="noStrike" kern="1200" cap="none" spc="0" normalizeH="0" baseline="0" noProof="0" dirty="0">
                          <a:ln>
                            <a:noFill/>
                          </a:ln>
                          <a:solidFill>
                            <a:prstClr val="black"/>
                          </a:solidFill>
                          <a:effectLst/>
                          <a:uLnTx/>
                          <a:uFillTx/>
                        </a:rPr>
                        <a:t>3</a:t>
                      </a:r>
                      <a:r>
                        <a:rPr kumimoji="1" lang="en-US" altLang="zh-CN" sz="800" b="0" u="none" strike="noStrike" kern="1200" cap="none" spc="0" normalizeH="0" baseline="0" noProof="0" dirty="0">
                          <a:ln>
                            <a:noFill/>
                          </a:ln>
                          <a:solidFill>
                            <a:prstClr val="black"/>
                          </a:solidFill>
                          <a:effectLst/>
                          <a:uLnTx/>
                          <a:uFillTx/>
                        </a:rPr>
                        <a:t>.0)</a:t>
                      </a:r>
                      <a:endParaRPr kumimoji="1" lang="en-US" altLang="zh-CN"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marL="68580" marR="68580" marT="34290" marB="34290" anchor="ctr">
                    <a:lnB w="12700" cap="flat" cmpd="sng" algn="ctr">
                      <a:solidFill>
                        <a:schemeClr val="accent6"/>
                      </a:solidFill>
                      <a:prstDash val="solid"/>
                      <a:round/>
                      <a:headEnd type="none" w="med" len="med"/>
                      <a:tailEnd type="none" w="med" len="med"/>
                    </a:lnB>
                    <a:solidFill>
                      <a:srgbClr val="CCE5DF"/>
                    </a:solidFill>
                  </a:tcPr>
                </a:tc>
                <a:tc>
                  <a:txBody>
                    <a:bodyPr/>
                    <a:lstStyle/>
                    <a:p>
                      <a:pPr algn="ctr"/>
                      <a:r>
                        <a:rPr kumimoji="1" lang="en-US" altLang="zh-CN" sz="900" dirty="0">
                          <a:solidFill>
                            <a:schemeClr val="tx1"/>
                          </a:solidFill>
                        </a:rPr>
                        <a:t>【2022</a:t>
                      </a:r>
                      <a:r>
                        <a:rPr kumimoji="1" lang="zh-CN" altLang="en-US" sz="900" dirty="0">
                          <a:solidFill>
                            <a:schemeClr val="tx1"/>
                          </a:solidFill>
                        </a:rPr>
                        <a:t>年度</a:t>
                      </a:r>
                      <a:r>
                        <a:rPr kumimoji="1" lang="en-US" altLang="zh-CN" sz="900" dirty="0">
                          <a:solidFill>
                            <a:schemeClr val="tx1"/>
                          </a:solidFill>
                        </a:rPr>
                        <a:t>】</a:t>
                      </a:r>
                    </a:p>
                    <a:p>
                      <a:pPr algn="ctr"/>
                      <a:r>
                        <a:rPr kumimoji="1" lang="en-US" altLang="zh-CN" sz="900" dirty="0">
                          <a:solidFill>
                            <a:schemeClr val="tx1"/>
                          </a:solidFill>
                        </a:rPr>
                        <a:t>95.6</a:t>
                      </a:r>
                      <a:r>
                        <a:rPr kumimoji="1" lang="zh-CN" altLang="en-US" sz="900" dirty="0">
                          <a:solidFill>
                            <a:schemeClr val="tx1"/>
                          </a:solidFill>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700" b="0" u="none" strike="noStrike" kern="1200" cap="none" spc="0" normalizeH="0" baseline="0" noProof="0" dirty="0">
                          <a:ln>
                            <a:noFill/>
                          </a:ln>
                          <a:solidFill>
                            <a:schemeClr val="tx1"/>
                          </a:solidFill>
                          <a:effectLst/>
                          <a:uLnTx/>
                          <a:uFillTx/>
                        </a:rPr>
                        <a:t>（対全国差：▲</a:t>
                      </a:r>
                      <a:r>
                        <a:rPr kumimoji="1" lang="en-US" altLang="ja-JP" sz="700" b="0" u="none" strike="noStrike" kern="1200" cap="none" spc="0" normalizeH="0" baseline="0" noProof="0" dirty="0">
                          <a:ln>
                            <a:noFill/>
                          </a:ln>
                          <a:solidFill>
                            <a:schemeClr val="tx1"/>
                          </a:solidFill>
                          <a:effectLst/>
                          <a:uLnTx/>
                          <a:uFillTx/>
                        </a:rPr>
                        <a:t>2.4</a:t>
                      </a:r>
                      <a:r>
                        <a:rPr kumimoji="1" lang="ja-JP" altLang="en-US" sz="700" b="0" u="none" strike="noStrike" kern="1200" cap="none" spc="0" normalizeH="0" baseline="0" noProof="0" dirty="0">
                          <a:ln>
                            <a:noFill/>
                          </a:ln>
                          <a:solidFill>
                            <a:schemeClr val="tx1"/>
                          </a:solidFill>
                          <a:effectLst/>
                          <a:uLnTx/>
                          <a:uFillTx/>
                        </a:rPr>
                        <a:t>）</a:t>
                      </a:r>
                      <a:endParaRPr kumimoji="1" lang="en-US" altLang="ja-JP" sz="8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txBody>
                  <a:tcPr marL="68580" marR="68580" marT="34290" marB="34290" anchor="ctr">
                    <a:lnB w="12700" cap="flat" cmpd="sng" algn="ctr">
                      <a:solidFill>
                        <a:schemeClr val="accent6"/>
                      </a:solidFill>
                      <a:prstDash val="solid"/>
                      <a:round/>
                      <a:headEnd type="none" w="med" len="med"/>
                      <a:tailEnd type="none" w="med" len="med"/>
                    </a:lnB>
                    <a:solidFill>
                      <a:srgbClr val="CCE5DF"/>
                    </a:solidFill>
                  </a:tcPr>
                </a:tc>
                <a:tc>
                  <a:txBody>
                    <a:bodyPr/>
                    <a:lstStyle/>
                    <a:p>
                      <a:pPr algn="ctr"/>
                      <a:r>
                        <a:rPr kumimoji="1" lang="en-US" altLang="zh-CN" sz="1000" dirty="0">
                          <a:solidFill>
                            <a:schemeClr val="tx1"/>
                          </a:solidFill>
                        </a:rPr>
                        <a:t>【2023</a:t>
                      </a:r>
                      <a:r>
                        <a:rPr kumimoji="1" lang="zh-CN" altLang="en-US" sz="1000" dirty="0">
                          <a:solidFill>
                            <a:schemeClr val="tx1"/>
                          </a:solidFill>
                        </a:rPr>
                        <a:t>年度</a:t>
                      </a:r>
                      <a:r>
                        <a:rPr kumimoji="1" lang="en-US" altLang="zh-CN" sz="1000" dirty="0">
                          <a:solidFill>
                            <a:schemeClr val="tx1"/>
                          </a:solidFill>
                        </a:rPr>
                        <a:t>】</a:t>
                      </a:r>
                    </a:p>
                    <a:p>
                      <a:pPr algn="ctr"/>
                      <a:r>
                        <a:rPr kumimoji="1" lang="en-US" altLang="zh-CN" sz="1000" dirty="0">
                          <a:solidFill>
                            <a:schemeClr val="tx1"/>
                          </a:solidFill>
                        </a:rPr>
                        <a:t>96.3</a:t>
                      </a:r>
                      <a:r>
                        <a:rPr kumimoji="1" lang="zh-CN" altLang="en-US" sz="1000" dirty="0">
                          <a:solidFill>
                            <a:schemeClr val="tx1"/>
                          </a:solidFill>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u="none" strike="noStrike" kern="1200" cap="none" spc="0" normalizeH="0" baseline="0" noProof="0" dirty="0">
                          <a:ln>
                            <a:noFill/>
                          </a:ln>
                          <a:solidFill>
                            <a:schemeClr val="tx1"/>
                          </a:solidFill>
                          <a:effectLst/>
                          <a:uLnTx/>
                          <a:uFillTx/>
                        </a:rPr>
                        <a:t>（対全国差：▲</a:t>
                      </a:r>
                      <a:r>
                        <a:rPr kumimoji="1" lang="en-US" altLang="ja-JP" sz="800" b="0" u="none" strike="noStrike" kern="1200" cap="none" spc="0" normalizeH="0" baseline="0" noProof="0" dirty="0">
                          <a:ln>
                            <a:noFill/>
                          </a:ln>
                          <a:solidFill>
                            <a:schemeClr val="tx1"/>
                          </a:solidFill>
                          <a:effectLst/>
                          <a:uLnTx/>
                          <a:uFillTx/>
                        </a:rPr>
                        <a:t>1.7</a:t>
                      </a:r>
                      <a:r>
                        <a:rPr kumimoji="1" lang="ja-JP" altLang="en-US" sz="800" b="0" u="none" strike="noStrike" kern="1200" cap="none" spc="0" normalizeH="0" baseline="0" noProof="0" dirty="0">
                          <a:ln>
                            <a:noFill/>
                          </a:ln>
                          <a:solidFill>
                            <a:schemeClr val="tx1"/>
                          </a:solidFill>
                          <a:effectLst/>
                          <a:uLnTx/>
                          <a:uFillTx/>
                        </a:rPr>
                        <a:t>）</a:t>
                      </a:r>
                      <a:endParaRPr kumimoji="1" lang="en-US" altLang="ja-JP"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txBody>
                  <a:tcPr marL="68580" marR="68580" marT="34290" marB="34290" anchor="ctr">
                    <a:lnB w="12700" cap="flat" cmpd="sng" algn="ctr">
                      <a:solidFill>
                        <a:schemeClr val="accent6"/>
                      </a:solidFill>
                      <a:prstDash val="solid"/>
                      <a:round/>
                      <a:headEnd type="none" w="med" len="med"/>
                      <a:tailEnd type="none" w="med" len="med"/>
                    </a:lnB>
                    <a:solidFill>
                      <a:srgbClr val="CCE5DF"/>
                    </a:solidFill>
                  </a:tcPr>
                </a:tc>
                <a:tc>
                  <a:txBody>
                    <a:bodyPr/>
                    <a:lstStyle/>
                    <a:p>
                      <a:pPr algn="ctr"/>
                      <a:r>
                        <a:rPr kumimoji="1" lang="en-US" altLang="ja-JP" sz="1600" dirty="0">
                          <a:solidFill>
                            <a:schemeClr val="tx1"/>
                          </a:solidFill>
                        </a:rPr>
                        <a:t>B</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marL="68580" marR="68580" marT="34290" marB="34290" anchor="ctr">
                    <a:lnB w="12700" cap="flat" cmpd="sng" algn="ctr">
                      <a:solidFill>
                        <a:schemeClr val="accent6"/>
                      </a:solidFill>
                      <a:prstDash val="solid"/>
                      <a:round/>
                      <a:headEnd type="none" w="med" len="med"/>
                      <a:tailEnd type="none" w="med" len="med"/>
                    </a:lnB>
                    <a:solidFill>
                      <a:srgbClr val="CCE5DF"/>
                    </a:solidFill>
                  </a:tcPr>
                </a:tc>
                <a:tc vMerge="1">
                  <a:txBody>
                    <a:bodyPr/>
                    <a:lstStyle/>
                    <a:p>
                      <a:pPr algn="ctr"/>
                      <a:endParaRPr kumimoji="1" lang="ja-JP" altLang="en-US" sz="900">
                        <a:latin typeface="Meiryo UI" panose="020B0604030504040204" pitchFamily="50" charset="-128"/>
                        <a:ea typeface="Meiryo UI" panose="020B0604030504040204" pitchFamily="50" charset="-128"/>
                      </a:endParaRP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l"/>
                      <a:endParaRPr kumimoji="1" lang="ja-JP" altLang="en-US" sz="900">
                        <a:latin typeface="Meiryo UI" panose="020B0604030504040204" pitchFamily="50" charset="-128"/>
                        <a:ea typeface="Meiryo UI" panose="020B0604030504040204" pitchFamily="50" charset="-128"/>
                      </a:endParaRP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64887621"/>
                  </a:ext>
                </a:extLst>
              </a:tr>
            </a:tbl>
          </a:graphicData>
        </a:graphic>
      </p:graphicFrame>
      <p:cxnSp>
        <p:nvCxnSpPr>
          <p:cNvPr id="14" name="直線コネクタ 13">
            <a:extLst>
              <a:ext uri="{FF2B5EF4-FFF2-40B4-BE49-F238E27FC236}">
                <a16:creationId xmlns:a16="http://schemas.microsoft.com/office/drawing/2014/main" id="{BBDFBF76-93E5-44FF-B18E-D42D1CC95AAC}"/>
              </a:ext>
            </a:extLst>
          </p:cNvPr>
          <p:cNvCxnSpPr>
            <a:cxnSpLocks/>
          </p:cNvCxnSpPr>
          <p:nvPr/>
        </p:nvCxnSpPr>
        <p:spPr>
          <a:xfrm>
            <a:off x="179512" y="557972"/>
            <a:ext cx="8784976"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24" name="正方形/長方形 23">
            <a:extLst>
              <a:ext uri="{FF2B5EF4-FFF2-40B4-BE49-F238E27FC236}">
                <a16:creationId xmlns:a16="http://schemas.microsoft.com/office/drawing/2014/main" id="{774532EF-FC9D-479B-AC93-17B7904BAC92}"/>
              </a:ext>
            </a:extLst>
          </p:cNvPr>
          <p:cNvSpPr/>
          <p:nvPr/>
        </p:nvSpPr>
        <p:spPr>
          <a:xfrm>
            <a:off x="179512" y="146838"/>
            <a:ext cx="8136904" cy="369332"/>
          </a:xfrm>
          <a:prstGeom prst="rect">
            <a:avLst/>
          </a:prstGeom>
        </p:spPr>
        <p:txBody>
          <a:bodyPr wrap="square">
            <a:spAutoFit/>
          </a:bodyPr>
          <a:lstStyle/>
          <a:p>
            <a:r>
              <a:rPr lang="ja-JP" altLang="en-US" sz="1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２．第２期大阪府まち・ひと・しごと創生総合戦略の振り返り</a:t>
            </a:r>
          </a:p>
        </p:txBody>
      </p:sp>
      <p:sp>
        <p:nvSpPr>
          <p:cNvPr id="25" name="テキスト ボックス 24">
            <a:extLst>
              <a:ext uri="{FF2B5EF4-FFF2-40B4-BE49-F238E27FC236}">
                <a16:creationId xmlns:a16="http://schemas.microsoft.com/office/drawing/2014/main" id="{83C0384A-0CE3-472A-B584-1D145AD9EDFC}"/>
              </a:ext>
            </a:extLst>
          </p:cNvPr>
          <p:cNvSpPr txBox="1"/>
          <p:nvPr/>
        </p:nvSpPr>
        <p:spPr>
          <a:xfrm>
            <a:off x="336574" y="6355190"/>
            <a:ext cx="7841826" cy="246221"/>
          </a:xfrm>
          <a:prstGeom prst="rect">
            <a:avLst/>
          </a:prstGeom>
          <a:noFill/>
        </p:spPr>
        <p:txBody>
          <a:bodyPr wrap="square">
            <a:spAutoFit/>
          </a:bodyPr>
          <a:lstStyle/>
          <a:p>
            <a:r>
              <a:rPr lang="en-US" altLang="ja-JP" sz="1000" b="1" dirty="0">
                <a:latin typeface="Meiryo UI" panose="020B0604030504040204" pitchFamily="50" charset="-128"/>
                <a:ea typeface="Meiryo UI" panose="020B0604030504040204" pitchFamily="50" charset="-128"/>
              </a:rPr>
              <a:t>A</a:t>
            </a:r>
            <a:r>
              <a:rPr lang="ja-JP" altLang="en-US" sz="1000" b="1" dirty="0">
                <a:latin typeface="Meiryo UI" panose="020B0604030504040204" pitchFamily="50" charset="-128"/>
                <a:ea typeface="Meiryo UI" panose="020B0604030504040204" pitchFamily="50" charset="-128"/>
              </a:rPr>
              <a:t>：</a:t>
            </a:r>
            <a:r>
              <a:rPr lang="en-US" altLang="ja-JP" sz="1000" b="1" dirty="0">
                <a:latin typeface="Meiryo UI" panose="020B0604030504040204" pitchFamily="50" charset="-128"/>
                <a:ea typeface="Meiryo UI" panose="020B0604030504040204" pitchFamily="50" charset="-128"/>
              </a:rPr>
              <a:t>KPI</a:t>
            </a:r>
            <a:r>
              <a:rPr lang="ja-JP" altLang="en-US" sz="1000" b="1" dirty="0">
                <a:latin typeface="Meiryo UI" panose="020B0604030504040204" pitchFamily="50" charset="-128"/>
                <a:ea typeface="Meiryo UI" panose="020B0604030504040204" pitchFamily="50" charset="-128"/>
              </a:rPr>
              <a:t>目標値を達成</a:t>
            </a:r>
            <a:r>
              <a:rPr lang="ja-JP" altLang="en-US" sz="1000" dirty="0">
                <a:latin typeface="Meiryo UI" panose="020B0604030504040204" pitchFamily="50" charset="-128"/>
                <a:ea typeface="Meiryo UI" panose="020B0604030504040204" pitchFamily="50" charset="-128"/>
              </a:rPr>
              <a:t>。</a:t>
            </a:r>
            <a:r>
              <a:rPr lang="ja-JP" altLang="en-US" sz="1000" b="1" dirty="0">
                <a:latin typeface="Meiryo UI" panose="020B0604030504040204" pitchFamily="50" charset="-128"/>
                <a:ea typeface="Meiryo UI" panose="020B0604030504040204" pitchFamily="50" charset="-128"/>
              </a:rPr>
              <a:t>　</a:t>
            </a:r>
            <a:r>
              <a:rPr lang="en-US" altLang="ja-JP" sz="1000" b="1" dirty="0">
                <a:latin typeface="Meiryo UI" panose="020B0604030504040204" pitchFamily="50" charset="-128"/>
                <a:ea typeface="Meiryo UI" panose="020B0604030504040204" pitchFamily="50" charset="-128"/>
              </a:rPr>
              <a:t>B</a:t>
            </a:r>
            <a:r>
              <a:rPr lang="ja-JP" altLang="en-US" sz="1000" b="1" dirty="0">
                <a:latin typeface="Meiryo UI" panose="020B0604030504040204" pitchFamily="50" charset="-128"/>
                <a:ea typeface="Meiryo UI" panose="020B0604030504040204" pitchFamily="50" charset="-128"/>
              </a:rPr>
              <a:t>：</a:t>
            </a:r>
            <a:r>
              <a:rPr lang="en-US" altLang="ja-JP" sz="1000" b="1" dirty="0">
                <a:latin typeface="Meiryo UI" panose="020B0604030504040204" pitchFamily="50" charset="-128"/>
                <a:ea typeface="Meiryo UI" panose="020B0604030504040204" pitchFamily="50" charset="-128"/>
              </a:rPr>
              <a:t>KPI</a:t>
            </a:r>
            <a:r>
              <a:rPr lang="ja-JP" altLang="en-US" sz="1000" b="1" dirty="0">
                <a:latin typeface="Meiryo UI" panose="020B0604030504040204" pitchFamily="50" charset="-128"/>
                <a:ea typeface="Meiryo UI" panose="020B0604030504040204" pitchFamily="50" charset="-128"/>
              </a:rPr>
              <a:t>目標値は達成していないが、改善・増加した。　</a:t>
            </a:r>
            <a:r>
              <a:rPr lang="en-US" altLang="ja-JP" sz="1000" b="1" dirty="0">
                <a:latin typeface="Meiryo UI" panose="020B0604030504040204" pitchFamily="50" charset="-128"/>
                <a:ea typeface="Meiryo UI" panose="020B0604030504040204" pitchFamily="50" charset="-128"/>
              </a:rPr>
              <a:t>C</a:t>
            </a:r>
            <a:r>
              <a:rPr lang="ja-JP" altLang="en-US" sz="1000" b="1" dirty="0">
                <a:latin typeface="Meiryo UI" panose="020B0604030504040204" pitchFamily="50" charset="-128"/>
                <a:ea typeface="Meiryo UI" panose="020B0604030504040204" pitchFamily="50" charset="-128"/>
              </a:rPr>
              <a:t>：改善・増加していない。　</a:t>
            </a:r>
            <a:r>
              <a:rPr lang="en-US" altLang="ja-JP" sz="1000" b="1" dirty="0">
                <a:latin typeface="Meiryo UI" panose="020B0604030504040204" pitchFamily="50" charset="-128"/>
                <a:ea typeface="Meiryo UI" panose="020B0604030504040204" pitchFamily="50" charset="-128"/>
              </a:rPr>
              <a:t>D</a:t>
            </a:r>
            <a:r>
              <a:rPr lang="ja-JP" altLang="en-US" sz="1000" b="1" dirty="0">
                <a:latin typeface="Meiryo UI" panose="020B0604030504040204" pitchFamily="50" charset="-128"/>
                <a:ea typeface="Meiryo UI" panose="020B0604030504040204" pitchFamily="50" charset="-128"/>
              </a:rPr>
              <a:t>：計画当初より低下している。</a:t>
            </a:r>
            <a:r>
              <a:rPr lang="ja-JP" altLang="en-US" sz="1000" dirty="0">
                <a:latin typeface="Meiryo UI" panose="020B0604030504040204" pitchFamily="50" charset="-128"/>
                <a:ea typeface="Meiryo UI" panose="020B0604030504040204" pitchFamily="50" charset="-128"/>
              </a:rPr>
              <a:t>　</a:t>
            </a:r>
            <a:endParaRPr lang="ja-JP" altLang="en-US" sz="1000" dirty="0"/>
          </a:p>
        </p:txBody>
      </p:sp>
    </p:spTree>
    <p:extLst>
      <p:ext uri="{BB962C8B-B14F-4D97-AF65-F5344CB8AC3E}">
        <p14:creationId xmlns:p14="http://schemas.microsoft.com/office/powerpoint/2010/main" val="177988980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79512" y="1133524"/>
            <a:ext cx="8784976" cy="4278094"/>
          </a:xfrm>
          <a:prstGeom prst="rect">
            <a:avLst/>
          </a:prstGeom>
          <a:noFill/>
        </p:spPr>
        <p:txBody>
          <a:bodyPr wrap="square">
            <a:spAutoFit/>
          </a:bodyPr>
          <a:lstStyle/>
          <a:p>
            <a:pPr marL="179705" marR="0" lvl="0" indent="-45720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2016</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年</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3</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月に策定した「大阪府人口ビジョン」では、</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2015</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年から</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2040</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年を見通して、大阪府の人口の潮流や、人口減少・超高齢社会の影響などを取りまとめたうえで、</a:t>
            </a:r>
          </a:p>
          <a:p>
            <a:pPr marL="179705" marR="0" lvl="0" indent="-45720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①　出生率を向上させることにより人口減少を抑制し、将来予想される人口構成を変えていく。</a:t>
            </a:r>
          </a:p>
          <a:p>
            <a:pPr marL="179705" marR="0" lvl="0" indent="-45720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②　今後の人口減少・超高齢社会に的確に対応するため、若者・女性・高齢者・障がい者などすべての</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179705" marR="0" lvl="0" indent="-45720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人が活躍できる持続可能な社会システムを再構築する。</a:t>
            </a:r>
          </a:p>
          <a:p>
            <a:pPr marL="179705" marR="0" lvl="0" indent="-45720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③　都市としての経済機能や魅力を高め、活気あふれる「大阪」を実現する。</a:t>
            </a:r>
          </a:p>
          <a:p>
            <a:pPr marL="179705" marR="0" lvl="0" indent="-45720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という３つの基本的な視点の下、</a:t>
            </a:r>
          </a:p>
          <a:p>
            <a:pPr marL="179705" marR="0" lvl="0" indent="-45720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Ⅰ</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若者が活躍でき、子育て安心の都市「大阪」の実現</a:t>
            </a:r>
          </a:p>
          <a:p>
            <a:pPr marL="179705" marR="0" lvl="0" indent="-45720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Ⅱ</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人口減少・超高齢社会でも持続可能な地域づくり</a:t>
            </a:r>
          </a:p>
          <a:p>
            <a:pPr marL="179705" marR="0" lvl="0" indent="-45720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Ⅲ</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東西二極の一極としての社会経済構造の構築</a:t>
            </a:r>
          </a:p>
          <a:p>
            <a:pPr marL="179705" marR="0" lvl="0" indent="-45720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の３本柱</a:t>
            </a:r>
            <a:r>
              <a:rPr kumimoji="1" lang="ja-JP" altLang="en-US" sz="1600" b="0" i="0" u="none" strike="noStrike" kern="1200" cap="none" spc="0" normalizeH="0" baseline="0" noProof="0">
                <a:ln>
                  <a:noFill/>
                </a:ln>
                <a:solidFill>
                  <a:prstClr val="black"/>
                </a:solidFill>
                <a:effectLst/>
                <a:uLnTx/>
                <a:uFillTx/>
                <a:latin typeface="Meiryo UI" panose="020B0604030504040204" charset="-128"/>
                <a:ea typeface="Meiryo UI" panose="020B0604030504040204" charset="-128"/>
                <a:cs typeface="+mn-cs"/>
              </a:rPr>
              <a:t>を取組の</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方向性として掲げました。</a:t>
            </a:r>
          </a:p>
          <a:p>
            <a:pPr marL="179705" marR="0" lvl="0" indent="-45720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179705" marR="0" lvl="0" indent="-45720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2020</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年</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3</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月に策定した「第２期大阪府まち・ひと・しごと創生総合戦略」においても、これら３つの方向性の下で具体的な施策を推進してきました。この間の取組を経て、第２期総合戦略に掲げる</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KPI</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については、若者の就業率、企業における障がい者実雇用率、転入超過率などが目標を達成する一方、開業事業所数や合計特殊出生率については計画当初より低下。すべての</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KPI</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の改善・達成には至っておらず、目標達成に向けては道半ばです。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
        <p:nvSpPr>
          <p:cNvPr id="4" name="正方形/長方形 3"/>
          <p:cNvSpPr/>
          <p:nvPr/>
        </p:nvSpPr>
        <p:spPr>
          <a:xfrm>
            <a:off x="179512" y="686196"/>
            <a:ext cx="2544695" cy="323165"/>
          </a:xfrm>
          <a:prstGeom prst="rect">
            <a:avLst/>
          </a:prstGeom>
          <a:solidFill>
            <a:schemeClr val="accent1">
              <a:lumMod val="75000"/>
            </a:schemeClr>
          </a:solidFill>
        </p:spPr>
        <p:txBody>
          <a:bodyPr wrap="square" lIns="91440" tIns="45720" rIns="91440" bIns="45720" anchor="t">
            <a:spAutoFit/>
          </a:bodyPr>
          <a:lstStyle/>
          <a:p>
            <a:pPr marL="454025" marR="0" lvl="0" indent="-731520" algn="ctr" defTabSz="914400" rtl="0" eaLnBrk="1" fontAlgn="auto" latinLnBrk="0" hangingPunct="1">
              <a:lnSpc>
                <a:spcPts val="1800"/>
              </a:lnSpc>
              <a:spcBef>
                <a:spcPts val="3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eiryo UI" panose="020B0604030504040204" charset="-128"/>
              </a:rPr>
              <a:t>これまでの大阪府の取組</a:t>
            </a:r>
            <a:endParaRPr kumimoji="1" lang="en-US" altLang="ja-JP"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eiryo UI" panose="020B0604030504040204" charset="-128"/>
            </a:endParaRPr>
          </a:p>
        </p:txBody>
      </p:sp>
      <p:cxnSp>
        <p:nvCxnSpPr>
          <p:cNvPr id="6" name="直線コネクタ 5"/>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8" name="正方形/長方形 7"/>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５</a:t>
            </a:r>
            <a:r>
              <a:rPr kumimoji="1" lang="en-US" altLang="ja-JP" sz="18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a:t>
            </a:r>
            <a:r>
              <a:rPr kumimoji="1" lang="ja-JP" altLang="en-US" sz="18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　基本方針 </a:t>
            </a:r>
          </a:p>
        </p:txBody>
      </p:sp>
      <p:sp>
        <p:nvSpPr>
          <p:cNvPr id="7" name="正方形/長方形 36"/>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r>
              <a:rPr kumimoji="1" lang="en-US" altLang="ja-JP" sz="1800" b="0" i="0" u="none" strike="noStrike" kern="1200" cap="none" spc="0" normalizeH="0" baseline="0" noProof="0">
                <a:ln>
                  <a:noFill/>
                </a:ln>
                <a:solidFill>
                  <a:prstClr val="black"/>
                </a:solidFill>
                <a:effectLst/>
                <a:uLnTx/>
                <a:uFillTx/>
                <a:latin typeface="Meiryo UI" panose="020B0604030504040204" charset="-128"/>
                <a:ea typeface="Meiryo UI" panose="020B0604030504040204" charset="-128"/>
                <a:cs typeface="+mn-cs"/>
              </a:rPr>
              <a:t>89</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79512" y="686196"/>
            <a:ext cx="2544695" cy="323165"/>
          </a:xfrm>
          <a:prstGeom prst="rect">
            <a:avLst/>
          </a:prstGeom>
          <a:solidFill>
            <a:schemeClr val="accent1">
              <a:lumMod val="75000"/>
            </a:schemeClr>
          </a:solidFill>
        </p:spPr>
        <p:txBody>
          <a:bodyPr wrap="square" lIns="91440" tIns="45720" rIns="91440" bIns="45720" anchor="t">
            <a:spAutoFit/>
          </a:bodyPr>
          <a:lstStyle/>
          <a:p>
            <a:pPr marL="454025" marR="0" lvl="0" indent="-731520" algn="ctr" defTabSz="914400" rtl="0" eaLnBrk="1" fontAlgn="auto" latinLnBrk="0" hangingPunct="1">
              <a:lnSpc>
                <a:spcPts val="1800"/>
              </a:lnSpc>
              <a:spcBef>
                <a:spcPts val="3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eiryo UI" panose="020B0604030504040204" charset="-128"/>
              </a:rPr>
              <a:t>大阪府の人口動向</a:t>
            </a:r>
          </a:p>
        </p:txBody>
      </p:sp>
      <p:cxnSp>
        <p:nvCxnSpPr>
          <p:cNvPr id="6" name="直線コネクタ 5"/>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8" name="正方形/長方形 7"/>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５</a:t>
            </a:r>
            <a:r>
              <a:rPr kumimoji="1" lang="en-US" altLang="ja-JP" sz="18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a:t>
            </a:r>
            <a:r>
              <a:rPr kumimoji="1" lang="ja-JP" altLang="en-US" sz="18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　基本方針 </a:t>
            </a:r>
          </a:p>
        </p:txBody>
      </p:sp>
      <p:sp>
        <p:nvSpPr>
          <p:cNvPr id="9" name="テキスト ボックス 8">
            <a:extLst>
              <a:ext uri="{FF2B5EF4-FFF2-40B4-BE49-F238E27FC236}">
                <a16:creationId xmlns:a16="http://schemas.microsoft.com/office/drawing/2014/main" id="{79855899-4ECE-4C89-9AC8-1A756A4DFCE5}"/>
              </a:ext>
            </a:extLst>
          </p:cNvPr>
          <p:cNvSpPr txBox="1"/>
          <p:nvPr/>
        </p:nvSpPr>
        <p:spPr>
          <a:xfrm>
            <a:off x="179512" y="1205024"/>
            <a:ext cx="8784976" cy="3046988"/>
          </a:xfrm>
          <a:prstGeom prst="rect">
            <a:avLst/>
          </a:prstGeom>
          <a:noFill/>
        </p:spPr>
        <p:txBody>
          <a:bodyPr wrap="square">
            <a:spAutoFit/>
          </a:bodyPr>
          <a:lstStyle/>
          <a:p>
            <a:pPr marL="179705" marR="0" lvl="0" indent="-45720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直近の大阪の人口動向を見ても、少子化に歯止めがかからず、死亡者数が出生者数を上回る「自然減少」が年々拡大しています。また、全体としては、大阪への転入者数が転出者数を上回る「社会増加」であるものの、東京圏に対しては、若者の就職などを契機とした大幅な転出超過が一貫して続いてい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179705" marR="0" lvl="0" indent="-457200" algn="l"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今後、拡大する</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「自然減少」が「社会増加」を大きく上回り、</a:t>
            </a:r>
            <a:r>
              <a:rPr kumimoji="0"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総人口の減少が加速すると見込まれます。</a:t>
            </a:r>
            <a:r>
              <a:rPr kumimoji="0"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2</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050</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年までの</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30</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年間で、大阪の総人口は</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2</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割近く減少。高齢者人口は全体の３分の１を超え、年少人口は１割を切ると予測されます。</a:t>
            </a:r>
          </a:p>
          <a:p>
            <a:pPr marL="179705" marR="0" lvl="0" indent="-45720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さらに、地域ごとの動向においても、それぞれ差異はあるものの、高齢者人口の割合の増加、生産年齢人口と年少人口の割合の減少という傾向は共通しており、今後もその流れが続く見込みです。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179705" marR="0" lvl="0" indent="-45720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179705" marR="0" lvl="0" indent="-457200"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このままのペースで人口減少が進むと、市場の縮小や労働力不足などによる大阪経済への影響、社会保障費の増大とそれを支える若い世代の負担増などによる府民生活への影響、地域の公共交通や行政サービスの維持にかかわるまちづくりへの影響など、様々な「負の影響」の拡大が懸念され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
        <p:nvSpPr>
          <p:cNvPr id="10" name="正方形/長方形 9">
            <a:extLst>
              <a:ext uri="{FF2B5EF4-FFF2-40B4-BE49-F238E27FC236}">
                <a16:creationId xmlns:a16="http://schemas.microsoft.com/office/drawing/2014/main" id="{B52AF932-1400-4784-809F-2B952E5D9E28}"/>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90</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7" name="正方形/長方形 6">
            <a:extLst>
              <a:ext uri="{FF2B5EF4-FFF2-40B4-BE49-F238E27FC236}">
                <a16:creationId xmlns:a16="http://schemas.microsoft.com/office/drawing/2014/main" id="{7011848E-CE7F-4ED5-8C78-FFF6BCE44113}"/>
              </a:ext>
            </a:extLst>
          </p:cNvPr>
          <p:cNvSpPr/>
          <p:nvPr/>
        </p:nvSpPr>
        <p:spPr>
          <a:xfrm>
            <a:off x="179512" y="4638772"/>
            <a:ext cx="2544695" cy="323165"/>
          </a:xfrm>
          <a:prstGeom prst="rect">
            <a:avLst/>
          </a:prstGeom>
          <a:solidFill>
            <a:schemeClr val="accent1">
              <a:lumMod val="75000"/>
            </a:schemeClr>
          </a:solidFill>
        </p:spPr>
        <p:txBody>
          <a:bodyPr wrap="square" lIns="91440" tIns="45720" rIns="91440" bIns="45720" anchor="t">
            <a:spAutoFit/>
          </a:bodyPr>
          <a:lstStyle/>
          <a:p>
            <a:pPr marL="454025" marR="0" lvl="0" indent="-731520" algn="ctr" defTabSz="914400" rtl="0" eaLnBrk="1" fontAlgn="auto" latinLnBrk="0" hangingPunct="1">
              <a:lnSpc>
                <a:spcPts val="1800"/>
              </a:lnSpc>
              <a:spcBef>
                <a:spcPts val="3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eiryo UI" panose="020B0604030504040204" charset="-128"/>
              </a:rPr>
              <a:t>取組の方向性</a:t>
            </a:r>
          </a:p>
        </p:txBody>
      </p:sp>
      <p:sp>
        <p:nvSpPr>
          <p:cNvPr id="11" name="テキスト ボックス 10">
            <a:extLst>
              <a:ext uri="{FF2B5EF4-FFF2-40B4-BE49-F238E27FC236}">
                <a16:creationId xmlns:a16="http://schemas.microsoft.com/office/drawing/2014/main" id="{D6A7DDAB-FE61-4310-808B-90D2CE4E3D9B}"/>
              </a:ext>
            </a:extLst>
          </p:cNvPr>
          <p:cNvSpPr txBox="1"/>
          <p:nvPr/>
        </p:nvSpPr>
        <p:spPr>
          <a:xfrm>
            <a:off x="131978" y="5118285"/>
            <a:ext cx="8784976" cy="1077218"/>
          </a:xfrm>
          <a:prstGeom prst="rect">
            <a:avLst/>
          </a:prstGeom>
          <a:noFill/>
        </p:spPr>
        <p:txBody>
          <a:bodyPr wrap="square">
            <a:spAutoFit/>
          </a:bodyPr>
          <a:lstStyle/>
          <a:p>
            <a:pPr marL="179705" marR="0" lvl="0" indent="-45720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人口減少は、日常生活の中では実感しづらいものの、一定の時間をかけて着実に進行し、地域の活力を奪っていきます。まずは、私たちが置かれている現状と、これから起こり得る事態を「自分事」として正しく認識し、危機感を共有すること。そして、それぞれの立場でできることを考え、粘り強く取り組んでいくことが求められ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Tree>
    <p:extLst>
      <p:ext uri="{BB962C8B-B14F-4D97-AF65-F5344CB8AC3E}">
        <p14:creationId xmlns:p14="http://schemas.microsoft.com/office/powerpoint/2010/main" val="68270057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8" name="正方形/長方形 7"/>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５</a:t>
            </a:r>
            <a:r>
              <a:rPr kumimoji="1" lang="en-US" altLang="ja-JP" sz="18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a:t>
            </a:r>
            <a:r>
              <a:rPr kumimoji="1" lang="ja-JP" altLang="en-US" sz="18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　基本方針 </a:t>
            </a:r>
          </a:p>
        </p:txBody>
      </p:sp>
      <p:sp>
        <p:nvSpPr>
          <p:cNvPr id="10" name="テキスト ボックス 9">
            <a:extLst>
              <a:ext uri="{FF2B5EF4-FFF2-40B4-BE49-F238E27FC236}">
                <a16:creationId xmlns:a16="http://schemas.microsoft.com/office/drawing/2014/main" id="{32F80D0E-513D-4D4C-9B46-8FCFE3D95B38}"/>
              </a:ext>
            </a:extLst>
          </p:cNvPr>
          <p:cNvSpPr txBox="1"/>
          <p:nvPr/>
        </p:nvSpPr>
        <p:spPr>
          <a:xfrm>
            <a:off x="131978" y="984843"/>
            <a:ext cx="8784976" cy="830997"/>
          </a:xfrm>
          <a:prstGeom prst="rect">
            <a:avLst/>
          </a:prstGeom>
          <a:noFill/>
        </p:spPr>
        <p:txBody>
          <a:bodyPr wrap="square">
            <a:spAutoFit/>
          </a:bodyPr>
          <a:lstStyle/>
          <a:p>
            <a:pPr marL="179705" marR="0" lvl="0" indent="-45720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大阪府としては、一人一人が主役として豊かさを実感できる社会をめざし、府内市町村をはじめあらゆる主体と連携しながら、次の３つの視点で、これまでの取組をさらに充実・強化していく必要があると考えています。</a:t>
            </a:r>
          </a:p>
        </p:txBody>
      </p:sp>
      <p:sp>
        <p:nvSpPr>
          <p:cNvPr id="11" name="正方形/長方形 10">
            <a:extLst>
              <a:ext uri="{FF2B5EF4-FFF2-40B4-BE49-F238E27FC236}">
                <a16:creationId xmlns:a16="http://schemas.microsoft.com/office/drawing/2014/main" id="{C4C3522D-5A74-465B-B9EC-9E415F0A4830}"/>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91</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cxnSp>
        <p:nvCxnSpPr>
          <p:cNvPr id="3" name="直線コネクタ 2">
            <a:extLst>
              <a:ext uri="{FF2B5EF4-FFF2-40B4-BE49-F238E27FC236}">
                <a16:creationId xmlns:a16="http://schemas.microsoft.com/office/drawing/2014/main" id="{B6269AAF-4180-49B5-80EA-4D837BBBF7FD}"/>
              </a:ext>
            </a:extLst>
          </p:cNvPr>
          <p:cNvCxnSpPr/>
          <p:nvPr/>
        </p:nvCxnSpPr>
        <p:spPr>
          <a:xfrm>
            <a:off x="501444" y="1946789"/>
            <a:ext cx="0" cy="396000"/>
          </a:xfrm>
          <a:prstGeom prst="line">
            <a:avLst/>
          </a:prstGeom>
          <a:ln w="107950">
            <a:solidFill>
              <a:srgbClr val="1AB39F"/>
            </a:solidFill>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A51A9AAD-AC07-4E5F-BD4C-1CF760F6F310}"/>
              </a:ext>
            </a:extLst>
          </p:cNvPr>
          <p:cNvSpPr txBox="1"/>
          <p:nvPr/>
        </p:nvSpPr>
        <p:spPr>
          <a:xfrm>
            <a:off x="550605" y="1946683"/>
            <a:ext cx="7956000" cy="400110"/>
          </a:xfrm>
          <a:prstGeom prst="rect">
            <a:avLst/>
          </a:prstGeom>
          <a:noFill/>
        </p:spPr>
        <p:txBody>
          <a:bodyPr wrap="square" rtlCol="0">
            <a:spAutoFit/>
          </a:bodyPr>
          <a:lstStyle/>
          <a:p>
            <a:r>
              <a:rPr kumimoji="1" lang="ja-JP" altLang="en-US" sz="2000" b="1" dirty="0">
                <a:solidFill>
                  <a:srgbClr val="1AB39F"/>
                </a:solidFill>
                <a:latin typeface="Meiryo UI" panose="020B0604030504040204" pitchFamily="50" charset="-128"/>
                <a:ea typeface="Meiryo UI" panose="020B0604030504040204" pitchFamily="50" charset="-128"/>
              </a:rPr>
              <a:t>視点１　</a:t>
            </a:r>
            <a:r>
              <a:rPr lang="ja-JP" altLang="en-US" sz="1600" b="1" dirty="0">
                <a:solidFill>
                  <a:srgbClr val="1AB39F"/>
                </a:solidFill>
                <a:latin typeface="Meiryo UI" panose="020B0604030504040204" charset="-128"/>
                <a:ea typeface="Meiryo UI" panose="020B0604030504040204" charset="-128"/>
              </a:rPr>
              <a:t>将来に向けて出生率の向上をめざし、人口減少傾向を可能な限り抑制する</a:t>
            </a:r>
            <a:endParaRPr kumimoji="1" lang="en-US" altLang="ja-JP" sz="2000" b="1" dirty="0">
              <a:solidFill>
                <a:srgbClr val="1AB39F"/>
              </a:solidFill>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BD551CCC-BEEB-49FF-9CD2-4840B36DA314}"/>
              </a:ext>
            </a:extLst>
          </p:cNvPr>
          <p:cNvSpPr txBox="1"/>
          <p:nvPr/>
        </p:nvSpPr>
        <p:spPr>
          <a:xfrm>
            <a:off x="1332268" y="2389241"/>
            <a:ext cx="7200000" cy="738664"/>
          </a:xfrm>
          <a:prstGeom prst="rect">
            <a:avLst/>
          </a:prstGeom>
          <a:noFill/>
        </p:spPr>
        <p:txBody>
          <a:bodyPr wrap="square" rtlCol="0">
            <a:spAutoFit/>
          </a:bodyPr>
          <a:lstStyle/>
          <a:p>
            <a:pPr marL="461963" marR="0" lvl="0" indent="-285750" algn="l" defTabSz="914400" rtl="0" eaLnBrk="1" fontAlgn="auto" latinLnBrk="0" hangingPunct="1">
              <a:lnSpc>
                <a:spcPct val="100000"/>
              </a:lnSpc>
              <a:spcBef>
                <a:spcPts val="600"/>
              </a:spcBef>
              <a:spcAft>
                <a:spcPts val="0"/>
              </a:spcAft>
              <a:buClr>
                <a:schemeClr val="bg2">
                  <a:lumMod val="75000"/>
                </a:schemeClr>
              </a:buClr>
              <a:buSzTx/>
              <a:buFont typeface="Arial" panose="020B0604020202020204" pitchFamily="34" charset="0"/>
              <a:buChar char="•"/>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アンケート結果などからは、少子化の背景として、若者が置かれている厳しい経済状況や、価値観の多様化といったことが見て取れます。若い世代が自ら主体的に「結婚し、子どもを産み育てたい」と望んだ場合に、その希望がかなうよう、社会全体で支えていくことが必要です。</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cxnSp>
        <p:nvCxnSpPr>
          <p:cNvPr id="17" name="直線コネクタ 16">
            <a:extLst>
              <a:ext uri="{FF2B5EF4-FFF2-40B4-BE49-F238E27FC236}">
                <a16:creationId xmlns:a16="http://schemas.microsoft.com/office/drawing/2014/main" id="{7FFD0DB5-417D-4FDD-ABE4-22398CFC3D56}"/>
              </a:ext>
            </a:extLst>
          </p:cNvPr>
          <p:cNvCxnSpPr/>
          <p:nvPr/>
        </p:nvCxnSpPr>
        <p:spPr>
          <a:xfrm>
            <a:off x="496529" y="3456041"/>
            <a:ext cx="0" cy="396000"/>
          </a:xfrm>
          <a:prstGeom prst="line">
            <a:avLst/>
          </a:prstGeom>
          <a:ln w="107950">
            <a:solidFill>
              <a:srgbClr val="738AC8"/>
            </a:solidFill>
          </a:ln>
        </p:spPr>
        <p:style>
          <a:lnRef idx="1">
            <a:schemeClr val="accent1"/>
          </a:lnRef>
          <a:fillRef idx="0">
            <a:schemeClr val="accent1"/>
          </a:fillRef>
          <a:effectRef idx="0">
            <a:schemeClr val="accent1"/>
          </a:effectRef>
          <a:fontRef idx="minor">
            <a:schemeClr val="tx1"/>
          </a:fontRef>
        </p:style>
      </p:cxnSp>
      <p:sp>
        <p:nvSpPr>
          <p:cNvPr id="18" name="テキスト ボックス 17">
            <a:extLst>
              <a:ext uri="{FF2B5EF4-FFF2-40B4-BE49-F238E27FC236}">
                <a16:creationId xmlns:a16="http://schemas.microsoft.com/office/drawing/2014/main" id="{10F8B96B-D5EE-40F0-AB11-73318DE91A31}"/>
              </a:ext>
            </a:extLst>
          </p:cNvPr>
          <p:cNvSpPr txBox="1"/>
          <p:nvPr/>
        </p:nvSpPr>
        <p:spPr>
          <a:xfrm>
            <a:off x="545690" y="3465874"/>
            <a:ext cx="7956000" cy="646331"/>
          </a:xfrm>
          <a:prstGeom prst="rect">
            <a:avLst/>
          </a:prstGeom>
          <a:noFill/>
        </p:spPr>
        <p:txBody>
          <a:bodyPr wrap="square" rtlCol="0">
            <a:spAutoFit/>
          </a:bodyPr>
          <a:lstStyle/>
          <a:p>
            <a:pPr marL="895350" indent="-895350"/>
            <a:r>
              <a:rPr kumimoji="1" lang="ja-JP" altLang="en-US" sz="2000" b="1" dirty="0">
                <a:solidFill>
                  <a:srgbClr val="738AC8"/>
                </a:solidFill>
                <a:latin typeface="Meiryo UI" panose="020B0604030504040204" pitchFamily="50" charset="-128"/>
                <a:ea typeface="Meiryo UI" panose="020B0604030504040204" pitchFamily="50" charset="-128"/>
              </a:rPr>
              <a:t>視点２　</a:t>
            </a:r>
            <a:r>
              <a:rPr lang="ja-JP" altLang="en-US" sz="1600" b="1" dirty="0">
                <a:solidFill>
                  <a:srgbClr val="738AC8"/>
                </a:solidFill>
                <a:latin typeface="Meiryo UI" panose="020B0604030504040204" pitchFamily="50" charset="-128"/>
                <a:ea typeface="Meiryo UI" panose="020B0604030504040204" pitchFamily="50" charset="-128"/>
              </a:rPr>
              <a:t>東京一極集中を是正。大阪の強みや個性を活かした経済機能・都市魅力の向上を図り、国内外から多くの人をひきつける</a:t>
            </a:r>
            <a:endParaRPr kumimoji="1" lang="en-US" altLang="ja-JP" sz="2000" b="1" dirty="0">
              <a:solidFill>
                <a:srgbClr val="738AC8"/>
              </a:solidFill>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15C952D2-FD88-4E8F-82EB-010F9AEAE119}"/>
              </a:ext>
            </a:extLst>
          </p:cNvPr>
          <p:cNvSpPr txBox="1"/>
          <p:nvPr/>
        </p:nvSpPr>
        <p:spPr>
          <a:xfrm>
            <a:off x="1332268" y="4134470"/>
            <a:ext cx="7200000" cy="738664"/>
          </a:xfrm>
          <a:prstGeom prst="rect">
            <a:avLst/>
          </a:prstGeom>
          <a:noFill/>
        </p:spPr>
        <p:txBody>
          <a:bodyPr wrap="square" rtlCol="0">
            <a:spAutoFit/>
          </a:bodyPr>
          <a:lstStyle/>
          <a:p>
            <a:pPr marL="461963" marR="0" lvl="0" indent="-285750" algn="l" defTabSz="914400" rtl="0" eaLnBrk="1" fontAlgn="auto" latinLnBrk="0" hangingPunct="1">
              <a:lnSpc>
                <a:spcPct val="100000"/>
              </a:lnSpc>
              <a:spcBef>
                <a:spcPts val="600"/>
              </a:spcBef>
              <a:spcAft>
                <a:spcPts val="0"/>
              </a:spcAft>
              <a:buClr>
                <a:schemeClr val="bg2">
                  <a:lumMod val="75000"/>
                </a:schemeClr>
              </a:buClr>
              <a:buSzTx/>
              <a:buFont typeface="Arial" panose="020B0604020202020204" pitchFamily="34" charset="0"/>
              <a:buChar char="•"/>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大阪・関西万博をインパクトに「副首都・大阪」の実現をめざし、暮らしやすさ、働きやすさ、楽しさを高めていく。そして、進学、就職、子育てといったライフイベントのタイミングで多く起こる人口流出を抑制するとともに、交流人口の増加にもつなげていくことが必要です。</a:t>
            </a:r>
          </a:p>
        </p:txBody>
      </p:sp>
      <p:cxnSp>
        <p:nvCxnSpPr>
          <p:cNvPr id="25" name="直線コネクタ 24">
            <a:extLst>
              <a:ext uri="{FF2B5EF4-FFF2-40B4-BE49-F238E27FC236}">
                <a16:creationId xmlns:a16="http://schemas.microsoft.com/office/drawing/2014/main" id="{BA62F43B-7826-40FA-B76D-19C192A61BB9}"/>
              </a:ext>
            </a:extLst>
          </p:cNvPr>
          <p:cNvCxnSpPr>
            <a:cxnSpLocks/>
          </p:cNvCxnSpPr>
          <p:nvPr/>
        </p:nvCxnSpPr>
        <p:spPr>
          <a:xfrm>
            <a:off x="496529" y="5255353"/>
            <a:ext cx="0" cy="396000"/>
          </a:xfrm>
          <a:prstGeom prst="line">
            <a:avLst/>
          </a:prstGeom>
          <a:ln w="107950">
            <a:solidFill>
              <a:srgbClr val="FEB80A"/>
            </a:solidFill>
          </a:ln>
        </p:spPr>
        <p:style>
          <a:lnRef idx="1">
            <a:schemeClr val="accent1"/>
          </a:lnRef>
          <a:fillRef idx="0">
            <a:schemeClr val="accent1"/>
          </a:fillRef>
          <a:effectRef idx="0">
            <a:schemeClr val="accent1"/>
          </a:effectRef>
          <a:fontRef idx="minor">
            <a:schemeClr val="tx1"/>
          </a:fontRef>
        </p:style>
      </p:cxnSp>
      <p:sp>
        <p:nvSpPr>
          <p:cNvPr id="26" name="テキスト ボックス 25">
            <a:extLst>
              <a:ext uri="{FF2B5EF4-FFF2-40B4-BE49-F238E27FC236}">
                <a16:creationId xmlns:a16="http://schemas.microsoft.com/office/drawing/2014/main" id="{63ABEECE-29EF-433A-BCB3-004CAC044C0A}"/>
              </a:ext>
            </a:extLst>
          </p:cNvPr>
          <p:cNvSpPr txBox="1"/>
          <p:nvPr/>
        </p:nvSpPr>
        <p:spPr>
          <a:xfrm>
            <a:off x="545690" y="5255353"/>
            <a:ext cx="7956000" cy="400110"/>
          </a:xfrm>
          <a:prstGeom prst="rect">
            <a:avLst/>
          </a:prstGeom>
          <a:noFill/>
        </p:spPr>
        <p:txBody>
          <a:bodyPr wrap="square" rtlCol="0">
            <a:spAutoFit/>
          </a:bodyPr>
          <a:lstStyle/>
          <a:p>
            <a:pPr marL="895350" indent="-895350"/>
            <a:r>
              <a:rPr kumimoji="1" lang="ja-JP" altLang="en-US" sz="2000" b="1" dirty="0">
                <a:solidFill>
                  <a:srgbClr val="FEB80A"/>
                </a:solidFill>
                <a:latin typeface="Meiryo UI" panose="020B0604030504040204" pitchFamily="50" charset="-128"/>
                <a:ea typeface="Meiryo UI" panose="020B0604030504040204" pitchFamily="50" charset="-128"/>
              </a:rPr>
              <a:t>視点３　</a:t>
            </a:r>
            <a:r>
              <a:rPr lang="ja-JP" altLang="en-US" sz="1600" b="1" dirty="0">
                <a:solidFill>
                  <a:srgbClr val="FEB80A"/>
                </a:solidFill>
                <a:latin typeface="Meiryo UI" panose="020B0604030504040204" pitchFamily="50" charset="-128"/>
                <a:ea typeface="Meiryo UI" panose="020B0604030504040204" pitchFamily="50" charset="-128"/>
              </a:rPr>
              <a:t>直面する人口減少社会においても持続可能な社会システムや地域づくりを進める</a:t>
            </a:r>
            <a:endParaRPr kumimoji="1" lang="en-US" altLang="ja-JP" sz="2000" b="1" dirty="0">
              <a:solidFill>
                <a:srgbClr val="FEB80A"/>
              </a:solidFill>
              <a:latin typeface="Meiryo UI" panose="020B0604030504040204" pitchFamily="50" charset="-128"/>
              <a:ea typeface="Meiryo UI" panose="020B0604030504040204" pitchFamily="50" charset="-128"/>
            </a:endParaRPr>
          </a:p>
        </p:txBody>
      </p:sp>
      <p:sp>
        <p:nvSpPr>
          <p:cNvPr id="27" name="テキスト ボックス 26">
            <a:extLst>
              <a:ext uri="{FF2B5EF4-FFF2-40B4-BE49-F238E27FC236}">
                <a16:creationId xmlns:a16="http://schemas.microsoft.com/office/drawing/2014/main" id="{78B5D1A2-8CA6-47A9-982C-C8C5AC5C850D}"/>
              </a:ext>
            </a:extLst>
          </p:cNvPr>
          <p:cNvSpPr txBox="1"/>
          <p:nvPr/>
        </p:nvSpPr>
        <p:spPr>
          <a:xfrm>
            <a:off x="1332268" y="5697811"/>
            <a:ext cx="7200000" cy="738664"/>
          </a:xfrm>
          <a:prstGeom prst="rect">
            <a:avLst/>
          </a:prstGeom>
          <a:noFill/>
        </p:spPr>
        <p:txBody>
          <a:bodyPr wrap="square" rtlCol="0">
            <a:spAutoFit/>
          </a:bodyPr>
          <a:lstStyle/>
          <a:p>
            <a:pPr marL="461963" marR="0" lvl="0" indent="-285750" algn="l" defTabSz="914400" rtl="0" eaLnBrk="1" fontAlgn="auto" latinLnBrk="0" hangingPunct="1">
              <a:lnSpc>
                <a:spcPct val="100000"/>
              </a:lnSpc>
              <a:spcBef>
                <a:spcPts val="600"/>
              </a:spcBef>
              <a:spcAft>
                <a:spcPts val="0"/>
              </a:spcAft>
              <a:buClr>
                <a:schemeClr val="bg2">
                  <a:lumMod val="75000"/>
                </a:schemeClr>
              </a:buClr>
              <a:buSzTx/>
              <a:buFont typeface="Arial" panose="020B0604020202020204" pitchFamily="34" charset="0"/>
              <a:buChar char="•"/>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人口減少・超高齢化による「負の影響」を最小化するため、多様な人材が活躍できる環境を整えることや、デジタルの力を最大限活用すること。住民に身近な市町村が将来にわたって行政サービスを安定的に提供できるよう、基礎自治機能の充実・強化を図ることなどが必要です。</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cxnSp>
        <p:nvCxnSpPr>
          <p:cNvPr id="30" name="直線コネクタ 29">
            <a:extLst>
              <a:ext uri="{FF2B5EF4-FFF2-40B4-BE49-F238E27FC236}">
                <a16:creationId xmlns:a16="http://schemas.microsoft.com/office/drawing/2014/main" id="{7EE889DA-5221-4D49-8964-E71C7A27C752}"/>
              </a:ext>
            </a:extLst>
          </p:cNvPr>
          <p:cNvCxnSpPr/>
          <p:nvPr/>
        </p:nvCxnSpPr>
        <p:spPr>
          <a:xfrm flipV="1">
            <a:off x="1435515" y="2346900"/>
            <a:ext cx="7056000" cy="32509"/>
          </a:xfrm>
          <a:prstGeom prst="line">
            <a:avLst/>
          </a:prstGeom>
          <a:ln>
            <a:solidFill>
              <a:srgbClr val="1AB39F"/>
            </a:solidFill>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2C88DA86-DD69-4BE6-9B34-D0F8DDFE8638}"/>
              </a:ext>
            </a:extLst>
          </p:cNvPr>
          <p:cNvCxnSpPr/>
          <p:nvPr/>
        </p:nvCxnSpPr>
        <p:spPr>
          <a:xfrm flipV="1">
            <a:off x="1451066" y="4082297"/>
            <a:ext cx="7056000" cy="32509"/>
          </a:xfrm>
          <a:prstGeom prst="line">
            <a:avLst/>
          </a:prstGeom>
          <a:ln>
            <a:solidFill>
              <a:srgbClr val="738AC8"/>
            </a:solidFill>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44102CA0-73F5-4355-914B-664E8C05D236}"/>
              </a:ext>
            </a:extLst>
          </p:cNvPr>
          <p:cNvCxnSpPr/>
          <p:nvPr/>
        </p:nvCxnSpPr>
        <p:spPr>
          <a:xfrm flipV="1">
            <a:off x="1457762" y="5652060"/>
            <a:ext cx="7056000" cy="32509"/>
          </a:xfrm>
          <a:prstGeom prst="line">
            <a:avLst/>
          </a:prstGeom>
          <a:ln>
            <a:solidFill>
              <a:srgbClr val="FEB80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954139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円/楕円 7">
            <a:extLst>
              <a:ext uri="{FF2B5EF4-FFF2-40B4-BE49-F238E27FC236}">
                <a16:creationId xmlns:a16="http://schemas.microsoft.com/office/drawing/2014/main" id="{5CF28ABD-6796-42C7-A28A-A0A5499A1B35}"/>
              </a:ext>
            </a:extLst>
          </p:cNvPr>
          <p:cNvSpPr/>
          <p:nvPr/>
        </p:nvSpPr>
        <p:spPr>
          <a:xfrm>
            <a:off x="2415397" y="2216988"/>
            <a:ext cx="4140000" cy="4140000"/>
          </a:xfrm>
          <a:prstGeom prst="ellipse">
            <a:avLst/>
          </a:prstGeom>
          <a:solidFill>
            <a:schemeClr val="bg1"/>
          </a:solidFill>
          <a:ln w="476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marR="0" lvl="0" indent="-180975"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chemeClr val="tx1"/>
              </a:solidFill>
              <a:effectLst/>
              <a:highlight>
                <a:srgbClr val="FFFF00"/>
              </a:highlight>
              <a:uLnTx/>
              <a:uFillTx/>
              <a:latin typeface="Meiryo UI" panose="020B0604030504040204" charset="-128"/>
              <a:ea typeface="Meiryo UI" panose="020B0604030504040204" charset="-128"/>
              <a:cs typeface="+mn-cs"/>
            </a:endParaRPr>
          </a:p>
        </p:txBody>
      </p:sp>
      <p:cxnSp>
        <p:nvCxnSpPr>
          <p:cNvPr id="6" name="直線コネクタ 5"/>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8" name="正方形/長方形 7"/>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５</a:t>
            </a:r>
            <a:r>
              <a:rPr kumimoji="1" lang="en-US" altLang="ja-JP" sz="18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a:t>
            </a:r>
            <a:r>
              <a:rPr kumimoji="1" lang="ja-JP" altLang="en-US" sz="18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　基本方針 </a:t>
            </a:r>
          </a:p>
        </p:txBody>
      </p:sp>
      <p:sp>
        <p:nvSpPr>
          <p:cNvPr id="9" name="正方形/長方形 8">
            <a:extLst>
              <a:ext uri="{FF2B5EF4-FFF2-40B4-BE49-F238E27FC236}">
                <a16:creationId xmlns:a16="http://schemas.microsoft.com/office/drawing/2014/main" id="{170465D4-127B-4C8C-97EC-A7CA096F6995}"/>
              </a:ext>
            </a:extLst>
          </p:cNvPr>
          <p:cNvSpPr/>
          <p:nvPr/>
        </p:nvSpPr>
        <p:spPr>
          <a:xfrm>
            <a:off x="107504" y="694305"/>
            <a:ext cx="8856984" cy="584775"/>
          </a:xfrm>
          <a:prstGeom prst="rect">
            <a:avLst/>
          </a:prstGeom>
        </p:spPr>
        <p:txBody>
          <a:bodyPr wrap="square">
            <a:spAutoFit/>
          </a:bodyPr>
          <a:lstStyle/>
          <a:p>
            <a:pPr marL="179705" marR="0" lvl="0" indent="-45720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　以上の認識のもと、「第３期大阪府まち・ひと・しごと創生総合戦略」においては、これまでの方向性を継承し、次の</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3</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つの柱で取組を進めます。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p:txBody>
      </p:sp>
      <p:grpSp>
        <p:nvGrpSpPr>
          <p:cNvPr id="11" name="グループ化 10">
            <a:extLst>
              <a:ext uri="{FF2B5EF4-FFF2-40B4-BE49-F238E27FC236}">
                <a16:creationId xmlns:a16="http://schemas.microsoft.com/office/drawing/2014/main" id="{3CFE1179-E8F9-495C-81B5-3242F1006404}"/>
              </a:ext>
            </a:extLst>
          </p:cNvPr>
          <p:cNvGrpSpPr>
            <a:grpSpLocks noChangeAspect="1"/>
          </p:cNvGrpSpPr>
          <p:nvPr/>
        </p:nvGrpSpPr>
        <p:grpSpPr>
          <a:xfrm>
            <a:off x="1381526" y="1194635"/>
            <a:ext cx="6185812" cy="5516526"/>
            <a:chOff x="1038848" y="468669"/>
            <a:chExt cx="7177267" cy="6400712"/>
          </a:xfrm>
        </p:grpSpPr>
        <p:sp>
          <p:nvSpPr>
            <p:cNvPr id="12" name="円/楕円 7">
              <a:extLst>
                <a:ext uri="{FF2B5EF4-FFF2-40B4-BE49-F238E27FC236}">
                  <a16:creationId xmlns:a16="http://schemas.microsoft.com/office/drawing/2014/main" id="{0CBBF1C1-617B-4BC2-86A4-9F663017821E}"/>
                </a:ext>
              </a:extLst>
            </p:cNvPr>
            <p:cNvSpPr/>
            <p:nvPr/>
          </p:nvSpPr>
          <p:spPr>
            <a:xfrm>
              <a:off x="3079035" y="468669"/>
              <a:ext cx="3090982" cy="3090986"/>
            </a:xfrm>
            <a:prstGeom prst="ellipse">
              <a:avLst/>
            </a:prstGeom>
            <a:solidFill>
              <a:srgbClr val="48C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marR="0" lvl="0" indent="-180975"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endParaRPr>
            </a:p>
          </p:txBody>
        </p:sp>
        <p:sp>
          <p:nvSpPr>
            <p:cNvPr id="13" name="円/楕円 9">
              <a:extLst>
                <a:ext uri="{FF2B5EF4-FFF2-40B4-BE49-F238E27FC236}">
                  <a16:creationId xmlns:a16="http://schemas.microsoft.com/office/drawing/2014/main" id="{F84D94EB-9C8A-4BC8-B50D-89E204D9607A}"/>
                </a:ext>
              </a:extLst>
            </p:cNvPr>
            <p:cNvSpPr/>
            <p:nvPr/>
          </p:nvSpPr>
          <p:spPr>
            <a:xfrm>
              <a:off x="5125132" y="3778397"/>
              <a:ext cx="3090983" cy="3090984"/>
            </a:xfrm>
            <a:prstGeom prst="ellipse">
              <a:avLst/>
            </a:prstGeom>
            <a:solidFill>
              <a:srgbClr val="FFCD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5430" marR="0" lvl="0" indent="-26543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endParaRPr>
            </a:p>
          </p:txBody>
        </p:sp>
        <p:sp>
          <p:nvSpPr>
            <p:cNvPr id="14" name="円/楕円 10">
              <a:extLst>
                <a:ext uri="{FF2B5EF4-FFF2-40B4-BE49-F238E27FC236}">
                  <a16:creationId xmlns:a16="http://schemas.microsoft.com/office/drawing/2014/main" id="{99CC26AF-3A44-41FE-9249-F1100990C4DE}"/>
                </a:ext>
              </a:extLst>
            </p:cNvPr>
            <p:cNvSpPr/>
            <p:nvPr/>
          </p:nvSpPr>
          <p:spPr>
            <a:xfrm>
              <a:off x="1038848" y="3778397"/>
              <a:ext cx="3090981" cy="3090984"/>
            </a:xfrm>
            <a:prstGeom prst="ellipse">
              <a:avLst/>
            </a:prstGeom>
            <a:solidFill>
              <a:srgbClr val="8196CE"/>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361950" marR="0" lvl="0" indent="-18415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endParaRPr>
            </a:p>
          </p:txBody>
        </p:sp>
      </p:grpSp>
      <p:sp>
        <p:nvSpPr>
          <p:cNvPr id="15" name="正方形/長方形 14">
            <a:extLst>
              <a:ext uri="{FF2B5EF4-FFF2-40B4-BE49-F238E27FC236}">
                <a16:creationId xmlns:a16="http://schemas.microsoft.com/office/drawing/2014/main" id="{405D58A7-E084-43F9-A7DC-F7A6FB9DA9E9}"/>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92</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3535BD53-91C1-4B25-A124-D9253074F502}"/>
              </a:ext>
            </a:extLst>
          </p:cNvPr>
          <p:cNvSpPr txBox="1"/>
          <p:nvPr/>
        </p:nvSpPr>
        <p:spPr>
          <a:xfrm>
            <a:off x="3363503" y="2027972"/>
            <a:ext cx="2224221" cy="923330"/>
          </a:xfrm>
          <a:prstGeom prst="rect">
            <a:avLst/>
          </a:prstGeom>
          <a:noFill/>
        </p:spPr>
        <p:txBody>
          <a:bodyPr wrap="square" rtlCol="0">
            <a:spAutoFit/>
          </a:bodyPr>
          <a:lstStyle/>
          <a:p>
            <a:pPr marL="266700" indent="-266700"/>
            <a:r>
              <a:rPr kumimoji="1" lang="en-US" altLang="ja-JP" sz="1800" b="0"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Ⅰ</a:t>
            </a:r>
            <a:r>
              <a:rPr kumimoji="1" lang="ja-JP" altLang="en-US" sz="1800" b="0"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　若者が活躍でき、　</a:t>
            </a:r>
            <a:br>
              <a:rPr kumimoji="1" lang="en-US" altLang="ja-JP" sz="1800" b="0"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br>
            <a:r>
              <a:rPr kumimoji="1" lang="ja-JP" altLang="en-US" sz="1800" b="0"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子育て安心の都市「大阪」の実現</a:t>
            </a:r>
          </a:p>
        </p:txBody>
      </p:sp>
      <p:sp>
        <p:nvSpPr>
          <p:cNvPr id="19" name="テキスト ボックス 18">
            <a:extLst>
              <a:ext uri="{FF2B5EF4-FFF2-40B4-BE49-F238E27FC236}">
                <a16:creationId xmlns:a16="http://schemas.microsoft.com/office/drawing/2014/main" id="{C7C253A6-9F6B-4513-BD7E-94930C723F07}"/>
              </a:ext>
            </a:extLst>
          </p:cNvPr>
          <p:cNvSpPr txBox="1"/>
          <p:nvPr/>
        </p:nvSpPr>
        <p:spPr>
          <a:xfrm>
            <a:off x="1601412" y="4917496"/>
            <a:ext cx="2224221" cy="923330"/>
          </a:xfrm>
          <a:prstGeom prst="rect">
            <a:avLst/>
          </a:prstGeom>
          <a:noFill/>
        </p:spPr>
        <p:txBody>
          <a:bodyPr wrap="square" rtlCol="0">
            <a:spAutoFit/>
          </a:bodyPr>
          <a:lstStyle/>
          <a:p>
            <a:pPr marL="266700" indent="-266700"/>
            <a:r>
              <a:rPr kumimoji="1" lang="en-US" altLang="ja-JP" sz="1800" b="0"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Ⅱ</a:t>
            </a:r>
            <a:r>
              <a:rPr kumimoji="1" lang="ja-JP" altLang="en-US" sz="1800" b="0"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　東西二極の</a:t>
            </a:r>
            <a:br>
              <a:rPr kumimoji="1" lang="ja-JP" altLang="en-US" sz="1800" b="0"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br>
            <a:r>
              <a:rPr kumimoji="1" lang="ja-JP" altLang="en-US" sz="1800" b="0"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一極としての社会経済構造の構築</a:t>
            </a:r>
          </a:p>
        </p:txBody>
      </p:sp>
      <p:sp>
        <p:nvSpPr>
          <p:cNvPr id="20" name="テキスト ボックス 19">
            <a:extLst>
              <a:ext uri="{FF2B5EF4-FFF2-40B4-BE49-F238E27FC236}">
                <a16:creationId xmlns:a16="http://schemas.microsoft.com/office/drawing/2014/main" id="{B56971E1-FDB7-430A-9555-CF8C7E0F5B50}"/>
              </a:ext>
            </a:extLst>
          </p:cNvPr>
          <p:cNvSpPr txBox="1"/>
          <p:nvPr/>
        </p:nvSpPr>
        <p:spPr>
          <a:xfrm>
            <a:off x="5126763" y="4907557"/>
            <a:ext cx="2224221" cy="923330"/>
          </a:xfrm>
          <a:prstGeom prst="rect">
            <a:avLst/>
          </a:prstGeom>
          <a:noFill/>
        </p:spPr>
        <p:txBody>
          <a:bodyPr wrap="square" rtlCol="0">
            <a:spAutoFit/>
          </a:bodyPr>
          <a:lstStyle/>
          <a:p>
            <a:pPr marL="266700" indent="-266700"/>
            <a:r>
              <a:rPr kumimoji="1" lang="en-US" altLang="ja-JP" sz="1800" b="0"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Ⅲ</a:t>
            </a:r>
            <a:r>
              <a:rPr kumimoji="1" lang="ja-JP" altLang="en-US" sz="1800" b="0"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　人口減少・超高齢社会でも持続可能な地域づくり</a:t>
            </a:r>
          </a:p>
        </p:txBody>
      </p:sp>
    </p:spTree>
    <p:extLst>
      <p:ext uri="{BB962C8B-B14F-4D97-AF65-F5344CB8AC3E}">
        <p14:creationId xmlns:p14="http://schemas.microsoft.com/office/powerpoint/2010/main" val="110902639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8" name="正方形/長方形 7"/>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５</a:t>
            </a:r>
            <a:r>
              <a:rPr kumimoji="1" lang="en-US" altLang="ja-JP" sz="18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a:t>
            </a:r>
            <a:r>
              <a:rPr kumimoji="1" lang="ja-JP" altLang="en-US" sz="18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　基本方針 </a:t>
            </a:r>
          </a:p>
        </p:txBody>
      </p:sp>
      <p:sp>
        <p:nvSpPr>
          <p:cNvPr id="10" name="正方形/長方形 9">
            <a:extLst>
              <a:ext uri="{FF2B5EF4-FFF2-40B4-BE49-F238E27FC236}">
                <a16:creationId xmlns:a16="http://schemas.microsoft.com/office/drawing/2014/main" id="{DE0350E5-C2E7-4F88-A940-B83C5920BAE6}"/>
              </a:ext>
            </a:extLst>
          </p:cNvPr>
          <p:cNvSpPr/>
          <p:nvPr/>
        </p:nvSpPr>
        <p:spPr>
          <a:xfrm>
            <a:off x="-100420" y="1665495"/>
            <a:ext cx="8856984" cy="338554"/>
          </a:xfrm>
          <a:prstGeom prst="rect">
            <a:avLst/>
          </a:prstGeom>
        </p:spPr>
        <p:txBody>
          <a:bodyPr wrap="square">
            <a:spAutoFit/>
          </a:bodyPr>
          <a:lstStyle/>
          <a:p>
            <a:pPr marL="179705" marR="0" lvl="0" indent="-45720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■総合戦略の推進</a:t>
            </a:r>
            <a:endPar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
        <p:nvSpPr>
          <p:cNvPr id="15" name="正方形/長方形 14">
            <a:extLst>
              <a:ext uri="{FF2B5EF4-FFF2-40B4-BE49-F238E27FC236}">
                <a16:creationId xmlns:a16="http://schemas.microsoft.com/office/drawing/2014/main" id="{78E75B22-5FAA-4A16-8EAF-A61AD0F9912D}"/>
              </a:ext>
            </a:extLst>
          </p:cNvPr>
          <p:cNvSpPr/>
          <p:nvPr/>
        </p:nvSpPr>
        <p:spPr>
          <a:xfrm>
            <a:off x="107504" y="1965025"/>
            <a:ext cx="8856984" cy="4278094"/>
          </a:xfrm>
          <a:prstGeom prst="rect">
            <a:avLst/>
          </a:prstGeom>
        </p:spPr>
        <p:txBody>
          <a:bodyPr wrap="square">
            <a:spAutoFit/>
          </a:bodyPr>
          <a:lstStyle/>
          <a:p>
            <a:pPr marL="179705" marR="0" lvl="0" indent="-457200"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　毎年度、</a:t>
            </a:r>
            <a:r>
              <a:rPr kumimoji="1" lang="zh-TW"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重要事業評価指標</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KPI</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）の到達状況を確認・検証すること（</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PDCA</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サイクル）を通じて、各政策をブラッシュアップし、真に効果の高いものにしていきます。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a:p>
            <a:pPr marL="179705" marR="0" lvl="0" indent="-457200" algn="just" defTabSz="914400" rtl="0" eaLnBrk="1" fontAlgn="auto" latinLnBrk="0" hangingPunct="1">
              <a:lnSpc>
                <a:spcPct val="100000"/>
              </a:lnSpc>
              <a:spcBef>
                <a:spcPts val="0"/>
              </a:spcBef>
              <a:spcAft>
                <a:spcPts val="0"/>
              </a:spcAft>
              <a:buClrTx/>
              <a:buSzTx/>
              <a:buFontTx/>
              <a:buNone/>
              <a:tabLst/>
              <a:defRPr/>
            </a:pPr>
            <a:endPar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a:p>
            <a:pPr marL="179705" marR="0" lvl="0" indent="-457200" algn="just"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a:t>
            </a:r>
            <a:r>
              <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a</a:t>
            </a: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　</a:t>
            </a:r>
            <a:r>
              <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PDCA</a:t>
            </a: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サイクルの確立</a:t>
            </a:r>
            <a:endPar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a:p>
            <a:pPr marL="640080" marR="0" lvl="0" indent="-917575"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　　　○　 施策（事業）がどれぐらい進捗しているかを客観的に判別しやすくなるよう、できるだけ数値を用いて、</a:t>
            </a:r>
            <a:r>
              <a:rPr kumimoji="1" lang="zh-TW"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「具体的目標（</a:t>
            </a:r>
            <a:r>
              <a:rPr kumimoji="1" lang="en-US" altLang="zh-TW"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KPI</a:t>
            </a:r>
            <a:r>
              <a:rPr kumimoji="1" lang="zh-TW"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を設定します。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a:p>
            <a:pPr marL="640080" marR="0" lvl="0" indent="-917575"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　　　○　 地方創生の実現には、息の長い取組が必要です。これらの</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KPI</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をもとに、施策（事業）の効果を定期的に検証することで、より効果の高い事業への重点化、見直し、組換えを行い、</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KPI</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の達成に向け、取組を進めていきます。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a:p>
            <a:pPr marL="179705" marR="0" lvl="0" indent="-457200" algn="just"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a:p>
            <a:pPr marL="179705" marR="0" lvl="0" indent="-457200" algn="just"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a:t>
            </a:r>
            <a:r>
              <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b</a:t>
            </a: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　推進にあたって</a:t>
            </a:r>
            <a:endPar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a:p>
            <a:pPr marL="179705" marR="0" lvl="0" indent="-457200"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　　　○　</a:t>
            </a:r>
            <a:r>
              <a:rPr kumimoji="1" lang="zh-TW"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「具体的目標」</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については、毎年、有識者等で構成する「大阪府まち・ひと・しごと創生推進審議会」</a:t>
            </a:r>
            <a:b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b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　　　において、進捗状況の確認・検証を行い、必要な見直しを行います。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a:p>
            <a:pPr marL="179705" marR="0" lvl="0" indent="-457200"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　　　○　各施策については、実施部局が毎年</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KPI</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の検証を行い、より効果の高い事業への重点化、見直し、</a:t>
            </a:r>
            <a:b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b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　　　組換えを行います。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a:p>
            <a:pPr marL="179705" marR="0" lvl="0" indent="-457200" algn="just"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　　　○　大阪府内の市町村との適切な役割分担や連携のもと、オール大阪で地方創生の取組を推進してい</a:t>
            </a:r>
            <a:b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b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　　　きます。</a:t>
            </a:r>
          </a:p>
        </p:txBody>
      </p:sp>
      <p:sp>
        <p:nvSpPr>
          <p:cNvPr id="16" name="正方形/長方形 15">
            <a:extLst>
              <a:ext uri="{FF2B5EF4-FFF2-40B4-BE49-F238E27FC236}">
                <a16:creationId xmlns:a16="http://schemas.microsoft.com/office/drawing/2014/main" id="{507F579C-6302-46D0-B7C8-023F21E02118}"/>
              </a:ext>
            </a:extLst>
          </p:cNvPr>
          <p:cNvSpPr/>
          <p:nvPr/>
        </p:nvSpPr>
        <p:spPr>
          <a:xfrm>
            <a:off x="0" y="1049866"/>
            <a:ext cx="8856984" cy="553998"/>
          </a:xfrm>
          <a:prstGeom prst="rect">
            <a:avLst/>
          </a:prstGeom>
        </p:spPr>
        <p:txBody>
          <a:bodyPr wrap="square">
            <a:spAutoFit/>
          </a:bodyPr>
          <a:lstStyle/>
          <a:p>
            <a:pPr marL="179705" marR="0" lvl="0" indent="-457200" algn="just" defTabSz="914400" rtl="0" eaLnBrk="1" fontAlgn="auto" latinLnBrk="0" hangingPunct="1">
              <a:lnSpc>
                <a:spcPts val="18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a:t>
            </a: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計画期間</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a:p>
            <a:pPr marL="179705" marR="0" lvl="0" indent="-457200" algn="just" defTabSz="914400" rtl="0" eaLnBrk="1" fontAlgn="auto" latinLnBrk="0" hangingPunct="1">
              <a:lnSpc>
                <a:spcPts val="18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FF0000"/>
                </a:solidFill>
                <a:effectLst/>
                <a:uLnTx/>
                <a:uFillTx/>
                <a:latin typeface="Meiryo UI" panose="020B0604030504040204" charset="-128"/>
                <a:ea typeface="Meiryo UI" panose="020B0604030504040204" charset="-128"/>
                <a:cs typeface="Meiryo UI" panose="020B0604030504040204" charset="-128"/>
              </a:rPr>
              <a:t>　　　</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2025</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年度から</a:t>
            </a:r>
            <a:r>
              <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2029</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年度までの５年間とします。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
        <p:nvSpPr>
          <p:cNvPr id="17" name="正方形/長方形 16">
            <a:extLst>
              <a:ext uri="{FF2B5EF4-FFF2-40B4-BE49-F238E27FC236}">
                <a16:creationId xmlns:a16="http://schemas.microsoft.com/office/drawing/2014/main" id="{49831143-F927-46C5-915E-2B4173412D59}"/>
              </a:ext>
            </a:extLst>
          </p:cNvPr>
          <p:cNvSpPr/>
          <p:nvPr/>
        </p:nvSpPr>
        <p:spPr>
          <a:xfrm>
            <a:off x="179512" y="649736"/>
            <a:ext cx="2544695" cy="323165"/>
          </a:xfrm>
          <a:prstGeom prst="rect">
            <a:avLst/>
          </a:prstGeom>
          <a:solidFill>
            <a:srgbClr val="4472C4">
              <a:lumMod val="75000"/>
            </a:srgbClr>
          </a:solidFill>
        </p:spPr>
        <p:txBody>
          <a:bodyPr wrap="square" lIns="91440" tIns="45720" rIns="91440" bIns="45720" anchor="t">
            <a:spAutoFit/>
          </a:bodyPr>
          <a:lstStyle/>
          <a:p>
            <a:pPr marL="454025" marR="0" lvl="0" indent="-731520" algn="ctr" defTabSz="914400" rtl="0" eaLnBrk="1" fontAlgn="auto" latinLnBrk="0" hangingPunct="1">
              <a:lnSpc>
                <a:spcPts val="1800"/>
              </a:lnSpc>
              <a:spcBef>
                <a:spcPts val="300"/>
              </a:spcBef>
              <a:spcAft>
                <a:spcPts val="0"/>
              </a:spcAft>
              <a:buClrTx/>
              <a:buSzTx/>
              <a:buFontTx/>
              <a:buNone/>
              <a:tabLst/>
              <a:defRPr/>
            </a:pPr>
            <a:r>
              <a:rPr kumimoji="0" lang="ja-JP" altLang="en-US" sz="1600" b="1" i="0" u="none" strike="noStrike" kern="0" cap="none" spc="0" normalizeH="0" baseline="0" noProof="0" dirty="0">
                <a:ln>
                  <a:noFill/>
                </a:ln>
                <a:solidFill>
                  <a:prstClr val="white"/>
                </a:solidFill>
                <a:effectLst/>
                <a:uLnTx/>
                <a:uFillTx/>
                <a:latin typeface="游ゴシック" panose="020B0400000000000000" charset="-128"/>
                <a:ea typeface="游ゴシック" panose="020B0400000000000000" charset="-128"/>
                <a:cs typeface="Meiryo UI" panose="020B0604030504040204" charset="-128"/>
              </a:rPr>
              <a:t>計画期間と</a:t>
            </a:r>
            <a:r>
              <a:rPr kumimoji="0" lang="ja-JP" altLang="en-US" sz="1600" b="1" i="0" u="none" strike="noStrike" kern="0" cap="none" spc="0" normalizeH="0" baseline="0" noProof="0" dirty="0">
                <a:ln>
                  <a:noFill/>
                </a:ln>
                <a:solidFill>
                  <a:prstClr val="white"/>
                </a:solidFill>
                <a:effectLst/>
                <a:uLnTx/>
                <a:uFillTx/>
                <a:latin typeface="Meiryo UI" panose="020B0604030504040204" charset="-128"/>
                <a:ea typeface="Meiryo UI" panose="020B0604030504040204" charset="-128"/>
                <a:cs typeface="Meiryo UI" panose="020B0604030504040204" charset="-128"/>
              </a:rPr>
              <a:t>推進</a:t>
            </a:r>
            <a:r>
              <a:rPr kumimoji="0" lang="ja-JP" altLang="en-US" sz="1600" b="1" i="0" u="none" strike="noStrike" kern="0" cap="none" spc="0" normalizeH="0" baseline="0" noProof="0" dirty="0">
                <a:ln>
                  <a:noFill/>
                </a:ln>
                <a:solidFill>
                  <a:prstClr val="white"/>
                </a:solidFill>
                <a:effectLst/>
                <a:uLnTx/>
                <a:uFillTx/>
                <a:latin typeface="游ゴシック" panose="020B0400000000000000" charset="-128"/>
                <a:ea typeface="游ゴシック" panose="020B0400000000000000" charset="-128"/>
                <a:cs typeface="Meiryo UI" panose="020B0604030504040204" charset="-128"/>
              </a:rPr>
              <a:t>体制</a:t>
            </a:r>
            <a:endParaRPr kumimoji="0" lang="en-US" altLang="ja-JP" sz="1600" b="1" i="0" u="none" strike="noStrike" kern="0" cap="none" spc="0" normalizeH="0" baseline="0" noProof="0" dirty="0">
              <a:ln>
                <a:noFill/>
              </a:ln>
              <a:solidFill>
                <a:prstClr val="white"/>
              </a:solidFill>
              <a:effectLst/>
              <a:uLnTx/>
              <a:uFillTx/>
              <a:latin typeface="游ゴシック" panose="020B0400000000000000" charset="-128"/>
              <a:ea typeface="游ゴシック" panose="020B0400000000000000" charset="-128"/>
              <a:cs typeface="Meiryo UI" panose="020B0604030504040204" charset="-128"/>
            </a:endParaRPr>
          </a:p>
        </p:txBody>
      </p:sp>
      <p:sp>
        <p:nvSpPr>
          <p:cNvPr id="18" name="正方形/長方形 17">
            <a:extLst>
              <a:ext uri="{FF2B5EF4-FFF2-40B4-BE49-F238E27FC236}">
                <a16:creationId xmlns:a16="http://schemas.microsoft.com/office/drawing/2014/main" id="{FE0640DB-4438-4794-B5D4-4FA5E9515E42}"/>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93</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03993659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p:cNvCxnSpPr>
            <a:cxnSpLocks/>
          </p:cNvCxnSpPr>
          <p:nvPr/>
        </p:nvCxnSpPr>
        <p:spPr>
          <a:xfrm>
            <a:off x="463494" y="3429000"/>
            <a:ext cx="8217012"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3" name="正方形/長方形 2"/>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94</a:t>
            </a:fld>
            <a:endParaRPr kumimoji="1" lang="ja-JP" altLang="en-US" sz="18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4" name="テキスト ボックス 3"/>
          <p:cNvSpPr txBox="1"/>
          <p:nvPr/>
        </p:nvSpPr>
        <p:spPr>
          <a:xfrm>
            <a:off x="463494" y="2833772"/>
            <a:ext cx="8217012" cy="52322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ja-JP" altLang="en-US" sz="2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６．総合戦略に係る具体的取組</a:t>
            </a:r>
          </a:p>
        </p:txBody>
      </p:sp>
    </p:spTree>
    <p:extLst>
      <p:ext uri="{BB962C8B-B14F-4D97-AF65-F5344CB8AC3E}">
        <p14:creationId xmlns:p14="http://schemas.microsoft.com/office/powerpoint/2010/main" val="317359602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8" name="正方形/長方形 7"/>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１）取組の基本目標・基本的方向</a:t>
            </a:r>
          </a:p>
        </p:txBody>
      </p:sp>
      <p:sp>
        <p:nvSpPr>
          <p:cNvPr id="9" name="テキスト ボックス 8">
            <a:extLst>
              <a:ext uri="{FF2B5EF4-FFF2-40B4-BE49-F238E27FC236}">
                <a16:creationId xmlns:a16="http://schemas.microsoft.com/office/drawing/2014/main" id="{96359BF4-5ADE-4309-9FD6-EA85C4B6F3A2}"/>
              </a:ext>
            </a:extLst>
          </p:cNvPr>
          <p:cNvSpPr txBox="1"/>
          <p:nvPr/>
        </p:nvSpPr>
        <p:spPr>
          <a:xfrm>
            <a:off x="131978" y="836098"/>
            <a:ext cx="8784976" cy="5016758"/>
          </a:xfrm>
          <a:prstGeom prst="rect">
            <a:avLst/>
          </a:prstGeom>
          <a:noFill/>
        </p:spPr>
        <p:txBody>
          <a:bodyPr wrap="square">
            <a:spAutoFit/>
          </a:bodyPr>
          <a:lstStyle/>
          <a:p>
            <a:pPr marL="179705" marR="0" lvl="0" indent="-45720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大阪が直面する課題に的確に対応し、人口減少傾向の抑制、東京一極集中の是正、持続可能な社会システム・地域づくりの推進などを図るため、本総合戦略では、「基本方針」で掲げた３つの方向性のもと、次の①～⑥の基本目標に向け取組を進め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179705" marR="0" lvl="0" indent="-45720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179705" marR="0" lvl="0" indent="-45720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Ⅰ</a:t>
            </a: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）若者が活躍でき、子育て安心の都市「大阪」の実現</a:t>
            </a:r>
          </a:p>
          <a:p>
            <a:pPr marL="361950" marR="0" lvl="0" indent="84455"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子どもや若者が自らの可能性を追求し、学び、働き、自分の人生を切り拓いていくことができるよう、子どもたちの教育環境の充実や、高等学校・大阪公立大学等の授業料等無償化、若者の経済的な自立に向けた支援などを進めます。加えて、子育てに</a:t>
            </a:r>
            <a:r>
              <a:rPr lang="ja-JP" altLang="en-US" sz="1600" dirty="0">
                <a:solidFill>
                  <a:prstClr val="black"/>
                </a:solidFill>
                <a:latin typeface="Meiryo UI" panose="020B0604030504040204" charset="-128"/>
                <a:ea typeface="Meiryo UI" panose="020B0604030504040204" charset="-128"/>
              </a:rPr>
              <a:t>係る</a:t>
            </a: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不安や負担を軽減し、子どもを安心して産み育てることができる環境整備を進めることで、若者の結婚や出産の希望がかなえられるよう、しっかりサポートをしていく必要があります。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361950" marR="0" lvl="0" indent="84455"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361950" marR="0" lvl="0" indent="-36195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361950" marR="0" lvl="0" indent="-36195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361950" marR="0" lvl="0" indent="-36195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361950" marR="0" lvl="0" indent="-36195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Ⅱ</a:t>
            </a: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）東西二極の一極としての社会経済構造の構築</a:t>
            </a:r>
          </a:p>
          <a:p>
            <a:pPr marL="361950" marR="0" lvl="0" indent="84455" algn="l"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東京への企業や人材の流出を防ぎ、東西二極の一極として、大阪の経済を確固たるものにしていかなければなりません。万博のインパクトも</a:t>
            </a:r>
            <a:r>
              <a:rPr kumimoji="0" lang="ja-JP" altLang="en-US" sz="1600" b="0" i="0" u="none" strike="noStrike" kern="1200" cap="none" spc="0" normalizeH="0" baseline="0" noProof="0">
                <a:ln>
                  <a:noFill/>
                </a:ln>
                <a:solidFill>
                  <a:prstClr val="black"/>
                </a:solidFill>
                <a:effectLst/>
                <a:uLnTx/>
                <a:uFillTx/>
                <a:latin typeface="Meiryo UI" panose="020B0604030504040204" charset="-128"/>
                <a:ea typeface="Meiryo UI" panose="020B0604030504040204" charset="-128"/>
                <a:cs typeface="+mn-cs"/>
              </a:rPr>
              <a:t>活用した新産業の創出、中小企業の</a:t>
            </a:r>
            <a:r>
              <a:rPr kumimoji="0" lang="ja-JP" altLang="en-US" sz="1600" b="0" i="0" u="none" strike="noStrike" kern="1200" cap="none" spc="0" normalizeH="0" baseline="0" noProof="0">
                <a:ln>
                  <a:noFill/>
                </a:ln>
                <a:effectLst/>
                <a:uLnTx/>
                <a:uFillTx/>
                <a:latin typeface="Meiryo UI" panose="020B0604030504040204" charset="-128"/>
                <a:ea typeface="Meiryo UI" panose="020B0604030504040204" charset="-128"/>
                <a:cs typeface="+mn-cs"/>
              </a:rPr>
              <a:t>生産性</a:t>
            </a:r>
            <a:r>
              <a:rPr kumimoji="0" lang="ja-JP" altLang="en-US" sz="1600" b="0" i="0" u="none" strike="noStrike" kern="1200" cap="none" spc="0" normalizeH="0" baseline="0" noProof="0" dirty="0">
                <a:ln>
                  <a:noFill/>
                </a:ln>
                <a:effectLst/>
                <a:uLnTx/>
                <a:uFillTx/>
                <a:latin typeface="Meiryo UI" panose="020B0604030504040204" charset="-128"/>
                <a:ea typeface="Meiryo UI" panose="020B0604030504040204" charset="-128"/>
                <a:cs typeface="+mn-cs"/>
              </a:rPr>
              <a:t>の向上</a:t>
            </a:r>
            <a:r>
              <a:rPr kumimoji="0"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成長の基盤となる人材の確保や都市インフラの充実・強化を図ります。あわせて、大阪らしさを存分に発揮した新たなエンターテインメントなどを生み出すとともに、観光資源のさらなる充実・発信や受入環境の整備を進め、国内外から多くの人をひきつけていくことが必要で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
        <p:nvSpPr>
          <p:cNvPr id="11" name="テキスト ボックス 10">
            <a:extLst>
              <a:ext uri="{FF2B5EF4-FFF2-40B4-BE49-F238E27FC236}">
                <a16:creationId xmlns:a16="http://schemas.microsoft.com/office/drawing/2014/main" id="{D240312A-9580-4B9B-BA2D-03249DA74BC4}"/>
              </a:ext>
            </a:extLst>
          </p:cNvPr>
          <p:cNvSpPr txBox="1"/>
          <p:nvPr/>
        </p:nvSpPr>
        <p:spPr>
          <a:xfrm>
            <a:off x="900213" y="3369498"/>
            <a:ext cx="5146157" cy="584775"/>
          </a:xfrm>
          <a:prstGeom prst="rect">
            <a:avLst/>
          </a:prstGeom>
          <a:noFill/>
          <a:ln w="19050">
            <a:solidFill>
              <a:schemeClr val="accent6"/>
            </a:solidFill>
          </a:ln>
        </p:spPr>
        <p:txBody>
          <a:bodyPr wrap="square">
            <a:spAutoFit/>
          </a:bodyPr>
          <a:lstStyle/>
          <a:p>
            <a:pPr marL="179705" marR="0" lvl="0" indent="-93980" algn="just"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①　これからの大阪を担うひとをつくる</a:t>
            </a:r>
            <a:endPar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179705" marR="0" lvl="0" indent="-93980" algn="just"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②　結婚・出産・子育ての希望をかなえる</a:t>
            </a:r>
            <a:endPar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
        <p:nvSpPr>
          <p:cNvPr id="12" name="テキスト ボックス 11">
            <a:extLst>
              <a:ext uri="{FF2B5EF4-FFF2-40B4-BE49-F238E27FC236}">
                <a16:creationId xmlns:a16="http://schemas.microsoft.com/office/drawing/2014/main" id="{D43F0D5D-D744-4D8E-AF47-BB15519B99F0}"/>
              </a:ext>
            </a:extLst>
          </p:cNvPr>
          <p:cNvSpPr txBox="1"/>
          <p:nvPr/>
        </p:nvSpPr>
        <p:spPr>
          <a:xfrm>
            <a:off x="900213" y="5850232"/>
            <a:ext cx="5146157" cy="584775"/>
          </a:xfrm>
          <a:prstGeom prst="rect">
            <a:avLst/>
          </a:prstGeom>
          <a:noFill/>
          <a:ln w="19050">
            <a:solidFill>
              <a:schemeClr val="accent6"/>
            </a:solidFill>
          </a:ln>
        </p:spPr>
        <p:txBody>
          <a:bodyPr wrap="square">
            <a:spAutoFit/>
          </a:bodyPr>
          <a:lstStyle/>
          <a:p>
            <a:pPr marL="179705" marR="0" lvl="0" indent="-93980" algn="just"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③　大阪の経済を強くする</a:t>
            </a:r>
          </a:p>
          <a:p>
            <a:pPr marL="179705" marR="0" lvl="0" indent="-93980" algn="just"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④　ひとが集まる大阪をつくる</a:t>
            </a:r>
          </a:p>
        </p:txBody>
      </p:sp>
      <p:sp>
        <p:nvSpPr>
          <p:cNvPr id="13" name="正方形/長方形 12">
            <a:extLst>
              <a:ext uri="{FF2B5EF4-FFF2-40B4-BE49-F238E27FC236}">
                <a16:creationId xmlns:a16="http://schemas.microsoft.com/office/drawing/2014/main" id="{D93FC8A5-3D14-4500-B6D6-AC963777C43D}"/>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95</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06493897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コネクタ 5"/>
          <p:cNvCxnSpPr/>
          <p:nvPr/>
        </p:nvCxnSpPr>
        <p:spPr>
          <a:xfrm>
            <a:off x="179512" y="557972"/>
            <a:ext cx="8784976" cy="0"/>
          </a:xfrm>
          <a:prstGeom prst="line">
            <a:avLst/>
          </a:prstGeom>
          <a:ln w="38100">
            <a:solidFill>
              <a:schemeClr val="tx2"/>
            </a:solidFill>
          </a:ln>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8" name="正方形/長方形 7"/>
          <p:cNvSpPr/>
          <p:nvPr/>
        </p:nvSpPr>
        <p:spPr>
          <a:xfrm>
            <a:off x="179512" y="146838"/>
            <a:ext cx="813690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１）取組の基本目標・基本的方向</a:t>
            </a:r>
          </a:p>
        </p:txBody>
      </p:sp>
      <p:sp>
        <p:nvSpPr>
          <p:cNvPr id="13" name="正方形/長方形 12">
            <a:extLst>
              <a:ext uri="{FF2B5EF4-FFF2-40B4-BE49-F238E27FC236}">
                <a16:creationId xmlns:a16="http://schemas.microsoft.com/office/drawing/2014/main" id="{D93FC8A5-3D14-4500-B6D6-AC963777C43D}"/>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96</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4B66E722-66E3-4668-8A53-F79980EB4D56}"/>
              </a:ext>
            </a:extLst>
          </p:cNvPr>
          <p:cNvSpPr txBox="1"/>
          <p:nvPr/>
        </p:nvSpPr>
        <p:spPr>
          <a:xfrm>
            <a:off x="131978" y="836098"/>
            <a:ext cx="8784976" cy="1569660"/>
          </a:xfrm>
          <a:prstGeom prst="rect">
            <a:avLst/>
          </a:prstGeom>
          <a:noFill/>
        </p:spPr>
        <p:txBody>
          <a:bodyPr wrap="square">
            <a:spAutoFit/>
          </a:bodyPr>
          <a:lstStyle/>
          <a:p>
            <a:pPr marL="361950" marR="0" lvl="0" indent="-36195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Ⅲ</a:t>
            </a: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）人口減少・超高齢社会でも持続可能な地域づくり</a:t>
            </a:r>
          </a:p>
          <a:p>
            <a:pPr marL="361950" marR="0" lvl="0" indent="84455" algn="l"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たとえ出生率が反転したとしても、当面、人口減少・超高齢社会は進んでいきます。そのような中でも、デジタルの力も活用し住民の</a:t>
            </a:r>
            <a:r>
              <a:rPr kumimoji="0"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QOL</a:t>
            </a:r>
            <a:r>
              <a:rPr kumimoji="0"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を向上させること、災害対策や治安対策に力を尽くすこと、環境負荷の低減を図ることなどにより、誰もが「住み続けたい」と思うまちをつくっていかなければなりません。</a:t>
            </a:r>
            <a:endParaRPr kumimoji="0"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361950" marR="0" lvl="0" indent="84455" algn="l"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さらには、年齢・性別・国籍などにとらわれず、誰もが活躍できる環境整備や、年齢を重ねても、できるだけ健康で自分らしく、いきいきと暮らせる地域づくりを進める必要があります。</a:t>
            </a:r>
            <a:endParaRPr kumimoji="0"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
        <p:nvSpPr>
          <p:cNvPr id="14" name="テキスト ボックス 13">
            <a:extLst>
              <a:ext uri="{FF2B5EF4-FFF2-40B4-BE49-F238E27FC236}">
                <a16:creationId xmlns:a16="http://schemas.microsoft.com/office/drawing/2014/main" id="{17A84A7F-0D5B-47A1-B406-22CCF817E5EF}"/>
              </a:ext>
            </a:extLst>
          </p:cNvPr>
          <p:cNvSpPr txBox="1"/>
          <p:nvPr/>
        </p:nvSpPr>
        <p:spPr>
          <a:xfrm>
            <a:off x="917809" y="2473987"/>
            <a:ext cx="5146157" cy="584775"/>
          </a:xfrm>
          <a:prstGeom prst="rect">
            <a:avLst/>
          </a:prstGeom>
          <a:noFill/>
          <a:ln w="19050">
            <a:solidFill>
              <a:schemeClr val="accent6"/>
            </a:solidFill>
          </a:ln>
        </p:spPr>
        <p:txBody>
          <a:bodyPr wrap="square">
            <a:spAutoFit/>
          </a:bodyPr>
          <a:lstStyle/>
          <a:p>
            <a:pPr marL="179705" marR="0" lvl="0" indent="-93980" algn="just"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⑤　住み続けたいまちをつくる</a:t>
            </a:r>
          </a:p>
          <a:p>
            <a:pPr marL="179705" marR="0" lvl="0" indent="-93980" algn="just"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⑥　誰もが健康で活躍できるまちをつくる</a:t>
            </a:r>
          </a:p>
        </p:txBody>
      </p:sp>
    </p:spTree>
    <p:extLst>
      <p:ext uri="{BB962C8B-B14F-4D97-AF65-F5344CB8AC3E}">
        <p14:creationId xmlns:p14="http://schemas.microsoft.com/office/powerpoint/2010/main" val="250728589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179516" y="557972"/>
            <a:ext cx="8784976"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2" name="四角形: 角を丸くする 1"/>
          <p:cNvSpPr/>
          <p:nvPr/>
        </p:nvSpPr>
        <p:spPr>
          <a:xfrm>
            <a:off x="169854" y="2742385"/>
            <a:ext cx="8820000" cy="1800000"/>
          </a:xfrm>
          <a:prstGeom prst="roundRect">
            <a:avLst>
              <a:gd name="adj" fmla="val 11074"/>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10" name="テキスト ボックス 9"/>
          <p:cNvSpPr txBox="1"/>
          <p:nvPr/>
        </p:nvSpPr>
        <p:spPr>
          <a:xfrm>
            <a:off x="4600602" y="3030674"/>
            <a:ext cx="4284000" cy="1368000"/>
          </a:xfrm>
          <a:prstGeom prst="rect">
            <a:avLst/>
          </a:prstGeom>
          <a:solidFill>
            <a:schemeClr val="bg1"/>
          </a:solidFill>
          <a:ln w="28575">
            <a:solidFill>
              <a:schemeClr val="accent5"/>
            </a:solidFill>
          </a:ln>
        </p:spPr>
        <p:txBody>
          <a:bodyPr wrap="square" tIns="72000" anchor="ctr">
            <a:noAutofit/>
          </a:bodyPr>
          <a:lstStyle/>
          <a:p>
            <a:pPr marL="179705" marR="0" lvl="0" indent="-457200" defTabSz="914400" rtl="0" eaLnBrk="1" fontAlgn="auto" latinLnBrk="0" hangingPunct="1">
              <a:lnSpc>
                <a:spcPct val="100000"/>
              </a:lnSpc>
              <a:spcBef>
                <a:spcPts val="60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基本目標④：</a:t>
            </a: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ひとが集まる大阪をつくる</a:t>
            </a:r>
            <a:endPar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a:p>
            <a:pPr marL="0" marR="0" lvl="0" indent="-457200" defTabSz="914400" rtl="0" eaLnBrk="1" fontAlgn="auto" latinLnBrk="0" hangingPunct="1">
              <a:lnSpc>
                <a:spcPct val="100000"/>
              </a:lnSpc>
              <a:spcBef>
                <a:spcPts val="60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a:t>
            </a:r>
            <a:r>
              <a:rPr kumimoji="1" lang="en-US" altLang="ja-JP" sz="12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r>
              <a:rPr kumimoji="1" lang="ja-JP" altLang="en-US" sz="12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基本的方向</a:t>
            </a:r>
            <a:r>
              <a:rPr kumimoji="1" lang="en-US" altLang="ja-JP" sz="12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p>
          <a:p>
            <a:pPr marL="704850" marR="0" lvl="0" indent="-342900" defTabSz="914400" rtl="0" eaLnBrk="1" fontAlgn="auto" latinLnBrk="0" hangingPunct="1">
              <a:lnSpc>
                <a:spcPct val="100000"/>
              </a:lnSpc>
              <a:spcBef>
                <a:spcPts val="0"/>
              </a:spcBef>
              <a:spcAft>
                <a:spcPts val="0"/>
              </a:spcAft>
              <a:buClrTx/>
              <a:buSzTx/>
              <a:buFontTx/>
              <a:buAutoNum type="arabicParenBoth"/>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都市魅力の創出・発信</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704850" marR="0" lvl="0" indent="-342900" defTabSz="914400" rtl="0" eaLnBrk="1" fontAlgn="auto" latinLnBrk="0" hangingPunct="1">
              <a:lnSpc>
                <a:spcPct val="100000"/>
              </a:lnSpc>
              <a:spcBef>
                <a:spcPts val="0"/>
              </a:spcBef>
              <a:spcAft>
                <a:spcPts val="0"/>
              </a:spcAft>
              <a:buClrTx/>
              <a:buSzTx/>
              <a:buFontTx/>
              <a:buAutoNum type="arabicParenBoth"/>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観光客の受入環境の充実</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1168400" defTabSz="914400" rtl="0" eaLnBrk="1" fontAlgn="auto" latinLnBrk="0" hangingPunct="1">
              <a:lnSpc>
                <a:spcPct val="100000"/>
              </a:lnSpc>
              <a:spcBef>
                <a:spcPts val="0"/>
              </a:spcBef>
              <a:spcAft>
                <a:spcPts val="60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
        <p:nvSpPr>
          <p:cNvPr id="21" name="テキスト ボックス 20"/>
          <p:cNvSpPr txBox="1"/>
          <p:nvPr/>
        </p:nvSpPr>
        <p:spPr>
          <a:xfrm>
            <a:off x="247306" y="3030674"/>
            <a:ext cx="4284000" cy="1368000"/>
          </a:xfrm>
          <a:prstGeom prst="rect">
            <a:avLst/>
          </a:prstGeom>
          <a:solidFill>
            <a:schemeClr val="bg1"/>
          </a:solidFill>
          <a:ln w="28575">
            <a:solidFill>
              <a:schemeClr val="accent5"/>
            </a:solidFill>
          </a:ln>
        </p:spPr>
        <p:txBody>
          <a:bodyPr wrap="square" tIns="72000" anchor="ctr">
            <a:noAutofit/>
          </a:bodyPr>
          <a:lstStyle/>
          <a:p>
            <a:pPr marL="179705" marR="0" lvl="0" indent="-457200" defTabSz="914400" rtl="0" eaLnBrk="1" fontAlgn="auto" latinLnBrk="0" hangingPunct="1">
              <a:lnSpc>
                <a:spcPct val="100000"/>
              </a:lnSpc>
              <a:spcBef>
                <a:spcPts val="60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基本目標③：</a:t>
            </a: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大阪の経済を強くする</a:t>
            </a:r>
            <a:endPar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457200" defTabSz="914400" rtl="0" eaLnBrk="1" fontAlgn="auto" latinLnBrk="0" hangingPunct="1">
              <a:lnSpc>
                <a:spcPct val="100000"/>
              </a:lnSpc>
              <a:spcBef>
                <a:spcPts val="60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a:t>
            </a:r>
            <a:r>
              <a:rPr kumimoji="1" lang="en-US" altLang="ja-JP" sz="12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r>
              <a:rPr kumimoji="1" lang="ja-JP" altLang="en-US" sz="12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基本的方向</a:t>
            </a:r>
            <a:r>
              <a:rPr kumimoji="1" lang="en-US" altLang="ja-JP" sz="12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p>
          <a:p>
            <a:pPr marL="704850" marR="0" lvl="0" indent="-342900" defTabSz="914400" rtl="0" eaLnBrk="1" fontAlgn="auto" latinLnBrk="0" hangingPunct="1">
              <a:lnSpc>
                <a:spcPct val="100000"/>
              </a:lnSpc>
              <a:spcBef>
                <a:spcPts val="0"/>
              </a:spcBef>
              <a:spcAft>
                <a:spcPts val="0"/>
              </a:spcAft>
              <a:buClrTx/>
              <a:buSzTx/>
              <a:buFontTx/>
              <a:buAutoNum type="arabicParenBoth"/>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産業の創出・振興</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704850" marR="0" lvl="0" indent="-342900" defTabSz="914400" rtl="0" eaLnBrk="1" fontAlgn="auto" latinLnBrk="0" hangingPunct="1">
              <a:lnSpc>
                <a:spcPct val="100000"/>
              </a:lnSpc>
              <a:spcBef>
                <a:spcPts val="0"/>
              </a:spcBef>
              <a:spcAft>
                <a:spcPts val="0"/>
              </a:spcAft>
              <a:buClrTx/>
              <a:buSzTx/>
              <a:buFontTx/>
              <a:buAutoNum type="arabicParenBoth"/>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企業の人材確保支援</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704850" marR="0" lvl="0" indent="-342900" defTabSz="914400" rtl="0" eaLnBrk="1" fontAlgn="auto" latinLnBrk="0" hangingPunct="1">
              <a:lnSpc>
                <a:spcPct val="100000"/>
              </a:lnSpc>
              <a:spcBef>
                <a:spcPts val="0"/>
              </a:spcBef>
              <a:spcAft>
                <a:spcPts val="0"/>
              </a:spcAft>
              <a:buClrTx/>
              <a:buSzTx/>
              <a:buFontTx/>
              <a:buAutoNum type="arabicParenBoth"/>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インフラ</a:t>
            </a:r>
            <a:r>
              <a:rPr kumimoji="0"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の充実・強化</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
        <p:nvSpPr>
          <p:cNvPr id="20" name="正方形/長方形 19"/>
          <p:cNvSpPr/>
          <p:nvPr/>
        </p:nvSpPr>
        <p:spPr>
          <a:xfrm>
            <a:off x="217170" y="2736508"/>
            <a:ext cx="8785225" cy="338455"/>
          </a:xfrm>
          <a:prstGeom prst="rect">
            <a:avLst/>
          </a:prstGeom>
        </p:spPr>
        <p:txBody>
          <a:bodyPr wrap="square" lIns="91440" tIns="45720" rIns="91440" bIns="45720" anchor="t">
            <a:spAutoFit/>
          </a:bodyPr>
          <a:lstStyle/>
          <a:p>
            <a:pPr marL="179705" marR="0" lvl="0" indent="-457200" algn="just"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Ⅱ　</a:t>
            </a: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eiryo UI" panose="020B0604030504040204" charset="-128"/>
              </a:rPr>
              <a:t>東西二極の一極としての社会経済構造の構築</a:t>
            </a:r>
            <a:endParaRPr kumimoji="1" lang="en-US" altLang="ja-JP"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eiryo UI" panose="020B0604030504040204" charset="-128"/>
            </a:endParaRPr>
          </a:p>
        </p:txBody>
      </p:sp>
      <p:sp>
        <p:nvSpPr>
          <p:cNvPr id="15" name="正方形/長方形 14"/>
          <p:cNvSpPr/>
          <p:nvPr/>
        </p:nvSpPr>
        <p:spPr>
          <a:xfrm>
            <a:off x="401560" y="4517127"/>
            <a:ext cx="8784975" cy="323165"/>
          </a:xfrm>
          <a:prstGeom prst="rect">
            <a:avLst/>
          </a:prstGeom>
        </p:spPr>
        <p:txBody>
          <a:bodyPr wrap="square" lIns="91440" tIns="45720" rIns="91440" bIns="45720" anchor="t">
            <a:spAutoFit/>
          </a:bodyPr>
          <a:lstStyle/>
          <a:p>
            <a:pPr marL="179705" marR="0" lvl="0" indent="-457200" algn="just" defTabSz="914400" rtl="0" eaLnBrk="1" fontAlgn="auto" latinLnBrk="0" hangingPunct="1">
              <a:lnSpc>
                <a:spcPct val="100000"/>
              </a:lnSpc>
              <a:spcBef>
                <a:spcPts val="0"/>
              </a:spcBef>
              <a:spcAft>
                <a:spcPts val="0"/>
              </a:spcAft>
              <a:buClrTx/>
              <a:buSzTx/>
              <a:buFontTx/>
              <a:buNone/>
              <a:tabLst/>
              <a:defRPr/>
            </a:pPr>
            <a:r>
              <a:rPr kumimoji="1" lang="en-US" altLang="ja-JP" sz="15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eiryo UI" panose="020B0604030504040204" charset="-128"/>
              </a:rPr>
              <a:t>Ⅱ</a:t>
            </a:r>
            <a:r>
              <a:rPr kumimoji="1" lang="ja-JP" altLang="en-US" sz="15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eiryo UI" panose="020B0604030504040204" charset="-128"/>
              </a:rPr>
              <a:t>　人口減少・超高齢社会でも持続可能な地域づくり</a:t>
            </a:r>
            <a:endParaRPr kumimoji="1" lang="en-US" altLang="ja-JP" sz="15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eiryo UI" panose="020B0604030504040204" charset="-128"/>
            </a:endParaRPr>
          </a:p>
        </p:txBody>
      </p:sp>
      <p:sp>
        <p:nvSpPr>
          <p:cNvPr id="16" name="四角形: 角を丸くする 15"/>
          <p:cNvSpPr/>
          <p:nvPr/>
        </p:nvSpPr>
        <p:spPr>
          <a:xfrm>
            <a:off x="169854" y="869420"/>
            <a:ext cx="8820000" cy="1800000"/>
          </a:xfrm>
          <a:prstGeom prst="roundRect">
            <a:avLst>
              <a:gd name="adj" fmla="val 8813"/>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23" name="正方形/長方形 22"/>
          <p:cNvSpPr/>
          <p:nvPr/>
        </p:nvSpPr>
        <p:spPr>
          <a:xfrm>
            <a:off x="179512" y="146838"/>
            <a:ext cx="8136904" cy="369332"/>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１）取組の基本目標・基本的方向</a:t>
            </a:r>
            <a:endParaRPr kumimoji="1" lang="ja-JP" altLang="en-US" sz="1800" b="0" i="0" u="none" strike="noStrike" kern="1200" cap="none" spc="0" normalizeH="0" baseline="0" noProof="0" dirty="0">
              <a:ln>
                <a:noFill/>
              </a:ln>
              <a:solidFill>
                <a:prstClr val="black"/>
              </a:solidFill>
              <a:effectLst/>
              <a:highlight>
                <a:srgbClr val="FFFF00"/>
              </a:highlight>
              <a:uLnTx/>
              <a:uFillTx/>
              <a:latin typeface="Meiryo UI" panose="020B0604030504040204" charset="-128"/>
              <a:ea typeface="Meiryo UI" panose="020B0604030504040204" charset="-128"/>
              <a:cs typeface="Meiryo UI" panose="020B0604030504040204" charset="-128"/>
            </a:endParaRPr>
          </a:p>
        </p:txBody>
      </p:sp>
      <p:sp>
        <p:nvSpPr>
          <p:cNvPr id="25" name="正方形/長方形 24"/>
          <p:cNvSpPr/>
          <p:nvPr/>
        </p:nvSpPr>
        <p:spPr>
          <a:xfrm>
            <a:off x="164150" y="865524"/>
            <a:ext cx="8784975" cy="338554"/>
          </a:xfrm>
          <a:prstGeom prst="rect">
            <a:avLst/>
          </a:prstGeom>
        </p:spPr>
        <p:txBody>
          <a:bodyPr wrap="square" lIns="91440" tIns="45720" rIns="91440" bIns="45720" anchor="t">
            <a:spAutoFit/>
          </a:bodyPr>
          <a:lstStyle/>
          <a:p>
            <a:pPr marL="179705" marR="0" lvl="0" indent="-457200" algn="just"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eiryo UI" panose="020B0604030504040204" charset="-128"/>
              </a:rPr>
              <a:t>Ⅰ</a:t>
            </a: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eiryo UI" panose="020B0604030504040204" charset="-128"/>
              </a:rPr>
              <a:t>　若者が活躍でき、子育て安心の都市「大阪」の実現</a:t>
            </a:r>
            <a:endParaRPr kumimoji="1" lang="en-US" altLang="ja-JP"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eiryo UI" panose="020B0604030504040204" charset="-128"/>
            </a:endParaRPr>
          </a:p>
        </p:txBody>
      </p:sp>
      <p:sp>
        <p:nvSpPr>
          <p:cNvPr id="6" name="テキスト ボックス 16"/>
          <p:cNvSpPr txBox="1"/>
          <p:nvPr/>
        </p:nvSpPr>
        <p:spPr>
          <a:xfrm>
            <a:off x="247306" y="1199341"/>
            <a:ext cx="4284000" cy="1368000"/>
          </a:xfrm>
          <a:prstGeom prst="rect">
            <a:avLst/>
          </a:prstGeom>
          <a:solidFill>
            <a:schemeClr val="bg1"/>
          </a:solidFill>
          <a:ln w="28575">
            <a:solidFill>
              <a:schemeClr val="accent6"/>
            </a:solidFill>
          </a:ln>
        </p:spPr>
        <p:txBody>
          <a:bodyPr wrap="square" tIns="72000" anchor="ctr">
            <a:noAutofit/>
          </a:bodyPr>
          <a:lstStyle/>
          <a:p>
            <a:pPr marL="179705" marR="0" lvl="0" indent="-457200"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基本目標①：</a:t>
            </a: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これからの大阪を担うひとをつくる</a:t>
            </a:r>
          </a:p>
          <a:p>
            <a:pPr marL="0" marR="0" lvl="0" indent="-457200" defTabSz="914400" rtl="0" eaLnBrk="1" fontAlgn="auto" latinLnBrk="0" hangingPunct="1">
              <a:lnSpc>
                <a:spcPct val="100000"/>
              </a:lnSpc>
              <a:spcBef>
                <a:spcPts val="60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a:t>
            </a:r>
            <a:r>
              <a:rPr kumimoji="1" lang="en-US" altLang="ja-JP" sz="12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r>
              <a:rPr kumimoji="1" lang="ja-JP" altLang="en-US" sz="12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基本的方向</a:t>
            </a:r>
            <a:r>
              <a:rPr kumimoji="1" lang="en-US" altLang="ja-JP" sz="12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704850" marR="0" lvl="0" indent="-342900" defTabSz="914400" rtl="0" eaLnBrk="1" fontAlgn="auto" latinLnBrk="0" hangingPunct="1">
              <a:lnSpc>
                <a:spcPct val="100000"/>
              </a:lnSpc>
              <a:spcBef>
                <a:spcPts val="0"/>
              </a:spcBef>
              <a:spcAft>
                <a:spcPts val="0"/>
              </a:spcAft>
              <a:buClrTx/>
              <a:buSzTx/>
              <a:buFontTx/>
              <a:buAutoNum type="arabicParenBoth"/>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若者の活躍支援</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704850" marR="0" lvl="0" indent="-342900" defTabSz="914400" rtl="0" eaLnBrk="1" fontAlgn="auto" latinLnBrk="0" hangingPunct="1">
              <a:lnSpc>
                <a:spcPct val="100000"/>
              </a:lnSpc>
              <a:spcBef>
                <a:spcPts val="0"/>
              </a:spcBef>
              <a:spcAft>
                <a:spcPts val="0"/>
              </a:spcAft>
              <a:buClrTx/>
              <a:buSzTx/>
              <a:buFontTx/>
              <a:buAutoNum type="arabicParenBoth"/>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子どもの育成環境の充実</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
        <p:nvSpPr>
          <p:cNvPr id="7" name="テキスト ボックス 17"/>
          <p:cNvSpPr txBox="1"/>
          <p:nvPr/>
        </p:nvSpPr>
        <p:spPr>
          <a:xfrm>
            <a:off x="4600602" y="1199341"/>
            <a:ext cx="4284000" cy="1368000"/>
          </a:xfrm>
          <a:prstGeom prst="rect">
            <a:avLst/>
          </a:prstGeom>
          <a:solidFill>
            <a:schemeClr val="bg1"/>
          </a:solidFill>
          <a:ln w="28575">
            <a:solidFill>
              <a:schemeClr val="accent6"/>
            </a:solidFill>
          </a:ln>
        </p:spPr>
        <p:txBody>
          <a:bodyPr wrap="square" tIns="72000" anchor="ctr">
            <a:noAutofit/>
          </a:bodyPr>
          <a:lstStyle/>
          <a:p>
            <a:pPr marL="1533525" marR="0" lvl="0" indent="-1811655" defTabSz="914400" rtl="0" eaLnBrk="1" fontAlgn="auto" latinLnBrk="0" hangingPunct="1">
              <a:lnSpc>
                <a:spcPct val="100000"/>
              </a:lnSpc>
              <a:spcBef>
                <a:spcPts val="60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基本目標②：</a:t>
            </a: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結婚・出産・子育ての希望をかなえる</a:t>
            </a:r>
            <a:endPar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a:p>
            <a:pPr marL="0" marR="0" lvl="0" indent="-457200" defTabSz="914400" rtl="0" eaLnBrk="1" fontAlgn="auto" latinLnBrk="0" hangingPunct="1">
              <a:lnSpc>
                <a:spcPct val="100000"/>
              </a:lnSpc>
              <a:spcBef>
                <a:spcPts val="60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a:t>
            </a:r>
            <a:r>
              <a:rPr kumimoji="1" lang="en-US" altLang="ja-JP" sz="12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r>
              <a:rPr kumimoji="1" lang="ja-JP" altLang="en-US" sz="12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基本的方向</a:t>
            </a:r>
            <a:r>
              <a:rPr kumimoji="1" lang="en-US" altLang="ja-JP" sz="12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p>
          <a:p>
            <a:pPr marL="704850" indent="-342900">
              <a:buFontTx/>
              <a:buAutoNum type="arabicParenBoth"/>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結婚・妊娠・出産・子育て環境の充実</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704850" marR="0" lvl="0" indent="-342900" defTabSz="914400" rtl="0" eaLnBrk="1" fontAlgn="auto" latinLnBrk="0" hangingPunct="1">
              <a:lnSpc>
                <a:spcPct val="100000"/>
              </a:lnSpc>
              <a:spcBef>
                <a:spcPts val="0"/>
              </a:spcBef>
              <a:spcAft>
                <a:spcPts val="0"/>
              </a:spcAft>
              <a:buClrTx/>
              <a:buSzTx/>
              <a:buFontTx/>
              <a:buAutoNum type="arabicParenBoth"/>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仕事と子育ての両立</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
        <p:nvSpPr>
          <p:cNvPr id="8" name="四角形: 角を丸くする 11"/>
          <p:cNvSpPr/>
          <p:nvPr/>
        </p:nvSpPr>
        <p:spPr>
          <a:xfrm>
            <a:off x="169854" y="4614625"/>
            <a:ext cx="8820000" cy="1800000"/>
          </a:xfrm>
          <a:prstGeom prst="roundRect">
            <a:avLst>
              <a:gd name="adj" fmla="val 11268"/>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9" name="テキスト ボックス 12"/>
          <p:cNvSpPr txBox="1"/>
          <p:nvPr/>
        </p:nvSpPr>
        <p:spPr>
          <a:xfrm>
            <a:off x="247306" y="4928949"/>
            <a:ext cx="4284000" cy="1368000"/>
          </a:xfrm>
          <a:prstGeom prst="rect">
            <a:avLst/>
          </a:prstGeom>
          <a:solidFill>
            <a:schemeClr val="bg1"/>
          </a:solidFill>
          <a:ln w="28575">
            <a:solidFill>
              <a:schemeClr val="accent3"/>
            </a:solidFill>
          </a:ln>
        </p:spPr>
        <p:txBody>
          <a:bodyPr wrap="square" tIns="72000" anchor="ctr">
            <a:noAutofit/>
          </a:bodyPr>
          <a:lstStyle/>
          <a:p>
            <a:pPr marL="179705" marR="0" lvl="0" indent="-457200" defTabSz="914400" rtl="0" eaLnBrk="1" fontAlgn="auto" latinLnBrk="0" hangingPunct="1">
              <a:lnSpc>
                <a:spcPct val="100000"/>
              </a:lnSpc>
              <a:spcBef>
                <a:spcPts val="60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基本目標⑤：</a:t>
            </a: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住み続けたいまちをつくる</a:t>
            </a:r>
            <a:endPar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0" marR="0" lvl="0" indent="-457200" defTabSz="914400" rtl="0" eaLnBrk="1" fontAlgn="auto" latinLnBrk="0" hangingPunct="1">
              <a:lnSpc>
                <a:spcPct val="100000"/>
              </a:lnSpc>
              <a:spcBef>
                <a:spcPts val="60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a:t>
            </a:r>
            <a:r>
              <a:rPr kumimoji="1" lang="en-US" altLang="ja-JP" sz="12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r>
              <a:rPr kumimoji="1" lang="ja-JP" altLang="en-US" sz="12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基本的方向</a:t>
            </a:r>
            <a:r>
              <a:rPr kumimoji="1" lang="en-US" altLang="ja-JP" sz="12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704850" marR="0" lvl="0" indent="-342900" defTabSz="914400" rtl="0" eaLnBrk="1" fontAlgn="auto" latinLnBrk="0" hangingPunct="1">
              <a:lnSpc>
                <a:spcPct val="100000"/>
              </a:lnSpc>
              <a:spcBef>
                <a:spcPts val="0"/>
              </a:spcBef>
              <a:spcAft>
                <a:spcPts val="0"/>
              </a:spcAft>
              <a:buClrTx/>
              <a:buSzTx/>
              <a:buFontTx/>
              <a:buAutoNum type="arabicParenBoth"/>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持続可能な地域づくり</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704850" marR="0" lvl="0" indent="-342900" defTabSz="914400" rtl="0" eaLnBrk="1" fontAlgn="auto" latinLnBrk="0" hangingPunct="1">
              <a:lnSpc>
                <a:spcPct val="100000"/>
              </a:lnSpc>
              <a:spcBef>
                <a:spcPts val="0"/>
              </a:spcBef>
              <a:spcAft>
                <a:spcPts val="0"/>
              </a:spcAft>
              <a:buClrTx/>
              <a:buSzTx/>
              <a:buFontTx/>
              <a:buAutoNum type="arabicParenBoth"/>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安全・安心の確保</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704850" marR="0" lvl="0" indent="-342900" defTabSz="914400" rtl="0" eaLnBrk="1" fontAlgn="auto" latinLnBrk="0" hangingPunct="1">
              <a:lnSpc>
                <a:spcPct val="100000"/>
              </a:lnSpc>
              <a:spcBef>
                <a:spcPts val="0"/>
              </a:spcBef>
              <a:spcAft>
                <a:spcPts val="0"/>
              </a:spcAft>
              <a:buClrTx/>
              <a:buSzTx/>
              <a:buFontTx/>
              <a:buAutoNum type="arabicParenBoth"/>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環境にやさしい都市の実現</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
        <p:nvSpPr>
          <p:cNvPr id="11" name="テキスト ボックス 13"/>
          <p:cNvSpPr txBox="1"/>
          <p:nvPr/>
        </p:nvSpPr>
        <p:spPr>
          <a:xfrm>
            <a:off x="4600602" y="4928949"/>
            <a:ext cx="4284000" cy="1368000"/>
          </a:xfrm>
          <a:prstGeom prst="rect">
            <a:avLst/>
          </a:prstGeom>
          <a:solidFill>
            <a:schemeClr val="bg1"/>
          </a:solidFill>
          <a:ln w="28575">
            <a:solidFill>
              <a:schemeClr val="accent3"/>
            </a:solidFill>
          </a:ln>
        </p:spPr>
        <p:txBody>
          <a:bodyPr wrap="square" tIns="72000" anchor="ctr">
            <a:noAutofit/>
          </a:bodyPr>
          <a:lstStyle/>
          <a:p>
            <a:pPr marL="1533525" marR="0" lvl="0" indent="-1811655" defTabSz="914400" rtl="0" eaLnBrk="1" fontAlgn="auto" latinLnBrk="0" hangingPunct="1">
              <a:lnSpc>
                <a:spcPct val="100000"/>
              </a:lnSpc>
              <a:spcBef>
                <a:spcPts val="60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基本目標⑥：</a:t>
            </a: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誰もが健康で活躍できるまちをつくる</a:t>
            </a:r>
            <a:endPar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a:p>
            <a:pPr marL="0" marR="0" lvl="0" indent="-457200" defTabSz="914400" rtl="0" eaLnBrk="1" fontAlgn="auto" latinLnBrk="0" hangingPunct="1">
              <a:lnSpc>
                <a:spcPct val="100000"/>
              </a:lnSpc>
              <a:spcBef>
                <a:spcPts val="60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a:t>
            </a:r>
            <a:r>
              <a:rPr kumimoji="1" lang="en-US" altLang="ja-JP" sz="12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r>
              <a:rPr kumimoji="1" lang="ja-JP" altLang="en-US" sz="12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基本的方向</a:t>
            </a:r>
            <a:r>
              <a:rPr kumimoji="1" lang="en-US" altLang="ja-JP" sz="12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p>
          <a:p>
            <a:pPr marL="704850" marR="0" lvl="0" indent="-342900" defTabSz="914400" rtl="0" eaLnBrk="1" fontAlgn="auto" latinLnBrk="0" hangingPunct="1">
              <a:lnSpc>
                <a:spcPct val="100000"/>
              </a:lnSpc>
              <a:spcBef>
                <a:spcPts val="0"/>
              </a:spcBef>
              <a:spcAft>
                <a:spcPts val="0"/>
              </a:spcAft>
              <a:buClrTx/>
              <a:buSzTx/>
              <a:buFontTx/>
              <a:buAutoNum type="arabicParenBoth"/>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あらゆる人が活躍できる「全員参画社会」の実現</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704850" marR="0" lvl="0" indent="-342900" defTabSz="914400" rtl="0" eaLnBrk="1" fontAlgn="auto" latinLnBrk="0" hangingPunct="1">
              <a:lnSpc>
                <a:spcPct val="100000"/>
              </a:lnSpc>
              <a:spcBef>
                <a:spcPts val="0"/>
              </a:spcBef>
              <a:spcAft>
                <a:spcPts val="0"/>
              </a:spcAft>
              <a:buClrTx/>
              <a:buSzTx/>
              <a:buFontTx/>
              <a:buAutoNum type="arabicParenBoth"/>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健康寿命の延伸</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704850" marR="0" lvl="0" indent="-342900" defTabSz="914400" rtl="0" eaLnBrk="1" fontAlgn="auto" latinLnBrk="0" hangingPunct="1">
              <a:lnSpc>
                <a:spcPct val="100000"/>
              </a:lnSpc>
              <a:spcBef>
                <a:spcPts val="0"/>
              </a:spcBef>
              <a:spcAft>
                <a:spcPts val="0"/>
              </a:spcAft>
              <a:buClrTx/>
              <a:buSzTx/>
              <a:buFontTx/>
              <a:buAutoNum type="arabicParenBoth"/>
              <a:tabLst/>
              <a:defRPr/>
            </a:pPr>
            <a:r>
              <a:rPr kumimoji="0"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高齢者等がいきいきと暮らせるまちづくり</a:t>
            </a:r>
            <a:endPar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p:txBody>
      </p:sp>
      <p:sp>
        <p:nvSpPr>
          <p:cNvPr id="26" name="正方形/長方形 14"/>
          <p:cNvSpPr/>
          <p:nvPr/>
        </p:nvSpPr>
        <p:spPr>
          <a:xfrm>
            <a:off x="169545" y="4614625"/>
            <a:ext cx="8785225" cy="338455"/>
          </a:xfrm>
          <a:prstGeom prst="rect">
            <a:avLst/>
          </a:prstGeom>
        </p:spPr>
        <p:txBody>
          <a:bodyPr wrap="square" lIns="91440" tIns="45720" rIns="91440" bIns="45720" anchor="t">
            <a:spAutoFit/>
          </a:bodyPr>
          <a:lstStyle/>
          <a:p>
            <a:pPr marL="179705" marR="0" lvl="0" indent="-457200" algn="just"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eiryo UI" panose="020B0604030504040204" charset="-128"/>
              </a:rPr>
              <a:t>Ⅲ　人口減少・超高齢社会でも持続可能な地域づくり</a:t>
            </a:r>
            <a:endParaRPr kumimoji="1" lang="en-US" altLang="ja-JP"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eiryo UI" panose="020B0604030504040204" charset="-128"/>
            </a:endParaRPr>
          </a:p>
        </p:txBody>
      </p:sp>
      <p:sp>
        <p:nvSpPr>
          <p:cNvPr id="18" name="正方形/長方形 17">
            <a:extLst>
              <a:ext uri="{FF2B5EF4-FFF2-40B4-BE49-F238E27FC236}">
                <a16:creationId xmlns:a16="http://schemas.microsoft.com/office/drawing/2014/main" id="{4B1A553C-4810-4DC2-8A7A-7EB1A7E40A3E}"/>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97</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179516" y="557972"/>
            <a:ext cx="8784976"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sp>
        <p:nvSpPr>
          <p:cNvPr id="23" name="正方形/長方形 22"/>
          <p:cNvSpPr/>
          <p:nvPr/>
        </p:nvSpPr>
        <p:spPr>
          <a:xfrm>
            <a:off x="179512" y="146838"/>
            <a:ext cx="8136904" cy="369332"/>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２）具体的取組</a:t>
            </a:r>
            <a:endParaRPr kumimoji="1" lang="ja-JP" altLang="en-US" sz="1800" b="0" i="0" u="none" strike="noStrike" kern="1200" cap="none" spc="0" normalizeH="0" baseline="0" noProof="0" dirty="0">
              <a:ln>
                <a:noFill/>
              </a:ln>
              <a:solidFill>
                <a:prstClr val="black"/>
              </a:solidFill>
              <a:effectLst/>
              <a:highlight>
                <a:srgbClr val="FFFF00"/>
              </a:highlight>
              <a:uLnTx/>
              <a:uFillTx/>
              <a:latin typeface="Meiryo UI" panose="020B0604030504040204" charset="-128"/>
              <a:ea typeface="Meiryo UI" panose="020B0604030504040204" charset="-128"/>
              <a:cs typeface="Meiryo UI" panose="020B0604030504040204" charset="-128"/>
            </a:endParaRPr>
          </a:p>
        </p:txBody>
      </p:sp>
      <p:sp>
        <p:nvSpPr>
          <p:cNvPr id="32" name="正方形/長方形 31">
            <a:extLst>
              <a:ext uri="{FF2B5EF4-FFF2-40B4-BE49-F238E27FC236}">
                <a16:creationId xmlns:a16="http://schemas.microsoft.com/office/drawing/2014/main" id="{888F4C37-1FAF-40B2-B160-300DA20B98DC}"/>
              </a:ext>
            </a:extLst>
          </p:cNvPr>
          <p:cNvSpPr/>
          <p:nvPr/>
        </p:nvSpPr>
        <p:spPr>
          <a:xfrm>
            <a:off x="179512" y="585329"/>
            <a:ext cx="8784975" cy="338554"/>
          </a:xfrm>
          <a:prstGeom prst="rect">
            <a:avLst/>
          </a:prstGeom>
        </p:spPr>
        <p:txBody>
          <a:bodyPr wrap="square" lIns="91440" tIns="45720" rIns="91440" bIns="45720" anchor="t">
            <a:spAutoFit/>
          </a:bodyPr>
          <a:lstStyle/>
          <a:p>
            <a:pPr marL="180975" marR="0" lvl="0" indent="-180975" algn="just"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Ⅰ</a:t>
            </a: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　若者が活躍でき、子育て安心の都市「大阪」の実現</a:t>
            </a:r>
            <a:endPar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p:txBody>
      </p:sp>
      <p:graphicFrame>
        <p:nvGraphicFramePr>
          <p:cNvPr id="33" name="表 32">
            <a:extLst>
              <a:ext uri="{FF2B5EF4-FFF2-40B4-BE49-F238E27FC236}">
                <a16:creationId xmlns:a16="http://schemas.microsoft.com/office/drawing/2014/main" id="{DDE85B39-CA55-4C71-87BC-44DF3E88DC03}"/>
              </a:ext>
            </a:extLst>
          </p:cNvPr>
          <p:cNvGraphicFramePr>
            <a:graphicFrameLocks noGrp="1"/>
          </p:cNvGraphicFramePr>
          <p:nvPr>
            <p:extLst>
              <p:ext uri="{D42A27DB-BD31-4B8C-83A1-F6EECF244321}">
                <p14:modId xmlns:p14="http://schemas.microsoft.com/office/powerpoint/2010/main" val="2283664864"/>
              </p:ext>
            </p:extLst>
          </p:nvPr>
        </p:nvGraphicFramePr>
        <p:xfrm>
          <a:off x="119398" y="2933404"/>
          <a:ext cx="8905205" cy="3519420"/>
        </p:xfrm>
        <a:graphic>
          <a:graphicData uri="http://schemas.openxmlformats.org/drawingml/2006/table">
            <a:tbl>
              <a:tblPr firstRow="1" bandRow="1">
                <a:tableStyleId>{93296810-A885-4BE3-A3E7-6D5BEEA58F35}</a:tableStyleId>
              </a:tblPr>
              <a:tblGrid>
                <a:gridCol w="5553068">
                  <a:extLst>
                    <a:ext uri="{9D8B030D-6E8A-4147-A177-3AD203B41FA5}">
                      <a16:colId xmlns:a16="http://schemas.microsoft.com/office/drawing/2014/main" val="20000"/>
                    </a:ext>
                  </a:extLst>
                </a:gridCol>
                <a:gridCol w="3352137">
                  <a:extLst>
                    <a:ext uri="{9D8B030D-6E8A-4147-A177-3AD203B41FA5}">
                      <a16:colId xmlns:a16="http://schemas.microsoft.com/office/drawing/2014/main" val="20001"/>
                    </a:ext>
                  </a:extLst>
                </a:gridCol>
              </a:tblGrid>
              <a:tr h="216000">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ja-JP" altLang="en-US" sz="1100" b="1" dirty="0">
                          <a:solidFill>
                            <a:schemeClr val="bg1"/>
                          </a:solidFill>
                        </a:rPr>
                        <a:t>具体的目標（</a:t>
                      </a:r>
                      <a:r>
                        <a:rPr kumimoji="1" lang="en-US" altLang="ja-JP" sz="1100" b="1" dirty="0">
                          <a:solidFill>
                            <a:schemeClr val="bg1"/>
                          </a:solidFill>
                        </a:rPr>
                        <a:t>KPI</a:t>
                      </a:r>
                      <a:r>
                        <a:rPr kumimoji="1" lang="ja-JP" altLang="en-US" sz="1100" b="1" dirty="0">
                          <a:solidFill>
                            <a:schemeClr val="bg1"/>
                          </a:solidFill>
                        </a:rPr>
                        <a:t>）</a:t>
                      </a:r>
                      <a:endParaRPr kumimoji="1" lang="ja-JP" altLang="en-US" sz="1100" b="1" dirty="0">
                        <a:solidFill>
                          <a:schemeClr val="bg1"/>
                        </a:solidFill>
                        <a:latin typeface="Meiryo UI" panose="020B0604030504040204" charset="-128"/>
                        <a:ea typeface="Meiryo UI" panose="020B0604030504040204" charset="-128"/>
                      </a:endParaRPr>
                    </a:p>
                  </a:txBody>
                  <a:tcPr marL="68580" marR="68580" marT="34290" marB="34290" anchor="ctr">
                    <a:lnL w="12700" cap="flat" cmpd="sng" algn="ctr">
                      <a:solidFill>
                        <a:schemeClr val="accent6"/>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6"/>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ja-JP" altLang="en-US" sz="1100" b="1">
                          <a:solidFill>
                            <a:schemeClr val="bg1"/>
                          </a:solidFill>
                          <a:latin typeface="Meiryo UI" panose="020B0604030504040204" charset="-128"/>
                          <a:ea typeface="Meiryo UI" panose="020B0604030504040204" charset="-128"/>
                        </a:rPr>
                        <a:t>現状値</a:t>
                      </a:r>
                      <a:endParaRPr kumimoji="1" lang="ja-JP" altLang="en-US" sz="1100" b="1" dirty="0">
                        <a:solidFill>
                          <a:schemeClr val="bg1"/>
                        </a:solidFill>
                        <a:latin typeface="Meiryo UI" panose="020B0604030504040204" charset="-128"/>
                        <a:ea typeface="Meiryo UI" panose="020B0604030504040204" charset="-128"/>
                      </a:endParaRP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tcPr>
                </a:tc>
                <a:extLst>
                  <a:ext uri="{0D108BD9-81ED-4DB2-BD59-A6C34878D82A}">
                    <a16:rowId xmlns:a16="http://schemas.microsoft.com/office/drawing/2014/main" val="10000"/>
                  </a:ext>
                </a:extLst>
              </a:tr>
              <a:tr h="540000">
                <a:tc>
                  <a:txBody>
                    <a:bodyPr/>
                    <a:lstStyle/>
                    <a:p>
                      <a:r>
                        <a:rPr kumimoji="1" lang="ja-JP" altLang="en-US" sz="1200" b="1" dirty="0"/>
                        <a:t>○就業率（</a:t>
                      </a:r>
                      <a:r>
                        <a:rPr kumimoji="1" lang="en-US" altLang="ja-JP" sz="1200" b="1" dirty="0"/>
                        <a:t>15</a:t>
                      </a:r>
                      <a:r>
                        <a:rPr kumimoji="1" lang="ja-JP" altLang="en-US" sz="1200" b="1" dirty="0"/>
                        <a:t>～</a:t>
                      </a:r>
                      <a:r>
                        <a:rPr kumimoji="1" lang="en-US" altLang="ja-JP" sz="1200" b="1" dirty="0"/>
                        <a:t>34</a:t>
                      </a:r>
                      <a:r>
                        <a:rPr kumimoji="1" lang="ja-JP" altLang="en-US" sz="1200" b="1" dirty="0"/>
                        <a:t>歳）：全国平均を上回る</a:t>
                      </a:r>
                      <a:endParaRPr kumimoji="1" lang="ja-JP" altLang="en-US" sz="1200" b="1" dirty="0">
                        <a:latin typeface="Meiryo UI" panose="020B0604030504040204" charset="-128"/>
                        <a:ea typeface="Meiryo UI" panose="020B0604030504040204" charset="-128"/>
                      </a:endParaRPr>
                    </a:p>
                  </a:txBody>
                  <a:tcPr marL="68580" marR="68580" marT="34290" marB="3429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tcPr>
                </a:tc>
                <a:tc>
                  <a:txBody>
                    <a:bodyPr/>
                    <a:lstStyle/>
                    <a:p>
                      <a:pPr algn="ctr"/>
                      <a:r>
                        <a:rPr kumimoji="1" lang="en-US" altLang="zh-CN" sz="1050" dirty="0">
                          <a:solidFill>
                            <a:schemeClr val="tx1"/>
                          </a:solidFill>
                        </a:rPr>
                        <a:t>【2023</a:t>
                      </a:r>
                      <a:r>
                        <a:rPr kumimoji="1" lang="zh-CN" altLang="en-US" sz="1050" dirty="0">
                          <a:solidFill>
                            <a:schemeClr val="tx1"/>
                          </a:solidFill>
                        </a:rPr>
                        <a:t>年</a:t>
                      </a:r>
                      <a:r>
                        <a:rPr kumimoji="1" lang="en-US" altLang="zh-CN" sz="1050" dirty="0">
                          <a:solidFill>
                            <a:schemeClr val="tx1"/>
                          </a:solidFill>
                        </a:rPr>
                        <a:t>】</a:t>
                      </a:r>
                    </a:p>
                    <a:p>
                      <a:pPr algn="ctr"/>
                      <a:r>
                        <a:rPr kumimoji="1" lang="en-US" altLang="zh-CN" sz="1050" dirty="0">
                          <a:solidFill>
                            <a:schemeClr val="tx1"/>
                          </a:solidFill>
                        </a:rPr>
                        <a:t>68.</a:t>
                      </a:r>
                      <a:r>
                        <a:rPr kumimoji="1" lang="en-US" altLang="ja-JP" sz="1050" dirty="0">
                          <a:solidFill>
                            <a:schemeClr val="tx1"/>
                          </a:solidFill>
                        </a:rPr>
                        <a:t>63</a:t>
                      </a:r>
                      <a:r>
                        <a:rPr kumimoji="1" lang="en-US" altLang="zh-CN" sz="1050" dirty="0">
                          <a:solidFill>
                            <a:schemeClr val="tx1"/>
                          </a:solidFill>
                        </a:rPr>
                        <a:t>%</a:t>
                      </a:r>
                    </a:p>
                    <a:p>
                      <a:pPr algn="ctr"/>
                      <a:r>
                        <a:rPr kumimoji="1" lang="zh-CN" altLang="en-US" sz="1050" dirty="0">
                          <a:solidFill>
                            <a:schemeClr val="tx1"/>
                          </a:solidFill>
                        </a:rPr>
                        <a:t>（対全国差：</a:t>
                      </a:r>
                      <a:r>
                        <a:rPr kumimoji="1" lang="en-US" altLang="zh-CN" sz="1050" dirty="0">
                          <a:solidFill>
                            <a:schemeClr val="tx1"/>
                          </a:solidFill>
                        </a:rPr>
                        <a:t>+</a:t>
                      </a:r>
                      <a:r>
                        <a:rPr kumimoji="1" lang="en-US" altLang="ja-JP" sz="1050" dirty="0">
                          <a:solidFill>
                            <a:schemeClr val="tx1"/>
                          </a:solidFill>
                        </a:rPr>
                        <a:t>0.44</a:t>
                      </a:r>
                      <a:r>
                        <a:rPr kumimoji="1" lang="zh-CN" altLang="en-US" sz="1050" dirty="0">
                          <a:solidFill>
                            <a:schemeClr val="tx1"/>
                          </a:solidFill>
                        </a:rPr>
                        <a:t>）</a:t>
                      </a:r>
                    </a:p>
                  </a:txBody>
                  <a:tcPr marL="68580" marR="68580" marT="34290" marB="3429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tcPr>
                </a:tc>
                <a:extLst>
                  <a:ext uri="{0D108BD9-81ED-4DB2-BD59-A6C34878D82A}">
                    <a16:rowId xmlns:a16="http://schemas.microsoft.com/office/drawing/2014/main" val="10001"/>
                  </a:ext>
                </a:extLst>
              </a:tr>
              <a:tr h="540000">
                <a:tc>
                  <a:txBody>
                    <a:bodyPr/>
                    <a:lstStyle/>
                    <a:p>
                      <a:r>
                        <a:rPr kumimoji="1" lang="ja-JP" altLang="en-US" sz="1200" b="1" dirty="0"/>
                        <a:t>○</a:t>
                      </a:r>
                      <a:r>
                        <a:rPr lang="ja-JP" altLang="en-US" sz="1200" b="1" dirty="0">
                          <a:solidFill>
                            <a:schemeClr val="tx1"/>
                          </a:solidFill>
                        </a:rPr>
                        <a:t>就職を希望していた者の就職率（府立高校・</a:t>
                      </a:r>
                      <a:r>
                        <a:rPr lang="zh-CN" altLang="en-US" sz="1200" b="1" dirty="0">
                          <a:solidFill>
                            <a:schemeClr val="tx1"/>
                          </a:solidFill>
                        </a:rPr>
                        <a:t>支援学校高等部</a:t>
                      </a:r>
                      <a:r>
                        <a:rPr lang="ja-JP" altLang="en-US" sz="1200" b="1" dirty="0">
                          <a:solidFill>
                            <a:schemeClr val="tx1"/>
                          </a:solidFill>
                        </a:rPr>
                        <a:t>の卒業者）</a:t>
                      </a:r>
                      <a:endParaRPr lang="en-US" altLang="ja-JP" sz="1200" b="1" dirty="0">
                        <a:solidFill>
                          <a:schemeClr val="tx1"/>
                        </a:solidFill>
                      </a:endParaRPr>
                    </a:p>
                    <a:p>
                      <a:r>
                        <a:rPr lang="ja-JP" altLang="en-US" sz="1200" b="1" dirty="0">
                          <a:solidFill>
                            <a:schemeClr val="tx1"/>
                          </a:solidFill>
                        </a:rPr>
                        <a:t>　：</a:t>
                      </a:r>
                      <a:r>
                        <a:rPr lang="en-US" altLang="ja-JP" sz="1200" b="1" dirty="0">
                          <a:solidFill>
                            <a:schemeClr val="tx1"/>
                          </a:solidFill>
                        </a:rPr>
                        <a:t>100</a:t>
                      </a:r>
                      <a:r>
                        <a:rPr lang="ja-JP" altLang="en-US" sz="1200" b="1" dirty="0">
                          <a:solidFill>
                            <a:schemeClr val="tx1"/>
                          </a:solidFill>
                        </a:rPr>
                        <a:t>％をめざす　</a:t>
                      </a:r>
                      <a:endParaRPr kumimoji="1" lang="ja-JP" altLang="en-US" sz="1200" b="1" dirty="0">
                        <a:latin typeface="Meiryo UI" panose="020B0604030504040204" charset="-128"/>
                        <a:ea typeface="Meiryo UI" panose="020B0604030504040204" charset="-128"/>
                      </a:endParaRPr>
                    </a:p>
                  </a:txBody>
                  <a:tcPr marL="68580" marR="68580" marT="34290" marB="3429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tcPr>
                </a:tc>
                <a:tc>
                  <a:txBody>
                    <a:bodyPr/>
                    <a:lstStyle/>
                    <a:p>
                      <a:pPr algn="ctr"/>
                      <a:r>
                        <a:rPr kumimoji="1" lang="en-US" altLang="zh-CN" sz="1050" dirty="0">
                          <a:solidFill>
                            <a:schemeClr val="tx1"/>
                          </a:solidFill>
                        </a:rPr>
                        <a:t>【2022</a:t>
                      </a:r>
                      <a:r>
                        <a:rPr kumimoji="1" lang="zh-CN" altLang="en-US" sz="1050" dirty="0">
                          <a:solidFill>
                            <a:schemeClr val="tx1"/>
                          </a:solidFill>
                        </a:rPr>
                        <a:t>年度</a:t>
                      </a:r>
                      <a:r>
                        <a:rPr kumimoji="1" lang="en-US" altLang="zh-CN" sz="1050" dirty="0">
                          <a:solidFill>
                            <a:schemeClr val="tx1"/>
                          </a:solidFill>
                        </a:rPr>
                        <a:t>】</a:t>
                      </a:r>
                    </a:p>
                    <a:p>
                      <a:pPr algn="ctr"/>
                      <a:r>
                        <a:rPr kumimoji="1" lang="ja-JP" altLang="en-US" sz="1050" dirty="0">
                          <a:solidFill>
                            <a:schemeClr val="tx1"/>
                          </a:solidFill>
                        </a:rPr>
                        <a:t>府立高校：</a:t>
                      </a:r>
                      <a:r>
                        <a:rPr kumimoji="1" lang="en-US" altLang="zh-CN" sz="1050" dirty="0">
                          <a:solidFill>
                            <a:schemeClr val="tx1"/>
                          </a:solidFill>
                        </a:rPr>
                        <a:t>95.6</a:t>
                      </a:r>
                      <a:r>
                        <a:rPr kumimoji="1" lang="zh-CN" altLang="en-US" sz="1050" dirty="0">
                          <a:solidFill>
                            <a:schemeClr val="tx1"/>
                          </a:solidFill>
                        </a:rPr>
                        <a:t>％</a:t>
                      </a:r>
                      <a:r>
                        <a:rPr kumimoji="1" lang="ja-JP" altLang="en-US" sz="1050" b="0" u="none" strike="noStrike" kern="1200" cap="none" spc="0" normalizeH="0" baseline="0" noProof="0" dirty="0">
                          <a:ln>
                            <a:noFill/>
                          </a:ln>
                          <a:solidFill>
                            <a:schemeClr val="tx1"/>
                          </a:solidFill>
                          <a:effectLst/>
                          <a:uLnTx/>
                          <a:uFillTx/>
                        </a:rPr>
                        <a:t>（対全国差：▲</a:t>
                      </a:r>
                      <a:r>
                        <a:rPr kumimoji="1" lang="en-US" altLang="ja-JP" sz="1050" b="0" u="none" strike="noStrike" kern="1200" cap="none" spc="0" normalizeH="0" baseline="0" noProof="0" dirty="0">
                          <a:ln>
                            <a:noFill/>
                          </a:ln>
                          <a:solidFill>
                            <a:schemeClr val="tx1"/>
                          </a:solidFill>
                          <a:effectLst/>
                          <a:uLnTx/>
                          <a:uFillTx/>
                        </a:rPr>
                        <a:t>2.4</a:t>
                      </a:r>
                      <a:r>
                        <a:rPr kumimoji="1" lang="ja-JP" altLang="en-US" sz="1050" b="0" u="none" strike="noStrike" kern="1200" cap="none" spc="0" normalizeH="0" baseline="0" noProof="0" dirty="0">
                          <a:ln>
                            <a:noFill/>
                          </a:ln>
                          <a:solidFill>
                            <a:schemeClr val="tx1"/>
                          </a:solidFill>
                          <a:effectLst/>
                          <a:uLnTx/>
                          <a:uFillTx/>
                        </a:rPr>
                        <a:t>）</a:t>
                      </a:r>
                      <a:endParaRPr kumimoji="1" lang="en-US" altLang="ja-JP" sz="1050" b="0" u="none" strike="noStrike" kern="1200" cap="none" spc="0" normalizeH="0" baseline="0" noProof="0" dirty="0">
                        <a:ln>
                          <a:noFill/>
                        </a:ln>
                        <a:solidFill>
                          <a:schemeClr val="tx1"/>
                        </a:solidFill>
                        <a:effectLst/>
                        <a:uLnTx/>
                        <a:uFillTx/>
                      </a:endParaRPr>
                    </a:p>
                    <a:p>
                      <a:pPr algn="ctr"/>
                      <a:r>
                        <a:rPr kumimoji="1" lang="ja-JP" altLang="en-US" sz="1050" dirty="0">
                          <a:solidFill>
                            <a:schemeClr val="tx1"/>
                          </a:solidFill>
                        </a:rPr>
                        <a:t>支援学校高等部：</a:t>
                      </a:r>
                      <a:r>
                        <a:rPr kumimoji="1" lang="en-US" altLang="ja-JP" sz="1050" dirty="0">
                          <a:solidFill>
                            <a:schemeClr val="tx1"/>
                          </a:solidFill>
                        </a:rPr>
                        <a:t>96.1</a:t>
                      </a:r>
                      <a:r>
                        <a:rPr kumimoji="1" lang="ja-JP" altLang="en-US" sz="1050" dirty="0">
                          <a:solidFill>
                            <a:schemeClr val="tx1"/>
                          </a:solidFill>
                        </a:rPr>
                        <a:t>％（全国データなし）</a:t>
                      </a:r>
                      <a:endParaRPr kumimoji="1" lang="en-US" altLang="ja-JP" sz="1050" b="0" i="0" u="none" strike="noStrike" kern="1200" cap="none" spc="0" normalizeH="0" baseline="0" noProof="0" dirty="0">
                        <a:ln>
                          <a:noFill/>
                        </a:ln>
                        <a:solidFill>
                          <a:schemeClr val="tx1"/>
                        </a:solidFill>
                        <a:effectLst/>
                        <a:uLnTx/>
                        <a:uFillTx/>
                        <a:latin typeface="Meiryo UI" panose="020B0604030504040204" charset="-128"/>
                        <a:ea typeface="Meiryo UI" panose="020B0604030504040204" charset="-128"/>
                        <a:cs typeface="+mn-cs"/>
                      </a:endParaRPr>
                    </a:p>
                  </a:txBody>
                  <a:tcPr marL="68580" marR="68580" marT="34290" marB="3429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tcPr>
                </a:tc>
                <a:extLst>
                  <a:ext uri="{0D108BD9-81ED-4DB2-BD59-A6C34878D82A}">
                    <a16:rowId xmlns:a16="http://schemas.microsoft.com/office/drawing/2014/main" val="10002"/>
                  </a:ext>
                </a:extLst>
              </a:tr>
              <a:tr h="540000">
                <a:tc>
                  <a:txBody>
                    <a:bodyPr/>
                    <a:lstStyle/>
                    <a:p>
                      <a:pPr marL="174625" indent="-174625"/>
                      <a:r>
                        <a:rPr kumimoji="1" lang="ja-JP" altLang="en-US" sz="1200" b="1" dirty="0"/>
                        <a:t>○「全国学力・学習状況調査」の平均正答率</a:t>
                      </a:r>
                      <a:endParaRPr kumimoji="1" lang="en-US" altLang="ja-JP" sz="1200" b="1" dirty="0"/>
                    </a:p>
                    <a:p>
                      <a:pPr marL="174625" indent="-174625"/>
                      <a:r>
                        <a:rPr kumimoji="1" lang="ja-JP" altLang="en-US" sz="1200" b="1" dirty="0"/>
                        <a:t>　：全国水準の達成・維持をめざす</a:t>
                      </a:r>
                      <a:endParaRPr kumimoji="1" lang="ja-JP" altLang="en-US" sz="1200" b="1" dirty="0">
                        <a:latin typeface="Meiryo UI" panose="020B0604030504040204" charset="-128"/>
                        <a:ea typeface="Meiryo UI" panose="020B0604030504040204" charset="-128"/>
                      </a:endParaRPr>
                    </a:p>
                  </a:txBody>
                  <a:tcPr marL="68580" marR="68580" marT="34290" marB="3429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tcPr>
                </a:tc>
                <a:tc>
                  <a:txBody>
                    <a:bodyPr/>
                    <a:lstStyle/>
                    <a:p>
                      <a:pPr algn="ctr">
                        <a:lnSpc>
                          <a:spcPct val="100000"/>
                        </a:lnSpc>
                      </a:pPr>
                      <a:r>
                        <a:rPr kumimoji="1" lang="en-US" altLang="ja-JP" sz="1050" dirty="0">
                          <a:solidFill>
                            <a:schemeClr val="tx1"/>
                          </a:solidFill>
                        </a:rPr>
                        <a:t>【2023</a:t>
                      </a:r>
                      <a:r>
                        <a:rPr kumimoji="1" lang="ja-JP" altLang="en-US" sz="1050" dirty="0">
                          <a:solidFill>
                            <a:schemeClr val="tx1"/>
                          </a:solidFill>
                        </a:rPr>
                        <a:t>年度</a:t>
                      </a:r>
                      <a:r>
                        <a:rPr kumimoji="1" lang="en-US" altLang="ja-JP" sz="1050" dirty="0">
                          <a:solidFill>
                            <a:schemeClr val="tx1"/>
                          </a:solidFill>
                        </a:rPr>
                        <a:t>】</a:t>
                      </a:r>
                    </a:p>
                    <a:p>
                      <a:pPr algn="ctr">
                        <a:lnSpc>
                          <a:spcPct val="100000"/>
                        </a:lnSpc>
                      </a:pPr>
                      <a:r>
                        <a:rPr kumimoji="1" lang="ja-JP" altLang="en-US" sz="1050" dirty="0">
                          <a:solidFill>
                            <a:schemeClr val="tx1"/>
                          </a:solidFill>
                        </a:rPr>
                        <a:t>小学校：</a:t>
                      </a:r>
                      <a:r>
                        <a:rPr kumimoji="1" lang="en-US" altLang="ja-JP" sz="1050" dirty="0">
                          <a:solidFill>
                            <a:schemeClr val="tx1"/>
                          </a:solidFill>
                        </a:rPr>
                        <a:t>64.1</a:t>
                      </a:r>
                      <a:r>
                        <a:rPr kumimoji="1" lang="ja-JP" altLang="en-US" sz="1050" dirty="0">
                          <a:solidFill>
                            <a:schemeClr val="tx1"/>
                          </a:solidFill>
                        </a:rPr>
                        <a:t>％</a:t>
                      </a:r>
                      <a:r>
                        <a:rPr kumimoji="1" lang="en-US" altLang="ja-JP" sz="1050" dirty="0">
                          <a:solidFill>
                            <a:schemeClr val="tx1"/>
                          </a:solidFill>
                        </a:rPr>
                        <a:t> </a:t>
                      </a:r>
                      <a:r>
                        <a:rPr kumimoji="1" lang="ja-JP" altLang="en-US" sz="1050" dirty="0">
                          <a:solidFill>
                            <a:schemeClr val="tx1"/>
                          </a:solidFill>
                        </a:rPr>
                        <a:t>　　中学校：</a:t>
                      </a:r>
                      <a:r>
                        <a:rPr kumimoji="1" lang="en-US" altLang="ja-JP" sz="1050" dirty="0">
                          <a:solidFill>
                            <a:schemeClr val="tx1"/>
                          </a:solidFill>
                        </a:rPr>
                        <a:t>59.0</a:t>
                      </a:r>
                      <a:r>
                        <a:rPr kumimoji="1" lang="ja-JP" altLang="en-US" sz="1050" dirty="0">
                          <a:solidFill>
                            <a:schemeClr val="tx1"/>
                          </a:solidFill>
                        </a:rPr>
                        <a:t>％</a:t>
                      </a:r>
                      <a:endParaRPr kumimoji="1" lang="en-US" altLang="ja-JP" sz="1050" dirty="0">
                        <a:solidFill>
                          <a:schemeClr val="tx1"/>
                        </a:solidFill>
                      </a:endParaRPr>
                    </a:p>
                    <a:p>
                      <a:pPr algn="ctr">
                        <a:lnSpc>
                          <a:spcPct val="100000"/>
                        </a:lnSpc>
                      </a:pPr>
                      <a:r>
                        <a:rPr kumimoji="1" lang="ja-JP" altLang="en-US" sz="1050" dirty="0">
                          <a:solidFill>
                            <a:schemeClr val="tx1"/>
                          </a:solidFill>
                        </a:rPr>
                        <a:t>（対全国差：▲</a:t>
                      </a:r>
                      <a:r>
                        <a:rPr kumimoji="1" lang="en-US" altLang="ja-JP" sz="1050" dirty="0">
                          <a:solidFill>
                            <a:schemeClr val="tx1"/>
                          </a:solidFill>
                        </a:rPr>
                        <a:t>0.8</a:t>
                      </a:r>
                      <a:r>
                        <a:rPr kumimoji="1" lang="ja-JP" altLang="en-US" sz="1050" dirty="0">
                          <a:solidFill>
                            <a:schemeClr val="tx1"/>
                          </a:solidFill>
                        </a:rPr>
                        <a:t>）（対全国差：▲</a:t>
                      </a:r>
                      <a:r>
                        <a:rPr kumimoji="1" lang="en-US" altLang="ja-JP" sz="1050" dirty="0">
                          <a:solidFill>
                            <a:schemeClr val="tx1"/>
                          </a:solidFill>
                        </a:rPr>
                        <a:t>1.4</a:t>
                      </a:r>
                      <a:r>
                        <a:rPr kumimoji="1" lang="ja-JP" altLang="en-US" sz="1050" dirty="0">
                          <a:solidFill>
                            <a:schemeClr val="tx1"/>
                          </a:solidFill>
                        </a:rPr>
                        <a:t>）</a:t>
                      </a:r>
                    </a:p>
                  </a:txBody>
                  <a:tcPr marL="68580" marR="68580" marT="34290" marB="3429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tcPr>
                </a:tc>
                <a:extLst>
                  <a:ext uri="{0D108BD9-81ED-4DB2-BD59-A6C34878D82A}">
                    <a16:rowId xmlns:a16="http://schemas.microsoft.com/office/drawing/2014/main" val="10003"/>
                  </a:ext>
                </a:extLst>
              </a:tr>
              <a:tr h="540000">
                <a:tc>
                  <a:txBody>
                    <a:bodyPr/>
                    <a:lstStyle/>
                    <a:p>
                      <a:pPr marL="107950" indent="-174625"/>
                      <a:r>
                        <a:rPr kumimoji="1" lang="ja-JP" altLang="en-US" sz="1200" b="1" dirty="0"/>
                        <a:t>○「全国体力・運動能力、運動習慣等調査」の評価で下位段階（</a:t>
                      </a:r>
                      <a:r>
                        <a:rPr kumimoji="1" lang="en-US" altLang="ja-JP" sz="1200" b="1" dirty="0"/>
                        <a:t>D/E</a:t>
                      </a:r>
                      <a:r>
                        <a:rPr kumimoji="1" lang="ja-JP" altLang="en-US" sz="1200" b="1" dirty="0"/>
                        <a:t>）の子どもたちの割合（小学校５年生）：全国の値以下の達成・維持をめざす</a:t>
                      </a:r>
                      <a:endParaRPr kumimoji="1" lang="en-US" altLang="ja-JP" sz="1200" b="1" dirty="0"/>
                    </a:p>
                  </a:txBody>
                  <a:tcPr marL="68580" marR="68580" marT="34290" marB="3429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en-US" altLang="zh-CN" sz="1050" dirty="0">
                          <a:solidFill>
                            <a:schemeClr val="tx1"/>
                          </a:solidFill>
                        </a:rPr>
                        <a:t>【</a:t>
                      </a:r>
                      <a:r>
                        <a:rPr kumimoji="1" lang="en-US" altLang="zh-CN" sz="1050" strike="noStrike" dirty="0">
                          <a:solidFill>
                            <a:schemeClr val="tx1"/>
                          </a:solidFill>
                        </a:rPr>
                        <a:t>202</a:t>
                      </a:r>
                      <a:r>
                        <a:rPr kumimoji="1" lang="en-US" altLang="ja-JP" sz="1050" strike="noStrike" dirty="0">
                          <a:solidFill>
                            <a:schemeClr val="tx1"/>
                          </a:solidFill>
                        </a:rPr>
                        <a:t>3</a:t>
                      </a:r>
                      <a:r>
                        <a:rPr kumimoji="1" lang="zh-CN" altLang="en-US" sz="1050" strike="noStrike" dirty="0">
                          <a:solidFill>
                            <a:schemeClr val="tx1"/>
                          </a:solidFill>
                        </a:rPr>
                        <a:t>年度</a:t>
                      </a:r>
                      <a:r>
                        <a:rPr kumimoji="1" lang="en-US" altLang="zh-CN" sz="1050" dirty="0">
                          <a:solidFill>
                            <a:schemeClr val="tx1"/>
                          </a:solidFill>
                        </a:rPr>
                        <a:t>】</a:t>
                      </a:r>
                    </a:p>
                    <a:p>
                      <a:pPr marL="0" marR="0" lvl="0" indent="0" algn="ctr" defTabSz="914400" rtl="0" eaLnBrk="1" fontAlgn="auto" latinLnBrk="0" hangingPunct="1">
                        <a:lnSpc>
                          <a:spcPct val="100000"/>
                        </a:lnSpc>
                        <a:spcBef>
                          <a:spcPts val="0"/>
                        </a:spcBef>
                        <a:spcAft>
                          <a:spcPts val="0"/>
                        </a:spcAft>
                        <a:buClrTx/>
                        <a:buSzTx/>
                        <a:buFontTx/>
                        <a:buNone/>
                        <a:defRPr/>
                      </a:pPr>
                      <a:r>
                        <a:rPr kumimoji="1" lang="zh-CN" altLang="en-US" sz="1050" dirty="0">
                          <a:solidFill>
                            <a:schemeClr val="tx1"/>
                          </a:solidFill>
                        </a:rPr>
                        <a:t>男子</a:t>
                      </a:r>
                      <a:r>
                        <a:rPr kumimoji="1" lang="ja-JP" altLang="en-US" sz="1050" dirty="0">
                          <a:solidFill>
                            <a:schemeClr val="tx1"/>
                          </a:solidFill>
                        </a:rPr>
                        <a:t>：</a:t>
                      </a:r>
                      <a:r>
                        <a:rPr kumimoji="1" lang="en-US" altLang="ja-JP" sz="1050" strike="noStrike" dirty="0">
                          <a:solidFill>
                            <a:schemeClr val="tx1"/>
                          </a:solidFill>
                        </a:rPr>
                        <a:t>40.3</a:t>
                      </a:r>
                      <a:r>
                        <a:rPr kumimoji="1" lang="en-US" altLang="zh-CN" sz="1050" dirty="0">
                          <a:solidFill>
                            <a:schemeClr val="tx1"/>
                          </a:solidFill>
                        </a:rPr>
                        <a:t>%</a:t>
                      </a:r>
                      <a:r>
                        <a:rPr kumimoji="1" lang="ja-JP" altLang="en-US" sz="1050" dirty="0">
                          <a:solidFill>
                            <a:schemeClr val="tx1"/>
                          </a:solidFill>
                        </a:rPr>
                        <a:t>　　</a:t>
                      </a:r>
                      <a:r>
                        <a:rPr kumimoji="1" lang="zh-CN" altLang="en-US" sz="1050" dirty="0">
                          <a:solidFill>
                            <a:schemeClr val="tx1"/>
                          </a:solidFill>
                        </a:rPr>
                        <a:t>女子</a:t>
                      </a:r>
                      <a:r>
                        <a:rPr kumimoji="1" lang="ja-JP" altLang="en-US" sz="1050" dirty="0">
                          <a:solidFill>
                            <a:schemeClr val="tx1"/>
                          </a:solidFill>
                        </a:rPr>
                        <a:t>：</a:t>
                      </a:r>
                      <a:r>
                        <a:rPr kumimoji="1" lang="en-US" altLang="ja-JP" sz="1050" strike="noStrike" dirty="0">
                          <a:solidFill>
                            <a:schemeClr val="tx1"/>
                          </a:solidFill>
                        </a:rPr>
                        <a:t>35.5</a:t>
                      </a:r>
                      <a:r>
                        <a:rPr kumimoji="1" lang="en-US" altLang="zh-CN" sz="1050" dirty="0">
                          <a:solidFill>
                            <a:schemeClr val="tx1"/>
                          </a:solidFill>
                        </a:rPr>
                        <a:t>%</a:t>
                      </a:r>
                    </a:p>
                    <a:p>
                      <a:pPr marL="0" marR="0" lvl="0" indent="0" algn="ctr" defTabSz="914400" rtl="0" eaLnBrk="1" fontAlgn="auto" latinLnBrk="0" hangingPunct="1">
                        <a:lnSpc>
                          <a:spcPct val="100000"/>
                        </a:lnSpc>
                        <a:spcBef>
                          <a:spcPts val="0"/>
                        </a:spcBef>
                        <a:spcAft>
                          <a:spcPts val="0"/>
                        </a:spcAft>
                        <a:buClrTx/>
                        <a:buSzTx/>
                        <a:buFontTx/>
                        <a:buNone/>
                        <a:defRPr/>
                      </a:pPr>
                      <a:r>
                        <a:rPr kumimoji="1" lang="zh-CN" altLang="en-US" sz="1050" dirty="0">
                          <a:solidFill>
                            <a:schemeClr val="tx1"/>
                          </a:solidFill>
                        </a:rPr>
                        <a:t>（</a:t>
                      </a:r>
                      <a:r>
                        <a:rPr kumimoji="1" lang="ja-JP" altLang="en-US" sz="1050" dirty="0">
                          <a:solidFill>
                            <a:schemeClr val="tx1"/>
                          </a:solidFill>
                        </a:rPr>
                        <a:t>対</a:t>
                      </a:r>
                      <a:r>
                        <a:rPr kumimoji="1" lang="zh-CN" altLang="en-US" sz="1050" dirty="0">
                          <a:solidFill>
                            <a:schemeClr val="tx1"/>
                          </a:solidFill>
                        </a:rPr>
                        <a:t>全国</a:t>
                      </a:r>
                      <a:r>
                        <a:rPr kumimoji="1" lang="ja-JP" altLang="en-US" sz="1050" dirty="0">
                          <a:solidFill>
                            <a:schemeClr val="tx1"/>
                          </a:solidFill>
                        </a:rPr>
                        <a:t>差：</a:t>
                      </a:r>
                      <a:r>
                        <a:rPr kumimoji="1" lang="en-US" altLang="ja-JP" sz="1050" dirty="0">
                          <a:solidFill>
                            <a:schemeClr val="tx1"/>
                          </a:solidFill>
                        </a:rPr>
                        <a:t>+4</a:t>
                      </a:r>
                      <a:r>
                        <a:rPr kumimoji="1" lang="en-US" altLang="zh-CN" sz="1050" dirty="0">
                          <a:solidFill>
                            <a:schemeClr val="tx1"/>
                          </a:solidFill>
                        </a:rPr>
                        <a:t>.5</a:t>
                      </a:r>
                      <a:r>
                        <a:rPr kumimoji="1" lang="zh-CN" altLang="en-US" sz="1050" dirty="0">
                          <a:solidFill>
                            <a:schemeClr val="tx1"/>
                          </a:solidFill>
                        </a:rPr>
                        <a:t>）（</a:t>
                      </a:r>
                      <a:r>
                        <a:rPr kumimoji="1" lang="ja-JP" altLang="en-US" sz="1050" dirty="0">
                          <a:solidFill>
                            <a:schemeClr val="tx1"/>
                          </a:solidFill>
                        </a:rPr>
                        <a:t>対全国差：</a:t>
                      </a:r>
                      <a:r>
                        <a:rPr kumimoji="1" lang="en-US" altLang="ja-JP" sz="1050" dirty="0">
                          <a:solidFill>
                            <a:schemeClr val="tx1"/>
                          </a:solidFill>
                        </a:rPr>
                        <a:t>+</a:t>
                      </a:r>
                      <a:r>
                        <a:rPr kumimoji="1" lang="en-US" altLang="ja-JP" sz="1050" strike="noStrike" dirty="0">
                          <a:solidFill>
                            <a:schemeClr val="tx1"/>
                          </a:solidFill>
                        </a:rPr>
                        <a:t>6.2</a:t>
                      </a:r>
                      <a:r>
                        <a:rPr kumimoji="1" lang="zh-CN" altLang="en-US" sz="1050" dirty="0">
                          <a:solidFill>
                            <a:schemeClr val="tx1"/>
                          </a:solidFill>
                        </a:rPr>
                        <a:t>）</a:t>
                      </a:r>
                      <a:endParaRPr kumimoji="1" lang="ja-JP" altLang="en-US" sz="1050" dirty="0">
                        <a:solidFill>
                          <a:schemeClr val="tx1"/>
                        </a:solidFill>
                        <a:latin typeface="Meiryo UI" panose="020B0604030504040204" charset="-128"/>
                        <a:ea typeface="Meiryo UI" panose="020B0604030504040204" charset="-128"/>
                      </a:endParaRPr>
                    </a:p>
                  </a:txBody>
                  <a:tcPr marL="68580" marR="68580" marT="34290" marB="3429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tcPr>
                </a:tc>
                <a:extLst>
                  <a:ext uri="{0D108BD9-81ED-4DB2-BD59-A6C34878D82A}">
                    <a16:rowId xmlns:a16="http://schemas.microsoft.com/office/drawing/2014/main" val="10004"/>
                  </a:ext>
                </a:extLst>
              </a:tr>
              <a:tr h="540000">
                <a:tc>
                  <a:txBody>
                    <a:bodyPr/>
                    <a:lstStyle/>
                    <a:p>
                      <a:r>
                        <a:rPr kumimoji="1" lang="ja-JP" altLang="en-US" sz="1200" b="1" u="sng" dirty="0"/>
                        <a:t>○英語力を有する生徒の割合：</a:t>
                      </a:r>
                      <a:r>
                        <a:rPr kumimoji="1" lang="en-US" altLang="ja-JP" sz="1200" b="1" u="sng" dirty="0"/>
                        <a:t>56</a:t>
                      </a:r>
                      <a:r>
                        <a:rPr kumimoji="1" lang="ja-JP" altLang="en-US" sz="1200" b="1" u="sng" dirty="0"/>
                        <a:t>％（</a:t>
                      </a:r>
                      <a:r>
                        <a:rPr kumimoji="1" lang="en-US" altLang="ja-JP" sz="1200" b="1" u="sng" dirty="0"/>
                        <a:t>2025</a:t>
                      </a:r>
                      <a:r>
                        <a:rPr kumimoji="1" lang="ja-JP" altLang="en-US" sz="1200" b="1" u="sng" dirty="0"/>
                        <a:t>年度）</a:t>
                      </a:r>
                      <a:r>
                        <a:rPr kumimoji="1" lang="en-US" altLang="ja-JP" sz="900" b="1" u="sng" dirty="0"/>
                        <a:t>【</a:t>
                      </a:r>
                      <a:r>
                        <a:rPr kumimoji="1" lang="ja-JP" altLang="en-US" sz="900" b="1" u="sng" dirty="0"/>
                        <a:t>目標は毎年度更新</a:t>
                      </a:r>
                      <a:r>
                        <a:rPr kumimoji="1" lang="en-US" altLang="ja-JP" sz="900" b="1" u="sng" dirty="0"/>
                        <a:t>】</a:t>
                      </a:r>
                    </a:p>
                    <a:p>
                      <a:pPr marL="0" marR="0" lvl="0" indent="0" algn="l" defTabSz="914400" rtl="0" eaLnBrk="1" fontAlgn="auto" latinLnBrk="0" hangingPunct="1">
                        <a:lnSpc>
                          <a:spcPct val="100000"/>
                        </a:lnSpc>
                        <a:spcBef>
                          <a:spcPts val="0"/>
                        </a:spcBef>
                        <a:spcAft>
                          <a:spcPts val="0"/>
                        </a:spcAft>
                        <a:buClrTx/>
                        <a:buSzTx/>
                        <a:buFontTx/>
                        <a:buNone/>
                        <a:defRPr/>
                      </a:pPr>
                      <a:r>
                        <a:rPr lang="ja-JP" altLang="en-US" sz="900" u="none" dirty="0">
                          <a:solidFill>
                            <a:schemeClr val="tx1"/>
                          </a:solidFill>
                        </a:rPr>
                        <a:t>　　</a:t>
                      </a:r>
                      <a:r>
                        <a:rPr lang="ja-JP" altLang="en-US" sz="900" u="sng" dirty="0">
                          <a:solidFill>
                            <a:schemeClr val="tx1"/>
                          </a:solidFill>
                        </a:rPr>
                        <a:t>（中３：</a:t>
                      </a:r>
                      <a:r>
                        <a:rPr lang="en-US" altLang="ja-JP" sz="900" u="sng" dirty="0">
                          <a:solidFill>
                            <a:schemeClr val="tx1"/>
                          </a:solidFill>
                        </a:rPr>
                        <a:t>CEFR</a:t>
                      </a:r>
                      <a:r>
                        <a:rPr lang="en-US" altLang="ja-JP" sz="900" u="sng" baseline="30000" dirty="0">
                          <a:solidFill>
                            <a:schemeClr val="tx1"/>
                          </a:solidFill>
                        </a:rPr>
                        <a:t>※</a:t>
                      </a:r>
                      <a:r>
                        <a:rPr lang="en-US" altLang="ja-JP" sz="900" u="sng" dirty="0">
                          <a:solidFill>
                            <a:schemeClr val="tx1"/>
                          </a:solidFill>
                        </a:rPr>
                        <a:t> A1</a:t>
                      </a:r>
                      <a:r>
                        <a:rPr lang="ja-JP" altLang="en-US" sz="900" u="sng" dirty="0">
                          <a:solidFill>
                            <a:schemeClr val="tx1"/>
                          </a:solidFill>
                        </a:rPr>
                        <a:t>レベル（英検３級相当）以上、高３：</a:t>
                      </a:r>
                      <a:r>
                        <a:rPr lang="en-US" altLang="ja-JP" sz="900" u="sng" dirty="0">
                          <a:solidFill>
                            <a:schemeClr val="tx1"/>
                          </a:solidFill>
                        </a:rPr>
                        <a:t>CEFR A2</a:t>
                      </a:r>
                      <a:r>
                        <a:rPr lang="ja-JP" altLang="en-US" sz="900" u="sng" dirty="0">
                          <a:solidFill>
                            <a:schemeClr val="tx1"/>
                          </a:solidFill>
                        </a:rPr>
                        <a:t>レベル（英検準２級相当）以上）</a:t>
                      </a:r>
                      <a:endParaRPr lang="en-US" altLang="ja-JP" sz="900" u="sng" dirty="0">
                        <a:solidFill>
                          <a:schemeClr val="tx1"/>
                        </a:solidFill>
                        <a:latin typeface="+mn-lt"/>
                        <a:ea typeface="+mn-ea"/>
                      </a:endParaRPr>
                    </a:p>
                  </a:txBody>
                  <a:tcPr marL="68580" marR="68580" marT="34290" marB="3429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tcPr>
                </a:tc>
                <a:tc>
                  <a:txBody>
                    <a:bodyPr/>
                    <a:lstStyle/>
                    <a:p>
                      <a:pPr algn="ctr"/>
                      <a:r>
                        <a:rPr kumimoji="1" lang="en-US" altLang="ja-JP" sz="1050" dirty="0">
                          <a:solidFill>
                            <a:schemeClr val="tx1"/>
                          </a:solidFill>
                        </a:rPr>
                        <a:t>【2023</a:t>
                      </a:r>
                      <a:r>
                        <a:rPr kumimoji="1" lang="ja-JP" altLang="en-US" sz="1050" dirty="0">
                          <a:solidFill>
                            <a:schemeClr val="tx1"/>
                          </a:solidFill>
                        </a:rPr>
                        <a:t>年度</a:t>
                      </a:r>
                      <a:r>
                        <a:rPr kumimoji="1" lang="en-US" altLang="ja-JP" sz="1050" dirty="0">
                          <a:solidFill>
                            <a:schemeClr val="tx1"/>
                          </a:solidFill>
                        </a:rPr>
                        <a:t>】</a:t>
                      </a:r>
                    </a:p>
                    <a:p>
                      <a:pPr algn="ctr">
                        <a:lnSpc>
                          <a:spcPct val="100000"/>
                        </a:lnSpc>
                      </a:pPr>
                      <a:r>
                        <a:rPr kumimoji="1" lang="ja-JP" altLang="en-US" sz="1050" dirty="0">
                          <a:solidFill>
                            <a:schemeClr val="tx1"/>
                          </a:solidFill>
                        </a:rPr>
                        <a:t>中学校３年生：</a:t>
                      </a:r>
                      <a:r>
                        <a:rPr kumimoji="1" lang="en-US" altLang="ja-JP" sz="1050" dirty="0">
                          <a:solidFill>
                            <a:schemeClr val="tx1"/>
                          </a:solidFill>
                        </a:rPr>
                        <a:t>51.2</a:t>
                      </a:r>
                      <a:r>
                        <a:rPr kumimoji="1" lang="ja-JP" altLang="en-US" sz="1050" dirty="0">
                          <a:solidFill>
                            <a:schemeClr val="tx1"/>
                          </a:solidFill>
                        </a:rPr>
                        <a:t>％　　高校３年生：</a:t>
                      </a:r>
                      <a:r>
                        <a:rPr kumimoji="1" lang="en-US" altLang="ja-JP" sz="1050" dirty="0">
                          <a:solidFill>
                            <a:schemeClr val="tx1"/>
                          </a:solidFill>
                        </a:rPr>
                        <a:t>56.2</a:t>
                      </a:r>
                      <a:r>
                        <a:rPr kumimoji="1" lang="ja-JP" altLang="en-US" sz="1050" dirty="0">
                          <a:solidFill>
                            <a:schemeClr val="tx1"/>
                          </a:solidFill>
                        </a:rPr>
                        <a:t>％</a:t>
                      </a:r>
                    </a:p>
                  </a:txBody>
                  <a:tcPr marL="68580" marR="68580" marT="34290" marB="3429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tcPr>
                </a:tc>
                <a:extLst>
                  <a:ext uri="{0D108BD9-81ED-4DB2-BD59-A6C34878D82A}">
                    <a16:rowId xmlns:a16="http://schemas.microsoft.com/office/drawing/2014/main" val="10005"/>
                  </a:ext>
                </a:extLst>
              </a:tr>
              <a:tr h="540000">
                <a:tc>
                  <a:txBody>
                    <a:bodyPr/>
                    <a:lstStyle/>
                    <a:p>
                      <a:pPr algn="l" defTabSz="914400" rtl="0" eaLnBrk="1" latinLnBrk="0" hangingPunct="1"/>
                      <a:r>
                        <a:rPr kumimoji="1" lang="ja-JP" altLang="en-US" sz="1200" b="1" u="sng" kern="1200" dirty="0">
                          <a:solidFill>
                            <a:schemeClr val="dk1"/>
                          </a:solidFill>
                        </a:rPr>
                        <a:t>○</a:t>
                      </a:r>
                      <a:r>
                        <a:rPr lang="ja-JP" altLang="en-US" sz="1200" b="1" u="sng" dirty="0">
                          <a:sym typeface="+mn-ea"/>
                        </a:rPr>
                        <a:t>いじめ解消率（政令市除く）</a:t>
                      </a:r>
                      <a:r>
                        <a:rPr kumimoji="1" lang="ja-JP" altLang="en-US" sz="1200" b="1" u="sng" kern="1200" dirty="0">
                          <a:solidFill>
                            <a:schemeClr val="dk1"/>
                          </a:solidFill>
                        </a:rPr>
                        <a:t>：</a:t>
                      </a:r>
                      <a:r>
                        <a:rPr kumimoji="1" lang="en-US" altLang="ja-JP" sz="1200" b="1" u="sng" kern="1200" dirty="0">
                          <a:solidFill>
                            <a:schemeClr val="dk1"/>
                          </a:solidFill>
                        </a:rPr>
                        <a:t>100</a:t>
                      </a:r>
                      <a:r>
                        <a:rPr kumimoji="1" lang="ja-JP" altLang="en-US" sz="1200" b="1" u="sng" kern="1200" dirty="0">
                          <a:solidFill>
                            <a:schemeClr val="dk1"/>
                          </a:solidFill>
                        </a:rPr>
                        <a:t>％をめざす</a:t>
                      </a:r>
                      <a:endParaRPr kumimoji="1" lang="ja-JP" altLang="en-US" sz="900" b="1" u="sng" kern="1200" dirty="0">
                        <a:solidFill>
                          <a:schemeClr val="dk1"/>
                        </a:solidFill>
                        <a:latin typeface="Meiryo UI" panose="020B0604030504040204" charset="-128"/>
                        <a:ea typeface="Meiryo UI" panose="020B0604030504040204" charset="-128"/>
                        <a:cs typeface="+mn-cs"/>
                      </a:endParaRPr>
                    </a:p>
                  </a:txBody>
                  <a:tcPr marL="68580" marR="68580" marT="34290" marB="3429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B w="12700" cap="flat" cmpd="sng" algn="ctr">
                      <a:solidFill>
                        <a:schemeClr val="accent6"/>
                      </a:solidFill>
                      <a:prstDash val="solid"/>
                      <a:round/>
                      <a:headEnd type="none" w="med" len="med"/>
                      <a:tailEnd type="none" w="med" len="med"/>
                    </a:lnB>
                  </a:tcPr>
                </a:tc>
                <a:tc>
                  <a:txBody>
                    <a:bodyPr/>
                    <a:lstStyle/>
                    <a:p>
                      <a:pPr algn="ctr">
                        <a:lnSpc>
                          <a:spcPct val="100000"/>
                        </a:lnSpc>
                      </a:pPr>
                      <a:r>
                        <a:rPr kumimoji="1" lang="en-US" altLang="ja-JP" sz="1050" b="0" u="none" strike="noStrike" kern="1200" cap="none" spc="0" normalizeH="0" baseline="0" noProof="0" dirty="0">
                          <a:ln>
                            <a:noFill/>
                          </a:ln>
                          <a:solidFill>
                            <a:schemeClr val="tx1"/>
                          </a:solidFill>
                          <a:effectLst/>
                          <a:uLnTx/>
                          <a:uFillTx/>
                        </a:rPr>
                        <a:t>【2023</a:t>
                      </a:r>
                      <a:r>
                        <a:rPr kumimoji="1" lang="ja-JP" altLang="en-US" sz="1050" b="0" u="none" strike="noStrike" kern="1200" cap="none" spc="0" normalizeH="0" baseline="0" noProof="0" dirty="0">
                          <a:ln>
                            <a:noFill/>
                          </a:ln>
                          <a:solidFill>
                            <a:schemeClr val="tx1"/>
                          </a:solidFill>
                          <a:effectLst/>
                          <a:uLnTx/>
                          <a:uFillTx/>
                        </a:rPr>
                        <a:t>年度</a:t>
                      </a:r>
                      <a:r>
                        <a:rPr kumimoji="1" lang="en-US" altLang="ja-JP" sz="1050" b="0" u="none" strike="noStrike" kern="1200" cap="none" spc="0" normalizeH="0" baseline="0" noProof="0" dirty="0">
                          <a:ln>
                            <a:noFill/>
                          </a:ln>
                          <a:solidFill>
                            <a:schemeClr val="tx1"/>
                          </a:solidFill>
                          <a:effectLst/>
                          <a:uLnTx/>
                          <a:uFillTx/>
                        </a:rPr>
                        <a:t>】</a:t>
                      </a:r>
                    </a:p>
                    <a:p>
                      <a:pPr algn="ctr">
                        <a:lnSpc>
                          <a:spcPct val="100000"/>
                        </a:lnSpc>
                      </a:pPr>
                      <a:r>
                        <a:rPr kumimoji="1" lang="zh-CN" altLang="en-US" sz="1050" b="0" u="none" strike="noStrike" kern="1200" cap="none" spc="0" normalizeH="0" baseline="0" noProof="0" dirty="0">
                          <a:ln>
                            <a:noFill/>
                          </a:ln>
                          <a:solidFill>
                            <a:schemeClr val="tx1"/>
                          </a:solidFill>
                          <a:effectLst/>
                          <a:uLnTx/>
                          <a:uFillTx/>
                        </a:rPr>
                        <a:t>小学校：</a:t>
                      </a:r>
                      <a:r>
                        <a:rPr kumimoji="1" lang="en-US" altLang="ja-JP" sz="1050" b="0" u="none" strike="noStrike" kern="1200" cap="none" spc="0" normalizeH="0" baseline="0" noProof="0" dirty="0">
                          <a:ln>
                            <a:noFill/>
                          </a:ln>
                          <a:solidFill>
                            <a:schemeClr val="tx1"/>
                          </a:solidFill>
                          <a:effectLst/>
                          <a:uLnTx/>
                          <a:uFillTx/>
                        </a:rPr>
                        <a:t>75.6</a:t>
                      </a:r>
                      <a:r>
                        <a:rPr kumimoji="1" lang="en-US" altLang="zh-CN" sz="1050" b="0" u="none" strike="noStrike" kern="1200" cap="none" spc="0" normalizeH="0" baseline="0" noProof="0" dirty="0">
                          <a:ln>
                            <a:noFill/>
                          </a:ln>
                          <a:solidFill>
                            <a:schemeClr val="tx1"/>
                          </a:solidFill>
                          <a:effectLst/>
                          <a:uLnTx/>
                          <a:uFillTx/>
                        </a:rPr>
                        <a:t>%</a:t>
                      </a:r>
                      <a:r>
                        <a:rPr kumimoji="1" lang="zh-CN" altLang="en-US" sz="1050" b="0" u="none" strike="noStrike" kern="1200" cap="none" spc="0" normalizeH="0" baseline="0" noProof="0" dirty="0">
                          <a:ln>
                            <a:noFill/>
                          </a:ln>
                          <a:solidFill>
                            <a:schemeClr val="tx1"/>
                          </a:solidFill>
                          <a:effectLst/>
                          <a:uLnTx/>
                          <a:uFillTx/>
                        </a:rPr>
                        <a:t>　中学校：</a:t>
                      </a:r>
                      <a:r>
                        <a:rPr kumimoji="1" lang="en-US" altLang="zh-CN" sz="1050" b="0" u="none" strike="noStrike" kern="1200" cap="none" spc="0" normalizeH="0" baseline="0" noProof="0" dirty="0">
                          <a:ln>
                            <a:noFill/>
                          </a:ln>
                          <a:solidFill>
                            <a:schemeClr val="tx1"/>
                          </a:solidFill>
                          <a:effectLst/>
                          <a:uLnTx/>
                          <a:uFillTx/>
                        </a:rPr>
                        <a:t>7</a:t>
                      </a:r>
                      <a:r>
                        <a:rPr kumimoji="1" lang="en-US" altLang="ja-JP" sz="1050" b="0" u="none" strike="noStrike" kern="1200" cap="none" spc="0" normalizeH="0" baseline="0" noProof="0" dirty="0">
                          <a:ln>
                            <a:noFill/>
                          </a:ln>
                          <a:solidFill>
                            <a:schemeClr val="tx1"/>
                          </a:solidFill>
                          <a:effectLst/>
                          <a:uLnTx/>
                          <a:uFillTx/>
                        </a:rPr>
                        <a:t>4.1</a:t>
                      </a:r>
                      <a:r>
                        <a:rPr kumimoji="1" lang="en-US" altLang="zh-CN" sz="1050" b="0" u="none" strike="noStrike" kern="1200" cap="none" spc="0" normalizeH="0" baseline="0" noProof="0" dirty="0">
                          <a:ln>
                            <a:noFill/>
                          </a:ln>
                          <a:solidFill>
                            <a:schemeClr val="tx1"/>
                          </a:solidFill>
                          <a:effectLst/>
                          <a:uLnTx/>
                          <a:uFillTx/>
                        </a:rPr>
                        <a:t>%</a:t>
                      </a:r>
                      <a:r>
                        <a:rPr kumimoji="1" lang="zh-CN" altLang="en-US" sz="1050" b="0" u="none" strike="noStrike" kern="1200" cap="none" spc="0" normalizeH="0" baseline="0" noProof="0" dirty="0">
                          <a:ln>
                            <a:noFill/>
                          </a:ln>
                          <a:solidFill>
                            <a:schemeClr val="tx1"/>
                          </a:solidFill>
                          <a:effectLst/>
                          <a:uLnTx/>
                          <a:uFillTx/>
                        </a:rPr>
                        <a:t>　</a:t>
                      </a:r>
                    </a:p>
                    <a:p>
                      <a:pPr algn="ctr">
                        <a:lnSpc>
                          <a:spcPct val="100000"/>
                        </a:lnSpc>
                      </a:pPr>
                      <a:r>
                        <a:rPr kumimoji="1" lang="zh-CN" altLang="en-US" sz="1050" b="0" u="none" strike="noStrike" kern="1200" cap="none" spc="0" normalizeH="0" baseline="0" noProof="0" dirty="0">
                          <a:ln>
                            <a:noFill/>
                          </a:ln>
                          <a:solidFill>
                            <a:schemeClr val="tx1"/>
                          </a:solidFill>
                          <a:effectLst/>
                          <a:uLnTx/>
                          <a:uFillTx/>
                        </a:rPr>
                        <a:t>　高校：</a:t>
                      </a:r>
                      <a:r>
                        <a:rPr kumimoji="1" lang="en-US" altLang="zh-CN" sz="1050" b="0" u="none" strike="noStrike" kern="1200" cap="none" spc="0" normalizeH="0" baseline="0" noProof="0" dirty="0">
                          <a:ln>
                            <a:noFill/>
                          </a:ln>
                          <a:solidFill>
                            <a:schemeClr val="tx1"/>
                          </a:solidFill>
                          <a:effectLst/>
                          <a:uLnTx/>
                          <a:uFillTx/>
                        </a:rPr>
                        <a:t>84.5</a:t>
                      </a:r>
                      <a:r>
                        <a:rPr kumimoji="1" lang="zh-CN" altLang="en-US" sz="1050" b="0" u="none" strike="noStrike" kern="1200" cap="none" spc="0" normalizeH="0" baseline="0" noProof="0" dirty="0">
                          <a:ln>
                            <a:noFill/>
                          </a:ln>
                          <a:solidFill>
                            <a:schemeClr val="tx1"/>
                          </a:solidFill>
                          <a:effectLst/>
                          <a:uLnTx/>
                          <a:uFillTx/>
                        </a:rPr>
                        <a:t>％　支援学校：</a:t>
                      </a:r>
                      <a:r>
                        <a:rPr kumimoji="1" lang="en-US" altLang="zh-CN" sz="1050" b="0" u="none" strike="noStrike" kern="1200" cap="none" spc="0" normalizeH="0" baseline="0" noProof="0" dirty="0">
                          <a:ln>
                            <a:noFill/>
                          </a:ln>
                          <a:solidFill>
                            <a:schemeClr val="tx1"/>
                          </a:solidFill>
                          <a:effectLst/>
                          <a:uLnTx/>
                          <a:uFillTx/>
                        </a:rPr>
                        <a:t>69.0%</a:t>
                      </a:r>
                      <a:r>
                        <a:rPr kumimoji="1" lang="zh-CN" altLang="en-US" sz="1050" b="0" u="none" strike="noStrike" kern="1200" cap="none" spc="0" normalizeH="0" baseline="0" noProof="0" dirty="0">
                          <a:ln>
                            <a:noFill/>
                          </a:ln>
                          <a:solidFill>
                            <a:schemeClr val="tx1"/>
                          </a:solidFill>
                          <a:effectLst/>
                          <a:uLnTx/>
                          <a:uFillTx/>
                        </a:rPr>
                        <a:t>　</a:t>
                      </a:r>
                    </a:p>
                  </a:txBody>
                  <a:tcPr marL="68580" marR="68580" marT="34290" marB="3429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B w="12700" cap="flat" cmpd="sng" algn="ctr">
                      <a:solidFill>
                        <a:schemeClr val="accent6"/>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34" name="正方形/長方形 33">
            <a:extLst>
              <a:ext uri="{FF2B5EF4-FFF2-40B4-BE49-F238E27FC236}">
                <a16:creationId xmlns:a16="http://schemas.microsoft.com/office/drawing/2014/main" id="{2036F40E-E90E-443C-8570-E55AA2DF4672}"/>
              </a:ext>
            </a:extLst>
          </p:cNvPr>
          <p:cNvSpPr/>
          <p:nvPr/>
        </p:nvSpPr>
        <p:spPr>
          <a:xfrm>
            <a:off x="119398" y="2643095"/>
            <a:ext cx="8905204" cy="338554"/>
          </a:xfrm>
          <a:prstGeom prst="rect">
            <a:avLst/>
          </a:prstGeom>
        </p:spPr>
        <p:txBody>
          <a:bodyPr wrap="square" lIns="91440" tIns="45720" rIns="91440" bIns="45720" anchor="t">
            <a:spAutoFit/>
          </a:bodyPr>
          <a:lstStyle/>
          <a:p>
            <a:pPr marL="180975" marR="0" lvl="0" indent="-180975" algn="just"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a:t>
            </a: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具体的目標（</a:t>
            </a:r>
            <a:r>
              <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KPI</a:t>
            </a:r>
            <a:r>
              <a:rPr kumimoji="1" lang="ja-JP" altLang="en-US"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a:t>
            </a:r>
            <a:r>
              <a:rPr kumimoji="1" lang="en-US" altLang="ja-JP" sz="16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a:t>
            </a:r>
            <a:endParaRPr kumimoji="1" lang="en-US" altLang="ja-JP" sz="12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p:txBody>
      </p:sp>
      <p:sp>
        <p:nvSpPr>
          <p:cNvPr id="35" name="四角形: 角を丸くする 34">
            <a:extLst>
              <a:ext uri="{FF2B5EF4-FFF2-40B4-BE49-F238E27FC236}">
                <a16:creationId xmlns:a16="http://schemas.microsoft.com/office/drawing/2014/main" id="{C176B2C6-063E-4A84-B04C-38153C78C1C2}"/>
              </a:ext>
            </a:extLst>
          </p:cNvPr>
          <p:cNvSpPr/>
          <p:nvPr/>
        </p:nvSpPr>
        <p:spPr>
          <a:xfrm>
            <a:off x="179513" y="1071418"/>
            <a:ext cx="8784974" cy="1584000"/>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tIns="108000" rtlCol="0" anchor="t"/>
          <a:lstStyle/>
          <a:p>
            <a:pPr marL="179705" marR="0" lvl="0" indent="-457200" algn="l" defTabSz="914400" rtl="0" eaLnBrk="1" fontAlgn="auto" latinLnBrk="0" hangingPunct="1">
              <a:lnSpc>
                <a:spcPct val="100000"/>
              </a:lnSpc>
              <a:spcBef>
                <a:spcPts val="3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　少子化が進む中、これからの大阪を担う若者や子どもたちへの様々な支援に取り組みます。</a:t>
            </a:r>
            <a:endParaRPr kumimoji="1" lang="en-US" altLang="ja-JP" sz="16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1978025" marR="0" lvl="0" indent="-2256155" algn="just" defTabSz="914400" rtl="0" eaLnBrk="1" fontAlgn="auto" latinLnBrk="0" hangingPunct="1">
              <a:lnSpc>
                <a:spcPct val="100000"/>
              </a:lnSpc>
              <a:spcBef>
                <a:spcPts val="60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（１）若者の活躍支援</a:t>
            </a:r>
            <a:endParaRPr kumimoji="1" lang="en-US" altLang="ja-JP" sz="14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542925"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学生・若者への就職・職場定着支援、大阪公立大学等授業料等無償化、大阪公立大学</a:t>
            </a:r>
            <a:r>
              <a:rPr kumimoji="1" lang="ja-JP" altLang="en-US" sz="1400" b="0" i="0" u="none" strike="noStrike" kern="1200" cap="none" spc="0" normalizeH="0" baseline="0" noProof="0" dirty="0">
                <a:ln>
                  <a:noFill/>
                </a:ln>
                <a:solidFill>
                  <a:schemeClr val="tx1"/>
                </a:solidFill>
                <a:effectLst/>
                <a:uLnTx/>
                <a:uFillTx/>
                <a:latin typeface="Meiryo UI" panose="020B0604030504040204" charset="-128"/>
                <a:ea typeface="Meiryo UI" panose="020B0604030504040204" charset="-128"/>
                <a:cs typeface="+mn-cs"/>
              </a:rPr>
              <a:t>のキャンパス</a:t>
            </a: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整備　等</a:t>
            </a:r>
            <a:endPar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2605405" marR="0" lvl="0" indent="-2882900" algn="just"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（２）子どもの育成環境の充実</a:t>
            </a:r>
            <a:endParaRPr kumimoji="1" lang="en-US" altLang="ja-JP" sz="1400" b="1"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542925"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高等学校等授業料無償化、学力・体力の向上に向けた取組、グローバル人材の育成、</a:t>
            </a:r>
            <a:r>
              <a:rPr kumimoji="1" lang="en-US" altLang="ja-JP"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ICT</a:t>
            </a:r>
            <a:r>
              <a:rPr kumimoji="1" lang="ja-JP" altLang="en-US" sz="140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等を活用した教育環境の充実、不登校児童・生徒への包括的支援、児童虐待等への対策、ヤングケアラーへの支援体制強化　等</a:t>
            </a:r>
          </a:p>
        </p:txBody>
      </p:sp>
      <p:sp>
        <p:nvSpPr>
          <p:cNvPr id="36" name="テキスト ボックス 35">
            <a:extLst>
              <a:ext uri="{FF2B5EF4-FFF2-40B4-BE49-F238E27FC236}">
                <a16:creationId xmlns:a16="http://schemas.microsoft.com/office/drawing/2014/main" id="{0234FF61-1147-40CB-959D-16190A2FE891}"/>
              </a:ext>
            </a:extLst>
          </p:cNvPr>
          <p:cNvSpPr txBox="1"/>
          <p:nvPr/>
        </p:nvSpPr>
        <p:spPr>
          <a:xfrm>
            <a:off x="2332461" y="889070"/>
            <a:ext cx="4479078" cy="338554"/>
          </a:xfrm>
          <a:prstGeom prst="rect">
            <a:avLst/>
          </a:prstGeom>
          <a:solidFill>
            <a:schemeClr val="accent6"/>
          </a:solidFill>
        </p:spPr>
        <p:txBody>
          <a:bodyPr wrap="square">
            <a:spAutoFit/>
          </a:bodyPr>
          <a:lstStyle/>
          <a:p>
            <a:pPr marL="179705" marR="0" lvl="0" indent="-457200" algn="ctr" defTabSz="914400" rtl="0" eaLnBrk="1" fontAlgn="auto" latinLnBrk="0" hangingPunct="1">
              <a:lnSpc>
                <a:spcPct val="100000"/>
              </a:lnSpc>
              <a:spcBef>
                <a:spcPts val="60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基本目標①　これからの大阪を担うひとをつくる</a:t>
            </a:r>
            <a:endParaRPr kumimoji="1" lang="en-US" altLang="ja-JP" sz="16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endParaRPr>
          </a:p>
        </p:txBody>
      </p:sp>
      <p:sp>
        <p:nvSpPr>
          <p:cNvPr id="39" name="正方形/長方形 38">
            <a:extLst>
              <a:ext uri="{FF2B5EF4-FFF2-40B4-BE49-F238E27FC236}">
                <a16:creationId xmlns:a16="http://schemas.microsoft.com/office/drawing/2014/main" id="{1EE8C3A8-2218-40C4-AA42-FE199D498018}"/>
              </a:ext>
            </a:extLst>
          </p:cNvPr>
          <p:cNvSpPr/>
          <p:nvPr/>
        </p:nvSpPr>
        <p:spPr>
          <a:xfrm>
            <a:off x="19701" y="6438689"/>
            <a:ext cx="8123332" cy="477054"/>
          </a:xfrm>
          <a:prstGeom prst="rect">
            <a:avLst/>
          </a:prstGeom>
        </p:spPr>
        <p:txBody>
          <a:bodyPr wrap="square" lIns="91440" tIns="45720" rIns="91440" bIns="45720" anchor="t">
            <a:spAutoFit/>
          </a:bodyPr>
          <a:lstStyle/>
          <a:p>
            <a:pPr marL="180975" marR="0" lvl="0" indent="-180975" algn="just" defTabSz="914400" rtl="0" eaLnBrk="1" fontAlgn="auto" latinLnBrk="0" hangingPunct="1">
              <a:lnSpc>
                <a:spcPts val="1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CEFR</a:t>
            </a:r>
            <a:r>
              <a:rPr kumimoji="1" lang="ja-JP" altLang="en-US" sz="105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Common European Framework of Reference for Languages: Learning, teaching, assessment</a:t>
            </a:r>
            <a:r>
              <a:rPr kumimoji="1" lang="ja-JP" altLang="en-US" sz="105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endParaRPr kumimoji="1" lang="en-US" altLang="ja-JP" sz="105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endParaRPr>
          </a:p>
          <a:p>
            <a:pPr marL="93980" marR="0" lvl="0" indent="-93980" algn="just" defTabSz="914400" rtl="0" eaLnBrk="1" fontAlgn="auto" latinLnBrk="0" hangingPunct="1">
              <a:lnSpc>
                <a:spcPts val="1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外国語の学習、教授、評価のためのヨーロッパ共通参照枠のこと。語学シラバスやカリキュラムの手引きの作成、学習指導教材の編集、外国語運用能力の評価のために、透明性が高く、分かりやすい、包括的な基盤を提供するものとして、平成 </a:t>
            </a:r>
            <a:r>
              <a:rPr kumimoji="1" lang="en-US" altLang="ja-JP" sz="105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13</a:t>
            </a:r>
            <a:r>
              <a:rPr kumimoji="1" lang="ja-JP" altLang="en-US" sz="105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a:t>
            </a:r>
            <a:r>
              <a:rPr kumimoji="1" lang="en-US" altLang="ja-JP" sz="105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2001</a:t>
            </a:r>
            <a:r>
              <a:rPr kumimoji="1" lang="ja-JP" altLang="en-US" sz="105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n-cs"/>
              </a:rPr>
              <a:t>）年に欧州評議会が発表。 </a:t>
            </a:r>
            <a:endParaRPr kumimoji="1" lang="en-US" altLang="ja-JP" sz="105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p:txBody>
      </p:sp>
      <p:sp>
        <p:nvSpPr>
          <p:cNvPr id="40" name="正方形/長方形 39">
            <a:extLst>
              <a:ext uri="{FF2B5EF4-FFF2-40B4-BE49-F238E27FC236}">
                <a16:creationId xmlns:a16="http://schemas.microsoft.com/office/drawing/2014/main" id="{5759D318-68B7-4A7F-A005-17DE13A92E05}"/>
              </a:ext>
            </a:extLst>
          </p:cNvPr>
          <p:cNvSpPr/>
          <p:nvPr/>
        </p:nvSpPr>
        <p:spPr>
          <a:xfrm>
            <a:off x="8432528" y="6489340"/>
            <a:ext cx="648072" cy="31786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ts val="2500"/>
              </a:lnSpc>
              <a:spcBef>
                <a:spcPts val="0"/>
              </a:spcBef>
              <a:spcAft>
                <a:spcPts val="0"/>
              </a:spcAft>
              <a:buClrTx/>
              <a:buSzTx/>
              <a:buFontTx/>
              <a:buNone/>
              <a:tabLst/>
              <a:defRPr/>
            </a:pPr>
            <a:fld id="{C8692C38-0430-4F61-A0D4-4C5C3C1314F7}" type="slidenum">
              <a:rPr kumimoji="1" lang="ja-JP" altLang="en-US" sz="18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rPr>
              <a:pPr marL="0" marR="0" lvl="0" indent="0" algn="ctr" defTabSz="914400" rtl="0" eaLnBrk="1" fontAlgn="auto" latinLnBrk="0" hangingPunct="1">
                <a:lnSpc>
                  <a:spcPts val="2500"/>
                </a:lnSpc>
                <a:spcBef>
                  <a:spcPts val="0"/>
                </a:spcBef>
                <a:spcAft>
                  <a:spcPts val="0"/>
                </a:spcAft>
                <a:buClrTx/>
                <a:buSzTx/>
                <a:buFontTx/>
                <a:buNone/>
                <a:tabLst/>
                <a:defRPr/>
              </a:pPr>
              <a:t>98</a:t>
            </a:fld>
            <a:endParaRPr kumimoji="1" lang="ja-JP" altLang="en-US" sz="18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endParaRPr>
          </a:p>
        </p:txBody>
      </p:sp>
      <p:grpSp>
        <p:nvGrpSpPr>
          <p:cNvPr id="2" name="グループ化 1">
            <a:extLst>
              <a:ext uri="{FF2B5EF4-FFF2-40B4-BE49-F238E27FC236}">
                <a16:creationId xmlns:a16="http://schemas.microsoft.com/office/drawing/2014/main" id="{DB5A18EA-8F68-4085-B79C-1098D38E2C71}"/>
              </a:ext>
            </a:extLst>
          </p:cNvPr>
          <p:cNvGrpSpPr/>
          <p:nvPr/>
        </p:nvGrpSpPr>
        <p:grpSpPr>
          <a:xfrm>
            <a:off x="4227642" y="37449"/>
            <a:ext cx="4745764" cy="459309"/>
            <a:chOff x="4259392" y="37449"/>
            <a:chExt cx="4745764" cy="459309"/>
          </a:xfrm>
        </p:grpSpPr>
        <p:pic>
          <p:nvPicPr>
            <p:cNvPr id="19" name="Picture 2">
              <a:extLst>
                <a:ext uri="{FF2B5EF4-FFF2-40B4-BE49-F238E27FC236}">
                  <a16:creationId xmlns:a16="http://schemas.microsoft.com/office/drawing/2014/main" id="{0ED712F5-BAAD-4191-9759-15849D900F13}"/>
                </a:ext>
              </a:extLst>
            </p:cNvPr>
            <p:cNvPicPr preferRelativeResize="0">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59392" y="38576"/>
              <a:ext cx="457200" cy="45818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5">
              <a:extLst>
                <a:ext uri="{FF2B5EF4-FFF2-40B4-BE49-F238E27FC236}">
                  <a16:creationId xmlns:a16="http://schemas.microsoft.com/office/drawing/2014/main" id="{27BA0E46-B469-4B4D-848C-167E96C7EAEA}"/>
                </a:ext>
              </a:extLst>
            </p:cNvPr>
            <p:cNvPicPr preferRelativeResize="0">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93847" y="38576"/>
              <a:ext cx="457200" cy="458182"/>
            </a:xfrm>
            <a:prstGeom prst="rect">
              <a:avLst/>
            </a:prstGeom>
            <a:noFill/>
            <a:extLst>
              <a:ext uri="{909E8E84-426E-40DD-AFC4-6F175D3DCCD1}">
                <a14:hiddenFill xmlns:a14="http://schemas.microsoft.com/office/drawing/2010/main">
                  <a:solidFill>
                    <a:srgbClr val="FFFFFF"/>
                  </a:solidFill>
                </a14:hiddenFill>
              </a:ext>
            </a:extLst>
          </p:spPr>
        </p:pic>
        <p:pic>
          <p:nvPicPr>
            <p:cNvPr id="24" name="図 23">
              <a:extLst>
                <a:ext uri="{FF2B5EF4-FFF2-40B4-BE49-F238E27FC236}">
                  <a16:creationId xmlns:a16="http://schemas.microsoft.com/office/drawing/2014/main" id="{B0F8B2C1-6F06-4269-AED7-F91159FF6EF9}"/>
                </a:ext>
              </a:extLst>
            </p:cNvPr>
            <p:cNvPicPr preferRelativeResize="0"/>
            <p:nvPr/>
          </p:nvPicPr>
          <p:blipFill>
            <a:blip r:embed="rId4" cstate="print">
              <a:extLst>
                <a:ext uri="{28A0092B-C50C-407E-A947-70E740481C1C}">
                  <a14:useLocalDpi xmlns:a14="http://schemas.microsoft.com/office/drawing/2010/main" val="0"/>
                </a:ext>
              </a:extLst>
            </a:blip>
            <a:stretch>
              <a:fillRect/>
            </a:stretch>
          </p:blipFill>
          <p:spPr>
            <a:xfrm>
              <a:off x="6170425" y="38576"/>
              <a:ext cx="457200" cy="458182"/>
            </a:xfrm>
            <a:prstGeom prst="rect">
              <a:avLst/>
            </a:prstGeom>
          </p:spPr>
        </p:pic>
        <p:pic>
          <p:nvPicPr>
            <p:cNvPr id="27" name="Picture 9">
              <a:extLst>
                <a:ext uri="{FF2B5EF4-FFF2-40B4-BE49-F238E27FC236}">
                  <a16:creationId xmlns:a16="http://schemas.microsoft.com/office/drawing/2014/main" id="{BA90B3C3-E1C0-49A2-9C44-73F109C12FE3}"/>
                </a:ext>
              </a:extLst>
            </p:cNvPr>
            <p:cNvPicPr preferRelativeResize="0">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48966" y="38576"/>
              <a:ext cx="457200" cy="458182"/>
            </a:xfrm>
            <a:prstGeom prst="rect">
              <a:avLst/>
            </a:prstGeom>
            <a:noFill/>
            <a:extLst>
              <a:ext uri="{909E8E84-426E-40DD-AFC4-6F175D3DCCD1}">
                <a14:hiddenFill xmlns:a14="http://schemas.microsoft.com/office/drawing/2010/main">
                  <a:solidFill>
                    <a:srgbClr val="FFFFFF"/>
                  </a:solidFill>
                </a14:hiddenFill>
              </a:ext>
            </a:extLst>
          </p:spPr>
        </p:pic>
        <p:pic>
          <p:nvPicPr>
            <p:cNvPr id="28" name="図 27">
              <a:extLst>
                <a:ext uri="{FF2B5EF4-FFF2-40B4-BE49-F238E27FC236}">
                  <a16:creationId xmlns:a16="http://schemas.microsoft.com/office/drawing/2014/main" id="{2B17725F-4800-4BB2-AB20-66606A052480}"/>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7125544" y="38576"/>
              <a:ext cx="457200" cy="458182"/>
            </a:xfrm>
            <a:prstGeom prst="rect">
              <a:avLst/>
            </a:prstGeom>
          </p:spPr>
        </p:pic>
        <p:pic>
          <p:nvPicPr>
            <p:cNvPr id="29" name="図 28">
              <a:extLst>
                <a:ext uri="{FF2B5EF4-FFF2-40B4-BE49-F238E27FC236}">
                  <a16:creationId xmlns:a16="http://schemas.microsoft.com/office/drawing/2014/main" id="{06C2081C-49B5-4C26-88FF-58503845B0F2}"/>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8547956" y="38576"/>
              <a:ext cx="457200" cy="458182"/>
            </a:xfrm>
            <a:prstGeom prst="rect">
              <a:avLst/>
            </a:prstGeom>
          </p:spPr>
        </p:pic>
        <p:pic>
          <p:nvPicPr>
            <p:cNvPr id="30" name="図 29">
              <a:extLst>
                <a:ext uri="{FF2B5EF4-FFF2-40B4-BE49-F238E27FC236}">
                  <a16:creationId xmlns:a16="http://schemas.microsoft.com/office/drawing/2014/main" id="{B73B9974-682D-4CD6-A288-3E1954A27D11}"/>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4742321" y="38576"/>
              <a:ext cx="457200" cy="458182"/>
            </a:xfrm>
            <a:prstGeom prst="rect">
              <a:avLst/>
            </a:prstGeom>
          </p:spPr>
        </p:pic>
        <p:pic>
          <p:nvPicPr>
            <p:cNvPr id="31" name="Picture 12">
              <a:extLst>
                <a:ext uri="{FF2B5EF4-FFF2-40B4-BE49-F238E27FC236}">
                  <a16:creationId xmlns:a16="http://schemas.microsoft.com/office/drawing/2014/main" id="{BFA7157E-325A-4B93-A63A-CC86609EE686}"/>
                </a:ext>
              </a:extLst>
            </p:cNvPr>
            <p:cNvPicPr preferRelativeResize="0">
              <a:picLocks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602123" y="38576"/>
              <a:ext cx="457200" cy="45818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a:extLst>
                <a:ext uri="{FF2B5EF4-FFF2-40B4-BE49-F238E27FC236}">
                  <a16:creationId xmlns:a16="http://schemas.microsoft.com/office/drawing/2014/main" id="{84F0FB11-3749-4F28-BE83-78421F2FEF97}"/>
                </a:ext>
              </a:extLst>
            </p:cNvPr>
            <p:cNvPicPr preferRelativeResize="0">
              <a:picLocks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218322" y="37449"/>
              <a:ext cx="457200" cy="45818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7">
              <a:extLst>
                <a:ext uri="{FF2B5EF4-FFF2-40B4-BE49-F238E27FC236}">
                  <a16:creationId xmlns:a16="http://schemas.microsoft.com/office/drawing/2014/main" id="{8D54A997-71E5-41D0-AE5A-9E2E20864EF1}"/>
                </a:ext>
              </a:extLst>
            </p:cNvPr>
            <p:cNvPicPr>
              <a:picLocks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067826" y="37449"/>
              <a:ext cx="457200" cy="458182"/>
            </a:xfrm>
            <a:prstGeom prst="rect">
              <a:avLst/>
            </a:prstGeom>
            <a:noFill/>
            <a:extLst>
              <a:ext uri="{909E8E84-426E-40DD-AFC4-6F175D3DCCD1}">
                <a14:hiddenFill xmlns:a14="http://schemas.microsoft.com/office/drawing/2010/main">
                  <a:solidFill>
                    <a:srgbClr val="FFFFFF"/>
                  </a:solidFill>
                </a14:hiddenFill>
              </a:ext>
            </a:extLst>
          </p:spPr>
        </p:pic>
      </p:grpSp>
      <p:sp>
        <p:nvSpPr>
          <p:cNvPr id="37" name="正方形/長方形 36">
            <a:extLst>
              <a:ext uri="{FF2B5EF4-FFF2-40B4-BE49-F238E27FC236}">
                <a16:creationId xmlns:a16="http://schemas.microsoft.com/office/drawing/2014/main" id="{E637A949-A42A-47E4-9862-F951E00E6E5F}"/>
              </a:ext>
            </a:extLst>
          </p:cNvPr>
          <p:cNvSpPr/>
          <p:nvPr/>
        </p:nvSpPr>
        <p:spPr>
          <a:xfrm>
            <a:off x="4976358" y="2709295"/>
            <a:ext cx="4084364" cy="253916"/>
          </a:xfrm>
          <a:prstGeom prst="rect">
            <a:avLst/>
          </a:prstGeom>
        </p:spPr>
        <p:txBody>
          <a:bodyPr wrap="square" lIns="91440" tIns="45720" rIns="91440" bIns="45720" anchor="t">
            <a:spAutoFit/>
          </a:bodyPr>
          <a:lstStyle/>
          <a:p>
            <a:pPr marL="180975" marR="0" lvl="0" indent="-180975" algn="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rPr>
              <a:t>（注</a:t>
            </a:r>
            <a:r>
              <a:rPr kumimoji="1" lang="ja-JP" altLang="en-US" sz="1050" b="0" i="0" u="none" strike="noStrike" kern="1200" cap="none" spc="0" normalizeH="0" baseline="0" noProof="0">
                <a:ln>
                  <a:noFill/>
                </a:ln>
                <a:solidFill>
                  <a:prstClr val="black"/>
                </a:solidFill>
                <a:effectLst/>
                <a:uLnTx/>
                <a:uFillTx/>
                <a:latin typeface="Meiryo UI" panose="020B0604030504040204" charset="-128"/>
                <a:ea typeface="Meiryo UI" panose="020B0604030504040204" charset="-128"/>
                <a:cs typeface="Meiryo UI" panose="020B0604030504040204" charset="-128"/>
              </a:rPr>
              <a:t>）下線部は、新たに</a:t>
            </a:r>
            <a:r>
              <a:rPr lang="ja-JP" altLang="en-US" sz="1050">
                <a:solidFill>
                  <a:prstClr val="black"/>
                </a:solidFill>
                <a:latin typeface="Meiryo UI" panose="020B0604030504040204" charset="-128"/>
                <a:ea typeface="Meiryo UI" panose="020B0604030504040204" charset="-128"/>
                <a:cs typeface="Meiryo UI" panose="020B0604030504040204" charset="-128"/>
              </a:rPr>
              <a:t>追加した</a:t>
            </a:r>
            <a:r>
              <a:rPr lang="en-US" altLang="ja-JP" sz="1050">
                <a:solidFill>
                  <a:prstClr val="black"/>
                </a:solidFill>
                <a:latin typeface="Meiryo UI" panose="020B0604030504040204" charset="-128"/>
                <a:ea typeface="Meiryo UI" panose="020B0604030504040204" charset="-128"/>
                <a:cs typeface="Meiryo UI" panose="020B0604030504040204" charset="-128"/>
              </a:rPr>
              <a:t>KPI</a:t>
            </a:r>
            <a:endParaRPr kumimoji="1" lang="en-US" altLang="ja-JP" sz="1050" b="0" i="0" u="none" strike="noStrike" kern="1200" cap="none" spc="0" normalizeH="0" baseline="0" noProof="0" dirty="0">
              <a:ln>
                <a:noFill/>
              </a:ln>
              <a:solidFill>
                <a:prstClr val="black"/>
              </a:solidFill>
              <a:effectLst/>
              <a:uLnTx/>
              <a:uFillTx/>
              <a:latin typeface="Meiryo UI" panose="020B0604030504040204" charset="-128"/>
              <a:ea typeface="Meiryo UI" panose="020B0604030504040204" charset="-128"/>
              <a:cs typeface="Meiryo UI" panose="020B0604030504040204" charset="-128"/>
            </a:endParaRPr>
          </a:p>
        </p:txBody>
      </p:sp>
    </p:spTree>
    <p:extLst>
      <p:ext uri="{BB962C8B-B14F-4D97-AF65-F5344CB8AC3E}">
        <p14:creationId xmlns:p14="http://schemas.microsoft.com/office/powerpoint/2010/main" val="3223747203"/>
      </p:ext>
    </p:extLst>
  </p:cSld>
  <p:clrMapOvr>
    <a:masterClrMapping/>
  </p:clrMapOvr>
</p:sld>
</file>

<file path=ppt/theme/theme1.xml><?xml version="1.0" encoding="utf-8"?>
<a:theme xmlns:a="http://schemas.openxmlformats.org/drawingml/2006/main" name="Office ​​テーマ">
  <a:themeElements>
    <a:clrScheme name="メトロ">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ユーザー定義 1">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 ​​テーマ">
  <a:themeElements>
    <a:clrScheme name="メトロ">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ユーザー定義 1">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30407</Words>
  <Application>Microsoft Office PowerPoint</Application>
  <PresentationFormat>画面に合わせる (4:3)</PresentationFormat>
  <Paragraphs>2441</Paragraphs>
  <Slides>141</Slides>
  <Notes>77</Notes>
  <HiddenSlides>0</HiddenSlides>
  <MMClips>0</MMClips>
  <ScaleCrop>false</ScaleCrop>
  <HeadingPairs>
    <vt:vector size="8" baseType="variant">
      <vt:variant>
        <vt:lpstr>使用されているフォント</vt:lpstr>
      </vt:variant>
      <vt:variant>
        <vt:i4>15</vt:i4>
      </vt:variant>
      <vt:variant>
        <vt:lpstr>テーマ</vt:lpstr>
      </vt:variant>
      <vt:variant>
        <vt:i4>6</vt:i4>
      </vt:variant>
      <vt:variant>
        <vt:lpstr>スライド タイトル</vt:lpstr>
      </vt:variant>
      <vt:variant>
        <vt:i4>141</vt:i4>
      </vt:variant>
      <vt:variant>
        <vt:lpstr>目的別スライド ショー</vt:lpstr>
      </vt:variant>
      <vt:variant>
        <vt:i4>1</vt:i4>
      </vt:variant>
    </vt:vector>
  </HeadingPairs>
  <TitlesOfParts>
    <vt:vector size="163" baseType="lpstr">
      <vt:lpstr>BIZ UDPゴシック</vt:lpstr>
      <vt:lpstr>Lucida Grande</vt:lpstr>
      <vt:lpstr>Meiryo UI</vt:lpstr>
      <vt:lpstr>ＭＳ Ｐゴシック</vt:lpstr>
      <vt:lpstr>MS-Gothic</vt:lpstr>
      <vt:lpstr>MS-PGothic</vt:lpstr>
      <vt:lpstr>UD デジタル 教科書体 NK-B</vt:lpstr>
      <vt:lpstr>YuGothic</vt:lpstr>
      <vt:lpstr>メイリオ</vt:lpstr>
      <vt:lpstr>游ゴシック</vt:lpstr>
      <vt:lpstr>游ゴシック Light</vt:lpstr>
      <vt:lpstr>Arial</vt:lpstr>
      <vt:lpstr>Calibri</vt:lpstr>
      <vt:lpstr>Helvetica</vt:lpstr>
      <vt:lpstr>Wingdings</vt:lpstr>
      <vt:lpstr>Office ​​テーマ</vt:lpstr>
      <vt:lpstr>Office テーマ</vt:lpstr>
      <vt:lpstr>1_Office テーマ</vt:lpstr>
      <vt:lpstr>2_Office テーマ</vt:lpstr>
      <vt:lpstr>1_Office ​​テーマ</vt:lpstr>
      <vt:lpstr>3_Office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印刷用</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revision>1</cp:revision>
  <dcterms:created xsi:type="dcterms:W3CDTF">2025-08-19T02:16:49Z</dcterms:created>
  <dcterms:modified xsi:type="dcterms:W3CDTF">2026-06-17T07:39:38Z</dcterms:modified>
</cp:coreProperties>
</file>