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23"/>
  </p:notesMasterIdLst>
  <p:sldIdLst>
    <p:sldId id="358" r:id="rId2"/>
    <p:sldId id="359" r:id="rId3"/>
    <p:sldId id="360" r:id="rId4"/>
    <p:sldId id="729" r:id="rId5"/>
    <p:sldId id="730" r:id="rId6"/>
    <p:sldId id="731" r:id="rId7"/>
    <p:sldId id="732" r:id="rId8"/>
    <p:sldId id="733" r:id="rId9"/>
    <p:sldId id="735" r:id="rId10"/>
    <p:sldId id="714" r:id="rId11"/>
    <p:sldId id="725" r:id="rId12"/>
    <p:sldId id="726" r:id="rId13"/>
    <p:sldId id="728" r:id="rId14"/>
    <p:sldId id="721" r:id="rId15"/>
    <p:sldId id="727" r:id="rId16"/>
    <p:sldId id="720" r:id="rId17"/>
    <p:sldId id="364" r:id="rId18"/>
    <p:sldId id="365" r:id="rId19"/>
    <p:sldId id="366" r:id="rId20"/>
    <p:sldId id="460" r:id="rId21"/>
    <p:sldId id="715" r:id="rId2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D13B"/>
    <a:srgbClr val="4AD679"/>
    <a:srgbClr val="52F446"/>
    <a:srgbClr val="66FF33"/>
    <a:srgbClr val="37A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00" autoAdjust="0"/>
    <p:restoredTop sz="94700" autoAdjust="0"/>
  </p:normalViewPr>
  <p:slideViewPr>
    <p:cSldViewPr>
      <p:cViewPr varScale="1">
        <p:scale>
          <a:sx n="70" d="100"/>
          <a:sy n="70" d="100"/>
        </p:scale>
        <p:origin x="161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6" rIns="91433" bIns="45716" rtlCol="0"/>
          <a:lstStyle>
            <a:lvl1pPr algn="r">
              <a:defRPr sz="1200"/>
            </a:lvl1pPr>
          </a:lstStyle>
          <a:p>
            <a:fld id="{BEC7E683-BBDE-45AC-A4FF-3989F8F6A592}" type="datetimeFigureOut">
              <a:rPr kumimoji="1" lang="ja-JP" altLang="en-US" smtClean="0"/>
              <a:t>2019/8/16</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6" rIns="91433"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3" tIns="45716" rIns="91433" bIns="45716" rtlCol="0" anchor="b"/>
          <a:lstStyle>
            <a:lvl1pPr algn="r">
              <a:defRPr sz="1200"/>
            </a:lvl1pPr>
          </a:lstStyle>
          <a:p>
            <a:fld id="{DE9D0732-3674-4A86-B757-2431B3921950}" type="slidenum">
              <a:rPr kumimoji="1" lang="ja-JP" altLang="en-US" smtClean="0"/>
              <a:t>‹#›</a:t>
            </a:fld>
            <a:endParaRPr kumimoji="1" lang="ja-JP" altLang="en-US"/>
          </a:p>
        </p:txBody>
      </p:sp>
    </p:spTree>
    <p:extLst>
      <p:ext uri="{BB962C8B-B14F-4D97-AF65-F5344CB8AC3E}">
        <p14:creationId xmlns:p14="http://schemas.microsoft.com/office/powerpoint/2010/main" val="5501468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33"/>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494B8EB-C3A8-4739-AC15-0DB8D7D02E21}" type="datetimeFigureOut">
              <a:rPr kumimoji="1" lang="ja-JP" altLang="en-US" smtClean="0"/>
              <a:t>2019/8/16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2263976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494B8EB-C3A8-4739-AC15-0DB8D7D02E21}" type="datetimeFigureOut">
              <a:rPr kumimoji="1" lang="ja-JP" altLang="en-US" smtClean="0"/>
              <a:t>2019/8/16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2244363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9"/>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494B8EB-C3A8-4739-AC15-0DB8D7D02E21}" type="datetimeFigureOut">
              <a:rPr kumimoji="1" lang="ja-JP" altLang="en-US" smtClean="0"/>
              <a:t>2019/8/16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3354139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494B8EB-C3A8-4739-AC15-0DB8D7D02E21}" type="datetimeFigureOut">
              <a:rPr kumimoji="1" lang="ja-JP" altLang="en-US" smtClean="0"/>
              <a:t>2019/8/16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2550083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8"/>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494B8EB-C3A8-4739-AC15-0DB8D7D02E21}" type="datetimeFigureOut">
              <a:rPr kumimoji="1" lang="ja-JP" altLang="en-US" smtClean="0"/>
              <a:t>2019/8/16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2446625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494B8EB-C3A8-4739-AC15-0DB8D7D02E21}" type="datetimeFigureOut">
              <a:rPr kumimoji="1" lang="ja-JP" altLang="en-US" smtClean="0"/>
              <a:t>2019/8/16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155495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494B8EB-C3A8-4739-AC15-0DB8D7D02E21}" type="datetimeFigureOut">
              <a:rPr kumimoji="1" lang="ja-JP" altLang="en-US" smtClean="0"/>
              <a:t>2019/8/16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1915690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494B8EB-C3A8-4739-AC15-0DB8D7D02E21}" type="datetimeFigureOut">
              <a:rPr kumimoji="1" lang="ja-JP" altLang="en-US" smtClean="0"/>
              <a:t>2019/8/16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3365548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494B8EB-C3A8-4739-AC15-0DB8D7D02E21}" type="datetimeFigureOut">
              <a:rPr kumimoji="1" lang="ja-JP" altLang="en-US" smtClean="0"/>
              <a:t>2019/8/16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3145780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494B8EB-C3A8-4739-AC15-0DB8D7D02E21}" type="datetimeFigureOut">
              <a:rPr kumimoji="1" lang="ja-JP" altLang="en-US" smtClean="0"/>
              <a:t>2019/8/16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1830995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494B8EB-C3A8-4739-AC15-0DB8D7D02E21}" type="datetimeFigureOut">
              <a:rPr kumimoji="1" lang="ja-JP" altLang="en-US" smtClean="0"/>
              <a:t>2019/8/16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2862521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8"/>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94B8EB-C3A8-4739-AC15-0DB8D7D02E21}" type="datetimeFigureOut">
              <a:rPr kumimoji="1" lang="ja-JP" altLang="en-US" smtClean="0"/>
              <a:t>2019/8/16</a:t>
            </a:fld>
            <a:endParaRPr kumimoji="1" lang="ja-JP" altLang="en-US" dirty="0"/>
          </a:p>
        </p:txBody>
      </p:sp>
      <p:sp>
        <p:nvSpPr>
          <p:cNvPr id="5" name="フッター プレースホルダー 4"/>
          <p:cNvSpPr>
            <a:spLocks noGrp="1"/>
          </p:cNvSpPr>
          <p:nvPr>
            <p:ph type="ftr" sz="quarter" idx="3"/>
          </p:nvPr>
        </p:nvSpPr>
        <p:spPr>
          <a:xfrm>
            <a:off x="3124200" y="6356358"/>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D66D74-59DD-45F1-9699-79ABB01F93F3}" type="slidenum">
              <a:rPr kumimoji="1" lang="ja-JP" altLang="en-US" smtClean="0"/>
              <a:t>‹#›</a:t>
            </a:fld>
            <a:endParaRPr kumimoji="1" lang="ja-JP" altLang="en-US" dirty="0"/>
          </a:p>
        </p:txBody>
      </p:sp>
    </p:spTree>
    <p:extLst>
      <p:ext uri="{BB962C8B-B14F-4D97-AF65-F5344CB8AC3E}">
        <p14:creationId xmlns:p14="http://schemas.microsoft.com/office/powerpoint/2010/main" val="39874183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92428" y="2535287"/>
            <a:ext cx="8964488" cy="738664"/>
          </a:xfrm>
          <a:prstGeom prst="rect">
            <a:avLst/>
          </a:prstGeom>
        </p:spPr>
        <p:txBody>
          <a:bodyPr wrap="square">
            <a:spAutoFit/>
          </a:bodyPr>
          <a:lstStyle/>
          <a:p>
            <a:pPr algn="ctr"/>
            <a:r>
              <a:rPr lang="ja-JP" altLang="en-US" sz="2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2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期「大阪府まち・ひと・しごと創生総合戦略」　骨子（案）</a:t>
            </a:r>
            <a:endParaRPr lang="en-US" altLang="ja-JP" sz="2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tabLst>
                <a:tab pos="266700" algn="l"/>
              </a:tabLst>
            </a:pP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 name="直線コネクタ 4"/>
          <p:cNvCxnSpPr/>
          <p:nvPr/>
        </p:nvCxnSpPr>
        <p:spPr>
          <a:xfrm>
            <a:off x="0" y="3140968"/>
            <a:ext cx="8964488" cy="0"/>
          </a:xfrm>
          <a:prstGeom prst="line">
            <a:avLst/>
          </a:prstGeom>
        </p:spPr>
        <p:style>
          <a:lnRef idx="3">
            <a:schemeClr val="accent1"/>
          </a:lnRef>
          <a:fillRef idx="0">
            <a:schemeClr val="accent1"/>
          </a:fillRef>
          <a:effectRef idx="2">
            <a:schemeClr val="accent1"/>
          </a:effectRef>
          <a:fontRef idx="minor">
            <a:schemeClr val="tx1"/>
          </a:fontRef>
        </p:style>
      </p:cxnSp>
      <p:sp>
        <p:nvSpPr>
          <p:cNvPr id="7" name="正方形/長方形 6"/>
          <p:cNvSpPr/>
          <p:nvPr/>
        </p:nvSpPr>
        <p:spPr>
          <a:xfrm>
            <a:off x="1835695" y="4653135"/>
            <a:ext cx="5544616" cy="460639"/>
          </a:xfrm>
          <a:prstGeom prst="rect">
            <a:avLst/>
          </a:prstGeom>
        </p:spPr>
        <p:txBody>
          <a:bodyPr wrap="square">
            <a:spAutoFit/>
          </a:bodyPr>
          <a:lstStyle/>
          <a:p>
            <a:pPr algn="ctr">
              <a:lnSpc>
                <a:spcPts val="3300"/>
              </a:lnSpc>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大　阪　府</a:t>
            </a:r>
          </a:p>
        </p:txBody>
      </p:sp>
      <p:sp>
        <p:nvSpPr>
          <p:cNvPr id="2" name="正方形/長方形 1"/>
          <p:cNvSpPr/>
          <p:nvPr/>
        </p:nvSpPr>
        <p:spPr>
          <a:xfrm>
            <a:off x="8120221" y="116632"/>
            <a:ext cx="896984" cy="515526"/>
          </a:xfrm>
          <a:prstGeom prst="rect">
            <a:avLst/>
          </a:prstGeom>
          <a:ln>
            <a:solidFill>
              <a:schemeClr val="tx1"/>
            </a:solidFill>
          </a:ln>
        </p:spPr>
        <p:txBody>
          <a:bodyPr wrap="square" anchor="ctr">
            <a:spAutoFit/>
          </a:bodyPr>
          <a:lstStyle/>
          <a:p>
            <a:pPr algn="ctr">
              <a:lnSpc>
                <a:spcPts val="3300"/>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資料</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6</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06633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6"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9</a:t>
            </a:fld>
            <a:endParaRPr lang="ja-JP" altLang="en-US" dirty="0">
              <a:solidFill>
                <a:prstClr val="black"/>
              </a:solidFill>
            </a:endParaRPr>
          </a:p>
        </p:txBody>
      </p:sp>
      <p:sp>
        <p:nvSpPr>
          <p:cNvPr id="5" name="正方形/長方形 4"/>
          <p:cNvSpPr/>
          <p:nvPr/>
        </p:nvSpPr>
        <p:spPr>
          <a:xfrm>
            <a:off x="107504" y="620688"/>
            <a:ext cx="8856984" cy="5632311"/>
          </a:xfrm>
          <a:prstGeom prst="rect">
            <a:avLst/>
          </a:prstGeom>
        </p:spPr>
        <p:txBody>
          <a:bodyPr wrap="square">
            <a:spAutoFit/>
          </a:bodyPr>
          <a:lstStyle/>
          <a:p>
            <a:pPr marL="180000" indent="-457200" algn="just">
              <a:lnSpc>
                <a:spcPts val="1800"/>
              </a:lnSpc>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第</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期総合戦略の振り返り</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〇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期大阪府まち・ひと・しごと総合戦略</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では、</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大阪府人口ビジョン</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で示された「人口減少・超高齢社会」においても持続的発展を実現するための３つの方向性のもと、６つ</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戦略の柱を位置付け、</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2015</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2019</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年度までの</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年間を計画期間として取組みを進めてきました。</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〇　方向性</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Ⅰ</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“若者が活躍でき、子育て安心の都市「大阪」の実現”については、人口減少傾向の抑制</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や</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、将来予想される人口構成を変えていくため、子育て世代が安心して子供を産み育てることのできる環境整備などの女性の活躍支援や、若い世代の安定した雇用支援に関する取り組みを進めてきました。</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〇　方向性</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Ⅱ</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“人口減少・超高齢社会でも持続可能な地域づくり”については、今後の人口減少・超高齢者社会に対応するため、若者・女性・高齢者・</a:t>
            </a:r>
            <a:r>
              <a:rPr lang="ja-JP" altLang="en-US" sz="1600" dirty="0" err="1" smtClean="0">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者などすべての人が活躍できる環境づくりや、安全・安心な都市基盤の再構築など、持続可能な社会システムの構築に向けた取組みを実施しました。</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〇　方向性</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東西二極の一極としての社会経済構造の構築”については、大阪府を中心とした関西都市圏はわが国第二の経済圏であり、「大阪」が有する都市としての強みを活かし、経済機能・都市魅力を強化する取り組みを進めてきました。</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１．基本方針</a:t>
            </a:r>
          </a:p>
        </p:txBody>
      </p:sp>
      <p:sp>
        <p:nvSpPr>
          <p:cNvPr id="10" name="テキスト ボックス 9"/>
          <p:cNvSpPr txBox="1"/>
          <p:nvPr/>
        </p:nvSpPr>
        <p:spPr>
          <a:xfrm>
            <a:off x="70294" y="1986749"/>
            <a:ext cx="2952000" cy="1260000"/>
          </a:xfrm>
          <a:prstGeom prst="rect">
            <a:avLst/>
          </a:prstGeom>
          <a:noFill/>
          <a:ln w="15875">
            <a:solidFill>
              <a:schemeClr val="accent1"/>
            </a:solidFill>
          </a:ln>
        </p:spPr>
        <p:txBody>
          <a:bodyPr wrap="square" rtlCol="0">
            <a:spAutoFit/>
          </a:bodyPr>
          <a:lstStyle/>
          <a:p>
            <a:pPr marL="180000" indent="-457200" algn="just">
              <a:lnSpc>
                <a:spcPts val="1800"/>
              </a:lnSpc>
            </a:pPr>
            <a:r>
              <a:rPr lang="en-US" altLang="ja-JP" sz="1200" b="1" u="sng" dirty="0" smtClean="0">
                <a:latin typeface="Meiryo UI" panose="020B0604030504040204" pitchFamily="50" charset="-128"/>
                <a:ea typeface="Meiryo UI" panose="020B0604030504040204" pitchFamily="50" charset="-128"/>
                <a:cs typeface="Meiryo UI" panose="020B0604030504040204" pitchFamily="50" charset="-128"/>
              </a:rPr>
              <a:t>Ⅰ</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）若者</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が活躍でき</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1" u="sng"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子育て</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安心の都市「大阪」の実現</a:t>
            </a:r>
            <a:endParaRPr lang="en-US" altLang="ja-JP" sz="12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200" dirty="0" smtClean="0"/>
              <a:t>　① 若い</a:t>
            </a:r>
            <a:r>
              <a:rPr lang="ja-JP" altLang="en-US" sz="1200" dirty="0"/>
              <a:t>世代の就職・結婚・出産・子育て</a:t>
            </a:r>
            <a:r>
              <a:rPr lang="ja-JP" altLang="en-US" sz="1200" dirty="0" smtClean="0"/>
              <a:t>の</a:t>
            </a:r>
            <a:endParaRPr lang="en-US" altLang="ja-JP" sz="1200" dirty="0" smtClean="0"/>
          </a:p>
          <a:p>
            <a:r>
              <a:rPr lang="ja-JP" altLang="en-US" sz="1200" dirty="0"/>
              <a:t>　</a:t>
            </a:r>
            <a:r>
              <a:rPr lang="ja-JP" altLang="en-US" sz="1200" dirty="0" smtClean="0"/>
              <a:t>　  希望</a:t>
            </a:r>
            <a:r>
              <a:rPr lang="ja-JP" altLang="en-US" sz="1200" dirty="0"/>
              <a:t>を実現する</a:t>
            </a:r>
            <a:endParaRPr lang="en-US" altLang="ja-JP" sz="1200" dirty="0"/>
          </a:p>
          <a:p>
            <a:pPr>
              <a:lnSpc>
                <a:spcPct val="150000"/>
              </a:lnSpc>
            </a:pPr>
            <a:r>
              <a:rPr lang="ja-JP" altLang="en-US" sz="1200" dirty="0"/>
              <a:t>　</a:t>
            </a:r>
            <a:r>
              <a:rPr lang="ja-JP" altLang="en-US" sz="1200" dirty="0" smtClean="0"/>
              <a:t>② 次代</a:t>
            </a:r>
            <a:r>
              <a:rPr lang="ja-JP" altLang="en-US" sz="1200" dirty="0"/>
              <a:t>の「大阪」を担う人を</a:t>
            </a:r>
            <a:r>
              <a:rPr lang="ja-JP" altLang="en-US" sz="1200" dirty="0" smtClean="0"/>
              <a:t>つくる</a:t>
            </a:r>
            <a:endParaRPr lang="en-US" altLang="ja-JP" sz="1200" dirty="0"/>
          </a:p>
        </p:txBody>
      </p:sp>
      <p:sp>
        <p:nvSpPr>
          <p:cNvPr id="11" name="テキスト ボックス 10"/>
          <p:cNvSpPr txBox="1"/>
          <p:nvPr/>
        </p:nvSpPr>
        <p:spPr>
          <a:xfrm>
            <a:off x="3106528" y="1981132"/>
            <a:ext cx="2952000" cy="1260000"/>
          </a:xfrm>
          <a:prstGeom prst="rect">
            <a:avLst/>
          </a:prstGeom>
          <a:noFill/>
          <a:ln w="15875">
            <a:solidFill>
              <a:schemeClr val="accent1"/>
            </a:solidFill>
          </a:ln>
        </p:spPr>
        <p:txBody>
          <a:bodyPr wrap="square" rtlCol="0">
            <a:spAutoFit/>
          </a:bodyPr>
          <a:lstStyle/>
          <a:p>
            <a:pPr marL="180000" indent="-457200" algn="just">
              <a:lnSpc>
                <a:spcPts val="1800"/>
              </a:lnSpc>
            </a:pPr>
            <a:r>
              <a:rPr lang="en-US" altLang="ja-JP" sz="1200" b="1" u="sng" dirty="0" smtClean="0">
                <a:latin typeface="Meiryo UI" panose="020B0604030504040204" pitchFamily="50" charset="-128"/>
                <a:ea typeface="Meiryo UI" panose="020B0604030504040204" pitchFamily="50" charset="-128"/>
                <a:cs typeface="Meiryo UI" panose="020B0604030504040204" pitchFamily="50" charset="-128"/>
              </a:rPr>
              <a:t>Ⅱ</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）人口</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減少・超高齢社会</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でも</a:t>
            </a:r>
            <a:endParaRPr lang="en-US" altLang="ja-JP" sz="1200" b="1" u="sng"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持続</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可能な地域づくり</a:t>
            </a:r>
            <a:endParaRPr lang="en-US" altLang="ja-JP" sz="12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t>③ 誰</a:t>
            </a:r>
            <a:r>
              <a:rPr lang="ja-JP" altLang="en-US" sz="1200" dirty="0"/>
              <a:t>もが健康でいきいきと活躍</a:t>
            </a:r>
            <a:r>
              <a:rPr lang="ja-JP" altLang="en-US" sz="1200" dirty="0" smtClean="0"/>
              <a:t>できる</a:t>
            </a:r>
            <a:endParaRPr lang="en-US" altLang="ja-JP" sz="1200" dirty="0" smtClean="0"/>
          </a:p>
          <a:p>
            <a:r>
              <a:rPr lang="en-US" altLang="ja-JP" sz="1200" dirty="0"/>
              <a:t> </a:t>
            </a:r>
            <a:r>
              <a:rPr lang="en-US" altLang="ja-JP" sz="1200" dirty="0" smtClean="0"/>
              <a:t>     </a:t>
            </a:r>
            <a:r>
              <a:rPr lang="ja-JP" altLang="en-US" sz="1200" dirty="0" smtClean="0"/>
              <a:t>「</a:t>
            </a:r>
            <a:r>
              <a:rPr lang="ja-JP" altLang="en-US" sz="1200" dirty="0"/>
              <a:t>まち」をつくる</a:t>
            </a:r>
            <a:endParaRPr lang="en-US" altLang="ja-JP" sz="1200" dirty="0"/>
          </a:p>
          <a:p>
            <a:pPr>
              <a:lnSpc>
                <a:spcPct val="150000"/>
              </a:lnSpc>
            </a:pPr>
            <a:r>
              <a:rPr lang="ja-JP" altLang="en-US" sz="1200" dirty="0"/>
              <a:t>　</a:t>
            </a:r>
            <a:r>
              <a:rPr lang="ja-JP" altLang="en-US" sz="1200" dirty="0" smtClean="0"/>
              <a:t>④ 安全</a:t>
            </a:r>
            <a:r>
              <a:rPr lang="ja-JP" altLang="en-US" sz="1200" dirty="0"/>
              <a:t>・安心な地域を</a:t>
            </a:r>
            <a:r>
              <a:rPr lang="ja-JP" altLang="en-US" sz="1200" dirty="0" smtClean="0"/>
              <a:t>つくる</a:t>
            </a:r>
            <a:endParaRPr lang="en-US" altLang="ja-JP" sz="1200" dirty="0"/>
          </a:p>
        </p:txBody>
      </p:sp>
      <p:sp>
        <p:nvSpPr>
          <p:cNvPr id="12" name="テキスト ボックス 11"/>
          <p:cNvSpPr txBox="1"/>
          <p:nvPr/>
        </p:nvSpPr>
        <p:spPr>
          <a:xfrm>
            <a:off x="6139283" y="1981129"/>
            <a:ext cx="2952000" cy="1260000"/>
          </a:xfrm>
          <a:prstGeom prst="rect">
            <a:avLst/>
          </a:prstGeom>
          <a:noFill/>
          <a:ln w="15875">
            <a:solidFill>
              <a:schemeClr val="accent1"/>
            </a:solidFill>
          </a:ln>
        </p:spPr>
        <p:txBody>
          <a:bodyPr wrap="square" rtlCol="0">
            <a:spAutoFit/>
          </a:bodyPr>
          <a:lstStyle/>
          <a:p>
            <a:pPr marL="180000" indent="-457200" algn="just">
              <a:lnSpc>
                <a:spcPts val="1800"/>
              </a:lnSpc>
            </a:pPr>
            <a:r>
              <a:rPr lang="en-US" altLang="ja-JP" sz="1200" b="1" u="sng"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）東西</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二極の一極として</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の</a:t>
            </a:r>
            <a:endParaRPr lang="en-US" altLang="ja-JP" sz="1200" b="1" u="sng"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社会</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経済構造の</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構築</a:t>
            </a:r>
            <a:endParaRPr lang="en-US" altLang="ja-JP" sz="1200" b="1" u="sng"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200" dirty="0" smtClean="0"/>
              <a:t>　⑤ 都市</a:t>
            </a:r>
            <a:r>
              <a:rPr lang="ja-JP" altLang="en-US" sz="1200" dirty="0"/>
              <a:t>としての経済機能を強化する</a:t>
            </a:r>
            <a:endParaRPr lang="en-US" altLang="ja-JP" sz="1200" dirty="0"/>
          </a:p>
          <a:p>
            <a:pPr>
              <a:lnSpc>
                <a:spcPct val="150000"/>
              </a:lnSpc>
            </a:pPr>
            <a:r>
              <a:rPr lang="ja-JP" altLang="en-US" sz="1200" dirty="0"/>
              <a:t>　</a:t>
            </a:r>
            <a:r>
              <a:rPr lang="ja-JP" altLang="en-US" sz="1200" dirty="0" smtClean="0"/>
              <a:t>⑥ 定住</a:t>
            </a:r>
            <a:r>
              <a:rPr lang="ja-JP" altLang="en-US" sz="1200" dirty="0"/>
              <a:t>魅力・都市魅力を強化</a:t>
            </a:r>
            <a:r>
              <a:rPr lang="ja-JP" altLang="en-US" sz="1200" dirty="0" smtClean="0"/>
              <a:t>する</a:t>
            </a:r>
            <a:endParaRPr lang="ja-JP" altLang="en-US" sz="1200" dirty="0"/>
          </a:p>
        </p:txBody>
      </p:sp>
      <p:sp>
        <p:nvSpPr>
          <p:cNvPr id="13" name="Rectangle 2"/>
          <p:cNvSpPr>
            <a:spLocks noChangeArrowheads="1"/>
          </p:cNvSpPr>
          <p:nvPr/>
        </p:nvSpPr>
        <p:spPr bwMode="auto">
          <a:xfrm>
            <a:off x="207120" y="1673512"/>
            <a:ext cx="2762135" cy="296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fontAlgn="ctr">
              <a:spcBef>
                <a:spcPct val="0"/>
              </a:spcBef>
              <a:buClr>
                <a:srgbClr val="D6ECFF"/>
              </a:buClr>
              <a:buFont typeface="Wingdings" pitchFamily="2" charset="2"/>
              <a:buNone/>
            </a:pPr>
            <a:r>
              <a:rPr lang="ja-JP" altLang="en-US" sz="14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400" u="sng" dirty="0" err="1"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つの</a:t>
            </a:r>
            <a:r>
              <a:rPr lang="ja-JP" altLang="en-US" sz="14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方向性と</a:t>
            </a:r>
            <a:r>
              <a:rPr lang="en-US" altLang="ja-JP" sz="14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400" u="sng" dirty="0" err="1"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つの</a:t>
            </a:r>
            <a:r>
              <a:rPr lang="ja-JP" altLang="en-US" sz="14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戦略</a:t>
            </a:r>
            <a:endParaRPr lang="ja-JP" altLang="en-US" sz="14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413811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6"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7" name="正方形/長方形 6"/>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１．基本方針</a:t>
            </a:r>
          </a:p>
        </p:txBody>
      </p:sp>
      <p:graphicFrame>
        <p:nvGraphicFramePr>
          <p:cNvPr id="6" name="表 5"/>
          <p:cNvGraphicFramePr>
            <a:graphicFrameLocks noGrp="1"/>
          </p:cNvGraphicFramePr>
          <p:nvPr>
            <p:extLst>
              <p:ext uri="{D42A27DB-BD31-4B8C-83A1-F6EECF244321}">
                <p14:modId xmlns:p14="http://schemas.microsoft.com/office/powerpoint/2010/main" val="1627478081"/>
              </p:ext>
            </p:extLst>
          </p:nvPr>
        </p:nvGraphicFramePr>
        <p:xfrm>
          <a:off x="539552" y="3442417"/>
          <a:ext cx="8433911" cy="3238431"/>
        </p:xfrm>
        <a:graphic>
          <a:graphicData uri="http://schemas.openxmlformats.org/drawingml/2006/table">
            <a:tbl>
              <a:tblPr firstRow="1" firstCol="1" bandRow="1">
                <a:tableStyleId>{5C22544A-7EE6-4342-B048-85BDC9FD1C3A}</a:tableStyleId>
              </a:tblPr>
              <a:tblGrid>
                <a:gridCol w="2304256">
                  <a:extLst>
                    <a:ext uri="{9D8B030D-6E8A-4147-A177-3AD203B41FA5}">
                      <a16:colId xmlns:a16="http://schemas.microsoft.com/office/drawing/2014/main" val="2203108715"/>
                    </a:ext>
                  </a:extLst>
                </a:gridCol>
                <a:gridCol w="2617741">
                  <a:extLst>
                    <a:ext uri="{9D8B030D-6E8A-4147-A177-3AD203B41FA5}">
                      <a16:colId xmlns:a16="http://schemas.microsoft.com/office/drawing/2014/main" val="108265800"/>
                    </a:ext>
                  </a:extLst>
                </a:gridCol>
                <a:gridCol w="1755957">
                  <a:extLst>
                    <a:ext uri="{9D8B030D-6E8A-4147-A177-3AD203B41FA5}">
                      <a16:colId xmlns:a16="http://schemas.microsoft.com/office/drawing/2014/main" val="1876572018"/>
                    </a:ext>
                  </a:extLst>
                </a:gridCol>
                <a:gridCol w="1755957">
                  <a:extLst>
                    <a:ext uri="{9D8B030D-6E8A-4147-A177-3AD203B41FA5}">
                      <a16:colId xmlns:a16="http://schemas.microsoft.com/office/drawing/2014/main" val="1161421592"/>
                    </a:ext>
                  </a:extLst>
                </a:gridCol>
              </a:tblGrid>
              <a:tr h="292031">
                <a:tc>
                  <a:txBody>
                    <a:bodyPr/>
                    <a:lstStyle/>
                    <a:p>
                      <a:pPr algn="ctr">
                        <a:lnSpc>
                          <a:spcPts val="1400"/>
                        </a:lnSpc>
                        <a:spcAft>
                          <a:spcPts val="0"/>
                        </a:spcAft>
                      </a:pPr>
                      <a:r>
                        <a:rPr lang="ja-JP" altLang="en-US" sz="1400" kern="100" dirty="0" smtClean="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rPr>
                        <a:t>基本目標</a:t>
                      </a:r>
                      <a:endParaRPr lang="ja-JP" sz="1400" kern="100" dirty="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ts val="1400"/>
                        </a:lnSpc>
                        <a:spcAft>
                          <a:spcPts val="0"/>
                        </a:spcAft>
                      </a:pPr>
                      <a:r>
                        <a:rPr lang="ja-JP" sz="1400" kern="100" dirty="0">
                          <a:solidFill>
                            <a:sysClr val="windowText" lastClr="000000"/>
                          </a:solidFill>
                          <a:effectLst/>
                          <a:latin typeface="+mn-lt"/>
                        </a:rPr>
                        <a:t>具体的目標</a:t>
                      </a:r>
                      <a:endParaRPr lang="ja-JP" sz="1400" kern="100" dirty="0">
                        <a:solidFill>
                          <a:sysClr val="windowText" lastClr="000000"/>
                        </a:solidFill>
                        <a:effectLst/>
                        <a:latin typeface="+mn-lt"/>
                        <a:ea typeface="游明朝" panose="02020400000000000000" pitchFamily="18"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ts val="1400"/>
                        </a:lnSpc>
                        <a:spcAft>
                          <a:spcPts val="0"/>
                        </a:spcAft>
                      </a:pPr>
                      <a:r>
                        <a:rPr lang="ja-JP" altLang="en-US" sz="1400" kern="100" dirty="0" smtClean="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rPr>
                        <a:t>戦略策定時</a:t>
                      </a:r>
                      <a:endParaRPr lang="ja-JP" sz="1400" kern="100" dirty="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ts val="1400"/>
                        </a:lnSpc>
                        <a:spcAft>
                          <a:spcPts val="0"/>
                        </a:spcAft>
                      </a:pPr>
                      <a:r>
                        <a:rPr lang="ja-JP" altLang="en-US" sz="1400" kern="100" dirty="0" smtClean="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rPr>
                        <a:t>現在値</a:t>
                      </a:r>
                      <a:endParaRPr lang="ja-JP" sz="1400" kern="100" dirty="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088669528"/>
                  </a:ext>
                </a:extLst>
              </a:tr>
              <a:tr h="0">
                <a:tc rowSpan="3">
                  <a:txBody>
                    <a:bodyPr/>
                    <a:lstStyle/>
                    <a:p>
                      <a:pPr algn="l">
                        <a:lnSpc>
                          <a:spcPts val="1400"/>
                        </a:lnSpc>
                      </a:pPr>
                      <a:r>
                        <a:rPr kumimoji="1" lang="ja-JP" altLang="en-US" sz="1200" dirty="0" smtClean="0">
                          <a:solidFill>
                            <a:sysClr val="windowText" lastClr="000000"/>
                          </a:solidFill>
                          <a:latin typeface="+mn-lt"/>
                        </a:rPr>
                        <a:t>① 若い世代の就職・結婚・出</a:t>
                      </a:r>
                      <a:endParaRPr kumimoji="1" lang="en-US" altLang="ja-JP" sz="1200" dirty="0" smtClean="0">
                        <a:solidFill>
                          <a:sysClr val="windowText" lastClr="000000"/>
                        </a:solidFill>
                        <a:latin typeface="+mn-lt"/>
                      </a:endParaRPr>
                    </a:p>
                    <a:p>
                      <a:pPr algn="l">
                        <a:lnSpc>
                          <a:spcPts val="1400"/>
                        </a:lnSpc>
                      </a:pPr>
                      <a:r>
                        <a:rPr kumimoji="1" lang="en-US" altLang="ja-JP" sz="1200" dirty="0" smtClean="0">
                          <a:solidFill>
                            <a:sysClr val="windowText" lastClr="000000"/>
                          </a:solidFill>
                          <a:latin typeface="+mn-lt"/>
                        </a:rPr>
                        <a:t>   </a:t>
                      </a:r>
                      <a:r>
                        <a:rPr kumimoji="1" lang="ja-JP" altLang="en-US" sz="1200" dirty="0" smtClean="0">
                          <a:solidFill>
                            <a:sysClr val="windowText" lastClr="000000"/>
                          </a:solidFill>
                          <a:latin typeface="+mn-lt"/>
                        </a:rPr>
                        <a:t>産・子育ての希望を実現する</a:t>
                      </a:r>
                      <a:endParaRPr kumimoji="1" lang="ja-JP" altLang="en-US" sz="120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ja-JP" altLang="en-US" sz="1050" b="1" u="sng" dirty="0" smtClean="0">
                          <a:solidFill>
                            <a:sysClr val="windowText" lastClr="000000"/>
                          </a:solidFill>
                          <a:latin typeface="+mn-lt"/>
                        </a:rPr>
                        <a:t>就業率（</a:t>
                      </a:r>
                      <a:r>
                        <a:rPr kumimoji="1" lang="en-US" altLang="ja-JP" sz="1050" b="1" u="sng" dirty="0" smtClean="0">
                          <a:solidFill>
                            <a:sysClr val="windowText" lastClr="000000"/>
                          </a:solidFill>
                          <a:latin typeface="+mn-lt"/>
                        </a:rPr>
                        <a:t>15</a:t>
                      </a:r>
                      <a:r>
                        <a:rPr kumimoji="1" lang="ja-JP" altLang="en-US" sz="1050" b="1" u="sng" dirty="0" smtClean="0">
                          <a:solidFill>
                            <a:sysClr val="windowText" lastClr="000000"/>
                          </a:solidFill>
                          <a:latin typeface="+mn-lt"/>
                        </a:rPr>
                        <a:t>～</a:t>
                      </a:r>
                      <a:r>
                        <a:rPr kumimoji="1" lang="en-US" altLang="ja-JP" sz="1050" b="1" u="sng" dirty="0" smtClean="0">
                          <a:solidFill>
                            <a:sysClr val="windowText" lastClr="000000"/>
                          </a:solidFill>
                          <a:latin typeface="+mn-lt"/>
                        </a:rPr>
                        <a:t>34</a:t>
                      </a:r>
                      <a:r>
                        <a:rPr kumimoji="1" lang="ja-JP" altLang="en-US" sz="1050" b="1" u="sng" dirty="0" smtClean="0">
                          <a:solidFill>
                            <a:sysClr val="windowText" lastClr="000000"/>
                          </a:solidFill>
                          <a:latin typeface="+mn-lt"/>
                        </a:rPr>
                        <a:t>歳）</a:t>
                      </a:r>
                      <a:endParaRPr kumimoji="1" lang="en-US" altLang="ja-JP" sz="1050" b="1" u="sng" dirty="0" smtClean="0">
                        <a:solidFill>
                          <a:sysClr val="windowText" lastClr="000000"/>
                        </a:solidFill>
                        <a:latin typeface="+mn-lt"/>
                      </a:endParaRPr>
                    </a:p>
                    <a:p>
                      <a:pPr>
                        <a:lnSpc>
                          <a:spcPts val="1400"/>
                        </a:lnSpc>
                      </a:pPr>
                      <a:r>
                        <a:rPr kumimoji="1" lang="ja-JP" altLang="en-US" sz="1050" baseline="0" dirty="0" smtClean="0">
                          <a:solidFill>
                            <a:sysClr val="windowText" lastClr="000000"/>
                          </a:solidFill>
                          <a:latin typeface="+mn-lt"/>
                        </a:rPr>
                        <a:t>  </a:t>
                      </a:r>
                      <a:r>
                        <a:rPr kumimoji="1" lang="ja-JP" altLang="en-US" sz="1050" dirty="0" smtClean="0">
                          <a:solidFill>
                            <a:sysClr val="windowText" lastClr="000000"/>
                          </a:solidFill>
                          <a:latin typeface="+mn-lt"/>
                        </a:rPr>
                        <a:t>目標：全国平均を上回る</a:t>
                      </a:r>
                    </a:p>
                    <a:p>
                      <a:pPr>
                        <a:lnSpc>
                          <a:spcPts val="1400"/>
                        </a:lnSpc>
                      </a:pPr>
                      <a:r>
                        <a:rPr kumimoji="1" lang="ja-JP" altLang="en-US" sz="1050" baseline="0" dirty="0" smtClean="0">
                          <a:solidFill>
                            <a:sysClr val="windowText" lastClr="000000"/>
                          </a:solidFill>
                          <a:latin typeface="+mn-lt"/>
                        </a:rPr>
                        <a:t>  </a:t>
                      </a:r>
                      <a:r>
                        <a:rPr kumimoji="1" lang="ja-JP" altLang="en-US" sz="1050" dirty="0" smtClean="0">
                          <a:solidFill>
                            <a:sysClr val="windowText" lastClr="000000"/>
                          </a:solidFill>
                          <a:latin typeface="+mn-lt"/>
                        </a:rPr>
                        <a:t>目標年（年度）：</a:t>
                      </a:r>
                      <a:r>
                        <a:rPr kumimoji="1" lang="en-US" altLang="ja-JP" sz="1050" dirty="0" smtClean="0">
                          <a:solidFill>
                            <a:sysClr val="windowText" lastClr="000000"/>
                          </a:solidFill>
                          <a:latin typeface="+mn-lt"/>
                        </a:rPr>
                        <a:t>2019</a:t>
                      </a:r>
                      <a:r>
                        <a:rPr kumimoji="1" lang="ja-JP" altLang="en-US" sz="1050" dirty="0" smtClean="0">
                          <a:solidFill>
                            <a:sysClr val="windowText" lastClr="000000"/>
                          </a:solidFill>
                          <a:latin typeface="+mn-lt"/>
                        </a:rPr>
                        <a:t>年度</a:t>
                      </a:r>
                      <a:endParaRPr kumimoji="1" lang="ja-JP" altLang="en-US" sz="105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en-US" altLang="ja-JP" sz="1050" dirty="0" smtClean="0">
                          <a:solidFill>
                            <a:sysClr val="windowText" lastClr="000000"/>
                          </a:solidFill>
                          <a:latin typeface="+mn-lt"/>
                        </a:rPr>
                        <a:t>【2014</a:t>
                      </a:r>
                      <a:r>
                        <a:rPr kumimoji="1" lang="ja-JP" altLang="en-US" sz="1050" dirty="0" smtClean="0">
                          <a:solidFill>
                            <a:sysClr val="windowText" lastClr="000000"/>
                          </a:solidFill>
                          <a:latin typeface="+mn-lt"/>
                        </a:rPr>
                        <a:t>年度</a:t>
                      </a:r>
                      <a:r>
                        <a:rPr kumimoji="1" lang="en-US" altLang="ja-JP" sz="1050" dirty="0" smtClean="0">
                          <a:solidFill>
                            <a:sysClr val="windowText" lastClr="000000"/>
                          </a:solidFill>
                          <a:latin typeface="+mn-lt"/>
                        </a:rPr>
                        <a:t>】</a:t>
                      </a:r>
                    </a:p>
                    <a:p>
                      <a:pPr algn="ctr">
                        <a:lnSpc>
                          <a:spcPts val="1400"/>
                        </a:lnSpc>
                      </a:pPr>
                      <a:r>
                        <a:rPr kumimoji="1" lang="en-US" altLang="ja-JP" sz="1050" b="1" dirty="0" smtClean="0">
                          <a:solidFill>
                            <a:sysClr val="windowText" lastClr="000000"/>
                          </a:solidFill>
                          <a:latin typeface="+mn-lt"/>
                        </a:rPr>
                        <a:t>      61.07</a:t>
                      </a:r>
                      <a:r>
                        <a:rPr kumimoji="1" lang="ja-JP" altLang="en-US" sz="1050" b="1" dirty="0" smtClean="0">
                          <a:solidFill>
                            <a:sysClr val="windowText" lastClr="000000"/>
                          </a:solidFill>
                          <a:latin typeface="+mn-lt"/>
                        </a:rPr>
                        <a:t>％</a:t>
                      </a:r>
                      <a:endParaRPr kumimoji="1" lang="en-US" altLang="ja-JP" sz="1050" b="1" dirty="0" smtClean="0">
                        <a:solidFill>
                          <a:sysClr val="windowText" lastClr="000000"/>
                        </a:solidFill>
                        <a:latin typeface="+mn-lt"/>
                      </a:endParaRPr>
                    </a:p>
                    <a:p>
                      <a:pPr algn="ctr">
                        <a:lnSpc>
                          <a:spcPts val="1400"/>
                        </a:lnSpc>
                      </a:pPr>
                      <a:r>
                        <a:rPr kumimoji="1" lang="en-US" altLang="ja-JP" sz="1050" b="1" dirty="0" smtClean="0">
                          <a:solidFill>
                            <a:sysClr val="windowText" lastClr="000000"/>
                          </a:solidFill>
                          <a:latin typeface="+mn-lt"/>
                        </a:rPr>
                        <a:t>(</a:t>
                      </a:r>
                      <a:r>
                        <a:rPr kumimoji="1" lang="ja-JP" altLang="en-US" sz="1050" b="1" dirty="0" smtClean="0">
                          <a:solidFill>
                            <a:sysClr val="windowText" lastClr="000000"/>
                          </a:solidFill>
                          <a:latin typeface="+mn-lt"/>
                        </a:rPr>
                        <a:t>全国</a:t>
                      </a:r>
                      <a:r>
                        <a:rPr kumimoji="1" lang="en-US" altLang="ja-JP" sz="1050" b="1" dirty="0" smtClean="0">
                          <a:solidFill>
                            <a:sysClr val="windowText" lastClr="000000"/>
                          </a:solidFill>
                          <a:latin typeface="+mn-lt"/>
                        </a:rPr>
                        <a:t>62.17</a:t>
                      </a:r>
                      <a:r>
                        <a:rPr kumimoji="1" lang="ja-JP" altLang="en-US" sz="1050" b="1" dirty="0" smtClean="0">
                          <a:solidFill>
                            <a:sysClr val="windowText" lastClr="000000"/>
                          </a:solidFill>
                          <a:latin typeface="+mn-lt"/>
                        </a:rPr>
                        <a:t>％</a:t>
                      </a:r>
                      <a:r>
                        <a:rPr kumimoji="1" lang="en-US" altLang="ja-JP" sz="1050" b="1" dirty="0" smtClean="0">
                          <a:solidFill>
                            <a:sysClr val="windowText" lastClr="000000"/>
                          </a:solidFill>
                          <a:latin typeface="+mn-lt"/>
                        </a:rPr>
                        <a:t>)</a:t>
                      </a:r>
                      <a:endParaRPr kumimoji="1" lang="ja-JP" altLang="en-US" sz="1050" b="1"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en-US" altLang="ja-JP" sz="1050" dirty="0" smtClean="0">
                          <a:solidFill>
                            <a:sysClr val="windowText" lastClr="000000"/>
                          </a:solidFill>
                          <a:latin typeface="+mn-lt"/>
                        </a:rPr>
                        <a:t>【2018</a:t>
                      </a:r>
                      <a:r>
                        <a:rPr kumimoji="1" lang="ja-JP" altLang="en-US" sz="1050" dirty="0" smtClean="0">
                          <a:solidFill>
                            <a:sysClr val="windowText" lastClr="000000"/>
                          </a:solidFill>
                          <a:latin typeface="+mn-lt"/>
                        </a:rPr>
                        <a:t>年度</a:t>
                      </a:r>
                      <a:r>
                        <a:rPr kumimoji="1" lang="en-US" altLang="ja-JP" sz="1050" dirty="0" smtClean="0">
                          <a:solidFill>
                            <a:sysClr val="windowText" lastClr="000000"/>
                          </a:solidFill>
                          <a:latin typeface="+mn-lt"/>
                        </a:rPr>
                        <a:t>】</a:t>
                      </a:r>
                    </a:p>
                    <a:p>
                      <a:pPr algn="ctr">
                        <a:lnSpc>
                          <a:spcPts val="1400"/>
                        </a:lnSpc>
                      </a:pPr>
                      <a:r>
                        <a:rPr kumimoji="1" lang="en-US" altLang="ja-JP" sz="1050" b="1" dirty="0" smtClean="0">
                          <a:solidFill>
                            <a:sysClr val="windowText" lastClr="000000"/>
                          </a:solidFill>
                          <a:latin typeface="+mn-lt"/>
                        </a:rPr>
                        <a:t>      64.96</a:t>
                      </a:r>
                      <a:r>
                        <a:rPr kumimoji="1" lang="ja-JP" altLang="en-US" sz="1050" b="1" dirty="0" smtClean="0">
                          <a:solidFill>
                            <a:sysClr val="windowText" lastClr="000000"/>
                          </a:solidFill>
                          <a:latin typeface="+mn-lt"/>
                        </a:rPr>
                        <a:t>％</a:t>
                      </a:r>
                      <a:endParaRPr kumimoji="1" lang="en-US" altLang="ja-JP" sz="1050" b="1" dirty="0" smtClean="0">
                        <a:solidFill>
                          <a:sysClr val="windowText" lastClr="000000"/>
                        </a:solidFill>
                        <a:latin typeface="+mn-lt"/>
                      </a:endParaRPr>
                    </a:p>
                    <a:p>
                      <a:pPr algn="ctr">
                        <a:lnSpc>
                          <a:spcPts val="1400"/>
                        </a:lnSpc>
                      </a:pPr>
                      <a:r>
                        <a:rPr kumimoji="1" lang="en-US" altLang="ja-JP" sz="1050" b="1" dirty="0" smtClean="0">
                          <a:solidFill>
                            <a:sysClr val="windowText" lastClr="000000"/>
                          </a:solidFill>
                          <a:latin typeface="+mn-lt"/>
                        </a:rPr>
                        <a:t>(</a:t>
                      </a:r>
                      <a:r>
                        <a:rPr kumimoji="1" lang="ja-JP" altLang="en-US" sz="1050" b="1" dirty="0" smtClean="0">
                          <a:solidFill>
                            <a:sysClr val="windowText" lastClr="000000"/>
                          </a:solidFill>
                          <a:latin typeface="+mn-lt"/>
                        </a:rPr>
                        <a:t>全国</a:t>
                      </a:r>
                      <a:r>
                        <a:rPr kumimoji="1" lang="en-US" altLang="ja-JP" sz="1050" b="1" dirty="0" smtClean="0">
                          <a:solidFill>
                            <a:sysClr val="windowText" lastClr="000000"/>
                          </a:solidFill>
                          <a:latin typeface="+mn-lt"/>
                        </a:rPr>
                        <a:t>66.36</a:t>
                      </a:r>
                      <a:r>
                        <a:rPr kumimoji="1" lang="ja-JP" altLang="en-US" sz="1050" b="1" dirty="0" smtClean="0">
                          <a:solidFill>
                            <a:sysClr val="windowText" lastClr="000000"/>
                          </a:solidFill>
                          <a:latin typeface="+mn-lt"/>
                        </a:rPr>
                        <a:t>％</a:t>
                      </a:r>
                      <a:r>
                        <a:rPr kumimoji="1" lang="en-US" altLang="ja-JP" sz="1050" b="1" dirty="0" smtClean="0">
                          <a:solidFill>
                            <a:sysClr val="windowText" lastClr="000000"/>
                          </a:solidFill>
                          <a:latin typeface="+mn-lt"/>
                        </a:rPr>
                        <a:t>)</a:t>
                      </a:r>
                      <a:endParaRPr kumimoji="1" lang="ja-JP" altLang="en-US" sz="1050" b="1"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49178917"/>
                  </a:ext>
                </a:extLst>
              </a:tr>
              <a:tr h="0">
                <a:tc vMerge="1">
                  <a:txBody>
                    <a:bodyPr/>
                    <a:lstStyle/>
                    <a:p>
                      <a:endParaRPr kumimoji="1" lang="ja-JP" altLang="en-US" sz="1200" dirty="0">
                        <a:solidFill>
                          <a:sysClr val="windowText" lastClr="000000"/>
                        </a:solidFill>
                        <a:latin typeface="+mn-lt"/>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ja-JP" altLang="en-US" sz="1050" b="1" u="sng" dirty="0" smtClean="0">
                          <a:solidFill>
                            <a:sysClr val="windowText" lastClr="000000"/>
                          </a:solidFill>
                          <a:latin typeface="+mn-lt"/>
                        </a:rPr>
                        <a:t>女性の就業率（</a:t>
                      </a:r>
                      <a:r>
                        <a:rPr kumimoji="1" lang="en-US" altLang="ja-JP" sz="1050" b="1" u="sng" dirty="0" smtClean="0">
                          <a:solidFill>
                            <a:sysClr val="windowText" lastClr="000000"/>
                          </a:solidFill>
                          <a:latin typeface="+mn-lt"/>
                        </a:rPr>
                        <a:t>15</a:t>
                      </a:r>
                      <a:r>
                        <a:rPr kumimoji="1" lang="ja-JP" altLang="en-US" sz="1050" b="1" u="sng" dirty="0" smtClean="0">
                          <a:solidFill>
                            <a:sysClr val="windowText" lastClr="000000"/>
                          </a:solidFill>
                          <a:latin typeface="+mn-lt"/>
                        </a:rPr>
                        <a:t>歳～）</a:t>
                      </a:r>
                      <a:endParaRPr kumimoji="1" lang="en-US" altLang="ja-JP" sz="1050" b="1" u="sng" dirty="0" smtClean="0">
                        <a:solidFill>
                          <a:sysClr val="windowText" lastClr="000000"/>
                        </a:solidFill>
                        <a:latin typeface="+mn-lt"/>
                      </a:endParaRPr>
                    </a:p>
                    <a:p>
                      <a:pPr>
                        <a:lnSpc>
                          <a:spcPts val="1400"/>
                        </a:lnSpc>
                      </a:pPr>
                      <a:r>
                        <a:rPr kumimoji="1" lang="ja-JP" altLang="en-US" sz="1050" baseline="0" dirty="0" smtClean="0">
                          <a:solidFill>
                            <a:sysClr val="windowText" lastClr="000000"/>
                          </a:solidFill>
                          <a:latin typeface="+mn-lt"/>
                        </a:rPr>
                        <a:t>  </a:t>
                      </a:r>
                      <a:r>
                        <a:rPr kumimoji="1" lang="ja-JP" altLang="en-US" sz="1050" dirty="0" smtClean="0">
                          <a:solidFill>
                            <a:sysClr val="windowText" lastClr="000000"/>
                          </a:solidFill>
                          <a:latin typeface="+mn-lt"/>
                        </a:rPr>
                        <a:t>目標：全国平均を上回る</a:t>
                      </a:r>
                    </a:p>
                    <a:p>
                      <a:pPr>
                        <a:lnSpc>
                          <a:spcPts val="1400"/>
                        </a:lnSpc>
                      </a:pPr>
                      <a:r>
                        <a:rPr kumimoji="1" lang="ja-JP" altLang="en-US" sz="1050" baseline="0" dirty="0" smtClean="0">
                          <a:solidFill>
                            <a:sysClr val="windowText" lastClr="000000"/>
                          </a:solidFill>
                          <a:latin typeface="+mn-lt"/>
                        </a:rPr>
                        <a:t>  </a:t>
                      </a:r>
                      <a:r>
                        <a:rPr kumimoji="1" lang="ja-JP" altLang="en-US" sz="1050" dirty="0" smtClean="0">
                          <a:solidFill>
                            <a:sysClr val="windowText" lastClr="000000"/>
                          </a:solidFill>
                          <a:latin typeface="+mn-lt"/>
                        </a:rPr>
                        <a:t>目標年（年度）：</a:t>
                      </a:r>
                      <a:r>
                        <a:rPr kumimoji="1" lang="en-US" altLang="ja-JP" sz="1050" dirty="0" smtClean="0">
                          <a:solidFill>
                            <a:sysClr val="windowText" lastClr="000000"/>
                          </a:solidFill>
                          <a:latin typeface="+mn-lt"/>
                        </a:rPr>
                        <a:t>2019</a:t>
                      </a:r>
                      <a:r>
                        <a:rPr kumimoji="1" lang="ja-JP" altLang="en-US" sz="1050" dirty="0" smtClean="0">
                          <a:solidFill>
                            <a:sysClr val="windowText" lastClr="000000"/>
                          </a:solidFill>
                          <a:latin typeface="+mn-lt"/>
                        </a:rPr>
                        <a:t>年度</a:t>
                      </a:r>
                      <a:endParaRPr kumimoji="1" lang="ja-JP" altLang="en-US" sz="105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en-US" altLang="ja-JP" sz="1050" dirty="0" smtClean="0">
                          <a:solidFill>
                            <a:sysClr val="windowText" lastClr="000000"/>
                          </a:solidFill>
                          <a:latin typeface="+mn-lt"/>
                        </a:rPr>
                        <a:t>【2014</a:t>
                      </a:r>
                      <a:r>
                        <a:rPr kumimoji="1" lang="ja-JP" altLang="en-US" sz="1050" dirty="0" smtClean="0">
                          <a:solidFill>
                            <a:sysClr val="windowText" lastClr="000000"/>
                          </a:solidFill>
                          <a:latin typeface="+mn-lt"/>
                        </a:rPr>
                        <a:t>年度</a:t>
                      </a:r>
                      <a:r>
                        <a:rPr kumimoji="1" lang="en-US" altLang="ja-JP" sz="1050" dirty="0" smtClean="0">
                          <a:solidFill>
                            <a:sysClr val="windowText" lastClr="000000"/>
                          </a:solidFill>
                          <a:latin typeface="+mn-lt"/>
                        </a:rPr>
                        <a:t>】</a:t>
                      </a:r>
                    </a:p>
                    <a:p>
                      <a:pPr algn="ctr">
                        <a:lnSpc>
                          <a:spcPts val="1400"/>
                        </a:lnSpc>
                      </a:pPr>
                      <a:r>
                        <a:rPr kumimoji="1" lang="en-US" altLang="ja-JP" sz="1050" b="1" dirty="0" smtClean="0">
                          <a:solidFill>
                            <a:sysClr val="windowText" lastClr="000000"/>
                          </a:solidFill>
                          <a:latin typeface="+mn-lt"/>
                        </a:rPr>
                        <a:t>      44.80</a:t>
                      </a:r>
                      <a:r>
                        <a:rPr kumimoji="1" lang="ja-JP" altLang="en-US" sz="1050" b="1" dirty="0" smtClean="0">
                          <a:solidFill>
                            <a:sysClr val="windowText" lastClr="000000"/>
                          </a:solidFill>
                          <a:latin typeface="+mn-lt"/>
                        </a:rPr>
                        <a:t>％</a:t>
                      </a:r>
                      <a:endParaRPr kumimoji="1" lang="en-US" altLang="ja-JP" sz="1050" b="1" dirty="0" smtClean="0">
                        <a:solidFill>
                          <a:sysClr val="windowText" lastClr="000000"/>
                        </a:solidFill>
                        <a:latin typeface="+mn-lt"/>
                      </a:endParaRPr>
                    </a:p>
                    <a:p>
                      <a:pPr algn="ctr">
                        <a:lnSpc>
                          <a:spcPts val="1400"/>
                        </a:lnSpc>
                      </a:pPr>
                      <a:r>
                        <a:rPr kumimoji="1" lang="en-US" altLang="ja-JP" sz="1050" b="1" dirty="0" smtClean="0">
                          <a:solidFill>
                            <a:sysClr val="windowText" lastClr="000000"/>
                          </a:solidFill>
                          <a:latin typeface="+mn-lt"/>
                        </a:rPr>
                        <a:t>(</a:t>
                      </a:r>
                      <a:r>
                        <a:rPr kumimoji="1" lang="ja-JP" altLang="en-US" sz="1050" b="1" dirty="0" smtClean="0">
                          <a:solidFill>
                            <a:sysClr val="windowText" lastClr="000000"/>
                          </a:solidFill>
                          <a:latin typeface="+mn-lt"/>
                        </a:rPr>
                        <a:t>全国</a:t>
                      </a:r>
                      <a:r>
                        <a:rPr kumimoji="1" lang="en-US" altLang="ja-JP" sz="1050" b="1" dirty="0" smtClean="0">
                          <a:solidFill>
                            <a:sysClr val="windowText" lastClr="000000"/>
                          </a:solidFill>
                          <a:latin typeface="+mn-lt"/>
                        </a:rPr>
                        <a:t>47.72</a:t>
                      </a:r>
                      <a:r>
                        <a:rPr kumimoji="1" lang="ja-JP" altLang="en-US" sz="1050" b="1" dirty="0" smtClean="0">
                          <a:solidFill>
                            <a:sysClr val="windowText" lastClr="000000"/>
                          </a:solidFill>
                          <a:latin typeface="+mn-lt"/>
                        </a:rPr>
                        <a:t>％</a:t>
                      </a:r>
                      <a:r>
                        <a:rPr kumimoji="1" lang="en-US" altLang="ja-JP" sz="1050" b="1" dirty="0" smtClean="0">
                          <a:solidFill>
                            <a:sysClr val="windowText" lastClr="000000"/>
                          </a:solidFill>
                          <a:latin typeface="+mn-lt"/>
                        </a:rPr>
                        <a:t>)</a:t>
                      </a:r>
                      <a:endParaRPr kumimoji="1" lang="ja-JP" altLang="en-US" sz="1050" b="1"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en-US" altLang="ja-JP" sz="1050" dirty="0" smtClean="0">
                          <a:solidFill>
                            <a:sysClr val="windowText" lastClr="000000"/>
                          </a:solidFill>
                          <a:latin typeface="+mn-lt"/>
                        </a:rPr>
                        <a:t>【2018</a:t>
                      </a:r>
                      <a:r>
                        <a:rPr kumimoji="1" lang="ja-JP" altLang="en-US" sz="1050" dirty="0" smtClean="0">
                          <a:solidFill>
                            <a:sysClr val="windowText" lastClr="000000"/>
                          </a:solidFill>
                          <a:latin typeface="+mn-lt"/>
                        </a:rPr>
                        <a:t>年度</a:t>
                      </a:r>
                      <a:r>
                        <a:rPr kumimoji="1" lang="en-US" altLang="ja-JP" sz="1050" dirty="0" smtClean="0">
                          <a:solidFill>
                            <a:sysClr val="windowText" lastClr="000000"/>
                          </a:solidFill>
                          <a:latin typeface="+mn-lt"/>
                        </a:rPr>
                        <a:t>】</a:t>
                      </a:r>
                    </a:p>
                    <a:p>
                      <a:pPr algn="ctr">
                        <a:lnSpc>
                          <a:spcPts val="1400"/>
                        </a:lnSpc>
                      </a:pPr>
                      <a:r>
                        <a:rPr kumimoji="1" lang="en-US" altLang="ja-JP" sz="1050" dirty="0" smtClean="0">
                          <a:solidFill>
                            <a:sysClr val="windowText" lastClr="000000"/>
                          </a:solidFill>
                          <a:latin typeface="+mn-lt"/>
                        </a:rPr>
                        <a:t>     </a:t>
                      </a:r>
                      <a:r>
                        <a:rPr kumimoji="1" lang="en-US" altLang="ja-JP" sz="1050" b="1" dirty="0" smtClean="0">
                          <a:solidFill>
                            <a:sysClr val="windowText" lastClr="000000"/>
                          </a:solidFill>
                          <a:latin typeface="+mn-lt"/>
                        </a:rPr>
                        <a:t> 48.65</a:t>
                      </a:r>
                      <a:r>
                        <a:rPr kumimoji="1" lang="ja-JP" altLang="en-US" sz="1050" b="1" dirty="0" smtClean="0">
                          <a:solidFill>
                            <a:sysClr val="windowText" lastClr="000000"/>
                          </a:solidFill>
                          <a:latin typeface="+mn-lt"/>
                        </a:rPr>
                        <a:t>％</a:t>
                      </a:r>
                      <a:endParaRPr kumimoji="1" lang="en-US" altLang="ja-JP" sz="1050" b="1" dirty="0" smtClean="0">
                        <a:solidFill>
                          <a:sysClr val="windowText" lastClr="000000"/>
                        </a:solidFill>
                        <a:latin typeface="+mn-lt"/>
                      </a:endParaRPr>
                    </a:p>
                    <a:p>
                      <a:pPr algn="ctr">
                        <a:lnSpc>
                          <a:spcPts val="1400"/>
                        </a:lnSpc>
                      </a:pPr>
                      <a:r>
                        <a:rPr kumimoji="1" lang="en-US" altLang="ja-JP" sz="1050" b="1" dirty="0" smtClean="0">
                          <a:solidFill>
                            <a:sysClr val="windowText" lastClr="000000"/>
                          </a:solidFill>
                          <a:latin typeface="+mn-lt"/>
                        </a:rPr>
                        <a:t>(</a:t>
                      </a:r>
                      <a:r>
                        <a:rPr kumimoji="1" lang="ja-JP" altLang="en-US" sz="1050" b="1" dirty="0" smtClean="0">
                          <a:solidFill>
                            <a:sysClr val="windowText" lastClr="000000"/>
                          </a:solidFill>
                          <a:latin typeface="+mn-lt"/>
                        </a:rPr>
                        <a:t>全国</a:t>
                      </a:r>
                      <a:r>
                        <a:rPr kumimoji="1" lang="en-US" altLang="ja-JP" sz="1050" b="1" dirty="0" smtClean="0">
                          <a:solidFill>
                            <a:sysClr val="windowText" lastClr="000000"/>
                          </a:solidFill>
                          <a:latin typeface="+mn-lt"/>
                        </a:rPr>
                        <a:t>51.55</a:t>
                      </a:r>
                      <a:r>
                        <a:rPr kumimoji="1" lang="ja-JP" altLang="en-US" sz="1050" b="1" dirty="0" smtClean="0">
                          <a:solidFill>
                            <a:sysClr val="windowText" lastClr="000000"/>
                          </a:solidFill>
                          <a:latin typeface="+mn-lt"/>
                        </a:rPr>
                        <a:t>％</a:t>
                      </a:r>
                      <a:r>
                        <a:rPr kumimoji="1" lang="en-US" altLang="ja-JP" sz="1050" b="1" dirty="0" smtClean="0">
                          <a:solidFill>
                            <a:sysClr val="windowText" lastClr="000000"/>
                          </a:solidFill>
                          <a:latin typeface="+mn-lt"/>
                        </a:rPr>
                        <a:t>)</a:t>
                      </a:r>
                      <a:endParaRPr kumimoji="1" lang="ja-JP" altLang="en-US" sz="1050" b="1"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7947236"/>
                  </a:ext>
                </a:extLst>
              </a:tr>
              <a:tr h="132632">
                <a:tc vMerge="1">
                  <a:txBody>
                    <a:bodyPr/>
                    <a:lstStyle/>
                    <a:p>
                      <a:endParaRPr kumimoji="1" lang="ja-JP" altLang="en-US" sz="1200" dirty="0">
                        <a:solidFill>
                          <a:sysClr val="windowText" lastClr="000000"/>
                        </a:solidFill>
                        <a:latin typeface="+mn-lt"/>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ja-JP" altLang="en-US" sz="1050" b="1" u="sng" dirty="0" smtClean="0">
                          <a:solidFill>
                            <a:sysClr val="windowText" lastClr="000000"/>
                          </a:solidFill>
                          <a:latin typeface="+mn-lt"/>
                        </a:rPr>
                        <a:t>合計特殊出生率</a:t>
                      </a:r>
                    </a:p>
                    <a:p>
                      <a:pPr>
                        <a:lnSpc>
                          <a:spcPts val="1400"/>
                        </a:lnSpc>
                      </a:pPr>
                      <a:r>
                        <a:rPr kumimoji="1" lang="ja-JP" altLang="en-US" sz="1050" baseline="0" dirty="0" smtClean="0">
                          <a:solidFill>
                            <a:sysClr val="windowText" lastClr="000000"/>
                          </a:solidFill>
                          <a:latin typeface="+mn-lt"/>
                        </a:rPr>
                        <a:t>  </a:t>
                      </a:r>
                      <a:r>
                        <a:rPr kumimoji="1" lang="ja-JP" altLang="en-US" sz="1050" dirty="0" smtClean="0">
                          <a:solidFill>
                            <a:sysClr val="windowText" lastClr="000000"/>
                          </a:solidFill>
                          <a:latin typeface="+mn-lt"/>
                        </a:rPr>
                        <a:t>目標：前年を上回る</a:t>
                      </a:r>
                      <a:endParaRPr kumimoji="1" lang="ja-JP" altLang="en-US" sz="105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en-US" altLang="ja-JP" sz="1050" dirty="0" smtClean="0">
                          <a:solidFill>
                            <a:sysClr val="windowText" lastClr="000000"/>
                          </a:solidFill>
                          <a:latin typeface="+mn-lt"/>
                        </a:rPr>
                        <a:t>【2014</a:t>
                      </a:r>
                      <a:r>
                        <a:rPr kumimoji="1" lang="ja-JP" altLang="en-US" sz="1050" dirty="0" smtClean="0">
                          <a:solidFill>
                            <a:sysClr val="windowText" lastClr="000000"/>
                          </a:solidFill>
                          <a:latin typeface="+mn-lt"/>
                        </a:rPr>
                        <a:t>年</a:t>
                      </a:r>
                      <a:r>
                        <a:rPr kumimoji="1" lang="en-US" altLang="ja-JP" sz="1050" dirty="0" smtClean="0">
                          <a:solidFill>
                            <a:sysClr val="windowText" lastClr="000000"/>
                          </a:solidFill>
                          <a:latin typeface="+mn-lt"/>
                        </a:rPr>
                        <a:t>】</a:t>
                      </a:r>
                    </a:p>
                    <a:p>
                      <a:pPr algn="ctr">
                        <a:lnSpc>
                          <a:spcPts val="1400"/>
                        </a:lnSpc>
                      </a:pPr>
                      <a:r>
                        <a:rPr kumimoji="1" lang="en-US" altLang="ja-JP" sz="1050" b="1" dirty="0" smtClean="0">
                          <a:solidFill>
                            <a:sysClr val="windowText" lastClr="000000"/>
                          </a:solidFill>
                          <a:latin typeface="+mn-lt"/>
                        </a:rPr>
                        <a:t>1.31</a:t>
                      </a:r>
                      <a:endParaRPr kumimoji="1" lang="ja-JP" altLang="en-US" sz="1050" b="1"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en-US" altLang="ja-JP" sz="1050" dirty="0" smtClean="0">
                          <a:solidFill>
                            <a:sysClr val="windowText" lastClr="000000"/>
                          </a:solidFill>
                          <a:latin typeface="+mn-lt"/>
                        </a:rPr>
                        <a:t>【2018</a:t>
                      </a:r>
                      <a:r>
                        <a:rPr kumimoji="1" lang="ja-JP" altLang="en-US" sz="1050" dirty="0" smtClean="0">
                          <a:solidFill>
                            <a:sysClr val="windowText" lastClr="000000"/>
                          </a:solidFill>
                          <a:latin typeface="+mn-lt"/>
                        </a:rPr>
                        <a:t>年</a:t>
                      </a:r>
                      <a:r>
                        <a:rPr kumimoji="1" lang="en-US" altLang="ja-JP" sz="1050" dirty="0" smtClean="0">
                          <a:solidFill>
                            <a:sysClr val="windowText" lastClr="000000"/>
                          </a:solidFill>
                          <a:latin typeface="+mn-lt"/>
                        </a:rPr>
                        <a:t>】</a:t>
                      </a:r>
                    </a:p>
                    <a:p>
                      <a:pPr algn="ctr">
                        <a:lnSpc>
                          <a:spcPts val="1400"/>
                        </a:lnSpc>
                      </a:pPr>
                      <a:r>
                        <a:rPr kumimoji="1" lang="ja-JP" altLang="en-US" sz="1050" dirty="0" smtClean="0">
                          <a:solidFill>
                            <a:sysClr val="windowText" lastClr="000000"/>
                          </a:solidFill>
                          <a:latin typeface="+mn-lt"/>
                        </a:rPr>
                        <a:t>　　　　　</a:t>
                      </a:r>
                      <a:r>
                        <a:rPr kumimoji="1" lang="ja-JP" altLang="en-US" sz="1050" b="1" dirty="0" smtClean="0">
                          <a:solidFill>
                            <a:sysClr val="windowText" lastClr="000000"/>
                          </a:solidFill>
                          <a:latin typeface="+mn-lt"/>
                        </a:rPr>
                        <a:t>　</a:t>
                      </a:r>
                      <a:r>
                        <a:rPr kumimoji="1" lang="en-US" altLang="ja-JP" sz="1050" b="1" dirty="0" smtClean="0">
                          <a:solidFill>
                            <a:sysClr val="windowText" lastClr="000000"/>
                          </a:solidFill>
                          <a:latin typeface="+mn-lt"/>
                        </a:rPr>
                        <a:t>1.35</a:t>
                      </a:r>
                      <a:r>
                        <a:rPr kumimoji="1" lang="ja-JP" altLang="en-US" sz="1050" b="1" dirty="0" smtClean="0">
                          <a:solidFill>
                            <a:sysClr val="windowText" lastClr="000000"/>
                          </a:solidFill>
                          <a:latin typeface="+mn-lt"/>
                        </a:rPr>
                        <a:t>（概数）</a:t>
                      </a:r>
                      <a:endParaRPr kumimoji="1" lang="ja-JP" altLang="en-US" sz="1050" b="1"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88305349"/>
                  </a:ext>
                </a:extLst>
              </a:tr>
              <a:tr h="0">
                <a:tc rowSpan="2">
                  <a:txBody>
                    <a:bodyPr/>
                    <a:lstStyle/>
                    <a:p>
                      <a:pPr algn="l">
                        <a:lnSpc>
                          <a:spcPts val="1400"/>
                        </a:lnSpc>
                      </a:pPr>
                      <a:r>
                        <a:rPr kumimoji="1" lang="ja-JP" altLang="en-US" sz="1200" u="none" dirty="0" smtClean="0">
                          <a:solidFill>
                            <a:sysClr val="windowText" lastClr="000000"/>
                          </a:solidFill>
                          <a:latin typeface="+mn-lt"/>
                        </a:rPr>
                        <a:t>② 次代の大阪を担う人をつくる</a:t>
                      </a:r>
                      <a:endParaRPr kumimoji="1" lang="ja-JP" altLang="en-US" sz="1200" u="none"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ja-JP" altLang="en-US" sz="1050" b="1" u="sng" dirty="0" smtClean="0">
                          <a:solidFill>
                            <a:sysClr val="windowText" lastClr="000000"/>
                          </a:solidFill>
                          <a:latin typeface="+mn-lt"/>
                        </a:rPr>
                        <a:t>全国学力・学習状況調査における</a:t>
                      </a:r>
                      <a:endParaRPr kumimoji="1" lang="en-US" altLang="ja-JP" sz="1050" b="1" u="sng" dirty="0" smtClean="0">
                        <a:solidFill>
                          <a:sysClr val="windowText" lastClr="000000"/>
                        </a:solidFill>
                        <a:latin typeface="+mn-lt"/>
                      </a:endParaRPr>
                    </a:p>
                    <a:p>
                      <a:pPr>
                        <a:lnSpc>
                          <a:spcPts val="1400"/>
                        </a:lnSpc>
                      </a:pPr>
                      <a:r>
                        <a:rPr kumimoji="1" lang="ja-JP" altLang="en-US" sz="1050" b="1" u="sng" dirty="0" smtClean="0">
                          <a:solidFill>
                            <a:sysClr val="windowText" lastClr="000000"/>
                          </a:solidFill>
                          <a:latin typeface="+mn-lt"/>
                        </a:rPr>
                        <a:t>平均正答率</a:t>
                      </a:r>
                    </a:p>
                    <a:p>
                      <a:pPr>
                        <a:lnSpc>
                          <a:spcPts val="1400"/>
                        </a:lnSpc>
                      </a:pPr>
                      <a:r>
                        <a:rPr kumimoji="1" lang="ja-JP" altLang="en-US" sz="1050" u="none" baseline="0" dirty="0" smtClean="0">
                          <a:solidFill>
                            <a:sysClr val="windowText" lastClr="000000"/>
                          </a:solidFill>
                          <a:latin typeface="+mn-lt"/>
                        </a:rPr>
                        <a:t> </a:t>
                      </a:r>
                      <a:r>
                        <a:rPr kumimoji="1" lang="ja-JP" altLang="en-US" sz="1050" u="none" dirty="0" smtClean="0">
                          <a:solidFill>
                            <a:sysClr val="windowText" lastClr="000000"/>
                          </a:solidFill>
                          <a:latin typeface="+mn-lt"/>
                        </a:rPr>
                        <a:t>目標：全国水準をめざす</a:t>
                      </a:r>
                      <a:endParaRPr kumimoji="1" lang="ja-JP" altLang="en-US" sz="1050" u="none"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en-US" altLang="ja-JP" sz="1050" dirty="0" smtClean="0">
                          <a:solidFill>
                            <a:sysClr val="windowText" lastClr="000000"/>
                          </a:solidFill>
                          <a:latin typeface="+mn-lt"/>
                        </a:rPr>
                        <a:t>【2015</a:t>
                      </a:r>
                      <a:r>
                        <a:rPr kumimoji="1" lang="ja-JP" altLang="en-US" sz="1050" dirty="0" smtClean="0">
                          <a:solidFill>
                            <a:sysClr val="windowText" lastClr="000000"/>
                          </a:solidFill>
                          <a:latin typeface="+mn-lt"/>
                        </a:rPr>
                        <a:t>年度</a:t>
                      </a:r>
                      <a:r>
                        <a:rPr kumimoji="1" lang="en-US" altLang="ja-JP" sz="1050" dirty="0" smtClean="0">
                          <a:solidFill>
                            <a:sysClr val="windowText" lastClr="000000"/>
                          </a:solidFill>
                          <a:latin typeface="+mn-lt"/>
                        </a:rPr>
                        <a:t>】</a:t>
                      </a:r>
                    </a:p>
                    <a:p>
                      <a:pPr algn="ctr">
                        <a:lnSpc>
                          <a:spcPts val="1400"/>
                        </a:lnSpc>
                      </a:pPr>
                      <a:r>
                        <a:rPr kumimoji="1" lang="zh-CN" altLang="en-US" sz="1050" b="1" dirty="0" smtClean="0">
                          <a:solidFill>
                            <a:sysClr val="windowText" lastClr="000000"/>
                          </a:solidFill>
                          <a:latin typeface="+mn-lt"/>
                        </a:rPr>
                        <a:t>小：</a:t>
                      </a:r>
                      <a:r>
                        <a:rPr kumimoji="1" lang="en-US" altLang="zh-CN" sz="1050" b="1" dirty="0" smtClean="0">
                          <a:solidFill>
                            <a:sysClr val="windowText" lastClr="000000"/>
                          </a:solidFill>
                          <a:latin typeface="+mn-lt"/>
                        </a:rPr>
                        <a:t>62.3(</a:t>
                      </a:r>
                      <a:r>
                        <a:rPr kumimoji="1" lang="zh-CN" altLang="en-US" sz="1050" b="1" dirty="0" smtClean="0">
                          <a:solidFill>
                            <a:sysClr val="windowText" lastClr="000000"/>
                          </a:solidFill>
                          <a:latin typeface="+mn-lt"/>
                        </a:rPr>
                        <a:t>全国</a:t>
                      </a:r>
                      <a:r>
                        <a:rPr kumimoji="1" lang="en-US" altLang="zh-CN" sz="1050" b="1" dirty="0" smtClean="0">
                          <a:solidFill>
                            <a:sysClr val="windowText" lastClr="000000"/>
                          </a:solidFill>
                          <a:latin typeface="+mn-lt"/>
                        </a:rPr>
                        <a:t>63.9)</a:t>
                      </a:r>
                    </a:p>
                    <a:p>
                      <a:pPr algn="ctr">
                        <a:lnSpc>
                          <a:spcPts val="1400"/>
                        </a:lnSpc>
                      </a:pPr>
                      <a:r>
                        <a:rPr kumimoji="1" lang="zh-CN" altLang="en-US" sz="1050" b="1" dirty="0" smtClean="0">
                          <a:solidFill>
                            <a:sysClr val="windowText" lastClr="000000"/>
                          </a:solidFill>
                          <a:latin typeface="+mn-lt"/>
                        </a:rPr>
                        <a:t>中：</a:t>
                      </a:r>
                      <a:r>
                        <a:rPr kumimoji="1" lang="en-US" altLang="zh-CN" sz="1050" b="1" dirty="0" smtClean="0">
                          <a:solidFill>
                            <a:sysClr val="windowText" lastClr="000000"/>
                          </a:solidFill>
                          <a:latin typeface="+mn-lt"/>
                        </a:rPr>
                        <a:t>61.2(</a:t>
                      </a:r>
                      <a:r>
                        <a:rPr kumimoji="1" lang="zh-CN" altLang="en-US" sz="1050" b="1" dirty="0" smtClean="0">
                          <a:solidFill>
                            <a:sysClr val="windowText" lastClr="000000"/>
                          </a:solidFill>
                          <a:latin typeface="+mn-lt"/>
                        </a:rPr>
                        <a:t>全国</a:t>
                      </a:r>
                      <a:r>
                        <a:rPr kumimoji="1" lang="en-US" altLang="zh-CN" sz="1050" b="1" dirty="0" smtClean="0">
                          <a:solidFill>
                            <a:sysClr val="windowText" lastClr="000000"/>
                          </a:solidFill>
                          <a:latin typeface="+mn-lt"/>
                        </a:rPr>
                        <a:t>61.9)</a:t>
                      </a:r>
                      <a:endParaRPr kumimoji="1" lang="ja-JP" altLang="en-US" sz="1050" b="1"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en-US" altLang="ja-JP" sz="1050" dirty="0" smtClean="0">
                          <a:solidFill>
                            <a:sysClr val="windowText" lastClr="000000"/>
                          </a:solidFill>
                          <a:latin typeface="+mn-lt"/>
                        </a:rPr>
                        <a:t>【2018</a:t>
                      </a:r>
                      <a:r>
                        <a:rPr kumimoji="1" lang="ja-JP" altLang="en-US" sz="1050" dirty="0" smtClean="0">
                          <a:solidFill>
                            <a:sysClr val="windowText" lastClr="000000"/>
                          </a:solidFill>
                          <a:latin typeface="+mn-lt"/>
                        </a:rPr>
                        <a:t>年度</a:t>
                      </a:r>
                      <a:r>
                        <a:rPr kumimoji="1" lang="en-US" altLang="ja-JP" sz="1050" dirty="0" smtClean="0">
                          <a:solidFill>
                            <a:sysClr val="windowText" lastClr="000000"/>
                          </a:solidFill>
                          <a:latin typeface="+mn-lt"/>
                        </a:rPr>
                        <a:t>】</a:t>
                      </a:r>
                    </a:p>
                    <a:p>
                      <a:pPr algn="ctr">
                        <a:lnSpc>
                          <a:spcPts val="1400"/>
                        </a:lnSpc>
                      </a:pPr>
                      <a:r>
                        <a:rPr kumimoji="1" lang="zh-CN" altLang="en-US" sz="1050" b="1" dirty="0" smtClean="0">
                          <a:solidFill>
                            <a:sysClr val="windowText" lastClr="000000"/>
                          </a:solidFill>
                          <a:latin typeface="+mn-lt"/>
                        </a:rPr>
                        <a:t>小：</a:t>
                      </a:r>
                      <a:r>
                        <a:rPr kumimoji="1" lang="en-US" altLang="zh-CN" sz="1050" b="1" dirty="0" smtClean="0">
                          <a:solidFill>
                            <a:sysClr val="windowText" lastClr="000000"/>
                          </a:solidFill>
                          <a:latin typeface="+mn-lt"/>
                        </a:rPr>
                        <a:t>58.</a:t>
                      </a:r>
                      <a:r>
                        <a:rPr kumimoji="1" lang="en-US" altLang="ja-JP" sz="1050" b="1" dirty="0" smtClean="0">
                          <a:solidFill>
                            <a:sysClr val="windowText" lastClr="000000"/>
                          </a:solidFill>
                          <a:latin typeface="+mn-lt"/>
                        </a:rPr>
                        <a:t>6</a:t>
                      </a:r>
                      <a:r>
                        <a:rPr kumimoji="1" lang="en-US" altLang="zh-CN" sz="1050" b="1" dirty="0" smtClean="0">
                          <a:solidFill>
                            <a:sysClr val="windowText" lastClr="000000"/>
                          </a:solidFill>
                          <a:latin typeface="+mn-lt"/>
                        </a:rPr>
                        <a:t>(</a:t>
                      </a:r>
                      <a:r>
                        <a:rPr kumimoji="1" lang="zh-CN" altLang="en-US" sz="1050" b="1" dirty="0" smtClean="0">
                          <a:solidFill>
                            <a:sysClr val="windowText" lastClr="000000"/>
                          </a:solidFill>
                          <a:latin typeface="+mn-lt"/>
                        </a:rPr>
                        <a:t>全国</a:t>
                      </a:r>
                      <a:r>
                        <a:rPr kumimoji="1" lang="en-US" altLang="zh-CN" sz="1050" b="1" dirty="0" smtClean="0">
                          <a:solidFill>
                            <a:sysClr val="windowText" lastClr="000000"/>
                          </a:solidFill>
                          <a:latin typeface="+mn-lt"/>
                        </a:rPr>
                        <a:t>60.1)</a:t>
                      </a:r>
                    </a:p>
                    <a:p>
                      <a:pPr algn="ctr">
                        <a:lnSpc>
                          <a:spcPts val="1400"/>
                        </a:lnSpc>
                      </a:pPr>
                      <a:r>
                        <a:rPr kumimoji="1" lang="zh-CN" altLang="en-US" sz="1050" b="1" dirty="0" smtClean="0">
                          <a:solidFill>
                            <a:sysClr val="windowText" lastClr="000000"/>
                          </a:solidFill>
                          <a:latin typeface="+mn-lt"/>
                        </a:rPr>
                        <a:t>中：</a:t>
                      </a:r>
                      <a:r>
                        <a:rPr kumimoji="1" lang="en-US" altLang="zh-CN" sz="1050" b="1" dirty="0" smtClean="0">
                          <a:solidFill>
                            <a:sysClr val="windowText" lastClr="000000"/>
                          </a:solidFill>
                          <a:latin typeface="+mn-lt"/>
                        </a:rPr>
                        <a:t>61.3(</a:t>
                      </a:r>
                      <a:r>
                        <a:rPr kumimoji="1" lang="zh-CN" altLang="en-US" sz="1050" b="1" dirty="0" smtClean="0">
                          <a:solidFill>
                            <a:sysClr val="windowText" lastClr="000000"/>
                          </a:solidFill>
                          <a:latin typeface="+mn-lt"/>
                        </a:rPr>
                        <a:t>全国</a:t>
                      </a:r>
                      <a:r>
                        <a:rPr kumimoji="1" lang="en-US" altLang="zh-CN" sz="1050" b="1" dirty="0" smtClean="0">
                          <a:solidFill>
                            <a:sysClr val="windowText" lastClr="000000"/>
                          </a:solidFill>
                          <a:latin typeface="+mn-lt"/>
                        </a:rPr>
                        <a:t>6</a:t>
                      </a:r>
                      <a:r>
                        <a:rPr kumimoji="1" lang="en-US" altLang="ja-JP" sz="1050" b="1" dirty="0" smtClean="0">
                          <a:solidFill>
                            <a:sysClr val="windowText" lastClr="000000"/>
                          </a:solidFill>
                          <a:latin typeface="+mn-lt"/>
                        </a:rPr>
                        <a:t>2.6</a:t>
                      </a:r>
                      <a:r>
                        <a:rPr kumimoji="1" lang="en-US" altLang="zh-CN" sz="1050" b="1" dirty="0" smtClean="0">
                          <a:solidFill>
                            <a:sysClr val="windowText" lastClr="000000"/>
                          </a:solidFill>
                          <a:latin typeface="+mn-lt"/>
                        </a:rPr>
                        <a:t>)</a:t>
                      </a:r>
                      <a:endParaRPr kumimoji="1" lang="ja-JP" altLang="en-US" sz="1050" b="1"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13517678"/>
                  </a:ext>
                </a:extLst>
              </a:tr>
              <a:tr h="148632">
                <a:tc vMerge="1">
                  <a:txBody>
                    <a:bodyPr/>
                    <a:lstStyle/>
                    <a:p>
                      <a:endParaRPr kumimoji="1" lang="ja-JP" altLang="en-US" sz="1200" u="none"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nSpc>
                          <a:spcPts val="1400"/>
                        </a:lnSpc>
                      </a:pPr>
                      <a:r>
                        <a:rPr kumimoji="1" lang="ja-JP" altLang="en-US" sz="1050" b="1" u="sng" dirty="0" smtClean="0">
                          <a:solidFill>
                            <a:sysClr val="windowText" lastClr="000000"/>
                          </a:solidFill>
                          <a:latin typeface="+mn-lt"/>
                        </a:rPr>
                        <a:t>少年非行防止活動ネットワーク構築市町村</a:t>
                      </a:r>
                    </a:p>
                    <a:p>
                      <a:pPr>
                        <a:lnSpc>
                          <a:spcPts val="1400"/>
                        </a:lnSpc>
                      </a:pPr>
                      <a:r>
                        <a:rPr kumimoji="1" lang="ja-JP" altLang="en-US" sz="1050" u="none" baseline="0" dirty="0" smtClean="0">
                          <a:solidFill>
                            <a:sysClr val="windowText" lastClr="000000"/>
                          </a:solidFill>
                          <a:latin typeface="+mn-lt"/>
                        </a:rPr>
                        <a:t> </a:t>
                      </a:r>
                      <a:r>
                        <a:rPr kumimoji="1" lang="ja-JP" altLang="en-US" sz="1050" u="none" dirty="0" smtClean="0">
                          <a:solidFill>
                            <a:sysClr val="windowText" lastClr="000000"/>
                          </a:solidFill>
                          <a:latin typeface="+mn-lt"/>
                        </a:rPr>
                        <a:t>目標：全市町村での構築</a:t>
                      </a:r>
                    </a:p>
                    <a:p>
                      <a:pPr>
                        <a:lnSpc>
                          <a:spcPts val="1400"/>
                        </a:lnSpc>
                      </a:pPr>
                      <a:r>
                        <a:rPr kumimoji="1" lang="ja-JP" altLang="en-US" sz="1050" u="none" baseline="0" dirty="0" smtClean="0">
                          <a:solidFill>
                            <a:sysClr val="windowText" lastClr="000000"/>
                          </a:solidFill>
                          <a:latin typeface="+mn-lt"/>
                        </a:rPr>
                        <a:t> </a:t>
                      </a:r>
                      <a:r>
                        <a:rPr kumimoji="1" lang="ja-JP" altLang="en-US" sz="1050" u="none" dirty="0" smtClean="0">
                          <a:solidFill>
                            <a:sysClr val="windowText" lastClr="000000"/>
                          </a:solidFill>
                          <a:latin typeface="+mn-lt"/>
                        </a:rPr>
                        <a:t>目標年</a:t>
                      </a:r>
                      <a:r>
                        <a:rPr kumimoji="1" lang="en-US" altLang="ja-JP" sz="1050" u="none" dirty="0" smtClean="0">
                          <a:solidFill>
                            <a:sysClr val="windowText" lastClr="000000"/>
                          </a:solidFill>
                          <a:latin typeface="+mn-lt"/>
                        </a:rPr>
                        <a:t>(</a:t>
                      </a:r>
                      <a:r>
                        <a:rPr kumimoji="1" lang="ja-JP" altLang="en-US" sz="1050" u="none" dirty="0" smtClean="0">
                          <a:solidFill>
                            <a:sysClr val="windowText" lastClr="000000"/>
                          </a:solidFill>
                          <a:latin typeface="+mn-lt"/>
                        </a:rPr>
                        <a:t>年度</a:t>
                      </a:r>
                      <a:r>
                        <a:rPr kumimoji="1" lang="en-US" altLang="ja-JP" sz="1050" u="none" dirty="0" smtClean="0">
                          <a:solidFill>
                            <a:sysClr val="windowText" lastClr="000000"/>
                          </a:solidFill>
                          <a:latin typeface="+mn-lt"/>
                        </a:rPr>
                        <a:t>)</a:t>
                      </a:r>
                      <a:r>
                        <a:rPr kumimoji="1" lang="ja-JP" altLang="en-US" sz="1050" u="none" dirty="0" smtClean="0">
                          <a:solidFill>
                            <a:sysClr val="windowText" lastClr="000000"/>
                          </a:solidFill>
                          <a:latin typeface="+mn-lt"/>
                        </a:rPr>
                        <a:t>：</a:t>
                      </a:r>
                      <a:r>
                        <a:rPr kumimoji="1" lang="en-US" altLang="ja-JP" sz="1050" u="none" dirty="0" smtClean="0">
                          <a:solidFill>
                            <a:sysClr val="windowText" lastClr="000000"/>
                          </a:solidFill>
                          <a:latin typeface="+mn-lt"/>
                        </a:rPr>
                        <a:t>2019</a:t>
                      </a:r>
                      <a:r>
                        <a:rPr kumimoji="1" lang="ja-JP" altLang="en-US" sz="1050" u="none" dirty="0" smtClean="0">
                          <a:solidFill>
                            <a:sysClr val="windowText" lastClr="000000"/>
                          </a:solidFill>
                          <a:latin typeface="+mn-lt"/>
                        </a:rPr>
                        <a:t>年度</a:t>
                      </a:r>
                      <a:endParaRPr kumimoji="1" lang="ja-JP" altLang="en-US" sz="1050" u="none"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en-US" altLang="ja-JP" sz="1050" dirty="0" smtClean="0">
                          <a:solidFill>
                            <a:sysClr val="windowText" lastClr="000000"/>
                          </a:solidFill>
                          <a:latin typeface="+mn-lt"/>
                        </a:rPr>
                        <a:t>【2014</a:t>
                      </a:r>
                      <a:r>
                        <a:rPr kumimoji="1" lang="ja-JP" altLang="en-US" sz="1050" dirty="0" smtClean="0">
                          <a:solidFill>
                            <a:sysClr val="windowText" lastClr="000000"/>
                          </a:solidFill>
                          <a:latin typeface="+mn-lt"/>
                        </a:rPr>
                        <a:t>年度</a:t>
                      </a:r>
                      <a:r>
                        <a:rPr kumimoji="1" lang="en-US" altLang="ja-JP" sz="1050" dirty="0" smtClean="0">
                          <a:solidFill>
                            <a:sysClr val="windowText" lastClr="000000"/>
                          </a:solidFill>
                          <a:latin typeface="+mn-lt"/>
                        </a:rPr>
                        <a:t>】</a:t>
                      </a:r>
                    </a:p>
                    <a:p>
                      <a:pPr algn="ctr">
                        <a:lnSpc>
                          <a:spcPts val="1400"/>
                        </a:lnSpc>
                      </a:pPr>
                      <a:r>
                        <a:rPr kumimoji="1" lang="en-US" altLang="ja-JP" sz="1050" b="1" dirty="0" smtClean="0">
                          <a:solidFill>
                            <a:sysClr val="windowText" lastClr="000000"/>
                          </a:solidFill>
                          <a:latin typeface="+mn-lt"/>
                        </a:rPr>
                        <a:t>30</a:t>
                      </a:r>
                      <a:endParaRPr kumimoji="1" lang="ja-JP" altLang="en-US" sz="1050" b="1"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en-US" altLang="ja-JP" sz="1050" dirty="0" smtClean="0">
                          <a:solidFill>
                            <a:sysClr val="windowText" lastClr="000000"/>
                          </a:solidFill>
                          <a:latin typeface="+mn-lt"/>
                        </a:rPr>
                        <a:t>【2018</a:t>
                      </a:r>
                      <a:r>
                        <a:rPr kumimoji="1" lang="ja-JP" altLang="en-US" sz="1050" dirty="0" smtClean="0">
                          <a:solidFill>
                            <a:sysClr val="windowText" lastClr="000000"/>
                          </a:solidFill>
                          <a:latin typeface="+mn-lt"/>
                        </a:rPr>
                        <a:t>年度</a:t>
                      </a:r>
                      <a:r>
                        <a:rPr kumimoji="1" lang="en-US" altLang="ja-JP" sz="1050" dirty="0" smtClean="0">
                          <a:solidFill>
                            <a:sysClr val="windowText" lastClr="000000"/>
                          </a:solidFill>
                          <a:latin typeface="+mn-lt"/>
                        </a:rPr>
                        <a:t>】</a:t>
                      </a:r>
                    </a:p>
                    <a:p>
                      <a:pPr algn="ctr">
                        <a:lnSpc>
                          <a:spcPts val="1400"/>
                        </a:lnSpc>
                      </a:pPr>
                      <a:r>
                        <a:rPr kumimoji="1" lang="en-US" altLang="ja-JP" sz="1050" b="1" dirty="0" smtClean="0">
                          <a:solidFill>
                            <a:sysClr val="windowText" lastClr="000000"/>
                          </a:solidFill>
                          <a:latin typeface="+mn-lt"/>
                        </a:rPr>
                        <a:t>43</a:t>
                      </a:r>
                      <a:endParaRPr kumimoji="1" lang="ja-JP" altLang="en-US" sz="1050" b="1"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26157935"/>
                  </a:ext>
                </a:extLst>
              </a:tr>
            </a:tbl>
          </a:graphicData>
        </a:graphic>
      </p:graphicFrame>
      <p:sp>
        <p:nvSpPr>
          <p:cNvPr id="15" name="正方形/長方形 14"/>
          <p:cNvSpPr/>
          <p:nvPr/>
        </p:nvSpPr>
        <p:spPr>
          <a:xfrm>
            <a:off x="156884" y="689789"/>
            <a:ext cx="8856984" cy="2754600"/>
          </a:xfrm>
          <a:prstGeom prst="rect">
            <a:avLst/>
          </a:prstGeom>
        </p:spPr>
        <p:txBody>
          <a:bodyPr wrap="square">
            <a:spAutoFit/>
          </a:bodyPr>
          <a:lstStyle/>
          <a:p>
            <a:pPr marL="180000" indent="-457200" algn="just">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〇</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これらの取組みの結果、第</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期総合戦略の具体的</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目標の</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達成状況は以下のとおりです。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r>
              <a:rPr lang="en-US" altLang="ja-JP" sz="1600" b="1" dirty="0">
                <a:latin typeface="Meiryo UI" panose="020B0604030504040204" pitchFamily="50" charset="-128"/>
                <a:ea typeface="Meiryo UI" panose="020B0604030504040204" pitchFamily="50" charset="-128"/>
                <a:cs typeface="Meiryo UI" panose="020B0604030504040204" pitchFamily="50" charset="-128"/>
              </a:rPr>
              <a:t>Ⅰ</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）若者が活躍でき、子育て安心の都市「大阪」の実現</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marL="288000" indent="-576000" algn="just"/>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288000" indent="-576000" algn="just"/>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〇　基本目標①「若い</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世代の就職・結婚・</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出産</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・子育ての希望を実現</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する」について、</a:t>
            </a:r>
            <a:r>
              <a:rPr lang="ja-JP" altLang="en-US" sz="1600" dirty="0" smtClean="0"/>
              <a:t>若者や女性の就業率や合計特殊出生率の指標には、具体的目標を達成していないものの、一定の改善傾向は見られます。</a:t>
            </a:r>
            <a:endParaRPr lang="en-US" altLang="ja-JP" sz="1600" dirty="0" smtClean="0"/>
          </a:p>
          <a:p>
            <a:pPr marL="288000" indent="-576000" algn="just"/>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8000" indent="-576000" algn="just"/>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〇</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基本目標②「次代の大阪を担う人をつくる」について、少年</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非行防止活動</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ネットワークは全市町村で構築されたものの、小・中学生</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の学力・学習状況調査については、全国平均よりやや低い状況が</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続いています。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10</a:t>
            </a:fld>
            <a:endParaRPr lang="ja-JP" altLang="en-US" dirty="0">
              <a:solidFill>
                <a:prstClr val="black"/>
              </a:solidFill>
            </a:endParaRPr>
          </a:p>
        </p:txBody>
      </p:sp>
    </p:spTree>
    <p:extLst>
      <p:ext uri="{BB962C8B-B14F-4D97-AF65-F5344CB8AC3E}">
        <p14:creationId xmlns:p14="http://schemas.microsoft.com/office/powerpoint/2010/main" val="843730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6"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11</a:t>
            </a:fld>
            <a:endParaRPr lang="ja-JP" altLang="en-US" dirty="0">
              <a:solidFill>
                <a:prstClr val="black"/>
              </a:solidFill>
            </a:endParaRPr>
          </a:p>
        </p:txBody>
      </p:sp>
      <p:sp>
        <p:nvSpPr>
          <p:cNvPr id="7" name="正方形/長方形 6"/>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１．基本方針</a:t>
            </a:r>
          </a:p>
        </p:txBody>
      </p:sp>
      <p:sp>
        <p:nvSpPr>
          <p:cNvPr id="10" name="正方形/長方形 9"/>
          <p:cNvSpPr/>
          <p:nvPr/>
        </p:nvSpPr>
        <p:spPr>
          <a:xfrm>
            <a:off x="97740" y="706546"/>
            <a:ext cx="8856984" cy="2308324"/>
          </a:xfrm>
          <a:prstGeom prst="rect">
            <a:avLst/>
          </a:prstGeom>
        </p:spPr>
        <p:txBody>
          <a:bodyPr wrap="square">
            <a:spAutoFit/>
          </a:bodyPr>
          <a:lstStyle/>
          <a:p>
            <a:pPr marL="180000" indent="-457200" algn="just"/>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Ⅱ</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）人口減少・超高齢社会でも持続可能な地域づくり</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288000" indent="-576000" algn="just"/>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〇　基本目標③「誰もが健康でいきいきと活躍できる「まち」をつくる」について、健康寿命は</a:t>
            </a:r>
            <a:r>
              <a:rPr lang="ja-JP" altLang="en-US" sz="1600" dirty="0" smtClean="0"/>
              <a:t>平均寿命の増加分を上回る増加となっています</a:t>
            </a:r>
            <a:r>
              <a:rPr lang="ja-JP" altLang="en-US" sz="1600" dirty="0"/>
              <a:t>が</a:t>
            </a:r>
            <a:r>
              <a:rPr lang="ja-JP" altLang="en-US" sz="1600" dirty="0" smtClean="0"/>
              <a:t>、日常</a:t>
            </a:r>
            <a:r>
              <a:rPr lang="ja-JP" altLang="en-US" sz="1600" dirty="0"/>
              <a:t>生活に制限の</a:t>
            </a:r>
            <a:r>
              <a:rPr lang="ja-JP" altLang="en-US" sz="1600" dirty="0" smtClean="0"/>
              <a:t>ある不健康</a:t>
            </a:r>
            <a:r>
              <a:rPr lang="ja-JP" altLang="en-US" sz="1600" dirty="0"/>
              <a:t>な</a:t>
            </a:r>
            <a:r>
              <a:rPr lang="ja-JP" altLang="en-US" sz="1600" dirty="0" smtClean="0"/>
              <a:t>期間が拡大</a:t>
            </a:r>
            <a:r>
              <a:rPr lang="ja-JP" altLang="en-US" sz="1600" dirty="0"/>
              <a:t>すれば個人の生活の質を</a:t>
            </a:r>
            <a:r>
              <a:rPr lang="ja-JP" altLang="en-US" sz="1600" dirty="0" smtClean="0"/>
              <a:t>損なう</a:t>
            </a:r>
            <a:r>
              <a:rPr lang="ja-JP" altLang="en-US" sz="1600" dirty="0"/>
              <a:t>だけでなく、</a:t>
            </a:r>
            <a:r>
              <a:rPr lang="ja-JP" altLang="en-US" sz="1600" dirty="0" smtClean="0"/>
              <a:t>医療や介護</a:t>
            </a:r>
            <a:r>
              <a:rPr lang="ja-JP" altLang="en-US" sz="1600" dirty="0"/>
              <a:t>に係る費用</a:t>
            </a:r>
            <a:r>
              <a:rPr lang="ja-JP" altLang="en-US" sz="1600" dirty="0" smtClean="0"/>
              <a:t>を</a:t>
            </a:r>
            <a:r>
              <a:rPr lang="ja-JP" altLang="en-US" sz="1600" dirty="0"/>
              <a:t>多く必要とする期間が拡大</a:t>
            </a:r>
            <a:r>
              <a:rPr lang="ja-JP" altLang="en-US" sz="1600" dirty="0" smtClean="0"/>
              <a:t>すること</a:t>
            </a:r>
            <a:r>
              <a:rPr lang="ja-JP" altLang="en-US" sz="1600" dirty="0"/>
              <a:t>になるため</a:t>
            </a:r>
            <a:r>
              <a:rPr lang="ja-JP" altLang="en-US" sz="1600" dirty="0" smtClean="0"/>
              <a:t>、</a:t>
            </a:r>
            <a:r>
              <a:rPr lang="ja-JP" altLang="en-US" sz="1600" dirty="0"/>
              <a:t>平均寿命と健康寿命</a:t>
            </a:r>
            <a:r>
              <a:rPr lang="ja-JP" altLang="en-US" sz="1600" dirty="0" smtClean="0"/>
              <a:t>の差</a:t>
            </a:r>
            <a:r>
              <a:rPr lang="ja-JP" altLang="en-US" sz="1600" dirty="0"/>
              <a:t>を縮小</a:t>
            </a:r>
            <a:r>
              <a:rPr lang="ja-JP" altLang="en-US" sz="1600" dirty="0" smtClean="0"/>
              <a:t>すること</a:t>
            </a:r>
            <a:r>
              <a:rPr lang="ja-JP" altLang="en-US" sz="1600" dirty="0"/>
              <a:t>が重要</a:t>
            </a:r>
            <a:r>
              <a:rPr lang="ja-JP" altLang="en-US" sz="1600" dirty="0" smtClean="0"/>
              <a:t>です。</a:t>
            </a:r>
            <a:endParaRPr lang="en-US" altLang="ja-JP" sz="1600" dirty="0" smtClean="0"/>
          </a:p>
          <a:p>
            <a:pPr marL="288000" indent="-576000" algn="just"/>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288000" indent="-576000" algn="just"/>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〇　基本目標④「安全・安心なまちをつくる」について、地震による被害の軽減や危険な密集市街地の解消に向けた取組は着実に進んでいるものの、引き続き取組みが必要です。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315649975"/>
              </p:ext>
            </p:extLst>
          </p:nvPr>
        </p:nvGraphicFramePr>
        <p:xfrm>
          <a:off x="355221" y="3015477"/>
          <a:ext cx="8433911" cy="3511498"/>
        </p:xfrm>
        <a:graphic>
          <a:graphicData uri="http://schemas.openxmlformats.org/drawingml/2006/table">
            <a:tbl>
              <a:tblPr firstRow="1" firstCol="1" bandRow="1">
                <a:tableStyleId>{5C22544A-7EE6-4342-B048-85BDC9FD1C3A}</a:tableStyleId>
              </a:tblPr>
              <a:tblGrid>
                <a:gridCol w="2304256">
                  <a:extLst>
                    <a:ext uri="{9D8B030D-6E8A-4147-A177-3AD203B41FA5}">
                      <a16:colId xmlns:a16="http://schemas.microsoft.com/office/drawing/2014/main" val="2203108715"/>
                    </a:ext>
                  </a:extLst>
                </a:gridCol>
                <a:gridCol w="2612397">
                  <a:extLst>
                    <a:ext uri="{9D8B030D-6E8A-4147-A177-3AD203B41FA5}">
                      <a16:colId xmlns:a16="http://schemas.microsoft.com/office/drawing/2014/main" val="108265800"/>
                    </a:ext>
                  </a:extLst>
                </a:gridCol>
                <a:gridCol w="1758629">
                  <a:extLst>
                    <a:ext uri="{9D8B030D-6E8A-4147-A177-3AD203B41FA5}">
                      <a16:colId xmlns:a16="http://schemas.microsoft.com/office/drawing/2014/main" val="1876572018"/>
                    </a:ext>
                  </a:extLst>
                </a:gridCol>
                <a:gridCol w="1758629">
                  <a:extLst>
                    <a:ext uri="{9D8B030D-6E8A-4147-A177-3AD203B41FA5}">
                      <a16:colId xmlns:a16="http://schemas.microsoft.com/office/drawing/2014/main" val="1161421592"/>
                    </a:ext>
                  </a:extLst>
                </a:gridCol>
              </a:tblGrid>
              <a:tr h="300938">
                <a:tc>
                  <a:txBody>
                    <a:bodyPr/>
                    <a:lstStyle/>
                    <a:p>
                      <a:pPr algn="ctr">
                        <a:lnSpc>
                          <a:spcPts val="1400"/>
                        </a:lnSpc>
                        <a:spcAft>
                          <a:spcPts val="0"/>
                        </a:spcAft>
                      </a:pPr>
                      <a:r>
                        <a:rPr lang="ja-JP" altLang="en-US" sz="1400" kern="100" dirty="0" smtClean="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rPr>
                        <a:t>基本目標</a:t>
                      </a:r>
                      <a:endParaRPr lang="ja-JP" sz="1400" kern="100" dirty="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ts val="1400"/>
                        </a:lnSpc>
                        <a:spcAft>
                          <a:spcPts val="0"/>
                        </a:spcAft>
                      </a:pPr>
                      <a:r>
                        <a:rPr lang="ja-JP" sz="1400" kern="100" dirty="0">
                          <a:solidFill>
                            <a:sysClr val="windowText" lastClr="000000"/>
                          </a:solidFill>
                          <a:effectLst/>
                          <a:latin typeface="+mn-lt"/>
                        </a:rPr>
                        <a:t>具体的目標</a:t>
                      </a:r>
                      <a:endParaRPr lang="ja-JP" sz="1400" kern="100" dirty="0">
                        <a:solidFill>
                          <a:sysClr val="windowText" lastClr="000000"/>
                        </a:solidFill>
                        <a:effectLst/>
                        <a:latin typeface="+mn-lt"/>
                        <a:ea typeface="游明朝" panose="02020400000000000000" pitchFamily="18"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ts val="1400"/>
                        </a:lnSpc>
                        <a:spcAft>
                          <a:spcPts val="0"/>
                        </a:spcAft>
                      </a:pPr>
                      <a:r>
                        <a:rPr lang="ja-JP" altLang="en-US" sz="1400" kern="100" dirty="0" smtClean="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rPr>
                        <a:t>戦略策定時</a:t>
                      </a:r>
                      <a:endParaRPr lang="ja-JP" sz="1400" kern="100" dirty="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ts val="1400"/>
                        </a:lnSpc>
                        <a:spcAft>
                          <a:spcPts val="0"/>
                        </a:spcAft>
                      </a:pPr>
                      <a:r>
                        <a:rPr lang="ja-JP" altLang="en-US" sz="1400" kern="100" dirty="0" smtClean="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rPr>
                        <a:t>現在値</a:t>
                      </a:r>
                      <a:endParaRPr lang="ja-JP" sz="1400" kern="100" dirty="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088669528"/>
                  </a:ext>
                </a:extLst>
              </a:tr>
              <a:tr h="522152">
                <a:tc rowSpan="2">
                  <a:txBody>
                    <a:bodyPr/>
                    <a:lstStyle/>
                    <a:p>
                      <a:pPr>
                        <a:lnSpc>
                          <a:spcPts val="1400"/>
                        </a:lnSpc>
                      </a:pPr>
                      <a:r>
                        <a:rPr kumimoji="1" lang="ja-JP" altLang="en-US" sz="1200" u="none" dirty="0" smtClean="0">
                          <a:solidFill>
                            <a:sysClr val="windowText" lastClr="000000"/>
                          </a:solidFill>
                          <a:latin typeface="+mn-lt"/>
                        </a:rPr>
                        <a:t>③ 誰もが健康でいきいきと活</a:t>
                      </a:r>
                      <a:endParaRPr kumimoji="1" lang="en-US" altLang="ja-JP" sz="1200" u="none" dirty="0" smtClean="0">
                        <a:solidFill>
                          <a:sysClr val="windowText" lastClr="000000"/>
                        </a:solidFill>
                        <a:latin typeface="+mn-lt"/>
                      </a:endParaRPr>
                    </a:p>
                    <a:p>
                      <a:pPr>
                        <a:lnSpc>
                          <a:spcPts val="1400"/>
                        </a:lnSpc>
                      </a:pPr>
                      <a:r>
                        <a:rPr kumimoji="1" lang="en-US" altLang="ja-JP" sz="1200" u="none" dirty="0" smtClean="0">
                          <a:solidFill>
                            <a:sysClr val="windowText" lastClr="000000"/>
                          </a:solidFill>
                          <a:latin typeface="+mn-lt"/>
                        </a:rPr>
                        <a:t>   </a:t>
                      </a:r>
                      <a:r>
                        <a:rPr kumimoji="1" lang="ja-JP" altLang="en-US" sz="1200" u="none" dirty="0" smtClean="0">
                          <a:solidFill>
                            <a:sysClr val="windowText" lastClr="000000"/>
                          </a:solidFill>
                          <a:latin typeface="+mn-lt"/>
                        </a:rPr>
                        <a:t>躍できる「まち」をつくる</a:t>
                      </a:r>
                      <a:endParaRPr kumimoji="1" lang="ja-JP" altLang="en-US" sz="1200" u="none"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ja-JP" altLang="en-US" sz="1050" b="1" u="sng" dirty="0" smtClean="0">
                          <a:solidFill>
                            <a:sysClr val="windowText" lastClr="000000"/>
                          </a:solidFill>
                          <a:latin typeface="+mn-lt"/>
                        </a:rPr>
                        <a:t>健康寿命</a:t>
                      </a:r>
                      <a:r>
                        <a:rPr kumimoji="1" lang="en-US" altLang="ja-JP" sz="1050" b="1" u="sng" dirty="0" smtClean="0">
                          <a:solidFill>
                            <a:sysClr val="windowText" lastClr="000000"/>
                          </a:solidFill>
                          <a:latin typeface="+mn-lt"/>
                        </a:rPr>
                        <a:t>[</a:t>
                      </a:r>
                      <a:r>
                        <a:rPr kumimoji="1" lang="ja-JP" altLang="en-US" sz="1050" b="1" u="sng" dirty="0" smtClean="0">
                          <a:solidFill>
                            <a:sysClr val="windowText" lastClr="000000"/>
                          </a:solidFill>
                          <a:latin typeface="+mn-lt"/>
                        </a:rPr>
                        <a:t>歳</a:t>
                      </a:r>
                      <a:r>
                        <a:rPr kumimoji="1" lang="en-US" altLang="ja-JP" sz="1050" b="1" u="sng" dirty="0" smtClean="0">
                          <a:solidFill>
                            <a:sysClr val="windowText" lastClr="000000"/>
                          </a:solidFill>
                          <a:latin typeface="+mn-lt"/>
                        </a:rPr>
                        <a:t>]</a:t>
                      </a:r>
                    </a:p>
                    <a:p>
                      <a:pPr>
                        <a:lnSpc>
                          <a:spcPts val="1400"/>
                        </a:lnSpc>
                      </a:pPr>
                      <a:r>
                        <a:rPr kumimoji="1" lang="ja-JP" altLang="en-US" sz="1050" u="none" baseline="0" dirty="0" smtClean="0">
                          <a:solidFill>
                            <a:sysClr val="windowText" lastClr="000000"/>
                          </a:solidFill>
                          <a:latin typeface="+mn-lt"/>
                        </a:rPr>
                        <a:t> </a:t>
                      </a:r>
                      <a:r>
                        <a:rPr kumimoji="1" lang="ja-JP" altLang="en-US" sz="1050" u="none" dirty="0" smtClean="0">
                          <a:solidFill>
                            <a:sysClr val="windowText" lastClr="000000"/>
                          </a:solidFill>
                          <a:latin typeface="+mn-lt"/>
                        </a:rPr>
                        <a:t>目標：平均寿命の増加分を上回る</a:t>
                      </a:r>
                      <a:endParaRPr kumimoji="1" lang="en-US" altLang="ja-JP" sz="1050" u="none" dirty="0" smtClean="0">
                        <a:solidFill>
                          <a:sysClr val="windowText" lastClr="000000"/>
                        </a:solidFill>
                        <a:latin typeface="+mn-lt"/>
                      </a:endParaRPr>
                    </a:p>
                    <a:p>
                      <a:pPr>
                        <a:lnSpc>
                          <a:spcPts val="1400"/>
                        </a:lnSpc>
                      </a:pPr>
                      <a:r>
                        <a:rPr kumimoji="1" lang="en-US" altLang="ja-JP" sz="1050" u="none" dirty="0" smtClean="0">
                          <a:solidFill>
                            <a:sysClr val="windowText" lastClr="000000"/>
                          </a:solidFill>
                          <a:latin typeface="+mn-lt"/>
                        </a:rPr>
                        <a:t>          </a:t>
                      </a:r>
                      <a:r>
                        <a:rPr kumimoji="1" lang="ja-JP" altLang="en-US" sz="1050" u="none" dirty="0" smtClean="0">
                          <a:solidFill>
                            <a:sysClr val="windowText" lastClr="000000"/>
                          </a:solidFill>
                          <a:latin typeface="+mn-lt"/>
                        </a:rPr>
                        <a:t>健康寿命の</a:t>
                      </a:r>
                      <a:r>
                        <a:rPr kumimoji="1" lang="ja-JP" altLang="en-US" sz="1050" u="none" dirty="0" smtClean="0">
                          <a:solidFill>
                            <a:sysClr val="windowText" lastClr="000000"/>
                          </a:solidFill>
                          <a:latin typeface="+mn-lt"/>
                        </a:rPr>
                        <a:t>増加</a:t>
                      </a:r>
                      <a:endParaRPr kumimoji="1" lang="ja-JP" altLang="en-US" sz="1050" u="none" dirty="0" smtClean="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en-US" altLang="ja-JP" sz="1050" dirty="0" smtClean="0">
                          <a:solidFill>
                            <a:sysClr val="windowText" lastClr="000000"/>
                          </a:solidFill>
                          <a:latin typeface="+mn-lt"/>
                        </a:rPr>
                        <a:t>【2010</a:t>
                      </a:r>
                      <a:r>
                        <a:rPr kumimoji="1" lang="ja-JP" altLang="en-US" sz="1050" dirty="0" smtClean="0">
                          <a:solidFill>
                            <a:sysClr val="windowText" lastClr="000000"/>
                          </a:solidFill>
                          <a:latin typeface="+mn-lt"/>
                        </a:rPr>
                        <a:t>年</a:t>
                      </a:r>
                      <a:r>
                        <a:rPr kumimoji="1" lang="en-US" altLang="ja-JP" sz="1050" dirty="0" smtClean="0">
                          <a:solidFill>
                            <a:sysClr val="windowText" lastClr="000000"/>
                          </a:solidFill>
                          <a:latin typeface="+mn-lt"/>
                        </a:rPr>
                        <a:t>】</a:t>
                      </a:r>
                    </a:p>
                    <a:p>
                      <a:pPr algn="ctr">
                        <a:lnSpc>
                          <a:spcPts val="1400"/>
                        </a:lnSpc>
                      </a:pPr>
                      <a:r>
                        <a:rPr kumimoji="1" lang="en-US" altLang="zh-CN" sz="1050" b="1" u="none" dirty="0" smtClean="0">
                          <a:solidFill>
                            <a:sysClr val="windowText" lastClr="000000"/>
                          </a:solidFill>
                          <a:latin typeface="+mn-lt"/>
                        </a:rPr>
                        <a:t>&lt;</a:t>
                      </a:r>
                      <a:r>
                        <a:rPr kumimoji="1" lang="zh-CN" altLang="en-US" sz="1050" b="1" u="none" dirty="0" smtClean="0">
                          <a:solidFill>
                            <a:sysClr val="windowText" lastClr="000000"/>
                          </a:solidFill>
                          <a:latin typeface="+mn-lt"/>
                        </a:rPr>
                        <a:t>平均寿命</a:t>
                      </a:r>
                      <a:r>
                        <a:rPr kumimoji="1" lang="en-US" altLang="zh-CN" sz="1050" b="1" u="none" dirty="0" smtClean="0">
                          <a:solidFill>
                            <a:sysClr val="windowText" lastClr="000000"/>
                          </a:solidFill>
                          <a:latin typeface="+mn-lt"/>
                        </a:rPr>
                        <a:t>&gt;</a:t>
                      </a:r>
                    </a:p>
                    <a:p>
                      <a:pPr algn="ctr">
                        <a:lnSpc>
                          <a:spcPts val="1400"/>
                        </a:lnSpc>
                      </a:pPr>
                      <a:r>
                        <a:rPr kumimoji="1" lang="zh-CN" altLang="en-US" sz="1050" b="1" dirty="0" smtClean="0">
                          <a:solidFill>
                            <a:sysClr val="windowText" lastClr="000000"/>
                          </a:solidFill>
                          <a:latin typeface="+mn-lt"/>
                        </a:rPr>
                        <a:t>男性 </a:t>
                      </a:r>
                      <a:r>
                        <a:rPr kumimoji="1" lang="en-US" altLang="zh-CN" sz="1050" b="1" dirty="0" smtClean="0">
                          <a:solidFill>
                            <a:sysClr val="windowText" lastClr="000000"/>
                          </a:solidFill>
                          <a:latin typeface="+mn-lt"/>
                        </a:rPr>
                        <a:t>78.99</a:t>
                      </a:r>
                      <a:r>
                        <a:rPr kumimoji="1" lang="ja-JP" altLang="en-US" sz="1050" b="1" dirty="0" err="1" smtClean="0">
                          <a:solidFill>
                            <a:sysClr val="windowText" lastClr="000000"/>
                          </a:solidFill>
                          <a:latin typeface="+mn-lt"/>
                        </a:rPr>
                        <a:t>、</a:t>
                      </a:r>
                      <a:r>
                        <a:rPr kumimoji="1" lang="zh-CN" altLang="en-US" sz="1050" b="1" dirty="0" smtClean="0">
                          <a:solidFill>
                            <a:sysClr val="windowText" lastClr="000000"/>
                          </a:solidFill>
                          <a:latin typeface="+mn-lt"/>
                        </a:rPr>
                        <a:t>女性 </a:t>
                      </a:r>
                      <a:r>
                        <a:rPr kumimoji="1" lang="en-US" altLang="zh-CN" sz="1050" b="1" dirty="0" smtClean="0">
                          <a:solidFill>
                            <a:sysClr val="windowText" lastClr="000000"/>
                          </a:solidFill>
                          <a:latin typeface="+mn-lt"/>
                        </a:rPr>
                        <a:t>85.93</a:t>
                      </a:r>
                    </a:p>
                    <a:p>
                      <a:pPr algn="l">
                        <a:lnSpc>
                          <a:spcPts val="1400"/>
                        </a:lnSpc>
                      </a:pPr>
                      <a:r>
                        <a:rPr kumimoji="1" lang="en-US" altLang="ja-JP" sz="1050" dirty="0" smtClean="0">
                          <a:solidFill>
                            <a:sysClr val="windowText" lastClr="000000"/>
                          </a:solidFill>
                          <a:latin typeface="+mn-lt"/>
                        </a:rPr>
                        <a:t>【2010</a:t>
                      </a:r>
                      <a:r>
                        <a:rPr kumimoji="1" lang="ja-JP" altLang="en-US" sz="1050" dirty="0" smtClean="0">
                          <a:solidFill>
                            <a:sysClr val="windowText" lastClr="000000"/>
                          </a:solidFill>
                          <a:latin typeface="+mn-lt"/>
                        </a:rPr>
                        <a:t>年</a:t>
                      </a:r>
                      <a:r>
                        <a:rPr kumimoji="1" lang="en-US" altLang="ja-JP" sz="1050" dirty="0" smtClean="0">
                          <a:solidFill>
                            <a:sysClr val="windowText" lastClr="000000"/>
                          </a:solidFill>
                          <a:latin typeface="+mn-lt"/>
                        </a:rPr>
                        <a:t>】</a:t>
                      </a:r>
                      <a:endParaRPr kumimoji="1" lang="en-US" altLang="zh-CN" sz="1050" dirty="0" smtClean="0">
                        <a:solidFill>
                          <a:sysClr val="windowText" lastClr="000000"/>
                        </a:solidFill>
                        <a:latin typeface="+mn-lt"/>
                      </a:endParaRPr>
                    </a:p>
                    <a:p>
                      <a:pPr algn="ctr">
                        <a:lnSpc>
                          <a:spcPts val="1400"/>
                        </a:lnSpc>
                      </a:pPr>
                      <a:r>
                        <a:rPr kumimoji="1" lang="en-US" altLang="zh-CN" sz="1050" b="1" dirty="0" smtClean="0">
                          <a:solidFill>
                            <a:sysClr val="windowText" lastClr="000000"/>
                          </a:solidFill>
                          <a:latin typeface="+mn-lt"/>
                        </a:rPr>
                        <a:t>&lt;</a:t>
                      </a:r>
                      <a:r>
                        <a:rPr kumimoji="1" lang="zh-CN" altLang="en-US" sz="1050" b="1" dirty="0" smtClean="0">
                          <a:solidFill>
                            <a:sysClr val="windowText" lastClr="000000"/>
                          </a:solidFill>
                          <a:latin typeface="+mn-lt"/>
                        </a:rPr>
                        <a:t>健康寿命</a:t>
                      </a:r>
                      <a:r>
                        <a:rPr kumimoji="1" lang="en-US" altLang="zh-CN" sz="1050" b="1" dirty="0" smtClean="0">
                          <a:solidFill>
                            <a:sysClr val="windowText" lastClr="000000"/>
                          </a:solidFill>
                          <a:latin typeface="+mn-lt"/>
                        </a:rPr>
                        <a:t>&gt;</a:t>
                      </a:r>
                    </a:p>
                    <a:p>
                      <a:pPr algn="ctr">
                        <a:lnSpc>
                          <a:spcPts val="1400"/>
                        </a:lnSpc>
                      </a:pPr>
                      <a:r>
                        <a:rPr kumimoji="1" lang="zh-CN" altLang="en-US" sz="1050" b="1" dirty="0" smtClean="0">
                          <a:solidFill>
                            <a:sysClr val="windowText" lastClr="000000"/>
                          </a:solidFill>
                          <a:latin typeface="+mn-lt"/>
                        </a:rPr>
                        <a:t>男性 </a:t>
                      </a:r>
                      <a:r>
                        <a:rPr kumimoji="1" lang="en-US" altLang="zh-CN" sz="1050" b="1" dirty="0" smtClean="0">
                          <a:solidFill>
                            <a:sysClr val="windowText" lastClr="000000"/>
                          </a:solidFill>
                          <a:latin typeface="+mn-lt"/>
                        </a:rPr>
                        <a:t>69.39</a:t>
                      </a:r>
                      <a:r>
                        <a:rPr kumimoji="1" lang="ja-JP" altLang="en-US" sz="1050" b="1" dirty="0" err="1" smtClean="0">
                          <a:solidFill>
                            <a:sysClr val="windowText" lastClr="000000"/>
                          </a:solidFill>
                          <a:latin typeface="+mn-lt"/>
                        </a:rPr>
                        <a:t>、</a:t>
                      </a:r>
                      <a:r>
                        <a:rPr kumimoji="1" lang="zh-CN" altLang="en-US" sz="1050" b="1" dirty="0" smtClean="0">
                          <a:solidFill>
                            <a:sysClr val="windowText" lastClr="000000"/>
                          </a:solidFill>
                          <a:latin typeface="+mn-lt"/>
                        </a:rPr>
                        <a:t>女性 </a:t>
                      </a:r>
                      <a:r>
                        <a:rPr kumimoji="1" lang="en-US" altLang="zh-CN" sz="1050" b="1" dirty="0" smtClean="0">
                          <a:solidFill>
                            <a:sysClr val="windowText" lastClr="000000"/>
                          </a:solidFill>
                          <a:latin typeface="+mn-lt"/>
                        </a:rPr>
                        <a:t>72.55</a:t>
                      </a:r>
                      <a:endParaRPr kumimoji="1" lang="ja-JP" altLang="en-US" sz="1050" b="1"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400"/>
                        </a:lnSpc>
                      </a:pPr>
                      <a:r>
                        <a:rPr kumimoji="1" lang="en-US" altLang="ja-JP" sz="1050" dirty="0" smtClean="0">
                          <a:solidFill>
                            <a:sysClr val="windowText" lastClr="000000"/>
                          </a:solidFill>
                          <a:latin typeface="+mn-lt"/>
                        </a:rPr>
                        <a:t>【2015</a:t>
                      </a:r>
                      <a:r>
                        <a:rPr kumimoji="1" lang="ja-JP" altLang="en-US" sz="1050" dirty="0" smtClean="0">
                          <a:solidFill>
                            <a:sysClr val="windowText" lastClr="000000"/>
                          </a:solidFill>
                          <a:latin typeface="+mn-lt"/>
                        </a:rPr>
                        <a:t>年</a:t>
                      </a:r>
                      <a:r>
                        <a:rPr kumimoji="1" lang="en-US" altLang="ja-JP" sz="1050" dirty="0" smtClean="0">
                          <a:solidFill>
                            <a:sysClr val="windowText" lastClr="000000"/>
                          </a:solidFill>
                          <a:latin typeface="+mn-lt"/>
                        </a:rPr>
                        <a:t>】</a:t>
                      </a:r>
                    </a:p>
                    <a:p>
                      <a:pPr algn="ctr">
                        <a:lnSpc>
                          <a:spcPts val="1400"/>
                        </a:lnSpc>
                      </a:pPr>
                      <a:r>
                        <a:rPr kumimoji="1" lang="en-US" altLang="ja-JP" sz="1050" b="1" dirty="0" smtClean="0">
                          <a:solidFill>
                            <a:sysClr val="windowText" lastClr="000000"/>
                          </a:solidFill>
                          <a:latin typeface="+mn-lt"/>
                        </a:rPr>
                        <a:t>&lt;</a:t>
                      </a:r>
                      <a:r>
                        <a:rPr kumimoji="1" lang="ja-JP" altLang="en-US" sz="1050" b="1" dirty="0" smtClean="0">
                          <a:solidFill>
                            <a:sysClr val="windowText" lastClr="000000"/>
                          </a:solidFill>
                          <a:latin typeface="+mn-lt"/>
                        </a:rPr>
                        <a:t>平均寿命</a:t>
                      </a:r>
                      <a:r>
                        <a:rPr kumimoji="1" lang="en-US" altLang="ja-JP" sz="1050" b="1" dirty="0" smtClean="0">
                          <a:solidFill>
                            <a:sysClr val="windowText" lastClr="000000"/>
                          </a:solidFill>
                          <a:latin typeface="+mn-lt"/>
                        </a:rPr>
                        <a:t>&gt;</a:t>
                      </a:r>
                    </a:p>
                    <a:p>
                      <a:pPr algn="ctr">
                        <a:lnSpc>
                          <a:spcPts val="1400"/>
                        </a:lnSpc>
                      </a:pPr>
                      <a:r>
                        <a:rPr kumimoji="1" lang="zh-CN" altLang="en-US" sz="1050" b="1" dirty="0" smtClean="0">
                          <a:solidFill>
                            <a:sysClr val="windowText" lastClr="000000"/>
                          </a:solidFill>
                          <a:latin typeface="+mn-lt"/>
                        </a:rPr>
                        <a:t>男性 </a:t>
                      </a:r>
                      <a:r>
                        <a:rPr kumimoji="1" lang="en-US" altLang="zh-CN" sz="1050" b="1" dirty="0" smtClean="0">
                          <a:solidFill>
                            <a:sysClr val="windowText" lastClr="000000"/>
                          </a:solidFill>
                          <a:latin typeface="+mn-lt"/>
                        </a:rPr>
                        <a:t>80.23</a:t>
                      </a:r>
                      <a:r>
                        <a:rPr kumimoji="1" lang="ja-JP" altLang="en-US" sz="1050" b="1" dirty="0" err="1" smtClean="0">
                          <a:solidFill>
                            <a:sysClr val="windowText" lastClr="000000"/>
                          </a:solidFill>
                          <a:latin typeface="+mn-lt"/>
                        </a:rPr>
                        <a:t>、</a:t>
                      </a:r>
                      <a:r>
                        <a:rPr kumimoji="1" lang="zh-CN" altLang="en-US" sz="1050" b="1" dirty="0" smtClean="0">
                          <a:solidFill>
                            <a:sysClr val="windowText" lastClr="000000"/>
                          </a:solidFill>
                          <a:latin typeface="+mn-lt"/>
                        </a:rPr>
                        <a:t>女性 </a:t>
                      </a:r>
                      <a:r>
                        <a:rPr kumimoji="1" lang="en-US" altLang="zh-CN" sz="1050" b="1" dirty="0" smtClean="0">
                          <a:solidFill>
                            <a:sysClr val="windowText" lastClr="000000"/>
                          </a:solidFill>
                          <a:latin typeface="+mn-lt"/>
                        </a:rPr>
                        <a:t>86.73</a:t>
                      </a:r>
                      <a:endParaRPr kumimoji="1" lang="en-US" altLang="ja-JP" sz="1050" b="1" dirty="0" smtClean="0">
                        <a:solidFill>
                          <a:sysClr val="windowText" lastClr="000000"/>
                        </a:solidFill>
                        <a:latin typeface="+mn-lt"/>
                      </a:endParaRPr>
                    </a:p>
                    <a:p>
                      <a:pPr algn="l">
                        <a:lnSpc>
                          <a:spcPts val="1400"/>
                        </a:lnSpc>
                      </a:pPr>
                      <a:r>
                        <a:rPr kumimoji="1" lang="en-US" altLang="ja-JP" sz="1050" dirty="0" smtClean="0">
                          <a:solidFill>
                            <a:sysClr val="windowText" lastClr="000000"/>
                          </a:solidFill>
                          <a:latin typeface="+mn-lt"/>
                        </a:rPr>
                        <a:t>【2016</a:t>
                      </a:r>
                      <a:r>
                        <a:rPr kumimoji="1" lang="ja-JP" altLang="en-US" sz="1050" dirty="0" smtClean="0">
                          <a:solidFill>
                            <a:sysClr val="windowText" lastClr="000000"/>
                          </a:solidFill>
                          <a:latin typeface="+mn-lt"/>
                        </a:rPr>
                        <a:t>年</a:t>
                      </a:r>
                      <a:r>
                        <a:rPr kumimoji="1" lang="en-US" altLang="ja-JP" sz="1050" dirty="0" smtClean="0">
                          <a:solidFill>
                            <a:sysClr val="windowText" lastClr="000000"/>
                          </a:solidFill>
                          <a:latin typeface="+mn-lt"/>
                        </a:rPr>
                        <a:t>】</a:t>
                      </a:r>
                    </a:p>
                    <a:p>
                      <a:pPr algn="ctr">
                        <a:lnSpc>
                          <a:spcPts val="1400"/>
                        </a:lnSpc>
                      </a:pPr>
                      <a:r>
                        <a:rPr kumimoji="1" lang="en-US" altLang="ja-JP" sz="1050" b="1" dirty="0" smtClean="0">
                          <a:solidFill>
                            <a:sysClr val="windowText" lastClr="000000"/>
                          </a:solidFill>
                          <a:latin typeface="+mn-lt"/>
                        </a:rPr>
                        <a:t>&lt;</a:t>
                      </a:r>
                      <a:r>
                        <a:rPr kumimoji="1" lang="ja-JP" altLang="en-US" sz="1050" b="1" dirty="0" smtClean="0">
                          <a:solidFill>
                            <a:sysClr val="windowText" lastClr="000000"/>
                          </a:solidFill>
                          <a:latin typeface="+mn-lt"/>
                        </a:rPr>
                        <a:t>健康寿命</a:t>
                      </a:r>
                      <a:r>
                        <a:rPr kumimoji="1" lang="en-US" altLang="ja-JP" sz="1050" b="1" dirty="0" smtClean="0">
                          <a:solidFill>
                            <a:sysClr val="windowText" lastClr="000000"/>
                          </a:solidFill>
                          <a:latin typeface="+mn-lt"/>
                        </a:rPr>
                        <a:t>&gt;</a:t>
                      </a:r>
                    </a:p>
                    <a:p>
                      <a:pPr algn="ctr">
                        <a:lnSpc>
                          <a:spcPts val="1400"/>
                        </a:lnSpc>
                      </a:pPr>
                      <a:r>
                        <a:rPr kumimoji="1" lang="zh-CN" altLang="en-US" sz="1050" b="1" dirty="0" smtClean="0">
                          <a:solidFill>
                            <a:sysClr val="windowText" lastClr="000000"/>
                          </a:solidFill>
                          <a:latin typeface="+mn-lt"/>
                        </a:rPr>
                        <a:t>男性 </a:t>
                      </a:r>
                      <a:r>
                        <a:rPr kumimoji="1" lang="en-US" altLang="zh-CN" sz="1050" b="1" dirty="0" smtClean="0">
                          <a:solidFill>
                            <a:sysClr val="windowText" lastClr="000000"/>
                          </a:solidFill>
                          <a:latin typeface="+mn-lt"/>
                        </a:rPr>
                        <a:t>71.50</a:t>
                      </a:r>
                      <a:r>
                        <a:rPr kumimoji="1" lang="ja-JP" altLang="en-US" sz="1050" b="1" dirty="0" err="1" smtClean="0">
                          <a:solidFill>
                            <a:sysClr val="windowText" lastClr="000000"/>
                          </a:solidFill>
                          <a:latin typeface="+mn-lt"/>
                        </a:rPr>
                        <a:t>、</a:t>
                      </a:r>
                      <a:r>
                        <a:rPr kumimoji="1" lang="zh-CN" altLang="en-US" sz="1050" b="1" dirty="0" smtClean="0">
                          <a:solidFill>
                            <a:sysClr val="windowText" lastClr="000000"/>
                          </a:solidFill>
                          <a:latin typeface="+mn-lt"/>
                        </a:rPr>
                        <a:t>女性 </a:t>
                      </a:r>
                      <a:r>
                        <a:rPr kumimoji="1" lang="en-US" altLang="zh-CN" sz="1050" b="1" dirty="0" smtClean="0">
                          <a:solidFill>
                            <a:sysClr val="windowText" lastClr="000000"/>
                          </a:solidFill>
                          <a:latin typeface="+mn-lt"/>
                        </a:rPr>
                        <a:t>74.46</a:t>
                      </a:r>
                      <a:endParaRPr kumimoji="1" lang="en-US" altLang="ja-JP" sz="1050" b="1" dirty="0" smtClean="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5988926"/>
                  </a:ext>
                </a:extLst>
              </a:tr>
              <a:tr h="0">
                <a:tc vMerge="1">
                  <a:txBody>
                    <a:bodyPr/>
                    <a:lstStyle/>
                    <a:p>
                      <a:endParaRPr kumimoji="1" lang="ja-JP" altLang="en-US" sz="1200" u="none" dirty="0">
                        <a:solidFill>
                          <a:sysClr val="windowText" lastClr="000000"/>
                        </a:solidFill>
                        <a:latin typeface="+mn-lt"/>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ja-JP" altLang="en-US" sz="1050" b="1" u="sng" dirty="0" smtClean="0">
                          <a:solidFill>
                            <a:sysClr val="windowText" lastClr="000000"/>
                          </a:solidFill>
                          <a:latin typeface="+mn-lt"/>
                        </a:rPr>
                        <a:t>府内民間企業の</a:t>
                      </a:r>
                      <a:r>
                        <a:rPr kumimoji="1" lang="ja-JP" altLang="en-US" sz="1050" b="1" u="sng" dirty="0" err="1" smtClean="0">
                          <a:solidFill>
                            <a:sysClr val="windowText" lastClr="000000"/>
                          </a:solidFill>
                          <a:latin typeface="+mn-lt"/>
                        </a:rPr>
                        <a:t>障がい</a:t>
                      </a:r>
                      <a:r>
                        <a:rPr kumimoji="1" lang="ja-JP" altLang="en-US" sz="1050" b="1" u="sng" dirty="0" smtClean="0">
                          <a:solidFill>
                            <a:sysClr val="windowText" lastClr="000000"/>
                          </a:solidFill>
                          <a:latin typeface="+mn-lt"/>
                        </a:rPr>
                        <a:t>者実雇用率</a:t>
                      </a:r>
                      <a:r>
                        <a:rPr kumimoji="1" lang="en-US" altLang="ja-JP" sz="1050" b="1" u="sng" dirty="0" smtClean="0">
                          <a:solidFill>
                            <a:sysClr val="windowText" lastClr="000000"/>
                          </a:solidFill>
                          <a:latin typeface="+mn-lt"/>
                        </a:rPr>
                        <a:t>[</a:t>
                      </a:r>
                      <a:r>
                        <a:rPr kumimoji="1" lang="ja-JP" altLang="en-US" sz="1050" b="1" u="sng" dirty="0" smtClean="0">
                          <a:solidFill>
                            <a:sysClr val="windowText" lastClr="000000"/>
                          </a:solidFill>
                          <a:latin typeface="+mn-lt"/>
                        </a:rPr>
                        <a:t>％</a:t>
                      </a:r>
                      <a:r>
                        <a:rPr kumimoji="1" lang="en-US" altLang="ja-JP" sz="1050" b="1" u="sng" dirty="0" smtClean="0">
                          <a:solidFill>
                            <a:sysClr val="windowText" lastClr="000000"/>
                          </a:solidFill>
                          <a:latin typeface="+mn-lt"/>
                        </a:rPr>
                        <a:t>]</a:t>
                      </a:r>
                    </a:p>
                    <a:p>
                      <a:pPr>
                        <a:lnSpc>
                          <a:spcPts val="1400"/>
                        </a:lnSpc>
                      </a:pPr>
                      <a:r>
                        <a:rPr kumimoji="1" lang="ja-JP" altLang="en-US" sz="1050" u="none" dirty="0" smtClean="0">
                          <a:solidFill>
                            <a:sysClr val="windowText" lastClr="000000"/>
                          </a:solidFill>
                          <a:latin typeface="+mn-lt"/>
                        </a:rPr>
                        <a:t>目標：</a:t>
                      </a:r>
                      <a:r>
                        <a:rPr kumimoji="1" lang="en-US" altLang="ja-JP" sz="1050" u="none" dirty="0" smtClean="0">
                          <a:solidFill>
                            <a:sysClr val="windowText" lastClr="000000"/>
                          </a:solidFill>
                          <a:latin typeface="+mn-lt"/>
                        </a:rPr>
                        <a:t>2.0</a:t>
                      </a:r>
                      <a:r>
                        <a:rPr kumimoji="1" lang="ja-JP" altLang="en-US" sz="1050" u="none" dirty="0" smtClean="0">
                          <a:solidFill>
                            <a:sysClr val="windowText" lastClr="000000"/>
                          </a:solidFill>
                          <a:latin typeface="+mn-lt"/>
                        </a:rPr>
                        <a:t>以上</a:t>
                      </a:r>
                      <a:r>
                        <a:rPr kumimoji="1" lang="en-US" altLang="ja-JP" sz="1050" u="none" dirty="0" smtClean="0">
                          <a:solidFill>
                            <a:sysClr val="windowText" lastClr="000000"/>
                          </a:solidFill>
                          <a:latin typeface="+mn-lt"/>
                        </a:rPr>
                        <a:t>【</a:t>
                      </a:r>
                      <a:r>
                        <a:rPr kumimoji="1" lang="ja-JP" altLang="en-US" sz="1050" u="none" dirty="0" smtClean="0">
                          <a:solidFill>
                            <a:sysClr val="windowText" lastClr="000000"/>
                          </a:solidFill>
                          <a:latin typeface="+mn-lt"/>
                        </a:rPr>
                        <a:t>～</a:t>
                      </a:r>
                      <a:r>
                        <a:rPr kumimoji="1" lang="en-US" altLang="ja-JP" sz="1050" u="none" dirty="0" smtClean="0">
                          <a:solidFill>
                            <a:sysClr val="windowText" lastClr="000000"/>
                          </a:solidFill>
                          <a:latin typeface="+mn-lt"/>
                        </a:rPr>
                        <a:t>2017</a:t>
                      </a:r>
                      <a:r>
                        <a:rPr kumimoji="1" lang="ja-JP" altLang="en-US" sz="1050" u="none" dirty="0" smtClean="0">
                          <a:solidFill>
                            <a:sysClr val="windowText" lastClr="000000"/>
                          </a:solidFill>
                          <a:latin typeface="+mn-lt"/>
                        </a:rPr>
                        <a:t>年度</a:t>
                      </a:r>
                      <a:r>
                        <a:rPr kumimoji="1" lang="en-US" altLang="ja-JP" sz="1050" u="none" dirty="0" smtClean="0">
                          <a:solidFill>
                            <a:sysClr val="windowText" lastClr="000000"/>
                          </a:solidFill>
                          <a:latin typeface="+mn-lt"/>
                        </a:rPr>
                        <a:t>】</a:t>
                      </a:r>
                    </a:p>
                    <a:p>
                      <a:pPr>
                        <a:lnSpc>
                          <a:spcPts val="1400"/>
                        </a:lnSpc>
                      </a:pPr>
                      <a:r>
                        <a:rPr kumimoji="1" lang="ja-JP" altLang="en-US" sz="1050" u="none" dirty="0" smtClean="0">
                          <a:solidFill>
                            <a:sysClr val="windowText" lastClr="000000"/>
                          </a:solidFill>
                          <a:latin typeface="+mn-lt"/>
                        </a:rPr>
                        <a:t>　　　</a:t>
                      </a:r>
                      <a:r>
                        <a:rPr kumimoji="1" lang="en-US" altLang="ja-JP" sz="1050" u="none" dirty="0" smtClean="0">
                          <a:solidFill>
                            <a:sysClr val="windowText" lastClr="000000"/>
                          </a:solidFill>
                          <a:latin typeface="+mn-lt"/>
                        </a:rPr>
                        <a:t>2.2</a:t>
                      </a:r>
                      <a:r>
                        <a:rPr kumimoji="1" lang="ja-JP" altLang="en-US" sz="1050" u="none" dirty="0" smtClean="0">
                          <a:solidFill>
                            <a:sysClr val="windowText" lastClr="000000"/>
                          </a:solidFill>
                          <a:latin typeface="+mn-lt"/>
                        </a:rPr>
                        <a:t>以上</a:t>
                      </a:r>
                      <a:r>
                        <a:rPr kumimoji="1" lang="en-US" altLang="ja-JP" sz="1050" u="none" dirty="0" smtClean="0">
                          <a:solidFill>
                            <a:sysClr val="windowText" lastClr="000000"/>
                          </a:solidFill>
                          <a:latin typeface="+mn-lt"/>
                        </a:rPr>
                        <a:t>【2018</a:t>
                      </a:r>
                      <a:r>
                        <a:rPr kumimoji="1" lang="ja-JP" altLang="en-US" sz="1050" u="none" dirty="0" smtClean="0">
                          <a:solidFill>
                            <a:sysClr val="windowText" lastClr="000000"/>
                          </a:solidFill>
                          <a:latin typeface="+mn-lt"/>
                        </a:rPr>
                        <a:t>年度～</a:t>
                      </a:r>
                      <a:r>
                        <a:rPr kumimoji="1" lang="en-US" altLang="ja-JP" sz="1050" u="none" dirty="0" smtClean="0">
                          <a:solidFill>
                            <a:sysClr val="windowText" lastClr="000000"/>
                          </a:solidFill>
                          <a:latin typeface="+mn-lt"/>
                        </a:rPr>
                        <a:t>】</a:t>
                      </a:r>
                      <a:endParaRPr kumimoji="1" lang="ja-JP" altLang="en-US" sz="1050" u="none"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en-US" altLang="ja-JP" sz="1050" dirty="0" smtClean="0">
                          <a:solidFill>
                            <a:sysClr val="windowText" lastClr="000000"/>
                          </a:solidFill>
                          <a:latin typeface="+mn-lt"/>
                        </a:rPr>
                        <a:t>【2015</a:t>
                      </a:r>
                      <a:r>
                        <a:rPr kumimoji="1" lang="ja-JP" altLang="en-US" sz="1050" dirty="0" smtClean="0">
                          <a:solidFill>
                            <a:sysClr val="windowText" lastClr="000000"/>
                          </a:solidFill>
                          <a:latin typeface="+mn-lt"/>
                        </a:rPr>
                        <a:t>年度</a:t>
                      </a:r>
                      <a:r>
                        <a:rPr kumimoji="1" lang="en-US" altLang="ja-JP" sz="1050" dirty="0" smtClean="0">
                          <a:solidFill>
                            <a:sysClr val="windowText" lastClr="000000"/>
                          </a:solidFill>
                          <a:latin typeface="+mn-lt"/>
                        </a:rPr>
                        <a:t>】</a:t>
                      </a:r>
                    </a:p>
                    <a:p>
                      <a:pPr algn="ctr">
                        <a:lnSpc>
                          <a:spcPts val="1400"/>
                        </a:lnSpc>
                      </a:pPr>
                      <a:r>
                        <a:rPr kumimoji="1" lang="en-US" altLang="zh-CN" sz="1050" b="1" dirty="0" smtClean="0">
                          <a:solidFill>
                            <a:sysClr val="windowText" lastClr="000000"/>
                          </a:solidFill>
                          <a:latin typeface="+mn-lt"/>
                        </a:rPr>
                        <a:t>1.84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en-US" altLang="ja-JP" sz="1050" dirty="0" smtClean="0">
                          <a:solidFill>
                            <a:sysClr val="windowText" lastClr="000000"/>
                          </a:solidFill>
                          <a:latin typeface="+mn-lt"/>
                        </a:rPr>
                        <a:t>【2018</a:t>
                      </a:r>
                      <a:r>
                        <a:rPr kumimoji="1" lang="ja-JP" altLang="en-US" sz="1050" dirty="0" smtClean="0">
                          <a:solidFill>
                            <a:sysClr val="windowText" lastClr="000000"/>
                          </a:solidFill>
                          <a:latin typeface="+mn-lt"/>
                        </a:rPr>
                        <a:t>年度</a:t>
                      </a:r>
                      <a:r>
                        <a:rPr kumimoji="1" lang="en-US" altLang="ja-JP" sz="1050" dirty="0" smtClean="0">
                          <a:solidFill>
                            <a:sysClr val="windowText" lastClr="000000"/>
                          </a:solidFill>
                          <a:latin typeface="+mn-lt"/>
                        </a:rPr>
                        <a:t>】</a:t>
                      </a:r>
                    </a:p>
                    <a:p>
                      <a:pPr algn="ctr">
                        <a:lnSpc>
                          <a:spcPts val="1400"/>
                        </a:lnSpc>
                      </a:pPr>
                      <a:r>
                        <a:rPr kumimoji="1" lang="en-US" altLang="ja-JP" sz="1050" b="1" dirty="0" smtClean="0">
                          <a:solidFill>
                            <a:sysClr val="windowText" lastClr="000000"/>
                          </a:solidFill>
                          <a:latin typeface="+mn-lt"/>
                        </a:rPr>
                        <a:t>2.01</a:t>
                      </a:r>
                      <a:endParaRPr kumimoji="1" lang="en-US" altLang="zh-CN" sz="1050" b="1" dirty="0" smtClean="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6210209"/>
                  </a:ext>
                </a:extLst>
              </a:tr>
              <a:tr h="300839">
                <a:tc rowSpan="2">
                  <a:txBody>
                    <a:bodyPr/>
                    <a:lstStyle/>
                    <a:p>
                      <a:pPr>
                        <a:lnSpc>
                          <a:spcPts val="1400"/>
                        </a:lnSpc>
                      </a:pPr>
                      <a:r>
                        <a:rPr kumimoji="1" lang="ja-JP" altLang="en-US" sz="1200" u="none" dirty="0" smtClean="0">
                          <a:solidFill>
                            <a:sysClr val="windowText" lastClr="000000"/>
                          </a:solidFill>
                          <a:latin typeface="+mn-lt"/>
                        </a:rPr>
                        <a:t>④ 安全・安心なまちをつくる</a:t>
                      </a:r>
                      <a:endParaRPr kumimoji="1" lang="ja-JP" altLang="en-US" sz="1200" u="none"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ja-JP" altLang="en-US" sz="1050" b="1" u="sng" dirty="0" smtClean="0">
                          <a:solidFill>
                            <a:sysClr val="windowText" lastClr="000000"/>
                          </a:solidFill>
                          <a:latin typeface="+mn-lt"/>
                        </a:rPr>
                        <a:t>地震による被害予測</a:t>
                      </a:r>
                      <a:endParaRPr kumimoji="1" lang="en-US" altLang="ja-JP" sz="1050" b="1" u="sng" dirty="0" smtClean="0">
                        <a:solidFill>
                          <a:sysClr val="windowText" lastClr="000000"/>
                        </a:solidFill>
                        <a:latin typeface="+mn-lt"/>
                      </a:endParaRPr>
                    </a:p>
                    <a:p>
                      <a:pPr>
                        <a:lnSpc>
                          <a:spcPts val="1400"/>
                        </a:lnSpc>
                      </a:pPr>
                      <a:r>
                        <a:rPr kumimoji="1" lang="ja-JP" altLang="en-US" sz="1050" u="none" baseline="0" dirty="0" smtClean="0">
                          <a:solidFill>
                            <a:sysClr val="windowText" lastClr="000000"/>
                          </a:solidFill>
                          <a:latin typeface="+mn-lt"/>
                        </a:rPr>
                        <a:t> </a:t>
                      </a:r>
                      <a:r>
                        <a:rPr kumimoji="1" lang="ja-JP" altLang="en-US" sz="1050" u="none" dirty="0" smtClean="0">
                          <a:solidFill>
                            <a:sysClr val="windowText" lastClr="000000"/>
                          </a:solidFill>
                          <a:latin typeface="+mn-lt"/>
                        </a:rPr>
                        <a:t>目標：限りなくゼロに</a:t>
                      </a:r>
                      <a:endParaRPr kumimoji="1" lang="en-US" altLang="ja-JP" sz="1050" u="none" dirty="0" smtClean="0">
                        <a:solidFill>
                          <a:sysClr val="windowText" lastClr="000000"/>
                        </a:solidFill>
                        <a:latin typeface="+mn-lt"/>
                      </a:endParaRPr>
                    </a:p>
                    <a:p>
                      <a:pPr>
                        <a:lnSpc>
                          <a:spcPts val="1400"/>
                        </a:lnSpc>
                      </a:pPr>
                      <a:r>
                        <a:rPr kumimoji="1" lang="en-US" altLang="ja-JP" sz="1050" u="none" baseline="0" dirty="0" smtClean="0">
                          <a:solidFill>
                            <a:sysClr val="windowText" lastClr="000000"/>
                          </a:solidFill>
                          <a:latin typeface="+mn-lt"/>
                        </a:rPr>
                        <a:t> </a:t>
                      </a:r>
                      <a:r>
                        <a:rPr kumimoji="1" lang="ja-JP" altLang="en-US" sz="1050" u="none" dirty="0" smtClean="0">
                          <a:solidFill>
                            <a:sysClr val="windowText" lastClr="000000"/>
                          </a:solidFill>
                          <a:latin typeface="+mn-lt"/>
                        </a:rPr>
                        <a:t>目標年</a:t>
                      </a:r>
                      <a:r>
                        <a:rPr kumimoji="1" lang="en-US" altLang="ja-JP" sz="1050" u="none" dirty="0" smtClean="0">
                          <a:solidFill>
                            <a:sysClr val="windowText" lastClr="000000"/>
                          </a:solidFill>
                          <a:latin typeface="+mn-lt"/>
                        </a:rPr>
                        <a:t>(</a:t>
                      </a:r>
                      <a:r>
                        <a:rPr kumimoji="1" lang="ja-JP" altLang="en-US" sz="1050" u="none" dirty="0" smtClean="0">
                          <a:solidFill>
                            <a:sysClr val="windowText" lastClr="000000"/>
                          </a:solidFill>
                          <a:latin typeface="+mn-lt"/>
                        </a:rPr>
                        <a:t>年度</a:t>
                      </a:r>
                      <a:r>
                        <a:rPr kumimoji="1" lang="en-US" altLang="ja-JP" sz="1050" u="none" dirty="0" smtClean="0">
                          <a:solidFill>
                            <a:sysClr val="windowText" lastClr="000000"/>
                          </a:solidFill>
                          <a:latin typeface="+mn-lt"/>
                        </a:rPr>
                        <a:t>)</a:t>
                      </a:r>
                      <a:r>
                        <a:rPr kumimoji="1" lang="ja-JP" altLang="en-US" sz="1050" u="none" dirty="0" smtClean="0">
                          <a:solidFill>
                            <a:sysClr val="windowText" lastClr="000000"/>
                          </a:solidFill>
                          <a:latin typeface="+mn-lt"/>
                        </a:rPr>
                        <a:t>：</a:t>
                      </a:r>
                      <a:r>
                        <a:rPr kumimoji="1" lang="en-US" altLang="ja-JP" sz="1050" u="none" dirty="0" smtClean="0">
                          <a:solidFill>
                            <a:sysClr val="windowText" lastClr="000000"/>
                          </a:solidFill>
                          <a:latin typeface="+mn-lt"/>
                        </a:rPr>
                        <a:t>2024</a:t>
                      </a:r>
                      <a:r>
                        <a:rPr kumimoji="1" lang="ja-JP" altLang="en-US" sz="1050" u="none" dirty="0" smtClean="0">
                          <a:solidFill>
                            <a:sysClr val="windowText" lastClr="000000"/>
                          </a:solidFill>
                          <a:latin typeface="+mn-lt"/>
                        </a:rPr>
                        <a:t>年度</a:t>
                      </a:r>
                      <a:endParaRPr kumimoji="1" lang="ja-JP" altLang="en-US" sz="1050" u="none"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en-US" altLang="ja-JP" sz="1050" dirty="0" smtClean="0">
                          <a:solidFill>
                            <a:sysClr val="windowText" lastClr="000000"/>
                          </a:solidFill>
                          <a:latin typeface="+mn-lt"/>
                        </a:rPr>
                        <a:t>【2013</a:t>
                      </a:r>
                      <a:r>
                        <a:rPr kumimoji="1" lang="ja-JP" altLang="en-US" sz="1050" dirty="0" smtClean="0">
                          <a:solidFill>
                            <a:sysClr val="windowText" lastClr="000000"/>
                          </a:solidFill>
                          <a:latin typeface="+mn-lt"/>
                        </a:rPr>
                        <a:t>年度</a:t>
                      </a:r>
                      <a:r>
                        <a:rPr kumimoji="1" lang="en-US" altLang="ja-JP" sz="1050" dirty="0" smtClean="0">
                          <a:solidFill>
                            <a:sysClr val="windowText" lastClr="000000"/>
                          </a:solidFill>
                          <a:latin typeface="+mn-lt"/>
                        </a:rPr>
                        <a:t>】</a:t>
                      </a:r>
                    </a:p>
                    <a:p>
                      <a:pPr algn="ctr">
                        <a:lnSpc>
                          <a:spcPts val="1400"/>
                        </a:lnSpc>
                      </a:pPr>
                      <a:r>
                        <a:rPr kumimoji="1" lang="en-US" altLang="zh-CN" sz="1050" b="1" dirty="0" smtClean="0">
                          <a:solidFill>
                            <a:sysClr val="windowText" lastClr="000000"/>
                          </a:solidFill>
                          <a:latin typeface="+mn-lt"/>
                        </a:rPr>
                        <a:t>134,000</a:t>
                      </a:r>
                      <a:r>
                        <a:rPr kumimoji="1" lang="ja-JP" altLang="en-US" sz="1050" b="1" dirty="0" smtClean="0">
                          <a:solidFill>
                            <a:sysClr val="windowText" lastClr="000000"/>
                          </a:solidFill>
                          <a:latin typeface="+mn-lt"/>
                        </a:rPr>
                        <a:t>人</a:t>
                      </a:r>
                      <a:endParaRPr kumimoji="1" lang="en-US" altLang="ja-JP" sz="1050" b="1" dirty="0" smtClean="0">
                        <a:solidFill>
                          <a:sysClr val="windowText" lastClr="000000"/>
                        </a:solidFill>
                        <a:latin typeface="+mn-lt"/>
                      </a:endParaRPr>
                    </a:p>
                    <a:p>
                      <a:pPr algn="ctr">
                        <a:lnSpc>
                          <a:spcPts val="1400"/>
                        </a:lnSpc>
                      </a:pPr>
                      <a:r>
                        <a:rPr kumimoji="1" lang="ja-JP" altLang="en-US" sz="900" b="0" dirty="0" smtClean="0">
                          <a:solidFill>
                            <a:sysClr val="windowText" lastClr="000000"/>
                          </a:solidFill>
                          <a:latin typeface="+mn-lt"/>
                        </a:rPr>
                        <a:t>（推定値）</a:t>
                      </a:r>
                      <a:endParaRPr kumimoji="1" lang="en-US" altLang="ja-JP" sz="900" b="0" dirty="0" smtClean="0">
                        <a:solidFill>
                          <a:sysClr val="windowText" lastClr="000000"/>
                        </a:solidFill>
                        <a:latin typeface="+mn-lt"/>
                      </a:endParaRPr>
                    </a:p>
                    <a:p>
                      <a:pPr algn="ctr">
                        <a:lnSpc>
                          <a:spcPts val="1400"/>
                        </a:lnSpc>
                      </a:pPr>
                      <a:endParaRPr kumimoji="1" lang="ja-JP" altLang="en-US" sz="900" b="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en-US" altLang="ja-JP" sz="1050" dirty="0" smtClean="0">
                          <a:solidFill>
                            <a:sysClr val="windowText" lastClr="000000"/>
                          </a:solidFill>
                          <a:latin typeface="+mn-lt"/>
                        </a:rPr>
                        <a:t>【2018</a:t>
                      </a:r>
                      <a:r>
                        <a:rPr kumimoji="1" lang="ja-JP" altLang="en-US" sz="1050" dirty="0" smtClean="0">
                          <a:solidFill>
                            <a:sysClr val="windowText" lastClr="000000"/>
                          </a:solidFill>
                          <a:latin typeface="+mn-lt"/>
                        </a:rPr>
                        <a:t>年度</a:t>
                      </a:r>
                      <a:r>
                        <a:rPr kumimoji="1" lang="en-US" altLang="ja-JP" sz="1050" dirty="0" smtClean="0">
                          <a:solidFill>
                            <a:sysClr val="windowText" lastClr="000000"/>
                          </a:solidFill>
                          <a:latin typeface="+mn-lt"/>
                        </a:rPr>
                        <a:t>】</a:t>
                      </a:r>
                    </a:p>
                    <a:p>
                      <a:pPr algn="ctr">
                        <a:lnSpc>
                          <a:spcPts val="1400"/>
                        </a:lnSpc>
                      </a:pPr>
                      <a:r>
                        <a:rPr kumimoji="1" lang="en-US" altLang="ja-JP" sz="1050" b="1" dirty="0" smtClean="0">
                          <a:solidFill>
                            <a:sysClr val="windowText" lastClr="000000"/>
                          </a:solidFill>
                          <a:latin typeface="+mn-lt"/>
                        </a:rPr>
                        <a:t>24</a:t>
                      </a:r>
                      <a:r>
                        <a:rPr kumimoji="1" lang="en-US" altLang="zh-CN" sz="1050" b="1" dirty="0" smtClean="0">
                          <a:solidFill>
                            <a:sysClr val="windowText" lastClr="000000"/>
                          </a:solidFill>
                          <a:latin typeface="+mn-lt"/>
                        </a:rPr>
                        <a:t>,000</a:t>
                      </a:r>
                      <a:r>
                        <a:rPr kumimoji="1" lang="ja-JP" altLang="en-US" sz="1050" b="1" dirty="0" smtClean="0">
                          <a:solidFill>
                            <a:sysClr val="windowText" lastClr="000000"/>
                          </a:solidFill>
                          <a:latin typeface="+mn-lt"/>
                        </a:rPr>
                        <a:t>人</a:t>
                      </a:r>
                      <a:endParaRPr kumimoji="1" lang="en-US" altLang="ja-JP" sz="1050" b="1" dirty="0" smtClean="0">
                        <a:solidFill>
                          <a:sysClr val="windowText" lastClr="000000"/>
                        </a:solidFill>
                        <a:latin typeface="+mn-lt"/>
                      </a:endParaRPr>
                    </a:p>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900" b="0" dirty="0" smtClean="0">
                          <a:solidFill>
                            <a:sysClr val="windowText" lastClr="000000"/>
                          </a:solidFill>
                          <a:latin typeface="+mn-lt"/>
                        </a:rPr>
                        <a:t>（推定値</a:t>
                      </a:r>
                      <a:r>
                        <a:rPr kumimoji="1" lang="en-US" altLang="ja-JP" sz="900" b="0" dirty="0" smtClean="0">
                          <a:solidFill>
                            <a:sysClr val="windowText" lastClr="000000"/>
                          </a:solidFill>
                          <a:latin typeface="+mn-lt"/>
                        </a:rPr>
                        <a:t>※</a:t>
                      </a:r>
                      <a:r>
                        <a:rPr kumimoji="1" lang="ja-JP" altLang="en-US" sz="900" b="0" dirty="0" smtClean="0">
                          <a:solidFill>
                            <a:sysClr val="windowText" lastClr="000000"/>
                          </a:solidFill>
                          <a:latin typeface="+mn-lt"/>
                        </a:rPr>
                        <a:t>）</a:t>
                      </a:r>
                      <a:endParaRPr kumimoji="1" lang="en-US" altLang="ja-JP" sz="900" b="0" dirty="0" smtClean="0">
                        <a:solidFill>
                          <a:sysClr val="windowText" lastClr="000000"/>
                        </a:solidFill>
                        <a:latin typeface="+mn-lt"/>
                      </a:endParaRPr>
                    </a:p>
                    <a:p>
                      <a:pPr marL="0" marR="0" lvl="0" indent="0" algn="ctr" defTabSz="914400" rtl="0" eaLnBrk="1" fontAlgn="auto" latinLnBrk="0" hangingPunct="1">
                        <a:lnSpc>
                          <a:spcPts val="1400"/>
                        </a:lnSpc>
                        <a:spcBef>
                          <a:spcPts val="0"/>
                        </a:spcBef>
                        <a:spcAft>
                          <a:spcPts val="0"/>
                        </a:spcAft>
                        <a:buClrTx/>
                        <a:buSzTx/>
                        <a:buFontTx/>
                        <a:buNone/>
                        <a:tabLst/>
                        <a:defRPr/>
                      </a:pPr>
                      <a:endParaRPr kumimoji="1" lang="ja-JP" altLang="en-US" sz="1000" b="0" dirty="0" smtClean="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73906282"/>
                  </a:ext>
                </a:extLst>
              </a:tr>
              <a:tr h="437928">
                <a:tc vMerge="1">
                  <a:txBody>
                    <a:bodyPr/>
                    <a:lstStyle/>
                    <a:p>
                      <a:endParaRPr kumimoji="1" lang="ja-JP" altLang="en-US" sz="1200" u="none" dirty="0">
                        <a:solidFill>
                          <a:sysClr val="windowText" lastClr="000000"/>
                        </a:solidFill>
                        <a:latin typeface="+mn-lt"/>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ja-JP" altLang="en-US" sz="1050" b="1" u="sng" dirty="0" smtClean="0">
                          <a:solidFill>
                            <a:sysClr val="windowText" lastClr="000000"/>
                          </a:solidFill>
                          <a:latin typeface="+mn-lt"/>
                        </a:rPr>
                        <a:t>地震時等に著しく危険な密集市街地の面積</a:t>
                      </a:r>
                    </a:p>
                    <a:p>
                      <a:pPr>
                        <a:lnSpc>
                          <a:spcPts val="1400"/>
                        </a:lnSpc>
                      </a:pPr>
                      <a:r>
                        <a:rPr kumimoji="1" lang="ja-JP" altLang="en-US" sz="1050" u="none" baseline="0" dirty="0" smtClean="0">
                          <a:solidFill>
                            <a:sysClr val="windowText" lastClr="000000"/>
                          </a:solidFill>
                          <a:latin typeface="+mn-lt"/>
                        </a:rPr>
                        <a:t> </a:t>
                      </a:r>
                      <a:r>
                        <a:rPr kumimoji="1" lang="ja-JP" altLang="en-US" sz="1050" u="none" dirty="0" smtClean="0">
                          <a:solidFill>
                            <a:sysClr val="windowText" lastClr="000000"/>
                          </a:solidFill>
                          <a:latin typeface="+mn-lt"/>
                        </a:rPr>
                        <a:t>目標：解消</a:t>
                      </a:r>
                      <a:endParaRPr kumimoji="1" lang="en-US" altLang="ja-JP" sz="1050" u="none" dirty="0" smtClean="0">
                        <a:solidFill>
                          <a:sysClr val="windowText" lastClr="000000"/>
                        </a:solidFill>
                        <a:latin typeface="+mn-lt"/>
                      </a:endParaRPr>
                    </a:p>
                    <a:p>
                      <a:pPr>
                        <a:lnSpc>
                          <a:spcPts val="1400"/>
                        </a:lnSpc>
                      </a:pPr>
                      <a:r>
                        <a:rPr kumimoji="1" lang="en-US" altLang="ja-JP" sz="1050" u="none" baseline="0" dirty="0" smtClean="0">
                          <a:solidFill>
                            <a:sysClr val="windowText" lastClr="000000"/>
                          </a:solidFill>
                          <a:latin typeface="+mn-lt"/>
                        </a:rPr>
                        <a:t> </a:t>
                      </a:r>
                      <a:r>
                        <a:rPr kumimoji="1" lang="ja-JP" altLang="en-US" sz="1050" u="none" dirty="0" smtClean="0">
                          <a:solidFill>
                            <a:sysClr val="windowText" lastClr="000000"/>
                          </a:solidFill>
                          <a:latin typeface="+mn-lt"/>
                        </a:rPr>
                        <a:t>目標年</a:t>
                      </a:r>
                      <a:r>
                        <a:rPr kumimoji="1" lang="en-US" altLang="ja-JP" sz="1050" u="none" dirty="0" smtClean="0">
                          <a:solidFill>
                            <a:sysClr val="windowText" lastClr="000000"/>
                          </a:solidFill>
                          <a:latin typeface="+mn-lt"/>
                        </a:rPr>
                        <a:t>(</a:t>
                      </a:r>
                      <a:r>
                        <a:rPr kumimoji="1" lang="ja-JP" altLang="en-US" sz="1050" u="none" dirty="0" smtClean="0">
                          <a:solidFill>
                            <a:sysClr val="windowText" lastClr="000000"/>
                          </a:solidFill>
                          <a:latin typeface="+mn-lt"/>
                        </a:rPr>
                        <a:t>年度</a:t>
                      </a:r>
                      <a:r>
                        <a:rPr kumimoji="1" lang="en-US" altLang="ja-JP" sz="1050" u="none" dirty="0" smtClean="0">
                          <a:solidFill>
                            <a:sysClr val="windowText" lastClr="000000"/>
                          </a:solidFill>
                          <a:latin typeface="+mn-lt"/>
                        </a:rPr>
                        <a:t>)</a:t>
                      </a:r>
                      <a:r>
                        <a:rPr kumimoji="1" lang="ja-JP" altLang="en-US" sz="1050" u="none" dirty="0" smtClean="0">
                          <a:solidFill>
                            <a:sysClr val="windowText" lastClr="000000"/>
                          </a:solidFill>
                          <a:latin typeface="+mn-lt"/>
                        </a:rPr>
                        <a:t>：</a:t>
                      </a:r>
                      <a:r>
                        <a:rPr kumimoji="1" lang="en-US" altLang="ja-JP" sz="1050" u="none" dirty="0" smtClean="0">
                          <a:solidFill>
                            <a:sysClr val="windowText" lastClr="000000"/>
                          </a:solidFill>
                          <a:latin typeface="+mn-lt"/>
                        </a:rPr>
                        <a:t>2020</a:t>
                      </a:r>
                      <a:r>
                        <a:rPr kumimoji="1" lang="ja-JP" altLang="en-US" sz="1050" u="none" dirty="0" smtClean="0">
                          <a:solidFill>
                            <a:sysClr val="windowText" lastClr="000000"/>
                          </a:solidFill>
                          <a:latin typeface="+mn-lt"/>
                        </a:rPr>
                        <a:t>年度</a:t>
                      </a:r>
                      <a:endParaRPr kumimoji="1" lang="ja-JP" altLang="en-US" sz="1050" u="none"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en-US" altLang="ja-JP" sz="1050" dirty="0" smtClean="0">
                          <a:solidFill>
                            <a:sysClr val="windowText" lastClr="000000"/>
                          </a:solidFill>
                          <a:latin typeface="+mn-lt"/>
                        </a:rPr>
                        <a:t>【2014</a:t>
                      </a:r>
                      <a:r>
                        <a:rPr kumimoji="1" lang="ja-JP" altLang="en-US" sz="1050" dirty="0" smtClean="0">
                          <a:solidFill>
                            <a:sysClr val="windowText" lastClr="000000"/>
                          </a:solidFill>
                          <a:latin typeface="+mn-lt"/>
                        </a:rPr>
                        <a:t>年度</a:t>
                      </a:r>
                      <a:r>
                        <a:rPr kumimoji="1" lang="en-US" altLang="ja-JP" sz="1050" dirty="0" smtClean="0">
                          <a:solidFill>
                            <a:sysClr val="windowText" lastClr="000000"/>
                          </a:solidFill>
                          <a:latin typeface="+mn-lt"/>
                        </a:rPr>
                        <a:t>】</a:t>
                      </a:r>
                    </a:p>
                    <a:p>
                      <a:pPr algn="ctr">
                        <a:lnSpc>
                          <a:spcPts val="1400"/>
                        </a:lnSpc>
                      </a:pPr>
                      <a:r>
                        <a:rPr kumimoji="1" lang="en-US" altLang="zh-CN" sz="1050" b="1" dirty="0" smtClean="0">
                          <a:solidFill>
                            <a:sysClr val="windowText" lastClr="000000"/>
                          </a:solidFill>
                          <a:latin typeface="+mn-lt"/>
                        </a:rPr>
                        <a:t>2,248</a:t>
                      </a:r>
                      <a:r>
                        <a:rPr kumimoji="1" lang="en-US" altLang="ja-JP" sz="1050" b="1" dirty="0" smtClean="0">
                          <a:solidFill>
                            <a:sysClr val="windowText" lastClr="000000"/>
                          </a:solidFill>
                          <a:latin typeface="+mn-lt"/>
                        </a:rPr>
                        <a:t>ha</a:t>
                      </a:r>
                      <a:endParaRPr kumimoji="1" lang="en-US" altLang="zh-CN" sz="1050" b="1" dirty="0" smtClean="0">
                        <a:solidFill>
                          <a:sysClr val="windowText" lastClr="000000"/>
                        </a:solidFill>
                        <a:latin typeface="+mn-lt"/>
                      </a:endParaRPr>
                    </a:p>
                    <a:p>
                      <a:pPr algn="ctr">
                        <a:lnSpc>
                          <a:spcPts val="1400"/>
                        </a:lnSpc>
                      </a:pPr>
                      <a:r>
                        <a:rPr kumimoji="1" lang="en-US" altLang="zh-CN" sz="1050" dirty="0" smtClean="0">
                          <a:solidFill>
                            <a:sysClr val="windowText" lastClr="000000"/>
                          </a:solidFill>
                          <a:latin typeface="+mn-lt"/>
                        </a:rPr>
                        <a:t>(</a:t>
                      </a:r>
                      <a:r>
                        <a:rPr kumimoji="1" lang="ja-JP" altLang="en-US" sz="1050" dirty="0" smtClean="0">
                          <a:solidFill>
                            <a:sysClr val="windowText" lastClr="000000"/>
                          </a:solidFill>
                          <a:latin typeface="+mn-lt"/>
                        </a:rPr>
                        <a:t>地区数：</a:t>
                      </a:r>
                      <a:r>
                        <a:rPr kumimoji="1" lang="zh-CN" altLang="en-US" sz="1050" dirty="0" smtClean="0">
                          <a:solidFill>
                            <a:sysClr val="windowText" lastClr="000000"/>
                          </a:solidFill>
                          <a:latin typeface="+mn-lt"/>
                        </a:rPr>
                        <a:t>７市</a:t>
                      </a:r>
                      <a:r>
                        <a:rPr kumimoji="1" lang="en-US" altLang="zh-CN" sz="1050" dirty="0" smtClean="0">
                          <a:solidFill>
                            <a:sysClr val="windowText" lastClr="000000"/>
                          </a:solidFill>
                          <a:latin typeface="+mn-lt"/>
                        </a:rPr>
                        <a:t>11</a:t>
                      </a:r>
                      <a:r>
                        <a:rPr kumimoji="1" lang="zh-CN" altLang="en-US" sz="1050" dirty="0" smtClean="0">
                          <a:solidFill>
                            <a:sysClr val="windowText" lastClr="000000"/>
                          </a:solidFill>
                          <a:latin typeface="+mn-lt"/>
                        </a:rPr>
                        <a:t>地区</a:t>
                      </a:r>
                      <a:r>
                        <a:rPr kumimoji="1" lang="en-US" altLang="zh-CN" sz="1050" dirty="0" smtClean="0">
                          <a:solidFill>
                            <a:sysClr val="windowText" lastClr="000000"/>
                          </a:solidFill>
                          <a:latin typeface="+mn-lt"/>
                        </a:rPr>
                        <a:t>)</a:t>
                      </a:r>
                      <a:endParaRPr kumimoji="1" lang="ja-JP" altLang="en-US" sz="105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en-US" altLang="ja-JP" sz="1050" dirty="0" smtClean="0">
                          <a:solidFill>
                            <a:sysClr val="windowText" lastClr="000000"/>
                          </a:solidFill>
                          <a:latin typeface="+mn-lt"/>
                        </a:rPr>
                        <a:t>【2018</a:t>
                      </a:r>
                      <a:r>
                        <a:rPr kumimoji="1" lang="ja-JP" altLang="en-US" sz="1050" dirty="0" smtClean="0">
                          <a:solidFill>
                            <a:sysClr val="windowText" lastClr="000000"/>
                          </a:solidFill>
                          <a:latin typeface="+mn-lt"/>
                        </a:rPr>
                        <a:t>年度</a:t>
                      </a:r>
                      <a:r>
                        <a:rPr kumimoji="1" lang="en-US" altLang="ja-JP" sz="1050" dirty="0" smtClean="0">
                          <a:solidFill>
                            <a:sysClr val="windowText" lastClr="000000"/>
                          </a:solidFill>
                          <a:latin typeface="+mn-lt"/>
                        </a:rPr>
                        <a:t>】</a:t>
                      </a:r>
                    </a:p>
                    <a:p>
                      <a:pPr algn="ctr">
                        <a:lnSpc>
                          <a:spcPts val="1400"/>
                        </a:lnSpc>
                      </a:pPr>
                      <a:r>
                        <a:rPr kumimoji="1" lang="en-US" altLang="ja-JP" sz="1050" b="1" dirty="0" smtClean="0">
                          <a:solidFill>
                            <a:sysClr val="windowText" lastClr="000000"/>
                          </a:solidFill>
                          <a:latin typeface="+mn-lt"/>
                        </a:rPr>
                        <a:t>1,885ha</a:t>
                      </a:r>
                      <a:endParaRPr kumimoji="1" lang="en-US" altLang="zh-CN" sz="1050" b="1" dirty="0" smtClean="0">
                        <a:solidFill>
                          <a:sysClr val="windowText" lastClr="000000"/>
                        </a:solidFill>
                        <a:latin typeface="+mn-lt"/>
                      </a:endParaRPr>
                    </a:p>
                    <a:p>
                      <a:pPr algn="ctr">
                        <a:lnSpc>
                          <a:spcPts val="1400"/>
                        </a:lnSpc>
                      </a:pPr>
                      <a:r>
                        <a:rPr kumimoji="1" lang="en-US" altLang="zh-CN" sz="1050" dirty="0" smtClean="0">
                          <a:solidFill>
                            <a:sysClr val="windowText" lastClr="000000"/>
                          </a:solidFill>
                          <a:latin typeface="+mn-lt"/>
                        </a:rPr>
                        <a:t>(</a:t>
                      </a:r>
                      <a:r>
                        <a:rPr kumimoji="1" lang="ja-JP" altLang="en-US" sz="1050" dirty="0" smtClean="0">
                          <a:solidFill>
                            <a:sysClr val="windowText" lastClr="000000"/>
                          </a:solidFill>
                          <a:latin typeface="+mn-lt"/>
                        </a:rPr>
                        <a:t>地区数：</a:t>
                      </a:r>
                      <a:r>
                        <a:rPr kumimoji="1" lang="zh-CN" altLang="en-US" sz="1050" dirty="0" smtClean="0">
                          <a:solidFill>
                            <a:sysClr val="windowText" lastClr="000000"/>
                          </a:solidFill>
                          <a:latin typeface="+mn-lt"/>
                        </a:rPr>
                        <a:t>７市</a:t>
                      </a:r>
                      <a:r>
                        <a:rPr kumimoji="1" lang="en-US" altLang="zh-CN" sz="1050" dirty="0" smtClean="0">
                          <a:solidFill>
                            <a:sysClr val="windowText" lastClr="000000"/>
                          </a:solidFill>
                          <a:latin typeface="+mn-lt"/>
                        </a:rPr>
                        <a:t>1</a:t>
                      </a:r>
                      <a:r>
                        <a:rPr kumimoji="1" lang="en-US" altLang="ja-JP" sz="1050" dirty="0" smtClean="0">
                          <a:solidFill>
                            <a:sysClr val="windowText" lastClr="000000"/>
                          </a:solidFill>
                          <a:latin typeface="+mn-lt"/>
                        </a:rPr>
                        <a:t>0</a:t>
                      </a:r>
                      <a:r>
                        <a:rPr kumimoji="1" lang="zh-CN" altLang="en-US" sz="1050" dirty="0" smtClean="0">
                          <a:solidFill>
                            <a:sysClr val="windowText" lastClr="000000"/>
                          </a:solidFill>
                          <a:latin typeface="+mn-lt"/>
                        </a:rPr>
                        <a:t>地区</a:t>
                      </a:r>
                      <a:r>
                        <a:rPr kumimoji="1" lang="en-US" altLang="zh-CN" sz="1050" dirty="0" smtClean="0">
                          <a:solidFill>
                            <a:sysClr val="windowText" lastClr="000000"/>
                          </a:solidFill>
                          <a:latin typeface="+mn-lt"/>
                        </a:rPr>
                        <a:t>)</a:t>
                      </a:r>
                      <a:endParaRPr kumimoji="1" lang="ja-JP" altLang="en-US" sz="1050"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4982579"/>
                  </a:ext>
                </a:extLst>
              </a:tr>
            </a:tbl>
          </a:graphicData>
        </a:graphic>
      </p:graphicFrame>
      <p:sp>
        <p:nvSpPr>
          <p:cNvPr id="9" name="テキスト ボックス 8"/>
          <p:cNvSpPr txBox="1"/>
          <p:nvPr/>
        </p:nvSpPr>
        <p:spPr>
          <a:xfrm>
            <a:off x="7052524" y="5661810"/>
            <a:ext cx="2033421" cy="200055"/>
          </a:xfrm>
          <a:prstGeom prst="rect">
            <a:avLst/>
          </a:prstGeom>
          <a:noFill/>
        </p:spPr>
        <p:txBody>
          <a:bodyPr wrap="square" rtlCol="0">
            <a:spAutoFit/>
          </a:bodyPr>
          <a:lstStyle/>
          <a:p>
            <a:r>
              <a:rPr lang="en-US" altLang="ja-JP" sz="700" dirty="0"/>
              <a:t>※2018</a:t>
            </a:r>
            <a:r>
              <a:rPr lang="ja-JP" altLang="en-US" sz="700" dirty="0"/>
              <a:t>年度までの整備効果を見込んだ</a:t>
            </a:r>
            <a:r>
              <a:rPr lang="ja-JP" altLang="en-US" sz="700" dirty="0" smtClean="0"/>
              <a:t>もの</a:t>
            </a:r>
            <a:endParaRPr kumimoji="1" lang="ja-JP" altLang="en-US" sz="700" dirty="0"/>
          </a:p>
        </p:txBody>
      </p:sp>
    </p:spTree>
    <p:extLst>
      <p:ext uri="{BB962C8B-B14F-4D97-AF65-F5344CB8AC3E}">
        <p14:creationId xmlns:p14="http://schemas.microsoft.com/office/powerpoint/2010/main" val="28641875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00936"/>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7" name="正方形/長方形 6"/>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１．基本方針</a:t>
            </a:r>
          </a:p>
        </p:txBody>
      </p:sp>
      <p:sp>
        <p:nvSpPr>
          <p:cNvPr id="10" name="正方形/長方形 9"/>
          <p:cNvSpPr/>
          <p:nvPr/>
        </p:nvSpPr>
        <p:spPr>
          <a:xfrm>
            <a:off x="143508" y="636424"/>
            <a:ext cx="8856984" cy="2062103"/>
          </a:xfrm>
          <a:prstGeom prst="rect">
            <a:avLst/>
          </a:prstGeom>
        </p:spPr>
        <p:txBody>
          <a:bodyPr wrap="square">
            <a:spAutoFit/>
          </a:bodyPr>
          <a:lstStyle/>
          <a:p>
            <a:pPr marL="180000" indent="-457200" algn="just"/>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）東西二極の一極としての社会経済構造の構築</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288000" indent="-576000" algn="just"/>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〇</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来阪外国人数については</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毎年、最高記録を更新しており、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2020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年の目標年に向けて増加しています</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。また、</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2019</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年には、</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G20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大阪サミットや</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ラグビーワールドカップ</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をはじめと</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した国際</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規模の</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会議</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・イベントが開催されるなど、都市の魅力向上に向けた</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取組みが</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着実に進んでいます</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p>
          <a:p>
            <a:pPr marL="288000" indent="-576000" algn="just"/>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288000" indent="-576000" algn="just"/>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〇　一方で、社会増減について転入超過であるものの、東京圏への転出については、戦略策定時より超過が進んでいる状況であるため、引き続き定住魅力・都市魅力の向上に向けた取組が必要です。</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152216" y="5059664"/>
            <a:ext cx="8856984" cy="1708160"/>
          </a:xfrm>
          <a:prstGeom prst="rect">
            <a:avLst/>
          </a:prstGeom>
          <a:ln w="28575">
            <a:solidFill>
              <a:schemeClr val="tx1"/>
            </a:solidFill>
          </a:ln>
        </p:spPr>
        <p:txBody>
          <a:bodyPr wrap="square">
            <a:spAutoFit/>
          </a:bodyPr>
          <a:lstStyle/>
          <a:p>
            <a:pPr marL="180000" indent="-457200" algn="just">
              <a:lnSpc>
                <a:spcPts val="1800"/>
              </a:lnSpc>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期総合戦略の総括）</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〇</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３つの方向性のもと、６つの基本目標を位置づけ、若い世代や女性の活躍支援や次代を担う人づくり、誰もが活躍できるまちづくり、経済機能や都市魅力の強化などに取り組んできました。</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〇　これらの取組の結果、具体的目標の</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KPI</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に改善が見られるなど一定の効果が見られるものの、人口減少・少子高齢化社会への対応にすぐにつながるものではなく、引き続き、</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PDCA</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サイクルを通じて、ブラッシュアップを行いながら、取り組むことが必要です。</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2882956165"/>
              </p:ext>
            </p:extLst>
          </p:nvPr>
        </p:nvGraphicFramePr>
        <p:xfrm>
          <a:off x="425248" y="2706078"/>
          <a:ext cx="8433914" cy="2292518"/>
        </p:xfrm>
        <a:graphic>
          <a:graphicData uri="http://schemas.openxmlformats.org/drawingml/2006/table">
            <a:tbl>
              <a:tblPr firstRow="1" firstCol="1" bandRow="1">
                <a:tableStyleId>{5C22544A-7EE6-4342-B048-85BDC9FD1C3A}</a:tableStyleId>
              </a:tblPr>
              <a:tblGrid>
                <a:gridCol w="1986512">
                  <a:extLst>
                    <a:ext uri="{9D8B030D-6E8A-4147-A177-3AD203B41FA5}">
                      <a16:colId xmlns:a16="http://schemas.microsoft.com/office/drawing/2014/main" val="2203108715"/>
                    </a:ext>
                  </a:extLst>
                </a:gridCol>
                <a:gridCol w="3096344">
                  <a:extLst>
                    <a:ext uri="{9D8B030D-6E8A-4147-A177-3AD203B41FA5}">
                      <a16:colId xmlns:a16="http://schemas.microsoft.com/office/drawing/2014/main" val="108265800"/>
                    </a:ext>
                  </a:extLst>
                </a:gridCol>
                <a:gridCol w="1560535">
                  <a:extLst>
                    <a:ext uri="{9D8B030D-6E8A-4147-A177-3AD203B41FA5}">
                      <a16:colId xmlns:a16="http://schemas.microsoft.com/office/drawing/2014/main" val="1876572018"/>
                    </a:ext>
                  </a:extLst>
                </a:gridCol>
                <a:gridCol w="1790523">
                  <a:extLst>
                    <a:ext uri="{9D8B030D-6E8A-4147-A177-3AD203B41FA5}">
                      <a16:colId xmlns:a16="http://schemas.microsoft.com/office/drawing/2014/main" val="1161421592"/>
                    </a:ext>
                  </a:extLst>
                </a:gridCol>
              </a:tblGrid>
              <a:tr h="326558">
                <a:tc>
                  <a:txBody>
                    <a:bodyPr/>
                    <a:lstStyle/>
                    <a:p>
                      <a:pPr algn="ctr">
                        <a:lnSpc>
                          <a:spcPts val="1400"/>
                        </a:lnSpc>
                        <a:spcAft>
                          <a:spcPts val="0"/>
                        </a:spcAft>
                      </a:pPr>
                      <a:r>
                        <a:rPr lang="ja-JP" altLang="en-US" sz="1400" kern="100" dirty="0" smtClean="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rPr>
                        <a:t>基本目標</a:t>
                      </a:r>
                      <a:endParaRPr lang="ja-JP" sz="1400" kern="100" dirty="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ts val="1400"/>
                        </a:lnSpc>
                        <a:spcAft>
                          <a:spcPts val="0"/>
                        </a:spcAft>
                      </a:pPr>
                      <a:r>
                        <a:rPr lang="ja-JP" sz="1400" kern="100" dirty="0">
                          <a:solidFill>
                            <a:sysClr val="windowText" lastClr="000000"/>
                          </a:solidFill>
                          <a:effectLst/>
                          <a:latin typeface="+mn-lt"/>
                        </a:rPr>
                        <a:t>具体的目標</a:t>
                      </a:r>
                      <a:endParaRPr lang="ja-JP" sz="1400" kern="100" dirty="0">
                        <a:solidFill>
                          <a:sysClr val="windowText" lastClr="000000"/>
                        </a:solidFill>
                        <a:effectLst/>
                        <a:latin typeface="+mn-lt"/>
                        <a:ea typeface="游明朝" panose="02020400000000000000" pitchFamily="18"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ts val="1400"/>
                        </a:lnSpc>
                        <a:spcAft>
                          <a:spcPts val="0"/>
                        </a:spcAft>
                      </a:pPr>
                      <a:r>
                        <a:rPr lang="ja-JP" altLang="en-US" sz="1400" kern="100" dirty="0" smtClean="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rPr>
                        <a:t>戦略策定時</a:t>
                      </a:r>
                      <a:endParaRPr lang="ja-JP" sz="1400" kern="100" dirty="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ts val="1400"/>
                        </a:lnSpc>
                        <a:spcAft>
                          <a:spcPts val="0"/>
                        </a:spcAft>
                      </a:pPr>
                      <a:r>
                        <a:rPr lang="ja-JP" altLang="en-US" sz="1400" kern="100" dirty="0" smtClean="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rPr>
                        <a:t>現在値</a:t>
                      </a:r>
                      <a:endParaRPr lang="ja-JP" sz="1400" kern="100" dirty="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088669528"/>
                  </a:ext>
                </a:extLst>
              </a:tr>
              <a:tr h="0">
                <a:tc rowSpan="2">
                  <a:txBody>
                    <a:bodyPr/>
                    <a:lstStyle/>
                    <a:p>
                      <a:pPr>
                        <a:lnSpc>
                          <a:spcPts val="1400"/>
                        </a:lnSpc>
                      </a:pPr>
                      <a:r>
                        <a:rPr lang="ja-JP" altLang="en-US" sz="1200" kern="100" dirty="0" smtClean="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rPr>
                        <a:t>⑤</a:t>
                      </a:r>
                      <a:r>
                        <a:rPr lang="en-US" altLang="ja-JP" sz="1200" kern="100" baseline="0" dirty="0" smtClean="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rPr>
                        <a:t>都市としての経済機能を</a:t>
                      </a:r>
                      <a:endParaRPr lang="en-US" altLang="ja-JP" sz="1200" kern="100" dirty="0" smtClean="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r>
                        <a:rPr lang="ja-JP" altLang="en-US" sz="1200" kern="100" dirty="0" smtClean="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rPr>
                        <a:t>　　強化する</a:t>
                      </a:r>
                      <a:endParaRPr lang="ja-JP" sz="1200" kern="100" dirty="0">
                        <a:solidFill>
                          <a:sysClr val="windowText" lastClr="000000"/>
                        </a:solidFill>
                        <a:effectLst/>
                        <a:latin typeface="+mn-lt"/>
                        <a:ea typeface="HGPｺﾞｼｯｸM" panose="020B0600000000000000" pitchFamily="50"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ja-JP" altLang="en-US" sz="1050" b="1" u="sng" dirty="0" smtClean="0">
                          <a:solidFill>
                            <a:sysClr val="windowText" lastClr="000000"/>
                          </a:solidFill>
                          <a:latin typeface="Meiryo UI" panose="020B0604030504040204" pitchFamily="50" charset="-128"/>
                          <a:ea typeface="Meiryo UI" panose="020B0604030504040204" pitchFamily="50" charset="-128"/>
                        </a:rPr>
                        <a:t>実質経済成長率</a:t>
                      </a:r>
                      <a:r>
                        <a:rPr kumimoji="1" lang="en-US" altLang="ja-JP" sz="1050" b="1" u="sng" dirty="0" smtClean="0">
                          <a:solidFill>
                            <a:sysClr val="windowText" lastClr="000000"/>
                          </a:solidFill>
                          <a:latin typeface="Meiryo UI" panose="020B0604030504040204" pitchFamily="50" charset="-128"/>
                          <a:ea typeface="Meiryo UI" panose="020B0604030504040204" pitchFamily="50" charset="-128"/>
                        </a:rPr>
                        <a:t>[</a:t>
                      </a:r>
                      <a:r>
                        <a:rPr kumimoji="1" lang="ja-JP" altLang="en-US" sz="1050" b="1" u="sng" dirty="0" smtClean="0">
                          <a:solidFill>
                            <a:sysClr val="windowText" lastClr="000000"/>
                          </a:solidFill>
                          <a:latin typeface="Meiryo UI" panose="020B0604030504040204" pitchFamily="50" charset="-128"/>
                          <a:ea typeface="Meiryo UI" panose="020B0604030504040204" pitchFamily="50" charset="-128"/>
                        </a:rPr>
                        <a:t>％</a:t>
                      </a:r>
                      <a:r>
                        <a:rPr kumimoji="1" lang="en-US" altLang="ja-JP" sz="1050" b="1" u="sng" dirty="0" smtClean="0">
                          <a:solidFill>
                            <a:sysClr val="windowText" lastClr="000000"/>
                          </a:solidFill>
                          <a:latin typeface="Meiryo UI" panose="020B0604030504040204" pitchFamily="50" charset="-128"/>
                          <a:ea typeface="Meiryo UI" panose="020B0604030504040204" pitchFamily="50" charset="-128"/>
                        </a:rPr>
                        <a:t>]</a:t>
                      </a:r>
                      <a:endParaRPr kumimoji="1" lang="en-US" altLang="zh-TW" sz="1050" b="1" u="sng" dirty="0" smtClean="0">
                        <a:solidFill>
                          <a:sysClr val="windowText" lastClr="000000"/>
                        </a:solidFill>
                        <a:latin typeface="+mn-lt"/>
                        <a:ea typeface="ＭＳ Ｐゴシック" panose="020B0600070205080204" pitchFamily="50" charset="-128"/>
                      </a:endParaRPr>
                    </a:p>
                    <a:p>
                      <a:pPr>
                        <a:lnSpc>
                          <a:spcPts val="1400"/>
                        </a:lnSpc>
                      </a:pPr>
                      <a:r>
                        <a:rPr kumimoji="1" lang="zh-TW" altLang="en-US" sz="1050" u="none" dirty="0" smtClean="0">
                          <a:solidFill>
                            <a:sysClr val="windowText" lastClr="000000"/>
                          </a:solidFill>
                          <a:latin typeface="+mn-lt"/>
                          <a:ea typeface="ＭＳ Ｐゴシック" panose="020B0600070205080204" pitchFamily="50" charset="-128"/>
                        </a:rPr>
                        <a:t>　</a:t>
                      </a:r>
                      <a:r>
                        <a:rPr kumimoji="1" lang="ja-JP" altLang="en-US" sz="1050" u="none" dirty="0" smtClean="0">
                          <a:solidFill>
                            <a:sysClr val="windowText" lastClr="000000"/>
                          </a:solidFill>
                          <a:latin typeface="Meiryo UI" panose="020B0604030504040204" pitchFamily="50" charset="-128"/>
                          <a:ea typeface="Meiryo UI" panose="020B0604030504040204" pitchFamily="50" charset="-128"/>
                        </a:rPr>
                        <a:t>目標：年平均</a:t>
                      </a:r>
                      <a:r>
                        <a:rPr kumimoji="1" lang="en-US" altLang="ja-JP" sz="1050" u="none" dirty="0" smtClean="0">
                          <a:solidFill>
                            <a:sysClr val="windowText" lastClr="000000"/>
                          </a:solidFill>
                          <a:latin typeface="Meiryo UI" panose="020B0604030504040204" pitchFamily="50" charset="-128"/>
                          <a:ea typeface="Meiryo UI" panose="020B0604030504040204" pitchFamily="50" charset="-128"/>
                        </a:rPr>
                        <a:t>2.0</a:t>
                      </a:r>
                      <a:r>
                        <a:rPr kumimoji="1" lang="ja-JP" altLang="en-US" sz="1050" u="none" dirty="0" smtClean="0">
                          <a:solidFill>
                            <a:sysClr val="windowText" lastClr="000000"/>
                          </a:solidFill>
                          <a:latin typeface="Meiryo UI" panose="020B0604030504040204" pitchFamily="50" charset="-128"/>
                          <a:ea typeface="Meiryo UI" panose="020B0604030504040204" pitchFamily="50" charset="-128"/>
                        </a:rPr>
                        <a:t>以上</a:t>
                      </a:r>
                      <a:endParaRPr lang="ja-JP" sz="1050" kern="100" dirty="0">
                        <a:solidFill>
                          <a:sysClr val="windowText" lastClr="000000"/>
                        </a:solidFill>
                        <a:effectLst/>
                        <a:latin typeface="+mn-lt"/>
                        <a:ea typeface="HGPｺﾞｼｯｸM" panose="020B0600000000000000" pitchFamily="50"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en-US" altLang="ja-JP" sz="1050" dirty="0" smtClean="0">
                          <a:solidFill>
                            <a:sysClr val="windowText" lastClr="000000"/>
                          </a:solidFill>
                          <a:latin typeface="+mn-lt"/>
                        </a:rPr>
                        <a:t>【2013</a:t>
                      </a:r>
                      <a:r>
                        <a:rPr kumimoji="1" lang="ja-JP" altLang="en-US" sz="1050" dirty="0" smtClean="0">
                          <a:solidFill>
                            <a:sysClr val="windowText" lastClr="000000"/>
                          </a:solidFill>
                          <a:latin typeface="+mn-lt"/>
                        </a:rPr>
                        <a:t>年度</a:t>
                      </a:r>
                      <a:r>
                        <a:rPr kumimoji="1" lang="en-US" altLang="ja-JP" sz="1050" dirty="0" smtClean="0">
                          <a:solidFill>
                            <a:sysClr val="windowText" lastClr="000000"/>
                          </a:solidFill>
                          <a:latin typeface="+mn-lt"/>
                        </a:rPr>
                        <a:t>】</a:t>
                      </a:r>
                    </a:p>
                    <a:p>
                      <a:pPr algn="ctr">
                        <a:lnSpc>
                          <a:spcPts val="1400"/>
                        </a:lnSpc>
                      </a:pPr>
                      <a:r>
                        <a:rPr kumimoji="1" lang="en-US" altLang="ja-JP" sz="1050" b="1" dirty="0" smtClean="0">
                          <a:solidFill>
                            <a:sysClr val="windowText" lastClr="000000"/>
                          </a:solidFill>
                          <a:latin typeface="+mn-lt"/>
                        </a:rPr>
                        <a:t>+0.8</a:t>
                      </a:r>
                      <a:endParaRPr lang="ja-JP" sz="1050" b="1" kern="100" dirty="0">
                        <a:solidFill>
                          <a:sysClr val="windowText" lastClr="000000"/>
                        </a:solidFill>
                        <a:effectLst/>
                        <a:latin typeface="+mn-lt"/>
                        <a:ea typeface="游明朝" panose="02020400000000000000" pitchFamily="18"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400"/>
                        </a:lnSpc>
                      </a:pPr>
                      <a:r>
                        <a:rPr kumimoji="1" lang="en-US" altLang="ja-JP" sz="1050" dirty="0" smtClean="0">
                          <a:solidFill>
                            <a:sysClr val="windowText" lastClr="000000"/>
                          </a:solidFill>
                          <a:latin typeface="+mn-lt"/>
                        </a:rPr>
                        <a:t>【2016</a:t>
                      </a:r>
                      <a:r>
                        <a:rPr kumimoji="1" lang="ja-JP" altLang="en-US" sz="1050" dirty="0" smtClean="0">
                          <a:solidFill>
                            <a:sysClr val="windowText" lastClr="000000"/>
                          </a:solidFill>
                          <a:latin typeface="+mn-lt"/>
                        </a:rPr>
                        <a:t>年度</a:t>
                      </a:r>
                      <a:r>
                        <a:rPr kumimoji="1" lang="en-US" altLang="ja-JP" sz="1050" dirty="0" smtClean="0">
                          <a:solidFill>
                            <a:sysClr val="windowText" lastClr="000000"/>
                          </a:solidFill>
                          <a:latin typeface="+mn-lt"/>
                        </a:rPr>
                        <a:t>】</a:t>
                      </a:r>
                    </a:p>
                    <a:p>
                      <a:pPr algn="ctr">
                        <a:lnSpc>
                          <a:spcPts val="1400"/>
                        </a:lnSpc>
                      </a:pPr>
                      <a:r>
                        <a:rPr kumimoji="1" lang="en-US" altLang="ja-JP" sz="1050" b="1" dirty="0" smtClean="0">
                          <a:solidFill>
                            <a:sysClr val="windowText" lastClr="000000"/>
                          </a:solidFill>
                          <a:latin typeface="+mn-lt"/>
                        </a:rPr>
                        <a:t>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69013947"/>
                  </a:ext>
                </a:extLst>
              </a:tr>
              <a:tr h="0">
                <a:tc vMerge="1">
                  <a:txBody>
                    <a:bodyPr/>
                    <a:lstStyle/>
                    <a:p>
                      <a:endParaRPr lang="ja-JP" sz="1200" kern="100" dirty="0">
                        <a:solidFill>
                          <a:sysClr val="windowText" lastClr="000000"/>
                        </a:solidFill>
                        <a:effectLst/>
                        <a:latin typeface="+mn-lt"/>
                        <a:ea typeface="HGPｺﾞｼｯｸM" panose="020B0600000000000000" pitchFamily="50" charset="-128"/>
                        <a:cs typeface="Times New Roman" panose="02020603050405020304" pitchFamily="18"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ja-JP" altLang="en-US" sz="1050" b="1" u="sng" dirty="0" smtClean="0">
                          <a:solidFill>
                            <a:sysClr val="windowText" lastClr="000000"/>
                          </a:solidFill>
                          <a:latin typeface="+mn-lt"/>
                        </a:rPr>
                        <a:t>開業事業所数</a:t>
                      </a:r>
                    </a:p>
                    <a:p>
                      <a:pPr>
                        <a:lnSpc>
                          <a:spcPts val="1400"/>
                        </a:lnSpc>
                      </a:pPr>
                      <a:r>
                        <a:rPr kumimoji="1" lang="ja-JP" altLang="en-US" sz="1050" u="none" dirty="0" smtClean="0">
                          <a:solidFill>
                            <a:sysClr val="windowText" lastClr="000000"/>
                          </a:solidFill>
                          <a:latin typeface="+mn-lt"/>
                        </a:rPr>
                        <a:t>　目標：年間</a:t>
                      </a:r>
                      <a:r>
                        <a:rPr kumimoji="1" lang="en-US" altLang="ja-JP" sz="1050" u="none" dirty="0" smtClean="0">
                          <a:solidFill>
                            <a:sysClr val="windowText" lastClr="000000"/>
                          </a:solidFill>
                          <a:latin typeface="+mn-lt"/>
                        </a:rPr>
                        <a:t>10,000</a:t>
                      </a:r>
                      <a:r>
                        <a:rPr kumimoji="1" lang="ja-JP" altLang="en-US" sz="1050" u="none" dirty="0" smtClean="0">
                          <a:solidFill>
                            <a:sysClr val="windowText" lastClr="000000"/>
                          </a:solidFill>
                          <a:latin typeface="+mn-lt"/>
                        </a:rPr>
                        <a:t>か所</a:t>
                      </a:r>
                      <a:endParaRPr lang="ja-JP" sz="1050" kern="100" dirty="0">
                        <a:solidFill>
                          <a:sysClr val="windowText" lastClr="000000"/>
                        </a:solidFill>
                        <a:effectLst/>
                        <a:latin typeface="+mn-lt"/>
                        <a:ea typeface="HGPｺﾞｼｯｸM" panose="020B0600000000000000" pitchFamily="50"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en-US" altLang="ja-JP" sz="1050" dirty="0" smtClean="0">
                          <a:solidFill>
                            <a:sysClr val="windowText" lastClr="000000"/>
                          </a:solidFill>
                          <a:latin typeface="+mn-lt"/>
                        </a:rPr>
                        <a:t>【2014</a:t>
                      </a:r>
                      <a:r>
                        <a:rPr kumimoji="1" lang="ja-JP" altLang="en-US" sz="1050" dirty="0" smtClean="0">
                          <a:solidFill>
                            <a:sysClr val="windowText" lastClr="000000"/>
                          </a:solidFill>
                          <a:latin typeface="+mn-lt"/>
                        </a:rPr>
                        <a:t>年度</a:t>
                      </a:r>
                      <a:r>
                        <a:rPr kumimoji="1" lang="en-US" altLang="ja-JP" sz="1050" dirty="0" smtClean="0">
                          <a:solidFill>
                            <a:sysClr val="windowText" lastClr="000000"/>
                          </a:solidFill>
                          <a:latin typeface="+mn-lt"/>
                        </a:rPr>
                        <a:t>】</a:t>
                      </a:r>
                    </a:p>
                    <a:p>
                      <a:pPr algn="ctr">
                        <a:lnSpc>
                          <a:spcPts val="1400"/>
                        </a:lnSpc>
                      </a:pPr>
                      <a:r>
                        <a:rPr kumimoji="1" lang="en-US" altLang="zh-CN" sz="1050" b="1" dirty="0" smtClean="0">
                          <a:solidFill>
                            <a:sysClr val="windowText" lastClr="000000"/>
                          </a:solidFill>
                          <a:latin typeface="+mn-lt"/>
                        </a:rPr>
                        <a:t>8,383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en-US" altLang="ja-JP" sz="1050" dirty="0" smtClean="0">
                          <a:solidFill>
                            <a:sysClr val="windowText" lastClr="000000"/>
                          </a:solidFill>
                          <a:latin typeface="+mn-lt"/>
                        </a:rPr>
                        <a:t>【2018</a:t>
                      </a:r>
                      <a:r>
                        <a:rPr kumimoji="1" lang="ja-JP" altLang="en-US" sz="1050" dirty="0" smtClean="0">
                          <a:solidFill>
                            <a:sysClr val="windowText" lastClr="000000"/>
                          </a:solidFill>
                          <a:latin typeface="+mn-lt"/>
                        </a:rPr>
                        <a:t>年度</a:t>
                      </a:r>
                      <a:r>
                        <a:rPr kumimoji="1" lang="en-US" altLang="ja-JP" sz="1050" dirty="0" smtClean="0">
                          <a:solidFill>
                            <a:sysClr val="windowText" lastClr="000000"/>
                          </a:solidFill>
                          <a:latin typeface="+mn-lt"/>
                        </a:rPr>
                        <a:t>】</a:t>
                      </a:r>
                    </a:p>
                    <a:p>
                      <a:pPr algn="ctr">
                        <a:lnSpc>
                          <a:spcPts val="1400"/>
                        </a:lnSpc>
                      </a:pPr>
                      <a:r>
                        <a:rPr kumimoji="1" lang="en-US" altLang="ja-JP" sz="1050" b="1" dirty="0" smtClean="0">
                          <a:solidFill>
                            <a:sysClr val="windowText" lastClr="000000"/>
                          </a:solidFill>
                          <a:latin typeface="+mn-lt"/>
                        </a:rPr>
                        <a:t>8</a:t>
                      </a:r>
                      <a:r>
                        <a:rPr kumimoji="1" lang="en-US" altLang="zh-CN" sz="1050" b="1" dirty="0" smtClean="0">
                          <a:solidFill>
                            <a:sysClr val="windowText" lastClr="000000"/>
                          </a:solidFill>
                          <a:latin typeface="+mn-lt"/>
                        </a:rPr>
                        <a:t>,</a:t>
                      </a:r>
                      <a:r>
                        <a:rPr kumimoji="1" lang="en-US" altLang="ja-JP" sz="1050" b="1" dirty="0" smtClean="0">
                          <a:solidFill>
                            <a:sysClr val="windowText" lastClr="000000"/>
                          </a:solidFill>
                          <a:latin typeface="+mn-lt"/>
                        </a:rPr>
                        <a:t>463</a:t>
                      </a:r>
                      <a:endParaRPr kumimoji="1" lang="en-US" altLang="zh-CN" sz="1050" b="1" dirty="0" smtClean="0">
                        <a:solidFill>
                          <a:sysClr val="windowText" lastClr="00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3916067"/>
                  </a:ext>
                </a:extLst>
              </a:tr>
              <a:tr h="223312">
                <a:tc rowSpan="2">
                  <a:txBody>
                    <a:bodyPr/>
                    <a:lstStyle/>
                    <a:p>
                      <a:pPr>
                        <a:lnSpc>
                          <a:spcPts val="1400"/>
                        </a:lnSpc>
                      </a:pPr>
                      <a:r>
                        <a:rPr kumimoji="1" lang="ja-JP" altLang="en-US" sz="1200" u="none" dirty="0" smtClean="0">
                          <a:solidFill>
                            <a:sysClr val="windowText" lastClr="000000"/>
                          </a:solidFill>
                          <a:latin typeface="Meiryo UI" panose="020B0604030504040204" pitchFamily="50" charset="-128"/>
                          <a:ea typeface="Meiryo UI" panose="020B0604030504040204" pitchFamily="50" charset="-128"/>
                        </a:rPr>
                        <a:t>⑥ 定住魅力・都市魅力を</a:t>
                      </a:r>
                      <a:endParaRPr kumimoji="1" lang="en-US" altLang="ja-JP" sz="1200" u="none" dirty="0" smtClean="0">
                        <a:solidFill>
                          <a:sysClr val="windowText" lastClr="000000"/>
                        </a:solidFill>
                        <a:latin typeface="Meiryo UI" panose="020B0604030504040204" pitchFamily="50" charset="-128"/>
                        <a:ea typeface="Meiryo UI" panose="020B0604030504040204" pitchFamily="50" charset="-128"/>
                      </a:endParaRPr>
                    </a:p>
                    <a:p>
                      <a:pPr>
                        <a:lnSpc>
                          <a:spcPts val="1400"/>
                        </a:lnSpc>
                      </a:pPr>
                      <a:r>
                        <a:rPr kumimoji="1" lang="ja-JP" altLang="en-US" sz="1200" u="none" dirty="0" smtClean="0">
                          <a:solidFill>
                            <a:sysClr val="windowText" lastClr="000000"/>
                          </a:solidFill>
                          <a:latin typeface="Meiryo UI" panose="020B0604030504040204" pitchFamily="50" charset="-128"/>
                          <a:ea typeface="Meiryo UI" panose="020B0604030504040204" pitchFamily="50" charset="-128"/>
                        </a:rPr>
                        <a:t>　　強化する</a:t>
                      </a:r>
                      <a:endParaRPr kumimoji="1" lang="ja-JP" altLang="en-US" sz="1200" u="none"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ja-JP" altLang="en-US" sz="1050" b="1" u="sng" dirty="0" smtClean="0">
                          <a:solidFill>
                            <a:sysClr val="windowText" lastClr="000000"/>
                          </a:solidFill>
                          <a:latin typeface="Meiryo UI" panose="020B0604030504040204" pitchFamily="50" charset="-128"/>
                          <a:ea typeface="Meiryo UI" panose="020B0604030504040204" pitchFamily="50" charset="-128"/>
                        </a:rPr>
                        <a:t>来阪外国人</a:t>
                      </a:r>
                      <a:r>
                        <a:rPr kumimoji="1" lang="en-US" altLang="ja-JP" sz="1050" b="1" u="sng" dirty="0" smtClean="0">
                          <a:solidFill>
                            <a:sysClr val="windowText" lastClr="000000"/>
                          </a:solidFill>
                          <a:latin typeface="Meiryo UI" panose="020B0604030504040204" pitchFamily="50" charset="-128"/>
                          <a:ea typeface="Meiryo UI" panose="020B0604030504040204" pitchFamily="50" charset="-128"/>
                        </a:rPr>
                        <a:t>[</a:t>
                      </a:r>
                      <a:r>
                        <a:rPr kumimoji="1" lang="ja-JP" altLang="en-US" sz="1050" b="1" u="sng" dirty="0" smtClean="0">
                          <a:solidFill>
                            <a:sysClr val="windowText" lastClr="000000"/>
                          </a:solidFill>
                          <a:latin typeface="Meiryo UI" panose="020B0604030504040204" pitchFamily="50" charset="-128"/>
                          <a:ea typeface="Meiryo UI" panose="020B0604030504040204" pitchFamily="50" charset="-128"/>
                        </a:rPr>
                        <a:t>万人</a:t>
                      </a:r>
                      <a:r>
                        <a:rPr kumimoji="1" lang="en-US" altLang="ja-JP" sz="1050" b="1" u="sng" dirty="0" smtClean="0">
                          <a:solidFill>
                            <a:sysClr val="windowText" lastClr="000000"/>
                          </a:solidFill>
                          <a:latin typeface="Meiryo UI" panose="020B0604030504040204" pitchFamily="50" charset="-128"/>
                          <a:ea typeface="Meiryo UI" panose="020B0604030504040204" pitchFamily="50" charset="-128"/>
                        </a:rPr>
                        <a:t>]</a:t>
                      </a:r>
                    </a:p>
                    <a:p>
                      <a:pPr>
                        <a:lnSpc>
                          <a:spcPts val="1400"/>
                        </a:lnSpc>
                      </a:pPr>
                      <a:r>
                        <a:rPr kumimoji="1" lang="ja-JP" altLang="en-US" sz="1050" u="none" dirty="0" smtClean="0">
                          <a:solidFill>
                            <a:sysClr val="windowText" lastClr="000000"/>
                          </a:solidFill>
                          <a:latin typeface="Meiryo UI" panose="020B0604030504040204" pitchFamily="50" charset="-128"/>
                          <a:ea typeface="Meiryo UI" panose="020B0604030504040204" pitchFamily="50" charset="-128"/>
                        </a:rPr>
                        <a:t>　目標：当初 </a:t>
                      </a:r>
                      <a:r>
                        <a:rPr kumimoji="1" lang="en-US" altLang="ja-JP" sz="1050" u="none" dirty="0" smtClean="0">
                          <a:solidFill>
                            <a:sysClr val="windowText" lastClr="000000"/>
                          </a:solidFill>
                          <a:latin typeface="Meiryo UI" panose="020B0604030504040204" pitchFamily="50" charset="-128"/>
                          <a:ea typeface="Meiryo UI" panose="020B0604030504040204" pitchFamily="50" charset="-128"/>
                        </a:rPr>
                        <a:t>650 → 1,300</a:t>
                      </a:r>
                      <a:r>
                        <a:rPr kumimoji="1" lang="ja-JP" altLang="en-US" sz="1050" u="none" dirty="0" smtClean="0">
                          <a:solidFill>
                            <a:sysClr val="windowText" lastClr="000000"/>
                          </a:solidFill>
                          <a:latin typeface="Meiryo UI" panose="020B0604030504040204" pitchFamily="50" charset="-128"/>
                          <a:ea typeface="Meiryo UI" panose="020B0604030504040204" pitchFamily="50" charset="-128"/>
                        </a:rPr>
                        <a:t>　</a:t>
                      </a:r>
                      <a:r>
                        <a:rPr kumimoji="1" lang="en-US" altLang="ja-JP" sz="1050" u="none" dirty="0" smtClean="0">
                          <a:solidFill>
                            <a:sysClr val="windowText" lastClr="000000"/>
                          </a:solidFill>
                          <a:latin typeface="Meiryo UI" panose="020B0604030504040204" pitchFamily="50" charset="-128"/>
                          <a:ea typeface="Meiryo UI" panose="020B0604030504040204" pitchFamily="50" charset="-128"/>
                        </a:rPr>
                        <a:t>(H28.12</a:t>
                      </a:r>
                      <a:r>
                        <a:rPr kumimoji="1" lang="ja-JP" altLang="en-US" sz="1050" u="none" dirty="0" smtClean="0">
                          <a:solidFill>
                            <a:sysClr val="windowText" lastClr="000000"/>
                          </a:solidFill>
                          <a:latin typeface="Meiryo UI" panose="020B0604030504040204" pitchFamily="50" charset="-128"/>
                          <a:ea typeface="Meiryo UI" panose="020B0604030504040204" pitchFamily="50" charset="-128"/>
                        </a:rPr>
                        <a:t>に改訂</a:t>
                      </a:r>
                      <a:r>
                        <a:rPr kumimoji="1" lang="en-US" altLang="ja-JP" sz="1050" u="none" dirty="0" smtClean="0">
                          <a:solidFill>
                            <a:sysClr val="windowText" lastClr="000000"/>
                          </a:solidFill>
                          <a:latin typeface="Meiryo UI" panose="020B0604030504040204" pitchFamily="50" charset="-128"/>
                          <a:ea typeface="Meiryo UI" panose="020B0604030504040204" pitchFamily="50" charset="-128"/>
                        </a:rPr>
                        <a:t>)</a:t>
                      </a:r>
                    </a:p>
                    <a:p>
                      <a:pPr>
                        <a:lnSpc>
                          <a:spcPts val="1400"/>
                        </a:lnSpc>
                      </a:pPr>
                      <a:r>
                        <a:rPr kumimoji="1" lang="ja-JP" altLang="en-US" sz="1050" u="none" dirty="0" smtClean="0">
                          <a:solidFill>
                            <a:sysClr val="windowText" lastClr="000000"/>
                          </a:solidFill>
                          <a:latin typeface="Meiryo UI" panose="020B0604030504040204" pitchFamily="50" charset="-128"/>
                          <a:ea typeface="Meiryo UI" panose="020B0604030504040204" pitchFamily="50" charset="-128"/>
                        </a:rPr>
                        <a:t>　目標年（年度）：</a:t>
                      </a:r>
                      <a:r>
                        <a:rPr kumimoji="1" lang="en-US" altLang="ja-JP" sz="1050" u="none" dirty="0" smtClean="0">
                          <a:solidFill>
                            <a:sysClr val="windowText" lastClr="000000"/>
                          </a:solidFill>
                          <a:latin typeface="Meiryo UI" panose="020B0604030504040204" pitchFamily="50" charset="-128"/>
                          <a:ea typeface="Meiryo UI" panose="020B0604030504040204" pitchFamily="50" charset="-128"/>
                        </a:rPr>
                        <a:t>2020</a:t>
                      </a:r>
                      <a:r>
                        <a:rPr kumimoji="1" lang="ja-JP" altLang="en-US" sz="1050" u="none" dirty="0" smtClean="0">
                          <a:solidFill>
                            <a:sysClr val="windowText" lastClr="000000"/>
                          </a:solidFill>
                          <a:latin typeface="Meiryo UI" panose="020B0604030504040204" pitchFamily="50" charset="-128"/>
                          <a:ea typeface="Meiryo UI" panose="020B0604030504040204" pitchFamily="50" charset="-128"/>
                        </a:rPr>
                        <a:t>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en-US" altLang="ja-JP" sz="1050" dirty="0" smtClean="0">
                          <a:solidFill>
                            <a:sysClr val="windowText" lastClr="000000"/>
                          </a:solidFill>
                          <a:latin typeface="+mn-lt"/>
                        </a:rPr>
                        <a:t>【2014</a:t>
                      </a:r>
                      <a:r>
                        <a:rPr kumimoji="1" lang="ja-JP" altLang="en-US" sz="1050" dirty="0" smtClean="0">
                          <a:solidFill>
                            <a:sysClr val="windowText" lastClr="000000"/>
                          </a:solidFill>
                          <a:latin typeface="+mn-lt"/>
                        </a:rPr>
                        <a:t>年</a:t>
                      </a:r>
                      <a:r>
                        <a:rPr kumimoji="1" lang="en-US" altLang="ja-JP" sz="1050" dirty="0" smtClean="0">
                          <a:solidFill>
                            <a:sysClr val="windowText" lastClr="000000"/>
                          </a:solidFill>
                          <a:latin typeface="+mn-lt"/>
                        </a:rPr>
                        <a:t>】</a:t>
                      </a:r>
                    </a:p>
                    <a:p>
                      <a:pPr algn="ctr">
                        <a:lnSpc>
                          <a:spcPts val="1400"/>
                        </a:lnSpc>
                      </a:pPr>
                      <a:r>
                        <a:rPr kumimoji="1" lang="en-US" altLang="ja-JP" sz="1050" b="1" dirty="0" smtClean="0">
                          <a:solidFill>
                            <a:sysClr val="windowText" lastClr="000000"/>
                          </a:solidFill>
                          <a:latin typeface="+mn-lt"/>
                        </a:rPr>
                        <a:t>376</a:t>
                      </a:r>
                      <a:endParaRPr kumimoji="1" lang="ja-JP" altLang="en-US" sz="1050" b="1" dirty="0" smtClean="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en-US" altLang="ja-JP" sz="1050" dirty="0" smtClean="0">
                          <a:solidFill>
                            <a:sysClr val="windowText" lastClr="000000"/>
                          </a:solidFill>
                          <a:latin typeface="+mn-lt"/>
                        </a:rPr>
                        <a:t>【2018</a:t>
                      </a:r>
                      <a:r>
                        <a:rPr kumimoji="1" lang="ja-JP" altLang="en-US" sz="1050" dirty="0" smtClean="0">
                          <a:solidFill>
                            <a:sysClr val="windowText" lastClr="000000"/>
                          </a:solidFill>
                          <a:latin typeface="+mn-lt"/>
                        </a:rPr>
                        <a:t>年</a:t>
                      </a:r>
                      <a:r>
                        <a:rPr kumimoji="1" lang="en-US" altLang="ja-JP" sz="1050" dirty="0" smtClean="0">
                          <a:solidFill>
                            <a:sysClr val="windowText" lastClr="000000"/>
                          </a:solidFill>
                          <a:latin typeface="+mn-lt"/>
                        </a:rPr>
                        <a:t>】</a:t>
                      </a:r>
                    </a:p>
                    <a:p>
                      <a:pPr algn="ctr">
                        <a:lnSpc>
                          <a:spcPts val="1400"/>
                        </a:lnSpc>
                      </a:pPr>
                      <a:r>
                        <a:rPr kumimoji="1" lang="en-US" altLang="ja-JP" sz="1050" b="1" dirty="0" smtClean="0">
                          <a:solidFill>
                            <a:sysClr val="windowText" lastClr="000000"/>
                          </a:solidFill>
                          <a:latin typeface="+mn-lt"/>
                        </a:rPr>
                        <a:t>1,142</a:t>
                      </a:r>
                    </a:p>
                    <a:p>
                      <a:pPr algn="ctr">
                        <a:lnSpc>
                          <a:spcPts val="1400"/>
                        </a:lnSpc>
                      </a:pPr>
                      <a:r>
                        <a:rPr kumimoji="1" lang="ja-JP" altLang="en-US" sz="900" b="1" dirty="0" smtClean="0">
                          <a:solidFill>
                            <a:sysClr val="windowText" lastClr="000000"/>
                          </a:solidFill>
                          <a:latin typeface="+mn-lt"/>
                        </a:rPr>
                        <a:t>（速報値）</a:t>
                      </a:r>
                      <a:endParaRPr kumimoji="1" lang="ja-JP" altLang="en-US" sz="1050" b="1" dirty="0">
                        <a:solidFill>
                          <a:sysClr val="windowText" lastClr="0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48461114"/>
                  </a:ext>
                </a:extLst>
              </a:tr>
              <a:tr h="0">
                <a:tc vMerge="1">
                  <a:txBody>
                    <a:bodyPr/>
                    <a:lstStyle/>
                    <a:p>
                      <a:pPr algn="just">
                        <a:spcAft>
                          <a:spcPts val="0"/>
                        </a:spcAft>
                      </a:pPr>
                      <a:endParaRPr lang="ja-JP" sz="1000" kern="100" dirty="0">
                        <a:solidFill>
                          <a:sysClr val="windowText" lastClr="000000"/>
                        </a:solidFill>
                        <a:effectLst/>
                        <a:latin typeface="+mn-lt"/>
                        <a:ea typeface="HGPｺﾞｼｯｸM" panose="020B0600000000000000" pitchFamily="50" charset="-128"/>
                        <a:cs typeface="Times New Roman" panose="02020603050405020304" pitchFamily="18"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ja-JP" altLang="en-US" sz="1050" b="1" u="sng" dirty="0" smtClean="0">
                          <a:solidFill>
                            <a:sysClr val="windowText" lastClr="000000"/>
                          </a:solidFill>
                          <a:latin typeface="+mn-lt"/>
                        </a:rPr>
                        <a:t>転出超過率（対東京圏）</a:t>
                      </a:r>
                    </a:p>
                    <a:p>
                      <a:pPr>
                        <a:lnSpc>
                          <a:spcPts val="1400"/>
                        </a:lnSpc>
                      </a:pPr>
                      <a:r>
                        <a:rPr kumimoji="1" lang="ja-JP" altLang="en-US" sz="1050" u="none" dirty="0" smtClean="0">
                          <a:solidFill>
                            <a:sysClr val="windowText" lastClr="000000"/>
                          </a:solidFill>
                          <a:latin typeface="+mn-lt"/>
                        </a:rPr>
                        <a:t>　目標：前年を下回る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kumimoji="1" lang="en-US" altLang="ja-JP" sz="1050" dirty="0" smtClean="0">
                          <a:solidFill>
                            <a:sysClr val="windowText" lastClr="000000"/>
                          </a:solidFill>
                          <a:latin typeface="+mn-lt"/>
                        </a:rPr>
                        <a:t>【2014</a:t>
                      </a:r>
                      <a:r>
                        <a:rPr kumimoji="1" lang="ja-JP" altLang="en-US" sz="1050" dirty="0" smtClean="0">
                          <a:solidFill>
                            <a:sysClr val="windowText" lastClr="000000"/>
                          </a:solidFill>
                          <a:latin typeface="+mn-lt"/>
                        </a:rPr>
                        <a:t>年</a:t>
                      </a:r>
                      <a:r>
                        <a:rPr kumimoji="1" lang="en-US" altLang="ja-JP" sz="1050" dirty="0" smtClean="0">
                          <a:solidFill>
                            <a:sysClr val="windowText" lastClr="000000"/>
                          </a:solidFill>
                          <a:latin typeface="+mn-lt"/>
                        </a:rPr>
                        <a:t>】</a:t>
                      </a:r>
                    </a:p>
                    <a:p>
                      <a:pPr algn="ctr">
                        <a:lnSpc>
                          <a:spcPts val="1400"/>
                        </a:lnSpc>
                      </a:pPr>
                      <a:r>
                        <a:rPr kumimoji="1" lang="en-US" altLang="zh-CN" sz="1050" b="1" dirty="0" smtClean="0">
                          <a:solidFill>
                            <a:sysClr val="windowText" lastClr="000000"/>
                          </a:solidFill>
                          <a:latin typeface="+mn-lt"/>
                        </a:rPr>
                        <a:t>0.126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400"/>
                        </a:lnSpc>
                        <a:spcAft>
                          <a:spcPts val="0"/>
                        </a:spcAft>
                      </a:pPr>
                      <a:r>
                        <a:rPr lang="en-US" altLang="ja-JP" sz="1050" kern="100" dirty="0" smtClean="0">
                          <a:solidFill>
                            <a:sysClr val="windowText" lastClr="000000"/>
                          </a:solidFill>
                          <a:effectLst/>
                          <a:latin typeface="+mn-lt"/>
                          <a:ea typeface="游明朝" panose="02020400000000000000" pitchFamily="18" charset="-128"/>
                          <a:cs typeface="Times New Roman" panose="02020603050405020304" pitchFamily="18" charset="0"/>
                        </a:rPr>
                        <a:t>【2018</a:t>
                      </a:r>
                      <a:r>
                        <a:rPr lang="ja-JP" altLang="en-US" sz="1050" kern="100" dirty="0" smtClean="0">
                          <a:solidFill>
                            <a:sysClr val="windowText" lastClr="000000"/>
                          </a:solidFill>
                          <a:effectLst/>
                          <a:latin typeface="+mn-lt"/>
                          <a:ea typeface="游明朝" panose="02020400000000000000" pitchFamily="18" charset="-128"/>
                          <a:cs typeface="Times New Roman" panose="02020603050405020304" pitchFamily="18" charset="0"/>
                        </a:rPr>
                        <a:t>年</a:t>
                      </a:r>
                      <a:r>
                        <a:rPr lang="en-US" altLang="ja-JP" sz="1050" kern="100" dirty="0" smtClean="0">
                          <a:solidFill>
                            <a:sysClr val="windowText" lastClr="000000"/>
                          </a:solidFill>
                          <a:effectLst/>
                          <a:latin typeface="+mn-lt"/>
                          <a:ea typeface="游明朝" panose="02020400000000000000" pitchFamily="18" charset="-128"/>
                          <a:cs typeface="Times New Roman" panose="02020603050405020304" pitchFamily="18" charset="0"/>
                        </a:rPr>
                        <a:t>】</a:t>
                      </a:r>
                    </a:p>
                    <a:p>
                      <a:pPr algn="ctr">
                        <a:lnSpc>
                          <a:spcPts val="1400"/>
                        </a:lnSpc>
                        <a:spcAft>
                          <a:spcPts val="0"/>
                        </a:spcAft>
                      </a:pPr>
                      <a:r>
                        <a:rPr lang="en-US" altLang="ja-JP" sz="1050" b="1" kern="100" dirty="0" smtClean="0">
                          <a:solidFill>
                            <a:sysClr val="windowText" lastClr="000000"/>
                          </a:solidFill>
                          <a:effectLst/>
                          <a:latin typeface="+mn-lt"/>
                          <a:ea typeface="游明朝" panose="02020400000000000000" pitchFamily="18" charset="-128"/>
                          <a:cs typeface="Times New Roman" panose="02020603050405020304" pitchFamily="18" charset="0"/>
                        </a:rPr>
                        <a:t>0.134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54874514"/>
                  </a:ext>
                </a:extLst>
              </a:tr>
            </a:tbl>
          </a:graphicData>
        </a:graphic>
      </p:graphicFrame>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12</a:t>
            </a:fld>
            <a:endParaRPr lang="ja-JP" altLang="en-US" dirty="0">
              <a:solidFill>
                <a:prstClr val="black"/>
              </a:solidFill>
            </a:endParaRPr>
          </a:p>
        </p:txBody>
      </p:sp>
    </p:spTree>
    <p:extLst>
      <p:ext uri="{BB962C8B-B14F-4D97-AF65-F5344CB8AC3E}">
        <p14:creationId xmlns:p14="http://schemas.microsoft.com/office/powerpoint/2010/main" val="1786999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6"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13</a:t>
            </a:fld>
            <a:endParaRPr lang="ja-JP" altLang="en-US" dirty="0">
              <a:solidFill>
                <a:prstClr val="black"/>
              </a:solidFill>
            </a:endParaRPr>
          </a:p>
        </p:txBody>
      </p:sp>
      <p:sp>
        <p:nvSpPr>
          <p:cNvPr id="5" name="正方形/長方形 4"/>
          <p:cNvSpPr/>
          <p:nvPr/>
        </p:nvSpPr>
        <p:spPr>
          <a:xfrm>
            <a:off x="179512" y="764704"/>
            <a:ext cx="8496940" cy="5047536"/>
          </a:xfrm>
          <a:prstGeom prst="rect">
            <a:avLst/>
          </a:prstGeom>
        </p:spPr>
        <p:txBody>
          <a:bodyPr wrap="square">
            <a:spAutoFit/>
          </a:bodyPr>
          <a:lstStyle/>
          <a:p>
            <a:pPr marL="180000" indent="-457200" algn="just">
              <a:lnSpc>
                <a:spcPts val="1800"/>
              </a:lnSpc>
            </a:pP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期総合戦略と関連する府と国の動き</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大阪府を取り巻く状況）</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〇　昨年</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月に開催が決定した大阪・関西万博について、単なる一過性のイベントで終わらせるのではなく、開催後もレガシーとして残していくことが求められており、万博のインパクトを</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活かした</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取組を推進していく必要があります。</a:t>
            </a:r>
          </a:p>
          <a:p>
            <a:pPr marL="180000" indent="-457200" algn="just">
              <a:lnSpc>
                <a:spcPts val="1800"/>
              </a:lnSpc>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〇</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また、万博</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のテーマである“いのち輝く未来社会</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”は、まさに</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SDG</a:t>
            </a:r>
            <a:r>
              <a:rPr lang="ja-JP" altLang="en-US" sz="1600" dirty="0" err="1" smtClean="0">
                <a:latin typeface="Meiryo UI" panose="020B0604030504040204" pitchFamily="50" charset="-128"/>
                <a:ea typeface="Meiryo UI" panose="020B0604030504040204" pitchFamily="50" charset="-128"/>
                <a:cs typeface="Meiryo UI" panose="020B0604030504040204" pitchFamily="50" charset="-128"/>
              </a:rPr>
              <a:t>ｓ</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が達成された社会です。万博開催都市として、先進的に</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SDG</a:t>
            </a:r>
            <a:r>
              <a:rPr lang="ja-JP" altLang="en-US" sz="1600" dirty="0" err="1" smtClean="0">
                <a:latin typeface="Meiryo UI" panose="020B0604030504040204" pitchFamily="50" charset="-128"/>
                <a:ea typeface="Meiryo UI" panose="020B0604030504040204" pitchFamily="50" charset="-128"/>
                <a:cs typeface="Meiryo UI" panose="020B0604030504040204" pitchFamily="50" charset="-128"/>
              </a:rPr>
              <a:t>ｓ</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を推進していかなければなりません。</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〇</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今年</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月には深刻</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な人手</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不足に</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対応し</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、即戦力</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となる外国人材を受け入れる</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ため、新しい</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在留資格を創設した改正入管法が成立しました。外国人材を適正に受け入れ、共生</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社会の実現を図ることで、日本人と外国人が安心して安全に暮らせる社会の実現が求められています。</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〇</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t>大阪・関西万博の開催、超高齢社会の到来を見据え、ＩｏＴ、ビッグデータ、ＡＩ（人工知能）、 </a:t>
            </a:r>
            <a:endParaRPr lang="en-US" altLang="ja-JP" sz="1600" dirty="0"/>
          </a:p>
          <a:p>
            <a:r>
              <a:rPr lang="en-US" altLang="ja-JP" sz="1600" dirty="0"/>
              <a:t>  </a:t>
            </a:r>
            <a:r>
              <a:rPr lang="ja-JP" altLang="en-US" sz="1600" dirty="0"/>
              <a:t>ロボットなどの先端技術を積極的に活用し、都市問題を解決するとともに、府民・市民の</a:t>
            </a:r>
            <a:r>
              <a:rPr lang="en-US" altLang="ja-JP" sz="1600" dirty="0"/>
              <a:t>QOL</a:t>
            </a:r>
            <a:r>
              <a:rPr lang="ja-JP" altLang="en-US" sz="1600" dirty="0"/>
              <a:t>（生活の</a:t>
            </a:r>
            <a:endParaRPr lang="en-US" altLang="ja-JP" sz="1600" dirty="0"/>
          </a:p>
          <a:p>
            <a:r>
              <a:rPr lang="en-US" altLang="ja-JP" sz="1600" dirty="0"/>
              <a:t>  </a:t>
            </a:r>
            <a:r>
              <a:rPr lang="ja-JP" altLang="en-US" sz="1600" dirty="0"/>
              <a:t>質）の向上につながる、</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スマートシティの実現に向けた取組が求められています</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〇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今年</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月に開催された</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G20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大阪サミットにおいて、海洋プラスチックごみによる新たな汚染を</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2050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までにゼロにすることを目指す「大阪ブルー・オーシャン・ビジョン」が共有されるなど、世界的にも環境に対</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する関心が高まっており、環境にやさしい都市の実現が求められています</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１．基本方針</a:t>
            </a:r>
          </a:p>
        </p:txBody>
      </p:sp>
    </p:spTree>
    <p:extLst>
      <p:ext uri="{BB962C8B-B14F-4D97-AF65-F5344CB8AC3E}">
        <p14:creationId xmlns:p14="http://schemas.microsoft.com/office/powerpoint/2010/main" val="5768802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6"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正方形/長方形 4"/>
          <p:cNvSpPr/>
          <p:nvPr/>
        </p:nvSpPr>
        <p:spPr>
          <a:xfrm>
            <a:off x="107508" y="618344"/>
            <a:ext cx="8856984" cy="784830"/>
          </a:xfrm>
          <a:prstGeom prst="rect">
            <a:avLst/>
          </a:prstGeom>
        </p:spPr>
        <p:txBody>
          <a:bodyPr wrap="square">
            <a:spAutoFit/>
          </a:bodyPr>
          <a:lstStyle/>
          <a:p>
            <a:pPr marL="180000" indent="-457200" algn="just">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（国の動き）</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〇　国の第</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期総合戦略では、「継続を力にする」という姿勢で、現行の枠組を引き続き維持しつつ、重点を置いて施策を推進する「新たな視点</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」が位置付けられています。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１．基本方針</a:t>
            </a:r>
          </a:p>
        </p:txBody>
      </p:sp>
      <p:sp>
        <p:nvSpPr>
          <p:cNvPr id="8" name="Rectangle 2"/>
          <p:cNvSpPr>
            <a:spLocks noChangeArrowheads="1"/>
          </p:cNvSpPr>
          <p:nvPr/>
        </p:nvSpPr>
        <p:spPr bwMode="auto">
          <a:xfrm>
            <a:off x="323528" y="1571865"/>
            <a:ext cx="2762135" cy="296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fontAlgn="ctr">
              <a:spcBef>
                <a:spcPct val="0"/>
              </a:spcBef>
              <a:buClr>
                <a:srgbClr val="D6ECFF"/>
              </a:buClr>
              <a:buFont typeface="Wingdings" pitchFamily="2" charset="2"/>
              <a:buNone/>
            </a:pPr>
            <a:r>
              <a:rPr lang="ja-JP" altLang="en-US"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期における新たな視点</a:t>
            </a:r>
            <a:endPar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148328" y="1862496"/>
            <a:ext cx="8856984" cy="4708981"/>
          </a:xfrm>
          <a:prstGeom prst="rect">
            <a:avLst/>
          </a:prstGeom>
        </p:spPr>
        <p:txBody>
          <a:bodyPr wrap="square">
            <a:spAutoFit/>
          </a:bodyPr>
          <a:lstStyle/>
          <a:p>
            <a:pPr marL="180000" indent="-457200" algn="just">
              <a:lnSpc>
                <a:spcPts val="18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（１）地方へのひと・資金の流れを</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強化</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将来的な地方移住にもつながる「関係人口」の創出・拡大。</a:t>
            </a:r>
          </a:p>
          <a:p>
            <a:pPr marL="180000" indent="-457200" algn="just">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企業や個人による地方への寄附・投資等を用いた地方への資金の流れの強化。</a:t>
            </a:r>
          </a:p>
          <a:p>
            <a:pPr marL="180000" indent="-457200" algn="just">
              <a:lnSpc>
                <a:spcPts val="1800"/>
              </a:lnSpc>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２）新しい時代の流れを力にする</a:t>
            </a:r>
          </a:p>
          <a:p>
            <a:pPr marL="180000" indent="-457200" algn="just">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Society5.0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の実現に向けた技術の活用。</a:t>
            </a:r>
          </a:p>
          <a:p>
            <a:pPr marL="180000" indent="-457200" algn="just">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SDGs</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を原動力とした地方創生。</a:t>
            </a:r>
          </a:p>
          <a:p>
            <a:pPr marL="180000" indent="-457200" algn="just">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「地方から世界へ」。</a:t>
            </a:r>
          </a:p>
          <a:p>
            <a:pPr marL="180000" indent="-457200" algn="just">
              <a:lnSpc>
                <a:spcPts val="1800"/>
              </a:lnSpc>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３）人材を育て活かす</a:t>
            </a:r>
          </a:p>
          <a:p>
            <a:pPr marL="180000" indent="-457200" algn="just">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地方創生の基盤をなす人材に焦点を当て、掘り起こしや育成、活躍を支援。</a:t>
            </a:r>
          </a:p>
          <a:p>
            <a:pPr marL="180000" indent="-457200" algn="just">
              <a:lnSpc>
                <a:spcPts val="1800"/>
              </a:lnSpc>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４）民間と協働する</a:t>
            </a:r>
          </a:p>
          <a:p>
            <a:pPr marL="180000" indent="-457200" algn="just">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地方公共団体に加え、</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NPO</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などの地域づくりを担う組織や企業と連携。</a:t>
            </a:r>
          </a:p>
          <a:p>
            <a:pPr marL="180000" indent="-457200" algn="just">
              <a:lnSpc>
                <a:spcPts val="1800"/>
              </a:lnSpc>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５）誰もが活躍できる地域社会をつくる</a:t>
            </a:r>
          </a:p>
          <a:p>
            <a:pPr marL="180000" indent="-457200" algn="just">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女性、高齢者、</a:t>
            </a:r>
            <a:r>
              <a:rPr lang="ja-JP" altLang="en-US" sz="1600" dirty="0" err="1" smtClean="0">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者</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、外国人など誰もが居場所と役割を持ち、活躍できる地域社会を実現。</a:t>
            </a:r>
          </a:p>
          <a:p>
            <a:pPr marL="180000" indent="-457200" algn="just">
              <a:lnSpc>
                <a:spcPts val="1800"/>
              </a:lnSpc>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６）地域経営の視点で取り組む</a:t>
            </a:r>
          </a:p>
          <a:p>
            <a:pPr marL="180000" indent="-457200" algn="just">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地域の経済社会構造全体を俯瞰して地域をマネジメント。</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129753" y="1571875"/>
            <a:ext cx="8856984" cy="5067227"/>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14</a:t>
            </a:fld>
            <a:endParaRPr lang="ja-JP" altLang="en-US" dirty="0">
              <a:solidFill>
                <a:prstClr val="black"/>
              </a:solidFill>
            </a:endParaRPr>
          </a:p>
        </p:txBody>
      </p:sp>
    </p:spTree>
    <p:extLst>
      <p:ext uri="{BB962C8B-B14F-4D97-AF65-F5344CB8AC3E}">
        <p14:creationId xmlns:p14="http://schemas.microsoft.com/office/powerpoint/2010/main" val="23812755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6"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15</a:t>
            </a:fld>
            <a:endParaRPr lang="ja-JP" altLang="en-US" dirty="0">
              <a:solidFill>
                <a:prstClr val="black"/>
              </a:solidFill>
            </a:endParaRPr>
          </a:p>
        </p:txBody>
      </p:sp>
      <p:sp>
        <p:nvSpPr>
          <p:cNvPr id="5" name="正方形/長方形 4"/>
          <p:cNvSpPr/>
          <p:nvPr/>
        </p:nvSpPr>
        <p:spPr>
          <a:xfrm>
            <a:off x="107508" y="331504"/>
            <a:ext cx="8856984" cy="5863144"/>
          </a:xfrm>
          <a:prstGeom prst="rect">
            <a:avLst/>
          </a:prstGeom>
        </p:spPr>
        <p:txBody>
          <a:bodyPr wrap="square">
            <a:spAutoFit/>
          </a:bodyPr>
          <a:lstStyle/>
          <a:p>
            <a:pPr marL="180000" indent="-457200" algn="just">
              <a:lnSpc>
                <a:spcPts val="1800"/>
              </a:lnSpc>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期総合戦略の策定に向けて</a:t>
            </a: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〇</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３つの方向性を推進していくため</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、第</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期総合戦略で</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位置付けた６つの戦略は</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維持しつつ、第</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期</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総</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合戦略</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の振り返りや新たな動きを</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活かし、以下の新たな視点を加え、取組みを推進・加速化していくことに</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より、計画</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終了翌年の</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大阪関西万博の開催に相応しいまちづくりを形成して</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いきます。</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〇</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まち・ひと・しごとの好循環の確立を</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めざして、</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毎年度</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KPI</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の到達状況を確認・検証すること（</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PDCA</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サ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イクル</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）を通じて、各政策をブラッシュアップし、真に効果の高いものにしていきます。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計画期間</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2020</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令和</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令和</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年度までの５年間とします</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p>
        </p:txBody>
      </p:sp>
      <p:sp>
        <p:nvSpPr>
          <p:cNvPr id="7" name="正方形/長方形 6"/>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１．基本方針</a:t>
            </a:r>
          </a:p>
        </p:txBody>
      </p:sp>
      <p:sp>
        <p:nvSpPr>
          <p:cNvPr id="2" name="正方形/長方形 1"/>
          <p:cNvSpPr/>
          <p:nvPr/>
        </p:nvSpPr>
        <p:spPr>
          <a:xfrm>
            <a:off x="2158560" y="2152614"/>
            <a:ext cx="4833810" cy="1636426"/>
          </a:xfrm>
          <a:prstGeom prst="rect">
            <a:avLst/>
          </a:prstGeom>
          <a:no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000" indent="-457200" algn="just">
              <a:lnSpc>
                <a:spcPts val="1800"/>
              </a:lnSpc>
            </a:pPr>
            <a:r>
              <a:rPr lang="en-US" altLang="ja-JP" sz="16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第２期</a:t>
            </a:r>
            <a:r>
              <a:rPr lang="ja-JP" altLang="en-US" sz="16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総合戦略で盛り込む新たな</a:t>
            </a:r>
            <a:r>
              <a:rPr lang="ja-JP" altLang="en-US" sz="16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視点</a:t>
            </a:r>
            <a:r>
              <a:rPr lang="en-US" altLang="ja-JP" sz="16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p>
          <a:p>
            <a:pPr marL="180000" indent="-457200" algn="just">
              <a:lnSpc>
                <a:spcPts val="1800"/>
              </a:lnSpc>
            </a:pPr>
            <a:r>
              <a:rPr lang="ja-JP" altLang="en-US" sz="16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◎万博のインパクトを活かした</a:t>
            </a:r>
            <a:r>
              <a:rPr lang="ja-JP" altLang="en-US" sz="16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取組みの</a:t>
            </a:r>
            <a:r>
              <a:rPr lang="ja-JP" altLang="en-US" sz="16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16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6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SDG</a:t>
            </a:r>
            <a:r>
              <a:rPr lang="ja-JP" altLang="en-US" sz="1600" dirty="0" err="1">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ｓ</a:t>
            </a:r>
            <a:r>
              <a:rPr lang="ja-JP" altLang="en-US" sz="16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の推進</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スマートシティ実現に向けた</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取組み</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6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◎外国人材の活用</a:t>
            </a:r>
            <a:endParaRPr lang="en-US" altLang="ja-JP" sz="16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6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◎環境にやさしい都市の</a:t>
            </a:r>
            <a:r>
              <a:rPr lang="ja-JP" altLang="en-US" sz="16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実現</a:t>
            </a:r>
            <a:endParaRPr lang="en-US" altLang="ja-JP" sz="16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6587941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p:cNvCxnSpPr/>
          <p:nvPr/>
        </p:nvCxnSpPr>
        <p:spPr>
          <a:xfrm>
            <a:off x="971604" y="2276872"/>
            <a:ext cx="7200800" cy="0"/>
          </a:xfrm>
          <a:prstGeom prst="line">
            <a:avLst/>
          </a:prstGeom>
        </p:spPr>
        <p:style>
          <a:lnRef idx="3">
            <a:schemeClr val="accent1"/>
          </a:lnRef>
          <a:fillRef idx="0">
            <a:schemeClr val="accent1"/>
          </a:fillRef>
          <a:effectRef idx="2">
            <a:schemeClr val="accent1"/>
          </a:effectRef>
          <a:fontRef idx="minor">
            <a:schemeClr val="tx1"/>
          </a:fontRef>
        </p:style>
      </p:cxnSp>
      <p:sp>
        <p:nvSpPr>
          <p:cNvPr id="3" name="正方形/長方形 2"/>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16</a:t>
            </a:fld>
            <a:endParaRPr lang="ja-JP" altLang="en-US" dirty="0">
              <a:solidFill>
                <a:prstClr val="black"/>
              </a:solidFill>
            </a:endParaRPr>
          </a:p>
        </p:txBody>
      </p:sp>
      <p:sp>
        <p:nvSpPr>
          <p:cNvPr id="4" name="テキスト ボックス 3"/>
          <p:cNvSpPr txBox="1"/>
          <p:nvPr/>
        </p:nvSpPr>
        <p:spPr>
          <a:xfrm>
            <a:off x="735776" y="1453331"/>
            <a:ext cx="8020792" cy="523220"/>
          </a:xfrm>
          <a:prstGeom prst="rect">
            <a:avLst/>
          </a:prstGeom>
          <a:noFill/>
        </p:spPr>
        <p:txBody>
          <a:bodyPr wrap="square" rtlCol="0">
            <a:spAutoFit/>
          </a:bodyPr>
          <a:lstStyle/>
          <a:p>
            <a:r>
              <a:rPr lang="ja-JP" altLang="en-US"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2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総合戦略</a:t>
            </a:r>
            <a:r>
              <a:rPr lang="ja-JP" altLang="en-US" sz="2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の方向性</a:t>
            </a:r>
            <a:endParaRPr lang="ja-JP" altLang="en-US"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26275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２</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総合戦略</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の方向性</a:t>
            </a:r>
          </a:p>
        </p:txBody>
      </p:sp>
      <p:cxnSp>
        <p:nvCxnSpPr>
          <p:cNvPr id="3" name="直線コネクタ 2"/>
          <p:cNvCxnSpPr/>
          <p:nvPr/>
        </p:nvCxnSpPr>
        <p:spPr>
          <a:xfrm>
            <a:off x="179516"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正方形/長方形 4"/>
          <p:cNvSpPr/>
          <p:nvPr/>
        </p:nvSpPr>
        <p:spPr>
          <a:xfrm>
            <a:off x="107508" y="557972"/>
            <a:ext cx="8856984" cy="6740307"/>
          </a:xfrm>
          <a:prstGeom prst="rect">
            <a:avLst/>
          </a:prstGeom>
        </p:spPr>
        <p:txBody>
          <a:bodyPr wrap="square">
            <a:spAutoFit/>
          </a:bodyPr>
          <a:lstStyle/>
          <a:p>
            <a:pPr marL="180000" indent="-457200" algn="just"/>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大阪を取り巻く課題に的確に対応するとともに、人口減少・高齢化社会に対応した人口減少抑制対策（自然増を目的とした若者・女性の自立支援、社会増を目的とした定住魅力・都市魅力の向上など）をはじめ、人口減少や構造変化による影響（労働力の減少、医療介護需要の増大、高齢社会に対応した災害対策など）への対応、行政基盤の確保に対応した取り組みを進めるため、本総合戦略では</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大阪府人口ビジョン</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の３つの方向性のもと、①～⑥の６つを戦略の柱と位置付けます</a:t>
            </a:r>
            <a:r>
              <a:rPr lang="ja-JP" altLang="en-US" sz="16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Ⅰ</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）若者が活躍でき、子育て安心の都市「大阪」の実現</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288000" indent="-576000" algn="just"/>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600" dirty="0" smtClean="0"/>
              <a:t>子育て</a:t>
            </a:r>
            <a:r>
              <a:rPr lang="ja-JP" altLang="ja-JP" sz="1600" dirty="0"/>
              <a:t>世代</a:t>
            </a:r>
            <a:r>
              <a:rPr lang="ja-JP" altLang="ja-JP" sz="1600" dirty="0" smtClean="0"/>
              <a:t>が仕事</a:t>
            </a:r>
            <a:r>
              <a:rPr lang="ja-JP" altLang="ja-JP" sz="1600" dirty="0"/>
              <a:t>と子育てを両立し、安心して子どもを産み育てるには、若い世代の経済的な自立と保育環境の量的・質的充実などの環境整備が重要</a:t>
            </a:r>
            <a:r>
              <a:rPr lang="ja-JP" altLang="ja-JP" sz="1600" dirty="0" smtClean="0"/>
              <a:t>で</a:t>
            </a:r>
            <a:r>
              <a:rPr lang="ja-JP" altLang="en-US" sz="1600" dirty="0" smtClean="0"/>
              <a:t>す</a:t>
            </a:r>
            <a:r>
              <a:rPr lang="ja-JP" altLang="ja-JP" sz="1600" dirty="0" smtClean="0"/>
              <a:t>。</a:t>
            </a:r>
            <a:endParaRPr lang="ja-JP" altLang="ja-JP" sz="1600" dirty="0"/>
          </a:p>
          <a:p>
            <a:pPr marL="288000" indent="-457200" algn="just"/>
            <a:r>
              <a:rPr lang="ja-JP" altLang="en-US" sz="1600" dirty="0" smtClean="0"/>
              <a:t>　　　また、次代の「大阪」を担う、子どもたちへの支援（学習面、生活面）や、</a:t>
            </a:r>
            <a:r>
              <a:rPr lang="ja-JP" altLang="en-US" sz="1600" dirty="0" smtClean="0">
                <a:solidFill>
                  <a:srgbClr val="FF0000"/>
                </a:solidFill>
              </a:rPr>
              <a:t>グローバル人材の育成などの高校における教育力の向上に取組みます</a:t>
            </a:r>
            <a:r>
              <a:rPr lang="ja-JP" altLang="en-US" sz="1600" dirty="0" smtClean="0"/>
              <a:t>。</a:t>
            </a:r>
            <a:endParaRPr lang="en-US" altLang="ja-JP" sz="1600" dirty="0" smtClean="0"/>
          </a:p>
          <a:p>
            <a:pPr marL="288000" indent="-457200" algn="just"/>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288000" indent="-457200" algn="just"/>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8000" indent="-457200" algn="just"/>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Ⅱ</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）人口減少・超高齢社会でも持続可能な地域づくり</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288000" indent="-457200" algn="just"/>
            <a:r>
              <a:rPr lang="ja-JP" altLang="en-US" sz="1600" dirty="0" smtClean="0"/>
              <a:t>　　　</a:t>
            </a:r>
            <a:r>
              <a:rPr lang="ja-JP" altLang="ja-JP" sz="1600" dirty="0" smtClean="0"/>
              <a:t>今後、高齢化が進展する中で</a:t>
            </a:r>
            <a:r>
              <a:rPr lang="ja-JP" altLang="en-US" sz="1600" dirty="0" smtClean="0"/>
              <a:t>は</a:t>
            </a:r>
            <a:r>
              <a:rPr lang="ja-JP" altLang="ja-JP" sz="1600" dirty="0" smtClean="0"/>
              <a:t>、</a:t>
            </a:r>
            <a:r>
              <a:rPr lang="ja-JP" altLang="en-US" sz="1600" dirty="0" smtClean="0"/>
              <a:t>日常的な</a:t>
            </a:r>
            <a:r>
              <a:rPr lang="ja-JP" altLang="en-US" sz="1600" dirty="0"/>
              <a:t>健康づくりやけんしん（健診・検診）</a:t>
            </a:r>
            <a:r>
              <a:rPr lang="ja-JP" altLang="en-US" sz="1600" dirty="0" smtClean="0"/>
              <a:t>の受診など「予防」の機運を高め、府民の健康寿命の延伸に加え、</a:t>
            </a:r>
            <a:r>
              <a:rPr lang="ja-JP" altLang="en-US" sz="1600" dirty="0" smtClean="0">
                <a:solidFill>
                  <a:srgbClr val="FF0000"/>
                </a:solidFill>
              </a:rPr>
              <a:t>健康状態に応じて、誰もが生涯を通じ、いきいきと長く活動できる「</a:t>
            </a:r>
            <a:r>
              <a:rPr lang="en-US" altLang="ja-JP" sz="1600" dirty="0" smtClean="0">
                <a:solidFill>
                  <a:srgbClr val="FF0000"/>
                </a:solidFill>
              </a:rPr>
              <a:t>10</a:t>
            </a:r>
            <a:r>
              <a:rPr lang="ja-JP" altLang="en-US" sz="1600" dirty="0" smtClean="0">
                <a:solidFill>
                  <a:srgbClr val="FF0000"/>
                </a:solidFill>
              </a:rPr>
              <a:t>歳若返り」の取組みも進めます。</a:t>
            </a:r>
            <a:r>
              <a:rPr lang="ja-JP" altLang="en-US" sz="1600" dirty="0" smtClean="0"/>
              <a:t>また、</a:t>
            </a:r>
            <a:r>
              <a:rPr lang="ja-JP" altLang="ja-JP" sz="1600" dirty="0" smtClean="0"/>
              <a:t>高齢者</a:t>
            </a:r>
            <a:r>
              <a:rPr lang="ja-JP" altLang="en-US" sz="1600" dirty="0" smtClean="0"/>
              <a:t>等</a:t>
            </a:r>
            <a:r>
              <a:rPr lang="ja-JP" altLang="ja-JP" sz="1600" dirty="0" smtClean="0"/>
              <a:t>が安心して生活</a:t>
            </a:r>
            <a:r>
              <a:rPr lang="ja-JP" altLang="en-US" sz="1600" dirty="0" smtClean="0"/>
              <a:t>できるよう</a:t>
            </a:r>
            <a:r>
              <a:rPr lang="ja-JP" altLang="ja-JP" sz="1600" dirty="0" smtClean="0"/>
              <a:t>、医療・介護体制の確保はもとより、</a:t>
            </a:r>
            <a:r>
              <a:rPr lang="ja-JP" altLang="en-US" sz="1600" dirty="0" smtClean="0"/>
              <a:t>地域コミュニティの減少や弱体化に伴う</a:t>
            </a:r>
            <a:r>
              <a:rPr lang="ja-JP" altLang="ja-JP" sz="1600" dirty="0" smtClean="0"/>
              <a:t>防犯力・防災力</a:t>
            </a:r>
            <a:r>
              <a:rPr lang="ja-JP" altLang="en-US" sz="1600" dirty="0" smtClean="0"/>
              <a:t>等の低下を防ぐための</a:t>
            </a:r>
            <a:r>
              <a:rPr lang="ja-JP" altLang="ja-JP" sz="1600" dirty="0" smtClean="0"/>
              <a:t>地域力の再生やソーシャルキャピタルの向上</a:t>
            </a:r>
            <a:r>
              <a:rPr lang="ja-JP" altLang="en-US" sz="1600" dirty="0"/>
              <a:t>を図ることや、</a:t>
            </a:r>
            <a:r>
              <a:rPr lang="ja-JP" altLang="en-US" sz="1600" dirty="0">
                <a:solidFill>
                  <a:srgbClr val="FF0000"/>
                </a:solidFill>
              </a:rPr>
              <a:t>住民の生活の質を高めるための先端技術の活用が必要です。 </a:t>
            </a:r>
            <a:r>
              <a:rPr lang="ja-JP" altLang="en-US" sz="1600" dirty="0" smtClean="0"/>
              <a:t>　　　</a:t>
            </a:r>
            <a:r>
              <a:rPr lang="ja-JP" altLang="en-US" sz="1600" dirty="0"/>
              <a:t>人口減少社会に応じた、最適な都市基盤の再構築や長寿命化を進めるとともに、災害対策や治安・交通安全対策などによる安全・安心の</a:t>
            </a:r>
            <a:r>
              <a:rPr lang="ja-JP" altLang="en-US" sz="1600" dirty="0" smtClean="0"/>
              <a:t>実現、</a:t>
            </a:r>
            <a:r>
              <a:rPr lang="ja-JP" altLang="en-US" sz="1600" dirty="0">
                <a:solidFill>
                  <a:srgbClr val="FF0000"/>
                </a:solidFill>
              </a:rPr>
              <a:t>低炭素社会に向けた取組み推進やプラスチック対策などに</a:t>
            </a:r>
            <a:r>
              <a:rPr lang="ja-JP" altLang="en-US" sz="1600" dirty="0" smtClean="0">
                <a:solidFill>
                  <a:srgbClr val="FF0000"/>
                </a:solidFill>
              </a:rPr>
              <a:t>よる環境</a:t>
            </a:r>
            <a:r>
              <a:rPr lang="ja-JP" altLang="en-US" sz="1600" dirty="0">
                <a:solidFill>
                  <a:srgbClr val="FF0000"/>
                </a:solidFill>
              </a:rPr>
              <a:t>にやさしい都市の実現を</a:t>
            </a:r>
            <a:r>
              <a:rPr lang="ja-JP" altLang="en-US" sz="1600" dirty="0" smtClean="0">
                <a:solidFill>
                  <a:srgbClr val="FF0000"/>
                </a:solidFill>
              </a:rPr>
              <a:t>通じ</a:t>
            </a:r>
            <a:r>
              <a:rPr lang="ja-JP" altLang="en-US" sz="1600" dirty="0" smtClean="0">
                <a:solidFill>
                  <a:srgbClr val="00B050"/>
                </a:solidFill>
              </a:rPr>
              <a:t>、</a:t>
            </a:r>
            <a:r>
              <a:rPr lang="ja-JP" altLang="en-US" sz="1600" dirty="0"/>
              <a:t>持続可能なまちづくりに取り組みます。</a:t>
            </a:r>
            <a:endParaRPr lang="ja-JP" altLang="ja-JP" sz="1600" dirty="0"/>
          </a:p>
          <a:p>
            <a:pPr marL="180000" indent="-457200" algn="just"/>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452222" y="3356992"/>
            <a:ext cx="8289020" cy="5760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smtClean="0">
                <a:solidFill>
                  <a:schemeClr val="tx1"/>
                </a:solidFill>
              </a:rPr>
              <a:t>①　若い世代の就職・結婚・出産・子育ての希望を実現する</a:t>
            </a:r>
            <a:endParaRPr lang="en-US" altLang="ja-JP" sz="1600" dirty="0" smtClean="0">
              <a:solidFill>
                <a:schemeClr val="tx1"/>
              </a:solidFill>
            </a:endParaRPr>
          </a:p>
          <a:p>
            <a:r>
              <a:rPr lang="ja-JP" altLang="en-US" sz="1600" dirty="0" smtClean="0">
                <a:solidFill>
                  <a:schemeClr val="tx1"/>
                </a:solidFill>
              </a:rPr>
              <a:t>②　次代の「大阪」を担う人をつくる　</a:t>
            </a:r>
            <a:endParaRPr kumimoji="1" lang="ja-JP" altLang="en-US" sz="1600" dirty="0">
              <a:solidFill>
                <a:schemeClr val="tx1"/>
              </a:solidFill>
            </a:endParaRPr>
          </a:p>
        </p:txBody>
      </p:sp>
      <p:sp>
        <p:nvSpPr>
          <p:cNvPr id="8" name="正方形/長方形 7"/>
          <p:cNvSpPr/>
          <p:nvPr/>
        </p:nvSpPr>
        <p:spPr>
          <a:xfrm>
            <a:off x="467544" y="6252905"/>
            <a:ext cx="8289020" cy="5760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a:solidFill>
                  <a:schemeClr val="tx1"/>
                </a:solidFill>
              </a:rPr>
              <a:t>③　誰もが健康でいきいき</a:t>
            </a:r>
            <a:r>
              <a:rPr lang="ja-JP" altLang="en-US" sz="1600" dirty="0" smtClean="0">
                <a:solidFill>
                  <a:schemeClr val="tx1"/>
                </a:solidFill>
              </a:rPr>
              <a:t>と活躍できる「まち」をつくる</a:t>
            </a:r>
            <a:endParaRPr lang="ja-JP" altLang="en-US" sz="1600" dirty="0">
              <a:solidFill>
                <a:schemeClr val="tx1"/>
              </a:solidFill>
            </a:endParaRPr>
          </a:p>
          <a:p>
            <a:r>
              <a:rPr lang="ja-JP" altLang="en-US" sz="1600" dirty="0" smtClean="0">
                <a:solidFill>
                  <a:schemeClr val="tx1"/>
                </a:solidFill>
              </a:rPr>
              <a:t>④　安全・安心な地域をつくる</a:t>
            </a:r>
            <a:endParaRPr kumimoji="1" lang="ja-JP" altLang="en-US" sz="1600" dirty="0">
              <a:solidFill>
                <a:schemeClr val="tx1"/>
              </a:solidFill>
            </a:endParaRPr>
          </a:p>
        </p:txBody>
      </p: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17</a:t>
            </a:fld>
            <a:endParaRPr lang="ja-JP" altLang="en-US" dirty="0">
              <a:solidFill>
                <a:prstClr val="black"/>
              </a:solidFill>
            </a:endParaRPr>
          </a:p>
        </p:txBody>
      </p:sp>
    </p:spTree>
    <p:extLst>
      <p:ext uri="{BB962C8B-B14F-4D97-AF65-F5344CB8AC3E}">
        <p14:creationId xmlns:p14="http://schemas.microsoft.com/office/powerpoint/2010/main" val="24317717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6"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18</a:t>
            </a:fld>
            <a:endParaRPr lang="ja-JP" altLang="en-US" dirty="0">
              <a:solidFill>
                <a:prstClr val="black"/>
              </a:solidFill>
            </a:endParaRPr>
          </a:p>
        </p:txBody>
      </p:sp>
      <p:sp>
        <p:nvSpPr>
          <p:cNvPr id="5" name="正方形/長方形 4"/>
          <p:cNvSpPr/>
          <p:nvPr/>
        </p:nvSpPr>
        <p:spPr>
          <a:xfrm>
            <a:off x="107504" y="706418"/>
            <a:ext cx="8856984" cy="3785652"/>
          </a:xfrm>
          <a:prstGeom prst="rect">
            <a:avLst/>
          </a:prstGeom>
        </p:spPr>
        <p:txBody>
          <a:bodyPr wrap="square">
            <a:spAutoFit/>
          </a:bodyPr>
          <a:lstStyle/>
          <a:p>
            <a:pPr marL="180000" indent="-457200" algn="just"/>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）東西二極の一極としての社会経済構造の構築</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288000" indent="-457200" algn="just"/>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600" dirty="0" smtClean="0"/>
              <a:t>わが国</a:t>
            </a:r>
            <a:r>
              <a:rPr lang="ja-JP" altLang="ja-JP" sz="1600" dirty="0"/>
              <a:t>第二の経済圏</a:t>
            </a:r>
            <a:r>
              <a:rPr lang="ja-JP" altLang="ja-JP" sz="1600" dirty="0" smtClean="0"/>
              <a:t>である</a:t>
            </a:r>
            <a:r>
              <a:rPr lang="ja-JP" altLang="en-US" sz="1600" dirty="0" smtClean="0"/>
              <a:t>関西</a:t>
            </a:r>
            <a:r>
              <a:rPr lang="ja-JP" altLang="ja-JP" sz="1600" dirty="0" smtClean="0"/>
              <a:t>都市圏</a:t>
            </a:r>
            <a:r>
              <a:rPr lang="ja-JP" altLang="ja-JP" sz="1600" dirty="0"/>
              <a:t>（大阪・京都・神戸等</a:t>
            </a:r>
            <a:r>
              <a:rPr lang="ja-JP" altLang="ja-JP" sz="1600" dirty="0" smtClean="0"/>
              <a:t>）は</a:t>
            </a:r>
            <a:r>
              <a:rPr lang="ja-JP" altLang="ja-JP" sz="1600" dirty="0"/>
              <a:t>、首都圏とならぶ東西二極の一極として、西日本の拠点としての機能はもとより、関空・阪神港等の国際水準</a:t>
            </a:r>
            <a:r>
              <a:rPr lang="ja-JP" altLang="ja-JP" sz="1600" dirty="0" smtClean="0"/>
              <a:t>のインフラ</a:t>
            </a:r>
            <a:r>
              <a:rPr lang="ja-JP" altLang="ja-JP" sz="1600" dirty="0"/>
              <a:t>を活かし、急速に成長するアジア新興国をはじめ世界から成長力をとりこみ、日本全体に波及させるゲートウェイ</a:t>
            </a:r>
            <a:r>
              <a:rPr lang="ja-JP" altLang="ja-JP" sz="1600" dirty="0" smtClean="0"/>
              <a:t>機能</a:t>
            </a:r>
            <a:r>
              <a:rPr lang="ja-JP" altLang="en-US" sz="1600" dirty="0" smtClean="0"/>
              <a:t>の発揮が期待されています。</a:t>
            </a:r>
            <a:r>
              <a:rPr lang="ja-JP" altLang="en-US" sz="1600" dirty="0" smtClean="0">
                <a:solidFill>
                  <a:srgbClr val="FF0000"/>
                </a:solidFill>
              </a:rPr>
              <a:t>一方で、人口減少に伴う労働力の不足が課題となっていることから</a:t>
            </a:r>
            <a:r>
              <a:rPr lang="ja-JP" altLang="en-US" sz="1600" dirty="0">
                <a:solidFill>
                  <a:srgbClr val="FF0000"/>
                </a:solidFill>
              </a:rPr>
              <a:t>、</a:t>
            </a:r>
            <a:r>
              <a:rPr lang="ja-JP" altLang="en-US" sz="1600" dirty="0" smtClean="0">
                <a:solidFill>
                  <a:srgbClr val="FF0000"/>
                </a:solidFill>
              </a:rPr>
              <a:t>外国</a:t>
            </a:r>
            <a:r>
              <a:rPr lang="ja-JP" altLang="en-US" sz="1600" dirty="0">
                <a:solidFill>
                  <a:srgbClr val="FF0000"/>
                </a:solidFill>
              </a:rPr>
              <a:t>人材の活用に</a:t>
            </a:r>
            <a:r>
              <a:rPr lang="ja-JP" altLang="en-US" sz="1600" dirty="0" smtClean="0">
                <a:solidFill>
                  <a:srgbClr val="FF0000"/>
                </a:solidFill>
              </a:rPr>
              <a:t>向けた受入環境整備などにより、持続的な成長が必要です。</a:t>
            </a:r>
            <a:endParaRPr lang="en-US" altLang="ja-JP" sz="1600" dirty="0" smtClean="0">
              <a:solidFill>
                <a:srgbClr val="FF0000"/>
              </a:solidFill>
            </a:endParaRPr>
          </a:p>
          <a:p>
            <a:pPr marL="288000" indent="-457200" algn="just"/>
            <a:r>
              <a:rPr lang="ja-JP" altLang="en-US" sz="1600" dirty="0"/>
              <a:t>　</a:t>
            </a:r>
            <a:r>
              <a:rPr lang="ja-JP" altLang="en-US" sz="1600" dirty="0" smtClean="0"/>
              <a:t>　　また、</a:t>
            </a:r>
            <a:r>
              <a:rPr lang="ja-JP" altLang="en-US" sz="1600" dirty="0" smtClean="0">
                <a:solidFill>
                  <a:srgbClr val="FF0000"/>
                </a:solidFill>
              </a:rPr>
              <a:t>百舌鳥・古市古墳群の世界遺産登録、</a:t>
            </a:r>
            <a:r>
              <a:rPr lang="en-US" altLang="ja-JP" sz="1600" dirty="0" smtClean="0">
                <a:solidFill>
                  <a:srgbClr val="FF0000"/>
                </a:solidFill>
              </a:rPr>
              <a:t>IR</a:t>
            </a:r>
            <a:r>
              <a:rPr lang="ja-JP" altLang="en-US" sz="1600" dirty="0" smtClean="0">
                <a:solidFill>
                  <a:srgbClr val="FF0000"/>
                </a:solidFill>
              </a:rPr>
              <a:t>の立地などをインパクトに、世界に存在感を示す都市魅力を創造することにより、</a:t>
            </a:r>
            <a:r>
              <a:rPr lang="ja-JP" altLang="en-US" sz="1600" dirty="0"/>
              <a:t>内外からの集客力の強化を図り、交流人口を増やします</a:t>
            </a:r>
            <a:r>
              <a:rPr lang="ja-JP" altLang="en-US" sz="1600" dirty="0" smtClean="0"/>
              <a:t>。</a:t>
            </a:r>
            <a:r>
              <a:rPr lang="ja-JP" altLang="en-US" sz="1600" dirty="0">
                <a:solidFill>
                  <a:srgbClr val="FF0000"/>
                </a:solidFill>
              </a:rPr>
              <a:t>さらに、スマートシティの推進に向けた取組みや</a:t>
            </a:r>
            <a:r>
              <a:rPr lang="ja-JP" altLang="en-US" sz="1600" dirty="0" smtClean="0">
                <a:solidFill>
                  <a:srgbClr val="FF0000"/>
                </a:solidFill>
              </a:rPr>
              <a:t>、</a:t>
            </a:r>
            <a:r>
              <a:rPr lang="ja-JP" altLang="en-US" sz="1600" dirty="0" smtClean="0"/>
              <a:t>住みやすい</a:t>
            </a:r>
            <a:r>
              <a:rPr lang="ja-JP" altLang="en-US" sz="1600" dirty="0"/>
              <a:t>都市をめざし、定住魅力を高めることで、東京圏への人口流出に歯止めをかけていきます</a:t>
            </a:r>
            <a:r>
              <a:rPr lang="ja-JP" altLang="en-US" sz="1600" dirty="0" smtClean="0"/>
              <a:t>。</a:t>
            </a:r>
            <a:endParaRPr lang="en-US" altLang="ja-JP" sz="1600" dirty="0" smtClean="0"/>
          </a:p>
          <a:p>
            <a:pPr marL="288000" indent="-457200" algn="just"/>
            <a:endParaRPr lang="en-US" altLang="ja-JP" sz="1600" dirty="0"/>
          </a:p>
          <a:p>
            <a:pPr marL="288000" indent="-457200" algn="just"/>
            <a:endParaRPr lang="en-US" altLang="ja-JP" sz="1600" dirty="0" smtClean="0"/>
          </a:p>
          <a:p>
            <a:pPr marL="288000" indent="-457200" algn="just"/>
            <a:endParaRPr lang="en-US" altLang="ja-JP" sz="1600" dirty="0"/>
          </a:p>
          <a:p>
            <a:pPr marL="288000" indent="-457200" algn="just"/>
            <a:endParaRPr lang="en-US" altLang="ja-JP" sz="1600" dirty="0" smtClean="0"/>
          </a:p>
          <a:p>
            <a:pPr marL="288000" indent="-457200" algn="just"/>
            <a:endParaRPr lang="en-US" altLang="ja-JP" sz="1600" dirty="0"/>
          </a:p>
        </p:txBody>
      </p:sp>
      <p:sp>
        <p:nvSpPr>
          <p:cNvPr id="7" name="正方形/長方形 6"/>
          <p:cNvSpPr/>
          <p:nvPr/>
        </p:nvSpPr>
        <p:spPr>
          <a:xfrm>
            <a:off x="427494" y="3326686"/>
            <a:ext cx="8289020" cy="63367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a:solidFill>
                  <a:schemeClr val="tx1"/>
                </a:solidFill>
              </a:rPr>
              <a:t>⑤</a:t>
            </a:r>
            <a:r>
              <a:rPr lang="ja-JP" altLang="en-US" sz="1600" dirty="0" smtClean="0">
                <a:solidFill>
                  <a:schemeClr val="tx1"/>
                </a:solidFill>
              </a:rPr>
              <a:t>　</a:t>
            </a:r>
            <a:r>
              <a:rPr lang="ja-JP" altLang="en-US" sz="1600" dirty="0">
                <a:solidFill>
                  <a:schemeClr val="tx1"/>
                </a:solidFill>
              </a:rPr>
              <a:t>都市としての経済</a:t>
            </a:r>
            <a:r>
              <a:rPr lang="ja-JP" altLang="en-US" sz="1600" dirty="0" smtClean="0">
                <a:solidFill>
                  <a:schemeClr val="tx1"/>
                </a:solidFill>
              </a:rPr>
              <a:t>機能を強化する</a:t>
            </a:r>
            <a:endParaRPr lang="en-US" altLang="ja-JP" sz="1600" dirty="0" smtClean="0">
              <a:solidFill>
                <a:schemeClr val="tx1"/>
              </a:solidFill>
            </a:endParaRPr>
          </a:p>
          <a:p>
            <a:r>
              <a:rPr lang="ja-JP" altLang="en-US" sz="1600" dirty="0">
                <a:solidFill>
                  <a:schemeClr val="tx1"/>
                </a:solidFill>
              </a:rPr>
              <a:t>⑥　</a:t>
            </a:r>
            <a:r>
              <a:rPr lang="ja-JP" altLang="en-US" sz="1600" dirty="0" smtClean="0">
                <a:solidFill>
                  <a:schemeClr val="tx1"/>
                </a:solidFill>
              </a:rPr>
              <a:t>定住魅力・都市魅力を強化する</a:t>
            </a:r>
            <a:r>
              <a:rPr lang="ja-JP" altLang="en-US" sz="1600" dirty="0">
                <a:solidFill>
                  <a:schemeClr val="tx1"/>
                </a:solidFill>
              </a:rPr>
              <a:t>　</a:t>
            </a:r>
            <a:endParaRPr kumimoji="1" lang="ja-JP" altLang="en-US" sz="1600" dirty="0">
              <a:solidFill>
                <a:schemeClr val="tx1"/>
              </a:solidFill>
            </a:endParaRPr>
          </a:p>
        </p:txBody>
      </p:sp>
      <p:sp>
        <p:nvSpPr>
          <p:cNvPr id="9" name="正方形/長方形 8"/>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２</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総合戦略</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の方向性</a:t>
            </a:r>
          </a:p>
        </p:txBody>
      </p:sp>
    </p:spTree>
    <p:extLst>
      <p:ext uri="{BB962C8B-B14F-4D97-AF65-F5344CB8AC3E}">
        <p14:creationId xmlns:p14="http://schemas.microsoft.com/office/powerpoint/2010/main" val="3057370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23530" y="77844"/>
            <a:ext cx="8136904" cy="369332"/>
          </a:xfrm>
          <a:prstGeom prst="rect">
            <a:avLst/>
          </a:prstGeom>
        </p:spPr>
        <p:txBody>
          <a:bodyPr wrap="square">
            <a:spAutoFit/>
          </a:bodyPr>
          <a:lstStyle/>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構成（案）</a:t>
            </a:r>
          </a:p>
        </p:txBody>
      </p:sp>
      <p:cxnSp>
        <p:nvCxnSpPr>
          <p:cNvPr id="3" name="直線コネクタ 2"/>
          <p:cNvCxnSpPr/>
          <p:nvPr/>
        </p:nvCxnSpPr>
        <p:spPr>
          <a:xfrm>
            <a:off x="179516" y="523131"/>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8" name="Rectangle 3"/>
          <p:cNvSpPr txBox="1">
            <a:spLocks noChangeArrowheads="1"/>
          </p:cNvSpPr>
          <p:nvPr/>
        </p:nvSpPr>
        <p:spPr>
          <a:xfrm>
            <a:off x="745393" y="661542"/>
            <a:ext cx="7653213" cy="5721118"/>
          </a:xfrm>
          <a:prstGeom prst="rect">
            <a:avLst/>
          </a:prstGeom>
          <a:extLst>
            <a:ext uri="{909E8E84-426E-40DD-AFC4-6F175D3DCCD1}">
              <a14:hiddenFill xmlns:a14="http://schemas.microsoft.com/office/drawing/2010/main">
                <a:solidFill>
                  <a:schemeClr val="bg1"/>
                </a:solidFill>
              </a14:hiddenFill>
            </a:ext>
          </a:extLst>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defTabSz="647700">
              <a:lnSpc>
                <a:spcPts val="2100"/>
              </a:lnSpc>
              <a:spcBef>
                <a:spcPct val="0"/>
              </a:spcBef>
              <a:buFont typeface="Wingdings" pitchFamily="2" charset="2"/>
              <a:buNone/>
              <a:tabLst>
                <a:tab pos="8256588" algn="r"/>
              </a:tabLst>
              <a:defRPr/>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１．基本方針</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2100"/>
              </a:lnSpc>
              <a:spcBef>
                <a:spcPct val="0"/>
              </a:spcBef>
              <a:buFont typeface="Wingdings" pitchFamily="2" charset="2"/>
              <a:buNone/>
              <a:tabLst>
                <a:tab pos="8256588" algn="r"/>
              </a:tabLst>
              <a:defRPr/>
            </a:pPr>
            <a:r>
              <a:rPr lang="ja-JP" altLang="en-US" sz="1600" b="1" i="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i="1" dirty="0" smtClean="0">
                <a:latin typeface="Meiryo UI" panose="020B0604030504040204" pitchFamily="50" charset="-128"/>
                <a:ea typeface="Meiryo UI" panose="020B0604030504040204" pitchFamily="50" charset="-128"/>
                <a:cs typeface="Meiryo UI" panose="020B0604030504040204" pitchFamily="50" charset="-128"/>
              </a:rPr>
              <a:t>大阪府の人口動向について</a:t>
            </a:r>
            <a:endParaRPr lang="en-US" altLang="ja-JP" sz="1600" b="1" i="1" dirty="0">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2100"/>
              </a:lnSpc>
              <a:spcBef>
                <a:spcPct val="0"/>
              </a:spcBef>
              <a:buFont typeface="Wingdings" pitchFamily="2" charset="2"/>
              <a:buNone/>
              <a:tabLst>
                <a:tab pos="8256588" algn="r"/>
              </a:tabLst>
              <a:defRPr/>
            </a:pPr>
            <a:r>
              <a:rPr lang="ja-JP" altLang="en-US" sz="1600" b="1" i="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第</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期総合戦略の振り返り</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2100"/>
              </a:lnSpc>
              <a:spcBef>
                <a:spcPct val="0"/>
              </a:spcBef>
              <a:buFont typeface="Wingdings" pitchFamily="2" charset="2"/>
              <a:buNone/>
              <a:tabLst>
                <a:tab pos="8256588" algn="r"/>
              </a:tabLst>
              <a:defRPr/>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600" b="1" i="1" dirty="0" smtClean="0">
                <a:latin typeface="Meiryo UI" panose="020B0604030504040204" pitchFamily="50" charset="-128"/>
                <a:ea typeface="Meiryo UI" panose="020B0604030504040204" pitchFamily="50" charset="-128"/>
                <a:cs typeface="Meiryo UI" panose="020B0604030504040204" pitchFamily="50" charset="-128"/>
              </a:rPr>
              <a:t>　第</a:t>
            </a:r>
            <a:r>
              <a:rPr lang="en-US" altLang="ja-JP" sz="1600" b="1" i="1"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600" b="1" i="1" dirty="0" smtClean="0">
                <a:latin typeface="Meiryo UI" panose="020B0604030504040204" pitchFamily="50" charset="-128"/>
                <a:ea typeface="Meiryo UI" panose="020B0604030504040204" pitchFamily="50" charset="-128"/>
                <a:cs typeface="Meiryo UI" panose="020B0604030504040204" pitchFamily="50" charset="-128"/>
              </a:rPr>
              <a:t>期総合戦略と関連する府と国の動き</a:t>
            </a:r>
            <a:endParaRPr lang="en-US" altLang="ja-JP" sz="1600" b="1" i="1" dirty="0">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2100"/>
              </a:lnSpc>
              <a:spcBef>
                <a:spcPct val="0"/>
              </a:spcBef>
              <a:buNone/>
              <a:tabLst>
                <a:tab pos="8256588" algn="r"/>
              </a:tabLst>
              <a:defRPr/>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600" b="1" i="1" dirty="0">
                <a:latin typeface="Meiryo UI" panose="020B0604030504040204" pitchFamily="50" charset="-128"/>
                <a:ea typeface="Meiryo UI" panose="020B0604030504040204" pitchFamily="50" charset="-128"/>
                <a:cs typeface="Meiryo UI" panose="020B0604030504040204" pitchFamily="50" charset="-128"/>
              </a:rPr>
              <a:t>　第</a:t>
            </a:r>
            <a:r>
              <a:rPr lang="en-US" altLang="ja-JP" sz="1600" b="1" i="1" dirty="0">
                <a:latin typeface="Meiryo UI" panose="020B0604030504040204" pitchFamily="50" charset="-128"/>
                <a:ea typeface="Meiryo UI" panose="020B0604030504040204" pitchFamily="50" charset="-128"/>
                <a:cs typeface="Meiryo UI" panose="020B0604030504040204" pitchFamily="50" charset="-128"/>
              </a:rPr>
              <a:t>2</a:t>
            </a:r>
            <a:r>
              <a:rPr lang="ja-JP" altLang="en-US" sz="1600" b="1" i="1" dirty="0">
                <a:latin typeface="Meiryo UI" panose="020B0604030504040204" pitchFamily="50" charset="-128"/>
                <a:ea typeface="Meiryo UI" panose="020B0604030504040204" pitchFamily="50" charset="-128"/>
                <a:cs typeface="Meiryo UI" panose="020B0604030504040204" pitchFamily="50" charset="-128"/>
              </a:rPr>
              <a:t>期総合</a:t>
            </a:r>
            <a:r>
              <a:rPr lang="ja-JP" altLang="en-US" sz="1600" b="1" i="1" dirty="0" smtClean="0">
                <a:latin typeface="Meiryo UI" panose="020B0604030504040204" pitchFamily="50" charset="-128"/>
                <a:ea typeface="Meiryo UI" panose="020B0604030504040204" pitchFamily="50" charset="-128"/>
                <a:cs typeface="Meiryo UI" panose="020B0604030504040204" pitchFamily="50" charset="-128"/>
              </a:rPr>
              <a:t>戦略の策定に向けて</a:t>
            </a:r>
            <a:endParaRPr lang="en-US" altLang="ja-JP" sz="1600" b="1" i="1" dirty="0">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2100"/>
              </a:lnSpc>
              <a:spcBef>
                <a:spcPct val="0"/>
              </a:spcBef>
              <a:buNone/>
              <a:tabLst>
                <a:tab pos="8256588" algn="r"/>
              </a:tabLst>
              <a:defRPr/>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1600" b="1" i="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i="1" dirty="0" smtClean="0">
                <a:latin typeface="Meiryo UI" panose="020B0604030504040204" pitchFamily="50" charset="-128"/>
                <a:ea typeface="Meiryo UI" panose="020B0604030504040204" pitchFamily="50" charset="-128"/>
                <a:cs typeface="Meiryo UI" panose="020B0604030504040204" pitchFamily="50" charset="-128"/>
              </a:rPr>
              <a:t>計画期間</a:t>
            </a:r>
            <a:endParaRPr lang="en-US" altLang="ja-JP" sz="1600" b="1" i="1" dirty="0">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2100"/>
              </a:lnSpc>
              <a:spcBef>
                <a:spcPct val="0"/>
              </a:spcBef>
              <a:buFont typeface="Wingdings" pitchFamily="2" charset="2"/>
              <a:buNone/>
              <a:tabLst>
                <a:tab pos="8256588" algn="r"/>
              </a:tabLst>
              <a:defRPr/>
            </a:pP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2100"/>
              </a:lnSpc>
              <a:spcBef>
                <a:spcPct val="0"/>
              </a:spcBef>
              <a:buFont typeface="Wingdings" pitchFamily="2" charset="2"/>
              <a:buNone/>
              <a:tabLst>
                <a:tab pos="8256588" algn="r"/>
              </a:tabLst>
              <a:defRPr/>
            </a:pP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2100"/>
              </a:lnSpc>
              <a:spcBef>
                <a:spcPct val="0"/>
              </a:spcBef>
              <a:buFont typeface="Wingdings" pitchFamily="2" charset="2"/>
              <a:buNone/>
              <a:tabLst>
                <a:tab pos="8256588" algn="r"/>
              </a:tabLst>
              <a:defRPr/>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２．総合戦略の方向性</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2100"/>
              </a:lnSpc>
              <a:spcBef>
                <a:spcPct val="0"/>
              </a:spcBef>
              <a:buFont typeface="Wingdings" pitchFamily="2" charset="2"/>
              <a:buNone/>
              <a:tabLst>
                <a:tab pos="8256588" algn="r"/>
              </a:tabLst>
              <a:defRPr/>
            </a:pPr>
            <a:r>
              <a:rPr lang="ja-JP" altLang="en-US" sz="1600" b="1" i="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i="1" dirty="0" smtClean="0">
                <a:latin typeface="Meiryo UI" panose="020B0604030504040204" pitchFamily="50" charset="-128"/>
                <a:ea typeface="Meiryo UI" panose="020B0604030504040204" pitchFamily="50" charset="-128"/>
                <a:cs typeface="Meiryo UI" panose="020B0604030504040204" pitchFamily="50" charset="-128"/>
              </a:rPr>
              <a:t>Ⅰ</a:t>
            </a:r>
            <a:r>
              <a:rPr lang="ja-JP" altLang="en-US" sz="1600" b="1" i="1" dirty="0">
                <a:latin typeface="Meiryo UI" panose="020B0604030504040204" pitchFamily="50" charset="-128"/>
                <a:ea typeface="Meiryo UI" panose="020B0604030504040204" pitchFamily="50" charset="-128"/>
                <a:cs typeface="Meiryo UI" panose="020B0604030504040204" pitchFamily="50" charset="-128"/>
              </a:rPr>
              <a:t>）若者が活躍でき、子育て安心の都市「大阪」の</a:t>
            </a:r>
            <a:r>
              <a:rPr lang="ja-JP" altLang="en-US" sz="1600" b="1" i="1" dirty="0" smtClean="0">
                <a:latin typeface="Meiryo UI" panose="020B0604030504040204" pitchFamily="50" charset="-128"/>
                <a:ea typeface="Meiryo UI" panose="020B0604030504040204" pitchFamily="50" charset="-128"/>
                <a:cs typeface="Meiryo UI" panose="020B0604030504040204" pitchFamily="50" charset="-128"/>
              </a:rPr>
              <a:t>実現</a:t>
            </a:r>
            <a:endParaRPr lang="en-US" altLang="ja-JP" sz="1600" b="1" i="1" dirty="0" smtClean="0">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2100"/>
              </a:lnSpc>
              <a:spcBef>
                <a:spcPct val="0"/>
              </a:spcBef>
              <a:buFont typeface="Wingdings" pitchFamily="2" charset="2"/>
              <a:buNone/>
              <a:tabLst>
                <a:tab pos="8256588" algn="r"/>
              </a:tabLst>
              <a:defRPr/>
            </a:pPr>
            <a:r>
              <a:rPr lang="ja-JP" altLang="en-US" sz="1600" b="1" i="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i="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i="1" dirty="0" smtClean="0">
                <a:latin typeface="Meiryo UI" panose="020B0604030504040204" pitchFamily="50" charset="-128"/>
                <a:ea typeface="Meiryo UI" panose="020B0604030504040204" pitchFamily="50" charset="-128"/>
                <a:cs typeface="Meiryo UI" panose="020B0604030504040204" pitchFamily="50" charset="-128"/>
              </a:rPr>
              <a:t>Ⅱ</a:t>
            </a:r>
            <a:r>
              <a:rPr lang="ja-JP" altLang="en-US" sz="1600" b="1" i="1" dirty="0">
                <a:latin typeface="Meiryo UI" panose="020B0604030504040204" pitchFamily="50" charset="-128"/>
                <a:ea typeface="Meiryo UI" panose="020B0604030504040204" pitchFamily="50" charset="-128"/>
                <a:cs typeface="Meiryo UI" panose="020B0604030504040204" pitchFamily="50" charset="-128"/>
              </a:rPr>
              <a:t>）人口減少・超高齢</a:t>
            </a:r>
            <a:r>
              <a:rPr lang="ja-JP" altLang="en-US" sz="1600" b="1" i="1" dirty="0" smtClean="0">
                <a:latin typeface="Meiryo UI" panose="020B0604030504040204" pitchFamily="50" charset="-128"/>
                <a:ea typeface="Meiryo UI" panose="020B0604030504040204" pitchFamily="50" charset="-128"/>
                <a:cs typeface="Meiryo UI" panose="020B0604030504040204" pitchFamily="50" charset="-128"/>
              </a:rPr>
              <a:t>社会</a:t>
            </a:r>
            <a:r>
              <a:rPr lang="ja-JP" altLang="en-US" sz="1600" b="1" i="1" dirty="0">
                <a:latin typeface="Meiryo UI" panose="020B0604030504040204" pitchFamily="50" charset="-128"/>
                <a:ea typeface="Meiryo UI" panose="020B0604030504040204" pitchFamily="50" charset="-128"/>
                <a:cs typeface="Meiryo UI" panose="020B0604030504040204" pitchFamily="50" charset="-128"/>
              </a:rPr>
              <a:t>でも</a:t>
            </a:r>
            <a:r>
              <a:rPr lang="ja-JP" altLang="en-US" sz="1600" b="1" i="1" dirty="0" smtClean="0">
                <a:latin typeface="Meiryo UI" panose="020B0604030504040204" pitchFamily="50" charset="-128"/>
                <a:ea typeface="Meiryo UI" panose="020B0604030504040204" pitchFamily="50" charset="-128"/>
                <a:cs typeface="Meiryo UI" panose="020B0604030504040204" pitchFamily="50" charset="-128"/>
              </a:rPr>
              <a:t>持続</a:t>
            </a:r>
            <a:r>
              <a:rPr lang="ja-JP" altLang="en-US" sz="1600" b="1" i="1" dirty="0">
                <a:latin typeface="Meiryo UI" panose="020B0604030504040204" pitchFamily="50" charset="-128"/>
                <a:ea typeface="Meiryo UI" panose="020B0604030504040204" pitchFamily="50" charset="-128"/>
                <a:cs typeface="Meiryo UI" panose="020B0604030504040204" pitchFamily="50" charset="-128"/>
              </a:rPr>
              <a:t>可能な</a:t>
            </a:r>
            <a:r>
              <a:rPr lang="ja-JP" altLang="en-US" sz="1600" b="1" i="1" dirty="0" smtClean="0">
                <a:latin typeface="Meiryo UI" panose="020B0604030504040204" pitchFamily="50" charset="-128"/>
                <a:ea typeface="Meiryo UI" panose="020B0604030504040204" pitchFamily="50" charset="-128"/>
                <a:cs typeface="Meiryo UI" panose="020B0604030504040204" pitchFamily="50" charset="-128"/>
              </a:rPr>
              <a:t>地域づくり</a:t>
            </a:r>
            <a:endParaRPr lang="en-US" altLang="ja-JP" sz="1600" b="1" i="1" dirty="0" smtClean="0">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2100"/>
              </a:lnSpc>
              <a:spcBef>
                <a:spcPct val="0"/>
              </a:spcBef>
              <a:buFont typeface="Wingdings" pitchFamily="2" charset="2"/>
              <a:buNone/>
              <a:tabLst>
                <a:tab pos="8256588" algn="r"/>
              </a:tabLst>
              <a:defRPr/>
            </a:pPr>
            <a:r>
              <a:rPr lang="ja-JP" altLang="en-US" sz="1600" b="1" i="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i="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i="1"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sz="1600" b="1" i="1" dirty="0">
                <a:latin typeface="Meiryo UI" panose="020B0604030504040204" pitchFamily="50" charset="-128"/>
                <a:ea typeface="Meiryo UI" panose="020B0604030504040204" pitchFamily="50" charset="-128"/>
                <a:cs typeface="Meiryo UI" panose="020B0604030504040204" pitchFamily="50" charset="-128"/>
              </a:rPr>
              <a:t>）東西二極の一極としての社会経済構造の</a:t>
            </a:r>
            <a:r>
              <a:rPr lang="ja-JP" altLang="en-US" sz="1600" b="1" i="1" dirty="0" smtClean="0">
                <a:latin typeface="Meiryo UI" panose="020B0604030504040204" pitchFamily="50" charset="-128"/>
                <a:ea typeface="Meiryo UI" panose="020B0604030504040204" pitchFamily="50" charset="-128"/>
                <a:cs typeface="Meiryo UI" panose="020B0604030504040204" pitchFamily="50" charset="-128"/>
              </a:rPr>
              <a:t>構築</a:t>
            </a:r>
            <a:endParaRPr lang="en-US" altLang="ja-JP" sz="1600" b="1" i="1" dirty="0" smtClean="0">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2100"/>
              </a:lnSpc>
              <a:spcBef>
                <a:spcPct val="0"/>
              </a:spcBef>
              <a:buFont typeface="Wingdings" pitchFamily="2" charset="2"/>
              <a:buNone/>
              <a:tabLst>
                <a:tab pos="8256588" algn="r"/>
              </a:tabLst>
              <a:defRPr/>
            </a:pP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2100"/>
              </a:lnSpc>
              <a:spcBef>
                <a:spcPct val="0"/>
              </a:spcBef>
              <a:buFont typeface="Wingdings" pitchFamily="2" charset="2"/>
              <a:buNone/>
              <a:tabLst>
                <a:tab pos="8256588" algn="r"/>
              </a:tabLst>
              <a:defRPr/>
            </a:pP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2100"/>
              </a:lnSpc>
              <a:spcBef>
                <a:spcPct val="0"/>
              </a:spcBef>
              <a:buFont typeface="Wingdings" pitchFamily="2" charset="2"/>
              <a:buNone/>
              <a:tabLst>
                <a:tab pos="8256588" algn="r"/>
              </a:tabLst>
              <a:defRPr/>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３</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．基本目標・基本的方向</a:t>
            </a:r>
          </a:p>
          <a:p>
            <a:pPr defTabSz="647700">
              <a:lnSpc>
                <a:spcPts val="2100"/>
              </a:lnSpc>
              <a:spcBef>
                <a:spcPct val="0"/>
              </a:spcBef>
              <a:buFont typeface="Wingdings" pitchFamily="2" charset="2"/>
              <a:buNone/>
              <a:tabLst>
                <a:tab pos="8256588" algn="r"/>
              </a:tabLst>
              <a:defRPr/>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① 若い世代の就職・結婚・出産・子育ての希望を実現する　</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2100"/>
              </a:lnSpc>
              <a:spcBef>
                <a:spcPct val="0"/>
              </a:spcBef>
              <a:buFont typeface="Wingdings" pitchFamily="2" charset="2"/>
              <a:buNone/>
              <a:tabLst>
                <a:tab pos="8256588" algn="r"/>
              </a:tabLst>
              <a:defRPr/>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② </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次代</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の「大阪」を担う人をつくる</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2100"/>
              </a:lnSpc>
              <a:spcBef>
                <a:spcPct val="0"/>
              </a:spcBef>
              <a:buFont typeface="Wingdings" pitchFamily="2" charset="2"/>
              <a:buNone/>
              <a:tabLst>
                <a:tab pos="8256588" algn="r"/>
              </a:tabLst>
              <a:defRPr/>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③ 誰もが健康でいきいきと活躍できる「まち」をつくる</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2100"/>
              </a:lnSpc>
              <a:spcBef>
                <a:spcPct val="0"/>
              </a:spcBef>
              <a:buFont typeface="Wingdings" pitchFamily="2" charset="2"/>
              <a:buNone/>
              <a:tabLst>
                <a:tab pos="8256588" algn="r"/>
              </a:tabLst>
              <a:defRPr/>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④ 安全・安心な地域をつくる</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2100"/>
              </a:lnSpc>
              <a:spcBef>
                <a:spcPct val="0"/>
              </a:spcBef>
              <a:buFont typeface="Wingdings" pitchFamily="2" charset="2"/>
              <a:buNone/>
              <a:tabLst>
                <a:tab pos="8256588" algn="r"/>
              </a:tabLst>
              <a:defRPr/>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⑤ 都市としての経済機能を強化する</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2100"/>
              </a:lnSpc>
              <a:spcBef>
                <a:spcPct val="0"/>
              </a:spcBef>
              <a:buFont typeface="Wingdings" pitchFamily="2" charset="2"/>
              <a:buNone/>
              <a:tabLst>
                <a:tab pos="8256588" algn="r"/>
              </a:tabLst>
              <a:defRPr/>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⑥ </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定住</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魅力・都市魅力を強化する</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1</a:t>
            </a:r>
            <a:endParaRPr lang="ja-JP" altLang="en-US" dirty="0">
              <a:solidFill>
                <a:prstClr val="black"/>
              </a:solidFill>
            </a:endParaRPr>
          </a:p>
        </p:txBody>
      </p:sp>
    </p:spTree>
    <p:extLst>
      <p:ext uri="{BB962C8B-B14F-4D97-AF65-F5344CB8AC3E}">
        <p14:creationId xmlns:p14="http://schemas.microsoft.com/office/powerpoint/2010/main" val="35738066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p:cNvCxnSpPr/>
          <p:nvPr/>
        </p:nvCxnSpPr>
        <p:spPr>
          <a:xfrm>
            <a:off x="971604" y="2276872"/>
            <a:ext cx="7200800" cy="0"/>
          </a:xfrm>
          <a:prstGeom prst="line">
            <a:avLst/>
          </a:prstGeom>
        </p:spPr>
        <p:style>
          <a:lnRef idx="3">
            <a:schemeClr val="accent1"/>
          </a:lnRef>
          <a:fillRef idx="0">
            <a:schemeClr val="accent1"/>
          </a:fillRef>
          <a:effectRef idx="2">
            <a:schemeClr val="accent1"/>
          </a:effectRef>
          <a:fontRef idx="minor">
            <a:schemeClr val="tx1"/>
          </a:fontRef>
        </p:style>
      </p:cxnSp>
      <p:sp>
        <p:nvSpPr>
          <p:cNvPr id="3" name="正方形/長方形 2"/>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19</a:t>
            </a:fld>
            <a:endParaRPr lang="ja-JP" altLang="en-US" dirty="0">
              <a:solidFill>
                <a:prstClr val="black"/>
              </a:solidFill>
            </a:endParaRPr>
          </a:p>
        </p:txBody>
      </p:sp>
      <p:sp>
        <p:nvSpPr>
          <p:cNvPr id="4" name="テキスト ボックス 3"/>
          <p:cNvSpPr txBox="1"/>
          <p:nvPr/>
        </p:nvSpPr>
        <p:spPr>
          <a:xfrm>
            <a:off x="735776" y="1453331"/>
            <a:ext cx="8020792" cy="523220"/>
          </a:xfrm>
          <a:prstGeom prst="rect">
            <a:avLst/>
          </a:prstGeom>
          <a:noFill/>
        </p:spPr>
        <p:txBody>
          <a:bodyPr wrap="square" rtlCol="0">
            <a:spAutoFit/>
          </a:bodyPr>
          <a:lstStyle/>
          <a:p>
            <a:r>
              <a:rPr lang="ja-JP" altLang="en-US"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a:t>
            </a:r>
            <a:r>
              <a:rPr lang="ja-JP" altLang="en-US" sz="2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．基本目標・基本的方向の枠組み</a:t>
            </a:r>
            <a:endParaRPr lang="ja-JP" altLang="en-US"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189646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角丸四角形 28"/>
          <p:cNvSpPr/>
          <p:nvPr/>
        </p:nvSpPr>
        <p:spPr>
          <a:xfrm>
            <a:off x="179509" y="4725376"/>
            <a:ext cx="8784981" cy="2088000"/>
          </a:xfrm>
          <a:prstGeom prst="roundRect">
            <a:avLst>
              <a:gd name="adj" fmla="val 7131"/>
            </a:avLst>
          </a:prstGeom>
          <a:solidFill>
            <a:schemeClr val="accent1">
              <a:lumMod val="60000"/>
              <a:lumOff val="40000"/>
              <a:alpha val="26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400" b="1" u="sng" dirty="0">
                <a:solidFill>
                  <a:schemeClr val="tx1"/>
                </a:solidFill>
                <a:latin typeface="Meiryo UI" panose="020B0604030504040204" pitchFamily="50" charset="-128"/>
                <a:ea typeface="Meiryo UI" panose="020B0604030504040204" pitchFamily="50" charset="-128"/>
              </a:rPr>
              <a:t>Ⅲ</a:t>
            </a:r>
            <a:r>
              <a:rPr lang="ja-JP" altLang="en-US" sz="1400" b="1" u="sng" dirty="0">
                <a:solidFill>
                  <a:schemeClr val="tx1"/>
                </a:solidFill>
                <a:latin typeface="Meiryo UI" panose="020B0604030504040204" pitchFamily="50" charset="-128"/>
                <a:ea typeface="Meiryo UI" panose="020B0604030504040204" pitchFamily="50" charset="-128"/>
              </a:rPr>
              <a:t>）東西二極の一極としての社会経済構造の構築</a:t>
            </a:r>
          </a:p>
        </p:txBody>
      </p:sp>
      <p:sp>
        <p:nvSpPr>
          <p:cNvPr id="28" name="角丸四角形 27"/>
          <p:cNvSpPr/>
          <p:nvPr/>
        </p:nvSpPr>
        <p:spPr>
          <a:xfrm>
            <a:off x="190604" y="2636912"/>
            <a:ext cx="8784981" cy="1802577"/>
          </a:xfrm>
          <a:prstGeom prst="roundRect">
            <a:avLst>
              <a:gd name="adj" fmla="val 7131"/>
            </a:avLst>
          </a:prstGeom>
          <a:solidFill>
            <a:schemeClr val="accent1">
              <a:lumMod val="60000"/>
              <a:lumOff val="40000"/>
              <a:alpha val="26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400" b="1" u="sng" dirty="0">
                <a:solidFill>
                  <a:schemeClr val="tx1"/>
                </a:solidFill>
                <a:latin typeface="Meiryo UI" panose="020B0604030504040204" pitchFamily="50" charset="-128"/>
                <a:ea typeface="Meiryo UI" panose="020B0604030504040204" pitchFamily="50" charset="-128"/>
              </a:rPr>
              <a:t>Ⅱ</a:t>
            </a:r>
            <a:r>
              <a:rPr lang="ja-JP" altLang="en-US" sz="1400" b="1" u="sng" dirty="0">
                <a:solidFill>
                  <a:schemeClr val="tx1"/>
                </a:solidFill>
                <a:latin typeface="Meiryo UI" panose="020B0604030504040204" pitchFamily="50" charset="-128"/>
                <a:ea typeface="Meiryo UI" panose="020B0604030504040204" pitchFamily="50" charset="-128"/>
              </a:rPr>
              <a:t>）人口減少・超高齢社会でも持続可能な地域づくり</a:t>
            </a:r>
          </a:p>
        </p:txBody>
      </p:sp>
      <p:sp>
        <p:nvSpPr>
          <p:cNvPr id="27" name="角丸四角形 26"/>
          <p:cNvSpPr/>
          <p:nvPr/>
        </p:nvSpPr>
        <p:spPr>
          <a:xfrm>
            <a:off x="194023" y="719734"/>
            <a:ext cx="8784981" cy="1674328"/>
          </a:xfrm>
          <a:prstGeom prst="roundRect">
            <a:avLst>
              <a:gd name="adj" fmla="val 7131"/>
            </a:avLst>
          </a:prstGeom>
          <a:solidFill>
            <a:schemeClr val="accent1">
              <a:lumMod val="60000"/>
              <a:lumOff val="40000"/>
              <a:alpha val="26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400" b="1" u="sng" dirty="0">
                <a:solidFill>
                  <a:schemeClr val="tx1"/>
                </a:solidFill>
                <a:latin typeface="Meiryo UI" panose="020B0604030504040204" pitchFamily="50" charset="-128"/>
                <a:ea typeface="Meiryo UI" panose="020B0604030504040204" pitchFamily="50" charset="-128"/>
              </a:rPr>
              <a:t>Ⅰ</a:t>
            </a:r>
            <a:r>
              <a:rPr lang="ja-JP" altLang="en-US" sz="1400" b="1" u="sng" dirty="0">
                <a:solidFill>
                  <a:schemeClr val="tx1"/>
                </a:solidFill>
                <a:latin typeface="Meiryo UI" panose="020B0604030504040204" pitchFamily="50" charset="-128"/>
                <a:ea typeface="Meiryo UI" panose="020B0604030504040204" pitchFamily="50" charset="-128"/>
              </a:rPr>
              <a:t>）若者が活躍でき、子育て安心の都市「大阪」の</a:t>
            </a:r>
            <a:r>
              <a:rPr lang="ja-JP" altLang="en-US" sz="1400" b="1" u="sng" dirty="0" smtClean="0">
                <a:solidFill>
                  <a:schemeClr val="tx1"/>
                </a:solidFill>
                <a:latin typeface="Meiryo UI" panose="020B0604030504040204" pitchFamily="50" charset="-128"/>
                <a:ea typeface="Meiryo UI" panose="020B0604030504040204" pitchFamily="50" charset="-128"/>
              </a:rPr>
              <a:t>実現</a:t>
            </a:r>
            <a:endParaRPr lang="en-US" altLang="ja-JP" sz="1400" b="1" u="sng" dirty="0">
              <a:solidFill>
                <a:schemeClr val="tx1"/>
              </a:solidFill>
              <a:latin typeface="Meiryo UI" panose="020B0604030504040204" pitchFamily="50" charset="-128"/>
              <a:ea typeface="Meiryo UI" panose="020B0604030504040204" pitchFamily="50" charset="-128"/>
            </a:endParaRPr>
          </a:p>
        </p:txBody>
      </p:sp>
      <p:cxnSp>
        <p:nvCxnSpPr>
          <p:cNvPr id="2" name="直線コネクタ 1"/>
          <p:cNvCxnSpPr/>
          <p:nvPr/>
        </p:nvCxnSpPr>
        <p:spPr>
          <a:xfrm>
            <a:off x="179516"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 name="正方形/長方形 2"/>
          <p:cNvSpPr/>
          <p:nvPr/>
        </p:nvSpPr>
        <p:spPr>
          <a:xfrm>
            <a:off x="179512" y="146838"/>
            <a:ext cx="8136904" cy="369332"/>
          </a:xfrm>
          <a:prstGeom prst="rect">
            <a:avLst/>
          </a:prstGeom>
        </p:spPr>
        <p:txBody>
          <a:bodyPr wrap="square">
            <a:spAutoFit/>
          </a:bodyPr>
          <a:lstStyle/>
          <a:p>
            <a:r>
              <a:rPr lang="ja-JP" altLang="en-US" dirty="0">
                <a:solidFill>
                  <a:prstClr val="black"/>
                </a:solidFill>
                <a:cs typeface="Meiryo UI" panose="020B0604030504040204" pitchFamily="50" charset="-128"/>
              </a:rPr>
              <a:t>　</a:t>
            </a:r>
            <a:r>
              <a:rPr lang="ja-JP" altLang="en-US" dirty="0" smtClean="0">
                <a:solidFill>
                  <a:prstClr val="black"/>
                </a:solidFill>
                <a:cs typeface="Meiryo UI" panose="020B0604030504040204" pitchFamily="50" charset="-128"/>
              </a:rPr>
              <a:t>３．</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基本目標・基本的方向の枠組み</a:t>
            </a:r>
          </a:p>
        </p:txBody>
      </p:sp>
      <p:sp>
        <p:nvSpPr>
          <p:cNvPr id="7" name="正方形/長方形 6"/>
          <p:cNvSpPr/>
          <p:nvPr/>
        </p:nvSpPr>
        <p:spPr>
          <a:xfrm>
            <a:off x="366880" y="1086902"/>
            <a:ext cx="4009993" cy="1235755"/>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72000" rtlCol="0" anchor="t"/>
          <a:lstStyle/>
          <a:p>
            <a:pPr>
              <a:lnSpc>
                <a:spcPts val="1500"/>
              </a:lnSpc>
            </a:pPr>
            <a:r>
              <a:rPr lang="ja-JP" altLang="en-US" sz="1200" dirty="0" smtClean="0">
                <a:latin typeface="Meiryo UI" panose="020B0604030504040204" pitchFamily="50" charset="-128"/>
                <a:ea typeface="Meiryo UI" panose="020B0604030504040204" pitchFamily="50" charset="-128"/>
              </a:rPr>
              <a:t>①若い世代の就職・結婚・出産・子育ての希望を実現する</a:t>
            </a:r>
            <a:endParaRPr lang="en-US" altLang="ja-JP" sz="1200" dirty="0" smtClean="0">
              <a:latin typeface="Meiryo UI" panose="020B0604030504040204" pitchFamily="50" charset="-128"/>
              <a:ea typeface="Meiryo UI" panose="020B0604030504040204" pitchFamily="50" charset="-128"/>
            </a:endParaRPr>
          </a:p>
          <a:p>
            <a:pPr>
              <a:lnSpc>
                <a:spcPts val="2500"/>
              </a:lnSpc>
            </a:pPr>
            <a:r>
              <a:rPr lang="ja-JP" altLang="en-US" sz="1200" dirty="0" smtClean="0">
                <a:latin typeface="Meiryo UI" panose="020B0604030504040204" pitchFamily="50" charset="-128"/>
                <a:ea typeface="Meiryo UI" panose="020B0604030504040204" pitchFamily="50" charset="-128"/>
              </a:rPr>
              <a:t>（１）若者の安定就職支援、職場定着支援</a:t>
            </a:r>
            <a:endParaRPr lang="en-US" altLang="ja-JP" sz="1200" dirty="0" smtClean="0">
              <a:latin typeface="Meiryo UI" panose="020B0604030504040204" pitchFamily="50" charset="-128"/>
              <a:ea typeface="Meiryo UI" panose="020B0604030504040204" pitchFamily="50" charset="-128"/>
            </a:endParaRPr>
          </a:p>
          <a:p>
            <a:pPr>
              <a:lnSpc>
                <a:spcPts val="2500"/>
              </a:lnSpc>
            </a:pPr>
            <a:r>
              <a:rPr lang="ja-JP" altLang="en-US" sz="1200" dirty="0" smtClean="0">
                <a:latin typeface="Meiryo UI" panose="020B0604030504040204" pitchFamily="50" charset="-128"/>
                <a:ea typeface="Meiryo UI" panose="020B0604030504040204" pitchFamily="50" charset="-128"/>
              </a:rPr>
              <a:t>（２）女性の活躍推進</a:t>
            </a:r>
            <a:endParaRPr lang="en-US" altLang="ja-JP" sz="1200" dirty="0" smtClean="0">
              <a:latin typeface="Meiryo UI" panose="020B0604030504040204" pitchFamily="50" charset="-128"/>
              <a:ea typeface="Meiryo UI" panose="020B0604030504040204" pitchFamily="50" charset="-128"/>
            </a:endParaRPr>
          </a:p>
          <a:p>
            <a:pPr>
              <a:lnSpc>
                <a:spcPts val="2500"/>
              </a:lnSpc>
            </a:pPr>
            <a:r>
              <a:rPr lang="ja-JP" altLang="en-US" sz="1200" dirty="0">
                <a:latin typeface="Meiryo UI" panose="020B0604030504040204" pitchFamily="50" charset="-128"/>
                <a:ea typeface="Meiryo UI" panose="020B0604030504040204" pitchFamily="50" charset="-128"/>
              </a:rPr>
              <a:t>（３）結婚・妊娠・出産・子育て環境の</a:t>
            </a:r>
            <a:r>
              <a:rPr lang="ja-JP" altLang="en-US" sz="1200" dirty="0" smtClean="0">
                <a:latin typeface="Meiryo UI" panose="020B0604030504040204" pitchFamily="50" charset="-128"/>
                <a:ea typeface="Meiryo UI" panose="020B0604030504040204" pitchFamily="50" charset="-128"/>
              </a:rPr>
              <a:t>充実</a:t>
            </a:r>
            <a:endParaRPr lang="en-US" altLang="ja-JP" sz="1200" dirty="0" smtClean="0">
              <a:latin typeface="Meiryo UI" panose="020B0604030504040204" pitchFamily="50" charset="-128"/>
              <a:ea typeface="Meiryo UI" panose="020B0604030504040204" pitchFamily="50" charset="-128"/>
            </a:endParaRPr>
          </a:p>
        </p:txBody>
      </p:sp>
      <p:sp>
        <p:nvSpPr>
          <p:cNvPr id="8" name="正方形/長方形 7"/>
          <p:cNvSpPr/>
          <p:nvPr/>
        </p:nvSpPr>
        <p:spPr>
          <a:xfrm>
            <a:off x="366880" y="3016279"/>
            <a:ext cx="4062313" cy="1316500"/>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72000" rtlCol="0" anchor="t"/>
          <a:lstStyle/>
          <a:p>
            <a:pPr>
              <a:lnSpc>
                <a:spcPts val="1500"/>
              </a:lnSpc>
            </a:pPr>
            <a:r>
              <a:rPr lang="ja-JP" altLang="en-US" sz="1200" dirty="0" smtClean="0">
                <a:latin typeface="Meiryo UI" panose="020B0604030504040204" pitchFamily="50" charset="-128"/>
                <a:ea typeface="Meiryo UI" panose="020B0604030504040204" pitchFamily="50" charset="-128"/>
              </a:rPr>
              <a:t>③誰</a:t>
            </a:r>
            <a:r>
              <a:rPr lang="ja-JP" altLang="en-US" sz="1200" dirty="0">
                <a:latin typeface="Meiryo UI" panose="020B0604030504040204" pitchFamily="50" charset="-128"/>
                <a:ea typeface="Meiryo UI" panose="020B0604030504040204" pitchFamily="50" charset="-128"/>
              </a:rPr>
              <a:t>もが健康でいきいきと暮らせる</a:t>
            </a:r>
            <a:r>
              <a:rPr lang="ja-JP" altLang="en-US" sz="1200" dirty="0" smtClean="0">
                <a:latin typeface="Meiryo UI" panose="020B0604030504040204" pitchFamily="50" charset="-128"/>
                <a:ea typeface="Meiryo UI" panose="020B0604030504040204" pitchFamily="50" charset="-128"/>
              </a:rPr>
              <a:t>まちづくり</a:t>
            </a:r>
            <a:endParaRPr lang="en-US" altLang="ja-JP" sz="1200" dirty="0" smtClean="0">
              <a:latin typeface="Meiryo UI" panose="020B0604030504040204" pitchFamily="50" charset="-128"/>
              <a:ea typeface="Meiryo UI" panose="020B0604030504040204" pitchFamily="50" charset="-128"/>
            </a:endParaRPr>
          </a:p>
          <a:p>
            <a:pPr>
              <a:lnSpc>
                <a:spcPts val="2500"/>
              </a:lnSpc>
            </a:pPr>
            <a:r>
              <a:rPr lang="ja-JP" altLang="en-US" sz="1200" dirty="0" smtClean="0">
                <a:latin typeface="Meiryo UI" panose="020B0604030504040204" pitchFamily="50" charset="-128"/>
                <a:ea typeface="Meiryo UI" panose="020B0604030504040204" pitchFamily="50" charset="-128"/>
              </a:rPr>
              <a:t>（１）健康寿命の延伸</a:t>
            </a:r>
            <a:endParaRPr lang="en-US" altLang="ja-JP" sz="1200" dirty="0" smtClean="0">
              <a:latin typeface="Meiryo UI" panose="020B0604030504040204" pitchFamily="50" charset="-128"/>
              <a:ea typeface="Meiryo UI" panose="020B0604030504040204" pitchFamily="50" charset="-128"/>
            </a:endParaRPr>
          </a:p>
          <a:p>
            <a:pPr>
              <a:lnSpc>
                <a:spcPts val="2500"/>
              </a:lnSpc>
            </a:pPr>
            <a:r>
              <a:rPr lang="ja-JP" altLang="en-US" sz="1200" dirty="0" smtClean="0">
                <a:latin typeface="Meiryo UI" panose="020B0604030504040204" pitchFamily="50" charset="-128"/>
                <a:ea typeface="Meiryo UI" panose="020B0604030504040204" pitchFamily="50" charset="-128"/>
              </a:rPr>
              <a:t>（２）高齢者等がいきいきと暮らせるまちづくり</a:t>
            </a:r>
            <a:endParaRPr lang="en-US" altLang="ja-JP" sz="1200" dirty="0" smtClean="0">
              <a:latin typeface="Meiryo UI" panose="020B0604030504040204" pitchFamily="50" charset="-128"/>
              <a:ea typeface="Meiryo UI" panose="020B0604030504040204" pitchFamily="50" charset="-128"/>
            </a:endParaRPr>
          </a:p>
          <a:p>
            <a:pPr>
              <a:lnSpc>
                <a:spcPts val="2500"/>
              </a:lnSpc>
            </a:pP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３</a:t>
            </a:r>
            <a:r>
              <a:rPr lang="ja-JP" altLang="en-US" sz="1200" dirty="0" smtClean="0">
                <a:latin typeface="Meiryo UI" panose="020B0604030504040204" pitchFamily="50" charset="-128"/>
                <a:ea typeface="Meiryo UI" panose="020B0604030504040204" pitchFamily="50" charset="-128"/>
              </a:rPr>
              <a:t>）あらゆる</a:t>
            </a:r>
            <a:r>
              <a:rPr lang="ja-JP" altLang="en-US" sz="1200" dirty="0">
                <a:latin typeface="Meiryo UI" panose="020B0604030504040204" pitchFamily="50" charset="-128"/>
                <a:ea typeface="Meiryo UI" panose="020B0604030504040204" pitchFamily="50" charset="-128"/>
              </a:rPr>
              <a:t>人が活躍できる「全員参画社会」の</a:t>
            </a:r>
            <a:r>
              <a:rPr lang="ja-JP" altLang="en-US" sz="1200" dirty="0" smtClean="0">
                <a:latin typeface="Meiryo UI" panose="020B0604030504040204" pitchFamily="50" charset="-128"/>
                <a:ea typeface="Meiryo UI" panose="020B0604030504040204" pitchFamily="50" charset="-128"/>
              </a:rPr>
              <a:t>実現</a:t>
            </a:r>
            <a:endParaRPr lang="en-US" altLang="ja-JP" sz="1200" dirty="0" smtClean="0">
              <a:latin typeface="Meiryo UI" panose="020B0604030504040204" pitchFamily="50" charset="-128"/>
              <a:ea typeface="Meiryo UI" panose="020B0604030504040204" pitchFamily="50" charset="-128"/>
            </a:endParaRPr>
          </a:p>
        </p:txBody>
      </p:sp>
      <p:sp>
        <p:nvSpPr>
          <p:cNvPr id="9" name="正方形/長方形 8"/>
          <p:cNvSpPr/>
          <p:nvPr/>
        </p:nvSpPr>
        <p:spPr>
          <a:xfrm>
            <a:off x="366880" y="5108096"/>
            <a:ext cx="4062313" cy="1615434"/>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72000" rtlCol="0" anchor="t"/>
          <a:lstStyle/>
          <a:p>
            <a:pPr>
              <a:lnSpc>
                <a:spcPts val="1500"/>
              </a:lnSpc>
            </a:pPr>
            <a:r>
              <a:rPr lang="ja-JP" altLang="en-US" sz="1200" dirty="0" smtClean="0">
                <a:latin typeface="Meiryo UI" panose="020B0604030504040204" pitchFamily="50" charset="-128"/>
                <a:ea typeface="Meiryo UI" panose="020B0604030504040204" pitchFamily="50" charset="-128"/>
              </a:rPr>
              <a:t>⑤都市</a:t>
            </a:r>
            <a:r>
              <a:rPr lang="ja-JP" altLang="en-US" sz="1200" dirty="0">
                <a:latin typeface="Meiryo UI" panose="020B0604030504040204" pitchFamily="50" charset="-128"/>
                <a:ea typeface="Meiryo UI" panose="020B0604030504040204" pitchFamily="50" charset="-128"/>
              </a:rPr>
              <a:t>としての経済機能を強化</a:t>
            </a:r>
            <a:r>
              <a:rPr lang="ja-JP" altLang="en-US" sz="1200" dirty="0" smtClean="0">
                <a:latin typeface="Meiryo UI" panose="020B0604030504040204" pitchFamily="50" charset="-128"/>
                <a:ea typeface="Meiryo UI" panose="020B0604030504040204" pitchFamily="50" charset="-128"/>
              </a:rPr>
              <a:t>する</a:t>
            </a:r>
            <a:endParaRPr lang="en-US" altLang="ja-JP" sz="1200" dirty="0" smtClean="0">
              <a:latin typeface="Meiryo UI" panose="020B0604030504040204" pitchFamily="50" charset="-128"/>
              <a:ea typeface="Meiryo UI" panose="020B0604030504040204" pitchFamily="50" charset="-128"/>
            </a:endParaRPr>
          </a:p>
          <a:p>
            <a:pPr>
              <a:lnSpc>
                <a:spcPts val="2500"/>
              </a:lnSpc>
            </a:pP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１）産業の創出・振興</a:t>
            </a:r>
            <a:endParaRPr lang="en-US" altLang="ja-JP" sz="1200" dirty="0" smtClean="0">
              <a:latin typeface="Meiryo UI" panose="020B0604030504040204" pitchFamily="50" charset="-128"/>
              <a:ea typeface="Meiryo UI" panose="020B0604030504040204" pitchFamily="50" charset="-128"/>
            </a:endParaRPr>
          </a:p>
          <a:p>
            <a:pPr>
              <a:lnSpc>
                <a:spcPts val="2500"/>
              </a:lnSpc>
            </a:pP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２）企業立地の促進</a:t>
            </a:r>
            <a:endParaRPr lang="en-US" altLang="ja-JP" sz="1200" dirty="0" smtClean="0">
              <a:latin typeface="Meiryo UI" panose="020B0604030504040204" pitchFamily="50" charset="-128"/>
              <a:ea typeface="Meiryo UI" panose="020B0604030504040204" pitchFamily="50" charset="-128"/>
            </a:endParaRPr>
          </a:p>
          <a:p>
            <a:pPr>
              <a:lnSpc>
                <a:spcPts val="2500"/>
              </a:lnSpc>
            </a:pPr>
            <a:r>
              <a:rPr lang="ja-JP" altLang="en-US" sz="1200" dirty="0">
                <a:latin typeface="Meiryo UI" panose="020B0604030504040204" pitchFamily="50" charset="-128"/>
                <a:ea typeface="Meiryo UI" panose="020B0604030504040204" pitchFamily="50" charset="-128"/>
              </a:rPr>
              <a:t>（３）活力ある農林水産業の</a:t>
            </a:r>
            <a:r>
              <a:rPr lang="ja-JP" altLang="en-US" sz="1200" dirty="0" smtClean="0">
                <a:latin typeface="Meiryo UI" panose="020B0604030504040204" pitchFamily="50" charset="-128"/>
                <a:ea typeface="Meiryo UI" panose="020B0604030504040204" pitchFamily="50" charset="-128"/>
              </a:rPr>
              <a:t>実現</a:t>
            </a:r>
            <a:endParaRPr lang="en-US" altLang="ja-JP" sz="1200" dirty="0" smtClean="0">
              <a:latin typeface="Meiryo UI" panose="020B0604030504040204" pitchFamily="50" charset="-128"/>
              <a:ea typeface="Meiryo UI" panose="020B0604030504040204" pitchFamily="50" charset="-128"/>
            </a:endParaRPr>
          </a:p>
          <a:p>
            <a:pPr>
              <a:lnSpc>
                <a:spcPts val="2500"/>
              </a:lnSpc>
            </a:pPr>
            <a:r>
              <a:rPr lang="ja-JP" altLang="en-US" sz="1200" dirty="0">
                <a:latin typeface="Meiryo UI" panose="020B0604030504040204" pitchFamily="50" charset="-128"/>
                <a:ea typeface="Meiryo UI" panose="020B0604030504040204" pitchFamily="50" charset="-128"/>
              </a:rPr>
              <a:t>（４）多様な担い手との</a:t>
            </a:r>
            <a:r>
              <a:rPr lang="ja-JP" altLang="en-US" sz="1200" dirty="0" smtClean="0">
                <a:latin typeface="Meiryo UI" panose="020B0604030504040204" pitchFamily="50" charset="-128"/>
                <a:ea typeface="Meiryo UI" panose="020B0604030504040204" pitchFamily="50" charset="-128"/>
              </a:rPr>
              <a:t>協働</a:t>
            </a:r>
            <a:endParaRPr lang="en-US" altLang="ja-JP" sz="1200" dirty="0" smtClean="0">
              <a:latin typeface="Meiryo UI" panose="020B0604030504040204" pitchFamily="50" charset="-128"/>
              <a:ea typeface="Meiryo UI" panose="020B0604030504040204" pitchFamily="50" charset="-128"/>
            </a:endParaRPr>
          </a:p>
        </p:txBody>
      </p:sp>
      <p:sp>
        <p:nvSpPr>
          <p:cNvPr id="10" name="正方形/長方形 9"/>
          <p:cNvSpPr/>
          <p:nvPr/>
        </p:nvSpPr>
        <p:spPr>
          <a:xfrm>
            <a:off x="4798664" y="1086903"/>
            <a:ext cx="4076815" cy="1235754"/>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72000" rtlCol="0" anchor="t"/>
          <a:lstStyle/>
          <a:p>
            <a:pPr>
              <a:lnSpc>
                <a:spcPts val="1500"/>
              </a:lnSpc>
            </a:pPr>
            <a:r>
              <a:rPr lang="ja-JP" altLang="en-US" sz="1200" dirty="0" smtClean="0">
                <a:latin typeface="Meiryo UI" panose="020B0604030504040204" pitchFamily="50" charset="-128"/>
                <a:ea typeface="Meiryo UI" panose="020B0604030504040204" pitchFamily="50" charset="-128"/>
              </a:rPr>
              <a:t>②次代の「大阪」を担う人をつくる</a:t>
            </a:r>
            <a:endParaRPr lang="en-US" altLang="ja-JP" sz="1200" dirty="0" smtClean="0">
              <a:latin typeface="Meiryo UI" panose="020B0604030504040204" pitchFamily="50" charset="-128"/>
              <a:ea typeface="Meiryo UI" panose="020B0604030504040204" pitchFamily="50" charset="-128"/>
            </a:endParaRPr>
          </a:p>
          <a:p>
            <a:pPr>
              <a:lnSpc>
                <a:spcPts val="2500"/>
              </a:lnSpc>
            </a:pPr>
            <a:r>
              <a:rPr lang="ja-JP" altLang="en-US" sz="1200" dirty="0" smtClean="0">
                <a:latin typeface="Meiryo UI" panose="020B0604030504040204" pitchFamily="50" charset="-128"/>
                <a:ea typeface="Meiryo UI" panose="020B0604030504040204" pitchFamily="50" charset="-128"/>
              </a:rPr>
              <a:t>（１）次代を担う人づくり　</a:t>
            </a:r>
            <a:endParaRPr lang="en-US" altLang="ja-JP" sz="1200" dirty="0" smtClean="0">
              <a:latin typeface="Meiryo UI" panose="020B0604030504040204" pitchFamily="50" charset="-128"/>
              <a:ea typeface="Meiryo UI" panose="020B0604030504040204" pitchFamily="50" charset="-128"/>
            </a:endParaRPr>
          </a:p>
          <a:p>
            <a:pPr>
              <a:lnSpc>
                <a:spcPts val="2500"/>
              </a:lnSpc>
            </a:pPr>
            <a:r>
              <a:rPr lang="ja-JP" altLang="en-US" sz="1200" dirty="0" smtClean="0">
                <a:latin typeface="Meiryo UI" panose="020B0604030504040204" pitchFamily="50" charset="-128"/>
                <a:ea typeface="Meiryo UI" panose="020B0604030504040204" pitchFamily="50" charset="-128"/>
              </a:rPr>
              <a:t>（２）子どもをめぐる課題への対応</a:t>
            </a:r>
            <a:endParaRPr lang="en-US" altLang="ja-JP" sz="1200" dirty="0" smtClean="0">
              <a:latin typeface="Meiryo UI" panose="020B0604030504040204" pitchFamily="50" charset="-128"/>
              <a:ea typeface="Meiryo UI" panose="020B0604030504040204" pitchFamily="50" charset="-128"/>
            </a:endParaRPr>
          </a:p>
        </p:txBody>
      </p:sp>
      <p:sp>
        <p:nvSpPr>
          <p:cNvPr id="11" name="正方形/長方形 10"/>
          <p:cNvSpPr/>
          <p:nvPr/>
        </p:nvSpPr>
        <p:spPr>
          <a:xfrm>
            <a:off x="4762096" y="3038652"/>
            <a:ext cx="4113383" cy="1294125"/>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72000" rtlCol="0" anchor="t"/>
          <a:lstStyle/>
          <a:p>
            <a:pPr>
              <a:lnSpc>
                <a:spcPts val="1500"/>
              </a:lnSpc>
            </a:pPr>
            <a:r>
              <a:rPr lang="ja-JP" altLang="en-US" sz="1200" dirty="0" smtClean="0">
                <a:latin typeface="Meiryo UI" panose="020B0604030504040204" pitchFamily="50" charset="-128"/>
                <a:ea typeface="Meiryo UI" panose="020B0604030504040204" pitchFamily="50" charset="-128"/>
              </a:rPr>
              <a:t>④安全</a:t>
            </a:r>
            <a:r>
              <a:rPr lang="ja-JP" altLang="en-US" sz="1200" dirty="0">
                <a:latin typeface="Meiryo UI" panose="020B0604030504040204" pitchFamily="50" charset="-128"/>
                <a:ea typeface="Meiryo UI" panose="020B0604030504040204" pitchFamily="50" charset="-128"/>
              </a:rPr>
              <a:t>・安心な地域を</a:t>
            </a:r>
            <a:r>
              <a:rPr lang="ja-JP" altLang="en-US" sz="1200" dirty="0" smtClean="0">
                <a:latin typeface="Meiryo UI" panose="020B0604030504040204" pitchFamily="50" charset="-128"/>
                <a:ea typeface="Meiryo UI" panose="020B0604030504040204" pitchFamily="50" charset="-128"/>
              </a:rPr>
              <a:t>つくる</a:t>
            </a:r>
            <a:endParaRPr lang="en-US" altLang="ja-JP" sz="1200" dirty="0" smtClean="0">
              <a:latin typeface="Meiryo UI" panose="020B0604030504040204" pitchFamily="50" charset="-128"/>
              <a:ea typeface="Meiryo UI" panose="020B0604030504040204" pitchFamily="50" charset="-128"/>
            </a:endParaRPr>
          </a:p>
          <a:p>
            <a:pPr>
              <a:lnSpc>
                <a:spcPts val="2500"/>
              </a:lnSpc>
            </a:pP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１）安全・安心の</a:t>
            </a:r>
            <a:r>
              <a:rPr lang="ja-JP" altLang="en-US" sz="1200" dirty="0" smtClean="0">
                <a:latin typeface="Meiryo UI" panose="020B0604030504040204" pitchFamily="50" charset="-128"/>
                <a:ea typeface="Meiryo UI" panose="020B0604030504040204" pitchFamily="50" charset="-128"/>
              </a:rPr>
              <a:t>確保</a:t>
            </a:r>
            <a:endParaRPr lang="en-US" altLang="ja-JP" sz="1200" dirty="0" smtClean="0">
              <a:latin typeface="Meiryo UI" panose="020B0604030504040204" pitchFamily="50" charset="-128"/>
              <a:ea typeface="Meiryo UI" panose="020B0604030504040204" pitchFamily="50" charset="-128"/>
            </a:endParaRPr>
          </a:p>
          <a:p>
            <a:pPr>
              <a:lnSpc>
                <a:spcPts val="2500"/>
              </a:lnSpc>
            </a:pP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２</a:t>
            </a:r>
            <a:r>
              <a:rPr lang="ja-JP" altLang="en-US" sz="1200" dirty="0" smtClean="0">
                <a:latin typeface="Meiryo UI" panose="020B0604030504040204" pitchFamily="50" charset="-128"/>
                <a:ea typeface="Meiryo UI" panose="020B0604030504040204" pitchFamily="50" charset="-128"/>
              </a:rPr>
              <a:t>）都市</a:t>
            </a:r>
            <a:r>
              <a:rPr lang="ja-JP" altLang="en-US" sz="1200" dirty="0">
                <a:latin typeface="Meiryo UI" panose="020B0604030504040204" pitchFamily="50" charset="-128"/>
                <a:ea typeface="Meiryo UI" panose="020B0604030504040204" pitchFamily="50" charset="-128"/>
              </a:rPr>
              <a:t>基盤の</a:t>
            </a:r>
            <a:r>
              <a:rPr lang="ja-JP" altLang="en-US" sz="1200" dirty="0" smtClean="0">
                <a:latin typeface="Meiryo UI" panose="020B0604030504040204" pitchFamily="50" charset="-128"/>
                <a:ea typeface="Meiryo UI" panose="020B0604030504040204" pitchFamily="50" charset="-128"/>
              </a:rPr>
              <a:t>再構築</a:t>
            </a:r>
            <a:endParaRPr lang="en-US" altLang="ja-JP" sz="1200" dirty="0">
              <a:latin typeface="Meiryo UI" panose="020B0604030504040204" pitchFamily="50" charset="-128"/>
              <a:ea typeface="Meiryo UI" panose="020B0604030504040204" pitchFamily="50" charset="-128"/>
            </a:endParaRPr>
          </a:p>
          <a:p>
            <a:pPr>
              <a:lnSpc>
                <a:spcPts val="2500"/>
              </a:lnSpc>
            </a:pPr>
            <a:endParaRPr lang="en-US" altLang="ja-JP" sz="1200" dirty="0" smtClean="0">
              <a:latin typeface="Meiryo UI" panose="020B0604030504040204" pitchFamily="50" charset="-128"/>
              <a:ea typeface="Meiryo UI" panose="020B0604030504040204" pitchFamily="50" charset="-128"/>
            </a:endParaRPr>
          </a:p>
        </p:txBody>
      </p:sp>
      <p:sp>
        <p:nvSpPr>
          <p:cNvPr id="12" name="正方形/長方形 11"/>
          <p:cNvSpPr/>
          <p:nvPr/>
        </p:nvSpPr>
        <p:spPr>
          <a:xfrm>
            <a:off x="4735034" y="5128111"/>
            <a:ext cx="4140445" cy="1595419"/>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72000" rtlCol="0" anchor="t"/>
          <a:lstStyle/>
          <a:p>
            <a:pPr>
              <a:lnSpc>
                <a:spcPts val="1500"/>
              </a:lnSpc>
            </a:pPr>
            <a:r>
              <a:rPr lang="ja-JP" altLang="en-US" sz="1200" dirty="0" smtClean="0">
                <a:latin typeface="Meiryo UI" panose="020B0604030504040204" pitchFamily="50" charset="-128"/>
                <a:ea typeface="Meiryo UI" panose="020B0604030504040204" pitchFamily="50" charset="-128"/>
              </a:rPr>
              <a:t>⑥定住</a:t>
            </a:r>
            <a:r>
              <a:rPr lang="ja-JP" altLang="en-US" sz="1200" dirty="0">
                <a:latin typeface="Meiryo UI" panose="020B0604030504040204" pitchFamily="50" charset="-128"/>
                <a:ea typeface="Meiryo UI" panose="020B0604030504040204" pitchFamily="50" charset="-128"/>
              </a:rPr>
              <a:t>魅力・都市魅力を強化</a:t>
            </a:r>
            <a:r>
              <a:rPr lang="ja-JP" altLang="en-US" sz="1200" dirty="0" smtClean="0">
                <a:latin typeface="Meiryo UI" panose="020B0604030504040204" pitchFamily="50" charset="-128"/>
                <a:ea typeface="Meiryo UI" panose="020B0604030504040204" pitchFamily="50" charset="-128"/>
              </a:rPr>
              <a:t>する</a:t>
            </a:r>
            <a:endParaRPr lang="en-US" altLang="ja-JP" sz="1200" dirty="0" smtClean="0">
              <a:latin typeface="Meiryo UI" panose="020B0604030504040204" pitchFamily="50" charset="-128"/>
              <a:ea typeface="Meiryo UI" panose="020B0604030504040204" pitchFamily="50" charset="-128"/>
            </a:endParaRPr>
          </a:p>
          <a:p>
            <a:pPr>
              <a:lnSpc>
                <a:spcPts val="2500"/>
              </a:lnSpc>
            </a:pP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１）定住魅力の</a:t>
            </a:r>
            <a:r>
              <a:rPr lang="ja-JP" altLang="en-US" sz="1200" dirty="0" smtClean="0">
                <a:latin typeface="Meiryo UI" panose="020B0604030504040204" pitchFamily="50" charset="-128"/>
                <a:ea typeface="Meiryo UI" panose="020B0604030504040204" pitchFamily="50" charset="-128"/>
              </a:rPr>
              <a:t>強化</a:t>
            </a:r>
            <a:endParaRPr lang="en-US" altLang="ja-JP" sz="1200" dirty="0" smtClean="0">
              <a:latin typeface="Meiryo UI" panose="020B0604030504040204" pitchFamily="50" charset="-128"/>
              <a:ea typeface="Meiryo UI" panose="020B0604030504040204" pitchFamily="50" charset="-128"/>
            </a:endParaRPr>
          </a:p>
          <a:p>
            <a:pPr>
              <a:lnSpc>
                <a:spcPts val="2500"/>
              </a:lnSpc>
            </a:pP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２）都市魅力の創出・</a:t>
            </a:r>
            <a:r>
              <a:rPr lang="ja-JP" altLang="en-US" sz="1200" dirty="0" smtClean="0">
                <a:latin typeface="Meiryo UI" panose="020B0604030504040204" pitchFamily="50" charset="-128"/>
                <a:ea typeface="Meiryo UI" panose="020B0604030504040204" pitchFamily="50" charset="-128"/>
              </a:rPr>
              <a:t>発信</a:t>
            </a:r>
            <a:endParaRPr lang="en-US" altLang="ja-JP" sz="1200" dirty="0" smtClean="0">
              <a:solidFill>
                <a:srgbClr val="FF0000"/>
              </a:solidFill>
              <a:latin typeface="Meiryo UI" panose="020B0604030504040204" pitchFamily="50" charset="-128"/>
              <a:ea typeface="Meiryo UI" panose="020B0604030504040204" pitchFamily="50" charset="-128"/>
            </a:endParaRPr>
          </a:p>
        </p:txBody>
      </p:sp>
      <p:sp>
        <p:nvSpPr>
          <p:cNvPr id="13" name="角丸四角形 12"/>
          <p:cNvSpPr/>
          <p:nvPr/>
        </p:nvSpPr>
        <p:spPr>
          <a:xfrm>
            <a:off x="6077037" y="137185"/>
            <a:ext cx="3016947" cy="351755"/>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rPr>
              <a:t>黒字</a:t>
            </a:r>
            <a:r>
              <a:rPr lang="ja-JP" altLang="en-US" sz="1200" b="1" dirty="0">
                <a:solidFill>
                  <a:schemeClr val="tx1"/>
                </a:solidFill>
              </a:rPr>
              <a:t>：</a:t>
            </a:r>
            <a:r>
              <a:rPr lang="ja-JP" altLang="en-US" sz="1200" b="1" dirty="0" smtClean="0">
                <a:solidFill>
                  <a:schemeClr val="tx1"/>
                </a:solidFill>
              </a:rPr>
              <a:t>第１期から継続する方向</a:t>
            </a:r>
            <a:endParaRPr lang="en-US" altLang="ja-JP" sz="1200" b="1" dirty="0" smtClean="0">
              <a:solidFill>
                <a:schemeClr val="tx1"/>
              </a:solidFill>
            </a:endParaRPr>
          </a:p>
          <a:p>
            <a:r>
              <a:rPr kumimoji="1" lang="ja-JP" altLang="en-US" sz="1200" b="1" dirty="0" smtClean="0">
                <a:solidFill>
                  <a:srgbClr val="FF0000"/>
                </a:solidFill>
              </a:rPr>
              <a:t>赤字：第２期で追加する新たな取組（案）</a:t>
            </a:r>
            <a:endParaRPr kumimoji="1" lang="ja-JP" altLang="en-US" sz="1200" b="1" dirty="0">
              <a:solidFill>
                <a:srgbClr val="FF0000"/>
              </a:solidFill>
            </a:endParaRPr>
          </a:p>
        </p:txBody>
      </p:sp>
      <p:sp>
        <p:nvSpPr>
          <p:cNvPr id="19" name="角丸四角形 18"/>
          <p:cNvSpPr/>
          <p:nvPr/>
        </p:nvSpPr>
        <p:spPr>
          <a:xfrm>
            <a:off x="6999938" y="1167057"/>
            <a:ext cx="1829247" cy="317375"/>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200" dirty="0" smtClean="0">
                <a:solidFill>
                  <a:srgbClr val="FF0000"/>
                </a:solidFill>
              </a:rPr>
              <a:t>＋高校における人材育成</a:t>
            </a:r>
            <a:endParaRPr kumimoji="1" lang="ja-JP" altLang="en-US" sz="1200" dirty="0">
              <a:solidFill>
                <a:srgbClr val="FF0000"/>
              </a:solidFill>
            </a:endParaRPr>
          </a:p>
        </p:txBody>
      </p:sp>
      <p:sp>
        <p:nvSpPr>
          <p:cNvPr id="20" name="角丸四角形 19"/>
          <p:cNvSpPr/>
          <p:nvPr/>
        </p:nvSpPr>
        <p:spPr>
          <a:xfrm>
            <a:off x="2013620" y="3314981"/>
            <a:ext cx="1829247" cy="31721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200" dirty="0" smtClean="0">
                <a:solidFill>
                  <a:srgbClr val="FF0000"/>
                </a:solidFill>
              </a:rPr>
              <a:t>＋「</a:t>
            </a:r>
            <a:r>
              <a:rPr kumimoji="1" lang="en-US" altLang="ja-JP" sz="1200" dirty="0" smtClean="0">
                <a:solidFill>
                  <a:srgbClr val="FF0000"/>
                </a:solidFill>
              </a:rPr>
              <a:t>10</a:t>
            </a:r>
            <a:r>
              <a:rPr kumimoji="1" lang="ja-JP" altLang="en-US" sz="1200" dirty="0" smtClean="0">
                <a:solidFill>
                  <a:srgbClr val="FF0000"/>
                </a:solidFill>
              </a:rPr>
              <a:t>歳若返り」の取組</a:t>
            </a:r>
            <a:endParaRPr kumimoji="1" lang="ja-JP" altLang="en-US" sz="1200" dirty="0">
              <a:solidFill>
                <a:srgbClr val="FF0000"/>
              </a:solidFill>
            </a:endParaRPr>
          </a:p>
        </p:txBody>
      </p:sp>
      <p:sp>
        <p:nvSpPr>
          <p:cNvPr id="21" name="角丸四角形 20"/>
          <p:cNvSpPr/>
          <p:nvPr/>
        </p:nvSpPr>
        <p:spPr>
          <a:xfrm>
            <a:off x="5164102" y="6049763"/>
            <a:ext cx="3345938" cy="440297"/>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1200" dirty="0" smtClean="0">
                <a:solidFill>
                  <a:srgbClr val="FF0000"/>
                </a:solidFill>
              </a:rPr>
              <a:t>＋百舌鳥・古市古墳群の</a:t>
            </a:r>
            <a:r>
              <a:rPr lang="ja-JP" altLang="en-US" sz="1200" dirty="0" smtClean="0">
                <a:solidFill>
                  <a:srgbClr val="FF0000"/>
                </a:solidFill>
              </a:rPr>
              <a:t>世界遺産登録を活かした　　</a:t>
            </a:r>
            <a:endParaRPr lang="en-US" altLang="ja-JP" sz="1200" dirty="0" smtClean="0">
              <a:solidFill>
                <a:srgbClr val="FF0000"/>
              </a:solidFill>
            </a:endParaRPr>
          </a:p>
          <a:p>
            <a:r>
              <a:rPr lang="ja-JP" altLang="en-US" sz="1200" dirty="0">
                <a:solidFill>
                  <a:srgbClr val="FF0000"/>
                </a:solidFill>
              </a:rPr>
              <a:t>　</a:t>
            </a:r>
            <a:r>
              <a:rPr lang="ja-JP" altLang="en-US" sz="1200" dirty="0" smtClean="0">
                <a:solidFill>
                  <a:srgbClr val="FF0000"/>
                </a:solidFill>
              </a:rPr>
              <a:t>都市魅力の発信</a:t>
            </a:r>
            <a:endParaRPr kumimoji="1" lang="ja-JP" altLang="en-US" sz="1200" dirty="0">
              <a:solidFill>
                <a:srgbClr val="FF0000"/>
              </a:solidFill>
            </a:endParaRPr>
          </a:p>
        </p:txBody>
      </p:sp>
      <p:sp>
        <p:nvSpPr>
          <p:cNvPr id="25" name="角丸四角形 24"/>
          <p:cNvSpPr/>
          <p:nvPr/>
        </p:nvSpPr>
        <p:spPr>
          <a:xfrm>
            <a:off x="6801218" y="3127559"/>
            <a:ext cx="2010647" cy="33505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200" dirty="0" smtClean="0">
                <a:solidFill>
                  <a:srgbClr val="FF0000"/>
                </a:solidFill>
              </a:rPr>
              <a:t>＋</a:t>
            </a:r>
            <a:r>
              <a:rPr lang="ja-JP" altLang="en-US" sz="1200" dirty="0">
                <a:solidFill>
                  <a:srgbClr val="FF0000"/>
                </a:solidFill>
              </a:rPr>
              <a:t>環境</a:t>
            </a:r>
            <a:r>
              <a:rPr lang="ja-JP" altLang="en-US" sz="1200" dirty="0" smtClean="0">
                <a:solidFill>
                  <a:srgbClr val="FF0000"/>
                </a:solidFill>
              </a:rPr>
              <a:t>にやさしい都市の実現</a:t>
            </a:r>
            <a:endParaRPr kumimoji="1" lang="ja-JP" altLang="en-US" sz="1200" dirty="0">
              <a:solidFill>
                <a:srgbClr val="FF0000"/>
              </a:solidFill>
            </a:endParaRPr>
          </a:p>
        </p:txBody>
      </p:sp>
      <p:sp>
        <p:nvSpPr>
          <p:cNvPr id="26" name="角丸四角形 25"/>
          <p:cNvSpPr/>
          <p:nvPr/>
        </p:nvSpPr>
        <p:spPr>
          <a:xfrm>
            <a:off x="2226243" y="5450112"/>
            <a:ext cx="1616624" cy="38221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200" dirty="0" smtClean="0">
                <a:solidFill>
                  <a:srgbClr val="FF0000"/>
                </a:solidFill>
              </a:rPr>
              <a:t>＋外国人材の活用</a:t>
            </a:r>
            <a:endParaRPr kumimoji="1" lang="ja-JP" altLang="en-US" sz="1200" dirty="0">
              <a:solidFill>
                <a:srgbClr val="FF0000"/>
              </a:solidFill>
            </a:endParaRPr>
          </a:p>
        </p:txBody>
      </p:sp>
      <p:sp>
        <p:nvSpPr>
          <p:cNvPr id="5" name="楕円 4"/>
          <p:cNvSpPr/>
          <p:nvPr/>
        </p:nvSpPr>
        <p:spPr>
          <a:xfrm>
            <a:off x="6120179" y="4788358"/>
            <a:ext cx="936104" cy="347213"/>
          </a:xfrm>
          <a:prstGeom prst="ellipse">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smtClean="0">
                <a:solidFill>
                  <a:srgbClr val="FF0000"/>
                </a:solidFill>
              </a:rPr>
              <a:t>ｽﾏｰﾄｼﾃｨ</a:t>
            </a:r>
            <a:endParaRPr kumimoji="1" lang="ja-JP" altLang="en-US" sz="1400" b="1" dirty="0">
              <a:solidFill>
                <a:srgbClr val="FF0000"/>
              </a:solidFill>
            </a:endParaRPr>
          </a:p>
        </p:txBody>
      </p:sp>
      <p:sp>
        <p:nvSpPr>
          <p:cNvPr id="30" name="楕円 29"/>
          <p:cNvSpPr/>
          <p:nvPr/>
        </p:nvSpPr>
        <p:spPr>
          <a:xfrm>
            <a:off x="4500004" y="4783082"/>
            <a:ext cx="792088" cy="347213"/>
          </a:xfrm>
          <a:prstGeom prst="ellipse">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400" dirty="0" smtClean="0">
                <a:solidFill>
                  <a:schemeClr val="accent2">
                    <a:lumMod val="75000"/>
                  </a:schemeClr>
                </a:solidFill>
              </a:rPr>
              <a:t>SDG</a:t>
            </a:r>
            <a:r>
              <a:rPr kumimoji="1" lang="ja-JP" altLang="en-US" sz="1400" dirty="0" smtClean="0">
                <a:solidFill>
                  <a:schemeClr val="accent2">
                    <a:lumMod val="75000"/>
                  </a:schemeClr>
                </a:solidFill>
              </a:rPr>
              <a:t>ｓ</a:t>
            </a:r>
            <a:endParaRPr kumimoji="1" lang="ja-JP" altLang="en-US" sz="1400" dirty="0">
              <a:solidFill>
                <a:schemeClr val="accent2">
                  <a:lumMod val="75000"/>
                </a:schemeClr>
              </a:solidFill>
            </a:endParaRPr>
          </a:p>
        </p:txBody>
      </p:sp>
      <p:sp>
        <p:nvSpPr>
          <p:cNvPr id="31" name="楕円 30"/>
          <p:cNvSpPr/>
          <p:nvPr/>
        </p:nvSpPr>
        <p:spPr>
          <a:xfrm>
            <a:off x="4483555" y="2663678"/>
            <a:ext cx="792088" cy="347213"/>
          </a:xfrm>
          <a:prstGeom prst="ellipse">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400" dirty="0" smtClean="0">
                <a:solidFill>
                  <a:schemeClr val="accent2">
                    <a:lumMod val="75000"/>
                  </a:schemeClr>
                </a:solidFill>
              </a:rPr>
              <a:t>SDG</a:t>
            </a:r>
            <a:r>
              <a:rPr kumimoji="1" lang="ja-JP" altLang="en-US" sz="1400" dirty="0" smtClean="0">
                <a:solidFill>
                  <a:schemeClr val="accent2">
                    <a:lumMod val="75000"/>
                  </a:schemeClr>
                </a:solidFill>
              </a:rPr>
              <a:t>ｓ</a:t>
            </a:r>
            <a:endParaRPr kumimoji="1" lang="ja-JP" altLang="en-US" sz="1400" dirty="0">
              <a:solidFill>
                <a:schemeClr val="accent2">
                  <a:lumMod val="75000"/>
                </a:schemeClr>
              </a:solidFill>
            </a:endParaRPr>
          </a:p>
        </p:txBody>
      </p:sp>
      <p:sp>
        <p:nvSpPr>
          <p:cNvPr id="32" name="楕円 31"/>
          <p:cNvSpPr/>
          <p:nvPr/>
        </p:nvSpPr>
        <p:spPr>
          <a:xfrm>
            <a:off x="4500004" y="711929"/>
            <a:ext cx="792088" cy="347213"/>
          </a:xfrm>
          <a:prstGeom prst="ellipse">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400" dirty="0" smtClean="0">
                <a:solidFill>
                  <a:schemeClr val="accent2">
                    <a:lumMod val="75000"/>
                  </a:schemeClr>
                </a:solidFill>
              </a:rPr>
              <a:t>SDG</a:t>
            </a:r>
            <a:r>
              <a:rPr kumimoji="1" lang="ja-JP" altLang="en-US" sz="1400" dirty="0" smtClean="0">
                <a:solidFill>
                  <a:schemeClr val="accent2">
                    <a:lumMod val="75000"/>
                  </a:schemeClr>
                </a:solidFill>
              </a:rPr>
              <a:t>ｓ</a:t>
            </a:r>
            <a:endParaRPr kumimoji="1" lang="ja-JP" altLang="en-US" sz="1400" dirty="0">
              <a:solidFill>
                <a:schemeClr val="accent2">
                  <a:lumMod val="75000"/>
                </a:schemeClr>
              </a:solidFill>
            </a:endParaRPr>
          </a:p>
        </p:txBody>
      </p:sp>
      <p:sp>
        <p:nvSpPr>
          <p:cNvPr id="33" name="楕円 32"/>
          <p:cNvSpPr/>
          <p:nvPr/>
        </p:nvSpPr>
        <p:spPr>
          <a:xfrm>
            <a:off x="5292092" y="4788358"/>
            <a:ext cx="792088" cy="347213"/>
          </a:xfrm>
          <a:prstGeom prst="ellipse">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dirty="0" smtClean="0">
                <a:solidFill>
                  <a:schemeClr val="accent4">
                    <a:lumMod val="75000"/>
                  </a:schemeClr>
                </a:solidFill>
              </a:rPr>
              <a:t>万博</a:t>
            </a:r>
            <a:endParaRPr kumimoji="1" lang="ja-JP" altLang="en-US" sz="1400" dirty="0">
              <a:solidFill>
                <a:schemeClr val="accent4">
                  <a:lumMod val="75000"/>
                </a:schemeClr>
              </a:solidFill>
            </a:endParaRPr>
          </a:p>
        </p:txBody>
      </p:sp>
      <p:sp>
        <p:nvSpPr>
          <p:cNvPr id="34" name="楕円 33"/>
          <p:cNvSpPr/>
          <p:nvPr/>
        </p:nvSpPr>
        <p:spPr>
          <a:xfrm>
            <a:off x="5330005" y="2677558"/>
            <a:ext cx="792088" cy="347213"/>
          </a:xfrm>
          <a:prstGeom prst="ellipse">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dirty="0" smtClean="0">
                <a:solidFill>
                  <a:schemeClr val="accent4">
                    <a:lumMod val="75000"/>
                  </a:schemeClr>
                </a:solidFill>
              </a:rPr>
              <a:t>万博</a:t>
            </a:r>
            <a:endParaRPr kumimoji="1" lang="ja-JP" altLang="en-US" sz="1400" dirty="0">
              <a:solidFill>
                <a:schemeClr val="accent4">
                  <a:lumMod val="75000"/>
                </a:schemeClr>
              </a:solidFill>
            </a:endParaRPr>
          </a:p>
        </p:txBody>
      </p:sp>
      <p:sp>
        <p:nvSpPr>
          <p:cNvPr id="35" name="楕円 34"/>
          <p:cNvSpPr/>
          <p:nvPr/>
        </p:nvSpPr>
        <p:spPr>
          <a:xfrm>
            <a:off x="6122093" y="2677557"/>
            <a:ext cx="936104" cy="347213"/>
          </a:xfrm>
          <a:prstGeom prst="ellipse">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smtClean="0">
                <a:solidFill>
                  <a:srgbClr val="FF0000"/>
                </a:solidFill>
              </a:rPr>
              <a:t>ｽﾏｰﾄｼﾃｨ</a:t>
            </a:r>
            <a:endParaRPr kumimoji="1" lang="ja-JP" altLang="en-US" sz="1400" b="1" dirty="0">
              <a:solidFill>
                <a:srgbClr val="FF0000"/>
              </a:solidFill>
            </a:endParaRPr>
          </a:p>
        </p:txBody>
      </p:sp>
      <p:sp>
        <p:nvSpPr>
          <p:cNvPr id="36" name="楕円 35"/>
          <p:cNvSpPr/>
          <p:nvPr/>
        </p:nvSpPr>
        <p:spPr>
          <a:xfrm>
            <a:off x="5318673" y="705853"/>
            <a:ext cx="792088" cy="347213"/>
          </a:xfrm>
          <a:prstGeom prst="ellipse">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dirty="0" smtClean="0">
                <a:solidFill>
                  <a:schemeClr val="accent4">
                    <a:lumMod val="75000"/>
                  </a:schemeClr>
                </a:solidFill>
              </a:rPr>
              <a:t>万博</a:t>
            </a:r>
            <a:endParaRPr kumimoji="1" lang="ja-JP" altLang="en-US" sz="1400" dirty="0">
              <a:solidFill>
                <a:schemeClr val="accent4">
                  <a:lumMod val="75000"/>
                </a:schemeClr>
              </a:solidFill>
            </a:endParaRPr>
          </a:p>
        </p:txBody>
      </p:sp>
      <p:sp>
        <p:nvSpPr>
          <p:cNvPr id="37" name="楕円 36"/>
          <p:cNvSpPr/>
          <p:nvPr/>
        </p:nvSpPr>
        <p:spPr>
          <a:xfrm>
            <a:off x="6110761" y="732749"/>
            <a:ext cx="936104" cy="347213"/>
          </a:xfrm>
          <a:prstGeom prst="ellipse">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smtClean="0">
                <a:solidFill>
                  <a:srgbClr val="FF0000"/>
                </a:solidFill>
              </a:rPr>
              <a:t>ｽﾏｰﾄｼﾃｨ</a:t>
            </a:r>
            <a:endParaRPr kumimoji="1" lang="ja-JP" altLang="en-US" sz="1400" b="1" dirty="0">
              <a:solidFill>
                <a:srgbClr val="FF0000"/>
              </a:solidFill>
            </a:endParaRPr>
          </a:p>
        </p:txBody>
      </p:sp>
      <p:sp>
        <p:nvSpPr>
          <p:cNvPr id="38" name="正方形/長方形 37"/>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20</a:t>
            </a:r>
            <a:endParaRPr lang="ja-JP" altLang="en-US" dirty="0">
              <a:solidFill>
                <a:prstClr val="black"/>
              </a:solidFill>
            </a:endParaRPr>
          </a:p>
        </p:txBody>
      </p:sp>
    </p:spTree>
    <p:extLst>
      <p:ext uri="{BB962C8B-B14F-4D97-AF65-F5344CB8AC3E}">
        <p14:creationId xmlns:p14="http://schemas.microsoft.com/office/powerpoint/2010/main" val="253076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p:cNvCxnSpPr/>
          <p:nvPr/>
        </p:nvCxnSpPr>
        <p:spPr>
          <a:xfrm>
            <a:off x="971604" y="2276872"/>
            <a:ext cx="7200800" cy="0"/>
          </a:xfrm>
          <a:prstGeom prst="line">
            <a:avLst/>
          </a:prstGeom>
        </p:spPr>
        <p:style>
          <a:lnRef idx="3">
            <a:schemeClr val="accent1"/>
          </a:lnRef>
          <a:fillRef idx="0">
            <a:schemeClr val="accent1"/>
          </a:fillRef>
          <a:effectRef idx="2">
            <a:schemeClr val="accent1"/>
          </a:effectRef>
          <a:fontRef idx="minor">
            <a:schemeClr val="tx1"/>
          </a:fontRef>
        </p:style>
      </p:cxnSp>
      <p:sp>
        <p:nvSpPr>
          <p:cNvPr id="3" name="正方形/長方形 2"/>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2</a:t>
            </a:fld>
            <a:endParaRPr lang="ja-JP" altLang="en-US" dirty="0">
              <a:solidFill>
                <a:prstClr val="black"/>
              </a:solidFill>
            </a:endParaRPr>
          </a:p>
        </p:txBody>
      </p:sp>
      <p:sp>
        <p:nvSpPr>
          <p:cNvPr id="4" name="テキスト ボックス 3"/>
          <p:cNvSpPr txBox="1"/>
          <p:nvPr/>
        </p:nvSpPr>
        <p:spPr>
          <a:xfrm>
            <a:off x="735776" y="1453331"/>
            <a:ext cx="8020792" cy="523220"/>
          </a:xfrm>
          <a:prstGeom prst="rect">
            <a:avLst/>
          </a:prstGeom>
          <a:noFill/>
        </p:spPr>
        <p:txBody>
          <a:bodyPr wrap="square" rtlCol="0">
            <a:spAutoFit/>
          </a:bodyPr>
          <a:lstStyle/>
          <a:p>
            <a:r>
              <a:rPr lang="zh-TW" altLang="en-US"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１．基本</a:t>
            </a:r>
            <a:r>
              <a:rPr lang="zh-TW" altLang="en-US" sz="2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方針</a:t>
            </a:r>
            <a:endParaRPr lang="ja-JP" altLang="en-US"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98384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．基本方針</a:t>
            </a:r>
            <a:endPar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 name="直線コネクタ 3"/>
          <p:cNvCxnSpPr/>
          <p:nvPr/>
        </p:nvCxnSpPr>
        <p:spPr>
          <a:xfrm>
            <a:off x="179516"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正方形/長方形 4"/>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3</a:t>
            </a:fld>
            <a:endParaRPr lang="ja-JP" altLang="en-US" dirty="0">
              <a:solidFill>
                <a:prstClr val="black"/>
              </a:solidFill>
            </a:endParaRPr>
          </a:p>
        </p:txBody>
      </p:sp>
      <p:sp>
        <p:nvSpPr>
          <p:cNvPr id="6" name="正方形/長方形 5"/>
          <p:cNvSpPr/>
          <p:nvPr/>
        </p:nvSpPr>
        <p:spPr>
          <a:xfrm>
            <a:off x="107504" y="753085"/>
            <a:ext cx="8856984" cy="1938992"/>
          </a:xfrm>
          <a:prstGeom prst="rect">
            <a:avLst/>
          </a:prstGeom>
        </p:spPr>
        <p:txBody>
          <a:bodyPr wrap="square">
            <a:spAutoFit/>
          </a:bodyPr>
          <a:lstStyle/>
          <a:p>
            <a:pPr marL="180000" indent="-457200" algn="just">
              <a:lnSpc>
                <a:spcPts val="1800"/>
              </a:lnSpc>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大阪府の人口動向について</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大阪府は、総人口が</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2010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年をピークに減少に転じるとともに、全国を上回るスピードで高齢化が進むなど、「人口減少・超高齢社会」に突入しています。</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2015</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年の国勢調査で</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は、大阪府の</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総人口は</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884</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万人と、</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2010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年の同調査から約</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万人減少しました。</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2018</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年に作成した大阪府の将来推計人口では、今後、総人口は</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2015</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年から</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2045</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年までの</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年間で約</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136</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万人減の</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748</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万人と見込まれています。さらにこのままの状況で推移すると、</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2065</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年には</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600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万人程度の水準となる可能性があります。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a:extLst>
              <a:ext uri="{FF2B5EF4-FFF2-40B4-BE49-F238E27FC236}">
                <a16:creationId xmlns:a16="http://schemas.microsoft.com/office/drawing/2014/main" id="{178AA22E-FCB1-45B3-87A6-15F3CBAFE844}"/>
              </a:ext>
            </a:extLst>
          </p:cNvPr>
          <p:cNvSpPr txBox="1"/>
          <p:nvPr/>
        </p:nvSpPr>
        <p:spPr>
          <a:xfrm>
            <a:off x="2195736" y="6299458"/>
            <a:ext cx="5472608" cy="369332"/>
          </a:xfrm>
          <a:prstGeom prst="rect">
            <a:avLst/>
          </a:prstGeom>
          <a:noFill/>
        </p:spPr>
        <p:txBody>
          <a:bodyPr wrap="square" rtlCol="0">
            <a:spAutoFit/>
          </a:bodyPr>
          <a:lstStyle/>
          <a:p>
            <a:pPr lvl="0">
              <a:defRPr/>
            </a:pP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出典</a:t>
            </a:r>
            <a:r>
              <a:rPr kumimoji="1" lang="ja-JP" altLang="en-US" sz="9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a:t>
            </a:r>
            <a:r>
              <a:rPr kumimoji="1" lang="en-US" altLang="ja-JP" sz="9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2015</a:t>
            </a: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年までは総務省「国勢調査</a:t>
            </a:r>
            <a:r>
              <a:rPr kumimoji="1" lang="ja-JP" altLang="en-US" sz="9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a:t>
            </a:r>
            <a:r>
              <a:rPr kumimoji="1" lang="en-US" altLang="ja-JP" sz="9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2020</a:t>
            </a: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年以降</a:t>
            </a:r>
            <a:r>
              <a:rPr lang="ja-JP" altLang="en-US" sz="900" dirty="0" smtClean="0">
                <a:latin typeface="Meiryo UI" panose="020B0604030504040204" pitchFamily="50" charset="-128"/>
                <a:ea typeface="Meiryo UI" panose="020B0604030504040204" pitchFamily="50" charset="-128"/>
              </a:rPr>
              <a:t>は「</a:t>
            </a:r>
            <a:r>
              <a:rPr lang="ja-JP" altLang="en-US" sz="900" dirty="0">
                <a:latin typeface="Meiryo UI" panose="020B0604030504040204" pitchFamily="50" charset="-128"/>
                <a:ea typeface="Meiryo UI" panose="020B0604030504040204" pitchFamily="50" charset="-128"/>
              </a:rPr>
              <a:t>大阪府の将来推計</a:t>
            </a:r>
            <a:r>
              <a:rPr lang="ja-JP" altLang="en-US" sz="900" dirty="0" smtClean="0">
                <a:latin typeface="Meiryo UI" panose="020B0604030504040204" pitchFamily="50" charset="-128"/>
                <a:ea typeface="Meiryo UI" panose="020B0604030504040204" pitchFamily="50" charset="-128"/>
              </a:rPr>
              <a:t>人口について（</a:t>
            </a:r>
            <a:r>
              <a:rPr lang="en-US" altLang="ja-JP" sz="900" dirty="0" smtClean="0">
                <a:latin typeface="Meiryo UI" panose="020B0604030504040204" pitchFamily="50" charset="-128"/>
                <a:ea typeface="Meiryo UI" panose="020B0604030504040204" pitchFamily="50" charset="-128"/>
              </a:rPr>
              <a:t>2018</a:t>
            </a:r>
            <a:r>
              <a:rPr lang="ja-JP" altLang="en-US" sz="900" dirty="0" smtClean="0">
                <a:latin typeface="Meiryo UI" panose="020B0604030504040204" pitchFamily="50" charset="-128"/>
                <a:ea typeface="Meiryo UI" panose="020B0604030504040204" pitchFamily="50" charset="-128"/>
              </a:rPr>
              <a:t>年</a:t>
            </a:r>
            <a:r>
              <a:rPr lang="en-US" altLang="ja-JP" sz="900" dirty="0" smtClean="0">
                <a:latin typeface="Meiryo UI" panose="020B0604030504040204" pitchFamily="50" charset="-128"/>
                <a:ea typeface="Meiryo UI" panose="020B0604030504040204" pitchFamily="50" charset="-128"/>
              </a:rPr>
              <a:t>8</a:t>
            </a:r>
            <a:r>
              <a:rPr lang="ja-JP" altLang="en-US" sz="900" dirty="0" smtClean="0">
                <a:latin typeface="Meiryo UI" panose="020B0604030504040204" pitchFamily="50" charset="-128"/>
                <a:ea typeface="Meiryo UI" panose="020B0604030504040204" pitchFamily="50" charset="-128"/>
              </a:rPr>
              <a:t>月）」に</a:t>
            </a:r>
            <a:endParaRPr lang="en-US" altLang="ja-JP" sz="900" dirty="0" smtClean="0">
              <a:latin typeface="Meiryo UI" panose="020B0604030504040204" pitchFamily="50" charset="-128"/>
              <a:ea typeface="Meiryo UI" panose="020B0604030504040204" pitchFamily="50" charset="-128"/>
            </a:endParaRPr>
          </a:p>
          <a:p>
            <a:pPr lvl="0">
              <a:defRPr/>
            </a:pPr>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おける大阪府</a:t>
            </a:r>
            <a:r>
              <a:rPr lang="ja-JP" altLang="en-US" sz="900" dirty="0">
                <a:latin typeface="Meiryo UI" panose="020B0604030504040204" pitchFamily="50" charset="-128"/>
                <a:ea typeface="Meiryo UI" panose="020B0604030504040204" pitchFamily="50" charset="-128"/>
              </a:rPr>
              <a:t>の人口</a:t>
            </a:r>
            <a:r>
              <a:rPr lang="ja-JP" altLang="en-US" sz="900" dirty="0" smtClean="0">
                <a:latin typeface="Meiryo UI" panose="020B0604030504040204" pitchFamily="50" charset="-128"/>
                <a:ea typeface="Meiryo UI" panose="020B0604030504040204" pitchFamily="50" charset="-128"/>
              </a:rPr>
              <a:t>推計（</a:t>
            </a:r>
            <a:r>
              <a:rPr lang="ja-JP" altLang="en-US" sz="900" dirty="0">
                <a:latin typeface="Meiryo UI" panose="020B0604030504040204" pitchFamily="50" charset="-128"/>
                <a:ea typeface="Meiryo UI" panose="020B0604030504040204" pitchFamily="50" charset="-128"/>
              </a:rPr>
              <a:t>ケース２</a:t>
            </a:r>
            <a:r>
              <a:rPr lang="ja-JP" altLang="en-US" sz="900" dirty="0" smtClean="0">
                <a:latin typeface="Meiryo UI" panose="020B0604030504040204" pitchFamily="50" charset="-128"/>
                <a:ea typeface="Meiryo UI" panose="020B0604030504040204" pitchFamily="50" charset="-128"/>
              </a:rPr>
              <a:t>）に基づく大阪府政策企画部推計。</a:t>
            </a:r>
            <a:endPar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pic>
        <p:nvPicPr>
          <p:cNvPr id="9" name="図 8"/>
          <p:cNvPicPr>
            <a:picLocks noChangeAspect="1"/>
          </p:cNvPicPr>
          <p:nvPr/>
        </p:nvPicPr>
        <p:blipFill>
          <a:blip r:embed="rId2"/>
          <a:stretch>
            <a:fillRect/>
          </a:stretch>
        </p:blipFill>
        <p:spPr>
          <a:xfrm>
            <a:off x="1547668" y="2928992"/>
            <a:ext cx="6048672" cy="3390302"/>
          </a:xfrm>
          <a:prstGeom prst="rect">
            <a:avLst/>
          </a:prstGeom>
        </p:spPr>
      </p:pic>
      <p:sp>
        <p:nvSpPr>
          <p:cNvPr id="10" name="Rectangle 2"/>
          <p:cNvSpPr>
            <a:spLocks noChangeArrowheads="1"/>
          </p:cNvSpPr>
          <p:nvPr/>
        </p:nvSpPr>
        <p:spPr bwMode="auto">
          <a:xfrm>
            <a:off x="459444" y="2511377"/>
            <a:ext cx="1656184" cy="440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fontAlgn="ctr">
              <a:spcBef>
                <a:spcPct val="0"/>
              </a:spcBef>
              <a:buClr>
                <a:srgbClr val="D6ECFF"/>
              </a:buClr>
              <a:buFont typeface="Wingdings" pitchFamily="2" charset="2"/>
              <a:buNone/>
            </a:pPr>
            <a:r>
              <a:rPr lang="ja-JP" altLang="en-US"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■総人口の推移</a:t>
            </a:r>
            <a:endPar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8338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．基本方針</a:t>
            </a:r>
            <a:endPar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 name="直線コネクタ 3"/>
          <p:cNvCxnSpPr/>
          <p:nvPr/>
        </p:nvCxnSpPr>
        <p:spPr>
          <a:xfrm>
            <a:off x="179516"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正方形/長方形 4"/>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4</a:t>
            </a:fld>
            <a:endParaRPr lang="ja-JP" altLang="en-US" dirty="0">
              <a:solidFill>
                <a:prstClr val="black"/>
              </a:solidFill>
            </a:endParaRPr>
          </a:p>
        </p:txBody>
      </p:sp>
      <p:pic>
        <p:nvPicPr>
          <p:cNvPr id="2" name="図 1"/>
          <p:cNvPicPr>
            <a:picLocks noChangeAspect="1"/>
          </p:cNvPicPr>
          <p:nvPr/>
        </p:nvPicPr>
        <p:blipFill>
          <a:blip r:embed="rId2"/>
          <a:stretch>
            <a:fillRect/>
          </a:stretch>
        </p:blipFill>
        <p:spPr>
          <a:xfrm>
            <a:off x="112504" y="2343886"/>
            <a:ext cx="4281700" cy="2709446"/>
          </a:xfrm>
          <a:prstGeom prst="rect">
            <a:avLst/>
          </a:prstGeom>
        </p:spPr>
      </p:pic>
      <p:pic>
        <p:nvPicPr>
          <p:cNvPr id="7" name="図 6"/>
          <p:cNvPicPr>
            <a:picLocks noChangeAspect="1"/>
          </p:cNvPicPr>
          <p:nvPr/>
        </p:nvPicPr>
        <p:blipFill>
          <a:blip r:embed="rId3"/>
          <a:stretch>
            <a:fillRect/>
          </a:stretch>
        </p:blipFill>
        <p:spPr>
          <a:xfrm>
            <a:off x="4466212" y="2343886"/>
            <a:ext cx="4614388" cy="2574605"/>
          </a:xfrm>
          <a:prstGeom prst="rect">
            <a:avLst/>
          </a:prstGeom>
        </p:spPr>
      </p:pic>
      <p:sp>
        <p:nvSpPr>
          <p:cNvPr id="8" name="Rectangle 2"/>
          <p:cNvSpPr>
            <a:spLocks noChangeArrowheads="1"/>
          </p:cNvSpPr>
          <p:nvPr/>
        </p:nvSpPr>
        <p:spPr bwMode="auto">
          <a:xfrm>
            <a:off x="193428" y="1791890"/>
            <a:ext cx="2362347" cy="440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fontAlgn="ctr">
              <a:spcBef>
                <a:spcPct val="0"/>
              </a:spcBef>
              <a:buClr>
                <a:srgbClr val="D6ECFF"/>
              </a:buClr>
              <a:buFont typeface="Wingdings" pitchFamily="2" charset="2"/>
              <a:buNone/>
            </a:pPr>
            <a:r>
              <a:rPr lang="ja-JP" altLang="en-US"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■出生数・死亡数の推移</a:t>
            </a:r>
            <a:endPar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Rectangle 2"/>
          <p:cNvSpPr>
            <a:spLocks noChangeArrowheads="1"/>
          </p:cNvSpPr>
          <p:nvPr/>
        </p:nvSpPr>
        <p:spPr bwMode="auto">
          <a:xfrm>
            <a:off x="4585921" y="1791890"/>
            <a:ext cx="1656184" cy="440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fontAlgn="ctr">
              <a:spcBef>
                <a:spcPct val="0"/>
              </a:spcBef>
              <a:buClr>
                <a:srgbClr val="D6ECFF"/>
              </a:buClr>
              <a:buFont typeface="Wingdings" pitchFamily="2" charset="2"/>
              <a:buNone/>
            </a:pPr>
            <a:r>
              <a:rPr lang="ja-JP" altLang="en-US"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■転出入の状況</a:t>
            </a:r>
            <a:endPar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a:extLst>
              <a:ext uri="{FF2B5EF4-FFF2-40B4-BE49-F238E27FC236}">
                <a16:creationId xmlns:a16="http://schemas.microsoft.com/office/drawing/2014/main" id="{178AA22E-FCB1-45B3-87A6-15F3CBAFE844}"/>
              </a:ext>
            </a:extLst>
          </p:cNvPr>
          <p:cNvSpPr txBox="1"/>
          <p:nvPr/>
        </p:nvSpPr>
        <p:spPr>
          <a:xfrm>
            <a:off x="229173" y="5053332"/>
            <a:ext cx="4165031" cy="507831"/>
          </a:xfrm>
          <a:prstGeom prst="rect">
            <a:avLst/>
          </a:prstGeom>
          <a:noFill/>
        </p:spPr>
        <p:txBody>
          <a:bodyPr wrap="square" rtlCol="0">
            <a:spAutoFit/>
          </a:bodyPr>
          <a:lstStyle/>
          <a:p>
            <a:pPr lvl="0">
              <a:defRPr/>
            </a:pP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出典</a:t>
            </a:r>
            <a:r>
              <a:rPr kumimoji="1" lang="ja-JP" altLang="en-US" sz="9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a:t>
            </a:r>
            <a:r>
              <a:rPr kumimoji="1" lang="en-US" altLang="ja-JP" sz="9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2015</a:t>
            </a: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年まで</a:t>
            </a:r>
            <a:r>
              <a:rPr kumimoji="1" lang="ja-JP" altLang="en-US" sz="9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は厚生労働省「人口動態統計」。</a:t>
            </a:r>
            <a:endParaRPr kumimoji="1" lang="en-US" altLang="ja-JP" sz="9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lvl="0">
              <a:defRPr/>
            </a:pPr>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a:t>
            </a:r>
            <a:r>
              <a:rPr kumimoji="1" lang="en-US" altLang="ja-JP" sz="9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2020</a:t>
            </a: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年以降</a:t>
            </a:r>
            <a:r>
              <a:rPr lang="ja-JP" altLang="en-US" sz="900" dirty="0" smtClean="0">
                <a:latin typeface="Meiryo UI" panose="020B0604030504040204" pitchFamily="50" charset="-128"/>
                <a:ea typeface="Meiryo UI" panose="020B0604030504040204" pitchFamily="50" charset="-128"/>
              </a:rPr>
              <a:t>は「</a:t>
            </a:r>
            <a:r>
              <a:rPr lang="ja-JP" altLang="en-US" sz="900" dirty="0">
                <a:latin typeface="Meiryo UI" panose="020B0604030504040204" pitchFamily="50" charset="-128"/>
                <a:ea typeface="Meiryo UI" panose="020B0604030504040204" pitchFamily="50" charset="-128"/>
              </a:rPr>
              <a:t>大阪府の将来推計</a:t>
            </a:r>
            <a:r>
              <a:rPr lang="ja-JP" altLang="en-US" sz="900" dirty="0" smtClean="0">
                <a:latin typeface="Meiryo UI" panose="020B0604030504040204" pitchFamily="50" charset="-128"/>
                <a:ea typeface="Meiryo UI" panose="020B0604030504040204" pitchFamily="50" charset="-128"/>
              </a:rPr>
              <a:t>人口について（</a:t>
            </a:r>
            <a:r>
              <a:rPr lang="en-US" altLang="ja-JP" sz="900" dirty="0" smtClean="0">
                <a:latin typeface="Meiryo UI" panose="020B0604030504040204" pitchFamily="50" charset="-128"/>
                <a:ea typeface="Meiryo UI" panose="020B0604030504040204" pitchFamily="50" charset="-128"/>
              </a:rPr>
              <a:t>2018</a:t>
            </a:r>
            <a:r>
              <a:rPr lang="ja-JP" altLang="en-US" sz="900" dirty="0" smtClean="0">
                <a:latin typeface="Meiryo UI" panose="020B0604030504040204" pitchFamily="50" charset="-128"/>
                <a:ea typeface="Meiryo UI" panose="020B0604030504040204" pitchFamily="50" charset="-128"/>
              </a:rPr>
              <a:t>年</a:t>
            </a:r>
            <a:r>
              <a:rPr lang="en-US" altLang="ja-JP" sz="900" dirty="0" smtClean="0">
                <a:latin typeface="Meiryo UI" panose="020B0604030504040204" pitchFamily="50" charset="-128"/>
                <a:ea typeface="Meiryo UI" panose="020B0604030504040204" pitchFamily="50" charset="-128"/>
              </a:rPr>
              <a:t>8</a:t>
            </a:r>
            <a:r>
              <a:rPr lang="ja-JP" altLang="en-US" sz="900" dirty="0" smtClean="0">
                <a:latin typeface="Meiryo UI" panose="020B0604030504040204" pitchFamily="50" charset="-128"/>
                <a:ea typeface="Meiryo UI" panose="020B0604030504040204" pitchFamily="50" charset="-128"/>
              </a:rPr>
              <a:t>月）」における</a:t>
            </a:r>
            <a:endParaRPr lang="en-US" altLang="ja-JP" sz="900" dirty="0" smtClean="0">
              <a:latin typeface="Meiryo UI" panose="020B0604030504040204" pitchFamily="50" charset="-128"/>
              <a:ea typeface="Meiryo UI" panose="020B0604030504040204" pitchFamily="50" charset="-128"/>
            </a:endParaRPr>
          </a:p>
          <a:p>
            <a:pPr lvl="0">
              <a:defRPr/>
            </a:pPr>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大阪府</a:t>
            </a:r>
            <a:r>
              <a:rPr lang="ja-JP" altLang="en-US" sz="900" dirty="0">
                <a:latin typeface="Meiryo UI" panose="020B0604030504040204" pitchFamily="50" charset="-128"/>
                <a:ea typeface="Meiryo UI" panose="020B0604030504040204" pitchFamily="50" charset="-128"/>
              </a:rPr>
              <a:t>の人口</a:t>
            </a:r>
            <a:r>
              <a:rPr lang="ja-JP" altLang="en-US" sz="900" dirty="0" smtClean="0">
                <a:latin typeface="Meiryo UI" panose="020B0604030504040204" pitchFamily="50" charset="-128"/>
                <a:ea typeface="Meiryo UI" panose="020B0604030504040204" pitchFamily="50" charset="-128"/>
              </a:rPr>
              <a:t>推計（</a:t>
            </a:r>
            <a:r>
              <a:rPr lang="ja-JP" altLang="en-US" sz="900" dirty="0">
                <a:latin typeface="Meiryo UI" panose="020B0604030504040204" pitchFamily="50" charset="-128"/>
                <a:ea typeface="Meiryo UI" panose="020B0604030504040204" pitchFamily="50" charset="-128"/>
              </a:rPr>
              <a:t>ケース２</a:t>
            </a:r>
            <a:r>
              <a:rPr lang="ja-JP" altLang="en-US" sz="900" dirty="0" smtClean="0">
                <a:latin typeface="Meiryo UI" panose="020B0604030504040204" pitchFamily="50" charset="-128"/>
                <a:ea typeface="Meiryo UI" panose="020B0604030504040204" pitchFamily="50" charset="-128"/>
              </a:rPr>
              <a:t>）に基づく大阪府政策企画部推計。</a:t>
            </a:r>
            <a:endPar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178AA22E-FCB1-45B3-87A6-15F3CBAFE844}"/>
              </a:ext>
            </a:extLst>
          </p:cNvPr>
          <p:cNvSpPr txBox="1"/>
          <p:nvPr/>
        </p:nvSpPr>
        <p:spPr>
          <a:xfrm>
            <a:off x="4690890" y="5053332"/>
            <a:ext cx="2617413" cy="230832"/>
          </a:xfrm>
          <a:prstGeom prst="rect">
            <a:avLst/>
          </a:prstGeom>
          <a:noFill/>
        </p:spPr>
        <p:txBody>
          <a:bodyPr wrap="square" rtlCol="0">
            <a:spAutoFit/>
          </a:bodyPr>
          <a:lstStyle/>
          <a:p>
            <a:pPr lvl="0">
              <a:defRPr/>
            </a:pP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出典</a:t>
            </a:r>
            <a:r>
              <a:rPr kumimoji="1" lang="ja-JP" altLang="en-US" sz="9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：総務省「住民基本台帳人口移動報告」</a:t>
            </a:r>
            <a:endPar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13" name="正方形/長方形 12"/>
          <p:cNvSpPr/>
          <p:nvPr/>
        </p:nvSpPr>
        <p:spPr>
          <a:xfrm>
            <a:off x="107504" y="753085"/>
            <a:ext cx="8856984" cy="784830"/>
          </a:xfrm>
          <a:prstGeom prst="rect">
            <a:avLst/>
          </a:prstGeom>
        </p:spPr>
        <p:txBody>
          <a:bodyPr wrap="square">
            <a:spAutoFit/>
          </a:bodyPr>
          <a:lstStyle/>
          <a:p>
            <a:pPr marL="180000" indent="-457200" algn="just">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自然</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増減は、出生率が低い水準で推移しており、出生数が減少する一方で死亡数が増加し、</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自然減が拡大傾向にあります。</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社会</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増減は</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、全国からは</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転入超過であるものの</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、東京圏へは</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一貫して転出超過となっています</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165682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．基本方針</a:t>
            </a:r>
            <a:endPar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 name="直線コネクタ 3"/>
          <p:cNvCxnSpPr/>
          <p:nvPr/>
        </p:nvCxnSpPr>
        <p:spPr>
          <a:xfrm>
            <a:off x="179516"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正方形/長方形 4"/>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5</a:t>
            </a:fld>
            <a:endParaRPr lang="ja-JP" altLang="en-US" dirty="0">
              <a:solidFill>
                <a:prstClr val="black"/>
              </a:solidFill>
            </a:endParaRPr>
          </a:p>
        </p:txBody>
      </p:sp>
      <p:sp>
        <p:nvSpPr>
          <p:cNvPr id="6" name="正方形/長方形 5"/>
          <p:cNvSpPr/>
          <p:nvPr/>
        </p:nvSpPr>
        <p:spPr>
          <a:xfrm>
            <a:off x="107504" y="796817"/>
            <a:ext cx="8856984" cy="1246495"/>
          </a:xfrm>
          <a:prstGeom prst="rect">
            <a:avLst/>
          </a:prstGeom>
        </p:spPr>
        <p:txBody>
          <a:bodyPr wrap="square">
            <a:spAutoFit/>
          </a:bodyPr>
          <a:lstStyle/>
          <a:p>
            <a:pPr marL="180000" indent="-457200" algn="just">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年代別の人口構成は、</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2015</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年の国勢調査では、高齢者</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人口が全体の</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分の</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を超え、年少人口や生産年齢人口が減少しており、少子高齢化が進んでいます。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今後、</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ますます少子高齢化が進み、</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2045</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年には高齢者人口が全体の</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割近くに達し、年少人口は全体の</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割程度にまで減少し、生産年齢人口は全体の半数程度まで減少する見込みです。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Rectangle 2"/>
          <p:cNvSpPr>
            <a:spLocks noChangeArrowheads="1"/>
          </p:cNvSpPr>
          <p:nvPr/>
        </p:nvSpPr>
        <p:spPr bwMode="auto">
          <a:xfrm>
            <a:off x="323528" y="2104556"/>
            <a:ext cx="2362347" cy="440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fontAlgn="ctr">
              <a:spcBef>
                <a:spcPct val="0"/>
              </a:spcBef>
              <a:buClr>
                <a:srgbClr val="D6ECFF"/>
              </a:buClr>
              <a:buFont typeface="Wingdings" pitchFamily="2" charset="2"/>
              <a:buNone/>
            </a:pPr>
            <a:r>
              <a:rPr lang="ja-JP" altLang="en-US"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■人口構成の推移</a:t>
            </a:r>
            <a:endPar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a:extLst>
              <a:ext uri="{FF2B5EF4-FFF2-40B4-BE49-F238E27FC236}">
                <a16:creationId xmlns:a16="http://schemas.microsoft.com/office/drawing/2014/main" id="{178AA22E-FCB1-45B3-87A6-15F3CBAFE844}"/>
              </a:ext>
            </a:extLst>
          </p:cNvPr>
          <p:cNvSpPr txBox="1"/>
          <p:nvPr/>
        </p:nvSpPr>
        <p:spPr>
          <a:xfrm>
            <a:off x="1799691" y="6073327"/>
            <a:ext cx="5472608" cy="369332"/>
          </a:xfrm>
          <a:prstGeom prst="rect">
            <a:avLst/>
          </a:prstGeom>
          <a:noFill/>
        </p:spPr>
        <p:txBody>
          <a:bodyPr wrap="square" rtlCol="0">
            <a:spAutoFit/>
          </a:bodyPr>
          <a:lstStyle/>
          <a:p>
            <a:pPr lvl="0">
              <a:defRPr/>
            </a:pP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出典</a:t>
            </a:r>
            <a:r>
              <a:rPr kumimoji="1" lang="ja-JP" altLang="en-US" sz="9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a:t>
            </a:r>
            <a:r>
              <a:rPr kumimoji="1" lang="en-US" altLang="ja-JP" sz="9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2015</a:t>
            </a: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年までは総務省「国勢調査</a:t>
            </a:r>
            <a:r>
              <a:rPr kumimoji="1" lang="ja-JP" altLang="en-US" sz="9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a:t>
            </a:r>
            <a:r>
              <a:rPr kumimoji="1" lang="en-US" altLang="ja-JP" sz="9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2020</a:t>
            </a: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年以降</a:t>
            </a:r>
            <a:r>
              <a:rPr lang="ja-JP" altLang="en-US" sz="900" dirty="0" smtClean="0">
                <a:latin typeface="Meiryo UI" panose="020B0604030504040204" pitchFamily="50" charset="-128"/>
                <a:ea typeface="Meiryo UI" panose="020B0604030504040204" pitchFamily="50" charset="-128"/>
              </a:rPr>
              <a:t>は「</a:t>
            </a:r>
            <a:r>
              <a:rPr lang="ja-JP" altLang="en-US" sz="900" dirty="0">
                <a:latin typeface="Meiryo UI" panose="020B0604030504040204" pitchFamily="50" charset="-128"/>
                <a:ea typeface="Meiryo UI" panose="020B0604030504040204" pitchFamily="50" charset="-128"/>
              </a:rPr>
              <a:t>大阪府の将来推計</a:t>
            </a:r>
            <a:r>
              <a:rPr lang="ja-JP" altLang="en-US" sz="900" dirty="0" smtClean="0">
                <a:latin typeface="Meiryo UI" panose="020B0604030504040204" pitchFamily="50" charset="-128"/>
                <a:ea typeface="Meiryo UI" panose="020B0604030504040204" pitchFamily="50" charset="-128"/>
              </a:rPr>
              <a:t>人口について（</a:t>
            </a:r>
            <a:r>
              <a:rPr lang="en-US" altLang="ja-JP" sz="900" dirty="0" smtClean="0">
                <a:latin typeface="Meiryo UI" panose="020B0604030504040204" pitchFamily="50" charset="-128"/>
                <a:ea typeface="Meiryo UI" panose="020B0604030504040204" pitchFamily="50" charset="-128"/>
              </a:rPr>
              <a:t>2018</a:t>
            </a:r>
            <a:r>
              <a:rPr lang="ja-JP" altLang="en-US" sz="900" dirty="0" smtClean="0">
                <a:latin typeface="Meiryo UI" panose="020B0604030504040204" pitchFamily="50" charset="-128"/>
                <a:ea typeface="Meiryo UI" panose="020B0604030504040204" pitchFamily="50" charset="-128"/>
              </a:rPr>
              <a:t>年</a:t>
            </a:r>
            <a:r>
              <a:rPr lang="en-US" altLang="ja-JP" sz="900" dirty="0" smtClean="0">
                <a:latin typeface="Meiryo UI" panose="020B0604030504040204" pitchFamily="50" charset="-128"/>
                <a:ea typeface="Meiryo UI" panose="020B0604030504040204" pitchFamily="50" charset="-128"/>
              </a:rPr>
              <a:t>8</a:t>
            </a:r>
            <a:r>
              <a:rPr lang="ja-JP" altLang="en-US" sz="900" dirty="0" smtClean="0">
                <a:latin typeface="Meiryo UI" panose="020B0604030504040204" pitchFamily="50" charset="-128"/>
                <a:ea typeface="Meiryo UI" panose="020B0604030504040204" pitchFamily="50" charset="-128"/>
              </a:rPr>
              <a:t>月）」に</a:t>
            </a:r>
            <a:endParaRPr lang="en-US" altLang="ja-JP" sz="900" dirty="0" smtClean="0">
              <a:latin typeface="Meiryo UI" panose="020B0604030504040204" pitchFamily="50" charset="-128"/>
              <a:ea typeface="Meiryo UI" panose="020B0604030504040204" pitchFamily="50" charset="-128"/>
            </a:endParaRPr>
          </a:p>
          <a:p>
            <a:pPr lvl="0">
              <a:defRPr/>
            </a:pPr>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おける大阪府</a:t>
            </a:r>
            <a:r>
              <a:rPr lang="ja-JP" altLang="en-US" sz="900" dirty="0">
                <a:latin typeface="Meiryo UI" panose="020B0604030504040204" pitchFamily="50" charset="-128"/>
                <a:ea typeface="Meiryo UI" panose="020B0604030504040204" pitchFamily="50" charset="-128"/>
              </a:rPr>
              <a:t>の人口</a:t>
            </a:r>
            <a:r>
              <a:rPr lang="ja-JP" altLang="en-US" sz="900" dirty="0" smtClean="0">
                <a:latin typeface="Meiryo UI" panose="020B0604030504040204" pitchFamily="50" charset="-128"/>
                <a:ea typeface="Meiryo UI" panose="020B0604030504040204" pitchFamily="50" charset="-128"/>
              </a:rPr>
              <a:t>推計（</a:t>
            </a:r>
            <a:r>
              <a:rPr lang="ja-JP" altLang="en-US" sz="900" dirty="0">
                <a:latin typeface="Meiryo UI" panose="020B0604030504040204" pitchFamily="50" charset="-128"/>
                <a:ea typeface="Meiryo UI" panose="020B0604030504040204" pitchFamily="50" charset="-128"/>
              </a:rPr>
              <a:t>ケース２</a:t>
            </a:r>
            <a:r>
              <a:rPr lang="ja-JP" altLang="en-US" sz="900" dirty="0" smtClean="0">
                <a:latin typeface="Meiryo UI" panose="020B0604030504040204" pitchFamily="50" charset="-128"/>
                <a:ea typeface="Meiryo UI" panose="020B0604030504040204" pitchFamily="50" charset="-128"/>
              </a:rPr>
              <a:t>）に基づく大阪府政策企画部推計。</a:t>
            </a:r>
            <a:endPar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2"/>
          <a:stretch>
            <a:fillRect/>
          </a:stretch>
        </p:blipFill>
        <p:spPr>
          <a:xfrm>
            <a:off x="1079615" y="2627215"/>
            <a:ext cx="6912760" cy="3384868"/>
          </a:xfrm>
          <a:prstGeom prst="rect">
            <a:avLst/>
          </a:prstGeom>
        </p:spPr>
      </p:pic>
    </p:spTree>
    <p:extLst>
      <p:ext uri="{BB962C8B-B14F-4D97-AF65-F5344CB8AC3E}">
        <p14:creationId xmlns:p14="http://schemas.microsoft.com/office/powerpoint/2010/main" val="1688324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．基本方針</a:t>
            </a:r>
            <a:endPar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 name="直線コネクタ 3"/>
          <p:cNvCxnSpPr/>
          <p:nvPr/>
        </p:nvCxnSpPr>
        <p:spPr>
          <a:xfrm>
            <a:off x="179516"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正方形/長方形 4"/>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6</a:t>
            </a:fld>
            <a:endParaRPr lang="ja-JP" altLang="en-US" dirty="0">
              <a:solidFill>
                <a:prstClr val="black"/>
              </a:solidFill>
            </a:endParaRPr>
          </a:p>
        </p:txBody>
      </p:sp>
      <p:sp>
        <p:nvSpPr>
          <p:cNvPr id="6" name="正方形/長方形 5"/>
          <p:cNvSpPr/>
          <p:nvPr/>
        </p:nvSpPr>
        <p:spPr>
          <a:xfrm>
            <a:off x="107504" y="753085"/>
            <a:ext cx="8856984" cy="553998"/>
          </a:xfrm>
          <a:prstGeom prst="rect">
            <a:avLst/>
          </a:prstGeom>
        </p:spPr>
        <p:txBody>
          <a:bodyPr wrap="square">
            <a:spAutoFit/>
          </a:bodyPr>
          <a:lstStyle/>
          <a:p>
            <a:pPr marL="180000" indent="-457200" algn="just">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外国人</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人口は、大阪府の人口に占める割合が</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を超えて増加傾向にあります。</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2019</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月の新たな在留資格の創設等に伴って、今後さらなる外国人人口の増加が見込まれます</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2"/>
          <p:cNvSpPr>
            <a:spLocks noChangeArrowheads="1"/>
          </p:cNvSpPr>
          <p:nvPr/>
        </p:nvSpPr>
        <p:spPr bwMode="auto">
          <a:xfrm>
            <a:off x="4627435" y="1730229"/>
            <a:ext cx="4249905" cy="440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fontAlgn="ctr">
              <a:spcBef>
                <a:spcPct val="0"/>
              </a:spcBef>
              <a:buClr>
                <a:srgbClr val="D6ECFF"/>
              </a:buClr>
              <a:buFont typeface="Wingdings" pitchFamily="2" charset="2"/>
              <a:buNone/>
            </a:pPr>
            <a:r>
              <a:rPr lang="ja-JP" altLang="en-US"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■外国人割合の多い都道府県（</a:t>
            </a:r>
            <a:r>
              <a:rPr lang="en-US" altLang="ja-JP"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a:t>
            </a:r>
            <a:endPar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Rectangle 2"/>
          <p:cNvSpPr>
            <a:spLocks noChangeArrowheads="1"/>
          </p:cNvSpPr>
          <p:nvPr/>
        </p:nvSpPr>
        <p:spPr bwMode="auto">
          <a:xfrm>
            <a:off x="344989" y="1730229"/>
            <a:ext cx="4032448" cy="440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fontAlgn="ctr">
              <a:spcBef>
                <a:spcPct val="0"/>
              </a:spcBef>
              <a:buClr>
                <a:srgbClr val="D6ECFF"/>
              </a:buClr>
              <a:buFont typeface="Wingdings" pitchFamily="2" charset="2"/>
              <a:buNone/>
            </a:pPr>
            <a:r>
              <a:rPr lang="ja-JP" altLang="en-US"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■外国人人口の推移</a:t>
            </a:r>
            <a:endPar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a:extLst>
              <a:ext uri="{FF2B5EF4-FFF2-40B4-BE49-F238E27FC236}">
                <a16:creationId xmlns:a16="http://schemas.microsoft.com/office/drawing/2014/main" id="{178AA22E-FCB1-45B3-87A6-15F3CBAFE844}"/>
              </a:ext>
            </a:extLst>
          </p:cNvPr>
          <p:cNvSpPr txBox="1"/>
          <p:nvPr/>
        </p:nvSpPr>
        <p:spPr>
          <a:xfrm>
            <a:off x="5470071" y="5156185"/>
            <a:ext cx="3610529" cy="230832"/>
          </a:xfrm>
          <a:prstGeom prst="rect">
            <a:avLst/>
          </a:prstGeom>
          <a:noFill/>
        </p:spPr>
        <p:txBody>
          <a:bodyPr wrap="square" rtlCol="0">
            <a:spAutoFit/>
          </a:bodyPr>
          <a:lstStyle/>
          <a:p>
            <a:pPr lvl="0">
              <a:defRPr/>
            </a:pP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出典</a:t>
            </a:r>
            <a:r>
              <a:rPr kumimoji="1" lang="ja-JP" altLang="en-US" sz="9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：総務省「住民基本台帳に基づく人口、人口動態及び世帯数」</a:t>
            </a:r>
            <a:endPar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pic>
        <p:nvPicPr>
          <p:cNvPr id="16" name="図 15"/>
          <p:cNvPicPr>
            <a:picLocks noChangeAspect="1"/>
          </p:cNvPicPr>
          <p:nvPr/>
        </p:nvPicPr>
        <p:blipFill>
          <a:blip r:embed="rId2"/>
          <a:stretch>
            <a:fillRect/>
          </a:stretch>
        </p:blipFill>
        <p:spPr>
          <a:xfrm>
            <a:off x="4788024" y="2409406"/>
            <a:ext cx="3824524" cy="2155225"/>
          </a:xfrm>
          <a:prstGeom prst="rect">
            <a:avLst/>
          </a:prstGeom>
        </p:spPr>
      </p:pic>
      <p:pic>
        <p:nvPicPr>
          <p:cNvPr id="17" name="図 16"/>
          <p:cNvPicPr>
            <a:picLocks noChangeAspect="1"/>
          </p:cNvPicPr>
          <p:nvPr/>
        </p:nvPicPr>
        <p:blipFill>
          <a:blip r:embed="rId3"/>
          <a:stretch>
            <a:fillRect/>
          </a:stretch>
        </p:blipFill>
        <p:spPr>
          <a:xfrm>
            <a:off x="119205" y="2198352"/>
            <a:ext cx="4258232" cy="3324574"/>
          </a:xfrm>
          <a:prstGeom prst="rect">
            <a:avLst/>
          </a:prstGeom>
        </p:spPr>
      </p:pic>
    </p:spTree>
    <p:extLst>
      <p:ext uri="{BB962C8B-B14F-4D97-AF65-F5344CB8AC3E}">
        <p14:creationId xmlns:p14="http://schemas.microsoft.com/office/powerpoint/2010/main" val="2698517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．基本方針</a:t>
            </a:r>
            <a:endPar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 name="直線コネクタ 3"/>
          <p:cNvCxnSpPr/>
          <p:nvPr/>
        </p:nvCxnSpPr>
        <p:spPr>
          <a:xfrm>
            <a:off x="179516"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正方形/長方形 4"/>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7</a:t>
            </a:fld>
            <a:endParaRPr lang="ja-JP" altLang="en-US" dirty="0">
              <a:solidFill>
                <a:prstClr val="black"/>
              </a:solidFill>
            </a:endParaRPr>
          </a:p>
        </p:txBody>
      </p:sp>
      <p:sp>
        <p:nvSpPr>
          <p:cNvPr id="6" name="正方形/長方形 5"/>
          <p:cNvSpPr/>
          <p:nvPr/>
        </p:nvSpPr>
        <p:spPr>
          <a:xfrm>
            <a:off x="107504" y="753085"/>
            <a:ext cx="8856984" cy="784830"/>
          </a:xfrm>
          <a:prstGeom prst="rect">
            <a:avLst/>
          </a:prstGeom>
        </p:spPr>
        <p:txBody>
          <a:bodyPr wrap="square">
            <a:spAutoFit/>
          </a:bodyPr>
          <a:lstStyle/>
          <a:p>
            <a:pPr marL="180000" indent="-457200" algn="just">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近年、</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交流</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人口のうち来</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阪外国人旅行者数が大きく増加しており</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、大阪</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のにぎわいや経済へ</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の好影響</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が期待されます。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pic>
        <p:nvPicPr>
          <p:cNvPr id="2" name="図 1"/>
          <p:cNvPicPr>
            <a:picLocks noChangeAspect="1"/>
          </p:cNvPicPr>
          <p:nvPr/>
        </p:nvPicPr>
        <p:blipFill>
          <a:blip r:embed="rId2"/>
          <a:stretch>
            <a:fillRect/>
          </a:stretch>
        </p:blipFill>
        <p:spPr>
          <a:xfrm>
            <a:off x="395536" y="2245752"/>
            <a:ext cx="4127350" cy="3889585"/>
          </a:xfrm>
          <a:prstGeom prst="rect">
            <a:avLst/>
          </a:prstGeom>
        </p:spPr>
      </p:pic>
      <p:sp>
        <p:nvSpPr>
          <p:cNvPr id="7" name="Rectangle 2"/>
          <p:cNvSpPr>
            <a:spLocks noChangeArrowheads="1"/>
          </p:cNvSpPr>
          <p:nvPr/>
        </p:nvSpPr>
        <p:spPr bwMode="auto">
          <a:xfrm>
            <a:off x="344988" y="1750553"/>
            <a:ext cx="4249905" cy="440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fontAlgn="ctr">
              <a:spcBef>
                <a:spcPct val="0"/>
              </a:spcBef>
              <a:buClr>
                <a:srgbClr val="D6ECFF"/>
              </a:buClr>
              <a:buFont typeface="Wingdings" pitchFamily="2" charset="2"/>
              <a:buNone/>
            </a:pPr>
            <a:r>
              <a:rPr lang="ja-JP" altLang="en-US"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■外国人訪問者数の推移（観光・レジャー目的）</a:t>
            </a:r>
            <a:endPar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a:extLst>
              <a:ext uri="{FF2B5EF4-FFF2-40B4-BE49-F238E27FC236}">
                <a16:creationId xmlns:a16="http://schemas.microsoft.com/office/drawing/2014/main" id="{178AA22E-FCB1-45B3-87A6-15F3CBAFE844}"/>
              </a:ext>
            </a:extLst>
          </p:cNvPr>
          <p:cNvSpPr txBox="1"/>
          <p:nvPr/>
        </p:nvSpPr>
        <p:spPr>
          <a:xfrm>
            <a:off x="467544" y="6144094"/>
            <a:ext cx="3909893" cy="230832"/>
          </a:xfrm>
          <a:prstGeom prst="rect">
            <a:avLst/>
          </a:prstGeom>
          <a:noFill/>
        </p:spPr>
        <p:txBody>
          <a:bodyPr wrap="square" rtlCol="0">
            <a:spAutoFit/>
          </a:bodyPr>
          <a:lstStyle/>
          <a:p>
            <a:pPr lvl="0">
              <a:defRPr/>
            </a:pP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出典</a:t>
            </a:r>
            <a:r>
              <a:rPr kumimoji="1" lang="ja-JP" altLang="en-US" sz="9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：「地域経済分析システム（</a:t>
            </a:r>
            <a:r>
              <a:rPr kumimoji="1" lang="en-US" altLang="ja-JP" sz="9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RESAS</a:t>
            </a:r>
            <a:r>
              <a:rPr kumimoji="1" lang="ja-JP" altLang="en-US" sz="9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）」より大阪府政策企画部作成</a:t>
            </a:r>
            <a:endPar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pic>
        <p:nvPicPr>
          <p:cNvPr id="16" name="図 15"/>
          <p:cNvPicPr>
            <a:picLocks noChangeAspect="1"/>
          </p:cNvPicPr>
          <p:nvPr/>
        </p:nvPicPr>
        <p:blipFill>
          <a:blip r:embed="rId3"/>
          <a:stretch>
            <a:fillRect/>
          </a:stretch>
        </p:blipFill>
        <p:spPr>
          <a:xfrm>
            <a:off x="4797955" y="2450848"/>
            <a:ext cx="4282645" cy="2998973"/>
          </a:xfrm>
          <a:prstGeom prst="rect">
            <a:avLst/>
          </a:prstGeom>
        </p:spPr>
      </p:pic>
      <p:sp>
        <p:nvSpPr>
          <p:cNvPr id="17" name="Rectangle 2"/>
          <p:cNvSpPr>
            <a:spLocks noChangeArrowheads="1"/>
          </p:cNvSpPr>
          <p:nvPr/>
        </p:nvSpPr>
        <p:spPr bwMode="auto">
          <a:xfrm>
            <a:off x="5148065" y="1750553"/>
            <a:ext cx="3816424" cy="658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fontAlgn="ctr">
              <a:spcBef>
                <a:spcPct val="0"/>
              </a:spcBef>
              <a:buClr>
                <a:srgbClr val="D6ECFF"/>
              </a:buClr>
              <a:buFont typeface="Wingdings" pitchFamily="2" charset="2"/>
              <a:buNone/>
            </a:pPr>
            <a:r>
              <a:rPr lang="ja-JP" altLang="en-US"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■国別訪問者数の割合</a:t>
            </a:r>
            <a:endParaRPr lang="en-US" altLang="ja-JP"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fontAlgn="ctr">
              <a:spcBef>
                <a:spcPct val="0"/>
              </a:spcBef>
              <a:buClr>
                <a:srgbClr val="D6ECFF"/>
              </a:buClr>
              <a:buFont typeface="Wingdings" pitchFamily="2" charset="2"/>
              <a:buNone/>
            </a:pPr>
            <a:r>
              <a:rPr lang="ja-JP" altLang="en-US" sz="16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（観光・レジャー目的・</a:t>
            </a:r>
            <a:r>
              <a:rPr lang="en-US" altLang="ja-JP"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2017</a:t>
            </a:r>
            <a:r>
              <a:rPr lang="ja-JP" altLang="en-US"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a:t>
            </a:r>
            <a:endParaRPr lang="en-US" altLang="ja-JP"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16746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6"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smtClean="0">
                <a:solidFill>
                  <a:prstClr val="black"/>
                </a:solidFill>
              </a:rPr>
              <a:pPr algn="ctr"/>
              <a:t>8</a:t>
            </a:fld>
            <a:endParaRPr lang="ja-JP" altLang="en-US" dirty="0">
              <a:solidFill>
                <a:prstClr val="black"/>
              </a:solidFill>
            </a:endParaRPr>
          </a:p>
        </p:txBody>
      </p:sp>
      <p:sp>
        <p:nvSpPr>
          <p:cNvPr id="9" name="正方形/長方形 8"/>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１．基本方針</a:t>
            </a:r>
          </a:p>
        </p:txBody>
      </p:sp>
      <p:sp>
        <p:nvSpPr>
          <p:cNvPr id="14" name="正方形/長方形 13"/>
          <p:cNvSpPr/>
          <p:nvPr/>
        </p:nvSpPr>
        <p:spPr>
          <a:xfrm>
            <a:off x="129884" y="836712"/>
            <a:ext cx="8856984" cy="553998"/>
          </a:xfrm>
          <a:prstGeom prst="rect">
            <a:avLst/>
          </a:prstGeom>
        </p:spPr>
        <p:txBody>
          <a:bodyPr wrap="square">
            <a:spAutoFit/>
          </a:bodyPr>
          <a:lstStyle/>
          <a:p>
            <a:pPr marL="180000" indent="-457200" algn="just">
              <a:lnSpc>
                <a:spcPts val="1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人口減少・超高齢社会」においても、持続的発展を実現する</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ため、「大阪府人口ビジョン」の</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err="1" smtClean="0">
                <a:latin typeface="Meiryo UI" panose="020B0604030504040204" pitchFamily="50" charset="-128"/>
                <a:ea typeface="Meiryo UI" panose="020B0604030504040204" pitchFamily="50" charset="-128"/>
                <a:cs typeface="Meiryo UI" panose="020B0604030504040204" pitchFamily="50" charset="-128"/>
              </a:rPr>
              <a:t>つの</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取組みの方向性に基づき、施策を推進していく必要があります。</a:t>
            </a:r>
            <a:endParaRPr lang="en-US" altLang="ja-JP" sz="1600" dirty="0" smtClean="0"/>
          </a:p>
        </p:txBody>
      </p:sp>
      <p:sp>
        <p:nvSpPr>
          <p:cNvPr id="15" name="Rectangle 2"/>
          <p:cNvSpPr>
            <a:spLocks noChangeArrowheads="1"/>
          </p:cNvSpPr>
          <p:nvPr/>
        </p:nvSpPr>
        <p:spPr bwMode="auto">
          <a:xfrm>
            <a:off x="323528" y="1804609"/>
            <a:ext cx="4176836" cy="283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fontAlgn="ctr">
              <a:spcBef>
                <a:spcPct val="0"/>
              </a:spcBef>
              <a:buClr>
                <a:srgbClr val="D6ECFF"/>
              </a:buClr>
              <a:buFont typeface="Wingdings" pitchFamily="2" charset="2"/>
              <a:buNone/>
            </a:pPr>
            <a:r>
              <a:rPr lang="ja-JP" altLang="en-US"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■「大阪府人口ビジョン」の取組みの方向性</a:t>
            </a:r>
            <a:endPar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6" name="図 15"/>
          <p:cNvPicPr>
            <a:picLocks noChangeAspect="1"/>
          </p:cNvPicPr>
          <p:nvPr/>
        </p:nvPicPr>
        <p:blipFill>
          <a:blip r:embed="rId2"/>
          <a:stretch>
            <a:fillRect/>
          </a:stretch>
        </p:blipFill>
        <p:spPr>
          <a:xfrm>
            <a:off x="1475656" y="2274913"/>
            <a:ext cx="6334293" cy="4322439"/>
          </a:xfrm>
          <a:prstGeom prst="rect">
            <a:avLst/>
          </a:prstGeom>
        </p:spPr>
      </p:pic>
    </p:spTree>
    <p:extLst>
      <p:ext uri="{BB962C8B-B14F-4D97-AF65-F5344CB8AC3E}">
        <p14:creationId xmlns:p14="http://schemas.microsoft.com/office/powerpoint/2010/main" val="839256401"/>
      </p:ext>
    </p:extLst>
  </p:cSld>
  <p:clrMapOvr>
    <a:masterClrMapping/>
  </p:clrMapOvr>
</p:sld>
</file>

<file path=ppt/theme/theme1.xml><?xml version="1.0" encoding="utf-8"?>
<a:theme xmlns:a="http://schemas.openxmlformats.org/drawingml/2006/main" name="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12971</TotalTime>
  <Words>1217</Words>
  <Application>Microsoft Office PowerPoint</Application>
  <PresentationFormat>画面に合わせる (4:3)</PresentationFormat>
  <Paragraphs>412</Paragraphs>
  <Slides>21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21</vt:i4>
      </vt:variant>
    </vt:vector>
  </HeadingPairs>
  <TitlesOfParts>
    <vt:vector size="30" baseType="lpstr">
      <vt:lpstr>HGPｺﾞｼｯｸM</vt:lpstr>
      <vt:lpstr>Meiryo UI</vt:lpstr>
      <vt:lpstr>ＭＳ Ｐゴシック</vt:lpstr>
      <vt:lpstr>游明朝</vt:lpstr>
      <vt:lpstr>Arial</vt:lpstr>
      <vt:lpstr>Calibri</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河瀬　庸平</cp:lastModifiedBy>
  <cp:revision>1152</cp:revision>
  <cp:lastPrinted>2019-08-15T05:12:45Z</cp:lastPrinted>
  <dcterms:created xsi:type="dcterms:W3CDTF">2015-04-22T03:25:50Z</dcterms:created>
  <dcterms:modified xsi:type="dcterms:W3CDTF">2019-08-16T02:13:49Z</dcterms:modified>
</cp:coreProperties>
</file>