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3"/>
  </p:notesMasterIdLst>
  <p:sldIdLst>
    <p:sldId id="358" r:id="rId2"/>
    <p:sldId id="359" r:id="rId3"/>
    <p:sldId id="360" r:id="rId4"/>
    <p:sldId id="729" r:id="rId5"/>
    <p:sldId id="730" r:id="rId6"/>
    <p:sldId id="731" r:id="rId7"/>
    <p:sldId id="732" r:id="rId8"/>
    <p:sldId id="733" r:id="rId9"/>
    <p:sldId id="735" r:id="rId10"/>
    <p:sldId id="714" r:id="rId11"/>
    <p:sldId id="725" r:id="rId12"/>
    <p:sldId id="726" r:id="rId13"/>
    <p:sldId id="728" r:id="rId14"/>
    <p:sldId id="721" r:id="rId15"/>
    <p:sldId id="727" r:id="rId16"/>
    <p:sldId id="720" r:id="rId17"/>
    <p:sldId id="364" r:id="rId18"/>
    <p:sldId id="365" r:id="rId19"/>
    <p:sldId id="366" r:id="rId20"/>
    <p:sldId id="460" r:id="rId21"/>
    <p:sldId id="715" r:id="rId2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D13B"/>
    <a:srgbClr val="4AD679"/>
    <a:srgbClr val="52F446"/>
    <a:srgbClr val="66FF33"/>
    <a:srgbClr val="37A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700" autoAdjust="0"/>
  </p:normalViewPr>
  <p:slideViewPr>
    <p:cSldViewPr>
      <p:cViewPr varScale="1">
        <p:scale>
          <a:sx n="70" d="100"/>
          <a:sy n="70" d="100"/>
        </p:scale>
        <p:origin x="161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BEC7E683-BBDE-45AC-A4FF-3989F8F6A592}" type="datetimeFigureOut">
              <a:rPr kumimoji="1" lang="ja-JP" altLang="en-US" smtClean="0"/>
              <a:t>2019/8/16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DE9D0732-3674-4A86-B757-2431B3921950}" type="slidenum">
              <a:rPr kumimoji="1" lang="ja-JP" altLang="en-US" smtClean="0"/>
              <a:t>‹#›</a:t>
            </a:fld>
            <a:endParaRPr kumimoji="1" lang="ja-JP" altLang="en-US"/>
          </a:p>
        </p:txBody>
      </p:sp>
    </p:spTree>
    <p:extLst>
      <p:ext uri="{BB962C8B-B14F-4D97-AF65-F5344CB8AC3E}">
        <p14:creationId xmlns:p14="http://schemas.microsoft.com/office/powerpoint/2010/main" val="55014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8"/>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2019/8/16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B8EB-C3A8-4739-AC15-0DB8D7D02E21}" type="datetimeFigureOut">
              <a:rPr kumimoji="1" lang="ja-JP" altLang="en-US" smtClean="0"/>
              <a:t>2019/8/16</a:t>
            </a:fld>
            <a:endParaRPr kumimoji="1" lang="ja-JP" altLang="en-US" dirty="0"/>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2428" y="2535287"/>
            <a:ext cx="8964488" cy="738664"/>
          </a:xfrm>
          <a:prstGeom prst="rect">
            <a:avLst/>
          </a:prstGeom>
        </p:spPr>
        <p:txBody>
          <a:bodyPr wrap="square">
            <a:spAutoFit/>
          </a:bodyPr>
          <a:lstStyle/>
          <a:p>
            <a:pPr algn="ct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期「大阪府まち・ひと・しごと創生総合戦略」　骨子（案）</a:t>
            </a:r>
            <a:endPar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tabLst>
                <a:tab pos="266700" algn="l"/>
              </a:tabLst>
            </a:pP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 name="直線コネクタ 4"/>
          <p:cNvCxnSpPr/>
          <p:nvPr/>
        </p:nvCxnSpPr>
        <p:spPr>
          <a:xfrm>
            <a:off x="0" y="3140968"/>
            <a:ext cx="8964488"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1835695" y="4653135"/>
            <a:ext cx="5544616" cy="460639"/>
          </a:xfrm>
          <a:prstGeom prst="rect">
            <a:avLst/>
          </a:prstGeom>
        </p:spPr>
        <p:txBody>
          <a:bodyPr wrap="square">
            <a:spAutoFit/>
          </a:bodyPr>
          <a:lstStyle/>
          <a:p>
            <a:pPr algn="ctr">
              <a:lnSpc>
                <a:spcPts val="33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大　阪　府</a:t>
            </a:r>
          </a:p>
        </p:txBody>
      </p:sp>
      <p:sp>
        <p:nvSpPr>
          <p:cNvPr id="2" name="正方形/長方形 1"/>
          <p:cNvSpPr/>
          <p:nvPr/>
        </p:nvSpPr>
        <p:spPr>
          <a:xfrm>
            <a:off x="8120221" y="116632"/>
            <a:ext cx="896984" cy="515526"/>
          </a:xfrm>
          <a:prstGeom prst="rect">
            <a:avLst/>
          </a:prstGeom>
          <a:ln>
            <a:solidFill>
              <a:schemeClr val="tx1"/>
            </a:solidFill>
          </a:ln>
        </p:spPr>
        <p:txBody>
          <a:bodyPr wrap="square" anchor="ctr">
            <a:spAutoFit/>
          </a:bodyPr>
          <a:lstStyle/>
          <a:p>
            <a:pPr algn="ctr">
              <a:lnSpc>
                <a:spcPts val="33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6</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06633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9</a:t>
            </a:fld>
            <a:endParaRPr lang="ja-JP" altLang="en-US" dirty="0">
              <a:solidFill>
                <a:prstClr val="black"/>
              </a:solidFill>
            </a:endParaRPr>
          </a:p>
        </p:txBody>
      </p:sp>
      <p:sp>
        <p:nvSpPr>
          <p:cNvPr id="5" name="正方形/長方形 4"/>
          <p:cNvSpPr/>
          <p:nvPr/>
        </p:nvSpPr>
        <p:spPr>
          <a:xfrm>
            <a:off x="107504" y="620688"/>
            <a:ext cx="8856984" cy="5632311"/>
          </a:xfrm>
          <a:prstGeom prst="rect">
            <a:avLst/>
          </a:prstGeom>
        </p:spPr>
        <p:txBody>
          <a:bodyPr wrap="square">
            <a:spAutoFit/>
          </a:bodyPr>
          <a:lstStyle/>
          <a:p>
            <a:pPr marL="180000" indent="-457200" algn="just">
              <a:lnSpc>
                <a:spcPts val="18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第</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期総合戦略の振り返り</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期大阪府まち・ひと・しごと総合戦略</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大阪府人口ビジョン</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で示された「人口減少・超高齢社会」においても持続的発展を実現するための３つの方向性のもと、６つ</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戦略の柱を位置付け、</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年間を計画期間として取組みを進めてきました。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　方向性</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“若者が活躍でき、子育て安心の都市「大阪」の実現”については、人口減少傾向の抑制</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、将来予想される人口構成を変えていくため、子育て世代が安心して子供を産み育てることのできる環境整備などの女性の活躍支援や、若い世代の安定した雇用支援に関する取り組みを進めてきました。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　方向性</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“人口減少・超高齢社会でも持続可能な地域づくり”については、今後の人口減少・超高齢者社会に対応するため、若者・女性・高齢者・</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者などすべての人が活躍できる環境づくりや、安全・安心な都市基盤の再構築など、持続可能な社会システムの構築に向けた取組みを実施しました。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　方向性</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東西二極の一極としての社会経済構造の構築”については、大阪府を中心とした関西都市圏はわが国第二の経済圏であり、「大阪」が有する都市としての強みを活かし、経済機能・都市魅力を強化する取り組みを進めてきま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p>
        </p:txBody>
      </p:sp>
      <p:sp>
        <p:nvSpPr>
          <p:cNvPr id="10" name="テキスト ボックス 9"/>
          <p:cNvSpPr txBox="1"/>
          <p:nvPr/>
        </p:nvSpPr>
        <p:spPr>
          <a:xfrm>
            <a:off x="70294" y="1986749"/>
            <a:ext cx="2952000" cy="1260000"/>
          </a:xfrm>
          <a:prstGeom prst="rect">
            <a:avLst/>
          </a:prstGeom>
          <a:noFill/>
          <a:ln w="15875">
            <a:solidFill>
              <a:schemeClr val="accent1"/>
            </a:solidFill>
          </a:ln>
        </p:spPr>
        <p:txBody>
          <a:bodyPr wrap="square" rtlCol="0">
            <a:spAutoFit/>
          </a:bodyPr>
          <a:lstStyle/>
          <a:p>
            <a:pPr marL="180000" indent="-457200" algn="just">
              <a:lnSpc>
                <a:spcPts val="1800"/>
              </a:lnSpc>
            </a:pPr>
            <a:r>
              <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）若者</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が活躍でき</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子育て</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安心の都市「大阪」の実現</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t>　① 若い</a:t>
            </a:r>
            <a:r>
              <a:rPr lang="ja-JP" altLang="en-US" sz="1200" dirty="0"/>
              <a:t>世代の就職・結婚・出産・子育て</a:t>
            </a:r>
            <a:r>
              <a:rPr lang="ja-JP" altLang="en-US" sz="1200" dirty="0" smtClean="0"/>
              <a:t>の</a:t>
            </a:r>
            <a:endParaRPr lang="en-US" altLang="ja-JP" sz="1200" dirty="0" smtClean="0"/>
          </a:p>
          <a:p>
            <a:r>
              <a:rPr lang="ja-JP" altLang="en-US" sz="1200" dirty="0"/>
              <a:t>　</a:t>
            </a:r>
            <a:r>
              <a:rPr lang="ja-JP" altLang="en-US" sz="1200" dirty="0" smtClean="0"/>
              <a:t>　  希望</a:t>
            </a:r>
            <a:r>
              <a:rPr lang="ja-JP" altLang="en-US" sz="1200" dirty="0"/>
              <a:t>を実現する</a:t>
            </a:r>
            <a:endParaRPr lang="en-US" altLang="ja-JP" sz="1200" dirty="0"/>
          </a:p>
          <a:p>
            <a:pPr>
              <a:lnSpc>
                <a:spcPct val="150000"/>
              </a:lnSpc>
            </a:pPr>
            <a:r>
              <a:rPr lang="ja-JP" altLang="en-US" sz="1200" dirty="0"/>
              <a:t>　</a:t>
            </a:r>
            <a:r>
              <a:rPr lang="ja-JP" altLang="en-US" sz="1200" dirty="0" smtClean="0"/>
              <a:t>② 次代</a:t>
            </a:r>
            <a:r>
              <a:rPr lang="ja-JP" altLang="en-US" sz="1200" dirty="0"/>
              <a:t>の「大阪」を担う人を</a:t>
            </a:r>
            <a:r>
              <a:rPr lang="ja-JP" altLang="en-US" sz="1200" dirty="0" smtClean="0"/>
              <a:t>つくる</a:t>
            </a:r>
            <a:endParaRPr lang="en-US" altLang="ja-JP" sz="1200" dirty="0"/>
          </a:p>
        </p:txBody>
      </p:sp>
      <p:sp>
        <p:nvSpPr>
          <p:cNvPr id="11" name="テキスト ボックス 10"/>
          <p:cNvSpPr txBox="1"/>
          <p:nvPr/>
        </p:nvSpPr>
        <p:spPr>
          <a:xfrm>
            <a:off x="3106528" y="1981132"/>
            <a:ext cx="2952000" cy="1260000"/>
          </a:xfrm>
          <a:prstGeom prst="rect">
            <a:avLst/>
          </a:prstGeom>
          <a:noFill/>
          <a:ln w="15875">
            <a:solidFill>
              <a:schemeClr val="accent1"/>
            </a:solidFill>
          </a:ln>
        </p:spPr>
        <p:txBody>
          <a:bodyPr wrap="square" rtlCol="0">
            <a:spAutoFit/>
          </a:bodyPr>
          <a:lstStyle/>
          <a:p>
            <a:pPr marL="180000" indent="-457200" algn="just">
              <a:lnSpc>
                <a:spcPts val="1800"/>
              </a:lnSpc>
            </a:pPr>
            <a:r>
              <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）人口</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減少・超高齢社会</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でも</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持続</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可能な地域づくり</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t>③ 誰</a:t>
            </a:r>
            <a:r>
              <a:rPr lang="ja-JP" altLang="en-US" sz="1200" dirty="0"/>
              <a:t>もが健康でいきいきと活躍</a:t>
            </a:r>
            <a:r>
              <a:rPr lang="ja-JP" altLang="en-US" sz="1200" dirty="0" smtClean="0"/>
              <a:t>できる</a:t>
            </a:r>
            <a:endParaRPr lang="en-US" altLang="ja-JP" sz="1200" dirty="0" smtClean="0"/>
          </a:p>
          <a:p>
            <a:r>
              <a:rPr lang="en-US" altLang="ja-JP" sz="1200" dirty="0"/>
              <a:t> </a:t>
            </a:r>
            <a:r>
              <a:rPr lang="en-US" altLang="ja-JP" sz="1200" dirty="0" smtClean="0"/>
              <a:t>     </a:t>
            </a:r>
            <a:r>
              <a:rPr lang="ja-JP" altLang="en-US" sz="1200" dirty="0" smtClean="0"/>
              <a:t>「</a:t>
            </a:r>
            <a:r>
              <a:rPr lang="ja-JP" altLang="en-US" sz="1200" dirty="0"/>
              <a:t>まち」をつくる</a:t>
            </a:r>
            <a:endParaRPr lang="en-US" altLang="ja-JP" sz="1200" dirty="0"/>
          </a:p>
          <a:p>
            <a:pPr>
              <a:lnSpc>
                <a:spcPct val="150000"/>
              </a:lnSpc>
            </a:pPr>
            <a:r>
              <a:rPr lang="ja-JP" altLang="en-US" sz="1200" dirty="0"/>
              <a:t>　</a:t>
            </a:r>
            <a:r>
              <a:rPr lang="ja-JP" altLang="en-US" sz="1200" dirty="0" smtClean="0"/>
              <a:t>④ 安全</a:t>
            </a:r>
            <a:r>
              <a:rPr lang="ja-JP" altLang="en-US" sz="1200" dirty="0"/>
              <a:t>・安心な地域を</a:t>
            </a:r>
            <a:r>
              <a:rPr lang="ja-JP" altLang="en-US" sz="1200" dirty="0" smtClean="0"/>
              <a:t>つくる</a:t>
            </a:r>
            <a:endParaRPr lang="en-US" altLang="ja-JP" sz="1200" dirty="0"/>
          </a:p>
        </p:txBody>
      </p:sp>
      <p:sp>
        <p:nvSpPr>
          <p:cNvPr id="12" name="テキスト ボックス 11"/>
          <p:cNvSpPr txBox="1"/>
          <p:nvPr/>
        </p:nvSpPr>
        <p:spPr>
          <a:xfrm>
            <a:off x="6139283" y="1981129"/>
            <a:ext cx="2952000" cy="1260000"/>
          </a:xfrm>
          <a:prstGeom prst="rect">
            <a:avLst/>
          </a:prstGeom>
          <a:noFill/>
          <a:ln w="15875">
            <a:solidFill>
              <a:schemeClr val="accent1"/>
            </a:solidFill>
          </a:ln>
        </p:spPr>
        <p:txBody>
          <a:bodyPr wrap="square" rtlCol="0">
            <a:spAutoFit/>
          </a:bodyPr>
          <a:lstStyle/>
          <a:p>
            <a:pPr marL="180000" indent="-457200" algn="just">
              <a:lnSpc>
                <a:spcPts val="1800"/>
              </a:lnSpc>
            </a:pPr>
            <a:r>
              <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）東西</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二極の一極として</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社会</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経済構造の</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t>　⑤ 都市</a:t>
            </a:r>
            <a:r>
              <a:rPr lang="ja-JP" altLang="en-US" sz="1200" dirty="0"/>
              <a:t>としての経済機能を強化する</a:t>
            </a:r>
            <a:endParaRPr lang="en-US" altLang="ja-JP" sz="1200" dirty="0"/>
          </a:p>
          <a:p>
            <a:pPr>
              <a:lnSpc>
                <a:spcPct val="150000"/>
              </a:lnSpc>
            </a:pPr>
            <a:r>
              <a:rPr lang="ja-JP" altLang="en-US" sz="1200" dirty="0"/>
              <a:t>　</a:t>
            </a:r>
            <a:r>
              <a:rPr lang="ja-JP" altLang="en-US" sz="1200" dirty="0" smtClean="0"/>
              <a:t>⑥ 定住</a:t>
            </a:r>
            <a:r>
              <a:rPr lang="ja-JP" altLang="en-US" sz="1200" dirty="0"/>
              <a:t>魅力・都市魅力を強化</a:t>
            </a:r>
            <a:r>
              <a:rPr lang="ja-JP" altLang="en-US" sz="1200" dirty="0" smtClean="0"/>
              <a:t>する</a:t>
            </a:r>
            <a:endParaRPr lang="ja-JP" altLang="en-US" sz="1200" dirty="0"/>
          </a:p>
        </p:txBody>
      </p:sp>
      <p:sp>
        <p:nvSpPr>
          <p:cNvPr id="13" name="Rectangle 2"/>
          <p:cNvSpPr>
            <a:spLocks noChangeArrowheads="1"/>
          </p:cNvSpPr>
          <p:nvPr/>
        </p:nvSpPr>
        <p:spPr bwMode="auto">
          <a:xfrm>
            <a:off x="207120" y="1673512"/>
            <a:ext cx="2762135" cy="296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4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u="sng"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14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方向性と</a:t>
            </a:r>
            <a:r>
              <a:rPr lang="en-US" altLang="ja-JP" sz="14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400" u="sng"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14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戦略</a:t>
            </a:r>
            <a:endParaRPr lang="ja-JP" altLang="en-US" sz="14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13811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p>
        </p:txBody>
      </p:sp>
      <p:graphicFrame>
        <p:nvGraphicFramePr>
          <p:cNvPr id="6" name="表 5"/>
          <p:cNvGraphicFramePr>
            <a:graphicFrameLocks noGrp="1"/>
          </p:cNvGraphicFramePr>
          <p:nvPr>
            <p:extLst>
              <p:ext uri="{D42A27DB-BD31-4B8C-83A1-F6EECF244321}">
                <p14:modId xmlns:p14="http://schemas.microsoft.com/office/powerpoint/2010/main" val="1627478081"/>
              </p:ext>
            </p:extLst>
          </p:nvPr>
        </p:nvGraphicFramePr>
        <p:xfrm>
          <a:off x="539552" y="3442417"/>
          <a:ext cx="8433911" cy="3238431"/>
        </p:xfrm>
        <a:graphic>
          <a:graphicData uri="http://schemas.openxmlformats.org/drawingml/2006/table">
            <a:tbl>
              <a:tblPr firstRow="1" firstCol="1" bandRow="1">
                <a:tableStyleId>{5C22544A-7EE6-4342-B048-85BDC9FD1C3A}</a:tableStyleId>
              </a:tblPr>
              <a:tblGrid>
                <a:gridCol w="2304256">
                  <a:extLst>
                    <a:ext uri="{9D8B030D-6E8A-4147-A177-3AD203B41FA5}">
                      <a16:colId xmlns:a16="http://schemas.microsoft.com/office/drawing/2014/main" val="2203108715"/>
                    </a:ext>
                  </a:extLst>
                </a:gridCol>
                <a:gridCol w="2617741">
                  <a:extLst>
                    <a:ext uri="{9D8B030D-6E8A-4147-A177-3AD203B41FA5}">
                      <a16:colId xmlns:a16="http://schemas.microsoft.com/office/drawing/2014/main" val="108265800"/>
                    </a:ext>
                  </a:extLst>
                </a:gridCol>
                <a:gridCol w="1755957">
                  <a:extLst>
                    <a:ext uri="{9D8B030D-6E8A-4147-A177-3AD203B41FA5}">
                      <a16:colId xmlns:a16="http://schemas.microsoft.com/office/drawing/2014/main" val="1876572018"/>
                    </a:ext>
                  </a:extLst>
                </a:gridCol>
                <a:gridCol w="1755957">
                  <a:extLst>
                    <a:ext uri="{9D8B030D-6E8A-4147-A177-3AD203B41FA5}">
                      <a16:colId xmlns:a16="http://schemas.microsoft.com/office/drawing/2014/main" val="1161421592"/>
                    </a:ext>
                  </a:extLst>
                </a:gridCol>
              </a:tblGrid>
              <a:tr h="292031">
                <a:tc>
                  <a:txBody>
                    <a:bodyPr/>
                    <a:lstStyle/>
                    <a:p>
                      <a:pPr algn="ctr">
                        <a:lnSpc>
                          <a:spcPts val="1400"/>
                        </a:lnSpc>
                        <a:spcAft>
                          <a:spcPts val="0"/>
                        </a:spcAft>
                      </a:pPr>
                      <a:r>
                        <a:rPr lang="ja-JP" altLang="en-US" sz="14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基本目標</a:t>
                      </a:r>
                      <a:endParaRPr lang="ja-JP" sz="14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spcAft>
                          <a:spcPts val="0"/>
                        </a:spcAft>
                      </a:pPr>
                      <a:r>
                        <a:rPr lang="ja-JP" sz="1400" kern="100" dirty="0">
                          <a:solidFill>
                            <a:sysClr val="windowText" lastClr="000000"/>
                          </a:solidFill>
                          <a:effectLst/>
                          <a:latin typeface="+mn-lt"/>
                        </a:rPr>
                        <a:t>具体的目標</a:t>
                      </a:r>
                      <a:endParaRPr lang="ja-JP" sz="1400" kern="100" dirty="0">
                        <a:solidFill>
                          <a:sysClr val="windowText" lastClr="000000"/>
                        </a:solidFill>
                        <a:effectLst/>
                        <a:latin typeface="+mn-lt"/>
                        <a:ea typeface="游明朝" panose="02020400000000000000" pitchFamily="18"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spcAft>
                          <a:spcPts val="0"/>
                        </a:spcAft>
                      </a:pPr>
                      <a:r>
                        <a:rPr lang="ja-JP" altLang="en-US" sz="14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戦略策定時</a:t>
                      </a:r>
                      <a:endParaRPr lang="ja-JP" sz="14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spcAft>
                          <a:spcPts val="0"/>
                        </a:spcAft>
                      </a:pPr>
                      <a:r>
                        <a:rPr lang="ja-JP" altLang="en-US" sz="14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現在値</a:t>
                      </a:r>
                      <a:endParaRPr lang="ja-JP" sz="14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88669528"/>
                  </a:ext>
                </a:extLst>
              </a:tr>
              <a:tr h="0">
                <a:tc rowSpan="3">
                  <a:txBody>
                    <a:bodyPr/>
                    <a:lstStyle/>
                    <a:p>
                      <a:pPr algn="l">
                        <a:lnSpc>
                          <a:spcPts val="1400"/>
                        </a:lnSpc>
                      </a:pPr>
                      <a:r>
                        <a:rPr kumimoji="1" lang="ja-JP" altLang="en-US" sz="1200" dirty="0" smtClean="0">
                          <a:solidFill>
                            <a:sysClr val="windowText" lastClr="000000"/>
                          </a:solidFill>
                          <a:latin typeface="+mn-lt"/>
                        </a:rPr>
                        <a:t>① 若い世代の就職・結婚・出</a:t>
                      </a:r>
                      <a:endParaRPr kumimoji="1" lang="en-US" altLang="ja-JP" sz="1200" dirty="0" smtClean="0">
                        <a:solidFill>
                          <a:sysClr val="windowText" lastClr="000000"/>
                        </a:solidFill>
                        <a:latin typeface="+mn-lt"/>
                      </a:endParaRPr>
                    </a:p>
                    <a:p>
                      <a:pPr algn="l">
                        <a:lnSpc>
                          <a:spcPts val="1400"/>
                        </a:lnSpc>
                      </a:pPr>
                      <a:r>
                        <a:rPr kumimoji="1" lang="en-US" altLang="ja-JP" sz="1200" dirty="0" smtClean="0">
                          <a:solidFill>
                            <a:sysClr val="windowText" lastClr="000000"/>
                          </a:solidFill>
                          <a:latin typeface="+mn-lt"/>
                        </a:rPr>
                        <a:t>   </a:t>
                      </a:r>
                      <a:r>
                        <a:rPr kumimoji="1" lang="ja-JP" altLang="en-US" sz="1200" dirty="0" smtClean="0">
                          <a:solidFill>
                            <a:sysClr val="windowText" lastClr="000000"/>
                          </a:solidFill>
                          <a:latin typeface="+mn-lt"/>
                        </a:rPr>
                        <a:t>産・子育ての希望を実現する</a:t>
                      </a:r>
                      <a:endParaRPr kumimoji="1" lang="ja-JP" altLang="en-US" sz="12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就業率（</a:t>
                      </a:r>
                      <a:r>
                        <a:rPr kumimoji="1" lang="en-US" altLang="ja-JP" sz="1050" b="1" u="sng" dirty="0" smtClean="0">
                          <a:solidFill>
                            <a:sysClr val="windowText" lastClr="000000"/>
                          </a:solidFill>
                          <a:latin typeface="+mn-lt"/>
                        </a:rPr>
                        <a:t>15</a:t>
                      </a:r>
                      <a:r>
                        <a:rPr kumimoji="1" lang="ja-JP" altLang="en-US" sz="1050" b="1" u="sng" dirty="0" smtClean="0">
                          <a:solidFill>
                            <a:sysClr val="windowText" lastClr="000000"/>
                          </a:solidFill>
                          <a:latin typeface="+mn-lt"/>
                        </a:rPr>
                        <a:t>～</a:t>
                      </a:r>
                      <a:r>
                        <a:rPr kumimoji="1" lang="en-US" altLang="ja-JP" sz="1050" b="1" u="sng" dirty="0" smtClean="0">
                          <a:solidFill>
                            <a:sysClr val="windowText" lastClr="000000"/>
                          </a:solidFill>
                          <a:latin typeface="+mn-lt"/>
                        </a:rPr>
                        <a:t>34</a:t>
                      </a:r>
                      <a:r>
                        <a:rPr kumimoji="1" lang="ja-JP" altLang="en-US" sz="1050" b="1" u="sng" dirty="0" smtClean="0">
                          <a:solidFill>
                            <a:sysClr val="windowText" lastClr="000000"/>
                          </a:solidFill>
                          <a:latin typeface="+mn-lt"/>
                        </a:rPr>
                        <a:t>歳）</a:t>
                      </a:r>
                      <a:endParaRPr kumimoji="1" lang="en-US" altLang="ja-JP" sz="1050" b="1" u="sng" dirty="0" smtClean="0">
                        <a:solidFill>
                          <a:sysClr val="windowText" lastClr="000000"/>
                        </a:solidFill>
                        <a:latin typeface="+mn-lt"/>
                      </a:endParaRPr>
                    </a:p>
                    <a:p>
                      <a:pPr>
                        <a:lnSpc>
                          <a:spcPts val="1400"/>
                        </a:lnSpc>
                      </a:pPr>
                      <a:r>
                        <a:rPr kumimoji="1" lang="ja-JP" altLang="en-US" sz="1050" baseline="0" dirty="0" smtClean="0">
                          <a:solidFill>
                            <a:sysClr val="windowText" lastClr="000000"/>
                          </a:solidFill>
                          <a:latin typeface="+mn-lt"/>
                        </a:rPr>
                        <a:t>  </a:t>
                      </a:r>
                      <a:r>
                        <a:rPr kumimoji="1" lang="ja-JP" altLang="en-US" sz="1050" dirty="0" smtClean="0">
                          <a:solidFill>
                            <a:sysClr val="windowText" lastClr="000000"/>
                          </a:solidFill>
                          <a:latin typeface="+mn-lt"/>
                        </a:rPr>
                        <a:t>目標：全国平均を上回る</a:t>
                      </a:r>
                    </a:p>
                    <a:p>
                      <a:pPr>
                        <a:lnSpc>
                          <a:spcPts val="1400"/>
                        </a:lnSpc>
                      </a:pPr>
                      <a:r>
                        <a:rPr kumimoji="1" lang="ja-JP" altLang="en-US" sz="1050" baseline="0" dirty="0" smtClean="0">
                          <a:solidFill>
                            <a:sysClr val="windowText" lastClr="000000"/>
                          </a:solidFill>
                          <a:latin typeface="+mn-lt"/>
                        </a:rPr>
                        <a:t>  </a:t>
                      </a:r>
                      <a:r>
                        <a:rPr kumimoji="1" lang="ja-JP" altLang="en-US" sz="1050" dirty="0" smtClean="0">
                          <a:solidFill>
                            <a:sysClr val="windowText" lastClr="000000"/>
                          </a:solidFill>
                          <a:latin typeface="+mn-lt"/>
                        </a:rPr>
                        <a:t>目標年（年度）：</a:t>
                      </a:r>
                      <a:r>
                        <a:rPr kumimoji="1" lang="en-US" altLang="ja-JP" sz="1050" dirty="0" smtClean="0">
                          <a:solidFill>
                            <a:sysClr val="windowText" lastClr="000000"/>
                          </a:solidFill>
                          <a:latin typeface="+mn-lt"/>
                        </a:rPr>
                        <a:t>2019</a:t>
                      </a:r>
                      <a:r>
                        <a:rPr kumimoji="1" lang="ja-JP" altLang="en-US" sz="1050" dirty="0" smtClean="0">
                          <a:solidFill>
                            <a:sysClr val="windowText" lastClr="000000"/>
                          </a:solidFill>
                          <a:latin typeface="+mn-lt"/>
                        </a:rPr>
                        <a:t>年度</a:t>
                      </a:r>
                      <a:endParaRPr kumimoji="1" lang="ja-JP" altLang="en-US" sz="105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【2014</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      61.07</a:t>
                      </a:r>
                      <a:r>
                        <a:rPr kumimoji="1" lang="ja-JP" altLang="en-US" sz="1050" b="1" dirty="0" smtClean="0">
                          <a:solidFill>
                            <a:sysClr val="windowText" lastClr="000000"/>
                          </a:solidFill>
                          <a:latin typeface="+mn-lt"/>
                        </a:rPr>
                        <a:t>％</a:t>
                      </a:r>
                      <a:endParaRPr kumimoji="1" lang="en-US" altLang="ja-JP" sz="1050" b="1" dirty="0" smtClean="0">
                        <a:solidFill>
                          <a:sysClr val="windowText" lastClr="000000"/>
                        </a:solidFill>
                        <a:latin typeface="+mn-lt"/>
                      </a:endParaRPr>
                    </a:p>
                    <a:p>
                      <a:pPr algn="ctr">
                        <a:lnSpc>
                          <a:spcPts val="1400"/>
                        </a:lnSpc>
                      </a:pPr>
                      <a:r>
                        <a:rPr kumimoji="1" lang="en-US" altLang="ja-JP" sz="1050" b="1" dirty="0" smtClean="0">
                          <a:solidFill>
                            <a:sysClr val="windowText" lastClr="000000"/>
                          </a:solidFill>
                          <a:latin typeface="+mn-lt"/>
                        </a:rPr>
                        <a:t>(</a:t>
                      </a:r>
                      <a:r>
                        <a:rPr kumimoji="1" lang="ja-JP" altLang="en-US" sz="1050" b="1" dirty="0" smtClean="0">
                          <a:solidFill>
                            <a:sysClr val="windowText" lastClr="000000"/>
                          </a:solidFill>
                          <a:latin typeface="+mn-lt"/>
                        </a:rPr>
                        <a:t>全国</a:t>
                      </a:r>
                      <a:r>
                        <a:rPr kumimoji="1" lang="en-US" altLang="ja-JP" sz="1050" b="1" dirty="0" smtClean="0">
                          <a:solidFill>
                            <a:sysClr val="windowText" lastClr="000000"/>
                          </a:solidFill>
                          <a:latin typeface="+mn-lt"/>
                        </a:rPr>
                        <a:t>62.17</a:t>
                      </a:r>
                      <a:r>
                        <a:rPr kumimoji="1" lang="ja-JP" altLang="en-US" sz="1050" b="1" dirty="0" smtClean="0">
                          <a:solidFill>
                            <a:sysClr val="windowText" lastClr="000000"/>
                          </a:solidFill>
                          <a:latin typeface="+mn-lt"/>
                        </a:rPr>
                        <a:t>％</a:t>
                      </a:r>
                      <a:r>
                        <a:rPr kumimoji="1" lang="en-US" altLang="ja-JP" sz="1050" b="1" dirty="0" smtClean="0">
                          <a:solidFill>
                            <a:sysClr val="windowText" lastClr="000000"/>
                          </a:solidFill>
                          <a:latin typeface="+mn-lt"/>
                        </a:rPr>
                        <a:t>)</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      64.96</a:t>
                      </a:r>
                      <a:r>
                        <a:rPr kumimoji="1" lang="ja-JP" altLang="en-US" sz="1050" b="1" dirty="0" smtClean="0">
                          <a:solidFill>
                            <a:sysClr val="windowText" lastClr="000000"/>
                          </a:solidFill>
                          <a:latin typeface="+mn-lt"/>
                        </a:rPr>
                        <a:t>％</a:t>
                      </a:r>
                      <a:endParaRPr kumimoji="1" lang="en-US" altLang="ja-JP" sz="1050" b="1" dirty="0" smtClean="0">
                        <a:solidFill>
                          <a:sysClr val="windowText" lastClr="000000"/>
                        </a:solidFill>
                        <a:latin typeface="+mn-lt"/>
                      </a:endParaRPr>
                    </a:p>
                    <a:p>
                      <a:pPr algn="ctr">
                        <a:lnSpc>
                          <a:spcPts val="1400"/>
                        </a:lnSpc>
                      </a:pPr>
                      <a:r>
                        <a:rPr kumimoji="1" lang="en-US" altLang="ja-JP" sz="1050" b="1" dirty="0" smtClean="0">
                          <a:solidFill>
                            <a:sysClr val="windowText" lastClr="000000"/>
                          </a:solidFill>
                          <a:latin typeface="+mn-lt"/>
                        </a:rPr>
                        <a:t>(</a:t>
                      </a:r>
                      <a:r>
                        <a:rPr kumimoji="1" lang="ja-JP" altLang="en-US" sz="1050" b="1" dirty="0" smtClean="0">
                          <a:solidFill>
                            <a:sysClr val="windowText" lastClr="000000"/>
                          </a:solidFill>
                          <a:latin typeface="+mn-lt"/>
                        </a:rPr>
                        <a:t>全国</a:t>
                      </a:r>
                      <a:r>
                        <a:rPr kumimoji="1" lang="en-US" altLang="ja-JP" sz="1050" b="1" dirty="0" smtClean="0">
                          <a:solidFill>
                            <a:sysClr val="windowText" lastClr="000000"/>
                          </a:solidFill>
                          <a:latin typeface="+mn-lt"/>
                        </a:rPr>
                        <a:t>66.36</a:t>
                      </a:r>
                      <a:r>
                        <a:rPr kumimoji="1" lang="ja-JP" altLang="en-US" sz="1050" b="1" dirty="0" smtClean="0">
                          <a:solidFill>
                            <a:sysClr val="windowText" lastClr="000000"/>
                          </a:solidFill>
                          <a:latin typeface="+mn-lt"/>
                        </a:rPr>
                        <a:t>％</a:t>
                      </a:r>
                      <a:r>
                        <a:rPr kumimoji="1" lang="en-US" altLang="ja-JP" sz="1050" b="1" dirty="0" smtClean="0">
                          <a:solidFill>
                            <a:sysClr val="windowText" lastClr="000000"/>
                          </a:solidFill>
                          <a:latin typeface="+mn-lt"/>
                        </a:rPr>
                        <a:t>)</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9178917"/>
                  </a:ext>
                </a:extLst>
              </a:tr>
              <a:tr h="0">
                <a:tc vMerge="1">
                  <a:txBody>
                    <a:bodyPr/>
                    <a:lstStyle/>
                    <a:p>
                      <a:endParaRPr kumimoji="1" lang="ja-JP" altLang="en-US" sz="1200" dirty="0">
                        <a:solidFill>
                          <a:sysClr val="windowText" lastClr="000000"/>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女性の就業率（</a:t>
                      </a:r>
                      <a:r>
                        <a:rPr kumimoji="1" lang="en-US" altLang="ja-JP" sz="1050" b="1" u="sng" dirty="0" smtClean="0">
                          <a:solidFill>
                            <a:sysClr val="windowText" lastClr="000000"/>
                          </a:solidFill>
                          <a:latin typeface="+mn-lt"/>
                        </a:rPr>
                        <a:t>15</a:t>
                      </a:r>
                      <a:r>
                        <a:rPr kumimoji="1" lang="ja-JP" altLang="en-US" sz="1050" b="1" u="sng" dirty="0" smtClean="0">
                          <a:solidFill>
                            <a:sysClr val="windowText" lastClr="000000"/>
                          </a:solidFill>
                          <a:latin typeface="+mn-lt"/>
                        </a:rPr>
                        <a:t>歳～）</a:t>
                      </a:r>
                      <a:endParaRPr kumimoji="1" lang="en-US" altLang="ja-JP" sz="1050" b="1" u="sng" dirty="0" smtClean="0">
                        <a:solidFill>
                          <a:sysClr val="windowText" lastClr="000000"/>
                        </a:solidFill>
                        <a:latin typeface="+mn-lt"/>
                      </a:endParaRPr>
                    </a:p>
                    <a:p>
                      <a:pPr>
                        <a:lnSpc>
                          <a:spcPts val="1400"/>
                        </a:lnSpc>
                      </a:pPr>
                      <a:r>
                        <a:rPr kumimoji="1" lang="ja-JP" altLang="en-US" sz="1050" baseline="0" dirty="0" smtClean="0">
                          <a:solidFill>
                            <a:sysClr val="windowText" lastClr="000000"/>
                          </a:solidFill>
                          <a:latin typeface="+mn-lt"/>
                        </a:rPr>
                        <a:t>  </a:t>
                      </a:r>
                      <a:r>
                        <a:rPr kumimoji="1" lang="ja-JP" altLang="en-US" sz="1050" dirty="0" smtClean="0">
                          <a:solidFill>
                            <a:sysClr val="windowText" lastClr="000000"/>
                          </a:solidFill>
                          <a:latin typeface="+mn-lt"/>
                        </a:rPr>
                        <a:t>目標：全国平均を上回る</a:t>
                      </a:r>
                    </a:p>
                    <a:p>
                      <a:pPr>
                        <a:lnSpc>
                          <a:spcPts val="1400"/>
                        </a:lnSpc>
                      </a:pPr>
                      <a:r>
                        <a:rPr kumimoji="1" lang="ja-JP" altLang="en-US" sz="1050" baseline="0" dirty="0" smtClean="0">
                          <a:solidFill>
                            <a:sysClr val="windowText" lastClr="000000"/>
                          </a:solidFill>
                          <a:latin typeface="+mn-lt"/>
                        </a:rPr>
                        <a:t>  </a:t>
                      </a:r>
                      <a:r>
                        <a:rPr kumimoji="1" lang="ja-JP" altLang="en-US" sz="1050" dirty="0" smtClean="0">
                          <a:solidFill>
                            <a:sysClr val="windowText" lastClr="000000"/>
                          </a:solidFill>
                          <a:latin typeface="+mn-lt"/>
                        </a:rPr>
                        <a:t>目標年（年度）：</a:t>
                      </a:r>
                      <a:r>
                        <a:rPr kumimoji="1" lang="en-US" altLang="ja-JP" sz="1050" dirty="0" smtClean="0">
                          <a:solidFill>
                            <a:sysClr val="windowText" lastClr="000000"/>
                          </a:solidFill>
                          <a:latin typeface="+mn-lt"/>
                        </a:rPr>
                        <a:t>2019</a:t>
                      </a:r>
                      <a:r>
                        <a:rPr kumimoji="1" lang="ja-JP" altLang="en-US" sz="1050" dirty="0" smtClean="0">
                          <a:solidFill>
                            <a:sysClr val="windowText" lastClr="000000"/>
                          </a:solidFill>
                          <a:latin typeface="+mn-lt"/>
                        </a:rPr>
                        <a:t>年度</a:t>
                      </a:r>
                      <a:endParaRPr kumimoji="1" lang="ja-JP" altLang="en-US" sz="105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【2014</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      44.80</a:t>
                      </a:r>
                      <a:r>
                        <a:rPr kumimoji="1" lang="ja-JP" altLang="en-US" sz="1050" b="1" dirty="0" smtClean="0">
                          <a:solidFill>
                            <a:sysClr val="windowText" lastClr="000000"/>
                          </a:solidFill>
                          <a:latin typeface="+mn-lt"/>
                        </a:rPr>
                        <a:t>％</a:t>
                      </a:r>
                      <a:endParaRPr kumimoji="1" lang="en-US" altLang="ja-JP" sz="1050" b="1" dirty="0" smtClean="0">
                        <a:solidFill>
                          <a:sysClr val="windowText" lastClr="000000"/>
                        </a:solidFill>
                        <a:latin typeface="+mn-lt"/>
                      </a:endParaRPr>
                    </a:p>
                    <a:p>
                      <a:pPr algn="ctr">
                        <a:lnSpc>
                          <a:spcPts val="1400"/>
                        </a:lnSpc>
                      </a:pPr>
                      <a:r>
                        <a:rPr kumimoji="1" lang="en-US" altLang="ja-JP" sz="1050" b="1" dirty="0" smtClean="0">
                          <a:solidFill>
                            <a:sysClr val="windowText" lastClr="000000"/>
                          </a:solidFill>
                          <a:latin typeface="+mn-lt"/>
                        </a:rPr>
                        <a:t>(</a:t>
                      </a:r>
                      <a:r>
                        <a:rPr kumimoji="1" lang="ja-JP" altLang="en-US" sz="1050" b="1" dirty="0" smtClean="0">
                          <a:solidFill>
                            <a:sysClr val="windowText" lastClr="000000"/>
                          </a:solidFill>
                          <a:latin typeface="+mn-lt"/>
                        </a:rPr>
                        <a:t>全国</a:t>
                      </a:r>
                      <a:r>
                        <a:rPr kumimoji="1" lang="en-US" altLang="ja-JP" sz="1050" b="1" dirty="0" smtClean="0">
                          <a:solidFill>
                            <a:sysClr val="windowText" lastClr="000000"/>
                          </a:solidFill>
                          <a:latin typeface="+mn-lt"/>
                        </a:rPr>
                        <a:t>47.72</a:t>
                      </a:r>
                      <a:r>
                        <a:rPr kumimoji="1" lang="ja-JP" altLang="en-US" sz="1050" b="1" dirty="0" smtClean="0">
                          <a:solidFill>
                            <a:sysClr val="windowText" lastClr="000000"/>
                          </a:solidFill>
                          <a:latin typeface="+mn-lt"/>
                        </a:rPr>
                        <a:t>％</a:t>
                      </a:r>
                      <a:r>
                        <a:rPr kumimoji="1" lang="en-US" altLang="ja-JP" sz="1050" b="1" dirty="0" smtClean="0">
                          <a:solidFill>
                            <a:sysClr val="windowText" lastClr="000000"/>
                          </a:solidFill>
                          <a:latin typeface="+mn-lt"/>
                        </a:rPr>
                        <a:t>)</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dirty="0" smtClean="0">
                          <a:solidFill>
                            <a:sysClr val="windowText" lastClr="000000"/>
                          </a:solidFill>
                          <a:latin typeface="+mn-lt"/>
                        </a:rPr>
                        <a:t>     </a:t>
                      </a:r>
                      <a:r>
                        <a:rPr kumimoji="1" lang="en-US" altLang="ja-JP" sz="1050" b="1" dirty="0" smtClean="0">
                          <a:solidFill>
                            <a:sysClr val="windowText" lastClr="000000"/>
                          </a:solidFill>
                          <a:latin typeface="+mn-lt"/>
                        </a:rPr>
                        <a:t> 48.65</a:t>
                      </a:r>
                      <a:r>
                        <a:rPr kumimoji="1" lang="ja-JP" altLang="en-US" sz="1050" b="1" dirty="0" smtClean="0">
                          <a:solidFill>
                            <a:sysClr val="windowText" lastClr="000000"/>
                          </a:solidFill>
                          <a:latin typeface="+mn-lt"/>
                        </a:rPr>
                        <a:t>％</a:t>
                      </a:r>
                      <a:endParaRPr kumimoji="1" lang="en-US" altLang="ja-JP" sz="1050" b="1" dirty="0" smtClean="0">
                        <a:solidFill>
                          <a:sysClr val="windowText" lastClr="000000"/>
                        </a:solidFill>
                        <a:latin typeface="+mn-lt"/>
                      </a:endParaRPr>
                    </a:p>
                    <a:p>
                      <a:pPr algn="ctr">
                        <a:lnSpc>
                          <a:spcPts val="1400"/>
                        </a:lnSpc>
                      </a:pPr>
                      <a:r>
                        <a:rPr kumimoji="1" lang="en-US" altLang="ja-JP" sz="1050" b="1" dirty="0" smtClean="0">
                          <a:solidFill>
                            <a:sysClr val="windowText" lastClr="000000"/>
                          </a:solidFill>
                          <a:latin typeface="+mn-lt"/>
                        </a:rPr>
                        <a:t>(</a:t>
                      </a:r>
                      <a:r>
                        <a:rPr kumimoji="1" lang="ja-JP" altLang="en-US" sz="1050" b="1" dirty="0" smtClean="0">
                          <a:solidFill>
                            <a:sysClr val="windowText" lastClr="000000"/>
                          </a:solidFill>
                          <a:latin typeface="+mn-lt"/>
                        </a:rPr>
                        <a:t>全国</a:t>
                      </a:r>
                      <a:r>
                        <a:rPr kumimoji="1" lang="en-US" altLang="ja-JP" sz="1050" b="1" dirty="0" smtClean="0">
                          <a:solidFill>
                            <a:sysClr val="windowText" lastClr="000000"/>
                          </a:solidFill>
                          <a:latin typeface="+mn-lt"/>
                        </a:rPr>
                        <a:t>51.55</a:t>
                      </a:r>
                      <a:r>
                        <a:rPr kumimoji="1" lang="ja-JP" altLang="en-US" sz="1050" b="1" dirty="0" smtClean="0">
                          <a:solidFill>
                            <a:sysClr val="windowText" lastClr="000000"/>
                          </a:solidFill>
                          <a:latin typeface="+mn-lt"/>
                        </a:rPr>
                        <a:t>％</a:t>
                      </a:r>
                      <a:r>
                        <a:rPr kumimoji="1" lang="en-US" altLang="ja-JP" sz="1050" b="1" dirty="0" smtClean="0">
                          <a:solidFill>
                            <a:sysClr val="windowText" lastClr="000000"/>
                          </a:solidFill>
                          <a:latin typeface="+mn-lt"/>
                        </a:rPr>
                        <a:t>)</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947236"/>
                  </a:ext>
                </a:extLst>
              </a:tr>
              <a:tr h="132632">
                <a:tc vMerge="1">
                  <a:txBody>
                    <a:bodyPr/>
                    <a:lstStyle/>
                    <a:p>
                      <a:endParaRPr kumimoji="1" lang="ja-JP" altLang="en-US" sz="1200" dirty="0">
                        <a:solidFill>
                          <a:sysClr val="windowText" lastClr="000000"/>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合計特殊出生率</a:t>
                      </a:r>
                    </a:p>
                    <a:p>
                      <a:pPr>
                        <a:lnSpc>
                          <a:spcPts val="1400"/>
                        </a:lnSpc>
                      </a:pPr>
                      <a:r>
                        <a:rPr kumimoji="1" lang="ja-JP" altLang="en-US" sz="1050" baseline="0" dirty="0" smtClean="0">
                          <a:solidFill>
                            <a:sysClr val="windowText" lastClr="000000"/>
                          </a:solidFill>
                          <a:latin typeface="+mn-lt"/>
                        </a:rPr>
                        <a:t>  </a:t>
                      </a:r>
                      <a:r>
                        <a:rPr kumimoji="1" lang="ja-JP" altLang="en-US" sz="1050" dirty="0" smtClean="0">
                          <a:solidFill>
                            <a:sysClr val="windowText" lastClr="000000"/>
                          </a:solidFill>
                          <a:latin typeface="+mn-lt"/>
                        </a:rPr>
                        <a:t>目標：前年を上回る</a:t>
                      </a:r>
                      <a:endParaRPr kumimoji="1" lang="ja-JP" altLang="en-US" sz="105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【2014</a:t>
                      </a:r>
                      <a:r>
                        <a:rPr kumimoji="1" lang="ja-JP" altLang="en-US" sz="1050" dirty="0" smtClean="0">
                          <a:solidFill>
                            <a:sysClr val="windowText" lastClr="000000"/>
                          </a:solidFill>
                          <a:latin typeface="+mn-lt"/>
                        </a:rPr>
                        <a:t>年</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1.31</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a:t>
                      </a:r>
                      <a:r>
                        <a:rPr kumimoji="1" lang="en-US" altLang="ja-JP" sz="1050" dirty="0" smtClean="0">
                          <a:solidFill>
                            <a:sysClr val="windowText" lastClr="000000"/>
                          </a:solidFill>
                          <a:latin typeface="+mn-lt"/>
                        </a:rPr>
                        <a:t>】</a:t>
                      </a:r>
                    </a:p>
                    <a:p>
                      <a:pPr algn="ctr">
                        <a:lnSpc>
                          <a:spcPts val="1400"/>
                        </a:lnSpc>
                      </a:pPr>
                      <a:r>
                        <a:rPr kumimoji="1" lang="ja-JP" altLang="en-US" sz="1050" dirty="0" smtClean="0">
                          <a:solidFill>
                            <a:sysClr val="windowText" lastClr="000000"/>
                          </a:solidFill>
                          <a:latin typeface="+mn-lt"/>
                        </a:rPr>
                        <a:t>　　　　　</a:t>
                      </a:r>
                      <a:r>
                        <a:rPr kumimoji="1" lang="ja-JP" altLang="en-US" sz="1050" b="1" dirty="0" smtClean="0">
                          <a:solidFill>
                            <a:sysClr val="windowText" lastClr="000000"/>
                          </a:solidFill>
                          <a:latin typeface="+mn-lt"/>
                        </a:rPr>
                        <a:t>　</a:t>
                      </a:r>
                      <a:r>
                        <a:rPr kumimoji="1" lang="en-US" altLang="ja-JP" sz="1050" b="1" dirty="0" smtClean="0">
                          <a:solidFill>
                            <a:sysClr val="windowText" lastClr="000000"/>
                          </a:solidFill>
                          <a:latin typeface="+mn-lt"/>
                        </a:rPr>
                        <a:t>1.35</a:t>
                      </a:r>
                      <a:r>
                        <a:rPr kumimoji="1" lang="ja-JP" altLang="en-US" sz="1050" b="1" dirty="0" smtClean="0">
                          <a:solidFill>
                            <a:sysClr val="windowText" lastClr="000000"/>
                          </a:solidFill>
                          <a:latin typeface="+mn-lt"/>
                        </a:rPr>
                        <a:t>（概数）</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8305349"/>
                  </a:ext>
                </a:extLst>
              </a:tr>
              <a:tr h="0">
                <a:tc rowSpan="2">
                  <a:txBody>
                    <a:bodyPr/>
                    <a:lstStyle/>
                    <a:p>
                      <a:pPr algn="l">
                        <a:lnSpc>
                          <a:spcPts val="1400"/>
                        </a:lnSpc>
                      </a:pPr>
                      <a:r>
                        <a:rPr kumimoji="1" lang="ja-JP" altLang="en-US" sz="1200" u="none" dirty="0" smtClean="0">
                          <a:solidFill>
                            <a:sysClr val="windowText" lastClr="000000"/>
                          </a:solidFill>
                          <a:latin typeface="+mn-lt"/>
                        </a:rPr>
                        <a:t>② 次代の大阪を担う人をつくる</a:t>
                      </a:r>
                      <a:endParaRPr kumimoji="1" lang="ja-JP" altLang="en-US" sz="1200" u="none"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全国学力・学習状況調査における</a:t>
                      </a:r>
                      <a:endParaRPr kumimoji="1" lang="en-US" altLang="ja-JP" sz="1050" b="1" u="sng" dirty="0" smtClean="0">
                        <a:solidFill>
                          <a:sysClr val="windowText" lastClr="000000"/>
                        </a:solidFill>
                        <a:latin typeface="+mn-lt"/>
                      </a:endParaRPr>
                    </a:p>
                    <a:p>
                      <a:pPr>
                        <a:lnSpc>
                          <a:spcPts val="1400"/>
                        </a:lnSpc>
                      </a:pPr>
                      <a:r>
                        <a:rPr kumimoji="1" lang="ja-JP" altLang="en-US" sz="1050" b="1" u="sng" dirty="0" smtClean="0">
                          <a:solidFill>
                            <a:sysClr val="windowText" lastClr="000000"/>
                          </a:solidFill>
                          <a:latin typeface="+mn-lt"/>
                        </a:rPr>
                        <a:t>平均正答率</a:t>
                      </a:r>
                    </a:p>
                    <a:p>
                      <a:pPr>
                        <a:lnSpc>
                          <a:spcPts val="1400"/>
                        </a:lnSpc>
                      </a:pPr>
                      <a:r>
                        <a:rPr kumimoji="1" lang="ja-JP" altLang="en-US" sz="1050" u="none" baseline="0" dirty="0" smtClean="0">
                          <a:solidFill>
                            <a:sysClr val="windowText" lastClr="000000"/>
                          </a:solidFill>
                          <a:latin typeface="+mn-lt"/>
                        </a:rPr>
                        <a:t> </a:t>
                      </a:r>
                      <a:r>
                        <a:rPr kumimoji="1" lang="ja-JP" altLang="en-US" sz="1050" u="none" dirty="0" smtClean="0">
                          <a:solidFill>
                            <a:sysClr val="windowText" lastClr="000000"/>
                          </a:solidFill>
                          <a:latin typeface="+mn-lt"/>
                        </a:rPr>
                        <a:t>目標：全国水準をめざす</a:t>
                      </a:r>
                      <a:endParaRPr kumimoji="1" lang="ja-JP" altLang="en-US" sz="1050" u="none"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【2015</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zh-CN" altLang="en-US" sz="1050" b="1" dirty="0" smtClean="0">
                          <a:solidFill>
                            <a:sysClr val="windowText" lastClr="000000"/>
                          </a:solidFill>
                          <a:latin typeface="+mn-lt"/>
                        </a:rPr>
                        <a:t>小：</a:t>
                      </a:r>
                      <a:r>
                        <a:rPr kumimoji="1" lang="en-US" altLang="zh-CN" sz="1050" b="1" dirty="0" smtClean="0">
                          <a:solidFill>
                            <a:sysClr val="windowText" lastClr="000000"/>
                          </a:solidFill>
                          <a:latin typeface="+mn-lt"/>
                        </a:rPr>
                        <a:t>62.3(</a:t>
                      </a:r>
                      <a:r>
                        <a:rPr kumimoji="1" lang="zh-CN" altLang="en-US" sz="1050" b="1" dirty="0" smtClean="0">
                          <a:solidFill>
                            <a:sysClr val="windowText" lastClr="000000"/>
                          </a:solidFill>
                          <a:latin typeface="+mn-lt"/>
                        </a:rPr>
                        <a:t>全国</a:t>
                      </a:r>
                      <a:r>
                        <a:rPr kumimoji="1" lang="en-US" altLang="zh-CN" sz="1050" b="1" dirty="0" smtClean="0">
                          <a:solidFill>
                            <a:sysClr val="windowText" lastClr="000000"/>
                          </a:solidFill>
                          <a:latin typeface="+mn-lt"/>
                        </a:rPr>
                        <a:t>63.9)</a:t>
                      </a:r>
                    </a:p>
                    <a:p>
                      <a:pPr algn="ctr">
                        <a:lnSpc>
                          <a:spcPts val="1400"/>
                        </a:lnSpc>
                      </a:pPr>
                      <a:r>
                        <a:rPr kumimoji="1" lang="zh-CN" altLang="en-US" sz="1050" b="1" dirty="0" smtClean="0">
                          <a:solidFill>
                            <a:sysClr val="windowText" lastClr="000000"/>
                          </a:solidFill>
                          <a:latin typeface="+mn-lt"/>
                        </a:rPr>
                        <a:t>中：</a:t>
                      </a:r>
                      <a:r>
                        <a:rPr kumimoji="1" lang="en-US" altLang="zh-CN" sz="1050" b="1" dirty="0" smtClean="0">
                          <a:solidFill>
                            <a:sysClr val="windowText" lastClr="000000"/>
                          </a:solidFill>
                          <a:latin typeface="+mn-lt"/>
                        </a:rPr>
                        <a:t>61.2(</a:t>
                      </a:r>
                      <a:r>
                        <a:rPr kumimoji="1" lang="zh-CN" altLang="en-US" sz="1050" b="1" dirty="0" smtClean="0">
                          <a:solidFill>
                            <a:sysClr val="windowText" lastClr="000000"/>
                          </a:solidFill>
                          <a:latin typeface="+mn-lt"/>
                        </a:rPr>
                        <a:t>全国</a:t>
                      </a:r>
                      <a:r>
                        <a:rPr kumimoji="1" lang="en-US" altLang="zh-CN" sz="1050" b="1" dirty="0" smtClean="0">
                          <a:solidFill>
                            <a:sysClr val="windowText" lastClr="000000"/>
                          </a:solidFill>
                          <a:latin typeface="+mn-lt"/>
                        </a:rPr>
                        <a:t>61.9)</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zh-CN" altLang="en-US" sz="1050" b="1" dirty="0" smtClean="0">
                          <a:solidFill>
                            <a:sysClr val="windowText" lastClr="000000"/>
                          </a:solidFill>
                          <a:latin typeface="+mn-lt"/>
                        </a:rPr>
                        <a:t>小：</a:t>
                      </a:r>
                      <a:r>
                        <a:rPr kumimoji="1" lang="en-US" altLang="zh-CN" sz="1050" b="1" dirty="0" smtClean="0">
                          <a:solidFill>
                            <a:sysClr val="windowText" lastClr="000000"/>
                          </a:solidFill>
                          <a:latin typeface="+mn-lt"/>
                        </a:rPr>
                        <a:t>58.</a:t>
                      </a:r>
                      <a:r>
                        <a:rPr kumimoji="1" lang="en-US" altLang="ja-JP" sz="1050" b="1" dirty="0" smtClean="0">
                          <a:solidFill>
                            <a:sysClr val="windowText" lastClr="000000"/>
                          </a:solidFill>
                          <a:latin typeface="+mn-lt"/>
                        </a:rPr>
                        <a:t>6</a:t>
                      </a:r>
                      <a:r>
                        <a:rPr kumimoji="1" lang="en-US" altLang="zh-CN" sz="1050" b="1" dirty="0" smtClean="0">
                          <a:solidFill>
                            <a:sysClr val="windowText" lastClr="000000"/>
                          </a:solidFill>
                          <a:latin typeface="+mn-lt"/>
                        </a:rPr>
                        <a:t>(</a:t>
                      </a:r>
                      <a:r>
                        <a:rPr kumimoji="1" lang="zh-CN" altLang="en-US" sz="1050" b="1" dirty="0" smtClean="0">
                          <a:solidFill>
                            <a:sysClr val="windowText" lastClr="000000"/>
                          </a:solidFill>
                          <a:latin typeface="+mn-lt"/>
                        </a:rPr>
                        <a:t>全国</a:t>
                      </a:r>
                      <a:r>
                        <a:rPr kumimoji="1" lang="en-US" altLang="zh-CN" sz="1050" b="1" dirty="0" smtClean="0">
                          <a:solidFill>
                            <a:sysClr val="windowText" lastClr="000000"/>
                          </a:solidFill>
                          <a:latin typeface="+mn-lt"/>
                        </a:rPr>
                        <a:t>60.1)</a:t>
                      </a:r>
                    </a:p>
                    <a:p>
                      <a:pPr algn="ctr">
                        <a:lnSpc>
                          <a:spcPts val="1400"/>
                        </a:lnSpc>
                      </a:pPr>
                      <a:r>
                        <a:rPr kumimoji="1" lang="zh-CN" altLang="en-US" sz="1050" b="1" dirty="0" smtClean="0">
                          <a:solidFill>
                            <a:sysClr val="windowText" lastClr="000000"/>
                          </a:solidFill>
                          <a:latin typeface="+mn-lt"/>
                        </a:rPr>
                        <a:t>中：</a:t>
                      </a:r>
                      <a:r>
                        <a:rPr kumimoji="1" lang="en-US" altLang="zh-CN" sz="1050" b="1" dirty="0" smtClean="0">
                          <a:solidFill>
                            <a:sysClr val="windowText" lastClr="000000"/>
                          </a:solidFill>
                          <a:latin typeface="+mn-lt"/>
                        </a:rPr>
                        <a:t>61.3(</a:t>
                      </a:r>
                      <a:r>
                        <a:rPr kumimoji="1" lang="zh-CN" altLang="en-US" sz="1050" b="1" dirty="0" smtClean="0">
                          <a:solidFill>
                            <a:sysClr val="windowText" lastClr="000000"/>
                          </a:solidFill>
                          <a:latin typeface="+mn-lt"/>
                        </a:rPr>
                        <a:t>全国</a:t>
                      </a:r>
                      <a:r>
                        <a:rPr kumimoji="1" lang="en-US" altLang="zh-CN" sz="1050" b="1" dirty="0" smtClean="0">
                          <a:solidFill>
                            <a:sysClr val="windowText" lastClr="000000"/>
                          </a:solidFill>
                          <a:latin typeface="+mn-lt"/>
                        </a:rPr>
                        <a:t>6</a:t>
                      </a:r>
                      <a:r>
                        <a:rPr kumimoji="1" lang="en-US" altLang="ja-JP" sz="1050" b="1" dirty="0" smtClean="0">
                          <a:solidFill>
                            <a:sysClr val="windowText" lastClr="000000"/>
                          </a:solidFill>
                          <a:latin typeface="+mn-lt"/>
                        </a:rPr>
                        <a:t>2.6</a:t>
                      </a:r>
                      <a:r>
                        <a:rPr kumimoji="1" lang="en-US" altLang="zh-CN" sz="1050" b="1" dirty="0" smtClean="0">
                          <a:solidFill>
                            <a:sysClr val="windowText" lastClr="000000"/>
                          </a:solidFill>
                          <a:latin typeface="+mn-lt"/>
                        </a:rPr>
                        <a:t>)</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3517678"/>
                  </a:ext>
                </a:extLst>
              </a:tr>
              <a:tr h="148632">
                <a:tc vMerge="1">
                  <a:txBody>
                    <a:bodyPr/>
                    <a:lstStyle/>
                    <a:p>
                      <a:endParaRPr kumimoji="1" lang="ja-JP" altLang="en-US" sz="1200" u="none"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nSpc>
                          <a:spcPts val="1400"/>
                        </a:lnSpc>
                      </a:pPr>
                      <a:r>
                        <a:rPr kumimoji="1" lang="ja-JP" altLang="en-US" sz="1050" b="1" u="sng" dirty="0" smtClean="0">
                          <a:solidFill>
                            <a:sysClr val="windowText" lastClr="000000"/>
                          </a:solidFill>
                          <a:latin typeface="+mn-lt"/>
                        </a:rPr>
                        <a:t>少年非行防止活動ネットワーク構築市町村</a:t>
                      </a:r>
                    </a:p>
                    <a:p>
                      <a:pPr>
                        <a:lnSpc>
                          <a:spcPts val="1400"/>
                        </a:lnSpc>
                      </a:pPr>
                      <a:r>
                        <a:rPr kumimoji="1" lang="ja-JP" altLang="en-US" sz="1050" u="none" baseline="0" dirty="0" smtClean="0">
                          <a:solidFill>
                            <a:sysClr val="windowText" lastClr="000000"/>
                          </a:solidFill>
                          <a:latin typeface="+mn-lt"/>
                        </a:rPr>
                        <a:t> </a:t>
                      </a:r>
                      <a:r>
                        <a:rPr kumimoji="1" lang="ja-JP" altLang="en-US" sz="1050" u="none" dirty="0" smtClean="0">
                          <a:solidFill>
                            <a:sysClr val="windowText" lastClr="000000"/>
                          </a:solidFill>
                          <a:latin typeface="+mn-lt"/>
                        </a:rPr>
                        <a:t>目標：全市町村での構築</a:t>
                      </a:r>
                    </a:p>
                    <a:p>
                      <a:pPr>
                        <a:lnSpc>
                          <a:spcPts val="1400"/>
                        </a:lnSpc>
                      </a:pPr>
                      <a:r>
                        <a:rPr kumimoji="1" lang="ja-JP" altLang="en-US" sz="1050" u="none" baseline="0" dirty="0" smtClean="0">
                          <a:solidFill>
                            <a:sysClr val="windowText" lastClr="000000"/>
                          </a:solidFill>
                          <a:latin typeface="+mn-lt"/>
                        </a:rPr>
                        <a:t> </a:t>
                      </a:r>
                      <a:r>
                        <a:rPr kumimoji="1" lang="ja-JP" altLang="en-US" sz="1050" u="none" dirty="0" smtClean="0">
                          <a:solidFill>
                            <a:sysClr val="windowText" lastClr="000000"/>
                          </a:solidFill>
                          <a:latin typeface="+mn-lt"/>
                        </a:rPr>
                        <a:t>目標年</a:t>
                      </a:r>
                      <a:r>
                        <a:rPr kumimoji="1" lang="en-US" altLang="ja-JP" sz="1050" u="none" dirty="0" smtClean="0">
                          <a:solidFill>
                            <a:sysClr val="windowText" lastClr="000000"/>
                          </a:solidFill>
                          <a:latin typeface="+mn-lt"/>
                        </a:rPr>
                        <a:t>(</a:t>
                      </a:r>
                      <a:r>
                        <a:rPr kumimoji="1" lang="ja-JP" altLang="en-US" sz="1050" u="none" dirty="0" smtClean="0">
                          <a:solidFill>
                            <a:sysClr val="windowText" lastClr="000000"/>
                          </a:solidFill>
                          <a:latin typeface="+mn-lt"/>
                        </a:rPr>
                        <a:t>年度</a:t>
                      </a:r>
                      <a:r>
                        <a:rPr kumimoji="1" lang="en-US" altLang="ja-JP" sz="1050" u="none" dirty="0" smtClean="0">
                          <a:solidFill>
                            <a:sysClr val="windowText" lastClr="000000"/>
                          </a:solidFill>
                          <a:latin typeface="+mn-lt"/>
                        </a:rPr>
                        <a:t>)</a:t>
                      </a:r>
                      <a:r>
                        <a:rPr kumimoji="1" lang="ja-JP" altLang="en-US" sz="1050" u="none" dirty="0" smtClean="0">
                          <a:solidFill>
                            <a:sysClr val="windowText" lastClr="000000"/>
                          </a:solidFill>
                          <a:latin typeface="+mn-lt"/>
                        </a:rPr>
                        <a:t>：</a:t>
                      </a:r>
                      <a:r>
                        <a:rPr kumimoji="1" lang="en-US" altLang="ja-JP" sz="1050" u="none" dirty="0" smtClean="0">
                          <a:solidFill>
                            <a:sysClr val="windowText" lastClr="000000"/>
                          </a:solidFill>
                          <a:latin typeface="+mn-lt"/>
                        </a:rPr>
                        <a:t>2019</a:t>
                      </a:r>
                      <a:r>
                        <a:rPr kumimoji="1" lang="ja-JP" altLang="en-US" sz="1050" u="none" dirty="0" smtClean="0">
                          <a:solidFill>
                            <a:sysClr val="windowText" lastClr="000000"/>
                          </a:solidFill>
                          <a:latin typeface="+mn-lt"/>
                        </a:rPr>
                        <a:t>年度</a:t>
                      </a:r>
                      <a:endParaRPr kumimoji="1" lang="ja-JP" altLang="en-US" sz="1050" u="none"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【2014</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30</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43</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6157935"/>
                  </a:ext>
                </a:extLst>
              </a:tr>
            </a:tbl>
          </a:graphicData>
        </a:graphic>
      </p:graphicFrame>
      <p:sp>
        <p:nvSpPr>
          <p:cNvPr id="15" name="正方形/長方形 14"/>
          <p:cNvSpPr/>
          <p:nvPr/>
        </p:nvSpPr>
        <p:spPr>
          <a:xfrm>
            <a:off x="156884" y="689789"/>
            <a:ext cx="8856984" cy="2754600"/>
          </a:xfrm>
          <a:prstGeom prst="rect">
            <a:avLst/>
          </a:prstGeom>
        </p:spPr>
        <p:txBody>
          <a:bodyPr wrap="square">
            <a:spAutoFit/>
          </a:bodyPr>
          <a:lstStyle/>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これらの取組みの結果、第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期総合戦略の具体的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目標の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達成状況は以下のとおりです。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en-US" altLang="ja-JP" sz="1600" b="1"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）若者が活躍でき、子育て安心の都市「大阪」の実現</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88000" indent="-576000"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576000"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　基本目標①「若い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世代の就職・結婚・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出産</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・子育ての希望を実現</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する」について、</a:t>
            </a:r>
            <a:r>
              <a:rPr lang="ja-JP" altLang="en-US" sz="1600" dirty="0" smtClean="0"/>
              <a:t>若者や女性の就業率や合計特殊出生率の指標には、具体的目標を達成していないものの、一定の改善傾向は見られます。</a:t>
            </a:r>
            <a:endParaRPr lang="en-US" altLang="ja-JP" sz="1600" dirty="0" smtClean="0"/>
          </a:p>
          <a:p>
            <a:pPr marL="288000" indent="-576000"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8000" indent="-576000"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基本目標②「次代の大阪を担う人をつくる」について、少年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非行防止活動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ネットワークは全市町村で構築されたものの、小・中学生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の学力・学習状況調査については、全国平均よりやや低い状況が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続いています。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10</a:t>
            </a:fld>
            <a:endParaRPr lang="ja-JP" altLang="en-US" dirty="0">
              <a:solidFill>
                <a:prstClr val="black"/>
              </a:solidFill>
            </a:endParaRPr>
          </a:p>
        </p:txBody>
      </p:sp>
    </p:spTree>
    <p:extLst>
      <p:ext uri="{BB962C8B-B14F-4D97-AF65-F5344CB8AC3E}">
        <p14:creationId xmlns:p14="http://schemas.microsoft.com/office/powerpoint/2010/main" val="843730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11</a:t>
            </a:fld>
            <a:endParaRPr lang="ja-JP" altLang="en-US" dirty="0">
              <a:solidFill>
                <a:prstClr val="black"/>
              </a:solidFill>
            </a:endParaRPr>
          </a:p>
        </p:txBody>
      </p:sp>
      <p:sp>
        <p:nvSpPr>
          <p:cNvPr id="7" name="正方形/長方形 6"/>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p>
        </p:txBody>
      </p:sp>
      <p:sp>
        <p:nvSpPr>
          <p:cNvPr id="10" name="正方形/長方形 9"/>
          <p:cNvSpPr/>
          <p:nvPr/>
        </p:nvSpPr>
        <p:spPr>
          <a:xfrm>
            <a:off x="97740" y="706546"/>
            <a:ext cx="8856984" cy="2308324"/>
          </a:xfrm>
          <a:prstGeom prst="rect">
            <a:avLst/>
          </a:prstGeom>
        </p:spPr>
        <p:txBody>
          <a:bodyPr wrap="square">
            <a:spAutoFit/>
          </a:bodyPr>
          <a:lstStyle/>
          <a:p>
            <a:pPr marL="180000" indent="-457200" algn="just"/>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）人口減少・超高齢社会でも持続可能な地域づくり</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576000" algn="just"/>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〇　基本目標③「誰もが健康でいきいきと活躍できる「まち」をつくる」について、健康寿命は</a:t>
            </a:r>
            <a:r>
              <a:rPr lang="ja-JP" altLang="en-US" sz="1600" dirty="0" smtClean="0"/>
              <a:t>平均寿命の増加分を上回る増加となっています</a:t>
            </a:r>
            <a:r>
              <a:rPr lang="ja-JP" altLang="en-US" sz="1600" dirty="0"/>
              <a:t>が</a:t>
            </a:r>
            <a:r>
              <a:rPr lang="ja-JP" altLang="en-US" sz="1600" dirty="0" smtClean="0"/>
              <a:t>、日常</a:t>
            </a:r>
            <a:r>
              <a:rPr lang="ja-JP" altLang="en-US" sz="1600" dirty="0"/>
              <a:t>生活に制限の</a:t>
            </a:r>
            <a:r>
              <a:rPr lang="ja-JP" altLang="en-US" sz="1600" dirty="0" smtClean="0"/>
              <a:t>ある不健康</a:t>
            </a:r>
            <a:r>
              <a:rPr lang="ja-JP" altLang="en-US" sz="1600" dirty="0"/>
              <a:t>な</a:t>
            </a:r>
            <a:r>
              <a:rPr lang="ja-JP" altLang="en-US" sz="1600" dirty="0" smtClean="0"/>
              <a:t>期間が拡大</a:t>
            </a:r>
            <a:r>
              <a:rPr lang="ja-JP" altLang="en-US" sz="1600" dirty="0"/>
              <a:t>すれば個人の生活の質を</a:t>
            </a:r>
            <a:r>
              <a:rPr lang="ja-JP" altLang="en-US" sz="1600" dirty="0" smtClean="0"/>
              <a:t>損なう</a:t>
            </a:r>
            <a:r>
              <a:rPr lang="ja-JP" altLang="en-US" sz="1600" dirty="0"/>
              <a:t>だけでなく、</a:t>
            </a:r>
            <a:r>
              <a:rPr lang="ja-JP" altLang="en-US" sz="1600" dirty="0" smtClean="0"/>
              <a:t>医療や介護</a:t>
            </a:r>
            <a:r>
              <a:rPr lang="ja-JP" altLang="en-US" sz="1600" dirty="0"/>
              <a:t>に係る費用</a:t>
            </a:r>
            <a:r>
              <a:rPr lang="ja-JP" altLang="en-US" sz="1600" dirty="0" smtClean="0"/>
              <a:t>を</a:t>
            </a:r>
            <a:r>
              <a:rPr lang="ja-JP" altLang="en-US" sz="1600" dirty="0"/>
              <a:t>多く必要とする期間が拡大</a:t>
            </a:r>
            <a:r>
              <a:rPr lang="ja-JP" altLang="en-US" sz="1600" dirty="0" smtClean="0"/>
              <a:t>すること</a:t>
            </a:r>
            <a:r>
              <a:rPr lang="ja-JP" altLang="en-US" sz="1600" dirty="0"/>
              <a:t>になるため</a:t>
            </a:r>
            <a:r>
              <a:rPr lang="ja-JP" altLang="en-US" sz="1600" dirty="0" smtClean="0"/>
              <a:t>、</a:t>
            </a:r>
            <a:r>
              <a:rPr lang="ja-JP" altLang="en-US" sz="1600" dirty="0"/>
              <a:t>平均寿命と健康寿命</a:t>
            </a:r>
            <a:r>
              <a:rPr lang="ja-JP" altLang="en-US" sz="1600" dirty="0" smtClean="0"/>
              <a:t>の差</a:t>
            </a:r>
            <a:r>
              <a:rPr lang="ja-JP" altLang="en-US" sz="1600" dirty="0"/>
              <a:t>を縮小</a:t>
            </a:r>
            <a:r>
              <a:rPr lang="ja-JP" altLang="en-US" sz="1600" dirty="0" smtClean="0"/>
              <a:t>すること</a:t>
            </a:r>
            <a:r>
              <a:rPr lang="ja-JP" altLang="en-US" sz="1600" dirty="0"/>
              <a:t>が重要</a:t>
            </a:r>
            <a:r>
              <a:rPr lang="ja-JP" altLang="en-US" sz="1600" dirty="0" smtClean="0"/>
              <a:t>です。</a:t>
            </a:r>
            <a:endParaRPr lang="en-US" altLang="ja-JP" sz="1600" dirty="0" smtClean="0"/>
          </a:p>
          <a:p>
            <a:pPr marL="288000" indent="-576000"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576000" algn="just"/>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〇　基本目標④「安全・安心なまちをつくる」について、地震による被害の軽減や危険な密集市街地の解消に向けた取組は着実に進んでいるものの、引き続き取組みが必要です。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315649975"/>
              </p:ext>
            </p:extLst>
          </p:nvPr>
        </p:nvGraphicFramePr>
        <p:xfrm>
          <a:off x="355221" y="3015477"/>
          <a:ext cx="8433911" cy="3511498"/>
        </p:xfrm>
        <a:graphic>
          <a:graphicData uri="http://schemas.openxmlformats.org/drawingml/2006/table">
            <a:tbl>
              <a:tblPr firstRow="1" firstCol="1" bandRow="1">
                <a:tableStyleId>{5C22544A-7EE6-4342-B048-85BDC9FD1C3A}</a:tableStyleId>
              </a:tblPr>
              <a:tblGrid>
                <a:gridCol w="2304256">
                  <a:extLst>
                    <a:ext uri="{9D8B030D-6E8A-4147-A177-3AD203B41FA5}">
                      <a16:colId xmlns:a16="http://schemas.microsoft.com/office/drawing/2014/main" val="2203108715"/>
                    </a:ext>
                  </a:extLst>
                </a:gridCol>
                <a:gridCol w="2612397">
                  <a:extLst>
                    <a:ext uri="{9D8B030D-6E8A-4147-A177-3AD203B41FA5}">
                      <a16:colId xmlns:a16="http://schemas.microsoft.com/office/drawing/2014/main" val="108265800"/>
                    </a:ext>
                  </a:extLst>
                </a:gridCol>
                <a:gridCol w="1758629">
                  <a:extLst>
                    <a:ext uri="{9D8B030D-6E8A-4147-A177-3AD203B41FA5}">
                      <a16:colId xmlns:a16="http://schemas.microsoft.com/office/drawing/2014/main" val="1876572018"/>
                    </a:ext>
                  </a:extLst>
                </a:gridCol>
                <a:gridCol w="1758629">
                  <a:extLst>
                    <a:ext uri="{9D8B030D-6E8A-4147-A177-3AD203B41FA5}">
                      <a16:colId xmlns:a16="http://schemas.microsoft.com/office/drawing/2014/main" val="1161421592"/>
                    </a:ext>
                  </a:extLst>
                </a:gridCol>
              </a:tblGrid>
              <a:tr h="300938">
                <a:tc>
                  <a:txBody>
                    <a:bodyPr/>
                    <a:lstStyle/>
                    <a:p>
                      <a:pPr algn="ctr">
                        <a:lnSpc>
                          <a:spcPts val="1400"/>
                        </a:lnSpc>
                        <a:spcAft>
                          <a:spcPts val="0"/>
                        </a:spcAft>
                      </a:pPr>
                      <a:r>
                        <a:rPr lang="ja-JP" altLang="en-US" sz="14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基本目標</a:t>
                      </a:r>
                      <a:endParaRPr lang="ja-JP" sz="14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spcAft>
                          <a:spcPts val="0"/>
                        </a:spcAft>
                      </a:pPr>
                      <a:r>
                        <a:rPr lang="ja-JP" sz="1400" kern="100" dirty="0">
                          <a:solidFill>
                            <a:sysClr val="windowText" lastClr="000000"/>
                          </a:solidFill>
                          <a:effectLst/>
                          <a:latin typeface="+mn-lt"/>
                        </a:rPr>
                        <a:t>具体的目標</a:t>
                      </a:r>
                      <a:endParaRPr lang="ja-JP" sz="1400" kern="100" dirty="0">
                        <a:solidFill>
                          <a:sysClr val="windowText" lastClr="000000"/>
                        </a:solidFill>
                        <a:effectLst/>
                        <a:latin typeface="+mn-lt"/>
                        <a:ea typeface="游明朝" panose="02020400000000000000" pitchFamily="18"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spcAft>
                          <a:spcPts val="0"/>
                        </a:spcAft>
                      </a:pPr>
                      <a:r>
                        <a:rPr lang="ja-JP" altLang="en-US" sz="14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戦略策定時</a:t>
                      </a:r>
                      <a:endParaRPr lang="ja-JP" sz="14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spcAft>
                          <a:spcPts val="0"/>
                        </a:spcAft>
                      </a:pPr>
                      <a:r>
                        <a:rPr lang="ja-JP" altLang="en-US" sz="14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現在値</a:t>
                      </a:r>
                      <a:endParaRPr lang="ja-JP" sz="14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88669528"/>
                  </a:ext>
                </a:extLst>
              </a:tr>
              <a:tr h="522152">
                <a:tc rowSpan="2">
                  <a:txBody>
                    <a:bodyPr/>
                    <a:lstStyle/>
                    <a:p>
                      <a:pPr>
                        <a:lnSpc>
                          <a:spcPts val="1400"/>
                        </a:lnSpc>
                      </a:pPr>
                      <a:r>
                        <a:rPr kumimoji="1" lang="ja-JP" altLang="en-US" sz="1200" u="none" dirty="0" smtClean="0">
                          <a:solidFill>
                            <a:sysClr val="windowText" lastClr="000000"/>
                          </a:solidFill>
                          <a:latin typeface="+mn-lt"/>
                        </a:rPr>
                        <a:t>③ 誰もが健康でいきいきと活</a:t>
                      </a:r>
                      <a:endParaRPr kumimoji="1" lang="en-US" altLang="ja-JP" sz="1200" u="none" dirty="0" smtClean="0">
                        <a:solidFill>
                          <a:sysClr val="windowText" lastClr="000000"/>
                        </a:solidFill>
                        <a:latin typeface="+mn-lt"/>
                      </a:endParaRPr>
                    </a:p>
                    <a:p>
                      <a:pPr>
                        <a:lnSpc>
                          <a:spcPts val="1400"/>
                        </a:lnSpc>
                      </a:pPr>
                      <a:r>
                        <a:rPr kumimoji="1" lang="en-US" altLang="ja-JP" sz="1200" u="none" dirty="0" smtClean="0">
                          <a:solidFill>
                            <a:sysClr val="windowText" lastClr="000000"/>
                          </a:solidFill>
                          <a:latin typeface="+mn-lt"/>
                        </a:rPr>
                        <a:t>   </a:t>
                      </a:r>
                      <a:r>
                        <a:rPr kumimoji="1" lang="ja-JP" altLang="en-US" sz="1200" u="none" dirty="0" smtClean="0">
                          <a:solidFill>
                            <a:sysClr val="windowText" lastClr="000000"/>
                          </a:solidFill>
                          <a:latin typeface="+mn-lt"/>
                        </a:rPr>
                        <a:t>躍できる「まち」をつくる</a:t>
                      </a:r>
                      <a:endParaRPr kumimoji="1" lang="ja-JP" altLang="en-US" sz="1200" u="none"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健康寿命</a:t>
                      </a:r>
                      <a:r>
                        <a:rPr kumimoji="1" lang="en-US" altLang="ja-JP" sz="1050" b="1" u="sng" dirty="0" smtClean="0">
                          <a:solidFill>
                            <a:sysClr val="windowText" lastClr="000000"/>
                          </a:solidFill>
                          <a:latin typeface="+mn-lt"/>
                        </a:rPr>
                        <a:t>[</a:t>
                      </a:r>
                      <a:r>
                        <a:rPr kumimoji="1" lang="ja-JP" altLang="en-US" sz="1050" b="1" u="sng" dirty="0" smtClean="0">
                          <a:solidFill>
                            <a:sysClr val="windowText" lastClr="000000"/>
                          </a:solidFill>
                          <a:latin typeface="+mn-lt"/>
                        </a:rPr>
                        <a:t>歳</a:t>
                      </a:r>
                      <a:r>
                        <a:rPr kumimoji="1" lang="en-US" altLang="ja-JP" sz="1050" b="1" u="sng" dirty="0" smtClean="0">
                          <a:solidFill>
                            <a:sysClr val="windowText" lastClr="000000"/>
                          </a:solidFill>
                          <a:latin typeface="+mn-lt"/>
                        </a:rPr>
                        <a:t>]</a:t>
                      </a:r>
                    </a:p>
                    <a:p>
                      <a:pPr>
                        <a:lnSpc>
                          <a:spcPts val="1400"/>
                        </a:lnSpc>
                      </a:pPr>
                      <a:r>
                        <a:rPr kumimoji="1" lang="ja-JP" altLang="en-US" sz="1050" u="none" baseline="0" dirty="0" smtClean="0">
                          <a:solidFill>
                            <a:sysClr val="windowText" lastClr="000000"/>
                          </a:solidFill>
                          <a:latin typeface="+mn-lt"/>
                        </a:rPr>
                        <a:t> </a:t>
                      </a:r>
                      <a:r>
                        <a:rPr kumimoji="1" lang="ja-JP" altLang="en-US" sz="1050" u="none" dirty="0" smtClean="0">
                          <a:solidFill>
                            <a:sysClr val="windowText" lastClr="000000"/>
                          </a:solidFill>
                          <a:latin typeface="+mn-lt"/>
                        </a:rPr>
                        <a:t>目標：平均寿命の増加分を上回る</a:t>
                      </a:r>
                      <a:endParaRPr kumimoji="1" lang="en-US" altLang="ja-JP" sz="1050" u="none" dirty="0" smtClean="0">
                        <a:solidFill>
                          <a:sysClr val="windowText" lastClr="000000"/>
                        </a:solidFill>
                        <a:latin typeface="+mn-lt"/>
                      </a:endParaRPr>
                    </a:p>
                    <a:p>
                      <a:pPr>
                        <a:lnSpc>
                          <a:spcPts val="1400"/>
                        </a:lnSpc>
                      </a:pPr>
                      <a:r>
                        <a:rPr kumimoji="1" lang="en-US" altLang="ja-JP" sz="1050" u="none" dirty="0" smtClean="0">
                          <a:solidFill>
                            <a:sysClr val="windowText" lastClr="000000"/>
                          </a:solidFill>
                          <a:latin typeface="+mn-lt"/>
                        </a:rPr>
                        <a:t>          </a:t>
                      </a:r>
                      <a:r>
                        <a:rPr kumimoji="1" lang="ja-JP" altLang="en-US" sz="1050" u="none" dirty="0" smtClean="0">
                          <a:solidFill>
                            <a:sysClr val="windowText" lastClr="000000"/>
                          </a:solidFill>
                          <a:latin typeface="+mn-lt"/>
                        </a:rPr>
                        <a:t>健康寿命の</a:t>
                      </a:r>
                      <a:r>
                        <a:rPr kumimoji="1" lang="ja-JP" altLang="en-US" sz="1050" u="none" dirty="0" smtClean="0">
                          <a:solidFill>
                            <a:sysClr val="windowText" lastClr="000000"/>
                          </a:solidFill>
                          <a:latin typeface="+mn-lt"/>
                        </a:rPr>
                        <a:t>増加</a:t>
                      </a:r>
                      <a:endParaRPr kumimoji="1" lang="ja-JP" altLang="en-US" sz="1050" u="none" dirty="0" smtClean="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【2010</a:t>
                      </a:r>
                      <a:r>
                        <a:rPr kumimoji="1" lang="ja-JP" altLang="en-US" sz="1050" dirty="0" smtClean="0">
                          <a:solidFill>
                            <a:sysClr val="windowText" lastClr="000000"/>
                          </a:solidFill>
                          <a:latin typeface="+mn-lt"/>
                        </a:rPr>
                        <a:t>年</a:t>
                      </a:r>
                      <a:r>
                        <a:rPr kumimoji="1" lang="en-US" altLang="ja-JP" sz="1050" dirty="0" smtClean="0">
                          <a:solidFill>
                            <a:sysClr val="windowText" lastClr="000000"/>
                          </a:solidFill>
                          <a:latin typeface="+mn-lt"/>
                        </a:rPr>
                        <a:t>】</a:t>
                      </a:r>
                    </a:p>
                    <a:p>
                      <a:pPr algn="ctr">
                        <a:lnSpc>
                          <a:spcPts val="1400"/>
                        </a:lnSpc>
                      </a:pPr>
                      <a:r>
                        <a:rPr kumimoji="1" lang="en-US" altLang="zh-CN" sz="1050" b="1" u="none" dirty="0" smtClean="0">
                          <a:solidFill>
                            <a:sysClr val="windowText" lastClr="000000"/>
                          </a:solidFill>
                          <a:latin typeface="+mn-lt"/>
                        </a:rPr>
                        <a:t>&lt;</a:t>
                      </a:r>
                      <a:r>
                        <a:rPr kumimoji="1" lang="zh-CN" altLang="en-US" sz="1050" b="1" u="none" dirty="0" smtClean="0">
                          <a:solidFill>
                            <a:sysClr val="windowText" lastClr="000000"/>
                          </a:solidFill>
                          <a:latin typeface="+mn-lt"/>
                        </a:rPr>
                        <a:t>平均寿命</a:t>
                      </a:r>
                      <a:r>
                        <a:rPr kumimoji="1" lang="en-US" altLang="zh-CN" sz="1050" b="1" u="none" dirty="0" smtClean="0">
                          <a:solidFill>
                            <a:sysClr val="windowText" lastClr="000000"/>
                          </a:solidFill>
                          <a:latin typeface="+mn-lt"/>
                        </a:rPr>
                        <a:t>&gt;</a:t>
                      </a:r>
                    </a:p>
                    <a:p>
                      <a:pPr algn="ctr">
                        <a:lnSpc>
                          <a:spcPts val="1400"/>
                        </a:lnSpc>
                      </a:pPr>
                      <a:r>
                        <a:rPr kumimoji="1" lang="zh-CN" altLang="en-US" sz="1050" b="1" dirty="0" smtClean="0">
                          <a:solidFill>
                            <a:sysClr val="windowText" lastClr="000000"/>
                          </a:solidFill>
                          <a:latin typeface="+mn-lt"/>
                        </a:rPr>
                        <a:t>男性 </a:t>
                      </a:r>
                      <a:r>
                        <a:rPr kumimoji="1" lang="en-US" altLang="zh-CN" sz="1050" b="1" dirty="0" smtClean="0">
                          <a:solidFill>
                            <a:sysClr val="windowText" lastClr="000000"/>
                          </a:solidFill>
                          <a:latin typeface="+mn-lt"/>
                        </a:rPr>
                        <a:t>78.99</a:t>
                      </a:r>
                      <a:r>
                        <a:rPr kumimoji="1" lang="ja-JP" altLang="en-US" sz="1050" b="1" dirty="0" err="1" smtClean="0">
                          <a:solidFill>
                            <a:sysClr val="windowText" lastClr="000000"/>
                          </a:solidFill>
                          <a:latin typeface="+mn-lt"/>
                        </a:rPr>
                        <a:t>、</a:t>
                      </a:r>
                      <a:r>
                        <a:rPr kumimoji="1" lang="zh-CN" altLang="en-US" sz="1050" b="1" dirty="0" smtClean="0">
                          <a:solidFill>
                            <a:sysClr val="windowText" lastClr="000000"/>
                          </a:solidFill>
                          <a:latin typeface="+mn-lt"/>
                        </a:rPr>
                        <a:t>女性 </a:t>
                      </a:r>
                      <a:r>
                        <a:rPr kumimoji="1" lang="en-US" altLang="zh-CN" sz="1050" b="1" dirty="0" smtClean="0">
                          <a:solidFill>
                            <a:sysClr val="windowText" lastClr="000000"/>
                          </a:solidFill>
                          <a:latin typeface="+mn-lt"/>
                        </a:rPr>
                        <a:t>85.93</a:t>
                      </a:r>
                    </a:p>
                    <a:p>
                      <a:pPr algn="l">
                        <a:lnSpc>
                          <a:spcPts val="1400"/>
                        </a:lnSpc>
                      </a:pPr>
                      <a:r>
                        <a:rPr kumimoji="1" lang="en-US" altLang="ja-JP" sz="1050" dirty="0" smtClean="0">
                          <a:solidFill>
                            <a:sysClr val="windowText" lastClr="000000"/>
                          </a:solidFill>
                          <a:latin typeface="+mn-lt"/>
                        </a:rPr>
                        <a:t>【2010</a:t>
                      </a:r>
                      <a:r>
                        <a:rPr kumimoji="1" lang="ja-JP" altLang="en-US" sz="1050" dirty="0" smtClean="0">
                          <a:solidFill>
                            <a:sysClr val="windowText" lastClr="000000"/>
                          </a:solidFill>
                          <a:latin typeface="+mn-lt"/>
                        </a:rPr>
                        <a:t>年</a:t>
                      </a:r>
                      <a:r>
                        <a:rPr kumimoji="1" lang="en-US" altLang="ja-JP" sz="1050" dirty="0" smtClean="0">
                          <a:solidFill>
                            <a:sysClr val="windowText" lastClr="000000"/>
                          </a:solidFill>
                          <a:latin typeface="+mn-lt"/>
                        </a:rPr>
                        <a:t>】</a:t>
                      </a:r>
                      <a:endParaRPr kumimoji="1" lang="en-US" altLang="zh-CN" sz="1050" dirty="0" smtClean="0">
                        <a:solidFill>
                          <a:sysClr val="windowText" lastClr="000000"/>
                        </a:solidFill>
                        <a:latin typeface="+mn-lt"/>
                      </a:endParaRPr>
                    </a:p>
                    <a:p>
                      <a:pPr algn="ctr">
                        <a:lnSpc>
                          <a:spcPts val="1400"/>
                        </a:lnSpc>
                      </a:pPr>
                      <a:r>
                        <a:rPr kumimoji="1" lang="en-US" altLang="zh-CN" sz="1050" b="1" dirty="0" smtClean="0">
                          <a:solidFill>
                            <a:sysClr val="windowText" lastClr="000000"/>
                          </a:solidFill>
                          <a:latin typeface="+mn-lt"/>
                        </a:rPr>
                        <a:t>&lt;</a:t>
                      </a:r>
                      <a:r>
                        <a:rPr kumimoji="1" lang="zh-CN" altLang="en-US" sz="1050" b="1" dirty="0" smtClean="0">
                          <a:solidFill>
                            <a:sysClr val="windowText" lastClr="000000"/>
                          </a:solidFill>
                          <a:latin typeface="+mn-lt"/>
                        </a:rPr>
                        <a:t>健康寿命</a:t>
                      </a:r>
                      <a:r>
                        <a:rPr kumimoji="1" lang="en-US" altLang="zh-CN" sz="1050" b="1" dirty="0" smtClean="0">
                          <a:solidFill>
                            <a:sysClr val="windowText" lastClr="000000"/>
                          </a:solidFill>
                          <a:latin typeface="+mn-lt"/>
                        </a:rPr>
                        <a:t>&gt;</a:t>
                      </a:r>
                    </a:p>
                    <a:p>
                      <a:pPr algn="ctr">
                        <a:lnSpc>
                          <a:spcPts val="1400"/>
                        </a:lnSpc>
                      </a:pPr>
                      <a:r>
                        <a:rPr kumimoji="1" lang="zh-CN" altLang="en-US" sz="1050" b="1" dirty="0" smtClean="0">
                          <a:solidFill>
                            <a:sysClr val="windowText" lastClr="000000"/>
                          </a:solidFill>
                          <a:latin typeface="+mn-lt"/>
                        </a:rPr>
                        <a:t>男性 </a:t>
                      </a:r>
                      <a:r>
                        <a:rPr kumimoji="1" lang="en-US" altLang="zh-CN" sz="1050" b="1" dirty="0" smtClean="0">
                          <a:solidFill>
                            <a:sysClr val="windowText" lastClr="000000"/>
                          </a:solidFill>
                          <a:latin typeface="+mn-lt"/>
                        </a:rPr>
                        <a:t>69.39</a:t>
                      </a:r>
                      <a:r>
                        <a:rPr kumimoji="1" lang="ja-JP" altLang="en-US" sz="1050" b="1" dirty="0" err="1" smtClean="0">
                          <a:solidFill>
                            <a:sysClr val="windowText" lastClr="000000"/>
                          </a:solidFill>
                          <a:latin typeface="+mn-lt"/>
                        </a:rPr>
                        <a:t>、</a:t>
                      </a:r>
                      <a:r>
                        <a:rPr kumimoji="1" lang="zh-CN" altLang="en-US" sz="1050" b="1" dirty="0" smtClean="0">
                          <a:solidFill>
                            <a:sysClr val="windowText" lastClr="000000"/>
                          </a:solidFill>
                          <a:latin typeface="+mn-lt"/>
                        </a:rPr>
                        <a:t>女性 </a:t>
                      </a:r>
                      <a:r>
                        <a:rPr kumimoji="1" lang="en-US" altLang="zh-CN" sz="1050" b="1" dirty="0" smtClean="0">
                          <a:solidFill>
                            <a:sysClr val="windowText" lastClr="000000"/>
                          </a:solidFill>
                          <a:latin typeface="+mn-lt"/>
                        </a:rPr>
                        <a:t>72.55</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400"/>
                        </a:lnSpc>
                      </a:pPr>
                      <a:r>
                        <a:rPr kumimoji="1" lang="en-US" altLang="ja-JP" sz="1050" dirty="0" smtClean="0">
                          <a:solidFill>
                            <a:sysClr val="windowText" lastClr="000000"/>
                          </a:solidFill>
                          <a:latin typeface="+mn-lt"/>
                        </a:rPr>
                        <a:t>【2015</a:t>
                      </a:r>
                      <a:r>
                        <a:rPr kumimoji="1" lang="ja-JP" altLang="en-US" sz="1050" dirty="0" smtClean="0">
                          <a:solidFill>
                            <a:sysClr val="windowText" lastClr="000000"/>
                          </a:solidFill>
                          <a:latin typeface="+mn-lt"/>
                        </a:rPr>
                        <a:t>年</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&lt;</a:t>
                      </a:r>
                      <a:r>
                        <a:rPr kumimoji="1" lang="ja-JP" altLang="en-US" sz="1050" b="1" dirty="0" smtClean="0">
                          <a:solidFill>
                            <a:sysClr val="windowText" lastClr="000000"/>
                          </a:solidFill>
                          <a:latin typeface="+mn-lt"/>
                        </a:rPr>
                        <a:t>平均寿命</a:t>
                      </a:r>
                      <a:r>
                        <a:rPr kumimoji="1" lang="en-US" altLang="ja-JP" sz="1050" b="1" dirty="0" smtClean="0">
                          <a:solidFill>
                            <a:sysClr val="windowText" lastClr="000000"/>
                          </a:solidFill>
                          <a:latin typeface="+mn-lt"/>
                        </a:rPr>
                        <a:t>&gt;</a:t>
                      </a:r>
                    </a:p>
                    <a:p>
                      <a:pPr algn="ctr">
                        <a:lnSpc>
                          <a:spcPts val="1400"/>
                        </a:lnSpc>
                      </a:pPr>
                      <a:r>
                        <a:rPr kumimoji="1" lang="zh-CN" altLang="en-US" sz="1050" b="1" dirty="0" smtClean="0">
                          <a:solidFill>
                            <a:sysClr val="windowText" lastClr="000000"/>
                          </a:solidFill>
                          <a:latin typeface="+mn-lt"/>
                        </a:rPr>
                        <a:t>男性 </a:t>
                      </a:r>
                      <a:r>
                        <a:rPr kumimoji="1" lang="en-US" altLang="zh-CN" sz="1050" b="1" dirty="0" smtClean="0">
                          <a:solidFill>
                            <a:sysClr val="windowText" lastClr="000000"/>
                          </a:solidFill>
                          <a:latin typeface="+mn-lt"/>
                        </a:rPr>
                        <a:t>80.23</a:t>
                      </a:r>
                      <a:r>
                        <a:rPr kumimoji="1" lang="ja-JP" altLang="en-US" sz="1050" b="1" dirty="0" err="1" smtClean="0">
                          <a:solidFill>
                            <a:sysClr val="windowText" lastClr="000000"/>
                          </a:solidFill>
                          <a:latin typeface="+mn-lt"/>
                        </a:rPr>
                        <a:t>、</a:t>
                      </a:r>
                      <a:r>
                        <a:rPr kumimoji="1" lang="zh-CN" altLang="en-US" sz="1050" b="1" dirty="0" smtClean="0">
                          <a:solidFill>
                            <a:sysClr val="windowText" lastClr="000000"/>
                          </a:solidFill>
                          <a:latin typeface="+mn-lt"/>
                        </a:rPr>
                        <a:t>女性 </a:t>
                      </a:r>
                      <a:r>
                        <a:rPr kumimoji="1" lang="en-US" altLang="zh-CN" sz="1050" b="1" dirty="0" smtClean="0">
                          <a:solidFill>
                            <a:sysClr val="windowText" lastClr="000000"/>
                          </a:solidFill>
                          <a:latin typeface="+mn-lt"/>
                        </a:rPr>
                        <a:t>86.73</a:t>
                      </a:r>
                      <a:endParaRPr kumimoji="1" lang="en-US" altLang="ja-JP" sz="1050" b="1" dirty="0" smtClean="0">
                        <a:solidFill>
                          <a:sysClr val="windowText" lastClr="000000"/>
                        </a:solidFill>
                        <a:latin typeface="+mn-lt"/>
                      </a:endParaRPr>
                    </a:p>
                    <a:p>
                      <a:pPr algn="l">
                        <a:lnSpc>
                          <a:spcPts val="1400"/>
                        </a:lnSpc>
                      </a:pPr>
                      <a:r>
                        <a:rPr kumimoji="1" lang="en-US" altLang="ja-JP" sz="1050" dirty="0" smtClean="0">
                          <a:solidFill>
                            <a:sysClr val="windowText" lastClr="000000"/>
                          </a:solidFill>
                          <a:latin typeface="+mn-lt"/>
                        </a:rPr>
                        <a:t>【2016</a:t>
                      </a:r>
                      <a:r>
                        <a:rPr kumimoji="1" lang="ja-JP" altLang="en-US" sz="1050" dirty="0" smtClean="0">
                          <a:solidFill>
                            <a:sysClr val="windowText" lastClr="000000"/>
                          </a:solidFill>
                          <a:latin typeface="+mn-lt"/>
                        </a:rPr>
                        <a:t>年</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&lt;</a:t>
                      </a:r>
                      <a:r>
                        <a:rPr kumimoji="1" lang="ja-JP" altLang="en-US" sz="1050" b="1" dirty="0" smtClean="0">
                          <a:solidFill>
                            <a:sysClr val="windowText" lastClr="000000"/>
                          </a:solidFill>
                          <a:latin typeface="+mn-lt"/>
                        </a:rPr>
                        <a:t>健康寿命</a:t>
                      </a:r>
                      <a:r>
                        <a:rPr kumimoji="1" lang="en-US" altLang="ja-JP" sz="1050" b="1" dirty="0" smtClean="0">
                          <a:solidFill>
                            <a:sysClr val="windowText" lastClr="000000"/>
                          </a:solidFill>
                          <a:latin typeface="+mn-lt"/>
                        </a:rPr>
                        <a:t>&gt;</a:t>
                      </a:r>
                    </a:p>
                    <a:p>
                      <a:pPr algn="ctr">
                        <a:lnSpc>
                          <a:spcPts val="1400"/>
                        </a:lnSpc>
                      </a:pPr>
                      <a:r>
                        <a:rPr kumimoji="1" lang="zh-CN" altLang="en-US" sz="1050" b="1" dirty="0" smtClean="0">
                          <a:solidFill>
                            <a:sysClr val="windowText" lastClr="000000"/>
                          </a:solidFill>
                          <a:latin typeface="+mn-lt"/>
                        </a:rPr>
                        <a:t>男性 </a:t>
                      </a:r>
                      <a:r>
                        <a:rPr kumimoji="1" lang="en-US" altLang="zh-CN" sz="1050" b="1" dirty="0" smtClean="0">
                          <a:solidFill>
                            <a:sysClr val="windowText" lastClr="000000"/>
                          </a:solidFill>
                          <a:latin typeface="+mn-lt"/>
                        </a:rPr>
                        <a:t>71.50</a:t>
                      </a:r>
                      <a:r>
                        <a:rPr kumimoji="1" lang="ja-JP" altLang="en-US" sz="1050" b="1" dirty="0" err="1" smtClean="0">
                          <a:solidFill>
                            <a:sysClr val="windowText" lastClr="000000"/>
                          </a:solidFill>
                          <a:latin typeface="+mn-lt"/>
                        </a:rPr>
                        <a:t>、</a:t>
                      </a:r>
                      <a:r>
                        <a:rPr kumimoji="1" lang="zh-CN" altLang="en-US" sz="1050" b="1" dirty="0" smtClean="0">
                          <a:solidFill>
                            <a:sysClr val="windowText" lastClr="000000"/>
                          </a:solidFill>
                          <a:latin typeface="+mn-lt"/>
                        </a:rPr>
                        <a:t>女性 </a:t>
                      </a:r>
                      <a:r>
                        <a:rPr kumimoji="1" lang="en-US" altLang="zh-CN" sz="1050" b="1" dirty="0" smtClean="0">
                          <a:solidFill>
                            <a:sysClr val="windowText" lastClr="000000"/>
                          </a:solidFill>
                          <a:latin typeface="+mn-lt"/>
                        </a:rPr>
                        <a:t>74.46</a:t>
                      </a:r>
                      <a:endParaRPr kumimoji="1" lang="en-US" altLang="ja-JP" sz="1050" b="1" dirty="0" smtClean="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5988926"/>
                  </a:ext>
                </a:extLst>
              </a:tr>
              <a:tr h="0">
                <a:tc vMerge="1">
                  <a:txBody>
                    <a:bodyPr/>
                    <a:lstStyle/>
                    <a:p>
                      <a:endParaRPr kumimoji="1" lang="ja-JP" altLang="en-US" sz="1200" u="none" dirty="0">
                        <a:solidFill>
                          <a:sysClr val="windowText" lastClr="000000"/>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府内民間企業の</a:t>
                      </a:r>
                      <a:r>
                        <a:rPr kumimoji="1" lang="ja-JP" altLang="en-US" sz="1050" b="1" u="sng" dirty="0" err="1" smtClean="0">
                          <a:solidFill>
                            <a:sysClr val="windowText" lastClr="000000"/>
                          </a:solidFill>
                          <a:latin typeface="+mn-lt"/>
                        </a:rPr>
                        <a:t>障がい</a:t>
                      </a:r>
                      <a:r>
                        <a:rPr kumimoji="1" lang="ja-JP" altLang="en-US" sz="1050" b="1" u="sng" dirty="0" smtClean="0">
                          <a:solidFill>
                            <a:sysClr val="windowText" lastClr="000000"/>
                          </a:solidFill>
                          <a:latin typeface="+mn-lt"/>
                        </a:rPr>
                        <a:t>者実雇用率</a:t>
                      </a:r>
                      <a:r>
                        <a:rPr kumimoji="1" lang="en-US" altLang="ja-JP" sz="1050" b="1" u="sng" dirty="0" smtClean="0">
                          <a:solidFill>
                            <a:sysClr val="windowText" lastClr="000000"/>
                          </a:solidFill>
                          <a:latin typeface="+mn-lt"/>
                        </a:rPr>
                        <a:t>[</a:t>
                      </a:r>
                      <a:r>
                        <a:rPr kumimoji="1" lang="ja-JP" altLang="en-US" sz="1050" b="1" u="sng" dirty="0" smtClean="0">
                          <a:solidFill>
                            <a:sysClr val="windowText" lastClr="000000"/>
                          </a:solidFill>
                          <a:latin typeface="+mn-lt"/>
                        </a:rPr>
                        <a:t>％</a:t>
                      </a:r>
                      <a:r>
                        <a:rPr kumimoji="1" lang="en-US" altLang="ja-JP" sz="1050" b="1" u="sng" dirty="0" smtClean="0">
                          <a:solidFill>
                            <a:sysClr val="windowText" lastClr="000000"/>
                          </a:solidFill>
                          <a:latin typeface="+mn-lt"/>
                        </a:rPr>
                        <a:t>]</a:t>
                      </a:r>
                    </a:p>
                    <a:p>
                      <a:pPr>
                        <a:lnSpc>
                          <a:spcPts val="1400"/>
                        </a:lnSpc>
                      </a:pPr>
                      <a:r>
                        <a:rPr kumimoji="1" lang="ja-JP" altLang="en-US" sz="1050" u="none" dirty="0" smtClean="0">
                          <a:solidFill>
                            <a:sysClr val="windowText" lastClr="000000"/>
                          </a:solidFill>
                          <a:latin typeface="+mn-lt"/>
                        </a:rPr>
                        <a:t>目標：</a:t>
                      </a:r>
                      <a:r>
                        <a:rPr kumimoji="1" lang="en-US" altLang="ja-JP" sz="1050" u="none" dirty="0" smtClean="0">
                          <a:solidFill>
                            <a:sysClr val="windowText" lastClr="000000"/>
                          </a:solidFill>
                          <a:latin typeface="+mn-lt"/>
                        </a:rPr>
                        <a:t>2.0</a:t>
                      </a:r>
                      <a:r>
                        <a:rPr kumimoji="1" lang="ja-JP" altLang="en-US" sz="1050" u="none" dirty="0" smtClean="0">
                          <a:solidFill>
                            <a:sysClr val="windowText" lastClr="000000"/>
                          </a:solidFill>
                          <a:latin typeface="+mn-lt"/>
                        </a:rPr>
                        <a:t>以上</a:t>
                      </a:r>
                      <a:r>
                        <a:rPr kumimoji="1" lang="en-US" altLang="ja-JP" sz="1050" u="none" dirty="0" smtClean="0">
                          <a:solidFill>
                            <a:sysClr val="windowText" lastClr="000000"/>
                          </a:solidFill>
                          <a:latin typeface="+mn-lt"/>
                        </a:rPr>
                        <a:t>【</a:t>
                      </a:r>
                      <a:r>
                        <a:rPr kumimoji="1" lang="ja-JP" altLang="en-US" sz="1050" u="none" dirty="0" smtClean="0">
                          <a:solidFill>
                            <a:sysClr val="windowText" lastClr="000000"/>
                          </a:solidFill>
                          <a:latin typeface="+mn-lt"/>
                        </a:rPr>
                        <a:t>～</a:t>
                      </a:r>
                      <a:r>
                        <a:rPr kumimoji="1" lang="en-US" altLang="ja-JP" sz="1050" u="none" dirty="0" smtClean="0">
                          <a:solidFill>
                            <a:sysClr val="windowText" lastClr="000000"/>
                          </a:solidFill>
                          <a:latin typeface="+mn-lt"/>
                        </a:rPr>
                        <a:t>2017</a:t>
                      </a:r>
                      <a:r>
                        <a:rPr kumimoji="1" lang="ja-JP" altLang="en-US" sz="1050" u="none" dirty="0" smtClean="0">
                          <a:solidFill>
                            <a:sysClr val="windowText" lastClr="000000"/>
                          </a:solidFill>
                          <a:latin typeface="+mn-lt"/>
                        </a:rPr>
                        <a:t>年度</a:t>
                      </a:r>
                      <a:r>
                        <a:rPr kumimoji="1" lang="en-US" altLang="ja-JP" sz="1050" u="none" dirty="0" smtClean="0">
                          <a:solidFill>
                            <a:sysClr val="windowText" lastClr="000000"/>
                          </a:solidFill>
                          <a:latin typeface="+mn-lt"/>
                        </a:rPr>
                        <a:t>】</a:t>
                      </a:r>
                    </a:p>
                    <a:p>
                      <a:pPr>
                        <a:lnSpc>
                          <a:spcPts val="1400"/>
                        </a:lnSpc>
                      </a:pPr>
                      <a:r>
                        <a:rPr kumimoji="1" lang="ja-JP" altLang="en-US" sz="1050" u="none" dirty="0" smtClean="0">
                          <a:solidFill>
                            <a:sysClr val="windowText" lastClr="000000"/>
                          </a:solidFill>
                          <a:latin typeface="+mn-lt"/>
                        </a:rPr>
                        <a:t>　　　</a:t>
                      </a:r>
                      <a:r>
                        <a:rPr kumimoji="1" lang="en-US" altLang="ja-JP" sz="1050" u="none" dirty="0" smtClean="0">
                          <a:solidFill>
                            <a:sysClr val="windowText" lastClr="000000"/>
                          </a:solidFill>
                          <a:latin typeface="+mn-lt"/>
                        </a:rPr>
                        <a:t>2.2</a:t>
                      </a:r>
                      <a:r>
                        <a:rPr kumimoji="1" lang="ja-JP" altLang="en-US" sz="1050" u="none" dirty="0" smtClean="0">
                          <a:solidFill>
                            <a:sysClr val="windowText" lastClr="000000"/>
                          </a:solidFill>
                          <a:latin typeface="+mn-lt"/>
                        </a:rPr>
                        <a:t>以上</a:t>
                      </a:r>
                      <a:r>
                        <a:rPr kumimoji="1" lang="en-US" altLang="ja-JP" sz="1050" u="none" dirty="0" smtClean="0">
                          <a:solidFill>
                            <a:sysClr val="windowText" lastClr="000000"/>
                          </a:solidFill>
                          <a:latin typeface="+mn-lt"/>
                        </a:rPr>
                        <a:t>【2018</a:t>
                      </a:r>
                      <a:r>
                        <a:rPr kumimoji="1" lang="ja-JP" altLang="en-US" sz="1050" u="none" dirty="0" smtClean="0">
                          <a:solidFill>
                            <a:sysClr val="windowText" lastClr="000000"/>
                          </a:solidFill>
                          <a:latin typeface="+mn-lt"/>
                        </a:rPr>
                        <a:t>年度～</a:t>
                      </a:r>
                      <a:r>
                        <a:rPr kumimoji="1" lang="en-US" altLang="ja-JP" sz="1050" u="none" dirty="0" smtClean="0">
                          <a:solidFill>
                            <a:sysClr val="windowText" lastClr="000000"/>
                          </a:solidFill>
                          <a:latin typeface="+mn-lt"/>
                        </a:rPr>
                        <a:t>】</a:t>
                      </a:r>
                      <a:endParaRPr kumimoji="1" lang="ja-JP" altLang="en-US" sz="1050" u="none"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【2015</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zh-CN" sz="1050" b="1" dirty="0" smtClean="0">
                          <a:solidFill>
                            <a:sysClr val="windowText" lastClr="000000"/>
                          </a:solidFill>
                          <a:latin typeface="+mn-lt"/>
                        </a:rPr>
                        <a:t>1.84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2.01</a:t>
                      </a:r>
                      <a:endParaRPr kumimoji="1" lang="en-US" altLang="zh-CN" sz="1050" b="1" dirty="0" smtClean="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6210209"/>
                  </a:ext>
                </a:extLst>
              </a:tr>
              <a:tr h="300839">
                <a:tc rowSpan="2">
                  <a:txBody>
                    <a:bodyPr/>
                    <a:lstStyle/>
                    <a:p>
                      <a:pPr>
                        <a:lnSpc>
                          <a:spcPts val="1400"/>
                        </a:lnSpc>
                      </a:pPr>
                      <a:r>
                        <a:rPr kumimoji="1" lang="ja-JP" altLang="en-US" sz="1200" u="none" dirty="0" smtClean="0">
                          <a:solidFill>
                            <a:sysClr val="windowText" lastClr="000000"/>
                          </a:solidFill>
                          <a:latin typeface="+mn-lt"/>
                        </a:rPr>
                        <a:t>④ 安全・安心なまちをつくる</a:t>
                      </a:r>
                      <a:endParaRPr kumimoji="1" lang="ja-JP" altLang="en-US" sz="1200" u="none"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地震による被害予測</a:t>
                      </a:r>
                      <a:endParaRPr kumimoji="1" lang="en-US" altLang="ja-JP" sz="1050" b="1" u="sng" dirty="0" smtClean="0">
                        <a:solidFill>
                          <a:sysClr val="windowText" lastClr="000000"/>
                        </a:solidFill>
                        <a:latin typeface="+mn-lt"/>
                      </a:endParaRPr>
                    </a:p>
                    <a:p>
                      <a:pPr>
                        <a:lnSpc>
                          <a:spcPts val="1400"/>
                        </a:lnSpc>
                      </a:pPr>
                      <a:r>
                        <a:rPr kumimoji="1" lang="ja-JP" altLang="en-US" sz="1050" u="none" baseline="0" dirty="0" smtClean="0">
                          <a:solidFill>
                            <a:sysClr val="windowText" lastClr="000000"/>
                          </a:solidFill>
                          <a:latin typeface="+mn-lt"/>
                        </a:rPr>
                        <a:t> </a:t>
                      </a:r>
                      <a:r>
                        <a:rPr kumimoji="1" lang="ja-JP" altLang="en-US" sz="1050" u="none" dirty="0" smtClean="0">
                          <a:solidFill>
                            <a:sysClr val="windowText" lastClr="000000"/>
                          </a:solidFill>
                          <a:latin typeface="+mn-lt"/>
                        </a:rPr>
                        <a:t>目標：限りなくゼロに</a:t>
                      </a:r>
                      <a:endParaRPr kumimoji="1" lang="en-US" altLang="ja-JP" sz="1050" u="none" dirty="0" smtClean="0">
                        <a:solidFill>
                          <a:sysClr val="windowText" lastClr="000000"/>
                        </a:solidFill>
                        <a:latin typeface="+mn-lt"/>
                      </a:endParaRPr>
                    </a:p>
                    <a:p>
                      <a:pPr>
                        <a:lnSpc>
                          <a:spcPts val="1400"/>
                        </a:lnSpc>
                      </a:pPr>
                      <a:r>
                        <a:rPr kumimoji="1" lang="en-US" altLang="ja-JP" sz="1050" u="none" baseline="0" dirty="0" smtClean="0">
                          <a:solidFill>
                            <a:sysClr val="windowText" lastClr="000000"/>
                          </a:solidFill>
                          <a:latin typeface="+mn-lt"/>
                        </a:rPr>
                        <a:t> </a:t>
                      </a:r>
                      <a:r>
                        <a:rPr kumimoji="1" lang="ja-JP" altLang="en-US" sz="1050" u="none" dirty="0" smtClean="0">
                          <a:solidFill>
                            <a:sysClr val="windowText" lastClr="000000"/>
                          </a:solidFill>
                          <a:latin typeface="+mn-lt"/>
                        </a:rPr>
                        <a:t>目標年</a:t>
                      </a:r>
                      <a:r>
                        <a:rPr kumimoji="1" lang="en-US" altLang="ja-JP" sz="1050" u="none" dirty="0" smtClean="0">
                          <a:solidFill>
                            <a:sysClr val="windowText" lastClr="000000"/>
                          </a:solidFill>
                          <a:latin typeface="+mn-lt"/>
                        </a:rPr>
                        <a:t>(</a:t>
                      </a:r>
                      <a:r>
                        <a:rPr kumimoji="1" lang="ja-JP" altLang="en-US" sz="1050" u="none" dirty="0" smtClean="0">
                          <a:solidFill>
                            <a:sysClr val="windowText" lastClr="000000"/>
                          </a:solidFill>
                          <a:latin typeface="+mn-lt"/>
                        </a:rPr>
                        <a:t>年度</a:t>
                      </a:r>
                      <a:r>
                        <a:rPr kumimoji="1" lang="en-US" altLang="ja-JP" sz="1050" u="none" dirty="0" smtClean="0">
                          <a:solidFill>
                            <a:sysClr val="windowText" lastClr="000000"/>
                          </a:solidFill>
                          <a:latin typeface="+mn-lt"/>
                        </a:rPr>
                        <a:t>)</a:t>
                      </a:r>
                      <a:r>
                        <a:rPr kumimoji="1" lang="ja-JP" altLang="en-US" sz="1050" u="none" dirty="0" smtClean="0">
                          <a:solidFill>
                            <a:sysClr val="windowText" lastClr="000000"/>
                          </a:solidFill>
                          <a:latin typeface="+mn-lt"/>
                        </a:rPr>
                        <a:t>：</a:t>
                      </a:r>
                      <a:r>
                        <a:rPr kumimoji="1" lang="en-US" altLang="ja-JP" sz="1050" u="none" dirty="0" smtClean="0">
                          <a:solidFill>
                            <a:sysClr val="windowText" lastClr="000000"/>
                          </a:solidFill>
                          <a:latin typeface="+mn-lt"/>
                        </a:rPr>
                        <a:t>2024</a:t>
                      </a:r>
                      <a:r>
                        <a:rPr kumimoji="1" lang="ja-JP" altLang="en-US" sz="1050" u="none" dirty="0" smtClean="0">
                          <a:solidFill>
                            <a:sysClr val="windowText" lastClr="000000"/>
                          </a:solidFill>
                          <a:latin typeface="+mn-lt"/>
                        </a:rPr>
                        <a:t>年度</a:t>
                      </a:r>
                      <a:endParaRPr kumimoji="1" lang="ja-JP" altLang="en-US" sz="1050" u="none"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【2013</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zh-CN" sz="1050" b="1" dirty="0" smtClean="0">
                          <a:solidFill>
                            <a:sysClr val="windowText" lastClr="000000"/>
                          </a:solidFill>
                          <a:latin typeface="+mn-lt"/>
                        </a:rPr>
                        <a:t>134,000</a:t>
                      </a:r>
                      <a:r>
                        <a:rPr kumimoji="1" lang="ja-JP" altLang="en-US" sz="1050" b="1" dirty="0" smtClean="0">
                          <a:solidFill>
                            <a:sysClr val="windowText" lastClr="000000"/>
                          </a:solidFill>
                          <a:latin typeface="+mn-lt"/>
                        </a:rPr>
                        <a:t>人</a:t>
                      </a:r>
                      <a:endParaRPr kumimoji="1" lang="en-US" altLang="ja-JP" sz="1050" b="1" dirty="0" smtClean="0">
                        <a:solidFill>
                          <a:sysClr val="windowText" lastClr="000000"/>
                        </a:solidFill>
                        <a:latin typeface="+mn-lt"/>
                      </a:endParaRPr>
                    </a:p>
                    <a:p>
                      <a:pPr algn="ctr">
                        <a:lnSpc>
                          <a:spcPts val="1400"/>
                        </a:lnSpc>
                      </a:pPr>
                      <a:r>
                        <a:rPr kumimoji="1" lang="ja-JP" altLang="en-US" sz="900" b="0" dirty="0" smtClean="0">
                          <a:solidFill>
                            <a:sysClr val="windowText" lastClr="000000"/>
                          </a:solidFill>
                          <a:latin typeface="+mn-lt"/>
                        </a:rPr>
                        <a:t>（推定値）</a:t>
                      </a:r>
                      <a:endParaRPr kumimoji="1" lang="en-US" altLang="ja-JP" sz="900" b="0" dirty="0" smtClean="0">
                        <a:solidFill>
                          <a:sysClr val="windowText" lastClr="000000"/>
                        </a:solidFill>
                        <a:latin typeface="+mn-lt"/>
                      </a:endParaRPr>
                    </a:p>
                    <a:p>
                      <a:pPr algn="ctr">
                        <a:lnSpc>
                          <a:spcPts val="1400"/>
                        </a:lnSpc>
                      </a:pPr>
                      <a:endParaRPr kumimoji="1" lang="ja-JP" altLang="en-US" sz="900" b="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24</a:t>
                      </a:r>
                      <a:r>
                        <a:rPr kumimoji="1" lang="en-US" altLang="zh-CN" sz="1050" b="1" dirty="0" smtClean="0">
                          <a:solidFill>
                            <a:sysClr val="windowText" lastClr="000000"/>
                          </a:solidFill>
                          <a:latin typeface="+mn-lt"/>
                        </a:rPr>
                        <a:t>,000</a:t>
                      </a:r>
                      <a:r>
                        <a:rPr kumimoji="1" lang="ja-JP" altLang="en-US" sz="1050" b="1" dirty="0" smtClean="0">
                          <a:solidFill>
                            <a:sysClr val="windowText" lastClr="000000"/>
                          </a:solidFill>
                          <a:latin typeface="+mn-lt"/>
                        </a:rPr>
                        <a:t>人</a:t>
                      </a:r>
                      <a:endParaRPr kumimoji="1" lang="en-US" altLang="ja-JP" sz="1050" b="1" dirty="0" smtClean="0">
                        <a:solidFill>
                          <a:sysClr val="windowText" lastClr="000000"/>
                        </a:solidFill>
                        <a:latin typeface="+mn-lt"/>
                      </a:endParaRPr>
                    </a:p>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900" b="0" dirty="0" smtClean="0">
                          <a:solidFill>
                            <a:sysClr val="windowText" lastClr="000000"/>
                          </a:solidFill>
                          <a:latin typeface="+mn-lt"/>
                        </a:rPr>
                        <a:t>（推定値</a:t>
                      </a:r>
                      <a:r>
                        <a:rPr kumimoji="1" lang="en-US" altLang="ja-JP" sz="900" b="0" dirty="0" smtClean="0">
                          <a:solidFill>
                            <a:sysClr val="windowText" lastClr="000000"/>
                          </a:solidFill>
                          <a:latin typeface="+mn-lt"/>
                        </a:rPr>
                        <a:t>※</a:t>
                      </a:r>
                      <a:r>
                        <a:rPr kumimoji="1" lang="ja-JP" altLang="en-US" sz="900" b="0" dirty="0" smtClean="0">
                          <a:solidFill>
                            <a:sysClr val="windowText" lastClr="000000"/>
                          </a:solidFill>
                          <a:latin typeface="+mn-lt"/>
                        </a:rPr>
                        <a:t>）</a:t>
                      </a:r>
                      <a:endParaRPr kumimoji="1" lang="en-US" altLang="ja-JP" sz="900" b="0" dirty="0" smtClean="0">
                        <a:solidFill>
                          <a:sysClr val="windowText" lastClr="000000"/>
                        </a:solidFill>
                        <a:latin typeface="+mn-lt"/>
                      </a:endParaRPr>
                    </a:p>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000" b="0" dirty="0" smtClean="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3906282"/>
                  </a:ext>
                </a:extLst>
              </a:tr>
              <a:tr h="437928">
                <a:tc vMerge="1">
                  <a:txBody>
                    <a:bodyPr/>
                    <a:lstStyle/>
                    <a:p>
                      <a:endParaRPr kumimoji="1" lang="ja-JP" altLang="en-US" sz="1200" u="none" dirty="0">
                        <a:solidFill>
                          <a:sysClr val="windowText" lastClr="000000"/>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地震時等に著しく危険な密集市街地の面積</a:t>
                      </a:r>
                    </a:p>
                    <a:p>
                      <a:pPr>
                        <a:lnSpc>
                          <a:spcPts val="1400"/>
                        </a:lnSpc>
                      </a:pPr>
                      <a:r>
                        <a:rPr kumimoji="1" lang="ja-JP" altLang="en-US" sz="1050" u="none" baseline="0" dirty="0" smtClean="0">
                          <a:solidFill>
                            <a:sysClr val="windowText" lastClr="000000"/>
                          </a:solidFill>
                          <a:latin typeface="+mn-lt"/>
                        </a:rPr>
                        <a:t> </a:t>
                      </a:r>
                      <a:r>
                        <a:rPr kumimoji="1" lang="ja-JP" altLang="en-US" sz="1050" u="none" dirty="0" smtClean="0">
                          <a:solidFill>
                            <a:sysClr val="windowText" lastClr="000000"/>
                          </a:solidFill>
                          <a:latin typeface="+mn-lt"/>
                        </a:rPr>
                        <a:t>目標：解消</a:t>
                      </a:r>
                      <a:endParaRPr kumimoji="1" lang="en-US" altLang="ja-JP" sz="1050" u="none" dirty="0" smtClean="0">
                        <a:solidFill>
                          <a:sysClr val="windowText" lastClr="000000"/>
                        </a:solidFill>
                        <a:latin typeface="+mn-lt"/>
                      </a:endParaRPr>
                    </a:p>
                    <a:p>
                      <a:pPr>
                        <a:lnSpc>
                          <a:spcPts val="1400"/>
                        </a:lnSpc>
                      </a:pPr>
                      <a:r>
                        <a:rPr kumimoji="1" lang="en-US" altLang="ja-JP" sz="1050" u="none" baseline="0" dirty="0" smtClean="0">
                          <a:solidFill>
                            <a:sysClr val="windowText" lastClr="000000"/>
                          </a:solidFill>
                          <a:latin typeface="+mn-lt"/>
                        </a:rPr>
                        <a:t> </a:t>
                      </a:r>
                      <a:r>
                        <a:rPr kumimoji="1" lang="ja-JP" altLang="en-US" sz="1050" u="none" dirty="0" smtClean="0">
                          <a:solidFill>
                            <a:sysClr val="windowText" lastClr="000000"/>
                          </a:solidFill>
                          <a:latin typeface="+mn-lt"/>
                        </a:rPr>
                        <a:t>目標年</a:t>
                      </a:r>
                      <a:r>
                        <a:rPr kumimoji="1" lang="en-US" altLang="ja-JP" sz="1050" u="none" dirty="0" smtClean="0">
                          <a:solidFill>
                            <a:sysClr val="windowText" lastClr="000000"/>
                          </a:solidFill>
                          <a:latin typeface="+mn-lt"/>
                        </a:rPr>
                        <a:t>(</a:t>
                      </a:r>
                      <a:r>
                        <a:rPr kumimoji="1" lang="ja-JP" altLang="en-US" sz="1050" u="none" dirty="0" smtClean="0">
                          <a:solidFill>
                            <a:sysClr val="windowText" lastClr="000000"/>
                          </a:solidFill>
                          <a:latin typeface="+mn-lt"/>
                        </a:rPr>
                        <a:t>年度</a:t>
                      </a:r>
                      <a:r>
                        <a:rPr kumimoji="1" lang="en-US" altLang="ja-JP" sz="1050" u="none" dirty="0" smtClean="0">
                          <a:solidFill>
                            <a:sysClr val="windowText" lastClr="000000"/>
                          </a:solidFill>
                          <a:latin typeface="+mn-lt"/>
                        </a:rPr>
                        <a:t>)</a:t>
                      </a:r>
                      <a:r>
                        <a:rPr kumimoji="1" lang="ja-JP" altLang="en-US" sz="1050" u="none" dirty="0" smtClean="0">
                          <a:solidFill>
                            <a:sysClr val="windowText" lastClr="000000"/>
                          </a:solidFill>
                          <a:latin typeface="+mn-lt"/>
                        </a:rPr>
                        <a:t>：</a:t>
                      </a:r>
                      <a:r>
                        <a:rPr kumimoji="1" lang="en-US" altLang="ja-JP" sz="1050" u="none" dirty="0" smtClean="0">
                          <a:solidFill>
                            <a:sysClr val="windowText" lastClr="000000"/>
                          </a:solidFill>
                          <a:latin typeface="+mn-lt"/>
                        </a:rPr>
                        <a:t>2020</a:t>
                      </a:r>
                      <a:r>
                        <a:rPr kumimoji="1" lang="ja-JP" altLang="en-US" sz="1050" u="none" dirty="0" smtClean="0">
                          <a:solidFill>
                            <a:sysClr val="windowText" lastClr="000000"/>
                          </a:solidFill>
                          <a:latin typeface="+mn-lt"/>
                        </a:rPr>
                        <a:t>年度</a:t>
                      </a:r>
                      <a:endParaRPr kumimoji="1" lang="ja-JP" altLang="en-US" sz="1050" u="none"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【2014</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zh-CN" sz="1050" b="1" dirty="0" smtClean="0">
                          <a:solidFill>
                            <a:sysClr val="windowText" lastClr="000000"/>
                          </a:solidFill>
                          <a:latin typeface="+mn-lt"/>
                        </a:rPr>
                        <a:t>2,248</a:t>
                      </a:r>
                      <a:r>
                        <a:rPr kumimoji="1" lang="en-US" altLang="ja-JP" sz="1050" b="1" dirty="0" smtClean="0">
                          <a:solidFill>
                            <a:sysClr val="windowText" lastClr="000000"/>
                          </a:solidFill>
                          <a:latin typeface="+mn-lt"/>
                        </a:rPr>
                        <a:t>ha</a:t>
                      </a:r>
                      <a:endParaRPr kumimoji="1" lang="en-US" altLang="zh-CN" sz="1050" b="1" dirty="0" smtClean="0">
                        <a:solidFill>
                          <a:sysClr val="windowText" lastClr="000000"/>
                        </a:solidFill>
                        <a:latin typeface="+mn-lt"/>
                      </a:endParaRPr>
                    </a:p>
                    <a:p>
                      <a:pPr algn="ctr">
                        <a:lnSpc>
                          <a:spcPts val="1400"/>
                        </a:lnSpc>
                      </a:pPr>
                      <a:r>
                        <a:rPr kumimoji="1" lang="en-US" altLang="zh-CN" sz="1050" dirty="0" smtClean="0">
                          <a:solidFill>
                            <a:sysClr val="windowText" lastClr="000000"/>
                          </a:solidFill>
                          <a:latin typeface="+mn-lt"/>
                        </a:rPr>
                        <a:t>(</a:t>
                      </a:r>
                      <a:r>
                        <a:rPr kumimoji="1" lang="ja-JP" altLang="en-US" sz="1050" dirty="0" smtClean="0">
                          <a:solidFill>
                            <a:sysClr val="windowText" lastClr="000000"/>
                          </a:solidFill>
                          <a:latin typeface="+mn-lt"/>
                        </a:rPr>
                        <a:t>地区数：</a:t>
                      </a:r>
                      <a:r>
                        <a:rPr kumimoji="1" lang="zh-CN" altLang="en-US" sz="1050" dirty="0" smtClean="0">
                          <a:solidFill>
                            <a:sysClr val="windowText" lastClr="000000"/>
                          </a:solidFill>
                          <a:latin typeface="+mn-lt"/>
                        </a:rPr>
                        <a:t>７市</a:t>
                      </a:r>
                      <a:r>
                        <a:rPr kumimoji="1" lang="en-US" altLang="zh-CN" sz="1050" dirty="0" smtClean="0">
                          <a:solidFill>
                            <a:sysClr val="windowText" lastClr="000000"/>
                          </a:solidFill>
                          <a:latin typeface="+mn-lt"/>
                        </a:rPr>
                        <a:t>11</a:t>
                      </a:r>
                      <a:r>
                        <a:rPr kumimoji="1" lang="zh-CN" altLang="en-US" sz="1050" dirty="0" smtClean="0">
                          <a:solidFill>
                            <a:sysClr val="windowText" lastClr="000000"/>
                          </a:solidFill>
                          <a:latin typeface="+mn-lt"/>
                        </a:rPr>
                        <a:t>地区</a:t>
                      </a:r>
                      <a:r>
                        <a:rPr kumimoji="1" lang="en-US" altLang="zh-CN" sz="1050" dirty="0" smtClean="0">
                          <a:solidFill>
                            <a:sysClr val="windowText" lastClr="000000"/>
                          </a:solidFill>
                          <a:latin typeface="+mn-lt"/>
                        </a:rPr>
                        <a:t>)</a:t>
                      </a:r>
                      <a:endParaRPr kumimoji="1" lang="ja-JP" altLang="en-US" sz="105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1,885ha</a:t>
                      </a:r>
                      <a:endParaRPr kumimoji="1" lang="en-US" altLang="zh-CN" sz="1050" b="1" dirty="0" smtClean="0">
                        <a:solidFill>
                          <a:sysClr val="windowText" lastClr="000000"/>
                        </a:solidFill>
                        <a:latin typeface="+mn-lt"/>
                      </a:endParaRPr>
                    </a:p>
                    <a:p>
                      <a:pPr algn="ctr">
                        <a:lnSpc>
                          <a:spcPts val="1400"/>
                        </a:lnSpc>
                      </a:pPr>
                      <a:r>
                        <a:rPr kumimoji="1" lang="en-US" altLang="zh-CN" sz="1050" dirty="0" smtClean="0">
                          <a:solidFill>
                            <a:sysClr val="windowText" lastClr="000000"/>
                          </a:solidFill>
                          <a:latin typeface="+mn-lt"/>
                        </a:rPr>
                        <a:t>(</a:t>
                      </a:r>
                      <a:r>
                        <a:rPr kumimoji="1" lang="ja-JP" altLang="en-US" sz="1050" dirty="0" smtClean="0">
                          <a:solidFill>
                            <a:sysClr val="windowText" lastClr="000000"/>
                          </a:solidFill>
                          <a:latin typeface="+mn-lt"/>
                        </a:rPr>
                        <a:t>地区数：</a:t>
                      </a:r>
                      <a:r>
                        <a:rPr kumimoji="1" lang="zh-CN" altLang="en-US" sz="1050" dirty="0" smtClean="0">
                          <a:solidFill>
                            <a:sysClr val="windowText" lastClr="000000"/>
                          </a:solidFill>
                          <a:latin typeface="+mn-lt"/>
                        </a:rPr>
                        <a:t>７市</a:t>
                      </a:r>
                      <a:r>
                        <a:rPr kumimoji="1" lang="en-US" altLang="zh-CN" sz="1050" dirty="0" smtClean="0">
                          <a:solidFill>
                            <a:sysClr val="windowText" lastClr="000000"/>
                          </a:solidFill>
                          <a:latin typeface="+mn-lt"/>
                        </a:rPr>
                        <a:t>1</a:t>
                      </a:r>
                      <a:r>
                        <a:rPr kumimoji="1" lang="en-US" altLang="ja-JP" sz="1050" dirty="0" smtClean="0">
                          <a:solidFill>
                            <a:sysClr val="windowText" lastClr="000000"/>
                          </a:solidFill>
                          <a:latin typeface="+mn-lt"/>
                        </a:rPr>
                        <a:t>0</a:t>
                      </a:r>
                      <a:r>
                        <a:rPr kumimoji="1" lang="zh-CN" altLang="en-US" sz="1050" dirty="0" smtClean="0">
                          <a:solidFill>
                            <a:sysClr val="windowText" lastClr="000000"/>
                          </a:solidFill>
                          <a:latin typeface="+mn-lt"/>
                        </a:rPr>
                        <a:t>地区</a:t>
                      </a:r>
                      <a:r>
                        <a:rPr kumimoji="1" lang="en-US" altLang="zh-CN" sz="1050" dirty="0" smtClean="0">
                          <a:solidFill>
                            <a:sysClr val="windowText" lastClr="000000"/>
                          </a:solidFill>
                          <a:latin typeface="+mn-lt"/>
                        </a:rPr>
                        <a:t>)</a:t>
                      </a:r>
                      <a:endParaRPr kumimoji="1" lang="ja-JP" altLang="en-US" sz="105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4982579"/>
                  </a:ext>
                </a:extLst>
              </a:tr>
            </a:tbl>
          </a:graphicData>
        </a:graphic>
      </p:graphicFrame>
      <p:sp>
        <p:nvSpPr>
          <p:cNvPr id="9" name="テキスト ボックス 8"/>
          <p:cNvSpPr txBox="1"/>
          <p:nvPr/>
        </p:nvSpPr>
        <p:spPr>
          <a:xfrm>
            <a:off x="7052524" y="5661810"/>
            <a:ext cx="2033421" cy="200055"/>
          </a:xfrm>
          <a:prstGeom prst="rect">
            <a:avLst/>
          </a:prstGeom>
          <a:noFill/>
        </p:spPr>
        <p:txBody>
          <a:bodyPr wrap="square" rtlCol="0">
            <a:spAutoFit/>
          </a:bodyPr>
          <a:lstStyle/>
          <a:p>
            <a:r>
              <a:rPr lang="en-US" altLang="ja-JP" sz="700" dirty="0"/>
              <a:t>※2018</a:t>
            </a:r>
            <a:r>
              <a:rPr lang="ja-JP" altLang="en-US" sz="700" dirty="0"/>
              <a:t>年度までの整備効果を見込んだ</a:t>
            </a:r>
            <a:r>
              <a:rPr lang="ja-JP" altLang="en-US" sz="700" dirty="0" smtClean="0"/>
              <a:t>もの</a:t>
            </a:r>
            <a:endParaRPr kumimoji="1" lang="ja-JP" altLang="en-US" sz="700" dirty="0"/>
          </a:p>
        </p:txBody>
      </p:sp>
    </p:spTree>
    <p:extLst>
      <p:ext uri="{BB962C8B-B14F-4D97-AF65-F5344CB8AC3E}">
        <p14:creationId xmlns:p14="http://schemas.microsoft.com/office/powerpoint/2010/main" val="2864187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00936"/>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p>
        </p:txBody>
      </p:sp>
      <p:sp>
        <p:nvSpPr>
          <p:cNvPr id="10" name="正方形/長方形 9"/>
          <p:cNvSpPr/>
          <p:nvPr/>
        </p:nvSpPr>
        <p:spPr>
          <a:xfrm>
            <a:off x="143508" y="636424"/>
            <a:ext cx="8856984" cy="2062103"/>
          </a:xfrm>
          <a:prstGeom prst="rect">
            <a:avLst/>
          </a:prstGeom>
        </p:spPr>
        <p:txBody>
          <a:bodyPr wrap="square">
            <a:spAutoFit/>
          </a:bodyPr>
          <a:lstStyle/>
          <a:p>
            <a:pPr marL="180000" indent="-457200" algn="just"/>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）東西二極の一極としての社会経済構造の構築</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576000" algn="just"/>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来阪外国人数については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毎年、最高記録を更新しており、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年の目標年に向けて増加しています</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。また、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G20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大阪サミットや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ラグビーワールドカップ</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をはじめと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した国際</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規模の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会議</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・イベントが開催されるなど、都市の魅力向上に向けた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取組みが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着実に進んでいます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p>
          <a:p>
            <a:pPr marL="288000" indent="-576000" algn="just"/>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576000" algn="just"/>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〇　一方で、社会増減について転入超過であるものの、東京圏への転出については、戦略策定時より超過が進んでいる状況であるため、引き続き定住魅力・都市魅力の向上に向けた取組が必要です。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52216" y="5059664"/>
            <a:ext cx="8856984" cy="1708160"/>
          </a:xfrm>
          <a:prstGeom prst="rect">
            <a:avLst/>
          </a:prstGeom>
          <a:ln w="28575">
            <a:solidFill>
              <a:schemeClr val="tx1"/>
            </a:solidFill>
          </a:ln>
        </p:spPr>
        <p:txBody>
          <a:bodyPr wrap="square">
            <a:spAutoFit/>
          </a:bodyPr>
          <a:lstStyle/>
          <a:p>
            <a:pPr marL="180000" indent="-457200" algn="just">
              <a:lnSpc>
                <a:spcPts val="18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期総合戦略の総括）</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３つの方向性のもと、６つの基本目標を位置づけ、若い世代や女性の活躍支援や次代を担う人づくり、誰もが活躍できるまちづくり、経済機能や都市魅力の強化などに取り組んできました。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　これらの取組の結果、具体的目標の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に改善が見られるなど一定の効果が見られるものの、人口減少・少子高齢化社会への対応にすぐにつながるものではなく、引き続き、</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サイクルを通じて、ブラッシュアップを行いながら、取り組むことが必要です。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882956165"/>
              </p:ext>
            </p:extLst>
          </p:nvPr>
        </p:nvGraphicFramePr>
        <p:xfrm>
          <a:off x="425248" y="2706078"/>
          <a:ext cx="8433914" cy="2292518"/>
        </p:xfrm>
        <a:graphic>
          <a:graphicData uri="http://schemas.openxmlformats.org/drawingml/2006/table">
            <a:tbl>
              <a:tblPr firstRow="1" firstCol="1" bandRow="1">
                <a:tableStyleId>{5C22544A-7EE6-4342-B048-85BDC9FD1C3A}</a:tableStyleId>
              </a:tblPr>
              <a:tblGrid>
                <a:gridCol w="1986512">
                  <a:extLst>
                    <a:ext uri="{9D8B030D-6E8A-4147-A177-3AD203B41FA5}">
                      <a16:colId xmlns:a16="http://schemas.microsoft.com/office/drawing/2014/main" val="2203108715"/>
                    </a:ext>
                  </a:extLst>
                </a:gridCol>
                <a:gridCol w="3096344">
                  <a:extLst>
                    <a:ext uri="{9D8B030D-6E8A-4147-A177-3AD203B41FA5}">
                      <a16:colId xmlns:a16="http://schemas.microsoft.com/office/drawing/2014/main" val="108265800"/>
                    </a:ext>
                  </a:extLst>
                </a:gridCol>
                <a:gridCol w="1560535">
                  <a:extLst>
                    <a:ext uri="{9D8B030D-6E8A-4147-A177-3AD203B41FA5}">
                      <a16:colId xmlns:a16="http://schemas.microsoft.com/office/drawing/2014/main" val="1876572018"/>
                    </a:ext>
                  </a:extLst>
                </a:gridCol>
                <a:gridCol w="1790523">
                  <a:extLst>
                    <a:ext uri="{9D8B030D-6E8A-4147-A177-3AD203B41FA5}">
                      <a16:colId xmlns:a16="http://schemas.microsoft.com/office/drawing/2014/main" val="1161421592"/>
                    </a:ext>
                  </a:extLst>
                </a:gridCol>
              </a:tblGrid>
              <a:tr h="326558">
                <a:tc>
                  <a:txBody>
                    <a:bodyPr/>
                    <a:lstStyle/>
                    <a:p>
                      <a:pPr algn="ctr">
                        <a:lnSpc>
                          <a:spcPts val="1400"/>
                        </a:lnSpc>
                        <a:spcAft>
                          <a:spcPts val="0"/>
                        </a:spcAft>
                      </a:pPr>
                      <a:r>
                        <a:rPr lang="ja-JP" altLang="en-US" sz="14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基本目標</a:t>
                      </a:r>
                      <a:endParaRPr lang="ja-JP" sz="14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spcAft>
                          <a:spcPts val="0"/>
                        </a:spcAft>
                      </a:pPr>
                      <a:r>
                        <a:rPr lang="ja-JP" sz="1400" kern="100" dirty="0">
                          <a:solidFill>
                            <a:sysClr val="windowText" lastClr="000000"/>
                          </a:solidFill>
                          <a:effectLst/>
                          <a:latin typeface="+mn-lt"/>
                        </a:rPr>
                        <a:t>具体的目標</a:t>
                      </a:r>
                      <a:endParaRPr lang="ja-JP" sz="1400" kern="100" dirty="0">
                        <a:solidFill>
                          <a:sysClr val="windowText" lastClr="000000"/>
                        </a:solidFill>
                        <a:effectLst/>
                        <a:latin typeface="+mn-lt"/>
                        <a:ea typeface="游明朝" panose="02020400000000000000" pitchFamily="18"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spcAft>
                          <a:spcPts val="0"/>
                        </a:spcAft>
                      </a:pPr>
                      <a:r>
                        <a:rPr lang="ja-JP" altLang="en-US" sz="14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戦略策定時</a:t>
                      </a:r>
                      <a:endParaRPr lang="ja-JP" sz="14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spcAft>
                          <a:spcPts val="0"/>
                        </a:spcAft>
                      </a:pPr>
                      <a:r>
                        <a:rPr lang="ja-JP" altLang="en-US" sz="14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現在値</a:t>
                      </a:r>
                      <a:endParaRPr lang="ja-JP" sz="14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88669528"/>
                  </a:ext>
                </a:extLst>
              </a:tr>
              <a:tr h="0">
                <a:tc rowSpan="2">
                  <a:txBody>
                    <a:bodyPr/>
                    <a:lstStyle/>
                    <a:p>
                      <a:pPr>
                        <a:lnSpc>
                          <a:spcPts val="1400"/>
                        </a:lnSpc>
                      </a:pPr>
                      <a:r>
                        <a:rPr lang="ja-JP" altLang="en-US" sz="12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⑤</a:t>
                      </a:r>
                      <a:r>
                        <a:rPr lang="en-US" altLang="ja-JP" sz="1200" kern="100" baseline="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都市としての経済機能を</a:t>
                      </a:r>
                      <a:endParaRPr lang="en-US" altLang="ja-JP" sz="12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　　強化する</a:t>
                      </a:r>
                      <a:endParaRPr lang="ja-JP" sz="1200" kern="100" dirty="0">
                        <a:solidFill>
                          <a:sysClr val="windowText" lastClr="000000"/>
                        </a:solidFill>
                        <a:effectLst/>
                        <a:latin typeface="+mn-lt"/>
                        <a:ea typeface="HGPｺﾞｼｯｸM" panose="020B0600000000000000"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eiryo UI" panose="020B0604030504040204" pitchFamily="50" charset="-128"/>
                          <a:ea typeface="Meiryo UI" panose="020B0604030504040204" pitchFamily="50" charset="-128"/>
                        </a:rPr>
                        <a:t>実質経済成長率</a:t>
                      </a:r>
                      <a:r>
                        <a:rPr kumimoji="1" lang="en-US" altLang="ja-JP" sz="1050" b="1" u="sng" dirty="0" smtClean="0">
                          <a:solidFill>
                            <a:sysClr val="windowText" lastClr="000000"/>
                          </a:solidFill>
                          <a:latin typeface="Meiryo UI" panose="020B0604030504040204" pitchFamily="50" charset="-128"/>
                          <a:ea typeface="Meiryo UI" panose="020B0604030504040204" pitchFamily="50" charset="-128"/>
                        </a:rPr>
                        <a:t>[</a:t>
                      </a:r>
                      <a:r>
                        <a:rPr kumimoji="1" lang="ja-JP" altLang="en-US" sz="1050" b="1" u="sng" dirty="0" smtClean="0">
                          <a:solidFill>
                            <a:sysClr val="windowText" lastClr="000000"/>
                          </a:solidFill>
                          <a:latin typeface="Meiryo UI" panose="020B0604030504040204" pitchFamily="50" charset="-128"/>
                          <a:ea typeface="Meiryo UI" panose="020B0604030504040204" pitchFamily="50" charset="-128"/>
                        </a:rPr>
                        <a:t>％</a:t>
                      </a:r>
                      <a:r>
                        <a:rPr kumimoji="1" lang="en-US" altLang="ja-JP" sz="1050" b="1" u="sng" dirty="0" smtClean="0">
                          <a:solidFill>
                            <a:sysClr val="windowText" lastClr="000000"/>
                          </a:solidFill>
                          <a:latin typeface="Meiryo UI" panose="020B0604030504040204" pitchFamily="50" charset="-128"/>
                          <a:ea typeface="Meiryo UI" panose="020B0604030504040204" pitchFamily="50" charset="-128"/>
                        </a:rPr>
                        <a:t>]</a:t>
                      </a:r>
                      <a:endParaRPr kumimoji="1" lang="en-US" altLang="zh-TW" sz="1050" b="1" u="sng" dirty="0" smtClean="0">
                        <a:solidFill>
                          <a:sysClr val="windowText" lastClr="000000"/>
                        </a:solidFill>
                        <a:latin typeface="+mn-lt"/>
                        <a:ea typeface="ＭＳ Ｐゴシック" panose="020B0600070205080204" pitchFamily="50" charset="-128"/>
                      </a:endParaRPr>
                    </a:p>
                    <a:p>
                      <a:pPr>
                        <a:lnSpc>
                          <a:spcPts val="1400"/>
                        </a:lnSpc>
                      </a:pPr>
                      <a:r>
                        <a:rPr kumimoji="1" lang="zh-TW" altLang="en-US" sz="1050" u="none" dirty="0" smtClean="0">
                          <a:solidFill>
                            <a:sysClr val="windowText" lastClr="000000"/>
                          </a:solidFill>
                          <a:latin typeface="+mn-lt"/>
                          <a:ea typeface="ＭＳ Ｐゴシック" panose="020B0600070205080204" pitchFamily="50" charset="-128"/>
                        </a:rPr>
                        <a:t>　</a:t>
                      </a:r>
                      <a:r>
                        <a:rPr kumimoji="1" lang="ja-JP" altLang="en-US" sz="1050" u="none" dirty="0" smtClean="0">
                          <a:solidFill>
                            <a:sysClr val="windowText" lastClr="000000"/>
                          </a:solidFill>
                          <a:latin typeface="Meiryo UI" panose="020B0604030504040204" pitchFamily="50" charset="-128"/>
                          <a:ea typeface="Meiryo UI" panose="020B0604030504040204" pitchFamily="50" charset="-128"/>
                        </a:rPr>
                        <a:t>目標：年平均</a:t>
                      </a:r>
                      <a:r>
                        <a:rPr kumimoji="1" lang="en-US" altLang="ja-JP" sz="1050" u="none" dirty="0" smtClean="0">
                          <a:solidFill>
                            <a:sysClr val="windowText" lastClr="000000"/>
                          </a:solidFill>
                          <a:latin typeface="Meiryo UI" panose="020B0604030504040204" pitchFamily="50" charset="-128"/>
                          <a:ea typeface="Meiryo UI" panose="020B0604030504040204" pitchFamily="50" charset="-128"/>
                        </a:rPr>
                        <a:t>2.0</a:t>
                      </a:r>
                      <a:r>
                        <a:rPr kumimoji="1" lang="ja-JP" altLang="en-US" sz="1050" u="none" dirty="0" smtClean="0">
                          <a:solidFill>
                            <a:sysClr val="windowText" lastClr="000000"/>
                          </a:solidFill>
                          <a:latin typeface="Meiryo UI" panose="020B0604030504040204" pitchFamily="50" charset="-128"/>
                          <a:ea typeface="Meiryo UI" panose="020B0604030504040204" pitchFamily="50" charset="-128"/>
                        </a:rPr>
                        <a:t>以上</a:t>
                      </a:r>
                      <a:endParaRPr lang="ja-JP" sz="1050" kern="100" dirty="0">
                        <a:solidFill>
                          <a:sysClr val="windowText" lastClr="000000"/>
                        </a:solidFill>
                        <a:effectLst/>
                        <a:latin typeface="+mn-lt"/>
                        <a:ea typeface="HGPｺﾞｼｯｸM" panose="020B0600000000000000"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【2013</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+0.8</a:t>
                      </a:r>
                      <a:endParaRPr lang="ja-JP" sz="1050" b="1" kern="100" dirty="0">
                        <a:solidFill>
                          <a:sysClr val="windowText" lastClr="000000"/>
                        </a:solidFill>
                        <a:effectLst/>
                        <a:latin typeface="+mn-lt"/>
                        <a:ea typeface="游明朝" panose="02020400000000000000" pitchFamily="18"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400"/>
                        </a:lnSpc>
                      </a:pPr>
                      <a:r>
                        <a:rPr kumimoji="1" lang="en-US" altLang="ja-JP" sz="1050" dirty="0" smtClean="0">
                          <a:solidFill>
                            <a:sysClr val="windowText" lastClr="000000"/>
                          </a:solidFill>
                          <a:latin typeface="+mn-lt"/>
                        </a:rPr>
                        <a:t>【2016</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9013947"/>
                  </a:ext>
                </a:extLst>
              </a:tr>
              <a:tr h="0">
                <a:tc vMerge="1">
                  <a:txBody>
                    <a:bodyPr/>
                    <a:lstStyle/>
                    <a:p>
                      <a:endParaRPr lang="ja-JP" sz="1200" kern="100" dirty="0">
                        <a:solidFill>
                          <a:sysClr val="windowText" lastClr="000000"/>
                        </a:solidFill>
                        <a:effectLst/>
                        <a:latin typeface="+mn-lt"/>
                        <a:ea typeface="HGPｺﾞｼｯｸM" panose="020B0600000000000000"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開業事業所数</a:t>
                      </a:r>
                    </a:p>
                    <a:p>
                      <a:pPr>
                        <a:lnSpc>
                          <a:spcPts val="1400"/>
                        </a:lnSpc>
                      </a:pPr>
                      <a:r>
                        <a:rPr kumimoji="1" lang="ja-JP" altLang="en-US" sz="1050" u="none" dirty="0" smtClean="0">
                          <a:solidFill>
                            <a:sysClr val="windowText" lastClr="000000"/>
                          </a:solidFill>
                          <a:latin typeface="+mn-lt"/>
                        </a:rPr>
                        <a:t>　目標：年間</a:t>
                      </a:r>
                      <a:r>
                        <a:rPr kumimoji="1" lang="en-US" altLang="ja-JP" sz="1050" u="none" dirty="0" smtClean="0">
                          <a:solidFill>
                            <a:sysClr val="windowText" lastClr="000000"/>
                          </a:solidFill>
                          <a:latin typeface="+mn-lt"/>
                        </a:rPr>
                        <a:t>10,000</a:t>
                      </a:r>
                      <a:r>
                        <a:rPr kumimoji="1" lang="ja-JP" altLang="en-US" sz="1050" u="none" dirty="0" smtClean="0">
                          <a:solidFill>
                            <a:sysClr val="windowText" lastClr="000000"/>
                          </a:solidFill>
                          <a:latin typeface="+mn-lt"/>
                        </a:rPr>
                        <a:t>か所</a:t>
                      </a:r>
                      <a:endParaRPr lang="ja-JP" sz="1050" kern="100" dirty="0">
                        <a:solidFill>
                          <a:sysClr val="windowText" lastClr="000000"/>
                        </a:solidFill>
                        <a:effectLst/>
                        <a:latin typeface="+mn-lt"/>
                        <a:ea typeface="HGPｺﾞｼｯｸM" panose="020B0600000000000000"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【2014</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zh-CN" sz="1050" b="1" dirty="0" smtClean="0">
                          <a:solidFill>
                            <a:sysClr val="windowText" lastClr="000000"/>
                          </a:solidFill>
                          <a:latin typeface="+mn-lt"/>
                        </a:rPr>
                        <a:t>8,383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年度</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8</a:t>
                      </a:r>
                      <a:r>
                        <a:rPr kumimoji="1" lang="en-US" altLang="zh-CN" sz="1050" b="1" dirty="0" smtClean="0">
                          <a:solidFill>
                            <a:sysClr val="windowText" lastClr="000000"/>
                          </a:solidFill>
                          <a:latin typeface="+mn-lt"/>
                        </a:rPr>
                        <a:t>,</a:t>
                      </a:r>
                      <a:r>
                        <a:rPr kumimoji="1" lang="en-US" altLang="ja-JP" sz="1050" b="1" dirty="0" smtClean="0">
                          <a:solidFill>
                            <a:sysClr val="windowText" lastClr="000000"/>
                          </a:solidFill>
                          <a:latin typeface="+mn-lt"/>
                        </a:rPr>
                        <a:t>463</a:t>
                      </a:r>
                      <a:endParaRPr kumimoji="1" lang="en-US" altLang="zh-CN" sz="1050" b="1" dirty="0" smtClean="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3916067"/>
                  </a:ext>
                </a:extLst>
              </a:tr>
              <a:tr h="223312">
                <a:tc rowSpan="2">
                  <a:txBody>
                    <a:bodyPr/>
                    <a:lstStyle/>
                    <a:p>
                      <a:pPr>
                        <a:lnSpc>
                          <a:spcPts val="1400"/>
                        </a:lnSpc>
                      </a:pPr>
                      <a:r>
                        <a:rPr kumimoji="1" lang="ja-JP" altLang="en-US" sz="1200" u="none" dirty="0" smtClean="0">
                          <a:solidFill>
                            <a:sysClr val="windowText" lastClr="000000"/>
                          </a:solidFill>
                          <a:latin typeface="Meiryo UI" panose="020B0604030504040204" pitchFamily="50" charset="-128"/>
                          <a:ea typeface="Meiryo UI" panose="020B0604030504040204" pitchFamily="50" charset="-128"/>
                        </a:rPr>
                        <a:t>⑥ 定住魅力・都市魅力を</a:t>
                      </a:r>
                      <a:endParaRPr kumimoji="1" lang="en-US" altLang="ja-JP" sz="1200" u="none" dirty="0" smtClean="0">
                        <a:solidFill>
                          <a:sysClr val="windowText" lastClr="000000"/>
                        </a:solidFill>
                        <a:latin typeface="Meiryo UI" panose="020B0604030504040204" pitchFamily="50" charset="-128"/>
                        <a:ea typeface="Meiryo UI" panose="020B0604030504040204" pitchFamily="50" charset="-128"/>
                      </a:endParaRPr>
                    </a:p>
                    <a:p>
                      <a:pPr>
                        <a:lnSpc>
                          <a:spcPts val="1400"/>
                        </a:lnSpc>
                      </a:pPr>
                      <a:r>
                        <a:rPr kumimoji="1" lang="ja-JP" altLang="en-US" sz="1200" u="none" dirty="0" smtClean="0">
                          <a:solidFill>
                            <a:sysClr val="windowText" lastClr="000000"/>
                          </a:solidFill>
                          <a:latin typeface="Meiryo UI" panose="020B0604030504040204" pitchFamily="50" charset="-128"/>
                          <a:ea typeface="Meiryo UI" panose="020B0604030504040204" pitchFamily="50" charset="-128"/>
                        </a:rPr>
                        <a:t>　　強化する</a:t>
                      </a:r>
                      <a:endParaRPr kumimoji="1" lang="ja-JP" altLang="en-US" sz="1200" u="none"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eiryo UI" panose="020B0604030504040204" pitchFamily="50" charset="-128"/>
                          <a:ea typeface="Meiryo UI" panose="020B0604030504040204" pitchFamily="50" charset="-128"/>
                        </a:rPr>
                        <a:t>来阪外国人</a:t>
                      </a:r>
                      <a:r>
                        <a:rPr kumimoji="1" lang="en-US" altLang="ja-JP" sz="1050" b="1" u="sng" dirty="0" smtClean="0">
                          <a:solidFill>
                            <a:sysClr val="windowText" lastClr="000000"/>
                          </a:solidFill>
                          <a:latin typeface="Meiryo UI" panose="020B0604030504040204" pitchFamily="50" charset="-128"/>
                          <a:ea typeface="Meiryo UI" panose="020B0604030504040204" pitchFamily="50" charset="-128"/>
                        </a:rPr>
                        <a:t>[</a:t>
                      </a:r>
                      <a:r>
                        <a:rPr kumimoji="1" lang="ja-JP" altLang="en-US" sz="1050" b="1" u="sng" dirty="0" smtClean="0">
                          <a:solidFill>
                            <a:sysClr val="windowText" lastClr="000000"/>
                          </a:solidFill>
                          <a:latin typeface="Meiryo UI" panose="020B0604030504040204" pitchFamily="50" charset="-128"/>
                          <a:ea typeface="Meiryo UI" panose="020B0604030504040204" pitchFamily="50" charset="-128"/>
                        </a:rPr>
                        <a:t>万人</a:t>
                      </a:r>
                      <a:r>
                        <a:rPr kumimoji="1" lang="en-US" altLang="ja-JP" sz="1050" b="1" u="sng" dirty="0" smtClean="0">
                          <a:solidFill>
                            <a:sysClr val="windowText" lastClr="000000"/>
                          </a:solidFill>
                          <a:latin typeface="Meiryo UI" panose="020B0604030504040204" pitchFamily="50" charset="-128"/>
                          <a:ea typeface="Meiryo UI" panose="020B0604030504040204" pitchFamily="50" charset="-128"/>
                        </a:rPr>
                        <a:t>]</a:t>
                      </a:r>
                    </a:p>
                    <a:p>
                      <a:pPr>
                        <a:lnSpc>
                          <a:spcPts val="1400"/>
                        </a:lnSpc>
                      </a:pPr>
                      <a:r>
                        <a:rPr kumimoji="1" lang="ja-JP" altLang="en-US" sz="1050" u="none" dirty="0" smtClean="0">
                          <a:solidFill>
                            <a:sysClr val="windowText" lastClr="000000"/>
                          </a:solidFill>
                          <a:latin typeface="Meiryo UI" panose="020B0604030504040204" pitchFamily="50" charset="-128"/>
                          <a:ea typeface="Meiryo UI" panose="020B0604030504040204" pitchFamily="50" charset="-128"/>
                        </a:rPr>
                        <a:t>　目標：当初 </a:t>
                      </a:r>
                      <a:r>
                        <a:rPr kumimoji="1" lang="en-US" altLang="ja-JP" sz="1050" u="none" dirty="0" smtClean="0">
                          <a:solidFill>
                            <a:sysClr val="windowText" lastClr="000000"/>
                          </a:solidFill>
                          <a:latin typeface="Meiryo UI" panose="020B0604030504040204" pitchFamily="50" charset="-128"/>
                          <a:ea typeface="Meiryo UI" panose="020B0604030504040204" pitchFamily="50" charset="-128"/>
                        </a:rPr>
                        <a:t>650 → 1,300</a:t>
                      </a:r>
                      <a:r>
                        <a:rPr kumimoji="1" lang="ja-JP" altLang="en-US" sz="1050" u="none" dirty="0" smtClean="0">
                          <a:solidFill>
                            <a:sysClr val="windowText" lastClr="000000"/>
                          </a:solidFill>
                          <a:latin typeface="Meiryo UI" panose="020B0604030504040204" pitchFamily="50" charset="-128"/>
                          <a:ea typeface="Meiryo UI" panose="020B0604030504040204" pitchFamily="50" charset="-128"/>
                        </a:rPr>
                        <a:t>　</a:t>
                      </a:r>
                      <a:r>
                        <a:rPr kumimoji="1" lang="en-US" altLang="ja-JP" sz="1050" u="none" dirty="0" smtClean="0">
                          <a:solidFill>
                            <a:sysClr val="windowText" lastClr="000000"/>
                          </a:solidFill>
                          <a:latin typeface="Meiryo UI" panose="020B0604030504040204" pitchFamily="50" charset="-128"/>
                          <a:ea typeface="Meiryo UI" panose="020B0604030504040204" pitchFamily="50" charset="-128"/>
                        </a:rPr>
                        <a:t>(H28.12</a:t>
                      </a:r>
                      <a:r>
                        <a:rPr kumimoji="1" lang="ja-JP" altLang="en-US" sz="1050" u="none" dirty="0" smtClean="0">
                          <a:solidFill>
                            <a:sysClr val="windowText" lastClr="000000"/>
                          </a:solidFill>
                          <a:latin typeface="Meiryo UI" panose="020B0604030504040204" pitchFamily="50" charset="-128"/>
                          <a:ea typeface="Meiryo UI" panose="020B0604030504040204" pitchFamily="50" charset="-128"/>
                        </a:rPr>
                        <a:t>に改訂</a:t>
                      </a:r>
                      <a:r>
                        <a:rPr kumimoji="1" lang="en-US" altLang="ja-JP" sz="1050" u="none" dirty="0" smtClean="0">
                          <a:solidFill>
                            <a:sysClr val="windowText" lastClr="000000"/>
                          </a:solidFill>
                          <a:latin typeface="Meiryo UI" panose="020B0604030504040204" pitchFamily="50" charset="-128"/>
                          <a:ea typeface="Meiryo UI" panose="020B0604030504040204" pitchFamily="50" charset="-128"/>
                        </a:rPr>
                        <a:t>)</a:t>
                      </a:r>
                    </a:p>
                    <a:p>
                      <a:pPr>
                        <a:lnSpc>
                          <a:spcPts val="1400"/>
                        </a:lnSpc>
                      </a:pPr>
                      <a:r>
                        <a:rPr kumimoji="1" lang="ja-JP" altLang="en-US" sz="1050" u="none" dirty="0" smtClean="0">
                          <a:solidFill>
                            <a:sysClr val="windowText" lastClr="000000"/>
                          </a:solidFill>
                          <a:latin typeface="Meiryo UI" panose="020B0604030504040204" pitchFamily="50" charset="-128"/>
                          <a:ea typeface="Meiryo UI" panose="020B0604030504040204" pitchFamily="50" charset="-128"/>
                        </a:rPr>
                        <a:t>　目標年（年度）：</a:t>
                      </a:r>
                      <a:r>
                        <a:rPr kumimoji="1" lang="en-US" altLang="ja-JP" sz="1050" u="none" dirty="0" smtClean="0">
                          <a:solidFill>
                            <a:sysClr val="windowText" lastClr="000000"/>
                          </a:solidFill>
                          <a:latin typeface="Meiryo UI" panose="020B0604030504040204" pitchFamily="50" charset="-128"/>
                          <a:ea typeface="Meiryo UI" panose="020B0604030504040204" pitchFamily="50" charset="-128"/>
                        </a:rPr>
                        <a:t>2020</a:t>
                      </a:r>
                      <a:r>
                        <a:rPr kumimoji="1" lang="ja-JP" altLang="en-US" sz="1050" u="none" dirty="0" smtClean="0">
                          <a:solidFill>
                            <a:sysClr val="windowText" lastClr="000000"/>
                          </a:solidFill>
                          <a:latin typeface="Meiryo UI" panose="020B0604030504040204" pitchFamily="50" charset="-128"/>
                          <a:ea typeface="Meiryo UI"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【2014</a:t>
                      </a:r>
                      <a:r>
                        <a:rPr kumimoji="1" lang="ja-JP" altLang="en-US" sz="1050" dirty="0" smtClean="0">
                          <a:solidFill>
                            <a:sysClr val="windowText" lastClr="000000"/>
                          </a:solidFill>
                          <a:latin typeface="+mn-lt"/>
                        </a:rPr>
                        <a:t>年</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376</a:t>
                      </a:r>
                      <a:endParaRPr kumimoji="1" lang="ja-JP" altLang="en-US" sz="1050" b="1" dirty="0" smtClean="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【2018</a:t>
                      </a:r>
                      <a:r>
                        <a:rPr kumimoji="1" lang="ja-JP" altLang="en-US" sz="1050" dirty="0" smtClean="0">
                          <a:solidFill>
                            <a:sysClr val="windowText" lastClr="000000"/>
                          </a:solidFill>
                          <a:latin typeface="+mn-lt"/>
                        </a:rPr>
                        <a:t>年</a:t>
                      </a:r>
                      <a:r>
                        <a:rPr kumimoji="1" lang="en-US" altLang="ja-JP" sz="1050" dirty="0" smtClean="0">
                          <a:solidFill>
                            <a:sysClr val="windowText" lastClr="000000"/>
                          </a:solidFill>
                          <a:latin typeface="+mn-lt"/>
                        </a:rPr>
                        <a:t>】</a:t>
                      </a:r>
                    </a:p>
                    <a:p>
                      <a:pPr algn="ctr">
                        <a:lnSpc>
                          <a:spcPts val="1400"/>
                        </a:lnSpc>
                      </a:pPr>
                      <a:r>
                        <a:rPr kumimoji="1" lang="en-US" altLang="ja-JP" sz="1050" b="1" dirty="0" smtClean="0">
                          <a:solidFill>
                            <a:sysClr val="windowText" lastClr="000000"/>
                          </a:solidFill>
                          <a:latin typeface="+mn-lt"/>
                        </a:rPr>
                        <a:t>1,142</a:t>
                      </a:r>
                    </a:p>
                    <a:p>
                      <a:pPr algn="ctr">
                        <a:lnSpc>
                          <a:spcPts val="1400"/>
                        </a:lnSpc>
                      </a:pPr>
                      <a:r>
                        <a:rPr kumimoji="1" lang="ja-JP" altLang="en-US" sz="900" b="1" dirty="0" smtClean="0">
                          <a:solidFill>
                            <a:sysClr val="windowText" lastClr="000000"/>
                          </a:solidFill>
                          <a:latin typeface="+mn-lt"/>
                        </a:rPr>
                        <a:t>（速報値）</a:t>
                      </a:r>
                      <a:endParaRPr kumimoji="1" lang="ja-JP" altLang="en-US" sz="1050" b="1"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8461114"/>
                  </a:ext>
                </a:extLst>
              </a:tr>
              <a:tr h="0">
                <a:tc vMerge="1">
                  <a:txBody>
                    <a:bodyPr/>
                    <a:lstStyle/>
                    <a:p>
                      <a:pPr algn="just">
                        <a:spcAft>
                          <a:spcPts val="0"/>
                        </a:spcAft>
                      </a:pPr>
                      <a:endParaRPr lang="ja-JP" sz="1000" kern="100" dirty="0">
                        <a:solidFill>
                          <a:sysClr val="windowText" lastClr="000000"/>
                        </a:solidFill>
                        <a:effectLst/>
                        <a:latin typeface="+mn-lt"/>
                        <a:ea typeface="HGPｺﾞｼｯｸM" panose="020B0600000000000000"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50" b="1" u="sng" dirty="0" smtClean="0">
                          <a:solidFill>
                            <a:sysClr val="windowText" lastClr="000000"/>
                          </a:solidFill>
                          <a:latin typeface="+mn-lt"/>
                        </a:rPr>
                        <a:t>転出超過率（対東京圏）</a:t>
                      </a:r>
                    </a:p>
                    <a:p>
                      <a:pPr>
                        <a:lnSpc>
                          <a:spcPts val="1400"/>
                        </a:lnSpc>
                      </a:pPr>
                      <a:r>
                        <a:rPr kumimoji="1" lang="ja-JP" altLang="en-US" sz="1050" u="none" dirty="0" smtClean="0">
                          <a:solidFill>
                            <a:sysClr val="windowText" lastClr="000000"/>
                          </a:solidFill>
                          <a:latin typeface="+mn-lt"/>
                        </a:rPr>
                        <a:t>　目標：前年を下回る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en-US" altLang="ja-JP" sz="1050" dirty="0" smtClean="0">
                          <a:solidFill>
                            <a:sysClr val="windowText" lastClr="000000"/>
                          </a:solidFill>
                          <a:latin typeface="+mn-lt"/>
                        </a:rPr>
                        <a:t>【2014</a:t>
                      </a:r>
                      <a:r>
                        <a:rPr kumimoji="1" lang="ja-JP" altLang="en-US" sz="1050" dirty="0" smtClean="0">
                          <a:solidFill>
                            <a:sysClr val="windowText" lastClr="000000"/>
                          </a:solidFill>
                          <a:latin typeface="+mn-lt"/>
                        </a:rPr>
                        <a:t>年</a:t>
                      </a:r>
                      <a:r>
                        <a:rPr kumimoji="1" lang="en-US" altLang="ja-JP" sz="1050" dirty="0" smtClean="0">
                          <a:solidFill>
                            <a:sysClr val="windowText" lastClr="000000"/>
                          </a:solidFill>
                          <a:latin typeface="+mn-lt"/>
                        </a:rPr>
                        <a:t>】</a:t>
                      </a:r>
                    </a:p>
                    <a:p>
                      <a:pPr algn="ctr">
                        <a:lnSpc>
                          <a:spcPts val="1400"/>
                        </a:lnSpc>
                      </a:pPr>
                      <a:r>
                        <a:rPr kumimoji="1" lang="en-US" altLang="zh-CN" sz="1050" b="1" dirty="0" smtClean="0">
                          <a:solidFill>
                            <a:sysClr val="windowText" lastClr="000000"/>
                          </a:solidFill>
                          <a:latin typeface="+mn-lt"/>
                        </a:rPr>
                        <a:t>0.126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400"/>
                        </a:lnSpc>
                        <a:spcAft>
                          <a:spcPts val="0"/>
                        </a:spcAft>
                      </a:pPr>
                      <a:r>
                        <a:rPr lang="en-US" altLang="ja-JP" sz="1050" kern="100" dirty="0" smtClean="0">
                          <a:solidFill>
                            <a:sysClr val="windowText" lastClr="000000"/>
                          </a:solidFill>
                          <a:effectLst/>
                          <a:latin typeface="+mn-lt"/>
                          <a:ea typeface="游明朝" panose="02020400000000000000" pitchFamily="18" charset="-128"/>
                          <a:cs typeface="Times New Roman" panose="02020603050405020304" pitchFamily="18" charset="0"/>
                        </a:rPr>
                        <a:t>【2018</a:t>
                      </a:r>
                      <a:r>
                        <a:rPr lang="ja-JP" altLang="en-US" sz="1050" kern="100" dirty="0" smtClean="0">
                          <a:solidFill>
                            <a:sysClr val="windowText" lastClr="000000"/>
                          </a:solidFill>
                          <a:effectLst/>
                          <a:latin typeface="+mn-lt"/>
                          <a:ea typeface="游明朝" panose="02020400000000000000" pitchFamily="18" charset="-128"/>
                          <a:cs typeface="Times New Roman" panose="02020603050405020304" pitchFamily="18" charset="0"/>
                        </a:rPr>
                        <a:t>年</a:t>
                      </a:r>
                      <a:r>
                        <a:rPr lang="en-US" altLang="ja-JP" sz="1050" kern="100" dirty="0" smtClean="0">
                          <a:solidFill>
                            <a:sysClr val="windowText" lastClr="000000"/>
                          </a:solidFill>
                          <a:effectLst/>
                          <a:latin typeface="+mn-lt"/>
                          <a:ea typeface="游明朝" panose="02020400000000000000" pitchFamily="18" charset="-128"/>
                          <a:cs typeface="Times New Roman" panose="02020603050405020304" pitchFamily="18" charset="0"/>
                        </a:rPr>
                        <a:t>】</a:t>
                      </a:r>
                    </a:p>
                    <a:p>
                      <a:pPr algn="ctr">
                        <a:lnSpc>
                          <a:spcPts val="1400"/>
                        </a:lnSpc>
                        <a:spcAft>
                          <a:spcPts val="0"/>
                        </a:spcAft>
                      </a:pPr>
                      <a:r>
                        <a:rPr lang="en-US" altLang="ja-JP" sz="1050" b="1" kern="100" dirty="0" smtClean="0">
                          <a:solidFill>
                            <a:sysClr val="windowText" lastClr="000000"/>
                          </a:solidFill>
                          <a:effectLst/>
                          <a:latin typeface="+mn-lt"/>
                          <a:ea typeface="游明朝" panose="02020400000000000000" pitchFamily="18" charset="-128"/>
                          <a:cs typeface="Times New Roman" panose="02020603050405020304" pitchFamily="18" charset="0"/>
                        </a:rPr>
                        <a:t>0.134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4874514"/>
                  </a:ext>
                </a:extLst>
              </a:tr>
            </a:tbl>
          </a:graphicData>
        </a:graphic>
      </p:graphicFrame>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12</a:t>
            </a:fld>
            <a:endParaRPr lang="ja-JP" altLang="en-US" dirty="0">
              <a:solidFill>
                <a:prstClr val="black"/>
              </a:solidFill>
            </a:endParaRPr>
          </a:p>
        </p:txBody>
      </p:sp>
    </p:spTree>
    <p:extLst>
      <p:ext uri="{BB962C8B-B14F-4D97-AF65-F5344CB8AC3E}">
        <p14:creationId xmlns:p14="http://schemas.microsoft.com/office/powerpoint/2010/main" val="1786999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13</a:t>
            </a:fld>
            <a:endParaRPr lang="ja-JP" altLang="en-US" dirty="0">
              <a:solidFill>
                <a:prstClr val="black"/>
              </a:solidFill>
            </a:endParaRPr>
          </a:p>
        </p:txBody>
      </p:sp>
      <p:sp>
        <p:nvSpPr>
          <p:cNvPr id="5" name="正方形/長方形 4"/>
          <p:cNvSpPr/>
          <p:nvPr/>
        </p:nvSpPr>
        <p:spPr>
          <a:xfrm>
            <a:off x="179512" y="764704"/>
            <a:ext cx="8496940" cy="5047536"/>
          </a:xfrm>
          <a:prstGeom prst="rect">
            <a:avLst/>
          </a:prstGeom>
        </p:spPr>
        <p:txBody>
          <a:bodyPr wrap="square">
            <a:spAutoFit/>
          </a:bodyPr>
          <a:lstStyle/>
          <a:p>
            <a:pPr marL="180000" indent="-457200" algn="just">
              <a:lnSpc>
                <a:spcPts val="1800"/>
              </a:lnSpc>
            </a:pP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期総合戦略と関連する府と国の動き</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大阪府を取り巻く状況）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　昨年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月に開催が決定した大阪・関西万博について、単なる一過性のイベントで終わらせるのではなく、開催後もレガシーとして残していくことが求められており、万博のインパクトを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活かした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取組を推進していく必要があります。</a:t>
            </a: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また、万博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のテーマである“いのち輝く未来社会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”は、まさに</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SDG</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ｓ</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が達成された社会です。万博開催都市として、先進的に</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SDG</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ｓ</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を推進していかなければなりません。</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月には深刻</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な人手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不足に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対応し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、即戦力</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となる外国人材を受け入れる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ため、新しい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在留資格を創設した改正入管法が成立しました。外国人材を適正に受け入れ、共生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社会の実現を図ることで、日本人と外国人が安心して安全に暮らせる社会の実現が求められています。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t>大阪・関西万博の開催、超高齢社会の到来を見据え、ＩｏＴ、ビッグデータ、ＡＩ（人工知能）、 </a:t>
            </a:r>
            <a:endParaRPr lang="en-US" altLang="ja-JP" sz="1600" dirty="0"/>
          </a:p>
          <a:p>
            <a:r>
              <a:rPr lang="en-US" altLang="ja-JP" sz="1600" dirty="0"/>
              <a:t>  </a:t>
            </a:r>
            <a:r>
              <a:rPr lang="ja-JP" altLang="en-US" sz="1600" dirty="0"/>
              <a:t>ロボットなどの先端技術を積極的に活用し、都市問題を解決するとともに、府民・市民の</a:t>
            </a:r>
            <a:r>
              <a:rPr lang="en-US" altLang="ja-JP" sz="1600" dirty="0"/>
              <a:t>QOL</a:t>
            </a:r>
            <a:r>
              <a:rPr lang="ja-JP" altLang="en-US" sz="1600" dirty="0"/>
              <a:t>（生活の</a:t>
            </a:r>
            <a:endParaRPr lang="en-US" altLang="ja-JP" sz="1600" dirty="0"/>
          </a:p>
          <a:p>
            <a:r>
              <a:rPr lang="en-US" altLang="ja-JP" sz="1600" dirty="0"/>
              <a:t>  </a:t>
            </a:r>
            <a:r>
              <a:rPr lang="ja-JP" altLang="en-US" sz="1600" dirty="0"/>
              <a:t>質）の向上につながる、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スマートシティの実現に向けた取組が求められています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〇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今年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月に開催された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G20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大阪サミットにおいて、海洋プラスチックごみによる新たな汚染を</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までにゼロにすることを目指す「大阪ブルー・オーシャン・ビジョン」が共有されるなど、世界的にも環境に対</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する関心が高まっており、環境にやさしい都市の実現が求められています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p>
        </p:txBody>
      </p:sp>
    </p:spTree>
    <p:extLst>
      <p:ext uri="{BB962C8B-B14F-4D97-AF65-F5344CB8AC3E}">
        <p14:creationId xmlns:p14="http://schemas.microsoft.com/office/powerpoint/2010/main" val="5768802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107508" y="618344"/>
            <a:ext cx="8856984" cy="784830"/>
          </a:xfrm>
          <a:prstGeom prst="rect">
            <a:avLst/>
          </a:prstGeom>
        </p:spPr>
        <p:txBody>
          <a:bodyPr wrap="square">
            <a:spAutoFit/>
          </a:bodyPr>
          <a:lstStyle/>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（国の動き）</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〇　国の第</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期総合戦略では、「継続を力にする」という姿勢で、現行の枠組を引き続き維持しつつ、重点を置いて施策を推進する「新たな視点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」が位置付けられています。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p>
        </p:txBody>
      </p:sp>
      <p:sp>
        <p:nvSpPr>
          <p:cNvPr id="8" name="Rectangle 2"/>
          <p:cNvSpPr>
            <a:spLocks noChangeArrowheads="1"/>
          </p:cNvSpPr>
          <p:nvPr/>
        </p:nvSpPr>
        <p:spPr bwMode="auto">
          <a:xfrm>
            <a:off x="323528" y="1571865"/>
            <a:ext cx="2762135" cy="296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期における新たな視点</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48328" y="1862496"/>
            <a:ext cx="8856984" cy="4708981"/>
          </a:xfrm>
          <a:prstGeom prst="rect">
            <a:avLst/>
          </a:prstGeom>
        </p:spPr>
        <p:txBody>
          <a:bodyPr wrap="square">
            <a:spAutoFit/>
          </a:bodyPr>
          <a:lstStyle/>
          <a:p>
            <a:pPr marL="180000" indent="-457200" algn="just">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（１）地方へのひと・資金の流れを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強化</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将来的な地方移住にもつながる「関係人口」の創出・拡大。</a:t>
            </a: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企業や個人による地方への寄附・投資等を用いた地方への資金の流れの強化。</a:t>
            </a: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２）新しい時代の流れを力にする</a:t>
            </a: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Society5.0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の実現に向けた技術の活用。</a:t>
            </a: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を原動力とした地方創生。</a:t>
            </a: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「地方から世界へ」。</a:t>
            </a: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３）人材を育て活かす</a:t>
            </a: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地方創生の基盤をなす人材に焦点を当て、掘り起こしや育成、活躍を支援。</a:t>
            </a: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４）民間と協働する</a:t>
            </a: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地方公共団体に加え、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NPO</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などの地域づくりを担う組織や企業と連携。</a:t>
            </a: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５）誰もが活躍できる地域社会をつくる</a:t>
            </a: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女性、高齢者、</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、外国人など誰もが居場所と役割を持ち、活躍できる地域社会を実現。</a:t>
            </a: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６）地域経営の視点で取り組む</a:t>
            </a: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地域の経済社会構造全体を俯瞰して地域をマネジメント。</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29753" y="1571875"/>
            <a:ext cx="8856984" cy="506722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14</a:t>
            </a:fld>
            <a:endParaRPr lang="ja-JP" altLang="en-US" dirty="0">
              <a:solidFill>
                <a:prstClr val="black"/>
              </a:solidFill>
            </a:endParaRPr>
          </a:p>
        </p:txBody>
      </p:sp>
    </p:spTree>
    <p:extLst>
      <p:ext uri="{BB962C8B-B14F-4D97-AF65-F5344CB8AC3E}">
        <p14:creationId xmlns:p14="http://schemas.microsoft.com/office/powerpoint/2010/main" val="2381275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15</a:t>
            </a:fld>
            <a:endParaRPr lang="ja-JP" altLang="en-US" dirty="0">
              <a:solidFill>
                <a:prstClr val="black"/>
              </a:solidFill>
            </a:endParaRPr>
          </a:p>
        </p:txBody>
      </p:sp>
      <p:sp>
        <p:nvSpPr>
          <p:cNvPr id="5" name="正方形/長方形 4"/>
          <p:cNvSpPr/>
          <p:nvPr/>
        </p:nvSpPr>
        <p:spPr>
          <a:xfrm>
            <a:off x="107508" y="331504"/>
            <a:ext cx="8856984" cy="5863144"/>
          </a:xfrm>
          <a:prstGeom prst="rect">
            <a:avLst/>
          </a:prstGeom>
        </p:spPr>
        <p:txBody>
          <a:bodyPr wrap="square">
            <a:spAutoFit/>
          </a:bodyPr>
          <a:lstStyle/>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期総合戦略の策定に向けて</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３つの方向性を推進していくため</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期総合戦略で</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位置付けた６つの戦略は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維持しつつ、第</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総</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合戦略</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の振り返りや新たな動きを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活かし、以下の新たな視点を加え、取組みを推進・加速化していくことに</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より、計画</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終了翌年の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大阪関西万博の開催に相応しいまちづくりを形成して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いきます。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まち・ひと・しごとの好循環の確立を</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めざして、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毎年度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の到達状況を確認・検証すること（</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サ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イクル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）を通じて、各政策をブラッシュアップし、真に効果の高いものにしていきます。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計画期間</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2020</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年度までの５年間とします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p>
        </p:txBody>
      </p:sp>
      <p:sp>
        <p:nvSpPr>
          <p:cNvPr id="7" name="正方形/長方形 6"/>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p>
        </p:txBody>
      </p:sp>
      <p:sp>
        <p:nvSpPr>
          <p:cNvPr id="2" name="正方形/長方形 1"/>
          <p:cNvSpPr/>
          <p:nvPr/>
        </p:nvSpPr>
        <p:spPr>
          <a:xfrm>
            <a:off x="2158560" y="2152614"/>
            <a:ext cx="4833810" cy="1636426"/>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lgn="just">
              <a:lnSpc>
                <a:spcPts val="1800"/>
              </a:lnSpc>
            </a:pPr>
            <a:r>
              <a:rPr lang="en-US" altLang="ja-JP" sz="16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第２期</a:t>
            </a:r>
            <a:r>
              <a:rPr lang="ja-JP" altLang="en-US"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総合戦略で盛り込む新たな</a:t>
            </a:r>
            <a:r>
              <a:rPr lang="ja-JP" altLang="en-US" sz="16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視点</a:t>
            </a:r>
            <a:r>
              <a:rPr lang="en-US" altLang="ja-JP" sz="16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p>
          <a:p>
            <a:pPr marL="180000" indent="-457200" algn="just">
              <a:lnSpc>
                <a:spcPts val="1800"/>
              </a:lnSpc>
            </a:pPr>
            <a:r>
              <a:rPr lang="ja-JP" altLang="en-US"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◎万博のインパクトを活かした</a:t>
            </a:r>
            <a:r>
              <a:rPr lang="ja-JP" altLang="en-US" sz="16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取組みの</a:t>
            </a:r>
            <a:r>
              <a:rPr lang="ja-JP" altLang="en-US"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SDG</a:t>
            </a:r>
            <a:r>
              <a:rPr lang="ja-JP" altLang="en-US" sz="1600" dirty="0" err="1">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ｓ</a:t>
            </a:r>
            <a:r>
              <a:rPr lang="ja-JP" altLang="en-US"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の推進</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スマートシティ実現に向けた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◎外国人材の活用</a:t>
            </a:r>
            <a:endParaRPr lang="en-US" altLang="ja-JP"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◎環境にやさしい都市の</a:t>
            </a:r>
            <a:r>
              <a:rPr lang="ja-JP" altLang="en-US" sz="16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実現</a:t>
            </a:r>
            <a:endParaRPr lang="en-US" altLang="ja-JP" sz="16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58794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4"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16</a:t>
            </a:fld>
            <a:endParaRPr lang="ja-JP" altLang="en-US" dirty="0">
              <a:solidFill>
                <a:prstClr val="black"/>
              </a:solidFill>
            </a:endParaRPr>
          </a:p>
        </p:txBody>
      </p:sp>
      <p:sp>
        <p:nvSpPr>
          <p:cNvPr id="4" name="テキスト ボックス 3"/>
          <p:cNvSpPr txBox="1"/>
          <p:nvPr/>
        </p:nvSpPr>
        <p:spPr>
          <a:xfrm>
            <a:off x="735776" y="1453331"/>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総合戦略</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の方向性</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6275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総合戦略</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の方向性</a:t>
            </a:r>
          </a:p>
        </p:txBody>
      </p:sp>
      <p:cxnSp>
        <p:nvCxnSpPr>
          <p:cNvPr id="3" name="直線コネクタ 2"/>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107508" y="557972"/>
            <a:ext cx="8856984" cy="6740307"/>
          </a:xfrm>
          <a:prstGeom prst="rect">
            <a:avLst/>
          </a:prstGeom>
        </p:spPr>
        <p:txBody>
          <a:bodyPr wrap="square">
            <a:spAutoFit/>
          </a:bodyPr>
          <a:lstStyle/>
          <a:p>
            <a:pPr marL="180000" indent="-457200" algn="just"/>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を取り巻く課題に的確に対応するとともに、人口減少・高齢化社会に対応した人口減少抑制対策（自然増を目的とした若者・女性の自立支援、社会増を目的とした定住魅力・都市魅力の向上など）をはじめ、人口減少や構造変化による影響（労働力の減少、医療介護需要の増大、高齢社会に対応した災害対策など）への対応、行政基盤の確保に対応した取り組みを進めるため、本総合戦略で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大阪府人口ビジョン</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の３つの方向性のもと、①～⑥の６つを戦略の柱と位置付けます</a:t>
            </a: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）若者が活躍でき、子育て安心の都市「大阪」の実現</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576000" algn="just"/>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t>子育て</a:t>
            </a:r>
            <a:r>
              <a:rPr lang="ja-JP" altLang="ja-JP" sz="1600" dirty="0"/>
              <a:t>世代</a:t>
            </a:r>
            <a:r>
              <a:rPr lang="ja-JP" altLang="ja-JP" sz="1600" dirty="0" smtClean="0"/>
              <a:t>が仕事</a:t>
            </a:r>
            <a:r>
              <a:rPr lang="ja-JP" altLang="ja-JP" sz="1600" dirty="0"/>
              <a:t>と子育てを両立し、安心して子どもを産み育てるには、若い世代の経済的な自立と保育環境の量的・質的充実などの環境整備が重要</a:t>
            </a:r>
            <a:r>
              <a:rPr lang="ja-JP" altLang="ja-JP" sz="1600" dirty="0" smtClean="0"/>
              <a:t>で</a:t>
            </a:r>
            <a:r>
              <a:rPr lang="ja-JP" altLang="en-US" sz="1600" dirty="0" smtClean="0"/>
              <a:t>す</a:t>
            </a:r>
            <a:r>
              <a:rPr lang="ja-JP" altLang="ja-JP" sz="1600" dirty="0" smtClean="0"/>
              <a:t>。</a:t>
            </a:r>
            <a:endParaRPr lang="ja-JP" altLang="ja-JP" sz="1600" dirty="0"/>
          </a:p>
          <a:p>
            <a:pPr marL="288000" indent="-457200" algn="just"/>
            <a:r>
              <a:rPr lang="ja-JP" altLang="en-US" sz="1600" dirty="0" smtClean="0"/>
              <a:t>　　　また、次代の「大阪」を担う、子どもたちへの支援（学習面、生活面）や、</a:t>
            </a:r>
            <a:r>
              <a:rPr lang="ja-JP" altLang="en-US" sz="1600" dirty="0" smtClean="0">
                <a:solidFill>
                  <a:srgbClr val="FF0000"/>
                </a:solidFill>
              </a:rPr>
              <a:t>グローバル人材の育成などの高校における教育力の向上に取組みます</a:t>
            </a:r>
            <a:r>
              <a:rPr lang="ja-JP" altLang="en-US" sz="1600" dirty="0" smtClean="0"/>
              <a:t>。</a:t>
            </a:r>
            <a:endParaRPr lang="en-US" altLang="ja-JP" sz="1600" dirty="0" smtClean="0"/>
          </a:p>
          <a:p>
            <a:pPr marL="288000" indent="-457200" algn="just"/>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lgn="just"/>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8000" indent="-457200" algn="just"/>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）人口減少・超高齢社会でも持続可能な地域づくり</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lgn="just"/>
            <a:r>
              <a:rPr lang="ja-JP" altLang="en-US" sz="1600" dirty="0" smtClean="0"/>
              <a:t>　　　</a:t>
            </a:r>
            <a:r>
              <a:rPr lang="ja-JP" altLang="ja-JP" sz="1600" dirty="0" smtClean="0"/>
              <a:t>今後、高齢化が進展する中で</a:t>
            </a:r>
            <a:r>
              <a:rPr lang="ja-JP" altLang="en-US" sz="1600" dirty="0" smtClean="0"/>
              <a:t>は</a:t>
            </a:r>
            <a:r>
              <a:rPr lang="ja-JP" altLang="ja-JP" sz="1600" dirty="0" smtClean="0"/>
              <a:t>、</a:t>
            </a:r>
            <a:r>
              <a:rPr lang="ja-JP" altLang="en-US" sz="1600" dirty="0" smtClean="0"/>
              <a:t>日常的な</a:t>
            </a:r>
            <a:r>
              <a:rPr lang="ja-JP" altLang="en-US" sz="1600" dirty="0"/>
              <a:t>健康づくりやけんしん（健診・検診）</a:t>
            </a:r>
            <a:r>
              <a:rPr lang="ja-JP" altLang="en-US" sz="1600" dirty="0" smtClean="0"/>
              <a:t>の受診など「予防」の機運を高め、府民の健康寿命の延伸に加え、</a:t>
            </a:r>
            <a:r>
              <a:rPr lang="ja-JP" altLang="en-US" sz="1600" dirty="0" smtClean="0">
                <a:solidFill>
                  <a:srgbClr val="FF0000"/>
                </a:solidFill>
              </a:rPr>
              <a:t>健康状態に応じて、誰もが生涯を通じ、いきいきと長く活動できる「</a:t>
            </a:r>
            <a:r>
              <a:rPr lang="en-US" altLang="ja-JP" sz="1600" dirty="0" smtClean="0">
                <a:solidFill>
                  <a:srgbClr val="FF0000"/>
                </a:solidFill>
              </a:rPr>
              <a:t>10</a:t>
            </a:r>
            <a:r>
              <a:rPr lang="ja-JP" altLang="en-US" sz="1600" dirty="0" smtClean="0">
                <a:solidFill>
                  <a:srgbClr val="FF0000"/>
                </a:solidFill>
              </a:rPr>
              <a:t>歳若返り」の取組みも進めます。</a:t>
            </a:r>
            <a:r>
              <a:rPr lang="ja-JP" altLang="en-US" sz="1600" dirty="0" smtClean="0"/>
              <a:t>また、</a:t>
            </a:r>
            <a:r>
              <a:rPr lang="ja-JP" altLang="ja-JP" sz="1600" dirty="0" smtClean="0"/>
              <a:t>高齢者</a:t>
            </a:r>
            <a:r>
              <a:rPr lang="ja-JP" altLang="en-US" sz="1600" dirty="0" smtClean="0"/>
              <a:t>等</a:t>
            </a:r>
            <a:r>
              <a:rPr lang="ja-JP" altLang="ja-JP" sz="1600" dirty="0" smtClean="0"/>
              <a:t>が安心して生活</a:t>
            </a:r>
            <a:r>
              <a:rPr lang="ja-JP" altLang="en-US" sz="1600" dirty="0" smtClean="0"/>
              <a:t>できるよう</a:t>
            </a:r>
            <a:r>
              <a:rPr lang="ja-JP" altLang="ja-JP" sz="1600" dirty="0" smtClean="0"/>
              <a:t>、医療・介護体制の確保はもとより、</a:t>
            </a:r>
            <a:r>
              <a:rPr lang="ja-JP" altLang="en-US" sz="1600" dirty="0" smtClean="0"/>
              <a:t>地域コミュニティの減少や弱体化に伴う</a:t>
            </a:r>
            <a:r>
              <a:rPr lang="ja-JP" altLang="ja-JP" sz="1600" dirty="0" smtClean="0"/>
              <a:t>防犯力・防災力</a:t>
            </a:r>
            <a:r>
              <a:rPr lang="ja-JP" altLang="en-US" sz="1600" dirty="0" smtClean="0"/>
              <a:t>等の低下を防ぐための</a:t>
            </a:r>
            <a:r>
              <a:rPr lang="ja-JP" altLang="ja-JP" sz="1600" dirty="0" smtClean="0"/>
              <a:t>地域力の再生やソーシャルキャピタルの向上</a:t>
            </a:r>
            <a:r>
              <a:rPr lang="ja-JP" altLang="en-US" sz="1600" dirty="0"/>
              <a:t>を図ることや、</a:t>
            </a:r>
            <a:r>
              <a:rPr lang="ja-JP" altLang="en-US" sz="1600" dirty="0">
                <a:solidFill>
                  <a:srgbClr val="FF0000"/>
                </a:solidFill>
              </a:rPr>
              <a:t>住民の生活の質を高めるための先端技術の活用が必要です。 </a:t>
            </a:r>
            <a:r>
              <a:rPr lang="ja-JP" altLang="en-US" sz="1600" dirty="0" smtClean="0"/>
              <a:t>　　　</a:t>
            </a:r>
            <a:r>
              <a:rPr lang="ja-JP" altLang="en-US" sz="1600" dirty="0"/>
              <a:t>人口減少社会に応じた、最適な都市基盤の再構築や長寿命化を進めるとともに、災害対策や治安・交通安全対策などによる安全・安心の</a:t>
            </a:r>
            <a:r>
              <a:rPr lang="ja-JP" altLang="en-US" sz="1600" dirty="0" smtClean="0"/>
              <a:t>実現、</a:t>
            </a:r>
            <a:r>
              <a:rPr lang="ja-JP" altLang="en-US" sz="1600" dirty="0">
                <a:solidFill>
                  <a:srgbClr val="FF0000"/>
                </a:solidFill>
              </a:rPr>
              <a:t>低炭素社会に向けた取組み推進やプラスチック対策などに</a:t>
            </a:r>
            <a:r>
              <a:rPr lang="ja-JP" altLang="en-US" sz="1600" dirty="0" smtClean="0">
                <a:solidFill>
                  <a:srgbClr val="FF0000"/>
                </a:solidFill>
              </a:rPr>
              <a:t>よる環境</a:t>
            </a:r>
            <a:r>
              <a:rPr lang="ja-JP" altLang="en-US" sz="1600" dirty="0">
                <a:solidFill>
                  <a:srgbClr val="FF0000"/>
                </a:solidFill>
              </a:rPr>
              <a:t>にやさしい都市の実現を</a:t>
            </a:r>
            <a:r>
              <a:rPr lang="ja-JP" altLang="en-US" sz="1600" dirty="0" smtClean="0">
                <a:solidFill>
                  <a:srgbClr val="FF0000"/>
                </a:solidFill>
              </a:rPr>
              <a:t>通じ</a:t>
            </a:r>
            <a:r>
              <a:rPr lang="ja-JP" altLang="en-US" sz="1600" dirty="0" smtClean="0">
                <a:solidFill>
                  <a:srgbClr val="00B050"/>
                </a:solidFill>
              </a:rPr>
              <a:t>、</a:t>
            </a:r>
            <a:r>
              <a:rPr lang="ja-JP" altLang="en-US" sz="1600" dirty="0"/>
              <a:t>持続可能なまちづくりに取り組みます。</a:t>
            </a:r>
            <a:endParaRPr lang="ja-JP" altLang="ja-JP" sz="1600" dirty="0"/>
          </a:p>
          <a:p>
            <a:pPr marL="180000" indent="-457200" algn="just"/>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52222" y="3356992"/>
            <a:ext cx="8289020"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rPr>
              <a:t>①　若い世代の就職・結婚・出産・子育ての希望を実現する</a:t>
            </a:r>
            <a:endParaRPr lang="en-US" altLang="ja-JP" sz="1600" dirty="0" smtClean="0">
              <a:solidFill>
                <a:schemeClr val="tx1"/>
              </a:solidFill>
            </a:endParaRPr>
          </a:p>
          <a:p>
            <a:r>
              <a:rPr lang="ja-JP" altLang="en-US" sz="1600" dirty="0" smtClean="0">
                <a:solidFill>
                  <a:schemeClr val="tx1"/>
                </a:solidFill>
              </a:rPr>
              <a:t>②　次代の「大阪」を担う人をつくる　</a:t>
            </a:r>
            <a:endParaRPr kumimoji="1" lang="ja-JP" altLang="en-US" sz="1600" dirty="0">
              <a:solidFill>
                <a:schemeClr val="tx1"/>
              </a:solidFill>
            </a:endParaRPr>
          </a:p>
        </p:txBody>
      </p:sp>
      <p:sp>
        <p:nvSpPr>
          <p:cNvPr id="8" name="正方形/長方形 7"/>
          <p:cNvSpPr/>
          <p:nvPr/>
        </p:nvSpPr>
        <p:spPr>
          <a:xfrm>
            <a:off x="467544" y="6252905"/>
            <a:ext cx="8289020"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③　誰もが健康でいきいき</a:t>
            </a:r>
            <a:r>
              <a:rPr lang="ja-JP" altLang="en-US" sz="1600" dirty="0" smtClean="0">
                <a:solidFill>
                  <a:schemeClr val="tx1"/>
                </a:solidFill>
              </a:rPr>
              <a:t>と活躍できる「まち」をつくる</a:t>
            </a:r>
            <a:endParaRPr lang="ja-JP" altLang="en-US" sz="1600" dirty="0">
              <a:solidFill>
                <a:schemeClr val="tx1"/>
              </a:solidFill>
            </a:endParaRPr>
          </a:p>
          <a:p>
            <a:r>
              <a:rPr lang="ja-JP" altLang="en-US" sz="1600" dirty="0" smtClean="0">
                <a:solidFill>
                  <a:schemeClr val="tx1"/>
                </a:solidFill>
              </a:rPr>
              <a:t>④　安全・安心な地域をつくる</a:t>
            </a:r>
            <a:endParaRPr kumimoji="1" lang="ja-JP" altLang="en-US" sz="1600" dirty="0">
              <a:solidFill>
                <a:schemeClr val="tx1"/>
              </a:solidFill>
            </a:endParaRPr>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17</a:t>
            </a:fld>
            <a:endParaRPr lang="ja-JP" altLang="en-US" dirty="0">
              <a:solidFill>
                <a:prstClr val="black"/>
              </a:solidFill>
            </a:endParaRPr>
          </a:p>
        </p:txBody>
      </p:sp>
    </p:spTree>
    <p:extLst>
      <p:ext uri="{BB962C8B-B14F-4D97-AF65-F5344CB8AC3E}">
        <p14:creationId xmlns:p14="http://schemas.microsoft.com/office/powerpoint/2010/main" val="2431771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18</a:t>
            </a:fld>
            <a:endParaRPr lang="ja-JP" altLang="en-US" dirty="0">
              <a:solidFill>
                <a:prstClr val="black"/>
              </a:solidFill>
            </a:endParaRPr>
          </a:p>
        </p:txBody>
      </p:sp>
      <p:sp>
        <p:nvSpPr>
          <p:cNvPr id="5" name="正方形/長方形 4"/>
          <p:cNvSpPr/>
          <p:nvPr/>
        </p:nvSpPr>
        <p:spPr>
          <a:xfrm>
            <a:off x="107504" y="706418"/>
            <a:ext cx="8856984" cy="3785652"/>
          </a:xfrm>
          <a:prstGeom prst="rect">
            <a:avLst/>
          </a:prstGeom>
        </p:spPr>
        <p:txBody>
          <a:bodyPr wrap="square">
            <a:spAutoFit/>
          </a:bodyPr>
          <a:lstStyle/>
          <a:p>
            <a:pPr marL="180000" indent="-457200" algn="just"/>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）東西二極の一極としての社会経済構造の構築</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lgn="just"/>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t>わが国</a:t>
            </a:r>
            <a:r>
              <a:rPr lang="ja-JP" altLang="ja-JP" sz="1600" dirty="0"/>
              <a:t>第二の経済圏</a:t>
            </a:r>
            <a:r>
              <a:rPr lang="ja-JP" altLang="ja-JP" sz="1600" dirty="0" smtClean="0"/>
              <a:t>である</a:t>
            </a:r>
            <a:r>
              <a:rPr lang="ja-JP" altLang="en-US" sz="1600" dirty="0" smtClean="0"/>
              <a:t>関西</a:t>
            </a:r>
            <a:r>
              <a:rPr lang="ja-JP" altLang="ja-JP" sz="1600" dirty="0" smtClean="0"/>
              <a:t>都市圏</a:t>
            </a:r>
            <a:r>
              <a:rPr lang="ja-JP" altLang="ja-JP" sz="1600" dirty="0"/>
              <a:t>（大阪・京都・神戸等</a:t>
            </a:r>
            <a:r>
              <a:rPr lang="ja-JP" altLang="ja-JP" sz="1600" dirty="0" smtClean="0"/>
              <a:t>）は</a:t>
            </a:r>
            <a:r>
              <a:rPr lang="ja-JP" altLang="ja-JP" sz="1600" dirty="0"/>
              <a:t>、首都圏とならぶ東西二極の一極として、西日本の拠点としての機能はもとより、関空・阪神港等の国際水準</a:t>
            </a:r>
            <a:r>
              <a:rPr lang="ja-JP" altLang="ja-JP" sz="1600" dirty="0" smtClean="0"/>
              <a:t>のインフラ</a:t>
            </a:r>
            <a:r>
              <a:rPr lang="ja-JP" altLang="ja-JP" sz="1600" dirty="0"/>
              <a:t>を活かし、急速に成長するアジア新興国をはじめ世界から成長力をとりこみ、日本全体に波及させるゲートウェイ</a:t>
            </a:r>
            <a:r>
              <a:rPr lang="ja-JP" altLang="ja-JP" sz="1600" dirty="0" smtClean="0"/>
              <a:t>機能</a:t>
            </a:r>
            <a:r>
              <a:rPr lang="ja-JP" altLang="en-US" sz="1600" dirty="0" smtClean="0"/>
              <a:t>の発揮が期待されています。</a:t>
            </a:r>
            <a:r>
              <a:rPr lang="ja-JP" altLang="en-US" sz="1600" dirty="0" smtClean="0">
                <a:solidFill>
                  <a:srgbClr val="FF0000"/>
                </a:solidFill>
              </a:rPr>
              <a:t>一方で、人口減少に伴う労働力の不足が課題となっていることから</a:t>
            </a:r>
            <a:r>
              <a:rPr lang="ja-JP" altLang="en-US" sz="1600" dirty="0">
                <a:solidFill>
                  <a:srgbClr val="FF0000"/>
                </a:solidFill>
              </a:rPr>
              <a:t>、</a:t>
            </a:r>
            <a:r>
              <a:rPr lang="ja-JP" altLang="en-US" sz="1600" dirty="0" smtClean="0">
                <a:solidFill>
                  <a:srgbClr val="FF0000"/>
                </a:solidFill>
              </a:rPr>
              <a:t>外国</a:t>
            </a:r>
            <a:r>
              <a:rPr lang="ja-JP" altLang="en-US" sz="1600" dirty="0">
                <a:solidFill>
                  <a:srgbClr val="FF0000"/>
                </a:solidFill>
              </a:rPr>
              <a:t>人材の活用に</a:t>
            </a:r>
            <a:r>
              <a:rPr lang="ja-JP" altLang="en-US" sz="1600" dirty="0" smtClean="0">
                <a:solidFill>
                  <a:srgbClr val="FF0000"/>
                </a:solidFill>
              </a:rPr>
              <a:t>向けた受入環境整備などにより、持続的な成長が必要です。</a:t>
            </a:r>
            <a:endParaRPr lang="en-US" altLang="ja-JP" sz="1600" dirty="0" smtClean="0">
              <a:solidFill>
                <a:srgbClr val="FF0000"/>
              </a:solidFill>
            </a:endParaRPr>
          </a:p>
          <a:p>
            <a:pPr marL="288000" indent="-457200" algn="just"/>
            <a:r>
              <a:rPr lang="ja-JP" altLang="en-US" sz="1600" dirty="0"/>
              <a:t>　</a:t>
            </a:r>
            <a:r>
              <a:rPr lang="ja-JP" altLang="en-US" sz="1600" dirty="0" smtClean="0"/>
              <a:t>　　また、</a:t>
            </a:r>
            <a:r>
              <a:rPr lang="ja-JP" altLang="en-US" sz="1600" dirty="0" smtClean="0">
                <a:solidFill>
                  <a:srgbClr val="FF0000"/>
                </a:solidFill>
              </a:rPr>
              <a:t>百舌鳥・古市古墳群の世界遺産登録、</a:t>
            </a:r>
            <a:r>
              <a:rPr lang="en-US" altLang="ja-JP" sz="1600" dirty="0" smtClean="0">
                <a:solidFill>
                  <a:srgbClr val="FF0000"/>
                </a:solidFill>
              </a:rPr>
              <a:t>IR</a:t>
            </a:r>
            <a:r>
              <a:rPr lang="ja-JP" altLang="en-US" sz="1600" dirty="0" smtClean="0">
                <a:solidFill>
                  <a:srgbClr val="FF0000"/>
                </a:solidFill>
              </a:rPr>
              <a:t>の立地などをインパクトに、世界に存在感を示す都市魅力を創造することにより、</a:t>
            </a:r>
            <a:r>
              <a:rPr lang="ja-JP" altLang="en-US" sz="1600" dirty="0"/>
              <a:t>内外からの集客力の強化を図り、交流人口を増やします</a:t>
            </a:r>
            <a:r>
              <a:rPr lang="ja-JP" altLang="en-US" sz="1600" dirty="0" smtClean="0"/>
              <a:t>。</a:t>
            </a:r>
            <a:r>
              <a:rPr lang="ja-JP" altLang="en-US" sz="1600" dirty="0">
                <a:solidFill>
                  <a:srgbClr val="FF0000"/>
                </a:solidFill>
              </a:rPr>
              <a:t>さらに、スマートシティの推進に向けた取組みや</a:t>
            </a:r>
            <a:r>
              <a:rPr lang="ja-JP" altLang="en-US" sz="1600" dirty="0" smtClean="0">
                <a:solidFill>
                  <a:srgbClr val="FF0000"/>
                </a:solidFill>
              </a:rPr>
              <a:t>、</a:t>
            </a:r>
            <a:r>
              <a:rPr lang="ja-JP" altLang="en-US" sz="1600" dirty="0" smtClean="0"/>
              <a:t>住みやすい</a:t>
            </a:r>
            <a:r>
              <a:rPr lang="ja-JP" altLang="en-US" sz="1600" dirty="0"/>
              <a:t>都市をめざし、定住魅力を高めることで、東京圏への人口流出に歯止めをかけていきます</a:t>
            </a:r>
            <a:r>
              <a:rPr lang="ja-JP" altLang="en-US" sz="1600" dirty="0" smtClean="0"/>
              <a:t>。</a:t>
            </a:r>
            <a:endParaRPr lang="en-US" altLang="ja-JP" sz="1600" dirty="0" smtClean="0"/>
          </a:p>
          <a:p>
            <a:pPr marL="288000" indent="-457200" algn="just"/>
            <a:endParaRPr lang="en-US" altLang="ja-JP" sz="1600" dirty="0"/>
          </a:p>
          <a:p>
            <a:pPr marL="288000" indent="-457200" algn="just"/>
            <a:endParaRPr lang="en-US" altLang="ja-JP" sz="1600" dirty="0" smtClean="0"/>
          </a:p>
          <a:p>
            <a:pPr marL="288000" indent="-457200" algn="just"/>
            <a:endParaRPr lang="en-US" altLang="ja-JP" sz="1600" dirty="0"/>
          </a:p>
          <a:p>
            <a:pPr marL="288000" indent="-457200" algn="just"/>
            <a:endParaRPr lang="en-US" altLang="ja-JP" sz="1600" dirty="0" smtClean="0"/>
          </a:p>
          <a:p>
            <a:pPr marL="288000" indent="-457200" algn="just"/>
            <a:endParaRPr lang="en-US" altLang="ja-JP" sz="1600" dirty="0"/>
          </a:p>
        </p:txBody>
      </p:sp>
      <p:sp>
        <p:nvSpPr>
          <p:cNvPr id="7" name="正方形/長方形 6"/>
          <p:cNvSpPr/>
          <p:nvPr/>
        </p:nvSpPr>
        <p:spPr>
          <a:xfrm>
            <a:off x="427494" y="3326686"/>
            <a:ext cx="8289020" cy="6336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⑤</a:t>
            </a:r>
            <a:r>
              <a:rPr lang="ja-JP" altLang="en-US" sz="1600" dirty="0" smtClean="0">
                <a:solidFill>
                  <a:schemeClr val="tx1"/>
                </a:solidFill>
              </a:rPr>
              <a:t>　</a:t>
            </a:r>
            <a:r>
              <a:rPr lang="ja-JP" altLang="en-US" sz="1600" dirty="0">
                <a:solidFill>
                  <a:schemeClr val="tx1"/>
                </a:solidFill>
              </a:rPr>
              <a:t>都市としての経済</a:t>
            </a:r>
            <a:r>
              <a:rPr lang="ja-JP" altLang="en-US" sz="1600" dirty="0" smtClean="0">
                <a:solidFill>
                  <a:schemeClr val="tx1"/>
                </a:solidFill>
              </a:rPr>
              <a:t>機能を強化する</a:t>
            </a:r>
            <a:endParaRPr lang="en-US" altLang="ja-JP" sz="1600" dirty="0" smtClean="0">
              <a:solidFill>
                <a:schemeClr val="tx1"/>
              </a:solidFill>
            </a:endParaRPr>
          </a:p>
          <a:p>
            <a:r>
              <a:rPr lang="ja-JP" altLang="en-US" sz="1600" dirty="0">
                <a:solidFill>
                  <a:schemeClr val="tx1"/>
                </a:solidFill>
              </a:rPr>
              <a:t>⑥　</a:t>
            </a:r>
            <a:r>
              <a:rPr lang="ja-JP" altLang="en-US" sz="1600" dirty="0" smtClean="0">
                <a:solidFill>
                  <a:schemeClr val="tx1"/>
                </a:solidFill>
              </a:rPr>
              <a:t>定住魅力・都市魅力を強化する</a:t>
            </a:r>
            <a:r>
              <a:rPr lang="ja-JP" altLang="en-US" sz="1600" dirty="0">
                <a:solidFill>
                  <a:schemeClr val="tx1"/>
                </a:solidFill>
              </a:rPr>
              <a:t>　</a:t>
            </a:r>
            <a:endParaRPr kumimoji="1" lang="ja-JP" altLang="en-US" sz="1600" dirty="0">
              <a:solidFill>
                <a:schemeClr val="tx1"/>
              </a:solidFill>
            </a:endParaRPr>
          </a:p>
        </p:txBody>
      </p:sp>
      <p:sp>
        <p:nvSpPr>
          <p:cNvPr id="9" name="正方形/長方形 8"/>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総合戦略</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の方向性</a:t>
            </a:r>
          </a:p>
        </p:txBody>
      </p:sp>
    </p:spTree>
    <p:extLst>
      <p:ext uri="{BB962C8B-B14F-4D97-AF65-F5344CB8AC3E}">
        <p14:creationId xmlns:p14="http://schemas.microsoft.com/office/powerpoint/2010/main" val="3057370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30" y="77844"/>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構成（案）</a:t>
            </a:r>
          </a:p>
        </p:txBody>
      </p:sp>
      <p:cxnSp>
        <p:nvCxnSpPr>
          <p:cNvPr id="3" name="直線コネクタ 2"/>
          <p:cNvCxnSpPr/>
          <p:nvPr/>
        </p:nvCxnSpPr>
        <p:spPr>
          <a:xfrm>
            <a:off x="179516" y="523131"/>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Rectangle 3"/>
          <p:cNvSpPr txBox="1">
            <a:spLocks noChangeArrowheads="1"/>
          </p:cNvSpPr>
          <p:nvPr/>
        </p:nvSpPr>
        <p:spPr>
          <a:xfrm>
            <a:off x="745393" y="661542"/>
            <a:ext cx="7653213" cy="5721118"/>
          </a:xfrm>
          <a:prstGeom prst="rect">
            <a:avLst/>
          </a:prstGeom>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lnSpc>
                <a:spcPts val="2100"/>
              </a:lnSpc>
              <a:spcBef>
                <a:spcPct val="0"/>
              </a:spcBef>
              <a:buFont typeface="Wingdings" pitchFamily="2" charset="2"/>
              <a:buNone/>
              <a:tabLst>
                <a:tab pos="8256588" algn="r"/>
              </a:tabLst>
              <a:defRPr/>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１．基本方針</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大阪府の人口動向について</a:t>
            </a:r>
            <a:endParaRPr lang="en-US" altLang="ja-JP" sz="1600" b="1" i="1" dirty="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第</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期総合戦略の振り返り</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　第</a:t>
            </a:r>
            <a:r>
              <a:rPr lang="en-US" altLang="ja-JP" sz="1600" b="1" i="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期総合戦略と関連する府と国の動き</a:t>
            </a:r>
            <a:endParaRPr lang="en-US" altLang="ja-JP" sz="1600" b="1" i="1" dirty="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None/>
              <a:tabLst>
                <a:tab pos="8256588" algn="r"/>
              </a:tabLst>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600" b="1" i="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期総合</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戦略の策定に向けて</a:t>
            </a:r>
            <a:endParaRPr lang="en-US" altLang="ja-JP" sz="1600" b="1" i="1" dirty="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None/>
              <a:tabLst>
                <a:tab pos="8256588" algn="r"/>
              </a:tabLst>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計画期間</a:t>
            </a:r>
            <a:endParaRPr lang="en-US" altLang="ja-JP" sz="1600" b="1" i="1" dirty="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２．総合戦略の方向性</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i="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実現</a:t>
            </a:r>
            <a:endParaRPr lang="en-US" altLang="ja-JP" sz="1600" b="1" i="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i="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）人口減少・超高齢</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社会</a:t>
            </a: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でも</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持続</a:t>
            </a: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可能な</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地域づくり</a:t>
            </a:r>
            <a:endParaRPr lang="en-US" altLang="ja-JP" sz="1600" b="1" i="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i="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i="1" dirty="0">
                <a:latin typeface="Meiryo UI" panose="020B0604030504040204" pitchFamily="50" charset="-128"/>
                <a:ea typeface="Meiryo UI" panose="020B0604030504040204" pitchFamily="50" charset="-128"/>
                <a:cs typeface="Meiryo UI" panose="020B0604030504040204" pitchFamily="50" charset="-128"/>
              </a:rPr>
              <a:t>）東西二極の一極としての社会経済構造の</a:t>
            </a:r>
            <a:r>
              <a:rPr lang="ja-JP" altLang="en-US" sz="1600" b="1" i="1" dirty="0" smtClean="0">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1600" b="1" i="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．基本目標・基本的方向</a:t>
            </a:r>
          </a:p>
          <a:p>
            <a:pPr defTabSz="647700">
              <a:lnSpc>
                <a:spcPts val="2100"/>
              </a:lnSpc>
              <a:spcBef>
                <a:spcPct val="0"/>
              </a:spcBef>
              <a:buFont typeface="Wingdings" pitchFamily="2" charset="2"/>
              <a:buNone/>
              <a:tabLst>
                <a:tab pos="8256588" algn="r"/>
              </a:tabLst>
              <a:defRPr/>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若い世代の就職・結婚・出産・子育ての希望を実現する　</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次代</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の「大阪」を担う人をつくる</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誰もが健康でいきいきと活躍できる「まち」をつくる</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安全・安心な地域をつくる</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⑤ 都市としての経済機能を強化する</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2100"/>
              </a:lnSpc>
              <a:spcBef>
                <a:spcPct val="0"/>
              </a:spcBef>
              <a:buFont typeface="Wingdings" pitchFamily="2" charset="2"/>
              <a:buNone/>
              <a:tabLst>
                <a:tab pos="8256588" algn="r"/>
              </a:tabLst>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⑥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定住</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魅力・都市魅力を強化する</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3573806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4"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19</a:t>
            </a:fld>
            <a:endParaRPr lang="ja-JP" altLang="en-US" dirty="0">
              <a:solidFill>
                <a:prstClr val="black"/>
              </a:solidFill>
            </a:endParaRPr>
          </a:p>
        </p:txBody>
      </p:sp>
      <p:sp>
        <p:nvSpPr>
          <p:cNvPr id="4" name="テキスト ボックス 3"/>
          <p:cNvSpPr txBox="1"/>
          <p:nvPr/>
        </p:nvSpPr>
        <p:spPr>
          <a:xfrm>
            <a:off x="735776" y="1453331"/>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．基本目標・基本的方向の枠組み</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18964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179509" y="4725376"/>
            <a:ext cx="8784981" cy="2088000"/>
          </a:xfrm>
          <a:prstGeom prst="roundRect">
            <a:avLst>
              <a:gd name="adj" fmla="val 7131"/>
            </a:avLst>
          </a:prstGeom>
          <a:solidFill>
            <a:schemeClr val="accent1">
              <a:lumMod val="60000"/>
              <a:lumOff val="40000"/>
              <a:alpha val="2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u="sng" dirty="0">
                <a:solidFill>
                  <a:schemeClr val="tx1"/>
                </a:solidFill>
                <a:latin typeface="Meiryo UI" panose="020B0604030504040204" pitchFamily="50" charset="-128"/>
                <a:ea typeface="Meiryo UI" panose="020B0604030504040204" pitchFamily="50" charset="-128"/>
              </a:rPr>
              <a:t>Ⅲ</a:t>
            </a:r>
            <a:r>
              <a:rPr lang="ja-JP" altLang="en-US" sz="1400" b="1" u="sng" dirty="0">
                <a:solidFill>
                  <a:schemeClr val="tx1"/>
                </a:solidFill>
                <a:latin typeface="Meiryo UI" panose="020B0604030504040204" pitchFamily="50" charset="-128"/>
                <a:ea typeface="Meiryo UI" panose="020B0604030504040204" pitchFamily="50" charset="-128"/>
              </a:rPr>
              <a:t>）東西二極の一極としての社会経済構造の構築</a:t>
            </a:r>
          </a:p>
        </p:txBody>
      </p:sp>
      <p:sp>
        <p:nvSpPr>
          <p:cNvPr id="28" name="角丸四角形 27"/>
          <p:cNvSpPr/>
          <p:nvPr/>
        </p:nvSpPr>
        <p:spPr>
          <a:xfrm>
            <a:off x="190604" y="2636912"/>
            <a:ext cx="8784981" cy="1802577"/>
          </a:xfrm>
          <a:prstGeom prst="roundRect">
            <a:avLst>
              <a:gd name="adj" fmla="val 7131"/>
            </a:avLst>
          </a:prstGeom>
          <a:solidFill>
            <a:schemeClr val="accent1">
              <a:lumMod val="60000"/>
              <a:lumOff val="40000"/>
              <a:alpha val="2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u="sng" dirty="0">
                <a:solidFill>
                  <a:schemeClr val="tx1"/>
                </a:solidFill>
                <a:latin typeface="Meiryo UI" panose="020B0604030504040204" pitchFamily="50" charset="-128"/>
                <a:ea typeface="Meiryo UI" panose="020B0604030504040204" pitchFamily="50" charset="-128"/>
              </a:rPr>
              <a:t>Ⅱ</a:t>
            </a:r>
            <a:r>
              <a:rPr lang="ja-JP" altLang="en-US" sz="1400" b="1" u="sng" dirty="0">
                <a:solidFill>
                  <a:schemeClr val="tx1"/>
                </a:solidFill>
                <a:latin typeface="Meiryo UI" panose="020B0604030504040204" pitchFamily="50" charset="-128"/>
                <a:ea typeface="Meiryo UI" panose="020B0604030504040204" pitchFamily="50" charset="-128"/>
              </a:rPr>
              <a:t>）人口減少・超高齢社会でも持続可能な地域づくり</a:t>
            </a:r>
          </a:p>
        </p:txBody>
      </p:sp>
      <p:sp>
        <p:nvSpPr>
          <p:cNvPr id="27" name="角丸四角形 26"/>
          <p:cNvSpPr/>
          <p:nvPr/>
        </p:nvSpPr>
        <p:spPr>
          <a:xfrm>
            <a:off x="194023" y="719734"/>
            <a:ext cx="8784981" cy="1674328"/>
          </a:xfrm>
          <a:prstGeom prst="roundRect">
            <a:avLst>
              <a:gd name="adj" fmla="val 7131"/>
            </a:avLst>
          </a:prstGeom>
          <a:solidFill>
            <a:schemeClr val="accent1">
              <a:lumMod val="60000"/>
              <a:lumOff val="40000"/>
              <a:alpha val="2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u="sng" dirty="0">
                <a:solidFill>
                  <a:schemeClr val="tx1"/>
                </a:solidFill>
                <a:latin typeface="Meiryo UI" panose="020B0604030504040204" pitchFamily="50" charset="-128"/>
                <a:ea typeface="Meiryo UI" panose="020B0604030504040204" pitchFamily="50" charset="-128"/>
              </a:rPr>
              <a:t>Ⅰ</a:t>
            </a:r>
            <a:r>
              <a:rPr lang="ja-JP" altLang="en-US" sz="1400" b="1" u="sng" dirty="0">
                <a:solidFill>
                  <a:schemeClr val="tx1"/>
                </a:solidFill>
                <a:latin typeface="Meiryo UI" panose="020B0604030504040204" pitchFamily="50" charset="-128"/>
                <a:ea typeface="Meiryo UI" panose="020B0604030504040204" pitchFamily="50" charset="-128"/>
              </a:rPr>
              <a:t>）若者が活躍でき、子育て安心の都市「大阪」の</a:t>
            </a:r>
            <a:r>
              <a:rPr lang="ja-JP" altLang="en-US" sz="1400" b="1" u="sng" dirty="0" smtClean="0">
                <a:solidFill>
                  <a:schemeClr val="tx1"/>
                </a:solidFill>
                <a:latin typeface="Meiryo UI" panose="020B0604030504040204" pitchFamily="50" charset="-128"/>
                <a:ea typeface="Meiryo UI" panose="020B0604030504040204" pitchFamily="50" charset="-128"/>
              </a:rPr>
              <a:t>実現</a:t>
            </a:r>
            <a:endParaRPr lang="en-US" altLang="ja-JP" sz="1400" b="1" u="sng" dirty="0">
              <a:solidFill>
                <a:schemeClr val="tx1"/>
              </a:solidFill>
              <a:latin typeface="Meiryo UI" panose="020B0604030504040204" pitchFamily="50" charset="-128"/>
              <a:ea typeface="Meiryo UI" panose="020B0604030504040204" pitchFamily="50" charset="-128"/>
            </a:endParaRPr>
          </a:p>
        </p:txBody>
      </p:sp>
      <p:cxnSp>
        <p:nvCxnSpPr>
          <p:cNvPr id="2" name="直線コネクタ 1"/>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cs typeface="Meiryo UI" panose="020B0604030504040204" pitchFamily="50" charset="-128"/>
              </a:rPr>
              <a:t>　</a:t>
            </a:r>
            <a:r>
              <a:rPr lang="ja-JP" altLang="en-US" dirty="0" smtClean="0">
                <a:solidFill>
                  <a:prstClr val="black"/>
                </a:solidFill>
                <a:cs typeface="Meiryo UI" panose="020B0604030504040204" pitchFamily="50" charset="-128"/>
              </a:rPr>
              <a:t>３．</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基本目標・基本的方向の枠組み</a:t>
            </a:r>
          </a:p>
        </p:txBody>
      </p:sp>
      <p:sp>
        <p:nvSpPr>
          <p:cNvPr id="7" name="正方形/長方形 6"/>
          <p:cNvSpPr/>
          <p:nvPr/>
        </p:nvSpPr>
        <p:spPr>
          <a:xfrm>
            <a:off x="366880" y="1086902"/>
            <a:ext cx="4009993" cy="1235755"/>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72000" rtlCol="0" anchor="t"/>
          <a:lstStyle/>
          <a:p>
            <a:pPr>
              <a:lnSpc>
                <a:spcPts val="1500"/>
              </a:lnSpc>
            </a:pPr>
            <a:r>
              <a:rPr lang="ja-JP" altLang="en-US" sz="1200" dirty="0" smtClean="0">
                <a:latin typeface="Meiryo UI" panose="020B0604030504040204" pitchFamily="50" charset="-128"/>
                <a:ea typeface="Meiryo UI" panose="020B0604030504040204" pitchFamily="50" charset="-128"/>
              </a:rPr>
              <a:t>①若い世代の就職・結婚・出産・子育ての希望を実現する</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（１）若者の安定就職支援、職場定着支援</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（２）女性の活躍推進</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a:latin typeface="Meiryo UI" panose="020B0604030504040204" pitchFamily="50" charset="-128"/>
                <a:ea typeface="Meiryo UI" panose="020B0604030504040204" pitchFamily="50" charset="-128"/>
              </a:rPr>
              <a:t>（３）結婚・妊娠・出産・子育て環境の</a:t>
            </a:r>
            <a:r>
              <a:rPr lang="ja-JP" altLang="en-US" sz="1200" dirty="0" smtClean="0">
                <a:latin typeface="Meiryo UI" panose="020B0604030504040204" pitchFamily="50" charset="-128"/>
                <a:ea typeface="Meiryo UI" panose="020B0604030504040204" pitchFamily="50" charset="-128"/>
              </a:rPr>
              <a:t>充実</a:t>
            </a:r>
            <a:endParaRPr lang="en-US" altLang="ja-JP" sz="1200" dirty="0" smtClean="0">
              <a:latin typeface="Meiryo UI" panose="020B0604030504040204" pitchFamily="50" charset="-128"/>
              <a:ea typeface="Meiryo UI" panose="020B0604030504040204" pitchFamily="50" charset="-128"/>
            </a:endParaRPr>
          </a:p>
        </p:txBody>
      </p:sp>
      <p:sp>
        <p:nvSpPr>
          <p:cNvPr id="8" name="正方形/長方形 7"/>
          <p:cNvSpPr/>
          <p:nvPr/>
        </p:nvSpPr>
        <p:spPr>
          <a:xfrm>
            <a:off x="366880" y="3016279"/>
            <a:ext cx="4062313" cy="13165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72000" rtlCol="0" anchor="t"/>
          <a:lstStyle/>
          <a:p>
            <a:pPr>
              <a:lnSpc>
                <a:spcPts val="1500"/>
              </a:lnSpc>
            </a:pPr>
            <a:r>
              <a:rPr lang="ja-JP" altLang="en-US" sz="1200" dirty="0" smtClean="0">
                <a:latin typeface="Meiryo UI" panose="020B0604030504040204" pitchFamily="50" charset="-128"/>
                <a:ea typeface="Meiryo UI" panose="020B0604030504040204" pitchFamily="50" charset="-128"/>
              </a:rPr>
              <a:t>③誰</a:t>
            </a:r>
            <a:r>
              <a:rPr lang="ja-JP" altLang="en-US" sz="1200" dirty="0">
                <a:latin typeface="Meiryo UI" panose="020B0604030504040204" pitchFamily="50" charset="-128"/>
                <a:ea typeface="Meiryo UI" panose="020B0604030504040204" pitchFamily="50" charset="-128"/>
              </a:rPr>
              <a:t>もが健康でいきいきと暮らせる</a:t>
            </a:r>
            <a:r>
              <a:rPr lang="ja-JP" altLang="en-US" sz="1200" dirty="0" smtClean="0">
                <a:latin typeface="Meiryo UI" panose="020B0604030504040204" pitchFamily="50" charset="-128"/>
                <a:ea typeface="Meiryo UI" panose="020B0604030504040204" pitchFamily="50" charset="-128"/>
              </a:rPr>
              <a:t>まちづくり</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（１）健康寿命の延伸</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（２）高齢者等がいきいきと暮らせるまちづくり</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３</a:t>
            </a:r>
            <a:r>
              <a:rPr lang="ja-JP" altLang="en-US" sz="1200" dirty="0" smtClean="0">
                <a:latin typeface="Meiryo UI" panose="020B0604030504040204" pitchFamily="50" charset="-128"/>
                <a:ea typeface="Meiryo UI" panose="020B0604030504040204" pitchFamily="50" charset="-128"/>
              </a:rPr>
              <a:t>）あらゆる</a:t>
            </a:r>
            <a:r>
              <a:rPr lang="ja-JP" altLang="en-US" sz="1200" dirty="0">
                <a:latin typeface="Meiryo UI" panose="020B0604030504040204" pitchFamily="50" charset="-128"/>
                <a:ea typeface="Meiryo UI" panose="020B0604030504040204" pitchFamily="50" charset="-128"/>
              </a:rPr>
              <a:t>人が活躍できる「全員参画社会」の</a:t>
            </a:r>
            <a:r>
              <a:rPr lang="ja-JP" altLang="en-US" sz="1200" dirty="0" smtClean="0">
                <a:latin typeface="Meiryo UI" panose="020B0604030504040204" pitchFamily="50" charset="-128"/>
                <a:ea typeface="Meiryo UI" panose="020B0604030504040204" pitchFamily="50" charset="-128"/>
              </a:rPr>
              <a:t>実現</a:t>
            </a:r>
            <a:endParaRPr lang="en-US" altLang="ja-JP" sz="1200" dirty="0" smtClean="0">
              <a:latin typeface="Meiryo UI" panose="020B0604030504040204" pitchFamily="50" charset="-128"/>
              <a:ea typeface="Meiryo UI" panose="020B0604030504040204" pitchFamily="50" charset="-128"/>
            </a:endParaRPr>
          </a:p>
        </p:txBody>
      </p:sp>
      <p:sp>
        <p:nvSpPr>
          <p:cNvPr id="9" name="正方形/長方形 8"/>
          <p:cNvSpPr/>
          <p:nvPr/>
        </p:nvSpPr>
        <p:spPr>
          <a:xfrm>
            <a:off x="366880" y="5108096"/>
            <a:ext cx="4062313" cy="161543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72000" rtlCol="0" anchor="t"/>
          <a:lstStyle/>
          <a:p>
            <a:pPr>
              <a:lnSpc>
                <a:spcPts val="1500"/>
              </a:lnSpc>
            </a:pPr>
            <a:r>
              <a:rPr lang="ja-JP" altLang="en-US" sz="1200" dirty="0" smtClean="0">
                <a:latin typeface="Meiryo UI" panose="020B0604030504040204" pitchFamily="50" charset="-128"/>
                <a:ea typeface="Meiryo UI" panose="020B0604030504040204" pitchFamily="50" charset="-128"/>
              </a:rPr>
              <a:t>⑤都市</a:t>
            </a:r>
            <a:r>
              <a:rPr lang="ja-JP" altLang="en-US" sz="1200" dirty="0">
                <a:latin typeface="Meiryo UI" panose="020B0604030504040204" pitchFamily="50" charset="-128"/>
                <a:ea typeface="Meiryo UI" panose="020B0604030504040204" pitchFamily="50" charset="-128"/>
              </a:rPr>
              <a:t>としての経済機能を強化</a:t>
            </a:r>
            <a:r>
              <a:rPr lang="ja-JP" altLang="en-US" sz="1200" dirty="0" smtClean="0">
                <a:latin typeface="Meiryo UI" panose="020B0604030504040204" pitchFamily="50" charset="-128"/>
                <a:ea typeface="Meiryo UI" panose="020B0604030504040204" pitchFamily="50" charset="-128"/>
              </a:rPr>
              <a:t>する</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１）産業の創出・振興</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２）企業立地の促進</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a:latin typeface="Meiryo UI" panose="020B0604030504040204" pitchFamily="50" charset="-128"/>
                <a:ea typeface="Meiryo UI" panose="020B0604030504040204" pitchFamily="50" charset="-128"/>
              </a:rPr>
              <a:t>（３）活力ある農林水産業の</a:t>
            </a:r>
            <a:r>
              <a:rPr lang="ja-JP" altLang="en-US" sz="1200" dirty="0" smtClean="0">
                <a:latin typeface="Meiryo UI" panose="020B0604030504040204" pitchFamily="50" charset="-128"/>
                <a:ea typeface="Meiryo UI" panose="020B0604030504040204" pitchFamily="50" charset="-128"/>
              </a:rPr>
              <a:t>実現</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a:latin typeface="Meiryo UI" panose="020B0604030504040204" pitchFamily="50" charset="-128"/>
                <a:ea typeface="Meiryo UI" panose="020B0604030504040204" pitchFamily="50" charset="-128"/>
              </a:rPr>
              <a:t>（４）多様な担い手との</a:t>
            </a:r>
            <a:r>
              <a:rPr lang="ja-JP" altLang="en-US" sz="1200" dirty="0" smtClean="0">
                <a:latin typeface="Meiryo UI" panose="020B0604030504040204" pitchFamily="50" charset="-128"/>
                <a:ea typeface="Meiryo UI" panose="020B0604030504040204" pitchFamily="50" charset="-128"/>
              </a:rPr>
              <a:t>協働</a:t>
            </a:r>
            <a:endParaRPr lang="en-US" altLang="ja-JP" sz="1200" dirty="0" smtClean="0">
              <a:latin typeface="Meiryo UI" panose="020B0604030504040204" pitchFamily="50" charset="-128"/>
              <a:ea typeface="Meiryo UI" panose="020B0604030504040204" pitchFamily="50" charset="-128"/>
            </a:endParaRPr>
          </a:p>
        </p:txBody>
      </p:sp>
      <p:sp>
        <p:nvSpPr>
          <p:cNvPr id="10" name="正方形/長方形 9"/>
          <p:cNvSpPr/>
          <p:nvPr/>
        </p:nvSpPr>
        <p:spPr>
          <a:xfrm>
            <a:off x="4798664" y="1086903"/>
            <a:ext cx="4076815" cy="123575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72000" rtlCol="0" anchor="t"/>
          <a:lstStyle/>
          <a:p>
            <a:pPr>
              <a:lnSpc>
                <a:spcPts val="1500"/>
              </a:lnSpc>
            </a:pPr>
            <a:r>
              <a:rPr lang="ja-JP" altLang="en-US" sz="1200" dirty="0" smtClean="0">
                <a:latin typeface="Meiryo UI" panose="020B0604030504040204" pitchFamily="50" charset="-128"/>
                <a:ea typeface="Meiryo UI" panose="020B0604030504040204" pitchFamily="50" charset="-128"/>
              </a:rPr>
              <a:t>②次代の「大阪」を担う人をつくる</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（１）次代を担う人づくり　</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（２）子どもをめぐる課題への対応</a:t>
            </a:r>
            <a:endParaRPr lang="en-US" altLang="ja-JP" sz="1200"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4762096" y="3038652"/>
            <a:ext cx="4113383" cy="1294125"/>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72000" rtlCol="0" anchor="t"/>
          <a:lstStyle/>
          <a:p>
            <a:pPr>
              <a:lnSpc>
                <a:spcPts val="1500"/>
              </a:lnSpc>
            </a:pPr>
            <a:r>
              <a:rPr lang="ja-JP" altLang="en-US" sz="1200" dirty="0" smtClean="0">
                <a:latin typeface="Meiryo UI" panose="020B0604030504040204" pitchFamily="50" charset="-128"/>
                <a:ea typeface="Meiryo UI" panose="020B0604030504040204" pitchFamily="50" charset="-128"/>
              </a:rPr>
              <a:t>④安全</a:t>
            </a:r>
            <a:r>
              <a:rPr lang="ja-JP" altLang="en-US" sz="1200" dirty="0">
                <a:latin typeface="Meiryo UI" panose="020B0604030504040204" pitchFamily="50" charset="-128"/>
                <a:ea typeface="Meiryo UI" panose="020B0604030504040204" pitchFamily="50" charset="-128"/>
              </a:rPr>
              <a:t>・安心な地域を</a:t>
            </a:r>
            <a:r>
              <a:rPr lang="ja-JP" altLang="en-US" sz="1200" dirty="0" smtClean="0">
                <a:latin typeface="Meiryo UI" panose="020B0604030504040204" pitchFamily="50" charset="-128"/>
                <a:ea typeface="Meiryo UI" panose="020B0604030504040204" pitchFamily="50" charset="-128"/>
              </a:rPr>
              <a:t>つくる</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１）安全・安心の</a:t>
            </a:r>
            <a:r>
              <a:rPr lang="ja-JP" altLang="en-US" sz="1200" dirty="0" smtClean="0">
                <a:latin typeface="Meiryo UI" panose="020B0604030504040204" pitchFamily="50" charset="-128"/>
                <a:ea typeface="Meiryo UI" panose="020B0604030504040204" pitchFamily="50" charset="-128"/>
              </a:rPr>
              <a:t>確保</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a:t>
            </a:r>
            <a:r>
              <a:rPr lang="ja-JP" altLang="en-US" sz="1200" dirty="0" smtClean="0">
                <a:latin typeface="Meiryo UI" panose="020B0604030504040204" pitchFamily="50" charset="-128"/>
                <a:ea typeface="Meiryo UI" panose="020B0604030504040204" pitchFamily="50" charset="-128"/>
              </a:rPr>
              <a:t>）都市</a:t>
            </a:r>
            <a:r>
              <a:rPr lang="ja-JP" altLang="en-US" sz="1200" dirty="0">
                <a:latin typeface="Meiryo UI" panose="020B0604030504040204" pitchFamily="50" charset="-128"/>
                <a:ea typeface="Meiryo UI" panose="020B0604030504040204" pitchFamily="50" charset="-128"/>
              </a:rPr>
              <a:t>基盤の</a:t>
            </a:r>
            <a:r>
              <a:rPr lang="ja-JP" altLang="en-US" sz="1200" dirty="0" smtClean="0">
                <a:latin typeface="Meiryo UI" panose="020B0604030504040204" pitchFamily="50" charset="-128"/>
                <a:ea typeface="Meiryo UI" panose="020B0604030504040204" pitchFamily="50" charset="-128"/>
              </a:rPr>
              <a:t>再構築</a:t>
            </a:r>
            <a:endParaRPr lang="en-US" altLang="ja-JP" sz="1200" dirty="0">
              <a:latin typeface="Meiryo UI" panose="020B0604030504040204" pitchFamily="50" charset="-128"/>
              <a:ea typeface="Meiryo UI" panose="020B0604030504040204" pitchFamily="50" charset="-128"/>
            </a:endParaRPr>
          </a:p>
          <a:p>
            <a:pPr>
              <a:lnSpc>
                <a:spcPts val="2500"/>
              </a:lnSpc>
            </a:pPr>
            <a:endParaRPr lang="en-US" altLang="ja-JP" sz="1200" dirty="0" smtClean="0">
              <a:latin typeface="Meiryo UI" panose="020B0604030504040204" pitchFamily="50" charset="-128"/>
              <a:ea typeface="Meiryo UI" panose="020B0604030504040204" pitchFamily="50" charset="-128"/>
            </a:endParaRPr>
          </a:p>
        </p:txBody>
      </p:sp>
      <p:sp>
        <p:nvSpPr>
          <p:cNvPr id="12" name="正方形/長方形 11"/>
          <p:cNvSpPr/>
          <p:nvPr/>
        </p:nvSpPr>
        <p:spPr>
          <a:xfrm>
            <a:off x="4735034" y="5128111"/>
            <a:ext cx="4140445" cy="159541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72000" rtlCol="0" anchor="t"/>
          <a:lstStyle/>
          <a:p>
            <a:pPr>
              <a:lnSpc>
                <a:spcPts val="1500"/>
              </a:lnSpc>
            </a:pPr>
            <a:r>
              <a:rPr lang="ja-JP" altLang="en-US" sz="1200" dirty="0" smtClean="0">
                <a:latin typeface="Meiryo UI" panose="020B0604030504040204" pitchFamily="50" charset="-128"/>
                <a:ea typeface="Meiryo UI" panose="020B0604030504040204" pitchFamily="50" charset="-128"/>
              </a:rPr>
              <a:t>⑥定住</a:t>
            </a:r>
            <a:r>
              <a:rPr lang="ja-JP" altLang="en-US" sz="1200" dirty="0">
                <a:latin typeface="Meiryo UI" panose="020B0604030504040204" pitchFamily="50" charset="-128"/>
                <a:ea typeface="Meiryo UI" panose="020B0604030504040204" pitchFamily="50" charset="-128"/>
              </a:rPr>
              <a:t>魅力・都市魅力を強化</a:t>
            </a:r>
            <a:r>
              <a:rPr lang="ja-JP" altLang="en-US" sz="1200" dirty="0" smtClean="0">
                <a:latin typeface="Meiryo UI" panose="020B0604030504040204" pitchFamily="50" charset="-128"/>
                <a:ea typeface="Meiryo UI" panose="020B0604030504040204" pitchFamily="50" charset="-128"/>
              </a:rPr>
              <a:t>する</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１）定住魅力の</a:t>
            </a:r>
            <a:r>
              <a:rPr lang="ja-JP" altLang="en-US" sz="1200" dirty="0" smtClean="0">
                <a:latin typeface="Meiryo UI" panose="020B0604030504040204" pitchFamily="50" charset="-128"/>
                <a:ea typeface="Meiryo UI" panose="020B0604030504040204" pitchFamily="50" charset="-128"/>
              </a:rPr>
              <a:t>強化</a:t>
            </a:r>
            <a:endParaRPr lang="en-US" altLang="ja-JP" sz="1200" dirty="0" smtClean="0">
              <a:latin typeface="Meiryo UI" panose="020B0604030504040204" pitchFamily="50" charset="-128"/>
              <a:ea typeface="Meiryo UI" panose="020B0604030504040204" pitchFamily="50" charset="-128"/>
            </a:endParaRPr>
          </a:p>
          <a:p>
            <a:pPr>
              <a:lnSpc>
                <a:spcPts val="2500"/>
              </a:lnSpc>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２）都市魅力の創出・</a:t>
            </a:r>
            <a:r>
              <a:rPr lang="ja-JP" altLang="en-US" sz="1200" dirty="0" smtClean="0">
                <a:latin typeface="Meiryo UI" panose="020B0604030504040204" pitchFamily="50" charset="-128"/>
                <a:ea typeface="Meiryo UI" panose="020B0604030504040204" pitchFamily="50" charset="-128"/>
              </a:rPr>
              <a:t>発信</a:t>
            </a:r>
            <a:endParaRPr lang="en-US" altLang="ja-JP" sz="1200" dirty="0" smtClean="0">
              <a:solidFill>
                <a:srgbClr val="FF0000"/>
              </a:solidFill>
              <a:latin typeface="Meiryo UI" panose="020B0604030504040204" pitchFamily="50" charset="-128"/>
              <a:ea typeface="Meiryo UI" panose="020B0604030504040204" pitchFamily="50" charset="-128"/>
            </a:endParaRPr>
          </a:p>
        </p:txBody>
      </p:sp>
      <p:sp>
        <p:nvSpPr>
          <p:cNvPr id="13" name="角丸四角形 12"/>
          <p:cNvSpPr/>
          <p:nvPr/>
        </p:nvSpPr>
        <p:spPr>
          <a:xfrm>
            <a:off x="6077037" y="137185"/>
            <a:ext cx="3016947" cy="35175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黒字</a:t>
            </a:r>
            <a:r>
              <a:rPr lang="ja-JP" altLang="en-US" sz="1200" b="1" dirty="0">
                <a:solidFill>
                  <a:schemeClr val="tx1"/>
                </a:solidFill>
              </a:rPr>
              <a:t>：</a:t>
            </a:r>
            <a:r>
              <a:rPr lang="ja-JP" altLang="en-US" sz="1200" b="1" dirty="0" smtClean="0">
                <a:solidFill>
                  <a:schemeClr val="tx1"/>
                </a:solidFill>
              </a:rPr>
              <a:t>第１期から継続する方向</a:t>
            </a:r>
            <a:endParaRPr lang="en-US" altLang="ja-JP" sz="1200" b="1" dirty="0" smtClean="0">
              <a:solidFill>
                <a:schemeClr val="tx1"/>
              </a:solidFill>
            </a:endParaRPr>
          </a:p>
          <a:p>
            <a:r>
              <a:rPr kumimoji="1" lang="ja-JP" altLang="en-US" sz="1200" b="1" dirty="0" smtClean="0">
                <a:solidFill>
                  <a:srgbClr val="FF0000"/>
                </a:solidFill>
              </a:rPr>
              <a:t>赤字：第２期で追加する新たな取組（案）</a:t>
            </a:r>
            <a:endParaRPr kumimoji="1" lang="ja-JP" altLang="en-US" sz="1200" b="1" dirty="0">
              <a:solidFill>
                <a:srgbClr val="FF0000"/>
              </a:solidFill>
            </a:endParaRPr>
          </a:p>
        </p:txBody>
      </p:sp>
      <p:sp>
        <p:nvSpPr>
          <p:cNvPr id="19" name="角丸四角形 18"/>
          <p:cNvSpPr/>
          <p:nvPr/>
        </p:nvSpPr>
        <p:spPr>
          <a:xfrm>
            <a:off x="6999938" y="1167057"/>
            <a:ext cx="1829247" cy="31737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200" dirty="0" smtClean="0">
                <a:solidFill>
                  <a:srgbClr val="FF0000"/>
                </a:solidFill>
              </a:rPr>
              <a:t>＋高校における人材育成</a:t>
            </a:r>
            <a:endParaRPr kumimoji="1" lang="ja-JP" altLang="en-US" sz="1200" dirty="0">
              <a:solidFill>
                <a:srgbClr val="FF0000"/>
              </a:solidFill>
            </a:endParaRPr>
          </a:p>
        </p:txBody>
      </p:sp>
      <p:sp>
        <p:nvSpPr>
          <p:cNvPr id="20" name="角丸四角形 19"/>
          <p:cNvSpPr/>
          <p:nvPr/>
        </p:nvSpPr>
        <p:spPr>
          <a:xfrm>
            <a:off x="2013620" y="3314981"/>
            <a:ext cx="1829247" cy="31721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200" dirty="0" smtClean="0">
                <a:solidFill>
                  <a:srgbClr val="FF0000"/>
                </a:solidFill>
              </a:rPr>
              <a:t>＋「</a:t>
            </a:r>
            <a:r>
              <a:rPr kumimoji="1" lang="en-US" altLang="ja-JP" sz="1200" dirty="0" smtClean="0">
                <a:solidFill>
                  <a:srgbClr val="FF0000"/>
                </a:solidFill>
              </a:rPr>
              <a:t>10</a:t>
            </a:r>
            <a:r>
              <a:rPr kumimoji="1" lang="ja-JP" altLang="en-US" sz="1200" dirty="0" smtClean="0">
                <a:solidFill>
                  <a:srgbClr val="FF0000"/>
                </a:solidFill>
              </a:rPr>
              <a:t>歳若返り」の取組</a:t>
            </a:r>
            <a:endParaRPr kumimoji="1" lang="ja-JP" altLang="en-US" sz="1200" dirty="0">
              <a:solidFill>
                <a:srgbClr val="FF0000"/>
              </a:solidFill>
            </a:endParaRPr>
          </a:p>
        </p:txBody>
      </p:sp>
      <p:sp>
        <p:nvSpPr>
          <p:cNvPr id="21" name="角丸四角形 20"/>
          <p:cNvSpPr/>
          <p:nvPr/>
        </p:nvSpPr>
        <p:spPr>
          <a:xfrm>
            <a:off x="5164102" y="6049763"/>
            <a:ext cx="3345938" cy="44029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200" dirty="0" smtClean="0">
                <a:solidFill>
                  <a:srgbClr val="FF0000"/>
                </a:solidFill>
              </a:rPr>
              <a:t>＋百舌鳥・古市古墳群の</a:t>
            </a:r>
            <a:r>
              <a:rPr lang="ja-JP" altLang="en-US" sz="1200" dirty="0" smtClean="0">
                <a:solidFill>
                  <a:srgbClr val="FF0000"/>
                </a:solidFill>
              </a:rPr>
              <a:t>世界遺産登録を活かした　　</a:t>
            </a:r>
            <a:endParaRPr lang="en-US" altLang="ja-JP" sz="1200" dirty="0" smtClean="0">
              <a:solidFill>
                <a:srgbClr val="FF0000"/>
              </a:solidFill>
            </a:endParaRPr>
          </a:p>
          <a:p>
            <a:r>
              <a:rPr lang="ja-JP" altLang="en-US" sz="1200" dirty="0">
                <a:solidFill>
                  <a:srgbClr val="FF0000"/>
                </a:solidFill>
              </a:rPr>
              <a:t>　</a:t>
            </a:r>
            <a:r>
              <a:rPr lang="ja-JP" altLang="en-US" sz="1200" dirty="0" smtClean="0">
                <a:solidFill>
                  <a:srgbClr val="FF0000"/>
                </a:solidFill>
              </a:rPr>
              <a:t>都市魅力の発信</a:t>
            </a:r>
            <a:endParaRPr kumimoji="1" lang="ja-JP" altLang="en-US" sz="1200" dirty="0">
              <a:solidFill>
                <a:srgbClr val="FF0000"/>
              </a:solidFill>
            </a:endParaRPr>
          </a:p>
        </p:txBody>
      </p:sp>
      <p:sp>
        <p:nvSpPr>
          <p:cNvPr id="25" name="角丸四角形 24"/>
          <p:cNvSpPr/>
          <p:nvPr/>
        </p:nvSpPr>
        <p:spPr>
          <a:xfrm>
            <a:off x="6801218" y="3127559"/>
            <a:ext cx="2010647" cy="33505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200" dirty="0" smtClean="0">
                <a:solidFill>
                  <a:srgbClr val="FF0000"/>
                </a:solidFill>
              </a:rPr>
              <a:t>＋</a:t>
            </a:r>
            <a:r>
              <a:rPr lang="ja-JP" altLang="en-US" sz="1200" dirty="0">
                <a:solidFill>
                  <a:srgbClr val="FF0000"/>
                </a:solidFill>
              </a:rPr>
              <a:t>環境</a:t>
            </a:r>
            <a:r>
              <a:rPr lang="ja-JP" altLang="en-US" sz="1200" dirty="0" smtClean="0">
                <a:solidFill>
                  <a:srgbClr val="FF0000"/>
                </a:solidFill>
              </a:rPr>
              <a:t>にやさしい都市の実現</a:t>
            </a:r>
            <a:endParaRPr kumimoji="1" lang="ja-JP" altLang="en-US" sz="1200" dirty="0">
              <a:solidFill>
                <a:srgbClr val="FF0000"/>
              </a:solidFill>
            </a:endParaRPr>
          </a:p>
        </p:txBody>
      </p:sp>
      <p:sp>
        <p:nvSpPr>
          <p:cNvPr id="26" name="角丸四角形 25"/>
          <p:cNvSpPr/>
          <p:nvPr/>
        </p:nvSpPr>
        <p:spPr>
          <a:xfrm>
            <a:off x="2226243" y="5450112"/>
            <a:ext cx="1616624" cy="38221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200" dirty="0" smtClean="0">
                <a:solidFill>
                  <a:srgbClr val="FF0000"/>
                </a:solidFill>
              </a:rPr>
              <a:t>＋外国人材の活用</a:t>
            </a:r>
            <a:endParaRPr kumimoji="1" lang="ja-JP" altLang="en-US" sz="1200" dirty="0">
              <a:solidFill>
                <a:srgbClr val="FF0000"/>
              </a:solidFill>
            </a:endParaRPr>
          </a:p>
        </p:txBody>
      </p:sp>
      <p:sp>
        <p:nvSpPr>
          <p:cNvPr id="5" name="楕円 4"/>
          <p:cNvSpPr/>
          <p:nvPr/>
        </p:nvSpPr>
        <p:spPr>
          <a:xfrm>
            <a:off x="6120179" y="4788358"/>
            <a:ext cx="936104" cy="347213"/>
          </a:xfrm>
          <a:prstGeom prst="ellips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solidFill>
                  <a:srgbClr val="FF0000"/>
                </a:solidFill>
              </a:rPr>
              <a:t>ｽﾏｰﾄｼﾃｨ</a:t>
            </a:r>
            <a:endParaRPr kumimoji="1" lang="ja-JP" altLang="en-US" sz="1400" b="1" dirty="0">
              <a:solidFill>
                <a:srgbClr val="FF0000"/>
              </a:solidFill>
            </a:endParaRPr>
          </a:p>
        </p:txBody>
      </p:sp>
      <p:sp>
        <p:nvSpPr>
          <p:cNvPr id="30" name="楕円 29"/>
          <p:cNvSpPr/>
          <p:nvPr/>
        </p:nvSpPr>
        <p:spPr>
          <a:xfrm>
            <a:off x="4500004" y="4783082"/>
            <a:ext cx="792088" cy="347213"/>
          </a:xfrm>
          <a:prstGeom prst="ellips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dirty="0" smtClean="0">
                <a:solidFill>
                  <a:schemeClr val="accent2">
                    <a:lumMod val="75000"/>
                  </a:schemeClr>
                </a:solidFill>
              </a:rPr>
              <a:t>SDG</a:t>
            </a:r>
            <a:r>
              <a:rPr kumimoji="1" lang="ja-JP" altLang="en-US" sz="1400" dirty="0" smtClean="0">
                <a:solidFill>
                  <a:schemeClr val="accent2">
                    <a:lumMod val="75000"/>
                  </a:schemeClr>
                </a:solidFill>
              </a:rPr>
              <a:t>ｓ</a:t>
            </a:r>
            <a:endParaRPr kumimoji="1" lang="ja-JP" altLang="en-US" sz="1400" dirty="0">
              <a:solidFill>
                <a:schemeClr val="accent2">
                  <a:lumMod val="75000"/>
                </a:schemeClr>
              </a:solidFill>
            </a:endParaRPr>
          </a:p>
        </p:txBody>
      </p:sp>
      <p:sp>
        <p:nvSpPr>
          <p:cNvPr id="31" name="楕円 30"/>
          <p:cNvSpPr/>
          <p:nvPr/>
        </p:nvSpPr>
        <p:spPr>
          <a:xfrm>
            <a:off x="4483555" y="2663678"/>
            <a:ext cx="792088" cy="347213"/>
          </a:xfrm>
          <a:prstGeom prst="ellips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dirty="0" smtClean="0">
                <a:solidFill>
                  <a:schemeClr val="accent2">
                    <a:lumMod val="75000"/>
                  </a:schemeClr>
                </a:solidFill>
              </a:rPr>
              <a:t>SDG</a:t>
            </a:r>
            <a:r>
              <a:rPr kumimoji="1" lang="ja-JP" altLang="en-US" sz="1400" dirty="0" smtClean="0">
                <a:solidFill>
                  <a:schemeClr val="accent2">
                    <a:lumMod val="75000"/>
                  </a:schemeClr>
                </a:solidFill>
              </a:rPr>
              <a:t>ｓ</a:t>
            </a:r>
            <a:endParaRPr kumimoji="1" lang="ja-JP" altLang="en-US" sz="1400" dirty="0">
              <a:solidFill>
                <a:schemeClr val="accent2">
                  <a:lumMod val="75000"/>
                </a:schemeClr>
              </a:solidFill>
            </a:endParaRPr>
          </a:p>
        </p:txBody>
      </p:sp>
      <p:sp>
        <p:nvSpPr>
          <p:cNvPr id="32" name="楕円 31"/>
          <p:cNvSpPr/>
          <p:nvPr/>
        </p:nvSpPr>
        <p:spPr>
          <a:xfrm>
            <a:off x="4500004" y="711929"/>
            <a:ext cx="792088" cy="347213"/>
          </a:xfrm>
          <a:prstGeom prst="ellips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dirty="0" smtClean="0">
                <a:solidFill>
                  <a:schemeClr val="accent2">
                    <a:lumMod val="75000"/>
                  </a:schemeClr>
                </a:solidFill>
              </a:rPr>
              <a:t>SDG</a:t>
            </a:r>
            <a:r>
              <a:rPr kumimoji="1" lang="ja-JP" altLang="en-US" sz="1400" dirty="0" smtClean="0">
                <a:solidFill>
                  <a:schemeClr val="accent2">
                    <a:lumMod val="75000"/>
                  </a:schemeClr>
                </a:solidFill>
              </a:rPr>
              <a:t>ｓ</a:t>
            </a:r>
            <a:endParaRPr kumimoji="1" lang="ja-JP" altLang="en-US" sz="1400" dirty="0">
              <a:solidFill>
                <a:schemeClr val="accent2">
                  <a:lumMod val="75000"/>
                </a:schemeClr>
              </a:solidFill>
            </a:endParaRPr>
          </a:p>
        </p:txBody>
      </p:sp>
      <p:sp>
        <p:nvSpPr>
          <p:cNvPr id="33" name="楕円 32"/>
          <p:cNvSpPr/>
          <p:nvPr/>
        </p:nvSpPr>
        <p:spPr>
          <a:xfrm>
            <a:off x="5292092" y="4788358"/>
            <a:ext cx="792088" cy="347213"/>
          </a:xfrm>
          <a:prstGeom prst="ellips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dirty="0" smtClean="0">
                <a:solidFill>
                  <a:schemeClr val="accent4">
                    <a:lumMod val="75000"/>
                  </a:schemeClr>
                </a:solidFill>
              </a:rPr>
              <a:t>万博</a:t>
            </a:r>
            <a:endParaRPr kumimoji="1" lang="ja-JP" altLang="en-US" sz="1400" dirty="0">
              <a:solidFill>
                <a:schemeClr val="accent4">
                  <a:lumMod val="75000"/>
                </a:schemeClr>
              </a:solidFill>
            </a:endParaRPr>
          </a:p>
        </p:txBody>
      </p:sp>
      <p:sp>
        <p:nvSpPr>
          <p:cNvPr id="34" name="楕円 33"/>
          <p:cNvSpPr/>
          <p:nvPr/>
        </p:nvSpPr>
        <p:spPr>
          <a:xfrm>
            <a:off x="5330005" y="2677558"/>
            <a:ext cx="792088" cy="347213"/>
          </a:xfrm>
          <a:prstGeom prst="ellips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dirty="0" smtClean="0">
                <a:solidFill>
                  <a:schemeClr val="accent4">
                    <a:lumMod val="75000"/>
                  </a:schemeClr>
                </a:solidFill>
              </a:rPr>
              <a:t>万博</a:t>
            </a:r>
            <a:endParaRPr kumimoji="1" lang="ja-JP" altLang="en-US" sz="1400" dirty="0">
              <a:solidFill>
                <a:schemeClr val="accent4">
                  <a:lumMod val="75000"/>
                </a:schemeClr>
              </a:solidFill>
            </a:endParaRPr>
          </a:p>
        </p:txBody>
      </p:sp>
      <p:sp>
        <p:nvSpPr>
          <p:cNvPr id="35" name="楕円 34"/>
          <p:cNvSpPr/>
          <p:nvPr/>
        </p:nvSpPr>
        <p:spPr>
          <a:xfrm>
            <a:off x="6122093" y="2677557"/>
            <a:ext cx="936104" cy="347213"/>
          </a:xfrm>
          <a:prstGeom prst="ellips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solidFill>
                  <a:srgbClr val="FF0000"/>
                </a:solidFill>
              </a:rPr>
              <a:t>ｽﾏｰﾄｼﾃｨ</a:t>
            </a:r>
            <a:endParaRPr kumimoji="1" lang="ja-JP" altLang="en-US" sz="1400" b="1" dirty="0">
              <a:solidFill>
                <a:srgbClr val="FF0000"/>
              </a:solidFill>
            </a:endParaRPr>
          </a:p>
        </p:txBody>
      </p:sp>
      <p:sp>
        <p:nvSpPr>
          <p:cNvPr id="36" name="楕円 35"/>
          <p:cNvSpPr/>
          <p:nvPr/>
        </p:nvSpPr>
        <p:spPr>
          <a:xfrm>
            <a:off x="5318673" y="705853"/>
            <a:ext cx="792088" cy="347213"/>
          </a:xfrm>
          <a:prstGeom prst="ellips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dirty="0" smtClean="0">
                <a:solidFill>
                  <a:schemeClr val="accent4">
                    <a:lumMod val="75000"/>
                  </a:schemeClr>
                </a:solidFill>
              </a:rPr>
              <a:t>万博</a:t>
            </a:r>
            <a:endParaRPr kumimoji="1" lang="ja-JP" altLang="en-US" sz="1400" dirty="0">
              <a:solidFill>
                <a:schemeClr val="accent4">
                  <a:lumMod val="75000"/>
                </a:schemeClr>
              </a:solidFill>
            </a:endParaRPr>
          </a:p>
        </p:txBody>
      </p:sp>
      <p:sp>
        <p:nvSpPr>
          <p:cNvPr id="37" name="楕円 36"/>
          <p:cNvSpPr/>
          <p:nvPr/>
        </p:nvSpPr>
        <p:spPr>
          <a:xfrm>
            <a:off x="6110761" y="732749"/>
            <a:ext cx="936104" cy="347213"/>
          </a:xfrm>
          <a:prstGeom prst="ellips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solidFill>
                  <a:srgbClr val="FF0000"/>
                </a:solidFill>
              </a:rPr>
              <a:t>ｽﾏｰﾄｼﾃｨ</a:t>
            </a:r>
            <a:endParaRPr kumimoji="1" lang="ja-JP" altLang="en-US" sz="1400" b="1" dirty="0">
              <a:solidFill>
                <a:srgbClr val="FF0000"/>
              </a:solidFill>
            </a:endParaRPr>
          </a:p>
        </p:txBody>
      </p:sp>
      <p:sp>
        <p:nvSpPr>
          <p:cNvPr id="38" name="正方形/長方形 3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20</a:t>
            </a:r>
            <a:endParaRPr lang="ja-JP" altLang="en-US" dirty="0">
              <a:solidFill>
                <a:prstClr val="black"/>
              </a:solidFill>
            </a:endParaRPr>
          </a:p>
        </p:txBody>
      </p:sp>
    </p:spTree>
    <p:extLst>
      <p:ext uri="{BB962C8B-B14F-4D97-AF65-F5344CB8AC3E}">
        <p14:creationId xmlns:p14="http://schemas.microsoft.com/office/powerpoint/2010/main" val="253076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4"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2</a:t>
            </a:fld>
            <a:endParaRPr lang="ja-JP" altLang="en-US" dirty="0">
              <a:solidFill>
                <a:prstClr val="black"/>
              </a:solidFill>
            </a:endParaRPr>
          </a:p>
        </p:txBody>
      </p:sp>
      <p:sp>
        <p:nvSpPr>
          <p:cNvPr id="4" name="テキスト ボックス 3"/>
          <p:cNvSpPr txBox="1"/>
          <p:nvPr/>
        </p:nvSpPr>
        <p:spPr>
          <a:xfrm>
            <a:off x="735776" y="1453331"/>
            <a:ext cx="8020792" cy="523220"/>
          </a:xfrm>
          <a:prstGeom prst="rect">
            <a:avLst/>
          </a:prstGeom>
          <a:noFill/>
        </p:spPr>
        <p:txBody>
          <a:bodyPr wrap="square" rtlCol="0">
            <a:spAutoFit/>
          </a:bodyPr>
          <a:lstStyle/>
          <a:p>
            <a:r>
              <a:rPr lang="zh-TW"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a:t>
            </a:r>
            <a:r>
              <a:rPr lang="zh-TW"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方針</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8384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．基本方針</a:t>
            </a:r>
            <a:endPar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3</a:t>
            </a:fld>
            <a:endParaRPr lang="ja-JP" altLang="en-US" dirty="0">
              <a:solidFill>
                <a:prstClr val="black"/>
              </a:solidFill>
            </a:endParaRPr>
          </a:p>
        </p:txBody>
      </p:sp>
      <p:sp>
        <p:nvSpPr>
          <p:cNvPr id="6" name="正方形/長方形 5"/>
          <p:cNvSpPr/>
          <p:nvPr/>
        </p:nvSpPr>
        <p:spPr>
          <a:xfrm>
            <a:off x="107504" y="753085"/>
            <a:ext cx="8856984" cy="1938992"/>
          </a:xfrm>
          <a:prstGeom prst="rect">
            <a:avLst/>
          </a:prstGeom>
        </p:spPr>
        <p:txBody>
          <a:bodyPr wrap="square">
            <a:spAutoFit/>
          </a:bodyPr>
          <a:lstStyle/>
          <a:p>
            <a:pPr marL="180000" indent="-457200" algn="just">
              <a:lnSpc>
                <a:spcPts val="18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大阪府の人口動向について</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大阪府は、総人口が</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年をピークに減少に転じるとともに、全国を上回るスピードで高齢化が進むなど、「人口減少・超高齢社会」に突入しています。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年の国勢調査で</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は、大阪府の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総人口は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884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万人と、</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年の同調査から約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万人減少しました。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年に作成した大阪府の将来推計人口では、今後、総人口は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年から</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2045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年までの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年間で約</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136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万人減の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748</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万人と見込まれています。さらにこのままの状況で推移すると、</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2065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600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万人程度の水準となる可能性があります。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178AA22E-FCB1-45B3-87A6-15F3CBAFE844}"/>
              </a:ext>
            </a:extLst>
          </p:cNvPr>
          <p:cNvSpPr txBox="1"/>
          <p:nvPr/>
        </p:nvSpPr>
        <p:spPr>
          <a:xfrm>
            <a:off x="2195736" y="6299458"/>
            <a:ext cx="5472608" cy="369332"/>
          </a:xfrm>
          <a:prstGeom prst="rect">
            <a:avLst/>
          </a:prstGeom>
          <a:noFill/>
        </p:spPr>
        <p:txBody>
          <a:bodyPr wrap="square" rtlCol="0">
            <a:spAutoFit/>
          </a:bodyPr>
          <a:lstStyle/>
          <a:p>
            <a:pPr lvl="0">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出典</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en-US" altLang="ja-JP"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2015</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年までは総務省「国勢調査</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en-US" altLang="ja-JP"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2020</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年以降</a:t>
            </a:r>
            <a:r>
              <a:rPr lang="ja-JP" altLang="en-US" sz="900" dirty="0" smtClean="0">
                <a:latin typeface="Meiryo UI" panose="020B0604030504040204" pitchFamily="50" charset="-128"/>
                <a:ea typeface="Meiryo UI" panose="020B0604030504040204" pitchFamily="50" charset="-128"/>
              </a:rPr>
              <a:t>は「</a:t>
            </a:r>
            <a:r>
              <a:rPr lang="ja-JP" altLang="en-US" sz="900" dirty="0">
                <a:latin typeface="Meiryo UI" panose="020B0604030504040204" pitchFamily="50" charset="-128"/>
                <a:ea typeface="Meiryo UI" panose="020B0604030504040204" pitchFamily="50" charset="-128"/>
              </a:rPr>
              <a:t>大阪府の将来推計</a:t>
            </a:r>
            <a:r>
              <a:rPr lang="ja-JP" altLang="en-US" sz="900" dirty="0" smtClean="0">
                <a:latin typeface="Meiryo UI" panose="020B0604030504040204" pitchFamily="50" charset="-128"/>
                <a:ea typeface="Meiryo UI" panose="020B0604030504040204" pitchFamily="50" charset="-128"/>
              </a:rPr>
              <a:t>人口について（</a:t>
            </a:r>
            <a:r>
              <a:rPr lang="en-US" altLang="ja-JP" sz="900" dirty="0" smtClean="0">
                <a:latin typeface="Meiryo UI" panose="020B0604030504040204" pitchFamily="50" charset="-128"/>
                <a:ea typeface="Meiryo UI" panose="020B0604030504040204" pitchFamily="50" charset="-128"/>
              </a:rPr>
              <a:t>2018</a:t>
            </a:r>
            <a:r>
              <a:rPr lang="ja-JP" altLang="en-US" sz="900" dirty="0" smtClean="0">
                <a:latin typeface="Meiryo UI" panose="020B0604030504040204" pitchFamily="50" charset="-128"/>
                <a:ea typeface="Meiryo UI" panose="020B0604030504040204" pitchFamily="50" charset="-128"/>
              </a:rPr>
              <a:t>年</a:t>
            </a:r>
            <a:r>
              <a:rPr lang="en-US" altLang="ja-JP" sz="900" dirty="0" smtClean="0">
                <a:latin typeface="Meiryo UI" panose="020B0604030504040204" pitchFamily="50" charset="-128"/>
                <a:ea typeface="Meiryo UI" panose="020B0604030504040204" pitchFamily="50" charset="-128"/>
              </a:rPr>
              <a:t>8</a:t>
            </a:r>
            <a:r>
              <a:rPr lang="ja-JP" altLang="en-US" sz="900" dirty="0" smtClean="0">
                <a:latin typeface="Meiryo UI" panose="020B0604030504040204" pitchFamily="50" charset="-128"/>
                <a:ea typeface="Meiryo UI" panose="020B0604030504040204" pitchFamily="50" charset="-128"/>
              </a:rPr>
              <a:t>月）」に</a:t>
            </a:r>
            <a:endParaRPr lang="en-US" altLang="ja-JP" sz="900" dirty="0" smtClean="0">
              <a:latin typeface="Meiryo UI" panose="020B0604030504040204" pitchFamily="50" charset="-128"/>
              <a:ea typeface="Meiryo UI" panose="020B0604030504040204" pitchFamily="50" charset="-128"/>
            </a:endParaRPr>
          </a:p>
          <a:p>
            <a:pPr lvl="0">
              <a:defRPr/>
            </a:pPr>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おける大阪府</a:t>
            </a:r>
            <a:r>
              <a:rPr lang="ja-JP" altLang="en-US" sz="900" dirty="0">
                <a:latin typeface="Meiryo UI" panose="020B0604030504040204" pitchFamily="50" charset="-128"/>
                <a:ea typeface="Meiryo UI" panose="020B0604030504040204" pitchFamily="50" charset="-128"/>
              </a:rPr>
              <a:t>の人口</a:t>
            </a:r>
            <a:r>
              <a:rPr lang="ja-JP" altLang="en-US" sz="900" dirty="0" smtClean="0">
                <a:latin typeface="Meiryo UI" panose="020B0604030504040204" pitchFamily="50" charset="-128"/>
                <a:ea typeface="Meiryo UI" panose="020B0604030504040204" pitchFamily="50" charset="-128"/>
              </a:rPr>
              <a:t>推計（</a:t>
            </a:r>
            <a:r>
              <a:rPr lang="ja-JP" altLang="en-US" sz="900" dirty="0">
                <a:latin typeface="Meiryo UI" panose="020B0604030504040204" pitchFamily="50" charset="-128"/>
                <a:ea typeface="Meiryo UI" panose="020B0604030504040204" pitchFamily="50" charset="-128"/>
              </a:rPr>
              <a:t>ケース２</a:t>
            </a:r>
            <a:r>
              <a:rPr lang="ja-JP" altLang="en-US" sz="900" dirty="0" smtClean="0">
                <a:latin typeface="Meiryo UI" panose="020B0604030504040204" pitchFamily="50" charset="-128"/>
                <a:ea typeface="Meiryo UI" panose="020B0604030504040204" pitchFamily="50" charset="-128"/>
              </a:rPr>
              <a:t>）に基づく大阪府政策企画部推計。</a:t>
            </a:r>
            <a:endPar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2"/>
          <a:stretch>
            <a:fillRect/>
          </a:stretch>
        </p:blipFill>
        <p:spPr>
          <a:xfrm>
            <a:off x="1547668" y="2928992"/>
            <a:ext cx="6048672" cy="3390302"/>
          </a:xfrm>
          <a:prstGeom prst="rect">
            <a:avLst/>
          </a:prstGeom>
        </p:spPr>
      </p:pic>
      <p:sp>
        <p:nvSpPr>
          <p:cNvPr id="10" name="Rectangle 2"/>
          <p:cNvSpPr>
            <a:spLocks noChangeArrowheads="1"/>
          </p:cNvSpPr>
          <p:nvPr/>
        </p:nvSpPr>
        <p:spPr bwMode="auto">
          <a:xfrm>
            <a:off x="459444" y="2511377"/>
            <a:ext cx="1656184" cy="440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■総人口の推移</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833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．基本方針</a:t>
            </a:r>
            <a:endPar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4</a:t>
            </a:fld>
            <a:endParaRPr lang="ja-JP" altLang="en-US" dirty="0">
              <a:solidFill>
                <a:prstClr val="black"/>
              </a:solidFill>
            </a:endParaRPr>
          </a:p>
        </p:txBody>
      </p:sp>
      <p:pic>
        <p:nvPicPr>
          <p:cNvPr id="2" name="図 1"/>
          <p:cNvPicPr>
            <a:picLocks noChangeAspect="1"/>
          </p:cNvPicPr>
          <p:nvPr/>
        </p:nvPicPr>
        <p:blipFill>
          <a:blip r:embed="rId2"/>
          <a:stretch>
            <a:fillRect/>
          </a:stretch>
        </p:blipFill>
        <p:spPr>
          <a:xfrm>
            <a:off x="112504" y="2343886"/>
            <a:ext cx="4281700" cy="2709446"/>
          </a:xfrm>
          <a:prstGeom prst="rect">
            <a:avLst/>
          </a:prstGeom>
        </p:spPr>
      </p:pic>
      <p:pic>
        <p:nvPicPr>
          <p:cNvPr id="7" name="図 6"/>
          <p:cNvPicPr>
            <a:picLocks noChangeAspect="1"/>
          </p:cNvPicPr>
          <p:nvPr/>
        </p:nvPicPr>
        <p:blipFill>
          <a:blip r:embed="rId3"/>
          <a:stretch>
            <a:fillRect/>
          </a:stretch>
        </p:blipFill>
        <p:spPr>
          <a:xfrm>
            <a:off x="4466212" y="2343886"/>
            <a:ext cx="4614388" cy="2574605"/>
          </a:xfrm>
          <a:prstGeom prst="rect">
            <a:avLst/>
          </a:prstGeom>
        </p:spPr>
      </p:pic>
      <p:sp>
        <p:nvSpPr>
          <p:cNvPr id="8" name="Rectangle 2"/>
          <p:cNvSpPr>
            <a:spLocks noChangeArrowheads="1"/>
          </p:cNvSpPr>
          <p:nvPr/>
        </p:nvSpPr>
        <p:spPr bwMode="auto">
          <a:xfrm>
            <a:off x="193428" y="1791890"/>
            <a:ext cx="2362347" cy="440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■出生数・死亡数の推移</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2"/>
          <p:cNvSpPr>
            <a:spLocks noChangeArrowheads="1"/>
          </p:cNvSpPr>
          <p:nvPr/>
        </p:nvSpPr>
        <p:spPr bwMode="auto">
          <a:xfrm>
            <a:off x="4585921" y="1791890"/>
            <a:ext cx="1656184" cy="440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■転出入の状況</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178AA22E-FCB1-45B3-87A6-15F3CBAFE844}"/>
              </a:ext>
            </a:extLst>
          </p:cNvPr>
          <p:cNvSpPr txBox="1"/>
          <p:nvPr/>
        </p:nvSpPr>
        <p:spPr>
          <a:xfrm>
            <a:off x="229173" y="5053332"/>
            <a:ext cx="4165031" cy="507831"/>
          </a:xfrm>
          <a:prstGeom prst="rect">
            <a:avLst/>
          </a:prstGeom>
          <a:noFill/>
        </p:spPr>
        <p:txBody>
          <a:bodyPr wrap="square" rtlCol="0">
            <a:spAutoFit/>
          </a:bodyPr>
          <a:lstStyle/>
          <a:p>
            <a:pPr lvl="0">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出典</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en-US" altLang="ja-JP"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2015</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年まで</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は厚生労働省「人口動態統計」。</a:t>
            </a:r>
            <a:endParaRPr kumimoji="1" lang="en-US" altLang="ja-JP"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lvl="0">
              <a:defRPr/>
            </a:pPr>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kumimoji="1" lang="en-US" altLang="ja-JP"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2020</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年以降</a:t>
            </a:r>
            <a:r>
              <a:rPr lang="ja-JP" altLang="en-US" sz="900" dirty="0" smtClean="0">
                <a:latin typeface="Meiryo UI" panose="020B0604030504040204" pitchFamily="50" charset="-128"/>
                <a:ea typeface="Meiryo UI" panose="020B0604030504040204" pitchFamily="50" charset="-128"/>
              </a:rPr>
              <a:t>は「</a:t>
            </a:r>
            <a:r>
              <a:rPr lang="ja-JP" altLang="en-US" sz="900" dirty="0">
                <a:latin typeface="Meiryo UI" panose="020B0604030504040204" pitchFamily="50" charset="-128"/>
                <a:ea typeface="Meiryo UI" panose="020B0604030504040204" pitchFamily="50" charset="-128"/>
              </a:rPr>
              <a:t>大阪府の将来推計</a:t>
            </a:r>
            <a:r>
              <a:rPr lang="ja-JP" altLang="en-US" sz="900" dirty="0" smtClean="0">
                <a:latin typeface="Meiryo UI" panose="020B0604030504040204" pitchFamily="50" charset="-128"/>
                <a:ea typeface="Meiryo UI" panose="020B0604030504040204" pitchFamily="50" charset="-128"/>
              </a:rPr>
              <a:t>人口について（</a:t>
            </a:r>
            <a:r>
              <a:rPr lang="en-US" altLang="ja-JP" sz="900" dirty="0" smtClean="0">
                <a:latin typeface="Meiryo UI" panose="020B0604030504040204" pitchFamily="50" charset="-128"/>
                <a:ea typeface="Meiryo UI" panose="020B0604030504040204" pitchFamily="50" charset="-128"/>
              </a:rPr>
              <a:t>2018</a:t>
            </a:r>
            <a:r>
              <a:rPr lang="ja-JP" altLang="en-US" sz="900" dirty="0" smtClean="0">
                <a:latin typeface="Meiryo UI" panose="020B0604030504040204" pitchFamily="50" charset="-128"/>
                <a:ea typeface="Meiryo UI" panose="020B0604030504040204" pitchFamily="50" charset="-128"/>
              </a:rPr>
              <a:t>年</a:t>
            </a:r>
            <a:r>
              <a:rPr lang="en-US" altLang="ja-JP" sz="900" dirty="0" smtClean="0">
                <a:latin typeface="Meiryo UI" panose="020B0604030504040204" pitchFamily="50" charset="-128"/>
                <a:ea typeface="Meiryo UI" panose="020B0604030504040204" pitchFamily="50" charset="-128"/>
              </a:rPr>
              <a:t>8</a:t>
            </a:r>
            <a:r>
              <a:rPr lang="ja-JP" altLang="en-US" sz="900" dirty="0" smtClean="0">
                <a:latin typeface="Meiryo UI" panose="020B0604030504040204" pitchFamily="50" charset="-128"/>
                <a:ea typeface="Meiryo UI" panose="020B0604030504040204" pitchFamily="50" charset="-128"/>
              </a:rPr>
              <a:t>月）」における</a:t>
            </a:r>
            <a:endParaRPr lang="en-US" altLang="ja-JP" sz="900" dirty="0" smtClean="0">
              <a:latin typeface="Meiryo UI" panose="020B0604030504040204" pitchFamily="50" charset="-128"/>
              <a:ea typeface="Meiryo UI" panose="020B0604030504040204" pitchFamily="50" charset="-128"/>
            </a:endParaRPr>
          </a:p>
          <a:p>
            <a:pPr lvl="0">
              <a:defRPr/>
            </a:pPr>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大阪府</a:t>
            </a:r>
            <a:r>
              <a:rPr lang="ja-JP" altLang="en-US" sz="900" dirty="0">
                <a:latin typeface="Meiryo UI" panose="020B0604030504040204" pitchFamily="50" charset="-128"/>
                <a:ea typeface="Meiryo UI" panose="020B0604030504040204" pitchFamily="50" charset="-128"/>
              </a:rPr>
              <a:t>の人口</a:t>
            </a:r>
            <a:r>
              <a:rPr lang="ja-JP" altLang="en-US" sz="900" dirty="0" smtClean="0">
                <a:latin typeface="Meiryo UI" panose="020B0604030504040204" pitchFamily="50" charset="-128"/>
                <a:ea typeface="Meiryo UI" panose="020B0604030504040204" pitchFamily="50" charset="-128"/>
              </a:rPr>
              <a:t>推計（</a:t>
            </a:r>
            <a:r>
              <a:rPr lang="ja-JP" altLang="en-US" sz="900" dirty="0">
                <a:latin typeface="Meiryo UI" panose="020B0604030504040204" pitchFamily="50" charset="-128"/>
                <a:ea typeface="Meiryo UI" panose="020B0604030504040204" pitchFamily="50" charset="-128"/>
              </a:rPr>
              <a:t>ケース２</a:t>
            </a:r>
            <a:r>
              <a:rPr lang="ja-JP" altLang="en-US" sz="900" dirty="0" smtClean="0">
                <a:latin typeface="Meiryo UI" panose="020B0604030504040204" pitchFamily="50" charset="-128"/>
                <a:ea typeface="Meiryo UI" panose="020B0604030504040204" pitchFamily="50" charset="-128"/>
              </a:rPr>
              <a:t>）に基づく大阪府政策企画部推計。</a:t>
            </a:r>
            <a:endPar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178AA22E-FCB1-45B3-87A6-15F3CBAFE844}"/>
              </a:ext>
            </a:extLst>
          </p:cNvPr>
          <p:cNvSpPr txBox="1"/>
          <p:nvPr/>
        </p:nvSpPr>
        <p:spPr>
          <a:xfrm>
            <a:off x="4690890" y="5053332"/>
            <a:ext cx="2617413" cy="230832"/>
          </a:xfrm>
          <a:prstGeom prst="rect">
            <a:avLst/>
          </a:prstGeom>
          <a:noFill/>
        </p:spPr>
        <p:txBody>
          <a:bodyPr wrap="square" rtlCol="0">
            <a:spAutoFit/>
          </a:bodyPr>
          <a:lstStyle/>
          <a:p>
            <a:pPr lvl="0">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出典</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：総務省「住民基本台帳人口移動報告」</a:t>
            </a:r>
            <a:endPar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107504" y="753085"/>
            <a:ext cx="8856984" cy="784830"/>
          </a:xfrm>
          <a:prstGeom prst="rect">
            <a:avLst/>
          </a:prstGeom>
        </p:spPr>
        <p:txBody>
          <a:bodyPr wrap="square">
            <a:spAutoFit/>
          </a:bodyPr>
          <a:lstStyle/>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自然</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増減は、出生率が低い水準で推移しており、出生数が減少する一方で死亡数が増加し、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自然減が拡大傾向にあります。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社会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増減は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、全国からは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転入超過であるものの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、東京圏へは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一貫して転出超過となっています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65682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．基本方針</a:t>
            </a:r>
            <a:endPar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5</a:t>
            </a:fld>
            <a:endParaRPr lang="ja-JP" altLang="en-US" dirty="0">
              <a:solidFill>
                <a:prstClr val="black"/>
              </a:solidFill>
            </a:endParaRPr>
          </a:p>
        </p:txBody>
      </p:sp>
      <p:sp>
        <p:nvSpPr>
          <p:cNvPr id="6" name="正方形/長方形 5"/>
          <p:cNvSpPr/>
          <p:nvPr/>
        </p:nvSpPr>
        <p:spPr>
          <a:xfrm>
            <a:off x="107504" y="796817"/>
            <a:ext cx="8856984" cy="1246495"/>
          </a:xfrm>
          <a:prstGeom prst="rect">
            <a:avLst/>
          </a:prstGeom>
        </p:spPr>
        <p:txBody>
          <a:bodyPr wrap="square">
            <a:spAutoFit/>
          </a:bodyPr>
          <a:lstStyle/>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年代別の人口構成は、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年の国勢調査では、高齢者</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人口が全体の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分の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を超え、年少人口や生産年齢人口が減少しており、少子高齢化が進んでいます。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ますます少子高齢化が進み、</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2045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年には高齢者人口が全体の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割近くに達し、年少人口は全体の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割程度にまで減少し、生産年齢人口は全体の半数程度まで減少する見込みです。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2"/>
          <p:cNvSpPr>
            <a:spLocks noChangeArrowheads="1"/>
          </p:cNvSpPr>
          <p:nvPr/>
        </p:nvSpPr>
        <p:spPr bwMode="auto">
          <a:xfrm>
            <a:off x="323528" y="2104556"/>
            <a:ext cx="2362347" cy="440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■人口構成の推移</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178AA22E-FCB1-45B3-87A6-15F3CBAFE844}"/>
              </a:ext>
            </a:extLst>
          </p:cNvPr>
          <p:cNvSpPr txBox="1"/>
          <p:nvPr/>
        </p:nvSpPr>
        <p:spPr>
          <a:xfrm>
            <a:off x="1799691" y="6073327"/>
            <a:ext cx="5472608" cy="369332"/>
          </a:xfrm>
          <a:prstGeom prst="rect">
            <a:avLst/>
          </a:prstGeom>
          <a:noFill/>
        </p:spPr>
        <p:txBody>
          <a:bodyPr wrap="square" rtlCol="0">
            <a:spAutoFit/>
          </a:bodyPr>
          <a:lstStyle/>
          <a:p>
            <a:pPr lvl="0">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出典</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en-US" altLang="ja-JP"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2015</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年までは総務省「国勢調査</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en-US" altLang="ja-JP"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2020</a:t>
            </a: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年以降</a:t>
            </a:r>
            <a:r>
              <a:rPr lang="ja-JP" altLang="en-US" sz="900" dirty="0" smtClean="0">
                <a:latin typeface="Meiryo UI" panose="020B0604030504040204" pitchFamily="50" charset="-128"/>
                <a:ea typeface="Meiryo UI" panose="020B0604030504040204" pitchFamily="50" charset="-128"/>
              </a:rPr>
              <a:t>は「</a:t>
            </a:r>
            <a:r>
              <a:rPr lang="ja-JP" altLang="en-US" sz="900" dirty="0">
                <a:latin typeface="Meiryo UI" panose="020B0604030504040204" pitchFamily="50" charset="-128"/>
                <a:ea typeface="Meiryo UI" panose="020B0604030504040204" pitchFamily="50" charset="-128"/>
              </a:rPr>
              <a:t>大阪府の将来推計</a:t>
            </a:r>
            <a:r>
              <a:rPr lang="ja-JP" altLang="en-US" sz="900" dirty="0" smtClean="0">
                <a:latin typeface="Meiryo UI" panose="020B0604030504040204" pitchFamily="50" charset="-128"/>
                <a:ea typeface="Meiryo UI" panose="020B0604030504040204" pitchFamily="50" charset="-128"/>
              </a:rPr>
              <a:t>人口について（</a:t>
            </a:r>
            <a:r>
              <a:rPr lang="en-US" altLang="ja-JP" sz="900" dirty="0" smtClean="0">
                <a:latin typeface="Meiryo UI" panose="020B0604030504040204" pitchFamily="50" charset="-128"/>
                <a:ea typeface="Meiryo UI" panose="020B0604030504040204" pitchFamily="50" charset="-128"/>
              </a:rPr>
              <a:t>2018</a:t>
            </a:r>
            <a:r>
              <a:rPr lang="ja-JP" altLang="en-US" sz="900" dirty="0" smtClean="0">
                <a:latin typeface="Meiryo UI" panose="020B0604030504040204" pitchFamily="50" charset="-128"/>
                <a:ea typeface="Meiryo UI" panose="020B0604030504040204" pitchFamily="50" charset="-128"/>
              </a:rPr>
              <a:t>年</a:t>
            </a:r>
            <a:r>
              <a:rPr lang="en-US" altLang="ja-JP" sz="900" dirty="0" smtClean="0">
                <a:latin typeface="Meiryo UI" panose="020B0604030504040204" pitchFamily="50" charset="-128"/>
                <a:ea typeface="Meiryo UI" panose="020B0604030504040204" pitchFamily="50" charset="-128"/>
              </a:rPr>
              <a:t>8</a:t>
            </a:r>
            <a:r>
              <a:rPr lang="ja-JP" altLang="en-US" sz="900" dirty="0" smtClean="0">
                <a:latin typeface="Meiryo UI" panose="020B0604030504040204" pitchFamily="50" charset="-128"/>
                <a:ea typeface="Meiryo UI" panose="020B0604030504040204" pitchFamily="50" charset="-128"/>
              </a:rPr>
              <a:t>月）」に</a:t>
            </a:r>
            <a:endParaRPr lang="en-US" altLang="ja-JP" sz="900" dirty="0" smtClean="0">
              <a:latin typeface="Meiryo UI" panose="020B0604030504040204" pitchFamily="50" charset="-128"/>
              <a:ea typeface="Meiryo UI" panose="020B0604030504040204" pitchFamily="50" charset="-128"/>
            </a:endParaRPr>
          </a:p>
          <a:p>
            <a:pPr lvl="0">
              <a:defRPr/>
            </a:pPr>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おける大阪府</a:t>
            </a:r>
            <a:r>
              <a:rPr lang="ja-JP" altLang="en-US" sz="900" dirty="0">
                <a:latin typeface="Meiryo UI" panose="020B0604030504040204" pitchFamily="50" charset="-128"/>
                <a:ea typeface="Meiryo UI" panose="020B0604030504040204" pitchFamily="50" charset="-128"/>
              </a:rPr>
              <a:t>の人口</a:t>
            </a:r>
            <a:r>
              <a:rPr lang="ja-JP" altLang="en-US" sz="900" dirty="0" smtClean="0">
                <a:latin typeface="Meiryo UI" panose="020B0604030504040204" pitchFamily="50" charset="-128"/>
                <a:ea typeface="Meiryo UI" panose="020B0604030504040204" pitchFamily="50" charset="-128"/>
              </a:rPr>
              <a:t>推計（</a:t>
            </a:r>
            <a:r>
              <a:rPr lang="ja-JP" altLang="en-US" sz="900" dirty="0">
                <a:latin typeface="Meiryo UI" panose="020B0604030504040204" pitchFamily="50" charset="-128"/>
                <a:ea typeface="Meiryo UI" panose="020B0604030504040204" pitchFamily="50" charset="-128"/>
              </a:rPr>
              <a:t>ケース２</a:t>
            </a:r>
            <a:r>
              <a:rPr lang="ja-JP" altLang="en-US" sz="900" dirty="0" smtClean="0">
                <a:latin typeface="Meiryo UI" panose="020B0604030504040204" pitchFamily="50" charset="-128"/>
                <a:ea typeface="Meiryo UI" panose="020B0604030504040204" pitchFamily="50" charset="-128"/>
              </a:rPr>
              <a:t>）に基づく大阪府政策企画部推計。</a:t>
            </a:r>
            <a:endPar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1079615" y="2627215"/>
            <a:ext cx="6912760" cy="3384868"/>
          </a:xfrm>
          <a:prstGeom prst="rect">
            <a:avLst/>
          </a:prstGeom>
        </p:spPr>
      </p:pic>
    </p:spTree>
    <p:extLst>
      <p:ext uri="{BB962C8B-B14F-4D97-AF65-F5344CB8AC3E}">
        <p14:creationId xmlns:p14="http://schemas.microsoft.com/office/powerpoint/2010/main" val="168832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．基本方針</a:t>
            </a:r>
            <a:endPar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6</a:t>
            </a:fld>
            <a:endParaRPr lang="ja-JP" altLang="en-US" dirty="0">
              <a:solidFill>
                <a:prstClr val="black"/>
              </a:solidFill>
            </a:endParaRPr>
          </a:p>
        </p:txBody>
      </p:sp>
      <p:sp>
        <p:nvSpPr>
          <p:cNvPr id="6" name="正方形/長方形 5"/>
          <p:cNvSpPr/>
          <p:nvPr/>
        </p:nvSpPr>
        <p:spPr>
          <a:xfrm>
            <a:off x="107504" y="753085"/>
            <a:ext cx="8856984" cy="553998"/>
          </a:xfrm>
          <a:prstGeom prst="rect">
            <a:avLst/>
          </a:prstGeom>
        </p:spPr>
        <p:txBody>
          <a:bodyPr wrap="square">
            <a:spAutoFit/>
          </a:bodyPr>
          <a:lstStyle/>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外国人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人口は、大阪府の人口に占める割合が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を超えて増加傾向にあります。</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月の新たな在留資格の創設等に伴って、今後さらなる外国人人口の増加が見込まれます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2"/>
          <p:cNvSpPr>
            <a:spLocks noChangeArrowheads="1"/>
          </p:cNvSpPr>
          <p:nvPr/>
        </p:nvSpPr>
        <p:spPr bwMode="auto">
          <a:xfrm>
            <a:off x="4627435" y="1730229"/>
            <a:ext cx="4249905" cy="440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■外国人割合の多い都道府県（</a:t>
            </a:r>
            <a:r>
              <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2"/>
          <p:cNvSpPr>
            <a:spLocks noChangeArrowheads="1"/>
          </p:cNvSpPr>
          <p:nvPr/>
        </p:nvSpPr>
        <p:spPr bwMode="auto">
          <a:xfrm>
            <a:off x="344989" y="1730229"/>
            <a:ext cx="4032448" cy="440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■外国人人口の推移</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178AA22E-FCB1-45B3-87A6-15F3CBAFE844}"/>
              </a:ext>
            </a:extLst>
          </p:cNvPr>
          <p:cNvSpPr txBox="1"/>
          <p:nvPr/>
        </p:nvSpPr>
        <p:spPr>
          <a:xfrm>
            <a:off x="5470071" y="5156185"/>
            <a:ext cx="3610529" cy="230832"/>
          </a:xfrm>
          <a:prstGeom prst="rect">
            <a:avLst/>
          </a:prstGeom>
          <a:noFill/>
        </p:spPr>
        <p:txBody>
          <a:bodyPr wrap="square" rtlCol="0">
            <a:spAutoFit/>
          </a:bodyPr>
          <a:lstStyle/>
          <a:p>
            <a:pPr lvl="0">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出典</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：総務省「住民基本台帳に基づく人口、人口動態及び世帯数」</a:t>
            </a:r>
            <a:endPar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pic>
        <p:nvPicPr>
          <p:cNvPr id="16" name="図 15"/>
          <p:cNvPicPr>
            <a:picLocks noChangeAspect="1"/>
          </p:cNvPicPr>
          <p:nvPr/>
        </p:nvPicPr>
        <p:blipFill>
          <a:blip r:embed="rId2"/>
          <a:stretch>
            <a:fillRect/>
          </a:stretch>
        </p:blipFill>
        <p:spPr>
          <a:xfrm>
            <a:off x="4788024" y="2409406"/>
            <a:ext cx="3824524" cy="2155225"/>
          </a:xfrm>
          <a:prstGeom prst="rect">
            <a:avLst/>
          </a:prstGeom>
        </p:spPr>
      </p:pic>
      <p:pic>
        <p:nvPicPr>
          <p:cNvPr id="17" name="図 16"/>
          <p:cNvPicPr>
            <a:picLocks noChangeAspect="1"/>
          </p:cNvPicPr>
          <p:nvPr/>
        </p:nvPicPr>
        <p:blipFill>
          <a:blip r:embed="rId3"/>
          <a:stretch>
            <a:fillRect/>
          </a:stretch>
        </p:blipFill>
        <p:spPr>
          <a:xfrm>
            <a:off x="119205" y="2198352"/>
            <a:ext cx="4258232" cy="3324574"/>
          </a:xfrm>
          <a:prstGeom prst="rect">
            <a:avLst/>
          </a:prstGeom>
        </p:spPr>
      </p:pic>
    </p:spTree>
    <p:extLst>
      <p:ext uri="{BB962C8B-B14F-4D97-AF65-F5344CB8AC3E}">
        <p14:creationId xmlns:p14="http://schemas.microsoft.com/office/powerpoint/2010/main" val="2698517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．基本方針</a:t>
            </a:r>
            <a:endPar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7</a:t>
            </a:fld>
            <a:endParaRPr lang="ja-JP" altLang="en-US" dirty="0">
              <a:solidFill>
                <a:prstClr val="black"/>
              </a:solidFill>
            </a:endParaRPr>
          </a:p>
        </p:txBody>
      </p:sp>
      <p:sp>
        <p:nvSpPr>
          <p:cNvPr id="6" name="正方形/長方形 5"/>
          <p:cNvSpPr/>
          <p:nvPr/>
        </p:nvSpPr>
        <p:spPr>
          <a:xfrm>
            <a:off x="107504" y="753085"/>
            <a:ext cx="8856984" cy="784830"/>
          </a:xfrm>
          <a:prstGeom prst="rect">
            <a:avLst/>
          </a:prstGeom>
        </p:spPr>
        <p:txBody>
          <a:bodyPr wrap="square">
            <a:spAutoFit/>
          </a:bodyPr>
          <a:lstStyle/>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近年、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交流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人口のうち来</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阪外国人旅行者数が大きく増加しており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のにぎわいや経済へ</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の好影響</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が期待されます。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2"/>
          <a:stretch>
            <a:fillRect/>
          </a:stretch>
        </p:blipFill>
        <p:spPr>
          <a:xfrm>
            <a:off x="395536" y="2245752"/>
            <a:ext cx="4127350" cy="3889585"/>
          </a:xfrm>
          <a:prstGeom prst="rect">
            <a:avLst/>
          </a:prstGeom>
        </p:spPr>
      </p:pic>
      <p:sp>
        <p:nvSpPr>
          <p:cNvPr id="7" name="Rectangle 2"/>
          <p:cNvSpPr>
            <a:spLocks noChangeArrowheads="1"/>
          </p:cNvSpPr>
          <p:nvPr/>
        </p:nvSpPr>
        <p:spPr bwMode="auto">
          <a:xfrm>
            <a:off x="344988" y="1750553"/>
            <a:ext cx="4249905" cy="440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■外国人訪問者数の推移（観光・レジャー目的）</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178AA22E-FCB1-45B3-87A6-15F3CBAFE844}"/>
              </a:ext>
            </a:extLst>
          </p:cNvPr>
          <p:cNvSpPr txBox="1"/>
          <p:nvPr/>
        </p:nvSpPr>
        <p:spPr>
          <a:xfrm>
            <a:off x="467544" y="6144094"/>
            <a:ext cx="3909893" cy="230832"/>
          </a:xfrm>
          <a:prstGeom prst="rect">
            <a:avLst/>
          </a:prstGeom>
          <a:noFill/>
        </p:spPr>
        <p:txBody>
          <a:bodyPr wrap="square" rtlCol="0">
            <a:spAutoFit/>
          </a:bodyPr>
          <a:lstStyle/>
          <a:p>
            <a:pPr lvl="0">
              <a:defRPr/>
            </a:pPr>
            <a:r>
              <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出典</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：「地域経済分析システム（</a:t>
            </a:r>
            <a:r>
              <a:rPr kumimoji="1" lang="en-US" altLang="ja-JP"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RESAS</a:t>
            </a:r>
            <a:r>
              <a:rPr kumimoji="1" lang="ja-JP" altLang="en-US" sz="9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）」より大阪府政策企画部作成</a:t>
            </a:r>
            <a:endParaRPr kumimoji="1"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pic>
        <p:nvPicPr>
          <p:cNvPr id="16" name="図 15"/>
          <p:cNvPicPr>
            <a:picLocks noChangeAspect="1"/>
          </p:cNvPicPr>
          <p:nvPr/>
        </p:nvPicPr>
        <p:blipFill>
          <a:blip r:embed="rId3"/>
          <a:stretch>
            <a:fillRect/>
          </a:stretch>
        </p:blipFill>
        <p:spPr>
          <a:xfrm>
            <a:off x="4797955" y="2450848"/>
            <a:ext cx="4282645" cy="2998973"/>
          </a:xfrm>
          <a:prstGeom prst="rect">
            <a:avLst/>
          </a:prstGeom>
        </p:spPr>
      </p:pic>
      <p:sp>
        <p:nvSpPr>
          <p:cNvPr id="17" name="Rectangle 2"/>
          <p:cNvSpPr>
            <a:spLocks noChangeArrowheads="1"/>
          </p:cNvSpPr>
          <p:nvPr/>
        </p:nvSpPr>
        <p:spPr bwMode="auto">
          <a:xfrm>
            <a:off x="5148065" y="1750553"/>
            <a:ext cx="3816424" cy="658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■国別訪問者数の割合</a:t>
            </a:r>
            <a:endPar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spcBef>
                <a:spcPct val="0"/>
              </a:spcBef>
              <a:buClr>
                <a:srgbClr val="D6ECFF"/>
              </a:buClr>
              <a:buFont typeface="Wingdings" pitchFamily="2" charset="2"/>
              <a:buNone/>
            </a:pP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（観光・レジャー目的・</a:t>
            </a:r>
            <a:r>
              <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16746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6"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8</a:t>
            </a:fld>
            <a:endParaRPr lang="ja-JP" altLang="en-US" dirty="0">
              <a:solidFill>
                <a:prstClr val="black"/>
              </a:solidFill>
            </a:endParaRPr>
          </a:p>
        </p:txBody>
      </p:sp>
      <p:sp>
        <p:nvSpPr>
          <p:cNvPr id="9" name="正方形/長方形 8"/>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p>
        </p:txBody>
      </p:sp>
      <p:sp>
        <p:nvSpPr>
          <p:cNvPr id="14" name="正方形/長方形 13"/>
          <p:cNvSpPr/>
          <p:nvPr/>
        </p:nvSpPr>
        <p:spPr>
          <a:xfrm>
            <a:off x="129884" y="836712"/>
            <a:ext cx="8856984" cy="553998"/>
          </a:xfrm>
          <a:prstGeom prst="rect">
            <a:avLst/>
          </a:prstGeom>
        </p:spPr>
        <p:txBody>
          <a:bodyPr wrap="square">
            <a:spAutoFit/>
          </a:bodyPr>
          <a:lstStyle/>
          <a:p>
            <a:pPr marL="180000" indent="-457200" algn="just">
              <a:lnSpc>
                <a:spcPts val="1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人口減少・超高齢社会」においても、持続的発展を実現する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ため、「大阪府人口ビジョン」の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取組みの方向性に基づき、施策を推進していく必要があります。</a:t>
            </a:r>
            <a:endParaRPr lang="en-US" altLang="ja-JP" sz="1600" dirty="0" smtClean="0"/>
          </a:p>
        </p:txBody>
      </p:sp>
      <p:sp>
        <p:nvSpPr>
          <p:cNvPr id="15" name="Rectangle 2"/>
          <p:cNvSpPr>
            <a:spLocks noChangeArrowheads="1"/>
          </p:cNvSpPr>
          <p:nvPr/>
        </p:nvSpPr>
        <p:spPr bwMode="auto">
          <a:xfrm>
            <a:off x="323528" y="1804609"/>
            <a:ext cx="4176836" cy="283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■「大阪府人口ビジョン」の取組みの方向性</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6" name="図 15"/>
          <p:cNvPicPr>
            <a:picLocks noChangeAspect="1"/>
          </p:cNvPicPr>
          <p:nvPr/>
        </p:nvPicPr>
        <p:blipFill>
          <a:blip r:embed="rId2"/>
          <a:stretch>
            <a:fillRect/>
          </a:stretch>
        </p:blipFill>
        <p:spPr>
          <a:xfrm>
            <a:off x="1475656" y="2274913"/>
            <a:ext cx="6334293" cy="4322439"/>
          </a:xfrm>
          <a:prstGeom prst="rect">
            <a:avLst/>
          </a:prstGeom>
        </p:spPr>
      </p:pic>
    </p:spTree>
    <p:extLst>
      <p:ext uri="{BB962C8B-B14F-4D97-AF65-F5344CB8AC3E}">
        <p14:creationId xmlns:p14="http://schemas.microsoft.com/office/powerpoint/2010/main" val="839256401"/>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12971</TotalTime>
  <Words>1217</Words>
  <Application>Microsoft Office PowerPoint</Application>
  <PresentationFormat>画面に合わせる (4:3)</PresentationFormat>
  <Paragraphs>412</Paragraphs>
  <Slides>21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HGPｺﾞｼｯｸM</vt:lpstr>
      <vt:lpstr>Meiryo UI</vt:lpstr>
      <vt:lpstr>ＭＳ Ｐゴシック</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河瀬　庸平</cp:lastModifiedBy>
  <cp:revision>1152</cp:revision>
  <cp:lastPrinted>2019-08-15T05:12:45Z</cp:lastPrinted>
  <dcterms:created xsi:type="dcterms:W3CDTF">2015-04-22T03:25:50Z</dcterms:created>
  <dcterms:modified xsi:type="dcterms:W3CDTF">2019-08-16T02:13:49Z</dcterms:modified>
</cp:coreProperties>
</file>