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648" r:id="rId1"/>
  </p:sldMasterIdLst>
  <p:notesMasterIdLst>
    <p:notesMasterId r:id="rId7"/>
  </p:notesMasterIdLst>
  <p:sldIdLst>
    <p:sldId id="1181" r:id="rId2"/>
    <p:sldId id="1185" r:id="rId3"/>
    <p:sldId id="1184" r:id="rId4"/>
    <p:sldId id="1187" r:id="rId5"/>
    <p:sldId id="1186" r:id="rId6"/>
  </p:sldIdLst>
  <p:sldSz cx="9144000" cy="6858000" type="screen4x3"/>
  <p:notesSz cx="6807200" cy="9939338"/>
  <p:custShowLst>
    <p:custShow name="印刷用" id="0">
      <p:sldLst/>
    </p:custShow>
  </p:custShow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作成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E7"/>
    <a:srgbClr val="FFE6CC"/>
    <a:srgbClr val="FEB80A"/>
    <a:srgbClr val="E6E6E6"/>
    <a:srgbClr val="0000FF"/>
    <a:srgbClr val="666666"/>
    <a:srgbClr val="A5A5A5"/>
    <a:srgbClr val="FFCCFF"/>
    <a:srgbClr val="4472C4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6" autoAdjust="0"/>
    <p:restoredTop sz="93899" autoAdjust="0"/>
  </p:normalViewPr>
  <p:slideViewPr>
    <p:cSldViewPr snapToGrid="0">
      <p:cViewPr varScale="1">
        <p:scale>
          <a:sx n="75" d="100"/>
          <a:sy n="75" d="100"/>
        </p:scale>
        <p:origin x="1440" y="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3798" y="108"/>
      </p:cViewPr>
      <p:guideLst>
        <p:guide orient="horz" pos="3130"/>
        <p:guide pos="214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575" cy="496888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40" y="0"/>
            <a:ext cx="2949575" cy="496888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fld id="{BEC7E683-BBDE-45AC-A4FF-3989F8F6A592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3" rIns="91425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25" tIns="45713" rIns="91425" bIns="457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864"/>
            <a:ext cx="2949575" cy="496887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40" y="9440864"/>
            <a:ext cx="2949575" cy="496887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DE9D0732-3674-4A86-B757-2431B39219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014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D8878-A1D4-4D9F-A7AF-9CD719586B2C}" type="datetime1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D74-59DD-45F1-9699-79ABB01F93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397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1729-8035-4756-8E69-580C3B4090EC}" type="datetime1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D74-59DD-45F1-9699-79ABB01F93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36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9A9C9-6717-4982-B42D-5DA2A6C25588}" type="datetime1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D74-59DD-45F1-9699-79ABB01F93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4139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2B93D-6C0F-4AA4-9683-914B4CC84277}" type="datetime1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D74-59DD-45F1-9699-79ABB01F93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083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6FF6-914B-4F19-A5E8-79044A84C5F8}" type="datetime1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D74-59DD-45F1-9699-79ABB01F93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6625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A4ED-79E7-463A-8C6C-F9E9EA734C1E}" type="datetime1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D74-59DD-45F1-9699-79ABB01F93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9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5AE54-F96B-4A8F-B157-77405318F1B7}" type="datetime1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D74-59DD-45F1-9699-79ABB01F93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569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A11C-C4BE-420B-871A-BE440AFF9F01}" type="datetime1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D74-59DD-45F1-9699-79ABB01F93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5548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3668F-F9C8-49C1-80D0-FE9EA8F9B65E}" type="datetime1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D74-59DD-45F1-9699-79ABB01F93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5780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CBD32-5DDC-4632-8AB4-E9E663DC2CDE}" type="datetime1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D74-59DD-45F1-9699-79ABB01F93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0995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4C00-556A-4231-A9CB-B99D3C0A4078}" type="datetime1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D74-59DD-45F1-9699-79ABB01F93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252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52E92-8536-4F0E-985C-39CEE666AFD3}" type="datetime1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66D74-59DD-45F1-9699-79ABB01F93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741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0" y="2890391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第３期大阪府まち・ひと・しごと創生総合戦略の</a:t>
            </a:r>
            <a:endParaRPr lang="en-US" altLang="ja-JP" sz="30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3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一部改訂案　</a:t>
            </a:r>
            <a:endParaRPr lang="en-US" altLang="ja-JP" sz="30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3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（具体的目標（</a:t>
            </a:r>
            <a:r>
              <a:rPr lang="en-US" altLang="ja-JP" sz="3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KPI</a:t>
            </a:r>
            <a:r>
              <a:rPr lang="ja-JP" altLang="en-US" sz="3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）の一部更新）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1D3299-3AC9-424C-B312-5FC031C41704}"/>
              </a:ext>
            </a:extLst>
          </p:cNvPr>
          <p:cNvSpPr/>
          <p:nvPr/>
        </p:nvSpPr>
        <p:spPr>
          <a:xfrm>
            <a:off x="7269244" y="655579"/>
            <a:ext cx="1471519" cy="5029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9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資料３－１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F4D7EA2-1B92-4E78-BE2D-C7150A3DAC71}"/>
              </a:ext>
            </a:extLst>
          </p:cNvPr>
          <p:cNvSpPr/>
          <p:nvPr/>
        </p:nvSpPr>
        <p:spPr>
          <a:xfrm>
            <a:off x="3542024" y="232001"/>
            <a:ext cx="54483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令和８</a:t>
            </a:r>
            <a:r>
              <a:rPr lang="ja-JP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年度第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lang="ja-JP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回大阪府まち・ひと・しごと創生推進審議会</a:t>
            </a:r>
            <a:endParaRPr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0340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B3496A5-BA96-45E6-BE80-133DFE8E868A}"/>
              </a:ext>
            </a:extLst>
          </p:cNvPr>
          <p:cNvCxnSpPr>
            <a:cxnSpLocks/>
          </p:cNvCxnSpPr>
          <p:nvPr/>
        </p:nvCxnSpPr>
        <p:spPr>
          <a:xfrm>
            <a:off x="179512" y="557972"/>
            <a:ext cx="878497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216B40-A191-4615-8511-5DEDE72FE922}"/>
              </a:ext>
            </a:extLst>
          </p:cNvPr>
          <p:cNvSpPr/>
          <p:nvPr/>
        </p:nvSpPr>
        <p:spPr>
          <a:xfrm>
            <a:off x="156884" y="664388"/>
            <a:ext cx="88569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457200" algn="just"/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○具体的目標（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KPI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）の更新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0000" indent="-457200" algn="just"/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Ⅰ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若者が活躍でき、子育て安心の都市「大阪」の実現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基本目標　「①これからの大阪を担うひとをつくる」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具体的目標（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KPI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）「英語力を有する生徒の割合」の目標値及び目標年度を更新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更新の理由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目標年度に到達したため。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更新の考え方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「第２次大阪府教育振興基本計画　前期事業計画」に基づき更新。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8077464-4B86-4BEF-91C0-EBECAC53DFD5}"/>
              </a:ext>
            </a:extLst>
          </p:cNvPr>
          <p:cNvSpPr/>
          <p:nvPr/>
        </p:nvSpPr>
        <p:spPr>
          <a:xfrm>
            <a:off x="8432528" y="6489340"/>
            <a:ext cx="648072" cy="31786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fld id="{C8692C38-0430-4F61-A0D4-4C5C3C1314F7}" type="slidenum">
              <a:rPr lang="ja-JP" altLang="en-US" smtClean="0">
                <a:solidFill>
                  <a:prstClr val="black"/>
                </a:solidFill>
              </a:rPr>
              <a:pPr algn="ctr"/>
              <a:t>1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3564585-ED82-47BB-AC56-F6A00235797A}"/>
              </a:ext>
            </a:extLst>
          </p:cNvPr>
          <p:cNvSpPr/>
          <p:nvPr/>
        </p:nvSpPr>
        <p:spPr>
          <a:xfrm>
            <a:off x="360257" y="4371512"/>
            <a:ext cx="8123332" cy="4770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80975" marR="0" lvl="0" indent="-180975" algn="just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Meiryo UI" panose="020B0604030504040204" charset="-128"/>
              </a:rPr>
              <a:t>※</a:t>
            </a: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CEFR</a:t>
            </a: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（</a:t>
            </a: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Common European Framework of Reference for Languages: Learning, teaching, assessment</a:t>
            </a: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）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charset="-128"/>
              <a:ea typeface="Meiryo UI" panose="020B0604030504040204" charset="-128"/>
              <a:cs typeface="+mn-cs"/>
            </a:endParaRPr>
          </a:p>
          <a:p>
            <a:pPr marL="93980" marR="0" lvl="0" indent="-93980" algn="just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：外国語の学習、教授、評価のためのヨーロッパ共通参照枠のこと。語学シラバスやカリキュラムの手引きの作成、学習指導教材の編集、外国語運用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charset="-128"/>
              <a:ea typeface="Meiryo UI" panose="020B0604030504040204" charset="-128"/>
              <a:cs typeface="+mn-cs"/>
            </a:endParaRPr>
          </a:p>
          <a:p>
            <a:pPr marL="93980" marR="0" lvl="0" indent="-93980" algn="just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50" dirty="0">
                <a:solidFill>
                  <a:prstClr val="black"/>
                </a:solidFill>
                <a:latin typeface="Meiryo UI" panose="020B0604030504040204" charset="-128"/>
                <a:ea typeface="Meiryo UI" panose="020B0604030504040204" charset="-128"/>
              </a:rPr>
              <a:t>　 </a:t>
            </a: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能力の評価のために、透明性が高く、分かりやすい、包括的な基盤を提供するものとして、平成 </a:t>
            </a: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13</a:t>
            </a: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（</a:t>
            </a: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2001</a:t>
            </a: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）年に欧州評議会が発表。 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charset="-128"/>
              <a:ea typeface="Meiryo UI" panose="020B0604030504040204" charset="-128"/>
              <a:cs typeface="Meiryo UI" panose="020B0604030504040204" charset="-128"/>
            </a:endParaRPr>
          </a:p>
        </p:txBody>
      </p:sp>
      <p:graphicFrame>
        <p:nvGraphicFramePr>
          <p:cNvPr id="11" name="表 7">
            <a:extLst>
              <a:ext uri="{FF2B5EF4-FFF2-40B4-BE49-F238E27FC236}">
                <a16:creationId xmlns:a16="http://schemas.microsoft.com/office/drawing/2014/main" id="{FD6D9F3F-C4DC-4AF4-9B04-D748F57E4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626218"/>
              </p:ext>
            </p:extLst>
          </p:nvPr>
        </p:nvGraphicFramePr>
        <p:xfrm>
          <a:off x="373633" y="3091287"/>
          <a:ext cx="8423486" cy="124831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85321">
                  <a:extLst>
                    <a:ext uri="{9D8B030D-6E8A-4147-A177-3AD203B41FA5}">
                      <a16:colId xmlns:a16="http://schemas.microsoft.com/office/drawing/2014/main" val="3405846777"/>
                    </a:ext>
                  </a:extLst>
                </a:gridCol>
                <a:gridCol w="3343835">
                  <a:extLst>
                    <a:ext uri="{9D8B030D-6E8A-4147-A177-3AD203B41FA5}">
                      <a16:colId xmlns:a16="http://schemas.microsoft.com/office/drawing/2014/main" val="1028074436"/>
                    </a:ext>
                  </a:extLst>
                </a:gridCol>
                <a:gridCol w="1694330">
                  <a:extLst>
                    <a:ext uri="{9D8B030D-6E8A-4147-A177-3AD203B41FA5}">
                      <a16:colId xmlns:a16="http://schemas.microsoft.com/office/drawing/2014/main" val="804146785"/>
                    </a:ext>
                  </a:extLst>
                </a:gridCol>
              </a:tblGrid>
              <a:tr h="30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現行の具体的目標（</a:t>
                      </a:r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</a:rPr>
                        <a:t>KPI</a:t>
                      </a: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）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更新後の具体的目標（</a:t>
                      </a:r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</a:rPr>
                        <a:t>KPI</a:t>
                      </a: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）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戦略策定時の数値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726414"/>
                  </a:ext>
                </a:extLst>
              </a:tr>
              <a:tr h="9423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○英語力を有する生徒の割合：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％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年度）</a:t>
                      </a:r>
                      <a:r>
                        <a:rPr kumimoji="1" lang="en-US" altLang="ja-JP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【</a:t>
                      </a:r>
                      <a:r>
                        <a:rPr kumimoji="1" lang="ja-JP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目標は毎年度更新</a:t>
                      </a:r>
                      <a:r>
                        <a:rPr kumimoji="1" lang="en-US" altLang="ja-JP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　（中３：</a:t>
                      </a:r>
                      <a:r>
                        <a:rPr kumimoji="1" lang="en-US" altLang="ja-JP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CEFR</a:t>
                      </a:r>
                      <a:r>
                        <a:rPr kumimoji="1" lang="en-US" altLang="ja-JP" sz="9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1" lang="en-US" altLang="ja-JP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A1</a:t>
                      </a:r>
                      <a:r>
                        <a:rPr kumimoji="1" lang="ja-JP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レベル（英検３級相当）以上、</a:t>
                      </a:r>
                      <a:endParaRPr kumimoji="1" lang="en-US" altLang="ja-JP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　　　 高３：</a:t>
                      </a:r>
                      <a:r>
                        <a:rPr kumimoji="1" lang="en-US" altLang="ja-JP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CEFR A2</a:t>
                      </a:r>
                      <a:r>
                        <a:rPr kumimoji="1" lang="ja-JP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レベル（英検準２級相当）以上）</a:t>
                      </a:r>
                      <a:endParaRPr kumimoji="1" lang="en-US" altLang="ja-JP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○英語力を有する生徒の割合：</a:t>
                      </a:r>
                      <a:r>
                        <a:rPr kumimoji="1" lang="en-US" altLang="ja-JP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r>
                        <a:rPr kumimoji="1" lang="ja-JP" altLang="en-US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％</a:t>
                      </a:r>
                      <a:endParaRPr kumimoji="1" lang="en-US" altLang="ja-JP" sz="1200" b="1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2027</a:t>
                      </a:r>
                      <a:r>
                        <a:rPr kumimoji="1" lang="ja-JP" altLang="en-US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年度まで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　　（中３：</a:t>
                      </a:r>
                      <a:r>
                        <a:rPr kumimoji="1" lang="en-US" altLang="ja-JP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CEFR</a:t>
                      </a:r>
                      <a:r>
                        <a:rPr kumimoji="1" lang="en-US" altLang="ja-JP" sz="9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1" lang="en-US" altLang="ja-JP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A1</a:t>
                      </a:r>
                      <a:r>
                        <a:rPr kumimoji="1" lang="ja-JP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レベル（英検３級相当）以上、</a:t>
                      </a:r>
                      <a:endParaRPr kumimoji="1" lang="en-US" altLang="ja-JP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　　　 高３：</a:t>
                      </a:r>
                      <a:r>
                        <a:rPr kumimoji="1" lang="en-US" altLang="ja-JP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CEFR A2</a:t>
                      </a:r>
                      <a:r>
                        <a:rPr kumimoji="1" lang="ja-JP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レベル（英検準２級相当）以上）</a:t>
                      </a:r>
                      <a:endParaRPr kumimoji="1" lang="en-US" altLang="ja-JP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【2023</a:t>
                      </a:r>
                      <a:r>
                        <a:rPr kumimoji="1" lang="ja-JP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年度</a:t>
                      </a:r>
                      <a:r>
                        <a:rPr kumimoji="1" lang="en-US" altLang="ja-JP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】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中学校３年生：</a:t>
                      </a:r>
                      <a:r>
                        <a:rPr kumimoji="1" lang="en-US" altLang="ja-JP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51.2</a:t>
                      </a:r>
                      <a:r>
                        <a:rPr kumimoji="1" lang="ja-JP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％</a:t>
                      </a:r>
                      <a:endParaRPr kumimoji="1" lang="en-US" altLang="ja-JP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高校３年生：</a:t>
                      </a:r>
                      <a:r>
                        <a:rPr kumimoji="1" lang="en-US" altLang="ja-JP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56.2</a:t>
                      </a:r>
                      <a:r>
                        <a:rPr kumimoji="1" lang="ja-JP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％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9340196"/>
                  </a:ext>
                </a:extLst>
              </a:tr>
            </a:tbl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68FD348-5A9F-4CA0-9841-65E457A9AE54}"/>
              </a:ext>
            </a:extLst>
          </p:cNvPr>
          <p:cNvSpPr txBox="1"/>
          <p:nvPr/>
        </p:nvSpPr>
        <p:spPr>
          <a:xfrm>
            <a:off x="130131" y="139172"/>
            <a:ext cx="86536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/>
              <a:t>第３期大阪府まち・ひと・しごと創生総合戦略の一部改訂案　（具体的目標（</a:t>
            </a:r>
            <a:r>
              <a:rPr lang="en-US" altLang="ja-JP" sz="1600" dirty="0"/>
              <a:t>KPI</a:t>
            </a:r>
            <a:r>
              <a:rPr lang="ja-JP" altLang="en-US" sz="1600" dirty="0"/>
              <a:t>）の一部更新）</a:t>
            </a:r>
          </a:p>
        </p:txBody>
      </p:sp>
    </p:spTree>
    <p:extLst>
      <p:ext uri="{BB962C8B-B14F-4D97-AF65-F5344CB8AC3E}">
        <p14:creationId xmlns:p14="http://schemas.microsoft.com/office/powerpoint/2010/main" val="4107920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B3496A5-BA96-45E6-BE80-133DFE8E868A}"/>
              </a:ext>
            </a:extLst>
          </p:cNvPr>
          <p:cNvCxnSpPr>
            <a:cxnSpLocks/>
          </p:cNvCxnSpPr>
          <p:nvPr/>
        </p:nvCxnSpPr>
        <p:spPr>
          <a:xfrm>
            <a:off x="179512" y="557972"/>
            <a:ext cx="878497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216B40-A191-4615-8511-5DEDE72FE922}"/>
              </a:ext>
            </a:extLst>
          </p:cNvPr>
          <p:cNvSpPr/>
          <p:nvPr/>
        </p:nvSpPr>
        <p:spPr>
          <a:xfrm>
            <a:off x="156883" y="664388"/>
            <a:ext cx="95774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457200" algn="just"/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○具体的目標（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KPI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）の更新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0000" indent="-457200" algn="just"/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Ⅰ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若者が活躍でき、子育て安心の都市「大阪」の実現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基本目標　「②結婚・出産・子育ての希望をかなえる」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具体的目標（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KPI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）「女性活躍推進法に基づく推進計画の策定市町村数」の目標年度を更新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2070100" indent="-25273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　　</a:t>
            </a:r>
            <a:r>
              <a:rPr lang="ja-JP" altLang="en-US" sz="155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「６歳未満の子どもを持つ夫の育児・家事関連時間」の目標値及び目標年度を更新</a:t>
            </a:r>
            <a:endParaRPr lang="en-US" altLang="ja-JP" sz="155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更新の理由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目標年度に到達したため。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更新の考え方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「おおさか男女共同参画プラン（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2026-2030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）」 に基づき更新。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8077464-4B86-4BEF-91C0-EBECAC53DFD5}"/>
              </a:ext>
            </a:extLst>
          </p:cNvPr>
          <p:cNvSpPr/>
          <p:nvPr/>
        </p:nvSpPr>
        <p:spPr>
          <a:xfrm>
            <a:off x="8432528" y="6489340"/>
            <a:ext cx="648072" cy="31786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fld id="{C8692C38-0430-4F61-A0D4-4C5C3C1314F7}" type="slidenum">
              <a:rPr lang="ja-JP" altLang="en-US" smtClean="0">
                <a:solidFill>
                  <a:prstClr val="black"/>
                </a:solidFill>
              </a:rPr>
              <a:pPr algn="ctr"/>
              <a:t>2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AE8FB8C-9831-41AF-9769-7633BB4D6C11}"/>
              </a:ext>
            </a:extLst>
          </p:cNvPr>
          <p:cNvSpPr/>
          <p:nvPr/>
        </p:nvSpPr>
        <p:spPr>
          <a:xfrm>
            <a:off x="389538" y="5309388"/>
            <a:ext cx="8691062" cy="57708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Meiryo UI" panose="020B0604030504040204" charset="-128"/>
              </a:rPr>
              <a:t>※</a:t>
            </a: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Meiryo UI" panose="020B0604030504040204" charset="-128"/>
              </a:rPr>
              <a:t>女性活躍推進法に基づく推進計画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charset="-128"/>
              <a:ea typeface="Meiryo UI" panose="020B0604030504040204" charset="-128"/>
              <a:cs typeface="+mn-cs"/>
            </a:endParaRPr>
          </a:p>
          <a:p>
            <a:pPr marL="93980" marR="0" lvl="0" indent="-9398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：女性の職業生活における活躍の推進に関する法律（女性活躍推進法）に基づき、働く場⾯において⼥性活躍を推進するために、地域の特性を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charset="-128"/>
              <a:ea typeface="Meiryo UI" panose="020B0604030504040204" charset="-128"/>
              <a:cs typeface="+mn-cs"/>
            </a:endParaRPr>
          </a:p>
          <a:p>
            <a:pPr marL="93980" marR="0" lvl="0" indent="-9398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　 踏まえた施策をまとめたもの。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charset="-128"/>
              <a:ea typeface="Meiryo UI" panose="020B0604030504040204" charset="-128"/>
              <a:cs typeface="Meiryo UI" panose="020B0604030504040204" charset="-128"/>
            </a:endParaRPr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3F4DE41C-8E71-4D9F-9870-4F6608B9B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233482"/>
              </p:ext>
            </p:extLst>
          </p:nvPr>
        </p:nvGraphicFramePr>
        <p:xfrm>
          <a:off x="373633" y="3092400"/>
          <a:ext cx="8423486" cy="2191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85321">
                  <a:extLst>
                    <a:ext uri="{9D8B030D-6E8A-4147-A177-3AD203B41FA5}">
                      <a16:colId xmlns:a16="http://schemas.microsoft.com/office/drawing/2014/main" val="3405846777"/>
                    </a:ext>
                  </a:extLst>
                </a:gridCol>
                <a:gridCol w="3343835">
                  <a:extLst>
                    <a:ext uri="{9D8B030D-6E8A-4147-A177-3AD203B41FA5}">
                      <a16:colId xmlns:a16="http://schemas.microsoft.com/office/drawing/2014/main" val="1028074436"/>
                    </a:ext>
                  </a:extLst>
                </a:gridCol>
                <a:gridCol w="1694330">
                  <a:extLst>
                    <a:ext uri="{9D8B030D-6E8A-4147-A177-3AD203B41FA5}">
                      <a16:colId xmlns:a16="http://schemas.microsoft.com/office/drawing/2014/main" val="804146785"/>
                    </a:ext>
                  </a:extLst>
                </a:gridCol>
              </a:tblGrid>
              <a:tr h="25697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現行の具体的目標（</a:t>
                      </a:r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</a:rPr>
                        <a:t>KPI</a:t>
                      </a: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更新後の具体的目標（</a:t>
                      </a:r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</a:rPr>
                        <a:t>KPI</a:t>
                      </a: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戦略策定時の数値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726414"/>
                  </a:ext>
                </a:extLst>
              </a:tr>
              <a:tr h="943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○女性活躍推進法に基づく推進計画</a:t>
                      </a:r>
                      <a:r>
                        <a:rPr kumimoji="1" lang="en-US" altLang="ja-JP" sz="12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の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　策定市町村数：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年度までに全市町村</a:t>
                      </a:r>
                      <a:endParaRPr kumimoji="1" lang="en-US" altLang="ja-JP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○女性活躍推進法に基づく推進計画の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　 策定市町村数：</a:t>
                      </a:r>
                      <a:r>
                        <a:rPr kumimoji="1" lang="en-US" altLang="ja-JP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2030</a:t>
                      </a:r>
                      <a:r>
                        <a:rPr kumimoji="1" lang="ja-JP" altLang="en-US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年度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までに全市町村</a:t>
                      </a:r>
                      <a:endParaRPr kumimoji="1" lang="en-US" altLang="ja-JP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【2023</a:t>
                      </a:r>
                      <a:r>
                        <a:rPr kumimoji="1" lang="ja-JP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年度</a:t>
                      </a:r>
                      <a:r>
                        <a:rPr kumimoji="1" lang="en-US" altLang="ja-JP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】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  <a:r>
                        <a:rPr kumimoji="1" lang="ja-JP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市町村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9340196"/>
                  </a:ext>
                </a:extLst>
              </a:tr>
              <a:tr h="943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○６歳未満の子どもを持つ夫の育児・家事関連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　時間：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年度までに</a:t>
                      </a:r>
                      <a:r>
                        <a:rPr kumimoji="1" lang="en-US" altLang="ja-JP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  <a:r>
                        <a:rPr kumimoji="1" lang="ja-JP" altLang="en-US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分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日以上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（土日を含む週全体の平均）</a:t>
                      </a:r>
                      <a:endParaRPr kumimoji="1" lang="ja-JP" altLang="en-US" sz="1000" u="non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○６歳未満の子どもを持つ夫の育児・家事関連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　時間：</a:t>
                      </a:r>
                      <a:r>
                        <a:rPr kumimoji="1" lang="en-US" altLang="ja-JP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2030</a:t>
                      </a:r>
                      <a:r>
                        <a:rPr kumimoji="1" lang="ja-JP" altLang="en-US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年度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までに</a:t>
                      </a:r>
                      <a:r>
                        <a:rPr kumimoji="1" lang="en-US" altLang="ja-JP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140</a:t>
                      </a:r>
                      <a:r>
                        <a:rPr kumimoji="1" lang="ja-JP" altLang="en-US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分</a:t>
                      </a:r>
                      <a:r>
                        <a:rPr kumimoji="1" lang="en-US" altLang="ja-JP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1" lang="ja-JP" altLang="en-US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以上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（土日を含む週全体の平均）</a:t>
                      </a:r>
                      <a:endParaRPr kumimoji="1" lang="ja-JP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050" dirty="0">
                          <a:solidFill>
                            <a:schemeClr val="tx1"/>
                          </a:solidFill>
                        </a:rPr>
                        <a:t>【2021</a:t>
                      </a:r>
                      <a:r>
                        <a:rPr kumimoji="1" lang="zh-CN" altLang="en-US" sz="1050" dirty="0">
                          <a:solidFill>
                            <a:schemeClr val="tx1"/>
                          </a:solidFill>
                        </a:rPr>
                        <a:t>年</a:t>
                      </a:r>
                      <a:r>
                        <a:rPr kumimoji="1" lang="en-US" altLang="zh-CN" sz="1050" dirty="0">
                          <a:solidFill>
                            <a:schemeClr val="tx1"/>
                          </a:solidFill>
                        </a:rPr>
                        <a:t>】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</a:rPr>
                        <a:t>102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</a:rPr>
                        <a:t>分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</a:rPr>
                        <a:t>日</a:t>
                      </a:r>
                      <a:endParaRPr kumimoji="1" lang="en-US" altLang="zh-CN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3903558"/>
                  </a:ext>
                </a:extLst>
              </a:tr>
            </a:tbl>
          </a:graphicData>
        </a:graphic>
      </p:graphicFrame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6829E20-D64E-4147-92CE-9492244E112D}"/>
              </a:ext>
            </a:extLst>
          </p:cNvPr>
          <p:cNvSpPr txBox="1"/>
          <p:nvPr/>
        </p:nvSpPr>
        <p:spPr>
          <a:xfrm>
            <a:off x="130131" y="139172"/>
            <a:ext cx="86536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/>
              <a:t>第３期大阪府まち・ひと・しごと創生総合戦略の一部改訂案　（具体的目標（</a:t>
            </a:r>
            <a:r>
              <a:rPr lang="en-US" altLang="ja-JP" sz="1600" dirty="0"/>
              <a:t>KPI</a:t>
            </a:r>
            <a:r>
              <a:rPr lang="ja-JP" altLang="en-US" sz="1600" dirty="0"/>
              <a:t>）の一部更新）</a:t>
            </a:r>
          </a:p>
        </p:txBody>
      </p:sp>
    </p:spTree>
    <p:extLst>
      <p:ext uri="{BB962C8B-B14F-4D97-AF65-F5344CB8AC3E}">
        <p14:creationId xmlns:p14="http://schemas.microsoft.com/office/powerpoint/2010/main" val="1651521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B3496A5-BA96-45E6-BE80-133DFE8E868A}"/>
              </a:ext>
            </a:extLst>
          </p:cNvPr>
          <p:cNvCxnSpPr>
            <a:cxnSpLocks/>
          </p:cNvCxnSpPr>
          <p:nvPr/>
        </p:nvCxnSpPr>
        <p:spPr>
          <a:xfrm>
            <a:off x="179512" y="557972"/>
            <a:ext cx="878497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216B40-A191-4615-8511-5DEDE72FE922}"/>
              </a:ext>
            </a:extLst>
          </p:cNvPr>
          <p:cNvSpPr/>
          <p:nvPr/>
        </p:nvSpPr>
        <p:spPr>
          <a:xfrm>
            <a:off x="156884" y="664388"/>
            <a:ext cx="88569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457200" algn="just"/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○具体的目標（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KPI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）の更新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0000" indent="-457200" algn="just"/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Ⅱ</a:t>
            </a:r>
            <a:r>
              <a:rPr lang="ja-JP" altLang="en-US" sz="1600" b="1" dirty="0">
                <a:solidFill>
                  <a:prstClr val="black"/>
                </a:solidFill>
                <a:latin typeface="Meiryo UI" panose="020B0604030504040204" charset="-128"/>
                <a:ea typeface="Meiryo UI" panose="020B0604030504040204" charset="-128"/>
              </a:rPr>
              <a:t> 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Meiryo UI" panose="020B0604030504040204" charset="-128"/>
              </a:rPr>
              <a:t>東西二極の一極としての社会経済構造の構築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charset="-128"/>
              <a:ea typeface="Meiryo UI" panose="020B0604030504040204" charset="-128"/>
              <a:cs typeface="+mn-cs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基本目標　「④ひとが集まる大阪をつくる」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具体的目標（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KPI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）「日本人延べ宿泊者数（大阪）」の目標値及び目標年を更新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2076450" indent="-2354263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　　「</a:t>
            </a:r>
            <a:r>
              <a:rPr lang="zh-CN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来阪外国人旅行者数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」の目標値及び</a:t>
            </a:r>
            <a:r>
              <a:rPr lang="ja-JP" altLang="en-US" sz="16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目標年を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更新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更新の理由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目標年度に到達したため。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更新の考え方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「大阪都市魅力創造戦略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2030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」に基づき更新。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8077464-4B86-4BEF-91C0-EBECAC53DFD5}"/>
              </a:ext>
            </a:extLst>
          </p:cNvPr>
          <p:cNvSpPr/>
          <p:nvPr/>
        </p:nvSpPr>
        <p:spPr>
          <a:xfrm>
            <a:off x="8432528" y="6489340"/>
            <a:ext cx="648072" cy="31786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fld id="{C8692C38-0430-4F61-A0D4-4C5C3C1314F7}" type="slidenum">
              <a:rPr lang="ja-JP" altLang="en-US" smtClean="0">
                <a:solidFill>
                  <a:prstClr val="black"/>
                </a:solidFill>
              </a:rPr>
              <a:pPr algn="ctr"/>
              <a:t>3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04C81295-9882-44A3-87BC-0E79AB123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20166"/>
              </p:ext>
            </p:extLst>
          </p:nvPr>
        </p:nvGraphicFramePr>
        <p:xfrm>
          <a:off x="373633" y="3091287"/>
          <a:ext cx="8423486" cy="2191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85321">
                  <a:extLst>
                    <a:ext uri="{9D8B030D-6E8A-4147-A177-3AD203B41FA5}">
                      <a16:colId xmlns:a16="http://schemas.microsoft.com/office/drawing/2014/main" val="3405846777"/>
                    </a:ext>
                  </a:extLst>
                </a:gridCol>
                <a:gridCol w="3343835">
                  <a:extLst>
                    <a:ext uri="{9D8B030D-6E8A-4147-A177-3AD203B41FA5}">
                      <a16:colId xmlns:a16="http://schemas.microsoft.com/office/drawing/2014/main" val="1028074436"/>
                    </a:ext>
                  </a:extLst>
                </a:gridCol>
                <a:gridCol w="1694330">
                  <a:extLst>
                    <a:ext uri="{9D8B030D-6E8A-4147-A177-3AD203B41FA5}">
                      <a16:colId xmlns:a16="http://schemas.microsoft.com/office/drawing/2014/main" val="804146785"/>
                    </a:ext>
                  </a:extLst>
                </a:gridCol>
              </a:tblGrid>
              <a:tr h="25697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現行の具体的目標（</a:t>
                      </a:r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</a:rPr>
                        <a:t>KPI</a:t>
                      </a: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更新後の具体的目標（</a:t>
                      </a:r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</a:rPr>
                        <a:t>KPI</a:t>
                      </a: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戦略策定時の数値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726414"/>
                  </a:ext>
                </a:extLst>
              </a:tr>
              <a:tr h="943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○日本人延べ宿泊者数（大阪）</a:t>
                      </a:r>
                      <a:endParaRPr kumimoji="1" lang="en-US" altLang="ja-JP" sz="1200" b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　：</a:t>
                      </a:r>
                      <a:r>
                        <a:rPr kumimoji="1" lang="en-US" altLang="ja-JP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3,400</a:t>
                      </a: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万人泊（</a:t>
                      </a:r>
                      <a:r>
                        <a:rPr kumimoji="1" lang="en-US" altLang="ja-JP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2025</a:t>
                      </a: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年まで）</a:t>
                      </a:r>
                      <a:endParaRPr kumimoji="1" lang="en-US" altLang="ja-JP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8883" marR="0" lvl="0" indent="-148883" algn="l" defTabSz="4466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○日本人延べ宿泊者数（大阪）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148883" marR="0" lvl="0" indent="-148883" algn="l" defTabSz="4466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：</a:t>
                      </a:r>
                      <a:r>
                        <a:rPr kumimoji="1" lang="en-US" altLang="ja-JP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3,700</a:t>
                      </a:r>
                      <a:r>
                        <a:rPr kumimoji="1" lang="ja-JP" altLang="en-US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万人泊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（</a:t>
                      </a:r>
                      <a:r>
                        <a:rPr kumimoji="1" lang="en-US" altLang="ja-JP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2030</a:t>
                      </a:r>
                      <a:r>
                        <a:rPr kumimoji="1" lang="ja-JP" altLang="en-US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年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まで）</a:t>
                      </a:r>
                      <a:endParaRPr kumimoji="0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zh-CN" sz="1050" dirty="0">
                          <a:solidFill>
                            <a:schemeClr val="tx1"/>
                          </a:solidFill>
                        </a:rPr>
                        <a:t>【2023</a:t>
                      </a:r>
                      <a:r>
                        <a:rPr kumimoji="1" lang="zh-CN" altLang="en-US" sz="1050" dirty="0">
                          <a:solidFill>
                            <a:schemeClr val="tx1"/>
                          </a:solidFill>
                        </a:rPr>
                        <a:t>年</a:t>
                      </a:r>
                      <a:r>
                        <a:rPr kumimoji="1" lang="en-US" altLang="zh-CN" sz="1050" dirty="0">
                          <a:solidFill>
                            <a:schemeClr val="tx1"/>
                          </a:solidFill>
                        </a:rPr>
                        <a:t>】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zh-CN" sz="1050" dirty="0">
                          <a:solidFill>
                            <a:schemeClr val="tx1"/>
                          </a:solidFill>
                        </a:rPr>
                        <a:t>3,195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</a:rPr>
                        <a:t>万人泊</a:t>
                      </a:r>
                      <a:endParaRPr kumimoji="1" lang="en-US" altLang="zh-CN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9340196"/>
                  </a:ext>
                </a:extLst>
              </a:tr>
              <a:tr h="943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○</a:t>
                      </a:r>
                      <a:r>
                        <a:rPr kumimoji="1" lang="zh-CN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来阪外国人旅行者数</a:t>
                      </a:r>
                      <a:endParaRPr kumimoji="1" lang="en-US" altLang="zh-CN" sz="1200" b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　</a:t>
                      </a:r>
                      <a:r>
                        <a:rPr kumimoji="1" lang="zh-CN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：</a:t>
                      </a:r>
                      <a:r>
                        <a:rPr kumimoji="1" lang="en-US" altLang="ja-JP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1,500</a:t>
                      </a: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万人（</a:t>
                      </a:r>
                      <a:r>
                        <a:rPr kumimoji="1" lang="en-US" altLang="ja-JP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2025</a:t>
                      </a: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年まで）</a:t>
                      </a:r>
                      <a:endParaRPr kumimoji="1" lang="ja-JP" altLang="en-US" sz="1000" u="non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○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来阪外国人旅行者数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：</a:t>
                      </a:r>
                      <a:r>
                        <a:rPr kumimoji="1" lang="en-US" altLang="ja-JP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2,300</a:t>
                      </a:r>
                      <a:r>
                        <a:rPr kumimoji="1" lang="ja-JP" altLang="en-US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万人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（</a:t>
                      </a:r>
                      <a:r>
                        <a:rPr kumimoji="1" lang="en-US" altLang="ja-JP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2030</a:t>
                      </a:r>
                      <a:r>
                        <a:rPr kumimoji="1" lang="ja-JP" altLang="en-US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年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まで）</a:t>
                      </a:r>
                      <a:endParaRPr kumimoji="1" lang="ja-JP" alt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</a:pP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Meiryo UI" panose="020B0604030504040204" charset="-128"/>
                          <a:ea typeface="Meiryo UI" panose="020B0604030504040204" charset="-128"/>
                        </a:rPr>
                        <a:t>【2023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Meiryo UI" panose="020B0604030504040204" charset="-128"/>
                          <a:ea typeface="Meiryo UI" panose="020B0604030504040204" charset="-128"/>
                        </a:rPr>
                        <a:t>年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Meiryo UI" panose="020B0604030504040204" charset="-128"/>
                          <a:ea typeface="Meiryo UI" panose="020B0604030504040204" charset="-128"/>
                        </a:rPr>
                        <a:t>4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Meiryo UI" panose="020B0604030504040204" charset="-128"/>
                          <a:ea typeface="Meiryo UI" panose="020B0604030504040204" charset="-128"/>
                        </a:rPr>
                        <a:t>～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Meiryo UI" panose="020B0604030504040204" charset="-128"/>
                          <a:ea typeface="Meiryo UI" panose="020B0604030504040204" charset="-128"/>
                        </a:rPr>
                        <a:t>12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Meiryo UI" panose="020B0604030504040204" charset="-128"/>
                          <a:ea typeface="Meiryo UI" panose="020B0604030504040204" charset="-128"/>
                        </a:rPr>
                        <a:t>月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Meiryo UI" panose="020B0604030504040204" charset="-128"/>
                          <a:ea typeface="Meiryo UI" panose="020B0604030504040204" charset="-128"/>
                        </a:rPr>
                        <a:t>】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Meiryo UI" panose="020B0604030504040204" charset="-128"/>
                          <a:ea typeface="Meiryo UI" panose="020B0604030504040204" charset="-128"/>
                        </a:rPr>
                        <a:t>795.8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Meiryo UI" panose="020B0604030504040204" charset="-128"/>
                          <a:ea typeface="Meiryo UI" panose="020B0604030504040204" charset="-128"/>
                        </a:rPr>
                        <a:t>万人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Meiryo UI" panose="020B0604030504040204" charset="-128"/>
                        <a:ea typeface="Meiryo UI" panose="020B0604030504040204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3903558"/>
                  </a:ext>
                </a:extLst>
              </a:tr>
            </a:tbl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6A36BA3-FCC0-4A9A-9769-C4CDB90D6C35}"/>
              </a:ext>
            </a:extLst>
          </p:cNvPr>
          <p:cNvSpPr txBox="1"/>
          <p:nvPr/>
        </p:nvSpPr>
        <p:spPr>
          <a:xfrm>
            <a:off x="130131" y="139172"/>
            <a:ext cx="86536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/>
              <a:t>第３期大阪府まち・ひと・しごと創生総合戦略の一部改訂案　（具体的目標（</a:t>
            </a:r>
            <a:r>
              <a:rPr lang="en-US" altLang="ja-JP" sz="1600" dirty="0"/>
              <a:t>KPI</a:t>
            </a:r>
            <a:r>
              <a:rPr lang="ja-JP" altLang="en-US" sz="1600" dirty="0"/>
              <a:t>）の一部更新）</a:t>
            </a:r>
          </a:p>
        </p:txBody>
      </p:sp>
    </p:spTree>
    <p:extLst>
      <p:ext uri="{BB962C8B-B14F-4D97-AF65-F5344CB8AC3E}">
        <p14:creationId xmlns:p14="http://schemas.microsoft.com/office/powerpoint/2010/main" val="756444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B3496A5-BA96-45E6-BE80-133DFE8E868A}"/>
              </a:ext>
            </a:extLst>
          </p:cNvPr>
          <p:cNvCxnSpPr>
            <a:cxnSpLocks/>
          </p:cNvCxnSpPr>
          <p:nvPr/>
        </p:nvCxnSpPr>
        <p:spPr>
          <a:xfrm>
            <a:off x="179512" y="557972"/>
            <a:ext cx="878497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216B40-A191-4615-8511-5DEDE72FE922}"/>
              </a:ext>
            </a:extLst>
          </p:cNvPr>
          <p:cNvSpPr/>
          <p:nvPr/>
        </p:nvSpPr>
        <p:spPr>
          <a:xfrm>
            <a:off x="156884" y="664388"/>
            <a:ext cx="88569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457200" algn="just"/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○具体的目標（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KPI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）の更新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0000" indent="-457200" algn="just"/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Ⅲ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charset="-128"/>
                <a:ea typeface="Meiryo UI" panose="020B0604030504040204" charset="-128"/>
                <a:cs typeface="+mn-cs"/>
              </a:rPr>
              <a:t>　人口減少・超高齢社会でも持続可能な地域づくり</a:t>
            </a: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基本目標　「⑤住み続けたいまちをつくる」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具体的目標（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KPI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）「温室効果ガス排出量」の目標値を更新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更新の理由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温室効果ガスの排出量算定にあたって使用する係数について、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2030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年度の国の想定値を用いて再計算</a:t>
            </a:r>
            <a:b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</a:b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したため。</a:t>
            </a:r>
            <a:endParaRPr lang="en-US" altLang="ja-JP" sz="1600" strike="sngStrike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更新の考え方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marL="180000" indent="-457200" algn="just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「</a:t>
            </a:r>
            <a:r>
              <a:rPr lang="zh-CN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大阪府地球温暖化対策実行計画（区域施策編）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」に基づき更新。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80000" indent="-457200" algn="just"/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8077464-4B86-4BEF-91C0-EBECAC53DFD5}"/>
              </a:ext>
            </a:extLst>
          </p:cNvPr>
          <p:cNvSpPr/>
          <p:nvPr/>
        </p:nvSpPr>
        <p:spPr>
          <a:xfrm>
            <a:off x="8432528" y="6489340"/>
            <a:ext cx="648072" cy="31786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fld id="{C8692C38-0430-4F61-A0D4-4C5C3C1314F7}" type="slidenum">
              <a:rPr lang="ja-JP" altLang="en-US" smtClean="0">
                <a:solidFill>
                  <a:prstClr val="black"/>
                </a:solidFill>
              </a:rPr>
              <a:pPr algn="ctr"/>
              <a:t>4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C1DD60FE-5F5F-4851-AC3D-5ECCDEFCC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61768"/>
              </p:ext>
            </p:extLst>
          </p:nvPr>
        </p:nvGraphicFramePr>
        <p:xfrm>
          <a:off x="373633" y="3315154"/>
          <a:ext cx="8423486" cy="1248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85321">
                  <a:extLst>
                    <a:ext uri="{9D8B030D-6E8A-4147-A177-3AD203B41FA5}">
                      <a16:colId xmlns:a16="http://schemas.microsoft.com/office/drawing/2014/main" val="3405846777"/>
                    </a:ext>
                  </a:extLst>
                </a:gridCol>
                <a:gridCol w="3343835">
                  <a:extLst>
                    <a:ext uri="{9D8B030D-6E8A-4147-A177-3AD203B41FA5}">
                      <a16:colId xmlns:a16="http://schemas.microsoft.com/office/drawing/2014/main" val="1028074436"/>
                    </a:ext>
                  </a:extLst>
                </a:gridCol>
                <a:gridCol w="1694330">
                  <a:extLst>
                    <a:ext uri="{9D8B030D-6E8A-4147-A177-3AD203B41FA5}">
                      <a16:colId xmlns:a16="http://schemas.microsoft.com/office/drawing/2014/main" val="804146785"/>
                    </a:ext>
                  </a:extLst>
                </a:gridCol>
              </a:tblGrid>
              <a:tr h="25697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現行の具体的目標（</a:t>
                      </a:r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</a:rPr>
                        <a:t>KPI</a:t>
                      </a: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8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更新後の具体的目標（</a:t>
                      </a:r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</a:rPr>
                        <a:t>KPI</a:t>
                      </a: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80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</a:rPr>
                        <a:t>戦略策定時の数値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8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726414"/>
                  </a:ext>
                </a:extLst>
              </a:tr>
              <a:tr h="943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○温室効果ガス排出量</a:t>
                      </a:r>
                      <a:endParaRPr kumimoji="1" lang="en-US" altLang="ja-JP" sz="1200" b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　：</a:t>
                      </a:r>
                      <a:r>
                        <a:rPr kumimoji="1" lang="en-US" altLang="ja-JP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2013</a:t>
                      </a: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年度比</a:t>
                      </a:r>
                      <a:r>
                        <a:rPr kumimoji="1" lang="en-US" altLang="ja-JP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40</a:t>
                      </a: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％削減</a:t>
                      </a:r>
                      <a:r>
                        <a:rPr kumimoji="1" lang="en-US" altLang="ja-JP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【2030</a:t>
                      </a: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年度まで</a:t>
                      </a:r>
                      <a:r>
                        <a:rPr kumimoji="1" lang="en-US" altLang="ja-JP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】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○温室効果ガス排出量</a:t>
                      </a:r>
                      <a:endParaRPr kumimoji="1" lang="en-US" altLang="ja-JP" sz="1200" b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　：</a:t>
                      </a:r>
                      <a:r>
                        <a:rPr kumimoji="1" lang="en-US" altLang="ja-JP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2013</a:t>
                      </a: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年度比</a:t>
                      </a:r>
                      <a:r>
                        <a:rPr kumimoji="1" lang="en-US" altLang="ja-JP" sz="1200" b="1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48</a:t>
                      </a:r>
                      <a:r>
                        <a:rPr kumimoji="1" lang="ja-JP" altLang="en-US" sz="1200" b="1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％</a:t>
                      </a: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削減</a:t>
                      </a:r>
                      <a:r>
                        <a:rPr kumimoji="1" lang="en-US" altLang="ja-JP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【2030</a:t>
                      </a:r>
                      <a:r>
                        <a:rPr kumimoji="1" lang="ja-JP" alt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年度まで</a:t>
                      </a:r>
                      <a:r>
                        <a:rPr kumimoji="1" lang="en-US" altLang="ja-JP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】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050" dirty="0"/>
                        <a:t>【2021</a:t>
                      </a:r>
                      <a:r>
                        <a:rPr kumimoji="1" lang="ja-JP" altLang="en-US" sz="1050" dirty="0"/>
                        <a:t>年度</a:t>
                      </a:r>
                      <a:r>
                        <a:rPr kumimoji="1" lang="en-US" altLang="ja-JP" sz="1050" dirty="0"/>
                        <a:t>】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050" dirty="0"/>
                        <a:t>2013</a:t>
                      </a:r>
                      <a:r>
                        <a:rPr kumimoji="1" lang="ja-JP" altLang="en-US" sz="1050" dirty="0"/>
                        <a:t>年度比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</a:rPr>
                        <a:t>24.3</a:t>
                      </a:r>
                      <a:r>
                        <a:rPr kumimoji="1" lang="ja-JP" altLang="en-US" sz="1050" dirty="0"/>
                        <a:t>％削減</a:t>
                      </a:r>
                      <a:endParaRPr kumimoji="1" lang="en-US" altLang="ja-JP" sz="105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9340196"/>
                  </a:ext>
                </a:extLst>
              </a:tr>
            </a:tbl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BED1B7A-DC2E-4629-A26A-956771C3F2CA}"/>
              </a:ext>
            </a:extLst>
          </p:cNvPr>
          <p:cNvSpPr txBox="1"/>
          <p:nvPr/>
        </p:nvSpPr>
        <p:spPr>
          <a:xfrm>
            <a:off x="130131" y="139172"/>
            <a:ext cx="86536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/>
              <a:t>第３期大阪府まち・ひと・しごと創生総合戦略の一部改訂案　（具体的目標（</a:t>
            </a:r>
            <a:r>
              <a:rPr lang="en-US" altLang="ja-JP" sz="1600" dirty="0"/>
              <a:t>KPI</a:t>
            </a:r>
            <a:r>
              <a:rPr lang="ja-JP" altLang="en-US" sz="1600" dirty="0"/>
              <a:t>）の一部更新）</a:t>
            </a:r>
          </a:p>
        </p:txBody>
      </p:sp>
    </p:spTree>
    <p:extLst>
      <p:ext uri="{BB962C8B-B14F-4D97-AF65-F5344CB8AC3E}">
        <p14:creationId xmlns:p14="http://schemas.microsoft.com/office/powerpoint/2010/main" val="1584329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メトロ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1120</Words>
  <Application>Microsoft Office PowerPoint</Application>
  <PresentationFormat>画面に合わせる (4:3)</PresentationFormat>
  <Paragraphs>110</Paragraphs>
  <Slides>5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  <vt:variant>
        <vt:lpstr>目的別スライド ショー</vt:lpstr>
      </vt:variant>
      <vt:variant>
        <vt:i4>1</vt:i4>
      </vt:variant>
    </vt:vector>
  </HeadingPairs>
  <TitlesOfParts>
    <vt:vector size="10" baseType="lpstr">
      <vt:lpstr>Meiryo UI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印刷用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2025-08-12T00:55:38Z</dcterms:created>
  <dcterms:modified xsi:type="dcterms:W3CDTF">2026-08-06T06:03:22Z</dcterms:modified>
</cp:coreProperties>
</file>