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sldIdLst>
    <p:sldId id="1181" r:id="rId2"/>
    <p:sldId id="740" r:id="rId3"/>
    <p:sldId id="738" r:id="rId4"/>
    <p:sldId id="751" r:id="rId5"/>
    <p:sldId id="747" r:id="rId6"/>
    <p:sldId id="1120" r:id="rId7"/>
    <p:sldId id="1121" r:id="rId8"/>
  </p:sldIdLst>
  <p:sldSz cx="9144000" cy="6858000" type="screen4x3"/>
  <p:notesSz cx="6807200" cy="9939338"/>
  <p:custShowLst>
    <p:custShow name="印刷用" id="0">
      <p:sldLst>
        <p:sld r:id="rId3"/>
        <p:sld r:id="rId4"/>
        <p:sld r:id="rId5"/>
      </p:sldLst>
    </p:custShow>
  </p:custShow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BC91F578-DC29-499F-AA0B-952D886AA4A0}">
          <p14:sldIdLst/>
        </p14:section>
        <p14:section name="タイトルなしのセクション" id="{C568D6FC-45A2-47A6-B252-59396347975A}">
          <p14:sldIdLst>
            <p14:sldId id="1181"/>
            <p14:sldId id="740"/>
            <p14:sldId id="738"/>
            <p14:sldId id="751"/>
            <p14:sldId id="747"/>
            <p14:sldId id="1120"/>
            <p14:sldId id="1121"/>
          </p14:sldIdLst>
        </p14:section>
      </p14:sectionLst>
    </p:ext>
    <p:ext uri="{EFAFB233-063F-42B5-8137-9DF3F51BA10A}">
      <p15:sldGuideLst xmlns:p15="http://schemas.microsoft.com/office/powerpoint/2012/main">
        <p15:guide id="1" orient="horz" pos="2160">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6666"/>
    <a:srgbClr val="A5A5A5"/>
    <a:srgbClr val="FFCCFF"/>
    <a:srgbClr val="4472C4"/>
    <a:srgbClr val="66FFFF"/>
    <a:srgbClr val="375DA1"/>
    <a:srgbClr val="CCE5DF"/>
    <a:srgbClr val="E7F2F0"/>
    <a:srgbClr val="FFE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2" autoAdjust="0"/>
    <p:restoredTop sz="93899" autoAdjust="0"/>
  </p:normalViewPr>
  <p:slideViewPr>
    <p:cSldViewPr snapToGrid="0">
      <p:cViewPr varScale="1">
        <p:scale>
          <a:sx n="75" d="100"/>
          <a:sy n="75" d="100"/>
        </p:scale>
        <p:origin x="856" y="56"/>
      </p:cViewPr>
      <p:guideLst>
        <p:guide orient="horz" pos="2160"/>
        <p:guide pos="2880"/>
      </p:guideLst>
    </p:cSldViewPr>
  </p:slideViewPr>
  <p:notesTextViewPr>
    <p:cViewPr>
      <p:scale>
        <a:sx n="1" d="1"/>
        <a:sy n="1" d="1"/>
      </p:scale>
      <p:origin x="0" y="0"/>
    </p:cViewPr>
  </p:notesTextViewPr>
  <p:sorterViewPr>
    <p:cViewPr>
      <p:scale>
        <a:sx n="200" d="100"/>
        <a:sy n="200" d="100"/>
      </p:scale>
      <p:origin x="0" y="0"/>
    </p:cViewPr>
  </p:sorterViewPr>
  <p:notesViewPr>
    <p:cSldViewPr snapToGrid="0" showGuides="1">
      <p:cViewPr varScale="1">
        <p:scale>
          <a:sx n="86" d="100"/>
          <a:sy n="86" d="100"/>
        </p:scale>
        <p:origin x="3798" y="108"/>
      </p:cViewPr>
      <p:guideLst>
        <p:guide orient="horz" pos="3130"/>
        <p:guide pos="214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5" tIns="45713" rIns="91425" bIns="45713" rtlCol="0"/>
          <a:lstStyle>
            <a:lvl1pPr algn="r">
              <a:defRPr sz="1200"/>
            </a:lvl1pPr>
          </a:lstStyle>
          <a:p>
            <a:fld id="{BEC7E683-BBDE-45AC-A4FF-3989F8F6A592}" type="datetimeFigureOut">
              <a:rPr kumimoji="1" lang="ja-JP" altLang="en-US" smtClean="0"/>
              <a:t>2025/8/12</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25" tIns="45713" rIns="91425"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4"/>
            <a:ext cx="2949575" cy="496887"/>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4"/>
            <a:ext cx="2949575" cy="496887"/>
          </a:xfrm>
          <a:prstGeom prst="rect">
            <a:avLst/>
          </a:prstGeom>
        </p:spPr>
        <p:txBody>
          <a:bodyPr vert="horz" lIns="91425" tIns="45713" rIns="91425" bIns="45713"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E9D0732-3674-4A86-B757-2431B3921950}" type="slidenum">
              <a:rPr kumimoji="1" lang="ja-JP" altLang="en-US" smtClean="0"/>
              <a:t>1</a:t>
            </a:fld>
            <a:endParaRPr kumimoji="1" lang="ja-JP" altLang="en-US"/>
          </a:p>
        </p:txBody>
      </p:sp>
    </p:spTree>
    <p:extLst>
      <p:ext uri="{BB962C8B-B14F-4D97-AF65-F5344CB8AC3E}">
        <p14:creationId xmlns:p14="http://schemas.microsoft.com/office/powerpoint/2010/main" val="776918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E9D0732-3674-4A86-B757-2431B3921950}" type="slidenum">
              <a:rPr kumimoji="1" lang="ja-JP" altLang="en-US" smtClean="0"/>
              <a:t>4</a:t>
            </a:fld>
            <a:endParaRPr kumimoji="1" lang="ja-JP" altLang="en-US"/>
          </a:p>
        </p:txBody>
      </p:sp>
    </p:spTree>
    <p:extLst>
      <p:ext uri="{BB962C8B-B14F-4D97-AF65-F5344CB8AC3E}">
        <p14:creationId xmlns:p14="http://schemas.microsoft.com/office/powerpoint/2010/main" val="3079301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3"/>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CD8878-A1D4-4D9F-A7AF-9CD719586B2C}" type="datetime1">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4891729-8035-4756-8E69-580C3B4090EC}" type="datetime1">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679A9C9-6717-4982-B42D-5DA2A6C25588}" type="datetime1">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22B93D-6C0F-4AA4-9683-914B4CC84277}" type="datetime1">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8"/>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B146FF6-914B-4F19-A5E8-79044A84C5F8}" type="datetime1">
              <a:rPr kumimoji="1" lang="ja-JP" altLang="en-US" smtClean="0"/>
              <a:t>2025/8/12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8B9A4ED-79E7-463A-8C6C-F9E9EA734C1E}" type="datetime1">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25AE54-F96B-4A8F-B157-77405318F1B7}" type="datetime1">
              <a:rPr kumimoji="1" lang="ja-JP" altLang="en-US" smtClean="0"/>
              <a:t>2025/8/12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91A11C-C4BE-420B-871A-BE440AFF9F01}" type="datetime1">
              <a:rPr kumimoji="1" lang="ja-JP" altLang="en-US" smtClean="0"/>
              <a:t>2025/8/12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63668F-F9C8-49C1-80D0-FE9EA8F9B65E}" type="datetime1">
              <a:rPr kumimoji="1" lang="ja-JP" altLang="en-US" smtClean="0"/>
              <a:t>2025/8/12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9DCBD32-5DDC-4632-8AB4-E9E663DC2CDE}" type="datetime1">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0F94C00-556A-4231-A9CB-B99D3C0A4078}" type="datetime1">
              <a:rPr kumimoji="1" lang="ja-JP" altLang="en-US" smtClean="0"/>
              <a:t>2025/8/12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052E92-8536-4F0E-985C-39CEE666AFD3}" type="datetime1">
              <a:rPr kumimoji="1" lang="ja-JP" altLang="en-US" smtClean="0"/>
              <a:t>2025/8/12</a:t>
            </a:fld>
            <a:endParaRPr kumimoji="1" lang="ja-JP" altLang="en-US"/>
          </a:p>
        </p:txBody>
      </p:sp>
      <p:sp>
        <p:nvSpPr>
          <p:cNvPr id="5" name="フッター プレースホルダー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10.png"/><Relationship Id="rId4" Type="http://schemas.openxmlformats.org/officeDocument/2006/relationships/image" Target="../media/image2.png"/><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png"/><Relationship Id="rId7" Type="http://schemas.openxmlformats.org/officeDocument/2006/relationships/image" Target="../media/image13.png"/><Relationship Id="rId12"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9.png"/><Relationship Id="rId10" Type="http://schemas.openxmlformats.org/officeDocument/2006/relationships/image" Target="../media/image3.png"/><Relationship Id="rId4" Type="http://schemas.openxmlformats.org/officeDocument/2006/relationships/image" Target="../media/image12.png"/><Relationship Id="rId9" Type="http://schemas.openxmlformats.org/officeDocument/2006/relationships/image" Target="../media/image15.png"/></Relationships>
</file>

<file path=ppt/slides/_rels/slide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6.png"/><Relationship Id="rId7"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image" Target="../media/image11.png"/><Relationship Id="rId10" Type="http://schemas.openxmlformats.org/officeDocument/2006/relationships/image" Target="../media/image15.png"/><Relationship Id="rId4" Type="http://schemas.openxmlformats.org/officeDocument/2006/relationships/image" Target="../media/image16.pn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6.png"/><Relationship Id="rId7"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671065" y="2452729"/>
            <a:ext cx="7801870" cy="1077218"/>
          </a:xfrm>
          <a:prstGeom prst="rect">
            <a:avLst/>
          </a:prstGeom>
          <a:noFill/>
        </p:spPr>
        <p:txBody>
          <a:bodyPr wrap="square" rtlCol="0">
            <a:spAutoFit/>
          </a:bodyPr>
          <a:lstStyle/>
          <a:p>
            <a:pPr algn="ct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　</a:t>
            </a:r>
            <a:endPar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3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p>
        </p:txBody>
      </p:sp>
      <p:sp>
        <p:nvSpPr>
          <p:cNvPr id="6" name="正方形/長方形 5">
            <a:extLst>
              <a:ext uri="{FF2B5EF4-FFF2-40B4-BE49-F238E27FC236}">
                <a16:creationId xmlns:a16="http://schemas.microsoft.com/office/drawing/2014/main" id="{5D1D3299-3AC9-424C-B312-5FC031C41704}"/>
              </a:ext>
            </a:extLst>
          </p:cNvPr>
          <p:cNvSpPr/>
          <p:nvPr/>
        </p:nvSpPr>
        <p:spPr>
          <a:xfrm>
            <a:off x="7269244" y="655579"/>
            <a:ext cx="1471519" cy="502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950" dirty="0">
                <a:solidFill>
                  <a:schemeClr val="tx1"/>
                </a:solidFill>
                <a:latin typeface="Meiryo UI" panose="020B0604030504040204" pitchFamily="50" charset="-128"/>
                <a:ea typeface="Meiryo UI" panose="020B0604030504040204" pitchFamily="50" charset="-128"/>
              </a:rPr>
              <a:t>資料２</a:t>
            </a:r>
          </a:p>
        </p:txBody>
      </p:sp>
      <p:sp>
        <p:nvSpPr>
          <p:cNvPr id="7" name="正方形/長方形 6">
            <a:extLst>
              <a:ext uri="{FF2B5EF4-FFF2-40B4-BE49-F238E27FC236}">
                <a16:creationId xmlns:a16="http://schemas.microsoft.com/office/drawing/2014/main" id="{9F4D7EA2-1B92-4E78-BE2D-C7150A3DAC71}"/>
              </a:ext>
            </a:extLst>
          </p:cNvPr>
          <p:cNvSpPr/>
          <p:nvPr/>
        </p:nvSpPr>
        <p:spPr>
          <a:xfrm>
            <a:off x="3542024" y="232001"/>
            <a:ext cx="5448300" cy="338554"/>
          </a:xfrm>
          <a:prstGeom prst="rect">
            <a:avLst/>
          </a:prstGeom>
        </p:spPr>
        <p:txBody>
          <a:bodyPr>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令和</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7</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年度第</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a:t>
            </a:r>
            <a:r>
              <a:rPr lang="ja-JP" altLang="ja-JP" sz="1600" dirty="0">
                <a:latin typeface="Meiryo UI" panose="020B0604030504040204" pitchFamily="50" charset="-128"/>
                <a:ea typeface="Meiryo UI" panose="020B0604030504040204" pitchFamily="50" charset="-128"/>
                <a:cs typeface="Meiryo UI" panose="020B0604030504040204" pitchFamily="50" charset="-128"/>
              </a:rPr>
              <a:t>回大阪府まち・ひと・しごと創生推進審議会</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750340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43507" y="667034"/>
            <a:ext cx="8856984" cy="1815882"/>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若者が活躍でき、子育て安心の都市「大阪」の実現</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①　若い世代の就職・結婚・出産・子育ての希望を実現する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若者や女性の安定した雇用に向けた支援や男女共同参画施策、子育て環境の充実等に取り組みました。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合計特殊出生率は戦略策定時より低下していますが、若い世代の就業率は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を達成することができ、女性の就業率に関する指標については、</a:t>
            </a:r>
            <a:r>
              <a:rPr lang="en-US" altLang="ja-JP" sz="1600" dirty="0"/>
              <a:t>KPI</a:t>
            </a:r>
            <a:r>
              <a:rPr lang="ja-JP" altLang="en-US" sz="1600" dirty="0"/>
              <a:t>を達成していないものの一定の改善傾向が見られます。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a:extLst>
              <a:ext uri="{FF2B5EF4-FFF2-40B4-BE49-F238E27FC236}">
                <a16:creationId xmlns:a16="http://schemas.microsoft.com/office/drawing/2014/main" id="{9A38BB22-EA61-443C-909D-3F4A4D5B8775}"/>
              </a:ext>
            </a:extLst>
          </p:cNvPr>
          <p:cNvGraphicFramePr>
            <a:graphicFrameLocks noGrp="1"/>
          </p:cNvGraphicFramePr>
          <p:nvPr>
            <p:extLst>
              <p:ext uri="{D42A27DB-BD31-4B8C-83A1-F6EECF244321}">
                <p14:modId xmlns:p14="http://schemas.microsoft.com/office/powerpoint/2010/main" val="651165425"/>
              </p:ext>
            </p:extLst>
          </p:nvPr>
        </p:nvGraphicFramePr>
        <p:xfrm>
          <a:off x="138771" y="2482916"/>
          <a:ext cx="8622533" cy="4015866"/>
        </p:xfrm>
        <a:graphic>
          <a:graphicData uri="http://schemas.openxmlformats.org/drawingml/2006/table">
            <a:tbl>
              <a:tblPr firstRow="1" bandRow="1">
                <a:tableStyleId>{93296810-A885-4BE3-A3E7-6D5BEEA58F35}</a:tableStyleId>
              </a:tblPr>
              <a:tblGrid>
                <a:gridCol w="1532374">
                  <a:extLst>
                    <a:ext uri="{9D8B030D-6E8A-4147-A177-3AD203B41FA5}">
                      <a16:colId xmlns:a16="http://schemas.microsoft.com/office/drawing/2014/main" val="1433173782"/>
                    </a:ext>
                  </a:extLst>
                </a:gridCol>
                <a:gridCol w="842938">
                  <a:extLst>
                    <a:ext uri="{9D8B030D-6E8A-4147-A177-3AD203B41FA5}">
                      <a16:colId xmlns:a16="http://schemas.microsoft.com/office/drawing/2014/main" val="1700687111"/>
                    </a:ext>
                  </a:extLst>
                </a:gridCol>
                <a:gridCol w="1072572">
                  <a:extLst>
                    <a:ext uri="{9D8B030D-6E8A-4147-A177-3AD203B41FA5}">
                      <a16:colId xmlns:a16="http://schemas.microsoft.com/office/drawing/2014/main" val="3552610994"/>
                    </a:ext>
                  </a:extLst>
                </a:gridCol>
                <a:gridCol w="441435">
                  <a:extLst>
                    <a:ext uri="{9D8B030D-6E8A-4147-A177-3AD203B41FA5}">
                      <a16:colId xmlns:a16="http://schemas.microsoft.com/office/drawing/2014/main" val="1421772550"/>
                    </a:ext>
                  </a:extLst>
                </a:gridCol>
                <a:gridCol w="1198179">
                  <a:extLst>
                    <a:ext uri="{9D8B030D-6E8A-4147-A177-3AD203B41FA5}">
                      <a16:colId xmlns:a16="http://schemas.microsoft.com/office/drawing/2014/main" val="304697467"/>
                    </a:ext>
                  </a:extLst>
                </a:gridCol>
                <a:gridCol w="520262">
                  <a:extLst>
                    <a:ext uri="{9D8B030D-6E8A-4147-A177-3AD203B41FA5}">
                      <a16:colId xmlns:a16="http://schemas.microsoft.com/office/drawing/2014/main" val="55972659"/>
                    </a:ext>
                  </a:extLst>
                </a:gridCol>
                <a:gridCol w="1044628">
                  <a:extLst>
                    <a:ext uri="{9D8B030D-6E8A-4147-A177-3AD203B41FA5}">
                      <a16:colId xmlns:a16="http://schemas.microsoft.com/office/drawing/2014/main" val="1469281846"/>
                    </a:ext>
                  </a:extLst>
                </a:gridCol>
                <a:gridCol w="1970145">
                  <a:extLst>
                    <a:ext uri="{9D8B030D-6E8A-4147-A177-3AD203B41FA5}">
                      <a16:colId xmlns:a16="http://schemas.microsoft.com/office/drawing/2014/main" val="2979112779"/>
                    </a:ext>
                  </a:extLst>
                </a:gridCol>
              </a:tblGrid>
              <a:tr h="44454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具体的目標</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a:t>
                      </a:r>
                      <a:r>
                        <a:rPr kumimoji="1" lang="en-US" altLang="ja-JP" sz="1100" dirty="0"/>
                        <a:t>KPI</a:t>
                      </a:r>
                      <a:r>
                        <a:rPr kumimoji="1" lang="ja-JP" altLang="en-US" sz="1100" dirty="0"/>
                        <a:t>）</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戦略策定時</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algn="ctr"/>
                      <a:r>
                        <a:rPr kumimoji="1" lang="ja-JP" altLang="en-US" sz="1100" b="1" dirty="0">
                          <a:solidFill>
                            <a:srgbClr val="FF0000"/>
                          </a:solidFill>
                        </a:rPr>
                        <a:t>実績値</a:t>
                      </a:r>
                      <a:endParaRPr kumimoji="1" lang="en-US" altLang="ja-JP" sz="11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u="sng" baseline="0" dirty="0">
                          <a:solidFill>
                            <a:schemeClr val="bg1"/>
                          </a:solidFill>
                        </a:rPr>
                        <a:t>（</a:t>
                      </a:r>
                      <a:r>
                        <a:rPr kumimoji="1" lang="en-US" altLang="ja-JP" sz="800" b="1" u="sng" baseline="0" dirty="0">
                          <a:solidFill>
                            <a:schemeClr val="bg1"/>
                          </a:solidFill>
                        </a:rPr>
                        <a:t>R6.10</a:t>
                      </a:r>
                      <a:r>
                        <a:rPr kumimoji="1" lang="ja-JP" altLang="en-US" sz="800" b="1" u="sng" baseline="0" dirty="0">
                          <a:solidFill>
                            <a:schemeClr val="bg1"/>
                          </a:solidFill>
                        </a:rPr>
                        <a:t>月時点）</a:t>
                      </a:r>
                      <a:endParaRPr kumimoji="1" lang="en-US" altLang="ja-JP" sz="800" b="1" u="sng" baseline="0" dirty="0">
                        <a:solidFill>
                          <a:schemeClr val="bg1"/>
                        </a:solidFill>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達成状況</a:t>
                      </a:r>
                      <a:endParaRPr kumimoji="1" lang="en-US" altLang="ja-JP" sz="1100" b="1" dirty="0">
                        <a:solidFill>
                          <a:schemeClr val="bg1"/>
                        </a:solidFill>
                      </a:endParaRPr>
                    </a:p>
                  </a:txBody>
                  <a:tcPr marL="68580" marR="68580" marT="34290" marB="34290" anchor="ctr">
                    <a:lnT w="12700" cap="flat" cmpd="sng" algn="ctr">
                      <a:solidFill>
                        <a:schemeClr val="accent6"/>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1013668">
                <a:tc>
                  <a:txBody>
                    <a:bodyPr/>
                    <a:lstStyle/>
                    <a:p>
                      <a:r>
                        <a:rPr kumimoji="1" lang="ja-JP" altLang="en-US" sz="1000" b="1" dirty="0">
                          <a:solidFill>
                            <a:schemeClr val="tx1"/>
                          </a:solidFill>
                        </a:rPr>
                        <a:t>○就業率（</a:t>
                      </a:r>
                      <a:r>
                        <a:rPr kumimoji="1" lang="en-US" altLang="ja-JP" sz="1000" b="1" dirty="0">
                          <a:solidFill>
                            <a:schemeClr val="tx1"/>
                          </a:solidFill>
                        </a:rPr>
                        <a:t>15</a:t>
                      </a:r>
                      <a:r>
                        <a:rPr kumimoji="1" lang="ja-JP" altLang="en-US" sz="1000" b="1" dirty="0">
                          <a:solidFill>
                            <a:schemeClr val="tx1"/>
                          </a:solidFill>
                        </a:rPr>
                        <a:t>～</a:t>
                      </a:r>
                      <a:r>
                        <a:rPr kumimoji="1" lang="en-US" altLang="ja-JP" sz="1000" b="1" dirty="0">
                          <a:solidFill>
                            <a:schemeClr val="tx1"/>
                          </a:solidFill>
                        </a:rPr>
                        <a:t>34</a:t>
                      </a:r>
                      <a:r>
                        <a:rPr kumimoji="1" lang="ja-JP" altLang="en-US" sz="1000" b="1" dirty="0">
                          <a:solidFill>
                            <a:schemeClr val="tx1"/>
                          </a:solidFill>
                        </a:rPr>
                        <a:t>歳）</a:t>
                      </a:r>
                    </a:p>
                    <a:p>
                      <a:r>
                        <a:rPr kumimoji="1" lang="ja-JP" altLang="en-US" sz="1000" b="1" dirty="0">
                          <a:solidFill>
                            <a:schemeClr val="tx1"/>
                          </a:solidFill>
                        </a:rPr>
                        <a:t>　：全国平均を上回る</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tcPr>
                </a:tc>
                <a:tc>
                  <a:txBody>
                    <a:bodyPr/>
                    <a:lstStyle/>
                    <a:p>
                      <a:pPr algn="ctr"/>
                      <a:r>
                        <a:rPr kumimoji="1" lang="en-US" altLang="zh-CN" sz="1100" dirty="0">
                          <a:solidFill>
                            <a:schemeClr val="tx1"/>
                          </a:solidFill>
                        </a:rPr>
                        <a:t>【2018</a:t>
                      </a:r>
                      <a:r>
                        <a:rPr kumimoji="1" lang="zh-CN" altLang="en-US" sz="1100" dirty="0">
                          <a:solidFill>
                            <a:schemeClr val="tx1"/>
                          </a:solidFill>
                        </a:rPr>
                        <a:t>年</a:t>
                      </a:r>
                      <a:r>
                        <a:rPr kumimoji="1" lang="en-US" altLang="zh-CN" sz="1100" dirty="0">
                          <a:solidFill>
                            <a:schemeClr val="tx1"/>
                          </a:solidFill>
                        </a:rPr>
                        <a:t>】</a:t>
                      </a:r>
                    </a:p>
                    <a:p>
                      <a:pPr algn="ctr"/>
                      <a:r>
                        <a:rPr kumimoji="1" lang="en-US" altLang="zh-CN" sz="1100" dirty="0">
                          <a:solidFill>
                            <a:schemeClr val="tx1"/>
                          </a:solidFill>
                        </a:rPr>
                        <a:t>64.96%</a:t>
                      </a:r>
                    </a:p>
                    <a:p>
                      <a:pPr algn="ctr"/>
                      <a:r>
                        <a:rPr kumimoji="1" lang="en-US" altLang="zh-CN" sz="1100" dirty="0">
                          <a:solidFill>
                            <a:schemeClr val="tx1"/>
                          </a:solidFill>
                        </a:rPr>
                        <a:t>(</a:t>
                      </a:r>
                      <a:r>
                        <a:rPr kumimoji="1" lang="zh-CN" altLang="en-US" sz="1100" dirty="0">
                          <a:solidFill>
                            <a:schemeClr val="tx1"/>
                          </a:solidFill>
                        </a:rPr>
                        <a:t>全国</a:t>
                      </a:r>
                      <a:r>
                        <a:rPr kumimoji="1" lang="en-US" altLang="zh-CN" sz="1100" dirty="0">
                          <a:solidFill>
                            <a:schemeClr val="tx1"/>
                          </a:solidFill>
                        </a:rPr>
                        <a:t>66.09%)</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zh-CN" sz="1000" dirty="0">
                          <a:solidFill>
                            <a:schemeClr val="tx1"/>
                          </a:solidFill>
                        </a:rPr>
                        <a:t>【202</a:t>
                      </a:r>
                      <a:r>
                        <a:rPr kumimoji="1" lang="en-US" altLang="ja-JP" sz="1000" dirty="0">
                          <a:solidFill>
                            <a:schemeClr val="tx1"/>
                          </a:solidFill>
                        </a:rPr>
                        <a:t>3</a:t>
                      </a:r>
                      <a:r>
                        <a:rPr kumimoji="1" lang="zh-CN" altLang="en-US" sz="1000" dirty="0">
                          <a:solidFill>
                            <a:schemeClr val="tx1"/>
                          </a:solidFill>
                        </a:rPr>
                        <a:t>年</a:t>
                      </a:r>
                      <a:r>
                        <a:rPr kumimoji="1" lang="en-US" altLang="zh-CN" sz="1000" dirty="0">
                          <a:solidFill>
                            <a:schemeClr val="tx1"/>
                          </a:solidFill>
                        </a:rPr>
                        <a:t>】</a:t>
                      </a:r>
                    </a:p>
                    <a:p>
                      <a:pPr algn="ctr"/>
                      <a:r>
                        <a:rPr kumimoji="1" lang="en-US" altLang="zh-CN" sz="1000" dirty="0">
                          <a:solidFill>
                            <a:schemeClr val="tx1"/>
                          </a:solidFill>
                        </a:rPr>
                        <a:t>68.</a:t>
                      </a:r>
                      <a:r>
                        <a:rPr kumimoji="1" lang="en-US" altLang="ja-JP" sz="1000" dirty="0">
                          <a:solidFill>
                            <a:schemeClr val="tx1"/>
                          </a:solidFill>
                        </a:rPr>
                        <a:t>63</a:t>
                      </a:r>
                      <a:r>
                        <a:rPr kumimoji="1" lang="en-US" altLang="zh-CN" sz="1000" dirty="0">
                          <a:solidFill>
                            <a:schemeClr val="tx1"/>
                          </a:solidFill>
                        </a:rPr>
                        <a:t>%</a:t>
                      </a:r>
                    </a:p>
                    <a:p>
                      <a:pPr algn="ctr"/>
                      <a:r>
                        <a:rPr kumimoji="1" lang="en-US" altLang="zh-CN" sz="1000" dirty="0">
                          <a:solidFill>
                            <a:schemeClr val="tx1"/>
                          </a:solidFill>
                        </a:rPr>
                        <a:t>(</a:t>
                      </a:r>
                      <a:r>
                        <a:rPr kumimoji="1" lang="zh-CN" altLang="en-US" sz="1000" dirty="0">
                          <a:solidFill>
                            <a:schemeClr val="tx1"/>
                          </a:solidFill>
                        </a:rPr>
                        <a:t>全国</a:t>
                      </a:r>
                      <a:r>
                        <a:rPr kumimoji="1" lang="en-US" altLang="ja-JP" sz="1000" dirty="0">
                          <a:solidFill>
                            <a:schemeClr val="tx1"/>
                          </a:solidFill>
                        </a:rPr>
                        <a:t>68.19</a:t>
                      </a:r>
                      <a:r>
                        <a:rPr kumimoji="1" lang="en-US" altLang="zh-CN" sz="1000" dirty="0">
                          <a:solidFill>
                            <a:schemeClr val="tx1"/>
                          </a:solidFill>
                        </a:rPr>
                        <a:t>%</a:t>
                      </a:r>
                      <a:r>
                        <a:rPr kumimoji="1" lang="en-US" altLang="ja-JP" sz="1000" dirty="0">
                          <a:solidFill>
                            <a:schemeClr val="tx1"/>
                          </a:solidFill>
                        </a:rPr>
                        <a:t>)</a:t>
                      </a:r>
                      <a:endParaRPr kumimoji="1" lang="zh-CN" altLang="en-US" sz="1000" dirty="0">
                        <a:solidFill>
                          <a:schemeClr val="tx1"/>
                        </a:solidFill>
                      </a:endParaRPr>
                    </a:p>
                  </a:txBody>
                  <a:tcPr marL="68580" marR="68580" marT="34290" marB="34290" anchor="ctr"/>
                </a:tc>
                <a:tc>
                  <a:txBody>
                    <a:bodyPr/>
                    <a:lstStyle/>
                    <a:p>
                      <a:pPr algn="ctr"/>
                      <a:r>
                        <a:rPr kumimoji="1" lang="en-US" altLang="ja-JP" sz="1600" dirty="0">
                          <a:solidFill>
                            <a:schemeClr val="tx1"/>
                          </a:solidFill>
                        </a:rPr>
                        <a:t>A</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zh-CN" sz="1100" dirty="0">
                          <a:solidFill>
                            <a:schemeClr val="tx1"/>
                          </a:solidFill>
                        </a:rPr>
                        <a:t>【202</a:t>
                      </a:r>
                      <a:r>
                        <a:rPr kumimoji="1" lang="en-US" altLang="ja-JP" sz="1100" dirty="0">
                          <a:solidFill>
                            <a:schemeClr val="tx1"/>
                          </a:solidFill>
                        </a:rPr>
                        <a:t>4</a:t>
                      </a:r>
                      <a:r>
                        <a:rPr kumimoji="1" lang="zh-CN" altLang="en-US" sz="1100" dirty="0">
                          <a:solidFill>
                            <a:schemeClr val="tx1"/>
                          </a:solidFill>
                        </a:rPr>
                        <a:t>年</a:t>
                      </a:r>
                      <a:r>
                        <a:rPr kumimoji="1" lang="en-US" altLang="zh-CN" sz="1100" dirty="0">
                          <a:solidFill>
                            <a:schemeClr val="tx1"/>
                          </a:solidFill>
                        </a:rPr>
                        <a:t>】</a:t>
                      </a:r>
                    </a:p>
                    <a:p>
                      <a:pPr algn="ctr"/>
                      <a:r>
                        <a:rPr kumimoji="1" lang="en-US" altLang="ja-JP" sz="1100" dirty="0">
                          <a:solidFill>
                            <a:schemeClr val="tx1"/>
                          </a:solidFill>
                        </a:rPr>
                        <a:t>70.71</a:t>
                      </a:r>
                      <a:r>
                        <a:rPr kumimoji="1" lang="en-US" altLang="zh-CN" sz="1100" dirty="0">
                          <a:solidFill>
                            <a:schemeClr val="tx1"/>
                          </a:solidFill>
                        </a:rPr>
                        <a:t>%</a:t>
                      </a:r>
                    </a:p>
                    <a:p>
                      <a:pPr algn="ctr"/>
                      <a:r>
                        <a:rPr kumimoji="1" lang="en-US" altLang="zh-CN" sz="1100" dirty="0">
                          <a:solidFill>
                            <a:schemeClr val="tx1"/>
                          </a:solidFill>
                        </a:rPr>
                        <a:t>(</a:t>
                      </a:r>
                      <a:r>
                        <a:rPr kumimoji="1" lang="zh-CN" altLang="en-US" sz="1100" dirty="0">
                          <a:solidFill>
                            <a:schemeClr val="tx1"/>
                          </a:solidFill>
                        </a:rPr>
                        <a:t>全国</a:t>
                      </a:r>
                      <a:r>
                        <a:rPr kumimoji="1" lang="en-US" altLang="ja-JP" sz="1100" dirty="0">
                          <a:solidFill>
                            <a:schemeClr val="tx1"/>
                          </a:solidFill>
                        </a:rPr>
                        <a:t>69.13</a:t>
                      </a:r>
                      <a:r>
                        <a:rPr kumimoji="1" lang="en-US" altLang="zh-CN" sz="1100" dirty="0">
                          <a:solidFill>
                            <a:schemeClr val="tx1"/>
                          </a:solidFill>
                        </a:rPr>
                        <a:t>%</a:t>
                      </a:r>
                      <a:r>
                        <a:rPr kumimoji="1" lang="zh-CN" altLang="en-US" sz="1100" dirty="0">
                          <a:solidFill>
                            <a:schemeClr val="tx1"/>
                          </a:solidFill>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変更</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なし</a:t>
                      </a:r>
                    </a:p>
                  </a:txBody>
                  <a:tcPr marL="68580" marR="68580" marT="34290" marB="34290" anchor="ctr"/>
                </a:tc>
                <a:tc>
                  <a:txBody>
                    <a:bodyPr/>
                    <a:lstStyle/>
                    <a:p>
                      <a:pPr algn="ctr"/>
                      <a:r>
                        <a:rPr kumimoji="1" lang="zh-TW" altLang="en-US" sz="900" dirty="0">
                          <a:solidFill>
                            <a:schemeClr val="tx1"/>
                          </a:solidFill>
                        </a:rPr>
                        <a:t>年齢別就業率</a:t>
                      </a:r>
                    </a:p>
                    <a:p>
                      <a:pPr algn="ctr"/>
                      <a:r>
                        <a:rPr kumimoji="1" lang="en-US" altLang="zh-TW" sz="900" dirty="0">
                          <a:solidFill>
                            <a:schemeClr val="tx1"/>
                          </a:solidFill>
                        </a:rPr>
                        <a:t>【202</a:t>
                      </a:r>
                      <a:r>
                        <a:rPr kumimoji="1" lang="en-US" altLang="ja-JP" sz="900" dirty="0">
                          <a:solidFill>
                            <a:schemeClr val="tx1"/>
                          </a:solidFill>
                        </a:rPr>
                        <a:t>4</a:t>
                      </a:r>
                      <a:r>
                        <a:rPr kumimoji="1" lang="zh-TW" altLang="en-US" sz="900" dirty="0">
                          <a:solidFill>
                            <a:schemeClr val="tx1"/>
                          </a:solidFill>
                        </a:rPr>
                        <a:t>年</a:t>
                      </a:r>
                      <a:r>
                        <a:rPr kumimoji="1" lang="en-US" altLang="zh-TW"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r>
                        <a:rPr kumimoji="1" lang="ja-JP" altLang="en-US" sz="900" dirty="0">
                          <a:solidFill>
                            <a:schemeClr val="tx1"/>
                          </a:solidFill>
                        </a:rPr>
                        <a:t>　　　　　　　　　　男性　　      女性 </a:t>
                      </a:r>
                    </a:p>
                    <a:p>
                      <a:r>
                        <a:rPr kumimoji="1" lang="en-US" altLang="ja-JP" sz="900" dirty="0">
                          <a:solidFill>
                            <a:schemeClr val="tx1"/>
                          </a:solidFill>
                        </a:rPr>
                        <a:t>15~24</a:t>
                      </a:r>
                      <a:r>
                        <a:rPr kumimoji="1" lang="ja-JP" altLang="en-US" sz="900" dirty="0">
                          <a:solidFill>
                            <a:schemeClr val="tx1"/>
                          </a:solidFill>
                        </a:rPr>
                        <a:t>歳　　　</a:t>
                      </a:r>
                      <a:r>
                        <a:rPr kumimoji="1" lang="en-US" altLang="ja-JP" sz="900" dirty="0">
                          <a:solidFill>
                            <a:schemeClr val="tx1"/>
                          </a:solidFill>
                        </a:rPr>
                        <a:t>50.46%    55.32%</a:t>
                      </a:r>
                    </a:p>
                    <a:p>
                      <a:r>
                        <a:rPr kumimoji="1" lang="ja-JP" altLang="en-US" sz="900" dirty="0">
                          <a:solidFill>
                            <a:schemeClr val="tx1"/>
                          </a:solidFill>
                        </a:rPr>
                        <a:t>　　　　　　　   （</a:t>
                      </a:r>
                      <a:r>
                        <a:rPr kumimoji="1" lang="en-US" altLang="ja-JP" sz="900" dirty="0">
                          <a:solidFill>
                            <a:schemeClr val="tx1"/>
                          </a:solidFill>
                        </a:rPr>
                        <a:t>+3.29</a:t>
                      </a:r>
                      <a:r>
                        <a:rPr kumimoji="1" lang="ja-JP" altLang="en-US" sz="900" dirty="0">
                          <a:solidFill>
                            <a:schemeClr val="tx1"/>
                          </a:solidFill>
                        </a:rPr>
                        <a:t>　　　</a:t>
                      </a:r>
                      <a:r>
                        <a:rPr kumimoji="1" lang="en-US" altLang="ja-JP" sz="900" dirty="0">
                          <a:solidFill>
                            <a:schemeClr val="tx1"/>
                          </a:solidFill>
                        </a:rPr>
                        <a:t>+1.53</a:t>
                      </a:r>
                      <a:r>
                        <a:rPr kumimoji="1" lang="ja-JP" altLang="en-US" sz="900" dirty="0">
                          <a:solidFill>
                            <a:schemeClr val="tx1"/>
                          </a:solidFill>
                        </a:rPr>
                        <a:t>）</a:t>
                      </a:r>
                    </a:p>
                    <a:p>
                      <a:r>
                        <a:rPr kumimoji="1" lang="en-US" altLang="ja-JP" sz="900" dirty="0">
                          <a:solidFill>
                            <a:schemeClr val="tx1"/>
                          </a:solidFill>
                        </a:rPr>
                        <a:t>25</a:t>
                      </a:r>
                      <a:r>
                        <a:rPr kumimoji="1" lang="ja-JP" altLang="en-US" sz="900" dirty="0">
                          <a:solidFill>
                            <a:schemeClr val="tx1"/>
                          </a:solidFill>
                        </a:rPr>
                        <a:t>～</a:t>
                      </a:r>
                      <a:r>
                        <a:rPr kumimoji="1" lang="en-US" altLang="ja-JP" sz="900" dirty="0">
                          <a:solidFill>
                            <a:schemeClr val="tx1"/>
                          </a:solidFill>
                        </a:rPr>
                        <a:t>34</a:t>
                      </a:r>
                      <a:r>
                        <a:rPr kumimoji="1" lang="ja-JP" altLang="en-US" sz="900" dirty="0">
                          <a:solidFill>
                            <a:schemeClr val="tx1"/>
                          </a:solidFill>
                        </a:rPr>
                        <a:t>歳　　　</a:t>
                      </a:r>
                      <a:r>
                        <a:rPr kumimoji="1" lang="en-US" altLang="ja-JP" sz="900" dirty="0">
                          <a:solidFill>
                            <a:schemeClr val="tx1"/>
                          </a:solidFill>
                        </a:rPr>
                        <a:t>89.31%</a:t>
                      </a:r>
                      <a:r>
                        <a:rPr kumimoji="1" lang="ja-JP" altLang="en-US" sz="900" dirty="0">
                          <a:solidFill>
                            <a:schemeClr val="tx1"/>
                          </a:solidFill>
                        </a:rPr>
                        <a:t>　 </a:t>
                      </a:r>
                      <a:r>
                        <a:rPr kumimoji="1" lang="en-US" altLang="ja-JP" sz="900" dirty="0">
                          <a:solidFill>
                            <a:schemeClr val="tx1"/>
                          </a:solidFill>
                        </a:rPr>
                        <a:t>83.13%</a:t>
                      </a:r>
                    </a:p>
                    <a:p>
                      <a:r>
                        <a:rPr kumimoji="1" lang="ja-JP" altLang="en-US" sz="900" dirty="0">
                          <a:solidFill>
                            <a:schemeClr val="tx1"/>
                          </a:solidFill>
                        </a:rPr>
                        <a:t>　　　　　　　   （</a:t>
                      </a:r>
                      <a:r>
                        <a:rPr kumimoji="1" lang="en-US" altLang="ja-JP" sz="900" dirty="0">
                          <a:solidFill>
                            <a:schemeClr val="tx1"/>
                          </a:solidFill>
                        </a:rPr>
                        <a:t>+1.66</a:t>
                      </a:r>
                      <a:r>
                        <a:rPr kumimoji="1" lang="ja-JP" altLang="en-US" sz="900" dirty="0">
                          <a:solidFill>
                            <a:schemeClr val="tx1"/>
                          </a:solidFill>
                        </a:rPr>
                        <a:t>　</a:t>
                      </a:r>
                      <a:r>
                        <a:rPr kumimoji="1" lang="en-US" altLang="ja-JP" sz="900" dirty="0">
                          <a:solidFill>
                            <a:schemeClr val="tx1"/>
                          </a:solidFill>
                        </a:rPr>
                        <a:t> </a:t>
                      </a:r>
                      <a:r>
                        <a:rPr kumimoji="1" lang="ja-JP" altLang="en-US" sz="900" dirty="0">
                          <a:solidFill>
                            <a:schemeClr val="tx1"/>
                          </a:solidFill>
                        </a:rPr>
                        <a:t> 　</a:t>
                      </a:r>
                      <a:r>
                        <a:rPr kumimoji="1" lang="en-US" altLang="ja-JP" sz="900" dirty="0">
                          <a:solidFill>
                            <a:schemeClr val="tx1"/>
                          </a:solidFill>
                        </a:rPr>
                        <a:t>+1.51</a:t>
                      </a:r>
                      <a:r>
                        <a:rPr kumimoji="1" lang="ja-JP" altLang="en-US" sz="900" dirty="0">
                          <a:solidFill>
                            <a:schemeClr val="tx1"/>
                          </a:solidFill>
                        </a:rPr>
                        <a:t>）</a:t>
                      </a:r>
                    </a:p>
                    <a:p>
                      <a:r>
                        <a:rPr kumimoji="1" lang="en-US" altLang="ja-JP" sz="700" dirty="0">
                          <a:solidFill>
                            <a:schemeClr val="tx1"/>
                          </a:solidFill>
                        </a:rPr>
                        <a:t>※</a:t>
                      </a:r>
                      <a:r>
                        <a:rPr kumimoji="1" lang="ja-JP" altLang="en-US" sz="700" dirty="0">
                          <a:solidFill>
                            <a:schemeClr val="tx1"/>
                          </a:solidFill>
                        </a:rPr>
                        <a:t>（  ）は前年との差</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696977389"/>
                  </a:ext>
                </a:extLst>
              </a:tr>
              <a:tr h="690871">
                <a:tc>
                  <a:txBody>
                    <a:bodyPr/>
                    <a:lstStyle/>
                    <a:p>
                      <a:r>
                        <a:rPr kumimoji="1" lang="ja-JP" altLang="en-US" sz="1000" b="1" dirty="0">
                          <a:solidFill>
                            <a:schemeClr val="tx1"/>
                          </a:solidFill>
                        </a:rPr>
                        <a:t>○女性の就業率</a:t>
                      </a:r>
                    </a:p>
                    <a:p>
                      <a:r>
                        <a:rPr kumimoji="1" lang="ja-JP" altLang="en-US" sz="1000" b="1" dirty="0">
                          <a:solidFill>
                            <a:schemeClr val="tx1"/>
                          </a:solidFill>
                        </a:rPr>
                        <a:t>　：全国平均を上回る</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tcPr>
                </a:tc>
                <a:tc>
                  <a:txBody>
                    <a:bodyPr/>
                    <a:lstStyle/>
                    <a:p>
                      <a:pPr algn="ctr"/>
                      <a:r>
                        <a:rPr kumimoji="1" lang="en-US" altLang="zh-CN" sz="1100" dirty="0">
                          <a:solidFill>
                            <a:schemeClr val="tx1"/>
                          </a:solidFill>
                        </a:rPr>
                        <a:t>【2018</a:t>
                      </a:r>
                      <a:r>
                        <a:rPr kumimoji="1" lang="zh-CN" altLang="en-US" sz="1100" dirty="0">
                          <a:solidFill>
                            <a:schemeClr val="tx1"/>
                          </a:solidFill>
                        </a:rPr>
                        <a:t>年</a:t>
                      </a:r>
                      <a:r>
                        <a:rPr kumimoji="1" lang="en-US" altLang="zh-CN" sz="1100" dirty="0">
                          <a:solidFill>
                            <a:schemeClr val="tx1"/>
                          </a:solidFill>
                        </a:rPr>
                        <a:t>】</a:t>
                      </a:r>
                    </a:p>
                    <a:p>
                      <a:pPr algn="ctr"/>
                      <a:r>
                        <a:rPr kumimoji="1" lang="en-US" altLang="zh-CN" sz="1100" dirty="0">
                          <a:solidFill>
                            <a:schemeClr val="tx1"/>
                          </a:solidFill>
                        </a:rPr>
                        <a:t>48.65%</a:t>
                      </a:r>
                    </a:p>
                    <a:p>
                      <a:pPr algn="ctr"/>
                      <a:r>
                        <a:rPr kumimoji="1" lang="en-US" altLang="zh-CN" sz="1100" dirty="0">
                          <a:solidFill>
                            <a:schemeClr val="tx1"/>
                          </a:solidFill>
                        </a:rPr>
                        <a:t>(</a:t>
                      </a:r>
                      <a:r>
                        <a:rPr kumimoji="1" lang="zh-CN" altLang="en-US" sz="1100" dirty="0">
                          <a:solidFill>
                            <a:schemeClr val="tx1"/>
                          </a:solidFill>
                        </a:rPr>
                        <a:t>全国</a:t>
                      </a:r>
                      <a:r>
                        <a:rPr kumimoji="1" lang="en-US" altLang="zh-CN" sz="1100" dirty="0">
                          <a:solidFill>
                            <a:schemeClr val="tx1"/>
                          </a:solidFill>
                        </a:rPr>
                        <a:t>51.33%)</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zh-CN" sz="1000" dirty="0">
                          <a:solidFill>
                            <a:schemeClr val="tx1"/>
                          </a:solidFill>
                        </a:rPr>
                        <a:t>【202</a:t>
                      </a:r>
                      <a:r>
                        <a:rPr kumimoji="1" lang="en-US" altLang="ja-JP" sz="1000" dirty="0">
                          <a:solidFill>
                            <a:schemeClr val="tx1"/>
                          </a:solidFill>
                        </a:rPr>
                        <a:t>3</a:t>
                      </a:r>
                      <a:r>
                        <a:rPr kumimoji="1" lang="zh-CN" altLang="en-US" sz="1000" dirty="0">
                          <a:solidFill>
                            <a:schemeClr val="tx1"/>
                          </a:solidFill>
                        </a:rPr>
                        <a:t>年</a:t>
                      </a:r>
                      <a:r>
                        <a:rPr kumimoji="1" lang="en-US" altLang="zh-CN" sz="1000" dirty="0">
                          <a:solidFill>
                            <a:schemeClr val="tx1"/>
                          </a:solidFill>
                        </a:rPr>
                        <a:t>】</a:t>
                      </a:r>
                    </a:p>
                    <a:p>
                      <a:pPr algn="ctr"/>
                      <a:r>
                        <a:rPr kumimoji="1" lang="en-US" altLang="zh-CN" sz="1000" dirty="0">
                          <a:solidFill>
                            <a:schemeClr val="tx1"/>
                          </a:solidFill>
                        </a:rPr>
                        <a:t>52.</a:t>
                      </a:r>
                      <a:r>
                        <a:rPr kumimoji="1" lang="en-US" altLang="ja-JP" sz="1000" dirty="0">
                          <a:solidFill>
                            <a:schemeClr val="tx1"/>
                          </a:solidFill>
                        </a:rPr>
                        <a:t>5</a:t>
                      </a:r>
                      <a:r>
                        <a:rPr kumimoji="1" lang="en-US" altLang="zh-CN" sz="1000" dirty="0">
                          <a:solidFill>
                            <a:schemeClr val="tx1"/>
                          </a:solidFill>
                        </a:rPr>
                        <a:t>7%</a:t>
                      </a:r>
                    </a:p>
                    <a:p>
                      <a:pPr algn="ctr"/>
                      <a:r>
                        <a:rPr kumimoji="1" lang="en-US" altLang="zh-CN" sz="1000" dirty="0">
                          <a:solidFill>
                            <a:schemeClr val="tx1"/>
                          </a:solidFill>
                        </a:rPr>
                        <a:t>(</a:t>
                      </a:r>
                      <a:r>
                        <a:rPr kumimoji="1" lang="ja-JP" altLang="en-US" sz="1000" dirty="0">
                          <a:solidFill>
                            <a:schemeClr val="tx1"/>
                          </a:solidFill>
                        </a:rPr>
                        <a:t>全国</a:t>
                      </a:r>
                      <a:r>
                        <a:rPr kumimoji="1" lang="en-US" altLang="zh-CN" sz="1000" dirty="0">
                          <a:solidFill>
                            <a:schemeClr val="tx1"/>
                          </a:solidFill>
                        </a:rPr>
                        <a:t>5</a:t>
                      </a:r>
                      <a:r>
                        <a:rPr kumimoji="1" lang="en-US" altLang="ja-JP" sz="1000" dirty="0">
                          <a:solidFill>
                            <a:schemeClr val="tx1"/>
                          </a:solidFill>
                        </a:rPr>
                        <a:t>3.56</a:t>
                      </a:r>
                      <a:r>
                        <a:rPr kumimoji="1" lang="en-US" altLang="zh-CN" sz="1000" dirty="0">
                          <a:solidFill>
                            <a:schemeClr val="tx1"/>
                          </a:solidFill>
                        </a:rPr>
                        <a:t>%)</a:t>
                      </a:r>
                    </a:p>
                  </a:txBody>
                  <a:tcPr marL="68580" marR="68580" marT="34290" marB="34290" anchor="ctr"/>
                </a:tc>
                <a:tc>
                  <a:txBody>
                    <a:bodyPr/>
                    <a:lstStyle/>
                    <a:p>
                      <a:pPr algn="ctr"/>
                      <a:r>
                        <a:rPr kumimoji="1" lang="en-US" altLang="ja-JP" sz="1600" b="0" u="none" strike="noStrike" kern="1200" cap="none" spc="0" normalizeH="0" baseline="0" noProof="0" dirty="0">
                          <a:ln>
                            <a:noFill/>
                          </a:ln>
                          <a:solidFill>
                            <a:schemeClr val="tx1"/>
                          </a:solidFill>
                          <a:effectLst/>
                          <a:uLnTx/>
                          <a:uFillTx/>
                        </a:rPr>
                        <a:t>B</a:t>
                      </a:r>
                      <a:endParaRPr kumimoji="1" lang="ja-JP" altLang="en-US" sz="700" b="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zh-CN" sz="1100" dirty="0">
                          <a:solidFill>
                            <a:schemeClr val="tx1"/>
                          </a:solidFill>
                        </a:rPr>
                        <a:t>【202</a:t>
                      </a:r>
                      <a:r>
                        <a:rPr kumimoji="1" lang="en-US" altLang="ja-JP" sz="1100" dirty="0">
                          <a:solidFill>
                            <a:schemeClr val="tx1"/>
                          </a:solidFill>
                        </a:rPr>
                        <a:t>4</a:t>
                      </a:r>
                      <a:r>
                        <a:rPr kumimoji="1" lang="zh-CN" altLang="en-US" sz="1100" dirty="0">
                          <a:solidFill>
                            <a:schemeClr val="tx1"/>
                          </a:solidFill>
                        </a:rPr>
                        <a:t>年</a:t>
                      </a:r>
                      <a:r>
                        <a:rPr kumimoji="1" lang="en-US" altLang="zh-CN" sz="1100" dirty="0">
                          <a:solidFill>
                            <a:schemeClr val="tx1"/>
                          </a:solidFill>
                        </a:rPr>
                        <a:t>】</a:t>
                      </a:r>
                    </a:p>
                    <a:p>
                      <a:pPr algn="ctr"/>
                      <a:r>
                        <a:rPr kumimoji="1" lang="en-US" altLang="zh-CN" sz="1100" dirty="0">
                          <a:solidFill>
                            <a:schemeClr val="tx1"/>
                          </a:solidFill>
                        </a:rPr>
                        <a:t>5</a:t>
                      </a:r>
                      <a:r>
                        <a:rPr kumimoji="1" lang="en-US" altLang="ja-JP" sz="1100" dirty="0">
                          <a:solidFill>
                            <a:schemeClr val="tx1"/>
                          </a:solidFill>
                        </a:rPr>
                        <a:t>3.53</a:t>
                      </a:r>
                      <a:r>
                        <a:rPr kumimoji="1" lang="en-US" altLang="zh-CN" sz="1100" dirty="0">
                          <a:solidFill>
                            <a:schemeClr val="tx1"/>
                          </a:solidFill>
                        </a:rPr>
                        <a:t>%</a:t>
                      </a:r>
                    </a:p>
                    <a:p>
                      <a:pPr algn="ctr"/>
                      <a:r>
                        <a:rPr kumimoji="1" lang="en-US" altLang="zh-CN" sz="1100" dirty="0">
                          <a:solidFill>
                            <a:schemeClr val="tx1"/>
                          </a:solidFill>
                        </a:rPr>
                        <a:t>(</a:t>
                      </a:r>
                      <a:r>
                        <a:rPr kumimoji="1" lang="zh-CN" altLang="en-US" sz="1100" dirty="0">
                          <a:solidFill>
                            <a:schemeClr val="tx1"/>
                          </a:solidFill>
                        </a:rPr>
                        <a:t>全国</a:t>
                      </a:r>
                      <a:r>
                        <a:rPr kumimoji="1" lang="en-US" altLang="zh-CN" sz="1100" dirty="0">
                          <a:solidFill>
                            <a:schemeClr val="tx1"/>
                          </a:solidFill>
                        </a:rPr>
                        <a:t>5</a:t>
                      </a:r>
                      <a:r>
                        <a:rPr kumimoji="1" lang="en-US" altLang="ja-JP" sz="1100" dirty="0">
                          <a:solidFill>
                            <a:schemeClr val="tx1"/>
                          </a:solidFill>
                        </a:rPr>
                        <a:t>4.24</a:t>
                      </a:r>
                      <a:r>
                        <a:rPr kumimoji="1" lang="en-US" altLang="zh-CN" sz="1100" dirty="0">
                          <a:solidFill>
                            <a:schemeClr val="tx1"/>
                          </a:solidFill>
                        </a:rPr>
                        <a:t>%)</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14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変更</a:t>
                      </a:r>
                      <a:endParaRPr kumimoji="1" lang="en-US" altLang="ja-JP" sz="14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algn="ctr"/>
                      <a:r>
                        <a:rPr kumimoji="1" lang="ja-JP" altLang="en-US" sz="1400" b="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なし</a:t>
                      </a: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ja-JP" altLang="en-US" sz="900" dirty="0">
                          <a:solidFill>
                            <a:schemeClr val="tx1"/>
                          </a:solidFill>
                        </a:rPr>
                        <a:t>年齢階級別女性の有業率</a:t>
                      </a:r>
                      <a:endParaRPr kumimoji="1" lang="en-US" altLang="ja-JP" sz="900" dirty="0">
                        <a:solidFill>
                          <a:schemeClr val="tx1"/>
                        </a:solidFill>
                      </a:endParaRPr>
                    </a:p>
                    <a:p>
                      <a:pPr algn="ctr"/>
                      <a:r>
                        <a:rPr kumimoji="1" lang="en-US" altLang="ja-JP" sz="900" dirty="0">
                          <a:solidFill>
                            <a:schemeClr val="tx1"/>
                          </a:solidFill>
                        </a:rPr>
                        <a:t>【2024</a:t>
                      </a:r>
                      <a:r>
                        <a:rPr kumimoji="1" lang="ja-JP" altLang="en-US" sz="900" dirty="0">
                          <a:solidFill>
                            <a:schemeClr val="tx1"/>
                          </a:solidFill>
                        </a:rPr>
                        <a:t>年</a:t>
                      </a:r>
                      <a:r>
                        <a:rPr kumimoji="1" lang="en-US" altLang="ja-JP"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en-US" altLang="ja-JP" sz="900" dirty="0">
                          <a:solidFill>
                            <a:schemeClr val="tx1"/>
                          </a:solidFill>
                        </a:rPr>
                        <a:t>25</a:t>
                      </a:r>
                      <a:r>
                        <a:rPr kumimoji="1" lang="ja-JP" altLang="en-US" sz="900" dirty="0">
                          <a:solidFill>
                            <a:schemeClr val="tx1"/>
                          </a:solidFill>
                        </a:rPr>
                        <a:t>～</a:t>
                      </a:r>
                      <a:r>
                        <a:rPr kumimoji="1" lang="en-US" altLang="ja-JP" sz="900" dirty="0">
                          <a:solidFill>
                            <a:schemeClr val="tx1"/>
                          </a:solidFill>
                        </a:rPr>
                        <a:t>34</a:t>
                      </a:r>
                      <a:r>
                        <a:rPr kumimoji="1" lang="ja-JP" altLang="en-US" sz="900" dirty="0">
                          <a:solidFill>
                            <a:schemeClr val="tx1"/>
                          </a:solidFill>
                        </a:rPr>
                        <a:t>歳で</a:t>
                      </a:r>
                      <a:r>
                        <a:rPr kumimoji="1" lang="en-US" altLang="ja-JP" sz="900" dirty="0">
                          <a:solidFill>
                            <a:schemeClr val="tx1"/>
                          </a:solidFill>
                        </a:rPr>
                        <a:t>83.1</a:t>
                      </a:r>
                      <a:r>
                        <a:rPr kumimoji="1" lang="ja-JP" altLang="en-US" sz="900" dirty="0">
                          <a:solidFill>
                            <a:schemeClr val="tx1"/>
                          </a:solidFill>
                        </a:rPr>
                        <a:t>％と最も高く、</a:t>
                      </a:r>
                      <a:r>
                        <a:rPr kumimoji="1" lang="en-US" altLang="ja-JP" sz="900" dirty="0">
                          <a:solidFill>
                            <a:schemeClr val="tx1"/>
                          </a:solidFill>
                        </a:rPr>
                        <a:t>35</a:t>
                      </a:r>
                      <a:r>
                        <a:rPr kumimoji="1" lang="ja-JP" altLang="en-US" sz="900" dirty="0">
                          <a:solidFill>
                            <a:schemeClr val="tx1"/>
                          </a:solidFill>
                        </a:rPr>
                        <a:t>～</a:t>
                      </a:r>
                      <a:r>
                        <a:rPr kumimoji="1" lang="en-US" altLang="ja-JP" sz="900" dirty="0">
                          <a:solidFill>
                            <a:schemeClr val="tx1"/>
                          </a:solidFill>
                        </a:rPr>
                        <a:t>54</a:t>
                      </a:r>
                      <a:r>
                        <a:rPr kumimoji="1" lang="ja-JP" altLang="en-US" sz="900" dirty="0">
                          <a:solidFill>
                            <a:schemeClr val="tx1"/>
                          </a:solidFill>
                        </a:rPr>
                        <a:t>歳まで</a:t>
                      </a:r>
                      <a:r>
                        <a:rPr kumimoji="1" lang="en-US" altLang="ja-JP" sz="900" dirty="0">
                          <a:solidFill>
                            <a:schemeClr val="tx1"/>
                          </a:solidFill>
                        </a:rPr>
                        <a:t>70</a:t>
                      </a:r>
                      <a:r>
                        <a:rPr kumimoji="1" lang="ja-JP" altLang="en-US" sz="900" dirty="0">
                          <a:solidFill>
                            <a:schemeClr val="tx1"/>
                          </a:solidFill>
                        </a:rPr>
                        <a:t>％後半で推移、</a:t>
                      </a:r>
                      <a:r>
                        <a:rPr kumimoji="1" lang="en-US" altLang="ja-JP" sz="900" dirty="0">
                          <a:solidFill>
                            <a:schemeClr val="tx1"/>
                          </a:solidFill>
                        </a:rPr>
                        <a:t>55</a:t>
                      </a:r>
                      <a:r>
                        <a:rPr kumimoji="1" lang="ja-JP" altLang="en-US" sz="900" dirty="0">
                          <a:solidFill>
                            <a:schemeClr val="tx1"/>
                          </a:solidFill>
                        </a:rPr>
                        <a:t>歳から徐々に減少し、</a:t>
                      </a:r>
                      <a:r>
                        <a:rPr kumimoji="1" lang="en-US" altLang="ja-JP" sz="900" dirty="0">
                          <a:solidFill>
                            <a:schemeClr val="tx1"/>
                          </a:solidFill>
                        </a:rPr>
                        <a:t>65</a:t>
                      </a:r>
                      <a:r>
                        <a:rPr kumimoji="1" lang="ja-JP" altLang="en-US" sz="900" dirty="0">
                          <a:solidFill>
                            <a:schemeClr val="tx1"/>
                          </a:solidFill>
                        </a:rPr>
                        <a:t>歳以上は</a:t>
                      </a:r>
                      <a:r>
                        <a:rPr kumimoji="1" lang="en-US" altLang="ja-JP" sz="900" dirty="0">
                          <a:solidFill>
                            <a:schemeClr val="tx1"/>
                          </a:solidFill>
                        </a:rPr>
                        <a:t>16.6</a:t>
                      </a:r>
                      <a:r>
                        <a:rPr kumimoji="1" lang="ja-JP" altLang="en-US"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188717175"/>
                  </a:ext>
                </a:extLst>
              </a:tr>
              <a:tr h="176086">
                <a:tc rowSpan="5">
                  <a:txBody>
                    <a:bodyPr/>
                    <a:lstStyle/>
                    <a:p>
                      <a:r>
                        <a:rPr kumimoji="1" lang="ja-JP" altLang="en-US" sz="1000" b="1" dirty="0">
                          <a:solidFill>
                            <a:schemeClr val="tx1"/>
                          </a:solidFill>
                        </a:rPr>
                        <a:t>○合計特殊出生率</a:t>
                      </a:r>
                    </a:p>
                    <a:p>
                      <a:r>
                        <a:rPr kumimoji="1" lang="ja-JP" altLang="en-US" sz="1000" b="1" dirty="0">
                          <a:solidFill>
                            <a:schemeClr val="tx1"/>
                          </a:solidFill>
                        </a:rPr>
                        <a:t>　：前年を上回る</a:t>
                      </a:r>
                      <a:endParaRPr kumimoji="1" lang="ja-JP" altLang="en-US" sz="1000" b="1"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lnB w="12700" cap="flat" cmpd="sng" algn="ctr">
                      <a:solidFill>
                        <a:schemeClr val="accent6"/>
                      </a:solidFill>
                      <a:prstDash val="solid"/>
                      <a:round/>
                      <a:headEnd type="none" w="med" len="med"/>
                      <a:tailEnd type="none" w="med" len="med"/>
                    </a:lnB>
                  </a:tcPr>
                </a:tc>
                <a:tc rowSpan="5">
                  <a:txBody>
                    <a:bodyPr/>
                    <a:lstStyle/>
                    <a:p>
                      <a:pPr algn="ctr"/>
                      <a:r>
                        <a:rPr kumimoji="1" lang="en-US" altLang="ja-JP" sz="1100" dirty="0">
                          <a:solidFill>
                            <a:schemeClr val="tx1"/>
                          </a:solidFill>
                        </a:rPr>
                        <a:t>【2018</a:t>
                      </a:r>
                      <a:r>
                        <a:rPr kumimoji="1" lang="ja-JP" altLang="en-US" sz="1100" dirty="0">
                          <a:solidFill>
                            <a:schemeClr val="tx1"/>
                          </a:solidFill>
                        </a:rPr>
                        <a:t>年</a:t>
                      </a:r>
                      <a:r>
                        <a:rPr kumimoji="1" lang="en-US" altLang="ja-JP" sz="1100" dirty="0">
                          <a:solidFill>
                            <a:schemeClr val="tx1"/>
                          </a:solidFill>
                        </a:rPr>
                        <a:t>】</a:t>
                      </a:r>
                    </a:p>
                    <a:p>
                      <a:pPr algn="ctr"/>
                      <a:r>
                        <a:rPr kumimoji="1" lang="en-US" altLang="ja-JP" sz="1100" dirty="0">
                          <a:solidFill>
                            <a:schemeClr val="tx1"/>
                          </a:solidFill>
                        </a:rPr>
                        <a:t>1.35</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tcPr>
                </a:tc>
                <a:tc rowSpan="5">
                  <a:txBody>
                    <a:bodyPr/>
                    <a:lstStyle/>
                    <a:p>
                      <a:pPr algn="ctr"/>
                      <a:r>
                        <a:rPr kumimoji="1" lang="en-US" altLang="ja-JP" sz="1000" dirty="0">
                          <a:solidFill>
                            <a:schemeClr val="tx1"/>
                          </a:solidFill>
                        </a:rPr>
                        <a:t>【2023</a:t>
                      </a:r>
                      <a:r>
                        <a:rPr kumimoji="1" lang="ja-JP" altLang="en-US" sz="1000" dirty="0">
                          <a:solidFill>
                            <a:schemeClr val="tx1"/>
                          </a:solidFill>
                        </a:rPr>
                        <a:t>年</a:t>
                      </a:r>
                      <a:r>
                        <a:rPr kumimoji="1" lang="en-US" altLang="ja-JP" sz="1000" dirty="0">
                          <a:solidFill>
                            <a:schemeClr val="tx1"/>
                          </a:solidFill>
                        </a:rPr>
                        <a:t>】</a:t>
                      </a:r>
                    </a:p>
                    <a:p>
                      <a:pPr algn="ctr"/>
                      <a:r>
                        <a:rPr kumimoji="1" lang="en-US" altLang="ja-JP" sz="1000" dirty="0">
                          <a:solidFill>
                            <a:schemeClr val="tx1"/>
                          </a:solidFill>
                        </a:rPr>
                        <a:t>1.19</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tcPr>
                </a:tc>
                <a:tc rowSpan="5">
                  <a:txBody>
                    <a:bodyPr/>
                    <a:lstStyle/>
                    <a:p>
                      <a:pPr algn="ctr"/>
                      <a:r>
                        <a:rPr kumimoji="1" lang="en-US" altLang="ja-JP" sz="1600" b="0" u="none" strike="noStrike" kern="1200" cap="none" spc="0" normalizeH="0" baseline="0" noProof="0" dirty="0">
                          <a:ln>
                            <a:noFill/>
                          </a:ln>
                          <a:solidFill>
                            <a:schemeClr val="tx1"/>
                          </a:solidFill>
                          <a:effectLst/>
                          <a:uLnTx/>
                          <a:uFillTx/>
                        </a:rPr>
                        <a:t>D</a:t>
                      </a:r>
                      <a:endParaRPr kumimoji="1" lang="ja-JP" altLang="en-US" sz="7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rowSpan="5">
                  <a:txBody>
                    <a:bodyPr/>
                    <a:lstStyle/>
                    <a:p>
                      <a:pPr algn="ctr"/>
                      <a:r>
                        <a:rPr kumimoji="1" lang="en-US" altLang="ja-JP" sz="1100" dirty="0">
                          <a:solidFill>
                            <a:schemeClr val="tx1"/>
                          </a:solidFill>
                        </a:rPr>
                        <a:t>【2024</a:t>
                      </a:r>
                      <a:r>
                        <a:rPr kumimoji="1" lang="ja-JP" altLang="en-US" sz="1100" dirty="0">
                          <a:solidFill>
                            <a:schemeClr val="tx1"/>
                          </a:solidFill>
                        </a:rPr>
                        <a:t>年</a:t>
                      </a:r>
                      <a:r>
                        <a:rPr kumimoji="1" lang="en-US" altLang="ja-JP" sz="1100" dirty="0">
                          <a:solidFill>
                            <a:schemeClr val="tx1"/>
                          </a:solidFill>
                        </a:rPr>
                        <a:t>】</a:t>
                      </a:r>
                    </a:p>
                    <a:p>
                      <a:pPr algn="ctr"/>
                      <a:r>
                        <a:rPr kumimoji="1" lang="en-US" altLang="ja-JP" sz="1100" dirty="0">
                          <a:solidFill>
                            <a:schemeClr val="tx1"/>
                          </a:solidFill>
                        </a:rPr>
                        <a:t>1.14</a:t>
                      </a:r>
                    </a:p>
                    <a:p>
                      <a:pPr algn="ctr"/>
                      <a:r>
                        <a:rPr kumimoji="1" lang="ja-JP" altLang="en-US" sz="1100" dirty="0">
                          <a:solidFill>
                            <a:schemeClr val="tx1"/>
                          </a:solidFill>
                          <a:latin typeface="Meiryo UI" panose="020B0604030504040204" pitchFamily="50" charset="-128"/>
                          <a:ea typeface="Meiryo UI" panose="020B0604030504040204" pitchFamily="50" charset="-128"/>
                        </a:rPr>
                        <a:t>（概数）</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tcPr>
                </a:tc>
                <a:tc rowSpan="5">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変更</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なし</a:t>
                      </a:r>
                    </a:p>
                  </a:txBody>
                  <a:tcPr marL="68580" marR="68580" marT="34290" marB="34290" anchor="ctr">
                    <a:lnB w="12700" cap="flat" cmpd="sng" algn="ctr">
                      <a:solidFill>
                        <a:schemeClr val="accent6"/>
                      </a:solidFill>
                      <a:prstDash val="solid"/>
                      <a:round/>
                      <a:headEnd type="none" w="med" len="med"/>
                      <a:tailEnd type="none" w="med" len="med"/>
                    </a:lnB>
                  </a:tcPr>
                </a:tc>
                <a:tc>
                  <a:txBody>
                    <a:bodyPr/>
                    <a:lstStyle/>
                    <a:p>
                      <a:pPr algn="ctr"/>
                      <a:r>
                        <a:rPr kumimoji="1" lang="ja-JP" altLang="en-US" sz="900" dirty="0">
                          <a:solidFill>
                            <a:schemeClr val="tx1"/>
                          </a:solidFill>
                        </a:rPr>
                        <a:t>出生数</a:t>
                      </a:r>
                    </a:p>
                    <a:p>
                      <a:pPr algn="ctr"/>
                      <a:r>
                        <a:rPr kumimoji="1" lang="en-US" altLang="ja-JP" sz="900" dirty="0">
                          <a:solidFill>
                            <a:schemeClr val="tx1"/>
                          </a:solidFill>
                        </a:rPr>
                        <a:t>【2024</a:t>
                      </a:r>
                      <a:r>
                        <a:rPr kumimoji="1" lang="ja-JP" altLang="en-US" sz="900" dirty="0">
                          <a:solidFill>
                            <a:schemeClr val="tx1"/>
                          </a:solidFill>
                        </a:rPr>
                        <a:t>年</a:t>
                      </a:r>
                      <a:r>
                        <a:rPr kumimoji="1" lang="en-US" altLang="ja-JP"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en-US" altLang="ja-JP" sz="900" dirty="0">
                          <a:solidFill>
                            <a:schemeClr val="tx1"/>
                          </a:solidFill>
                        </a:rPr>
                        <a:t>53,351</a:t>
                      </a:r>
                      <a:r>
                        <a:rPr kumimoji="1" lang="ja-JP" altLang="en-US" sz="900" dirty="0">
                          <a:solidFill>
                            <a:schemeClr val="tx1"/>
                          </a:solidFill>
                        </a:rPr>
                        <a:t>人</a:t>
                      </a:r>
                      <a:r>
                        <a:rPr kumimoji="1" lang="en-US" altLang="ja-JP" sz="900" dirty="0">
                          <a:solidFill>
                            <a:schemeClr val="tx1"/>
                          </a:solidFill>
                        </a:rPr>
                        <a:t>(</a:t>
                      </a:r>
                      <a:r>
                        <a:rPr kumimoji="1" lang="ja-JP" altLang="en-US" sz="900" dirty="0">
                          <a:solidFill>
                            <a:schemeClr val="tx1"/>
                          </a:solidFill>
                        </a:rPr>
                        <a:t>概数</a:t>
                      </a:r>
                      <a:r>
                        <a:rPr kumimoji="1" lang="en-US" altLang="ja-JP" sz="900" dirty="0">
                          <a:solidFill>
                            <a:schemeClr val="tx1"/>
                          </a:solidFill>
                        </a:rPr>
                        <a:t>)</a:t>
                      </a:r>
                      <a:r>
                        <a:rPr kumimoji="1" lang="ja-JP" altLang="en-US" sz="900" dirty="0">
                          <a:solidFill>
                            <a:schemeClr val="tx1"/>
                          </a:solidFill>
                        </a:rPr>
                        <a:t>（前年比▲</a:t>
                      </a:r>
                      <a:r>
                        <a:rPr kumimoji="1" lang="en-US" altLang="ja-JP" sz="900" dirty="0">
                          <a:solidFill>
                            <a:schemeClr val="tx1"/>
                          </a:solidFill>
                        </a:rPr>
                        <a:t>1,941</a:t>
                      </a:r>
                      <a:r>
                        <a:rPr kumimoji="1" lang="ja-JP" altLang="en-US" sz="900" dirty="0">
                          <a:solidFill>
                            <a:schemeClr val="tx1"/>
                          </a:solidFill>
                        </a:rPr>
                        <a:t>人）</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2764887621"/>
                  </a:ext>
                </a:extLst>
              </a:tr>
              <a:tr h="17608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900" dirty="0">
                          <a:solidFill>
                            <a:schemeClr val="tx1"/>
                          </a:solidFill>
                          <a:latin typeface="Meiryo UI" panose="020B0604030504040204" pitchFamily="50" charset="-128"/>
                          <a:ea typeface="Meiryo UI" panose="020B0604030504040204" pitchFamily="50" charset="-128"/>
                        </a:rPr>
                        <a:t>有配偶出生率</a:t>
                      </a:r>
                      <a:endParaRPr kumimoji="1" lang="en-US" altLang="ja-JP" sz="900" dirty="0">
                        <a:solidFill>
                          <a:schemeClr val="tx1"/>
                        </a:solidFill>
                        <a:latin typeface="Meiryo UI" panose="020B0604030504040204" pitchFamily="50" charset="-128"/>
                        <a:ea typeface="Meiryo UI" panose="020B0604030504040204" pitchFamily="50" charset="-128"/>
                      </a:endParaRPr>
                    </a:p>
                    <a:p>
                      <a:pPr algn="ctr"/>
                      <a:r>
                        <a:rPr kumimoji="1" lang="en-US" altLang="ja-JP" sz="900" dirty="0">
                          <a:solidFill>
                            <a:schemeClr val="tx1"/>
                          </a:solidFill>
                          <a:latin typeface="Meiryo UI" panose="020B0604030504040204" pitchFamily="50" charset="-128"/>
                          <a:ea typeface="Meiryo UI" panose="020B0604030504040204" pitchFamily="50" charset="-128"/>
                        </a:rPr>
                        <a:t>【2020</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en-US" altLang="ja-JP" sz="900" dirty="0">
                          <a:solidFill>
                            <a:schemeClr val="tx1"/>
                          </a:solidFill>
                          <a:latin typeface="Meiryo UI" panose="020B0604030504040204" pitchFamily="50" charset="-128"/>
                          <a:ea typeface="Meiryo UI" panose="020B0604030504040204" pitchFamily="50" charset="-128"/>
                        </a:rPr>
                        <a:t>79.1‰</a:t>
                      </a:r>
                      <a:r>
                        <a:rPr kumimoji="1" lang="ja-JP" altLang="en-US" sz="900" dirty="0">
                          <a:solidFill>
                            <a:schemeClr val="tx1"/>
                          </a:solidFill>
                          <a:latin typeface="Meiryo UI" panose="020B0604030504040204" pitchFamily="50" charset="-128"/>
                          <a:ea typeface="Meiryo UI" panose="020B0604030504040204" pitchFamily="50" charset="-128"/>
                        </a:rPr>
                        <a:t>（全国</a:t>
                      </a:r>
                      <a:r>
                        <a:rPr kumimoji="1" lang="en-US" altLang="ja-JP" sz="900" dirty="0">
                          <a:solidFill>
                            <a:schemeClr val="tx1"/>
                          </a:solidFill>
                          <a:latin typeface="Meiryo UI" panose="020B0604030504040204" pitchFamily="50" charset="-128"/>
                          <a:ea typeface="Meiryo UI" panose="020B0604030504040204" pitchFamily="50" charset="-128"/>
                        </a:rPr>
                        <a:t>74.6‰</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700" dirty="0">
                          <a:solidFill>
                            <a:schemeClr val="tx1"/>
                          </a:solidFill>
                          <a:latin typeface="+mn-lt"/>
                        </a:rPr>
                        <a:t>※</a:t>
                      </a:r>
                      <a:r>
                        <a:rPr kumimoji="1" lang="ja-JP" altLang="en-US" sz="700" dirty="0">
                          <a:solidFill>
                            <a:schemeClr val="tx1"/>
                          </a:solidFill>
                          <a:latin typeface="Meiryo UI" panose="020B0604030504040204" pitchFamily="50" charset="-128"/>
                          <a:ea typeface="Meiryo UI" panose="020B0604030504040204" pitchFamily="50" charset="-128"/>
                        </a:rPr>
                        <a:t>有配偶出生率：</a:t>
                      </a:r>
                      <a:r>
                        <a:rPr kumimoji="1" lang="ja-JP" altLang="en-US" sz="700" dirty="0">
                          <a:solidFill>
                            <a:schemeClr val="tx1"/>
                          </a:solidFill>
                        </a:rPr>
                        <a:t>（年間の</a:t>
                      </a:r>
                      <a:r>
                        <a:rPr kumimoji="1" lang="ja-JP" altLang="en-US" sz="700" dirty="0">
                          <a:solidFill>
                            <a:schemeClr val="tx1"/>
                          </a:solidFill>
                          <a:latin typeface="Meiryo UI" panose="020B0604030504040204" pitchFamily="50" charset="-128"/>
                          <a:ea typeface="Meiryo UI" panose="020B0604030504040204" pitchFamily="50" charset="-128"/>
                        </a:rPr>
                        <a:t>出生数</a:t>
                      </a:r>
                      <a:r>
                        <a:rPr kumimoji="1" lang="en-US" altLang="ja-JP" sz="700" dirty="0">
                          <a:solidFill>
                            <a:schemeClr val="tx1"/>
                          </a:solidFill>
                          <a:latin typeface="Meiryo UI" panose="020B0604030504040204" pitchFamily="50" charset="-128"/>
                          <a:ea typeface="Meiryo UI" panose="020B0604030504040204" pitchFamily="50" charset="-128"/>
                        </a:rPr>
                        <a:t>/</a:t>
                      </a:r>
                      <a:r>
                        <a:rPr kumimoji="1" lang="ja-JP" altLang="en-US" sz="700" dirty="0">
                          <a:solidFill>
                            <a:schemeClr val="tx1"/>
                          </a:solidFill>
                          <a:latin typeface="Meiryo UI" panose="020B0604030504040204" pitchFamily="50" charset="-128"/>
                          <a:ea typeface="Meiryo UI" panose="020B0604030504040204" pitchFamily="50" charset="-128"/>
                        </a:rPr>
                        <a:t>女性有配偶人口（</a:t>
                      </a:r>
                      <a:r>
                        <a:rPr kumimoji="1" lang="en-US" altLang="ja-JP" sz="700" dirty="0">
                          <a:solidFill>
                            <a:schemeClr val="tx1"/>
                          </a:solidFill>
                          <a:latin typeface="Meiryo UI" panose="020B0604030504040204" pitchFamily="50" charset="-128"/>
                          <a:ea typeface="Meiryo UI" panose="020B0604030504040204" pitchFamily="50" charset="-128"/>
                        </a:rPr>
                        <a:t>15</a:t>
                      </a:r>
                      <a:r>
                        <a:rPr kumimoji="1" lang="ja-JP" altLang="en-US" sz="700" dirty="0">
                          <a:solidFill>
                            <a:schemeClr val="tx1"/>
                          </a:solidFill>
                          <a:latin typeface="Meiryo UI" panose="020B0604030504040204" pitchFamily="50" charset="-128"/>
                          <a:ea typeface="Meiryo UI" panose="020B0604030504040204" pitchFamily="50" charset="-128"/>
                        </a:rPr>
                        <a:t>～</a:t>
                      </a:r>
                      <a:r>
                        <a:rPr kumimoji="1" lang="en-US" altLang="ja-JP" sz="700" dirty="0">
                          <a:solidFill>
                            <a:schemeClr val="tx1"/>
                          </a:solidFill>
                          <a:latin typeface="Meiryo UI" panose="020B0604030504040204" pitchFamily="50" charset="-128"/>
                          <a:ea typeface="Meiryo UI" panose="020B0604030504040204" pitchFamily="50" charset="-128"/>
                        </a:rPr>
                        <a:t>49</a:t>
                      </a:r>
                      <a:r>
                        <a:rPr kumimoji="1" lang="ja-JP" altLang="en-US" sz="700" dirty="0">
                          <a:solidFill>
                            <a:schemeClr val="tx1"/>
                          </a:solidFill>
                          <a:latin typeface="Meiryo UI" panose="020B0604030504040204" pitchFamily="50" charset="-128"/>
                          <a:ea typeface="Meiryo UI" panose="020B0604030504040204" pitchFamily="50" charset="-128"/>
                        </a:rPr>
                        <a:t>歳））</a:t>
                      </a:r>
                      <a:r>
                        <a:rPr kumimoji="1" lang="en-US" altLang="ja-JP" sz="700" dirty="0">
                          <a:solidFill>
                            <a:schemeClr val="tx1"/>
                          </a:solidFill>
                          <a:latin typeface="Meiryo UI" panose="020B0604030504040204" pitchFamily="50" charset="-128"/>
                          <a:ea typeface="Meiryo UI" panose="020B0604030504040204" pitchFamily="50" charset="-128"/>
                        </a:rPr>
                        <a:t>×1,000</a:t>
                      </a: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2273258093"/>
                  </a:ext>
                </a:extLst>
              </a:tr>
              <a:tr h="3521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endParaRPr kumimoji="1" lang="ja-JP" altLang="en-US"/>
                    </a:p>
                  </a:txBody>
                  <a:tcPr/>
                </a:tc>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a:txBody>
                    <a:bodyPr/>
                    <a:lstStyle/>
                    <a:p>
                      <a:pPr algn="ctr"/>
                      <a:r>
                        <a:rPr kumimoji="1" lang="ja-JP" altLang="en-US" sz="900" dirty="0">
                          <a:solidFill>
                            <a:schemeClr val="tx1"/>
                          </a:solidFill>
                        </a:rPr>
                        <a:t>初婚年齢</a:t>
                      </a:r>
                    </a:p>
                    <a:p>
                      <a:pPr algn="ctr"/>
                      <a:r>
                        <a:rPr kumimoji="1" lang="en-US" altLang="ja-JP" sz="900" dirty="0">
                          <a:solidFill>
                            <a:schemeClr val="tx1"/>
                          </a:solidFill>
                        </a:rPr>
                        <a:t>【2023</a:t>
                      </a:r>
                      <a:r>
                        <a:rPr kumimoji="1" lang="ja-JP" altLang="en-US" sz="900" dirty="0">
                          <a:solidFill>
                            <a:schemeClr val="tx1"/>
                          </a:solidFill>
                        </a:rPr>
                        <a:t>年</a:t>
                      </a:r>
                      <a:r>
                        <a:rPr kumimoji="1" lang="en-US" altLang="ja-JP"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ja-JP" altLang="en-US" sz="900" dirty="0">
                          <a:solidFill>
                            <a:schemeClr val="tx1"/>
                          </a:solidFill>
                        </a:rPr>
                        <a:t>女性</a:t>
                      </a:r>
                      <a:r>
                        <a:rPr kumimoji="1" lang="en-US" altLang="ja-JP" sz="900" dirty="0">
                          <a:solidFill>
                            <a:schemeClr val="tx1"/>
                          </a:solidFill>
                        </a:rPr>
                        <a:t>29.7</a:t>
                      </a:r>
                      <a:r>
                        <a:rPr kumimoji="1" lang="ja-JP" altLang="en-US" sz="900" dirty="0">
                          <a:solidFill>
                            <a:schemeClr val="tx1"/>
                          </a:solidFill>
                        </a:rPr>
                        <a:t>歳、男性</a:t>
                      </a:r>
                      <a:r>
                        <a:rPr kumimoji="1" lang="en-US" altLang="ja-JP" sz="900" dirty="0">
                          <a:solidFill>
                            <a:schemeClr val="tx1"/>
                          </a:solidFill>
                        </a:rPr>
                        <a:t>30.9</a:t>
                      </a:r>
                      <a:r>
                        <a:rPr kumimoji="1" lang="ja-JP" altLang="en-US" sz="900" dirty="0">
                          <a:solidFill>
                            <a:schemeClr val="tx1"/>
                          </a:solidFill>
                        </a:rPr>
                        <a:t>歳</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3195444105"/>
                  </a:ext>
                </a:extLst>
              </a:tr>
              <a:tr h="3521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endParaRPr kumimoji="1" lang="ja-JP" altLang="en-US"/>
                    </a:p>
                  </a:txBody>
                  <a:tcPr/>
                </a:tc>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solidFill>
                      <a:schemeClr val="tx2">
                        <a:lumMod val="40000"/>
                        <a:lumOff val="60000"/>
                      </a:schemeClr>
                    </a:solidFill>
                  </a:tcPr>
                </a:tc>
                <a:tc>
                  <a:txBody>
                    <a:bodyPr/>
                    <a:lstStyle/>
                    <a:p>
                      <a:pPr algn="ctr"/>
                      <a:r>
                        <a:rPr kumimoji="1" lang="ja-JP" altLang="en-US" sz="900" dirty="0">
                          <a:solidFill>
                            <a:schemeClr val="tx1"/>
                          </a:solidFill>
                        </a:rPr>
                        <a:t>保育所数</a:t>
                      </a:r>
                    </a:p>
                    <a:p>
                      <a:pPr algn="ctr"/>
                      <a:r>
                        <a:rPr kumimoji="1" lang="en-US" altLang="ja-JP" sz="900" dirty="0">
                          <a:solidFill>
                            <a:schemeClr val="tx1"/>
                          </a:solidFill>
                        </a:rPr>
                        <a:t>【2024</a:t>
                      </a:r>
                      <a:r>
                        <a:rPr kumimoji="1" lang="ja-JP" altLang="en-US" sz="900" dirty="0">
                          <a:solidFill>
                            <a:schemeClr val="tx1"/>
                          </a:solidFill>
                        </a:rPr>
                        <a:t>年</a:t>
                      </a:r>
                      <a:r>
                        <a:rPr kumimoji="1" lang="en-US" altLang="ja-JP"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l"/>
                      <a:r>
                        <a:rPr kumimoji="1" lang="en-US" altLang="ja-JP" sz="900" dirty="0">
                          <a:solidFill>
                            <a:schemeClr val="tx1"/>
                          </a:solidFill>
                        </a:rPr>
                        <a:t>2,908</a:t>
                      </a:r>
                      <a:r>
                        <a:rPr kumimoji="1" lang="ja-JP" altLang="en-US" sz="900" dirty="0">
                          <a:solidFill>
                            <a:schemeClr val="tx1"/>
                          </a:solidFill>
                        </a:rPr>
                        <a:t>か所（前年比</a:t>
                      </a:r>
                      <a:r>
                        <a:rPr kumimoji="1" lang="en-US" altLang="ja-JP" sz="900" dirty="0">
                          <a:solidFill>
                            <a:schemeClr val="tx1"/>
                          </a:solidFill>
                        </a:rPr>
                        <a:t>+45</a:t>
                      </a:r>
                      <a:r>
                        <a:rPr kumimoji="1" lang="ja-JP" altLang="en-US" sz="900" dirty="0">
                          <a:solidFill>
                            <a:schemeClr val="tx1"/>
                          </a:solidFill>
                        </a:rPr>
                        <a:t>か所）</a:t>
                      </a:r>
                      <a:endParaRPr kumimoji="1" lang="en-US" altLang="ja-JP" sz="900" dirty="0">
                        <a:solidFill>
                          <a:schemeClr val="tx1"/>
                        </a:solidFill>
                      </a:endParaRPr>
                    </a:p>
                    <a:p>
                      <a:pPr algn="l"/>
                      <a:r>
                        <a:rPr kumimoji="1" lang="en-US" altLang="ja-JP" sz="900" dirty="0">
                          <a:solidFill>
                            <a:schemeClr val="tx1"/>
                          </a:solidFill>
                          <a:latin typeface="Meiryo UI" panose="020B0604030504040204" pitchFamily="50" charset="-128"/>
                          <a:ea typeface="Meiryo UI" panose="020B0604030504040204" pitchFamily="50" charset="-128"/>
                        </a:rPr>
                        <a:t>※2019</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rPr>
                        <a:t>2,428</a:t>
                      </a:r>
                      <a:r>
                        <a:rPr lang="ja-JP" altLang="en-US" sz="900" dirty="0">
                          <a:solidFill>
                            <a:schemeClr val="tx1"/>
                          </a:solidFill>
                        </a:rPr>
                        <a:t>か所</a:t>
                      </a:r>
                      <a:r>
                        <a:rPr lang="en-US" altLang="ja-JP" sz="900" dirty="0">
                          <a:solidFill>
                            <a:schemeClr val="tx1"/>
                          </a:solidFill>
                        </a:rPr>
                        <a:t>)</a:t>
                      </a:r>
                      <a:r>
                        <a:rPr lang="ja-JP" altLang="en-US" sz="900" dirty="0">
                          <a:solidFill>
                            <a:schemeClr val="tx1"/>
                          </a:solidFill>
                        </a:rPr>
                        <a:t>比　＋</a:t>
                      </a:r>
                      <a:r>
                        <a:rPr lang="en-US" altLang="ja-JP" sz="900" dirty="0">
                          <a:solidFill>
                            <a:schemeClr val="tx1"/>
                          </a:solidFill>
                        </a:rPr>
                        <a:t>17.9</a:t>
                      </a:r>
                      <a:r>
                        <a:rPr lang="ja-JP" altLang="en-US"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901648412"/>
                  </a:ext>
                </a:extLst>
              </a:tr>
              <a:tr h="352171">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endParaRPr kumimoji="1" lang="ja-JP" altLang="en-US"/>
                    </a:p>
                  </a:txBody>
                  <a:tcPr/>
                </a:tc>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solidFill>
                      <a:schemeClr val="tx2">
                        <a:lumMod val="20000"/>
                        <a:lumOff val="80000"/>
                      </a:schemeClr>
                    </a:solidFill>
                  </a:tcPr>
                </a:tc>
                <a:tc>
                  <a:txBody>
                    <a:bodyPr/>
                    <a:lstStyle/>
                    <a:p>
                      <a:pPr algn="ctr"/>
                      <a:r>
                        <a:rPr kumimoji="1" lang="ja-JP" altLang="en-US" sz="900" dirty="0">
                          <a:solidFill>
                            <a:schemeClr val="tx1"/>
                          </a:solidFill>
                        </a:rPr>
                        <a:t>待機児童数</a:t>
                      </a:r>
                    </a:p>
                    <a:p>
                      <a:pPr algn="ctr"/>
                      <a:r>
                        <a:rPr kumimoji="1" lang="en-US" altLang="ja-JP" sz="900" dirty="0">
                          <a:solidFill>
                            <a:schemeClr val="tx1"/>
                          </a:solidFill>
                        </a:rPr>
                        <a:t>【2024</a:t>
                      </a:r>
                      <a:r>
                        <a:rPr kumimoji="1" lang="ja-JP" altLang="en-US" sz="900" dirty="0">
                          <a:solidFill>
                            <a:schemeClr val="tx1"/>
                          </a:solidFill>
                        </a:rPr>
                        <a:t>年</a:t>
                      </a:r>
                      <a:r>
                        <a:rPr kumimoji="1" lang="en-US" altLang="ja-JP" sz="900" dirty="0">
                          <a:solidFill>
                            <a:schemeClr val="tx1"/>
                          </a:solidFill>
                        </a:rPr>
                        <a:t>】</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tcPr>
                </a:tc>
                <a:tc>
                  <a:txBody>
                    <a:bodyPr/>
                    <a:lstStyle/>
                    <a:p>
                      <a:pPr algn="l"/>
                      <a:r>
                        <a:rPr kumimoji="1" lang="en-US" altLang="ja-JP" sz="900" dirty="0">
                          <a:solidFill>
                            <a:schemeClr val="tx1"/>
                          </a:solidFill>
                        </a:rPr>
                        <a:t>111 </a:t>
                      </a:r>
                      <a:r>
                        <a:rPr kumimoji="1" lang="ja-JP" altLang="en-US" sz="900" dirty="0">
                          <a:solidFill>
                            <a:schemeClr val="tx1"/>
                          </a:solidFill>
                        </a:rPr>
                        <a:t>人（前年比▲</a:t>
                      </a:r>
                      <a:r>
                        <a:rPr kumimoji="1" lang="en-US" altLang="ja-JP" sz="900" dirty="0">
                          <a:solidFill>
                            <a:schemeClr val="tx1"/>
                          </a:solidFill>
                        </a:rPr>
                        <a:t>36</a:t>
                      </a:r>
                      <a:r>
                        <a:rPr kumimoji="1" lang="ja-JP" altLang="en-US" sz="900" dirty="0">
                          <a:solidFill>
                            <a:schemeClr val="tx1"/>
                          </a:solidFill>
                        </a:rPr>
                        <a:t>人）</a:t>
                      </a:r>
                      <a:endParaRPr kumimoji="1" lang="en-US" altLang="ja-JP" sz="900" dirty="0">
                        <a:solidFill>
                          <a:schemeClr val="tx1"/>
                        </a:solidFill>
                      </a:endParaRPr>
                    </a:p>
                    <a:p>
                      <a:pPr algn="l"/>
                      <a:r>
                        <a:rPr kumimoji="1" lang="en-US" altLang="ja-JP" sz="900" dirty="0">
                          <a:solidFill>
                            <a:schemeClr val="tx1"/>
                          </a:solidFill>
                          <a:latin typeface="Meiryo UI" panose="020B0604030504040204" pitchFamily="50" charset="-128"/>
                          <a:ea typeface="Meiryo UI" panose="020B0604030504040204" pitchFamily="50" charset="-128"/>
                        </a:rPr>
                        <a:t>※2019</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a:t>
                      </a:r>
                      <a:r>
                        <a:rPr lang="en-US" altLang="ja-JP" sz="900" dirty="0">
                          <a:solidFill>
                            <a:schemeClr val="tx1"/>
                          </a:solidFill>
                        </a:rPr>
                        <a:t>589</a:t>
                      </a:r>
                      <a:r>
                        <a:rPr lang="ja-JP" altLang="en-US" sz="900" dirty="0">
                          <a:solidFill>
                            <a:schemeClr val="tx1"/>
                          </a:solidFill>
                        </a:rPr>
                        <a:t>人</a:t>
                      </a:r>
                      <a:r>
                        <a:rPr lang="en-US" altLang="ja-JP" sz="900" dirty="0">
                          <a:solidFill>
                            <a:schemeClr val="tx1"/>
                          </a:solidFill>
                        </a:rPr>
                        <a:t>)</a:t>
                      </a:r>
                      <a:r>
                        <a:rPr lang="ja-JP" altLang="en-US" sz="900" dirty="0">
                          <a:solidFill>
                            <a:schemeClr val="tx1"/>
                          </a:solidFill>
                        </a:rPr>
                        <a:t>比　▲</a:t>
                      </a:r>
                      <a:r>
                        <a:rPr lang="en-US" altLang="ja-JP" sz="900" dirty="0">
                          <a:solidFill>
                            <a:schemeClr val="tx1"/>
                          </a:solidFill>
                        </a:rPr>
                        <a:t>81.2%</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117737144"/>
                  </a:ext>
                </a:extLst>
              </a:tr>
            </a:tbl>
          </a:graphicData>
        </a:graphic>
      </p:graphicFrame>
      <p:sp>
        <p:nvSpPr>
          <p:cNvPr id="9" name="テキスト ボックス 8">
            <a:extLst>
              <a:ext uri="{FF2B5EF4-FFF2-40B4-BE49-F238E27FC236}">
                <a16:creationId xmlns:a16="http://schemas.microsoft.com/office/drawing/2014/main" id="{CE550A70-26C2-4F2A-BC52-077E90CBEF43}"/>
              </a:ext>
            </a:extLst>
          </p:cNvPr>
          <p:cNvSpPr txBox="1"/>
          <p:nvPr/>
        </p:nvSpPr>
        <p:spPr>
          <a:xfrm>
            <a:off x="382697" y="6611779"/>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pic>
        <p:nvPicPr>
          <p:cNvPr id="10" name="Picture 4">
            <a:extLst>
              <a:ext uri="{FF2B5EF4-FFF2-40B4-BE49-F238E27FC236}">
                <a16:creationId xmlns:a16="http://schemas.microsoft.com/office/drawing/2014/main" id="{F5837FA8-C7C9-423B-AB60-1ABC41F6AD81}"/>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77248" y="695353"/>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9">
            <a:extLst>
              <a:ext uri="{FF2B5EF4-FFF2-40B4-BE49-F238E27FC236}">
                <a16:creationId xmlns:a16="http://schemas.microsoft.com/office/drawing/2014/main" id="{702FBD1D-DA8C-41CE-83E7-2053E7DBC314}"/>
              </a:ext>
            </a:extLst>
          </p:cNvPr>
          <p:cNvPicPr preferRelativeResize="0">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61436" y="695353"/>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a:extLst>
              <a:ext uri="{FF2B5EF4-FFF2-40B4-BE49-F238E27FC236}">
                <a16:creationId xmlns:a16="http://schemas.microsoft.com/office/drawing/2014/main" id="{E0262216-9854-4547-B755-5D9E3A602D01}"/>
              </a:ext>
            </a:extLst>
          </p:cNvPr>
          <p:cNvPicPr preferRelativeResize="0">
            <a:picLocks/>
          </p:cNvPicPr>
          <p:nvPr/>
        </p:nvPicPr>
        <p:blipFill>
          <a:blip r:embed="rId5" cstate="print">
            <a:extLst>
              <a:ext uri="{28A0092B-C50C-407E-A947-70E740481C1C}">
                <a14:useLocalDpi xmlns:a14="http://schemas.microsoft.com/office/drawing/2010/main" val="0"/>
              </a:ext>
            </a:extLst>
          </a:blip>
          <a:stretch>
            <a:fillRect/>
          </a:stretch>
        </p:blipFill>
        <p:spPr>
          <a:xfrm>
            <a:off x="8484228" y="695353"/>
            <a:ext cx="465231" cy="465231"/>
          </a:xfrm>
          <a:prstGeom prst="rect">
            <a:avLst/>
          </a:prstGeom>
        </p:spPr>
      </p:pic>
      <p:pic>
        <p:nvPicPr>
          <p:cNvPr id="13" name="図 12">
            <a:extLst>
              <a:ext uri="{FF2B5EF4-FFF2-40B4-BE49-F238E27FC236}">
                <a16:creationId xmlns:a16="http://schemas.microsoft.com/office/drawing/2014/main" id="{B131E938-6321-487D-9693-5C71C8986D35}"/>
              </a:ext>
            </a:extLst>
          </p:cNvPr>
          <p:cNvPicPr preferRelativeResize="0">
            <a:picLocks/>
          </p:cNvPicPr>
          <p:nvPr/>
        </p:nvPicPr>
        <p:blipFill>
          <a:blip r:embed="rId6" cstate="print">
            <a:extLst>
              <a:ext uri="{28A0092B-C50C-407E-A947-70E740481C1C}">
                <a14:useLocalDpi xmlns:a14="http://schemas.microsoft.com/office/drawing/2010/main" val="0"/>
              </a:ext>
            </a:extLst>
          </a:blip>
          <a:stretch>
            <a:fillRect/>
          </a:stretch>
        </p:blipFill>
        <p:spPr>
          <a:xfrm>
            <a:off x="6238644" y="695353"/>
            <a:ext cx="465231" cy="465231"/>
          </a:xfrm>
          <a:prstGeom prst="rect">
            <a:avLst/>
          </a:prstGeom>
        </p:spPr>
      </p:pic>
      <p:pic>
        <p:nvPicPr>
          <p:cNvPr id="14" name="Picture 6">
            <a:extLst>
              <a:ext uri="{FF2B5EF4-FFF2-40B4-BE49-F238E27FC236}">
                <a16:creationId xmlns:a16="http://schemas.microsoft.com/office/drawing/2014/main" id="{32DA06B8-2272-4876-B95A-A67B740C2824}"/>
              </a:ext>
            </a:extLst>
          </p:cNvPr>
          <p:cNvPicPr preferRelativeResize="0">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800040" y="695353"/>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16" name="図 15">
            <a:extLst>
              <a:ext uri="{FF2B5EF4-FFF2-40B4-BE49-F238E27FC236}">
                <a16:creationId xmlns:a16="http://schemas.microsoft.com/office/drawing/2014/main" id="{A1FE94AC-3543-48DF-B96D-A993036F2A01}"/>
              </a:ext>
            </a:extLst>
          </p:cNvPr>
          <p:cNvPicPr preferRelativeResize="0">
            <a:picLocks/>
          </p:cNvPicPr>
          <p:nvPr/>
        </p:nvPicPr>
        <p:blipFill>
          <a:blip r:embed="rId8" cstate="print">
            <a:extLst>
              <a:ext uri="{28A0092B-C50C-407E-A947-70E740481C1C}">
                <a14:useLocalDpi xmlns:a14="http://schemas.microsoft.com/office/drawing/2010/main" val="0"/>
              </a:ext>
            </a:extLst>
          </a:blip>
          <a:stretch>
            <a:fillRect/>
          </a:stretch>
        </p:blipFill>
        <p:spPr>
          <a:xfrm>
            <a:off x="7922832" y="695353"/>
            <a:ext cx="465231" cy="465231"/>
          </a:xfrm>
          <a:prstGeom prst="rect">
            <a:avLst/>
          </a:prstGeom>
        </p:spPr>
      </p:pic>
      <p:cxnSp>
        <p:nvCxnSpPr>
          <p:cNvPr id="19" name="直線コネクタ 18">
            <a:extLst>
              <a:ext uri="{FF2B5EF4-FFF2-40B4-BE49-F238E27FC236}">
                <a16:creationId xmlns:a16="http://schemas.microsoft.com/office/drawing/2014/main" id="{9DC42A31-17D0-47CB-8A56-7ED5F2FC584B}"/>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a:t>
            </a:fld>
            <a:endParaRPr lang="ja-JP" altLang="en-US">
              <a:solidFill>
                <a:prstClr val="black"/>
              </a:solidFill>
            </a:endParaRPr>
          </a:p>
        </p:txBody>
      </p:sp>
      <p:sp>
        <p:nvSpPr>
          <p:cNvPr id="2" name="正方形/長方形 1">
            <a:extLst>
              <a:ext uri="{FF2B5EF4-FFF2-40B4-BE49-F238E27FC236}">
                <a16:creationId xmlns:a16="http://schemas.microsoft.com/office/drawing/2014/main" id="{ACB83A3B-22E8-4C4D-805C-77D8CFAD28A7}"/>
              </a:ext>
            </a:extLst>
          </p:cNvPr>
          <p:cNvSpPr/>
          <p:nvPr/>
        </p:nvSpPr>
        <p:spPr>
          <a:xfrm>
            <a:off x="4051738" y="2482380"/>
            <a:ext cx="1686910" cy="4015866"/>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17" name="正方形/長方形 16">
            <a:extLst>
              <a:ext uri="{FF2B5EF4-FFF2-40B4-BE49-F238E27FC236}">
                <a16:creationId xmlns:a16="http://schemas.microsoft.com/office/drawing/2014/main" id="{594F5A42-9E00-419A-9D71-CA6BCB0A5593}"/>
              </a:ext>
            </a:extLst>
          </p:cNvPr>
          <p:cNvSpPr/>
          <p:nvPr/>
        </p:nvSpPr>
        <p:spPr>
          <a:xfrm>
            <a:off x="2476067" y="2482915"/>
            <a:ext cx="1528373" cy="4015867"/>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20" name="正方形/長方形 19">
            <a:extLst>
              <a:ext uri="{FF2B5EF4-FFF2-40B4-BE49-F238E27FC236}">
                <a16:creationId xmlns:a16="http://schemas.microsoft.com/office/drawing/2014/main" id="{667C8033-1C99-4511-9F2F-AD785E8EF77A}"/>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691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143508" y="689789"/>
            <a:ext cx="8856984" cy="2139047"/>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cs typeface="Meiryo UI" panose="020B0604030504040204" pitchFamily="50" charset="-128"/>
              </a:rPr>
              <a:t>Ⅰ</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若者が活躍でき、子育て安心の都市「大阪」の実現</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②　</a:t>
            </a:r>
            <a:r>
              <a:rPr kumimoji="0" lang="ja-JP" altLang="en-US" sz="1600" b="1" dirty="0">
                <a:solidFill>
                  <a:prstClr val="black"/>
                </a:solidFill>
                <a:latin typeface="Meiryo UI" panose="020B0604030504040204" pitchFamily="50" charset="-128"/>
                <a:ea typeface="Meiryo UI" panose="020B0604030504040204" pitchFamily="50" charset="-128"/>
              </a:rPr>
              <a:t>次代の「大阪」を担う人をつくる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子どもたちの学力や体力の向上、生きる力をはぐくむ教育等に取り組むとともに、いじめや児童虐待等の子どもをめぐる課題への対応を推進しました。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学力の向上、体力の向上及び高校卒業者の就職に関する指標は、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を達成していないものの一定の改善傾向が見られます。</a:t>
            </a:r>
            <a:endParaRPr lang="en-US" altLang="ja-JP" sz="1600"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2</a:t>
            </a:fld>
            <a:endParaRPr lang="ja-JP" altLang="en-US">
              <a:solidFill>
                <a:prstClr val="black"/>
              </a:solidFill>
            </a:endParaRPr>
          </a:p>
        </p:txBody>
      </p:sp>
      <p:pic>
        <p:nvPicPr>
          <p:cNvPr id="17" name="Picture 2">
            <a:extLst>
              <a:ext uri="{FF2B5EF4-FFF2-40B4-BE49-F238E27FC236}">
                <a16:creationId xmlns:a16="http://schemas.microsoft.com/office/drawing/2014/main" id="{9AD04A8F-7B08-48E3-8DE5-B9E1D457CD79}"/>
              </a:ext>
            </a:extLst>
          </p:cNvPr>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4317" y="731592"/>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4">
            <a:extLst>
              <a:ext uri="{FF2B5EF4-FFF2-40B4-BE49-F238E27FC236}">
                <a16:creationId xmlns:a16="http://schemas.microsoft.com/office/drawing/2014/main" id="{508D7882-BE48-4CCC-A3DF-666F9B281BAF}"/>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2171" y="731592"/>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5">
            <a:extLst>
              <a:ext uri="{FF2B5EF4-FFF2-40B4-BE49-F238E27FC236}">
                <a16:creationId xmlns:a16="http://schemas.microsoft.com/office/drawing/2014/main" id="{BA40CD0D-A005-43B3-9BB8-3018F1B9BBB4}"/>
              </a:ext>
            </a:extLst>
          </p:cNvPr>
          <p:cNvPicPr preferRelativeResize="0">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20025" y="731592"/>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17">
            <a:extLst>
              <a:ext uri="{FF2B5EF4-FFF2-40B4-BE49-F238E27FC236}">
                <a16:creationId xmlns:a16="http://schemas.microsoft.com/office/drawing/2014/main" id="{E5AF299A-867C-46D2-BB8C-BE42D54028F3}"/>
              </a:ext>
            </a:extLst>
          </p:cNvPr>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503587" y="731592"/>
            <a:ext cx="465231" cy="465231"/>
          </a:xfrm>
          <a:prstGeom prst="rect">
            <a:avLst/>
          </a:prstGeom>
          <a:noFill/>
          <a:extLst>
            <a:ext uri="{909E8E84-426E-40DD-AFC4-6F175D3DCCD1}">
              <a14:hiddenFill xmlns:a14="http://schemas.microsoft.com/office/drawing/2010/main">
                <a:solidFill>
                  <a:srgbClr val="FFFFFF"/>
                </a:solidFill>
              </a14:hiddenFill>
            </a:ext>
          </a:extLst>
        </p:spPr>
      </p:pic>
      <p:pic>
        <p:nvPicPr>
          <p:cNvPr id="21" name="図 20">
            <a:extLst>
              <a:ext uri="{FF2B5EF4-FFF2-40B4-BE49-F238E27FC236}">
                <a16:creationId xmlns:a16="http://schemas.microsoft.com/office/drawing/2014/main" id="{05ADB2D3-AB1C-4FC5-A5A3-855403F29E48}"/>
              </a:ext>
            </a:extLst>
          </p:cNvPr>
          <p:cNvPicPr preferRelativeResize="0">
            <a:picLocks/>
          </p:cNvPicPr>
          <p:nvPr/>
        </p:nvPicPr>
        <p:blipFill>
          <a:blip r:embed="rId6" cstate="print">
            <a:extLst>
              <a:ext uri="{28A0092B-C50C-407E-A947-70E740481C1C}">
                <a14:useLocalDpi xmlns:a14="http://schemas.microsoft.com/office/drawing/2010/main" val="0"/>
              </a:ext>
            </a:extLst>
          </a:blip>
          <a:stretch>
            <a:fillRect/>
          </a:stretch>
        </p:blipFill>
        <p:spPr>
          <a:xfrm>
            <a:off x="7975734" y="731592"/>
            <a:ext cx="465231" cy="465231"/>
          </a:xfrm>
          <a:prstGeom prst="rect">
            <a:avLst/>
          </a:prstGeom>
        </p:spPr>
      </p:pic>
      <p:pic>
        <p:nvPicPr>
          <p:cNvPr id="22" name="図 21">
            <a:extLst>
              <a:ext uri="{FF2B5EF4-FFF2-40B4-BE49-F238E27FC236}">
                <a16:creationId xmlns:a16="http://schemas.microsoft.com/office/drawing/2014/main" id="{E063C182-F87F-402A-9A40-DAAE3D1350D7}"/>
              </a:ext>
            </a:extLst>
          </p:cNvPr>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7447880" y="731592"/>
            <a:ext cx="465231" cy="465231"/>
          </a:xfrm>
          <a:prstGeom prst="rect">
            <a:avLst/>
          </a:prstGeom>
        </p:spPr>
      </p:pic>
      <p:graphicFrame>
        <p:nvGraphicFramePr>
          <p:cNvPr id="23" name="表 22">
            <a:extLst>
              <a:ext uri="{FF2B5EF4-FFF2-40B4-BE49-F238E27FC236}">
                <a16:creationId xmlns:a16="http://schemas.microsoft.com/office/drawing/2014/main" id="{FB74D1AE-514C-4FAE-A93F-02F901A5AD6E}"/>
              </a:ext>
            </a:extLst>
          </p:cNvPr>
          <p:cNvGraphicFramePr>
            <a:graphicFrameLocks noGrp="1"/>
          </p:cNvGraphicFramePr>
          <p:nvPr>
            <p:extLst>
              <p:ext uri="{D42A27DB-BD31-4B8C-83A1-F6EECF244321}">
                <p14:modId xmlns:p14="http://schemas.microsoft.com/office/powerpoint/2010/main" val="1557221732"/>
              </p:ext>
            </p:extLst>
          </p:nvPr>
        </p:nvGraphicFramePr>
        <p:xfrm>
          <a:off x="363346" y="2810652"/>
          <a:ext cx="8480372" cy="3592450"/>
        </p:xfrm>
        <a:graphic>
          <a:graphicData uri="http://schemas.openxmlformats.org/drawingml/2006/table">
            <a:tbl>
              <a:tblPr firstRow="1" bandRow="1">
                <a:tableStyleId>{93296810-A885-4BE3-A3E7-6D5BEEA58F35}</a:tableStyleId>
              </a:tblPr>
              <a:tblGrid>
                <a:gridCol w="1709820">
                  <a:extLst>
                    <a:ext uri="{9D8B030D-6E8A-4147-A177-3AD203B41FA5}">
                      <a16:colId xmlns:a16="http://schemas.microsoft.com/office/drawing/2014/main" val="1433173782"/>
                    </a:ext>
                  </a:extLst>
                </a:gridCol>
                <a:gridCol w="884729">
                  <a:extLst>
                    <a:ext uri="{9D8B030D-6E8A-4147-A177-3AD203B41FA5}">
                      <a16:colId xmlns:a16="http://schemas.microsoft.com/office/drawing/2014/main" val="1700687111"/>
                    </a:ext>
                  </a:extLst>
                </a:gridCol>
                <a:gridCol w="1085960">
                  <a:extLst>
                    <a:ext uri="{9D8B030D-6E8A-4147-A177-3AD203B41FA5}">
                      <a16:colId xmlns:a16="http://schemas.microsoft.com/office/drawing/2014/main" val="3552610994"/>
                    </a:ext>
                  </a:extLst>
                </a:gridCol>
                <a:gridCol w="438338">
                  <a:extLst>
                    <a:ext uri="{9D8B030D-6E8A-4147-A177-3AD203B41FA5}">
                      <a16:colId xmlns:a16="http://schemas.microsoft.com/office/drawing/2014/main" val="1480905913"/>
                    </a:ext>
                  </a:extLst>
                </a:gridCol>
                <a:gridCol w="1090918">
                  <a:extLst>
                    <a:ext uri="{9D8B030D-6E8A-4147-A177-3AD203B41FA5}">
                      <a16:colId xmlns:a16="http://schemas.microsoft.com/office/drawing/2014/main" val="304697467"/>
                    </a:ext>
                  </a:extLst>
                </a:gridCol>
                <a:gridCol w="566432">
                  <a:extLst>
                    <a:ext uri="{9D8B030D-6E8A-4147-A177-3AD203B41FA5}">
                      <a16:colId xmlns:a16="http://schemas.microsoft.com/office/drawing/2014/main" val="64022664"/>
                    </a:ext>
                  </a:extLst>
                </a:gridCol>
                <a:gridCol w="967140">
                  <a:extLst>
                    <a:ext uri="{9D8B030D-6E8A-4147-A177-3AD203B41FA5}">
                      <a16:colId xmlns:a16="http://schemas.microsoft.com/office/drawing/2014/main" val="1469281846"/>
                    </a:ext>
                  </a:extLst>
                </a:gridCol>
                <a:gridCol w="1737035">
                  <a:extLst>
                    <a:ext uri="{9D8B030D-6E8A-4147-A177-3AD203B41FA5}">
                      <a16:colId xmlns:a16="http://schemas.microsoft.com/office/drawing/2014/main" val="2979112779"/>
                    </a:ext>
                  </a:extLst>
                </a:gridCol>
              </a:tblGrid>
              <a:tr h="40620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具体的目標</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a:t>
                      </a:r>
                      <a:r>
                        <a:rPr kumimoji="1" lang="en-US" altLang="ja-JP" sz="1100" dirty="0"/>
                        <a:t>KPI</a:t>
                      </a:r>
                      <a:r>
                        <a:rPr kumimoji="1" lang="ja-JP" altLang="en-US" sz="1100" dirty="0"/>
                        <a:t>）</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戦略策定時</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algn="ctr"/>
                      <a:r>
                        <a:rPr kumimoji="1" lang="ja-JP" altLang="en-US" sz="1100" b="1" dirty="0">
                          <a:solidFill>
                            <a:srgbClr val="FF0000"/>
                          </a:solidFill>
                        </a:rPr>
                        <a:t>実績値</a:t>
                      </a:r>
                      <a:endParaRPr kumimoji="1" lang="en-US" altLang="ja-JP" sz="1100" b="1" dirty="0">
                        <a:solidFill>
                          <a:srgbClr val="FF0000"/>
                        </a:solidFill>
                      </a:endParaRPr>
                    </a:p>
                    <a:p>
                      <a:pPr algn="ctr"/>
                      <a:r>
                        <a:rPr kumimoji="1" lang="ja-JP" altLang="en-US" sz="800" b="1" u="sng" baseline="0" dirty="0">
                          <a:solidFill>
                            <a:schemeClr val="bg1"/>
                          </a:solidFill>
                        </a:rPr>
                        <a:t>（</a:t>
                      </a:r>
                      <a:r>
                        <a:rPr kumimoji="1" lang="en-US" altLang="ja-JP" sz="800" b="1" u="sng" baseline="0" dirty="0">
                          <a:solidFill>
                            <a:schemeClr val="bg1"/>
                          </a:solidFill>
                        </a:rPr>
                        <a:t>R6.10</a:t>
                      </a:r>
                      <a:r>
                        <a:rPr kumimoji="1" lang="ja-JP" altLang="en-US" sz="800" b="1" u="sng" baseline="0" dirty="0">
                          <a:solidFill>
                            <a:schemeClr val="bg1"/>
                          </a:solidFill>
                        </a:rPr>
                        <a:t>月時点）</a:t>
                      </a:r>
                      <a:endParaRPr kumimoji="1" lang="en-US" altLang="ja-JP" sz="800" b="1" u="sng" baseline="0" dirty="0">
                        <a:solidFill>
                          <a:schemeClr val="bg1"/>
                        </a:solidFill>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68580" marR="68580" marT="34290" marB="34290" anchor="ctr">
                    <a:lnT w="12700" cap="flat" cmpd="sng" algn="ctr">
                      <a:solidFill>
                        <a:schemeClr val="accent6"/>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en-US" altLang="ja-JP" sz="1100" b="1" dirty="0">
                        <a:solidFill>
                          <a:schemeClr val="bg1"/>
                        </a:solidFill>
                      </a:endParaRPr>
                    </a:p>
                  </a:txBody>
                  <a:tcPr marL="68580" marR="68580" marT="34290" marB="34290" anchor="ctr">
                    <a:lnT w="12700" cap="flat" cmpd="sng" algn="ctr">
                      <a:solidFill>
                        <a:schemeClr val="accent6"/>
                      </a:solidFill>
                      <a:prstDash val="solid"/>
                      <a:round/>
                      <a:headEnd type="none" w="med" len="med"/>
                      <a:tailEnd type="none" w="med" len="med"/>
                    </a:lnT>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lnT w="12700" cap="flat" cmpd="sng" algn="ctr">
                      <a:solidFill>
                        <a:schemeClr val="accent6"/>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1067718">
                <a:tc>
                  <a:txBody>
                    <a:bodyPr/>
                    <a:lstStyle/>
                    <a:p>
                      <a:pPr marL="174625" indent="-174625"/>
                      <a:r>
                        <a:rPr kumimoji="1" lang="ja-JP" altLang="en-US" sz="1000" b="1" dirty="0"/>
                        <a:t>○全国学力・学習状況調査に</a:t>
                      </a:r>
                      <a:endParaRPr kumimoji="1" lang="en-US" altLang="ja-JP" sz="1000" b="1" dirty="0"/>
                    </a:p>
                    <a:p>
                      <a:pPr marL="174625" indent="-174625"/>
                      <a:r>
                        <a:rPr kumimoji="1" lang="en-US" altLang="ja-JP" sz="1000" b="1" dirty="0"/>
                        <a:t>   </a:t>
                      </a:r>
                      <a:r>
                        <a:rPr kumimoji="1" lang="ja-JP" altLang="en-US" sz="1000" b="1" dirty="0"/>
                        <a:t>おける平均正答率</a:t>
                      </a:r>
                      <a:endParaRPr kumimoji="1" lang="en-US" altLang="ja-JP" sz="1000" b="1" dirty="0"/>
                    </a:p>
                    <a:p>
                      <a:pPr marL="174625" indent="-174625"/>
                      <a:r>
                        <a:rPr kumimoji="1" lang="ja-JP" altLang="en-US" sz="1000" b="1" dirty="0"/>
                        <a:t>　：全国水準の達成・維持を</a:t>
                      </a:r>
                      <a:endParaRPr kumimoji="1" lang="en-US" altLang="ja-JP" sz="1000" b="1" dirty="0"/>
                    </a:p>
                    <a:p>
                      <a:pPr marL="216000" indent="3175"/>
                      <a:r>
                        <a:rPr kumimoji="1" lang="ja-JP" altLang="en-US" sz="1000" b="1" dirty="0"/>
                        <a:t>めざす</a:t>
                      </a:r>
                      <a:endParaRPr kumimoji="1" lang="ja-JP" altLang="en-US" sz="1000" b="1"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tcPr>
                </a:tc>
                <a:tc>
                  <a:txBody>
                    <a:bodyPr/>
                    <a:lstStyle/>
                    <a:p>
                      <a:pPr algn="ctr"/>
                      <a:r>
                        <a:rPr kumimoji="1" lang="en-US" altLang="zh-CN" sz="1000" dirty="0"/>
                        <a:t>【2019</a:t>
                      </a:r>
                      <a:r>
                        <a:rPr kumimoji="1" lang="zh-CN" altLang="en-US" sz="1000" dirty="0"/>
                        <a:t>年度</a:t>
                      </a:r>
                      <a:r>
                        <a:rPr kumimoji="1" lang="en-US" altLang="zh-CN" sz="1000" dirty="0"/>
                        <a:t>】</a:t>
                      </a:r>
                    </a:p>
                    <a:p>
                      <a:pPr algn="ctr"/>
                      <a:r>
                        <a:rPr kumimoji="1" lang="zh-CN" altLang="en-US" sz="1000" dirty="0"/>
                        <a:t>小：</a:t>
                      </a:r>
                      <a:r>
                        <a:rPr kumimoji="1" lang="en-US" altLang="zh-CN" sz="1000" dirty="0"/>
                        <a:t>63.4</a:t>
                      </a:r>
                      <a:r>
                        <a:rPr kumimoji="1" lang="ja-JP" altLang="en-US" sz="1000" dirty="0"/>
                        <a:t>％</a:t>
                      </a:r>
                      <a:endParaRPr kumimoji="1" lang="en-US" altLang="zh-CN" sz="1000" dirty="0"/>
                    </a:p>
                    <a:p>
                      <a:pPr algn="ctr"/>
                      <a:r>
                        <a:rPr kumimoji="1" lang="en-US" altLang="zh-CN" sz="1000" dirty="0"/>
                        <a:t> </a:t>
                      </a:r>
                      <a:r>
                        <a:rPr kumimoji="1" lang="en-US" altLang="zh-CN" sz="800" dirty="0"/>
                        <a:t>(</a:t>
                      </a:r>
                      <a:r>
                        <a:rPr kumimoji="1" lang="ja-JP" altLang="en-US" sz="800" dirty="0"/>
                        <a:t>対</a:t>
                      </a:r>
                      <a:r>
                        <a:rPr kumimoji="1" lang="zh-CN" altLang="en-US" sz="800" dirty="0"/>
                        <a:t>全国</a:t>
                      </a:r>
                      <a:r>
                        <a:rPr kumimoji="1" lang="ja-JP" altLang="en-US" sz="800" dirty="0"/>
                        <a:t>差：▲</a:t>
                      </a:r>
                      <a:r>
                        <a:rPr kumimoji="1" lang="en-US" altLang="ja-JP" sz="800" dirty="0"/>
                        <a:t>1</a:t>
                      </a:r>
                      <a:r>
                        <a:rPr kumimoji="1" lang="en-US" altLang="zh-CN" sz="800" dirty="0"/>
                        <a:t>.8)</a:t>
                      </a:r>
                      <a:endParaRPr kumimoji="1" lang="en-US" altLang="zh-CN" sz="1000" dirty="0"/>
                    </a:p>
                    <a:p>
                      <a:pPr algn="ctr">
                        <a:spcBef>
                          <a:spcPts val="300"/>
                        </a:spcBef>
                      </a:pPr>
                      <a:r>
                        <a:rPr kumimoji="1" lang="zh-CN" altLang="en-US" sz="1000" dirty="0"/>
                        <a:t>中：</a:t>
                      </a:r>
                      <a:r>
                        <a:rPr kumimoji="1" lang="en-US" altLang="zh-CN" sz="1000" dirty="0"/>
                        <a:t>64.2</a:t>
                      </a:r>
                      <a:r>
                        <a:rPr kumimoji="1" lang="ja-JP" altLang="en-US" sz="1000" dirty="0"/>
                        <a:t>％</a:t>
                      </a:r>
                      <a:endParaRPr kumimoji="1" lang="en-US" altLang="zh-CN" sz="1000" dirty="0"/>
                    </a:p>
                    <a:p>
                      <a:pPr algn="ctr"/>
                      <a:r>
                        <a:rPr kumimoji="1" lang="en-US" altLang="ja-JP" sz="800" dirty="0"/>
                        <a:t> (</a:t>
                      </a:r>
                      <a:r>
                        <a:rPr kumimoji="1" lang="ja-JP" altLang="en-US" sz="800" dirty="0"/>
                        <a:t>対</a:t>
                      </a:r>
                      <a:r>
                        <a:rPr kumimoji="1" lang="zh-CN" altLang="en-US" sz="800" dirty="0"/>
                        <a:t>全国</a:t>
                      </a:r>
                      <a:r>
                        <a:rPr kumimoji="1" lang="ja-JP" altLang="en-US" sz="800" dirty="0"/>
                        <a:t>差：▲</a:t>
                      </a:r>
                      <a:r>
                        <a:rPr kumimoji="1" lang="en-US" altLang="ja-JP" sz="800" dirty="0"/>
                        <a:t>2</a:t>
                      </a:r>
                      <a:r>
                        <a:rPr kumimoji="1" lang="en-US" altLang="zh-CN" sz="800" dirty="0"/>
                        <a:t>.1)</a:t>
                      </a:r>
                      <a:endParaRPr kumimoji="1" lang="ja-JP" altLang="en-US" sz="1100" dirty="0">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zh-CN" sz="900" dirty="0">
                          <a:solidFill>
                            <a:schemeClr val="tx1"/>
                          </a:solidFill>
                        </a:rPr>
                        <a:t>【202</a:t>
                      </a:r>
                      <a:r>
                        <a:rPr kumimoji="1" lang="en-US" altLang="ja-JP" sz="900" dirty="0">
                          <a:solidFill>
                            <a:schemeClr val="tx1"/>
                          </a:solidFill>
                        </a:rPr>
                        <a:t>3</a:t>
                      </a:r>
                      <a:r>
                        <a:rPr kumimoji="1" lang="zh-CN" altLang="en-US" sz="900" dirty="0">
                          <a:solidFill>
                            <a:schemeClr val="tx1"/>
                          </a:solidFill>
                        </a:rPr>
                        <a:t>年度</a:t>
                      </a:r>
                      <a:r>
                        <a:rPr kumimoji="1" lang="en-US" altLang="zh-CN" sz="900" dirty="0">
                          <a:solidFill>
                            <a:schemeClr val="tx1"/>
                          </a:solidFill>
                        </a:rPr>
                        <a:t>】</a:t>
                      </a:r>
                    </a:p>
                    <a:p>
                      <a:pPr algn="ctr"/>
                      <a:r>
                        <a:rPr kumimoji="1" lang="zh-CN" altLang="en-US" sz="900" dirty="0">
                          <a:solidFill>
                            <a:schemeClr val="tx1"/>
                          </a:solidFill>
                        </a:rPr>
                        <a:t>小：</a:t>
                      </a:r>
                      <a:r>
                        <a:rPr kumimoji="1" lang="en-US" altLang="zh-CN" sz="900" dirty="0">
                          <a:solidFill>
                            <a:schemeClr val="tx1"/>
                          </a:solidFill>
                        </a:rPr>
                        <a:t>6</a:t>
                      </a:r>
                      <a:r>
                        <a:rPr kumimoji="1" lang="en-US" altLang="ja-JP" sz="900" dirty="0">
                          <a:solidFill>
                            <a:schemeClr val="tx1"/>
                          </a:solidFill>
                        </a:rPr>
                        <a:t>4.1</a:t>
                      </a:r>
                      <a:r>
                        <a:rPr kumimoji="1" lang="ja-JP" altLang="en-US" sz="900" dirty="0">
                          <a:solidFill>
                            <a:schemeClr val="tx1"/>
                          </a:solidFill>
                        </a:rPr>
                        <a:t>％</a:t>
                      </a:r>
                      <a:endParaRPr kumimoji="1" lang="en-US" altLang="zh-CN" sz="900" dirty="0">
                        <a:solidFill>
                          <a:schemeClr val="tx1"/>
                        </a:solidFill>
                      </a:endParaRPr>
                    </a:p>
                    <a:p>
                      <a:pPr algn="ctr"/>
                      <a:r>
                        <a:rPr kumimoji="1" lang="en-US" altLang="ja-JP" sz="700" dirty="0">
                          <a:solidFill>
                            <a:schemeClr val="tx1"/>
                          </a:solidFill>
                        </a:rPr>
                        <a:t>(</a:t>
                      </a:r>
                      <a:r>
                        <a:rPr kumimoji="1" lang="ja-JP" altLang="en-US" sz="700" dirty="0">
                          <a:solidFill>
                            <a:schemeClr val="tx1"/>
                          </a:solidFill>
                        </a:rPr>
                        <a:t>対</a:t>
                      </a:r>
                      <a:r>
                        <a:rPr kumimoji="1" lang="zh-CN" altLang="en-US" sz="700" dirty="0">
                          <a:solidFill>
                            <a:schemeClr val="tx1"/>
                          </a:solidFill>
                        </a:rPr>
                        <a:t>全国</a:t>
                      </a:r>
                      <a:r>
                        <a:rPr kumimoji="1" lang="ja-JP" altLang="en-US" sz="700" dirty="0">
                          <a:solidFill>
                            <a:schemeClr val="tx1"/>
                          </a:solidFill>
                        </a:rPr>
                        <a:t>差：▲</a:t>
                      </a:r>
                      <a:r>
                        <a:rPr kumimoji="1" lang="en-US" altLang="ja-JP" sz="700" dirty="0">
                          <a:solidFill>
                            <a:schemeClr val="tx1"/>
                          </a:solidFill>
                        </a:rPr>
                        <a:t>0.8</a:t>
                      </a:r>
                      <a:r>
                        <a:rPr kumimoji="1" lang="en-US" altLang="zh-CN" sz="700" dirty="0">
                          <a:solidFill>
                            <a:schemeClr val="tx1"/>
                          </a:solidFill>
                        </a:rPr>
                        <a:t>)</a:t>
                      </a:r>
                    </a:p>
                    <a:p>
                      <a:pPr algn="ctr">
                        <a:spcBef>
                          <a:spcPts val="300"/>
                        </a:spcBef>
                      </a:pPr>
                      <a:r>
                        <a:rPr kumimoji="1" lang="zh-CN" altLang="en-US" sz="900" dirty="0">
                          <a:solidFill>
                            <a:schemeClr val="tx1"/>
                          </a:solidFill>
                        </a:rPr>
                        <a:t>中：</a:t>
                      </a:r>
                      <a:r>
                        <a:rPr kumimoji="1" lang="en-US" altLang="zh-CN" sz="900" dirty="0">
                          <a:solidFill>
                            <a:schemeClr val="tx1"/>
                          </a:solidFill>
                        </a:rPr>
                        <a:t>59.0</a:t>
                      </a:r>
                      <a:r>
                        <a:rPr kumimoji="1" lang="ja-JP" altLang="en-US" sz="900" dirty="0">
                          <a:solidFill>
                            <a:schemeClr val="tx1"/>
                          </a:solidFill>
                        </a:rPr>
                        <a:t>％</a:t>
                      </a:r>
                      <a:endParaRPr kumimoji="1" lang="en-US" altLang="zh-CN" sz="900" dirty="0">
                        <a:solidFill>
                          <a:schemeClr val="tx1"/>
                        </a:solidFill>
                      </a:endParaRPr>
                    </a:p>
                    <a:p>
                      <a:pPr algn="ctr"/>
                      <a:r>
                        <a:rPr kumimoji="1" lang="en-US" altLang="zh-CN" sz="700" dirty="0">
                          <a:solidFill>
                            <a:schemeClr val="tx1"/>
                          </a:solidFill>
                        </a:rPr>
                        <a:t>(</a:t>
                      </a:r>
                      <a:r>
                        <a:rPr kumimoji="1" lang="ja-JP" altLang="en-US" sz="700" dirty="0">
                          <a:solidFill>
                            <a:schemeClr val="tx1"/>
                          </a:solidFill>
                        </a:rPr>
                        <a:t>対</a:t>
                      </a:r>
                      <a:r>
                        <a:rPr kumimoji="1" lang="zh-CN" altLang="en-US" sz="700" dirty="0">
                          <a:solidFill>
                            <a:schemeClr val="tx1"/>
                          </a:solidFill>
                        </a:rPr>
                        <a:t>全国</a:t>
                      </a:r>
                      <a:r>
                        <a:rPr kumimoji="1" lang="ja-JP" altLang="en-US" sz="700" dirty="0">
                          <a:solidFill>
                            <a:schemeClr val="tx1"/>
                          </a:solidFill>
                        </a:rPr>
                        <a:t>差：▲</a:t>
                      </a:r>
                      <a:r>
                        <a:rPr kumimoji="1" lang="en-US" altLang="ja-JP" sz="700" dirty="0">
                          <a:solidFill>
                            <a:schemeClr val="tx1"/>
                          </a:solidFill>
                        </a:rPr>
                        <a:t>1</a:t>
                      </a:r>
                      <a:r>
                        <a:rPr kumimoji="1" lang="en-US" altLang="zh-CN" sz="700" dirty="0">
                          <a:solidFill>
                            <a:schemeClr val="tx1"/>
                          </a:solidFill>
                        </a:rPr>
                        <a:t>.</a:t>
                      </a:r>
                      <a:r>
                        <a:rPr kumimoji="1" lang="en-US" altLang="ja-JP" sz="700" dirty="0">
                          <a:solidFill>
                            <a:schemeClr val="tx1"/>
                          </a:solidFill>
                        </a:rPr>
                        <a:t>4</a:t>
                      </a:r>
                      <a:r>
                        <a:rPr kumimoji="1" lang="en-US" altLang="zh-CN" sz="700" dirty="0">
                          <a:solidFill>
                            <a:schemeClr val="tx1"/>
                          </a:solidFill>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spcBef>
                          <a:spcPts val="300"/>
                        </a:spcBef>
                      </a:pPr>
                      <a:r>
                        <a:rPr kumimoji="1" lang="en-US" altLang="ja-JP" sz="1600" b="0" dirty="0">
                          <a:solidFill>
                            <a:schemeClr val="tx1"/>
                          </a:solidFill>
                        </a:rPr>
                        <a:t>B</a:t>
                      </a:r>
                      <a:endParaRPr kumimoji="1" lang="ja-JP" altLang="en-US" sz="900" b="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r>
                        <a:rPr kumimoji="1" lang="en-US" altLang="ja-JP" sz="1000" dirty="0">
                          <a:solidFill>
                            <a:schemeClr val="tx1"/>
                          </a:solidFill>
                        </a:rPr>
                        <a:t>【2024</a:t>
                      </a:r>
                      <a:r>
                        <a:rPr kumimoji="1" lang="ja-JP" altLang="en-US" sz="1000" dirty="0">
                          <a:solidFill>
                            <a:schemeClr val="tx1"/>
                          </a:solidFill>
                        </a:rPr>
                        <a:t>年度</a:t>
                      </a:r>
                      <a:r>
                        <a:rPr kumimoji="1" lang="en-US" altLang="ja-JP" sz="1000" dirty="0">
                          <a:solidFill>
                            <a:schemeClr val="tx1"/>
                          </a:solidFill>
                        </a:rPr>
                        <a:t>】</a:t>
                      </a:r>
                    </a:p>
                    <a:p>
                      <a:pPr algn="ctr"/>
                      <a:r>
                        <a:rPr kumimoji="1" lang="ja-JP" altLang="en-US" sz="1000" dirty="0">
                          <a:solidFill>
                            <a:schemeClr val="tx1"/>
                          </a:solidFill>
                        </a:rPr>
                        <a:t>小：</a:t>
                      </a:r>
                      <a:r>
                        <a:rPr kumimoji="1" lang="en-US" altLang="ja-JP" sz="1000" dirty="0">
                          <a:solidFill>
                            <a:schemeClr val="tx1"/>
                          </a:solidFill>
                        </a:rPr>
                        <a:t>64.5</a:t>
                      </a:r>
                      <a:r>
                        <a:rPr kumimoji="1" lang="ja-JP" altLang="en-US" sz="1000" dirty="0">
                          <a:solidFill>
                            <a:schemeClr val="tx1"/>
                          </a:solidFill>
                        </a:rPr>
                        <a:t>％</a:t>
                      </a:r>
                      <a:endParaRPr kumimoji="1" lang="en-US" altLang="ja-JP" sz="1000" dirty="0">
                        <a:solidFill>
                          <a:schemeClr val="tx1"/>
                        </a:solidFill>
                      </a:endParaRPr>
                    </a:p>
                    <a:p>
                      <a:pPr algn="ctr"/>
                      <a:r>
                        <a:rPr kumimoji="1" lang="ja-JP" altLang="en-US" sz="800" dirty="0">
                          <a:solidFill>
                            <a:schemeClr val="tx1"/>
                          </a:solidFill>
                        </a:rPr>
                        <a:t>（対全国差：▲</a:t>
                      </a:r>
                      <a:r>
                        <a:rPr kumimoji="1" lang="en-US" altLang="ja-JP" sz="800" dirty="0">
                          <a:solidFill>
                            <a:schemeClr val="tx1"/>
                          </a:solidFill>
                        </a:rPr>
                        <a:t>1.1</a:t>
                      </a:r>
                      <a:r>
                        <a:rPr kumimoji="1" lang="ja-JP" altLang="en-US" sz="800" dirty="0">
                          <a:solidFill>
                            <a:schemeClr val="tx1"/>
                          </a:solidFill>
                        </a:rPr>
                        <a:t>）</a:t>
                      </a:r>
                      <a:endParaRPr kumimoji="1" lang="en-US" altLang="ja-JP" sz="800" dirty="0">
                        <a:solidFill>
                          <a:schemeClr val="tx1"/>
                        </a:solidFill>
                      </a:endParaRPr>
                    </a:p>
                    <a:p>
                      <a:pPr algn="ctr">
                        <a:spcBef>
                          <a:spcPts val="300"/>
                        </a:spcBef>
                      </a:pPr>
                      <a:r>
                        <a:rPr kumimoji="1" lang="ja-JP" altLang="en-US" sz="1000" dirty="0">
                          <a:solidFill>
                            <a:schemeClr val="tx1"/>
                          </a:solidFill>
                        </a:rPr>
                        <a:t>中：</a:t>
                      </a:r>
                      <a:r>
                        <a:rPr kumimoji="1" lang="en-US" altLang="ja-JP" sz="1000" dirty="0">
                          <a:solidFill>
                            <a:schemeClr val="tx1"/>
                          </a:solidFill>
                        </a:rPr>
                        <a:t>54.0</a:t>
                      </a:r>
                      <a:r>
                        <a:rPr kumimoji="1" lang="ja-JP" altLang="en-US" sz="1000" dirty="0">
                          <a:solidFill>
                            <a:schemeClr val="tx1"/>
                          </a:solidFill>
                        </a:rPr>
                        <a:t>％</a:t>
                      </a:r>
                      <a:endParaRPr kumimoji="1" lang="en-US" altLang="ja-JP" sz="1000" dirty="0">
                        <a:solidFill>
                          <a:schemeClr val="tx1"/>
                        </a:solidFill>
                      </a:endParaRPr>
                    </a:p>
                    <a:p>
                      <a:pPr algn="ctr"/>
                      <a:r>
                        <a:rPr kumimoji="1" lang="ja-JP" altLang="en-US" sz="800" dirty="0">
                          <a:solidFill>
                            <a:schemeClr val="tx1"/>
                          </a:solidFill>
                        </a:rPr>
                        <a:t>（対全国差：▲</a:t>
                      </a:r>
                      <a:r>
                        <a:rPr kumimoji="1" lang="en-US" altLang="ja-JP" sz="800" dirty="0">
                          <a:solidFill>
                            <a:schemeClr val="tx1"/>
                          </a:solidFill>
                        </a:rPr>
                        <a:t>1.3</a:t>
                      </a:r>
                      <a:r>
                        <a:rPr kumimoji="1" lang="ja-JP" altLang="en-US" sz="800" dirty="0">
                          <a:solidFill>
                            <a:schemeClr val="tx1"/>
                          </a:solidFill>
                        </a:rPr>
                        <a:t>）</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a:txBody>
                    <a:bodyPr/>
                    <a:lstStyle/>
                    <a:p>
                      <a:pPr algn="ctr">
                        <a:spcBef>
                          <a:spcPts val="300"/>
                        </a:spcBef>
                      </a:pPr>
                      <a:r>
                        <a:rPr kumimoji="1" lang="ja-JP" altLang="en-US" sz="1400" b="0" dirty="0">
                          <a:solidFill>
                            <a:schemeClr val="tx1"/>
                          </a:solidFill>
                          <a:latin typeface="Meiryo UI" panose="020B0604030504040204" pitchFamily="50" charset="-128"/>
                          <a:ea typeface="Meiryo UI" panose="020B0604030504040204" pitchFamily="50" charset="-128"/>
                        </a:rPr>
                        <a:t>変更</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spcBef>
                          <a:spcPts val="300"/>
                        </a:spcBef>
                      </a:pPr>
                      <a:r>
                        <a:rPr kumimoji="1" lang="ja-JP" altLang="en-US" sz="1400" b="0" dirty="0">
                          <a:solidFill>
                            <a:schemeClr val="tx1"/>
                          </a:solidFill>
                          <a:latin typeface="Meiryo UI" panose="020B0604030504040204" pitchFamily="50" charset="-128"/>
                          <a:ea typeface="Meiryo UI" panose="020B0604030504040204" pitchFamily="50" charset="-128"/>
                        </a:rPr>
                        <a:t>なし</a:t>
                      </a:r>
                    </a:p>
                  </a:txBody>
                  <a:tcPr marL="68580" marR="68580" marT="34290" marB="34290" anchor="ctr"/>
                </a:tc>
                <a:tc rowSpan="2">
                  <a:txBody>
                    <a:bodyPr/>
                    <a:lstStyle/>
                    <a:p>
                      <a:pPr algn="ctr"/>
                      <a:r>
                        <a:rPr kumimoji="1" lang="ja-JP" altLang="en-US" sz="800" dirty="0">
                          <a:solidFill>
                            <a:schemeClr val="tx1"/>
                          </a:solidFill>
                        </a:rPr>
                        <a:t>学力調査の</a:t>
                      </a:r>
                    </a:p>
                    <a:p>
                      <a:pPr algn="ctr"/>
                      <a:r>
                        <a:rPr kumimoji="1" lang="ja-JP" altLang="en-US" sz="800" dirty="0">
                          <a:solidFill>
                            <a:schemeClr val="tx1"/>
                          </a:solidFill>
                        </a:rPr>
                        <a:t>詳細結果</a:t>
                      </a:r>
                    </a:p>
                    <a:p>
                      <a:pPr algn="ctr"/>
                      <a:r>
                        <a:rPr kumimoji="1" lang="en-US" altLang="ja-JP" sz="800" dirty="0">
                          <a:solidFill>
                            <a:schemeClr val="tx1"/>
                          </a:solidFill>
                        </a:rPr>
                        <a:t>【2024</a:t>
                      </a:r>
                      <a:r>
                        <a:rPr kumimoji="1" lang="ja-JP" altLang="en-US" sz="800" dirty="0">
                          <a:solidFill>
                            <a:schemeClr val="tx1"/>
                          </a:solidFill>
                        </a:rPr>
                        <a:t>年度</a:t>
                      </a:r>
                      <a:r>
                        <a:rPr kumimoji="1" lang="en-US" altLang="ja-JP" sz="800" dirty="0">
                          <a:solidFill>
                            <a:schemeClr val="tx1"/>
                          </a:solidFill>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rowSpan="2">
                  <a:txBody>
                    <a:bodyPr/>
                    <a:lstStyle/>
                    <a:p>
                      <a:r>
                        <a:rPr kumimoji="1" lang="ja-JP" altLang="en-US" sz="800" dirty="0">
                          <a:solidFill>
                            <a:schemeClr val="tx1"/>
                          </a:solidFill>
                        </a:rPr>
                        <a:t>学力調査　対全国比</a:t>
                      </a:r>
                    </a:p>
                    <a:p>
                      <a:r>
                        <a:rPr kumimoji="1" lang="ja-JP" altLang="en-US" sz="800" dirty="0">
                          <a:solidFill>
                            <a:schemeClr val="tx1"/>
                          </a:solidFill>
                        </a:rPr>
                        <a:t>小学校：国語 </a:t>
                      </a:r>
                      <a:r>
                        <a:rPr kumimoji="1" lang="en-US" altLang="ja-JP" sz="800" dirty="0">
                          <a:solidFill>
                            <a:schemeClr val="tx1"/>
                          </a:solidFill>
                        </a:rPr>
                        <a:t>0.975</a:t>
                      </a:r>
                      <a:r>
                        <a:rPr kumimoji="1" lang="ja-JP" altLang="en-US" sz="800" dirty="0">
                          <a:solidFill>
                            <a:schemeClr val="tx1"/>
                          </a:solidFill>
                        </a:rPr>
                        <a:t>　算数 </a:t>
                      </a:r>
                      <a:r>
                        <a:rPr kumimoji="1" lang="en-US" altLang="ja-JP" sz="800" dirty="0">
                          <a:solidFill>
                            <a:schemeClr val="tx1"/>
                          </a:solidFill>
                        </a:rPr>
                        <a:t>0.994</a:t>
                      </a:r>
                    </a:p>
                    <a:p>
                      <a:r>
                        <a:rPr kumimoji="1" lang="ja-JP" altLang="en-US" sz="800" dirty="0">
                          <a:solidFill>
                            <a:schemeClr val="tx1"/>
                          </a:solidFill>
                        </a:rPr>
                        <a:t>　（前年比　▲</a:t>
                      </a:r>
                      <a:r>
                        <a:rPr kumimoji="1" lang="en-US" altLang="ja-JP" sz="800" dirty="0">
                          <a:solidFill>
                            <a:schemeClr val="tx1"/>
                          </a:solidFill>
                        </a:rPr>
                        <a:t>0.007</a:t>
                      </a:r>
                      <a:r>
                        <a:rPr kumimoji="1" lang="ja-JP" altLang="en-US" sz="800" dirty="0">
                          <a:solidFill>
                            <a:schemeClr val="tx1"/>
                          </a:solidFill>
                        </a:rPr>
                        <a:t>　　　　　</a:t>
                      </a:r>
                      <a:r>
                        <a:rPr kumimoji="1" lang="en-US" altLang="ja-JP" sz="800" dirty="0">
                          <a:solidFill>
                            <a:schemeClr val="tx1"/>
                          </a:solidFill>
                        </a:rPr>
                        <a:t>±0</a:t>
                      </a:r>
                      <a:r>
                        <a:rPr kumimoji="1" lang="ja-JP" altLang="en-US" sz="800" dirty="0">
                          <a:solidFill>
                            <a:schemeClr val="tx1"/>
                          </a:solidFill>
                        </a:rPr>
                        <a:t>）</a:t>
                      </a:r>
                    </a:p>
                    <a:p>
                      <a:r>
                        <a:rPr kumimoji="1" lang="ja-JP" altLang="en-US" sz="800" dirty="0">
                          <a:solidFill>
                            <a:schemeClr val="tx1"/>
                          </a:solidFill>
                        </a:rPr>
                        <a:t>中学校：国語 </a:t>
                      </a:r>
                      <a:r>
                        <a:rPr kumimoji="1" lang="en-US" altLang="ja-JP" sz="800" dirty="0">
                          <a:solidFill>
                            <a:schemeClr val="tx1"/>
                          </a:solidFill>
                        </a:rPr>
                        <a:t>0.981</a:t>
                      </a:r>
                      <a:r>
                        <a:rPr kumimoji="1" lang="ja-JP" altLang="en-US" sz="800" dirty="0">
                          <a:solidFill>
                            <a:schemeClr val="tx1"/>
                          </a:solidFill>
                        </a:rPr>
                        <a:t>　数学 </a:t>
                      </a:r>
                      <a:r>
                        <a:rPr kumimoji="1" lang="en-US" altLang="ja-JP" sz="800" dirty="0">
                          <a:solidFill>
                            <a:schemeClr val="tx1"/>
                          </a:solidFill>
                        </a:rPr>
                        <a:t>0.971</a:t>
                      </a:r>
                    </a:p>
                    <a:p>
                      <a:r>
                        <a:rPr kumimoji="1" lang="ja-JP" altLang="en-US" sz="800" dirty="0">
                          <a:solidFill>
                            <a:schemeClr val="tx1"/>
                          </a:solidFill>
                        </a:rPr>
                        <a:t>　（前年比　</a:t>
                      </a:r>
                      <a:r>
                        <a:rPr kumimoji="1" lang="en-US" altLang="ja-JP" sz="800" dirty="0">
                          <a:solidFill>
                            <a:schemeClr val="tx1"/>
                          </a:solidFill>
                        </a:rPr>
                        <a:t>+0.007</a:t>
                      </a:r>
                      <a:r>
                        <a:rPr kumimoji="1" lang="ja-JP" altLang="en-US" sz="800" dirty="0">
                          <a:solidFill>
                            <a:schemeClr val="tx1"/>
                          </a:solidFill>
                        </a:rPr>
                        <a:t>　　　▲</a:t>
                      </a:r>
                      <a:r>
                        <a:rPr kumimoji="1" lang="en-US" altLang="ja-JP" sz="800" dirty="0">
                          <a:solidFill>
                            <a:schemeClr val="tx1"/>
                          </a:solidFill>
                        </a:rPr>
                        <a:t>0.007</a:t>
                      </a:r>
                      <a:r>
                        <a:rPr kumimoji="1" lang="ja-JP" altLang="en-US" sz="800" dirty="0">
                          <a:solidFill>
                            <a:schemeClr val="tx1"/>
                          </a:solidFill>
                        </a:rPr>
                        <a:t>）</a:t>
                      </a:r>
                      <a:endParaRPr kumimoji="1" lang="en-US" altLang="ja-JP" sz="800" dirty="0">
                        <a:solidFill>
                          <a:schemeClr val="tx1"/>
                        </a:solidFill>
                      </a:endParaRPr>
                    </a:p>
                    <a:p>
                      <a:pPr marL="630238" indent="-630238"/>
                      <a:r>
                        <a:rPr kumimoji="1" lang="en-US" altLang="ja-JP" sz="700" dirty="0">
                          <a:solidFill>
                            <a:schemeClr val="tx1"/>
                          </a:solidFill>
                        </a:rPr>
                        <a:t>※</a:t>
                      </a:r>
                      <a:r>
                        <a:rPr kumimoji="1" lang="ja-JP" altLang="en-US" sz="700" dirty="0">
                          <a:solidFill>
                            <a:schemeClr val="tx1"/>
                          </a:solidFill>
                        </a:rPr>
                        <a:t>対全国比：府平均正答率</a:t>
                      </a:r>
                      <a:r>
                        <a:rPr kumimoji="1" lang="en-US" altLang="ja-JP" sz="700" dirty="0">
                          <a:solidFill>
                            <a:schemeClr val="tx1"/>
                          </a:solidFill>
                        </a:rPr>
                        <a:t>÷</a:t>
                      </a:r>
                      <a:r>
                        <a:rPr kumimoji="1" lang="ja-JP" altLang="en-US" sz="700" dirty="0">
                          <a:solidFill>
                            <a:schemeClr val="tx1"/>
                          </a:solidFill>
                        </a:rPr>
                        <a:t>全国平均正答率</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R w="12700" cap="flat" cmpd="sng" algn="ctr">
                      <a:solidFill>
                        <a:schemeClr val="accent6"/>
                      </a:solidFill>
                      <a:prstDash val="solid"/>
                      <a:round/>
                      <a:headEnd type="none" w="med" len="med"/>
                      <a:tailEnd type="none" w="med" len="med"/>
                    </a:lnR>
                  </a:tcPr>
                </a:tc>
                <a:extLst>
                  <a:ext uri="{0D108BD9-81ED-4DB2-BD59-A6C34878D82A}">
                    <a16:rowId xmlns:a16="http://schemas.microsoft.com/office/drawing/2014/main" val="1696977389"/>
                  </a:ext>
                </a:extLst>
              </a:tr>
              <a:tr h="686884">
                <a:tc rowSpan="2">
                  <a:txBody>
                    <a:bodyPr/>
                    <a:lstStyle/>
                    <a:p>
                      <a:pPr marL="108000" indent="-174625"/>
                      <a:r>
                        <a:rPr kumimoji="1" lang="ja-JP" altLang="en-US" sz="1000" b="1" dirty="0"/>
                        <a:t>○全国体力・運動能力、運動習慣等調査における評価</a:t>
                      </a:r>
                      <a:endParaRPr kumimoji="1" lang="en-US" altLang="ja-JP" sz="1000" b="1" dirty="0"/>
                    </a:p>
                    <a:p>
                      <a:pPr marL="108000" indent="-174625"/>
                      <a:r>
                        <a:rPr kumimoji="1" lang="ja-JP" altLang="en-US" sz="1000" b="1" dirty="0"/>
                        <a:t>　：全国水準をめざす</a:t>
                      </a:r>
                      <a:endParaRPr kumimoji="1" lang="en-US" altLang="ja-JP" sz="1000" b="1" dirty="0"/>
                    </a:p>
                    <a:p>
                      <a:pPr marL="216000" indent="-311150"/>
                      <a:r>
                        <a:rPr kumimoji="1" lang="ja-JP" altLang="en-US" sz="1000" b="1" dirty="0"/>
                        <a:t>　（体力テストの５段階総合評価で下位段階</a:t>
                      </a:r>
                      <a:r>
                        <a:rPr kumimoji="1" lang="en-US" altLang="ja-JP" sz="1000" b="1" dirty="0"/>
                        <a:t>(</a:t>
                      </a:r>
                      <a:r>
                        <a:rPr kumimoji="1" lang="ja-JP" altLang="en-US" sz="1000" b="1" dirty="0"/>
                        <a:t>Ｄ・Ｅ</a:t>
                      </a:r>
                      <a:r>
                        <a:rPr kumimoji="1" lang="en-US" altLang="ja-JP" sz="1000" b="1" dirty="0"/>
                        <a:t>)</a:t>
                      </a:r>
                      <a:r>
                        <a:rPr kumimoji="1" lang="ja-JP" altLang="en-US" sz="1000" b="1" dirty="0"/>
                        <a:t>の児童の割合</a:t>
                      </a:r>
                      <a:r>
                        <a:rPr kumimoji="1" lang="en-US" altLang="ja-JP" sz="1000" b="1" dirty="0"/>
                        <a:t>(</a:t>
                      </a:r>
                      <a:r>
                        <a:rPr kumimoji="1" lang="ja-JP" altLang="en-US" sz="1000" b="1" dirty="0"/>
                        <a:t>小５</a:t>
                      </a:r>
                      <a:r>
                        <a:rPr kumimoji="1" lang="en-US" altLang="ja-JP" sz="1000" b="1" dirty="0"/>
                        <a:t>)</a:t>
                      </a:r>
                      <a:r>
                        <a:rPr kumimoji="1" lang="ja-JP" altLang="en-US" sz="1000" b="1" dirty="0"/>
                        <a:t>）</a:t>
                      </a:r>
                      <a:endParaRPr kumimoji="1" lang="ja-JP" altLang="en-US" sz="1000" b="1"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tcPr>
                </a:tc>
                <a:tc rowSpan="2">
                  <a:txBody>
                    <a:bodyPr/>
                    <a:lstStyle/>
                    <a:p>
                      <a:pPr algn="ctr"/>
                      <a:r>
                        <a:rPr kumimoji="1" lang="en-US" altLang="zh-CN" sz="1000" dirty="0"/>
                        <a:t>【2018</a:t>
                      </a:r>
                      <a:r>
                        <a:rPr kumimoji="1" lang="zh-CN" altLang="en-US" sz="1000" dirty="0"/>
                        <a:t>年度</a:t>
                      </a:r>
                      <a:r>
                        <a:rPr kumimoji="1" lang="en-US" altLang="zh-CN" sz="1000" dirty="0"/>
                        <a:t>】</a:t>
                      </a:r>
                    </a:p>
                    <a:p>
                      <a:pPr algn="ctr"/>
                      <a:r>
                        <a:rPr kumimoji="1" lang="zh-CN" altLang="en-US" sz="1000" dirty="0"/>
                        <a:t>男子</a:t>
                      </a:r>
                      <a:r>
                        <a:rPr kumimoji="1" lang="ja-JP" altLang="en-US" sz="1000" dirty="0"/>
                        <a:t>：</a:t>
                      </a:r>
                      <a:r>
                        <a:rPr kumimoji="1" lang="en-US" altLang="zh-CN" sz="1000" dirty="0"/>
                        <a:t>33.7%</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1000" b="0" u="none" strike="noStrike" kern="1200" cap="none" spc="0" normalizeH="0" baseline="0" noProof="0" dirty="0">
                          <a:ln>
                            <a:noFill/>
                          </a:ln>
                          <a:solidFill>
                            <a:prstClr val="black"/>
                          </a:solidFill>
                          <a:effectLst/>
                          <a:uLnTx/>
                          <a:uFillTx/>
                        </a:rPr>
                        <a:t> </a:t>
                      </a:r>
                      <a:r>
                        <a:rPr kumimoji="1" lang="en-US" altLang="zh-CN" sz="800" b="0" u="none" strike="noStrike" kern="1200" cap="none" spc="0" normalizeH="0" baseline="0" noProof="0" dirty="0">
                          <a:ln>
                            <a:noFill/>
                          </a:ln>
                          <a:solidFill>
                            <a:prstClr val="black"/>
                          </a:solidFill>
                          <a:effectLst/>
                          <a:uLnTx/>
                          <a:uFillTx/>
                        </a:rPr>
                        <a:t>(</a:t>
                      </a:r>
                      <a:r>
                        <a:rPr kumimoji="1" lang="ja-JP" altLang="en-US" sz="800" b="0" u="none" strike="noStrike" kern="1200" cap="none" spc="0" normalizeH="0" baseline="0" noProof="0" dirty="0">
                          <a:ln>
                            <a:noFill/>
                          </a:ln>
                          <a:solidFill>
                            <a:prstClr val="black"/>
                          </a:solidFill>
                          <a:effectLst/>
                          <a:uLnTx/>
                          <a:uFillTx/>
                        </a:rPr>
                        <a:t>対</a:t>
                      </a:r>
                      <a:r>
                        <a:rPr kumimoji="1" lang="zh-CN" altLang="en-US" sz="800" b="0" u="none" strike="noStrike" kern="1200" cap="none" spc="0" normalizeH="0" baseline="0" noProof="0" dirty="0">
                          <a:ln>
                            <a:noFill/>
                          </a:ln>
                          <a:solidFill>
                            <a:prstClr val="black"/>
                          </a:solidFill>
                          <a:effectLst/>
                          <a:uLnTx/>
                          <a:uFillTx/>
                        </a:rPr>
                        <a:t>全国</a:t>
                      </a:r>
                      <a:r>
                        <a:rPr kumimoji="1" lang="ja-JP" altLang="en-US" sz="800" b="0" u="none" strike="noStrike" kern="1200" cap="none" spc="0" normalizeH="0" baseline="0" noProof="0" dirty="0">
                          <a:ln>
                            <a:noFill/>
                          </a:ln>
                          <a:solidFill>
                            <a:prstClr val="black"/>
                          </a:solidFill>
                          <a:effectLst/>
                          <a:uLnTx/>
                          <a:uFillTx/>
                        </a:rPr>
                        <a:t>差：</a:t>
                      </a:r>
                      <a:r>
                        <a:rPr kumimoji="1" lang="en-US" altLang="ja-JP" sz="800" b="0" u="none" strike="noStrike" kern="1200" cap="none" spc="0" normalizeH="0" baseline="0" noProof="0" dirty="0">
                          <a:ln>
                            <a:noFill/>
                          </a:ln>
                          <a:solidFill>
                            <a:prstClr val="black"/>
                          </a:solidFill>
                          <a:effectLst/>
                          <a:uLnTx/>
                          <a:uFillTx/>
                        </a:rPr>
                        <a:t>+4</a:t>
                      </a:r>
                      <a:r>
                        <a:rPr kumimoji="1" lang="en-US" altLang="zh-CN" sz="800" b="0" u="none" strike="noStrike" kern="1200" cap="none" spc="0" normalizeH="0" baseline="0" noProof="0" dirty="0">
                          <a:ln>
                            <a:noFill/>
                          </a:ln>
                          <a:solidFill>
                            <a:prstClr val="black"/>
                          </a:solidFill>
                          <a:effectLst/>
                          <a:uLnTx/>
                          <a:uFillTx/>
                        </a:rPr>
                        <a:t>.9)</a:t>
                      </a:r>
                      <a:endParaRPr kumimoji="1" lang="en-US" altLang="zh-CN" sz="1000" b="0" u="none" strike="noStrike" kern="1200" cap="none" spc="0" normalizeH="0" baseline="0" noProof="0" dirty="0">
                        <a:ln>
                          <a:noFill/>
                        </a:ln>
                        <a:solidFill>
                          <a:prstClr val="black"/>
                        </a:solidFill>
                        <a:effectLst/>
                        <a:uLnTx/>
                        <a:uFillTx/>
                      </a:endParaRPr>
                    </a:p>
                    <a:p>
                      <a:pPr algn="ctr">
                        <a:spcBef>
                          <a:spcPts val="300"/>
                        </a:spcBef>
                      </a:pPr>
                      <a:r>
                        <a:rPr kumimoji="1" lang="zh-CN" altLang="en-US" sz="1000" dirty="0"/>
                        <a:t>女子</a:t>
                      </a:r>
                      <a:r>
                        <a:rPr kumimoji="1" lang="ja-JP" altLang="en-US" sz="1000" dirty="0"/>
                        <a:t>：</a:t>
                      </a:r>
                      <a:r>
                        <a:rPr kumimoji="1" lang="en-US" altLang="zh-CN" sz="1000" dirty="0"/>
                        <a:t>28.3%</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1000" b="0" u="none" strike="noStrike" kern="1200" cap="none" spc="0" normalizeH="0" baseline="0" noProof="0" dirty="0">
                          <a:ln>
                            <a:noFill/>
                          </a:ln>
                          <a:solidFill>
                            <a:prstClr val="black"/>
                          </a:solidFill>
                          <a:effectLst/>
                          <a:uLnTx/>
                          <a:uFillTx/>
                        </a:rPr>
                        <a:t> </a:t>
                      </a:r>
                      <a:r>
                        <a:rPr kumimoji="1" lang="en-US" altLang="zh-CN" sz="800" b="0" u="none" strike="noStrike" kern="1200" cap="none" spc="0" normalizeH="0" baseline="0" noProof="0" dirty="0">
                          <a:ln>
                            <a:noFill/>
                          </a:ln>
                          <a:solidFill>
                            <a:prstClr val="black"/>
                          </a:solidFill>
                          <a:effectLst/>
                          <a:uLnTx/>
                          <a:uFillTx/>
                        </a:rPr>
                        <a:t>(</a:t>
                      </a:r>
                      <a:r>
                        <a:rPr kumimoji="1" lang="ja-JP" altLang="en-US" sz="800" b="0" u="none" strike="noStrike" kern="1200" cap="none" spc="0" normalizeH="0" baseline="0" noProof="0" dirty="0">
                          <a:ln>
                            <a:noFill/>
                          </a:ln>
                          <a:solidFill>
                            <a:prstClr val="black"/>
                          </a:solidFill>
                          <a:effectLst/>
                          <a:uLnTx/>
                          <a:uFillTx/>
                        </a:rPr>
                        <a:t>対</a:t>
                      </a:r>
                      <a:r>
                        <a:rPr kumimoji="1" lang="zh-CN" altLang="en-US" sz="800" b="0" u="none" strike="noStrike" kern="1200" cap="none" spc="0" normalizeH="0" baseline="0" noProof="0" dirty="0">
                          <a:ln>
                            <a:noFill/>
                          </a:ln>
                          <a:solidFill>
                            <a:prstClr val="black"/>
                          </a:solidFill>
                          <a:effectLst/>
                          <a:uLnTx/>
                          <a:uFillTx/>
                        </a:rPr>
                        <a:t>全国</a:t>
                      </a:r>
                      <a:r>
                        <a:rPr kumimoji="1" lang="ja-JP" altLang="en-US" sz="800" b="0" u="none" strike="noStrike" kern="1200" cap="none" spc="0" normalizeH="0" baseline="0" noProof="0" dirty="0">
                          <a:ln>
                            <a:noFill/>
                          </a:ln>
                          <a:solidFill>
                            <a:prstClr val="black"/>
                          </a:solidFill>
                          <a:effectLst/>
                          <a:uLnTx/>
                          <a:uFillTx/>
                        </a:rPr>
                        <a:t>差：</a:t>
                      </a:r>
                      <a:r>
                        <a:rPr kumimoji="1" lang="en-US" altLang="ja-JP" sz="800" b="0" u="none" strike="noStrike" kern="1200" cap="none" spc="0" normalizeH="0" baseline="0" noProof="0" dirty="0">
                          <a:ln>
                            <a:noFill/>
                          </a:ln>
                          <a:solidFill>
                            <a:prstClr val="black"/>
                          </a:solidFill>
                          <a:effectLst/>
                          <a:uLnTx/>
                          <a:uFillTx/>
                        </a:rPr>
                        <a:t>+5</a:t>
                      </a:r>
                      <a:r>
                        <a:rPr kumimoji="1" lang="en-US" altLang="zh-CN" sz="800" b="0" u="none" strike="noStrike" kern="1200" cap="none" spc="0" normalizeH="0" baseline="0" noProof="0" dirty="0">
                          <a:ln>
                            <a:noFill/>
                          </a:ln>
                          <a:solidFill>
                            <a:prstClr val="black"/>
                          </a:solidFill>
                          <a:effectLst/>
                          <a:uLnTx/>
                          <a:uFillTx/>
                        </a:rPr>
                        <a:t>.8)</a:t>
                      </a:r>
                      <a:endParaRPr kumimoji="1" lang="en-US" altLang="zh-CN"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tc>
                <a:tc rowSpan="2">
                  <a:txBody>
                    <a:bodyPr/>
                    <a:lstStyle/>
                    <a:p>
                      <a:pPr algn="ctr"/>
                      <a:r>
                        <a:rPr kumimoji="1" lang="en-US" altLang="zh-CN" sz="900" dirty="0">
                          <a:solidFill>
                            <a:schemeClr val="tx1"/>
                          </a:solidFill>
                        </a:rPr>
                        <a:t>【202</a:t>
                      </a:r>
                      <a:r>
                        <a:rPr kumimoji="1" lang="en-US" altLang="ja-JP" sz="900" dirty="0">
                          <a:solidFill>
                            <a:schemeClr val="tx1"/>
                          </a:solidFill>
                        </a:rPr>
                        <a:t>3</a:t>
                      </a:r>
                      <a:r>
                        <a:rPr kumimoji="1" lang="zh-CN" altLang="en-US" sz="900" dirty="0">
                          <a:solidFill>
                            <a:schemeClr val="tx1"/>
                          </a:solidFill>
                        </a:rPr>
                        <a:t>年度</a:t>
                      </a:r>
                      <a:r>
                        <a:rPr kumimoji="1" lang="en-US" altLang="zh-CN" sz="900" dirty="0">
                          <a:solidFill>
                            <a:schemeClr val="tx1"/>
                          </a:solidFill>
                        </a:rPr>
                        <a:t>】</a:t>
                      </a:r>
                    </a:p>
                    <a:p>
                      <a:pPr algn="ctr"/>
                      <a:r>
                        <a:rPr kumimoji="1" lang="zh-CN" altLang="en-US" sz="900" dirty="0">
                          <a:solidFill>
                            <a:schemeClr val="tx1"/>
                          </a:solidFill>
                        </a:rPr>
                        <a:t>男子</a:t>
                      </a:r>
                      <a:r>
                        <a:rPr kumimoji="1" lang="ja-JP" altLang="en-US" sz="900" dirty="0">
                          <a:solidFill>
                            <a:schemeClr val="tx1"/>
                          </a:solidFill>
                        </a:rPr>
                        <a:t>：</a:t>
                      </a:r>
                      <a:r>
                        <a:rPr kumimoji="1" lang="en-US" altLang="zh-CN" sz="900" dirty="0">
                          <a:solidFill>
                            <a:schemeClr val="tx1"/>
                          </a:solidFill>
                        </a:rPr>
                        <a:t>4</a:t>
                      </a:r>
                      <a:r>
                        <a:rPr kumimoji="1" lang="en-US" altLang="ja-JP" sz="900" dirty="0">
                          <a:solidFill>
                            <a:schemeClr val="tx1"/>
                          </a:solidFill>
                        </a:rPr>
                        <a:t>0.3</a:t>
                      </a:r>
                      <a:r>
                        <a:rPr kumimoji="1" lang="en-US" altLang="zh-CN" sz="900" dirty="0">
                          <a:solidFill>
                            <a:schemeClr val="tx1"/>
                          </a:solidFill>
                        </a:rPr>
                        <a:t>%</a:t>
                      </a:r>
                    </a:p>
                    <a:p>
                      <a:pPr algn="ctr"/>
                      <a:r>
                        <a:rPr kumimoji="1" lang="zh-CN" altLang="en-US" sz="700" dirty="0">
                          <a:solidFill>
                            <a:schemeClr val="tx1"/>
                          </a:solidFill>
                        </a:rPr>
                        <a:t>（</a:t>
                      </a:r>
                      <a:r>
                        <a:rPr kumimoji="1" lang="ja-JP" altLang="en-US" sz="700" dirty="0">
                          <a:solidFill>
                            <a:schemeClr val="tx1"/>
                          </a:solidFill>
                        </a:rPr>
                        <a:t>対</a:t>
                      </a:r>
                      <a:r>
                        <a:rPr kumimoji="1" lang="zh-CN" altLang="en-US" sz="700" dirty="0">
                          <a:solidFill>
                            <a:schemeClr val="tx1"/>
                          </a:solidFill>
                        </a:rPr>
                        <a:t>全国</a:t>
                      </a:r>
                      <a:r>
                        <a:rPr kumimoji="1" lang="ja-JP" altLang="en-US" sz="700" dirty="0">
                          <a:solidFill>
                            <a:schemeClr val="tx1"/>
                          </a:solidFill>
                        </a:rPr>
                        <a:t>差：</a:t>
                      </a:r>
                      <a:r>
                        <a:rPr kumimoji="1" lang="en-US" altLang="ja-JP" sz="700" dirty="0">
                          <a:solidFill>
                            <a:schemeClr val="tx1"/>
                          </a:solidFill>
                        </a:rPr>
                        <a:t>+4</a:t>
                      </a:r>
                      <a:r>
                        <a:rPr kumimoji="1" lang="en-US" altLang="zh-CN" sz="700" dirty="0">
                          <a:solidFill>
                            <a:schemeClr val="tx1"/>
                          </a:solidFill>
                        </a:rPr>
                        <a:t>.</a:t>
                      </a:r>
                      <a:r>
                        <a:rPr kumimoji="1" lang="en-US" altLang="ja-JP" sz="700" dirty="0">
                          <a:solidFill>
                            <a:schemeClr val="tx1"/>
                          </a:solidFill>
                        </a:rPr>
                        <a:t>5</a:t>
                      </a:r>
                      <a:r>
                        <a:rPr kumimoji="1" lang="zh-CN" altLang="en-US" sz="700" dirty="0">
                          <a:solidFill>
                            <a:schemeClr val="tx1"/>
                          </a:solidFill>
                        </a:rPr>
                        <a:t>）</a:t>
                      </a:r>
                    </a:p>
                    <a:p>
                      <a:pPr algn="ctr">
                        <a:spcBef>
                          <a:spcPts val="300"/>
                        </a:spcBef>
                      </a:pPr>
                      <a:r>
                        <a:rPr kumimoji="1" lang="zh-CN" altLang="en-US" sz="900" dirty="0">
                          <a:solidFill>
                            <a:schemeClr val="tx1"/>
                          </a:solidFill>
                        </a:rPr>
                        <a:t>女子</a:t>
                      </a:r>
                      <a:r>
                        <a:rPr kumimoji="1" lang="ja-JP" altLang="en-US" sz="900" dirty="0">
                          <a:solidFill>
                            <a:schemeClr val="tx1"/>
                          </a:solidFill>
                        </a:rPr>
                        <a:t>：</a:t>
                      </a:r>
                      <a:r>
                        <a:rPr kumimoji="1" lang="en-US" altLang="zh-CN" sz="900" dirty="0">
                          <a:solidFill>
                            <a:schemeClr val="tx1"/>
                          </a:solidFill>
                        </a:rPr>
                        <a:t>3</a:t>
                      </a:r>
                      <a:r>
                        <a:rPr kumimoji="1" lang="en-US" altLang="ja-JP" sz="900" dirty="0">
                          <a:solidFill>
                            <a:schemeClr val="tx1"/>
                          </a:solidFill>
                        </a:rPr>
                        <a:t>5.5</a:t>
                      </a:r>
                      <a:r>
                        <a:rPr kumimoji="1" lang="en-US" altLang="zh-CN" sz="900" dirty="0">
                          <a:solidFill>
                            <a:schemeClr val="tx1"/>
                          </a:solidFill>
                        </a:rPr>
                        <a:t>%</a:t>
                      </a:r>
                    </a:p>
                    <a:p>
                      <a:pPr algn="ctr"/>
                      <a:r>
                        <a:rPr kumimoji="1" lang="zh-CN" altLang="en-US" sz="700" dirty="0">
                          <a:solidFill>
                            <a:schemeClr val="tx1"/>
                          </a:solidFill>
                        </a:rPr>
                        <a:t>（</a:t>
                      </a:r>
                      <a:r>
                        <a:rPr kumimoji="1" lang="ja-JP" altLang="en-US" sz="700" dirty="0">
                          <a:solidFill>
                            <a:schemeClr val="tx1"/>
                          </a:solidFill>
                        </a:rPr>
                        <a:t>対全国差：</a:t>
                      </a:r>
                      <a:r>
                        <a:rPr kumimoji="1" lang="en-US" altLang="ja-JP" sz="700" dirty="0">
                          <a:solidFill>
                            <a:schemeClr val="tx1"/>
                          </a:solidFill>
                        </a:rPr>
                        <a:t>+6.2</a:t>
                      </a:r>
                      <a:r>
                        <a:rPr kumimoji="1" lang="zh-CN" altLang="en-US" sz="700" dirty="0">
                          <a:solidFill>
                            <a:schemeClr val="tx1"/>
                          </a:solidFill>
                        </a:rPr>
                        <a:t>）</a:t>
                      </a:r>
                      <a:endParaRPr kumimoji="1" lang="ja-JP" altLang="en-US" sz="7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rowSpan="2">
                  <a:txBody>
                    <a:bodyPr/>
                    <a:lstStyle/>
                    <a:p>
                      <a:pPr algn="ctr">
                        <a:spcBef>
                          <a:spcPts val="300"/>
                        </a:spcBef>
                      </a:pPr>
                      <a:r>
                        <a:rPr kumimoji="1" lang="en-US" altLang="ja-JP" sz="1600" b="0" strike="noStrike" dirty="0">
                          <a:solidFill>
                            <a:schemeClr val="tx1"/>
                          </a:solidFill>
                          <a:latin typeface="Meiryo UI" panose="020B0604030504040204" pitchFamily="50" charset="-128"/>
                          <a:ea typeface="Meiryo UI" panose="020B0604030504040204" pitchFamily="50" charset="-128"/>
                        </a:rPr>
                        <a:t>C</a:t>
                      </a:r>
                    </a:p>
                  </a:txBody>
                  <a:tcPr marL="68580" marR="68580" marT="34290" marB="34290" anchor="ctr"/>
                </a:tc>
                <a:tc rowSpan="2">
                  <a:txBody>
                    <a:bodyPr/>
                    <a:lstStyle/>
                    <a:p>
                      <a:pPr algn="ctr"/>
                      <a:r>
                        <a:rPr kumimoji="1" lang="en-US" altLang="zh-CN" sz="1000" strike="noStrike" dirty="0">
                          <a:solidFill>
                            <a:schemeClr val="tx1"/>
                          </a:solidFill>
                        </a:rPr>
                        <a:t>【202</a:t>
                      </a:r>
                      <a:r>
                        <a:rPr kumimoji="1" lang="en-US" altLang="ja-JP" sz="1000" strike="noStrike" dirty="0">
                          <a:solidFill>
                            <a:schemeClr val="tx1"/>
                          </a:solidFill>
                        </a:rPr>
                        <a:t>4</a:t>
                      </a:r>
                      <a:r>
                        <a:rPr kumimoji="1" lang="zh-CN" altLang="en-US" sz="1000" strike="noStrike" dirty="0">
                          <a:solidFill>
                            <a:schemeClr val="tx1"/>
                          </a:solidFill>
                        </a:rPr>
                        <a:t>年度</a:t>
                      </a:r>
                      <a:r>
                        <a:rPr kumimoji="1" lang="en-US" altLang="zh-CN" sz="1000" strike="noStrike" dirty="0">
                          <a:solidFill>
                            <a:schemeClr val="tx1"/>
                          </a:solidFill>
                        </a:rPr>
                        <a:t>】</a:t>
                      </a:r>
                    </a:p>
                    <a:p>
                      <a:pPr algn="ctr"/>
                      <a:r>
                        <a:rPr kumimoji="1" lang="zh-CN" altLang="en-US" sz="1000" strike="noStrike" dirty="0">
                          <a:solidFill>
                            <a:schemeClr val="tx1"/>
                          </a:solidFill>
                        </a:rPr>
                        <a:t>男子</a:t>
                      </a:r>
                      <a:r>
                        <a:rPr kumimoji="1" lang="ja-JP" altLang="en-US" sz="1000" strike="noStrike" dirty="0">
                          <a:solidFill>
                            <a:schemeClr val="tx1"/>
                          </a:solidFill>
                        </a:rPr>
                        <a:t>：</a:t>
                      </a:r>
                      <a:r>
                        <a:rPr kumimoji="1" lang="en-US" altLang="ja-JP" sz="1000" strike="noStrike" dirty="0">
                          <a:solidFill>
                            <a:schemeClr val="tx1"/>
                          </a:solidFill>
                        </a:rPr>
                        <a:t>39.5</a:t>
                      </a:r>
                      <a:r>
                        <a:rPr kumimoji="1" lang="en-US" altLang="zh-CN" sz="1000" strike="noStrike" dirty="0">
                          <a:solidFill>
                            <a:schemeClr val="tx1"/>
                          </a:solidFill>
                        </a:rPr>
                        <a:t>%</a:t>
                      </a:r>
                    </a:p>
                    <a:p>
                      <a:pPr algn="ctr"/>
                      <a:r>
                        <a:rPr kumimoji="1" lang="zh-CN" altLang="en-US" sz="800" strike="noStrike" dirty="0">
                          <a:solidFill>
                            <a:schemeClr val="tx1"/>
                          </a:solidFill>
                        </a:rPr>
                        <a:t>（</a:t>
                      </a:r>
                      <a:r>
                        <a:rPr kumimoji="1" lang="ja-JP" altLang="en-US" sz="800" strike="noStrike" dirty="0">
                          <a:solidFill>
                            <a:schemeClr val="tx1"/>
                          </a:solidFill>
                        </a:rPr>
                        <a:t>対</a:t>
                      </a:r>
                      <a:r>
                        <a:rPr kumimoji="1" lang="zh-CN" altLang="en-US" sz="800" strike="noStrike" dirty="0">
                          <a:solidFill>
                            <a:schemeClr val="tx1"/>
                          </a:solidFill>
                        </a:rPr>
                        <a:t>全国</a:t>
                      </a:r>
                      <a:r>
                        <a:rPr kumimoji="1" lang="ja-JP" altLang="en-US" sz="800" strike="noStrike" dirty="0">
                          <a:solidFill>
                            <a:schemeClr val="tx1"/>
                          </a:solidFill>
                        </a:rPr>
                        <a:t>差：</a:t>
                      </a:r>
                      <a:r>
                        <a:rPr kumimoji="1" lang="en-US" altLang="ja-JP" sz="800" strike="noStrike" dirty="0">
                          <a:solidFill>
                            <a:schemeClr val="tx1"/>
                          </a:solidFill>
                        </a:rPr>
                        <a:t>+3.6</a:t>
                      </a:r>
                      <a:r>
                        <a:rPr kumimoji="1" lang="zh-CN" altLang="en-US" sz="800" strike="noStrike" dirty="0">
                          <a:solidFill>
                            <a:schemeClr val="tx1"/>
                          </a:solidFill>
                        </a:rPr>
                        <a:t>）</a:t>
                      </a:r>
                    </a:p>
                    <a:p>
                      <a:pPr algn="ctr">
                        <a:spcBef>
                          <a:spcPts val="300"/>
                        </a:spcBef>
                      </a:pPr>
                      <a:r>
                        <a:rPr kumimoji="1" lang="zh-CN" altLang="en-US" sz="1000" strike="noStrike" dirty="0">
                          <a:solidFill>
                            <a:schemeClr val="tx1"/>
                          </a:solidFill>
                        </a:rPr>
                        <a:t>女子</a:t>
                      </a:r>
                      <a:r>
                        <a:rPr kumimoji="1" lang="ja-JP" altLang="en-US" sz="1000" strike="noStrike" dirty="0">
                          <a:solidFill>
                            <a:schemeClr val="tx1"/>
                          </a:solidFill>
                        </a:rPr>
                        <a:t>：</a:t>
                      </a:r>
                      <a:r>
                        <a:rPr kumimoji="1" lang="en-US" altLang="ja-JP" sz="1000" strike="noStrike" dirty="0">
                          <a:solidFill>
                            <a:schemeClr val="tx1"/>
                          </a:solidFill>
                        </a:rPr>
                        <a:t>35.7</a:t>
                      </a:r>
                      <a:r>
                        <a:rPr kumimoji="1" lang="en-US" altLang="zh-CN" sz="1000" strike="noStrike" dirty="0">
                          <a:solidFill>
                            <a:schemeClr val="tx1"/>
                          </a:solidFill>
                        </a:rPr>
                        <a:t>%</a:t>
                      </a:r>
                    </a:p>
                    <a:p>
                      <a:pPr algn="ctr"/>
                      <a:r>
                        <a:rPr kumimoji="1" lang="zh-CN" altLang="en-US" sz="800" strike="noStrike" dirty="0">
                          <a:solidFill>
                            <a:schemeClr val="tx1"/>
                          </a:solidFill>
                        </a:rPr>
                        <a:t>（</a:t>
                      </a:r>
                      <a:r>
                        <a:rPr kumimoji="1" lang="ja-JP" altLang="en-US" sz="800" strike="noStrike" dirty="0">
                          <a:solidFill>
                            <a:schemeClr val="tx1"/>
                          </a:solidFill>
                        </a:rPr>
                        <a:t>対全国差：</a:t>
                      </a:r>
                      <a:r>
                        <a:rPr kumimoji="1" lang="en-US" altLang="ja-JP" sz="800" strike="noStrike" dirty="0">
                          <a:solidFill>
                            <a:schemeClr val="tx1"/>
                          </a:solidFill>
                        </a:rPr>
                        <a:t>+4.9</a:t>
                      </a:r>
                      <a:r>
                        <a:rPr kumimoji="1" lang="zh-CN" altLang="en-US" sz="800" strike="noStrike" dirty="0">
                          <a:solidFill>
                            <a:schemeClr val="tx1"/>
                          </a:solidFill>
                        </a:rPr>
                        <a:t>）</a:t>
                      </a:r>
                      <a:endParaRPr kumimoji="1" lang="ja-JP" altLang="en-US" sz="800" strike="noStrike" dirty="0">
                        <a:solidFill>
                          <a:schemeClr val="tx1"/>
                        </a:solidFill>
                        <a:latin typeface="Meiryo UI" panose="020B0604030504040204" pitchFamily="50" charset="-128"/>
                        <a:ea typeface="Meiryo UI" panose="020B0604030504040204" pitchFamily="50" charset="-128"/>
                      </a:endParaRPr>
                    </a:p>
                  </a:txBody>
                  <a:tcPr marL="68580" marR="68580" marT="34290" marB="34290" anchor="ctr"/>
                </a:tc>
                <a:tc rowSpan="2">
                  <a:txBody>
                    <a:bodyPr/>
                    <a:lstStyle/>
                    <a:p>
                      <a:pPr algn="ctr">
                        <a:spcBef>
                          <a:spcPts val="300"/>
                        </a:spcBef>
                      </a:pPr>
                      <a:r>
                        <a:rPr kumimoji="1" lang="en-US" altLang="ja-JP" sz="1600" b="0" strike="noStrike" dirty="0">
                          <a:solidFill>
                            <a:schemeClr val="tx1"/>
                          </a:solidFill>
                          <a:highlight>
                            <a:srgbClr val="FFFF00"/>
                          </a:highlight>
                          <a:latin typeface="Meiryo UI" panose="020B0604030504040204" pitchFamily="50" charset="-128"/>
                          <a:ea typeface="Meiryo UI" panose="020B0604030504040204" pitchFamily="50" charset="-128"/>
                        </a:rPr>
                        <a:t>C</a:t>
                      </a:r>
                    </a:p>
                    <a:p>
                      <a:pPr algn="ctr">
                        <a:spcBef>
                          <a:spcPts val="300"/>
                        </a:spcBef>
                      </a:pPr>
                      <a:r>
                        <a:rPr kumimoji="1" lang="ja-JP" altLang="en-US" sz="1600" b="0" strike="noStrike" dirty="0">
                          <a:solidFill>
                            <a:schemeClr val="tx1"/>
                          </a:solidFill>
                          <a:highlight>
                            <a:srgbClr val="FFFF00"/>
                          </a:highlight>
                          <a:latin typeface="Meiryo UI" panose="020B0604030504040204" pitchFamily="50" charset="-128"/>
                          <a:ea typeface="Meiryo UI" panose="020B0604030504040204" pitchFamily="50" charset="-128"/>
                        </a:rPr>
                        <a:t>⇓</a:t>
                      </a:r>
                      <a:endParaRPr kumimoji="1" lang="en-US" altLang="ja-JP" sz="1600" b="0" strike="noStrike" dirty="0">
                        <a:solidFill>
                          <a:schemeClr val="tx1"/>
                        </a:solidFill>
                        <a:highlight>
                          <a:srgbClr val="FFFF00"/>
                        </a:highlight>
                        <a:latin typeface="Meiryo UI" panose="020B0604030504040204" pitchFamily="50" charset="-128"/>
                        <a:ea typeface="Meiryo UI" panose="020B0604030504040204" pitchFamily="50" charset="-128"/>
                      </a:endParaRPr>
                    </a:p>
                    <a:p>
                      <a:pPr algn="ctr">
                        <a:spcBef>
                          <a:spcPts val="300"/>
                        </a:spcBef>
                      </a:pPr>
                      <a:r>
                        <a:rPr kumimoji="1" lang="en-US" altLang="ja-JP" sz="1600" b="0" strike="noStrike" dirty="0">
                          <a:solidFill>
                            <a:schemeClr val="tx1"/>
                          </a:solidFill>
                          <a:highlight>
                            <a:srgbClr val="FFFF00"/>
                          </a:highlight>
                          <a:latin typeface="Meiryo UI" panose="020B0604030504040204" pitchFamily="50" charset="-128"/>
                          <a:ea typeface="Meiryo UI" panose="020B0604030504040204" pitchFamily="50" charset="-128"/>
                        </a:rPr>
                        <a:t>B</a:t>
                      </a:r>
                      <a:endParaRPr kumimoji="1" lang="ja-JP" altLang="en-US" sz="900" b="0" dirty="0">
                        <a:solidFill>
                          <a:schemeClr val="tx1"/>
                        </a:solidFill>
                        <a:highlight>
                          <a:srgbClr val="FFFF00"/>
                        </a:highlight>
                        <a:latin typeface="Meiryo UI" panose="020B0604030504040204" pitchFamily="50" charset="-128"/>
                        <a:ea typeface="Meiryo UI" panose="020B0604030504040204" pitchFamily="50" charset="-128"/>
                      </a:endParaRPr>
                    </a:p>
                  </a:txBody>
                  <a:tcPr marL="68580" marR="68580" marT="34290" marB="34290" anchor="ct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188717175"/>
                  </a:ext>
                </a:extLst>
              </a:tr>
              <a:tr h="68688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en-US" altLang="ja-JP" sz="800" dirty="0">
                          <a:solidFill>
                            <a:schemeClr val="tx1"/>
                          </a:solidFill>
                        </a:rPr>
                        <a:t>CEFR A2</a:t>
                      </a:r>
                      <a:r>
                        <a:rPr kumimoji="1" lang="ja-JP" altLang="en-US" sz="800" dirty="0">
                          <a:solidFill>
                            <a:schemeClr val="tx1"/>
                          </a:solidFill>
                        </a:rPr>
                        <a:t>レベル以上の高校３年生の割合</a:t>
                      </a:r>
                    </a:p>
                    <a:p>
                      <a:pPr algn="ctr"/>
                      <a:r>
                        <a:rPr kumimoji="1" lang="en-US" altLang="ja-JP" sz="800" dirty="0">
                          <a:solidFill>
                            <a:schemeClr val="tx1"/>
                          </a:solidFill>
                        </a:rPr>
                        <a:t>【2023</a:t>
                      </a:r>
                      <a:r>
                        <a:rPr kumimoji="1" lang="ja-JP" altLang="en-US" sz="800" dirty="0">
                          <a:solidFill>
                            <a:schemeClr val="tx1"/>
                          </a:solidFill>
                        </a:rPr>
                        <a:t>年度</a:t>
                      </a:r>
                      <a:r>
                        <a:rPr kumimoji="1" lang="en-US" altLang="ja-JP" sz="800" dirty="0">
                          <a:solidFill>
                            <a:schemeClr val="tx1"/>
                          </a:solidFill>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solidFill>
                      <a:srgbClr val="E7F2F0"/>
                    </a:solidFill>
                  </a:tcPr>
                </a:tc>
                <a:tc rowSpan="2">
                  <a:txBody>
                    <a:bodyPr/>
                    <a:lstStyle/>
                    <a:p>
                      <a:pPr algn="l"/>
                      <a:r>
                        <a:rPr kumimoji="1" lang="en-US" altLang="ja-JP" sz="800" dirty="0">
                          <a:solidFill>
                            <a:schemeClr val="tx1"/>
                          </a:solidFill>
                        </a:rPr>
                        <a:t>56.1</a:t>
                      </a:r>
                      <a:r>
                        <a:rPr kumimoji="1" lang="ja-JP" altLang="en-US" sz="800" dirty="0">
                          <a:solidFill>
                            <a:schemeClr val="tx1"/>
                          </a:solidFill>
                        </a:rPr>
                        <a:t>％</a:t>
                      </a:r>
                      <a:endParaRPr kumimoji="1" lang="en-US" altLang="ja-JP" sz="800" dirty="0">
                        <a:solidFill>
                          <a:schemeClr val="tx1"/>
                        </a:solidFill>
                      </a:endParaRPr>
                    </a:p>
                    <a:p>
                      <a:pPr algn="l"/>
                      <a:r>
                        <a:rPr kumimoji="1" lang="ja-JP" altLang="en-US" sz="800" dirty="0">
                          <a:solidFill>
                            <a:schemeClr val="tx1"/>
                          </a:solidFill>
                        </a:rPr>
                        <a:t>（前年比</a:t>
                      </a:r>
                      <a:r>
                        <a:rPr kumimoji="1" lang="en-US" altLang="ja-JP" sz="800" dirty="0">
                          <a:solidFill>
                            <a:schemeClr val="tx1"/>
                          </a:solidFill>
                        </a:rPr>
                        <a:t>+5.3</a:t>
                      </a:r>
                      <a:r>
                        <a:rPr kumimoji="1" lang="ja-JP" altLang="en-US" sz="800" dirty="0">
                          <a:solidFill>
                            <a:schemeClr val="tx1"/>
                          </a:solidFill>
                        </a:rPr>
                        <a:t>）</a:t>
                      </a:r>
                    </a:p>
                  </a:txBody>
                  <a:tcPr marL="68580" marR="68580" marT="34290" marB="34290" anchor="ctr">
                    <a:lnR w="12700" cap="flat" cmpd="sng" algn="ctr">
                      <a:solidFill>
                        <a:schemeClr val="accent6"/>
                      </a:solidFill>
                      <a:prstDash val="solid"/>
                      <a:round/>
                      <a:headEnd type="none" w="med" len="med"/>
                      <a:tailEnd type="none" w="med" len="med"/>
                    </a:lnR>
                    <a:lnB w="12700" cap="flat" cmpd="sng" algn="ctr">
                      <a:solidFill>
                        <a:schemeClr val="accent6"/>
                      </a:solidFill>
                      <a:prstDash val="solid"/>
                      <a:round/>
                      <a:headEnd type="none" w="med" len="med"/>
                      <a:tailEnd type="none" w="med" len="med"/>
                    </a:lnB>
                    <a:solidFill>
                      <a:srgbClr val="E7F2F0"/>
                    </a:solidFill>
                  </a:tcPr>
                </a:tc>
                <a:extLst>
                  <a:ext uri="{0D108BD9-81ED-4DB2-BD59-A6C34878D82A}">
                    <a16:rowId xmlns:a16="http://schemas.microsoft.com/office/drawing/2014/main" val="3684111968"/>
                  </a:ext>
                </a:extLst>
              </a:tr>
              <a:tr h="686884">
                <a:tc>
                  <a:txBody>
                    <a:bodyPr/>
                    <a:lstStyle/>
                    <a:p>
                      <a:r>
                        <a:rPr kumimoji="1" lang="ja-JP" altLang="en-US" sz="1000" b="1" dirty="0"/>
                        <a:t>○高校卒業者就職率</a:t>
                      </a:r>
                      <a:endParaRPr kumimoji="1" lang="en-US" altLang="ja-JP" sz="1000" b="1" dirty="0"/>
                    </a:p>
                    <a:p>
                      <a:r>
                        <a:rPr kumimoji="1" lang="ja-JP" altLang="en-US" sz="1000" b="1" dirty="0"/>
                        <a:t>　：全国水準をめざす</a:t>
                      </a:r>
                      <a:endParaRPr kumimoji="1" lang="ja-JP" altLang="en-US" sz="1000" b="1" dirty="0">
                        <a:latin typeface="Meiryo UI" panose="020B0604030504040204" pitchFamily="50" charset="-128"/>
                        <a:ea typeface="Meiryo UI" panose="020B0604030504040204" pitchFamily="50" charset="-128"/>
                      </a:endParaRPr>
                    </a:p>
                  </a:txBody>
                  <a:tcPr marL="68580" marR="68580" marT="34290" marB="34290" anchor="ctr">
                    <a:lnL w="12700" cap="flat" cmpd="sng" algn="ctr">
                      <a:solidFill>
                        <a:schemeClr val="accent6"/>
                      </a:solidFill>
                      <a:prstDash val="solid"/>
                      <a:round/>
                      <a:headEnd type="none" w="med" len="med"/>
                      <a:tailEnd type="none" w="med" len="med"/>
                    </a:lnL>
                    <a:lnB w="12700" cap="flat" cmpd="sng" algn="ctr">
                      <a:solidFill>
                        <a:schemeClr val="accent6"/>
                      </a:solidFill>
                      <a:prstDash val="solid"/>
                      <a:round/>
                      <a:headEnd type="none" w="med" len="med"/>
                      <a:tailEnd type="none" w="med" len="med"/>
                    </a:lnB>
                    <a:solidFill>
                      <a:srgbClr val="CCE5DF"/>
                    </a:solidFill>
                  </a:tcPr>
                </a:tc>
                <a:tc>
                  <a:txBody>
                    <a:bodyPr/>
                    <a:lstStyle/>
                    <a:p>
                      <a:pPr algn="ctr"/>
                      <a:r>
                        <a:rPr kumimoji="1" lang="en-US" altLang="zh-CN" sz="1000" dirty="0"/>
                        <a:t>【2018</a:t>
                      </a:r>
                      <a:r>
                        <a:rPr kumimoji="1" lang="zh-CN" altLang="en-US" sz="1000" dirty="0"/>
                        <a:t>年度</a:t>
                      </a:r>
                      <a:r>
                        <a:rPr kumimoji="1" lang="en-US" altLang="zh-CN" sz="1000" dirty="0"/>
                        <a:t>】</a:t>
                      </a:r>
                    </a:p>
                    <a:p>
                      <a:pPr algn="ctr"/>
                      <a:r>
                        <a:rPr kumimoji="1" lang="en-US" altLang="zh-CN" sz="1000" dirty="0"/>
                        <a:t>95.2%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zh-CN" sz="800" b="0" u="none" strike="noStrike" kern="1200" cap="none" spc="0" normalizeH="0" baseline="0" noProof="0" dirty="0">
                          <a:ln>
                            <a:noFill/>
                          </a:ln>
                          <a:solidFill>
                            <a:prstClr val="black"/>
                          </a:solidFill>
                          <a:effectLst/>
                          <a:uLnTx/>
                          <a:uFillTx/>
                        </a:rPr>
                        <a:t>(</a:t>
                      </a:r>
                      <a:r>
                        <a:rPr kumimoji="1" lang="ja-JP" altLang="en-US" sz="800" b="0" u="none" strike="noStrike" kern="1200" cap="none" spc="0" normalizeH="0" baseline="0" noProof="0" dirty="0">
                          <a:ln>
                            <a:noFill/>
                          </a:ln>
                          <a:solidFill>
                            <a:prstClr val="black"/>
                          </a:solidFill>
                          <a:effectLst/>
                          <a:uLnTx/>
                          <a:uFillTx/>
                        </a:rPr>
                        <a:t>対</a:t>
                      </a:r>
                      <a:r>
                        <a:rPr kumimoji="1" lang="zh-CN" altLang="en-US" sz="800" b="0" u="none" strike="noStrike" kern="1200" cap="none" spc="0" normalizeH="0" baseline="0" noProof="0" dirty="0">
                          <a:ln>
                            <a:noFill/>
                          </a:ln>
                          <a:solidFill>
                            <a:prstClr val="black"/>
                          </a:solidFill>
                          <a:effectLst/>
                          <a:uLnTx/>
                          <a:uFillTx/>
                        </a:rPr>
                        <a:t>全国</a:t>
                      </a:r>
                      <a:r>
                        <a:rPr kumimoji="1" lang="ja-JP" altLang="en-US" sz="800" b="0" u="none" strike="noStrike" kern="1200" cap="none" spc="0" normalizeH="0" baseline="0" noProof="0" dirty="0">
                          <a:ln>
                            <a:noFill/>
                          </a:ln>
                          <a:solidFill>
                            <a:prstClr val="black"/>
                          </a:solidFill>
                          <a:effectLst/>
                          <a:uLnTx/>
                          <a:uFillTx/>
                        </a:rPr>
                        <a:t>差：▲</a:t>
                      </a:r>
                      <a:r>
                        <a:rPr kumimoji="1" lang="en-US" altLang="ja-JP" sz="800" b="0" u="none" strike="noStrike" kern="1200" cap="none" spc="0" normalizeH="0" baseline="0" noProof="0" dirty="0">
                          <a:ln>
                            <a:noFill/>
                          </a:ln>
                          <a:solidFill>
                            <a:prstClr val="black"/>
                          </a:solidFill>
                          <a:effectLst/>
                          <a:uLnTx/>
                          <a:uFillTx/>
                        </a:rPr>
                        <a:t>3</a:t>
                      </a:r>
                      <a:r>
                        <a:rPr kumimoji="1" lang="en-US" altLang="zh-CN" sz="800" b="0" u="none" strike="noStrike" kern="1200" cap="none" spc="0" normalizeH="0" baseline="0" noProof="0" dirty="0">
                          <a:ln>
                            <a:noFill/>
                          </a:ln>
                          <a:solidFill>
                            <a:prstClr val="black"/>
                          </a:solidFill>
                          <a:effectLst/>
                          <a:uLnTx/>
                          <a:uFillTx/>
                        </a:rPr>
                        <a:t>.0)</a:t>
                      </a:r>
                      <a:endParaRPr kumimoji="1" lang="en-US" altLang="zh-CN"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B w="12700" cap="flat" cmpd="sng" algn="ctr">
                      <a:solidFill>
                        <a:schemeClr val="accent6"/>
                      </a:solidFill>
                      <a:prstDash val="solid"/>
                      <a:round/>
                      <a:headEnd type="none" w="med" len="med"/>
                      <a:tailEnd type="none" w="med" len="med"/>
                    </a:lnB>
                    <a:solidFill>
                      <a:srgbClr val="CCE5DF"/>
                    </a:solidFill>
                  </a:tcPr>
                </a:tc>
                <a:tc>
                  <a:txBody>
                    <a:bodyPr/>
                    <a:lstStyle/>
                    <a:p>
                      <a:pPr algn="ctr"/>
                      <a:r>
                        <a:rPr kumimoji="1" lang="en-US" altLang="zh-CN" sz="900" dirty="0">
                          <a:solidFill>
                            <a:schemeClr val="tx1"/>
                          </a:solidFill>
                        </a:rPr>
                        <a:t>【202</a:t>
                      </a:r>
                      <a:r>
                        <a:rPr kumimoji="1" lang="en-US" altLang="ja-JP" sz="900" dirty="0">
                          <a:solidFill>
                            <a:schemeClr val="tx1"/>
                          </a:solidFill>
                        </a:rPr>
                        <a:t>3</a:t>
                      </a:r>
                      <a:r>
                        <a:rPr kumimoji="1" lang="zh-CN" altLang="en-US" sz="900" dirty="0">
                          <a:solidFill>
                            <a:schemeClr val="tx1"/>
                          </a:solidFill>
                        </a:rPr>
                        <a:t>年度</a:t>
                      </a:r>
                      <a:r>
                        <a:rPr kumimoji="1" lang="en-US" altLang="zh-CN" sz="900" dirty="0">
                          <a:solidFill>
                            <a:schemeClr val="tx1"/>
                          </a:solidFill>
                        </a:rPr>
                        <a:t>】</a:t>
                      </a:r>
                    </a:p>
                    <a:p>
                      <a:pPr algn="ctr"/>
                      <a:r>
                        <a:rPr kumimoji="1" lang="en-US" altLang="zh-CN" sz="900" dirty="0">
                          <a:solidFill>
                            <a:schemeClr val="tx1"/>
                          </a:solidFill>
                        </a:rPr>
                        <a:t>9</a:t>
                      </a:r>
                      <a:r>
                        <a:rPr kumimoji="1" lang="en-US" altLang="ja-JP" sz="900" dirty="0">
                          <a:solidFill>
                            <a:schemeClr val="tx1"/>
                          </a:solidFill>
                        </a:rPr>
                        <a:t>6.3</a:t>
                      </a:r>
                      <a:r>
                        <a:rPr kumimoji="1" lang="zh-CN" altLang="en-US" sz="900"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700" b="0" u="none" strike="noStrike" kern="1200" cap="none" spc="0" normalizeH="0" baseline="0" noProof="0" dirty="0">
                          <a:ln>
                            <a:noFill/>
                          </a:ln>
                          <a:solidFill>
                            <a:schemeClr val="tx1"/>
                          </a:solidFill>
                          <a:effectLst/>
                          <a:uLnTx/>
                          <a:uFillTx/>
                        </a:rPr>
                        <a:t>（対全国差：▲</a:t>
                      </a:r>
                      <a:r>
                        <a:rPr kumimoji="1" lang="en-US" altLang="ja-JP" sz="700" b="0" u="none" strike="noStrike" kern="1200" cap="none" spc="0" normalizeH="0" baseline="0" noProof="0" dirty="0">
                          <a:ln>
                            <a:noFill/>
                          </a:ln>
                          <a:solidFill>
                            <a:schemeClr val="tx1"/>
                          </a:solidFill>
                          <a:effectLst/>
                          <a:uLnTx/>
                          <a:uFillTx/>
                        </a:rPr>
                        <a:t>1.7</a:t>
                      </a:r>
                      <a:r>
                        <a:rPr kumimoji="1" lang="ja-JP" altLang="en-US" sz="700" b="0" u="none" strike="noStrike" kern="1200" cap="none" spc="0" normalizeH="0" baseline="0" noProof="0" dirty="0">
                          <a:ln>
                            <a:noFill/>
                          </a:ln>
                          <a:solidFill>
                            <a:schemeClr val="tx1"/>
                          </a:solidFill>
                          <a:effectLst/>
                          <a:uLnTx/>
                          <a:uFillTx/>
                        </a:rPr>
                        <a:t>）</a:t>
                      </a:r>
                      <a:endParaRPr kumimoji="1" lang="en-US" altLang="ja-JP" sz="8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B w="12700" cap="flat" cmpd="sng" algn="ctr">
                      <a:solidFill>
                        <a:schemeClr val="accent6"/>
                      </a:solidFill>
                      <a:prstDash val="solid"/>
                      <a:round/>
                      <a:headEnd type="none" w="med" len="med"/>
                      <a:tailEnd type="none" w="med" len="med"/>
                    </a:lnB>
                    <a:solidFill>
                      <a:srgbClr val="CCE5DF"/>
                    </a:solidFill>
                  </a:tcPr>
                </a:tc>
                <a:tc>
                  <a:txBody>
                    <a:bodyPr/>
                    <a:lstStyle/>
                    <a:p>
                      <a:pPr algn="ctr"/>
                      <a:r>
                        <a:rPr kumimoji="1" lang="en-US" altLang="ja-JP" sz="1600" dirty="0">
                          <a:solidFill>
                            <a:schemeClr val="tx1"/>
                          </a:solidFill>
                        </a:rPr>
                        <a:t>B</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68580" marR="68580" marT="34290" marB="34290" anchor="ctr">
                    <a:lnB w="12700" cap="flat" cmpd="sng" algn="ctr">
                      <a:solidFill>
                        <a:schemeClr val="accent6"/>
                      </a:solidFill>
                      <a:prstDash val="solid"/>
                      <a:round/>
                      <a:headEnd type="none" w="med" len="med"/>
                      <a:tailEnd type="none" w="med" len="med"/>
                    </a:lnB>
                    <a:solidFill>
                      <a:srgbClr val="CCE5DF"/>
                    </a:solidFill>
                  </a:tcPr>
                </a:tc>
                <a:tc>
                  <a:txBody>
                    <a:bodyPr/>
                    <a:lstStyle/>
                    <a:p>
                      <a:pPr algn="ctr"/>
                      <a:r>
                        <a:rPr kumimoji="1" lang="en-US" altLang="zh-CN" sz="1000" dirty="0">
                          <a:solidFill>
                            <a:schemeClr val="tx1"/>
                          </a:solidFill>
                        </a:rPr>
                        <a:t>【202</a:t>
                      </a:r>
                      <a:r>
                        <a:rPr kumimoji="1" lang="en-US" altLang="ja-JP" sz="1000" dirty="0">
                          <a:solidFill>
                            <a:schemeClr val="tx1"/>
                          </a:solidFill>
                        </a:rPr>
                        <a:t>4</a:t>
                      </a:r>
                      <a:r>
                        <a:rPr kumimoji="1" lang="zh-CN" altLang="en-US" sz="1000" dirty="0">
                          <a:solidFill>
                            <a:schemeClr val="tx1"/>
                          </a:solidFill>
                        </a:rPr>
                        <a:t>年度</a:t>
                      </a:r>
                      <a:r>
                        <a:rPr kumimoji="1" lang="en-US" altLang="zh-CN" sz="1000" dirty="0">
                          <a:solidFill>
                            <a:schemeClr val="tx1"/>
                          </a:solidFill>
                        </a:rPr>
                        <a:t>】</a:t>
                      </a:r>
                    </a:p>
                    <a:p>
                      <a:pPr algn="ctr"/>
                      <a:r>
                        <a:rPr kumimoji="1" lang="en-US" altLang="zh-CN" sz="1000" dirty="0">
                          <a:solidFill>
                            <a:schemeClr val="tx1"/>
                          </a:solidFill>
                        </a:rPr>
                        <a:t>96.</a:t>
                      </a:r>
                      <a:r>
                        <a:rPr kumimoji="1" lang="en-US" altLang="ja-JP" sz="1000" dirty="0">
                          <a:solidFill>
                            <a:schemeClr val="tx1"/>
                          </a:solidFill>
                        </a:rPr>
                        <a:t>4</a:t>
                      </a:r>
                      <a:r>
                        <a:rPr kumimoji="1" lang="zh-CN" altLang="en-US" sz="1000" dirty="0">
                          <a:solidFill>
                            <a:schemeClr val="tx1"/>
                          </a:solidFill>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u="none" strike="noStrike" kern="1200" cap="none" spc="0" normalizeH="0" baseline="0" noProof="0" dirty="0">
                          <a:ln>
                            <a:noFill/>
                          </a:ln>
                          <a:solidFill>
                            <a:schemeClr val="tx1"/>
                          </a:solidFill>
                          <a:effectLst/>
                          <a:uLnTx/>
                          <a:uFillTx/>
                        </a:rPr>
                        <a:t>（対全国差：▲</a:t>
                      </a:r>
                      <a:r>
                        <a:rPr kumimoji="1" lang="en-US" altLang="ja-JP" sz="800" b="0" u="none" strike="noStrike" kern="1200" cap="none" spc="0" normalizeH="0" baseline="0" noProof="0" dirty="0">
                          <a:ln>
                            <a:noFill/>
                          </a:ln>
                          <a:solidFill>
                            <a:schemeClr val="tx1"/>
                          </a:solidFill>
                          <a:effectLst/>
                          <a:uLnTx/>
                          <a:uFillTx/>
                        </a:rPr>
                        <a:t>1.6</a:t>
                      </a:r>
                      <a:r>
                        <a:rPr kumimoji="1" lang="ja-JP" altLang="en-US" sz="800" b="0" u="none" strike="noStrike" kern="1200" cap="none" spc="0" normalizeH="0" baseline="0" noProof="0" dirty="0">
                          <a:ln>
                            <a:noFill/>
                          </a:ln>
                          <a:solidFill>
                            <a:schemeClr val="tx1"/>
                          </a:solidFill>
                          <a:effectLst/>
                          <a:uLnTx/>
                          <a:uFillTx/>
                        </a:rPr>
                        <a:t>）</a:t>
                      </a:r>
                      <a:endParaRPr kumimoji="1"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68580" marR="68580" marT="34290" marB="34290" anchor="ctr">
                    <a:lnB w="12700" cap="flat" cmpd="sng" algn="ctr">
                      <a:solidFill>
                        <a:schemeClr val="accent6"/>
                      </a:solidFill>
                      <a:prstDash val="solid"/>
                      <a:round/>
                      <a:headEnd type="none" w="med" len="med"/>
                      <a:tailEnd type="none" w="med" len="med"/>
                    </a:lnB>
                    <a:solidFill>
                      <a:srgbClr val="CCE5DF"/>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変更</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なし</a:t>
                      </a:r>
                    </a:p>
                  </a:txBody>
                  <a:tcPr marL="68580" marR="68580" marT="34290" marB="34290" anchor="ctr">
                    <a:lnB w="12700" cap="flat" cmpd="sng" algn="ctr">
                      <a:solidFill>
                        <a:schemeClr val="accent6"/>
                      </a:solidFill>
                      <a:prstDash val="solid"/>
                      <a:round/>
                      <a:headEnd type="none" w="med" len="med"/>
                      <a:tailEnd type="none" w="med" len="med"/>
                    </a:lnB>
                    <a:solidFill>
                      <a:srgbClr val="CCE5DF"/>
                    </a:solidFill>
                  </a:tcPr>
                </a:tc>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l"/>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64887621"/>
                  </a:ext>
                </a:extLst>
              </a:tr>
            </a:tbl>
          </a:graphicData>
        </a:graphic>
      </p:graphicFrame>
      <p:cxnSp>
        <p:nvCxnSpPr>
          <p:cNvPr id="14" name="直線コネクタ 13">
            <a:extLst>
              <a:ext uri="{FF2B5EF4-FFF2-40B4-BE49-F238E27FC236}">
                <a16:creationId xmlns:a16="http://schemas.microsoft.com/office/drawing/2014/main" id="{BBDFBF76-93E5-44FF-B18E-D42D1CC95AAC}"/>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25" name="テキスト ボックス 24">
            <a:extLst>
              <a:ext uri="{FF2B5EF4-FFF2-40B4-BE49-F238E27FC236}">
                <a16:creationId xmlns:a16="http://schemas.microsoft.com/office/drawing/2014/main" id="{83C0384A-0CE3-472A-B584-1D145AD9EDFC}"/>
              </a:ext>
            </a:extLst>
          </p:cNvPr>
          <p:cNvSpPr txBox="1"/>
          <p:nvPr/>
        </p:nvSpPr>
        <p:spPr>
          <a:xfrm>
            <a:off x="366523" y="6403102"/>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sp>
        <p:nvSpPr>
          <p:cNvPr id="16" name="正方形/長方形 15">
            <a:extLst>
              <a:ext uri="{FF2B5EF4-FFF2-40B4-BE49-F238E27FC236}">
                <a16:creationId xmlns:a16="http://schemas.microsoft.com/office/drawing/2014/main" id="{A48CA071-C8C9-41E1-BBC0-3D371CBC86CD}"/>
              </a:ext>
            </a:extLst>
          </p:cNvPr>
          <p:cNvSpPr/>
          <p:nvPr/>
        </p:nvSpPr>
        <p:spPr>
          <a:xfrm>
            <a:off x="4490523" y="2819676"/>
            <a:ext cx="1657184" cy="3592051"/>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A44D52B4-DF99-4E7E-8EAF-B46085891DDF}"/>
              </a:ext>
            </a:extLst>
          </p:cNvPr>
          <p:cNvSpPr/>
          <p:nvPr/>
        </p:nvSpPr>
        <p:spPr>
          <a:xfrm>
            <a:off x="2989417" y="2836005"/>
            <a:ext cx="1455385" cy="3592051"/>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827BAFEE-88D8-4B28-A968-D4912CCBF724}"/>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79889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9B3496A5-BA96-45E6-BE80-133DFE8E868A}"/>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4" name="正方形/長方形 3">
            <a:extLst>
              <a:ext uri="{FF2B5EF4-FFF2-40B4-BE49-F238E27FC236}">
                <a16:creationId xmlns:a16="http://schemas.microsoft.com/office/drawing/2014/main" id="{8C4F03EC-8AA4-4FB6-8844-75CBC810DCFB}"/>
              </a:ext>
            </a:extLst>
          </p:cNvPr>
          <p:cNvSpPr/>
          <p:nvPr/>
        </p:nvSpPr>
        <p:spPr>
          <a:xfrm>
            <a:off x="143508" y="643107"/>
            <a:ext cx="8856984" cy="1995418"/>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rPr>
              <a:t>Ⅱ </a:t>
            </a:r>
            <a:r>
              <a:rPr lang="ja-JP" altLang="en-US" sz="1600" b="1" dirty="0">
                <a:latin typeface="Meiryo UI" panose="020B0604030504040204" pitchFamily="50" charset="-128"/>
                <a:ea typeface="Meiryo UI" panose="020B0604030504040204" pitchFamily="50" charset="-128"/>
              </a:rPr>
              <a:t>人口減少・超高齢社会でも持続可能な地域づくり</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③　</a:t>
            </a:r>
            <a:r>
              <a:rPr kumimoji="0" lang="ja-JP" altLang="en-US" sz="1600" b="1" dirty="0">
                <a:solidFill>
                  <a:prstClr val="black"/>
                </a:solidFill>
                <a:latin typeface="Meiryo UI" panose="020B0604030504040204" pitchFamily="50" charset="-128"/>
                <a:ea typeface="Meiryo UI" panose="020B0604030504040204" pitchFamily="50" charset="-128"/>
              </a:rPr>
              <a:t>誰もが健康でいきいきと活躍できる 「まち」をつくる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府民一人一人の健康づくりの促進、高齢者がいきいきと生活できる地域づくりや</a:t>
            </a:r>
            <a:r>
              <a:rPr lang="ja-JP" altLang="en-US" sz="1600" dirty="0"/>
              <a:t>高齢者・障がい者などあらゆる人の就労・職場定着</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に向けた取組を進めました。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lnSpc>
                <a:spcPts val="800"/>
              </a:lnSpc>
            </a:pP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障がい者実雇用率は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を達成することができました。健康寿命は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を達成していないものの、一定の改善傾向が見られます。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7" name="Picture 4">
            <a:extLst>
              <a:ext uri="{FF2B5EF4-FFF2-40B4-BE49-F238E27FC236}">
                <a16:creationId xmlns:a16="http://schemas.microsoft.com/office/drawing/2014/main" id="{4844C8F7-52E0-4F04-8F43-06405D79FAAE}"/>
              </a:ext>
            </a:extLst>
          </p:cNvPr>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9096" y="743547"/>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5">
            <a:extLst>
              <a:ext uri="{FF2B5EF4-FFF2-40B4-BE49-F238E27FC236}">
                <a16:creationId xmlns:a16="http://schemas.microsoft.com/office/drawing/2014/main" id="{6131D5FD-CB09-40BF-BE67-684BCFC52948}"/>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2136" y="743547"/>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9">
            <a:extLst>
              <a:ext uri="{FF2B5EF4-FFF2-40B4-BE49-F238E27FC236}">
                <a16:creationId xmlns:a16="http://schemas.microsoft.com/office/drawing/2014/main" id="{16EE2974-F9D3-450F-8454-6368CACE6CBF}"/>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85176" y="743547"/>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1">
            <a:extLst>
              <a:ext uri="{FF2B5EF4-FFF2-40B4-BE49-F238E27FC236}">
                <a16:creationId xmlns:a16="http://schemas.microsoft.com/office/drawing/2014/main" id="{18E5BE86-C7B9-4C19-BD83-7951A91E0996}"/>
              </a:ext>
            </a:extLst>
          </p:cNvPr>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91256" y="743547"/>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33" name="図 32">
            <a:extLst>
              <a:ext uri="{FF2B5EF4-FFF2-40B4-BE49-F238E27FC236}">
                <a16:creationId xmlns:a16="http://schemas.microsoft.com/office/drawing/2014/main" id="{8824E0C2-559F-43D1-8C59-2DF27C750D1C}"/>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8094296" y="743547"/>
            <a:ext cx="416529" cy="416529"/>
          </a:xfrm>
          <a:prstGeom prst="rect">
            <a:avLst/>
          </a:prstGeom>
        </p:spPr>
      </p:pic>
      <p:pic>
        <p:nvPicPr>
          <p:cNvPr id="34" name="図 33">
            <a:extLst>
              <a:ext uri="{FF2B5EF4-FFF2-40B4-BE49-F238E27FC236}">
                <a16:creationId xmlns:a16="http://schemas.microsoft.com/office/drawing/2014/main" id="{F4B24974-0FDF-4EF5-A0C7-CA2B5F76BF23}"/>
              </a:ext>
            </a:extLst>
          </p:cNvPr>
          <p:cNvPicPr preferRelativeResize="0">
            <a:picLocks/>
          </p:cNvPicPr>
          <p:nvPr/>
        </p:nvPicPr>
        <p:blipFill>
          <a:blip r:embed="rId7" cstate="print">
            <a:extLst>
              <a:ext uri="{28A0092B-C50C-407E-A947-70E740481C1C}">
                <a14:useLocalDpi xmlns:a14="http://schemas.microsoft.com/office/drawing/2010/main" val="0"/>
              </a:ext>
            </a:extLst>
          </a:blip>
          <a:stretch>
            <a:fillRect/>
          </a:stretch>
        </p:blipFill>
        <p:spPr>
          <a:xfrm>
            <a:off x="5076056" y="743547"/>
            <a:ext cx="416529" cy="416529"/>
          </a:xfrm>
          <a:prstGeom prst="rect">
            <a:avLst/>
          </a:prstGeom>
        </p:spPr>
      </p:pic>
      <p:pic>
        <p:nvPicPr>
          <p:cNvPr id="35" name="図 34">
            <a:extLst>
              <a:ext uri="{FF2B5EF4-FFF2-40B4-BE49-F238E27FC236}">
                <a16:creationId xmlns:a16="http://schemas.microsoft.com/office/drawing/2014/main" id="{28EA7002-F752-40CA-A88F-0BFBB9393AC3}"/>
              </a:ext>
            </a:extLst>
          </p:cNvPr>
          <p:cNvPicPr preferRelativeResize="0">
            <a:picLocks/>
          </p:cNvPicPr>
          <p:nvPr/>
        </p:nvPicPr>
        <p:blipFill>
          <a:blip r:embed="rId8" cstate="print">
            <a:extLst>
              <a:ext uri="{28A0092B-C50C-407E-A947-70E740481C1C}">
                <a14:useLocalDpi xmlns:a14="http://schemas.microsoft.com/office/drawing/2010/main" val="0"/>
              </a:ext>
            </a:extLst>
          </a:blip>
          <a:stretch>
            <a:fillRect/>
          </a:stretch>
        </p:blipFill>
        <p:spPr>
          <a:xfrm>
            <a:off x="7088216" y="743547"/>
            <a:ext cx="416529" cy="416529"/>
          </a:xfrm>
          <a:prstGeom prst="rect">
            <a:avLst/>
          </a:prstGeom>
        </p:spPr>
      </p:pic>
      <p:pic>
        <p:nvPicPr>
          <p:cNvPr id="36" name="図 35">
            <a:extLst>
              <a:ext uri="{FF2B5EF4-FFF2-40B4-BE49-F238E27FC236}">
                <a16:creationId xmlns:a16="http://schemas.microsoft.com/office/drawing/2014/main" id="{842DD135-9779-42C1-9B31-851D989CB882}"/>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8597339" y="743547"/>
            <a:ext cx="416529" cy="416529"/>
          </a:xfrm>
          <a:prstGeom prst="rect">
            <a:avLst/>
          </a:prstGeom>
        </p:spPr>
      </p:pic>
      <p:graphicFrame>
        <p:nvGraphicFramePr>
          <p:cNvPr id="38" name="表 37">
            <a:extLst>
              <a:ext uri="{FF2B5EF4-FFF2-40B4-BE49-F238E27FC236}">
                <a16:creationId xmlns:a16="http://schemas.microsoft.com/office/drawing/2014/main" id="{FA083313-4839-452D-9366-A30440938A2E}"/>
              </a:ext>
            </a:extLst>
          </p:cNvPr>
          <p:cNvGraphicFramePr>
            <a:graphicFrameLocks noGrp="1"/>
          </p:cNvGraphicFramePr>
          <p:nvPr>
            <p:extLst>
              <p:ext uri="{D42A27DB-BD31-4B8C-83A1-F6EECF244321}">
                <p14:modId xmlns:p14="http://schemas.microsoft.com/office/powerpoint/2010/main" val="1733933544"/>
              </p:ext>
            </p:extLst>
          </p:nvPr>
        </p:nvGraphicFramePr>
        <p:xfrm>
          <a:off x="95232" y="2577071"/>
          <a:ext cx="8969865" cy="4002831"/>
        </p:xfrm>
        <a:graphic>
          <a:graphicData uri="http://schemas.openxmlformats.org/drawingml/2006/table">
            <a:tbl>
              <a:tblPr firstRow="1" bandRow="1">
                <a:tableStyleId>{F5AB1C69-6EDB-4FF4-983F-18BD219EF322}</a:tableStyleId>
              </a:tblPr>
              <a:tblGrid>
                <a:gridCol w="949796">
                  <a:extLst>
                    <a:ext uri="{9D8B030D-6E8A-4147-A177-3AD203B41FA5}">
                      <a16:colId xmlns:a16="http://schemas.microsoft.com/office/drawing/2014/main" val="1433173782"/>
                    </a:ext>
                  </a:extLst>
                </a:gridCol>
                <a:gridCol w="938893">
                  <a:extLst>
                    <a:ext uri="{9D8B030D-6E8A-4147-A177-3AD203B41FA5}">
                      <a16:colId xmlns:a16="http://schemas.microsoft.com/office/drawing/2014/main" val="1700687111"/>
                    </a:ext>
                  </a:extLst>
                </a:gridCol>
                <a:gridCol w="669472">
                  <a:extLst>
                    <a:ext uri="{9D8B030D-6E8A-4147-A177-3AD203B41FA5}">
                      <a16:colId xmlns:a16="http://schemas.microsoft.com/office/drawing/2014/main" val="3552610994"/>
                    </a:ext>
                  </a:extLst>
                </a:gridCol>
                <a:gridCol w="465364">
                  <a:extLst>
                    <a:ext uri="{9D8B030D-6E8A-4147-A177-3AD203B41FA5}">
                      <a16:colId xmlns:a16="http://schemas.microsoft.com/office/drawing/2014/main" val="426650861"/>
                    </a:ext>
                  </a:extLst>
                </a:gridCol>
                <a:gridCol w="956910">
                  <a:extLst>
                    <a:ext uri="{9D8B030D-6E8A-4147-A177-3AD203B41FA5}">
                      <a16:colId xmlns:a16="http://schemas.microsoft.com/office/drawing/2014/main" val="304697467"/>
                    </a:ext>
                  </a:extLst>
                </a:gridCol>
                <a:gridCol w="569811">
                  <a:extLst>
                    <a:ext uri="{9D8B030D-6E8A-4147-A177-3AD203B41FA5}">
                      <a16:colId xmlns:a16="http://schemas.microsoft.com/office/drawing/2014/main" val="3513985028"/>
                    </a:ext>
                  </a:extLst>
                </a:gridCol>
                <a:gridCol w="1212593">
                  <a:extLst>
                    <a:ext uri="{9D8B030D-6E8A-4147-A177-3AD203B41FA5}">
                      <a16:colId xmlns:a16="http://schemas.microsoft.com/office/drawing/2014/main" val="1469281846"/>
                    </a:ext>
                  </a:extLst>
                </a:gridCol>
                <a:gridCol w="3207026">
                  <a:extLst>
                    <a:ext uri="{9D8B030D-6E8A-4147-A177-3AD203B41FA5}">
                      <a16:colId xmlns:a16="http://schemas.microsoft.com/office/drawing/2014/main" val="2979112779"/>
                    </a:ext>
                  </a:extLst>
                </a:gridCol>
              </a:tblGrid>
              <a:tr h="390684">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具体的目標</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a:t>
                      </a:r>
                      <a:r>
                        <a:rPr kumimoji="1" lang="en-US" altLang="ja-JP" sz="1100" dirty="0"/>
                        <a:t>KPI</a:t>
                      </a:r>
                      <a:r>
                        <a:rPr kumimoji="1" lang="ja-JP" altLang="en-US" sz="1100" dirty="0"/>
                        <a:t>）</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t>戦略</a:t>
                      </a:r>
                      <a:endParaRPr kumimoji="1" lang="en-US" altLang="ja-JP" sz="1100" b="1"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t>策定時</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ja-JP" altLang="en-US" sz="1100" b="1" dirty="0">
                          <a:solidFill>
                            <a:srgbClr val="FF0000"/>
                          </a:solidFill>
                        </a:rPr>
                        <a:t>実績値</a:t>
                      </a:r>
                      <a:endParaRPr kumimoji="1" lang="en-US" altLang="ja-JP" sz="1100" b="1" dirty="0">
                        <a:solidFill>
                          <a:srgbClr val="FF0000"/>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u="sng" baseline="0" dirty="0">
                          <a:solidFill>
                            <a:schemeClr val="bg1"/>
                          </a:solidFill>
                        </a:rPr>
                        <a:t>（</a:t>
                      </a:r>
                      <a:r>
                        <a:rPr kumimoji="1" lang="en-US" altLang="ja-JP" sz="800" b="1" u="sng" baseline="0" dirty="0">
                          <a:solidFill>
                            <a:schemeClr val="bg1"/>
                          </a:solidFill>
                        </a:rPr>
                        <a:t>R6.10</a:t>
                      </a:r>
                      <a:r>
                        <a:rPr kumimoji="1" lang="ja-JP" altLang="en-US" sz="800" b="1" u="sng" baseline="0" dirty="0">
                          <a:solidFill>
                            <a:schemeClr val="bg1"/>
                          </a:solidFill>
                        </a:rPr>
                        <a:t>月</a:t>
                      </a:r>
                      <a:endParaRPr kumimoji="1" lang="en-US" altLang="ja-JP" sz="800" b="1" u="sng" baseline="0"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u="sng" baseline="0" dirty="0">
                          <a:solidFill>
                            <a:schemeClr val="bg1"/>
                          </a:solidFill>
                        </a:rPr>
                        <a:t>時点）</a:t>
                      </a:r>
                      <a:endParaRPr kumimoji="1" lang="en-US" altLang="ja-JP" sz="800" b="1" u="sng" baseline="0" dirty="0">
                        <a:solidFill>
                          <a:schemeClr val="bg1"/>
                        </a:solidFill>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83127" marR="83127" marT="37148" marB="37148"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373268">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zh-CN" altLang="en-US" sz="1050" b="1" dirty="0"/>
                        <a:t>○健康寿命</a:t>
                      </a:r>
                      <a:endParaRPr kumimoji="1" lang="en-US" altLang="zh-CN" sz="1050" b="1" dirty="0"/>
                    </a:p>
                    <a:p>
                      <a:r>
                        <a:rPr kumimoji="1" lang="ja-JP" altLang="en-US" sz="1050" b="1" dirty="0"/>
                        <a:t>　：２</a:t>
                      </a:r>
                      <a:r>
                        <a:rPr kumimoji="1" lang="zh-CN" altLang="en-US" sz="1050" b="1" dirty="0"/>
                        <a:t>歳以上  </a:t>
                      </a:r>
                      <a:endParaRPr kumimoji="1" lang="en-US" altLang="zh-CN" sz="1050" b="1" dirty="0"/>
                    </a:p>
                    <a:p>
                      <a:r>
                        <a:rPr kumimoji="1" lang="en-US" altLang="zh-CN" sz="1050" b="1" dirty="0"/>
                        <a:t>        </a:t>
                      </a:r>
                      <a:r>
                        <a:rPr kumimoji="1" lang="zh-CN" altLang="en-US" sz="1050" b="1" dirty="0"/>
                        <a:t>延伸</a:t>
                      </a:r>
                      <a:endParaRPr kumimoji="1" lang="ja-JP" altLang="en-US" sz="1050" b="1" dirty="0">
                        <a:latin typeface="Meiryo UI" panose="020B0604030504040204" pitchFamily="50" charset="-128"/>
                        <a:ea typeface="Meiryo UI" panose="020B0604030504040204" pitchFamily="50" charset="-128"/>
                      </a:endParaRPr>
                    </a:p>
                  </a:txBody>
                  <a:tcPr marL="83127" marR="83127" marT="37148" marB="37148" anchor="ctr">
                    <a:lnL w="12700" cap="flat" cmpd="sng" algn="ctr">
                      <a:solidFill>
                        <a:schemeClr val="accent3"/>
                      </a:solidFill>
                      <a:prstDash val="solid"/>
                      <a:round/>
                      <a:headEnd type="none" w="med" len="med"/>
                      <a:tailEnd type="none" w="med" len="med"/>
                    </a:lnL>
                  </a:tcPr>
                </a:tc>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【2013</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ja-JP" altLang="en-US" sz="1000" dirty="0">
                          <a:solidFill>
                            <a:schemeClr val="tx1"/>
                          </a:solidFill>
                          <a:latin typeface="+mn-lt"/>
                        </a:rPr>
                        <a:t>男性</a:t>
                      </a:r>
                      <a:r>
                        <a:rPr kumimoji="1" lang="en-US" altLang="ja-JP" sz="1000" dirty="0">
                          <a:solidFill>
                            <a:schemeClr val="tx1"/>
                          </a:solidFill>
                          <a:latin typeface="+mn-lt"/>
                        </a:rPr>
                        <a:t>70.46</a:t>
                      </a:r>
                      <a:r>
                        <a:rPr kumimoji="1" lang="ja-JP" altLang="en-US" sz="1000" dirty="0">
                          <a:solidFill>
                            <a:schemeClr val="tx1"/>
                          </a:solidFill>
                          <a:latin typeface="+mn-lt"/>
                        </a:rPr>
                        <a:t>歳</a:t>
                      </a:r>
                    </a:p>
                    <a:p>
                      <a:pPr algn="ctr"/>
                      <a:r>
                        <a:rPr kumimoji="1" lang="ja-JP" altLang="en-US" sz="1000" dirty="0">
                          <a:solidFill>
                            <a:schemeClr val="tx1"/>
                          </a:solidFill>
                          <a:latin typeface="+mn-lt"/>
                        </a:rPr>
                        <a:t>女性</a:t>
                      </a:r>
                      <a:r>
                        <a:rPr kumimoji="1" lang="en-US" altLang="ja-JP" sz="1000" dirty="0">
                          <a:solidFill>
                            <a:schemeClr val="tx1"/>
                          </a:solidFill>
                          <a:latin typeface="+mn-lt"/>
                        </a:rPr>
                        <a:t>72.49</a:t>
                      </a:r>
                      <a:r>
                        <a:rPr kumimoji="1" lang="ja-JP" altLang="en-US" sz="1000" dirty="0">
                          <a:solidFill>
                            <a:schemeClr val="tx1"/>
                          </a:solidFill>
                          <a:latin typeface="+mn-lt"/>
                        </a:rPr>
                        <a:t>歳</a:t>
                      </a:r>
                    </a:p>
                    <a:p>
                      <a:pPr algn="ctr"/>
                      <a:endParaRPr kumimoji="1" lang="en-US" altLang="ja-JP" sz="1000" dirty="0">
                        <a:solidFill>
                          <a:schemeClr val="tx1"/>
                        </a:solidFill>
                        <a:latin typeface="+mn-lt"/>
                      </a:endParaRPr>
                    </a:p>
                    <a:p>
                      <a:pPr algn="ctr"/>
                      <a:r>
                        <a:rPr kumimoji="1" lang="en-US" altLang="ja-JP" sz="1000" dirty="0">
                          <a:solidFill>
                            <a:schemeClr val="tx1"/>
                          </a:solidFill>
                          <a:latin typeface="+mn-lt"/>
                        </a:rPr>
                        <a:t>【2016</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ja-JP" altLang="en-US" sz="1000" dirty="0">
                          <a:solidFill>
                            <a:schemeClr val="tx1"/>
                          </a:solidFill>
                          <a:latin typeface="+mn-lt"/>
                        </a:rPr>
                        <a:t>男性</a:t>
                      </a:r>
                      <a:r>
                        <a:rPr kumimoji="1" lang="en-US" altLang="ja-JP" sz="1000" dirty="0">
                          <a:solidFill>
                            <a:schemeClr val="tx1"/>
                          </a:solidFill>
                          <a:latin typeface="+mn-lt"/>
                        </a:rPr>
                        <a:t>71.51</a:t>
                      </a:r>
                      <a:r>
                        <a:rPr kumimoji="1" lang="ja-JP" altLang="en-US" sz="1000" dirty="0">
                          <a:solidFill>
                            <a:schemeClr val="tx1"/>
                          </a:solidFill>
                          <a:latin typeface="+mn-lt"/>
                        </a:rPr>
                        <a:t>歳</a:t>
                      </a:r>
                    </a:p>
                    <a:p>
                      <a:pPr algn="ctr"/>
                      <a:r>
                        <a:rPr kumimoji="1" lang="ja-JP" altLang="en-US" sz="1000" dirty="0">
                          <a:solidFill>
                            <a:schemeClr val="tx1"/>
                          </a:solidFill>
                          <a:latin typeface="+mn-lt"/>
                        </a:rPr>
                        <a:t>女性</a:t>
                      </a:r>
                      <a:r>
                        <a:rPr kumimoji="1" lang="en-US" altLang="ja-JP" sz="1000" dirty="0">
                          <a:solidFill>
                            <a:schemeClr val="tx1"/>
                          </a:solidFill>
                          <a:latin typeface="+mn-lt"/>
                        </a:rPr>
                        <a:t>74.46</a:t>
                      </a:r>
                      <a:r>
                        <a:rPr kumimoji="1" lang="ja-JP" altLang="en-US" sz="1000" dirty="0">
                          <a:solidFill>
                            <a:schemeClr val="tx1"/>
                          </a:solidFill>
                          <a:latin typeface="+mn-lt"/>
                        </a:rPr>
                        <a:t>歳</a:t>
                      </a:r>
                      <a:endParaRPr kumimoji="1" lang="ja-JP" altLang="en-US" sz="1000" dirty="0">
                        <a:solidFill>
                          <a:schemeClr val="tx1"/>
                        </a:solidFill>
                        <a:latin typeface="+mn-lt"/>
                        <a:ea typeface="Meiryo UI" panose="020B0604030504040204" pitchFamily="50" charset="-128"/>
                      </a:endParaRPr>
                    </a:p>
                  </a:txBody>
                  <a:tcPr marL="83127" marR="83127" marT="37148" marB="37148" anchor="ctr"/>
                </a:tc>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800" dirty="0">
                          <a:solidFill>
                            <a:schemeClr val="tx1"/>
                          </a:solidFill>
                          <a:latin typeface="+mn-lt"/>
                          <a:ea typeface="Meiryo UI" panose="020B0604030504040204" pitchFamily="50" charset="-128"/>
                        </a:rPr>
                        <a:t>【2019</a:t>
                      </a:r>
                      <a:r>
                        <a:rPr kumimoji="1" lang="ja-JP" altLang="en-US" sz="800" dirty="0">
                          <a:solidFill>
                            <a:schemeClr val="tx1"/>
                          </a:solidFill>
                          <a:latin typeface="+mn-lt"/>
                          <a:ea typeface="Meiryo UI" panose="020B0604030504040204" pitchFamily="50" charset="-128"/>
                        </a:rPr>
                        <a:t>年</a:t>
                      </a:r>
                      <a:r>
                        <a:rPr kumimoji="1" lang="en-US" altLang="ja-JP" sz="800" dirty="0">
                          <a:solidFill>
                            <a:schemeClr val="tx1"/>
                          </a:solidFill>
                          <a:latin typeface="+mn-lt"/>
                          <a:ea typeface="Meiryo UI" panose="020B0604030504040204" pitchFamily="50" charset="-128"/>
                        </a:rPr>
                        <a:t>】</a:t>
                      </a:r>
                    </a:p>
                    <a:p>
                      <a:pPr algn="ctr"/>
                      <a:r>
                        <a:rPr kumimoji="1" lang="ja-JP" altLang="en-US" sz="900" dirty="0">
                          <a:solidFill>
                            <a:schemeClr val="tx1"/>
                          </a:solidFill>
                          <a:latin typeface="+mn-lt"/>
                          <a:ea typeface="Meiryo UI" panose="020B0604030504040204" pitchFamily="50" charset="-128"/>
                        </a:rPr>
                        <a:t>男性</a:t>
                      </a:r>
                      <a:endParaRPr kumimoji="1" lang="en-US" altLang="ja-JP" sz="900" dirty="0">
                        <a:solidFill>
                          <a:schemeClr val="tx1"/>
                        </a:solidFill>
                        <a:latin typeface="+mn-lt"/>
                        <a:ea typeface="Meiryo UI" panose="020B0604030504040204" pitchFamily="50" charset="-128"/>
                      </a:endParaRPr>
                    </a:p>
                    <a:p>
                      <a:pPr algn="ctr"/>
                      <a:r>
                        <a:rPr kumimoji="1" lang="en-US" altLang="ja-JP" sz="900" dirty="0">
                          <a:solidFill>
                            <a:schemeClr val="tx1"/>
                          </a:solidFill>
                          <a:latin typeface="+mn-lt"/>
                          <a:ea typeface="Meiryo UI" panose="020B0604030504040204" pitchFamily="50" charset="-128"/>
                        </a:rPr>
                        <a:t>71.88</a:t>
                      </a:r>
                      <a:r>
                        <a:rPr kumimoji="1" lang="ja-JP" altLang="en-US" sz="900" dirty="0">
                          <a:solidFill>
                            <a:schemeClr val="tx1"/>
                          </a:solidFill>
                          <a:latin typeface="+mn-lt"/>
                          <a:ea typeface="Meiryo UI" panose="020B0604030504040204" pitchFamily="50" charset="-128"/>
                        </a:rPr>
                        <a:t>歳</a:t>
                      </a:r>
                      <a:endParaRPr kumimoji="1" lang="en-US" altLang="ja-JP" sz="900" dirty="0">
                        <a:solidFill>
                          <a:schemeClr val="tx1"/>
                        </a:solidFill>
                        <a:latin typeface="+mn-lt"/>
                        <a:ea typeface="Meiryo UI" panose="020B0604030504040204" pitchFamily="50" charset="-128"/>
                      </a:endParaRPr>
                    </a:p>
                    <a:p>
                      <a:pPr algn="ctr"/>
                      <a:r>
                        <a:rPr kumimoji="1" lang="ja-JP" altLang="en-US" sz="900" dirty="0">
                          <a:solidFill>
                            <a:schemeClr val="tx1"/>
                          </a:solidFill>
                          <a:latin typeface="+mn-lt"/>
                          <a:ea typeface="Meiryo UI" panose="020B0604030504040204" pitchFamily="50" charset="-128"/>
                        </a:rPr>
                        <a:t>女性</a:t>
                      </a:r>
                      <a:endParaRPr kumimoji="1" lang="en-US" altLang="ja-JP" sz="900" dirty="0">
                        <a:solidFill>
                          <a:schemeClr val="tx1"/>
                        </a:solidFill>
                        <a:latin typeface="+mn-lt"/>
                        <a:ea typeface="Meiryo UI" panose="020B0604030504040204" pitchFamily="50" charset="-128"/>
                      </a:endParaRPr>
                    </a:p>
                    <a:p>
                      <a:pPr algn="ctr"/>
                      <a:r>
                        <a:rPr kumimoji="1" lang="en-US" altLang="ja-JP" sz="900" dirty="0">
                          <a:solidFill>
                            <a:schemeClr val="tx1"/>
                          </a:solidFill>
                          <a:latin typeface="+mn-lt"/>
                          <a:ea typeface="Meiryo UI" panose="020B0604030504040204" pitchFamily="50" charset="-128"/>
                        </a:rPr>
                        <a:t>74.78</a:t>
                      </a:r>
                      <a:r>
                        <a:rPr kumimoji="1" lang="ja-JP" altLang="en-US" sz="900" dirty="0">
                          <a:solidFill>
                            <a:schemeClr val="tx1"/>
                          </a:solidFill>
                          <a:latin typeface="+mn-lt"/>
                          <a:ea typeface="Meiryo UI" panose="020B0604030504040204" pitchFamily="50" charset="-128"/>
                        </a:rPr>
                        <a:t>歳</a:t>
                      </a:r>
                    </a:p>
                  </a:txBody>
                  <a:tcPr marL="83127" marR="83127" marT="37148" marB="37148" anchor="ctr"/>
                </a:tc>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solidFill>
                            <a:schemeClr val="tx1"/>
                          </a:solidFill>
                          <a:latin typeface="+mn-lt"/>
                        </a:rPr>
                        <a:t>B</a:t>
                      </a:r>
                      <a:endParaRPr kumimoji="1" lang="ja-JP" altLang="en-US" sz="1000" dirty="0">
                        <a:solidFill>
                          <a:schemeClr val="tx1"/>
                        </a:solidFill>
                        <a:latin typeface="+mn-lt"/>
                        <a:ea typeface="Meiryo UI" panose="020B0604030504040204" pitchFamily="50" charset="-128"/>
                      </a:endParaRPr>
                    </a:p>
                  </a:txBody>
                  <a:tcPr marL="83127" marR="83127" marT="37148" marB="37148" anchor="ctr"/>
                </a:tc>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【2022</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ja-JP" altLang="en-US" sz="1000" dirty="0">
                          <a:solidFill>
                            <a:schemeClr val="tx1"/>
                          </a:solidFill>
                          <a:latin typeface="+mn-lt"/>
                        </a:rPr>
                        <a:t>男性</a:t>
                      </a:r>
                      <a:r>
                        <a:rPr kumimoji="1" lang="en-US" altLang="ja-JP" sz="1000" dirty="0">
                          <a:solidFill>
                            <a:schemeClr val="tx1"/>
                          </a:solidFill>
                          <a:latin typeface="+mn-lt"/>
                        </a:rPr>
                        <a:t>71.77</a:t>
                      </a:r>
                      <a:r>
                        <a:rPr kumimoji="1" lang="ja-JP" altLang="en-US" sz="1000" dirty="0">
                          <a:solidFill>
                            <a:schemeClr val="tx1"/>
                          </a:solidFill>
                          <a:latin typeface="+mn-lt"/>
                        </a:rPr>
                        <a:t>歳</a:t>
                      </a:r>
                    </a:p>
                    <a:p>
                      <a:pPr algn="ctr"/>
                      <a:r>
                        <a:rPr kumimoji="1" lang="ja-JP" altLang="en-US" sz="1000" dirty="0">
                          <a:solidFill>
                            <a:schemeClr val="tx1"/>
                          </a:solidFill>
                          <a:latin typeface="+mn-lt"/>
                        </a:rPr>
                        <a:t>女性</a:t>
                      </a:r>
                      <a:r>
                        <a:rPr kumimoji="1" lang="en-US" altLang="ja-JP" sz="1000" dirty="0">
                          <a:solidFill>
                            <a:schemeClr val="tx1"/>
                          </a:solidFill>
                          <a:latin typeface="+mn-lt"/>
                        </a:rPr>
                        <a:t>74.95</a:t>
                      </a:r>
                      <a:r>
                        <a:rPr kumimoji="1" lang="ja-JP" altLang="en-US" sz="1000" dirty="0">
                          <a:solidFill>
                            <a:schemeClr val="tx1"/>
                          </a:solidFill>
                          <a:latin typeface="+mn-lt"/>
                        </a:rPr>
                        <a:t>歳</a:t>
                      </a:r>
                      <a:endParaRPr kumimoji="1" lang="ja-JP" altLang="en-US" sz="1000" dirty="0">
                        <a:solidFill>
                          <a:schemeClr val="tx1"/>
                        </a:solidFill>
                        <a:latin typeface="+mn-lt"/>
                        <a:ea typeface="Meiryo UI" panose="020B0604030504040204" pitchFamily="50" charset="-128"/>
                      </a:endParaRPr>
                    </a:p>
                  </a:txBody>
                  <a:tcPr marL="83127" marR="83127" marT="37148" marB="37148" anchor="ctr"/>
                </a:tc>
                <a:tc rowSpan="5">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dirty="0">
                          <a:solidFill>
                            <a:schemeClr val="tx1"/>
                          </a:solidFill>
                          <a:latin typeface="+mn-lt"/>
                          <a:ea typeface="Meiryo UI" panose="020B0604030504040204" pitchFamily="50" charset="-128"/>
                        </a:rPr>
                        <a:t>変更</a:t>
                      </a:r>
                      <a:endParaRPr kumimoji="1" lang="en-US" altLang="ja-JP" sz="1400" dirty="0">
                        <a:solidFill>
                          <a:schemeClr val="tx1"/>
                        </a:solidFill>
                        <a:latin typeface="+mn-lt"/>
                        <a:ea typeface="Meiryo UI" panose="020B0604030504040204" pitchFamily="50" charset="-128"/>
                      </a:endParaRPr>
                    </a:p>
                    <a:p>
                      <a:pPr algn="ctr"/>
                      <a:r>
                        <a:rPr kumimoji="1" lang="ja-JP" altLang="en-US" sz="1400" dirty="0">
                          <a:solidFill>
                            <a:schemeClr val="tx1"/>
                          </a:solidFill>
                          <a:latin typeface="+mn-lt"/>
                          <a:ea typeface="Meiryo UI" panose="020B0604030504040204" pitchFamily="50" charset="-128"/>
                        </a:rPr>
                        <a:t>なし</a:t>
                      </a:r>
                    </a:p>
                  </a:txBody>
                  <a:tcPr marL="83127" marR="83127"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平均寿命</a:t>
                      </a:r>
                      <a:endParaRPr kumimoji="1" lang="en-US" altLang="ja-JP" sz="800" dirty="0">
                        <a:solidFill>
                          <a:schemeClr val="tx1"/>
                        </a:solidFill>
                        <a:latin typeface="+mn-lt"/>
                      </a:endParaRPr>
                    </a:p>
                    <a:p>
                      <a:pPr algn="l"/>
                      <a:r>
                        <a:rPr kumimoji="1" lang="en-US" altLang="ja-JP" sz="800" dirty="0">
                          <a:solidFill>
                            <a:schemeClr val="tx1"/>
                          </a:solidFill>
                          <a:latin typeface="+mn-lt"/>
                        </a:rPr>
                        <a:t>【2020</a:t>
                      </a:r>
                      <a:r>
                        <a:rPr kumimoji="1" lang="ja-JP" altLang="en-US" sz="800" dirty="0">
                          <a:solidFill>
                            <a:schemeClr val="tx1"/>
                          </a:solidFill>
                          <a:latin typeface="+mn-lt"/>
                        </a:rPr>
                        <a:t>年</a:t>
                      </a:r>
                      <a:r>
                        <a:rPr kumimoji="1" lang="en-US" altLang="ja-JP"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CN" altLang="en-US" sz="800" dirty="0">
                          <a:solidFill>
                            <a:schemeClr val="tx1"/>
                          </a:solidFill>
                          <a:latin typeface="+mn-lt"/>
                        </a:rPr>
                        <a:t>男性</a:t>
                      </a:r>
                      <a:r>
                        <a:rPr kumimoji="1" lang="en-US" altLang="zh-CN" sz="800" dirty="0">
                          <a:solidFill>
                            <a:schemeClr val="tx1"/>
                          </a:solidFill>
                          <a:latin typeface="+mn-lt"/>
                        </a:rPr>
                        <a:t>80.81</a:t>
                      </a:r>
                      <a:r>
                        <a:rPr kumimoji="1" lang="zh-CN" altLang="en-US" sz="800" dirty="0">
                          <a:solidFill>
                            <a:schemeClr val="tx1"/>
                          </a:solidFill>
                          <a:latin typeface="+mn-lt"/>
                        </a:rPr>
                        <a:t>歳（全国</a:t>
                      </a:r>
                      <a:r>
                        <a:rPr kumimoji="1" lang="en-US" altLang="zh-CN" sz="800" dirty="0">
                          <a:solidFill>
                            <a:schemeClr val="tx1"/>
                          </a:solidFill>
                          <a:latin typeface="+mn-lt"/>
                        </a:rPr>
                        <a:t>81.49</a:t>
                      </a:r>
                      <a:r>
                        <a:rPr kumimoji="1" lang="zh-CN" altLang="en-US" sz="800" dirty="0">
                          <a:solidFill>
                            <a:schemeClr val="tx1"/>
                          </a:solidFill>
                          <a:latin typeface="+mn-lt"/>
                        </a:rPr>
                        <a:t>歳）、女性</a:t>
                      </a:r>
                      <a:r>
                        <a:rPr kumimoji="1" lang="en-US" altLang="zh-CN" sz="800" dirty="0">
                          <a:solidFill>
                            <a:schemeClr val="tx1"/>
                          </a:solidFill>
                          <a:latin typeface="+mn-lt"/>
                        </a:rPr>
                        <a:t>87.37</a:t>
                      </a:r>
                      <a:r>
                        <a:rPr kumimoji="1" lang="zh-CN" altLang="en-US" sz="800" dirty="0">
                          <a:solidFill>
                            <a:schemeClr val="tx1"/>
                          </a:solidFill>
                          <a:latin typeface="+mn-lt"/>
                        </a:rPr>
                        <a:t>歳（全国</a:t>
                      </a:r>
                      <a:r>
                        <a:rPr kumimoji="1" lang="en-US" altLang="zh-CN" sz="800" dirty="0">
                          <a:solidFill>
                            <a:schemeClr val="tx1"/>
                          </a:solidFill>
                          <a:latin typeface="+mn-lt"/>
                        </a:rPr>
                        <a:t>87.60</a:t>
                      </a:r>
                      <a:r>
                        <a:rPr kumimoji="1" lang="zh-CN" altLang="en-US" sz="800" dirty="0">
                          <a:solidFill>
                            <a:schemeClr val="tx1"/>
                          </a:solidFill>
                          <a:latin typeface="+mn-lt"/>
                        </a:rPr>
                        <a:t>歳）</a:t>
                      </a:r>
                    </a:p>
                    <a:p>
                      <a:pPr algn="l"/>
                      <a:r>
                        <a:rPr kumimoji="1" lang="ja-JP" altLang="en-US" sz="800" dirty="0">
                          <a:solidFill>
                            <a:schemeClr val="tx1"/>
                          </a:solidFill>
                          <a:latin typeface="+mn-lt"/>
                        </a:rPr>
                        <a:t>（前回調査の</a:t>
                      </a:r>
                      <a:r>
                        <a:rPr kumimoji="1" lang="en-US" altLang="ja-JP" sz="800" dirty="0">
                          <a:solidFill>
                            <a:schemeClr val="tx1"/>
                          </a:solidFill>
                          <a:latin typeface="+mn-lt"/>
                        </a:rPr>
                        <a:t>2015</a:t>
                      </a:r>
                      <a:r>
                        <a:rPr kumimoji="1" lang="ja-JP" altLang="en-US" sz="800" dirty="0">
                          <a:solidFill>
                            <a:schemeClr val="tx1"/>
                          </a:solidFill>
                          <a:latin typeface="+mn-lt"/>
                        </a:rPr>
                        <a:t>年比男性</a:t>
                      </a:r>
                      <a:r>
                        <a:rPr kumimoji="1" lang="en-US" altLang="ja-JP" sz="800" dirty="0">
                          <a:solidFill>
                            <a:schemeClr val="tx1"/>
                          </a:solidFill>
                          <a:latin typeface="+mn-lt"/>
                        </a:rPr>
                        <a:t>+0.58</a:t>
                      </a:r>
                      <a:r>
                        <a:rPr kumimoji="1" lang="ja-JP" altLang="en-US" sz="800" dirty="0">
                          <a:solidFill>
                            <a:schemeClr val="tx1"/>
                          </a:solidFill>
                          <a:latin typeface="+mn-lt"/>
                        </a:rPr>
                        <a:t>歳、女性</a:t>
                      </a:r>
                      <a:r>
                        <a:rPr kumimoji="1" lang="en-US" altLang="ja-JP" sz="800" dirty="0">
                          <a:solidFill>
                            <a:schemeClr val="tx1"/>
                          </a:solidFill>
                          <a:latin typeface="+mn-lt"/>
                        </a:rPr>
                        <a:t>+0.64</a:t>
                      </a:r>
                      <a:r>
                        <a:rPr kumimoji="1" lang="ja-JP" altLang="en-US" sz="800" dirty="0">
                          <a:solidFill>
                            <a:schemeClr val="tx1"/>
                          </a:solidFill>
                          <a:latin typeface="+mn-lt"/>
                        </a:rPr>
                        <a:t>歳）</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1803033843"/>
                  </a:ext>
                </a:extLst>
              </a:tr>
              <a:tr h="5201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TW" altLang="en-US" sz="800" dirty="0">
                          <a:solidFill>
                            <a:schemeClr val="tx1"/>
                          </a:solidFill>
                          <a:latin typeface="+mn-lt"/>
                        </a:rPr>
                        <a:t>死因別死亡確率</a:t>
                      </a:r>
                    </a:p>
                    <a:p>
                      <a:pPr algn="l"/>
                      <a:r>
                        <a:rPr kumimoji="1" lang="en-US" altLang="zh-TW" sz="800" dirty="0">
                          <a:solidFill>
                            <a:schemeClr val="tx1"/>
                          </a:solidFill>
                          <a:latin typeface="+mn-lt"/>
                        </a:rPr>
                        <a:t>【2020</a:t>
                      </a:r>
                      <a:r>
                        <a:rPr kumimoji="1" lang="zh-TW" altLang="en-US" sz="800" dirty="0">
                          <a:solidFill>
                            <a:schemeClr val="tx1"/>
                          </a:solidFill>
                          <a:latin typeface="+mn-lt"/>
                        </a:rPr>
                        <a:t>年</a:t>
                      </a:r>
                      <a:r>
                        <a:rPr kumimoji="1" lang="en-US" altLang="zh-TW"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第</a:t>
                      </a:r>
                      <a:r>
                        <a:rPr kumimoji="1" lang="en-US" altLang="ja-JP" sz="800" dirty="0">
                          <a:solidFill>
                            <a:schemeClr val="tx1"/>
                          </a:solidFill>
                          <a:latin typeface="+mn-lt"/>
                        </a:rPr>
                        <a:t>1</a:t>
                      </a:r>
                      <a:r>
                        <a:rPr kumimoji="1" lang="ja-JP" altLang="en-US" sz="800" dirty="0">
                          <a:solidFill>
                            <a:schemeClr val="tx1"/>
                          </a:solidFill>
                          <a:latin typeface="+mn-lt"/>
                        </a:rPr>
                        <a:t>位　悪性新生物（男性</a:t>
                      </a:r>
                      <a:r>
                        <a:rPr kumimoji="1" lang="en-US" altLang="ja-JP" sz="800" dirty="0">
                          <a:solidFill>
                            <a:schemeClr val="tx1"/>
                          </a:solidFill>
                          <a:latin typeface="+mn-lt"/>
                        </a:rPr>
                        <a:t>28.79</a:t>
                      </a:r>
                      <a:r>
                        <a:rPr kumimoji="1" lang="ja-JP" altLang="en-US" sz="800" dirty="0">
                          <a:solidFill>
                            <a:schemeClr val="tx1"/>
                          </a:solidFill>
                          <a:latin typeface="+mn-lt"/>
                        </a:rPr>
                        <a:t>％　女性</a:t>
                      </a:r>
                      <a:r>
                        <a:rPr kumimoji="1" lang="en-US" altLang="ja-JP" sz="800" dirty="0">
                          <a:solidFill>
                            <a:schemeClr val="tx1"/>
                          </a:solidFill>
                          <a:latin typeface="+mn-lt"/>
                        </a:rPr>
                        <a:t>20.51</a:t>
                      </a:r>
                      <a:r>
                        <a:rPr kumimoji="1" lang="ja-JP" altLang="en-US" sz="800" dirty="0">
                          <a:solidFill>
                            <a:schemeClr val="tx1"/>
                          </a:solidFill>
                          <a:latin typeface="+mn-lt"/>
                        </a:rPr>
                        <a:t>％）</a:t>
                      </a:r>
                    </a:p>
                    <a:p>
                      <a:pPr algn="l"/>
                      <a:r>
                        <a:rPr kumimoji="1" lang="ja-JP" altLang="en-US" sz="800" dirty="0">
                          <a:solidFill>
                            <a:schemeClr val="tx1"/>
                          </a:solidFill>
                          <a:latin typeface="+mn-lt"/>
                        </a:rPr>
                        <a:t>第</a:t>
                      </a:r>
                      <a:r>
                        <a:rPr kumimoji="1" lang="en-US" altLang="ja-JP" sz="800" dirty="0">
                          <a:solidFill>
                            <a:schemeClr val="tx1"/>
                          </a:solidFill>
                          <a:latin typeface="+mn-lt"/>
                        </a:rPr>
                        <a:t>2</a:t>
                      </a:r>
                      <a:r>
                        <a:rPr kumimoji="1" lang="ja-JP" altLang="en-US" sz="800" dirty="0">
                          <a:solidFill>
                            <a:schemeClr val="tx1"/>
                          </a:solidFill>
                          <a:latin typeface="+mn-lt"/>
                        </a:rPr>
                        <a:t>位　心疾患（高血圧性を除く）（男性</a:t>
                      </a:r>
                      <a:r>
                        <a:rPr kumimoji="1" lang="en-US" altLang="ja-JP" sz="800" dirty="0">
                          <a:solidFill>
                            <a:schemeClr val="tx1"/>
                          </a:solidFill>
                          <a:latin typeface="+mn-lt"/>
                        </a:rPr>
                        <a:t>15.41</a:t>
                      </a:r>
                      <a:r>
                        <a:rPr kumimoji="1" lang="ja-JP" altLang="en-US" sz="800" dirty="0">
                          <a:solidFill>
                            <a:schemeClr val="tx1"/>
                          </a:solidFill>
                          <a:latin typeface="+mn-lt"/>
                        </a:rPr>
                        <a:t>％　女性</a:t>
                      </a:r>
                      <a:r>
                        <a:rPr kumimoji="1" lang="en-US" altLang="ja-JP" sz="800" dirty="0">
                          <a:solidFill>
                            <a:schemeClr val="tx1"/>
                          </a:solidFill>
                          <a:latin typeface="+mn-lt"/>
                        </a:rPr>
                        <a:t>17.63</a:t>
                      </a:r>
                      <a:r>
                        <a:rPr kumimoji="1" lang="ja-JP" altLang="en-US" sz="800" dirty="0">
                          <a:solidFill>
                            <a:schemeClr val="tx1"/>
                          </a:solidFill>
                          <a:latin typeface="+mn-lt"/>
                        </a:rPr>
                        <a:t>％）</a:t>
                      </a:r>
                    </a:p>
                    <a:p>
                      <a:pPr algn="l"/>
                      <a:r>
                        <a:rPr kumimoji="1" lang="ja-JP" altLang="en-US" sz="800" dirty="0">
                          <a:solidFill>
                            <a:schemeClr val="tx1"/>
                          </a:solidFill>
                          <a:latin typeface="+mn-lt"/>
                        </a:rPr>
                        <a:t>第</a:t>
                      </a:r>
                      <a:r>
                        <a:rPr kumimoji="1" lang="en-US" altLang="ja-JP" sz="800" dirty="0">
                          <a:solidFill>
                            <a:schemeClr val="tx1"/>
                          </a:solidFill>
                          <a:latin typeface="+mn-lt"/>
                        </a:rPr>
                        <a:t>3</a:t>
                      </a:r>
                      <a:r>
                        <a:rPr kumimoji="1" lang="ja-JP" altLang="en-US" sz="800" dirty="0">
                          <a:solidFill>
                            <a:schemeClr val="tx1"/>
                          </a:solidFill>
                          <a:latin typeface="+mn-lt"/>
                        </a:rPr>
                        <a:t>位　肺炎（男性</a:t>
                      </a:r>
                      <a:r>
                        <a:rPr kumimoji="1" lang="en-US" altLang="ja-JP" sz="800" dirty="0">
                          <a:solidFill>
                            <a:schemeClr val="tx1"/>
                          </a:solidFill>
                          <a:latin typeface="+mn-lt"/>
                        </a:rPr>
                        <a:t>8.34</a:t>
                      </a:r>
                      <a:r>
                        <a:rPr kumimoji="1" lang="ja-JP" altLang="en-US" sz="800" dirty="0">
                          <a:solidFill>
                            <a:schemeClr val="tx1"/>
                          </a:solidFill>
                          <a:latin typeface="+mn-lt"/>
                        </a:rPr>
                        <a:t>％）、　老衰（女性</a:t>
                      </a:r>
                      <a:r>
                        <a:rPr kumimoji="1" lang="en-US" altLang="ja-JP" sz="800" dirty="0">
                          <a:solidFill>
                            <a:schemeClr val="tx1"/>
                          </a:solidFill>
                          <a:latin typeface="+mn-lt"/>
                        </a:rPr>
                        <a:t>7.08</a:t>
                      </a:r>
                      <a:r>
                        <a:rPr kumimoji="1" lang="ja-JP" altLang="en-US"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3968343572"/>
                  </a:ext>
                </a:extLst>
              </a:tr>
              <a:tr h="303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TW" altLang="en-US" sz="800" dirty="0">
                          <a:solidFill>
                            <a:schemeClr val="tx1"/>
                          </a:solidFill>
                          <a:latin typeface="+mn-lt"/>
                        </a:rPr>
                        <a:t>特定健診受診率</a:t>
                      </a:r>
                      <a:endParaRPr kumimoji="1" lang="en-US" altLang="zh-TW" sz="800" dirty="0">
                        <a:solidFill>
                          <a:schemeClr val="tx1"/>
                        </a:solidFill>
                        <a:latin typeface="+mn-lt"/>
                      </a:endParaRPr>
                    </a:p>
                    <a:p>
                      <a:pPr algn="l"/>
                      <a:r>
                        <a:rPr kumimoji="1" lang="en-US" altLang="zh-TW" sz="800" dirty="0">
                          <a:solidFill>
                            <a:schemeClr val="tx1"/>
                          </a:solidFill>
                          <a:latin typeface="+mn-lt"/>
                        </a:rPr>
                        <a:t>【202</a:t>
                      </a:r>
                      <a:r>
                        <a:rPr kumimoji="1" lang="en-US" altLang="ja-JP" sz="800" dirty="0">
                          <a:solidFill>
                            <a:schemeClr val="tx1"/>
                          </a:solidFill>
                          <a:latin typeface="+mn-lt"/>
                        </a:rPr>
                        <a:t>3</a:t>
                      </a:r>
                      <a:r>
                        <a:rPr kumimoji="1" lang="zh-TW" altLang="en-US" sz="800" dirty="0">
                          <a:solidFill>
                            <a:schemeClr val="tx1"/>
                          </a:solidFill>
                          <a:latin typeface="+mn-lt"/>
                        </a:rPr>
                        <a:t>年度</a:t>
                      </a:r>
                      <a:r>
                        <a:rPr kumimoji="1" lang="en-US" altLang="zh-TW"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en-US" altLang="zh-CN" sz="800" dirty="0">
                          <a:solidFill>
                            <a:schemeClr val="tx1"/>
                          </a:solidFill>
                          <a:latin typeface="+mn-lt"/>
                        </a:rPr>
                        <a:t>5</a:t>
                      </a:r>
                      <a:r>
                        <a:rPr kumimoji="1" lang="en-US" altLang="ja-JP" sz="800" dirty="0">
                          <a:solidFill>
                            <a:schemeClr val="tx1"/>
                          </a:solidFill>
                          <a:latin typeface="+mn-lt"/>
                        </a:rPr>
                        <a:t>4</a:t>
                      </a:r>
                      <a:r>
                        <a:rPr kumimoji="1" lang="en-US" altLang="zh-CN" sz="800" dirty="0">
                          <a:solidFill>
                            <a:schemeClr val="tx1"/>
                          </a:solidFill>
                          <a:latin typeface="+mn-lt"/>
                        </a:rPr>
                        <a:t>.</a:t>
                      </a:r>
                      <a:r>
                        <a:rPr kumimoji="1" lang="en-US" altLang="ja-JP" sz="800" dirty="0">
                          <a:solidFill>
                            <a:schemeClr val="tx1"/>
                          </a:solidFill>
                          <a:latin typeface="+mn-lt"/>
                        </a:rPr>
                        <a:t>8</a:t>
                      </a:r>
                      <a:r>
                        <a:rPr kumimoji="1" lang="zh-CN" altLang="en-US" sz="800" dirty="0">
                          <a:solidFill>
                            <a:schemeClr val="tx1"/>
                          </a:solidFill>
                          <a:latin typeface="+mn-lt"/>
                        </a:rPr>
                        <a:t>％（前年度比</a:t>
                      </a:r>
                      <a:r>
                        <a:rPr kumimoji="1" lang="en-US" altLang="zh-CN" sz="800" dirty="0">
                          <a:solidFill>
                            <a:schemeClr val="tx1"/>
                          </a:solidFill>
                          <a:latin typeface="+mn-lt"/>
                        </a:rPr>
                        <a:t>+</a:t>
                      </a:r>
                      <a:r>
                        <a:rPr kumimoji="1" lang="en-US" altLang="ja-JP" sz="800" dirty="0">
                          <a:solidFill>
                            <a:schemeClr val="tx1"/>
                          </a:solidFill>
                          <a:latin typeface="+mn-lt"/>
                        </a:rPr>
                        <a:t>0.4</a:t>
                      </a:r>
                      <a:r>
                        <a:rPr kumimoji="1" lang="zh-CN" altLang="en-US" sz="800" dirty="0">
                          <a:solidFill>
                            <a:schemeClr val="tx1"/>
                          </a:solidFill>
                          <a:latin typeface="+mn-lt"/>
                        </a:rPr>
                        <a:t>）全国</a:t>
                      </a:r>
                      <a:r>
                        <a:rPr kumimoji="1" lang="en-US" altLang="zh-CN" sz="800" dirty="0">
                          <a:solidFill>
                            <a:schemeClr val="tx1"/>
                          </a:solidFill>
                          <a:latin typeface="+mn-lt"/>
                        </a:rPr>
                        <a:t>5</a:t>
                      </a:r>
                      <a:r>
                        <a:rPr kumimoji="1" lang="en-US" altLang="ja-JP" sz="800" dirty="0">
                          <a:solidFill>
                            <a:schemeClr val="tx1"/>
                          </a:solidFill>
                          <a:latin typeface="+mn-lt"/>
                        </a:rPr>
                        <a:t>9.7</a:t>
                      </a:r>
                      <a:r>
                        <a:rPr kumimoji="1" lang="zh-CN" altLang="en-US"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008948324"/>
                  </a:ext>
                </a:extLst>
              </a:tr>
              <a:tr h="419758">
                <a:tc vMerge="1">
                  <a:txBody>
                    <a:bodyPr/>
                    <a:lstStyle/>
                    <a:p>
                      <a:endParaRPr kumimoji="1" lang="ja-JP" altLang="en-US" sz="140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endParaRPr kumimoji="1" lang="ja-JP" altLang="en-US" dirty="0"/>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がん検診受診率</a:t>
                      </a:r>
                    </a:p>
                    <a:p>
                      <a:pPr algn="l"/>
                      <a:r>
                        <a:rPr kumimoji="1" lang="en-US" altLang="ja-JP" sz="800" dirty="0">
                          <a:solidFill>
                            <a:schemeClr val="tx1"/>
                          </a:solidFill>
                          <a:latin typeface="+mn-lt"/>
                        </a:rPr>
                        <a:t>【2022</a:t>
                      </a:r>
                      <a:r>
                        <a:rPr kumimoji="1" lang="ja-JP" altLang="en-US" sz="800" dirty="0">
                          <a:solidFill>
                            <a:schemeClr val="tx1"/>
                          </a:solidFill>
                          <a:latin typeface="+mn-lt"/>
                        </a:rPr>
                        <a:t>年度</a:t>
                      </a:r>
                      <a:r>
                        <a:rPr kumimoji="1" lang="en-US" altLang="ja-JP" sz="800" dirty="0">
                          <a:solidFill>
                            <a:schemeClr val="tx1"/>
                          </a:solidFill>
                          <a:latin typeface="+mn-lt"/>
                        </a:rPr>
                        <a:t>】</a:t>
                      </a:r>
                    </a:p>
                    <a:p>
                      <a:pPr algn="l"/>
                      <a:r>
                        <a:rPr kumimoji="1" lang="ja-JP" altLang="en-US" sz="700" dirty="0">
                          <a:solidFill>
                            <a:schemeClr val="tx1"/>
                          </a:solidFill>
                          <a:latin typeface="+mn-lt"/>
                        </a:rPr>
                        <a:t>（</a:t>
                      </a:r>
                      <a:r>
                        <a:rPr kumimoji="1" lang="en-US" altLang="ja-JP" sz="700" dirty="0">
                          <a:solidFill>
                            <a:schemeClr val="tx1"/>
                          </a:solidFill>
                          <a:latin typeface="+mn-lt"/>
                        </a:rPr>
                        <a:t>40</a:t>
                      </a:r>
                      <a:r>
                        <a:rPr kumimoji="1" lang="ja-JP" altLang="en-US" sz="700" dirty="0">
                          <a:solidFill>
                            <a:schemeClr val="tx1"/>
                          </a:solidFill>
                          <a:latin typeface="+mn-lt"/>
                        </a:rPr>
                        <a:t>歳～</a:t>
                      </a:r>
                      <a:r>
                        <a:rPr kumimoji="1" lang="en-US" altLang="ja-JP" sz="700" dirty="0">
                          <a:solidFill>
                            <a:schemeClr val="tx1"/>
                          </a:solidFill>
                          <a:latin typeface="+mn-lt"/>
                        </a:rPr>
                        <a:t>69</a:t>
                      </a:r>
                      <a:r>
                        <a:rPr kumimoji="1" lang="ja-JP" altLang="en-US" sz="700" dirty="0">
                          <a:solidFill>
                            <a:schemeClr val="tx1"/>
                          </a:solidFill>
                          <a:latin typeface="+mn-lt"/>
                        </a:rPr>
                        <a:t>歳）</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・胃がん　　 男性</a:t>
                      </a:r>
                      <a:r>
                        <a:rPr kumimoji="1" lang="en-US" altLang="ja-JP" sz="800" dirty="0">
                          <a:solidFill>
                            <a:schemeClr val="tx1"/>
                          </a:solidFill>
                          <a:latin typeface="+mn-lt"/>
                        </a:rPr>
                        <a:t>43.1</a:t>
                      </a:r>
                      <a:r>
                        <a:rPr kumimoji="1" lang="ja-JP" altLang="en-US" sz="800" dirty="0">
                          <a:solidFill>
                            <a:schemeClr val="tx1"/>
                          </a:solidFill>
                          <a:latin typeface="+mn-lt"/>
                        </a:rPr>
                        <a:t>％、女性</a:t>
                      </a:r>
                      <a:r>
                        <a:rPr kumimoji="1" lang="en-US" altLang="ja-JP" sz="800" dirty="0">
                          <a:solidFill>
                            <a:schemeClr val="tx1"/>
                          </a:solidFill>
                          <a:latin typeface="+mn-lt"/>
                        </a:rPr>
                        <a:t>31.3</a:t>
                      </a:r>
                      <a:r>
                        <a:rPr kumimoji="1" lang="ja-JP" altLang="en-US" sz="800" dirty="0">
                          <a:solidFill>
                            <a:schemeClr val="tx1"/>
                          </a:solidFill>
                          <a:latin typeface="+mn-lt"/>
                        </a:rPr>
                        <a:t>％</a:t>
                      </a:r>
                    </a:p>
                    <a:p>
                      <a:pPr algn="l"/>
                      <a:r>
                        <a:rPr kumimoji="1" lang="ja-JP" altLang="en-US" sz="800" dirty="0">
                          <a:solidFill>
                            <a:schemeClr val="tx1"/>
                          </a:solidFill>
                          <a:latin typeface="+mn-lt"/>
                        </a:rPr>
                        <a:t>・大腸がん　男性</a:t>
                      </a:r>
                      <a:r>
                        <a:rPr kumimoji="1" lang="en-US" altLang="ja-JP" sz="800" dirty="0">
                          <a:solidFill>
                            <a:schemeClr val="tx1"/>
                          </a:solidFill>
                          <a:latin typeface="+mn-lt"/>
                        </a:rPr>
                        <a:t>43.0</a:t>
                      </a:r>
                      <a:r>
                        <a:rPr kumimoji="1" lang="ja-JP" altLang="en-US" sz="800" dirty="0">
                          <a:solidFill>
                            <a:schemeClr val="tx1"/>
                          </a:solidFill>
                          <a:latin typeface="+mn-lt"/>
                        </a:rPr>
                        <a:t>％、女性</a:t>
                      </a:r>
                      <a:r>
                        <a:rPr kumimoji="1" lang="en-US" altLang="ja-JP" sz="800" dirty="0">
                          <a:solidFill>
                            <a:schemeClr val="tx1"/>
                          </a:solidFill>
                          <a:latin typeface="+mn-lt"/>
                        </a:rPr>
                        <a:t>37.9</a:t>
                      </a:r>
                      <a:r>
                        <a:rPr kumimoji="1" lang="ja-JP" altLang="en-US" sz="800" dirty="0">
                          <a:solidFill>
                            <a:schemeClr val="tx1"/>
                          </a:solidFill>
                          <a:latin typeface="+mn-lt"/>
                        </a:rPr>
                        <a:t>％</a:t>
                      </a:r>
                    </a:p>
                    <a:p>
                      <a:pPr algn="l"/>
                      <a:r>
                        <a:rPr kumimoji="1" lang="ja-JP" altLang="en-US" sz="800" dirty="0">
                          <a:solidFill>
                            <a:schemeClr val="tx1"/>
                          </a:solidFill>
                          <a:latin typeface="+mn-lt"/>
                        </a:rPr>
                        <a:t>・肺がん　　 男性</a:t>
                      </a:r>
                      <a:r>
                        <a:rPr kumimoji="1" lang="en-US" altLang="ja-JP" sz="800" dirty="0">
                          <a:solidFill>
                            <a:schemeClr val="tx1"/>
                          </a:solidFill>
                          <a:latin typeface="+mn-lt"/>
                        </a:rPr>
                        <a:t>46.6</a:t>
                      </a:r>
                      <a:r>
                        <a:rPr kumimoji="1" lang="ja-JP" altLang="en-US" sz="800" dirty="0">
                          <a:solidFill>
                            <a:schemeClr val="tx1"/>
                          </a:solidFill>
                          <a:latin typeface="+mn-lt"/>
                        </a:rPr>
                        <a:t>％、女性</a:t>
                      </a:r>
                      <a:r>
                        <a:rPr kumimoji="1" lang="en-US" altLang="ja-JP" sz="800" dirty="0">
                          <a:solidFill>
                            <a:schemeClr val="tx1"/>
                          </a:solidFill>
                          <a:latin typeface="+mn-lt"/>
                        </a:rPr>
                        <a:t>38.4</a:t>
                      </a:r>
                      <a:r>
                        <a:rPr kumimoji="1" lang="ja-JP" altLang="en-US" sz="800" dirty="0">
                          <a:solidFill>
                            <a:schemeClr val="tx1"/>
                          </a:solidFill>
                          <a:latin typeface="+mn-lt"/>
                        </a:rPr>
                        <a:t>％</a:t>
                      </a: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090134355"/>
                  </a:ext>
                </a:extLst>
              </a:tr>
              <a:tr h="506980">
                <a:tc vMerge="1">
                  <a:txBody>
                    <a:bodyPr/>
                    <a:lstStyle/>
                    <a:p>
                      <a:endParaRPr kumimoji="1" lang="ja-JP" altLang="en-US" sz="140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endParaRPr kumimoji="1" lang="ja-JP" altLang="en-US" dirty="0"/>
                    </a:p>
                  </a:txBody>
                  <a:tcPr/>
                </a:tc>
                <a:tc vMerge="1">
                  <a:txBody>
                    <a:bodyPr/>
                    <a:lstStyle/>
                    <a:p>
                      <a:pPr algn="ctr"/>
                      <a:endParaRPr kumimoji="1" lang="ja-JP" altLang="en-US" sz="1100">
                        <a:latin typeface="Meiryo UI" panose="020B0604030504040204" pitchFamily="50" charset="-128"/>
                        <a:ea typeface="Meiryo UI" panose="020B0604030504040204" pitchFamily="50" charset="-128"/>
                      </a:endParaRPr>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TW" altLang="en-US" sz="800" dirty="0">
                          <a:solidFill>
                            <a:schemeClr val="tx1"/>
                          </a:solidFill>
                          <a:latin typeface="+mn-lt"/>
                        </a:rPr>
                        <a:t>要介護認定率</a:t>
                      </a:r>
                      <a:endParaRPr kumimoji="1" lang="en-US" altLang="zh-TW" sz="800" dirty="0">
                        <a:solidFill>
                          <a:schemeClr val="tx1"/>
                        </a:solidFill>
                        <a:latin typeface="+mn-lt"/>
                      </a:endParaRPr>
                    </a:p>
                    <a:p>
                      <a:pPr algn="l"/>
                      <a:r>
                        <a:rPr kumimoji="1" lang="en-US" altLang="ja-JP" sz="800" dirty="0">
                          <a:solidFill>
                            <a:schemeClr val="tx1"/>
                          </a:solidFill>
                          <a:latin typeface="+mn-lt"/>
                        </a:rPr>
                        <a:t>【2020</a:t>
                      </a:r>
                      <a:r>
                        <a:rPr kumimoji="1" lang="ja-JP" altLang="en-US" sz="800" dirty="0">
                          <a:solidFill>
                            <a:schemeClr val="tx1"/>
                          </a:solidFill>
                          <a:latin typeface="+mn-lt"/>
                        </a:rPr>
                        <a:t>年</a:t>
                      </a:r>
                      <a:r>
                        <a:rPr kumimoji="1" lang="en-US" altLang="ja-JP"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en-US" altLang="ja-JP" sz="800" dirty="0">
                          <a:solidFill>
                            <a:schemeClr val="tx1"/>
                          </a:solidFill>
                          <a:latin typeface="+mn-lt"/>
                        </a:rPr>
                        <a:t>22.3</a:t>
                      </a:r>
                      <a:r>
                        <a:rPr kumimoji="1" lang="ja-JP" altLang="en-US" sz="800" dirty="0">
                          <a:solidFill>
                            <a:schemeClr val="tx1"/>
                          </a:solidFill>
                          <a:latin typeface="+mn-lt"/>
                        </a:rPr>
                        <a:t>％（前年度比＋</a:t>
                      </a:r>
                      <a:r>
                        <a:rPr kumimoji="1" lang="en-US" altLang="ja-JP" sz="800" dirty="0">
                          <a:solidFill>
                            <a:schemeClr val="tx1"/>
                          </a:solidFill>
                          <a:latin typeface="+mn-lt"/>
                        </a:rPr>
                        <a:t>0.6</a:t>
                      </a:r>
                      <a:r>
                        <a:rPr kumimoji="1" lang="ja-JP" altLang="en-US" sz="800" dirty="0">
                          <a:solidFill>
                            <a:schemeClr val="tx1"/>
                          </a:solidFill>
                          <a:latin typeface="+mn-lt"/>
                        </a:rPr>
                        <a:t>）</a:t>
                      </a:r>
                    </a:p>
                    <a:p>
                      <a:pPr algn="l"/>
                      <a:r>
                        <a:rPr kumimoji="1" lang="ja-JP" altLang="en-US" sz="800" dirty="0">
                          <a:solidFill>
                            <a:schemeClr val="tx1"/>
                          </a:solidFill>
                          <a:latin typeface="+mn-lt"/>
                        </a:rPr>
                        <a:t>（全国</a:t>
                      </a:r>
                      <a:r>
                        <a:rPr kumimoji="1" lang="en-US" altLang="ja-JP" sz="800" dirty="0">
                          <a:solidFill>
                            <a:schemeClr val="tx1"/>
                          </a:solidFill>
                          <a:latin typeface="+mn-lt"/>
                        </a:rPr>
                        <a:t>18.7</a:t>
                      </a:r>
                      <a:r>
                        <a:rPr kumimoji="1" lang="ja-JP" altLang="en-US" sz="800" dirty="0">
                          <a:solidFill>
                            <a:schemeClr val="tx1"/>
                          </a:solidFill>
                          <a:latin typeface="+mn-lt"/>
                        </a:rPr>
                        <a:t>％を</a:t>
                      </a:r>
                      <a:r>
                        <a:rPr kumimoji="1" lang="en-US" altLang="ja-JP" sz="800" dirty="0">
                          <a:solidFill>
                            <a:schemeClr val="tx1"/>
                          </a:solidFill>
                          <a:latin typeface="+mn-lt"/>
                        </a:rPr>
                        <a:t>3.6</a:t>
                      </a:r>
                      <a:r>
                        <a:rPr kumimoji="1" lang="ja-JP" altLang="en-US" sz="800" dirty="0">
                          <a:solidFill>
                            <a:schemeClr val="tx1"/>
                          </a:solidFill>
                          <a:latin typeface="+mn-lt"/>
                        </a:rPr>
                        <a:t>上回り、全国ワースト</a:t>
                      </a:r>
                      <a:r>
                        <a:rPr kumimoji="1" lang="en-US" altLang="ja-JP" sz="800" dirty="0">
                          <a:solidFill>
                            <a:schemeClr val="tx1"/>
                          </a:solidFill>
                          <a:latin typeface="+mn-lt"/>
                        </a:rPr>
                        <a:t>1</a:t>
                      </a:r>
                      <a:r>
                        <a:rPr kumimoji="1" lang="ja-JP" altLang="en-US" sz="800" dirty="0">
                          <a:solidFill>
                            <a:schemeClr val="tx1"/>
                          </a:solidFill>
                          <a:latin typeface="+mn-lt"/>
                        </a:rPr>
                        <a:t>位）</a:t>
                      </a:r>
                      <a:endParaRPr kumimoji="1" lang="en-US" altLang="ja-JP" sz="800" dirty="0">
                        <a:solidFill>
                          <a:schemeClr val="tx1"/>
                        </a:solidFill>
                        <a:latin typeface="+mn-lt"/>
                      </a:endParaRPr>
                    </a:p>
                    <a:p>
                      <a:pPr marL="801688" indent="-801688" algn="l"/>
                      <a:r>
                        <a:rPr kumimoji="1" lang="en-US" altLang="ja-JP" sz="700" dirty="0">
                          <a:solidFill>
                            <a:schemeClr val="tx1"/>
                          </a:solidFill>
                          <a:latin typeface="+mn-lt"/>
                        </a:rPr>
                        <a:t>※</a:t>
                      </a:r>
                      <a:r>
                        <a:rPr kumimoji="1" lang="ja-JP" altLang="en-US" sz="700">
                          <a:solidFill>
                            <a:schemeClr val="tx1"/>
                          </a:solidFill>
                          <a:latin typeface="+mn-lt"/>
                        </a:rPr>
                        <a:t>要介護認定率：</a:t>
                      </a:r>
                      <a:r>
                        <a:rPr kumimoji="1" lang="en-US" altLang="ja-JP" sz="700" dirty="0">
                          <a:solidFill>
                            <a:schemeClr val="tx1"/>
                          </a:solidFill>
                          <a:latin typeface="+mn-lt"/>
                        </a:rPr>
                        <a:t>65</a:t>
                      </a:r>
                      <a:r>
                        <a:rPr kumimoji="1" lang="ja-JP" altLang="en-US" sz="700" dirty="0">
                          <a:solidFill>
                            <a:schemeClr val="tx1"/>
                          </a:solidFill>
                          <a:latin typeface="+mn-lt"/>
                        </a:rPr>
                        <a:t>歳以上の被保険者のうち、要介護・要支援の認定を受けた者の割合</a:t>
                      </a:r>
                      <a:endParaRPr kumimoji="1" lang="ja-JP" altLang="en-US" sz="9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972993315"/>
                  </a:ext>
                </a:extLst>
              </a:tr>
              <a:tr h="960704">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74625" indent="-174625"/>
                      <a:r>
                        <a:rPr kumimoji="1" lang="ja-JP" altLang="en-US" sz="1050" b="1" dirty="0"/>
                        <a:t>○府内民間企業の</a:t>
                      </a:r>
                      <a:endParaRPr kumimoji="1" lang="en-US" altLang="ja-JP" sz="1050" b="1" dirty="0"/>
                    </a:p>
                    <a:p>
                      <a:pPr marL="174625" indent="-174625"/>
                      <a:r>
                        <a:rPr kumimoji="1" lang="en-US" altLang="ja-JP" sz="1050" b="1" dirty="0"/>
                        <a:t>    </a:t>
                      </a:r>
                      <a:r>
                        <a:rPr kumimoji="1" lang="ja-JP" altLang="en-US" sz="1050" b="1" dirty="0"/>
                        <a:t>障がい者</a:t>
                      </a:r>
                      <a:endParaRPr kumimoji="1" lang="en-US" altLang="ja-JP" sz="1050" b="1" dirty="0"/>
                    </a:p>
                    <a:p>
                      <a:pPr marL="174625" indent="-174625"/>
                      <a:r>
                        <a:rPr kumimoji="1" lang="en-US" altLang="ja-JP" sz="1050" b="1" dirty="0"/>
                        <a:t>    </a:t>
                      </a:r>
                      <a:r>
                        <a:rPr kumimoji="1" lang="ja-JP" altLang="en-US" sz="1050" b="1" dirty="0"/>
                        <a:t>実雇用率</a:t>
                      </a:r>
                      <a:endParaRPr kumimoji="1" lang="en-US" altLang="ja-JP" sz="1050" b="1" dirty="0"/>
                    </a:p>
                    <a:p>
                      <a:pPr marL="174625" indent="-174625"/>
                      <a:r>
                        <a:rPr kumimoji="1" lang="ja-JP" altLang="en-US" sz="1050" b="1" dirty="0"/>
                        <a:t>　：</a:t>
                      </a:r>
                      <a:r>
                        <a:rPr kumimoji="1" lang="en-US" altLang="ja-JP" sz="1050" b="1" dirty="0">
                          <a:latin typeface="+mn-lt"/>
                        </a:rPr>
                        <a:t>2.3</a:t>
                      </a:r>
                      <a:r>
                        <a:rPr kumimoji="1" lang="ja-JP" altLang="en-US" sz="1050" b="1" dirty="0">
                          <a:latin typeface="+mn-lt"/>
                        </a:rPr>
                        <a:t>％</a:t>
                      </a:r>
                      <a:endParaRPr kumimoji="1" lang="en-US" altLang="ja-JP" sz="1050" b="1" dirty="0">
                        <a:latin typeface="+mn-lt"/>
                      </a:endParaRPr>
                    </a:p>
                    <a:p>
                      <a:pPr marL="174625" indent="-174625"/>
                      <a:r>
                        <a:rPr kumimoji="1" lang="en-US" altLang="ja-JP" sz="1050" b="1" dirty="0">
                          <a:latin typeface="+mn-lt"/>
                        </a:rPr>
                        <a:t>     </a:t>
                      </a:r>
                      <a:r>
                        <a:rPr kumimoji="1" lang="ja-JP" altLang="en-US" sz="1050" b="1" dirty="0">
                          <a:latin typeface="+mn-lt"/>
                        </a:rPr>
                        <a:t>以上</a:t>
                      </a:r>
                      <a:endParaRPr kumimoji="1" lang="ja-JP" altLang="en-US" sz="1050" b="1" dirty="0">
                        <a:latin typeface="+mn-lt"/>
                        <a:ea typeface="Meiryo UI" panose="020B0604030504040204" pitchFamily="50" charset="-128"/>
                      </a:endParaRPr>
                    </a:p>
                  </a:txBody>
                  <a:tcPr marL="83127" marR="83127" marT="37148" marB="37148" anchor="ctr">
                    <a:lnL w="12700" cap="flat" cmpd="sng" algn="ctr">
                      <a:solidFill>
                        <a:schemeClr val="accent3"/>
                      </a:solidFill>
                      <a:prstDash val="solid"/>
                      <a:round/>
                      <a:headEnd type="none" w="med" len="med"/>
                      <a:tailEnd type="none" w="med" len="med"/>
                    </a:lnL>
                    <a:lnB w="12700" cap="flat" cmpd="sng" algn="ctr">
                      <a:solidFill>
                        <a:schemeClr val="accent3"/>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【2019</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2.08%</a:t>
                      </a:r>
                      <a:endParaRPr kumimoji="1" lang="ja-JP" altLang="en-US" sz="1000" dirty="0">
                        <a:solidFill>
                          <a:schemeClr val="tx1"/>
                        </a:solidFill>
                        <a:latin typeface="+mn-lt"/>
                        <a:ea typeface="Meiryo UI" panose="020B0604030504040204" pitchFamily="50" charset="-128"/>
                      </a:endParaRPr>
                    </a:p>
                  </a:txBody>
                  <a:tcPr marL="83127" marR="83127" marT="37148" marB="37148" anchor="ctr">
                    <a:lnB w="12700" cap="flat" cmpd="sng" algn="ctr">
                      <a:solidFill>
                        <a:schemeClr val="accent3"/>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800" dirty="0">
                          <a:solidFill>
                            <a:schemeClr val="tx1"/>
                          </a:solidFill>
                          <a:latin typeface="+mn-lt"/>
                        </a:rPr>
                        <a:t>【2023</a:t>
                      </a:r>
                      <a:r>
                        <a:rPr kumimoji="1" lang="ja-JP" altLang="en-US" sz="800" dirty="0">
                          <a:solidFill>
                            <a:schemeClr val="tx1"/>
                          </a:solidFill>
                          <a:latin typeface="+mn-lt"/>
                        </a:rPr>
                        <a:t>年</a:t>
                      </a:r>
                      <a:r>
                        <a:rPr kumimoji="1" lang="en-US" altLang="ja-JP" sz="800" dirty="0">
                          <a:solidFill>
                            <a:schemeClr val="tx1"/>
                          </a:solidFill>
                          <a:latin typeface="+mn-lt"/>
                        </a:rPr>
                        <a:t>】</a:t>
                      </a:r>
                    </a:p>
                    <a:p>
                      <a:pPr algn="ctr"/>
                      <a:r>
                        <a:rPr kumimoji="1" lang="en-US" altLang="ja-JP" sz="800" dirty="0">
                          <a:solidFill>
                            <a:schemeClr val="tx1"/>
                          </a:solidFill>
                          <a:latin typeface="+mn-lt"/>
                        </a:rPr>
                        <a:t>2.35%</a:t>
                      </a:r>
                      <a:endParaRPr kumimoji="1" lang="ja-JP" altLang="en-US" sz="800" dirty="0">
                        <a:solidFill>
                          <a:schemeClr val="tx1"/>
                        </a:solidFill>
                        <a:latin typeface="+mn-lt"/>
                        <a:ea typeface="Meiryo UI" panose="020B0604030504040204" pitchFamily="50" charset="-128"/>
                      </a:endParaRPr>
                    </a:p>
                  </a:txBody>
                  <a:tcPr marL="83127" marR="83127" marT="37148" marB="37148" anchor="ctr">
                    <a:lnB w="12700" cap="flat" cmpd="sng" algn="ctr">
                      <a:solidFill>
                        <a:schemeClr val="accent3"/>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b="0" dirty="0">
                          <a:solidFill>
                            <a:schemeClr val="tx1"/>
                          </a:solidFill>
                          <a:latin typeface="+mn-lt"/>
                          <a:ea typeface="Meiryo UI" panose="020B0604030504040204" pitchFamily="50" charset="-128"/>
                        </a:rPr>
                        <a:t>A</a:t>
                      </a:r>
                      <a:endParaRPr kumimoji="1" lang="ja-JP" altLang="en-US" sz="1000" b="0" dirty="0">
                        <a:solidFill>
                          <a:schemeClr val="tx1"/>
                        </a:solidFill>
                        <a:latin typeface="+mn-lt"/>
                        <a:ea typeface="Meiryo UI" panose="020B0604030504040204" pitchFamily="50" charset="-128"/>
                      </a:endParaRPr>
                    </a:p>
                  </a:txBody>
                  <a:tcPr marL="83127" marR="83127" marT="37148" marB="37148" anchor="ct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【2024</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2.44%</a:t>
                      </a:r>
                      <a:endParaRPr kumimoji="1" lang="ja-JP" altLang="en-US" sz="1000" dirty="0">
                        <a:solidFill>
                          <a:schemeClr val="tx1"/>
                        </a:solidFill>
                        <a:latin typeface="+mn-lt"/>
                        <a:ea typeface="Meiryo UI" panose="020B0604030504040204" pitchFamily="50" charset="-128"/>
                      </a:endParaRPr>
                    </a:p>
                  </a:txBody>
                  <a:tcPr marL="83127" marR="83127" marT="37148" marB="37148" anchor="ctr">
                    <a:lnB w="12700" cap="flat" cmpd="sng" algn="ctr">
                      <a:solidFill>
                        <a:schemeClr val="accent3"/>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b="0" dirty="0">
                          <a:solidFill>
                            <a:schemeClr val="tx1"/>
                          </a:solidFill>
                          <a:latin typeface="+mn-lt"/>
                          <a:ea typeface="Meiryo UI" panose="020B0604030504040204" pitchFamily="50" charset="-128"/>
                        </a:rPr>
                        <a:t>変更</a:t>
                      </a:r>
                      <a:endParaRPr kumimoji="1" lang="en-US" altLang="ja-JP" sz="1400" b="0" dirty="0">
                        <a:solidFill>
                          <a:schemeClr val="tx1"/>
                        </a:solidFill>
                        <a:latin typeface="+mn-lt"/>
                        <a:ea typeface="Meiryo UI" panose="020B0604030504040204" pitchFamily="50" charset="-128"/>
                      </a:endParaRPr>
                    </a:p>
                    <a:p>
                      <a:pPr algn="ctr"/>
                      <a:r>
                        <a:rPr kumimoji="1" lang="ja-JP" altLang="en-US" sz="1400" b="0" dirty="0">
                          <a:solidFill>
                            <a:schemeClr val="tx1"/>
                          </a:solidFill>
                          <a:latin typeface="+mn-lt"/>
                          <a:ea typeface="Meiryo UI" panose="020B0604030504040204" pitchFamily="50" charset="-128"/>
                        </a:rPr>
                        <a:t>なし</a:t>
                      </a:r>
                    </a:p>
                  </a:txBody>
                  <a:tcPr marL="83127" marR="83127" marT="37148" marB="37148" anchor="ctr">
                    <a:lnB w="12700" cap="flat" cmpd="sng" algn="ctr">
                      <a:solidFill>
                        <a:schemeClr val="accent3"/>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就業率</a:t>
                      </a:r>
                      <a:endParaRPr kumimoji="1" lang="en-US" altLang="ja-JP" sz="800" dirty="0">
                        <a:solidFill>
                          <a:schemeClr val="tx1"/>
                        </a:solidFill>
                        <a:latin typeface="+mn-lt"/>
                      </a:endParaRPr>
                    </a:p>
                    <a:p>
                      <a:pPr algn="l"/>
                      <a:r>
                        <a:rPr kumimoji="1" lang="ja-JP" altLang="en-US" sz="800" dirty="0">
                          <a:solidFill>
                            <a:schemeClr val="tx1"/>
                          </a:solidFill>
                          <a:latin typeface="+mn-lt"/>
                        </a:rPr>
                        <a:t>（女性・若者・高齢者）</a:t>
                      </a:r>
                    </a:p>
                    <a:p>
                      <a:pPr algn="l"/>
                      <a:r>
                        <a:rPr kumimoji="1" lang="en-US" altLang="ja-JP" sz="800" dirty="0">
                          <a:solidFill>
                            <a:schemeClr val="tx1"/>
                          </a:solidFill>
                          <a:latin typeface="+mn-lt"/>
                        </a:rPr>
                        <a:t>【2024</a:t>
                      </a:r>
                      <a:r>
                        <a:rPr kumimoji="1" lang="ja-JP" altLang="en-US" sz="800" dirty="0">
                          <a:solidFill>
                            <a:schemeClr val="tx1"/>
                          </a:solidFill>
                          <a:latin typeface="+mn-lt"/>
                        </a:rPr>
                        <a:t>年</a:t>
                      </a:r>
                      <a:r>
                        <a:rPr kumimoji="1" lang="en-US" altLang="ja-JP" sz="800" dirty="0">
                          <a:solidFill>
                            <a:schemeClr val="tx1"/>
                          </a:solidFill>
                          <a:latin typeface="+mn-lt"/>
                        </a:rPr>
                        <a:t>】</a:t>
                      </a:r>
                      <a:endParaRPr kumimoji="1" lang="en-US" altLang="ja-JP"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・女性　</a:t>
                      </a:r>
                      <a:r>
                        <a:rPr kumimoji="1" lang="en-US" altLang="ja-JP" sz="800" dirty="0">
                          <a:solidFill>
                            <a:schemeClr val="tx1"/>
                          </a:solidFill>
                          <a:latin typeface="+mn-lt"/>
                        </a:rPr>
                        <a:t>53.5</a:t>
                      </a:r>
                      <a:r>
                        <a:rPr kumimoji="1" lang="ja-JP" altLang="en-US" sz="800" dirty="0">
                          <a:solidFill>
                            <a:schemeClr val="tx1"/>
                          </a:solidFill>
                          <a:latin typeface="+mn-lt"/>
                        </a:rPr>
                        <a:t>％　（全国</a:t>
                      </a:r>
                      <a:r>
                        <a:rPr kumimoji="1" lang="en-US" altLang="ja-JP" sz="800" dirty="0">
                          <a:solidFill>
                            <a:schemeClr val="tx1"/>
                          </a:solidFill>
                          <a:latin typeface="+mn-lt"/>
                        </a:rPr>
                        <a:t>54.2</a:t>
                      </a:r>
                      <a:r>
                        <a:rPr kumimoji="1" lang="ja-JP" altLang="en-US" sz="800" dirty="0">
                          <a:solidFill>
                            <a:schemeClr val="tx1"/>
                          </a:solidFill>
                          <a:latin typeface="+mn-lt"/>
                        </a:rPr>
                        <a:t>％）（前年比</a:t>
                      </a:r>
                      <a:r>
                        <a:rPr kumimoji="1" lang="en-US" altLang="ja-JP" sz="800" dirty="0">
                          <a:solidFill>
                            <a:schemeClr val="tx1"/>
                          </a:solidFill>
                          <a:latin typeface="+mn-lt"/>
                        </a:rPr>
                        <a:t>+0.9(</a:t>
                      </a:r>
                      <a:r>
                        <a:rPr kumimoji="1" lang="ja-JP" altLang="en-US" sz="800" dirty="0">
                          <a:solidFill>
                            <a:schemeClr val="tx1"/>
                          </a:solidFill>
                          <a:latin typeface="+mn-lt"/>
                        </a:rPr>
                        <a:t>全国</a:t>
                      </a:r>
                      <a:r>
                        <a:rPr kumimoji="1" lang="en-US" altLang="ja-JP" sz="800" dirty="0">
                          <a:solidFill>
                            <a:schemeClr val="tx1"/>
                          </a:solidFill>
                          <a:latin typeface="+mn-lt"/>
                        </a:rPr>
                        <a:t>+0.6))</a:t>
                      </a:r>
                    </a:p>
                    <a:p>
                      <a:pPr algn="l"/>
                      <a:r>
                        <a:rPr kumimoji="1" lang="ja-JP" altLang="en-US" sz="800" dirty="0">
                          <a:solidFill>
                            <a:schemeClr val="tx1"/>
                          </a:solidFill>
                          <a:latin typeface="+mn-lt"/>
                        </a:rPr>
                        <a:t>・若者（</a:t>
                      </a:r>
                      <a:r>
                        <a:rPr kumimoji="1" lang="en-US" altLang="ja-JP" sz="800" dirty="0">
                          <a:solidFill>
                            <a:schemeClr val="tx1"/>
                          </a:solidFill>
                          <a:latin typeface="+mn-lt"/>
                        </a:rPr>
                        <a:t>15</a:t>
                      </a:r>
                      <a:r>
                        <a:rPr kumimoji="1" lang="ja-JP" altLang="en-US" sz="800" dirty="0">
                          <a:solidFill>
                            <a:schemeClr val="tx1"/>
                          </a:solidFill>
                          <a:latin typeface="+mn-lt"/>
                        </a:rPr>
                        <a:t>～</a:t>
                      </a:r>
                      <a:r>
                        <a:rPr kumimoji="1" lang="en-US" altLang="ja-JP" sz="800" dirty="0">
                          <a:solidFill>
                            <a:schemeClr val="tx1"/>
                          </a:solidFill>
                          <a:latin typeface="+mn-lt"/>
                        </a:rPr>
                        <a:t>34</a:t>
                      </a:r>
                      <a:r>
                        <a:rPr kumimoji="1" lang="ja-JP" altLang="en-US" sz="800" dirty="0">
                          <a:solidFill>
                            <a:schemeClr val="tx1"/>
                          </a:solidFill>
                          <a:latin typeface="+mn-lt"/>
                        </a:rPr>
                        <a:t>歳）</a:t>
                      </a:r>
                      <a:r>
                        <a:rPr kumimoji="1" lang="en-US" altLang="ja-JP" sz="800" dirty="0">
                          <a:solidFill>
                            <a:schemeClr val="tx1"/>
                          </a:solidFill>
                          <a:latin typeface="+mn-lt"/>
                        </a:rPr>
                        <a:t>70.7</a:t>
                      </a:r>
                      <a:r>
                        <a:rPr kumimoji="1" lang="ja-JP" altLang="en-US" sz="800" dirty="0">
                          <a:solidFill>
                            <a:schemeClr val="tx1"/>
                          </a:solidFill>
                          <a:latin typeface="+mn-lt"/>
                        </a:rPr>
                        <a:t>％　</a:t>
                      </a:r>
                      <a:r>
                        <a:rPr kumimoji="1" lang="en-US" altLang="ja-JP" sz="800" dirty="0">
                          <a:solidFill>
                            <a:schemeClr val="tx1"/>
                          </a:solidFill>
                          <a:latin typeface="+mn-lt"/>
                        </a:rPr>
                        <a:t>(</a:t>
                      </a:r>
                      <a:r>
                        <a:rPr kumimoji="1" lang="ja-JP" altLang="en-US" sz="800" dirty="0">
                          <a:solidFill>
                            <a:schemeClr val="tx1"/>
                          </a:solidFill>
                          <a:latin typeface="+mn-lt"/>
                        </a:rPr>
                        <a:t>全国</a:t>
                      </a:r>
                      <a:r>
                        <a:rPr kumimoji="1" lang="en-US" altLang="ja-JP" sz="800" dirty="0">
                          <a:solidFill>
                            <a:schemeClr val="tx1"/>
                          </a:solidFill>
                          <a:latin typeface="+mn-lt"/>
                        </a:rPr>
                        <a:t>69.1%</a:t>
                      </a:r>
                      <a:r>
                        <a:rPr kumimoji="1" lang="ja-JP" altLang="en-US" sz="800" dirty="0">
                          <a:solidFill>
                            <a:schemeClr val="tx1"/>
                          </a:solidFill>
                          <a:latin typeface="+mn-lt"/>
                        </a:rPr>
                        <a:t>）（前年比</a:t>
                      </a:r>
                      <a:r>
                        <a:rPr kumimoji="1" lang="en-US" altLang="ja-JP" sz="800" dirty="0">
                          <a:solidFill>
                            <a:schemeClr val="tx1"/>
                          </a:solidFill>
                          <a:latin typeface="+mn-lt"/>
                        </a:rPr>
                        <a:t>+2.1(</a:t>
                      </a:r>
                      <a:r>
                        <a:rPr kumimoji="1" lang="ja-JP" altLang="en-US" sz="800" dirty="0">
                          <a:solidFill>
                            <a:schemeClr val="tx1"/>
                          </a:solidFill>
                          <a:latin typeface="+mn-lt"/>
                        </a:rPr>
                        <a:t>全国</a:t>
                      </a:r>
                      <a:r>
                        <a:rPr kumimoji="1" lang="en-US" altLang="ja-JP" sz="800" dirty="0">
                          <a:solidFill>
                            <a:schemeClr val="tx1"/>
                          </a:solidFill>
                          <a:latin typeface="+mn-lt"/>
                        </a:rPr>
                        <a:t>+0.9)</a:t>
                      </a:r>
                      <a:r>
                        <a:rPr kumimoji="1" lang="ja-JP" altLang="en-US" sz="800" dirty="0">
                          <a:solidFill>
                            <a:schemeClr val="tx1"/>
                          </a:solidFill>
                          <a:latin typeface="+mn-lt"/>
                        </a:rPr>
                        <a:t>）</a:t>
                      </a:r>
                    </a:p>
                    <a:p>
                      <a:pPr algn="l"/>
                      <a:r>
                        <a:rPr kumimoji="1" lang="ja-JP" altLang="en-US" sz="800" dirty="0">
                          <a:solidFill>
                            <a:schemeClr val="tx1"/>
                          </a:solidFill>
                          <a:latin typeface="+mn-lt"/>
                        </a:rPr>
                        <a:t>・高齢者（</a:t>
                      </a:r>
                      <a:r>
                        <a:rPr kumimoji="1" lang="en-US" altLang="ja-JP" sz="800" dirty="0">
                          <a:solidFill>
                            <a:schemeClr val="tx1"/>
                          </a:solidFill>
                          <a:latin typeface="+mn-lt"/>
                        </a:rPr>
                        <a:t>65</a:t>
                      </a:r>
                      <a:r>
                        <a:rPr kumimoji="1" lang="ja-JP" altLang="en-US" sz="800" dirty="0">
                          <a:solidFill>
                            <a:schemeClr val="tx1"/>
                          </a:solidFill>
                          <a:latin typeface="+mn-lt"/>
                        </a:rPr>
                        <a:t>歳以上）</a:t>
                      </a:r>
                      <a:r>
                        <a:rPr kumimoji="1" lang="en-US" altLang="ja-JP" sz="800" dirty="0">
                          <a:solidFill>
                            <a:schemeClr val="tx1"/>
                          </a:solidFill>
                          <a:latin typeface="+mn-lt"/>
                        </a:rPr>
                        <a:t>22.7</a:t>
                      </a:r>
                      <a:r>
                        <a:rPr kumimoji="1" lang="ja-JP" altLang="en-US" sz="800" dirty="0">
                          <a:solidFill>
                            <a:schemeClr val="tx1"/>
                          </a:solidFill>
                          <a:latin typeface="+mn-lt"/>
                        </a:rPr>
                        <a:t>％　</a:t>
                      </a:r>
                      <a:r>
                        <a:rPr kumimoji="1" lang="en-US" altLang="ja-JP" sz="800" dirty="0">
                          <a:solidFill>
                            <a:schemeClr val="tx1"/>
                          </a:solidFill>
                          <a:latin typeface="+mn-lt"/>
                        </a:rPr>
                        <a:t>(</a:t>
                      </a:r>
                      <a:r>
                        <a:rPr kumimoji="1" lang="ja-JP" altLang="en-US" sz="800" dirty="0">
                          <a:solidFill>
                            <a:schemeClr val="tx1"/>
                          </a:solidFill>
                          <a:latin typeface="+mn-lt"/>
                        </a:rPr>
                        <a:t>全国</a:t>
                      </a:r>
                      <a:r>
                        <a:rPr kumimoji="1" lang="en-US" altLang="ja-JP" sz="800" dirty="0">
                          <a:solidFill>
                            <a:schemeClr val="tx1"/>
                          </a:solidFill>
                          <a:latin typeface="+mn-lt"/>
                        </a:rPr>
                        <a:t>25.7%</a:t>
                      </a:r>
                      <a:r>
                        <a:rPr kumimoji="1" lang="ja-JP" altLang="en-US" sz="800" dirty="0">
                          <a:solidFill>
                            <a:schemeClr val="tx1"/>
                          </a:solidFill>
                          <a:latin typeface="+mn-lt"/>
                        </a:rPr>
                        <a:t>）（前年比</a:t>
                      </a:r>
                      <a:r>
                        <a:rPr kumimoji="1" lang="en-US" altLang="ja-JP" sz="800" dirty="0">
                          <a:solidFill>
                            <a:schemeClr val="tx1"/>
                          </a:solidFill>
                          <a:latin typeface="+mn-lt"/>
                        </a:rPr>
                        <a:t>+0.8(</a:t>
                      </a:r>
                      <a:r>
                        <a:rPr kumimoji="1" lang="ja-JP" altLang="en-US" sz="800" dirty="0">
                          <a:solidFill>
                            <a:schemeClr val="tx1"/>
                          </a:solidFill>
                          <a:latin typeface="+mn-lt"/>
                        </a:rPr>
                        <a:t>全国</a:t>
                      </a:r>
                      <a:r>
                        <a:rPr kumimoji="1" lang="en-US" altLang="ja-JP" sz="800" dirty="0">
                          <a:solidFill>
                            <a:schemeClr val="tx1"/>
                          </a:solidFill>
                          <a:latin typeface="+mn-lt"/>
                        </a:rPr>
                        <a:t>+0.5)</a:t>
                      </a:r>
                      <a:r>
                        <a:rPr kumimoji="1" lang="ja-JP" altLang="en-US" sz="800" dirty="0">
                          <a:solidFill>
                            <a:schemeClr val="tx1"/>
                          </a:solidFill>
                          <a:latin typeface="+mn-lt"/>
                        </a:rPr>
                        <a:t>）</a:t>
                      </a: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608802803"/>
                  </a:ext>
                </a:extLst>
              </a:tr>
              <a:tr h="37326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j-lt"/>
                        </a:rPr>
                        <a:t>法定雇用率達成企業の割合</a:t>
                      </a:r>
                      <a:r>
                        <a:rPr kumimoji="1" lang="en-US" altLang="ja-JP" sz="800" dirty="0">
                          <a:solidFill>
                            <a:schemeClr val="tx1"/>
                          </a:solidFill>
                          <a:latin typeface="+mj-lt"/>
                        </a:rPr>
                        <a:t>【2024</a:t>
                      </a:r>
                      <a:r>
                        <a:rPr kumimoji="1" lang="ja-JP" altLang="en-US" sz="800" dirty="0">
                          <a:solidFill>
                            <a:schemeClr val="tx1"/>
                          </a:solidFill>
                          <a:latin typeface="+mj-lt"/>
                        </a:rPr>
                        <a:t>年度</a:t>
                      </a:r>
                      <a:r>
                        <a:rPr kumimoji="1" lang="en-US" altLang="ja-JP" sz="800" dirty="0">
                          <a:solidFill>
                            <a:schemeClr val="tx1"/>
                          </a:solidFill>
                          <a:latin typeface="+mj-lt"/>
                        </a:rPr>
                        <a:t>】</a:t>
                      </a:r>
                      <a:endParaRPr kumimoji="1" lang="ja-JP" altLang="en-US" sz="800" dirty="0">
                        <a:solidFill>
                          <a:schemeClr val="tx1"/>
                        </a:solidFill>
                        <a:latin typeface="+mj-lt"/>
                        <a:ea typeface="Meiryo UI" panose="020B0604030504040204" pitchFamily="50" charset="-128"/>
                      </a:endParaRPr>
                    </a:p>
                  </a:txBody>
                  <a:tcPr marL="74295" marR="74295" marT="37148" marB="37148" anchor="ctr">
                    <a:lnB w="12700" cap="flat" cmpd="sng" algn="ctr">
                      <a:solidFill>
                        <a:schemeClr val="accent3"/>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en-US" altLang="ja-JP" sz="800" kern="1200" dirty="0">
                          <a:solidFill>
                            <a:schemeClr val="tx1"/>
                          </a:solidFill>
                          <a:latin typeface="+mj-lt"/>
                          <a:ea typeface="+mn-ea"/>
                          <a:cs typeface="+mn-cs"/>
                        </a:rPr>
                        <a:t>41.7</a:t>
                      </a:r>
                      <a:r>
                        <a:rPr kumimoji="1" lang="zh-CN" altLang="en-US" sz="800" kern="1200" dirty="0">
                          <a:solidFill>
                            <a:schemeClr val="tx1"/>
                          </a:solidFill>
                          <a:latin typeface="+mj-lt"/>
                          <a:ea typeface="+mn-ea"/>
                          <a:cs typeface="+mn-cs"/>
                        </a:rPr>
                        <a:t>％（</a:t>
                      </a:r>
                      <a:r>
                        <a:rPr kumimoji="1" lang="zh-CN" altLang="en-US" sz="800" strike="noStrike" kern="1200" baseline="0" dirty="0">
                          <a:solidFill>
                            <a:schemeClr val="tx1"/>
                          </a:solidFill>
                          <a:latin typeface="+mj-lt"/>
                          <a:ea typeface="+mn-ea"/>
                          <a:cs typeface="+mn-cs"/>
                        </a:rPr>
                        <a:t>前年比</a:t>
                      </a:r>
                      <a:r>
                        <a:rPr kumimoji="1" lang="ja-JP" altLang="en-US" sz="800" strike="noStrike" kern="1200" baseline="0" dirty="0">
                          <a:solidFill>
                            <a:schemeClr val="tx1"/>
                          </a:solidFill>
                          <a:latin typeface="+mj-lt"/>
                          <a:ea typeface="+mn-ea"/>
                          <a:cs typeface="+mn-cs"/>
                        </a:rPr>
                        <a:t>▲</a:t>
                      </a:r>
                      <a:r>
                        <a:rPr kumimoji="1" lang="en-US" altLang="ja-JP" sz="800" strike="noStrike" kern="1200" baseline="0" dirty="0">
                          <a:solidFill>
                            <a:schemeClr val="tx1"/>
                          </a:solidFill>
                          <a:latin typeface="+mj-lt"/>
                          <a:ea typeface="+mn-ea"/>
                          <a:cs typeface="+mn-cs"/>
                        </a:rPr>
                        <a:t>4.4</a:t>
                      </a:r>
                      <a:r>
                        <a:rPr kumimoji="1" lang="zh-CN" altLang="en-US" sz="800" kern="1200" dirty="0">
                          <a:solidFill>
                            <a:schemeClr val="tx1"/>
                          </a:solidFill>
                          <a:latin typeface="+mj-lt"/>
                          <a:ea typeface="+mn-ea"/>
                          <a:cs typeface="+mn-cs"/>
                        </a:rPr>
                        <a:t>）全国</a:t>
                      </a:r>
                      <a:r>
                        <a:rPr kumimoji="1" lang="en-US" altLang="ja-JP" sz="800" strike="noStrike" kern="1200" dirty="0">
                          <a:solidFill>
                            <a:schemeClr val="tx1"/>
                          </a:solidFill>
                          <a:latin typeface="+mj-lt"/>
                          <a:ea typeface="+mn-ea"/>
                          <a:cs typeface="+mn-cs"/>
                        </a:rPr>
                        <a:t>46.0</a:t>
                      </a:r>
                      <a:r>
                        <a:rPr kumimoji="1" lang="zh-CN" altLang="en-US" sz="800" kern="1200" dirty="0">
                          <a:solidFill>
                            <a:schemeClr val="tx1"/>
                          </a:solidFill>
                          <a:latin typeface="+mj-lt"/>
                          <a:ea typeface="+mn-ea"/>
                          <a:cs typeface="+mn-cs"/>
                        </a:rPr>
                        <a:t>％</a:t>
                      </a:r>
                      <a:r>
                        <a:rPr kumimoji="1" lang="ja-JP" altLang="en-US" sz="800" kern="1200" dirty="0">
                          <a:solidFill>
                            <a:schemeClr val="tx1"/>
                          </a:solidFill>
                          <a:latin typeface="+mj-lt"/>
                          <a:ea typeface="+mn-ea"/>
                          <a:cs typeface="+mn-cs"/>
                        </a:rPr>
                        <a:t>（前年比▲</a:t>
                      </a:r>
                      <a:r>
                        <a:rPr kumimoji="1" lang="en-US" altLang="ja-JP" sz="800" kern="1200" dirty="0">
                          <a:solidFill>
                            <a:schemeClr val="tx1"/>
                          </a:solidFill>
                          <a:latin typeface="+mj-lt"/>
                          <a:ea typeface="+mn-ea"/>
                          <a:cs typeface="+mn-cs"/>
                        </a:rPr>
                        <a:t>4.1</a:t>
                      </a:r>
                      <a:r>
                        <a:rPr kumimoji="1" lang="ja-JP" altLang="en-US" sz="800" kern="1200" dirty="0">
                          <a:solidFill>
                            <a:schemeClr val="tx1"/>
                          </a:solidFill>
                          <a:latin typeface="+mj-lt"/>
                          <a:ea typeface="+mn-ea"/>
                          <a:cs typeface="+mn-cs"/>
                        </a:rPr>
                        <a:t>）</a:t>
                      </a:r>
                      <a:endParaRPr kumimoji="1" lang="ja-JP" altLang="en-US" sz="800" kern="1200" dirty="0">
                        <a:solidFill>
                          <a:schemeClr val="tx1"/>
                        </a:solidFill>
                        <a:latin typeface="+mj-lt"/>
                        <a:ea typeface="Meiryo UI" panose="020B0604030504040204" pitchFamily="50" charset="-128"/>
                        <a:cs typeface="+mn-cs"/>
                      </a:endParaRPr>
                    </a:p>
                  </a:txBody>
                  <a:tcPr marL="74295" marR="74295" marT="37148" marB="37148" anchor="ctr">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499881722"/>
                  </a:ext>
                </a:extLst>
              </a:tr>
            </a:tbl>
          </a:graphicData>
        </a:graphic>
      </p:graphicFrame>
      <p:sp>
        <p:nvSpPr>
          <p:cNvPr id="39" name="正方形/長方形 38">
            <a:extLst>
              <a:ext uri="{FF2B5EF4-FFF2-40B4-BE49-F238E27FC236}">
                <a16:creationId xmlns:a16="http://schemas.microsoft.com/office/drawing/2014/main" id="{807B6CC9-561D-4935-A2A1-FC5BB392F657}"/>
              </a:ext>
            </a:extLst>
          </p:cNvPr>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3</a:t>
            </a:fld>
            <a:endParaRPr lang="ja-JP" altLang="en-US">
              <a:solidFill>
                <a:prstClr val="black"/>
              </a:solidFill>
            </a:endParaRPr>
          </a:p>
        </p:txBody>
      </p:sp>
      <p:sp>
        <p:nvSpPr>
          <p:cNvPr id="21" name="テキスト ボックス 20">
            <a:extLst>
              <a:ext uri="{FF2B5EF4-FFF2-40B4-BE49-F238E27FC236}">
                <a16:creationId xmlns:a16="http://schemas.microsoft.com/office/drawing/2014/main" id="{960A8CA1-F2DA-4E0F-8AB4-C563038C5BFC}"/>
              </a:ext>
            </a:extLst>
          </p:cNvPr>
          <p:cNvSpPr txBox="1"/>
          <p:nvPr/>
        </p:nvSpPr>
        <p:spPr>
          <a:xfrm>
            <a:off x="363378" y="6618540"/>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sp>
        <p:nvSpPr>
          <p:cNvPr id="19" name="正方形/長方形 18">
            <a:extLst>
              <a:ext uri="{FF2B5EF4-FFF2-40B4-BE49-F238E27FC236}">
                <a16:creationId xmlns:a16="http://schemas.microsoft.com/office/drawing/2014/main" id="{DC44FCF3-F79F-43D5-94F0-940545D868E9}"/>
              </a:ext>
            </a:extLst>
          </p:cNvPr>
          <p:cNvSpPr/>
          <p:nvPr/>
        </p:nvSpPr>
        <p:spPr>
          <a:xfrm>
            <a:off x="3123670" y="2563120"/>
            <a:ext cx="1529973" cy="4002831"/>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3CBCF291-4FAE-4D24-AAF5-5269183EC940}"/>
              </a:ext>
            </a:extLst>
          </p:cNvPr>
          <p:cNvSpPr/>
          <p:nvPr/>
        </p:nvSpPr>
        <p:spPr>
          <a:xfrm>
            <a:off x="2000260" y="2571403"/>
            <a:ext cx="1069512" cy="400283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33972AB8-43C0-4FE6-867A-CBF68930F28A}"/>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7124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9B3496A5-BA96-45E6-BE80-133DFE8E868A}"/>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4" name="正方形/長方形 3">
            <a:extLst>
              <a:ext uri="{FF2B5EF4-FFF2-40B4-BE49-F238E27FC236}">
                <a16:creationId xmlns:a16="http://schemas.microsoft.com/office/drawing/2014/main" id="{8C4F03EC-8AA4-4FB6-8844-75CBC810DCFB}"/>
              </a:ext>
            </a:extLst>
          </p:cNvPr>
          <p:cNvSpPr/>
          <p:nvPr/>
        </p:nvSpPr>
        <p:spPr>
          <a:xfrm>
            <a:off x="156884" y="689789"/>
            <a:ext cx="8856984" cy="1892826"/>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rPr>
              <a:t>Ⅱ </a:t>
            </a:r>
            <a:r>
              <a:rPr lang="ja-JP" altLang="en-US" sz="1600" b="1" dirty="0">
                <a:latin typeface="Meiryo UI" panose="020B0604030504040204" pitchFamily="50" charset="-128"/>
                <a:ea typeface="Meiryo UI" panose="020B0604030504040204" pitchFamily="50" charset="-128"/>
              </a:rPr>
              <a:t>人口減少・超高齢社会でも持続可能な地域づくり</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④　</a:t>
            </a:r>
            <a:r>
              <a:rPr kumimoji="0" lang="ja-JP" altLang="en-US" sz="1600" b="1" dirty="0">
                <a:solidFill>
                  <a:prstClr val="black"/>
                </a:solidFill>
                <a:latin typeface="Meiryo UI" panose="020B0604030504040204" pitchFamily="50" charset="-128"/>
                <a:ea typeface="Meiryo UI" panose="020B0604030504040204" pitchFamily="50" charset="-128"/>
              </a:rPr>
              <a:t>安全・安心な地域をつくる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大規模災害に備えた防潮堤の強化や密集市街地対策の取組による安全・安心の確保のほか、プラスチックごみ対策や温室効果ガス排出量の削減等、環境にやさしい都市の実現に向けて取り組みました。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いずれも</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を達成していませんが、戦略策定時より一定の改善傾向が見られます。</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 name="Picture 4">
            <a:extLst>
              <a:ext uri="{FF2B5EF4-FFF2-40B4-BE49-F238E27FC236}">
                <a16:creationId xmlns:a16="http://schemas.microsoft.com/office/drawing/2014/main" id="{1D25FA6F-5414-44D8-9212-B9EF32DC842F}"/>
              </a:ext>
            </a:extLst>
          </p:cNvPr>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78930" y="764704"/>
            <a:ext cx="378663" cy="37866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8">
            <a:extLst>
              <a:ext uri="{FF2B5EF4-FFF2-40B4-BE49-F238E27FC236}">
                <a16:creationId xmlns:a16="http://schemas.microsoft.com/office/drawing/2014/main" id="{56F9E254-570D-4331-B011-643A3D0AFD1F}"/>
              </a:ext>
            </a:extLst>
          </p:cNvPr>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81804" y="764704"/>
            <a:ext cx="378663" cy="37866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0">
            <a:extLst>
              <a:ext uri="{FF2B5EF4-FFF2-40B4-BE49-F238E27FC236}">
                <a16:creationId xmlns:a16="http://schemas.microsoft.com/office/drawing/2014/main" id="{8F30E1F1-AF47-4D50-B933-4A35DAEADF3C}"/>
              </a:ext>
            </a:extLst>
          </p:cNvPr>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284678" y="764704"/>
            <a:ext cx="378663" cy="37866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2">
            <a:extLst>
              <a:ext uri="{FF2B5EF4-FFF2-40B4-BE49-F238E27FC236}">
                <a16:creationId xmlns:a16="http://schemas.microsoft.com/office/drawing/2014/main" id="{A892955A-8B6B-43C0-A1BF-0CB97E4F7EB4}"/>
              </a:ext>
            </a:extLst>
          </p:cNvPr>
          <p:cNvPicPr>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87552" y="764704"/>
            <a:ext cx="378663" cy="37866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4">
            <a:extLst>
              <a:ext uri="{FF2B5EF4-FFF2-40B4-BE49-F238E27FC236}">
                <a16:creationId xmlns:a16="http://schemas.microsoft.com/office/drawing/2014/main" id="{8995D3B9-F8FF-4588-BDFC-5E605C21B6E8}"/>
              </a:ext>
            </a:extLst>
          </p:cNvPr>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93300" y="764704"/>
            <a:ext cx="378663" cy="378663"/>
          </a:xfrm>
          <a:prstGeom prst="rect">
            <a:avLst/>
          </a:prstGeom>
          <a:noFill/>
          <a:extLst>
            <a:ext uri="{909E8E84-426E-40DD-AFC4-6F175D3DCCD1}">
              <a14:hiddenFill xmlns:a14="http://schemas.microsoft.com/office/drawing/2010/main">
                <a:solidFill>
                  <a:srgbClr val="FFFFFF"/>
                </a:solidFill>
              </a14:hiddenFill>
            </a:ext>
          </a:extLst>
        </p:spPr>
      </p:pic>
      <p:pic>
        <p:nvPicPr>
          <p:cNvPr id="25" name="図 24">
            <a:extLst>
              <a:ext uri="{FF2B5EF4-FFF2-40B4-BE49-F238E27FC236}">
                <a16:creationId xmlns:a16="http://schemas.microsoft.com/office/drawing/2014/main" id="{33E876C3-CC45-4FE0-8AC9-66DA85F00F35}"/>
              </a:ext>
            </a:extLst>
          </p:cNvPr>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7090426" y="764704"/>
            <a:ext cx="378663" cy="378663"/>
          </a:xfrm>
          <a:prstGeom prst="rect">
            <a:avLst/>
          </a:prstGeom>
        </p:spPr>
      </p:pic>
      <p:pic>
        <p:nvPicPr>
          <p:cNvPr id="26" name="図 25">
            <a:extLst>
              <a:ext uri="{FF2B5EF4-FFF2-40B4-BE49-F238E27FC236}">
                <a16:creationId xmlns:a16="http://schemas.microsoft.com/office/drawing/2014/main" id="{690D2127-2C03-4F0B-BB6C-28713DC4A4A7}"/>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7896174" y="764704"/>
            <a:ext cx="378663" cy="378663"/>
          </a:xfrm>
          <a:prstGeom prst="rect">
            <a:avLst/>
          </a:prstGeom>
        </p:spPr>
      </p:pic>
      <p:pic>
        <p:nvPicPr>
          <p:cNvPr id="27" name="図 26">
            <a:extLst>
              <a:ext uri="{FF2B5EF4-FFF2-40B4-BE49-F238E27FC236}">
                <a16:creationId xmlns:a16="http://schemas.microsoft.com/office/drawing/2014/main" id="{BF68EFA7-FEC4-4FC9-A0F0-BCB94B87D5BA}"/>
              </a:ext>
            </a:extLst>
          </p:cNvPr>
          <p:cNvPicPr>
            <a:picLocks/>
          </p:cNvPicPr>
          <p:nvPr/>
        </p:nvPicPr>
        <p:blipFill>
          <a:blip r:embed="rId10" cstate="print">
            <a:extLst>
              <a:ext uri="{28A0092B-C50C-407E-A947-70E740481C1C}">
                <a14:useLocalDpi xmlns:a14="http://schemas.microsoft.com/office/drawing/2010/main" val="0"/>
              </a:ext>
            </a:extLst>
          </a:blip>
          <a:stretch>
            <a:fillRect/>
          </a:stretch>
        </p:blipFill>
        <p:spPr>
          <a:xfrm>
            <a:off x="8701923" y="764704"/>
            <a:ext cx="378663" cy="378663"/>
          </a:xfrm>
          <a:prstGeom prst="rect">
            <a:avLst/>
          </a:prstGeom>
        </p:spPr>
      </p:pic>
      <p:pic>
        <p:nvPicPr>
          <p:cNvPr id="28" name="図 27">
            <a:extLst>
              <a:ext uri="{FF2B5EF4-FFF2-40B4-BE49-F238E27FC236}">
                <a16:creationId xmlns:a16="http://schemas.microsoft.com/office/drawing/2014/main" id="{3A2C2650-B9CE-498B-8A8F-0D32A0D2202E}"/>
              </a:ext>
            </a:extLst>
          </p:cNvPr>
          <p:cNvPicPr>
            <a:picLocks/>
          </p:cNvPicPr>
          <p:nvPr/>
        </p:nvPicPr>
        <p:blipFill>
          <a:blip r:embed="rId11" cstate="print">
            <a:extLst>
              <a:ext uri="{28A0092B-C50C-407E-A947-70E740481C1C}">
                <a14:useLocalDpi xmlns:a14="http://schemas.microsoft.com/office/drawing/2010/main" val="0"/>
              </a:ext>
            </a:extLst>
          </a:blip>
          <a:stretch>
            <a:fillRect/>
          </a:stretch>
        </p:blipFill>
        <p:spPr>
          <a:xfrm>
            <a:off x="5076056" y="764704"/>
            <a:ext cx="378663" cy="378663"/>
          </a:xfrm>
          <a:prstGeom prst="rect">
            <a:avLst/>
          </a:prstGeom>
        </p:spPr>
      </p:pic>
      <p:pic>
        <p:nvPicPr>
          <p:cNvPr id="29" name="Picture 17">
            <a:extLst>
              <a:ext uri="{FF2B5EF4-FFF2-40B4-BE49-F238E27FC236}">
                <a16:creationId xmlns:a16="http://schemas.microsoft.com/office/drawing/2014/main" id="{ED706F2F-F85E-480F-A73D-356305661B0A}"/>
              </a:ext>
            </a:extLst>
          </p:cNvPr>
          <p:cNvPicPr>
            <a:picLocks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8299048" y="764704"/>
            <a:ext cx="378663" cy="37866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1" name="表 30">
            <a:extLst>
              <a:ext uri="{FF2B5EF4-FFF2-40B4-BE49-F238E27FC236}">
                <a16:creationId xmlns:a16="http://schemas.microsoft.com/office/drawing/2014/main" id="{48D250B7-EBAD-4298-B90F-D422E8EB32DB}"/>
              </a:ext>
            </a:extLst>
          </p:cNvPr>
          <p:cNvGraphicFramePr>
            <a:graphicFrameLocks noGrp="1"/>
          </p:cNvGraphicFramePr>
          <p:nvPr>
            <p:extLst>
              <p:ext uri="{D42A27DB-BD31-4B8C-83A1-F6EECF244321}">
                <p14:modId xmlns:p14="http://schemas.microsoft.com/office/powerpoint/2010/main" val="4079297705"/>
              </p:ext>
            </p:extLst>
          </p:nvPr>
        </p:nvGraphicFramePr>
        <p:xfrm>
          <a:off x="179512" y="2556320"/>
          <a:ext cx="8867480" cy="3704341"/>
        </p:xfrm>
        <a:graphic>
          <a:graphicData uri="http://schemas.openxmlformats.org/drawingml/2006/table">
            <a:tbl>
              <a:tblPr firstRow="1" bandRow="1">
                <a:tableStyleId>{F5AB1C69-6EDB-4FF4-983F-18BD219EF322}</a:tableStyleId>
              </a:tblPr>
              <a:tblGrid>
                <a:gridCol w="1477603">
                  <a:extLst>
                    <a:ext uri="{9D8B030D-6E8A-4147-A177-3AD203B41FA5}">
                      <a16:colId xmlns:a16="http://schemas.microsoft.com/office/drawing/2014/main" val="1433173782"/>
                    </a:ext>
                  </a:extLst>
                </a:gridCol>
                <a:gridCol w="933912">
                  <a:extLst>
                    <a:ext uri="{9D8B030D-6E8A-4147-A177-3AD203B41FA5}">
                      <a16:colId xmlns:a16="http://schemas.microsoft.com/office/drawing/2014/main" val="1700687111"/>
                    </a:ext>
                  </a:extLst>
                </a:gridCol>
                <a:gridCol w="992859">
                  <a:extLst>
                    <a:ext uri="{9D8B030D-6E8A-4147-A177-3AD203B41FA5}">
                      <a16:colId xmlns:a16="http://schemas.microsoft.com/office/drawing/2014/main" val="3552610994"/>
                    </a:ext>
                  </a:extLst>
                </a:gridCol>
                <a:gridCol w="428203">
                  <a:extLst>
                    <a:ext uri="{9D8B030D-6E8A-4147-A177-3AD203B41FA5}">
                      <a16:colId xmlns:a16="http://schemas.microsoft.com/office/drawing/2014/main" val="1759975160"/>
                    </a:ext>
                  </a:extLst>
                </a:gridCol>
                <a:gridCol w="948004">
                  <a:extLst>
                    <a:ext uri="{9D8B030D-6E8A-4147-A177-3AD203B41FA5}">
                      <a16:colId xmlns:a16="http://schemas.microsoft.com/office/drawing/2014/main" val="304697467"/>
                    </a:ext>
                  </a:extLst>
                </a:gridCol>
                <a:gridCol w="733097">
                  <a:extLst>
                    <a:ext uri="{9D8B030D-6E8A-4147-A177-3AD203B41FA5}">
                      <a16:colId xmlns:a16="http://schemas.microsoft.com/office/drawing/2014/main" val="779577336"/>
                    </a:ext>
                  </a:extLst>
                </a:gridCol>
                <a:gridCol w="1111469">
                  <a:extLst>
                    <a:ext uri="{9D8B030D-6E8A-4147-A177-3AD203B41FA5}">
                      <a16:colId xmlns:a16="http://schemas.microsoft.com/office/drawing/2014/main" val="1469281846"/>
                    </a:ext>
                  </a:extLst>
                </a:gridCol>
                <a:gridCol w="2242333">
                  <a:extLst>
                    <a:ext uri="{9D8B030D-6E8A-4147-A177-3AD203B41FA5}">
                      <a16:colId xmlns:a16="http://schemas.microsoft.com/office/drawing/2014/main" val="2979112779"/>
                    </a:ext>
                  </a:extLst>
                </a:gridCol>
              </a:tblGrid>
              <a:tr h="393000">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具体的目標</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a:t>
                      </a:r>
                      <a:r>
                        <a:rPr kumimoji="1" lang="en-US" altLang="ja-JP" sz="1100" dirty="0"/>
                        <a:t>KPI</a:t>
                      </a:r>
                      <a:r>
                        <a:rPr kumimoji="1" lang="ja-JP" altLang="en-US" sz="1100" dirty="0"/>
                        <a:t>）</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戦略策定時</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uLnTx/>
                          <a:uFillTx/>
                          <a:latin typeface="Meiryo UI"/>
                          <a:ea typeface="+mn-ea"/>
                          <a:cs typeface="+mn-cs"/>
                        </a:rPr>
                        <a:t>実績値</a:t>
                      </a:r>
                      <a:endParaRPr kumimoji="1" lang="en-US" altLang="ja-JP" sz="1100" b="1" i="0" u="none" strike="noStrike" kern="1200" cap="none" spc="0" normalizeH="0" baseline="0" noProof="0" dirty="0">
                        <a:ln>
                          <a:noFill/>
                        </a:ln>
                        <a:solidFill>
                          <a:srgbClr val="FF0000"/>
                        </a:solidFill>
                        <a:effectLst/>
                        <a:uLnTx/>
                        <a:uFillTx/>
                        <a:latin typeface="Meiryo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a:t>
                      </a:r>
                      <a:r>
                        <a:rPr kumimoji="1" lang="en-US" altLang="ja-JP" sz="800" b="1" i="0" u="sng" strike="noStrike" kern="1200" cap="none" spc="0" normalizeH="0" baseline="0" noProof="0" dirty="0">
                          <a:ln>
                            <a:noFill/>
                          </a:ln>
                          <a:solidFill>
                            <a:prstClr val="white"/>
                          </a:solidFill>
                          <a:effectLst/>
                          <a:uLnTx/>
                          <a:uFillTx/>
                          <a:latin typeface="Meiryo UI"/>
                          <a:ea typeface="+mn-ea"/>
                          <a:cs typeface="+mn-cs"/>
                        </a:rPr>
                        <a:t>R6.10</a:t>
                      </a: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月時点）</a:t>
                      </a:r>
                      <a:endParaRPr kumimoji="1" lang="en-US" altLang="ja-JP" sz="800" b="1" i="0" u="sng" strike="noStrike" kern="1200" cap="none" spc="0" normalizeH="0" baseline="0" noProof="0" dirty="0">
                        <a:ln>
                          <a:noFill/>
                        </a:ln>
                        <a:solidFill>
                          <a:prstClr val="white"/>
                        </a:solidFill>
                        <a:effectLst/>
                        <a:uLnTx/>
                        <a:uFillTx/>
                        <a:latin typeface="Meiryo UI"/>
                        <a:ea typeface="+mn-ea"/>
                        <a:cs typeface="+mn-cs"/>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達成状況</a:t>
                      </a:r>
                      <a:endParaRPr kumimoji="1" lang="en-US" altLang="ja-JP" sz="1100" b="1" dirty="0">
                        <a:solidFill>
                          <a:schemeClr val="bg1"/>
                        </a:solidFill>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3"/>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en-US" altLang="ja-JP" sz="1100" b="1" dirty="0">
                        <a:solidFill>
                          <a:schemeClr val="bg1"/>
                        </a:solidFill>
                      </a:endParaRPr>
                    </a:p>
                  </a:txBody>
                  <a:tcPr marL="74295" marR="74295" marT="37148" marB="37148" anchor="ctr">
                    <a:lnT w="12700" cap="flat" cmpd="sng" algn="ctr">
                      <a:solidFill>
                        <a:schemeClr val="accent3"/>
                      </a:solidFill>
                      <a:prstDash val="solid"/>
                      <a:round/>
                      <a:headEnd type="none" w="med" len="med"/>
                      <a:tailEnd type="none" w="med" len="med"/>
                    </a:lnT>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lnT w="12700" cap="flat" cmpd="sng" algn="ctr">
                      <a:solidFill>
                        <a:schemeClr val="accent3"/>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875348">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74625" indent="-174625"/>
                      <a:r>
                        <a:rPr kumimoji="1" lang="ja-JP" altLang="en-US" sz="1050" b="1" dirty="0">
                          <a:latin typeface="+mn-lt"/>
                        </a:rPr>
                        <a:t>○地震による被害予測</a:t>
                      </a:r>
                      <a:endParaRPr kumimoji="1" lang="en-US" altLang="ja-JP" sz="1050" b="1" dirty="0">
                        <a:latin typeface="+mn-lt"/>
                      </a:endParaRPr>
                    </a:p>
                    <a:p>
                      <a:pPr marL="174625" indent="-174625"/>
                      <a:r>
                        <a:rPr kumimoji="1" lang="ja-JP" altLang="en-US" sz="1050" b="1" dirty="0">
                          <a:latin typeface="+mn-lt"/>
                        </a:rPr>
                        <a:t>　：限りなくゼロに</a:t>
                      </a:r>
                    </a:p>
                    <a:p>
                      <a:pPr marL="174625" indent="7938"/>
                      <a:r>
                        <a:rPr kumimoji="1" lang="ja-JP" altLang="en-US" sz="1050" b="1" dirty="0">
                          <a:latin typeface="+mn-lt"/>
                        </a:rPr>
                        <a:t>（</a:t>
                      </a:r>
                      <a:r>
                        <a:rPr kumimoji="1" lang="en-US" altLang="ja-JP" sz="1050" b="1" dirty="0">
                          <a:latin typeface="+mn-lt"/>
                        </a:rPr>
                        <a:t>2024</a:t>
                      </a:r>
                      <a:r>
                        <a:rPr kumimoji="1" lang="ja-JP" altLang="en-US" sz="1050" b="1" dirty="0">
                          <a:latin typeface="+mn-lt"/>
                        </a:rPr>
                        <a:t>年まで）</a:t>
                      </a:r>
                      <a:endParaRPr kumimoji="1" lang="ja-JP" altLang="en-US" sz="1050" b="1" dirty="0">
                        <a:latin typeface="+mn-lt"/>
                        <a:ea typeface="Meiryo UI" panose="020B0604030504040204" pitchFamily="50" charset="-128"/>
                      </a:endParaRPr>
                    </a:p>
                  </a:txBody>
                  <a:tcPr marL="74295" marR="74295" marT="37148" marB="37148" anchor="ctr">
                    <a:lnL w="12700" cap="flat" cmpd="sng" algn="ctr">
                      <a:solidFill>
                        <a:schemeClr val="accent3"/>
                      </a:solidFill>
                      <a:prstDash val="solid"/>
                      <a:round/>
                      <a:headEnd type="none" w="med" len="med"/>
                      <a:tailEnd type="none" w="med" len="med"/>
                    </a:ln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zh-TW" altLang="en-US" sz="1000" dirty="0">
                          <a:latin typeface="+mn-lt"/>
                        </a:rPr>
                        <a:t>約</a:t>
                      </a:r>
                      <a:r>
                        <a:rPr kumimoji="1" lang="en-US" altLang="zh-TW" sz="1000" dirty="0">
                          <a:latin typeface="+mn-lt"/>
                        </a:rPr>
                        <a:t>134,000</a:t>
                      </a:r>
                      <a:r>
                        <a:rPr kumimoji="1" lang="zh-TW" altLang="en-US" sz="1000" dirty="0">
                          <a:latin typeface="+mn-lt"/>
                        </a:rPr>
                        <a:t>人</a:t>
                      </a:r>
                      <a:endParaRPr kumimoji="1" lang="en-US" altLang="zh-TW" sz="1000" dirty="0">
                        <a:latin typeface="+mn-lt"/>
                      </a:endParaRPr>
                    </a:p>
                    <a:p>
                      <a:pPr algn="ctr"/>
                      <a:r>
                        <a:rPr kumimoji="1" lang="zh-TW" altLang="en-US" sz="1000" dirty="0">
                          <a:latin typeface="+mn-lt"/>
                        </a:rPr>
                        <a:t>（</a:t>
                      </a:r>
                      <a:r>
                        <a:rPr kumimoji="1" lang="en-US" altLang="zh-TW" sz="1000" dirty="0">
                          <a:latin typeface="+mn-lt"/>
                        </a:rPr>
                        <a:t>2013</a:t>
                      </a:r>
                      <a:r>
                        <a:rPr kumimoji="1" lang="zh-TW" altLang="en-US" sz="1000" dirty="0">
                          <a:latin typeface="+mn-lt"/>
                        </a:rPr>
                        <a:t>年度公表）</a:t>
                      </a:r>
                      <a:endParaRPr kumimoji="1" lang="ja-JP" altLang="en-US" sz="1000" dirty="0">
                        <a:latin typeface="+mn-lt"/>
                        <a:ea typeface="Meiryo UI" panose="020B0604030504040204" pitchFamily="50" charset="-128"/>
                      </a:endParaRPr>
                    </a:p>
                  </a:txBody>
                  <a:tcPr marL="74295" marR="74295" marT="37148" marB="37148" anchor="ct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endParaRPr kumimoji="1" lang="en-US" altLang="ja-JP" sz="1000" dirty="0">
                        <a:latin typeface="+mn-lt"/>
                      </a:endParaRPr>
                    </a:p>
                    <a:p>
                      <a:pPr algn="ctr"/>
                      <a:endParaRPr kumimoji="1" lang="en-US" altLang="ja-JP" sz="1000" dirty="0">
                        <a:latin typeface="+mn-lt"/>
                      </a:endParaRPr>
                    </a:p>
                    <a:p>
                      <a:pPr algn="ctr"/>
                      <a:endParaRPr kumimoji="1" lang="en-US" altLang="ja-JP" sz="1000" dirty="0">
                        <a:latin typeface="+mn-lt"/>
                      </a:endParaRPr>
                    </a:p>
                    <a:p>
                      <a:pPr algn="ctr"/>
                      <a:r>
                        <a:rPr kumimoji="1" lang="en-US" altLang="ja-JP" sz="1000" dirty="0">
                          <a:latin typeface="+mn-lt"/>
                        </a:rPr>
                        <a:t>【2018</a:t>
                      </a:r>
                      <a:r>
                        <a:rPr kumimoji="1" lang="ja-JP" altLang="en-US" sz="1000" dirty="0">
                          <a:latin typeface="+mn-lt"/>
                        </a:rPr>
                        <a:t>年度</a:t>
                      </a:r>
                      <a:r>
                        <a:rPr kumimoji="1" lang="en-US" altLang="ja-JP" sz="1000" dirty="0">
                          <a:latin typeface="+mn-lt"/>
                        </a:rPr>
                        <a:t>】</a:t>
                      </a:r>
                    </a:p>
                    <a:p>
                      <a:pPr algn="ctr"/>
                      <a:r>
                        <a:rPr kumimoji="1" lang="en-US" altLang="ja-JP" sz="1000" dirty="0">
                          <a:latin typeface="+mn-lt"/>
                        </a:rPr>
                        <a:t>24,000</a:t>
                      </a:r>
                      <a:r>
                        <a:rPr kumimoji="1" lang="ja-JP" altLang="en-US" sz="1000" dirty="0">
                          <a:latin typeface="+mn-lt"/>
                        </a:rPr>
                        <a:t>人</a:t>
                      </a:r>
                      <a:endParaRPr kumimoji="1" lang="en-US" altLang="ja-JP" sz="1000" dirty="0">
                        <a:latin typeface="+mn-lt"/>
                      </a:endParaRPr>
                    </a:p>
                    <a:p>
                      <a:pPr algn="ctr"/>
                      <a:r>
                        <a:rPr kumimoji="1" lang="ja-JP" altLang="en-US" sz="1000" dirty="0">
                          <a:latin typeface="+mn-lt"/>
                        </a:rPr>
                        <a:t>（推定値）</a:t>
                      </a:r>
                      <a:endParaRPr kumimoji="1" lang="en-US" altLang="ja-JP" sz="1000" dirty="0">
                        <a:latin typeface="+mn-lt"/>
                      </a:endParaRPr>
                    </a:p>
                    <a:p>
                      <a:pPr algn="ctr"/>
                      <a:r>
                        <a:rPr kumimoji="1" lang="en-US" altLang="ja-JP" sz="1000" dirty="0">
                          <a:latin typeface="+mn-lt"/>
                        </a:rPr>
                        <a:t>※2018</a:t>
                      </a:r>
                      <a:r>
                        <a:rPr kumimoji="1" lang="ja-JP" altLang="en-US" sz="1000" dirty="0">
                          <a:latin typeface="+mn-lt"/>
                        </a:rPr>
                        <a:t>年度までの主要な施設整備効果を見込んだもの</a:t>
                      </a:r>
                      <a:endParaRPr kumimoji="1" lang="en-US" altLang="ja-JP" sz="1000" dirty="0">
                        <a:latin typeface="+mn-lt"/>
                      </a:endParaRPr>
                    </a:p>
                    <a:p>
                      <a:pPr algn="ctr"/>
                      <a:endParaRPr kumimoji="1" lang="ja-JP" altLang="en-US" sz="1000" dirty="0">
                        <a:latin typeface="+mn-lt"/>
                        <a:ea typeface="Meiryo UI" panose="020B0604030504040204" pitchFamily="50" charset="-128"/>
                      </a:endParaRPr>
                    </a:p>
                  </a:txBody>
                  <a:tcPr marL="74295" marR="74295" marT="37148" marB="37148" anchor="ct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latin typeface="Meiryo UI" panose="020B0604030504040204" pitchFamily="50" charset="-128"/>
                          <a:ea typeface="Meiryo UI" panose="020B0604030504040204" pitchFamily="50" charset="-128"/>
                        </a:rPr>
                        <a:t>B</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000" dirty="0">
                          <a:solidFill>
                            <a:schemeClr val="tx1"/>
                          </a:solidFill>
                          <a:latin typeface="+mn-lt"/>
                        </a:rPr>
                        <a:t>現在、新たな被害想定の見直しを行っているところ</a:t>
                      </a:r>
                      <a:endParaRPr kumimoji="1" lang="ja-JP" altLang="en-US" sz="1000" dirty="0">
                        <a:solidFill>
                          <a:schemeClr val="tx1"/>
                        </a:solidFill>
                        <a:latin typeface="+mn-lt"/>
                        <a:ea typeface="Meiryo UI" panose="020B0604030504040204" pitchFamily="50" charset="-128"/>
                      </a:endParaRPr>
                    </a:p>
                  </a:txBody>
                  <a:tcPr marL="74295" marR="74295" marT="37148" marB="37148" anchor="ct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dirty="0">
                          <a:latin typeface="Meiryo UI" panose="020B0604030504040204" pitchFamily="50" charset="-128"/>
                          <a:ea typeface="Meiryo UI" panose="020B0604030504040204" pitchFamily="50" charset="-128"/>
                        </a:rPr>
                        <a:t>変更</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なし</a:t>
                      </a: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大阪府強靭化地域計画の進捗状況</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solidFill>
                            <a:schemeClr val="tx1"/>
                          </a:solidFill>
                        </a:rPr>
                        <a:t>同計画の進捗状況の評価結果として、</a:t>
                      </a:r>
                      <a:r>
                        <a:rPr kumimoji="1" lang="en-US" altLang="ja-JP" sz="800" dirty="0">
                          <a:solidFill>
                            <a:schemeClr val="tx1"/>
                          </a:solidFill>
                        </a:rPr>
                        <a:t>2024</a:t>
                      </a:r>
                      <a:r>
                        <a:rPr kumimoji="1" lang="ja-JP" altLang="en-US" sz="800" dirty="0">
                          <a:solidFill>
                            <a:schemeClr val="tx1"/>
                          </a:solidFill>
                        </a:rPr>
                        <a:t>年度は、「起きてはならない最悪の事態」ごとの施策の進捗状況の評価について、</a:t>
                      </a:r>
                      <a:r>
                        <a:rPr kumimoji="1" lang="en-US" altLang="ja-JP" sz="800" dirty="0">
                          <a:solidFill>
                            <a:schemeClr val="tx1"/>
                          </a:solidFill>
                        </a:rPr>
                        <a:t>41</a:t>
                      </a:r>
                      <a:r>
                        <a:rPr kumimoji="1" lang="ja-JP" altLang="en-US" sz="800" dirty="0">
                          <a:solidFill>
                            <a:schemeClr val="tx1"/>
                          </a:solidFill>
                        </a:rPr>
                        <a:t>項目全てについて概ね計画通り進んだ。</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608802803"/>
                  </a:ext>
                </a:extLst>
              </a:tr>
              <a:tr h="8753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rPr>
                        <a:t>密集市街地対策の状況</a:t>
                      </a:r>
                      <a:endParaRPr kumimoji="1" lang="en-US" altLang="ja-JP"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rPr>
                        <a:t>府内の「地震時等に著しく危険な密集市街地」取組方針決定時の取組が必要な面積</a:t>
                      </a:r>
                      <a:r>
                        <a:rPr kumimoji="1" lang="en-US" altLang="ja-JP" sz="800" dirty="0">
                          <a:solidFill>
                            <a:schemeClr val="tx1"/>
                          </a:solidFill>
                        </a:rPr>
                        <a:t>2,248ha</a:t>
                      </a:r>
                      <a:r>
                        <a:rPr kumimoji="1" lang="ja-JP" altLang="en-US" sz="800" dirty="0">
                          <a:solidFill>
                            <a:schemeClr val="tx1"/>
                          </a:solidFill>
                        </a:rPr>
                        <a:t>（平成</a:t>
                      </a:r>
                      <a:r>
                        <a:rPr kumimoji="1" lang="en-US" altLang="ja-JP" sz="800" dirty="0">
                          <a:solidFill>
                            <a:schemeClr val="tx1"/>
                          </a:solidFill>
                        </a:rPr>
                        <a:t>24</a:t>
                      </a:r>
                      <a:r>
                        <a:rPr kumimoji="1" lang="ja-JP" altLang="en-US" sz="800" dirty="0">
                          <a:solidFill>
                            <a:schemeClr val="tx1"/>
                          </a:solidFill>
                        </a:rPr>
                        <a:t>年度末時点）が令和</a:t>
                      </a:r>
                      <a:r>
                        <a:rPr kumimoji="1" lang="en-US" altLang="ja-JP" sz="800" dirty="0">
                          <a:solidFill>
                            <a:schemeClr val="tx1"/>
                          </a:solidFill>
                        </a:rPr>
                        <a:t>6</a:t>
                      </a:r>
                      <a:r>
                        <a:rPr kumimoji="1" lang="ja-JP" altLang="en-US" sz="800" dirty="0">
                          <a:solidFill>
                            <a:schemeClr val="tx1"/>
                          </a:solidFill>
                        </a:rPr>
                        <a:t>年度末時点で</a:t>
                      </a:r>
                      <a:r>
                        <a:rPr kumimoji="1" lang="en-US" altLang="ja-JP" sz="800" dirty="0">
                          <a:solidFill>
                            <a:schemeClr val="tx1"/>
                          </a:solidFill>
                        </a:rPr>
                        <a:t>425ha</a:t>
                      </a:r>
                      <a:r>
                        <a:rPr kumimoji="1" lang="ja-JP" altLang="en-US" sz="800" dirty="0">
                          <a:solidFill>
                            <a:schemeClr val="tx1"/>
                          </a:solidFill>
                        </a:rPr>
                        <a:t>となった。</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accent3"/>
                      </a:solidFill>
                      <a:prstDash val="solid"/>
                      <a:round/>
                      <a:headEnd type="none" w="med" len="med"/>
                      <a:tailEnd type="none" w="med" len="med"/>
                    </a:lnR>
                  </a:tcPr>
                </a:tc>
                <a:extLst>
                  <a:ext uri="{0D108BD9-81ED-4DB2-BD59-A6C34878D82A}">
                    <a16:rowId xmlns:a16="http://schemas.microsoft.com/office/drawing/2014/main" val="2882431923"/>
                  </a:ext>
                </a:extLst>
              </a:tr>
              <a:tr h="154406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indent="0"/>
                      <a:r>
                        <a:rPr kumimoji="1" lang="ja-JP" altLang="en-US" sz="1050" b="1" dirty="0">
                          <a:latin typeface="+mn-lt"/>
                        </a:rPr>
                        <a:t>○温室効果ガス排出量</a:t>
                      </a:r>
                      <a:endParaRPr kumimoji="1" lang="en-US" altLang="ja-JP" sz="1050" b="1" dirty="0">
                        <a:latin typeface="+mn-lt"/>
                      </a:endParaRPr>
                    </a:p>
                    <a:p>
                      <a:pPr marL="177800" indent="-177800"/>
                      <a:r>
                        <a:rPr kumimoji="1" lang="ja-JP" altLang="en-US" sz="1050" b="1" dirty="0">
                          <a:latin typeface="+mn-lt"/>
                        </a:rPr>
                        <a:t>　：</a:t>
                      </a:r>
                      <a:r>
                        <a:rPr kumimoji="1" lang="en-US" altLang="ja-JP" sz="1050" b="1" u="none" strike="noStrike" kern="1200" cap="none" spc="0" normalizeH="0" baseline="0" noProof="0" dirty="0">
                          <a:ln>
                            <a:noFill/>
                          </a:ln>
                          <a:solidFill>
                            <a:prstClr val="black"/>
                          </a:solidFill>
                          <a:effectLst/>
                          <a:uLnTx/>
                          <a:uFillTx/>
                          <a:latin typeface="+mn-lt"/>
                        </a:rPr>
                        <a:t>2030</a:t>
                      </a:r>
                      <a:r>
                        <a:rPr kumimoji="1" lang="ja-JP" altLang="en-US" sz="1050" b="1" u="none" strike="noStrike" kern="1200" cap="none" spc="0" normalizeH="0" baseline="0" noProof="0" dirty="0">
                          <a:ln>
                            <a:noFill/>
                          </a:ln>
                          <a:solidFill>
                            <a:prstClr val="black"/>
                          </a:solidFill>
                          <a:effectLst/>
                          <a:uLnTx/>
                          <a:uFillTx/>
                          <a:latin typeface="+mn-lt"/>
                        </a:rPr>
                        <a:t>年度の府域の温室効果ガス排出量を</a:t>
                      </a:r>
                      <a:r>
                        <a:rPr kumimoji="1" lang="en-US" altLang="ja-JP" sz="1050" b="1" u="none" strike="noStrike" kern="1200" cap="none" spc="0" normalizeH="0" baseline="0" noProof="0" dirty="0">
                          <a:ln>
                            <a:noFill/>
                          </a:ln>
                          <a:solidFill>
                            <a:prstClr val="black"/>
                          </a:solidFill>
                          <a:effectLst/>
                          <a:uLnTx/>
                          <a:uFillTx/>
                          <a:latin typeface="+mn-lt"/>
                        </a:rPr>
                        <a:t>2013</a:t>
                      </a:r>
                      <a:r>
                        <a:rPr kumimoji="1" lang="ja-JP" altLang="en-US" sz="1050" b="1" u="none" strike="noStrike" kern="1200" cap="none" spc="0" normalizeH="0" baseline="0" noProof="0" dirty="0">
                          <a:ln>
                            <a:noFill/>
                          </a:ln>
                          <a:solidFill>
                            <a:prstClr val="black"/>
                          </a:solidFill>
                          <a:effectLst/>
                          <a:uLnTx/>
                          <a:uFillTx/>
                          <a:latin typeface="+mn-lt"/>
                        </a:rPr>
                        <a:t>年度比で</a:t>
                      </a:r>
                      <a:r>
                        <a:rPr kumimoji="1" lang="en-US" altLang="ja-JP" sz="1050" b="1" u="none" strike="noStrike" kern="1200" cap="none" spc="0" normalizeH="0" baseline="0" noProof="0" dirty="0">
                          <a:ln>
                            <a:noFill/>
                          </a:ln>
                          <a:solidFill>
                            <a:prstClr val="black"/>
                          </a:solidFill>
                          <a:effectLst/>
                          <a:uLnTx/>
                          <a:uFillTx/>
                          <a:latin typeface="+mn-lt"/>
                        </a:rPr>
                        <a:t>40</a:t>
                      </a:r>
                      <a:r>
                        <a:rPr kumimoji="1" lang="ja-JP" altLang="en-US" sz="1050" b="1" u="none" strike="noStrike" kern="1200" cap="none" spc="0" normalizeH="0" baseline="0" noProof="0" dirty="0">
                          <a:ln>
                            <a:noFill/>
                          </a:ln>
                          <a:solidFill>
                            <a:prstClr val="black"/>
                          </a:solidFill>
                          <a:effectLst/>
                          <a:uLnTx/>
                          <a:uFillTx/>
                          <a:latin typeface="+mn-lt"/>
                        </a:rPr>
                        <a:t>％削減</a:t>
                      </a:r>
                      <a:endParaRPr kumimoji="1" lang="ja-JP" altLang="en-US" sz="1050" b="1" dirty="0">
                        <a:latin typeface="+mn-lt"/>
                        <a:ea typeface="Meiryo UI" panose="020B0604030504040204" pitchFamily="50" charset="-128"/>
                      </a:endParaRPr>
                    </a:p>
                  </a:txBody>
                  <a:tcPr marL="74295" marR="74295" marT="37148" marB="37148" anchor="ctr">
                    <a:lnL w="12700" cap="flat" cmpd="sng" algn="ctr">
                      <a:solidFill>
                        <a:schemeClr val="accent3"/>
                      </a:solidFill>
                      <a:prstDash val="solid"/>
                      <a:round/>
                      <a:headEnd type="none" w="med" len="med"/>
                      <a:tailEnd type="none" w="med" len="med"/>
                    </a:lnL>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latin typeface="+mn-lt"/>
                        </a:rPr>
                        <a:t>【2018</a:t>
                      </a:r>
                      <a:r>
                        <a:rPr kumimoji="1" lang="ja-JP" altLang="en-US" sz="1000" dirty="0">
                          <a:latin typeface="+mn-lt"/>
                        </a:rPr>
                        <a:t>年度</a:t>
                      </a:r>
                      <a:r>
                        <a:rPr kumimoji="1" lang="en-US" altLang="ja-JP" sz="1000" dirty="0">
                          <a:latin typeface="+mn-lt"/>
                        </a:rPr>
                        <a:t>】</a:t>
                      </a:r>
                    </a:p>
                    <a:p>
                      <a:pPr algn="ctr"/>
                      <a:r>
                        <a:rPr kumimoji="1" lang="en-US" altLang="ja-JP" sz="1000" dirty="0">
                          <a:latin typeface="+mn-lt"/>
                        </a:rPr>
                        <a:t>2013</a:t>
                      </a:r>
                      <a:r>
                        <a:rPr kumimoji="1" lang="ja-JP" altLang="en-US" sz="1000" dirty="0">
                          <a:latin typeface="+mn-lt"/>
                        </a:rPr>
                        <a:t>年度比</a:t>
                      </a:r>
                    </a:p>
                    <a:p>
                      <a:pPr algn="ctr"/>
                      <a:r>
                        <a:rPr kumimoji="1" lang="en-US" altLang="ja-JP" sz="1000" dirty="0">
                          <a:latin typeface="+mn-lt"/>
                        </a:rPr>
                        <a:t>19.1%</a:t>
                      </a:r>
                      <a:r>
                        <a:rPr kumimoji="1" lang="ja-JP" altLang="en-US" sz="1000" dirty="0">
                          <a:latin typeface="+mn-lt"/>
                        </a:rPr>
                        <a:t>削減</a:t>
                      </a:r>
                    </a:p>
                  </a:txBody>
                  <a:tcPr marL="74295" marR="74295" marT="37148" marB="37148" anchor="ctr">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kern="1200" dirty="0">
                          <a:solidFill>
                            <a:schemeClr val="tx1"/>
                          </a:solidFill>
                          <a:latin typeface="+mn-lt"/>
                          <a:ea typeface="+mn-ea"/>
                          <a:cs typeface="+mn-cs"/>
                        </a:rPr>
                        <a:t>【2021</a:t>
                      </a:r>
                      <a:r>
                        <a:rPr kumimoji="1" lang="ja-JP" altLang="en-US" sz="1000" kern="1200" dirty="0">
                          <a:solidFill>
                            <a:schemeClr val="tx1"/>
                          </a:solidFill>
                          <a:latin typeface="+mn-lt"/>
                          <a:ea typeface="+mn-ea"/>
                          <a:cs typeface="+mn-cs"/>
                        </a:rPr>
                        <a:t>年度</a:t>
                      </a:r>
                      <a:r>
                        <a:rPr kumimoji="1" lang="en-US" altLang="ja-JP" sz="1000" kern="1200" dirty="0">
                          <a:solidFill>
                            <a:schemeClr val="tx1"/>
                          </a:solidFill>
                          <a:latin typeface="+mn-lt"/>
                          <a:ea typeface="+mn-ea"/>
                          <a:cs typeface="+mn-cs"/>
                        </a:rPr>
                        <a:t>】</a:t>
                      </a:r>
                    </a:p>
                    <a:p>
                      <a:pPr algn="ctr"/>
                      <a:r>
                        <a:rPr kumimoji="1" lang="en-US" altLang="ja-JP" sz="1000" kern="1200" dirty="0">
                          <a:solidFill>
                            <a:schemeClr val="tx1"/>
                          </a:solidFill>
                          <a:latin typeface="+mn-lt"/>
                          <a:ea typeface="+mn-ea"/>
                          <a:cs typeface="+mn-cs"/>
                        </a:rPr>
                        <a:t>2013</a:t>
                      </a:r>
                      <a:r>
                        <a:rPr kumimoji="1" lang="ja-JP" altLang="en-US" sz="1000" kern="1200" dirty="0">
                          <a:solidFill>
                            <a:schemeClr val="tx1"/>
                          </a:solidFill>
                          <a:latin typeface="+mn-lt"/>
                          <a:ea typeface="+mn-ea"/>
                          <a:cs typeface="+mn-cs"/>
                        </a:rPr>
                        <a:t>年度比</a:t>
                      </a:r>
                    </a:p>
                    <a:p>
                      <a:pPr algn="ctr"/>
                      <a:r>
                        <a:rPr kumimoji="1" lang="en-US" altLang="ja-JP" sz="1000" kern="1200" dirty="0">
                          <a:solidFill>
                            <a:schemeClr val="tx1"/>
                          </a:solidFill>
                          <a:latin typeface="+mn-lt"/>
                          <a:ea typeface="+mn-ea"/>
                          <a:cs typeface="+mn-cs"/>
                        </a:rPr>
                        <a:t>24.3%</a:t>
                      </a:r>
                      <a:r>
                        <a:rPr kumimoji="1" lang="ja-JP" altLang="en-US" sz="1000" kern="1200" dirty="0">
                          <a:solidFill>
                            <a:schemeClr val="tx1"/>
                          </a:solidFill>
                          <a:latin typeface="+mn-lt"/>
                          <a:ea typeface="+mn-ea"/>
                          <a:cs typeface="+mn-cs"/>
                        </a:rPr>
                        <a:t>削減</a:t>
                      </a:r>
                    </a:p>
                  </a:txBody>
                  <a:tcPr marL="74295" marR="74295" marT="37148" marB="37148" anchor="ctr">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b="0" dirty="0">
                          <a:solidFill>
                            <a:schemeClr val="tx1"/>
                          </a:solidFill>
                          <a:latin typeface="Meiryo UI" panose="020B0604030504040204" pitchFamily="50" charset="-128"/>
                          <a:ea typeface="Meiryo UI" panose="020B0604030504040204" pitchFamily="50" charset="-128"/>
                        </a:rPr>
                        <a:t>B</a:t>
                      </a:r>
                    </a:p>
                  </a:txBody>
                  <a:tcPr marL="74295" marR="74295" marT="37148" marB="37148" anchor="ctr">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latin typeface="+mn-lt"/>
                        </a:rPr>
                        <a:t>【</a:t>
                      </a:r>
                      <a:r>
                        <a:rPr kumimoji="1" lang="en-US" altLang="ja-JP" sz="1000" dirty="0">
                          <a:solidFill>
                            <a:schemeClr val="tx1"/>
                          </a:solidFill>
                          <a:latin typeface="+mn-lt"/>
                        </a:rPr>
                        <a:t>2022</a:t>
                      </a:r>
                      <a:r>
                        <a:rPr kumimoji="1" lang="ja-JP" altLang="en-US" sz="1000" dirty="0">
                          <a:solidFill>
                            <a:schemeClr val="tx1"/>
                          </a:solidFill>
                          <a:latin typeface="+mn-lt"/>
                        </a:rPr>
                        <a:t>年度</a:t>
                      </a:r>
                      <a:r>
                        <a:rPr kumimoji="1" lang="en-US" altLang="ja-JP" sz="1000" dirty="0">
                          <a:solidFill>
                            <a:schemeClr val="tx1"/>
                          </a:solidFill>
                          <a:latin typeface="+mn-lt"/>
                        </a:rPr>
                        <a:t>】</a:t>
                      </a:r>
                    </a:p>
                    <a:p>
                      <a:pPr algn="ctr"/>
                      <a:r>
                        <a:rPr kumimoji="1" lang="en-US" altLang="ja-JP" sz="1000" dirty="0">
                          <a:solidFill>
                            <a:schemeClr val="tx1"/>
                          </a:solidFill>
                          <a:latin typeface="+mn-lt"/>
                        </a:rPr>
                        <a:t>2013</a:t>
                      </a:r>
                      <a:r>
                        <a:rPr kumimoji="1" lang="ja-JP" altLang="en-US" sz="1000" dirty="0">
                          <a:solidFill>
                            <a:schemeClr val="tx1"/>
                          </a:solidFill>
                          <a:latin typeface="+mn-lt"/>
                        </a:rPr>
                        <a:t>年度比</a:t>
                      </a:r>
                    </a:p>
                    <a:p>
                      <a:pPr algn="ctr"/>
                      <a:r>
                        <a:rPr kumimoji="1" lang="en-US" altLang="ja-JP" sz="1000" dirty="0">
                          <a:solidFill>
                            <a:schemeClr val="tx1"/>
                          </a:solidFill>
                          <a:latin typeface="+mn-lt"/>
                        </a:rPr>
                        <a:t>19.4%</a:t>
                      </a:r>
                      <a:r>
                        <a:rPr kumimoji="1" lang="ja-JP" altLang="en-US" sz="1000" dirty="0">
                          <a:latin typeface="+mn-lt"/>
                        </a:rPr>
                        <a:t>削減</a:t>
                      </a:r>
                    </a:p>
                  </a:txBody>
                  <a:tcPr marL="74295" marR="74295" marT="37148" marB="37148" anchor="ctr">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変更</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なし</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B w="12700" cap="flat" cmpd="sng" algn="ctr">
                      <a:solidFill>
                        <a:schemeClr val="accent3"/>
                      </a:solidFill>
                      <a:prstDash val="solid"/>
                      <a:round/>
                      <a:headEnd type="none" w="med" len="med"/>
                      <a:tailEnd type="none" w="med" len="med"/>
                    </a:lnB>
                    <a:solidFill>
                      <a:srgbClr val="FFF3E7"/>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温室効果ガス</a:t>
                      </a:r>
                      <a:endParaRPr kumimoji="1" lang="en-US" altLang="ja-JP" sz="800" dirty="0">
                        <a:solidFill>
                          <a:schemeClr val="tx1"/>
                        </a:solidFill>
                        <a:latin typeface="+mn-lt"/>
                      </a:endParaRPr>
                    </a:p>
                    <a:p>
                      <a:pPr algn="l"/>
                      <a:r>
                        <a:rPr kumimoji="1" lang="ja-JP" altLang="en-US" sz="800" dirty="0">
                          <a:solidFill>
                            <a:schemeClr val="tx1"/>
                          </a:solidFill>
                          <a:latin typeface="+mn-lt"/>
                        </a:rPr>
                        <a:t>排出量の内訳</a:t>
                      </a:r>
                      <a:endParaRPr kumimoji="1" lang="en-US" altLang="ja-JP" sz="800" dirty="0">
                        <a:solidFill>
                          <a:schemeClr val="tx1"/>
                        </a:solidFill>
                        <a:latin typeface="+mn-lt"/>
                      </a:endParaRPr>
                    </a:p>
                    <a:p>
                      <a:pPr algn="l"/>
                      <a:r>
                        <a:rPr kumimoji="1" lang="en-US" altLang="ja-JP" sz="800" dirty="0">
                          <a:solidFill>
                            <a:schemeClr val="tx1"/>
                          </a:solidFill>
                          <a:latin typeface="+mn-lt"/>
                        </a:rPr>
                        <a:t>【2022</a:t>
                      </a:r>
                      <a:r>
                        <a:rPr kumimoji="1" lang="ja-JP" altLang="en-US" sz="800" dirty="0">
                          <a:solidFill>
                            <a:schemeClr val="tx1"/>
                          </a:solidFill>
                          <a:latin typeface="+mn-lt"/>
                        </a:rPr>
                        <a:t>年度</a:t>
                      </a:r>
                      <a:r>
                        <a:rPr kumimoji="1" lang="en-US" altLang="ja-JP"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lnB w="12700" cap="flat" cmpd="sng" algn="ctr">
                      <a:solidFill>
                        <a:schemeClr val="accent3"/>
                      </a:solidFill>
                      <a:prstDash val="solid"/>
                      <a:round/>
                      <a:headEnd type="none" w="med" len="med"/>
                      <a:tailEnd type="none" w="med" len="med"/>
                    </a:lnB>
                    <a:solidFill>
                      <a:srgbClr val="FFE6CC"/>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r"/>
                      <a:r>
                        <a:rPr kumimoji="1" lang="ja-JP" altLang="en-US" sz="800" dirty="0">
                          <a:solidFill>
                            <a:schemeClr val="tx1"/>
                          </a:solidFill>
                          <a:latin typeface="+mn-lt"/>
                        </a:rPr>
                        <a:t>  単位：万</a:t>
                      </a:r>
                      <a:r>
                        <a:rPr kumimoji="1" lang="en-US" altLang="ja-JP" sz="800" dirty="0">
                          <a:solidFill>
                            <a:schemeClr val="tx1"/>
                          </a:solidFill>
                          <a:latin typeface="+mn-lt"/>
                        </a:rPr>
                        <a:t>t-CO</a:t>
                      </a:r>
                      <a:r>
                        <a:rPr kumimoji="1" lang="ja-JP" altLang="en-US" sz="800" dirty="0">
                          <a:solidFill>
                            <a:schemeClr val="tx1"/>
                          </a:solidFill>
                          <a:latin typeface="+mn-lt"/>
                        </a:rPr>
                        <a:t>₂（前年度比）</a:t>
                      </a:r>
                      <a:endParaRPr kumimoji="1" lang="en-US" altLang="ja-JP" sz="800" dirty="0">
                        <a:solidFill>
                          <a:schemeClr val="tx1"/>
                        </a:solidFill>
                        <a:latin typeface="+mn-lt"/>
                      </a:endParaRPr>
                    </a:p>
                    <a:p>
                      <a:pPr algn="l"/>
                      <a:r>
                        <a:rPr kumimoji="1" lang="ja-JP" altLang="en-US" sz="800" dirty="0">
                          <a:solidFill>
                            <a:schemeClr val="tx1"/>
                          </a:solidFill>
                          <a:latin typeface="+mn-lt"/>
                        </a:rPr>
                        <a:t>二酸化炭素　</a:t>
                      </a:r>
                      <a:r>
                        <a:rPr kumimoji="1" lang="en-US" altLang="ja-JP" sz="800" dirty="0">
                          <a:solidFill>
                            <a:schemeClr val="tx1"/>
                          </a:solidFill>
                          <a:latin typeface="+mn-lt"/>
                        </a:rPr>
                        <a:t>4,134</a:t>
                      </a:r>
                      <a:r>
                        <a:rPr kumimoji="1" lang="ja-JP" altLang="en-US" sz="800" dirty="0">
                          <a:solidFill>
                            <a:schemeClr val="tx1"/>
                          </a:solidFill>
                          <a:latin typeface="+mn-lt"/>
                        </a:rPr>
                        <a:t>（</a:t>
                      </a:r>
                      <a:r>
                        <a:rPr kumimoji="1" lang="en-US" altLang="ja-JP" sz="800" dirty="0">
                          <a:solidFill>
                            <a:schemeClr val="tx1"/>
                          </a:solidFill>
                          <a:latin typeface="+mn-lt"/>
                        </a:rPr>
                        <a:t>+8.6</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　 　　　　産業部門　</a:t>
                      </a:r>
                      <a:r>
                        <a:rPr kumimoji="1" lang="en-US" altLang="ja-JP" sz="800" dirty="0">
                          <a:solidFill>
                            <a:schemeClr val="tx1"/>
                          </a:solidFill>
                          <a:latin typeface="+mn-lt"/>
                        </a:rPr>
                        <a:t>1,021  </a:t>
                      </a:r>
                      <a:r>
                        <a:rPr kumimoji="1" lang="ja-JP" altLang="en-US" sz="800" dirty="0">
                          <a:solidFill>
                            <a:schemeClr val="tx1"/>
                          </a:solidFill>
                          <a:latin typeface="+mn-lt"/>
                        </a:rPr>
                        <a:t>（</a:t>
                      </a:r>
                      <a:r>
                        <a:rPr kumimoji="1" lang="en-US" altLang="ja-JP" sz="800" dirty="0">
                          <a:solidFill>
                            <a:schemeClr val="tx1"/>
                          </a:solidFill>
                          <a:latin typeface="+mn-lt"/>
                        </a:rPr>
                        <a:t>+3.5</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　 　　　　業務部門　</a:t>
                      </a:r>
                      <a:r>
                        <a:rPr kumimoji="1" lang="en-US" altLang="ja-JP" sz="800" dirty="0">
                          <a:solidFill>
                            <a:schemeClr val="tx1"/>
                          </a:solidFill>
                          <a:latin typeface="+mn-lt"/>
                        </a:rPr>
                        <a:t>1,251  </a:t>
                      </a:r>
                      <a:r>
                        <a:rPr kumimoji="1" lang="ja-JP" altLang="en-US" sz="800" dirty="0">
                          <a:solidFill>
                            <a:schemeClr val="tx1"/>
                          </a:solidFill>
                          <a:latin typeface="+mn-lt"/>
                        </a:rPr>
                        <a:t>（＋</a:t>
                      </a:r>
                      <a:r>
                        <a:rPr kumimoji="1" lang="en-US" altLang="ja-JP" sz="800" dirty="0">
                          <a:solidFill>
                            <a:schemeClr val="tx1"/>
                          </a:solidFill>
                          <a:latin typeface="+mn-lt"/>
                        </a:rPr>
                        <a:t>6.4</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　 　　　　家庭部門　</a:t>
                      </a:r>
                      <a:r>
                        <a:rPr kumimoji="1" lang="en-US" altLang="ja-JP" sz="800" dirty="0">
                          <a:solidFill>
                            <a:schemeClr val="tx1"/>
                          </a:solidFill>
                          <a:latin typeface="+mn-lt"/>
                        </a:rPr>
                        <a:t>1,121 </a:t>
                      </a:r>
                      <a:r>
                        <a:rPr kumimoji="1" lang="ja-JP" altLang="en-US" sz="800" dirty="0">
                          <a:solidFill>
                            <a:schemeClr val="tx1"/>
                          </a:solidFill>
                          <a:latin typeface="+mn-lt"/>
                        </a:rPr>
                        <a:t>（</a:t>
                      </a:r>
                      <a:r>
                        <a:rPr kumimoji="1" lang="en-US" altLang="ja-JP" sz="800" dirty="0">
                          <a:solidFill>
                            <a:schemeClr val="tx1"/>
                          </a:solidFill>
                          <a:latin typeface="+mn-lt"/>
                        </a:rPr>
                        <a:t>+22.7</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　 　　　　運輸部門　   </a:t>
                      </a:r>
                      <a:r>
                        <a:rPr kumimoji="1" lang="en-US" altLang="ja-JP" sz="800" dirty="0">
                          <a:solidFill>
                            <a:schemeClr val="tx1"/>
                          </a:solidFill>
                          <a:latin typeface="+mn-lt"/>
                        </a:rPr>
                        <a:t>582  </a:t>
                      </a:r>
                      <a:r>
                        <a:rPr kumimoji="1" lang="ja-JP" altLang="en-US" sz="800" dirty="0">
                          <a:solidFill>
                            <a:schemeClr val="tx1"/>
                          </a:solidFill>
                          <a:latin typeface="+mn-lt"/>
                        </a:rPr>
                        <a:t>（＋</a:t>
                      </a:r>
                      <a:r>
                        <a:rPr kumimoji="1" lang="en-US" altLang="ja-JP" sz="800" dirty="0">
                          <a:solidFill>
                            <a:schemeClr val="tx1"/>
                          </a:solidFill>
                          <a:latin typeface="+mn-lt"/>
                        </a:rPr>
                        <a:t>1.2</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baseline="0" dirty="0">
                          <a:solidFill>
                            <a:schemeClr val="tx1"/>
                          </a:solidFill>
                          <a:latin typeface="+mn-lt"/>
                        </a:rPr>
                        <a:t> エネルギー転換部門　　</a:t>
                      </a:r>
                      <a:r>
                        <a:rPr kumimoji="1" lang="en-US" altLang="ja-JP" sz="800" baseline="0" dirty="0">
                          <a:solidFill>
                            <a:schemeClr val="tx1"/>
                          </a:solidFill>
                          <a:latin typeface="+mn-lt"/>
                        </a:rPr>
                        <a:t> 29</a:t>
                      </a:r>
                      <a:r>
                        <a:rPr kumimoji="1" lang="ja-JP" altLang="en-US" sz="800" baseline="0" dirty="0">
                          <a:solidFill>
                            <a:schemeClr val="tx1"/>
                          </a:solidFill>
                          <a:latin typeface="+mn-lt"/>
                        </a:rPr>
                        <a:t>　</a:t>
                      </a:r>
                      <a:r>
                        <a:rPr kumimoji="1" lang="ja-JP" altLang="en-US" sz="800" dirty="0">
                          <a:solidFill>
                            <a:schemeClr val="tx1"/>
                          </a:solidFill>
                          <a:latin typeface="+mn-lt"/>
                        </a:rPr>
                        <a:t>（▲</a:t>
                      </a:r>
                      <a:r>
                        <a:rPr kumimoji="1" lang="en-US" altLang="ja-JP" sz="800" dirty="0">
                          <a:solidFill>
                            <a:schemeClr val="tx1"/>
                          </a:solidFill>
                          <a:latin typeface="+mn-lt"/>
                        </a:rPr>
                        <a:t>5.2</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　　　　廃棄物部門　　 </a:t>
                      </a:r>
                      <a:r>
                        <a:rPr kumimoji="1" lang="en-US" altLang="ja-JP" sz="800" dirty="0">
                          <a:solidFill>
                            <a:schemeClr val="tx1"/>
                          </a:solidFill>
                          <a:latin typeface="+mn-lt"/>
                        </a:rPr>
                        <a:t>131   </a:t>
                      </a:r>
                      <a:r>
                        <a:rPr kumimoji="1" lang="ja-JP" altLang="en-US" sz="800" dirty="0">
                          <a:solidFill>
                            <a:schemeClr val="tx1"/>
                          </a:solidFill>
                          <a:latin typeface="+mn-lt"/>
                        </a:rPr>
                        <a:t>（</a:t>
                      </a:r>
                      <a:r>
                        <a:rPr kumimoji="1" lang="en-US" altLang="ja-JP" sz="800" dirty="0">
                          <a:solidFill>
                            <a:schemeClr val="tx1"/>
                          </a:solidFill>
                          <a:latin typeface="+mn-lt"/>
                        </a:rPr>
                        <a:t>+2.8</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メタン　           　</a:t>
                      </a:r>
                      <a:r>
                        <a:rPr kumimoji="1" lang="en-US" altLang="ja-JP" sz="800" dirty="0">
                          <a:solidFill>
                            <a:schemeClr val="tx1"/>
                          </a:solidFill>
                          <a:latin typeface="+mn-lt"/>
                        </a:rPr>
                        <a:t>18</a:t>
                      </a:r>
                      <a:r>
                        <a:rPr kumimoji="1" lang="ja-JP" altLang="en-US" sz="800" dirty="0">
                          <a:solidFill>
                            <a:schemeClr val="tx1"/>
                          </a:solidFill>
                          <a:latin typeface="+mn-lt"/>
                        </a:rPr>
                        <a:t>（▲</a:t>
                      </a:r>
                      <a:r>
                        <a:rPr kumimoji="1" lang="en-US" altLang="ja-JP" sz="800" dirty="0">
                          <a:solidFill>
                            <a:schemeClr val="tx1"/>
                          </a:solidFill>
                          <a:latin typeface="+mn-lt"/>
                        </a:rPr>
                        <a:t>4.8</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一酸化二窒素　　</a:t>
                      </a:r>
                      <a:r>
                        <a:rPr kumimoji="1" lang="en-US" altLang="ja-JP" sz="800" dirty="0">
                          <a:solidFill>
                            <a:schemeClr val="tx1"/>
                          </a:solidFill>
                          <a:latin typeface="+mn-lt"/>
                        </a:rPr>
                        <a:t>35</a:t>
                      </a:r>
                      <a:r>
                        <a:rPr kumimoji="1" lang="ja-JP" altLang="en-US" sz="800" dirty="0">
                          <a:solidFill>
                            <a:schemeClr val="tx1"/>
                          </a:solidFill>
                          <a:latin typeface="+mn-lt"/>
                        </a:rPr>
                        <a:t>（▲</a:t>
                      </a:r>
                      <a:r>
                        <a:rPr kumimoji="1" lang="en-US" altLang="ja-JP" sz="800" dirty="0">
                          <a:solidFill>
                            <a:schemeClr val="tx1"/>
                          </a:solidFill>
                          <a:latin typeface="+mn-lt"/>
                        </a:rPr>
                        <a:t>5.8</a:t>
                      </a:r>
                      <a:r>
                        <a:rPr kumimoji="1" lang="ja-JP" altLang="en-US" sz="800" dirty="0">
                          <a:solidFill>
                            <a:schemeClr val="tx1"/>
                          </a:solidFill>
                          <a:latin typeface="+mn-lt"/>
                        </a:rPr>
                        <a:t>％）</a:t>
                      </a:r>
                      <a:endParaRPr kumimoji="1" lang="en-US" altLang="ja-JP" sz="800" dirty="0">
                        <a:solidFill>
                          <a:schemeClr val="tx1"/>
                        </a:solidFill>
                        <a:latin typeface="+mn-lt"/>
                      </a:endParaRPr>
                    </a:p>
                    <a:p>
                      <a:pPr algn="l"/>
                      <a:r>
                        <a:rPr kumimoji="1" lang="ja-JP" altLang="en-US" sz="800" dirty="0">
                          <a:solidFill>
                            <a:schemeClr val="tx1"/>
                          </a:solidFill>
                          <a:latin typeface="+mn-lt"/>
                        </a:rPr>
                        <a:t>代替フロン等　　 </a:t>
                      </a:r>
                      <a:r>
                        <a:rPr kumimoji="1" lang="en-US" altLang="ja-JP" sz="800" dirty="0">
                          <a:solidFill>
                            <a:schemeClr val="tx1"/>
                          </a:solidFill>
                          <a:latin typeface="+mn-lt"/>
                        </a:rPr>
                        <a:t>347</a:t>
                      </a:r>
                      <a:r>
                        <a:rPr kumimoji="1" lang="ja-JP" altLang="en-US" sz="800" dirty="0">
                          <a:solidFill>
                            <a:schemeClr val="tx1"/>
                          </a:solidFill>
                          <a:latin typeface="+mn-lt"/>
                        </a:rPr>
                        <a:t>（▲</a:t>
                      </a:r>
                      <a:r>
                        <a:rPr kumimoji="1" lang="en-US" altLang="ja-JP" sz="800" dirty="0">
                          <a:solidFill>
                            <a:schemeClr val="tx1"/>
                          </a:solidFill>
                          <a:latin typeface="+mn-lt"/>
                        </a:rPr>
                        <a:t>2.6</a:t>
                      </a:r>
                      <a:r>
                        <a:rPr kumimoji="1" lang="ja-JP" altLang="en-US" sz="800" dirty="0">
                          <a:solidFill>
                            <a:schemeClr val="tx1"/>
                          </a:solidFill>
                          <a:latin typeface="+mn-lt"/>
                        </a:rPr>
                        <a:t>％）</a:t>
                      </a:r>
                      <a:endParaRPr kumimoji="1" lang="en-US" altLang="ja-JP" sz="800" dirty="0">
                        <a:solidFill>
                          <a:schemeClr val="tx1"/>
                        </a:solidFill>
                        <a:latin typeface="+mn-lt"/>
                        <a:ea typeface="Meiryo UI" panose="020B0604030504040204" pitchFamily="50" charset="-128"/>
                      </a:endParaRPr>
                    </a:p>
                  </a:txBody>
                  <a:tcPr marL="74295" marR="74295" marT="37148" marB="37148">
                    <a:lnR w="12700" cap="flat" cmpd="sng" algn="ctr">
                      <a:solidFill>
                        <a:schemeClr val="accent3"/>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rgbClr val="FFE6CC"/>
                    </a:solidFill>
                  </a:tcPr>
                </a:tc>
                <a:extLst>
                  <a:ext uri="{0D108BD9-81ED-4DB2-BD59-A6C34878D82A}">
                    <a16:rowId xmlns:a16="http://schemas.microsoft.com/office/drawing/2014/main" val="204219051"/>
                  </a:ext>
                </a:extLst>
              </a:tr>
            </a:tbl>
          </a:graphicData>
        </a:graphic>
      </p:graphicFrame>
      <p:sp>
        <p:nvSpPr>
          <p:cNvPr id="32" name="正方形/長方形 31">
            <a:extLst>
              <a:ext uri="{FF2B5EF4-FFF2-40B4-BE49-F238E27FC236}">
                <a16:creationId xmlns:a16="http://schemas.microsoft.com/office/drawing/2014/main" id="{9BA0989E-412B-42B4-B524-736572D7EA85}"/>
              </a:ext>
            </a:extLst>
          </p:cNvPr>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4</a:t>
            </a:fld>
            <a:endParaRPr lang="ja-JP" altLang="en-US">
              <a:solidFill>
                <a:prstClr val="black"/>
              </a:solidFill>
            </a:endParaRPr>
          </a:p>
        </p:txBody>
      </p:sp>
      <p:sp>
        <p:nvSpPr>
          <p:cNvPr id="30" name="テキスト ボックス 29">
            <a:extLst>
              <a:ext uri="{FF2B5EF4-FFF2-40B4-BE49-F238E27FC236}">
                <a16:creationId xmlns:a16="http://schemas.microsoft.com/office/drawing/2014/main" id="{4C374F04-E467-40D0-85B9-C2093CD10787}"/>
              </a:ext>
            </a:extLst>
          </p:cNvPr>
          <p:cNvSpPr txBox="1"/>
          <p:nvPr/>
        </p:nvSpPr>
        <p:spPr>
          <a:xfrm>
            <a:off x="243679" y="6281399"/>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sp>
        <p:nvSpPr>
          <p:cNvPr id="19" name="正方形/長方形 18">
            <a:extLst>
              <a:ext uri="{FF2B5EF4-FFF2-40B4-BE49-F238E27FC236}">
                <a16:creationId xmlns:a16="http://schemas.microsoft.com/office/drawing/2014/main" id="{E7839788-0910-4DDF-B756-1EBA2C53C4D7}"/>
              </a:ext>
            </a:extLst>
          </p:cNvPr>
          <p:cNvSpPr/>
          <p:nvPr/>
        </p:nvSpPr>
        <p:spPr>
          <a:xfrm>
            <a:off x="4036286" y="2531407"/>
            <a:ext cx="1654221" cy="3704341"/>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9D425450-102C-49C6-A00B-53005CF2F0A6}"/>
              </a:ext>
            </a:extLst>
          </p:cNvPr>
          <p:cNvSpPr/>
          <p:nvPr/>
        </p:nvSpPr>
        <p:spPr>
          <a:xfrm>
            <a:off x="2607785" y="2535582"/>
            <a:ext cx="1378814" cy="3700166"/>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9DA9249B-849A-4E86-8FD8-9F650C814E11}"/>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60341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9B3496A5-BA96-45E6-BE80-133DFE8E868A}"/>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5" name="正方形/長方形 4">
            <a:extLst>
              <a:ext uri="{FF2B5EF4-FFF2-40B4-BE49-F238E27FC236}">
                <a16:creationId xmlns:a16="http://schemas.microsoft.com/office/drawing/2014/main" id="{913C8973-A8FB-4F2E-A717-5747180732DC}"/>
              </a:ext>
            </a:extLst>
          </p:cNvPr>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5</a:t>
            </a:fld>
            <a:endParaRPr lang="ja-JP" altLang="en-US">
              <a:solidFill>
                <a:prstClr val="black"/>
              </a:solidFill>
            </a:endParaRPr>
          </a:p>
        </p:txBody>
      </p:sp>
      <p:sp>
        <p:nvSpPr>
          <p:cNvPr id="6" name="正方形/長方形 5">
            <a:extLst>
              <a:ext uri="{FF2B5EF4-FFF2-40B4-BE49-F238E27FC236}">
                <a16:creationId xmlns:a16="http://schemas.microsoft.com/office/drawing/2014/main" id="{A2A9F408-12D4-4D2E-9195-D18B5CBEAC63}"/>
              </a:ext>
            </a:extLst>
          </p:cNvPr>
          <p:cNvSpPr/>
          <p:nvPr/>
        </p:nvSpPr>
        <p:spPr>
          <a:xfrm>
            <a:off x="156884" y="689789"/>
            <a:ext cx="8856984" cy="2139047"/>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rPr>
              <a:t>Ⅲ </a:t>
            </a:r>
            <a:r>
              <a:rPr lang="ja-JP" altLang="en-US" sz="1600" b="1" dirty="0">
                <a:latin typeface="Meiryo UI" panose="020B0604030504040204" pitchFamily="50" charset="-128"/>
                <a:ea typeface="Meiryo UI" panose="020B0604030504040204" pitchFamily="50" charset="-128"/>
              </a:rPr>
              <a:t>東西二極の一極としての社会経済構造の構築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⑤　都市としての経済機能を強化する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人材確保の推進やグローバル化の促進などによる中小企業支援や、企業立地の促進に取り組む等、コロナ等で多大なダメージを受けた大阪経済の立て直しに向けた取組を進めました。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経済成長率は一定の改善傾向がみられるものの、開業事業所数については戦略策定時より低下しました。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a:extLst>
              <a:ext uri="{FF2B5EF4-FFF2-40B4-BE49-F238E27FC236}">
                <a16:creationId xmlns:a16="http://schemas.microsoft.com/office/drawing/2014/main" id="{68B38EFF-669D-4BBE-BA12-3B1C3017B7B3}"/>
              </a:ext>
            </a:extLst>
          </p:cNvPr>
          <p:cNvGraphicFramePr>
            <a:graphicFrameLocks noGrp="1"/>
          </p:cNvGraphicFramePr>
          <p:nvPr>
            <p:extLst>
              <p:ext uri="{D42A27DB-BD31-4B8C-83A1-F6EECF244321}">
                <p14:modId xmlns:p14="http://schemas.microsoft.com/office/powerpoint/2010/main" val="2505738399"/>
              </p:ext>
            </p:extLst>
          </p:nvPr>
        </p:nvGraphicFramePr>
        <p:xfrm>
          <a:off x="198961" y="2829106"/>
          <a:ext cx="8746078" cy="3597885"/>
        </p:xfrm>
        <a:graphic>
          <a:graphicData uri="http://schemas.openxmlformats.org/drawingml/2006/table">
            <a:tbl>
              <a:tblPr firstRow="1" bandRow="1">
                <a:tableStyleId>{7DF18680-E054-41AD-8BC1-D1AEF772440D}</a:tableStyleId>
              </a:tblPr>
              <a:tblGrid>
                <a:gridCol w="1431463">
                  <a:extLst>
                    <a:ext uri="{9D8B030D-6E8A-4147-A177-3AD203B41FA5}">
                      <a16:colId xmlns:a16="http://schemas.microsoft.com/office/drawing/2014/main" val="1433173782"/>
                    </a:ext>
                  </a:extLst>
                </a:gridCol>
                <a:gridCol w="784361">
                  <a:extLst>
                    <a:ext uri="{9D8B030D-6E8A-4147-A177-3AD203B41FA5}">
                      <a16:colId xmlns:a16="http://schemas.microsoft.com/office/drawing/2014/main" val="1700687111"/>
                    </a:ext>
                  </a:extLst>
                </a:gridCol>
                <a:gridCol w="998449">
                  <a:extLst>
                    <a:ext uri="{9D8B030D-6E8A-4147-A177-3AD203B41FA5}">
                      <a16:colId xmlns:a16="http://schemas.microsoft.com/office/drawing/2014/main" val="3552610994"/>
                    </a:ext>
                  </a:extLst>
                </a:gridCol>
                <a:gridCol w="504497">
                  <a:extLst>
                    <a:ext uri="{9D8B030D-6E8A-4147-A177-3AD203B41FA5}">
                      <a16:colId xmlns:a16="http://schemas.microsoft.com/office/drawing/2014/main" val="3107758677"/>
                    </a:ext>
                  </a:extLst>
                </a:gridCol>
                <a:gridCol w="904856">
                  <a:extLst>
                    <a:ext uri="{9D8B030D-6E8A-4147-A177-3AD203B41FA5}">
                      <a16:colId xmlns:a16="http://schemas.microsoft.com/office/drawing/2014/main" val="304697467"/>
                    </a:ext>
                  </a:extLst>
                </a:gridCol>
                <a:gridCol w="545572">
                  <a:extLst>
                    <a:ext uri="{9D8B030D-6E8A-4147-A177-3AD203B41FA5}">
                      <a16:colId xmlns:a16="http://schemas.microsoft.com/office/drawing/2014/main" val="316053466"/>
                    </a:ext>
                  </a:extLst>
                </a:gridCol>
                <a:gridCol w="1512005">
                  <a:extLst>
                    <a:ext uri="{9D8B030D-6E8A-4147-A177-3AD203B41FA5}">
                      <a16:colId xmlns:a16="http://schemas.microsoft.com/office/drawing/2014/main" val="1469281846"/>
                    </a:ext>
                  </a:extLst>
                </a:gridCol>
                <a:gridCol w="2064875">
                  <a:extLst>
                    <a:ext uri="{9D8B030D-6E8A-4147-A177-3AD203B41FA5}">
                      <a16:colId xmlns:a16="http://schemas.microsoft.com/office/drawing/2014/main" val="2979112779"/>
                    </a:ext>
                  </a:extLst>
                </a:gridCol>
              </a:tblGrid>
              <a:tr h="35763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lt1"/>
                          </a:solidFill>
                        </a:rPr>
                        <a:t>具体的目標</a:t>
                      </a:r>
                      <a:endParaRPr kumimoji="1" lang="en-US" altLang="ja-JP" sz="1100" b="1" dirty="0">
                        <a:solidFill>
                          <a:schemeClr val="lt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a:solidFill>
                            <a:schemeClr val="lt1"/>
                          </a:solidFill>
                        </a:rPr>
                        <a:t>（</a:t>
                      </a:r>
                      <a:r>
                        <a:rPr kumimoji="1" lang="en-US" altLang="ja-JP" sz="1100" b="1" dirty="0">
                          <a:solidFill>
                            <a:schemeClr val="lt1"/>
                          </a:solidFill>
                        </a:rPr>
                        <a:t>KPI</a:t>
                      </a:r>
                      <a:r>
                        <a:rPr kumimoji="1" lang="ja-JP" altLang="en-US" sz="1100" b="1">
                          <a:solidFill>
                            <a:schemeClr val="lt1"/>
                          </a:solidFill>
                        </a:rPr>
                        <a:t>）</a:t>
                      </a:r>
                      <a:endParaRPr kumimoji="1" lang="ja-JP" altLang="en-US" sz="1100" b="1">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t>戦略</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a:t>策定時</a:t>
                      </a:r>
                      <a:endParaRPr kumimoji="1" lang="ja-JP" altLang="en-US" sz="1100" b="1">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uLnTx/>
                          <a:uFillTx/>
                          <a:latin typeface="Meiryo UI"/>
                          <a:ea typeface="+mn-ea"/>
                          <a:cs typeface="+mn-cs"/>
                        </a:rPr>
                        <a:t>実績値</a:t>
                      </a:r>
                      <a:endParaRPr kumimoji="1" lang="en-US" altLang="ja-JP" sz="1100" b="1" i="0" u="none" strike="noStrike" kern="1200" cap="none" spc="0" normalizeH="0" baseline="0" noProof="0" dirty="0">
                        <a:ln>
                          <a:noFill/>
                        </a:ln>
                        <a:solidFill>
                          <a:srgbClr val="FF0000"/>
                        </a:solidFill>
                        <a:effectLst/>
                        <a:uLnTx/>
                        <a:uFillTx/>
                        <a:latin typeface="Meiryo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a:t>
                      </a:r>
                      <a:r>
                        <a:rPr kumimoji="1" lang="en-US" altLang="ja-JP" sz="800" b="1" i="0" u="sng" strike="noStrike" kern="1200" cap="none" spc="0" normalizeH="0" baseline="0" noProof="0" dirty="0">
                          <a:ln>
                            <a:noFill/>
                          </a:ln>
                          <a:solidFill>
                            <a:prstClr val="white"/>
                          </a:solidFill>
                          <a:effectLst/>
                          <a:uLnTx/>
                          <a:uFillTx/>
                          <a:latin typeface="Meiryo UI"/>
                          <a:ea typeface="+mn-ea"/>
                          <a:cs typeface="+mn-cs"/>
                        </a:rPr>
                        <a:t>R6.10</a:t>
                      </a: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月時点）</a:t>
                      </a:r>
                      <a:endParaRPr kumimoji="1" lang="en-US" altLang="ja-JP" sz="800" b="1" i="0" u="sng" strike="noStrike" kern="1200" cap="none" spc="0" normalizeH="0" baseline="0" noProof="0" dirty="0">
                        <a:ln>
                          <a:noFill/>
                        </a:ln>
                        <a:solidFill>
                          <a:prstClr val="white"/>
                        </a:solidFill>
                        <a:effectLst/>
                        <a:uLnTx/>
                        <a:uFillTx/>
                        <a:latin typeface="Meiryo UI"/>
                        <a:ea typeface="+mn-ea"/>
                        <a:cs typeface="+mn-cs"/>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463780">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74625" indent="-174625"/>
                      <a:r>
                        <a:rPr kumimoji="1" lang="ja-JP" altLang="en-US" sz="1050" b="1" dirty="0">
                          <a:latin typeface="+mn-lt"/>
                        </a:rPr>
                        <a:t>○経済成長率（実質）</a:t>
                      </a:r>
                      <a:endParaRPr kumimoji="1" lang="en-US" altLang="ja-JP" sz="1050" b="1" dirty="0">
                        <a:latin typeface="+mn-lt"/>
                      </a:endParaRPr>
                    </a:p>
                    <a:p>
                      <a:pPr marL="174625" indent="-174625"/>
                      <a:r>
                        <a:rPr kumimoji="1" lang="ja-JP" altLang="en-US" sz="1050" b="1" dirty="0">
                          <a:latin typeface="+mn-lt"/>
                        </a:rPr>
                        <a:t>　：</a:t>
                      </a:r>
                      <a:r>
                        <a:rPr kumimoji="1" lang="en-US" altLang="ja-JP" sz="1050" b="1" dirty="0">
                          <a:latin typeface="+mn-lt"/>
                        </a:rPr>
                        <a:t>2022</a:t>
                      </a:r>
                      <a:r>
                        <a:rPr kumimoji="1" lang="ja-JP" altLang="en-US" sz="1050" b="1" dirty="0">
                          <a:latin typeface="+mn-lt"/>
                        </a:rPr>
                        <a:t>年度に府内総生産（実質）をコロナ前の水準に戻す。</a:t>
                      </a:r>
                    </a:p>
                    <a:p>
                      <a:pPr marL="174625" indent="93663"/>
                      <a:r>
                        <a:rPr kumimoji="1" lang="ja-JP" altLang="en-US" sz="1050" b="1" dirty="0">
                          <a:latin typeface="+mn-lt"/>
                        </a:rPr>
                        <a:t>それを踏まえ、年平均</a:t>
                      </a:r>
                      <a:r>
                        <a:rPr kumimoji="1" lang="en-US" altLang="ja-JP" sz="1050" b="1" dirty="0">
                          <a:latin typeface="+mn-lt"/>
                        </a:rPr>
                        <a:t>2%</a:t>
                      </a:r>
                      <a:r>
                        <a:rPr kumimoji="1" lang="ja-JP" altLang="en-US" sz="1050" b="1" dirty="0">
                          <a:latin typeface="+mn-lt"/>
                        </a:rPr>
                        <a:t>以上（第</a:t>
                      </a:r>
                      <a:r>
                        <a:rPr kumimoji="1" lang="en-US" altLang="ja-JP" sz="1050" b="1" dirty="0">
                          <a:latin typeface="+mn-lt"/>
                        </a:rPr>
                        <a:t>2</a:t>
                      </a:r>
                      <a:r>
                        <a:rPr kumimoji="1" lang="ja-JP" altLang="en-US" sz="1050" b="1" dirty="0">
                          <a:latin typeface="+mn-lt"/>
                        </a:rPr>
                        <a:t>期戦略計画期間）</a:t>
                      </a:r>
                      <a:endParaRPr kumimoji="1" lang="ja-JP" altLang="en-US" sz="1050" b="1" dirty="0">
                        <a:latin typeface="+mn-lt"/>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tcP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zh-TW" sz="1000" dirty="0">
                          <a:latin typeface="+mn-lt"/>
                        </a:rPr>
                        <a:t>【2016</a:t>
                      </a:r>
                      <a:r>
                        <a:rPr kumimoji="1" lang="zh-TW" altLang="en-US" sz="1000" dirty="0">
                          <a:latin typeface="+mn-lt"/>
                        </a:rPr>
                        <a:t>年度</a:t>
                      </a:r>
                      <a:r>
                        <a:rPr kumimoji="1" lang="en-US" altLang="zh-TW" sz="1000" dirty="0">
                          <a:latin typeface="+mn-lt"/>
                        </a:rPr>
                        <a:t>】</a:t>
                      </a:r>
                    </a:p>
                    <a:p>
                      <a:pPr algn="ctr"/>
                      <a:r>
                        <a:rPr kumimoji="1" lang="zh-TW" altLang="en-US" sz="1000" dirty="0">
                          <a:latin typeface="+mn-lt"/>
                        </a:rPr>
                        <a:t>経済成長率</a:t>
                      </a:r>
                      <a:endParaRPr kumimoji="1" lang="en-US" altLang="zh-TW" sz="1000" dirty="0">
                        <a:latin typeface="+mn-lt"/>
                      </a:endParaRPr>
                    </a:p>
                    <a:p>
                      <a:pPr algn="ctr"/>
                      <a:r>
                        <a:rPr kumimoji="1" lang="zh-TW" altLang="en-US" sz="1000" dirty="0">
                          <a:latin typeface="+mn-lt"/>
                        </a:rPr>
                        <a:t>（実質）</a:t>
                      </a:r>
                      <a:endParaRPr kumimoji="1" lang="en-US" altLang="zh-TW" sz="1000" dirty="0">
                        <a:latin typeface="+mn-lt"/>
                      </a:endParaRPr>
                    </a:p>
                    <a:p>
                      <a:pPr algn="ctr"/>
                      <a:r>
                        <a:rPr kumimoji="1" lang="en-US" altLang="zh-TW" sz="1000" dirty="0">
                          <a:latin typeface="+mn-lt"/>
                        </a:rPr>
                        <a:t>0.0</a:t>
                      </a:r>
                      <a:r>
                        <a:rPr kumimoji="1" lang="zh-TW" altLang="en-US" sz="1000" dirty="0">
                          <a:latin typeface="+mn-lt"/>
                        </a:rPr>
                        <a:t>％</a:t>
                      </a:r>
                      <a:endParaRPr kumimoji="1" lang="ja-JP" altLang="en-US" sz="1000" dirty="0">
                        <a:latin typeface="+mn-lt"/>
                        <a:ea typeface="Meiryo UI" panose="020B0604030504040204" pitchFamily="50" charset="-128"/>
                      </a:endParaRP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900" dirty="0">
                          <a:solidFill>
                            <a:schemeClr val="tx1"/>
                          </a:solidFill>
                          <a:latin typeface="+mn-lt"/>
                        </a:rPr>
                        <a:t>経済</a:t>
                      </a:r>
                      <a:r>
                        <a:rPr kumimoji="1" lang="zh-TW" altLang="en-US" sz="900" dirty="0">
                          <a:solidFill>
                            <a:schemeClr val="tx1"/>
                          </a:solidFill>
                          <a:latin typeface="+mn-lt"/>
                        </a:rPr>
                        <a:t>成長率</a:t>
                      </a:r>
                      <a:endParaRPr kumimoji="1" lang="en-US" altLang="zh-TW" sz="900" dirty="0">
                        <a:solidFill>
                          <a:schemeClr val="tx1"/>
                        </a:solidFill>
                        <a:latin typeface="+mn-lt"/>
                      </a:endParaRPr>
                    </a:p>
                    <a:p>
                      <a:pPr algn="ctr"/>
                      <a:r>
                        <a:rPr kumimoji="1" lang="zh-TW" altLang="en-US" sz="900" dirty="0">
                          <a:solidFill>
                            <a:schemeClr val="tx1"/>
                          </a:solidFill>
                          <a:latin typeface="+mn-lt"/>
                        </a:rPr>
                        <a:t>（実質）</a:t>
                      </a:r>
                      <a:endParaRPr kumimoji="1" lang="en-US" altLang="zh-TW" sz="900" dirty="0">
                        <a:solidFill>
                          <a:schemeClr val="tx1"/>
                        </a:solidFill>
                        <a:latin typeface="+mn-lt"/>
                      </a:endParaRPr>
                    </a:p>
                    <a:p>
                      <a:pPr algn="ctr"/>
                      <a:r>
                        <a:rPr kumimoji="1" lang="en-US" altLang="ja-JP" sz="900" dirty="0">
                          <a:solidFill>
                            <a:schemeClr val="tx1"/>
                          </a:solidFill>
                          <a:latin typeface="+mn-lt"/>
                        </a:rPr>
                        <a:t>【2017</a:t>
                      </a:r>
                      <a:r>
                        <a:rPr kumimoji="1" lang="ja-JP" altLang="en-US" sz="900" dirty="0">
                          <a:solidFill>
                            <a:schemeClr val="tx1"/>
                          </a:solidFill>
                          <a:latin typeface="+mn-lt"/>
                        </a:rPr>
                        <a:t>年度</a:t>
                      </a:r>
                      <a:r>
                        <a:rPr kumimoji="1" lang="en-US" altLang="ja-JP" sz="900" dirty="0">
                          <a:solidFill>
                            <a:schemeClr val="tx1"/>
                          </a:solidFill>
                          <a:latin typeface="+mn-lt"/>
                        </a:rPr>
                        <a:t>】</a:t>
                      </a:r>
                      <a:endParaRPr kumimoji="1" lang="zh-TW" altLang="en-US" sz="900" dirty="0">
                        <a:solidFill>
                          <a:schemeClr val="tx1"/>
                        </a:solidFill>
                        <a:latin typeface="+mn-lt"/>
                      </a:endParaRPr>
                    </a:p>
                    <a:p>
                      <a:pPr algn="ctr"/>
                      <a:r>
                        <a:rPr kumimoji="1" lang="en-US" altLang="ja-JP" sz="900" dirty="0">
                          <a:solidFill>
                            <a:schemeClr val="tx1"/>
                          </a:solidFill>
                          <a:latin typeface="+mn-lt"/>
                        </a:rPr>
                        <a:t>3.0</a:t>
                      </a:r>
                      <a:r>
                        <a:rPr kumimoji="1" lang="zh-TW" altLang="en-US" sz="900" dirty="0">
                          <a:solidFill>
                            <a:schemeClr val="tx1"/>
                          </a:solidFill>
                          <a:latin typeface="+mn-lt"/>
                        </a:rPr>
                        <a:t>％</a:t>
                      </a:r>
                      <a:endParaRPr kumimoji="1" lang="en-US" altLang="zh-TW" sz="900" dirty="0">
                        <a:solidFill>
                          <a:schemeClr val="tx1"/>
                        </a:solidFill>
                        <a:latin typeface="+mn-lt"/>
                      </a:endParaRPr>
                    </a:p>
                    <a:p>
                      <a:pPr algn="ctr"/>
                      <a:r>
                        <a:rPr kumimoji="1" lang="en-US" altLang="ja-JP" sz="900" dirty="0">
                          <a:solidFill>
                            <a:schemeClr val="tx1"/>
                          </a:solidFill>
                          <a:latin typeface="+mn-lt"/>
                          <a:ea typeface="Meiryo UI" panose="020B0604030504040204" pitchFamily="50" charset="-128"/>
                        </a:rPr>
                        <a:t>【2018</a:t>
                      </a:r>
                      <a:r>
                        <a:rPr kumimoji="1" lang="ja-JP" altLang="en-US" sz="900" dirty="0">
                          <a:solidFill>
                            <a:schemeClr val="tx1"/>
                          </a:solidFill>
                          <a:latin typeface="+mn-lt"/>
                          <a:ea typeface="Meiryo UI" panose="020B0604030504040204" pitchFamily="50" charset="-128"/>
                        </a:rPr>
                        <a:t>年度</a:t>
                      </a:r>
                      <a:r>
                        <a:rPr kumimoji="1" lang="en-US" altLang="ja-JP" sz="900" dirty="0">
                          <a:solidFill>
                            <a:schemeClr val="tx1"/>
                          </a:solidFill>
                          <a:latin typeface="+mn-lt"/>
                          <a:ea typeface="Meiryo UI" panose="020B0604030504040204" pitchFamily="50" charset="-128"/>
                        </a:rPr>
                        <a:t>】</a:t>
                      </a:r>
                    </a:p>
                    <a:p>
                      <a:pPr algn="ctr"/>
                      <a:r>
                        <a:rPr kumimoji="1" lang="en-US" altLang="ja-JP" sz="900" dirty="0">
                          <a:solidFill>
                            <a:schemeClr val="tx1"/>
                          </a:solidFill>
                          <a:latin typeface="+mn-lt"/>
                          <a:ea typeface="Meiryo UI" panose="020B0604030504040204" pitchFamily="50" charset="-128"/>
                        </a:rPr>
                        <a:t>0.2</a:t>
                      </a:r>
                      <a:r>
                        <a:rPr kumimoji="1" lang="ja-JP" altLang="en-US" sz="900" dirty="0">
                          <a:solidFill>
                            <a:schemeClr val="tx1"/>
                          </a:solidFill>
                          <a:latin typeface="+mn-lt"/>
                          <a:ea typeface="Meiryo UI" panose="020B0604030504040204" pitchFamily="50" charset="-128"/>
                        </a:rPr>
                        <a:t>％</a:t>
                      </a:r>
                      <a:endParaRPr kumimoji="1" lang="en-US" altLang="ja-JP" sz="900" dirty="0">
                        <a:solidFill>
                          <a:schemeClr val="tx1"/>
                        </a:solidFill>
                        <a:latin typeface="+mn-lt"/>
                        <a:ea typeface="Meiryo UI" panose="020B0604030504040204" pitchFamily="50" charset="-128"/>
                      </a:endParaRPr>
                    </a:p>
                    <a:p>
                      <a:pPr algn="ctr"/>
                      <a:r>
                        <a:rPr kumimoji="1" lang="en-US" altLang="ja-JP" sz="900" dirty="0">
                          <a:solidFill>
                            <a:schemeClr val="tx1"/>
                          </a:solidFill>
                          <a:latin typeface="+mn-lt"/>
                          <a:ea typeface="Meiryo UI" panose="020B0604030504040204" pitchFamily="50" charset="-128"/>
                        </a:rPr>
                        <a:t>【2019</a:t>
                      </a:r>
                      <a:r>
                        <a:rPr kumimoji="1" lang="ja-JP" altLang="en-US" sz="900" dirty="0">
                          <a:solidFill>
                            <a:schemeClr val="tx1"/>
                          </a:solidFill>
                          <a:latin typeface="+mn-lt"/>
                          <a:ea typeface="Meiryo UI" panose="020B0604030504040204" pitchFamily="50" charset="-128"/>
                        </a:rPr>
                        <a:t>年度</a:t>
                      </a:r>
                      <a:r>
                        <a:rPr kumimoji="1" lang="en-US" altLang="ja-JP" sz="900" dirty="0">
                          <a:solidFill>
                            <a:schemeClr val="tx1"/>
                          </a:solidFill>
                          <a:latin typeface="+mn-lt"/>
                          <a:ea typeface="Meiryo UI" panose="020B0604030504040204" pitchFamily="50" charset="-128"/>
                        </a:rPr>
                        <a:t>】</a:t>
                      </a:r>
                    </a:p>
                    <a:p>
                      <a:pPr algn="ctr"/>
                      <a:r>
                        <a:rPr kumimoji="1" lang="en-US" altLang="ja-JP" sz="900" dirty="0">
                          <a:solidFill>
                            <a:schemeClr val="tx1"/>
                          </a:solidFill>
                          <a:latin typeface="+mn-lt"/>
                          <a:ea typeface="Meiryo UI" panose="020B0604030504040204" pitchFamily="50" charset="-128"/>
                        </a:rPr>
                        <a:t>-1.7</a:t>
                      </a:r>
                      <a:r>
                        <a:rPr kumimoji="1" lang="ja-JP" altLang="en-US" sz="900" dirty="0">
                          <a:solidFill>
                            <a:schemeClr val="tx1"/>
                          </a:solidFill>
                          <a:latin typeface="+mn-lt"/>
                          <a:ea typeface="Meiryo UI" panose="020B0604030504040204" pitchFamily="50" charset="-128"/>
                        </a:rPr>
                        <a:t>％</a:t>
                      </a:r>
                      <a:endParaRPr kumimoji="1" lang="en-US" altLang="ja-JP" sz="900" dirty="0">
                        <a:solidFill>
                          <a:schemeClr val="tx1"/>
                        </a:solidFill>
                        <a:latin typeface="+mn-lt"/>
                        <a:ea typeface="Meiryo UI" panose="020B0604030504040204" pitchFamily="50" charset="-128"/>
                      </a:endParaRPr>
                    </a:p>
                    <a:p>
                      <a:pPr algn="ctr"/>
                      <a:r>
                        <a:rPr kumimoji="1" lang="en-US" altLang="ja-JP" sz="900" dirty="0">
                          <a:solidFill>
                            <a:schemeClr val="tx1"/>
                          </a:solidFill>
                          <a:latin typeface="+mn-lt"/>
                          <a:ea typeface="Meiryo UI" panose="020B0604030504040204" pitchFamily="50" charset="-128"/>
                        </a:rPr>
                        <a:t>【2020</a:t>
                      </a:r>
                      <a:r>
                        <a:rPr kumimoji="1" lang="ja-JP" altLang="en-US" sz="900" dirty="0">
                          <a:solidFill>
                            <a:schemeClr val="tx1"/>
                          </a:solidFill>
                          <a:latin typeface="+mn-lt"/>
                          <a:ea typeface="Meiryo UI" panose="020B0604030504040204" pitchFamily="50" charset="-128"/>
                        </a:rPr>
                        <a:t>年度</a:t>
                      </a:r>
                      <a:r>
                        <a:rPr kumimoji="1" lang="en-US" altLang="ja-JP" sz="900" dirty="0">
                          <a:solidFill>
                            <a:schemeClr val="tx1"/>
                          </a:solidFill>
                          <a:latin typeface="+mn-lt"/>
                          <a:ea typeface="Meiryo UI" panose="020B0604030504040204" pitchFamily="50" charset="-128"/>
                        </a:rPr>
                        <a:t>】</a:t>
                      </a:r>
                    </a:p>
                    <a:p>
                      <a:pPr algn="ctr"/>
                      <a:r>
                        <a:rPr kumimoji="1" lang="en-US" altLang="ja-JP" sz="900" dirty="0">
                          <a:solidFill>
                            <a:schemeClr val="tx1"/>
                          </a:solidFill>
                          <a:latin typeface="+mn-lt"/>
                          <a:ea typeface="Meiryo UI" panose="020B0604030504040204" pitchFamily="50" charset="-128"/>
                        </a:rPr>
                        <a:t>-4.1</a:t>
                      </a:r>
                      <a:r>
                        <a:rPr kumimoji="1" lang="ja-JP" altLang="en-US" sz="900" dirty="0">
                          <a:solidFill>
                            <a:schemeClr val="tx1"/>
                          </a:solidFill>
                          <a:latin typeface="+mn-lt"/>
                          <a:ea typeface="Meiryo UI" panose="020B0604030504040204" pitchFamily="50" charset="-128"/>
                        </a:rPr>
                        <a:t>％</a:t>
                      </a:r>
                      <a:endParaRPr kumimoji="1" lang="en-US" altLang="ja-JP" sz="900" dirty="0">
                        <a:solidFill>
                          <a:schemeClr val="tx1"/>
                        </a:solidFill>
                        <a:latin typeface="+mn-lt"/>
                        <a:ea typeface="Meiryo UI" panose="020B0604030504040204" pitchFamily="50" charset="-128"/>
                      </a:endParaRPr>
                    </a:p>
                    <a:p>
                      <a:pPr algn="ctr"/>
                      <a:r>
                        <a:rPr kumimoji="1" lang="en-US" altLang="ja-JP" sz="900" dirty="0">
                          <a:solidFill>
                            <a:schemeClr val="tx1"/>
                          </a:solidFill>
                          <a:latin typeface="+mn-lt"/>
                          <a:ea typeface="Meiryo UI" panose="020B0604030504040204" pitchFamily="50" charset="-128"/>
                        </a:rPr>
                        <a:t>【2021</a:t>
                      </a:r>
                      <a:r>
                        <a:rPr kumimoji="1" lang="ja-JP" altLang="en-US" sz="900" dirty="0">
                          <a:solidFill>
                            <a:schemeClr val="tx1"/>
                          </a:solidFill>
                          <a:latin typeface="+mn-lt"/>
                          <a:ea typeface="Meiryo UI" panose="020B0604030504040204" pitchFamily="50" charset="-128"/>
                        </a:rPr>
                        <a:t>年度</a:t>
                      </a:r>
                      <a:r>
                        <a:rPr kumimoji="1" lang="en-US" altLang="ja-JP" sz="900" dirty="0">
                          <a:solidFill>
                            <a:schemeClr val="tx1"/>
                          </a:solidFill>
                          <a:latin typeface="+mn-lt"/>
                          <a:ea typeface="Meiryo UI" panose="020B0604030504040204" pitchFamily="50" charset="-128"/>
                        </a:rPr>
                        <a:t>】</a:t>
                      </a:r>
                    </a:p>
                    <a:p>
                      <a:pPr algn="ctr"/>
                      <a:r>
                        <a:rPr kumimoji="1" lang="en-US" altLang="ja-JP" sz="900" dirty="0">
                          <a:solidFill>
                            <a:schemeClr val="tx1"/>
                          </a:solidFill>
                          <a:latin typeface="+mn-lt"/>
                          <a:ea typeface="Meiryo UI" panose="020B0604030504040204" pitchFamily="50" charset="-128"/>
                        </a:rPr>
                        <a:t>2.5</a:t>
                      </a:r>
                      <a:r>
                        <a:rPr kumimoji="1" lang="ja-JP" altLang="en-US" sz="900" dirty="0">
                          <a:solidFill>
                            <a:schemeClr val="tx1"/>
                          </a:solidFill>
                          <a:latin typeface="+mn-lt"/>
                          <a:ea typeface="Meiryo UI" panose="020B0604030504040204" pitchFamily="50" charset="-128"/>
                        </a:rPr>
                        <a:t>％</a:t>
                      </a:r>
                      <a:endParaRPr kumimoji="1" lang="en-US" altLang="ja-JP" sz="900" dirty="0">
                        <a:solidFill>
                          <a:schemeClr val="tx1"/>
                        </a:solidFill>
                        <a:latin typeface="+mn-lt"/>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【2022</a:t>
                      </a:r>
                      <a:r>
                        <a:rPr kumimoji="1" lang="ja-JP" altLang="en-US"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年度</a:t>
                      </a:r>
                      <a:r>
                        <a:rPr kumimoji="1" lang="en-US" altLang="ja-JP"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1.3</a:t>
                      </a:r>
                      <a:r>
                        <a:rPr kumimoji="1" lang="ja-JP" altLang="en-US"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a:t>
                      </a:r>
                      <a:br>
                        <a:rPr kumimoji="1" lang="en-US" altLang="ja-JP"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br>
                      <a:r>
                        <a:rPr kumimoji="1" lang="ja-JP" altLang="en-US"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rPr>
                        <a:t>（推計）</a:t>
                      </a:r>
                      <a:endParaRPr kumimoji="1" lang="en-US" altLang="ja-JP" sz="9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B</a:t>
                      </a: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zh-TW" sz="1000" dirty="0">
                          <a:solidFill>
                            <a:schemeClr val="tx1"/>
                          </a:solidFill>
                          <a:latin typeface="+mn-lt"/>
                        </a:rPr>
                        <a:t>【2022</a:t>
                      </a:r>
                      <a:r>
                        <a:rPr kumimoji="1" lang="zh-TW" altLang="en-US" sz="1000" dirty="0">
                          <a:solidFill>
                            <a:schemeClr val="tx1"/>
                          </a:solidFill>
                          <a:latin typeface="+mn-lt"/>
                        </a:rPr>
                        <a:t>年度</a:t>
                      </a:r>
                      <a:r>
                        <a:rPr kumimoji="1" lang="en-US" altLang="zh-TW" sz="1000" dirty="0">
                          <a:solidFill>
                            <a:schemeClr val="tx1"/>
                          </a:solidFill>
                          <a:latin typeface="+mn-lt"/>
                        </a:rPr>
                        <a:t>】</a:t>
                      </a:r>
                    </a:p>
                    <a:p>
                      <a:pPr algn="ctr"/>
                      <a:r>
                        <a:rPr kumimoji="1" lang="zh-TW" altLang="en-US" sz="1000" dirty="0">
                          <a:solidFill>
                            <a:schemeClr val="tx1"/>
                          </a:solidFill>
                          <a:latin typeface="+mn-lt"/>
                        </a:rPr>
                        <a:t>経済成長率</a:t>
                      </a:r>
                      <a:endParaRPr kumimoji="1" lang="en-US" altLang="zh-TW" sz="1000" dirty="0">
                        <a:solidFill>
                          <a:schemeClr val="tx1"/>
                        </a:solidFill>
                        <a:latin typeface="+mn-lt"/>
                      </a:endParaRPr>
                    </a:p>
                    <a:p>
                      <a:pPr algn="ctr"/>
                      <a:r>
                        <a:rPr kumimoji="1" lang="zh-TW" altLang="en-US" sz="1000" dirty="0">
                          <a:solidFill>
                            <a:schemeClr val="tx1"/>
                          </a:solidFill>
                          <a:latin typeface="+mn-lt"/>
                        </a:rPr>
                        <a:t>（実質）</a:t>
                      </a:r>
                    </a:p>
                    <a:p>
                      <a:pPr algn="ctr"/>
                      <a:r>
                        <a:rPr kumimoji="1" lang="en-US" altLang="ja-JP" sz="1000" dirty="0">
                          <a:solidFill>
                            <a:schemeClr val="tx1"/>
                          </a:solidFill>
                          <a:latin typeface="+mn-lt"/>
                        </a:rPr>
                        <a:t>3.2</a:t>
                      </a:r>
                      <a:r>
                        <a:rPr kumimoji="1" lang="zh-TW" altLang="en-US" sz="1000" dirty="0">
                          <a:solidFill>
                            <a:schemeClr val="tx1"/>
                          </a:solidFill>
                          <a:latin typeface="+mn-lt"/>
                        </a:rPr>
                        <a:t>％</a:t>
                      </a:r>
                      <a:endParaRPr kumimoji="1" lang="en-US" altLang="zh-TW" sz="1000" dirty="0">
                        <a:solidFill>
                          <a:schemeClr val="tx1"/>
                        </a:solidFill>
                        <a:latin typeface="+mn-lt"/>
                      </a:endParaRPr>
                    </a:p>
                    <a:p>
                      <a:pPr algn="ctr"/>
                      <a:endParaRPr kumimoji="1" lang="en-US" altLang="zh-TW" sz="1000" dirty="0">
                        <a:solidFill>
                          <a:schemeClr val="tx1"/>
                        </a:solidFill>
                        <a:latin typeface="+mn-lt"/>
                      </a:endParaRPr>
                    </a:p>
                    <a:p>
                      <a:pPr algn="ctr"/>
                      <a:r>
                        <a:rPr kumimoji="1" lang="en-US" altLang="ja-JP" sz="1000" dirty="0">
                          <a:solidFill>
                            <a:schemeClr val="tx1"/>
                          </a:solidFill>
                          <a:latin typeface="+mn-lt"/>
                        </a:rPr>
                        <a:t>【2020</a:t>
                      </a:r>
                      <a:r>
                        <a:rPr kumimoji="1" lang="ja-JP" altLang="en-US" sz="1000" dirty="0">
                          <a:solidFill>
                            <a:schemeClr val="tx1"/>
                          </a:solidFill>
                          <a:latin typeface="+mn-lt"/>
                        </a:rPr>
                        <a:t>年度～</a:t>
                      </a:r>
                      <a:r>
                        <a:rPr kumimoji="1" lang="en-US" altLang="ja-JP" sz="1000" dirty="0">
                          <a:solidFill>
                            <a:schemeClr val="tx1"/>
                          </a:solidFill>
                          <a:latin typeface="+mn-lt"/>
                        </a:rPr>
                        <a:t>24</a:t>
                      </a:r>
                      <a:r>
                        <a:rPr kumimoji="1" lang="ja-JP" altLang="en-US" sz="1000" dirty="0">
                          <a:solidFill>
                            <a:schemeClr val="tx1"/>
                          </a:solidFill>
                          <a:latin typeface="+mn-lt"/>
                        </a:rPr>
                        <a:t>年度</a:t>
                      </a:r>
                      <a:r>
                        <a:rPr kumimoji="1" lang="en-US" altLang="ja-JP" sz="1000" dirty="0">
                          <a:solidFill>
                            <a:schemeClr val="tx1"/>
                          </a:solidFill>
                          <a:latin typeface="+mn-lt"/>
                        </a:rPr>
                        <a:t>】</a:t>
                      </a:r>
                    </a:p>
                    <a:p>
                      <a:pPr algn="ctr"/>
                      <a:r>
                        <a:rPr kumimoji="1" lang="ja-JP" altLang="en-US" sz="1000" dirty="0">
                          <a:solidFill>
                            <a:schemeClr val="tx1"/>
                          </a:solidFill>
                          <a:latin typeface="+mn-lt"/>
                        </a:rPr>
                        <a:t>経済成長率（実質）</a:t>
                      </a:r>
                      <a:endParaRPr kumimoji="1" lang="en-US" altLang="ja-JP" sz="1000" dirty="0">
                        <a:solidFill>
                          <a:schemeClr val="tx1"/>
                        </a:solidFill>
                        <a:latin typeface="+mn-lt"/>
                      </a:endParaRPr>
                    </a:p>
                    <a:p>
                      <a:pPr algn="ctr"/>
                      <a:r>
                        <a:rPr kumimoji="1" lang="ja-JP" altLang="en-US" sz="1000" dirty="0">
                          <a:solidFill>
                            <a:schemeClr val="tx1"/>
                          </a:solidFill>
                          <a:latin typeface="+mn-lt"/>
                        </a:rPr>
                        <a:t>平均</a:t>
                      </a:r>
                      <a:r>
                        <a:rPr kumimoji="1" lang="en-US" altLang="ja-JP" sz="1000" dirty="0">
                          <a:solidFill>
                            <a:schemeClr val="tx1"/>
                          </a:solidFill>
                          <a:latin typeface="+mn-lt"/>
                        </a:rPr>
                        <a:t>0.6%</a:t>
                      </a:r>
                    </a:p>
                    <a:p>
                      <a:pPr algn="ctr"/>
                      <a:r>
                        <a:rPr kumimoji="1" lang="ja-JP" altLang="en-US" sz="800" dirty="0">
                          <a:solidFill>
                            <a:schemeClr val="tx1"/>
                          </a:solidFill>
                          <a:latin typeface="+mn-lt"/>
                        </a:rPr>
                        <a:t>（</a:t>
                      </a:r>
                      <a:r>
                        <a:rPr kumimoji="1" lang="en-US" altLang="ja-JP" sz="800" dirty="0">
                          <a:solidFill>
                            <a:schemeClr val="tx1"/>
                          </a:solidFill>
                          <a:latin typeface="+mn-lt"/>
                        </a:rPr>
                        <a:t>23</a:t>
                      </a:r>
                      <a:r>
                        <a:rPr kumimoji="1" lang="ja-JP" altLang="en-US" sz="800" dirty="0">
                          <a:solidFill>
                            <a:schemeClr val="tx1"/>
                          </a:solidFill>
                          <a:latin typeface="+mn-lt"/>
                        </a:rPr>
                        <a:t>、</a:t>
                      </a:r>
                      <a:r>
                        <a:rPr kumimoji="1" lang="en-US" altLang="ja-JP" sz="800" dirty="0">
                          <a:solidFill>
                            <a:schemeClr val="tx1"/>
                          </a:solidFill>
                          <a:latin typeface="+mn-lt"/>
                        </a:rPr>
                        <a:t>24</a:t>
                      </a:r>
                      <a:r>
                        <a:rPr kumimoji="1" lang="ja-JP" altLang="en-US" sz="800" dirty="0">
                          <a:solidFill>
                            <a:schemeClr val="tx1"/>
                          </a:solidFill>
                          <a:latin typeface="+mn-lt"/>
                        </a:rPr>
                        <a:t>年度</a:t>
                      </a:r>
                      <a:endParaRPr kumimoji="1" lang="en-US" altLang="ja-JP" sz="800" dirty="0">
                        <a:solidFill>
                          <a:schemeClr val="tx1"/>
                        </a:solidFill>
                        <a:latin typeface="+mn-lt"/>
                      </a:endParaRPr>
                    </a:p>
                    <a:p>
                      <a:pPr algn="ctr"/>
                      <a:r>
                        <a:rPr kumimoji="1" lang="ja-JP" altLang="en-US" sz="800" dirty="0">
                          <a:solidFill>
                            <a:schemeClr val="tx1"/>
                          </a:solidFill>
                          <a:latin typeface="+mn-lt"/>
                        </a:rPr>
                        <a:t>推計）</a:t>
                      </a:r>
                      <a:endParaRPr kumimoji="1" lang="en-US" altLang="zh-TW" sz="800" dirty="0">
                        <a:solidFill>
                          <a:schemeClr val="tx1"/>
                        </a:solidFill>
                        <a:latin typeface="+mn-lt"/>
                      </a:endParaRP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変更</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なし</a:t>
                      </a: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有効求人倍率</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【2024</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年度</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endParaRPr kumimoji="1" lang="ja-JP" altLang="en-US"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800" b="0" i="0" u="none" strike="noStrike" kern="1200" cap="none" spc="0" normalizeH="0" baseline="0" noProof="0" dirty="0">
                          <a:ln>
                            <a:noFill/>
                          </a:ln>
                          <a:solidFill>
                            <a:schemeClr val="tx1"/>
                          </a:solidFill>
                          <a:effectLst/>
                          <a:uLnTx/>
                          <a:uFillTx/>
                          <a:latin typeface="Meiryo UI"/>
                          <a:ea typeface="+mn-ea"/>
                          <a:cs typeface="+mn-cs"/>
                        </a:rPr>
                        <a:t>1.2</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1</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倍</a:t>
                      </a:r>
                      <a:r>
                        <a:rPr kumimoji="1" lang="zh-CN" altLang="en-US" sz="800" b="0" i="0" u="none" strike="noStrike" kern="1200" cap="none" spc="0" normalizeH="0" baseline="0" noProof="0" dirty="0">
                          <a:ln>
                            <a:noFill/>
                          </a:ln>
                          <a:solidFill>
                            <a:schemeClr val="tx1"/>
                          </a:solidFill>
                          <a:effectLst/>
                          <a:uLnTx/>
                          <a:uFillTx/>
                          <a:latin typeface="Meiryo UI"/>
                          <a:ea typeface="+mn-ea"/>
                          <a:cs typeface="+mn-cs"/>
                        </a:rPr>
                        <a:t>（前年度比</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0.06</a:t>
                      </a:r>
                      <a:r>
                        <a:rPr kumimoji="1" lang="zh-CN" altLang="en-US" sz="800" b="0" i="0" u="none" strike="noStrike" kern="1200" cap="none" spc="0" normalizeH="0" baseline="0" noProof="0" dirty="0">
                          <a:ln>
                            <a:noFill/>
                          </a:ln>
                          <a:solidFill>
                            <a:schemeClr val="tx1"/>
                          </a:solidFill>
                          <a:effectLst/>
                          <a:uLnTx/>
                          <a:uFillTx/>
                          <a:latin typeface="Meiryo UI"/>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800" b="0" i="0" u="none" strike="noStrike" kern="1200" cap="none" spc="0" normalizeH="0" baseline="0" noProof="0" dirty="0">
                          <a:ln>
                            <a:noFill/>
                          </a:ln>
                          <a:solidFill>
                            <a:schemeClr val="tx1"/>
                          </a:solidFill>
                          <a:effectLst/>
                          <a:uLnTx/>
                          <a:uFillTx/>
                          <a:latin typeface="Meiryo UI"/>
                          <a:ea typeface="+mn-ea"/>
                          <a:cs typeface="+mn-cs"/>
                        </a:rPr>
                        <a:t>（全国</a:t>
                      </a:r>
                      <a:r>
                        <a:rPr kumimoji="1" lang="en-US" altLang="zh-CN" sz="800" b="0" i="0" u="none" strike="noStrike" kern="1200" cap="none" spc="0" normalizeH="0" baseline="0" noProof="0" dirty="0">
                          <a:ln>
                            <a:noFill/>
                          </a:ln>
                          <a:solidFill>
                            <a:schemeClr val="tx1"/>
                          </a:solidFill>
                          <a:effectLst/>
                          <a:uLnTx/>
                          <a:uFillTx/>
                          <a:latin typeface="Meiryo UI"/>
                          <a:ea typeface="+mn-ea"/>
                          <a:cs typeface="+mn-cs"/>
                        </a:rPr>
                        <a:t>1.2</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5</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倍</a:t>
                      </a:r>
                      <a:r>
                        <a:rPr kumimoji="1" lang="zh-CN" altLang="en-US" sz="800" b="0" i="0" u="none" strike="noStrike" kern="1200" cap="none" spc="0" normalizeH="0" baseline="0" noProof="0" dirty="0">
                          <a:ln>
                            <a:noFill/>
                          </a:ln>
                          <a:solidFill>
                            <a:schemeClr val="tx1"/>
                          </a:solidFill>
                          <a:effectLst/>
                          <a:uLnTx/>
                          <a:uFillTx/>
                          <a:latin typeface="Meiryo UI"/>
                          <a:ea typeface="+mn-ea"/>
                          <a:cs typeface="+mn-cs"/>
                        </a:rPr>
                        <a:t>）</a:t>
                      </a:r>
                      <a:endParaRPr kumimoji="1" lang="ja-JP" altLang="en-US"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1696977389"/>
                  </a:ext>
                </a:extLst>
              </a:tr>
              <a:tr h="4637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充足率（求人数に対する充足された求人の割合）</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【2023</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年度</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endParaRPr kumimoji="1" lang="ja-JP" altLang="en-US"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　</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9.7</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％（前年度比</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+0.3</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endParaRPr kumimoji="1" lang="en-US" altLang="ja-JP" sz="800" b="0" i="0" u="none" strike="noStrike" kern="1200" cap="none" spc="0" normalizeH="0" baseline="0" noProof="0" dirty="0">
                        <a:ln>
                          <a:noFill/>
                        </a:ln>
                        <a:solidFill>
                          <a:schemeClr val="tx1"/>
                        </a:solidFill>
                        <a:effectLst/>
                        <a:uLnTx/>
                        <a:uFillTx/>
                        <a:latin typeface="Meiryo U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（全国</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11.8</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endParaRPr kumimoji="1" lang="ja-JP" altLang="en-US"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2608802803"/>
                  </a:ext>
                </a:extLst>
              </a:tr>
              <a:tr h="4637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CN" altLang="en-US" sz="800" dirty="0">
                          <a:solidFill>
                            <a:schemeClr val="tx1"/>
                          </a:solidFill>
                          <a:latin typeface="+mn-lt"/>
                        </a:rPr>
                        <a:t>外国人労働者数</a:t>
                      </a:r>
                      <a:r>
                        <a:rPr kumimoji="1" lang="en-US" altLang="zh-CN" sz="800" dirty="0">
                          <a:solidFill>
                            <a:schemeClr val="tx1"/>
                          </a:solidFill>
                          <a:latin typeface="+mn-lt"/>
                        </a:rPr>
                        <a:t>【</a:t>
                      </a:r>
                      <a:r>
                        <a:rPr kumimoji="1" lang="en-US" altLang="ja-JP" sz="800" dirty="0">
                          <a:solidFill>
                            <a:schemeClr val="tx1"/>
                          </a:solidFill>
                          <a:latin typeface="+mn-lt"/>
                        </a:rPr>
                        <a:t>2024</a:t>
                      </a:r>
                      <a:r>
                        <a:rPr kumimoji="1" lang="zh-CN" altLang="en-US" sz="800" dirty="0">
                          <a:solidFill>
                            <a:schemeClr val="tx1"/>
                          </a:solidFill>
                          <a:latin typeface="+mn-lt"/>
                        </a:rPr>
                        <a:t>年</a:t>
                      </a:r>
                      <a:r>
                        <a:rPr kumimoji="1" lang="en-US" altLang="zh-CN"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en-US" altLang="ja-JP" sz="800" dirty="0">
                          <a:solidFill>
                            <a:schemeClr val="tx1"/>
                          </a:solidFill>
                          <a:latin typeface="+mn-lt"/>
                        </a:rPr>
                        <a:t>174,699</a:t>
                      </a:r>
                      <a:r>
                        <a:rPr kumimoji="1" lang="ja-JP" altLang="en-US" sz="800" dirty="0">
                          <a:solidFill>
                            <a:schemeClr val="tx1"/>
                          </a:solidFill>
                          <a:latin typeface="+mn-lt"/>
                        </a:rPr>
                        <a:t>人</a:t>
                      </a:r>
                      <a:endParaRPr kumimoji="1" lang="en-US" altLang="ja-JP" sz="800" dirty="0">
                        <a:solidFill>
                          <a:schemeClr val="tx1"/>
                        </a:solidFill>
                        <a:latin typeface="+mn-lt"/>
                      </a:endParaRPr>
                    </a:p>
                    <a:p>
                      <a:pPr algn="l"/>
                      <a:r>
                        <a:rPr kumimoji="1" lang="ja-JP" altLang="en-US" sz="800" dirty="0">
                          <a:solidFill>
                            <a:schemeClr val="tx1"/>
                          </a:solidFill>
                          <a:latin typeface="+mn-lt"/>
                        </a:rPr>
                        <a:t>（</a:t>
                      </a:r>
                      <a:r>
                        <a:rPr kumimoji="1" lang="en-US" altLang="ja-JP" sz="800" dirty="0">
                          <a:solidFill>
                            <a:schemeClr val="tx1"/>
                          </a:solidFill>
                          <a:latin typeface="+mn-lt"/>
                        </a:rPr>
                        <a:t>2018</a:t>
                      </a:r>
                      <a:r>
                        <a:rPr kumimoji="1" lang="ja-JP" altLang="en-US" sz="800" dirty="0">
                          <a:solidFill>
                            <a:schemeClr val="tx1"/>
                          </a:solidFill>
                          <a:latin typeface="+mn-lt"/>
                        </a:rPr>
                        <a:t>年からの</a:t>
                      </a:r>
                      <a:r>
                        <a:rPr kumimoji="1" lang="en-US" altLang="ja-JP" sz="800" dirty="0">
                          <a:solidFill>
                            <a:schemeClr val="tx1"/>
                          </a:solidFill>
                          <a:latin typeface="+mn-lt"/>
                        </a:rPr>
                        <a:t>6</a:t>
                      </a:r>
                      <a:r>
                        <a:rPr kumimoji="1" lang="ja-JP" altLang="en-US" sz="800" dirty="0">
                          <a:solidFill>
                            <a:schemeClr val="tx1"/>
                          </a:solidFill>
                          <a:latin typeface="+mn-lt"/>
                        </a:rPr>
                        <a:t>年間で</a:t>
                      </a:r>
                      <a:r>
                        <a:rPr kumimoji="1" lang="en-US" altLang="ja-JP" sz="800" dirty="0">
                          <a:solidFill>
                            <a:schemeClr val="tx1"/>
                          </a:solidFill>
                          <a:latin typeface="+mn-lt"/>
                        </a:rPr>
                        <a:t>+63%</a:t>
                      </a:r>
                      <a:r>
                        <a:rPr kumimoji="1" lang="ja-JP" altLang="en-US"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1499881722"/>
                  </a:ext>
                </a:extLst>
              </a:tr>
              <a:tr h="528306">
                <a:tc vMerge="1">
                  <a:txBody>
                    <a:bodyPr/>
                    <a:lstStyle/>
                    <a:p>
                      <a:pPr marL="0" indent="0"/>
                      <a:endParaRPr kumimoji="1" lang="ja-JP" altLang="en-US" sz="1100" b="1">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latin typeface="+mn-lt"/>
                        </a:rPr>
                        <a:t>転入、転出企業数</a:t>
                      </a:r>
                      <a:r>
                        <a:rPr kumimoji="1" lang="en-US" altLang="ja-JP" sz="800" dirty="0">
                          <a:solidFill>
                            <a:schemeClr val="tx1"/>
                          </a:solidFill>
                          <a:latin typeface="+mn-lt"/>
                        </a:rPr>
                        <a:t>【2024</a:t>
                      </a:r>
                      <a:r>
                        <a:rPr kumimoji="1" lang="ja-JP" altLang="en-US" sz="800" dirty="0">
                          <a:solidFill>
                            <a:schemeClr val="tx1"/>
                          </a:solidFill>
                          <a:latin typeface="+mn-lt"/>
                        </a:rPr>
                        <a:t>年</a:t>
                      </a:r>
                      <a:r>
                        <a:rPr kumimoji="1" lang="en-US" altLang="ja-JP"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zh-TW" altLang="en-US" sz="800" dirty="0">
                          <a:solidFill>
                            <a:schemeClr val="tx1"/>
                          </a:solidFill>
                          <a:latin typeface="+mn-lt"/>
                        </a:rPr>
                        <a:t>転入　　　 </a:t>
                      </a:r>
                      <a:r>
                        <a:rPr kumimoji="1" lang="en-US" altLang="ja-JP" sz="800" dirty="0">
                          <a:solidFill>
                            <a:schemeClr val="tx1"/>
                          </a:solidFill>
                          <a:latin typeface="+mn-lt"/>
                        </a:rPr>
                        <a:t>174</a:t>
                      </a:r>
                      <a:r>
                        <a:rPr kumimoji="1" lang="zh-TW" altLang="en-US" sz="800" dirty="0">
                          <a:solidFill>
                            <a:schemeClr val="tx1"/>
                          </a:solidFill>
                          <a:latin typeface="+mn-lt"/>
                        </a:rPr>
                        <a:t>社</a:t>
                      </a:r>
                    </a:p>
                    <a:p>
                      <a:pPr algn="l"/>
                      <a:r>
                        <a:rPr kumimoji="1" lang="zh-TW" altLang="en-US" sz="800" dirty="0">
                          <a:solidFill>
                            <a:schemeClr val="tx1"/>
                          </a:solidFill>
                          <a:latin typeface="+mn-lt"/>
                        </a:rPr>
                        <a:t>転出 　　　</a:t>
                      </a:r>
                      <a:r>
                        <a:rPr kumimoji="1" lang="en-US" altLang="ja-JP" sz="800" dirty="0">
                          <a:solidFill>
                            <a:schemeClr val="tx1"/>
                          </a:solidFill>
                          <a:latin typeface="+mn-lt"/>
                        </a:rPr>
                        <a:t>212</a:t>
                      </a:r>
                      <a:r>
                        <a:rPr kumimoji="1" lang="zh-TW" altLang="en-US" sz="800" dirty="0">
                          <a:solidFill>
                            <a:schemeClr val="tx1"/>
                          </a:solidFill>
                          <a:latin typeface="+mn-lt"/>
                        </a:rPr>
                        <a:t>社</a:t>
                      </a:r>
                    </a:p>
                    <a:p>
                      <a:pPr algn="l"/>
                      <a:r>
                        <a:rPr kumimoji="1" lang="zh-TW" altLang="en-US" sz="800" dirty="0">
                          <a:solidFill>
                            <a:schemeClr val="tx1"/>
                          </a:solidFill>
                          <a:latin typeface="+mn-lt"/>
                        </a:rPr>
                        <a:t>転出超過 　</a:t>
                      </a:r>
                      <a:r>
                        <a:rPr kumimoji="1" lang="en-US" altLang="ja-JP" sz="800" dirty="0">
                          <a:solidFill>
                            <a:schemeClr val="tx1"/>
                          </a:solidFill>
                          <a:latin typeface="+mn-lt"/>
                        </a:rPr>
                        <a:t>38</a:t>
                      </a:r>
                      <a:r>
                        <a:rPr kumimoji="1" lang="zh-TW" altLang="en-US" sz="800" dirty="0">
                          <a:solidFill>
                            <a:schemeClr val="tx1"/>
                          </a:solidFill>
                          <a:latin typeface="+mn-lt"/>
                        </a:rPr>
                        <a:t>社（前年度比</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3</a:t>
                      </a:r>
                      <a:r>
                        <a:rPr kumimoji="1" lang="zh-TW" altLang="en-US" sz="800" dirty="0">
                          <a:solidFill>
                            <a:schemeClr val="tx1"/>
                          </a:solidFill>
                          <a:latin typeface="+mn-lt"/>
                        </a:rPr>
                        <a:t>社）</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3064808612"/>
                  </a:ext>
                </a:extLst>
              </a:tr>
              <a:tr h="528307">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indent="0"/>
                      <a:r>
                        <a:rPr kumimoji="1" lang="ja-JP" altLang="en-US" sz="1050" b="1" dirty="0">
                          <a:latin typeface="+mn-lt"/>
                        </a:rPr>
                        <a:t>○開業事業所数</a:t>
                      </a:r>
                      <a:endParaRPr kumimoji="1" lang="en-US" altLang="ja-JP" sz="1050" b="1" dirty="0">
                        <a:latin typeface="+mn-lt"/>
                      </a:endParaRPr>
                    </a:p>
                    <a:p>
                      <a:pPr marL="0" indent="0"/>
                      <a:r>
                        <a:rPr kumimoji="1" lang="ja-JP" altLang="en-US" sz="1050" b="1" dirty="0">
                          <a:latin typeface="+mn-lt"/>
                        </a:rPr>
                        <a:t>　：</a:t>
                      </a:r>
                      <a:r>
                        <a:rPr kumimoji="1" lang="en-US" altLang="ja-JP" sz="1050" b="1" dirty="0">
                          <a:latin typeface="+mn-lt"/>
                        </a:rPr>
                        <a:t>10,000</a:t>
                      </a:r>
                      <a:r>
                        <a:rPr kumimoji="1" lang="ja-JP" altLang="en-US" sz="1050" b="1" dirty="0">
                          <a:latin typeface="+mn-lt"/>
                        </a:rPr>
                        <a:t>か所</a:t>
                      </a:r>
                      <a:endParaRPr kumimoji="1" lang="ja-JP" altLang="en-US" sz="1050" b="1" dirty="0">
                        <a:latin typeface="+mn-lt"/>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lnB w="12700" cap="flat" cmpd="sng" algn="ctr">
                      <a:solidFill>
                        <a:schemeClr val="accent5"/>
                      </a:solidFill>
                      <a:prstDash val="solid"/>
                      <a:round/>
                      <a:headEnd type="none" w="med" len="med"/>
                      <a:tailEnd type="none" w="med" len="med"/>
                    </a:lnB>
                    <a:solidFill>
                      <a:srgbClr val="EBEDF5"/>
                    </a:solidFil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latin typeface="+mn-lt"/>
                        </a:rPr>
                        <a:t>【2018</a:t>
                      </a:r>
                      <a:r>
                        <a:rPr kumimoji="1" lang="ja-JP" altLang="en-US" sz="1000" dirty="0">
                          <a:latin typeface="+mn-lt"/>
                        </a:rPr>
                        <a:t>年度</a:t>
                      </a:r>
                      <a:r>
                        <a:rPr kumimoji="1" lang="en-US" altLang="ja-JP" sz="1000" dirty="0">
                          <a:latin typeface="+mn-lt"/>
                        </a:rPr>
                        <a:t>】</a:t>
                      </a:r>
                    </a:p>
                    <a:p>
                      <a:pPr algn="ctr"/>
                      <a:r>
                        <a:rPr kumimoji="1" lang="en-US" altLang="ja-JP" sz="1000" dirty="0">
                          <a:latin typeface="+mn-lt"/>
                        </a:rPr>
                        <a:t>8,463</a:t>
                      </a:r>
                      <a:r>
                        <a:rPr kumimoji="1" lang="ja-JP" altLang="en-US" sz="1000" dirty="0">
                          <a:latin typeface="+mn-lt"/>
                        </a:rPr>
                        <a:t>か所</a:t>
                      </a:r>
                      <a:endParaRPr kumimoji="1" lang="ja-JP" altLang="en-US" sz="1000" dirty="0">
                        <a:latin typeface="+mn-lt"/>
                        <a:ea typeface="Meiryo UI" panose="020B0604030504040204" pitchFamily="50" charset="-128"/>
                      </a:endParaRPr>
                    </a:p>
                  </a:txBody>
                  <a:tcPr marL="74295" marR="74295" marT="37148" marB="37148" anchor="ctr">
                    <a:lnB w="12700" cap="flat" cmpd="sng" algn="ctr">
                      <a:solidFill>
                        <a:schemeClr val="accent5"/>
                      </a:solidFill>
                      <a:prstDash val="solid"/>
                      <a:round/>
                      <a:headEnd type="none" w="med" len="med"/>
                      <a:tailEnd type="none" w="med" len="med"/>
                    </a:lnB>
                    <a:solidFill>
                      <a:srgbClr val="EBEDF5"/>
                    </a:solidFil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【2022</a:t>
                      </a:r>
                      <a:r>
                        <a:rPr kumimoji="1" lang="ja-JP" altLang="en-US" sz="1000" b="0" i="0" u="none" strike="noStrike" kern="1200" cap="none" spc="0" normalizeH="0" baseline="0" noProof="0" dirty="0">
                          <a:ln>
                            <a:noFill/>
                          </a:ln>
                          <a:solidFill>
                            <a:schemeClr val="tx1"/>
                          </a:solidFill>
                          <a:effectLst/>
                          <a:uLnTx/>
                          <a:uFillTx/>
                          <a:latin typeface="Meiryo UI"/>
                          <a:ea typeface="+mn-ea"/>
                          <a:cs typeface="+mn-cs"/>
                        </a:rPr>
                        <a:t>年度</a:t>
                      </a: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8,259</a:t>
                      </a:r>
                      <a:r>
                        <a:rPr kumimoji="1" lang="ja-JP" altLang="en-US" sz="1000" b="0" i="0" u="none" strike="noStrike" kern="1200" cap="none" spc="0" normalizeH="0" baseline="0" noProof="0" dirty="0">
                          <a:ln>
                            <a:noFill/>
                          </a:ln>
                          <a:solidFill>
                            <a:schemeClr val="tx1"/>
                          </a:solidFill>
                          <a:effectLst/>
                          <a:uLnTx/>
                          <a:uFillTx/>
                          <a:latin typeface="Meiryo UI"/>
                          <a:ea typeface="+mn-ea"/>
                          <a:cs typeface="+mn-cs"/>
                        </a:rPr>
                        <a:t>か所</a:t>
                      </a:r>
                      <a:endParaRPr kumimoji="1" lang="en-US" altLang="ja-JP" sz="1000" b="0" i="0" u="none" strike="noStrike" kern="1200" cap="none" spc="0" normalizeH="0" baseline="0" noProof="0" dirty="0">
                        <a:ln>
                          <a:noFill/>
                        </a:ln>
                        <a:solidFill>
                          <a:schemeClr val="tx1"/>
                        </a:solidFill>
                        <a:effectLst/>
                        <a:uLnTx/>
                        <a:uFillTx/>
                        <a:latin typeface="Meiryo UI"/>
                        <a:ea typeface="+mn-ea"/>
                        <a:cs typeface="+mn-cs"/>
                      </a:endParaRPr>
                    </a:p>
                  </a:txBody>
                  <a:tcPr marL="74295" marR="74295" marT="37148" marB="37148" anchor="ctr">
                    <a:lnB w="12700" cap="flat" cmpd="sng" algn="ctr">
                      <a:solidFill>
                        <a:schemeClr val="accent5"/>
                      </a:solidFill>
                      <a:prstDash val="solid"/>
                      <a:round/>
                      <a:headEnd type="none" w="med" len="med"/>
                      <a:tailEnd type="none" w="med" len="med"/>
                    </a:lnB>
                    <a:solidFill>
                      <a:srgbClr val="EBEDF5"/>
                    </a:solidFil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solidFill>
                            <a:schemeClr val="tx1"/>
                          </a:solidFill>
                          <a:latin typeface="Meiryo UI" panose="020B0604030504040204" pitchFamily="50" charset="-128"/>
                          <a:ea typeface="Meiryo UI" panose="020B0604030504040204" pitchFamily="50" charset="-128"/>
                          <a:cs typeface="Calibri" panose="020F0502020204030204" pitchFamily="34" charset="0"/>
                        </a:rPr>
                        <a:t>D</a:t>
                      </a:r>
                      <a:endParaRPr kumimoji="1" lang="ja-JP" altLang="en-US" sz="1000" dirty="0">
                        <a:solidFill>
                          <a:schemeClr val="tx1"/>
                        </a:solidFill>
                        <a:latin typeface="Meiryo UI" panose="020B0604030504040204" pitchFamily="50" charset="-128"/>
                        <a:ea typeface="Meiryo UI" panose="020B0604030504040204" pitchFamily="50" charset="-128"/>
                        <a:cs typeface="Calibri" panose="020F0502020204030204" pitchFamily="34" charset="0"/>
                      </a:endParaRPr>
                    </a:p>
                  </a:txBody>
                  <a:tcPr marL="74295" marR="74295" marT="37148" marB="37148" anchor="ctr">
                    <a:solidFill>
                      <a:srgbClr val="EBEDF5"/>
                    </a:solidFil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【2023</a:t>
                      </a:r>
                      <a:r>
                        <a:rPr kumimoji="1" lang="ja-JP" altLang="en-US" sz="1000" b="0" i="0" u="none" strike="noStrike" kern="1200" cap="none" spc="0" normalizeH="0" baseline="0" noProof="0" dirty="0">
                          <a:ln>
                            <a:noFill/>
                          </a:ln>
                          <a:solidFill>
                            <a:schemeClr val="tx1"/>
                          </a:solidFill>
                          <a:effectLst/>
                          <a:uLnTx/>
                          <a:uFillTx/>
                          <a:latin typeface="Meiryo UI"/>
                          <a:ea typeface="+mn-ea"/>
                          <a:cs typeface="+mn-cs"/>
                        </a:rPr>
                        <a:t>年度</a:t>
                      </a: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chemeClr val="tx1"/>
                          </a:solidFill>
                          <a:effectLst/>
                          <a:uLnTx/>
                          <a:uFillTx/>
                          <a:latin typeface="Meiryo UI"/>
                          <a:ea typeface="+mn-ea"/>
                          <a:cs typeface="+mn-cs"/>
                        </a:rPr>
                        <a:t>8,273</a:t>
                      </a:r>
                      <a:r>
                        <a:rPr kumimoji="1" lang="ja-JP" altLang="en-US" sz="1000" b="0" i="0" u="none" strike="noStrike" kern="1200" cap="none" spc="0" normalizeH="0" baseline="0" noProof="0" dirty="0">
                          <a:ln>
                            <a:noFill/>
                          </a:ln>
                          <a:solidFill>
                            <a:schemeClr val="tx1"/>
                          </a:solidFill>
                          <a:effectLst/>
                          <a:uLnTx/>
                          <a:uFillTx/>
                          <a:latin typeface="Meiryo UI"/>
                          <a:ea typeface="+mn-ea"/>
                          <a:cs typeface="+mn-cs"/>
                        </a:rPr>
                        <a:t>か所</a:t>
                      </a:r>
                      <a:endParaRPr kumimoji="1" lang="ja-JP" altLang="en-US" sz="10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lnB w="12700" cap="flat" cmpd="sng" algn="ctr">
                      <a:solidFill>
                        <a:schemeClr val="accent5"/>
                      </a:solidFill>
                      <a:prstDash val="solid"/>
                      <a:round/>
                      <a:headEnd type="none" w="med" len="med"/>
                      <a:tailEnd type="none" w="med" len="med"/>
                    </a:lnB>
                    <a:solidFill>
                      <a:srgbClr val="EBEDF5"/>
                    </a:solidFill>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Calibri" panose="020F0502020204030204" pitchFamily="34" charset="0"/>
                        </a:rPr>
                        <a:t>変更</a:t>
                      </a:r>
                      <a:endParaRPr kumimoji="1" lang="en-US" altLang="ja-JP" sz="1400" dirty="0">
                        <a:solidFill>
                          <a:schemeClr val="tx1"/>
                        </a:solidFill>
                        <a:latin typeface="Meiryo UI" panose="020B0604030504040204" pitchFamily="50" charset="-128"/>
                        <a:ea typeface="Meiryo UI" panose="020B0604030504040204" pitchFamily="50" charset="-128"/>
                        <a:cs typeface="Calibri" panose="020F0502020204030204" pitchFamily="34" charset="0"/>
                      </a:endParaRPr>
                    </a:p>
                    <a:p>
                      <a:pPr algn="ctr"/>
                      <a:r>
                        <a:rPr kumimoji="1" lang="ja-JP" altLang="en-US" sz="1400" dirty="0">
                          <a:solidFill>
                            <a:schemeClr val="tx1"/>
                          </a:solidFill>
                          <a:latin typeface="Meiryo UI" panose="020B0604030504040204" pitchFamily="50" charset="-128"/>
                          <a:ea typeface="Meiryo UI" panose="020B0604030504040204" pitchFamily="50" charset="-128"/>
                          <a:cs typeface="Calibri" panose="020F0502020204030204" pitchFamily="34" charset="0"/>
                        </a:rPr>
                        <a:t>なし</a:t>
                      </a:r>
                    </a:p>
                  </a:txBody>
                  <a:tcPr marL="74295" marR="74295" marT="37148" marB="37148" anchor="ctr">
                    <a:lnB w="12700" cap="flat" cmpd="sng" algn="ctr">
                      <a:solidFill>
                        <a:schemeClr val="accent5"/>
                      </a:solidFill>
                      <a:prstDash val="solid"/>
                      <a:round/>
                      <a:headEnd type="none" w="med" len="med"/>
                      <a:tailEnd type="none" w="med" len="med"/>
                    </a:lnB>
                    <a:solidFill>
                      <a:srgbClr val="EBEDF5"/>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開業数の全国シェア</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【2023</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年</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endParaRPr kumimoji="1" lang="en-US" altLang="ja-JP"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8.9</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％（前年度比▲</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0.1</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参考：東京</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18.9</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％（前年度比</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+0.1</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endParaRPr kumimoji="1" lang="en-US" altLang="ja-JP"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3627430429"/>
                  </a:ext>
                </a:extLst>
              </a:tr>
              <a:tr h="52830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廃業率</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【2023</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年</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a:t>
                      </a:r>
                      <a:endParaRPr kumimoji="1" lang="ja-JP" altLang="en-US" sz="800" b="0" i="0" u="none" strike="noStrike" kern="1200" cap="none" spc="0" normalizeH="0" baseline="0" noProof="0" dirty="0">
                        <a:ln>
                          <a:noFill/>
                        </a:ln>
                        <a:solidFill>
                          <a:schemeClr val="tx1"/>
                        </a:solidFill>
                        <a:effectLst/>
                        <a:uLnTx/>
                        <a:uFillTx/>
                        <a:latin typeface="Meiryo UI"/>
                        <a:ea typeface="Meiryo UI" panose="020B0604030504040204" pitchFamily="50" charset="-128"/>
                        <a:cs typeface="+mn-cs"/>
                      </a:endParaRPr>
                    </a:p>
                  </a:txBody>
                  <a:tcPr marL="74295" marR="74295" marT="37148" marB="37148" anchor="ctr">
                    <a:lnB w="12700" cap="flat" cmpd="sng" algn="ctr">
                      <a:solidFill>
                        <a:schemeClr val="accent5"/>
                      </a:solidFill>
                      <a:prstDash val="solid"/>
                      <a:round/>
                      <a:headEnd type="none" w="med" len="med"/>
                      <a:tailEnd type="none" w="med" len="med"/>
                    </a:lnB>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solidFill>
                            <a:schemeClr val="tx1"/>
                          </a:solidFill>
                          <a:latin typeface="+mn-lt"/>
                          <a:ea typeface="Meiryo UI" panose="020B0604030504040204" pitchFamily="50" charset="-128"/>
                        </a:rPr>
                        <a:t>8.7</a:t>
                      </a:r>
                      <a:r>
                        <a:rPr kumimoji="1" lang="ja-JP" altLang="en-US" sz="800" dirty="0">
                          <a:solidFill>
                            <a:schemeClr val="tx1"/>
                          </a:solidFill>
                          <a:latin typeface="+mn-lt"/>
                          <a:ea typeface="Meiryo UI" panose="020B0604030504040204" pitchFamily="50" charset="-128"/>
                        </a:rPr>
                        <a:t>％</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（前年比＋</a:t>
                      </a:r>
                      <a:r>
                        <a:rPr kumimoji="1" lang="en-US" altLang="ja-JP" sz="800" b="0" i="0" u="none" strike="noStrike" kern="1200" cap="none" spc="0" normalizeH="0" baseline="0" noProof="0" dirty="0">
                          <a:ln>
                            <a:noFill/>
                          </a:ln>
                          <a:solidFill>
                            <a:schemeClr val="tx1"/>
                          </a:solidFill>
                          <a:effectLst/>
                          <a:uLnTx/>
                          <a:uFillTx/>
                          <a:latin typeface="Meiryo UI"/>
                          <a:ea typeface="+mn-ea"/>
                          <a:cs typeface="+mn-cs"/>
                        </a:rPr>
                        <a:t>5.6</a:t>
                      </a:r>
                      <a:r>
                        <a:rPr kumimoji="1" lang="ja-JP" altLang="en-US" sz="800" b="0" i="0" u="none" strike="noStrike" kern="1200" cap="none" spc="0" normalizeH="0" baseline="0" noProof="0" dirty="0">
                          <a:ln>
                            <a:noFill/>
                          </a:ln>
                          <a:solidFill>
                            <a:schemeClr val="tx1"/>
                          </a:solidFill>
                          <a:effectLst/>
                          <a:uLnTx/>
                          <a:uFillTx/>
                          <a:latin typeface="Meiryo UI"/>
                          <a:ea typeface="+mn-ea"/>
                          <a:cs typeface="+mn-cs"/>
                        </a:rPr>
                        <a:t>）</a:t>
                      </a:r>
                      <a:endParaRPr kumimoji="1" lang="en-US" altLang="ja-JP" sz="800" b="0" i="0" u="none" strike="noStrike" kern="1200" cap="none" spc="0" normalizeH="0" baseline="0" noProof="0" dirty="0">
                        <a:ln>
                          <a:noFill/>
                        </a:ln>
                        <a:solidFill>
                          <a:schemeClr val="tx1"/>
                        </a:solidFill>
                        <a:effectLst/>
                        <a:uLnTx/>
                        <a:uFillTx/>
                        <a:latin typeface="Meiryo UI"/>
                        <a:ea typeface="+mn-ea"/>
                        <a:cs typeface="+mn-cs"/>
                      </a:endParaRPr>
                    </a:p>
                  </a:txBody>
                  <a:tcPr marL="74295" marR="74295" marT="37148" marB="37148" anchor="ctr">
                    <a:lnR w="12700" cap="flat" cmpd="sng" algn="ctr">
                      <a:solidFill>
                        <a:schemeClr val="accent5"/>
                      </a:solidFill>
                      <a:prstDash val="solid"/>
                      <a:round/>
                      <a:headEnd type="none" w="med" len="med"/>
                      <a:tailEnd type="none" w="med" len="med"/>
                    </a:lnR>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3630964042"/>
                  </a:ext>
                </a:extLst>
              </a:tr>
            </a:tbl>
          </a:graphicData>
        </a:graphic>
      </p:graphicFrame>
      <p:pic>
        <p:nvPicPr>
          <p:cNvPr id="9" name="図 8">
            <a:extLst>
              <a:ext uri="{FF2B5EF4-FFF2-40B4-BE49-F238E27FC236}">
                <a16:creationId xmlns:a16="http://schemas.microsoft.com/office/drawing/2014/main" id="{E82B178C-DACB-445C-8906-9AB3E5E40803}"/>
              </a:ext>
            </a:extLst>
          </p:cNvPr>
          <p:cNvPicPr preferRelativeResize="0">
            <a:picLocks/>
          </p:cNvPicPr>
          <p:nvPr/>
        </p:nvPicPr>
        <p:blipFill>
          <a:blip r:embed="rId2" cstate="print">
            <a:extLst>
              <a:ext uri="{28A0092B-C50C-407E-A947-70E740481C1C}">
                <a14:useLocalDpi xmlns:a14="http://schemas.microsoft.com/office/drawing/2010/main" val="0"/>
              </a:ext>
            </a:extLst>
          </a:blip>
          <a:stretch>
            <a:fillRect/>
          </a:stretch>
        </p:blipFill>
        <p:spPr>
          <a:xfrm>
            <a:off x="8569276" y="736056"/>
            <a:ext cx="416529" cy="416529"/>
          </a:xfrm>
          <a:prstGeom prst="rect">
            <a:avLst/>
          </a:prstGeom>
        </p:spPr>
      </p:pic>
      <p:pic>
        <p:nvPicPr>
          <p:cNvPr id="10" name="Picture 12">
            <a:extLst>
              <a:ext uri="{FF2B5EF4-FFF2-40B4-BE49-F238E27FC236}">
                <a16:creationId xmlns:a16="http://schemas.microsoft.com/office/drawing/2014/main" id="{B967E3D8-1C34-4336-B386-D0FE2690CF5C}"/>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43292" y="736056"/>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11" name="図 10">
            <a:extLst>
              <a:ext uri="{FF2B5EF4-FFF2-40B4-BE49-F238E27FC236}">
                <a16:creationId xmlns:a16="http://schemas.microsoft.com/office/drawing/2014/main" id="{99D5D7EF-0D92-4137-9E29-4ED59183DEE4}"/>
              </a:ext>
            </a:extLst>
          </p:cNvPr>
          <p:cNvPicPr preferRelativeResize="0">
            <a:picLocks/>
          </p:cNvPicPr>
          <p:nvPr/>
        </p:nvPicPr>
        <p:blipFill>
          <a:blip r:embed="rId4" cstate="print">
            <a:extLst>
              <a:ext uri="{28A0092B-C50C-407E-A947-70E740481C1C}">
                <a14:useLocalDpi xmlns:a14="http://schemas.microsoft.com/office/drawing/2010/main" val="0"/>
              </a:ext>
            </a:extLst>
          </a:blip>
          <a:stretch>
            <a:fillRect/>
          </a:stretch>
        </p:blipFill>
        <p:spPr>
          <a:xfrm>
            <a:off x="8060612" y="736056"/>
            <a:ext cx="416529" cy="416529"/>
          </a:xfrm>
          <a:prstGeom prst="rect">
            <a:avLst/>
          </a:prstGeom>
        </p:spPr>
      </p:pic>
      <p:pic>
        <p:nvPicPr>
          <p:cNvPr id="12" name="Picture 3">
            <a:extLst>
              <a:ext uri="{FF2B5EF4-FFF2-40B4-BE49-F238E27FC236}">
                <a16:creationId xmlns:a16="http://schemas.microsoft.com/office/drawing/2014/main" id="{340B3B41-2968-42FD-9510-6343D0869AA6}"/>
              </a:ext>
            </a:extLst>
          </p:cNvPr>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99992" y="736056"/>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9">
            <a:extLst>
              <a:ext uri="{FF2B5EF4-FFF2-40B4-BE49-F238E27FC236}">
                <a16:creationId xmlns:a16="http://schemas.microsoft.com/office/drawing/2014/main" id="{EE778645-16F6-4C4B-A1AE-131400CB9ED9}"/>
              </a:ext>
            </a:extLst>
          </p:cNvPr>
          <p:cNvPicPr preferRelativeResize="0">
            <a:picLocks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25972" y="736056"/>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0">
            <a:extLst>
              <a:ext uri="{FF2B5EF4-FFF2-40B4-BE49-F238E27FC236}">
                <a16:creationId xmlns:a16="http://schemas.microsoft.com/office/drawing/2014/main" id="{33EB9537-A5D9-4B02-8B21-2CC6E4AAC7D6}"/>
              </a:ext>
            </a:extLst>
          </p:cNvPr>
          <p:cNvPicPr preferRelativeResize="0">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534632" y="736056"/>
            <a:ext cx="416529" cy="416529"/>
          </a:xfrm>
          <a:prstGeom prst="rect">
            <a:avLst/>
          </a:prstGeom>
          <a:noFill/>
          <a:extLst>
            <a:ext uri="{909E8E84-426E-40DD-AFC4-6F175D3DCCD1}">
              <a14:hiddenFill xmlns:a14="http://schemas.microsoft.com/office/drawing/2010/main">
                <a:solidFill>
                  <a:srgbClr val="FFFFFF"/>
                </a:solidFill>
              </a14:hiddenFill>
            </a:ext>
          </a:extLst>
        </p:spPr>
      </p:pic>
      <p:pic>
        <p:nvPicPr>
          <p:cNvPr id="15" name="図 14">
            <a:extLst>
              <a:ext uri="{FF2B5EF4-FFF2-40B4-BE49-F238E27FC236}">
                <a16:creationId xmlns:a16="http://schemas.microsoft.com/office/drawing/2014/main" id="{95A0B8EE-E07D-4EC5-85CF-70F94A369DEC}"/>
              </a:ext>
            </a:extLst>
          </p:cNvPr>
          <p:cNvPicPr preferRelativeResize="0">
            <a:picLocks/>
          </p:cNvPicPr>
          <p:nvPr/>
        </p:nvPicPr>
        <p:blipFill>
          <a:blip r:embed="rId8" cstate="print">
            <a:extLst>
              <a:ext uri="{28A0092B-C50C-407E-A947-70E740481C1C}">
                <a14:useLocalDpi xmlns:a14="http://schemas.microsoft.com/office/drawing/2010/main" val="0"/>
              </a:ext>
            </a:extLst>
          </a:blip>
          <a:stretch>
            <a:fillRect/>
          </a:stretch>
        </p:blipFill>
        <p:spPr>
          <a:xfrm>
            <a:off x="5008652" y="736056"/>
            <a:ext cx="416529" cy="416529"/>
          </a:xfrm>
          <a:prstGeom prst="rect">
            <a:avLst/>
          </a:prstGeom>
        </p:spPr>
      </p:pic>
      <p:pic>
        <p:nvPicPr>
          <p:cNvPr id="16" name="図 15">
            <a:extLst>
              <a:ext uri="{FF2B5EF4-FFF2-40B4-BE49-F238E27FC236}">
                <a16:creationId xmlns:a16="http://schemas.microsoft.com/office/drawing/2014/main" id="{6214CCFE-E134-49F9-88F2-41C6C2E364C1}"/>
              </a:ext>
            </a:extLst>
          </p:cNvPr>
          <p:cNvPicPr>
            <a:picLocks/>
          </p:cNvPicPr>
          <p:nvPr/>
        </p:nvPicPr>
        <p:blipFill>
          <a:blip r:embed="rId9" cstate="print">
            <a:extLst>
              <a:ext uri="{28A0092B-C50C-407E-A947-70E740481C1C}">
                <a14:useLocalDpi xmlns:a14="http://schemas.microsoft.com/office/drawing/2010/main" val="0"/>
              </a:ext>
            </a:extLst>
          </a:blip>
          <a:stretch>
            <a:fillRect/>
          </a:stretch>
        </p:blipFill>
        <p:spPr>
          <a:xfrm>
            <a:off x="5517312" y="736056"/>
            <a:ext cx="416529" cy="416529"/>
          </a:xfrm>
          <a:prstGeom prst="rect">
            <a:avLst/>
          </a:prstGeom>
        </p:spPr>
      </p:pic>
      <p:pic>
        <p:nvPicPr>
          <p:cNvPr id="17" name="図 16">
            <a:extLst>
              <a:ext uri="{FF2B5EF4-FFF2-40B4-BE49-F238E27FC236}">
                <a16:creationId xmlns:a16="http://schemas.microsoft.com/office/drawing/2014/main" id="{33DAFFE4-EAC6-40A2-8639-2BA5B0B4388B}"/>
              </a:ext>
            </a:extLst>
          </p:cNvPr>
          <p:cNvPicPr preferRelativeResize="0">
            <a:picLocks/>
          </p:cNvPicPr>
          <p:nvPr/>
        </p:nvPicPr>
        <p:blipFill>
          <a:blip r:embed="rId10" cstate="print">
            <a:extLst>
              <a:ext uri="{28A0092B-C50C-407E-A947-70E740481C1C}">
                <a14:useLocalDpi xmlns:a14="http://schemas.microsoft.com/office/drawing/2010/main" val="0"/>
              </a:ext>
            </a:extLst>
          </a:blip>
          <a:stretch>
            <a:fillRect/>
          </a:stretch>
        </p:blipFill>
        <p:spPr>
          <a:xfrm>
            <a:off x="7551952" y="736056"/>
            <a:ext cx="416529" cy="416529"/>
          </a:xfrm>
          <a:prstGeom prst="rect">
            <a:avLst/>
          </a:prstGeom>
        </p:spPr>
      </p:pic>
      <p:sp>
        <p:nvSpPr>
          <p:cNvPr id="19" name="テキスト ボックス 18">
            <a:extLst>
              <a:ext uri="{FF2B5EF4-FFF2-40B4-BE49-F238E27FC236}">
                <a16:creationId xmlns:a16="http://schemas.microsoft.com/office/drawing/2014/main" id="{E6D01080-8F84-41A4-8837-0747836785D7}"/>
              </a:ext>
            </a:extLst>
          </p:cNvPr>
          <p:cNvSpPr txBox="1"/>
          <p:nvPr/>
        </p:nvSpPr>
        <p:spPr>
          <a:xfrm>
            <a:off x="198961" y="6406777"/>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sp>
        <p:nvSpPr>
          <p:cNvPr id="20" name="正方形/長方形 19">
            <a:extLst>
              <a:ext uri="{FF2B5EF4-FFF2-40B4-BE49-F238E27FC236}">
                <a16:creationId xmlns:a16="http://schemas.microsoft.com/office/drawing/2014/main" id="{829800E3-6BA6-4F89-8580-2CE2D4068935}"/>
              </a:ext>
            </a:extLst>
          </p:cNvPr>
          <p:cNvSpPr/>
          <p:nvPr/>
        </p:nvSpPr>
        <p:spPr>
          <a:xfrm>
            <a:off x="3951926" y="2796449"/>
            <a:ext cx="1400467" cy="3628995"/>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5CFE362D-0B24-405C-B65C-2001776A688A}"/>
              </a:ext>
            </a:extLst>
          </p:cNvPr>
          <p:cNvSpPr/>
          <p:nvPr/>
        </p:nvSpPr>
        <p:spPr>
          <a:xfrm>
            <a:off x="2427893" y="2797996"/>
            <a:ext cx="1474073" cy="3628995"/>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D6F08CCD-DEEA-4BDF-A4E2-91C87AB0F9FC}"/>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3021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9B3496A5-BA96-45E6-BE80-133DFE8E868A}"/>
              </a:ext>
            </a:extLst>
          </p:cNvPr>
          <p:cNvCxnSpPr>
            <a:cxnSpLocks/>
          </p:cNvCxnSpPr>
          <p:nvPr/>
        </p:nvCxnSpPr>
        <p:spPr>
          <a:xfrm>
            <a:off x="179512" y="557972"/>
            <a:ext cx="8784976"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6" name="正方形/長方形 5">
            <a:extLst>
              <a:ext uri="{FF2B5EF4-FFF2-40B4-BE49-F238E27FC236}">
                <a16:creationId xmlns:a16="http://schemas.microsoft.com/office/drawing/2014/main" id="{81216B40-A191-4615-8511-5DEDE72FE922}"/>
              </a:ext>
            </a:extLst>
          </p:cNvPr>
          <p:cNvSpPr/>
          <p:nvPr/>
        </p:nvSpPr>
        <p:spPr>
          <a:xfrm>
            <a:off x="156884" y="689789"/>
            <a:ext cx="8856984" cy="2139047"/>
          </a:xfrm>
          <a:prstGeom prst="rect">
            <a:avLst/>
          </a:prstGeom>
        </p:spPr>
        <p:txBody>
          <a:bodyPr wrap="square">
            <a:spAutoFit/>
          </a:bodyPr>
          <a:lstStyle/>
          <a:p>
            <a:pPr marL="180000" indent="-457200" algn="just"/>
            <a:r>
              <a:rPr lang="en-US" altLang="ja-JP" sz="1600" b="1" dirty="0">
                <a:latin typeface="Meiryo UI" panose="020B0604030504040204" pitchFamily="50" charset="-128"/>
                <a:ea typeface="Meiryo UI" panose="020B0604030504040204" pitchFamily="50" charset="-128"/>
              </a:rPr>
              <a:t>Ⅲ </a:t>
            </a:r>
            <a:r>
              <a:rPr lang="ja-JP" altLang="en-US" sz="1600" b="1" dirty="0">
                <a:latin typeface="Meiryo UI" panose="020B0604030504040204" pitchFamily="50" charset="-128"/>
                <a:ea typeface="Meiryo UI" panose="020B0604030504040204" pitchFamily="50" charset="-128"/>
              </a:rPr>
              <a:t>東西二極の一極としての社会経済構造の構築</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179388" indent="1588" algn="just">
              <a:spcBef>
                <a:spcPts val="600"/>
              </a:spcBef>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⑥　定住魅力・都市魅力を強化する</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スマートシティ推進による住民の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QOL</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向上のほか、国内外からの集客促進や外国人観光客の受入環境整備など、定住魅力の強化や都市魅力の創出・発信に向けた取組を進めました。</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≪目標達成状況≫</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265113" algn="just"/>
            <a:r>
              <a:rPr lang="ja-JP" altLang="en-US" sz="1600" dirty="0">
                <a:latin typeface="Meiryo UI" panose="020B0604030504040204" pitchFamily="50" charset="-128"/>
                <a:ea typeface="Meiryo UI" panose="020B0604030504040204" pitchFamily="50" charset="-128"/>
                <a:cs typeface="Meiryo UI" panose="020B0604030504040204" pitchFamily="50" charset="-128"/>
              </a:rPr>
              <a:t>　対全国の転入超過率は</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を達成することができ、来阪外国人旅行者数、日本人・外国人の延べ宿泊者数もコロナ前より増加しました。一方、対東京圏の転出超過率は依然として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KPI</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を達成していません。</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 name="Picture 9">
            <a:extLst>
              <a:ext uri="{FF2B5EF4-FFF2-40B4-BE49-F238E27FC236}">
                <a16:creationId xmlns:a16="http://schemas.microsoft.com/office/drawing/2014/main" id="{E0642E4C-7290-4700-8FF9-C9D13FD0E777}"/>
              </a:ext>
            </a:extLst>
          </p:cNvPr>
          <p:cNvPicPr preferRelativeResize="0">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8965" y="764704"/>
            <a:ext cx="458182" cy="45818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2">
            <a:extLst>
              <a:ext uri="{FF2B5EF4-FFF2-40B4-BE49-F238E27FC236}">
                <a16:creationId xmlns:a16="http://schemas.microsoft.com/office/drawing/2014/main" id="{5D98C2BC-3DDF-4177-939E-9FC47F171527}"/>
              </a:ext>
            </a:extLst>
          </p:cNvPr>
          <p:cNvPicPr preferRelativeResize="0">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7424" y="764704"/>
            <a:ext cx="458182" cy="458182"/>
          </a:xfrm>
          <a:prstGeom prst="rect">
            <a:avLst/>
          </a:prstGeom>
          <a:noFill/>
          <a:extLst>
            <a:ext uri="{909E8E84-426E-40DD-AFC4-6F175D3DCCD1}">
              <a14:hiddenFill xmlns:a14="http://schemas.microsoft.com/office/drawing/2010/main">
                <a:solidFill>
                  <a:srgbClr val="FFFFFF"/>
                </a:solidFill>
              </a14:hiddenFill>
            </a:ext>
          </a:extLst>
        </p:spPr>
      </p:pic>
      <p:pic>
        <p:nvPicPr>
          <p:cNvPr id="11" name="図 10">
            <a:extLst>
              <a:ext uri="{FF2B5EF4-FFF2-40B4-BE49-F238E27FC236}">
                <a16:creationId xmlns:a16="http://schemas.microsoft.com/office/drawing/2014/main" id="{4BBEF407-DDA7-444B-9BA6-10D0FE5E075A}"/>
              </a:ext>
            </a:extLst>
          </p:cNvPr>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986659" y="764704"/>
            <a:ext cx="458182" cy="458182"/>
          </a:xfrm>
          <a:prstGeom prst="rect">
            <a:avLst/>
          </a:prstGeom>
        </p:spPr>
      </p:pic>
      <p:pic>
        <p:nvPicPr>
          <p:cNvPr id="12" name="図 11">
            <a:extLst>
              <a:ext uri="{FF2B5EF4-FFF2-40B4-BE49-F238E27FC236}">
                <a16:creationId xmlns:a16="http://schemas.microsoft.com/office/drawing/2014/main" id="{89F319D2-DE40-4265-8DAA-C2B2F1A2AD7C}"/>
              </a:ext>
            </a:extLst>
          </p:cNvPr>
          <p:cNvPicPr>
            <a:picLocks/>
          </p:cNvPicPr>
          <p:nvPr/>
        </p:nvPicPr>
        <p:blipFill>
          <a:blip r:embed="rId5" cstate="print">
            <a:extLst>
              <a:ext uri="{28A0092B-C50C-407E-A947-70E740481C1C}">
                <a14:useLocalDpi xmlns:a14="http://schemas.microsoft.com/office/drawing/2010/main" val="0"/>
              </a:ext>
            </a:extLst>
          </a:blip>
          <a:stretch>
            <a:fillRect/>
          </a:stretch>
        </p:blipFill>
        <p:spPr>
          <a:xfrm>
            <a:off x="6685118" y="764704"/>
            <a:ext cx="458182" cy="458182"/>
          </a:xfrm>
          <a:prstGeom prst="rect">
            <a:avLst/>
          </a:prstGeom>
        </p:spPr>
      </p:pic>
      <p:pic>
        <p:nvPicPr>
          <p:cNvPr id="13" name="図 12">
            <a:extLst>
              <a:ext uri="{FF2B5EF4-FFF2-40B4-BE49-F238E27FC236}">
                <a16:creationId xmlns:a16="http://schemas.microsoft.com/office/drawing/2014/main" id="{D566DB87-A863-4B02-AB20-83B4340C0EB6}"/>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7251271" y="764704"/>
            <a:ext cx="458182" cy="458182"/>
          </a:xfrm>
          <a:prstGeom prst="rect">
            <a:avLst/>
          </a:prstGeom>
        </p:spPr>
      </p:pic>
      <p:pic>
        <p:nvPicPr>
          <p:cNvPr id="14" name="図 13">
            <a:extLst>
              <a:ext uri="{FF2B5EF4-FFF2-40B4-BE49-F238E27FC236}">
                <a16:creationId xmlns:a16="http://schemas.microsoft.com/office/drawing/2014/main" id="{FE5E60B1-ACB4-41F3-BD5C-C3D099C7E00A}"/>
              </a:ext>
            </a:extLst>
          </p:cNvPr>
          <p:cNvPicPr>
            <a:picLocks/>
          </p:cNvPicPr>
          <p:nvPr/>
        </p:nvPicPr>
        <p:blipFill>
          <a:blip r:embed="rId7" cstate="print">
            <a:extLst>
              <a:ext uri="{28A0092B-C50C-407E-A947-70E740481C1C}">
                <a14:useLocalDpi xmlns:a14="http://schemas.microsoft.com/office/drawing/2010/main" val="0"/>
              </a:ext>
            </a:extLst>
          </a:blip>
          <a:stretch>
            <a:fillRect/>
          </a:stretch>
        </p:blipFill>
        <p:spPr>
          <a:xfrm>
            <a:off x="8383577" y="764704"/>
            <a:ext cx="458182" cy="458182"/>
          </a:xfrm>
          <a:prstGeom prst="rect">
            <a:avLst/>
          </a:prstGeom>
        </p:spPr>
      </p:pic>
      <p:pic>
        <p:nvPicPr>
          <p:cNvPr id="15" name="図 14">
            <a:extLst>
              <a:ext uri="{FF2B5EF4-FFF2-40B4-BE49-F238E27FC236}">
                <a16:creationId xmlns:a16="http://schemas.microsoft.com/office/drawing/2014/main" id="{5F8F5CCC-987E-464A-BD12-006A04A78382}"/>
              </a:ext>
            </a:extLst>
          </p:cNvPr>
          <p:cNvPicPr>
            <a:picLocks/>
          </p:cNvPicPr>
          <p:nvPr/>
        </p:nvPicPr>
        <p:blipFill>
          <a:blip r:embed="rId8" cstate="print">
            <a:extLst>
              <a:ext uri="{28A0092B-C50C-407E-A947-70E740481C1C}">
                <a14:useLocalDpi xmlns:a14="http://schemas.microsoft.com/office/drawing/2010/main" val="0"/>
              </a:ext>
            </a:extLst>
          </a:blip>
          <a:stretch>
            <a:fillRect/>
          </a:stretch>
        </p:blipFill>
        <p:spPr>
          <a:xfrm>
            <a:off x="5552812" y="764704"/>
            <a:ext cx="458182" cy="458182"/>
          </a:xfrm>
          <a:prstGeom prst="rect">
            <a:avLst/>
          </a:prstGeom>
        </p:spPr>
      </p:pic>
      <p:graphicFrame>
        <p:nvGraphicFramePr>
          <p:cNvPr id="16" name="表 15">
            <a:extLst>
              <a:ext uri="{FF2B5EF4-FFF2-40B4-BE49-F238E27FC236}">
                <a16:creationId xmlns:a16="http://schemas.microsoft.com/office/drawing/2014/main" id="{0B2D2A90-482E-47A2-9148-195E168A02B4}"/>
              </a:ext>
            </a:extLst>
          </p:cNvPr>
          <p:cNvGraphicFramePr>
            <a:graphicFrameLocks noGrp="1"/>
          </p:cNvGraphicFramePr>
          <p:nvPr>
            <p:extLst>
              <p:ext uri="{D42A27DB-BD31-4B8C-83A1-F6EECF244321}">
                <p14:modId xmlns:p14="http://schemas.microsoft.com/office/powerpoint/2010/main" val="3096446665"/>
              </p:ext>
            </p:extLst>
          </p:nvPr>
        </p:nvGraphicFramePr>
        <p:xfrm>
          <a:off x="203694" y="2788070"/>
          <a:ext cx="8736614" cy="3740771"/>
        </p:xfrm>
        <a:graphic>
          <a:graphicData uri="http://schemas.openxmlformats.org/drawingml/2006/table">
            <a:tbl>
              <a:tblPr firstRow="1" bandRow="1">
                <a:tableStyleId>{7DF18680-E054-41AD-8BC1-D1AEF772440D}</a:tableStyleId>
              </a:tblPr>
              <a:tblGrid>
                <a:gridCol w="2334554">
                  <a:extLst>
                    <a:ext uri="{9D8B030D-6E8A-4147-A177-3AD203B41FA5}">
                      <a16:colId xmlns:a16="http://schemas.microsoft.com/office/drawing/2014/main" val="1433173782"/>
                    </a:ext>
                  </a:extLst>
                </a:gridCol>
                <a:gridCol w="890752">
                  <a:extLst>
                    <a:ext uri="{9D8B030D-6E8A-4147-A177-3AD203B41FA5}">
                      <a16:colId xmlns:a16="http://schemas.microsoft.com/office/drawing/2014/main" val="1700687111"/>
                    </a:ext>
                  </a:extLst>
                </a:gridCol>
                <a:gridCol w="1024759">
                  <a:extLst>
                    <a:ext uri="{9D8B030D-6E8A-4147-A177-3AD203B41FA5}">
                      <a16:colId xmlns:a16="http://schemas.microsoft.com/office/drawing/2014/main" val="3552610994"/>
                    </a:ext>
                  </a:extLst>
                </a:gridCol>
                <a:gridCol w="536027">
                  <a:extLst>
                    <a:ext uri="{9D8B030D-6E8A-4147-A177-3AD203B41FA5}">
                      <a16:colId xmlns:a16="http://schemas.microsoft.com/office/drawing/2014/main" val="420111135"/>
                    </a:ext>
                  </a:extLst>
                </a:gridCol>
                <a:gridCol w="1418897">
                  <a:extLst>
                    <a:ext uri="{9D8B030D-6E8A-4147-A177-3AD203B41FA5}">
                      <a16:colId xmlns:a16="http://schemas.microsoft.com/office/drawing/2014/main" val="304697467"/>
                    </a:ext>
                  </a:extLst>
                </a:gridCol>
                <a:gridCol w="721649">
                  <a:extLst>
                    <a:ext uri="{9D8B030D-6E8A-4147-A177-3AD203B41FA5}">
                      <a16:colId xmlns:a16="http://schemas.microsoft.com/office/drawing/2014/main" val="354502168"/>
                    </a:ext>
                  </a:extLst>
                </a:gridCol>
                <a:gridCol w="655336">
                  <a:extLst>
                    <a:ext uri="{9D8B030D-6E8A-4147-A177-3AD203B41FA5}">
                      <a16:colId xmlns:a16="http://schemas.microsoft.com/office/drawing/2014/main" val="1469281846"/>
                    </a:ext>
                  </a:extLst>
                </a:gridCol>
                <a:gridCol w="1154640">
                  <a:extLst>
                    <a:ext uri="{9D8B030D-6E8A-4147-A177-3AD203B41FA5}">
                      <a16:colId xmlns:a16="http://schemas.microsoft.com/office/drawing/2014/main" val="2979112779"/>
                    </a:ext>
                  </a:extLst>
                </a:gridCol>
              </a:tblGrid>
              <a:tr h="452098">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具体的目標</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a:t>
                      </a:r>
                      <a:r>
                        <a:rPr kumimoji="1" lang="en-US" altLang="ja-JP" sz="1100" dirty="0"/>
                        <a:t>KPI</a:t>
                      </a:r>
                      <a:r>
                        <a:rPr kumimoji="1" lang="ja-JP" altLang="en-US" sz="1100" dirty="0"/>
                        <a:t>）</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戦略</a:t>
                      </a:r>
                      <a:endParaRPr kumimoji="1" lang="en-US" altLang="ja-JP"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策定時</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a:ln>
                            <a:noFill/>
                          </a:ln>
                          <a:solidFill>
                            <a:srgbClr val="FF0000"/>
                          </a:solidFill>
                          <a:effectLst/>
                          <a:uLnTx/>
                          <a:uFillTx/>
                          <a:latin typeface="Meiryo UI"/>
                          <a:ea typeface="+mn-ea"/>
                          <a:cs typeface="+mn-cs"/>
                        </a:rPr>
                        <a:t>実績値</a:t>
                      </a:r>
                      <a:endParaRPr kumimoji="1" lang="en-US" altLang="ja-JP" sz="1100" b="1" i="0" u="none" strike="noStrike" kern="1200" cap="none" spc="0" normalizeH="0" baseline="0" noProof="0" dirty="0">
                        <a:ln>
                          <a:noFill/>
                        </a:ln>
                        <a:solidFill>
                          <a:srgbClr val="FF0000"/>
                        </a:solidFill>
                        <a:effectLst/>
                        <a:uLnTx/>
                        <a:uFillTx/>
                        <a:latin typeface="Meiryo U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a:t>
                      </a:r>
                      <a:r>
                        <a:rPr kumimoji="1" lang="en-US" altLang="ja-JP" sz="800" b="1" i="0" u="sng" strike="noStrike" kern="1200" cap="none" spc="0" normalizeH="0" baseline="0" noProof="0" dirty="0">
                          <a:ln>
                            <a:noFill/>
                          </a:ln>
                          <a:solidFill>
                            <a:prstClr val="white"/>
                          </a:solidFill>
                          <a:effectLst/>
                          <a:uLnTx/>
                          <a:uFillTx/>
                          <a:latin typeface="Meiryo UI"/>
                          <a:ea typeface="+mn-ea"/>
                          <a:cs typeface="+mn-cs"/>
                        </a:rPr>
                        <a:t>R6.10</a:t>
                      </a:r>
                      <a:r>
                        <a:rPr kumimoji="1" lang="ja-JP" altLang="en-US" sz="800" b="1" i="0" u="sng" strike="noStrike" kern="1200" cap="none" spc="0" normalizeH="0" baseline="0" noProof="0" dirty="0">
                          <a:ln>
                            <a:noFill/>
                          </a:ln>
                          <a:solidFill>
                            <a:prstClr val="white"/>
                          </a:solidFill>
                          <a:effectLst/>
                          <a:uLnTx/>
                          <a:uFillTx/>
                          <a:latin typeface="Meiryo UI"/>
                          <a:ea typeface="+mn-ea"/>
                          <a:cs typeface="+mn-cs"/>
                        </a:rPr>
                        <a:t>月時点）</a:t>
                      </a:r>
                      <a:endParaRPr kumimoji="1" lang="en-US" altLang="ja-JP" sz="800" b="1" i="0" u="sng" strike="noStrike" kern="1200" cap="none" spc="0" normalizeH="0" baseline="0" noProof="0" dirty="0">
                        <a:ln>
                          <a:noFill/>
                        </a:ln>
                        <a:solidFill>
                          <a:prstClr val="white"/>
                        </a:solidFill>
                        <a:effectLst/>
                        <a:uLnTx/>
                        <a:uFillTx/>
                        <a:latin typeface="Meiryo UI"/>
                        <a:ea typeface="+mn-ea"/>
                        <a:cs typeface="+mn-cs"/>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達成状況</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0000FF"/>
                          </a:solidFill>
                        </a:rPr>
                        <a:t>実績値</a:t>
                      </a:r>
                      <a:endParaRPr kumimoji="1" lang="ja-JP" altLang="en-US" sz="1100" b="1" dirty="0">
                        <a:solidFill>
                          <a:srgbClr val="0000FF"/>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accent5"/>
                      </a:solidFill>
                      <a:prstDash val="solid"/>
                      <a:round/>
                      <a:headEnd type="none" w="med" len="med"/>
                      <a:tailEnd type="none" w="med" len="med"/>
                    </a:lnT>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達成</a:t>
                      </a:r>
                      <a:endParaRPr kumimoji="1" lang="en-US" altLang="ja-JP" sz="1100" b="1" dirty="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dirty="0">
                          <a:solidFill>
                            <a:schemeClr val="bg1"/>
                          </a:solidFill>
                        </a:rPr>
                        <a:t>状況</a:t>
                      </a:r>
                      <a:endParaRPr kumimoji="1" lang="en-US" altLang="ja-JP" sz="1100" b="1" dirty="0">
                        <a:solidFill>
                          <a:schemeClr val="bg1"/>
                        </a:solidFill>
                      </a:endParaRPr>
                    </a:p>
                  </a:txBody>
                  <a:tcPr marL="74295" marR="74295" marT="37148" marB="37148" anchor="ctr">
                    <a:lnT w="12700" cap="flat" cmpd="sng" algn="ctr">
                      <a:solidFill>
                        <a:schemeClr val="accent5"/>
                      </a:solidFill>
                      <a:prstDash val="solid"/>
                      <a:round/>
                      <a:headEnd type="none" w="med" len="med"/>
                      <a:tailEnd type="none" w="med" len="med"/>
                    </a:lnT>
                  </a:tcPr>
                </a:tc>
                <a:tc gridSpan="2">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dirty="0"/>
                        <a:t>参考指標</a:t>
                      </a:r>
                      <a:endParaRPr kumimoji="1" lang="ja-JP" altLang="en-US" sz="11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774114639"/>
                  </a:ext>
                </a:extLst>
              </a:tr>
              <a:tr h="47170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174625" indent="-174625"/>
                      <a:r>
                        <a:rPr kumimoji="1" lang="ja-JP" altLang="en-US" sz="1050" b="1" dirty="0">
                          <a:solidFill>
                            <a:schemeClr val="tx1"/>
                          </a:solidFill>
                          <a:latin typeface="+mn-lt"/>
                        </a:rPr>
                        <a:t>○転入超過率（対全国）</a:t>
                      </a:r>
                      <a:endParaRPr kumimoji="1" lang="en-US" altLang="ja-JP" sz="1050" b="1" dirty="0">
                        <a:solidFill>
                          <a:schemeClr val="tx1"/>
                        </a:solidFill>
                        <a:latin typeface="+mn-lt"/>
                      </a:endParaRPr>
                    </a:p>
                    <a:p>
                      <a:pPr marL="174625" indent="-174625"/>
                      <a:r>
                        <a:rPr kumimoji="1" lang="ja-JP" altLang="en-US" sz="1050" b="1" dirty="0">
                          <a:solidFill>
                            <a:schemeClr val="tx1"/>
                          </a:solidFill>
                          <a:latin typeface="+mn-lt"/>
                        </a:rPr>
                        <a:t>　：前年を上回る</a:t>
                      </a:r>
                      <a:endParaRPr kumimoji="1" lang="ja-JP" altLang="en-US" sz="1050" b="1" dirty="0">
                        <a:solidFill>
                          <a:schemeClr val="tx1"/>
                        </a:solidFill>
                        <a:latin typeface="+mn-lt"/>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zh-TW" sz="1050" dirty="0">
                          <a:solidFill>
                            <a:schemeClr val="tx1"/>
                          </a:solidFill>
                          <a:latin typeface="+mn-lt"/>
                        </a:rPr>
                        <a:t>【2018</a:t>
                      </a:r>
                      <a:r>
                        <a:rPr kumimoji="1" lang="zh-TW" altLang="en-US" sz="1050" dirty="0">
                          <a:solidFill>
                            <a:schemeClr val="tx1"/>
                          </a:solidFill>
                          <a:latin typeface="+mn-lt"/>
                        </a:rPr>
                        <a:t>年</a:t>
                      </a:r>
                      <a:r>
                        <a:rPr kumimoji="1" lang="en-US" altLang="zh-TW" sz="1050" dirty="0">
                          <a:solidFill>
                            <a:schemeClr val="tx1"/>
                          </a:solidFill>
                          <a:latin typeface="+mn-lt"/>
                        </a:rPr>
                        <a:t>】</a:t>
                      </a:r>
                    </a:p>
                    <a:p>
                      <a:pPr algn="ctr"/>
                      <a:r>
                        <a:rPr kumimoji="1" lang="en-US" altLang="zh-TW" sz="1050" dirty="0">
                          <a:solidFill>
                            <a:schemeClr val="tx1"/>
                          </a:solidFill>
                          <a:latin typeface="+mn-lt"/>
                        </a:rPr>
                        <a:t>0.06</a:t>
                      </a:r>
                      <a:r>
                        <a:rPr kumimoji="1" lang="zh-TW" altLang="en-US" sz="1050" dirty="0">
                          <a:solidFill>
                            <a:schemeClr val="tx1"/>
                          </a:solidFill>
                          <a:latin typeface="+mn-lt"/>
                        </a:rPr>
                        <a:t>％</a:t>
                      </a:r>
                      <a:endParaRPr kumimoji="1" lang="ja-JP" altLang="en-US" sz="105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【2023</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0.12%</a:t>
                      </a:r>
                      <a:endParaRPr kumimoji="1" lang="ja-JP" altLang="en-US" sz="10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solidFill>
                            <a:schemeClr val="tx1"/>
                          </a:solidFill>
                          <a:latin typeface="+mn-lt"/>
                        </a:rPr>
                        <a:t>A</a:t>
                      </a:r>
                      <a:endParaRPr kumimoji="1" lang="ja-JP" altLang="en-US" sz="16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【2024</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0.19%</a:t>
                      </a:r>
                      <a:endParaRPr kumimoji="1" lang="ja-JP" altLang="en-US" sz="10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dirty="0">
                          <a:solidFill>
                            <a:schemeClr val="tx1"/>
                          </a:solidFill>
                          <a:latin typeface="+mn-lt"/>
                          <a:ea typeface="Meiryo UI" panose="020B0604030504040204" pitchFamily="50" charset="-128"/>
                        </a:rPr>
                        <a:t>変更</a:t>
                      </a:r>
                      <a:endParaRPr kumimoji="1" lang="en-US" altLang="ja-JP" sz="1400" dirty="0">
                        <a:solidFill>
                          <a:schemeClr val="tx1"/>
                        </a:solidFill>
                        <a:latin typeface="+mn-lt"/>
                        <a:ea typeface="Meiryo UI" panose="020B0604030504040204" pitchFamily="50" charset="-128"/>
                      </a:endParaRPr>
                    </a:p>
                    <a:p>
                      <a:pPr algn="ctr"/>
                      <a:r>
                        <a:rPr kumimoji="1" lang="ja-JP" altLang="en-US" sz="1400" dirty="0">
                          <a:solidFill>
                            <a:schemeClr val="tx1"/>
                          </a:solidFill>
                          <a:latin typeface="+mn-lt"/>
                          <a:ea typeface="Meiryo UI" panose="020B0604030504040204" pitchFamily="50" charset="-128"/>
                        </a:rPr>
                        <a:t>なし</a:t>
                      </a: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ja-JP" altLang="en-US" sz="800" dirty="0">
                          <a:solidFill>
                            <a:schemeClr val="tx1"/>
                          </a:solidFill>
                        </a:rPr>
                        <a:t>転出入状況</a:t>
                      </a:r>
                    </a:p>
                    <a:p>
                      <a:r>
                        <a:rPr kumimoji="1" lang="en-US" altLang="ja-JP" sz="800" dirty="0">
                          <a:solidFill>
                            <a:schemeClr val="tx1"/>
                          </a:solidFill>
                        </a:rPr>
                        <a:t>【2024</a:t>
                      </a:r>
                      <a:r>
                        <a:rPr kumimoji="1" lang="ja-JP" altLang="en-US" sz="800" dirty="0">
                          <a:solidFill>
                            <a:schemeClr val="tx1"/>
                          </a:solidFill>
                        </a:rPr>
                        <a:t>年</a:t>
                      </a:r>
                      <a:r>
                        <a:rPr kumimoji="1" lang="en-US" altLang="ja-JP" sz="800" dirty="0">
                          <a:solidFill>
                            <a:schemeClr val="tx1"/>
                          </a:solidFill>
                        </a:rPr>
                        <a:t>】</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tc>
                <a:tc rowSpan="4">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ja-JP" altLang="en-US" sz="800" dirty="0">
                          <a:solidFill>
                            <a:schemeClr val="tx1"/>
                          </a:solidFill>
                          <a:latin typeface="+mn-lt"/>
                        </a:rPr>
                        <a:t>・転入状況</a:t>
                      </a:r>
                    </a:p>
                    <a:p>
                      <a:r>
                        <a:rPr kumimoji="1" lang="ja-JP" altLang="en-US" sz="800" dirty="0">
                          <a:solidFill>
                            <a:schemeClr val="tx1"/>
                          </a:solidFill>
                          <a:latin typeface="+mn-lt"/>
                        </a:rPr>
                        <a:t>　転入人数</a:t>
                      </a:r>
                      <a:r>
                        <a:rPr kumimoji="1" lang="en-US" altLang="ja-JP" sz="800" dirty="0">
                          <a:solidFill>
                            <a:schemeClr val="tx1"/>
                          </a:solidFill>
                          <a:latin typeface="+mn-lt"/>
                        </a:rPr>
                        <a:t>183,472</a:t>
                      </a:r>
                      <a:r>
                        <a:rPr kumimoji="1" lang="ja-JP" altLang="en-US" sz="800" dirty="0">
                          <a:solidFill>
                            <a:schemeClr val="tx1"/>
                          </a:solidFill>
                          <a:latin typeface="+mn-lt"/>
                        </a:rPr>
                        <a:t>人</a:t>
                      </a:r>
                    </a:p>
                    <a:p>
                      <a:r>
                        <a:rPr kumimoji="1" lang="ja-JP" altLang="en-US" sz="800" dirty="0">
                          <a:solidFill>
                            <a:schemeClr val="tx1"/>
                          </a:solidFill>
                          <a:latin typeface="+mn-lt"/>
                        </a:rPr>
                        <a:t>　 主な転入元は、</a:t>
                      </a:r>
                      <a:endParaRPr kumimoji="1" lang="en-US" altLang="ja-JP" sz="800" dirty="0">
                        <a:solidFill>
                          <a:schemeClr val="tx1"/>
                        </a:solidFill>
                        <a:latin typeface="+mn-lt"/>
                      </a:endParaRPr>
                    </a:p>
                    <a:p>
                      <a:r>
                        <a:rPr kumimoji="1" lang="ja-JP" altLang="en-US" sz="800" dirty="0">
                          <a:solidFill>
                            <a:schemeClr val="tx1"/>
                          </a:solidFill>
                          <a:latin typeface="+mn-lt"/>
                        </a:rPr>
                        <a:t>　　関西圏（</a:t>
                      </a:r>
                      <a:r>
                        <a:rPr kumimoji="1" lang="en-US" altLang="ja-JP" sz="800" dirty="0">
                          <a:solidFill>
                            <a:schemeClr val="tx1"/>
                          </a:solidFill>
                          <a:latin typeface="+mn-lt"/>
                        </a:rPr>
                        <a:t>39.7</a:t>
                      </a:r>
                      <a:r>
                        <a:rPr kumimoji="1" lang="ja-JP" altLang="en-US" sz="800" dirty="0">
                          <a:solidFill>
                            <a:schemeClr val="tx1"/>
                          </a:solidFill>
                          <a:latin typeface="+mn-lt"/>
                        </a:rPr>
                        <a:t>％）、</a:t>
                      </a:r>
                      <a:endParaRPr kumimoji="1" lang="en-US" altLang="ja-JP" sz="800" dirty="0">
                        <a:solidFill>
                          <a:schemeClr val="tx1"/>
                        </a:solidFill>
                        <a:latin typeface="+mn-lt"/>
                      </a:endParaRPr>
                    </a:p>
                    <a:p>
                      <a:r>
                        <a:rPr kumimoji="1" lang="ja-JP" altLang="en-US" sz="800" dirty="0">
                          <a:solidFill>
                            <a:schemeClr val="tx1"/>
                          </a:solidFill>
                          <a:latin typeface="+mn-lt"/>
                        </a:rPr>
                        <a:t>　　東京圏（</a:t>
                      </a:r>
                      <a:r>
                        <a:rPr kumimoji="1" lang="en-US" altLang="ja-JP" sz="800" dirty="0">
                          <a:solidFill>
                            <a:schemeClr val="tx1"/>
                          </a:solidFill>
                          <a:latin typeface="+mn-lt"/>
                        </a:rPr>
                        <a:t>20.7</a:t>
                      </a:r>
                      <a:r>
                        <a:rPr kumimoji="1" lang="ja-JP" altLang="en-US" sz="800" dirty="0">
                          <a:solidFill>
                            <a:schemeClr val="tx1"/>
                          </a:solidFill>
                          <a:latin typeface="+mn-lt"/>
                        </a:rPr>
                        <a:t>％）、</a:t>
                      </a:r>
                      <a:endParaRPr kumimoji="1" lang="en-US" altLang="ja-JP" sz="800" dirty="0">
                        <a:solidFill>
                          <a:schemeClr val="tx1"/>
                        </a:solidFill>
                        <a:latin typeface="+mn-lt"/>
                      </a:endParaRPr>
                    </a:p>
                    <a:p>
                      <a:r>
                        <a:rPr kumimoji="1" lang="ja-JP" altLang="en-US" sz="800" dirty="0">
                          <a:solidFill>
                            <a:schemeClr val="tx1"/>
                          </a:solidFill>
                          <a:latin typeface="+mn-lt"/>
                        </a:rPr>
                        <a:t>　　東海・北陸（</a:t>
                      </a:r>
                      <a:r>
                        <a:rPr kumimoji="1" lang="en-US" altLang="ja-JP" sz="800" dirty="0">
                          <a:solidFill>
                            <a:schemeClr val="tx1"/>
                          </a:solidFill>
                          <a:latin typeface="+mn-lt"/>
                        </a:rPr>
                        <a:t>12.2</a:t>
                      </a:r>
                      <a:r>
                        <a:rPr kumimoji="1" lang="ja-JP" altLang="en-US" sz="800" dirty="0">
                          <a:solidFill>
                            <a:schemeClr val="tx1"/>
                          </a:solidFill>
                          <a:latin typeface="+mn-lt"/>
                        </a:rPr>
                        <a:t>％）</a:t>
                      </a:r>
                    </a:p>
                    <a:p>
                      <a:r>
                        <a:rPr kumimoji="1" lang="ja-JP" altLang="en-US" sz="800" dirty="0">
                          <a:solidFill>
                            <a:schemeClr val="tx1"/>
                          </a:solidFill>
                          <a:latin typeface="+mn-lt"/>
                        </a:rPr>
                        <a:t>・転出状況</a:t>
                      </a:r>
                    </a:p>
                    <a:p>
                      <a:r>
                        <a:rPr kumimoji="1" lang="ja-JP" altLang="en-US" sz="800" dirty="0">
                          <a:solidFill>
                            <a:schemeClr val="tx1"/>
                          </a:solidFill>
                          <a:latin typeface="+mn-lt"/>
                        </a:rPr>
                        <a:t>　転出人数</a:t>
                      </a:r>
                      <a:r>
                        <a:rPr kumimoji="1" lang="en-US" altLang="ja-JP" sz="800" dirty="0">
                          <a:solidFill>
                            <a:schemeClr val="tx1"/>
                          </a:solidFill>
                          <a:latin typeface="+mn-lt"/>
                        </a:rPr>
                        <a:t>166,624</a:t>
                      </a:r>
                      <a:r>
                        <a:rPr kumimoji="1" lang="ja-JP" altLang="en-US" sz="800" dirty="0">
                          <a:solidFill>
                            <a:schemeClr val="tx1"/>
                          </a:solidFill>
                          <a:latin typeface="+mn-lt"/>
                        </a:rPr>
                        <a:t>人</a:t>
                      </a:r>
                    </a:p>
                    <a:p>
                      <a:r>
                        <a:rPr kumimoji="1" lang="ja-JP" altLang="en-US" sz="800" dirty="0">
                          <a:solidFill>
                            <a:schemeClr val="tx1"/>
                          </a:solidFill>
                          <a:latin typeface="+mn-lt"/>
                        </a:rPr>
                        <a:t> 　主な転出先は、</a:t>
                      </a:r>
                      <a:endParaRPr kumimoji="1" lang="en-US" altLang="ja-JP" sz="800" dirty="0">
                        <a:solidFill>
                          <a:schemeClr val="tx1"/>
                        </a:solidFill>
                        <a:latin typeface="+mn-lt"/>
                      </a:endParaRPr>
                    </a:p>
                    <a:p>
                      <a:r>
                        <a:rPr kumimoji="1" lang="ja-JP" altLang="en-US" sz="800" dirty="0">
                          <a:solidFill>
                            <a:schemeClr val="tx1"/>
                          </a:solidFill>
                          <a:latin typeface="+mn-lt"/>
                        </a:rPr>
                        <a:t>　　関西圏（</a:t>
                      </a:r>
                      <a:r>
                        <a:rPr kumimoji="1" lang="en-US" altLang="ja-JP" sz="800" dirty="0">
                          <a:solidFill>
                            <a:schemeClr val="tx1"/>
                          </a:solidFill>
                          <a:latin typeface="+mn-lt"/>
                        </a:rPr>
                        <a:t>36.9</a:t>
                      </a:r>
                      <a:r>
                        <a:rPr kumimoji="1" lang="ja-JP" altLang="en-US" sz="800" dirty="0">
                          <a:solidFill>
                            <a:schemeClr val="tx1"/>
                          </a:solidFill>
                          <a:latin typeface="+mn-lt"/>
                        </a:rPr>
                        <a:t>％）、</a:t>
                      </a:r>
                      <a:endParaRPr kumimoji="1" lang="en-US" altLang="ja-JP" sz="800" dirty="0">
                        <a:solidFill>
                          <a:schemeClr val="tx1"/>
                        </a:solidFill>
                        <a:latin typeface="+mn-lt"/>
                      </a:endParaRPr>
                    </a:p>
                    <a:p>
                      <a:r>
                        <a:rPr kumimoji="1" lang="ja-JP" altLang="en-US" sz="800" dirty="0">
                          <a:solidFill>
                            <a:schemeClr val="tx1"/>
                          </a:solidFill>
                          <a:latin typeface="+mn-lt"/>
                        </a:rPr>
                        <a:t>　　東京圏（</a:t>
                      </a:r>
                      <a:r>
                        <a:rPr kumimoji="1" lang="en-US" altLang="ja-JP" sz="800" dirty="0">
                          <a:solidFill>
                            <a:schemeClr val="tx1"/>
                          </a:solidFill>
                          <a:latin typeface="+mn-lt"/>
                        </a:rPr>
                        <a:t>29.1</a:t>
                      </a:r>
                      <a:r>
                        <a:rPr kumimoji="1" lang="ja-JP" altLang="en-US" sz="800" dirty="0">
                          <a:solidFill>
                            <a:schemeClr val="tx1"/>
                          </a:solidFill>
                          <a:latin typeface="+mn-lt"/>
                        </a:rPr>
                        <a:t>％）、</a:t>
                      </a:r>
                      <a:endParaRPr kumimoji="1" lang="en-US" altLang="ja-JP" sz="800" dirty="0">
                        <a:solidFill>
                          <a:schemeClr val="tx1"/>
                        </a:solidFill>
                        <a:latin typeface="+mn-lt"/>
                      </a:endParaRPr>
                    </a:p>
                    <a:p>
                      <a:r>
                        <a:rPr kumimoji="1" lang="ja-JP" altLang="en-US" sz="800" dirty="0">
                          <a:solidFill>
                            <a:schemeClr val="tx1"/>
                          </a:solidFill>
                          <a:latin typeface="+mn-lt"/>
                        </a:rPr>
                        <a:t>　　東海・北陸（</a:t>
                      </a:r>
                      <a:r>
                        <a:rPr kumimoji="1" lang="en-US" altLang="ja-JP" sz="800" dirty="0">
                          <a:solidFill>
                            <a:schemeClr val="tx1"/>
                          </a:solidFill>
                          <a:latin typeface="+mn-lt"/>
                        </a:rPr>
                        <a:t>10.7</a:t>
                      </a:r>
                      <a:r>
                        <a:rPr kumimoji="1" lang="ja-JP" altLang="en-US" sz="800" dirty="0">
                          <a:solidFill>
                            <a:schemeClr val="tx1"/>
                          </a:solidFill>
                          <a:latin typeface="+mn-lt"/>
                        </a:rPr>
                        <a:t>％）</a:t>
                      </a:r>
                      <a:endParaRPr kumimoji="1" lang="ja-JP" altLang="en-US"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tcPr>
                </a:tc>
                <a:extLst>
                  <a:ext uri="{0D108BD9-81ED-4DB2-BD59-A6C34878D82A}">
                    <a16:rowId xmlns:a16="http://schemas.microsoft.com/office/drawing/2014/main" val="1696977389"/>
                  </a:ext>
                </a:extLst>
              </a:tr>
              <a:tr h="471707">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indent="0"/>
                      <a:r>
                        <a:rPr kumimoji="1" lang="ja-JP" altLang="en-US" sz="1050" b="1" dirty="0">
                          <a:solidFill>
                            <a:schemeClr val="tx1"/>
                          </a:solidFill>
                          <a:latin typeface="+mn-lt"/>
                        </a:rPr>
                        <a:t>○転出超過率（対東京圏）</a:t>
                      </a:r>
                      <a:endParaRPr kumimoji="1" lang="en-US" altLang="ja-JP" sz="1050" b="1" dirty="0">
                        <a:solidFill>
                          <a:schemeClr val="tx1"/>
                        </a:solidFill>
                        <a:latin typeface="+mn-lt"/>
                      </a:endParaRPr>
                    </a:p>
                    <a:p>
                      <a:pPr marL="0" indent="0"/>
                      <a:r>
                        <a:rPr kumimoji="1" lang="ja-JP" altLang="en-US" sz="1050" b="1" dirty="0">
                          <a:solidFill>
                            <a:schemeClr val="tx1"/>
                          </a:solidFill>
                          <a:latin typeface="+mn-lt"/>
                        </a:rPr>
                        <a:t>　：前年を下回る</a:t>
                      </a:r>
                      <a:endParaRPr kumimoji="1" lang="ja-JP" altLang="en-US" sz="1050" b="1" dirty="0">
                        <a:solidFill>
                          <a:schemeClr val="tx1"/>
                        </a:solidFill>
                        <a:latin typeface="+mn-lt"/>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dirty="0">
                          <a:solidFill>
                            <a:schemeClr val="tx1"/>
                          </a:solidFill>
                          <a:latin typeface="+mn-lt"/>
                        </a:rPr>
                        <a:t>【2018</a:t>
                      </a:r>
                      <a:r>
                        <a:rPr kumimoji="1" lang="ja-JP" altLang="en-US" sz="1050" dirty="0">
                          <a:solidFill>
                            <a:schemeClr val="tx1"/>
                          </a:solidFill>
                          <a:latin typeface="+mn-lt"/>
                        </a:rPr>
                        <a:t>年</a:t>
                      </a:r>
                      <a:r>
                        <a:rPr kumimoji="1" lang="en-US" altLang="ja-JP" sz="1050" dirty="0">
                          <a:solidFill>
                            <a:schemeClr val="tx1"/>
                          </a:solidFill>
                          <a:latin typeface="+mn-lt"/>
                        </a:rPr>
                        <a:t>】</a:t>
                      </a:r>
                    </a:p>
                    <a:p>
                      <a:pPr algn="ctr"/>
                      <a:r>
                        <a:rPr kumimoji="1" lang="en-US" altLang="ja-JP" sz="1050" dirty="0">
                          <a:solidFill>
                            <a:schemeClr val="tx1"/>
                          </a:solidFill>
                          <a:latin typeface="+mn-lt"/>
                        </a:rPr>
                        <a:t>0.13</a:t>
                      </a:r>
                      <a:r>
                        <a:rPr kumimoji="1" lang="ja-JP" altLang="en-US" sz="1050" dirty="0">
                          <a:solidFill>
                            <a:schemeClr val="tx1"/>
                          </a:solidFill>
                          <a:latin typeface="+mn-lt"/>
                        </a:rPr>
                        <a:t>％</a:t>
                      </a:r>
                      <a:endParaRPr kumimoji="1" lang="ja-JP" altLang="en-US" sz="105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【2023</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0.12%</a:t>
                      </a:r>
                      <a:endParaRPr kumimoji="1" lang="ja-JP" altLang="en-US" sz="10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600" dirty="0">
                          <a:solidFill>
                            <a:schemeClr val="tx1"/>
                          </a:solidFill>
                          <a:latin typeface="+mn-lt"/>
                        </a:rPr>
                        <a:t>B</a:t>
                      </a:r>
                      <a:endParaRPr kumimoji="1" lang="ja-JP" altLang="en-US" sz="16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00" dirty="0">
                          <a:solidFill>
                            <a:schemeClr val="tx1"/>
                          </a:solidFill>
                          <a:latin typeface="+mn-lt"/>
                        </a:rPr>
                        <a:t>【2024</a:t>
                      </a:r>
                      <a:r>
                        <a:rPr kumimoji="1" lang="ja-JP" altLang="en-US" sz="1000" dirty="0">
                          <a:solidFill>
                            <a:schemeClr val="tx1"/>
                          </a:solidFill>
                          <a:latin typeface="+mn-lt"/>
                        </a:rPr>
                        <a:t>年</a:t>
                      </a:r>
                      <a:r>
                        <a:rPr kumimoji="1" lang="en-US" altLang="ja-JP" sz="1000" dirty="0">
                          <a:solidFill>
                            <a:schemeClr val="tx1"/>
                          </a:solidFill>
                          <a:latin typeface="+mn-lt"/>
                        </a:rPr>
                        <a:t>】</a:t>
                      </a:r>
                    </a:p>
                    <a:p>
                      <a:pPr algn="ctr"/>
                      <a:r>
                        <a:rPr kumimoji="1" lang="en-US" altLang="ja-JP" sz="1000" dirty="0">
                          <a:solidFill>
                            <a:schemeClr val="tx1"/>
                          </a:solidFill>
                          <a:latin typeface="+mn-lt"/>
                        </a:rPr>
                        <a:t>0.12%</a:t>
                      </a:r>
                      <a:endParaRPr kumimoji="1" lang="ja-JP" altLang="en-US" sz="100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400" dirty="0">
                          <a:solidFill>
                            <a:schemeClr val="tx1"/>
                          </a:solidFill>
                          <a:latin typeface="+mn-lt"/>
                          <a:ea typeface="Meiryo UI" panose="020B0604030504040204" pitchFamily="50" charset="-128"/>
                        </a:rPr>
                        <a:t>変更</a:t>
                      </a:r>
                      <a:endParaRPr kumimoji="1" lang="en-US" altLang="ja-JP" sz="1400" dirty="0">
                        <a:solidFill>
                          <a:schemeClr val="tx1"/>
                        </a:solidFill>
                        <a:latin typeface="+mn-lt"/>
                        <a:ea typeface="Meiryo UI" panose="020B0604030504040204" pitchFamily="50" charset="-128"/>
                      </a:endParaRPr>
                    </a:p>
                    <a:p>
                      <a:pPr algn="ctr"/>
                      <a:r>
                        <a:rPr kumimoji="1" lang="ja-JP" altLang="en-US" sz="1400" dirty="0">
                          <a:solidFill>
                            <a:schemeClr val="tx1"/>
                          </a:solidFill>
                          <a:latin typeface="+mn-lt"/>
                          <a:ea typeface="Meiryo UI" panose="020B0604030504040204" pitchFamily="50" charset="-128"/>
                        </a:rPr>
                        <a:t>なし</a:t>
                      </a:r>
                    </a:p>
                  </a:txBody>
                  <a:tcPr marL="74295" marR="74295" marT="37148" marB="37148" anchor="ctr"/>
                </a:tc>
                <a:tc vMerge="1">
                  <a:txBody>
                    <a:bodyPr/>
                    <a:lstStyle/>
                    <a:p>
                      <a:pPr algn="l"/>
                      <a:endParaRPr kumimoji="1" lang="ja-JP" altLang="en-US" sz="110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4219051"/>
                  </a:ext>
                </a:extLst>
              </a:tr>
              <a:tr h="81019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363538" indent="-363538" algn="l"/>
                      <a:r>
                        <a:rPr kumimoji="1" lang="ja-JP" altLang="en-US" sz="1050" b="1" dirty="0">
                          <a:solidFill>
                            <a:schemeClr val="tx1"/>
                          </a:solidFill>
                          <a:latin typeface="+mn-lt"/>
                        </a:rPr>
                        <a:t>○来阪外国人旅行者数</a:t>
                      </a:r>
                      <a:endParaRPr kumimoji="1" lang="en-US" altLang="ja-JP" sz="1050" b="1" dirty="0">
                        <a:solidFill>
                          <a:schemeClr val="tx1"/>
                        </a:solidFill>
                        <a:latin typeface="+mn-lt"/>
                      </a:endParaRPr>
                    </a:p>
                    <a:p>
                      <a:pPr marL="266700" indent="-266700" algn="l"/>
                      <a:r>
                        <a:rPr kumimoji="1" lang="ja-JP" altLang="en-US" sz="1050" b="1" dirty="0">
                          <a:solidFill>
                            <a:schemeClr val="tx1"/>
                          </a:solidFill>
                          <a:latin typeface="+mn-lt"/>
                        </a:rPr>
                        <a:t>　：</a:t>
                      </a:r>
                      <a:r>
                        <a:rPr kumimoji="1" lang="en-US" altLang="ja-JP" sz="1050" b="1" dirty="0">
                          <a:solidFill>
                            <a:schemeClr val="tx1"/>
                          </a:solidFill>
                          <a:latin typeface="+mn-lt"/>
                        </a:rPr>
                        <a:t>1,500</a:t>
                      </a:r>
                      <a:r>
                        <a:rPr kumimoji="1" lang="ja-JP" altLang="en-US" sz="1050" b="1" dirty="0">
                          <a:solidFill>
                            <a:schemeClr val="tx1"/>
                          </a:solidFill>
                          <a:latin typeface="+mn-lt"/>
                        </a:rPr>
                        <a:t>万人</a:t>
                      </a:r>
                      <a:endParaRPr kumimoji="1" lang="en-US" altLang="ja-JP" sz="1050" b="1" dirty="0">
                        <a:solidFill>
                          <a:schemeClr val="tx1"/>
                        </a:solidFill>
                        <a:latin typeface="+mn-lt"/>
                      </a:endParaRPr>
                    </a:p>
                    <a:p>
                      <a:pPr marL="363538" marR="0" lvl="0" indent="-363538" algn="l" defTabSz="914400"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tx1"/>
                          </a:solidFill>
                          <a:latin typeface="+mn-lt"/>
                        </a:rPr>
                        <a:t>　　</a:t>
                      </a:r>
                      <a:r>
                        <a:rPr kumimoji="1" lang="en-US" altLang="ja-JP" sz="1050" b="1" dirty="0">
                          <a:solidFill>
                            <a:schemeClr val="tx1"/>
                          </a:solidFill>
                          <a:latin typeface="+mn-lt"/>
                        </a:rPr>
                        <a:t>※</a:t>
                      </a:r>
                      <a:r>
                        <a:rPr kumimoji="1" lang="en-US" altLang="ja-JP" sz="1050" b="1" i="0" u="none" strike="noStrike" kern="1200" cap="none" spc="0" normalizeH="0" baseline="0" noProof="0" dirty="0">
                          <a:ln>
                            <a:noFill/>
                          </a:ln>
                          <a:solidFill>
                            <a:schemeClr val="tx1"/>
                          </a:solidFill>
                          <a:effectLst/>
                          <a:uLnTx/>
                          <a:uFillTx/>
                          <a:latin typeface="Meiryo UI"/>
                          <a:ea typeface="+mn-ea"/>
                          <a:cs typeface="+mn-cs"/>
                        </a:rPr>
                        <a:t>【2025</a:t>
                      </a:r>
                      <a:r>
                        <a:rPr kumimoji="1" lang="ja-JP" altLang="en-US" sz="1050" b="1" i="0" u="none" strike="noStrike" kern="1200" cap="none" spc="0" normalizeH="0" baseline="0" noProof="0" dirty="0">
                          <a:ln>
                            <a:noFill/>
                          </a:ln>
                          <a:solidFill>
                            <a:schemeClr val="tx1"/>
                          </a:solidFill>
                          <a:effectLst/>
                          <a:uLnTx/>
                          <a:uFillTx/>
                          <a:latin typeface="Meiryo UI"/>
                          <a:ea typeface="+mn-ea"/>
                          <a:cs typeface="+mn-cs"/>
                        </a:rPr>
                        <a:t>年の達成を目標とする</a:t>
                      </a:r>
                      <a:r>
                        <a:rPr kumimoji="1" lang="en-US" altLang="ja-JP" sz="1050" b="1" i="0" u="none" strike="noStrike" kern="1200" cap="none" spc="0" normalizeH="0" baseline="0" noProof="0" dirty="0">
                          <a:ln>
                            <a:noFill/>
                          </a:ln>
                          <a:solidFill>
                            <a:schemeClr val="tx1"/>
                          </a:solidFill>
                          <a:effectLst/>
                          <a:uLnTx/>
                          <a:uFillTx/>
                          <a:latin typeface="Meiryo UI"/>
                          <a:ea typeface="+mn-ea"/>
                          <a:cs typeface="+mn-cs"/>
                        </a:rPr>
                        <a:t>】</a:t>
                      </a:r>
                    </a:p>
                  </a:txBody>
                  <a:tcPr marL="74295" marR="74295" marT="37148" marB="37148" anchor="ctr">
                    <a:lnL w="12700" cap="flat" cmpd="sng" algn="ctr">
                      <a:solidFill>
                        <a:schemeClr val="accent5"/>
                      </a:solidFill>
                      <a:prstDash val="solid"/>
                      <a:round/>
                      <a:headEnd type="none" w="med" len="med"/>
                      <a:tailEnd type="none" w="med" len="med"/>
                    </a:ln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dirty="0">
                          <a:solidFill>
                            <a:schemeClr val="tx1"/>
                          </a:solidFill>
                          <a:latin typeface="+mn-lt"/>
                        </a:rPr>
                        <a:t>【2019</a:t>
                      </a:r>
                      <a:r>
                        <a:rPr kumimoji="1" lang="ja-JP" altLang="en-US" sz="1050" dirty="0">
                          <a:solidFill>
                            <a:schemeClr val="tx1"/>
                          </a:solidFill>
                          <a:latin typeface="+mn-lt"/>
                        </a:rPr>
                        <a:t>年</a:t>
                      </a:r>
                      <a:r>
                        <a:rPr kumimoji="1" lang="en-US" altLang="ja-JP" sz="1050" dirty="0">
                          <a:solidFill>
                            <a:schemeClr val="tx1"/>
                          </a:solidFill>
                          <a:latin typeface="+mn-lt"/>
                        </a:rPr>
                        <a:t>】</a:t>
                      </a:r>
                    </a:p>
                    <a:p>
                      <a:pPr algn="ctr"/>
                      <a:r>
                        <a:rPr kumimoji="1" lang="en-US" altLang="ja-JP" sz="1050" dirty="0">
                          <a:solidFill>
                            <a:schemeClr val="tx1"/>
                          </a:solidFill>
                          <a:latin typeface="+mn-lt"/>
                        </a:rPr>
                        <a:t>1152.5</a:t>
                      </a:r>
                      <a:r>
                        <a:rPr kumimoji="1" lang="ja-JP" altLang="en-US" sz="1050" dirty="0">
                          <a:solidFill>
                            <a:schemeClr val="tx1"/>
                          </a:solidFill>
                          <a:latin typeface="+mn-lt"/>
                        </a:rPr>
                        <a:t>万人</a:t>
                      </a:r>
                      <a:endParaRPr kumimoji="1" lang="ja-JP" altLang="en-US" sz="1050" dirty="0">
                        <a:solidFill>
                          <a:schemeClr val="tx1"/>
                        </a:solidFill>
                        <a:latin typeface="+mn-lt"/>
                        <a:ea typeface="Meiryo UI" panose="020B0604030504040204" pitchFamily="50" charset="-128"/>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900" dirty="0">
                          <a:solidFill>
                            <a:schemeClr val="tx1"/>
                          </a:solidFill>
                          <a:latin typeface="+mn-lt"/>
                        </a:rPr>
                        <a:t>【2020</a:t>
                      </a:r>
                      <a:r>
                        <a:rPr kumimoji="1" lang="ja-JP" altLang="en-US" sz="900" dirty="0">
                          <a:solidFill>
                            <a:schemeClr val="tx1"/>
                          </a:solidFill>
                          <a:latin typeface="+mn-lt"/>
                        </a:rPr>
                        <a:t>年</a:t>
                      </a:r>
                      <a:r>
                        <a:rPr kumimoji="1" lang="en-US" altLang="ja-JP" sz="900" dirty="0">
                          <a:solidFill>
                            <a:schemeClr val="tx1"/>
                          </a:solidFill>
                          <a:latin typeface="+mn-lt"/>
                        </a:rPr>
                        <a:t>】</a:t>
                      </a:r>
                    </a:p>
                    <a:p>
                      <a:pPr algn="ctr"/>
                      <a:r>
                        <a:rPr kumimoji="1" lang="en-US" altLang="ja-JP" sz="900" dirty="0">
                          <a:solidFill>
                            <a:schemeClr val="tx1"/>
                          </a:solidFill>
                          <a:latin typeface="+mn-lt"/>
                        </a:rPr>
                        <a:t>127.7</a:t>
                      </a:r>
                      <a:r>
                        <a:rPr kumimoji="1" lang="ja-JP" altLang="en-US" sz="900" dirty="0">
                          <a:solidFill>
                            <a:schemeClr val="tx1"/>
                          </a:solidFill>
                          <a:latin typeface="+mn-lt"/>
                        </a:rPr>
                        <a:t>万人</a:t>
                      </a:r>
                      <a:endParaRPr kumimoji="1" lang="en-US" altLang="ja-JP" sz="900" dirty="0">
                        <a:solidFill>
                          <a:schemeClr val="tx1"/>
                        </a:solidFill>
                        <a:latin typeface="+mn-lt"/>
                      </a:endParaRPr>
                    </a:p>
                    <a:p>
                      <a:pPr algn="ctr">
                        <a:spcBef>
                          <a:spcPts val="300"/>
                        </a:spcBef>
                      </a:pPr>
                      <a:r>
                        <a:rPr kumimoji="1" lang="en-US" altLang="ja-JP" sz="900" kern="1200" dirty="0">
                          <a:solidFill>
                            <a:schemeClr val="tx1"/>
                          </a:solidFill>
                          <a:latin typeface="Calibri" panose="020F0502020204030204"/>
                          <a:ea typeface="+mn-ea"/>
                          <a:cs typeface="+mn-cs"/>
                        </a:rPr>
                        <a:t>※2020</a:t>
                      </a:r>
                      <a:r>
                        <a:rPr kumimoji="1" lang="ja-JP" altLang="en-US" sz="900" kern="1200" dirty="0">
                          <a:solidFill>
                            <a:schemeClr val="tx1"/>
                          </a:solidFill>
                          <a:latin typeface="Calibri" panose="020F0502020204030204"/>
                          <a:ea typeface="+mn-ea"/>
                          <a:cs typeface="+mn-cs"/>
                        </a:rPr>
                        <a:t>年</a:t>
                      </a:r>
                      <a:r>
                        <a:rPr kumimoji="1" lang="en-US" altLang="ja-JP" sz="900" kern="1200" dirty="0">
                          <a:solidFill>
                            <a:schemeClr val="tx1"/>
                          </a:solidFill>
                          <a:latin typeface="Calibri" panose="020F0502020204030204"/>
                          <a:ea typeface="+mn-ea"/>
                          <a:cs typeface="+mn-cs"/>
                        </a:rPr>
                        <a:t>4</a:t>
                      </a:r>
                      <a:r>
                        <a:rPr kumimoji="1" lang="ja-JP" altLang="en-US" sz="900" kern="1200" dirty="0">
                          <a:solidFill>
                            <a:schemeClr val="tx1"/>
                          </a:solidFill>
                          <a:latin typeface="Calibri" panose="020F0502020204030204"/>
                          <a:ea typeface="+mn-ea"/>
                          <a:cs typeface="+mn-cs"/>
                        </a:rPr>
                        <a:t>月～</a:t>
                      </a:r>
                      <a:r>
                        <a:rPr kumimoji="1" lang="en-US" altLang="ja-JP" sz="900" kern="1200" dirty="0">
                          <a:solidFill>
                            <a:schemeClr val="tx1"/>
                          </a:solidFill>
                          <a:latin typeface="Calibri" panose="020F0502020204030204"/>
                          <a:ea typeface="+mn-ea"/>
                          <a:cs typeface="+mn-cs"/>
                        </a:rPr>
                        <a:t>2023</a:t>
                      </a:r>
                      <a:r>
                        <a:rPr kumimoji="1" lang="ja-JP" altLang="en-US" sz="900" kern="1200" dirty="0">
                          <a:solidFill>
                            <a:schemeClr val="tx1"/>
                          </a:solidFill>
                          <a:latin typeface="Calibri" panose="020F0502020204030204"/>
                          <a:ea typeface="+mn-ea"/>
                          <a:cs typeface="+mn-cs"/>
                        </a:rPr>
                        <a:t>年</a:t>
                      </a:r>
                      <a:r>
                        <a:rPr kumimoji="1" lang="en-US" altLang="ja-JP" sz="900" kern="1200" dirty="0">
                          <a:solidFill>
                            <a:schemeClr val="tx1"/>
                          </a:solidFill>
                          <a:latin typeface="Calibri" panose="020F0502020204030204"/>
                          <a:ea typeface="+mn-ea"/>
                          <a:cs typeface="+mn-cs"/>
                        </a:rPr>
                        <a:t>3</a:t>
                      </a:r>
                      <a:r>
                        <a:rPr kumimoji="1" lang="ja-JP" altLang="en-US" sz="900" kern="1200" dirty="0">
                          <a:solidFill>
                            <a:schemeClr val="tx1"/>
                          </a:solidFill>
                          <a:latin typeface="Calibri" panose="020F0502020204030204"/>
                          <a:ea typeface="+mn-ea"/>
                          <a:cs typeface="+mn-cs"/>
                        </a:rPr>
                        <a:t>月は</a:t>
                      </a:r>
                      <a:endParaRPr kumimoji="1" lang="en-US" altLang="ja-JP" sz="900" kern="1200" dirty="0">
                        <a:solidFill>
                          <a:schemeClr val="tx1"/>
                        </a:solidFill>
                        <a:latin typeface="Calibri" panose="020F0502020204030204"/>
                        <a:ea typeface="+mn-ea"/>
                        <a:cs typeface="+mn-cs"/>
                      </a:endParaRPr>
                    </a:p>
                    <a:p>
                      <a:pPr algn="ctr">
                        <a:spcBef>
                          <a:spcPts val="0"/>
                        </a:spcBef>
                      </a:pPr>
                      <a:r>
                        <a:rPr kumimoji="1" lang="ja-JP" altLang="en-US" sz="900" kern="1200" dirty="0">
                          <a:solidFill>
                            <a:schemeClr val="tx1"/>
                          </a:solidFill>
                          <a:latin typeface="Calibri" panose="020F0502020204030204"/>
                          <a:ea typeface="+mn-ea"/>
                          <a:cs typeface="+mn-cs"/>
                        </a:rPr>
                        <a:t>調査なし</a:t>
                      </a:r>
                      <a:endParaRPr kumimoji="1" lang="ja-JP" altLang="en-US" sz="900" kern="1200" dirty="0">
                        <a:solidFill>
                          <a:schemeClr val="tx1"/>
                        </a:solidFill>
                        <a:latin typeface="Calibri" panose="020F0502020204030204"/>
                        <a:ea typeface="Meiryo UI" panose="020B0604030504040204" pitchFamily="50" charset="-128"/>
                        <a:cs typeface="+mn-cs"/>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600" b="0" dirty="0">
                          <a:solidFill>
                            <a:schemeClr val="tx1"/>
                          </a:solidFill>
                          <a:latin typeface="+mn-lt"/>
                        </a:rPr>
                        <a:t>－</a:t>
                      </a:r>
                      <a:endParaRPr kumimoji="1" lang="en-US" altLang="ja-JP" sz="1600" b="0" dirty="0">
                        <a:solidFill>
                          <a:schemeClr val="tx1"/>
                        </a:solidFill>
                        <a:latin typeface="+mn-lt"/>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spcBef>
                          <a:spcPts val="300"/>
                        </a:spcBef>
                      </a:pPr>
                      <a:r>
                        <a:rPr kumimoji="1" lang="en-US" altLang="ja-JP" sz="900" dirty="0">
                          <a:solidFill>
                            <a:schemeClr val="tx1"/>
                          </a:solidFill>
                          <a:latin typeface="+mn-lt"/>
                        </a:rPr>
                        <a:t>【2024</a:t>
                      </a:r>
                      <a:r>
                        <a:rPr kumimoji="1" lang="ja-JP" altLang="en-US" sz="900" dirty="0">
                          <a:solidFill>
                            <a:schemeClr val="tx1"/>
                          </a:solidFill>
                          <a:latin typeface="+mn-lt"/>
                        </a:rPr>
                        <a:t>年</a:t>
                      </a:r>
                      <a:r>
                        <a:rPr kumimoji="1" lang="en-US" altLang="ja-JP" sz="900" dirty="0">
                          <a:solidFill>
                            <a:schemeClr val="tx1"/>
                          </a:solidFill>
                          <a:latin typeface="+mn-lt"/>
                        </a:rPr>
                        <a:t>】</a:t>
                      </a:r>
                    </a:p>
                    <a:p>
                      <a:pPr algn="ctr">
                        <a:spcBef>
                          <a:spcPts val="0"/>
                        </a:spcBef>
                      </a:pPr>
                      <a:r>
                        <a:rPr kumimoji="1" lang="en-US" altLang="ja-JP" sz="900" dirty="0">
                          <a:solidFill>
                            <a:schemeClr val="tx1"/>
                          </a:solidFill>
                          <a:latin typeface="+mn-lt"/>
                        </a:rPr>
                        <a:t>1409.4</a:t>
                      </a:r>
                      <a:r>
                        <a:rPr kumimoji="1" lang="ja-JP" altLang="en-US" sz="900" dirty="0">
                          <a:solidFill>
                            <a:schemeClr val="tx1"/>
                          </a:solidFill>
                          <a:latin typeface="+mn-lt"/>
                        </a:rPr>
                        <a:t>万人</a:t>
                      </a:r>
                      <a:endParaRPr kumimoji="1" lang="en-US" altLang="ja-JP" sz="900" dirty="0">
                        <a:solidFill>
                          <a:schemeClr val="tx1"/>
                        </a:solidFill>
                        <a:latin typeface="+mn-lt"/>
                      </a:endParaRPr>
                    </a:p>
                  </a:txBody>
                  <a:tcPr marL="74295" marR="74295" marT="37148" marB="37148" anchor="ct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ja-JP" altLang="en-US" sz="1600" b="0" dirty="0">
                          <a:solidFill>
                            <a:schemeClr val="tx1"/>
                          </a:solidFill>
                          <a:highlight>
                            <a:srgbClr val="FFFF00"/>
                          </a:highlight>
                          <a:latin typeface="+mn-lt"/>
                        </a:rPr>
                        <a:t>－</a:t>
                      </a:r>
                      <a:endParaRPr kumimoji="1" lang="en-US" altLang="ja-JP" sz="1600" b="0" dirty="0">
                        <a:solidFill>
                          <a:schemeClr val="tx1"/>
                        </a:solidFill>
                        <a:highlight>
                          <a:srgbClr val="FFFF00"/>
                        </a:highlight>
                        <a:latin typeface="+mn-lt"/>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strike="noStrike" dirty="0">
                          <a:solidFill>
                            <a:schemeClr val="tx1"/>
                          </a:solidFill>
                          <a:highlight>
                            <a:srgbClr val="FFFF00"/>
                          </a:highlight>
                          <a:latin typeface="Meiryo UI" panose="020B0604030504040204" pitchFamily="50" charset="-128"/>
                          <a:ea typeface="Meiryo UI" panose="020B0604030504040204" pitchFamily="50" charset="-128"/>
                        </a:rPr>
                        <a:t>⇓</a:t>
                      </a:r>
                      <a:endParaRPr kumimoji="1" lang="en-US" altLang="ja-JP" sz="1600" b="0" dirty="0">
                        <a:solidFill>
                          <a:schemeClr val="tx1"/>
                        </a:solidFill>
                        <a:highlight>
                          <a:srgbClr val="FFFF00"/>
                        </a:highlight>
                        <a:latin typeface="+mn-lt"/>
                      </a:endParaRPr>
                    </a:p>
                    <a:p>
                      <a:pPr algn="ctr"/>
                      <a:r>
                        <a:rPr kumimoji="1" lang="en-US" altLang="ja-JP" sz="1600" b="0" dirty="0">
                          <a:solidFill>
                            <a:schemeClr val="tx1"/>
                          </a:solidFill>
                          <a:highlight>
                            <a:srgbClr val="FFFF00"/>
                          </a:highlight>
                          <a:latin typeface="+mn-lt"/>
                          <a:ea typeface="Meiryo UI" panose="020B0604030504040204" pitchFamily="50" charset="-128"/>
                        </a:rPr>
                        <a:t>B</a:t>
                      </a:r>
                      <a:endParaRPr kumimoji="1" lang="ja-JP" altLang="en-US" sz="1600" b="0" dirty="0">
                        <a:solidFill>
                          <a:schemeClr val="tx1"/>
                        </a:solidFill>
                        <a:highlight>
                          <a:srgbClr val="FFFF00"/>
                        </a:highlight>
                        <a:latin typeface="+mn-lt"/>
                        <a:ea typeface="Meiryo UI" panose="020B0604030504040204" pitchFamily="50" charset="-128"/>
                      </a:endParaRPr>
                    </a:p>
                  </a:txBody>
                  <a:tcPr marL="74295" marR="74295" marT="37148" marB="37148" anchor="ct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4015627777"/>
                  </a:ext>
                </a:extLst>
              </a:tr>
              <a:tr h="223320">
                <a:tc rowSpan="2">
                  <a:txBody>
                    <a:bodyPr/>
                    <a:lstStyle/>
                    <a:p>
                      <a:pPr marL="363538" marR="0" lvl="0" indent="-363538" algn="l" defTabSz="914400" rtl="0" eaLnBrk="1" fontAlgn="auto" latinLnBrk="0" hangingPunct="1">
                        <a:lnSpc>
                          <a:spcPct val="100000"/>
                        </a:lnSpc>
                        <a:spcBef>
                          <a:spcPts val="300"/>
                        </a:spcBef>
                        <a:spcAft>
                          <a:spcPts val="0"/>
                        </a:spcAft>
                        <a:buClrTx/>
                        <a:buSzTx/>
                        <a:buFontTx/>
                        <a:buNone/>
                        <a:tabLst/>
                        <a:defRPr/>
                      </a:pPr>
                      <a:r>
                        <a:rPr kumimoji="1" lang="ja-JP" altLang="en-US" sz="1050" b="1" dirty="0">
                          <a:solidFill>
                            <a:schemeClr val="tx1"/>
                          </a:solidFill>
                          <a:latin typeface="+mn-lt"/>
                        </a:rPr>
                        <a:t>○（外国人延べ宿泊者数（大阪））</a:t>
                      </a:r>
                      <a:endParaRPr kumimoji="1" lang="en-US" altLang="ja-JP" sz="1050" b="1" dirty="0">
                        <a:solidFill>
                          <a:schemeClr val="tx1"/>
                        </a:solidFill>
                        <a:latin typeface="+mn-lt"/>
                        <a:ea typeface="Meiryo UI" panose="020B0604030504040204" pitchFamily="50" charset="-128"/>
                      </a:endParaRPr>
                    </a:p>
                  </a:txBody>
                  <a:tcPr marL="74295" marR="74295" marT="37148" marB="37148" anchor="ctr">
                    <a:lnL w="12700" cap="flat" cmpd="sng" algn="ctr">
                      <a:solidFill>
                        <a:schemeClr val="accent5"/>
                      </a:solidFill>
                      <a:prstDash val="solid"/>
                      <a:round/>
                      <a:headEnd type="none" w="med" len="med"/>
                      <a:tailEnd type="none" w="med" len="med"/>
                    </a:lnL>
                  </a:tcPr>
                </a:tc>
                <a:tc rowSpan="2">
                  <a:txBody>
                    <a:bodyPr/>
                    <a:lstStyle/>
                    <a:p>
                      <a:pPr algn="ctr"/>
                      <a:r>
                        <a:rPr kumimoji="1" lang="en-US" altLang="ja-JP" sz="1050" dirty="0">
                          <a:solidFill>
                            <a:schemeClr val="tx1"/>
                          </a:solidFill>
                          <a:latin typeface="+mn-lt"/>
                        </a:rPr>
                        <a:t>【2019</a:t>
                      </a:r>
                      <a:r>
                        <a:rPr kumimoji="1" lang="ja-JP" altLang="en-US" sz="1050" dirty="0">
                          <a:solidFill>
                            <a:schemeClr val="tx1"/>
                          </a:solidFill>
                          <a:latin typeface="+mn-lt"/>
                        </a:rPr>
                        <a:t>年</a:t>
                      </a:r>
                      <a:r>
                        <a:rPr kumimoji="1" lang="en-US" altLang="ja-JP" sz="1050" dirty="0">
                          <a:solidFill>
                            <a:schemeClr val="tx1"/>
                          </a:solidFill>
                          <a:latin typeface="+mn-lt"/>
                        </a:rPr>
                        <a:t>】</a:t>
                      </a:r>
                    </a:p>
                    <a:p>
                      <a:pPr algn="ctr"/>
                      <a:r>
                        <a:rPr kumimoji="1" lang="en-US" altLang="ja-JP" sz="1050" dirty="0">
                          <a:solidFill>
                            <a:schemeClr val="tx1"/>
                          </a:solidFill>
                          <a:latin typeface="+mn-lt"/>
                        </a:rPr>
                        <a:t>1,793</a:t>
                      </a:r>
                      <a:r>
                        <a:rPr kumimoji="1" lang="ja-JP" altLang="en-US" sz="1050" dirty="0">
                          <a:solidFill>
                            <a:schemeClr val="tx1"/>
                          </a:solidFill>
                          <a:latin typeface="+mn-lt"/>
                        </a:rPr>
                        <a:t>万人泊</a:t>
                      </a:r>
                      <a:endParaRPr kumimoji="1" lang="ja-JP" altLang="en-US" sz="1050" dirty="0">
                        <a:solidFill>
                          <a:schemeClr val="tx1"/>
                        </a:solidFill>
                        <a:latin typeface="+mn-lt"/>
                        <a:ea typeface="Meiryo UI" panose="020B0604030504040204" pitchFamily="50" charset="-128"/>
                      </a:endParaRPr>
                    </a:p>
                  </a:txBody>
                  <a:tcPr marL="74295" marR="74295" marT="37148" marB="37148" anchor="ctr"/>
                </a:tc>
                <a:tc rowSpan="2">
                  <a:txBody>
                    <a:bodyPr/>
                    <a:lstStyle/>
                    <a:p>
                      <a:pPr algn="ctr"/>
                      <a:r>
                        <a:rPr kumimoji="1" lang="en-US" altLang="ja-JP" sz="900" dirty="0">
                          <a:solidFill>
                            <a:schemeClr val="tx1"/>
                          </a:solidFill>
                          <a:latin typeface="+mn-lt"/>
                        </a:rPr>
                        <a:t>【2023</a:t>
                      </a:r>
                      <a:r>
                        <a:rPr kumimoji="1" lang="ja-JP" altLang="en-US" sz="900" dirty="0">
                          <a:solidFill>
                            <a:schemeClr val="tx1"/>
                          </a:solidFill>
                          <a:latin typeface="+mn-lt"/>
                        </a:rPr>
                        <a:t>年</a:t>
                      </a:r>
                      <a:r>
                        <a:rPr kumimoji="1" lang="en-US" altLang="ja-JP" sz="900" dirty="0">
                          <a:solidFill>
                            <a:schemeClr val="tx1"/>
                          </a:solidFill>
                          <a:latin typeface="+mn-lt"/>
                        </a:rPr>
                        <a:t>】</a:t>
                      </a:r>
                    </a:p>
                    <a:p>
                      <a:pPr algn="ctr"/>
                      <a:r>
                        <a:rPr kumimoji="1" lang="en-US" altLang="ja-JP" sz="900" dirty="0">
                          <a:solidFill>
                            <a:schemeClr val="tx1"/>
                          </a:solidFill>
                          <a:latin typeface="+mn-lt"/>
                        </a:rPr>
                        <a:t>1,876</a:t>
                      </a:r>
                      <a:r>
                        <a:rPr kumimoji="1" lang="ja-JP" altLang="en-US" sz="900" dirty="0">
                          <a:solidFill>
                            <a:schemeClr val="tx1"/>
                          </a:solidFill>
                          <a:latin typeface="+mn-lt"/>
                        </a:rPr>
                        <a:t>万人泊</a:t>
                      </a:r>
                      <a:endParaRPr kumimoji="1" lang="ja-JP" altLang="en-US" sz="900" dirty="0">
                        <a:solidFill>
                          <a:schemeClr val="tx1"/>
                        </a:solidFill>
                        <a:latin typeface="+mn-lt"/>
                        <a:ea typeface="Meiryo UI" panose="020B0604030504040204" pitchFamily="50" charset="-128"/>
                      </a:endParaRPr>
                    </a:p>
                  </a:txBody>
                  <a:tcPr marL="74295" marR="74295" marT="37148" marB="37148" anchor="ctr"/>
                </a:tc>
                <a:tc rowSpan="2">
                  <a:txBody>
                    <a:bodyPr/>
                    <a:lstStyle/>
                    <a:p>
                      <a:pPr algn="ctr"/>
                      <a:r>
                        <a:rPr kumimoji="1" lang="en-US" altLang="ja-JP" sz="1600" dirty="0">
                          <a:solidFill>
                            <a:schemeClr val="tx1"/>
                          </a:solidFill>
                          <a:latin typeface="+mn-lt"/>
                        </a:rPr>
                        <a:t>(A)</a:t>
                      </a:r>
                      <a:endParaRPr kumimoji="1" lang="ja-JP" altLang="en-US" sz="2000" dirty="0">
                        <a:solidFill>
                          <a:schemeClr val="tx1"/>
                        </a:solidFill>
                        <a:latin typeface="+mn-lt"/>
                      </a:endParaRPr>
                    </a:p>
                  </a:txBody>
                  <a:tcPr marL="74295" marR="74295" marT="37148" marB="37148" anchor="ctr"/>
                </a:tc>
                <a:tc rowSpan="2">
                  <a:txBody>
                    <a:bodyPr/>
                    <a:lstStyle/>
                    <a:p>
                      <a:pPr marL="0" marR="0" lvl="0" indent="0" algn="ctr" defTabSz="914400" rtl="0" eaLnBrk="1" fontAlgn="auto" latinLnBrk="0" hangingPunct="1">
                        <a:lnSpc>
                          <a:spcPct val="100000"/>
                        </a:lnSpc>
                        <a:spcBef>
                          <a:spcPts val="300"/>
                        </a:spcBef>
                        <a:spcAft>
                          <a:spcPts val="0"/>
                        </a:spcAft>
                        <a:buClrTx/>
                        <a:buSzTx/>
                        <a:buFontTx/>
                        <a:buNone/>
                        <a:tabLst/>
                        <a:defRPr/>
                      </a:pPr>
                      <a:r>
                        <a:rPr kumimoji="1" lang="en-US" altLang="ja-JP" sz="1000" dirty="0">
                          <a:solidFill>
                            <a:schemeClr val="tx1"/>
                          </a:solidFill>
                          <a:latin typeface="+mn-lt"/>
                        </a:rPr>
                        <a:t>【2024</a:t>
                      </a:r>
                      <a:r>
                        <a:rPr kumimoji="1" lang="ja-JP" altLang="en-US" sz="1000" dirty="0">
                          <a:solidFill>
                            <a:schemeClr val="tx1"/>
                          </a:solidFill>
                          <a:latin typeface="+mn-lt"/>
                        </a:rPr>
                        <a:t>年</a:t>
                      </a:r>
                      <a:r>
                        <a:rPr kumimoji="1" lang="en-US" altLang="ja-JP" sz="1000" dirty="0">
                          <a:solidFill>
                            <a:schemeClr val="tx1"/>
                          </a:solidFill>
                          <a:latin typeface="+mn-lt"/>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dirty="0">
                          <a:solidFill>
                            <a:schemeClr val="tx1"/>
                          </a:solidFill>
                          <a:latin typeface="+mn-lt"/>
                        </a:rPr>
                        <a:t>2,534</a:t>
                      </a:r>
                      <a:r>
                        <a:rPr kumimoji="1" lang="ja-JP" altLang="en-US" sz="1000" dirty="0">
                          <a:solidFill>
                            <a:schemeClr val="tx1"/>
                          </a:solidFill>
                          <a:latin typeface="+mn-lt"/>
                        </a:rPr>
                        <a:t>万人泊</a:t>
                      </a:r>
                      <a:endParaRPr kumimoji="1" lang="en-US" altLang="ja-JP" sz="1000" dirty="0">
                        <a:solidFill>
                          <a:schemeClr val="tx1"/>
                        </a:solidFill>
                        <a:latin typeface="+mn-lt"/>
                      </a:endParaRPr>
                    </a:p>
                  </a:txBody>
                  <a:tcPr marL="74295" marR="74295" marT="37148" marB="37148" anchor="ctr"/>
                </a:tc>
                <a:tc rowSpan="2">
                  <a:txBody>
                    <a:bodyPr/>
                    <a:lstStyle/>
                    <a:p>
                      <a:pPr algn="ctr"/>
                      <a:r>
                        <a:rPr kumimoji="1" lang="ja-JP" altLang="en-US" sz="1400" dirty="0">
                          <a:solidFill>
                            <a:schemeClr val="tx1"/>
                          </a:solidFill>
                          <a:latin typeface="+mn-lt"/>
                        </a:rPr>
                        <a:t>変更</a:t>
                      </a:r>
                      <a:endParaRPr kumimoji="1" lang="en-US" altLang="ja-JP" sz="1400" dirty="0">
                        <a:solidFill>
                          <a:schemeClr val="tx1"/>
                        </a:solidFill>
                        <a:latin typeface="+mn-lt"/>
                      </a:endParaRPr>
                    </a:p>
                    <a:p>
                      <a:pPr algn="ctr"/>
                      <a:r>
                        <a:rPr kumimoji="1" lang="ja-JP" altLang="en-US" sz="1400" dirty="0">
                          <a:solidFill>
                            <a:schemeClr val="tx1"/>
                          </a:solidFill>
                          <a:latin typeface="+mn-lt"/>
                        </a:rPr>
                        <a:t>なし</a:t>
                      </a:r>
                    </a:p>
                  </a:txBody>
                  <a:tcPr marL="74295" marR="74295" marT="37148" marB="37148" anchor="ctr"/>
                </a:tc>
                <a:tc vMerge="1">
                  <a:txBody>
                    <a:bodyPr/>
                    <a:lstStyle/>
                    <a:p>
                      <a:endParaRPr kumimoji="1" lang="ja-JP" altLang="en-US"/>
                    </a:p>
                  </a:txBody>
                  <a:tcPr>
                    <a:lnL w="12700" cap="flat" cmpd="sng" algn="ctr">
                      <a:solidFill>
                        <a:sysClr val="windowText" lastClr="000000"/>
                      </a:solidFill>
                      <a:prstDash val="solid"/>
                      <a:round/>
                      <a:headEnd type="none" w="med" len="med"/>
                      <a:tailEnd type="none" w="med" len="med"/>
                    </a:lnL>
                    <a:lnT w="12700" cap="flat" cmpd="sng" algn="ctr">
                      <a:solidFill>
                        <a:sysClr val="windowText" lastClr="000000"/>
                      </a:solidFill>
                      <a:prstDash val="solid"/>
                      <a:round/>
                      <a:headEnd type="none" w="med" len="med"/>
                      <a:tailEnd type="none" w="med" len="med"/>
                    </a:lnT>
                  </a:tcPr>
                </a:tc>
                <a:tc vMerge="1">
                  <a:txBody>
                    <a:bodyPr/>
                    <a:lstStyle/>
                    <a:p>
                      <a:endParaRPr kumimoji="1" lang="ja-JP" altLang="en-US"/>
                    </a:p>
                  </a:txBody>
                  <a:tcPr>
                    <a:lnT w="12700" cap="flat" cmpd="sng" algn="ctr">
                      <a:solidFill>
                        <a:sysClr val="windowText" lastClr="000000"/>
                      </a:solidFill>
                      <a:prstDash val="solid"/>
                      <a:round/>
                      <a:headEnd type="none" w="med" len="med"/>
                      <a:tailEnd type="none" w="med" len="med"/>
                    </a:lnT>
                  </a:tcPr>
                </a:tc>
                <a:extLst>
                  <a:ext uri="{0D108BD9-81ED-4DB2-BD59-A6C34878D82A}">
                    <a16:rowId xmlns:a16="http://schemas.microsoft.com/office/drawing/2014/main" val="3343692560"/>
                  </a:ext>
                </a:extLst>
              </a:tr>
              <a:tr h="44292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dirty="0"/>
                    </a:p>
                  </a:txBody>
                  <a:tcPr/>
                </a:tc>
                <a:tc vMerge="1">
                  <a:txBody>
                    <a:bodyPr/>
                    <a:lstStyle/>
                    <a:p>
                      <a:endParaRPr kumimoji="1" lang="ja-JP" altLang="en-US"/>
                    </a:p>
                  </a:txBody>
                  <a:tcPr/>
                </a:tc>
                <a:tc vMerge="1">
                  <a:txBody>
                    <a:bodyPr/>
                    <a:lstStyle/>
                    <a:p>
                      <a:endParaRPr kumimoji="1" lang="ja-JP" altLang="en-US"/>
                    </a:p>
                  </a:txBody>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ja-JP" altLang="en-US" sz="800" dirty="0">
                          <a:solidFill>
                            <a:schemeClr val="tx1"/>
                          </a:solidFill>
                        </a:rPr>
                        <a:t>延べ宿泊者数</a:t>
                      </a:r>
                      <a:endParaRPr kumimoji="1" lang="en-US" altLang="ja-JP" sz="800" dirty="0">
                        <a:solidFill>
                          <a:schemeClr val="tx1"/>
                        </a:solidFill>
                      </a:endParaRPr>
                    </a:p>
                    <a:p>
                      <a:pPr algn="l"/>
                      <a:r>
                        <a:rPr kumimoji="1" lang="ja-JP" altLang="en-US" sz="800" dirty="0">
                          <a:solidFill>
                            <a:schemeClr val="tx1"/>
                          </a:solidFill>
                        </a:rPr>
                        <a:t>（大阪）</a:t>
                      </a:r>
                      <a:endParaRPr kumimoji="1" lang="ja-JP" altLang="en-US" sz="8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B w="12700" cap="flat" cmpd="sng" algn="ctr">
                      <a:solidFill>
                        <a:schemeClr val="accent5"/>
                      </a:solidFill>
                      <a:prstDash val="solid"/>
                      <a:round/>
                      <a:headEnd type="none" w="med" len="med"/>
                      <a:tailEnd type="none" w="med" len="med"/>
                    </a:lnB>
                  </a:tcPr>
                </a:tc>
                <a:tc rowSpan="2">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l"/>
                      <a:r>
                        <a:rPr kumimoji="1" lang="en-US" altLang="ja-JP" sz="800" dirty="0">
                          <a:solidFill>
                            <a:schemeClr val="tx1"/>
                          </a:solidFill>
                          <a:latin typeface="+mn-lt"/>
                        </a:rPr>
                        <a:t>2025</a:t>
                      </a:r>
                      <a:r>
                        <a:rPr kumimoji="1" lang="ja-JP" altLang="en-US" sz="800" dirty="0">
                          <a:solidFill>
                            <a:schemeClr val="tx1"/>
                          </a:solidFill>
                          <a:latin typeface="+mn-lt"/>
                        </a:rPr>
                        <a:t>年</a:t>
                      </a:r>
                      <a:r>
                        <a:rPr kumimoji="1" lang="en-US" altLang="ja-JP" sz="800" dirty="0">
                          <a:solidFill>
                            <a:schemeClr val="tx1"/>
                          </a:solidFill>
                          <a:latin typeface="+mn-lt"/>
                        </a:rPr>
                        <a:t>7</a:t>
                      </a:r>
                      <a:r>
                        <a:rPr kumimoji="1" lang="ja-JP" altLang="en-US" sz="800" dirty="0">
                          <a:solidFill>
                            <a:schemeClr val="tx1"/>
                          </a:solidFill>
                          <a:latin typeface="+mn-lt"/>
                        </a:rPr>
                        <a:t>月：</a:t>
                      </a:r>
                      <a:endParaRPr kumimoji="1" lang="en-US" altLang="ja-JP" sz="800" dirty="0">
                        <a:solidFill>
                          <a:schemeClr val="tx1"/>
                        </a:solidFill>
                        <a:latin typeface="+mn-lt"/>
                      </a:endParaRPr>
                    </a:p>
                    <a:p>
                      <a:pPr algn="l"/>
                      <a:r>
                        <a:rPr kumimoji="1" lang="en-US" altLang="ja-JP" sz="800" dirty="0">
                          <a:solidFill>
                            <a:schemeClr val="tx1"/>
                          </a:solidFill>
                          <a:latin typeface="+mn-lt"/>
                        </a:rPr>
                        <a:t>             501</a:t>
                      </a:r>
                      <a:r>
                        <a:rPr kumimoji="1" lang="ja-JP" altLang="en-US" sz="800" dirty="0">
                          <a:solidFill>
                            <a:schemeClr val="tx1"/>
                          </a:solidFill>
                          <a:latin typeface="+mn-lt"/>
                        </a:rPr>
                        <a:t>万人泊</a:t>
                      </a:r>
                      <a:endParaRPr kumimoji="1" lang="en-US" altLang="ja-JP" sz="800" dirty="0">
                        <a:solidFill>
                          <a:schemeClr val="tx1"/>
                        </a:solidFill>
                        <a:latin typeface="+mn-lt"/>
                      </a:endParaRPr>
                    </a:p>
                    <a:p>
                      <a:pPr marL="85725" indent="-85725" algn="l"/>
                      <a:r>
                        <a:rPr kumimoji="1" lang="ja-JP" altLang="en-US" sz="800" dirty="0">
                          <a:solidFill>
                            <a:schemeClr val="tx1"/>
                          </a:solidFill>
                          <a:latin typeface="+mn-lt"/>
                        </a:rPr>
                        <a:t>うち、外国人延べ</a:t>
                      </a:r>
                      <a:endParaRPr kumimoji="1" lang="en-US" altLang="ja-JP" sz="800" dirty="0">
                        <a:solidFill>
                          <a:schemeClr val="tx1"/>
                        </a:solidFill>
                        <a:latin typeface="+mn-lt"/>
                      </a:endParaRPr>
                    </a:p>
                    <a:p>
                      <a:pPr marL="85725" indent="-85725" algn="l"/>
                      <a:r>
                        <a:rPr kumimoji="1" lang="ja-JP" altLang="en-US" sz="800" dirty="0">
                          <a:solidFill>
                            <a:schemeClr val="tx1"/>
                          </a:solidFill>
                          <a:latin typeface="+mn-lt"/>
                        </a:rPr>
                        <a:t>宿泊者数：</a:t>
                      </a:r>
                      <a:endParaRPr kumimoji="1" lang="en-US" altLang="ja-JP" sz="800" dirty="0">
                        <a:solidFill>
                          <a:schemeClr val="tx1"/>
                        </a:solidFill>
                        <a:latin typeface="+mn-lt"/>
                      </a:endParaRPr>
                    </a:p>
                    <a:p>
                      <a:pPr marL="85725" indent="-85725" algn="l"/>
                      <a:r>
                        <a:rPr kumimoji="1" lang="ja-JP" altLang="en-US" sz="800" dirty="0">
                          <a:solidFill>
                            <a:schemeClr val="tx1"/>
                          </a:solidFill>
                          <a:latin typeface="+mn-lt"/>
                        </a:rPr>
                        <a:t>　　　　　　　</a:t>
                      </a:r>
                      <a:r>
                        <a:rPr kumimoji="1" lang="en-US" altLang="ja-JP" sz="800" dirty="0">
                          <a:solidFill>
                            <a:schemeClr val="tx1"/>
                          </a:solidFill>
                          <a:latin typeface="+mn-lt"/>
                        </a:rPr>
                        <a:t>242</a:t>
                      </a:r>
                      <a:r>
                        <a:rPr kumimoji="1" lang="ja-JP" altLang="en-US" sz="800" dirty="0">
                          <a:solidFill>
                            <a:schemeClr val="tx1"/>
                          </a:solidFill>
                          <a:latin typeface="+mn-lt"/>
                        </a:rPr>
                        <a:t>万人泊</a:t>
                      </a:r>
                    </a:p>
                    <a:p>
                      <a:pPr marL="85725" indent="-85725" algn="l">
                        <a:spcBef>
                          <a:spcPts val="300"/>
                        </a:spcBef>
                      </a:pPr>
                      <a:r>
                        <a:rPr kumimoji="1" lang="en-US" altLang="ja-JP" sz="700" dirty="0">
                          <a:solidFill>
                            <a:schemeClr val="tx1"/>
                          </a:solidFill>
                          <a:latin typeface="+mn-lt"/>
                        </a:rPr>
                        <a:t>※2019</a:t>
                      </a:r>
                      <a:r>
                        <a:rPr kumimoji="1" lang="ja-JP" altLang="en-US" sz="700" dirty="0">
                          <a:solidFill>
                            <a:schemeClr val="tx1"/>
                          </a:solidFill>
                          <a:latin typeface="+mn-lt"/>
                        </a:rPr>
                        <a:t>年７月：</a:t>
                      </a:r>
                      <a:r>
                        <a:rPr kumimoji="1" lang="en-US" altLang="ja-JP" sz="700" dirty="0">
                          <a:solidFill>
                            <a:schemeClr val="tx1"/>
                          </a:solidFill>
                          <a:latin typeface="+mn-lt"/>
                        </a:rPr>
                        <a:t>418</a:t>
                      </a:r>
                      <a:r>
                        <a:rPr kumimoji="1" lang="ja-JP" altLang="en-US" sz="700" dirty="0">
                          <a:solidFill>
                            <a:schemeClr val="tx1"/>
                          </a:solidFill>
                          <a:latin typeface="+mn-lt"/>
                        </a:rPr>
                        <a:t>万人泊</a:t>
                      </a:r>
                      <a:endParaRPr kumimoji="1" lang="en-US" altLang="ja-JP" sz="700" dirty="0">
                        <a:solidFill>
                          <a:schemeClr val="tx1"/>
                        </a:solidFill>
                        <a:latin typeface="+mn-lt"/>
                      </a:endParaRPr>
                    </a:p>
                    <a:p>
                      <a:pPr marL="85725" indent="-85725" algn="l">
                        <a:spcBef>
                          <a:spcPts val="0"/>
                        </a:spcBef>
                      </a:pPr>
                      <a:r>
                        <a:rPr kumimoji="1" lang="ja-JP" altLang="en-US" sz="700" dirty="0">
                          <a:solidFill>
                            <a:schemeClr val="tx1"/>
                          </a:solidFill>
                          <a:latin typeface="+mn-lt"/>
                        </a:rPr>
                        <a:t>　うち外国人延べ宿泊者数</a:t>
                      </a:r>
                      <a:endParaRPr kumimoji="1" lang="en-US" altLang="ja-JP" sz="700" dirty="0">
                        <a:solidFill>
                          <a:schemeClr val="tx1"/>
                        </a:solidFill>
                        <a:latin typeface="+mn-lt"/>
                      </a:endParaRPr>
                    </a:p>
                    <a:p>
                      <a:pPr marL="85725" indent="-85725" algn="l">
                        <a:spcBef>
                          <a:spcPts val="0"/>
                        </a:spcBef>
                      </a:pPr>
                      <a:r>
                        <a:rPr kumimoji="1" lang="en-US" altLang="ja-JP" sz="700" dirty="0">
                          <a:solidFill>
                            <a:schemeClr val="tx1"/>
                          </a:solidFill>
                          <a:latin typeface="+mn-lt"/>
                        </a:rPr>
                        <a:t>  </a:t>
                      </a:r>
                      <a:r>
                        <a:rPr kumimoji="1" lang="ja-JP" altLang="en-US" sz="700" dirty="0">
                          <a:solidFill>
                            <a:schemeClr val="tx1"/>
                          </a:solidFill>
                          <a:latin typeface="+mn-lt"/>
                        </a:rPr>
                        <a:t>：</a:t>
                      </a:r>
                      <a:r>
                        <a:rPr kumimoji="1" lang="en-US" altLang="ja-JP" sz="700" dirty="0">
                          <a:solidFill>
                            <a:schemeClr val="tx1"/>
                          </a:solidFill>
                          <a:latin typeface="+mn-lt"/>
                        </a:rPr>
                        <a:t>176</a:t>
                      </a:r>
                      <a:r>
                        <a:rPr kumimoji="1" lang="ja-JP" altLang="en-US" sz="700" dirty="0">
                          <a:solidFill>
                            <a:schemeClr val="tx1"/>
                          </a:solidFill>
                          <a:latin typeface="+mn-lt"/>
                        </a:rPr>
                        <a:t>万人泊</a:t>
                      </a:r>
                      <a:endParaRPr kumimoji="1" lang="en-US" altLang="ja-JP" sz="800" dirty="0">
                        <a:solidFill>
                          <a:schemeClr val="tx1"/>
                        </a:solidFill>
                        <a:latin typeface="+mn-lt"/>
                        <a:ea typeface="Meiryo UI" panose="020B0604030504040204" pitchFamily="50" charset="-128"/>
                      </a:endParaRPr>
                    </a:p>
                  </a:txBody>
                  <a:tcPr marL="74295" marR="74295" marT="37148" marB="37148" anchor="ctr">
                    <a:lnR w="12700" cap="flat" cmpd="sng" algn="ctr">
                      <a:solidFill>
                        <a:schemeClr val="accent5"/>
                      </a:solidFill>
                      <a:prstDash val="solid"/>
                      <a:round/>
                      <a:headEnd type="none" w="med" len="med"/>
                      <a:tailEnd type="none" w="med" len="med"/>
                    </a:lnR>
                    <a:lnB w="12700" cap="flat" cmpd="sng" algn="ctr">
                      <a:solidFill>
                        <a:schemeClr val="accent5"/>
                      </a:solidFill>
                      <a:prstDash val="solid"/>
                      <a:round/>
                      <a:headEnd type="none" w="med" len="med"/>
                      <a:tailEnd type="none" w="med" len="med"/>
                    </a:lnB>
                  </a:tcPr>
                </a:tc>
                <a:extLst>
                  <a:ext uri="{0D108BD9-81ED-4DB2-BD59-A6C34878D82A}">
                    <a16:rowId xmlns:a16="http://schemas.microsoft.com/office/drawing/2014/main" val="1073629358"/>
                  </a:ext>
                </a:extLst>
              </a:tr>
              <a:tr h="810199">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363538" indent="-363538"/>
                      <a:r>
                        <a:rPr kumimoji="1" lang="ja-JP" altLang="en-US" sz="1050" b="1" dirty="0">
                          <a:solidFill>
                            <a:schemeClr val="tx1"/>
                          </a:solidFill>
                          <a:latin typeface="+mn-lt"/>
                        </a:rPr>
                        <a:t>○日本人延べ宿泊者数（大阪）</a:t>
                      </a:r>
                      <a:endParaRPr kumimoji="1" lang="en-US" altLang="ja-JP" sz="1050" b="1" dirty="0">
                        <a:solidFill>
                          <a:schemeClr val="tx1"/>
                        </a:solidFill>
                        <a:latin typeface="+mn-lt"/>
                      </a:endParaRPr>
                    </a:p>
                    <a:p>
                      <a:pPr marL="363538" indent="-363538"/>
                      <a:r>
                        <a:rPr kumimoji="1" lang="ja-JP" altLang="en-US" sz="1050" b="1" dirty="0">
                          <a:solidFill>
                            <a:schemeClr val="tx1"/>
                          </a:solidFill>
                          <a:latin typeface="+mn-lt"/>
                        </a:rPr>
                        <a:t>　：</a:t>
                      </a:r>
                      <a:r>
                        <a:rPr kumimoji="1" lang="en-US" altLang="ja-JP" sz="1050" b="1" dirty="0">
                          <a:solidFill>
                            <a:schemeClr val="tx1"/>
                          </a:solidFill>
                          <a:latin typeface="+mn-lt"/>
                        </a:rPr>
                        <a:t>3,400</a:t>
                      </a:r>
                      <a:r>
                        <a:rPr kumimoji="1" lang="ja-JP" altLang="en-US" sz="1050" b="1" dirty="0">
                          <a:solidFill>
                            <a:schemeClr val="tx1"/>
                          </a:solidFill>
                          <a:latin typeface="+mn-lt"/>
                        </a:rPr>
                        <a:t>万人泊</a:t>
                      </a:r>
                      <a:endParaRPr kumimoji="1" lang="en-US" altLang="ja-JP" sz="1050" b="1" dirty="0">
                        <a:solidFill>
                          <a:schemeClr val="tx1"/>
                        </a:solidFill>
                        <a:latin typeface="+mn-lt"/>
                      </a:endParaRPr>
                    </a:p>
                    <a:p>
                      <a:pPr marL="363538" indent="-363538"/>
                      <a:r>
                        <a:rPr kumimoji="1" lang="ja-JP" altLang="en-US" sz="1050" b="1" dirty="0">
                          <a:solidFill>
                            <a:schemeClr val="tx1"/>
                          </a:solidFill>
                          <a:latin typeface="+mn-lt"/>
                        </a:rPr>
                        <a:t>　　</a:t>
                      </a:r>
                      <a:r>
                        <a:rPr kumimoji="1" lang="en-US" altLang="ja-JP" sz="1050" b="1" dirty="0">
                          <a:solidFill>
                            <a:schemeClr val="tx1"/>
                          </a:solidFill>
                          <a:latin typeface="+mn-lt"/>
                        </a:rPr>
                        <a:t>※【2025</a:t>
                      </a:r>
                      <a:r>
                        <a:rPr kumimoji="1" lang="ja-JP" altLang="en-US" sz="1050" b="1" dirty="0">
                          <a:solidFill>
                            <a:schemeClr val="tx1"/>
                          </a:solidFill>
                          <a:latin typeface="+mn-lt"/>
                        </a:rPr>
                        <a:t>年の達成を目標とする</a:t>
                      </a:r>
                      <a:r>
                        <a:rPr kumimoji="1" lang="en-US" altLang="ja-JP" sz="1050" b="1" dirty="0">
                          <a:solidFill>
                            <a:schemeClr val="tx1"/>
                          </a:solidFill>
                          <a:latin typeface="+mn-lt"/>
                        </a:rPr>
                        <a:t>】</a:t>
                      </a:r>
                    </a:p>
                  </a:txBody>
                  <a:tcPr marL="74295" marR="74295" marT="37148" marB="37148" anchor="ctr">
                    <a:lnL w="12700" cap="flat" cmpd="sng" algn="ctr">
                      <a:solidFill>
                        <a:schemeClr val="accent5"/>
                      </a:solidFill>
                      <a:prstDash val="solid"/>
                      <a:round/>
                      <a:headEnd type="none" w="med" len="med"/>
                      <a:tailEnd type="none" w="med" len="med"/>
                    </a:lnL>
                    <a:lnB w="12700" cap="flat" cmpd="sng" algn="ctr">
                      <a:solidFill>
                        <a:schemeClr val="accent5"/>
                      </a:solidFill>
                      <a:prstDash val="solid"/>
                      <a:round/>
                      <a:headEnd type="none" w="med" len="med"/>
                      <a:tailEnd type="none" w="med" len="med"/>
                    </a:lnB>
                    <a:solidFill>
                      <a:srgbClr val="D5DAEB"/>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1050" dirty="0">
                          <a:solidFill>
                            <a:schemeClr val="tx1"/>
                          </a:solidFill>
                          <a:latin typeface="+mn-lt"/>
                        </a:rPr>
                        <a:t>【2019</a:t>
                      </a:r>
                      <a:r>
                        <a:rPr kumimoji="1" lang="ja-JP" altLang="en-US" sz="1050" dirty="0">
                          <a:solidFill>
                            <a:schemeClr val="tx1"/>
                          </a:solidFill>
                          <a:latin typeface="+mn-lt"/>
                        </a:rPr>
                        <a:t>年</a:t>
                      </a:r>
                      <a:r>
                        <a:rPr kumimoji="1" lang="en-US" altLang="ja-JP" sz="1050" dirty="0">
                          <a:solidFill>
                            <a:schemeClr val="tx1"/>
                          </a:solidFill>
                          <a:latin typeface="+mn-lt"/>
                        </a:rPr>
                        <a:t>】</a:t>
                      </a:r>
                    </a:p>
                    <a:p>
                      <a:pPr algn="ctr"/>
                      <a:r>
                        <a:rPr kumimoji="1" lang="en-US" altLang="ja-JP" sz="1050" dirty="0">
                          <a:solidFill>
                            <a:schemeClr val="tx1"/>
                          </a:solidFill>
                          <a:latin typeface="+mn-lt"/>
                        </a:rPr>
                        <a:t>2,950</a:t>
                      </a:r>
                      <a:r>
                        <a:rPr kumimoji="1" lang="ja-JP" altLang="en-US" sz="1050" dirty="0">
                          <a:solidFill>
                            <a:schemeClr val="tx1"/>
                          </a:solidFill>
                          <a:latin typeface="+mn-lt"/>
                        </a:rPr>
                        <a:t>万人泊</a:t>
                      </a:r>
                      <a:endParaRPr kumimoji="1" lang="ja-JP" altLang="en-US" sz="1050" dirty="0">
                        <a:solidFill>
                          <a:schemeClr val="tx1"/>
                        </a:solidFill>
                        <a:latin typeface="+mn-lt"/>
                        <a:ea typeface="Meiryo UI" panose="020B0604030504040204" pitchFamily="50" charset="-128"/>
                      </a:endParaRPr>
                    </a:p>
                  </a:txBody>
                  <a:tcPr marL="74295" marR="74295" marT="37148" marB="37148" anchor="ctr">
                    <a:lnB w="12700" cap="flat" cmpd="sng" algn="ctr">
                      <a:solidFill>
                        <a:schemeClr val="accent5"/>
                      </a:solidFill>
                      <a:prstDash val="solid"/>
                      <a:round/>
                      <a:headEnd type="none" w="med" len="med"/>
                      <a:tailEnd type="none" w="med" len="med"/>
                    </a:lnB>
                    <a:solidFill>
                      <a:srgbClr val="D5DAEB"/>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ja-JP" sz="900" dirty="0">
                          <a:solidFill>
                            <a:schemeClr val="tx1"/>
                          </a:solidFill>
                          <a:latin typeface="+mn-lt"/>
                        </a:rPr>
                        <a:t>【2023</a:t>
                      </a:r>
                      <a:r>
                        <a:rPr kumimoji="1" lang="ja-JP" altLang="en-US" sz="900" dirty="0">
                          <a:solidFill>
                            <a:schemeClr val="tx1"/>
                          </a:solidFill>
                          <a:latin typeface="+mn-lt"/>
                        </a:rPr>
                        <a:t>年</a:t>
                      </a:r>
                      <a:r>
                        <a:rPr kumimoji="1" lang="en-US" altLang="ja-JP" sz="900" dirty="0">
                          <a:solidFill>
                            <a:schemeClr val="tx1"/>
                          </a:solidFill>
                          <a:latin typeface="+mn-lt"/>
                        </a:rPr>
                        <a:t>】</a:t>
                      </a:r>
                    </a:p>
                    <a:p>
                      <a:pPr algn="ctr"/>
                      <a:r>
                        <a:rPr kumimoji="1" lang="en-US" altLang="ja-JP" sz="900" dirty="0">
                          <a:solidFill>
                            <a:schemeClr val="tx1"/>
                          </a:solidFill>
                          <a:latin typeface="+mn-lt"/>
                        </a:rPr>
                        <a:t>3,195</a:t>
                      </a:r>
                      <a:r>
                        <a:rPr kumimoji="1" lang="ja-JP" altLang="en-US" sz="900" dirty="0">
                          <a:solidFill>
                            <a:schemeClr val="tx1"/>
                          </a:solidFill>
                          <a:latin typeface="+mn-lt"/>
                        </a:rPr>
                        <a:t>万人泊</a:t>
                      </a:r>
                      <a:endParaRPr kumimoji="1" lang="ja-JP" altLang="en-US" sz="900" dirty="0">
                        <a:solidFill>
                          <a:schemeClr val="tx1"/>
                        </a:solidFill>
                        <a:latin typeface="+mn-lt"/>
                        <a:ea typeface="Meiryo UI" panose="020B0604030504040204" pitchFamily="50" charset="-128"/>
                      </a:endParaRPr>
                    </a:p>
                  </a:txBody>
                  <a:tcPr marL="74295" marR="74295" marT="37148" marB="37148" anchor="ctr">
                    <a:lnB w="12700" cap="flat" cmpd="sng" algn="ctr">
                      <a:solidFill>
                        <a:schemeClr val="accent5"/>
                      </a:solidFill>
                      <a:prstDash val="solid"/>
                      <a:round/>
                      <a:headEnd type="none" w="med" len="med"/>
                      <a:tailEnd type="none" w="med" len="med"/>
                    </a:lnB>
                    <a:solidFill>
                      <a:srgbClr val="D5DAEB"/>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b="0" dirty="0">
                          <a:solidFill>
                            <a:schemeClr val="tx1"/>
                          </a:solidFill>
                          <a:latin typeface="+mn-lt"/>
                        </a:rPr>
                        <a:t>B</a:t>
                      </a:r>
                      <a:endParaRPr kumimoji="1" lang="ja-JP" altLang="en-US" sz="1000" b="0" dirty="0">
                        <a:solidFill>
                          <a:schemeClr val="tx1"/>
                        </a:solidFill>
                        <a:latin typeface="+mn-lt"/>
                        <a:ea typeface="Meiryo UI" panose="020B0604030504040204" pitchFamily="50" charset="-128"/>
                      </a:endParaRPr>
                    </a:p>
                  </a:txBody>
                  <a:tcPr marL="74295" marR="74295" marT="37148" marB="37148" anchor="ctr">
                    <a:lnB w="12700" cap="flat" cmpd="sng" algn="ctr">
                      <a:solidFill>
                        <a:schemeClr val="accent5"/>
                      </a:solidFill>
                      <a:prstDash val="solid"/>
                      <a:round/>
                      <a:headEnd type="none" w="med" len="med"/>
                      <a:tailEnd type="none" w="med" len="med"/>
                    </a:lnB>
                    <a:solidFill>
                      <a:srgbClr val="D5DAEB"/>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algn="ctr"/>
                      <a:r>
                        <a:rPr kumimoji="1" lang="en-US" altLang="zh-TW" sz="1000" dirty="0">
                          <a:solidFill>
                            <a:schemeClr val="tx1"/>
                          </a:solidFill>
                          <a:latin typeface="+mn-lt"/>
                        </a:rPr>
                        <a:t>【202</a:t>
                      </a:r>
                      <a:r>
                        <a:rPr kumimoji="1" lang="en-US" altLang="ja-JP" sz="1000" dirty="0">
                          <a:solidFill>
                            <a:schemeClr val="tx1"/>
                          </a:solidFill>
                          <a:latin typeface="+mn-lt"/>
                        </a:rPr>
                        <a:t>4</a:t>
                      </a:r>
                      <a:r>
                        <a:rPr kumimoji="1" lang="zh-TW" altLang="en-US" sz="1000" dirty="0">
                          <a:solidFill>
                            <a:schemeClr val="tx1"/>
                          </a:solidFill>
                          <a:latin typeface="+mn-lt"/>
                        </a:rPr>
                        <a:t>年</a:t>
                      </a:r>
                      <a:r>
                        <a:rPr kumimoji="1" lang="en-US" altLang="zh-TW" sz="1000" dirty="0">
                          <a:solidFill>
                            <a:schemeClr val="tx1"/>
                          </a:solidFill>
                          <a:latin typeface="+mn-lt"/>
                        </a:rPr>
                        <a:t>】</a:t>
                      </a:r>
                    </a:p>
                    <a:p>
                      <a:pPr algn="ctr"/>
                      <a:r>
                        <a:rPr kumimoji="1" lang="en-US" altLang="ja-JP" sz="1000" dirty="0">
                          <a:solidFill>
                            <a:schemeClr val="tx1"/>
                          </a:solidFill>
                          <a:latin typeface="+mn-lt"/>
                        </a:rPr>
                        <a:t>3,111</a:t>
                      </a:r>
                      <a:r>
                        <a:rPr kumimoji="1" lang="ja-JP" altLang="en-US" sz="1000" dirty="0">
                          <a:solidFill>
                            <a:schemeClr val="tx1"/>
                          </a:solidFill>
                          <a:latin typeface="+mn-lt"/>
                        </a:rPr>
                        <a:t>万人泊</a:t>
                      </a:r>
                      <a:endParaRPr kumimoji="1" lang="en-US" altLang="ja-JP" sz="1000" dirty="0">
                        <a:solidFill>
                          <a:schemeClr val="tx1"/>
                        </a:solidFill>
                        <a:latin typeface="+mn-lt"/>
                      </a:endParaRPr>
                    </a:p>
                  </a:txBody>
                  <a:tcPr marL="74295" marR="74295" marT="37148" marB="37148" anchor="ctr">
                    <a:lnB w="12700" cap="flat" cmpd="sng" algn="ctr">
                      <a:solidFill>
                        <a:schemeClr val="accent5"/>
                      </a:solidFill>
                      <a:prstDash val="solid"/>
                      <a:round/>
                      <a:headEnd type="none" w="med" len="med"/>
                      <a:tailEnd type="none" w="med" len="med"/>
                    </a:lnB>
                    <a:solidFill>
                      <a:srgbClr val="D5DAEB"/>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lt"/>
                          <a:ea typeface="Meiryo UI" panose="020B0604030504040204" pitchFamily="50" charset="-128"/>
                        </a:rPr>
                        <a:t>変更</a:t>
                      </a:r>
                      <a:endParaRPr kumimoji="1" lang="en-US" altLang="ja-JP" sz="1400" b="0" dirty="0">
                        <a:solidFill>
                          <a:schemeClr val="tx1"/>
                        </a:solidFill>
                        <a:latin typeface="+mn-lt"/>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n-lt"/>
                          <a:ea typeface="Meiryo UI" panose="020B0604030504040204" pitchFamily="50" charset="-128"/>
                        </a:rPr>
                        <a:t>なし</a:t>
                      </a:r>
                    </a:p>
                  </a:txBody>
                  <a:tcPr marL="74295" marR="74295" marT="37148" marB="37148" anchor="ctr">
                    <a:lnB w="12700" cap="flat" cmpd="sng" algn="ctr">
                      <a:solidFill>
                        <a:schemeClr val="accent5"/>
                      </a:solidFill>
                      <a:prstDash val="solid"/>
                      <a:round/>
                      <a:headEnd type="none" w="med" len="med"/>
                      <a:tailEnd type="none" w="med" len="med"/>
                    </a:lnB>
                    <a:solidFill>
                      <a:srgbClr val="D5DAEB"/>
                    </a:solidFill>
                  </a:tcPr>
                </a:tc>
                <a:tc vMerge="1">
                  <a:txBody>
                    <a:bodyPr/>
                    <a:lstStyle/>
                    <a:p>
                      <a:pPr algn="l"/>
                      <a:endParaRPr kumimoji="1" lang="ja-JP" altLang="en-US" sz="1100">
                        <a:latin typeface="Meiryo UI" panose="020B0604030504040204" pitchFamily="50" charset="-128"/>
                        <a:ea typeface="Meiryo UI" panose="020B0604030504040204" pitchFamily="50" charset="-128"/>
                      </a:endParaRPr>
                    </a:p>
                  </a:txBody>
                  <a:tcPr/>
                </a:tc>
                <a:tc vMerge="1">
                  <a:txBody>
                    <a:bodyPr/>
                    <a:lstStyle/>
                    <a:p>
                      <a:pPr algn="l"/>
                      <a:endParaRPr kumimoji="1" lang="ja-JP" altLang="en-US" sz="110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253527501"/>
                  </a:ext>
                </a:extLst>
              </a:tr>
            </a:tbl>
          </a:graphicData>
        </a:graphic>
      </p:graphicFrame>
      <p:sp>
        <p:nvSpPr>
          <p:cNvPr id="5" name="正方形/長方形 4">
            <a:extLst>
              <a:ext uri="{FF2B5EF4-FFF2-40B4-BE49-F238E27FC236}">
                <a16:creationId xmlns:a16="http://schemas.microsoft.com/office/drawing/2014/main" id="{A8077464-4B86-4BEF-91C0-EBECAC53DFD5}"/>
              </a:ext>
            </a:extLst>
          </p:cNvPr>
          <p:cNvSpPr/>
          <p:nvPr/>
        </p:nvSpPr>
        <p:spPr>
          <a:xfrm>
            <a:off x="8432528" y="6489340"/>
            <a:ext cx="648072" cy="317860"/>
          </a:xfrm>
          <a:prstGeom prst="rect">
            <a:avLst/>
          </a:prstGeom>
          <a:ln>
            <a:solidFill>
              <a:schemeClr val="accent5">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6</a:t>
            </a:fld>
            <a:endParaRPr lang="ja-JP" altLang="en-US">
              <a:solidFill>
                <a:prstClr val="black"/>
              </a:solidFill>
            </a:endParaRPr>
          </a:p>
        </p:txBody>
      </p:sp>
      <p:sp>
        <p:nvSpPr>
          <p:cNvPr id="18" name="テキスト ボックス 17">
            <a:extLst>
              <a:ext uri="{FF2B5EF4-FFF2-40B4-BE49-F238E27FC236}">
                <a16:creationId xmlns:a16="http://schemas.microsoft.com/office/drawing/2014/main" id="{715322CA-F2FF-4DF9-A011-AD354BD4D93B}"/>
              </a:ext>
            </a:extLst>
          </p:cNvPr>
          <p:cNvSpPr txBox="1"/>
          <p:nvPr/>
        </p:nvSpPr>
        <p:spPr>
          <a:xfrm>
            <a:off x="207179" y="6531880"/>
            <a:ext cx="7841826" cy="246221"/>
          </a:xfrm>
          <a:prstGeom prst="rect">
            <a:avLst/>
          </a:prstGeom>
          <a:noFill/>
        </p:spPr>
        <p:txBody>
          <a:bodyPr wrap="square">
            <a:spAutoFit/>
          </a:bodyPr>
          <a:lstStyle/>
          <a:p>
            <a:r>
              <a:rPr lang="en-US" altLang="ja-JP" sz="1000" b="1" dirty="0">
                <a:latin typeface="Meiryo UI" panose="020B0604030504040204" pitchFamily="50" charset="-128"/>
                <a:ea typeface="Meiryo UI" panose="020B0604030504040204" pitchFamily="50" charset="-128"/>
              </a:rPr>
              <a:t>A</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目標値を達成</a:t>
            </a:r>
            <a:r>
              <a:rPr lang="ja-JP" altLang="en-US" sz="1000" dirty="0">
                <a:latin typeface="Meiryo UI" panose="020B0604030504040204" pitchFamily="50" charset="-128"/>
                <a:ea typeface="Meiryo UI" panose="020B0604030504040204" pitchFamily="50" charset="-128"/>
              </a:rPr>
              <a:t>。</a:t>
            </a:r>
            <a:r>
              <a:rPr lang="ja-JP" altLang="en-US" sz="1000" b="1" dirty="0">
                <a:latin typeface="Meiryo UI" panose="020B0604030504040204" pitchFamily="50" charset="-128"/>
                <a:ea typeface="Meiryo UI" panose="020B0604030504040204" pitchFamily="50" charset="-128"/>
              </a:rPr>
              <a:t>　</a:t>
            </a:r>
            <a:r>
              <a:rPr lang="en-US" altLang="ja-JP" sz="1000" b="1" dirty="0">
                <a:latin typeface="Meiryo UI" panose="020B0604030504040204" pitchFamily="50" charset="-128"/>
                <a:ea typeface="Meiryo UI" panose="020B0604030504040204" pitchFamily="50" charset="-128"/>
              </a:rPr>
              <a:t>B</a:t>
            </a: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KPI</a:t>
            </a:r>
            <a:r>
              <a:rPr lang="ja-JP" altLang="en-US" sz="1000" b="1" dirty="0">
                <a:latin typeface="Meiryo UI" panose="020B0604030504040204" pitchFamily="50" charset="-128"/>
                <a:ea typeface="Meiryo UI" panose="020B0604030504040204" pitchFamily="50" charset="-128"/>
              </a:rPr>
              <a:t>目標値は達成していないが、改善・増加した。　</a:t>
            </a:r>
            <a:r>
              <a:rPr lang="en-US" altLang="ja-JP" sz="1000" b="1" dirty="0">
                <a:latin typeface="Meiryo UI" panose="020B0604030504040204" pitchFamily="50" charset="-128"/>
                <a:ea typeface="Meiryo UI" panose="020B0604030504040204" pitchFamily="50" charset="-128"/>
              </a:rPr>
              <a:t>C</a:t>
            </a:r>
            <a:r>
              <a:rPr lang="ja-JP" altLang="en-US" sz="1000" b="1" dirty="0">
                <a:latin typeface="Meiryo UI" panose="020B0604030504040204" pitchFamily="50" charset="-128"/>
                <a:ea typeface="Meiryo UI" panose="020B0604030504040204" pitchFamily="50" charset="-128"/>
              </a:rPr>
              <a:t>：改善・増加していない。　</a:t>
            </a:r>
            <a:r>
              <a:rPr lang="en-US" altLang="ja-JP" sz="1000" b="1" dirty="0">
                <a:latin typeface="Meiryo UI" panose="020B0604030504040204" pitchFamily="50" charset="-128"/>
                <a:ea typeface="Meiryo UI" panose="020B0604030504040204" pitchFamily="50" charset="-128"/>
              </a:rPr>
              <a:t>D</a:t>
            </a:r>
            <a:r>
              <a:rPr lang="ja-JP" altLang="en-US" sz="1000" b="1" dirty="0">
                <a:latin typeface="Meiryo UI" panose="020B0604030504040204" pitchFamily="50" charset="-128"/>
                <a:ea typeface="Meiryo UI" panose="020B0604030504040204" pitchFamily="50" charset="-128"/>
              </a:rPr>
              <a:t>：計画当初より低下している。</a:t>
            </a:r>
            <a:r>
              <a:rPr lang="ja-JP" altLang="en-US" sz="1000" dirty="0">
                <a:latin typeface="Meiryo UI" panose="020B0604030504040204" pitchFamily="50" charset="-128"/>
                <a:ea typeface="Meiryo UI" panose="020B0604030504040204" pitchFamily="50" charset="-128"/>
              </a:rPr>
              <a:t>　</a:t>
            </a:r>
            <a:endParaRPr lang="ja-JP" altLang="en-US" sz="1000" dirty="0"/>
          </a:p>
        </p:txBody>
      </p:sp>
      <p:sp>
        <p:nvSpPr>
          <p:cNvPr id="19" name="正方形/長方形 18">
            <a:extLst>
              <a:ext uri="{FF2B5EF4-FFF2-40B4-BE49-F238E27FC236}">
                <a16:creationId xmlns:a16="http://schemas.microsoft.com/office/drawing/2014/main" id="{79B44009-0E04-4975-8685-9A913C9DC922}"/>
              </a:ext>
            </a:extLst>
          </p:cNvPr>
          <p:cNvSpPr/>
          <p:nvPr/>
        </p:nvSpPr>
        <p:spPr>
          <a:xfrm>
            <a:off x="5027479" y="2786841"/>
            <a:ext cx="2083612" cy="3740771"/>
          </a:xfrm>
          <a:prstGeom prst="rect">
            <a:avLst/>
          </a:prstGeom>
          <a:noFill/>
          <a:ln w="508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EE6B7027-BF64-432B-BEB2-D25B2DA473F8}"/>
              </a:ext>
            </a:extLst>
          </p:cNvPr>
          <p:cNvSpPr/>
          <p:nvPr/>
        </p:nvSpPr>
        <p:spPr>
          <a:xfrm>
            <a:off x="3443921" y="2801054"/>
            <a:ext cx="1542738" cy="3727787"/>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E0C0BA11-1F58-4DC8-8954-4DE6DC5C0572}"/>
              </a:ext>
            </a:extLst>
          </p:cNvPr>
          <p:cNvSpPr/>
          <p:nvPr/>
        </p:nvSpPr>
        <p:spPr>
          <a:xfrm>
            <a:off x="179512" y="146838"/>
            <a:ext cx="8784972" cy="369332"/>
          </a:xfrm>
          <a:prstGeom prst="rect">
            <a:avLst/>
          </a:prstGeom>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第２期大阪府まち・ひと・しごと創生総合戦略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における具体的目標（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）の実績値</a:t>
            </a:r>
            <a:endParaRPr lang="ja-JP" altLang="en-US" sz="1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21544723"/>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3192</Words>
  <Application>Microsoft Office PowerPoint</Application>
  <PresentationFormat>画面に合わせる (4:3)</PresentationFormat>
  <Paragraphs>525</Paragraphs>
  <Slides>7</Slides>
  <Notes>2</Notes>
  <HiddenSlides>0</HiddenSlides>
  <MMClips>0</MMClips>
  <ScaleCrop>false</ScaleCrop>
  <HeadingPairs>
    <vt:vector size="8"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ariant>
        <vt:lpstr>目的別スライド ショー</vt:lpstr>
      </vt:variant>
      <vt:variant>
        <vt:i4>1</vt:i4>
      </vt:variant>
    </vt:vector>
  </HeadingPairs>
  <TitlesOfParts>
    <vt:vector size="12" baseType="lpstr">
      <vt:lpstr>Meiryo UI</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印刷用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2025-08-12T00:55:38Z</dcterms:created>
  <dcterms:modified xsi:type="dcterms:W3CDTF">2025-08-12T00:56:17Z</dcterms:modified>
</cp:coreProperties>
</file>