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18"/>
  </p:notesMasterIdLst>
  <p:sldIdLst>
    <p:sldId id="1181" r:id="rId2"/>
    <p:sldId id="740" r:id="rId3"/>
    <p:sldId id="1191" r:id="rId4"/>
    <p:sldId id="1186" r:id="rId5"/>
    <p:sldId id="738" r:id="rId6"/>
    <p:sldId id="1185" r:id="rId7"/>
    <p:sldId id="1120" r:id="rId8"/>
    <p:sldId id="1183" r:id="rId9"/>
    <p:sldId id="1121" r:id="rId10"/>
    <p:sldId id="751" r:id="rId11"/>
    <p:sldId id="1184" r:id="rId12"/>
    <p:sldId id="747" r:id="rId13"/>
    <p:sldId id="1187" r:id="rId14"/>
    <p:sldId id="1188" r:id="rId15"/>
    <p:sldId id="1189" r:id="rId16"/>
    <p:sldId id="1190" r:id="rId17"/>
  </p:sldIdLst>
  <p:sldSz cx="9144000" cy="6858000" type="screen4x3"/>
  <p:notesSz cx="6807200" cy="9939338"/>
  <p:custShowLst>
    <p:custShow name="印刷用" id="0">
      <p:sldLst>
        <p:sld r:id="rId3"/>
        <p:sld r:id="rId6"/>
        <p:sld r:id="rId11"/>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ection>
        <p14:section name="タイトルなしのセクション" id="{C568D6FC-45A2-47A6-B252-59396347975A}">
          <p14:sldIdLst>
            <p14:sldId id="1181"/>
            <p14:sldId id="740"/>
            <p14:sldId id="1191"/>
            <p14:sldId id="1186"/>
            <p14:sldId id="738"/>
            <p14:sldId id="1185"/>
            <p14:sldId id="1120"/>
            <p14:sldId id="1183"/>
            <p14:sldId id="1121"/>
            <p14:sldId id="751"/>
            <p14:sldId id="1184"/>
            <p14:sldId id="747"/>
            <p14:sldId id="1187"/>
            <p14:sldId id="1188"/>
            <p14:sldId id="1189"/>
            <p14:sldId id="1190"/>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2F0"/>
    <a:srgbClr val="FFF3E7"/>
    <a:srgbClr val="FFE6CC"/>
    <a:srgbClr val="D5DAEB"/>
    <a:srgbClr val="EBEDF5"/>
    <a:srgbClr val="CCE5DF"/>
    <a:srgbClr val="66FFFF"/>
    <a:srgbClr val="0000FF"/>
    <a:srgbClr val="9999FF"/>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23" autoAdjust="0"/>
    <p:restoredTop sz="93681" autoAdjust="0"/>
  </p:normalViewPr>
  <p:slideViewPr>
    <p:cSldViewPr snapToGrid="0">
      <p:cViewPr varScale="1">
        <p:scale>
          <a:sx n="52" d="100"/>
          <a:sy n="52" d="100"/>
        </p:scale>
        <p:origin x="1512" y="44"/>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1488600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15</a:t>
            </a:fld>
            <a:endParaRPr kumimoji="1" lang="ja-JP" altLang="en-US"/>
          </a:p>
        </p:txBody>
      </p:sp>
    </p:spTree>
    <p:extLst>
      <p:ext uri="{BB962C8B-B14F-4D97-AF65-F5344CB8AC3E}">
        <p14:creationId xmlns:p14="http://schemas.microsoft.com/office/powerpoint/2010/main" val="2752468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2</a:t>
            </a:fld>
            <a:endParaRPr kumimoji="1" lang="ja-JP" altLang="en-US"/>
          </a:p>
        </p:txBody>
      </p:sp>
    </p:spTree>
    <p:extLst>
      <p:ext uri="{BB962C8B-B14F-4D97-AF65-F5344CB8AC3E}">
        <p14:creationId xmlns:p14="http://schemas.microsoft.com/office/powerpoint/2010/main" val="3721896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3</a:t>
            </a:fld>
            <a:endParaRPr kumimoji="1" lang="ja-JP" altLang="en-US"/>
          </a:p>
        </p:txBody>
      </p:sp>
    </p:spTree>
    <p:extLst>
      <p:ext uri="{BB962C8B-B14F-4D97-AF65-F5344CB8AC3E}">
        <p14:creationId xmlns:p14="http://schemas.microsoft.com/office/powerpoint/2010/main" val="805541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9</a:t>
            </a:fld>
            <a:endParaRPr kumimoji="1" lang="ja-JP" altLang="en-US"/>
          </a:p>
        </p:txBody>
      </p:sp>
    </p:spTree>
    <p:extLst>
      <p:ext uri="{BB962C8B-B14F-4D97-AF65-F5344CB8AC3E}">
        <p14:creationId xmlns:p14="http://schemas.microsoft.com/office/powerpoint/2010/main" val="2743789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11</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12</a:t>
            </a:fld>
            <a:endParaRPr kumimoji="1" lang="ja-JP" altLang="en-US"/>
          </a:p>
        </p:txBody>
      </p:sp>
    </p:spTree>
    <p:extLst>
      <p:ext uri="{BB962C8B-B14F-4D97-AF65-F5344CB8AC3E}">
        <p14:creationId xmlns:p14="http://schemas.microsoft.com/office/powerpoint/2010/main" val="1949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13</a:t>
            </a:fld>
            <a:endParaRPr kumimoji="1" lang="ja-JP" altLang="en-US"/>
          </a:p>
        </p:txBody>
      </p:sp>
    </p:spTree>
    <p:extLst>
      <p:ext uri="{BB962C8B-B14F-4D97-AF65-F5344CB8AC3E}">
        <p14:creationId xmlns:p14="http://schemas.microsoft.com/office/powerpoint/2010/main" val="3187447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14</a:t>
            </a:fld>
            <a:endParaRPr kumimoji="1" lang="ja-JP" altLang="en-US"/>
          </a:p>
        </p:txBody>
      </p:sp>
    </p:spTree>
    <p:extLst>
      <p:ext uri="{BB962C8B-B14F-4D97-AF65-F5344CB8AC3E}">
        <p14:creationId xmlns:p14="http://schemas.microsoft.com/office/powerpoint/2010/main" val="92845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2026/8/5</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4.png"/><Relationship Id="rId12"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0.png"/><Relationship Id="rId5" Type="http://schemas.openxmlformats.org/officeDocument/2006/relationships/image" Target="../media/image11.png"/><Relationship Id="rId1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5.png"/><Relationship Id="rId1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6.png"/><Relationship Id="rId1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4.png"/><Relationship Id="rId5" Type="http://schemas.openxmlformats.org/officeDocument/2006/relationships/image" Target="../media/image11.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4.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0" y="2890391"/>
            <a:ext cx="9144000" cy="1077218"/>
          </a:xfrm>
          <a:prstGeom prst="rect">
            <a:avLst/>
          </a:prstGeom>
          <a:noFill/>
        </p:spPr>
        <p:txBody>
          <a:bodyPr wrap="square" rtlCol="0">
            <a:spAutoFit/>
          </a:bodyPr>
          <a:lstStyle/>
          <a:p>
            <a:pPr algn="ctr"/>
            <a:r>
              <a:rPr lang="ja-JP" altLang="en-US"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　</a:t>
            </a:r>
            <a:endParaRPr lang="en-US" altLang="ja-JP"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sz="32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p>
        </p:txBody>
      </p:sp>
      <p:sp>
        <p:nvSpPr>
          <p:cNvPr id="6" name="正方形/長方形 5">
            <a:extLst>
              <a:ext uri="{FF2B5EF4-FFF2-40B4-BE49-F238E27FC236}">
                <a16:creationId xmlns:a16="http://schemas.microsoft.com/office/drawing/2014/main" id="{5D1D3299-3AC9-424C-B312-5FC031C41704}"/>
              </a:ext>
            </a:extLst>
          </p:cNvPr>
          <p:cNvSpPr/>
          <p:nvPr/>
        </p:nvSpPr>
        <p:spPr>
          <a:xfrm>
            <a:off x="7269244" y="655579"/>
            <a:ext cx="1471519" cy="5029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dirty="0">
                <a:solidFill>
                  <a:schemeClr val="tx1"/>
                </a:solidFill>
                <a:latin typeface="Meiryo UI" panose="020B0604030504040204" pitchFamily="50" charset="-128"/>
                <a:ea typeface="Meiryo UI" panose="020B0604030504040204" pitchFamily="50" charset="-128"/>
              </a:rPr>
              <a:t>資料</a:t>
            </a:r>
            <a:r>
              <a:rPr kumimoji="1" lang="en-US" altLang="ja-JP" sz="1950">
                <a:solidFill>
                  <a:schemeClr val="tx1"/>
                </a:solidFill>
                <a:latin typeface="Meiryo UI" panose="020B0604030504040204" pitchFamily="50" charset="-128"/>
                <a:ea typeface="Meiryo UI" panose="020B0604030504040204" pitchFamily="50" charset="-128"/>
              </a:rPr>
              <a:t>1</a:t>
            </a:r>
            <a:endParaRPr kumimoji="1" lang="ja-JP" altLang="en-US" sz="195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9F4D7EA2-1B92-4E78-BE2D-C7150A3DAC71}"/>
              </a:ext>
            </a:extLst>
          </p:cNvPr>
          <p:cNvSpPr/>
          <p:nvPr/>
        </p:nvSpPr>
        <p:spPr>
          <a:xfrm>
            <a:off x="3542024" y="232001"/>
            <a:ext cx="5448300" cy="338554"/>
          </a:xfrm>
          <a:prstGeom prst="rect">
            <a:avLst/>
          </a:prstGeom>
        </p:spPr>
        <p:txBody>
          <a:bodyPr>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令和８</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年度第</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1</a:t>
            </a:r>
            <a:r>
              <a:rPr lang="ja-JP" altLang="ja-JP" sz="1600" dirty="0">
                <a:latin typeface="Meiryo UI" panose="020B0604030504040204" pitchFamily="50" charset="-128"/>
                <a:ea typeface="Meiryo UI" panose="020B0604030504040204" pitchFamily="50" charset="-128"/>
                <a:cs typeface="Meiryo UI" panose="020B0604030504040204" pitchFamily="50" charset="-128"/>
              </a:rPr>
              <a:t>回大阪府まち・ひと・しごと創生推進審議会</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5034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48016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a:t>
            </a:r>
            <a:r>
              <a:rPr lang="ja-JP" altLang="en-US" sz="1600" b="1" dirty="0">
                <a:latin typeface="Meiryo UI" panose="020B0604030504040204" pitchFamily="50" charset="-128"/>
                <a:ea typeface="Meiryo UI" panose="020B0604030504040204" pitchFamily="50" charset="-128"/>
              </a:rPr>
              <a:t>　人口減少・超高齢社会でも持続可能な地域づくり</a:t>
            </a: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基本目標⑤　住み続けたいまちをつくる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行政サービスのデジタル化等、利便性向上に向けた取組や、自然災害への対応力強化等、安全・安心</a:t>
            </a:r>
            <a:r>
              <a:rPr lang="ja-JP" altLang="en-US" sz="16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の確保</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に向けた取組を進めました。また、万博で披露されたペロブスカイト太陽電池の導入促進等、カーボンニュートラルの実現に向けた取組を進めました。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lnSpc>
                <a:spcPts val="500"/>
              </a:lnSpc>
              <a:spcBef>
                <a:spcPts val="600"/>
              </a:spcBef>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○転出超過率（対東京圏）：</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再掲</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a:t>
            </a: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400" kern="1200" dirty="0">
                <a:latin typeface="+mn-lt"/>
                <a:ea typeface="+mn-ea"/>
                <a:cs typeface="+mn-cs"/>
              </a:rPr>
              <a:t>南海トラフ巨大地震による人的被害</a:t>
            </a:r>
            <a:endParaRPr kumimoji="1" lang="en-US" altLang="ja-JP" sz="1400" kern="1200" dirty="0">
              <a:latin typeface="+mn-lt"/>
              <a:ea typeface="+mn-ea"/>
              <a:cs typeface="+mn-cs"/>
            </a:endParaRPr>
          </a:p>
          <a:p>
            <a:pPr marL="265113" algn="just"/>
            <a:r>
              <a:rPr lang="ja-JP" altLang="en-US" sz="1400" dirty="0"/>
              <a:t>　</a:t>
            </a:r>
            <a:r>
              <a:rPr kumimoji="1" lang="ja-JP" altLang="en-US" sz="1400" kern="1200" dirty="0">
                <a:latin typeface="+mn-lt"/>
                <a:ea typeface="+mn-ea"/>
                <a:cs typeface="+mn-cs"/>
              </a:rPr>
              <a:t>：</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a:t>
            </a:r>
            <a:r>
              <a:rPr lang="en-US" altLang="ja-JP" sz="1400" dirty="0">
                <a:latin typeface="Meiryo UI" panose="020B0604030504040204" pitchFamily="50" charset="-128"/>
                <a:ea typeface="Meiryo UI" panose="020B0604030504040204" pitchFamily="50" charset="-128"/>
                <a:cs typeface="+mn-cs"/>
              </a:rPr>
              <a:t>2025</a:t>
            </a:r>
            <a:r>
              <a:rPr lang="ja-JP" altLang="en-US" sz="1400" dirty="0">
                <a:latin typeface="Meiryo UI" panose="020B0604030504040204" pitchFamily="50" charset="-128"/>
                <a:ea typeface="Meiryo UI" panose="020B0604030504040204" pitchFamily="50" charset="-128"/>
                <a:cs typeface="+mn-cs"/>
              </a:rPr>
              <a:t>年度の推定値は</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12,294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人減少しました。</a:t>
            </a:r>
            <a:endParaRPr kumimoji="1" lang="en-US" altLang="ja-JP" sz="1400" kern="1200" dirty="0">
              <a:latin typeface="+mn-lt"/>
              <a:ea typeface="+mn-ea"/>
              <a:cs typeface="+mn-cs"/>
            </a:endParaRPr>
          </a:p>
        </p:txBody>
      </p:sp>
      <p:sp>
        <p:nvSpPr>
          <p:cNvPr id="39" name="正方形/長方形 38">
            <a:extLst>
              <a:ext uri="{FF2B5EF4-FFF2-40B4-BE49-F238E27FC236}">
                <a16:creationId xmlns:a16="http://schemas.microsoft.com/office/drawing/2014/main" id="{807B6CC9-561D-4935-A2A1-FC5BB392F657}"/>
              </a:ext>
            </a:extLst>
          </p:cNvPr>
          <p:cNvSpPr/>
          <p:nvPr/>
        </p:nvSpPr>
        <p:spPr>
          <a:xfrm>
            <a:off x="8365796" y="6463641"/>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dirty="0">
              <a:solidFill>
                <a:prstClr val="black"/>
              </a:solidFill>
            </a:endParaRPr>
          </a:p>
        </p:txBody>
      </p:sp>
      <p:sp>
        <p:nvSpPr>
          <p:cNvPr id="20" name="テキスト ボックス 19">
            <a:extLst>
              <a:ext uri="{FF2B5EF4-FFF2-40B4-BE49-F238E27FC236}">
                <a16:creationId xmlns:a16="http://schemas.microsoft.com/office/drawing/2014/main" id="{65A86F33-B3E0-4C1A-9E65-183F646903BB}"/>
              </a:ext>
            </a:extLst>
          </p:cNvPr>
          <p:cNvSpPr txBox="1"/>
          <p:nvPr/>
        </p:nvSpPr>
        <p:spPr>
          <a:xfrm>
            <a:off x="589415" y="5780508"/>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9" name="表 18">
            <a:extLst>
              <a:ext uri="{FF2B5EF4-FFF2-40B4-BE49-F238E27FC236}">
                <a16:creationId xmlns:a16="http://schemas.microsoft.com/office/drawing/2014/main" id="{4E42C4D0-43D1-49AC-8676-75E775F273F5}"/>
              </a:ext>
            </a:extLst>
          </p:cNvPr>
          <p:cNvGraphicFramePr>
            <a:graphicFrameLocks noGrp="1"/>
          </p:cNvGraphicFramePr>
          <p:nvPr>
            <p:extLst>
              <p:ext uri="{D42A27DB-BD31-4B8C-83A1-F6EECF244321}">
                <p14:modId xmlns:p14="http://schemas.microsoft.com/office/powerpoint/2010/main" val="2256856860"/>
              </p:ext>
            </p:extLst>
          </p:nvPr>
        </p:nvGraphicFramePr>
        <p:xfrm>
          <a:off x="474921" y="3123273"/>
          <a:ext cx="8084498" cy="2657235"/>
        </p:xfrm>
        <a:graphic>
          <a:graphicData uri="http://schemas.openxmlformats.org/drawingml/2006/table">
            <a:tbl>
              <a:tblPr firstRow="1" bandRow="1">
                <a:tableStyleId>{F5AB1C69-6EDB-4FF4-983F-18BD219EF322}</a:tableStyleId>
              </a:tblPr>
              <a:tblGrid>
                <a:gridCol w="396000">
                  <a:extLst>
                    <a:ext uri="{9D8B030D-6E8A-4147-A177-3AD203B41FA5}">
                      <a16:colId xmlns:a16="http://schemas.microsoft.com/office/drawing/2014/main" val="2193290432"/>
                    </a:ext>
                  </a:extLst>
                </a:gridCol>
                <a:gridCol w="1580707">
                  <a:extLst>
                    <a:ext uri="{9D8B030D-6E8A-4147-A177-3AD203B41FA5}">
                      <a16:colId xmlns:a16="http://schemas.microsoft.com/office/drawing/2014/main" val="1433173782"/>
                    </a:ext>
                  </a:extLst>
                </a:gridCol>
                <a:gridCol w="999461">
                  <a:extLst>
                    <a:ext uri="{9D8B030D-6E8A-4147-A177-3AD203B41FA5}">
                      <a16:colId xmlns:a16="http://schemas.microsoft.com/office/drawing/2014/main" val="1700687111"/>
                    </a:ext>
                  </a:extLst>
                </a:gridCol>
                <a:gridCol w="1658679">
                  <a:extLst>
                    <a:ext uri="{9D8B030D-6E8A-4147-A177-3AD203B41FA5}">
                      <a16:colId xmlns:a16="http://schemas.microsoft.com/office/drawing/2014/main" val="304697467"/>
                    </a:ext>
                  </a:extLst>
                </a:gridCol>
                <a:gridCol w="720000">
                  <a:extLst>
                    <a:ext uri="{9D8B030D-6E8A-4147-A177-3AD203B41FA5}">
                      <a16:colId xmlns:a16="http://schemas.microsoft.com/office/drawing/2014/main" val="3513985028"/>
                    </a:ext>
                  </a:extLst>
                </a:gridCol>
                <a:gridCol w="1304260">
                  <a:extLst>
                    <a:ext uri="{9D8B030D-6E8A-4147-A177-3AD203B41FA5}">
                      <a16:colId xmlns:a16="http://schemas.microsoft.com/office/drawing/2014/main" val="1469281846"/>
                    </a:ext>
                  </a:extLst>
                </a:gridCol>
                <a:gridCol w="1425391">
                  <a:extLst>
                    <a:ext uri="{9D8B030D-6E8A-4147-A177-3AD203B41FA5}">
                      <a16:colId xmlns:a16="http://schemas.microsoft.com/office/drawing/2014/main" val="3778302168"/>
                    </a:ext>
                  </a:extLst>
                </a:gridCol>
              </a:tblGrid>
              <a:tr h="3741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　</a:t>
                      </a: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774114639"/>
                  </a:ext>
                </a:extLst>
              </a:tr>
              <a:tr h="879867">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18</a:t>
                      </a:r>
                    </a:p>
                  </a:txBody>
                  <a:tcPr marL="83127" marR="83127" marT="37148" marB="37148" anchor="ctr">
                    <a:lnL w="12700" cap="flat" cmpd="sng" algn="ctr">
                      <a:solidFill>
                        <a:schemeClr val="accent3"/>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転出超過率（対東京圏）</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：前年を下回る</a:t>
                      </a:r>
                      <a:r>
                        <a:rPr kumimoji="1" lang="en-US" altLang="ja-JP" sz="1000" b="1" kern="1200" dirty="0">
                          <a:solidFill>
                            <a:schemeClr val="tx1"/>
                          </a:solidFill>
                          <a:latin typeface="+mn-lt"/>
                          <a:ea typeface="+mn-ea"/>
                          <a:cs typeface="+mn-cs"/>
                        </a:rPr>
                        <a:t>【</a:t>
                      </a:r>
                      <a:r>
                        <a:rPr kumimoji="1" lang="ja-JP" altLang="en-US" sz="1000" b="1" kern="1200" dirty="0">
                          <a:solidFill>
                            <a:schemeClr val="tx1"/>
                          </a:solidFill>
                          <a:latin typeface="+mn-lt"/>
                          <a:ea typeface="+mn-ea"/>
                          <a:cs typeface="+mn-cs"/>
                        </a:rPr>
                        <a:t>再掲</a:t>
                      </a:r>
                      <a:r>
                        <a:rPr kumimoji="1" lang="en-US" altLang="ja-JP" sz="1000" b="1" kern="1200" dirty="0">
                          <a:solidFill>
                            <a:schemeClr val="tx1"/>
                          </a:solidFill>
                          <a:latin typeface="+mn-lt"/>
                          <a:ea typeface="+mn-ea"/>
                          <a:cs typeface="+mn-cs"/>
                        </a:rPr>
                        <a:t>】</a:t>
                      </a: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【2023</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年</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a:t>
                      </a:r>
                      <a:br>
                        <a:rPr kumimoji="1" lang="en-US" altLang="ja-JP" sz="1000" b="0" i="0" u="none" strike="noStrike" kern="1200" cap="none" spc="0" normalizeH="0" baseline="0" noProof="0" dirty="0">
                          <a:ln>
                            <a:noFill/>
                          </a:ln>
                          <a:solidFill>
                            <a:schemeClr val="tx1"/>
                          </a:solidFill>
                          <a:effectLst/>
                          <a:uLnTx/>
                          <a:uFillTx/>
                          <a:latin typeface="+mn-ea"/>
                          <a:ea typeface="+mn-ea"/>
                          <a:cs typeface="+mn-cs"/>
                        </a:rPr>
                      </a:b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0.13</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br>
                        <a:rPr kumimoji="1" lang="ja-JP" altLang="en-US" sz="1000" b="0" i="0" u="none" strike="noStrike" kern="1200" cap="none" spc="0" normalizeH="0" baseline="0" noProof="0" dirty="0">
                          <a:ln>
                            <a:noFill/>
                          </a:ln>
                          <a:solidFill>
                            <a:schemeClr val="tx1"/>
                          </a:solidFill>
                          <a:effectLst/>
                          <a:uLnTx/>
                          <a:uFillTx/>
                          <a:latin typeface="+mn-ea"/>
                          <a:ea typeface="+mn-ea"/>
                          <a:cs typeface="+mn-cs"/>
                        </a:rPr>
                      </a:b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年：</a:t>
                      </a:r>
                      <a:r>
                        <a:rPr kumimoji="1" lang="en-US" altLang="ja-JP" sz="1000" b="0" i="0" u="none" strike="noStrike" kern="1200" cap="none" spc="0" normalizeH="0" baseline="0" noProof="0" dirty="0">
                          <a:ln>
                            <a:noFill/>
                          </a:ln>
                          <a:solidFill>
                            <a:schemeClr val="tx1"/>
                          </a:solidFill>
                          <a:effectLst/>
                          <a:uLnTx/>
                          <a:uFillTx/>
                          <a:latin typeface="+mn-ea"/>
                          <a:ea typeface="+mn-ea"/>
                          <a:cs typeface="+mn-cs"/>
                        </a:rPr>
                        <a:t>0.12</a:t>
                      </a:r>
                      <a:r>
                        <a:rPr kumimoji="1" lang="ja-JP" altLang="en-US" sz="1000" b="0" i="0" u="none" strike="noStrike" kern="1200" cap="none" spc="0" normalizeH="0" baseline="0" noProof="0" dirty="0">
                          <a:ln>
                            <a:noFill/>
                          </a:ln>
                          <a:solidFill>
                            <a:schemeClr val="tx1"/>
                          </a:solidFill>
                          <a:effectLst/>
                          <a:uLnTx/>
                          <a:uFillTx/>
                          <a:latin typeface="+mn-ea"/>
                          <a:ea typeface="+mn-ea"/>
                          <a:cs typeface="+mn-cs"/>
                        </a:rPr>
                        <a:t>％）</a:t>
                      </a:r>
                    </a:p>
                  </a:txBody>
                  <a:tcPr marL="83127" marR="83127" marT="37148" marB="37148" anchor="ctr">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1000" dirty="0">
                          <a:solidFill>
                            <a:schemeClr val="tx1"/>
                          </a:solidFill>
                          <a:latin typeface="+mn-ea"/>
                          <a:ea typeface="+mn-ea"/>
                        </a:rPr>
                        <a:t>【2025</a:t>
                      </a:r>
                      <a:r>
                        <a:rPr kumimoji="1" lang="ja-JP" altLang="en-US" sz="1000" dirty="0">
                          <a:solidFill>
                            <a:schemeClr val="tx1"/>
                          </a:solidFill>
                          <a:latin typeface="+mn-ea"/>
                          <a:ea typeface="+mn-ea"/>
                        </a:rPr>
                        <a:t>年</a:t>
                      </a:r>
                      <a:r>
                        <a:rPr kumimoji="1" lang="en-US" altLang="ja-JP" sz="1000" dirty="0">
                          <a:solidFill>
                            <a:schemeClr val="tx1"/>
                          </a:solidFill>
                          <a:latin typeface="+mn-ea"/>
                          <a:ea typeface="+mn-ea"/>
                        </a:rPr>
                        <a:t>】</a:t>
                      </a:r>
                    </a:p>
                    <a:p>
                      <a:pPr algn="l"/>
                      <a:r>
                        <a:rPr kumimoji="1" lang="en-US" altLang="ja-JP" sz="1000" dirty="0">
                          <a:solidFill>
                            <a:schemeClr val="tx1"/>
                          </a:solidFill>
                          <a:latin typeface="+mn-ea"/>
                          <a:ea typeface="+mn-ea"/>
                        </a:rPr>
                        <a:t>0.10% 〔</a:t>
                      </a:r>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0.02〕</a:t>
                      </a:r>
                    </a:p>
                    <a:p>
                      <a:pPr algn="l"/>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2024</a:t>
                      </a:r>
                      <a:r>
                        <a:rPr kumimoji="1" lang="ja-JP" altLang="en-US" sz="1000" dirty="0">
                          <a:solidFill>
                            <a:schemeClr val="tx1"/>
                          </a:solidFill>
                          <a:latin typeface="+mn-ea"/>
                          <a:ea typeface="+mn-ea"/>
                        </a:rPr>
                        <a:t>年：</a:t>
                      </a:r>
                      <a:r>
                        <a:rPr kumimoji="1" lang="en-US" altLang="ja-JP" sz="1000" dirty="0">
                          <a:solidFill>
                            <a:schemeClr val="tx1"/>
                          </a:solidFill>
                          <a:latin typeface="+mn-ea"/>
                          <a:ea typeface="+mn-ea"/>
                        </a:rPr>
                        <a:t>0.12%</a:t>
                      </a:r>
                      <a:r>
                        <a:rPr kumimoji="1" lang="ja-JP" altLang="en-US" sz="1000" dirty="0">
                          <a:solidFill>
                            <a:schemeClr val="tx1"/>
                          </a:solidFill>
                          <a:latin typeface="+mn-ea"/>
                          <a:ea typeface="+mn-ea"/>
                        </a:rPr>
                        <a:t>）</a:t>
                      </a:r>
                      <a:endParaRPr kumimoji="1" lang="en-US" altLang="zh-TW" sz="1000" dirty="0">
                        <a:solidFill>
                          <a:schemeClr val="tx1"/>
                        </a:solidFill>
                        <a:latin typeface="+mn-ea"/>
                        <a:ea typeface="+mn-ea"/>
                      </a:endParaRPr>
                    </a:p>
                  </a:txBody>
                  <a:tcPr marL="83127" marR="83127"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ea"/>
                          <a:ea typeface="+mn-ea"/>
                          <a:cs typeface="+mn-cs"/>
                        </a:rPr>
                        <a:t>A</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83127" marR="83127" marT="37148" marB="37148" anchor="ctr">
                    <a:lnL w="28575" cap="flat" cmpd="sng" algn="ctr">
                      <a:solidFill>
                        <a:srgbClr val="FF0000"/>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転出状況</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【2025</a:t>
                      </a:r>
                      <a:r>
                        <a:rPr kumimoji="1" lang="ja-JP" altLang="en-US" sz="800" b="0" u="none" strike="noStrike" kern="1200" cap="none" spc="0" normalizeH="0" baseline="0" noProof="0" dirty="0">
                          <a:ln>
                            <a:noFill/>
                          </a:ln>
                          <a:solidFill>
                            <a:schemeClr val="tx1"/>
                          </a:solidFill>
                          <a:effectLst/>
                          <a:uLnTx/>
                          <a:uFillTx/>
                        </a:rPr>
                        <a:t>年</a:t>
                      </a:r>
                      <a:r>
                        <a:rPr kumimoji="1" lang="en-US" altLang="ja-JP"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a:t>
                      </a:r>
                      <a:r>
                        <a:rPr kumimoji="1" lang="ja-JP" altLang="en-US" sz="800" b="0" u="none" strike="noStrike" kern="1200" cap="none" spc="0" normalizeH="0" baseline="0" noProof="0" dirty="0">
                          <a:ln>
                            <a:noFill/>
                          </a:ln>
                          <a:solidFill>
                            <a:schemeClr val="tx1"/>
                          </a:solidFill>
                          <a:effectLst/>
                          <a:uLnTx/>
                          <a:uFillTx/>
                        </a:rPr>
                        <a:t>大阪府</a:t>
                      </a:r>
                      <a:r>
                        <a:rPr kumimoji="1" lang="en-US" altLang="ja-JP" sz="800" b="0" u="none" strike="noStrike" kern="1200" cap="none" spc="0" normalizeH="0" baseline="0" noProof="0" dirty="0">
                          <a:ln>
                            <a:noFill/>
                          </a:ln>
                          <a:solidFill>
                            <a:schemeClr val="tx1"/>
                          </a:solidFill>
                          <a:effectLst/>
                          <a:uLnTx/>
                          <a:uFillTx/>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転出人数</a:t>
                      </a:r>
                      <a:r>
                        <a:rPr kumimoji="1" lang="en-US" altLang="ja-JP" sz="800" b="0" u="none" strike="noStrike" kern="1200" cap="none" spc="0" normalizeH="0" baseline="0" noProof="0" dirty="0">
                          <a:ln>
                            <a:noFill/>
                          </a:ln>
                          <a:solidFill>
                            <a:schemeClr val="tx1"/>
                          </a:solidFill>
                          <a:effectLst/>
                          <a:uLnTx/>
                          <a:uFillTx/>
                        </a:rPr>
                        <a:t>168,565</a:t>
                      </a:r>
                      <a:r>
                        <a:rPr kumimoji="1" lang="ja-JP" altLang="en-US" sz="800" b="0" u="none" strike="noStrike" kern="1200" cap="none" spc="0" normalizeH="0" baseline="0" noProof="0" dirty="0">
                          <a:ln>
                            <a:noFill/>
                          </a:ln>
                          <a:solidFill>
                            <a:schemeClr val="tx1"/>
                          </a:solidFill>
                          <a:effectLst/>
                          <a:uLnTx/>
                          <a:uFillTx/>
                        </a:rPr>
                        <a:t>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主な転出先は、</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関西圏（</a:t>
                      </a:r>
                      <a:r>
                        <a:rPr kumimoji="1" lang="en-US" altLang="ja-JP" sz="800" b="0" u="none" strike="noStrike" kern="1200" cap="none" spc="0" normalizeH="0" baseline="0" noProof="0" dirty="0">
                          <a:ln>
                            <a:noFill/>
                          </a:ln>
                          <a:solidFill>
                            <a:schemeClr val="tx1"/>
                          </a:solidFill>
                          <a:effectLst/>
                          <a:uLnTx/>
                          <a:uFillTx/>
                        </a:rPr>
                        <a:t>37.8</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東京圏（</a:t>
                      </a:r>
                      <a:r>
                        <a:rPr kumimoji="1" lang="en-US" altLang="ja-JP" sz="800" b="0" u="none" strike="noStrike" kern="1200" cap="none" spc="0" normalizeH="0" baseline="0" noProof="0" dirty="0">
                          <a:ln>
                            <a:noFill/>
                          </a:ln>
                          <a:solidFill>
                            <a:schemeClr val="tx1"/>
                          </a:solidFill>
                          <a:effectLst/>
                          <a:uLnTx/>
                          <a:uFillTx/>
                        </a:rPr>
                        <a:t>28.3</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東海・北陸（</a:t>
                      </a:r>
                      <a:r>
                        <a:rPr kumimoji="1" lang="en-US" altLang="ja-JP" sz="800" b="0" u="none" strike="noStrike" kern="1200" cap="none" spc="0" normalizeH="0" baseline="0" noProof="0" dirty="0">
                          <a:ln>
                            <a:noFill/>
                          </a:ln>
                          <a:solidFill>
                            <a:schemeClr val="tx1"/>
                          </a:solidFill>
                          <a:effectLst/>
                          <a:uLnTx/>
                          <a:uFillTx/>
                        </a:rPr>
                        <a:t>10.9</a:t>
                      </a:r>
                      <a:r>
                        <a:rPr kumimoji="1" lang="ja-JP" altLang="en-US"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49142">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19</a:t>
                      </a:r>
                      <a:endParaRPr kumimoji="1" lang="ja-JP" altLang="en-US" sz="1000" b="1" kern="1200" dirty="0">
                        <a:solidFill>
                          <a:schemeClr val="tx1"/>
                        </a:solidFill>
                        <a:latin typeface="+mn-lt"/>
                        <a:ea typeface="+mn-ea"/>
                        <a:cs typeface="+mn-cs"/>
                      </a:endParaRPr>
                    </a:p>
                  </a:txBody>
                  <a:tcPr marL="83127" marR="83127" marT="37148" marB="37148" anchor="ctr">
                    <a:lnL w="12700" cap="flat" cmpd="sng" algn="ctr">
                      <a:solidFill>
                        <a:schemeClr val="accent3"/>
                      </a:solidFill>
                      <a:prstDash val="solid"/>
                      <a:round/>
                      <a:headEnd type="none" w="med" len="med"/>
                      <a:tailEnd type="none" w="med" len="med"/>
                    </a:lnL>
                  </a:tcPr>
                </a:tc>
                <a:tc rowSpan="2">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南海トラフ巨大地震による人的被害</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：限りなくゼロに</a:t>
                      </a:r>
                    </a:p>
                  </a:txBody>
                  <a:tcPr marL="83127" marR="83127" marT="37148" marB="37148" anchor="ctr"/>
                </a:tc>
                <a:tc rowSpan="2">
                  <a:txBody>
                    <a:bodyPr/>
                    <a:lstStyle/>
                    <a:p>
                      <a:pPr algn="l" fontAlgn="ctr"/>
                      <a:r>
                        <a:rPr lang="en-US" altLang="ja-JP" sz="1000" b="0" i="0" u="none" strike="noStrike" dirty="0">
                          <a:solidFill>
                            <a:schemeClr val="tx1"/>
                          </a:solidFill>
                          <a:effectLst/>
                          <a:latin typeface="+mn-ea"/>
                          <a:ea typeface="+mn-ea"/>
                        </a:rPr>
                        <a:t> 【2018</a:t>
                      </a:r>
                      <a:r>
                        <a:rPr lang="ja-JP" altLang="en-US" sz="1000" b="0" i="0" u="none" strike="noStrike" dirty="0">
                          <a:solidFill>
                            <a:schemeClr val="tx1"/>
                          </a:solidFill>
                          <a:effectLst/>
                          <a:latin typeface="+mn-ea"/>
                          <a:ea typeface="+mn-ea"/>
                        </a:rPr>
                        <a:t>年度</a:t>
                      </a:r>
                      <a:r>
                        <a:rPr lang="en-US" altLang="ja-JP" sz="1000" b="0" i="0" u="none" strike="noStrike" dirty="0">
                          <a:solidFill>
                            <a:schemeClr val="tx1"/>
                          </a:solidFill>
                          <a:effectLst/>
                          <a:latin typeface="+mn-ea"/>
                          <a:ea typeface="+mn-ea"/>
                        </a:rPr>
                        <a:t>】</a:t>
                      </a:r>
                      <a:br>
                        <a:rPr lang="en-US" altLang="ja-JP" sz="1000" b="0" i="0" u="none" strike="noStrike" dirty="0">
                          <a:solidFill>
                            <a:schemeClr val="tx1"/>
                          </a:solidFill>
                          <a:effectLst/>
                          <a:latin typeface="+mn-ea"/>
                          <a:ea typeface="+mn-ea"/>
                        </a:rPr>
                      </a:br>
                      <a:r>
                        <a:rPr lang="en-US" altLang="ja-JP" sz="1000" b="0" i="0" u="none" strike="noStrike" dirty="0">
                          <a:solidFill>
                            <a:schemeClr val="tx1"/>
                          </a:solidFill>
                          <a:effectLst/>
                          <a:latin typeface="+mn-ea"/>
                          <a:ea typeface="+mn-ea"/>
                        </a:rPr>
                        <a:t> 24,000</a:t>
                      </a:r>
                      <a:r>
                        <a:rPr lang="ja-JP" altLang="en-US" sz="1000" b="0" i="0" u="none" strike="noStrike" dirty="0">
                          <a:solidFill>
                            <a:schemeClr val="tx1"/>
                          </a:solidFill>
                          <a:effectLst/>
                          <a:latin typeface="+mn-ea"/>
                          <a:ea typeface="+mn-ea"/>
                        </a:rPr>
                        <a:t>人</a:t>
                      </a:r>
                      <a:br>
                        <a:rPr lang="ja-JP" altLang="en-US"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（推定値）</a:t>
                      </a:r>
                    </a:p>
                  </a:txBody>
                  <a:tcPr marL="0" marR="0" marT="0" marB="0" anchor="ctr">
                    <a:lnR w="28575" cap="flat" cmpd="sng" algn="ctr">
                      <a:solidFill>
                        <a:srgbClr val="FF0000"/>
                      </a:solidFill>
                      <a:prstDash val="solid"/>
                      <a:round/>
                      <a:headEnd type="none" w="med" len="med"/>
                      <a:tailEnd type="none" w="med" len="med"/>
                    </a:lnR>
                  </a:tcPr>
                </a:tc>
                <a:tc rowSpan="2">
                  <a:txBody>
                    <a:bodyPr/>
                    <a:lstStyle/>
                    <a:p>
                      <a:pPr algn="l"/>
                      <a:r>
                        <a:rPr kumimoji="1" lang="en-US" altLang="ja-JP" sz="1000" dirty="0">
                          <a:solidFill>
                            <a:schemeClr val="tx1"/>
                          </a:solidFill>
                          <a:latin typeface="+mn-ea"/>
                          <a:ea typeface="+mn-ea"/>
                        </a:rPr>
                        <a:t>【2025</a:t>
                      </a:r>
                      <a:r>
                        <a:rPr kumimoji="1" lang="ja-JP" altLang="en-US" sz="1000" dirty="0">
                          <a:solidFill>
                            <a:schemeClr val="tx1"/>
                          </a:solidFill>
                          <a:latin typeface="+mn-ea"/>
                          <a:ea typeface="+mn-ea"/>
                        </a:rPr>
                        <a:t>年度</a:t>
                      </a:r>
                      <a:r>
                        <a:rPr kumimoji="1" lang="en-US" altLang="ja-JP" sz="1000" dirty="0">
                          <a:solidFill>
                            <a:schemeClr val="tx1"/>
                          </a:solidFill>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ea"/>
                          <a:ea typeface="+mn-ea"/>
                        </a:rPr>
                        <a:t>11,706</a:t>
                      </a:r>
                      <a:r>
                        <a:rPr kumimoji="1" lang="ja-JP" altLang="en-US" sz="1000" dirty="0">
                          <a:solidFill>
                            <a:schemeClr val="tx1"/>
                          </a:solidFill>
                          <a:latin typeface="+mn-ea"/>
                          <a:ea typeface="+mn-ea"/>
                        </a:rPr>
                        <a:t>人 </a:t>
                      </a: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12,294</a:t>
                      </a:r>
                      <a:r>
                        <a:rPr kumimoji="1" lang="ja-JP" altLang="en-US" sz="1000" dirty="0">
                          <a:solidFill>
                            <a:schemeClr val="tx1"/>
                          </a:solidFill>
                          <a:latin typeface="+mn-ea"/>
                          <a:ea typeface="+mn-ea"/>
                        </a:rPr>
                        <a:t>人</a:t>
                      </a:r>
                      <a:r>
                        <a:rPr kumimoji="1" lang="en-US" altLang="ja-JP" sz="1000" dirty="0">
                          <a:solidFill>
                            <a:schemeClr val="tx1"/>
                          </a:solidFill>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（推定値）</a:t>
                      </a:r>
                      <a:endParaRPr kumimoji="1" lang="en-US" altLang="ja-JP" sz="1000" dirty="0">
                        <a:solidFill>
                          <a:schemeClr val="tx1"/>
                        </a:solidFill>
                        <a:latin typeface="+mn-ea"/>
                        <a:ea typeface="+mn-ea"/>
                      </a:endParaRPr>
                    </a:p>
                  </a:txBody>
                  <a:tcPr marL="83127" marR="83127"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ea"/>
                          <a:ea typeface="+mn-ea"/>
                          <a:cs typeface="+mn-cs"/>
                        </a:rPr>
                        <a:t>B</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83127" marR="83127" marT="37148" marB="37148" anchor="ctr">
                    <a:lnL w="28575" cap="flat" cmpd="sng" algn="ctr">
                      <a:solidFill>
                        <a:srgbClr val="FF0000"/>
                      </a:solidFill>
                      <a:prstDash val="solid"/>
                      <a:round/>
                      <a:headEnd type="none" w="med" len="med"/>
                      <a:tailEnd type="none" w="med" len="med"/>
                    </a:lnL>
                  </a:tcPr>
                </a:tc>
                <a:tc>
                  <a:txBody>
                    <a:bodyPr/>
                    <a:lstStyle/>
                    <a:p>
                      <a:pPr algn="l"/>
                      <a:r>
                        <a:rPr kumimoji="1" lang="ja-JP" altLang="en-US" sz="800" dirty="0">
                          <a:solidFill>
                            <a:schemeClr val="tx1"/>
                          </a:solidFill>
                          <a:latin typeface="+mn-ea"/>
                          <a:ea typeface="+mn-ea"/>
                        </a:rPr>
                        <a:t>防潮堤の地震・液状化対策</a:t>
                      </a:r>
                      <a:endParaRPr kumimoji="1" lang="en-US" altLang="ja-JP" sz="800" dirty="0">
                        <a:solidFill>
                          <a:schemeClr val="tx1"/>
                        </a:solidFill>
                        <a:latin typeface="+mn-ea"/>
                        <a:ea typeface="+mn-ea"/>
                      </a:endParaRPr>
                    </a:p>
                  </a:txBody>
                  <a:tcPr marL="74295" marR="74295" marT="37148" marB="37148" anchor="ctr">
                    <a:lnR w="12700" cap="flat" cmpd="sng" algn="ctr">
                      <a:solidFill>
                        <a:schemeClr val="bg1"/>
                      </a:solidFill>
                      <a:prstDash val="solid"/>
                      <a:round/>
                      <a:headEnd type="none" w="med" len="med"/>
                      <a:tailEnd type="none" w="med" len="med"/>
                    </a:lnR>
                  </a:tcPr>
                </a:tc>
                <a:tc>
                  <a:txBody>
                    <a:bodyPr/>
                    <a:lstStyle/>
                    <a:p>
                      <a:pPr algn="l"/>
                      <a:r>
                        <a:rPr kumimoji="1" lang="ja-JP" altLang="en-US" sz="800" dirty="0">
                          <a:solidFill>
                            <a:schemeClr val="tx1"/>
                          </a:solidFill>
                          <a:latin typeface="+mn-ea"/>
                          <a:ea typeface="+mn-ea"/>
                        </a:rPr>
                        <a:t>府が管理する河川や海岸の防潮堤のうち、重点的に対策が必要な約</a:t>
                      </a:r>
                      <a:r>
                        <a:rPr kumimoji="1" lang="en-US" altLang="ja-JP" sz="800" dirty="0">
                          <a:solidFill>
                            <a:schemeClr val="tx1"/>
                          </a:solidFill>
                          <a:latin typeface="+mn-ea"/>
                          <a:ea typeface="+mn-ea"/>
                        </a:rPr>
                        <a:t>34.0km</a:t>
                      </a:r>
                      <a:r>
                        <a:rPr kumimoji="1" lang="ja-JP" altLang="en-US" sz="800" dirty="0">
                          <a:solidFill>
                            <a:schemeClr val="tx1"/>
                          </a:solidFill>
                          <a:latin typeface="+mn-ea"/>
                          <a:ea typeface="+mn-ea"/>
                        </a:rPr>
                        <a:t>が令和</a:t>
                      </a:r>
                      <a:r>
                        <a:rPr kumimoji="1" lang="en-US" altLang="ja-JP" sz="800" dirty="0">
                          <a:solidFill>
                            <a:schemeClr val="tx1"/>
                          </a:solidFill>
                          <a:latin typeface="+mn-ea"/>
                          <a:ea typeface="+mn-ea"/>
                        </a:rPr>
                        <a:t>5</a:t>
                      </a:r>
                      <a:r>
                        <a:rPr kumimoji="1" lang="ja-JP" altLang="en-US" sz="800" dirty="0">
                          <a:solidFill>
                            <a:schemeClr val="tx1"/>
                          </a:solidFill>
                          <a:latin typeface="+mn-ea"/>
                          <a:ea typeface="+mn-ea"/>
                        </a:rPr>
                        <a:t>年度に完了した。</a:t>
                      </a:r>
                      <a:endParaRPr kumimoji="1" lang="en-US" altLang="ja-JP" sz="800" dirty="0">
                        <a:solidFill>
                          <a:schemeClr val="tx1"/>
                        </a:solidFill>
                        <a:latin typeface="+mn-ea"/>
                        <a:ea typeface="+mn-ea"/>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483550898"/>
                  </a:ext>
                </a:extLst>
              </a:tr>
              <a:tr h="34914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密集市街地対策の状況</a:t>
                      </a:r>
                      <a:endParaRPr kumimoji="1" lang="en-US" altLang="ja-JP"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府内の「地震時等に著しく危険な密集市街地」の面積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年度末）から、解消に向けた取組を進め、残り</a:t>
                      </a:r>
                      <a:r>
                        <a:rPr kumimoji="1" lang="en-US" altLang="ja-JP" sz="800" dirty="0">
                          <a:solidFill>
                            <a:schemeClr val="tx1"/>
                          </a:solidFill>
                        </a:rPr>
                        <a:t>218ha</a:t>
                      </a:r>
                      <a:r>
                        <a:rPr kumimoji="1" lang="ja-JP" altLang="en-US" sz="800" dirty="0">
                          <a:solidFill>
                            <a:schemeClr val="tx1"/>
                          </a:solidFill>
                        </a:rPr>
                        <a:t>（令和</a:t>
                      </a:r>
                      <a:r>
                        <a:rPr kumimoji="1" lang="en-US" altLang="ja-JP" sz="800" dirty="0">
                          <a:solidFill>
                            <a:schemeClr val="tx1"/>
                          </a:solidFill>
                        </a:rPr>
                        <a:t>7</a:t>
                      </a:r>
                      <a:r>
                        <a:rPr kumimoji="1" lang="ja-JP" altLang="en-US" sz="800" dirty="0">
                          <a:solidFill>
                            <a:schemeClr val="tx1"/>
                          </a:solidFill>
                        </a:rPr>
                        <a:t>年度末）となった。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227026501"/>
                  </a:ext>
                </a:extLst>
              </a:tr>
            </a:tbl>
          </a:graphicData>
        </a:graphic>
      </p:graphicFrame>
      <p:pic>
        <p:nvPicPr>
          <p:cNvPr id="21" name="Picture 4">
            <a:extLst>
              <a:ext uri="{FF2B5EF4-FFF2-40B4-BE49-F238E27FC236}">
                <a16:creationId xmlns:a16="http://schemas.microsoft.com/office/drawing/2014/main" id="{5375ABDB-9565-4E85-9AF3-FE6140C02099}"/>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2111" y="676207"/>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BAE0D600-DD23-4B51-9206-67540054354B}"/>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66024" y="676207"/>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0694A609-8A3C-4A51-A2D3-668AEEFBC5D3}"/>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787763" y="676207"/>
            <a:ext cx="243967" cy="267590"/>
          </a:xfrm>
          <a:prstGeom prst="rect">
            <a:avLst/>
          </a:prstGeom>
        </p:spPr>
      </p:pic>
      <p:pic>
        <p:nvPicPr>
          <p:cNvPr id="25" name="Picture 12">
            <a:extLst>
              <a:ext uri="{FF2B5EF4-FFF2-40B4-BE49-F238E27FC236}">
                <a16:creationId xmlns:a16="http://schemas.microsoft.com/office/drawing/2014/main" id="{2E1B1478-2606-4276-B1B2-138F2678C15A}"/>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61676" y="676207"/>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a:extLst>
              <a:ext uri="{FF2B5EF4-FFF2-40B4-BE49-F238E27FC236}">
                <a16:creationId xmlns:a16="http://schemas.microsoft.com/office/drawing/2014/main" id="{7F29CFFA-4592-41B2-B993-A15D8A5DFF17}"/>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239937" y="676207"/>
            <a:ext cx="243967" cy="267590"/>
          </a:xfrm>
          <a:prstGeom prst="rect">
            <a:avLst/>
          </a:prstGeom>
        </p:spPr>
      </p:pic>
      <p:pic>
        <p:nvPicPr>
          <p:cNvPr id="27" name="図 26">
            <a:extLst>
              <a:ext uri="{FF2B5EF4-FFF2-40B4-BE49-F238E27FC236}">
                <a16:creationId xmlns:a16="http://schemas.microsoft.com/office/drawing/2014/main" id="{1A2F547E-1FD7-41D5-A702-319F83A3007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6513850" y="676207"/>
            <a:ext cx="243967" cy="267590"/>
          </a:xfrm>
          <a:prstGeom prst="rect">
            <a:avLst/>
          </a:prstGeom>
        </p:spPr>
      </p:pic>
      <p:pic>
        <p:nvPicPr>
          <p:cNvPr id="28" name="図 27">
            <a:extLst>
              <a:ext uri="{FF2B5EF4-FFF2-40B4-BE49-F238E27FC236}">
                <a16:creationId xmlns:a16="http://schemas.microsoft.com/office/drawing/2014/main" id="{C943AF7E-5BC6-43BD-A8C6-6DAEEE854520}"/>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7883415" y="676207"/>
            <a:ext cx="243967" cy="267590"/>
          </a:xfrm>
          <a:prstGeom prst="rect">
            <a:avLst/>
          </a:prstGeom>
        </p:spPr>
      </p:pic>
      <p:pic>
        <p:nvPicPr>
          <p:cNvPr id="29" name="図 28">
            <a:extLst>
              <a:ext uri="{FF2B5EF4-FFF2-40B4-BE49-F238E27FC236}">
                <a16:creationId xmlns:a16="http://schemas.microsoft.com/office/drawing/2014/main" id="{CFE6F07A-FA42-4E31-B317-28F00CC2DF03}"/>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8705149" y="676207"/>
            <a:ext cx="243967" cy="267590"/>
          </a:xfrm>
          <a:prstGeom prst="rect">
            <a:avLst/>
          </a:prstGeom>
        </p:spPr>
      </p:pic>
      <p:pic>
        <p:nvPicPr>
          <p:cNvPr id="31" name="Picture 17">
            <a:extLst>
              <a:ext uri="{FF2B5EF4-FFF2-40B4-BE49-F238E27FC236}">
                <a16:creationId xmlns:a16="http://schemas.microsoft.com/office/drawing/2014/main" id="{77A03343-E105-4133-9FF4-1F015B647C62}"/>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431241" y="676207"/>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a:extLst>
              <a:ext uri="{FF2B5EF4-FFF2-40B4-BE49-F238E27FC236}">
                <a16:creationId xmlns:a16="http://schemas.microsoft.com/office/drawing/2014/main" id="{4AB82D3E-1B36-42A1-A072-A30F9D5570FC}"/>
              </a:ext>
            </a:extLst>
          </p:cNvPr>
          <p:cNvPicPr preferRelativeResize="0"/>
          <p:nvPr/>
        </p:nvPicPr>
        <p:blipFill>
          <a:blip r:embed="rId12" cstate="print">
            <a:extLst>
              <a:ext uri="{28A0092B-C50C-407E-A947-70E740481C1C}">
                <a14:useLocalDpi xmlns:a14="http://schemas.microsoft.com/office/drawing/2010/main" val="0"/>
              </a:ext>
            </a:extLst>
          </a:blip>
          <a:stretch>
            <a:fillRect/>
          </a:stretch>
        </p:blipFill>
        <p:spPr>
          <a:xfrm>
            <a:off x="8157328" y="676207"/>
            <a:ext cx="243967" cy="267590"/>
          </a:xfrm>
          <a:prstGeom prst="rect">
            <a:avLst/>
          </a:prstGeom>
        </p:spPr>
      </p:pic>
      <p:pic>
        <p:nvPicPr>
          <p:cNvPr id="38" name="Picture 14">
            <a:extLst>
              <a:ext uri="{FF2B5EF4-FFF2-40B4-BE49-F238E27FC236}">
                <a16:creationId xmlns:a16="http://schemas.microsoft.com/office/drawing/2014/main" id="{10124EA9-7880-4AD1-96EF-3490EC5ECB14}"/>
              </a:ext>
            </a:extLst>
          </p:cNvPr>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09502" y="676207"/>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40" name="図 39">
            <a:extLst>
              <a:ext uri="{FF2B5EF4-FFF2-40B4-BE49-F238E27FC236}">
                <a16:creationId xmlns:a16="http://schemas.microsoft.com/office/drawing/2014/main" id="{A79C3609-E61D-44DC-9D56-ED2D94AEFBCE}"/>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5418198" y="676207"/>
            <a:ext cx="243967" cy="267590"/>
          </a:xfrm>
          <a:prstGeom prst="rect">
            <a:avLst/>
          </a:prstGeom>
        </p:spPr>
      </p:pic>
      <p:pic>
        <p:nvPicPr>
          <p:cNvPr id="41" name="図 40">
            <a:extLst>
              <a:ext uri="{FF2B5EF4-FFF2-40B4-BE49-F238E27FC236}">
                <a16:creationId xmlns:a16="http://schemas.microsoft.com/office/drawing/2014/main" id="{0F875B0E-6162-47AA-A366-BE7798E950DE}"/>
              </a:ext>
            </a:extLst>
          </p:cNvPr>
          <p:cNvPicPr/>
          <p:nvPr/>
        </p:nvPicPr>
        <p:blipFill>
          <a:blip r:embed="rId15" cstate="print">
            <a:extLst>
              <a:ext uri="{28A0092B-C50C-407E-A947-70E740481C1C}">
                <a14:useLocalDpi xmlns:a14="http://schemas.microsoft.com/office/drawing/2010/main" val="0"/>
              </a:ext>
            </a:extLst>
          </a:blip>
          <a:stretch>
            <a:fillRect/>
          </a:stretch>
        </p:blipFill>
        <p:spPr>
          <a:xfrm>
            <a:off x="7335589" y="676207"/>
            <a:ext cx="243967" cy="267590"/>
          </a:xfrm>
          <a:prstGeom prst="rect">
            <a:avLst/>
          </a:prstGeom>
        </p:spPr>
      </p:pic>
      <p:sp>
        <p:nvSpPr>
          <p:cNvPr id="34" name="正方形/長方形 33">
            <a:extLst>
              <a:ext uri="{FF2B5EF4-FFF2-40B4-BE49-F238E27FC236}">
                <a16:creationId xmlns:a16="http://schemas.microsoft.com/office/drawing/2014/main" id="{3F1F9CFF-623D-485C-AC68-1B785D854D53}"/>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87124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1523494"/>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a:t>
            </a:r>
            <a:r>
              <a:rPr lang="ja-JP" altLang="en-US" sz="1600" b="1" dirty="0">
                <a:latin typeface="Meiryo UI" panose="020B0604030504040204" pitchFamily="50" charset="-128"/>
                <a:ea typeface="Meiryo UI" panose="020B0604030504040204" pitchFamily="50" charset="-128"/>
              </a:rPr>
              <a:t>　人口減少・超高齢社会でも持続可能な地域づくり</a:t>
            </a: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基本目標⑤　住み続けたいまちをつくる</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241550" indent="-1976438"/>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400" kern="1200" dirty="0">
                <a:latin typeface="+mn-lt"/>
                <a:ea typeface="+mn-ea"/>
                <a:cs typeface="+mn-cs"/>
              </a:rPr>
              <a:t>温室効果ガス排出量：</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目標値には到達しませんでしたが、温室効果ガス排出量の削減率は前年度に比べて</a:t>
            </a:r>
            <a:br>
              <a:rPr lang="en-US" altLang="ja-JP" sz="1400" dirty="0">
                <a:latin typeface="Meiryo UI" panose="020B0604030504040204" pitchFamily="50" charset="-128"/>
                <a:ea typeface="Meiryo UI" panose="020B0604030504040204" pitchFamily="50" charset="-128"/>
                <a:cs typeface="Meiryo UI" panose="020B0604030504040204" pitchFamily="50" charset="-128"/>
              </a:rPr>
            </a:br>
            <a:r>
              <a:rPr lang="ja-JP" altLang="en-US" sz="1400" dirty="0">
                <a:latin typeface="Meiryo UI" panose="020B0604030504040204" pitchFamily="50" charset="-128"/>
                <a:ea typeface="Meiryo UI" panose="020B0604030504040204" pitchFamily="50" charset="-128"/>
                <a:cs typeface="Meiryo UI" panose="020B0604030504040204" pitchFamily="50" charset="-128"/>
              </a:rPr>
              <a:t>改善しました。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正方形/長方形 38">
            <a:extLst>
              <a:ext uri="{FF2B5EF4-FFF2-40B4-BE49-F238E27FC236}">
                <a16:creationId xmlns:a16="http://schemas.microsoft.com/office/drawing/2014/main" id="{807B6CC9-561D-4935-A2A1-FC5BB392F657}"/>
              </a:ext>
            </a:extLst>
          </p:cNvPr>
          <p:cNvSpPr/>
          <p:nvPr/>
        </p:nvSpPr>
        <p:spPr>
          <a:xfrm>
            <a:off x="8365796" y="6459977"/>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dirty="0">
              <a:solidFill>
                <a:prstClr val="black"/>
              </a:solidFill>
            </a:endParaRPr>
          </a:p>
        </p:txBody>
      </p:sp>
      <p:sp>
        <p:nvSpPr>
          <p:cNvPr id="20" name="テキスト ボックス 19">
            <a:extLst>
              <a:ext uri="{FF2B5EF4-FFF2-40B4-BE49-F238E27FC236}">
                <a16:creationId xmlns:a16="http://schemas.microsoft.com/office/drawing/2014/main" id="{65A86F33-B3E0-4C1A-9E65-183F646903BB}"/>
              </a:ext>
            </a:extLst>
          </p:cNvPr>
          <p:cNvSpPr txBox="1"/>
          <p:nvPr/>
        </p:nvSpPr>
        <p:spPr>
          <a:xfrm>
            <a:off x="726766" y="485134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9" name="表 18">
            <a:extLst>
              <a:ext uri="{FF2B5EF4-FFF2-40B4-BE49-F238E27FC236}">
                <a16:creationId xmlns:a16="http://schemas.microsoft.com/office/drawing/2014/main" id="{0AF79D4D-9361-4DCB-AC68-9C9F95F3C784}"/>
              </a:ext>
            </a:extLst>
          </p:cNvPr>
          <p:cNvGraphicFramePr>
            <a:graphicFrameLocks noGrp="1"/>
          </p:cNvGraphicFramePr>
          <p:nvPr>
            <p:extLst>
              <p:ext uri="{D42A27DB-BD31-4B8C-83A1-F6EECF244321}">
                <p14:modId xmlns:p14="http://schemas.microsoft.com/office/powerpoint/2010/main" val="925685839"/>
              </p:ext>
            </p:extLst>
          </p:nvPr>
        </p:nvGraphicFramePr>
        <p:xfrm>
          <a:off x="401196" y="2253034"/>
          <a:ext cx="8212550" cy="2556512"/>
        </p:xfrm>
        <a:graphic>
          <a:graphicData uri="http://schemas.openxmlformats.org/drawingml/2006/table">
            <a:tbl>
              <a:tblPr firstRow="1" bandRow="1">
                <a:tableStyleId>{F5AB1C69-6EDB-4FF4-983F-18BD219EF322}</a:tableStyleId>
              </a:tblPr>
              <a:tblGrid>
                <a:gridCol w="360000">
                  <a:extLst>
                    <a:ext uri="{9D8B030D-6E8A-4147-A177-3AD203B41FA5}">
                      <a16:colId xmlns:a16="http://schemas.microsoft.com/office/drawing/2014/main" val="1038285063"/>
                    </a:ext>
                  </a:extLst>
                </a:gridCol>
                <a:gridCol w="1674975">
                  <a:extLst>
                    <a:ext uri="{9D8B030D-6E8A-4147-A177-3AD203B41FA5}">
                      <a16:colId xmlns:a16="http://schemas.microsoft.com/office/drawing/2014/main" val="1433173782"/>
                    </a:ext>
                  </a:extLst>
                </a:gridCol>
                <a:gridCol w="899160">
                  <a:extLst>
                    <a:ext uri="{9D8B030D-6E8A-4147-A177-3AD203B41FA5}">
                      <a16:colId xmlns:a16="http://schemas.microsoft.com/office/drawing/2014/main" val="1700687111"/>
                    </a:ext>
                  </a:extLst>
                </a:gridCol>
                <a:gridCol w="2067560">
                  <a:extLst>
                    <a:ext uri="{9D8B030D-6E8A-4147-A177-3AD203B41FA5}">
                      <a16:colId xmlns:a16="http://schemas.microsoft.com/office/drawing/2014/main" val="304697467"/>
                    </a:ext>
                  </a:extLst>
                </a:gridCol>
                <a:gridCol w="720000">
                  <a:extLst>
                    <a:ext uri="{9D8B030D-6E8A-4147-A177-3AD203B41FA5}">
                      <a16:colId xmlns:a16="http://schemas.microsoft.com/office/drawing/2014/main" val="3513985028"/>
                    </a:ext>
                  </a:extLst>
                </a:gridCol>
                <a:gridCol w="797045">
                  <a:extLst>
                    <a:ext uri="{9D8B030D-6E8A-4147-A177-3AD203B41FA5}">
                      <a16:colId xmlns:a16="http://schemas.microsoft.com/office/drawing/2014/main" val="1469281846"/>
                    </a:ext>
                  </a:extLst>
                </a:gridCol>
                <a:gridCol w="1693810">
                  <a:extLst>
                    <a:ext uri="{9D8B030D-6E8A-4147-A177-3AD203B41FA5}">
                      <a16:colId xmlns:a16="http://schemas.microsoft.com/office/drawing/2014/main" val="3778302168"/>
                    </a:ext>
                  </a:extLst>
                </a:gridCol>
              </a:tblGrid>
              <a:tr h="3741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　</a:t>
                      </a: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lnL w="12700" cap="flat" cmpd="sng" algn="ctr">
                      <a:solidFill>
                        <a:schemeClr val="accent3"/>
                      </a:solidFill>
                      <a:prstDash val="solid"/>
                      <a:round/>
                      <a:headEnd type="none" w="med" len="med"/>
                      <a:tailEnd type="none" w="med" len="med"/>
                    </a:lnL>
                  </a:tcPr>
                </a:tc>
                <a:extLst>
                  <a:ext uri="{0D108BD9-81ED-4DB2-BD59-A6C34878D82A}">
                    <a16:rowId xmlns:a16="http://schemas.microsoft.com/office/drawing/2014/main" val="1774114639"/>
                  </a:ext>
                </a:extLst>
              </a:tr>
              <a:tr h="643012">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20</a:t>
                      </a: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温室効果ガス排出量</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a:t>
                      </a:r>
                      <a:r>
                        <a:rPr kumimoji="1" lang="en-US" altLang="ja-JP" sz="1000" b="1" kern="1200" dirty="0">
                          <a:solidFill>
                            <a:schemeClr val="tx1"/>
                          </a:solidFill>
                          <a:latin typeface="+mn-lt"/>
                          <a:ea typeface="+mn-ea"/>
                          <a:cs typeface="+mn-cs"/>
                        </a:rPr>
                        <a:t>2013</a:t>
                      </a:r>
                      <a:r>
                        <a:rPr kumimoji="1" lang="ja-JP" altLang="en-US" sz="1000" b="1" kern="1200" dirty="0">
                          <a:solidFill>
                            <a:schemeClr val="tx1"/>
                          </a:solidFill>
                          <a:latin typeface="+mn-lt"/>
                          <a:ea typeface="+mn-ea"/>
                          <a:cs typeface="+mn-cs"/>
                        </a:rPr>
                        <a:t>年度比</a:t>
                      </a:r>
                      <a:r>
                        <a:rPr kumimoji="1" lang="en-US" altLang="ja-JP" sz="1000" b="1" kern="1200" dirty="0">
                          <a:solidFill>
                            <a:schemeClr val="tx1"/>
                          </a:solidFill>
                          <a:latin typeface="+mn-lt"/>
                          <a:ea typeface="+mn-ea"/>
                          <a:cs typeface="+mn-cs"/>
                        </a:rPr>
                        <a:t>40</a:t>
                      </a:r>
                      <a:r>
                        <a:rPr kumimoji="1" lang="ja-JP" altLang="en-US" sz="1000" b="1" kern="1200" dirty="0">
                          <a:solidFill>
                            <a:schemeClr val="tx1"/>
                          </a:solidFill>
                          <a:latin typeface="+mn-lt"/>
                          <a:ea typeface="+mn-ea"/>
                          <a:cs typeface="+mn-cs"/>
                        </a:rPr>
                        <a:t>％</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　 削減</a:t>
                      </a:r>
                      <a:r>
                        <a:rPr kumimoji="1" lang="en-US" altLang="ja-JP" sz="1000" b="1" kern="1200" dirty="0">
                          <a:solidFill>
                            <a:schemeClr val="tx1"/>
                          </a:solidFill>
                          <a:latin typeface="+mn-lt"/>
                          <a:ea typeface="+mn-ea"/>
                          <a:cs typeface="+mn-cs"/>
                        </a:rPr>
                        <a:t>【2030</a:t>
                      </a:r>
                      <a:r>
                        <a:rPr kumimoji="1" lang="ja-JP" altLang="en-US" sz="1000" b="1" kern="1200" dirty="0">
                          <a:solidFill>
                            <a:schemeClr val="tx1"/>
                          </a:solidFill>
                          <a:latin typeface="+mn-lt"/>
                          <a:ea typeface="+mn-ea"/>
                          <a:cs typeface="+mn-cs"/>
                        </a:rPr>
                        <a:t>年度まで</a:t>
                      </a:r>
                      <a:r>
                        <a:rPr kumimoji="1" lang="en-US" altLang="ja-JP" sz="1000" b="1" kern="1200" dirty="0">
                          <a:solidFill>
                            <a:schemeClr val="tx1"/>
                          </a:solidFill>
                          <a:latin typeface="+mn-lt"/>
                          <a:ea typeface="+mn-ea"/>
                          <a:cs typeface="+mn-cs"/>
                        </a:rPr>
                        <a:t>】</a:t>
                      </a: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p>
                      <a:pPr algn="l" fontAlgn="ctr"/>
                      <a:r>
                        <a:rPr lang="en-US" altLang="zh-TW" sz="1000" b="0" i="0" u="none" strike="noStrike" dirty="0">
                          <a:solidFill>
                            <a:schemeClr val="tx1"/>
                          </a:solidFill>
                          <a:effectLst/>
                          <a:latin typeface="+mn-ea"/>
                          <a:ea typeface="+mn-ea"/>
                        </a:rPr>
                        <a:t> 【2021</a:t>
                      </a:r>
                      <a:r>
                        <a:rPr lang="zh-TW" altLang="en-US" sz="1000" b="0" i="0" u="none" strike="noStrike" dirty="0">
                          <a:solidFill>
                            <a:schemeClr val="tx1"/>
                          </a:solidFill>
                          <a:effectLst/>
                          <a:latin typeface="+mn-ea"/>
                          <a:ea typeface="+mn-ea"/>
                        </a:rPr>
                        <a:t>年度</a:t>
                      </a:r>
                      <a:r>
                        <a:rPr lang="en-US" altLang="zh-TW" sz="1000" b="0" i="0" u="none" strike="noStrike" dirty="0">
                          <a:solidFill>
                            <a:schemeClr val="tx1"/>
                          </a:solidFill>
                          <a:effectLst/>
                          <a:latin typeface="+mn-ea"/>
                          <a:ea typeface="+mn-ea"/>
                        </a:rPr>
                        <a:t>】</a:t>
                      </a:r>
                      <a:br>
                        <a:rPr lang="en-US" altLang="zh-TW" sz="1000" b="0" i="0" u="none" strike="noStrike" dirty="0">
                          <a:solidFill>
                            <a:schemeClr val="tx1"/>
                          </a:solidFill>
                          <a:effectLst/>
                          <a:latin typeface="+mn-ea"/>
                          <a:ea typeface="+mn-ea"/>
                        </a:rPr>
                      </a:br>
                      <a:r>
                        <a:rPr lang="en-US" altLang="zh-TW" sz="1000" b="0" i="0" u="none" strike="noStrike" dirty="0">
                          <a:solidFill>
                            <a:schemeClr val="tx1"/>
                          </a:solidFill>
                          <a:effectLst/>
                          <a:latin typeface="+mn-ea"/>
                          <a:ea typeface="+mn-ea"/>
                        </a:rPr>
                        <a:t> 2013</a:t>
                      </a:r>
                      <a:r>
                        <a:rPr lang="zh-TW" altLang="en-US" sz="1000" b="0" i="0" u="none" strike="noStrike" dirty="0">
                          <a:solidFill>
                            <a:schemeClr val="tx1"/>
                          </a:solidFill>
                          <a:effectLst/>
                          <a:latin typeface="+mn-ea"/>
                          <a:ea typeface="+mn-ea"/>
                        </a:rPr>
                        <a:t>年度比</a:t>
                      </a:r>
                      <a:endParaRPr lang="en-US" altLang="zh-TW"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a:t>
                      </a:r>
                      <a:r>
                        <a:rPr lang="en-US" altLang="zh-TW" sz="1000" b="0" i="0" u="none" strike="noStrike" dirty="0">
                          <a:solidFill>
                            <a:schemeClr val="tx1"/>
                          </a:solidFill>
                          <a:effectLst/>
                          <a:latin typeface="+mn-ea"/>
                          <a:ea typeface="+mn-ea"/>
                        </a:rPr>
                        <a:t>24.3</a:t>
                      </a:r>
                      <a:r>
                        <a:rPr lang="zh-TW" altLang="en-US" sz="1000" b="0" i="0" u="none" strike="noStrike" dirty="0">
                          <a:solidFill>
                            <a:schemeClr val="tx1"/>
                          </a:solidFill>
                          <a:effectLst/>
                          <a:latin typeface="+mn-ea"/>
                          <a:ea typeface="+mn-ea"/>
                        </a:rPr>
                        <a:t>％削減</a:t>
                      </a:r>
                    </a:p>
                  </a:txBody>
                  <a:tcPr marL="0" marR="0" marT="0" marB="0" anchor="ctr">
                    <a:lnR w="28575" cap="flat" cmpd="sng" algn="ctr">
                      <a:solidFill>
                        <a:srgbClr val="FF0000"/>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l"/>
                      <a:r>
                        <a:rPr kumimoji="1" lang="en-US" altLang="zh-TW" sz="1000" dirty="0">
                          <a:solidFill>
                            <a:schemeClr val="tx1"/>
                          </a:solidFill>
                          <a:latin typeface="+mn-ea"/>
                          <a:ea typeface="+mn-ea"/>
                        </a:rPr>
                        <a:t>【2023</a:t>
                      </a:r>
                      <a:r>
                        <a:rPr kumimoji="1" lang="zh-TW" altLang="en-US" sz="1000" dirty="0">
                          <a:solidFill>
                            <a:schemeClr val="tx1"/>
                          </a:solidFill>
                          <a:latin typeface="+mn-ea"/>
                          <a:ea typeface="+mn-ea"/>
                        </a:rPr>
                        <a:t>年度</a:t>
                      </a:r>
                      <a:r>
                        <a:rPr kumimoji="1" lang="en-US" altLang="zh-TW" sz="1000" dirty="0">
                          <a:solidFill>
                            <a:schemeClr val="tx1"/>
                          </a:solidFill>
                          <a:latin typeface="+mn-ea"/>
                          <a:ea typeface="+mn-ea"/>
                        </a:rPr>
                        <a:t>】</a:t>
                      </a:r>
                    </a:p>
                    <a:p>
                      <a:pPr algn="l"/>
                      <a:r>
                        <a:rPr kumimoji="1" lang="en-US" altLang="zh-TW" sz="1000" dirty="0">
                          <a:solidFill>
                            <a:schemeClr val="tx1"/>
                          </a:solidFill>
                          <a:latin typeface="+mn-ea"/>
                          <a:ea typeface="+mn-ea"/>
                        </a:rPr>
                        <a:t>2013</a:t>
                      </a:r>
                      <a:r>
                        <a:rPr kumimoji="1" lang="zh-TW" altLang="en-US" sz="1000" dirty="0">
                          <a:solidFill>
                            <a:schemeClr val="tx1"/>
                          </a:solidFill>
                          <a:latin typeface="+mn-ea"/>
                          <a:ea typeface="+mn-ea"/>
                        </a:rPr>
                        <a:t>年度比</a:t>
                      </a:r>
                      <a:r>
                        <a:rPr kumimoji="1" lang="en-US" altLang="zh-TW" sz="1000" dirty="0">
                          <a:solidFill>
                            <a:schemeClr val="tx1"/>
                          </a:solidFill>
                          <a:latin typeface="+mn-ea"/>
                          <a:ea typeface="+mn-ea"/>
                        </a:rPr>
                        <a:t>24.1%</a:t>
                      </a:r>
                      <a:r>
                        <a:rPr kumimoji="1" lang="zh-TW" altLang="en-US" sz="1000" dirty="0">
                          <a:solidFill>
                            <a:schemeClr val="tx1"/>
                          </a:solidFill>
                          <a:latin typeface="+mn-ea"/>
                          <a:ea typeface="+mn-ea"/>
                        </a:rPr>
                        <a:t>削減</a:t>
                      </a: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0.2〕</a:t>
                      </a:r>
                    </a:p>
                    <a:p>
                      <a:pPr algn="l"/>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【2022</a:t>
                      </a:r>
                      <a:r>
                        <a:rPr kumimoji="1" lang="ja-JP" altLang="en-US" sz="1000" dirty="0">
                          <a:solidFill>
                            <a:schemeClr val="tx1"/>
                          </a:solidFill>
                          <a:latin typeface="+mn-ea"/>
                          <a:ea typeface="+mn-ea"/>
                        </a:rPr>
                        <a:t>年度</a:t>
                      </a:r>
                      <a:r>
                        <a:rPr kumimoji="1" lang="en-US" altLang="ja-JP" sz="1000" dirty="0">
                          <a:solidFill>
                            <a:schemeClr val="tx1"/>
                          </a:solidFill>
                          <a:latin typeface="+mn-ea"/>
                          <a:ea typeface="+mn-ea"/>
                        </a:rPr>
                        <a:t>】</a:t>
                      </a:r>
                    </a:p>
                    <a:p>
                      <a:pPr algn="l"/>
                      <a:r>
                        <a:rPr kumimoji="1" lang="ja-JP" altLang="en-US" sz="1000" dirty="0">
                          <a:solidFill>
                            <a:schemeClr val="tx1"/>
                          </a:solidFill>
                          <a:latin typeface="+mn-ea"/>
                          <a:ea typeface="+mn-ea"/>
                        </a:rPr>
                        <a:t>　　</a:t>
                      </a:r>
                      <a:r>
                        <a:rPr kumimoji="1" lang="en-US" altLang="ja-JP" sz="1000" dirty="0">
                          <a:solidFill>
                            <a:schemeClr val="tx1"/>
                          </a:solidFill>
                          <a:latin typeface="+mn-ea"/>
                          <a:ea typeface="+mn-ea"/>
                        </a:rPr>
                        <a:t>2013</a:t>
                      </a:r>
                      <a:r>
                        <a:rPr kumimoji="1" lang="ja-JP" altLang="en-US" sz="1000" dirty="0">
                          <a:solidFill>
                            <a:schemeClr val="tx1"/>
                          </a:solidFill>
                          <a:latin typeface="+mn-ea"/>
                          <a:ea typeface="+mn-ea"/>
                        </a:rPr>
                        <a:t>年度比</a:t>
                      </a:r>
                      <a:r>
                        <a:rPr kumimoji="1" lang="en-US" altLang="ja-JP" sz="1000" dirty="0">
                          <a:solidFill>
                            <a:schemeClr val="tx1"/>
                          </a:solidFill>
                          <a:latin typeface="+mn-ea"/>
                          <a:ea typeface="+mn-ea"/>
                        </a:rPr>
                        <a:t>20.3</a:t>
                      </a:r>
                      <a:r>
                        <a:rPr kumimoji="1" lang="ja-JP" altLang="en-US" sz="1000" dirty="0">
                          <a:solidFill>
                            <a:schemeClr val="tx1"/>
                          </a:solidFill>
                          <a:latin typeface="+mn-ea"/>
                          <a:ea typeface="+mn-ea"/>
                        </a:rPr>
                        <a:t>％削減）</a:t>
                      </a:r>
                      <a:endParaRPr kumimoji="1" lang="en-US" altLang="ja-JP" sz="1000" dirty="0">
                        <a:solidFill>
                          <a:schemeClr val="tx1"/>
                        </a:solidFill>
                        <a:latin typeface="+mn-ea"/>
                        <a:ea typeface="+mn-ea"/>
                      </a:endParaRPr>
                    </a:p>
                  </a:txBody>
                  <a:tcPr marL="83127" marR="83127"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ea"/>
                          <a:ea typeface="+mn-ea"/>
                          <a:cs typeface="+mn-cs"/>
                        </a:rPr>
                        <a:t>D</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83127" marR="83127" marT="37148" marB="37148" anchor="ctr">
                    <a:lnL w="28575" cap="flat" cmpd="sng" algn="ctr">
                      <a:solidFill>
                        <a:srgbClr val="FF0000"/>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a:txBody>
                    <a:bodyPr/>
                    <a:lstStyle/>
                    <a:p>
                      <a:pPr algn="l"/>
                      <a:r>
                        <a:rPr kumimoji="1" lang="ja-JP" altLang="en-US" sz="800" dirty="0">
                          <a:solidFill>
                            <a:schemeClr val="tx1"/>
                          </a:solidFill>
                          <a:latin typeface="+mn-ea"/>
                          <a:ea typeface="+mn-ea"/>
                        </a:rPr>
                        <a:t>温室効果ガス排出量の内訳</a:t>
                      </a:r>
                      <a:endParaRPr kumimoji="1" lang="en-US" altLang="ja-JP" sz="80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n-ea"/>
                          <a:ea typeface="+mn-ea"/>
                        </a:rPr>
                        <a:t> </a:t>
                      </a:r>
                      <a:r>
                        <a:rPr kumimoji="1" lang="en-US" altLang="ja-JP" sz="800" dirty="0">
                          <a:solidFill>
                            <a:schemeClr val="tx1"/>
                          </a:solidFill>
                          <a:latin typeface="+mn-ea"/>
                          <a:ea typeface="+mn-ea"/>
                        </a:rPr>
                        <a:t>【2023</a:t>
                      </a:r>
                      <a:r>
                        <a:rPr kumimoji="1" lang="ja-JP" altLang="en-US" sz="800" dirty="0">
                          <a:solidFill>
                            <a:schemeClr val="tx1"/>
                          </a:solidFill>
                          <a:latin typeface="+mn-ea"/>
                          <a:ea typeface="+mn-ea"/>
                        </a:rPr>
                        <a:t>年度</a:t>
                      </a:r>
                      <a:r>
                        <a:rPr kumimoji="1" lang="en-US" altLang="ja-JP" sz="800" dirty="0">
                          <a:solidFill>
                            <a:schemeClr val="tx1"/>
                          </a:solidFill>
                          <a:latin typeface="+mn-ea"/>
                          <a:ea typeface="+mn-ea"/>
                        </a:rPr>
                        <a:t>】</a:t>
                      </a:r>
                    </a:p>
                  </a:txBody>
                  <a:tcPr marL="74295" marR="74295" marT="37148" marB="37148" anchor="ctr">
                    <a:lnR w="12700" cap="flat" cmpd="sng" algn="ctr">
                      <a:solidFill>
                        <a:schemeClr val="bg1"/>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r>
                        <a:rPr kumimoji="1" lang="ja-JP" altLang="en-US" sz="800" dirty="0">
                          <a:solidFill>
                            <a:schemeClr val="tx1"/>
                          </a:solidFill>
                          <a:latin typeface="+mn-ea"/>
                          <a:ea typeface="+mn-ea"/>
                        </a:rPr>
                        <a:t>  　　　　</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単位：万</a:t>
                      </a:r>
                      <a:r>
                        <a:rPr kumimoji="1" lang="en-US" altLang="ja-JP" sz="800" dirty="0">
                          <a:solidFill>
                            <a:schemeClr val="tx1"/>
                          </a:solidFill>
                          <a:latin typeface="+mn-ea"/>
                          <a:ea typeface="+mn-ea"/>
                        </a:rPr>
                        <a:t>t-CO₂</a:t>
                      </a:r>
                      <a:r>
                        <a:rPr kumimoji="1" lang="ja-JP" altLang="en-US" sz="800" dirty="0">
                          <a:solidFill>
                            <a:schemeClr val="tx1"/>
                          </a:solidFill>
                          <a:latin typeface="+mn-ea"/>
                          <a:ea typeface="+mn-ea"/>
                        </a:rPr>
                        <a:t>　　　</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　　　　）内は前年度比増減率</a:t>
                      </a:r>
                    </a:p>
                    <a:p>
                      <a:pPr algn="l"/>
                      <a:r>
                        <a:rPr kumimoji="1" lang="ja-JP" altLang="en-US" sz="800" dirty="0">
                          <a:solidFill>
                            <a:schemeClr val="tx1"/>
                          </a:solidFill>
                          <a:latin typeface="+mn-ea"/>
                          <a:ea typeface="+mn-ea"/>
                        </a:rPr>
                        <a:t>　　</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二酸化炭素　</a:t>
                      </a:r>
                      <a:r>
                        <a:rPr kumimoji="1" lang="en-US" altLang="ja-JP" sz="800" dirty="0">
                          <a:solidFill>
                            <a:schemeClr val="tx1"/>
                          </a:solidFill>
                          <a:latin typeface="+mn-ea"/>
                          <a:ea typeface="+mn-ea"/>
                        </a:rPr>
                        <a:t> 3,934</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4.8</a:t>
                      </a:r>
                      <a:r>
                        <a:rPr kumimoji="1" lang="ja-JP" altLang="en-US" sz="800" dirty="0">
                          <a:solidFill>
                            <a:schemeClr val="tx1"/>
                          </a:solidFill>
                          <a:latin typeface="+mn-ea"/>
                          <a:ea typeface="+mn-ea"/>
                        </a:rPr>
                        <a:t>％）</a:t>
                      </a:r>
                    </a:p>
                    <a:p>
                      <a:pPr algn="l"/>
                      <a:r>
                        <a:rPr kumimoji="1" lang="ja-JP" altLang="en-US" sz="800" dirty="0">
                          <a:solidFill>
                            <a:schemeClr val="tx1"/>
                          </a:solidFill>
                          <a:latin typeface="+mn-ea"/>
                          <a:ea typeface="+mn-ea"/>
                        </a:rPr>
                        <a:t>　 産業部門　    </a:t>
                      </a:r>
                      <a:r>
                        <a:rPr kumimoji="1" lang="en-US" altLang="ja-JP" sz="800" dirty="0">
                          <a:solidFill>
                            <a:schemeClr val="tx1"/>
                          </a:solidFill>
                          <a:latin typeface="+mn-ea"/>
                          <a:ea typeface="+mn-ea"/>
                        </a:rPr>
                        <a:t>958</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5.8</a:t>
                      </a:r>
                      <a:r>
                        <a:rPr kumimoji="1" lang="ja-JP" altLang="en-US" sz="800" dirty="0">
                          <a:solidFill>
                            <a:schemeClr val="tx1"/>
                          </a:solidFill>
                          <a:latin typeface="+mn-ea"/>
                          <a:ea typeface="+mn-ea"/>
                        </a:rPr>
                        <a:t>％）</a:t>
                      </a:r>
                    </a:p>
                    <a:p>
                      <a:pPr algn="l"/>
                      <a:r>
                        <a:rPr kumimoji="1" lang="ja-JP" altLang="en-US" sz="800" dirty="0">
                          <a:solidFill>
                            <a:schemeClr val="tx1"/>
                          </a:solidFill>
                          <a:latin typeface="+mn-ea"/>
                          <a:ea typeface="+mn-ea"/>
                        </a:rPr>
                        <a:t>　 業務部門   </a:t>
                      </a:r>
                      <a:r>
                        <a:rPr kumimoji="1" lang="en-US" altLang="ja-JP" sz="800" dirty="0">
                          <a:solidFill>
                            <a:schemeClr val="tx1"/>
                          </a:solidFill>
                          <a:latin typeface="+mn-ea"/>
                          <a:ea typeface="+mn-ea"/>
                        </a:rPr>
                        <a:t>1,259</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1.1</a:t>
                      </a:r>
                      <a:r>
                        <a:rPr kumimoji="1" lang="ja-JP" altLang="en-US" sz="800" dirty="0">
                          <a:solidFill>
                            <a:schemeClr val="tx1"/>
                          </a:solidFill>
                          <a:latin typeface="+mn-ea"/>
                          <a:ea typeface="+mn-ea"/>
                        </a:rPr>
                        <a:t>％）</a:t>
                      </a:r>
                    </a:p>
                    <a:p>
                      <a:pPr algn="l"/>
                      <a:r>
                        <a:rPr kumimoji="1" lang="ja-JP" altLang="en-US" sz="800" dirty="0">
                          <a:solidFill>
                            <a:schemeClr val="tx1"/>
                          </a:solidFill>
                          <a:latin typeface="+mn-ea"/>
                          <a:ea typeface="+mn-ea"/>
                        </a:rPr>
                        <a:t> 　家庭部門　    </a:t>
                      </a:r>
                      <a:r>
                        <a:rPr kumimoji="1" lang="en-US" altLang="ja-JP" sz="800" dirty="0">
                          <a:solidFill>
                            <a:schemeClr val="tx1"/>
                          </a:solidFill>
                          <a:latin typeface="+mn-ea"/>
                          <a:ea typeface="+mn-ea"/>
                        </a:rPr>
                        <a:t>972</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14.1</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 　運輸部門　    </a:t>
                      </a:r>
                      <a:r>
                        <a:rPr kumimoji="1" lang="en-US" altLang="ja-JP" sz="800" dirty="0">
                          <a:solidFill>
                            <a:schemeClr val="tx1"/>
                          </a:solidFill>
                          <a:latin typeface="+mn-ea"/>
                          <a:ea typeface="+mn-ea"/>
                        </a:rPr>
                        <a:t>597</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2.7</a:t>
                      </a:r>
                      <a:r>
                        <a:rPr kumimoji="1" lang="ja-JP" altLang="en-US" sz="800" dirty="0">
                          <a:solidFill>
                            <a:schemeClr val="tx1"/>
                          </a:solidFill>
                          <a:latin typeface="+mn-ea"/>
                          <a:ea typeface="+mn-ea"/>
                        </a:rPr>
                        <a:t>％）</a:t>
                      </a:r>
                    </a:p>
                    <a:p>
                      <a:pPr algn="l"/>
                      <a:r>
                        <a:rPr kumimoji="1" lang="ja-JP" altLang="en-US" sz="800" dirty="0">
                          <a:solidFill>
                            <a:schemeClr val="tx1"/>
                          </a:solidFill>
                          <a:latin typeface="+mn-ea"/>
                          <a:ea typeface="+mn-ea"/>
                        </a:rPr>
                        <a:t>   エネルギー</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   </a:t>
                      </a:r>
                      <a:r>
                        <a:rPr kumimoji="1" lang="ja-JP" altLang="en-US" sz="800" dirty="0">
                          <a:solidFill>
                            <a:schemeClr val="tx1"/>
                          </a:solidFill>
                          <a:latin typeface="+mn-ea"/>
                          <a:ea typeface="+mn-ea"/>
                        </a:rPr>
                        <a:t>転換部門　　    </a:t>
                      </a:r>
                      <a:r>
                        <a:rPr kumimoji="1" lang="en-US" altLang="ja-JP" sz="800" dirty="0">
                          <a:solidFill>
                            <a:schemeClr val="tx1"/>
                          </a:solidFill>
                          <a:latin typeface="+mn-ea"/>
                          <a:ea typeface="+mn-ea"/>
                        </a:rPr>
                        <a:t>27</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6.5</a:t>
                      </a:r>
                      <a:r>
                        <a:rPr kumimoji="1" lang="ja-JP" altLang="en-US" sz="800" dirty="0">
                          <a:solidFill>
                            <a:schemeClr val="tx1"/>
                          </a:solidFill>
                          <a:latin typeface="+mn-ea"/>
                          <a:ea typeface="+mn-ea"/>
                        </a:rPr>
                        <a:t>％）</a:t>
                      </a:r>
                    </a:p>
                    <a:p>
                      <a:pPr algn="l"/>
                      <a:r>
                        <a:rPr kumimoji="1" lang="ja-JP" altLang="en-US" sz="800" dirty="0">
                          <a:solidFill>
                            <a:schemeClr val="tx1"/>
                          </a:solidFill>
                          <a:latin typeface="+mn-ea"/>
                          <a:ea typeface="+mn-ea"/>
                        </a:rPr>
                        <a:t>　 廃棄物部門　 </a:t>
                      </a:r>
                      <a:r>
                        <a:rPr kumimoji="1" lang="en-US" altLang="ja-JP" sz="800" dirty="0">
                          <a:solidFill>
                            <a:schemeClr val="tx1"/>
                          </a:solidFill>
                          <a:latin typeface="+mn-ea"/>
                          <a:ea typeface="+mn-ea"/>
                        </a:rPr>
                        <a:t>122</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7.1</a:t>
                      </a:r>
                      <a:r>
                        <a:rPr kumimoji="1" lang="ja-JP" altLang="en-US" sz="800" dirty="0">
                          <a:solidFill>
                            <a:schemeClr val="tx1"/>
                          </a:solidFill>
                          <a:latin typeface="+mn-ea"/>
                          <a:ea typeface="+mn-ea"/>
                        </a:rPr>
                        <a:t>％）</a:t>
                      </a:r>
                    </a:p>
                    <a:p>
                      <a:pPr algn="l"/>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その他ガス　       </a:t>
                      </a:r>
                      <a:r>
                        <a:rPr kumimoji="1" lang="en-US" altLang="ja-JP" sz="800" dirty="0">
                          <a:solidFill>
                            <a:schemeClr val="tx1"/>
                          </a:solidFill>
                          <a:latin typeface="+mn-ea"/>
                          <a:ea typeface="+mn-ea"/>
                        </a:rPr>
                        <a:t>278</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3.5</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温室効果ガス合計</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　</a:t>
                      </a:r>
                      <a:r>
                        <a:rPr kumimoji="1" lang="en-US" altLang="ja-JP" sz="800" dirty="0">
                          <a:solidFill>
                            <a:schemeClr val="tx1"/>
                          </a:solidFill>
                          <a:latin typeface="+mn-ea"/>
                          <a:ea typeface="+mn-ea"/>
                        </a:rPr>
                        <a:t>4,212</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4.7</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875198726"/>
                  </a:ext>
                </a:extLst>
              </a:tr>
            </a:tbl>
          </a:graphicData>
        </a:graphic>
      </p:graphicFrame>
      <p:pic>
        <p:nvPicPr>
          <p:cNvPr id="21" name="Picture 4">
            <a:extLst>
              <a:ext uri="{FF2B5EF4-FFF2-40B4-BE49-F238E27FC236}">
                <a16:creationId xmlns:a16="http://schemas.microsoft.com/office/drawing/2014/main" id="{27A9B347-75A9-481B-BC96-31A2D6EA21EA}"/>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7479" y="684910"/>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E8FA0EAC-6C58-49F4-A62C-C8102A412A4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1392" y="684910"/>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3FCF5F9-F320-48A6-9C41-123DBBC5DD00}"/>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803131" y="684910"/>
            <a:ext cx="243967" cy="267590"/>
          </a:xfrm>
          <a:prstGeom prst="rect">
            <a:avLst/>
          </a:prstGeom>
        </p:spPr>
      </p:pic>
      <p:pic>
        <p:nvPicPr>
          <p:cNvPr id="25" name="Picture 12">
            <a:extLst>
              <a:ext uri="{FF2B5EF4-FFF2-40B4-BE49-F238E27FC236}">
                <a16:creationId xmlns:a16="http://schemas.microsoft.com/office/drawing/2014/main" id="{1FFEFBD4-7A69-4C90-85C7-85E9210FECB0}"/>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77044" y="684910"/>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a:extLst>
              <a:ext uri="{FF2B5EF4-FFF2-40B4-BE49-F238E27FC236}">
                <a16:creationId xmlns:a16="http://schemas.microsoft.com/office/drawing/2014/main" id="{8917C2C5-5A7E-437B-A674-687A7AF38E71}"/>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255305" y="684910"/>
            <a:ext cx="243967" cy="267590"/>
          </a:xfrm>
          <a:prstGeom prst="rect">
            <a:avLst/>
          </a:prstGeom>
        </p:spPr>
      </p:pic>
      <p:pic>
        <p:nvPicPr>
          <p:cNvPr id="27" name="図 26">
            <a:extLst>
              <a:ext uri="{FF2B5EF4-FFF2-40B4-BE49-F238E27FC236}">
                <a16:creationId xmlns:a16="http://schemas.microsoft.com/office/drawing/2014/main" id="{503E52F0-AB94-4629-BA83-6F508D2C4030}"/>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529218" y="684910"/>
            <a:ext cx="243967" cy="267590"/>
          </a:xfrm>
          <a:prstGeom prst="rect">
            <a:avLst/>
          </a:prstGeom>
        </p:spPr>
      </p:pic>
      <p:pic>
        <p:nvPicPr>
          <p:cNvPr id="28" name="図 27">
            <a:extLst>
              <a:ext uri="{FF2B5EF4-FFF2-40B4-BE49-F238E27FC236}">
                <a16:creationId xmlns:a16="http://schemas.microsoft.com/office/drawing/2014/main" id="{BFDA508A-D593-4A6E-B397-2275C8E076BE}"/>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7898783" y="684910"/>
            <a:ext cx="243967" cy="267590"/>
          </a:xfrm>
          <a:prstGeom prst="rect">
            <a:avLst/>
          </a:prstGeom>
        </p:spPr>
      </p:pic>
      <p:pic>
        <p:nvPicPr>
          <p:cNvPr id="29" name="図 28">
            <a:extLst>
              <a:ext uri="{FF2B5EF4-FFF2-40B4-BE49-F238E27FC236}">
                <a16:creationId xmlns:a16="http://schemas.microsoft.com/office/drawing/2014/main" id="{46201FCF-6EB8-4D8B-AA77-E303193797AE}"/>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8720517" y="684910"/>
            <a:ext cx="243967" cy="267590"/>
          </a:xfrm>
          <a:prstGeom prst="rect">
            <a:avLst/>
          </a:prstGeom>
        </p:spPr>
      </p:pic>
      <p:pic>
        <p:nvPicPr>
          <p:cNvPr id="31" name="Picture 17">
            <a:extLst>
              <a:ext uri="{FF2B5EF4-FFF2-40B4-BE49-F238E27FC236}">
                <a16:creationId xmlns:a16="http://schemas.microsoft.com/office/drawing/2014/main" id="{77E27EBB-7FA2-4BAF-BF8B-13FA02DC3CB3}"/>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46609" y="684910"/>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a:extLst>
              <a:ext uri="{FF2B5EF4-FFF2-40B4-BE49-F238E27FC236}">
                <a16:creationId xmlns:a16="http://schemas.microsoft.com/office/drawing/2014/main" id="{4E915529-3D56-4A5C-905B-98A0232AF546}"/>
              </a:ext>
            </a:extLst>
          </p:cNvPr>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8172696" y="684910"/>
            <a:ext cx="243967" cy="267590"/>
          </a:xfrm>
          <a:prstGeom prst="rect">
            <a:avLst/>
          </a:prstGeom>
        </p:spPr>
      </p:pic>
      <p:pic>
        <p:nvPicPr>
          <p:cNvPr id="38" name="Picture 14">
            <a:extLst>
              <a:ext uri="{FF2B5EF4-FFF2-40B4-BE49-F238E27FC236}">
                <a16:creationId xmlns:a16="http://schemas.microsoft.com/office/drawing/2014/main" id="{902A755C-DFF8-4137-B929-9AAF60B20AA5}"/>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24870" y="684910"/>
            <a:ext cx="243967" cy="267590"/>
          </a:xfrm>
          <a:prstGeom prst="rect">
            <a:avLst/>
          </a:prstGeom>
          <a:noFill/>
          <a:extLst>
            <a:ext uri="{909E8E84-426E-40DD-AFC4-6F175D3DCCD1}">
              <a14:hiddenFill xmlns:a14="http://schemas.microsoft.com/office/drawing/2010/main">
                <a:solidFill>
                  <a:srgbClr val="FFFFFF"/>
                </a:solidFill>
              </a14:hiddenFill>
            </a:ext>
          </a:extLst>
        </p:spPr>
      </p:pic>
      <p:pic>
        <p:nvPicPr>
          <p:cNvPr id="40" name="図 39">
            <a:extLst>
              <a:ext uri="{FF2B5EF4-FFF2-40B4-BE49-F238E27FC236}">
                <a16:creationId xmlns:a16="http://schemas.microsoft.com/office/drawing/2014/main" id="{6741424F-92BB-4B6F-B7AB-F90BBB6D486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5433566" y="684910"/>
            <a:ext cx="243967" cy="267590"/>
          </a:xfrm>
          <a:prstGeom prst="rect">
            <a:avLst/>
          </a:prstGeom>
        </p:spPr>
      </p:pic>
      <p:pic>
        <p:nvPicPr>
          <p:cNvPr id="41" name="図 40">
            <a:extLst>
              <a:ext uri="{FF2B5EF4-FFF2-40B4-BE49-F238E27FC236}">
                <a16:creationId xmlns:a16="http://schemas.microsoft.com/office/drawing/2014/main" id="{C6EE96C0-8A5E-4500-B91E-FDB90A16806D}"/>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7350957" y="684910"/>
            <a:ext cx="243967" cy="267590"/>
          </a:xfrm>
          <a:prstGeom prst="rect">
            <a:avLst/>
          </a:prstGeom>
        </p:spPr>
      </p:pic>
      <p:sp>
        <p:nvSpPr>
          <p:cNvPr id="30" name="正方形/長方形 29">
            <a:extLst>
              <a:ext uri="{FF2B5EF4-FFF2-40B4-BE49-F238E27FC236}">
                <a16:creationId xmlns:a16="http://schemas.microsoft.com/office/drawing/2014/main" id="{226A1E4B-FB3D-4891-BF42-0E063C8EB561}"/>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412970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2110834"/>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基本目標⑥　誰もが健康で活躍できるまちをつくる</a:t>
            </a: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障がい者の職場定着に向けた雇用事業主への支援等、多様な人材が活躍できる環境整備に向けた取組を進めました。また、府の健康アプリ「アスマイル」の利用促進や「健活</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」など府民の健康づくりの推進に取り組みました。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500"/>
              </a:lnSpc>
            </a:pP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○府内民間企業の障がい者実雇用率：</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0.1</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ポイント上昇しました。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○健康寿命：男女ともに</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目標値には到達しませんでしたが、女性は策定時から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0.17</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歳延伸しました。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33" name="テキスト ボックス 32">
            <a:extLst>
              <a:ext uri="{FF2B5EF4-FFF2-40B4-BE49-F238E27FC236}">
                <a16:creationId xmlns:a16="http://schemas.microsoft.com/office/drawing/2014/main" id="{7F506982-D1C0-4330-A41B-8815209BF54F}"/>
              </a:ext>
            </a:extLst>
          </p:cNvPr>
          <p:cNvSpPr txBox="1"/>
          <p:nvPr/>
        </p:nvSpPr>
        <p:spPr>
          <a:xfrm>
            <a:off x="651085" y="6129053"/>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8" name="表 17">
            <a:extLst>
              <a:ext uri="{FF2B5EF4-FFF2-40B4-BE49-F238E27FC236}">
                <a16:creationId xmlns:a16="http://schemas.microsoft.com/office/drawing/2014/main" id="{56C9239C-FD6C-4489-BA39-3E2F974E472A}"/>
              </a:ext>
            </a:extLst>
          </p:cNvPr>
          <p:cNvGraphicFramePr>
            <a:graphicFrameLocks noGrp="1"/>
          </p:cNvGraphicFramePr>
          <p:nvPr>
            <p:extLst>
              <p:ext uri="{D42A27DB-BD31-4B8C-83A1-F6EECF244321}">
                <p14:modId xmlns:p14="http://schemas.microsoft.com/office/powerpoint/2010/main" val="1443725632"/>
              </p:ext>
            </p:extLst>
          </p:nvPr>
        </p:nvGraphicFramePr>
        <p:xfrm>
          <a:off x="453261" y="2844902"/>
          <a:ext cx="8173654" cy="3251840"/>
        </p:xfrm>
        <a:graphic>
          <a:graphicData uri="http://schemas.openxmlformats.org/drawingml/2006/table">
            <a:tbl>
              <a:tblPr firstRow="1" bandRow="1">
                <a:tableStyleId>{F5AB1C69-6EDB-4FF4-983F-18BD219EF322}</a:tableStyleId>
              </a:tblPr>
              <a:tblGrid>
                <a:gridCol w="360000">
                  <a:extLst>
                    <a:ext uri="{9D8B030D-6E8A-4147-A177-3AD203B41FA5}">
                      <a16:colId xmlns:a16="http://schemas.microsoft.com/office/drawing/2014/main" val="3653900842"/>
                    </a:ext>
                  </a:extLst>
                </a:gridCol>
                <a:gridCol w="1953929">
                  <a:extLst>
                    <a:ext uri="{9D8B030D-6E8A-4147-A177-3AD203B41FA5}">
                      <a16:colId xmlns:a16="http://schemas.microsoft.com/office/drawing/2014/main" val="1433173782"/>
                    </a:ext>
                  </a:extLst>
                </a:gridCol>
                <a:gridCol w="1085844">
                  <a:extLst>
                    <a:ext uri="{9D8B030D-6E8A-4147-A177-3AD203B41FA5}">
                      <a16:colId xmlns:a16="http://schemas.microsoft.com/office/drawing/2014/main" val="1700687111"/>
                    </a:ext>
                  </a:extLst>
                </a:gridCol>
                <a:gridCol w="1278196">
                  <a:extLst>
                    <a:ext uri="{9D8B030D-6E8A-4147-A177-3AD203B41FA5}">
                      <a16:colId xmlns:a16="http://schemas.microsoft.com/office/drawing/2014/main" val="304697467"/>
                    </a:ext>
                  </a:extLst>
                </a:gridCol>
                <a:gridCol w="720000">
                  <a:extLst>
                    <a:ext uri="{9D8B030D-6E8A-4147-A177-3AD203B41FA5}">
                      <a16:colId xmlns:a16="http://schemas.microsoft.com/office/drawing/2014/main" val="779577336"/>
                    </a:ext>
                  </a:extLst>
                </a:gridCol>
                <a:gridCol w="1199185">
                  <a:extLst>
                    <a:ext uri="{9D8B030D-6E8A-4147-A177-3AD203B41FA5}">
                      <a16:colId xmlns:a16="http://schemas.microsoft.com/office/drawing/2014/main" val="1469281846"/>
                    </a:ext>
                  </a:extLst>
                </a:gridCol>
                <a:gridCol w="1576500">
                  <a:extLst>
                    <a:ext uri="{9D8B030D-6E8A-4147-A177-3AD203B41FA5}">
                      <a16:colId xmlns:a16="http://schemas.microsoft.com/office/drawing/2014/main" val="2846926037"/>
                    </a:ext>
                  </a:extLst>
                </a:gridCol>
              </a:tblGrid>
              <a:tr h="34632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bg1"/>
                          </a:solidFill>
                        </a:rPr>
                        <a:t>〔</a:t>
                      </a:r>
                      <a:r>
                        <a:rPr kumimoji="1" lang="ja-JP" altLang="en-US" sz="800" b="1" dirty="0">
                          <a:solidFill>
                            <a:schemeClr val="bg1"/>
                          </a:solidFill>
                        </a:rPr>
                        <a:t>　</a:t>
                      </a:r>
                      <a:r>
                        <a:rPr kumimoji="1" lang="en-US" altLang="ja-JP" sz="800" b="1" dirty="0">
                          <a:solidFill>
                            <a:schemeClr val="bg1"/>
                          </a:solidFill>
                        </a:rPr>
                        <a:t>〕</a:t>
                      </a:r>
                      <a:r>
                        <a:rPr kumimoji="1" lang="ja-JP" altLang="en-US" sz="800" b="1" dirty="0">
                          <a:solidFill>
                            <a:schemeClr val="bg1"/>
                          </a:solidFill>
                        </a:rPr>
                        <a:t>は、策定時からの増減</a:t>
                      </a:r>
                      <a:endParaRPr kumimoji="1" lang="ja-JP" altLang="en-US" sz="8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hMerge="1">
                  <a:txBody>
                    <a:bodyPr/>
                    <a:lstStyle/>
                    <a:p>
                      <a:endParaRPr kumimoji="1" lang="ja-JP" altLang="en-US"/>
                    </a:p>
                  </a:txBody>
                  <a:tcPr/>
                </a:tc>
                <a:extLst>
                  <a:ext uri="{0D108BD9-81ED-4DB2-BD59-A6C34878D82A}">
                    <a16:rowId xmlns:a16="http://schemas.microsoft.com/office/drawing/2014/main" val="1774114639"/>
                  </a:ext>
                </a:extLst>
              </a:tr>
              <a:tr h="361971">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ea"/>
                          <a:ea typeface="+mn-ea"/>
                          <a:cs typeface="+mn-cs"/>
                        </a:rPr>
                        <a:t>21</a:t>
                      </a:r>
                      <a:endParaRPr kumimoji="1" lang="ja-JP" altLang="en-US" sz="1000" b="1" kern="1200" dirty="0">
                        <a:solidFill>
                          <a:schemeClr val="tx1"/>
                        </a:solidFill>
                        <a:latin typeface="+mn-ea"/>
                        <a:ea typeface="+mn-ea"/>
                        <a:cs typeface="+mn-cs"/>
                      </a:endParaRPr>
                    </a:p>
                  </a:txBody>
                  <a:tcPr marL="74295" marR="74295" marT="37148" marB="37148" anchor="ctr">
                    <a:solidFill>
                      <a:srgbClr val="FFE6CC"/>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府内民間企業の障がい者実雇用率</a:t>
                      </a:r>
                      <a:br>
                        <a:rPr kumimoji="1" lang="en-US" altLang="ja-JP" sz="1000" b="1" kern="1200" dirty="0">
                          <a:solidFill>
                            <a:schemeClr val="tx1"/>
                          </a:solidFill>
                        </a:rPr>
                      </a:br>
                      <a:r>
                        <a:rPr kumimoji="1" lang="ja-JP" altLang="en-US" sz="1000" b="1" kern="1200" dirty="0">
                          <a:solidFill>
                            <a:schemeClr val="tx1"/>
                          </a:solidFill>
                          <a:latin typeface="+mn-ea"/>
                          <a:ea typeface="+mn-ea"/>
                        </a:rPr>
                        <a:t>：</a:t>
                      </a:r>
                      <a:r>
                        <a:rPr kumimoji="1" lang="en-US" altLang="ja-JP" sz="1000" b="1" kern="1200" dirty="0">
                          <a:solidFill>
                            <a:schemeClr val="tx1"/>
                          </a:solidFill>
                          <a:latin typeface="+mn-ea"/>
                          <a:ea typeface="+mn-ea"/>
                        </a:rPr>
                        <a:t>2027.6</a:t>
                      </a:r>
                      <a:r>
                        <a:rPr kumimoji="1" lang="ja-JP" altLang="en-US" sz="1000" b="1" kern="1200" dirty="0">
                          <a:solidFill>
                            <a:schemeClr val="tx1"/>
                          </a:solidFill>
                          <a:latin typeface="+mn-ea"/>
                          <a:ea typeface="+mn-ea"/>
                        </a:rPr>
                        <a:t>時点　</a:t>
                      </a:r>
                      <a:r>
                        <a:rPr kumimoji="1" lang="en-US" altLang="ja-JP" sz="1000" b="1" kern="1200" dirty="0">
                          <a:solidFill>
                            <a:schemeClr val="tx1"/>
                          </a:solidFill>
                          <a:latin typeface="+mn-ea"/>
                          <a:ea typeface="+mn-ea"/>
                        </a:rPr>
                        <a:t>2.7</a:t>
                      </a:r>
                      <a:r>
                        <a:rPr kumimoji="1" lang="ja-JP" altLang="en-US" sz="1000" b="1" kern="1200" dirty="0">
                          <a:solidFill>
                            <a:schemeClr val="tx1"/>
                          </a:solidFill>
                          <a:latin typeface="+mn-ea"/>
                          <a:ea typeface="+mn-ea"/>
                        </a:rPr>
                        <a:t>％</a:t>
                      </a:r>
                      <a:endParaRPr kumimoji="1" lang="ja-JP" altLang="en-US" sz="1000" b="1" kern="1200" dirty="0">
                        <a:solidFill>
                          <a:schemeClr val="tx1"/>
                        </a:solidFill>
                        <a:latin typeface="+mn-ea"/>
                        <a:ea typeface="+mn-ea"/>
                        <a:cs typeface="+mn-cs"/>
                      </a:endParaRPr>
                    </a:p>
                  </a:txBody>
                  <a:tcPr marL="74295" marR="74295" marT="37148" marB="37148" anchor="ctr">
                    <a:solidFill>
                      <a:srgbClr val="FFE6CC"/>
                    </a:solidFill>
                  </a:tcPr>
                </a:tc>
                <a:tc rowSpan="2">
                  <a:txBody>
                    <a:bodyPr/>
                    <a:lstStyle/>
                    <a:p>
                      <a:pPr algn="l" fontAlgn="ctr"/>
                      <a:r>
                        <a:rPr lang="en-US" altLang="ja-JP" sz="1000" b="0" u="none" strike="noStrike" dirty="0">
                          <a:solidFill>
                            <a:schemeClr val="tx1"/>
                          </a:solidFill>
                          <a:effectLst/>
                          <a:latin typeface="+mn-ea"/>
                          <a:ea typeface="+mn-ea"/>
                        </a:rPr>
                        <a:t> 【2023</a:t>
                      </a:r>
                      <a:r>
                        <a:rPr lang="ja-JP" altLang="en-US" sz="1000" b="0" u="none" strike="noStrike" dirty="0">
                          <a:solidFill>
                            <a:schemeClr val="tx1"/>
                          </a:solidFill>
                          <a:effectLst/>
                          <a:latin typeface="+mn-ea"/>
                          <a:ea typeface="+mn-ea"/>
                        </a:rPr>
                        <a:t>年</a:t>
                      </a:r>
                      <a:r>
                        <a:rPr lang="en-US" altLang="ja-JP" sz="1000" b="0" u="none" strike="noStrike" dirty="0">
                          <a:solidFill>
                            <a:schemeClr val="tx1"/>
                          </a:solidFill>
                          <a:effectLst/>
                          <a:latin typeface="+mn-ea"/>
                          <a:ea typeface="+mn-ea"/>
                        </a:rPr>
                        <a:t>】</a:t>
                      </a:r>
                      <a:br>
                        <a:rPr lang="en-US" altLang="ja-JP" sz="1000" b="0" u="none" strike="noStrike" dirty="0">
                          <a:solidFill>
                            <a:schemeClr val="tx1"/>
                          </a:solidFill>
                          <a:effectLst/>
                          <a:latin typeface="+mn-ea"/>
                          <a:ea typeface="+mn-ea"/>
                        </a:rPr>
                      </a:br>
                      <a:r>
                        <a:rPr lang="en-US" altLang="ja-JP" sz="1000" b="0" u="none" strike="noStrike" dirty="0">
                          <a:solidFill>
                            <a:schemeClr val="tx1"/>
                          </a:solidFill>
                          <a:effectLst/>
                          <a:latin typeface="+mn-ea"/>
                          <a:ea typeface="+mn-ea"/>
                        </a:rPr>
                        <a:t> 2.35</a:t>
                      </a:r>
                      <a:r>
                        <a:rPr lang="ja-JP" altLang="en-US" sz="1000" b="0" u="none" strike="noStrike" dirty="0">
                          <a:solidFill>
                            <a:schemeClr val="tx1"/>
                          </a:solidFill>
                          <a:effectLst/>
                          <a:latin typeface="+mn-ea"/>
                          <a:ea typeface="+mn-ea"/>
                        </a:rPr>
                        <a:t>％</a:t>
                      </a:r>
                      <a:br>
                        <a:rPr lang="ja-JP" altLang="en-US" sz="1000" b="0" u="none" strike="noStrike" dirty="0">
                          <a:solidFill>
                            <a:schemeClr val="tx1"/>
                          </a:solidFill>
                          <a:effectLst/>
                          <a:latin typeface="+mn-ea"/>
                          <a:ea typeface="+mn-ea"/>
                        </a:rPr>
                      </a:br>
                      <a:r>
                        <a:rPr lang="ja-JP" altLang="en-US" sz="1000" b="0" u="none" strike="noStrike" dirty="0">
                          <a:solidFill>
                            <a:schemeClr val="tx1"/>
                          </a:solidFill>
                          <a:effectLst/>
                          <a:latin typeface="+mn-ea"/>
                          <a:ea typeface="+mn-ea"/>
                        </a:rPr>
                        <a:t> </a:t>
                      </a:r>
                      <a:r>
                        <a:rPr lang="en-US" altLang="ja-JP" sz="1000" b="0" u="none" strike="noStrike" dirty="0">
                          <a:solidFill>
                            <a:schemeClr val="tx1"/>
                          </a:solidFill>
                          <a:effectLst/>
                          <a:latin typeface="+mn-ea"/>
                          <a:ea typeface="+mn-ea"/>
                        </a:rPr>
                        <a:t>※2023.6.1</a:t>
                      </a:r>
                      <a:r>
                        <a:rPr lang="ja-JP" altLang="en-US" sz="1000" b="0" u="none" strike="noStrike" dirty="0">
                          <a:solidFill>
                            <a:schemeClr val="tx1"/>
                          </a:solidFill>
                          <a:effectLst/>
                          <a:latin typeface="+mn-ea"/>
                          <a:ea typeface="+mn-ea"/>
                        </a:rPr>
                        <a:t>時点</a:t>
                      </a:r>
                      <a:endParaRPr lang="ja-JP" altLang="en-US" sz="1000" b="0" i="0" u="none" strike="noStrike" dirty="0">
                        <a:solidFill>
                          <a:schemeClr val="tx1"/>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solidFill>
                      <a:srgbClr val="FFE6CC"/>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1000" dirty="0">
                          <a:solidFill>
                            <a:schemeClr val="tx1"/>
                          </a:solidFill>
                          <a:latin typeface="+mn-ea"/>
                          <a:ea typeface="+mn-ea"/>
                        </a:rPr>
                        <a:t>【2025</a:t>
                      </a:r>
                      <a:r>
                        <a:rPr kumimoji="1" lang="ja-JP" altLang="en-US" sz="1000" dirty="0">
                          <a:solidFill>
                            <a:schemeClr val="tx1"/>
                          </a:solidFill>
                          <a:latin typeface="+mn-ea"/>
                          <a:ea typeface="+mn-ea"/>
                        </a:rPr>
                        <a:t>年</a:t>
                      </a:r>
                      <a:r>
                        <a:rPr kumimoji="1" lang="en-US" altLang="ja-JP" sz="1000" dirty="0">
                          <a:solidFill>
                            <a:schemeClr val="tx1"/>
                          </a:solidFill>
                          <a:latin typeface="+mn-ea"/>
                          <a:ea typeface="+mn-ea"/>
                        </a:rPr>
                        <a:t>】</a:t>
                      </a:r>
                    </a:p>
                    <a:p>
                      <a:pPr algn="l"/>
                      <a:r>
                        <a:rPr kumimoji="1" lang="en-US" altLang="ja-JP" sz="1000" dirty="0">
                          <a:solidFill>
                            <a:schemeClr val="tx1"/>
                          </a:solidFill>
                          <a:latin typeface="+mn-ea"/>
                          <a:ea typeface="+mn-ea"/>
                        </a:rPr>
                        <a:t>2.45% 〔</a:t>
                      </a:r>
                      <a:r>
                        <a:rPr kumimoji="1" lang="en-US" altLang="ja-JP" sz="1000" b="0" dirty="0">
                          <a:solidFill>
                            <a:schemeClr val="tx1"/>
                          </a:solidFill>
                          <a:latin typeface="+mn-ea"/>
                          <a:ea typeface="+mn-ea"/>
                        </a:rPr>
                        <a:t>+0.10〕</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solidFill>
                      <a:srgbClr val="FFE6CC"/>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400" b="1" dirty="0">
                          <a:solidFill>
                            <a:schemeClr val="tx1"/>
                          </a:solidFill>
                        </a:rPr>
                        <a:t>Ｂ</a:t>
                      </a:r>
                      <a:endParaRPr kumimoji="1" lang="en-US" altLang="ja-JP" sz="1400" b="1"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ea"/>
                          <a:ea typeface="+mn-ea"/>
                        </a:rPr>
                        <a:t>障がい者実雇用率</a:t>
                      </a:r>
                      <a:endParaRPr kumimoji="1" lang="en-US" altLang="ja-JP" sz="800" dirty="0">
                        <a:solidFill>
                          <a:schemeClr val="tx1"/>
                        </a:solidFill>
                        <a:latin typeface="+mn-ea"/>
                        <a:ea typeface="+mn-ea"/>
                      </a:endParaRPr>
                    </a:p>
                  </a:txBody>
                  <a:tcPr marL="74295" marR="74295" marT="37148" marB="37148" anchor="ctr">
                    <a:solidFill>
                      <a:srgbClr val="FFE6CC"/>
                    </a:solidFill>
                  </a:tcP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2023</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2.33</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2025</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2.41</a:t>
                      </a:r>
                      <a:r>
                        <a:rPr kumimoji="1" lang="ja-JP" altLang="en-US" sz="800" dirty="0">
                          <a:solidFill>
                            <a:schemeClr val="tx1"/>
                          </a:solidFill>
                          <a:latin typeface="+mn-ea"/>
                          <a:ea typeface="+mn-ea"/>
                        </a:rPr>
                        <a:t>％</a:t>
                      </a:r>
                    </a:p>
                  </a:txBody>
                  <a:tcPr marL="74295" marR="74295" marT="37148" marB="37148" anchor="ctr">
                    <a:solidFill>
                      <a:srgbClr val="FFE6CC"/>
                    </a:solidFill>
                  </a:tcPr>
                </a:tc>
                <a:extLst>
                  <a:ext uri="{0D108BD9-81ED-4DB2-BD59-A6C34878D82A}">
                    <a16:rowId xmlns:a16="http://schemas.microsoft.com/office/drawing/2014/main" val="204219051"/>
                  </a:ext>
                </a:extLst>
              </a:tr>
              <a:tr h="790900">
                <a:tc vMerge="1">
                  <a:txBody>
                    <a:bodyPr/>
                    <a:lstStyle/>
                    <a:p>
                      <a:endParaRPr kumimoji="1" lang="ja-JP" altLang="en-US"/>
                    </a:p>
                  </a:txBody>
                  <a:tcPr/>
                </a:tc>
                <a:tc vMerge="1">
                  <a:txBody>
                    <a:bodyPr/>
                    <a:lstStyle/>
                    <a:p>
                      <a:pPr marL="171450" indent="-171450" algn="l" defTabSz="914400" rtl="0" eaLnBrk="1" latinLnBrk="0" hangingPunct="1">
                        <a:buFont typeface="Meiryo UI" panose="020B0604030504040204" pitchFamily="50" charset="-128"/>
                        <a:buChar char="○"/>
                      </a:pPr>
                      <a:endParaRPr kumimoji="1" lang="ja-JP" altLang="en-US" sz="1000" b="1" kern="1200" dirty="0">
                        <a:solidFill>
                          <a:schemeClr val="tx1"/>
                        </a:solidFill>
                        <a:latin typeface="+mn-lt"/>
                        <a:ea typeface="+mn-ea"/>
                        <a:cs typeface="+mn-cs"/>
                      </a:endParaRPr>
                    </a:p>
                  </a:txBody>
                  <a:tcPr marL="74295" marR="74295" marT="37148" marB="37148" anchor="ctr"/>
                </a:tc>
                <a:tc vMerge="1">
                  <a:txBody>
                    <a:bodyPr/>
                    <a:lstStyle/>
                    <a:p>
                      <a:pPr algn="l" fontAlgn="ctr"/>
                      <a:endParaRPr lang="ja-JP" altLang="en-US" sz="1000" b="0" i="0" u="none" strike="noStrike" dirty="0">
                        <a:solidFill>
                          <a:srgbClr val="000000"/>
                        </a:solidFill>
                        <a:effectLst/>
                        <a:latin typeface="+mn-ea"/>
                        <a:ea typeface="+mn-ea"/>
                      </a:endParaRPr>
                    </a:p>
                  </a:txBody>
                  <a:tcPr marL="0" marR="0" marT="0" marB="0" anchor="ctr">
                    <a:lnR w="19050" cap="flat" cmpd="sng" algn="ctr">
                      <a:solidFill>
                        <a:srgbClr val="FF0000"/>
                      </a:solidFill>
                      <a:prstDash val="solid"/>
                      <a:round/>
                      <a:headEnd type="none" w="med" len="med"/>
                      <a:tailEnd type="none" w="med" len="med"/>
                    </a:lnR>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b="0" dirty="0">
                        <a:solidFill>
                          <a:schemeClr val="tx1"/>
                        </a:solidFill>
                        <a:latin typeface="+mn-ea"/>
                        <a:ea typeface="+mn-ea"/>
                      </a:endParaRPr>
                    </a:p>
                  </a:txBody>
                  <a:tcPr marL="74295" marR="74295" marT="37148" marB="37148" anchor="ctr">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vMerge="1">
                  <a:txBody>
                    <a:bodyPr/>
                    <a:lstStyle/>
                    <a:p>
                      <a:pPr algn="ctr"/>
                      <a:endParaRPr kumimoji="1" lang="en-US" altLang="ja-JP" sz="1400" b="1" dirty="0">
                        <a:solidFill>
                          <a:schemeClr val="tx1"/>
                        </a:solidFill>
                        <a:latin typeface="+mn-ea"/>
                        <a:ea typeface="+mn-ea"/>
                      </a:endParaRPr>
                    </a:p>
                  </a:txBody>
                  <a:tcPr marL="74295" marR="74295" marT="37148" marB="37148" anchor="ctr">
                    <a:lnL w="19050" cap="flat" cmpd="sng" algn="ctr">
                      <a:solidFill>
                        <a:srgbClr val="FF0000"/>
                      </a:solidFill>
                      <a:prstDash val="solid"/>
                      <a:round/>
                      <a:headEnd type="none" w="med" len="med"/>
                      <a:tailEnd type="none" w="med" len="med"/>
                    </a:lnL>
                  </a:tcPr>
                </a:tc>
                <a:tc>
                  <a:txBody>
                    <a:bodyPr/>
                    <a:lstStyle/>
                    <a:p>
                      <a:pPr algn="l"/>
                      <a:r>
                        <a:rPr kumimoji="1" lang="ja-JP" altLang="en-US" sz="800" dirty="0">
                          <a:solidFill>
                            <a:schemeClr val="tx1"/>
                          </a:solidFill>
                          <a:latin typeface="+mn-ea"/>
                          <a:ea typeface="+mn-ea"/>
                        </a:rPr>
                        <a:t>法定雇用率達成企業の割合</a:t>
                      </a:r>
                      <a:endParaRPr kumimoji="1" lang="en-US" altLang="ja-JP" sz="800" dirty="0">
                        <a:solidFill>
                          <a:schemeClr val="tx1"/>
                        </a:solidFill>
                        <a:latin typeface="+mn-ea"/>
                        <a:ea typeface="+mn-ea"/>
                      </a:endParaRPr>
                    </a:p>
                  </a:txBody>
                  <a:tcPr marL="74295" marR="74295" marT="37148" marB="37148" anchor="ctr">
                    <a:solidFill>
                      <a:srgbClr val="FFF3E7"/>
                    </a:solidFill>
                  </a:tcP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2023</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46.1</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2025</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41.4</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2023</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50.1</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2025</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46.0</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txBody>
                  <a:tcPr marL="74295" marR="74295" marT="37148" marB="37148" anchor="ctr"/>
                </a:tc>
                <a:extLst>
                  <a:ext uri="{0D108BD9-81ED-4DB2-BD59-A6C34878D82A}">
                    <a16:rowId xmlns:a16="http://schemas.microsoft.com/office/drawing/2014/main" val="3482339595"/>
                  </a:ext>
                </a:extLst>
              </a:tr>
              <a:tr h="638701">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22</a:t>
                      </a:r>
                    </a:p>
                  </a:txBody>
                  <a:tcPr marL="74295" marR="74295" marT="37148" marB="37148" anchor="ctr">
                    <a:solidFill>
                      <a:srgbClr val="FFF3E7"/>
                    </a:solidFill>
                  </a:tcPr>
                </a:tc>
                <a:tc rowSpan="2">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健康寿命</a:t>
                      </a:r>
                      <a:br>
                        <a:rPr kumimoji="1" lang="en-US" altLang="ja-JP" sz="1000" b="1" kern="1200" dirty="0">
                          <a:solidFill>
                            <a:schemeClr val="tx1"/>
                          </a:solidFill>
                        </a:rPr>
                      </a:br>
                      <a:r>
                        <a:rPr kumimoji="1" lang="ja-JP" altLang="en-US" sz="1000" b="1" kern="1200" dirty="0">
                          <a:solidFill>
                            <a:schemeClr val="tx1"/>
                          </a:solidFill>
                        </a:rPr>
                        <a:t>：</a:t>
                      </a:r>
                      <a:r>
                        <a:rPr kumimoji="1" lang="en-US" altLang="ja-JP" sz="1000" b="1" kern="1200" dirty="0">
                          <a:solidFill>
                            <a:schemeClr val="tx1"/>
                          </a:solidFill>
                        </a:rPr>
                        <a:t>2019</a:t>
                      </a:r>
                      <a:r>
                        <a:rPr kumimoji="1" lang="ja-JP" altLang="en-US" sz="1000" b="1" kern="1200" dirty="0">
                          <a:solidFill>
                            <a:schemeClr val="tx1"/>
                          </a:solidFill>
                        </a:rPr>
                        <a:t>年から３歳以上延伸</a:t>
                      </a:r>
                      <a:r>
                        <a:rPr kumimoji="1" lang="en-US" altLang="ja-JP" sz="1000" b="1" kern="1200" dirty="0">
                          <a:solidFill>
                            <a:schemeClr val="tx1"/>
                          </a:solidFill>
                        </a:rPr>
                        <a:t>【2035</a:t>
                      </a:r>
                      <a:r>
                        <a:rPr kumimoji="1" lang="ja-JP" altLang="en-US" sz="1000" b="1" kern="1200" dirty="0">
                          <a:solidFill>
                            <a:schemeClr val="tx1"/>
                          </a:solidFill>
                        </a:rPr>
                        <a:t>年度まで</a:t>
                      </a:r>
                      <a:r>
                        <a:rPr kumimoji="1" lang="en-US" altLang="ja-JP" sz="1000" b="1" kern="1200" dirty="0">
                          <a:solidFill>
                            <a:schemeClr val="tx1"/>
                          </a:solidFill>
                        </a:rPr>
                        <a:t>】</a:t>
                      </a:r>
                      <a:endParaRPr kumimoji="1" lang="en-US" altLang="ja-JP" sz="1000" b="1" kern="1200" dirty="0">
                        <a:solidFill>
                          <a:schemeClr val="tx1"/>
                        </a:solidFill>
                        <a:latin typeface="+mn-lt"/>
                        <a:ea typeface="+mn-ea"/>
                        <a:cs typeface="+mn-cs"/>
                      </a:endParaRPr>
                    </a:p>
                  </a:txBody>
                  <a:tcPr marL="74295" marR="74295" marT="37148" marB="37148" anchor="ctr">
                    <a:solidFill>
                      <a:srgbClr val="FFF3E7"/>
                    </a:solidFill>
                  </a:tcPr>
                </a:tc>
                <a:tc rowSpan="2">
                  <a:txBody>
                    <a:bodyPr/>
                    <a:lstStyle/>
                    <a:p>
                      <a:pPr algn="l" fontAlgn="ctr"/>
                      <a:r>
                        <a:rPr lang="en-US" altLang="ja-JP" sz="1000" b="0" u="none" strike="noStrike" dirty="0">
                          <a:solidFill>
                            <a:schemeClr val="tx1"/>
                          </a:solidFill>
                          <a:effectLst/>
                        </a:rPr>
                        <a:t> 【2019</a:t>
                      </a:r>
                      <a:r>
                        <a:rPr lang="ja-JP" altLang="en-US" sz="1000" b="0" u="none" strike="noStrike" dirty="0">
                          <a:solidFill>
                            <a:schemeClr val="tx1"/>
                          </a:solidFill>
                          <a:effectLst/>
                        </a:rPr>
                        <a:t>年</a:t>
                      </a:r>
                      <a:r>
                        <a:rPr lang="en-US" altLang="ja-JP" sz="1000" b="0" u="none" strike="noStrike" dirty="0">
                          <a:solidFill>
                            <a:schemeClr val="tx1"/>
                          </a:solidFill>
                          <a:effectLst/>
                        </a:rPr>
                        <a:t>】</a:t>
                      </a:r>
                      <a:br>
                        <a:rPr lang="en-US" altLang="ja-JP" sz="1000" b="0" u="none" strike="noStrike" dirty="0">
                          <a:solidFill>
                            <a:schemeClr val="tx1"/>
                          </a:solidFill>
                          <a:effectLst/>
                        </a:rPr>
                      </a:br>
                      <a:r>
                        <a:rPr lang="en-US" altLang="ja-JP" sz="1000" b="0" u="none" strike="noStrike" dirty="0">
                          <a:solidFill>
                            <a:schemeClr val="tx1"/>
                          </a:solidFill>
                          <a:effectLst/>
                        </a:rPr>
                        <a:t> </a:t>
                      </a:r>
                      <a:r>
                        <a:rPr lang="ja-JP" altLang="en-US" sz="1000" b="0" u="none" strike="noStrike" dirty="0">
                          <a:solidFill>
                            <a:schemeClr val="tx1"/>
                          </a:solidFill>
                          <a:effectLst/>
                        </a:rPr>
                        <a:t>男性：</a:t>
                      </a:r>
                      <a:r>
                        <a:rPr lang="en-US" altLang="ja-JP" sz="1000" b="0" u="none" strike="noStrike" dirty="0">
                          <a:solidFill>
                            <a:schemeClr val="tx1"/>
                          </a:solidFill>
                          <a:effectLst/>
                        </a:rPr>
                        <a:t>71.88</a:t>
                      </a:r>
                      <a:r>
                        <a:rPr lang="ja-JP" altLang="en-US" sz="1000" b="0" u="none" strike="noStrike" dirty="0">
                          <a:solidFill>
                            <a:schemeClr val="tx1"/>
                          </a:solidFill>
                          <a:effectLst/>
                        </a:rPr>
                        <a:t>歳</a:t>
                      </a:r>
                      <a:endParaRPr lang="en-US" altLang="ja-JP" sz="1000" b="0" u="none" strike="noStrike" dirty="0">
                        <a:solidFill>
                          <a:schemeClr val="tx1"/>
                        </a:solidFill>
                        <a:effectLst/>
                      </a:endParaRPr>
                    </a:p>
                    <a:p>
                      <a:pPr algn="l" fontAlgn="ctr"/>
                      <a:r>
                        <a:rPr lang="ja-JP" altLang="en-US" sz="1000" b="0" u="none" strike="noStrike" dirty="0">
                          <a:solidFill>
                            <a:schemeClr val="tx1"/>
                          </a:solidFill>
                          <a:effectLst/>
                        </a:rPr>
                        <a:t> 女性：</a:t>
                      </a:r>
                      <a:r>
                        <a:rPr lang="en-US" altLang="ja-JP" sz="1000" b="0" u="none" strike="noStrike" dirty="0">
                          <a:solidFill>
                            <a:schemeClr val="tx1"/>
                          </a:solidFill>
                          <a:effectLst/>
                        </a:rPr>
                        <a:t>74.78</a:t>
                      </a:r>
                      <a:r>
                        <a:rPr lang="ja-JP" altLang="en-US" sz="1000" b="0" u="none" strike="noStrike" dirty="0">
                          <a:solidFill>
                            <a:schemeClr val="tx1"/>
                          </a:solidFill>
                          <a:effectLst/>
                        </a:rPr>
                        <a:t>歳</a:t>
                      </a:r>
                      <a:endParaRPr lang="ja-JP" altLang="en-US" sz="1000" b="0" i="0" u="none" strike="noStrike" dirty="0">
                        <a:solidFill>
                          <a:schemeClr val="tx1"/>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solidFill>
                      <a:srgbClr val="FFF3E7"/>
                    </a:solidFill>
                  </a:tcPr>
                </a:tc>
                <a:tc rowSpan="2">
                  <a:txBody>
                    <a:bodyPr/>
                    <a:lstStyle/>
                    <a:p>
                      <a:pPr algn="l"/>
                      <a:r>
                        <a:rPr kumimoji="1" lang="en-US" altLang="ja-JP" sz="1000" dirty="0">
                          <a:solidFill>
                            <a:schemeClr val="tx1"/>
                          </a:solidFill>
                        </a:rPr>
                        <a:t>【2022</a:t>
                      </a:r>
                      <a:r>
                        <a:rPr kumimoji="1" lang="ja-JP" altLang="en-US" sz="1000" dirty="0">
                          <a:solidFill>
                            <a:schemeClr val="tx1"/>
                          </a:solidFill>
                        </a:rPr>
                        <a:t>年</a:t>
                      </a:r>
                      <a:r>
                        <a:rPr kumimoji="1" lang="en-US" altLang="ja-JP" sz="1000" dirty="0">
                          <a:solidFill>
                            <a:schemeClr val="tx1"/>
                          </a:solidFill>
                        </a:rPr>
                        <a:t>】</a:t>
                      </a:r>
                    </a:p>
                    <a:p>
                      <a:pPr algn="l"/>
                      <a:r>
                        <a:rPr kumimoji="1" lang="ja-JP" altLang="en-US" sz="1000" dirty="0">
                          <a:solidFill>
                            <a:schemeClr val="tx1"/>
                          </a:solidFill>
                        </a:rPr>
                        <a:t>男性</a:t>
                      </a:r>
                      <a:r>
                        <a:rPr kumimoji="1" lang="en-US" altLang="ja-JP" sz="1000" dirty="0">
                          <a:solidFill>
                            <a:schemeClr val="tx1"/>
                          </a:solidFill>
                        </a:rPr>
                        <a:t>71.77</a:t>
                      </a:r>
                      <a:r>
                        <a:rPr kumimoji="1" lang="ja-JP" altLang="en-US" sz="1000" dirty="0">
                          <a:solidFill>
                            <a:schemeClr val="tx1"/>
                          </a:solidFill>
                        </a:rPr>
                        <a:t>歳 </a:t>
                      </a:r>
                      <a:r>
                        <a:rPr kumimoji="1" lang="en-US" altLang="ja-JP" sz="1000" dirty="0">
                          <a:solidFill>
                            <a:schemeClr val="tx1"/>
                          </a:solidFill>
                        </a:rPr>
                        <a:t>〔</a:t>
                      </a:r>
                      <a:r>
                        <a:rPr kumimoji="1" lang="ja-JP" altLang="en-US" sz="1000" dirty="0">
                          <a:solidFill>
                            <a:schemeClr val="tx1"/>
                          </a:solidFill>
                        </a:rPr>
                        <a:t>▲</a:t>
                      </a:r>
                      <a:r>
                        <a:rPr kumimoji="1" lang="en-US" altLang="ja-JP" sz="1000" dirty="0">
                          <a:solidFill>
                            <a:schemeClr val="tx1"/>
                          </a:solidFill>
                        </a:rPr>
                        <a:t>0.11</a:t>
                      </a:r>
                      <a:r>
                        <a:rPr kumimoji="1" lang="ja-JP" altLang="en-US" sz="1000" dirty="0">
                          <a:solidFill>
                            <a:schemeClr val="tx1"/>
                          </a:solidFill>
                        </a:rPr>
                        <a:t>歳</a:t>
                      </a:r>
                      <a:r>
                        <a:rPr kumimoji="1" lang="en-US" altLang="ja-JP" sz="1000" dirty="0">
                          <a:solidFill>
                            <a:schemeClr val="tx1"/>
                          </a:solidFill>
                        </a:rPr>
                        <a:t>〕</a:t>
                      </a:r>
                      <a:endParaRPr kumimoji="1" lang="ja-JP" altLang="en-US" sz="1000" dirty="0">
                        <a:solidFill>
                          <a:schemeClr val="tx1"/>
                        </a:solidFill>
                      </a:endParaRPr>
                    </a:p>
                    <a:p>
                      <a:pPr algn="l"/>
                      <a:r>
                        <a:rPr kumimoji="1" lang="ja-JP" altLang="en-US" sz="1000" dirty="0">
                          <a:solidFill>
                            <a:schemeClr val="tx1"/>
                          </a:solidFill>
                        </a:rPr>
                        <a:t>女性</a:t>
                      </a:r>
                      <a:r>
                        <a:rPr kumimoji="1" lang="en-US" altLang="ja-JP" sz="1000" dirty="0">
                          <a:solidFill>
                            <a:schemeClr val="tx1"/>
                          </a:solidFill>
                        </a:rPr>
                        <a:t>74.95</a:t>
                      </a:r>
                      <a:r>
                        <a:rPr kumimoji="1" lang="ja-JP" altLang="en-US" sz="1000" dirty="0">
                          <a:solidFill>
                            <a:schemeClr val="tx1"/>
                          </a:solidFill>
                        </a:rPr>
                        <a:t>歳 </a:t>
                      </a:r>
                      <a:r>
                        <a:rPr kumimoji="1" lang="en-US" altLang="ja-JP" sz="1000" dirty="0">
                          <a:solidFill>
                            <a:schemeClr val="tx1"/>
                          </a:solidFill>
                        </a:rPr>
                        <a:t>〔+0.17</a:t>
                      </a:r>
                      <a:r>
                        <a:rPr kumimoji="1" lang="ja-JP" altLang="en-US" sz="1000" dirty="0">
                          <a:solidFill>
                            <a:schemeClr val="tx1"/>
                          </a:solidFill>
                        </a:rPr>
                        <a:t>歳</a:t>
                      </a:r>
                      <a:r>
                        <a:rPr kumimoji="1" lang="en-US" altLang="ja-JP" sz="1000" dirty="0">
                          <a:solidFill>
                            <a:schemeClr val="tx1"/>
                          </a:solidFill>
                        </a:rPr>
                        <a:t>〕</a:t>
                      </a:r>
                      <a:endParaRPr kumimoji="1" lang="en-US" altLang="ja-JP"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rgbClr val="FFF3E7"/>
                    </a:solidFill>
                  </a:tcPr>
                </a:tc>
                <a:tc rowSpan="2">
                  <a:txBody>
                    <a:bodyPr/>
                    <a:lstStyle/>
                    <a:p>
                      <a:pPr algn="ctr"/>
                      <a:r>
                        <a:rPr kumimoji="1" lang="en-US" altLang="ja-JP" sz="1400" b="1" dirty="0">
                          <a:solidFill>
                            <a:schemeClr val="tx1"/>
                          </a:solidFill>
                          <a:latin typeface="+mn-ea"/>
                          <a:ea typeface="+mn-ea"/>
                        </a:rPr>
                        <a:t>C</a:t>
                      </a:r>
                    </a:p>
                  </a:txBody>
                  <a:tcPr marL="74295" marR="74295" marT="37148" marB="37148" anchor="ctr">
                    <a:lnL w="28575" cap="flat" cmpd="sng" algn="ctr">
                      <a:solidFill>
                        <a:srgbClr val="FF0000"/>
                      </a:solidFill>
                      <a:prstDash val="solid"/>
                      <a:round/>
                      <a:headEnd type="none" w="med" len="med"/>
                      <a:tailEnd type="none" w="med" len="med"/>
                    </a:lnL>
                    <a:solidFill>
                      <a:srgbClr val="FFF3E7"/>
                    </a:solidFill>
                  </a:tcPr>
                </a:tc>
                <a:tc>
                  <a:txBody>
                    <a:bodyPr/>
                    <a:lstStyle/>
                    <a:p>
                      <a:pPr algn="l"/>
                      <a:r>
                        <a:rPr kumimoji="1" lang="ja-JP" altLang="en-US" sz="800" dirty="0">
                          <a:solidFill>
                            <a:schemeClr val="tx1"/>
                          </a:solidFill>
                          <a:latin typeface="+mn-ea"/>
                          <a:ea typeface="+mn-ea"/>
                        </a:rPr>
                        <a:t>健康寿命（全国）</a:t>
                      </a:r>
                      <a:endParaRPr kumimoji="1" lang="en-US" altLang="ja-JP" sz="800" dirty="0">
                        <a:solidFill>
                          <a:schemeClr val="tx1"/>
                        </a:solidFill>
                        <a:latin typeface="+mn-ea"/>
                        <a:ea typeface="+mn-ea"/>
                      </a:endParaRPr>
                    </a:p>
                  </a:txBody>
                  <a:tcPr marL="74295" marR="74295" marT="37148" marB="37148" anchor="ctr">
                    <a:solidFill>
                      <a:srgbClr val="FFE6CC"/>
                    </a:solidFill>
                  </a:tcP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2019</a:t>
                      </a:r>
                      <a:r>
                        <a:rPr kumimoji="1" lang="ja-JP" altLang="en-US" sz="800" dirty="0">
                          <a:solidFill>
                            <a:schemeClr val="tx1"/>
                          </a:solidFill>
                          <a:latin typeface="+mn-ea"/>
                          <a:ea typeface="+mn-ea"/>
                        </a:rPr>
                        <a:t>年：</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　男性 </a:t>
                      </a:r>
                      <a:r>
                        <a:rPr kumimoji="1" lang="en-US" altLang="ja-JP" sz="800" dirty="0">
                          <a:solidFill>
                            <a:schemeClr val="tx1"/>
                          </a:solidFill>
                          <a:latin typeface="+mn-ea"/>
                          <a:ea typeface="+mn-ea"/>
                        </a:rPr>
                        <a:t>72.68</a:t>
                      </a:r>
                      <a:r>
                        <a:rPr kumimoji="1" lang="ja-JP" altLang="en-US" sz="800" dirty="0">
                          <a:solidFill>
                            <a:schemeClr val="tx1"/>
                          </a:solidFill>
                          <a:latin typeface="+mn-ea"/>
                          <a:ea typeface="+mn-ea"/>
                        </a:rPr>
                        <a:t>歳、女性 </a:t>
                      </a:r>
                      <a:r>
                        <a:rPr kumimoji="1" lang="en-US" altLang="ja-JP" sz="800" dirty="0">
                          <a:solidFill>
                            <a:schemeClr val="tx1"/>
                          </a:solidFill>
                          <a:latin typeface="+mn-ea"/>
                          <a:ea typeface="+mn-ea"/>
                        </a:rPr>
                        <a:t>75.38</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2022</a:t>
                      </a:r>
                      <a:r>
                        <a:rPr kumimoji="1" lang="ja-JP" altLang="en-US" sz="800" dirty="0">
                          <a:solidFill>
                            <a:schemeClr val="tx1"/>
                          </a:solidFill>
                          <a:latin typeface="+mn-ea"/>
                          <a:ea typeface="+mn-ea"/>
                        </a:rPr>
                        <a:t>年：</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　男性 </a:t>
                      </a:r>
                      <a:r>
                        <a:rPr kumimoji="1" lang="en-US" altLang="ja-JP" sz="800" dirty="0">
                          <a:solidFill>
                            <a:schemeClr val="tx1"/>
                          </a:solidFill>
                          <a:latin typeface="+mn-ea"/>
                          <a:ea typeface="+mn-ea"/>
                        </a:rPr>
                        <a:t>72.57</a:t>
                      </a:r>
                      <a:r>
                        <a:rPr kumimoji="1" lang="ja-JP" altLang="en-US" sz="800" dirty="0">
                          <a:solidFill>
                            <a:schemeClr val="tx1"/>
                          </a:solidFill>
                          <a:latin typeface="+mn-ea"/>
                          <a:ea typeface="+mn-ea"/>
                        </a:rPr>
                        <a:t>歳、女性 </a:t>
                      </a:r>
                      <a:r>
                        <a:rPr kumimoji="1" lang="en-US" altLang="ja-JP" sz="800" dirty="0">
                          <a:solidFill>
                            <a:schemeClr val="tx1"/>
                          </a:solidFill>
                          <a:latin typeface="+mn-ea"/>
                          <a:ea typeface="+mn-ea"/>
                        </a:rPr>
                        <a:t>75.45</a:t>
                      </a:r>
                      <a:r>
                        <a:rPr kumimoji="1" lang="ja-JP" altLang="en-US" sz="800" dirty="0">
                          <a:solidFill>
                            <a:schemeClr val="tx1"/>
                          </a:solidFill>
                          <a:latin typeface="+mn-ea"/>
                          <a:ea typeface="+mn-ea"/>
                        </a:rPr>
                        <a:t>歳</a:t>
                      </a:r>
                    </a:p>
                  </a:txBody>
                  <a:tcPr marL="74295" marR="74295" marT="37148" marB="37148" anchor="ctr">
                    <a:solidFill>
                      <a:srgbClr val="FFE6CC"/>
                    </a:solidFill>
                  </a:tcPr>
                </a:tc>
                <a:extLst>
                  <a:ext uri="{0D108BD9-81ED-4DB2-BD59-A6C34878D82A}">
                    <a16:rowId xmlns:a16="http://schemas.microsoft.com/office/drawing/2014/main" val="574262873"/>
                  </a:ext>
                </a:extLst>
              </a:tr>
              <a:tr h="42580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lnT w="19050" cap="flat" cmpd="sng" algn="ctr">
                      <a:solidFill>
                        <a:srgbClr val="FF0000"/>
                      </a:solidFill>
                      <a:prstDash val="solid"/>
                      <a:round/>
                      <a:headEnd type="none" w="med" len="med"/>
                      <a:tailEnd type="none" w="med" len="med"/>
                    </a:lnT>
                  </a:tcPr>
                </a:tc>
                <a:tc vMerge="1">
                  <a:txBody>
                    <a:bodyPr/>
                    <a:lstStyle/>
                    <a:p>
                      <a:endParaRPr kumimoji="1" lang="ja-JP" altLang="en-US"/>
                    </a:p>
                  </a:txBody>
                  <a:tcPr/>
                </a:tc>
                <a:tc>
                  <a:txBody>
                    <a:bodyPr/>
                    <a:lstStyle/>
                    <a:p>
                      <a:pPr algn="l"/>
                      <a:r>
                        <a:rPr kumimoji="1" lang="ja-JP" altLang="en-US" sz="800" dirty="0">
                          <a:solidFill>
                            <a:schemeClr val="tx1"/>
                          </a:solidFill>
                          <a:latin typeface="+mn-ea"/>
                          <a:ea typeface="+mn-ea"/>
                        </a:rPr>
                        <a:t>平均寿命</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【2020</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endParaRPr kumimoji="1" lang="ja-JP" altLang="en-US" sz="800" dirty="0">
                        <a:solidFill>
                          <a:schemeClr val="tx1"/>
                        </a:solidFill>
                        <a:latin typeface="+mn-ea"/>
                        <a:ea typeface="+mn-ea"/>
                      </a:endParaRPr>
                    </a:p>
                  </a:txBody>
                  <a:tcPr marL="74295" marR="74295" marT="37148" marB="37148" anchor="ctr">
                    <a:solidFill>
                      <a:srgbClr val="FFF3E7"/>
                    </a:solidFill>
                  </a:tcP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r>
                        <a:rPr kumimoji="1" lang="ja-JP" altLang="en-US" sz="800" dirty="0">
                          <a:solidFill>
                            <a:schemeClr val="tx1"/>
                          </a:solidFill>
                          <a:latin typeface="+mn-ea"/>
                          <a:ea typeface="+mn-ea"/>
                        </a:rPr>
                        <a:t>　</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dirty="0">
                          <a:solidFill>
                            <a:schemeClr val="tx1"/>
                          </a:solidFill>
                          <a:latin typeface="Meiryo UI" panose="020B0604030504040204" pitchFamily="50" charset="-128"/>
                          <a:ea typeface="Meiryo UI" panose="020B0604030504040204" pitchFamily="50" charset="-128"/>
                        </a:rPr>
                        <a:t>（ ）は前回調査の</a:t>
                      </a:r>
                      <a:endParaRPr kumimoji="1" lang="en-US" altLang="ja-JP" sz="700" dirty="0">
                        <a:solidFill>
                          <a:schemeClr val="tx1"/>
                        </a:solidFill>
                        <a:latin typeface="Meiryo UI" panose="020B0604030504040204" pitchFamily="50" charset="-128"/>
                        <a:ea typeface="Meiryo UI" panose="020B0604030504040204" pitchFamily="50" charset="-128"/>
                      </a:endParaRPr>
                    </a:p>
                    <a:p>
                      <a:pPr algn="l"/>
                      <a:r>
                        <a:rPr kumimoji="1" lang="ja-JP" altLang="en-US" sz="700" dirty="0">
                          <a:solidFill>
                            <a:schemeClr val="tx1"/>
                          </a:solidFill>
                          <a:latin typeface="Meiryo UI" panose="020B0604030504040204" pitchFamily="50" charset="-128"/>
                          <a:ea typeface="Meiryo UI" panose="020B0604030504040204" pitchFamily="50" charset="-128"/>
                        </a:rPr>
                        <a:t>　　　　　　　　　　</a:t>
                      </a:r>
                      <a:r>
                        <a:rPr kumimoji="1" lang="en-US" altLang="ja-JP" sz="700" dirty="0">
                          <a:solidFill>
                            <a:schemeClr val="tx1"/>
                          </a:solidFill>
                          <a:latin typeface="Meiryo UI" panose="020B0604030504040204" pitchFamily="50" charset="-128"/>
                          <a:ea typeface="Meiryo UI" panose="020B0604030504040204" pitchFamily="50" charset="-128"/>
                        </a:rPr>
                        <a:t>2015</a:t>
                      </a:r>
                      <a:r>
                        <a:rPr kumimoji="1" lang="ja-JP" altLang="en-US" sz="700" dirty="0">
                          <a:solidFill>
                            <a:schemeClr val="tx1"/>
                          </a:solidFill>
                          <a:latin typeface="Meiryo UI" panose="020B0604030504040204" pitchFamily="50" charset="-128"/>
                          <a:ea typeface="Meiryo UI" panose="020B0604030504040204" pitchFamily="50" charset="-128"/>
                        </a:rPr>
                        <a:t>年との差</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男性：</a:t>
                      </a:r>
                      <a:r>
                        <a:rPr kumimoji="1" lang="en-US" altLang="ja-JP" sz="800" dirty="0">
                          <a:solidFill>
                            <a:schemeClr val="tx1"/>
                          </a:solidFill>
                          <a:latin typeface="+mn-ea"/>
                          <a:ea typeface="+mn-ea"/>
                        </a:rPr>
                        <a:t>80.81</a:t>
                      </a:r>
                      <a:r>
                        <a:rPr kumimoji="1" lang="ja-JP" altLang="en-US" sz="800" dirty="0">
                          <a:solidFill>
                            <a:schemeClr val="tx1"/>
                          </a:solidFill>
                          <a:latin typeface="+mn-ea"/>
                          <a:ea typeface="+mn-ea"/>
                        </a:rPr>
                        <a:t>歳（</a:t>
                      </a:r>
                      <a:r>
                        <a:rPr kumimoji="1" lang="en-US" altLang="ja-JP" sz="800" dirty="0">
                          <a:solidFill>
                            <a:schemeClr val="tx1"/>
                          </a:solidFill>
                          <a:latin typeface="+mn-ea"/>
                          <a:ea typeface="+mn-ea"/>
                        </a:rPr>
                        <a:t>+0.58</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女性：</a:t>
                      </a:r>
                      <a:r>
                        <a:rPr kumimoji="1" lang="en-US" altLang="ja-JP" sz="800" dirty="0">
                          <a:solidFill>
                            <a:schemeClr val="tx1"/>
                          </a:solidFill>
                          <a:latin typeface="+mn-ea"/>
                          <a:ea typeface="+mn-ea"/>
                        </a:rPr>
                        <a:t>87.37</a:t>
                      </a:r>
                      <a:r>
                        <a:rPr kumimoji="1" lang="ja-JP" altLang="en-US" sz="800" dirty="0">
                          <a:solidFill>
                            <a:schemeClr val="tx1"/>
                          </a:solidFill>
                          <a:latin typeface="+mn-ea"/>
                          <a:ea typeface="+mn-ea"/>
                        </a:rPr>
                        <a:t>歳（</a:t>
                      </a:r>
                      <a:r>
                        <a:rPr kumimoji="1" lang="en-US" altLang="ja-JP" sz="800" dirty="0">
                          <a:solidFill>
                            <a:schemeClr val="tx1"/>
                          </a:solidFill>
                          <a:latin typeface="+mn-ea"/>
                          <a:ea typeface="+mn-ea"/>
                        </a:rPr>
                        <a:t>+0.64</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a:t>
                      </a:r>
                    </a:p>
                    <a:p>
                      <a:pPr algn="l"/>
                      <a:r>
                        <a:rPr kumimoji="1" lang="ja-JP" altLang="en-US" sz="800" dirty="0">
                          <a:solidFill>
                            <a:schemeClr val="tx1"/>
                          </a:solidFill>
                          <a:latin typeface="+mn-ea"/>
                          <a:ea typeface="+mn-ea"/>
                        </a:rPr>
                        <a:t>男性：</a:t>
                      </a:r>
                      <a:r>
                        <a:rPr kumimoji="1" lang="en-US" altLang="ja-JP" sz="800" dirty="0">
                          <a:solidFill>
                            <a:schemeClr val="tx1"/>
                          </a:solidFill>
                          <a:latin typeface="+mn-ea"/>
                          <a:ea typeface="+mn-ea"/>
                        </a:rPr>
                        <a:t>81.49</a:t>
                      </a:r>
                      <a:r>
                        <a:rPr kumimoji="1" lang="ja-JP" altLang="en-US" sz="800" dirty="0">
                          <a:solidFill>
                            <a:schemeClr val="tx1"/>
                          </a:solidFill>
                          <a:latin typeface="+mn-ea"/>
                          <a:ea typeface="+mn-ea"/>
                        </a:rPr>
                        <a:t>歳（</a:t>
                      </a:r>
                      <a:r>
                        <a:rPr kumimoji="1" lang="en-US" altLang="ja-JP" sz="800" dirty="0">
                          <a:solidFill>
                            <a:schemeClr val="tx1"/>
                          </a:solidFill>
                          <a:latin typeface="+mn-ea"/>
                          <a:ea typeface="+mn-ea"/>
                        </a:rPr>
                        <a:t>+0.72</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女性：</a:t>
                      </a:r>
                      <a:r>
                        <a:rPr kumimoji="1" lang="en-US" altLang="ja-JP" sz="800" dirty="0">
                          <a:solidFill>
                            <a:schemeClr val="tx1"/>
                          </a:solidFill>
                          <a:latin typeface="+mn-ea"/>
                          <a:ea typeface="+mn-ea"/>
                        </a:rPr>
                        <a:t>87.60</a:t>
                      </a:r>
                      <a:r>
                        <a:rPr kumimoji="1" lang="ja-JP" altLang="en-US" sz="800" dirty="0">
                          <a:solidFill>
                            <a:schemeClr val="tx1"/>
                          </a:solidFill>
                          <a:latin typeface="+mn-ea"/>
                          <a:ea typeface="+mn-ea"/>
                        </a:rPr>
                        <a:t>歳（</a:t>
                      </a:r>
                      <a:r>
                        <a:rPr kumimoji="1" lang="en-US" altLang="ja-JP" sz="800" dirty="0">
                          <a:solidFill>
                            <a:schemeClr val="tx1"/>
                          </a:solidFill>
                          <a:latin typeface="+mn-ea"/>
                          <a:ea typeface="+mn-ea"/>
                        </a:rPr>
                        <a:t>+0.59</a:t>
                      </a:r>
                      <a:r>
                        <a:rPr kumimoji="1" lang="ja-JP" altLang="en-US" sz="800" dirty="0">
                          <a:solidFill>
                            <a:schemeClr val="tx1"/>
                          </a:solidFill>
                          <a:latin typeface="+mn-ea"/>
                          <a:ea typeface="+mn-ea"/>
                        </a:rPr>
                        <a:t>歳）</a:t>
                      </a:r>
                    </a:p>
                  </a:txBody>
                  <a:tcPr marL="74295" marR="74295" marT="37148" marB="37148" anchor="ctr">
                    <a:solidFill>
                      <a:srgbClr val="FFF3E7"/>
                    </a:solidFill>
                  </a:tcPr>
                </a:tc>
                <a:extLst>
                  <a:ext uri="{0D108BD9-81ED-4DB2-BD59-A6C34878D82A}">
                    <a16:rowId xmlns:a16="http://schemas.microsoft.com/office/drawing/2014/main" val="2166159485"/>
                  </a:ext>
                </a:extLst>
              </a:tr>
            </a:tbl>
          </a:graphicData>
        </a:graphic>
      </p:graphicFrame>
      <p:grpSp>
        <p:nvGrpSpPr>
          <p:cNvPr id="19" name="グループ化 18">
            <a:extLst>
              <a:ext uri="{FF2B5EF4-FFF2-40B4-BE49-F238E27FC236}">
                <a16:creationId xmlns:a16="http://schemas.microsoft.com/office/drawing/2014/main" id="{ED26916C-9F63-4B19-BA71-533918DEBE71}"/>
              </a:ext>
            </a:extLst>
          </p:cNvPr>
          <p:cNvGrpSpPr/>
          <p:nvPr/>
        </p:nvGrpSpPr>
        <p:grpSpPr>
          <a:xfrm>
            <a:off x="4727504" y="689789"/>
            <a:ext cx="4259612" cy="459982"/>
            <a:chOff x="4703892" y="37249"/>
            <a:chExt cx="4259612" cy="459982"/>
          </a:xfrm>
        </p:grpSpPr>
        <p:pic>
          <p:nvPicPr>
            <p:cNvPr id="30" name="Picture 4">
              <a:extLst>
                <a:ext uri="{FF2B5EF4-FFF2-40B4-BE49-F238E27FC236}">
                  <a16:creationId xmlns:a16="http://schemas.microsoft.com/office/drawing/2014/main" id="{EAB443FD-FF80-406D-B6C4-297B9BAA4930}"/>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a:extLst>
                <a:ext uri="{FF2B5EF4-FFF2-40B4-BE49-F238E27FC236}">
                  <a16:creationId xmlns:a16="http://schemas.microsoft.com/office/drawing/2014/main" id="{1FDCE1AF-30F3-48E3-BF30-9029DFAA0D7F}"/>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5" name="図 34">
              <a:extLst>
                <a:ext uri="{FF2B5EF4-FFF2-40B4-BE49-F238E27FC236}">
                  <a16:creationId xmlns:a16="http://schemas.microsoft.com/office/drawing/2014/main" id="{7E9EE3C3-FCD2-4436-9C06-E1319641E55D}"/>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36" name="Picture 12">
              <a:extLst>
                <a:ext uri="{FF2B5EF4-FFF2-40B4-BE49-F238E27FC236}">
                  <a16:creationId xmlns:a16="http://schemas.microsoft.com/office/drawing/2014/main" id="{8ADC8A61-8B74-4058-A53E-A184E2B0F80F}"/>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a:extLst>
                <a:ext uri="{FF2B5EF4-FFF2-40B4-BE49-F238E27FC236}">
                  <a16:creationId xmlns:a16="http://schemas.microsoft.com/office/drawing/2014/main" id="{57282342-8081-469F-B34C-9C234020BA66}"/>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8" name="Picture 17">
              <a:extLst>
                <a:ext uri="{FF2B5EF4-FFF2-40B4-BE49-F238E27FC236}">
                  <a16:creationId xmlns:a16="http://schemas.microsoft.com/office/drawing/2014/main" id="{E435B980-1235-412D-8AFD-3932AFBBE0AA}"/>
                </a:ext>
              </a:extLst>
            </p:cNvPr>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D76F3067-33C0-4873-AD20-2B76DF8E443D}"/>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0" name="図 39">
              <a:extLst>
                <a:ext uri="{FF2B5EF4-FFF2-40B4-BE49-F238E27FC236}">
                  <a16:creationId xmlns:a16="http://schemas.microsoft.com/office/drawing/2014/main" id="{E6D3241A-0037-42BB-9B16-45F2F32CD699}"/>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41" name="Picture 9">
              <a:extLst>
                <a:ext uri="{FF2B5EF4-FFF2-40B4-BE49-F238E27FC236}">
                  <a16:creationId xmlns:a16="http://schemas.microsoft.com/office/drawing/2014/main" id="{304CF9B7-3B75-4561-81EC-75F678946B8F}"/>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正方形/長方形 19">
            <a:extLst>
              <a:ext uri="{FF2B5EF4-FFF2-40B4-BE49-F238E27FC236}">
                <a16:creationId xmlns:a16="http://schemas.microsoft.com/office/drawing/2014/main" id="{E23674BC-8FF3-4E56-ACB6-BF3176E0CFAA}"/>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260341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338554"/>
          </a:xfrm>
          <a:prstGeom prst="rect">
            <a:avLst/>
          </a:prstGeom>
        </p:spPr>
        <p:txBody>
          <a:bodyPr wrap="square">
            <a:spAutoFit/>
          </a:bodyPr>
          <a:lstStyle/>
          <a:p>
            <a:pPr marL="179388" indent="1588" algn="just">
              <a:spcBef>
                <a:spcPts val="600"/>
              </a:spcBef>
            </a:pP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具体的目標（</a:t>
            </a:r>
            <a:r>
              <a:rPr lang="en-US" altLang="zh-TW" sz="1600" b="1" dirty="0">
                <a:latin typeface="Meiryo UI" panose="020B0604030504040204" pitchFamily="50" charset="-128"/>
                <a:ea typeface="Meiryo UI" panose="020B0604030504040204" pitchFamily="50" charset="-128"/>
                <a:cs typeface="Meiryo UI" panose="020B0604030504040204" pitchFamily="50" charset="-128"/>
              </a:rPr>
              <a:t>KPI</a:t>
            </a: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の 実績値・参考指標 出典一覧</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dirty="0">
              <a:solidFill>
                <a:prstClr val="black"/>
              </a:solidFill>
            </a:endParaRPr>
          </a:p>
        </p:txBody>
      </p:sp>
      <p:graphicFrame>
        <p:nvGraphicFramePr>
          <p:cNvPr id="5" name="表 5">
            <a:extLst>
              <a:ext uri="{FF2B5EF4-FFF2-40B4-BE49-F238E27FC236}">
                <a16:creationId xmlns:a16="http://schemas.microsoft.com/office/drawing/2014/main" id="{38A4AE40-5C81-40C9-869C-E6AB4AAE97FD}"/>
              </a:ext>
            </a:extLst>
          </p:cNvPr>
          <p:cNvGraphicFramePr>
            <a:graphicFrameLocks noGrp="1"/>
          </p:cNvGraphicFramePr>
          <p:nvPr>
            <p:extLst>
              <p:ext uri="{D42A27DB-BD31-4B8C-83A1-F6EECF244321}">
                <p14:modId xmlns:p14="http://schemas.microsoft.com/office/powerpoint/2010/main" val="459852212"/>
              </p:ext>
            </p:extLst>
          </p:nvPr>
        </p:nvGraphicFramePr>
        <p:xfrm>
          <a:off x="324000" y="1028343"/>
          <a:ext cx="8496000" cy="4791829"/>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3778017464"/>
                    </a:ext>
                  </a:extLst>
                </a:gridCol>
                <a:gridCol w="648000">
                  <a:extLst>
                    <a:ext uri="{9D8B030D-6E8A-4147-A177-3AD203B41FA5}">
                      <a16:colId xmlns:a16="http://schemas.microsoft.com/office/drawing/2014/main" val="2551099103"/>
                    </a:ext>
                  </a:extLst>
                </a:gridCol>
                <a:gridCol w="3132000">
                  <a:extLst>
                    <a:ext uri="{9D8B030D-6E8A-4147-A177-3AD203B41FA5}">
                      <a16:colId xmlns:a16="http://schemas.microsoft.com/office/drawing/2014/main" val="915041500"/>
                    </a:ext>
                  </a:extLst>
                </a:gridCol>
                <a:gridCol w="4320000">
                  <a:extLst>
                    <a:ext uri="{9D8B030D-6E8A-4147-A177-3AD203B41FA5}">
                      <a16:colId xmlns:a16="http://schemas.microsoft.com/office/drawing/2014/main" val="590676035"/>
                    </a:ext>
                  </a:extLst>
                </a:gridCol>
              </a:tblGrid>
              <a:tr h="243339">
                <a:tc>
                  <a:txBody>
                    <a:bodyPr/>
                    <a:lstStyle/>
                    <a:p>
                      <a:pPr algn="ctr"/>
                      <a:r>
                        <a:rPr kumimoji="1" lang="en-US" altLang="ja-JP" sz="1000" b="1" dirty="0">
                          <a:solidFill>
                            <a:schemeClr val="tx1"/>
                          </a:solidFill>
                        </a:rPr>
                        <a:t>No.</a:t>
                      </a: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b="1"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b="1" dirty="0">
                          <a:solidFill>
                            <a:schemeClr val="tx1"/>
                          </a:solidFill>
                        </a:rPr>
                        <a:t>出典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5685389"/>
                  </a:ext>
                </a:extLst>
              </a:tr>
              <a:tr h="161468">
                <a:tc rowSpan="2">
                  <a:txBody>
                    <a:bodyPr/>
                    <a:lstStyle/>
                    <a:p>
                      <a:pPr algn="ctr"/>
                      <a:r>
                        <a:rPr kumimoji="1" lang="ja-JP" altLang="en-US" sz="900" b="0" dirty="0">
                          <a:solidFill>
                            <a:schemeClr val="tx1"/>
                          </a:solidFill>
                        </a:rPr>
                        <a:t>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就業率（</a:t>
                      </a:r>
                      <a:r>
                        <a:rPr kumimoji="1" lang="en-US" altLang="zh-TW" sz="900" b="0" dirty="0">
                          <a:solidFill>
                            <a:schemeClr val="tx1"/>
                          </a:solidFill>
                        </a:rPr>
                        <a:t>15</a:t>
                      </a:r>
                      <a:r>
                        <a:rPr kumimoji="1" lang="zh-TW" altLang="en-US" sz="900" b="0" dirty="0">
                          <a:solidFill>
                            <a:schemeClr val="tx1"/>
                          </a:solidFill>
                        </a:rPr>
                        <a:t>～</a:t>
                      </a:r>
                      <a:r>
                        <a:rPr kumimoji="1" lang="en-US" altLang="zh-TW" sz="900" b="0" dirty="0">
                          <a:solidFill>
                            <a:schemeClr val="tx1"/>
                          </a:solidFill>
                        </a:rPr>
                        <a:t>34</a:t>
                      </a:r>
                      <a:r>
                        <a:rPr kumimoji="1" lang="zh-TW" altLang="en-US" sz="900" b="0" dirty="0">
                          <a:solidFill>
                            <a:schemeClr val="tx1"/>
                          </a:solidFill>
                        </a:rPr>
                        <a:t>歳</a:t>
                      </a:r>
                      <a:r>
                        <a:rPr kumimoji="1" lang="ja-JP" altLang="en-US" sz="900" b="0" dirty="0">
                          <a:solidFill>
                            <a:schemeClr val="tx1"/>
                          </a:solidFill>
                        </a:rPr>
                        <a:t>）</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en-US" altLang="zh-CN" sz="900" dirty="0">
                          <a:solidFill>
                            <a:schemeClr val="tx1"/>
                          </a:solidFill>
                          <a:latin typeface="Meiryo UI" panose="020B0604030504040204" pitchFamily="50" charset="-128"/>
                          <a:ea typeface="Meiryo UI" panose="020B0604030504040204" pitchFamily="50" charset="-128"/>
                        </a:rPr>
                        <a:t>2025</a:t>
                      </a:r>
                      <a:r>
                        <a:rPr kumimoji="1" lang="zh-CN"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zh-CN"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大阪府「労働力調査地方集計結果」（</a:t>
                      </a:r>
                      <a:r>
                        <a:rPr kumimoji="1" lang="en-US" altLang="zh-TW"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3</a:t>
                      </a:r>
                      <a:r>
                        <a:rPr kumimoji="1" lang="zh-TW" altLang="en-US" sz="900" b="0" dirty="0">
                          <a:solidFill>
                            <a:schemeClr val="tx1"/>
                          </a:solidFill>
                        </a:rPr>
                        <a:t>月公表）</a:t>
                      </a:r>
                      <a:endParaRPr kumimoji="1" lang="en-US" altLang="ja-JP" sz="900" b="0" dirty="0">
                        <a:solidFill>
                          <a:schemeClr val="tx1"/>
                        </a:solidFill>
                      </a:endParaRPr>
                    </a:p>
                    <a:p>
                      <a:r>
                        <a:rPr kumimoji="1" lang="ja-JP" altLang="en-US" sz="900" b="0" dirty="0">
                          <a:solidFill>
                            <a:schemeClr val="tx1"/>
                          </a:solidFill>
                        </a:rPr>
                        <a:t>総務省「</a:t>
                      </a:r>
                      <a:r>
                        <a:rPr kumimoji="1" lang="zh-TW" altLang="en-US" sz="900" b="0" dirty="0">
                          <a:solidFill>
                            <a:schemeClr val="tx1"/>
                          </a:solidFill>
                        </a:rPr>
                        <a:t>労働力調査」（</a:t>
                      </a:r>
                      <a:r>
                        <a:rPr kumimoji="1" lang="en-US" altLang="zh-TW"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1</a:t>
                      </a:r>
                      <a:r>
                        <a:rPr kumimoji="1" lang="zh-TW" altLang="en-US" sz="900" b="0" dirty="0">
                          <a:solidFill>
                            <a:schemeClr val="tx1"/>
                          </a:solidFill>
                        </a:rPr>
                        <a:t>月公表）</a:t>
                      </a:r>
                      <a:r>
                        <a:rPr kumimoji="1" lang="ja-JP" altLang="en-US" sz="900" b="0" dirty="0">
                          <a:solidFill>
                            <a:schemeClr val="tx1"/>
                          </a:solidFill>
                        </a:rPr>
                        <a:t>より算出</a:t>
                      </a:r>
                      <a:endParaRPr kumimoji="1" lang="en-US" altLang="zh-TW"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就業者数</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34</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人口</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34</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))×100</a:t>
                      </a:r>
                      <a:endParaRPr kumimoji="1" lang="en-US" altLang="ja-JP"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8948601"/>
                  </a:ext>
                </a:extLst>
              </a:tr>
              <a:tr h="199009">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年齢別就業率</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大阪府「労働力調査地方集計結果」（</a:t>
                      </a:r>
                      <a:r>
                        <a:rPr kumimoji="1" lang="en-US" altLang="zh-TW"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3</a:t>
                      </a:r>
                      <a:r>
                        <a:rPr kumimoji="1" lang="zh-TW" altLang="en-US" sz="900" b="0" dirty="0">
                          <a:solidFill>
                            <a:schemeClr val="tx1"/>
                          </a:solidFill>
                        </a:rPr>
                        <a:t>月公表）</a:t>
                      </a:r>
                      <a:endParaRPr kumimoji="1" lang="en-US" altLang="zh-TW"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大阪府「労働力調査地方集計結果」（</a:t>
                      </a:r>
                      <a:r>
                        <a:rPr kumimoji="1" lang="en-US" altLang="zh-TW" sz="900" b="0" dirty="0">
                          <a:solidFill>
                            <a:schemeClr val="tx1"/>
                          </a:solidFill>
                        </a:rPr>
                        <a:t>2025</a:t>
                      </a:r>
                      <a:r>
                        <a:rPr kumimoji="1" lang="zh-TW" altLang="en-US" sz="900" b="0" dirty="0">
                          <a:solidFill>
                            <a:schemeClr val="tx1"/>
                          </a:solidFill>
                        </a:rPr>
                        <a:t>年</a:t>
                      </a:r>
                      <a:r>
                        <a:rPr kumimoji="1" lang="en-US" altLang="zh-TW" sz="900" b="0" dirty="0">
                          <a:solidFill>
                            <a:schemeClr val="tx1"/>
                          </a:solidFill>
                        </a:rPr>
                        <a:t>3</a:t>
                      </a:r>
                      <a:r>
                        <a:rPr kumimoji="1" lang="zh-TW" altLang="en-US" sz="900" b="0" dirty="0">
                          <a:solidFill>
                            <a:schemeClr val="tx1"/>
                          </a:solidFill>
                        </a:rPr>
                        <a:t>月公表）</a:t>
                      </a:r>
                      <a:endParaRPr kumimoji="1" lang="en-US" altLang="zh-TW"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各年齢階級の就業者数</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各年齢階級の人口</a:t>
                      </a:r>
                      <a:r>
                        <a:rPr kumimoji="1" lang="en-US" altLang="ja-JP" sz="800" dirty="0">
                          <a:solidFill>
                            <a:schemeClr val="tx1"/>
                          </a:solidFill>
                          <a:latin typeface="+mn-ea"/>
                          <a:ea typeface="+mn-ea"/>
                          <a:sym typeface="Wingdings" panose="05000000000000000000" pitchFamily="2" charset="2"/>
                        </a:rPr>
                        <a:t>)×100</a:t>
                      </a:r>
                      <a:endParaRPr kumimoji="1" lang="en-US" altLang="ja-JP"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801466"/>
                  </a:ext>
                </a:extLst>
              </a:tr>
              <a:tr h="619760">
                <a:tc rowSpan="2">
                  <a:txBody>
                    <a:bodyPr/>
                    <a:lstStyle/>
                    <a:p>
                      <a:pPr algn="ctr"/>
                      <a:r>
                        <a:rPr kumimoji="1" lang="ja-JP" altLang="en-US" sz="900" b="0" dirty="0">
                          <a:solidFill>
                            <a:schemeClr val="tx1"/>
                          </a:solidFill>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就職を希望していた者の就職率（府立高校・支援学校高等部の卒業者）</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府立高校：文部科学省「高等学校卒業（予定）者の就職（内定）状況に</a:t>
                      </a:r>
                      <a:br>
                        <a:rPr kumimoji="1" lang="en-US" altLang="ja-JP" sz="900" b="0" dirty="0">
                          <a:solidFill>
                            <a:schemeClr val="tx1"/>
                          </a:solidFill>
                        </a:rPr>
                      </a:br>
                      <a:r>
                        <a:rPr kumimoji="1" lang="ja-JP" altLang="en-US" sz="900" b="0" dirty="0">
                          <a:solidFill>
                            <a:schemeClr val="tx1"/>
                          </a:solidFill>
                        </a:rPr>
                        <a:t>　　　　　　　 関する調査」（</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月公表）に基づく大阪府による集計</a:t>
                      </a:r>
                      <a:endParaRPr kumimoji="1" lang="en-US" altLang="ja-JP" sz="900" b="0" dirty="0">
                        <a:solidFill>
                          <a:schemeClr val="tx1"/>
                        </a:solidFill>
                      </a:endParaRPr>
                    </a:p>
                    <a:p>
                      <a:r>
                        <a:rPr kumimoji="1" lang="ja-JP" altLang="en-US" sz="900" b="0" dirty="0">
                          <a:solidFill>
                            <a:schemeClr val="tx1"/>
                          </a:solidFill>
                        </a:rPr>
                        <a:t>支援学校高等部：</a:t>
                      </a:r>
                      <a:r>
                        <a:rPr kumimoji="1" lang="zh-TW" altLang="en-US" sz="900" b="0" dirty="0">
                          <a:solidFill>
                            <a:schemeClr val="tx1"/>
                          </a:solidFill>
                        </a:rPr>
                        <a:t>大阪府「卒業生進路指導状況調査」</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44719"/>
                  </a:ext>
                </a:extLst>
              </a:tr>
              <a:tr h="141503">
                <a:tc vMerge="1">
                  <a:txBody>
                    <a:bodyPr/>
                    <a:lstStyle/>
                    <a:p>
                      <a:pPr algn="ctr"/>
                      <a:r>
                        <a:rPr kumimoji="1" lang="ja-JP" altLang="en-US" sz="900" b="0" dirty="0">
                          <a:solidFill>
                            <a:schemeClr val="tx1"/>
                          </a:solidFill>
                        </a:rPr>
                        <a:t>２</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高等学校卒業（予定）者の就職（内定）状況</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文部科学省「高等学校卒業（予定）者の就職（内定）状況に関する調査」（</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0492510"/>
                  </a:ext>
                </a:extLst>
              </a:tr>
              <a:tr h="169294">
                <a:tc rowSpan="2">
                  <a:txBody>
                    <a:bodyPr/>
                    <a:lstStyle/>
                    <a:p>
                      <a:pPr algn="ctr"/>
                      <a:r>
                        <a:rPr kumimoji="1" lang="ja-JP" altLang="en-US" sz="900" b="0" dirty="0">
                          <a:solidFill>
                            <a:schemeClr val="tx1"/>
                          </a:solidFill>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「全国学力・学習状況調査」の平均正答率</a:t>
                      </a:r>
                      <a:r>
                        <a:rPr kumimoji="1" lang="en-US" altLang="zh-CN" sz="900" dirty="0">
                          <a:solidFill>
                            <a:schemeClr val="tx1"/>
                          </a:solidFill>
                          <a:latin typeface="Meiryo UI" panose="020B0604030504040204" pitchFamily="50" charset="-128"/>
                          <a:ea typeface="Meiryo UI" panose="020B0604030504040204" pitchFamily="50" charset="-128"/>
                        </a:rPr>
                        <a:t>【2025</a:t>
                      </a:r>
                      <a:r>
                        <a:rPr kumimoji="1" lang="zh-CN" altLang="en-US" sz="900" dirty="0">
                          <a:solidFill>
                            <a:schemeClr val="tx1"/>
                          </a:solidFill>
                          <a:latin typeface="Meiryo UI" panose="020B0604030504040204" pitchFamily="50" charset="-128"/>
                          <a:ea typeface="Meiryo UI" panose="020B0604030504040204" pitchFamily="50" charset="-128"/>
                        </a:rPr>
                        <a:t>年度</a:t>
                      </a:r>
                      <a:r>
                        <a:rPr kumimoji="1" lang="en-US" altLang="zh-CN"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文部科学省「令和７年度全国学力・学習状況調査　実施概況　全国－都道府県（公立）」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566901"/>
                  </a:ext>
                </a:extLst>
              </a:tr>
              <a:tr h="168084">
                <a:tc vMerge="1">
                  <a:txBody>
                    <a:bodyPr/>
                    <a:lstStyle/>
                    <a:p>
                      <a:pPr algn="ctr"/>
                      <a:r>
                        <a:rPr kumimoji="1" lang="ja-JP" altLang="en-US" sz="900" b="0" dirty="0">
                          <a:solidFill>
                            <a:schemeClr val="tx1"/>
                          </a:solidFill>
                        </a:rPr>
                        <a:t>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学力調査の全国結果</a:t>
                      </a:r>
                      <a:r>
                        <a:rPr kumimoji="1" lang="en-US" altLang="ja-JP" sz="900" dirty="0">
                          <a:solidFill>
                            <a:schemeClr val="tx1"/>
                          </a:solidFill>
                          <a:latin typeface="Meiryo UI" panose="020B0604030504040204" pitchFamily="50" charset="-128"/>
                          <a:ea typeface="Meiryo UI" panose="020B0604030504040204" pitchFamily="50" charset="-128"/>
                        </a:rPr>
                        <a:t>【2023</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文部科学省「令和５年度全国学力・学習状況調査　実施概況　全国－都道府県（公立）」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8940526"/>
                  </a:ext>
                </a:extLst>
              </a:tr>
              <a:tr h="370840">
                <a:tc rowSpan="2">
                  <a:txBody>
                    <a:bodyPr/>
                    <a:lstStyle/>
                    <a:p>
                      <a:pPr algn="ctr"/>
                      <a:r>
                        <a:rPr kumimoji="1" lang="ja-JP" altLang="en-US" sz="900" b="0" dirty="0">
                          <a:solidFill>
                            <a:schemeClr val="tx1"/>
                          </a:solidFill>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「全国体力・運動能力、運動習慣等調査」の評価で下位段階（</a:t>
                      </a:r>
                      <a:r>
                        <a:rPr kumimoji="1" lang="en-US" altLang="ja-JP" sz="900" b="0" dirty="0">
                          <a:solidFill>
                            <a:schemeClr val="tx1"/>
                          </a:solidFill>
                        </a:rPr>
                        <a:t>D/E</a:t>
                      </a:r>
                      <a:r>
                        <a:rPr kumimoji="1" lang="ja-JP" altLang="en-US" sz="900" b="0" dirty="0">
                          <a:solidFill>
                            <a:schemeClr val="tx1"/>
                          </a:solidFill>
                        </a:rPr>
                        <a:t>）の子どもたちの割合（小学校５年生）</a:t>
                      </a:r>
                      <a:r>
                        <a:rPr kumimoji="1" lang="en-US" altLang="ja-JP" sz="900" b="0" kern="1200" dirty="0">
                          <a:solidFill>
                            <a:schemeClr val="tx1"/>
                          </a:solidFill>
                          <a:latin typeface="+mn-lt"/>
                          <a:ea typeface="+mn-ea"/>
                          <a:cs typeface="+mn-cs"/>
                        </a:rPr>
                        <a:t>【2025</a:t>
                      </a:r>
                      <a:r>
                        <a:rPr kumimoji="1" lang="ja-JP" altLang="en-US" sz="900" b="0" kern="1200" dirty="0">
                          <a:solidFill>
                            <a:schemeClr val="tx1"/>
                          </a:solidFill>
                          <a:latin typeface="+mn-lt"/>
                          <a:ea typeface="+mn-ea"/>
                          <a:cs typeface="+mn-cs"/>
                        </a:rPr>
                        <a:t>年度</a:t>
                      </a:r>
                      <a:r>
                        <a:rPr kumimoji="1" lang="en-US" altLang="ja-JP" sz="900" b="0" kern="1200" dirty="0">
                          <a:solidFill>
                            <a:schemeClr val="tx1"/>
                          </a:solidFill>
                          <a:latin typeface="+mn-lt"/>
                          <a:ea typeface="+mn-ea"/>
                          <a:cs typeface="+mn-cs"/>
                        </a:rPr>
                        <a:t>】</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スポーツ庁「全国体力・運動能力、運動習慣等調査結果」（</a:t>
                      </a:r>
                      <a:r>
                        <a:rPr kumimoji="1" lang="en-US" altLang="ja-JP" sz="900" b="0" dirty="0">
                          <a:solidFill>
                            <a:schemeClr val="tx1"/>
                          </a:solidFill>
                        </a:rPr>
                        <a:t>2025</a:t>
                      </a:r>
                      <a:r>
                        <a:rPr kumimoji="1" lang="ja-JP" altLang="en-US" sz="900" b="0" dirty="0">
                          <a:solidFill>
                            <a:schemeClr val="tx1"/>
                          </a:solidFill>
                        </a:rPr>
                        <a:t>年</a:t>
                      </a:r>
                      <a:r>
                        <a:rPr kumimoji="1" lang="en-US" altLang="ja-JP" sz="900" b="0" dirty="0">
                          <a:solidFill>
                            <a:schemeClr val="tx1"/>
                          </a:solidFill>
                        </a:rPr>
                        <a:t>12</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6901386"/>
                  </a:ext>
                </a:extLst>
              </a:tr>
              <a:tr h="370840">
                <a:tc vMerge="1">
                  <a:txBody>
                    <a:bodyPr/>
                    <a:lstStyle/>
                    <a:p>
                      <a:pPr algn="ctr"/>
                      <a:r>
                        <a:rPr kumimoji="1" lang="ja-JP" altLang="en-US" sz="900" b="0" dirty="0">
                          <a:solidFill>
                            <a:schemeClr val="tx1"/>
                          </a:solidFill>
                        </a:rPr>
                        <a:t>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近隣府県における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「全国体力・運動能力、運動習慣等調査」の評価で下位段階（</a:t>
                      </a:r>
                      <a:r>
                        <a:rPr kumimoji="1" lang="en-US" altLang="ja-JP" sz="900" b="0" dirty="0">
                          <a:solidFill>
                            <a:schemeClr val="tx1"/>
                          </a:solidFill>
                        </a:rPr>
                        <a:t>D/E</a:t>
                      </a:r>
                      <a:r>
                        <a:rPr kumimoji="1" lang="ja-JP" altLang="en-US" sz="900" b="0" dirty="0">
                          <a:solidFill>
                            <a:schemeClr val="tx1"/>
                          </a:solidFill>
                        </a:rPr>
                        <a:t>）の子どもたちの割合（小学校５年生）</a:t>
                      </a:r>
                      <a:r>
                        <a:rPr kumimoji="1" lang="en-US" altLang="ja-JP" sz="900" b="0" kern="1200" dirty="0">
                          <a:solidFill>
                            <a:schemeClr val="tx1"/>
                          </a:solidFill>
                          <a:latin typeface="+mn-lt"/>
                          <a:ea typeface="+mn-ea"/>
                          <a:cs typeface="+mn-cs"/>
                        </a:rPr>
                        <a:t>【2025</a:t>
                      </a:r>
                      <a:r>
                        <a:rPr kumimoji="1" lang="ja-JP" altLang="en-US" sz="900" b="0" kern="1200" dirty="0">
                          <a:solidFill>
                            <a:schemeClr val="tx1"/>
                          </a:solidFill>
                          <a:latin typeface="+mn-lt"/>
                          <a:ea typeface="+mn-ea"/>
                          <a:cs typeface="+mn-cs"/>
                        </a:rPr>
                        <a:t>年度</a:t>
                      </a:r>
                      <a:r>
                        <a:rPr kumimoji="1" lang="en-US" altLang="ja-JP" sz="900" b="0" kern="1200" dirty="0">
                          <a:solidFill>
                            <a:schemeClr val="tx1"/>
                          </a:solidFill>
                          <a:latin typeface="+mn-lt"/>
                          <a:ea typeface="+mn-ea"/>
                          <a:cs typeface="+mn-cs"/>
                        </a:rPr>
                        <a:t>】</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スポーツ庁「全国体力・運動能力、運動習慣等調査結果」（</a:t>
                      </a:r>
                      <a:r>
                        <a:rPr kumimoji="1" lang="en-US" altLang="ja-JP" sz="900" b="0" dirty="0">
                          <a:solidFill>
                            <a:schemeClr val="tx1"/>
                          </a:solidFill>
                        </a:rPr>
                        <a:t>2025</a:t>
                      </a:r>
                      <a:r>
                        <a:rPr kumimoji="1" lang="ja-JP" altLang="en-US" sz="900" b="0" dirty="0">
                          <a:solidFill>
                            <a:schemeClr val="tx1"/>
                          </a:solidFill>
                        </a:rPr>
                        <a:t>年</a:t>
                      </a:r>
                      <a:r>
                        <a:rPr kumimoji="1" lang="en-US" altLang="ja-JP" sz="900" b="0" dirty="0">
                          <a:solidFill>
                            <a:schemeClr val="tx1"/>
                          </a:solidFill>
                        </a:rPr>
                        <a:t>12</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1878546"/>
                  </a:ext>
                </a:extLst>
              </a:tr>
              <a:tr h="240149">
                <a:tc rowSpan="3">
                  <a:txBody>
                    <a:bodyPr/>
                    <a:lstStyle/>
                    <a:p>
                      <a:pPr algn="ctr"/>
                      <a:r>
                        <a:rPr kumimoji="1" lang="ja-JP" altLang="en-US" sz="900" b="0" dirty="0">
                          <a:solidFill>
                            <a:schemeClr val="tx1"/>
                          </a:solidFill>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chemeClr val="tx1"/>
                          </a:solidFill>
                          <a:latin typeface="+mn-lt"/>
                          <a:ea typeface="+mn-ea"/>
                          <a:cs typeface="+mn-cs"/>
                        </a:rPr>
                        <a:t>英語力を有する生徒の割合</a:t>
                      </a:r>
                      <a:r>
                        <a:rPr kumimoji="1" lang="en-US" altLang="zh-CN" sz="900" dirty="0">
                          <a:solidFill>
                            <a:schemeClr val="tx1"/>
                          </a:solidFill>
                          <a:latin typeface="Meiryo UI" panose="020B0604030504040204" pitchFamily="50" charset="-128"/>
                          <a:ea typeface="Meiryo UI" panose="020B0604030504040204" pitchFamily="50" charset="-128"/>
                        </a:rPr>
                        <a:t>【2025</a:t>
                      </a:r>
                      <a:r>
                        <a:rPr kumimoji="1" lang="zh-CN" altLang="en-US" sz="900" dirty="0">
                          <a:solidFill>
                            <a:schemeClr val="tx1"/>
                          </a:solidFill>
                          <a:latin typeface="Meiryo UI" panose="020B0604030504040204" pitchFamily="50" charset="-128"/>
                          <a:ea typeface="Meiryo UI" panose="020B0604030504040204" pitchFamily="50" charset="-128"/>
                        </a:rPr>
                        <a:t>年度</a:t>
                      </a:r>
                      <a:r>
                        <a:rPr kumimoji="1" lang="en-US" altLang="zh-CN"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文部科学省「英語教育実施状況調査」（</a:t>
                      </a:r>
                      <a:r>
                        <a:rPr kumimoji="1" lang="en-US" altLang="zh-TW" sz="900" b="0" dirty="0">
                          <a:solidFill>
                            <a:schemeClr val="tx1"/>
                          </a:solidFill>
                        </a:rPr>
                        <a:t>2026</a:t>
                      </a:r>
                      <a:r>
                        <a:rPr kumimoji="1" lang="zh-TW" altLang="en-US" sz="900" b="0" dirty="0">
                          <a:solidFill>
                            <a:schemeClr val="tx1"/>
                          </a:solidFill>
                        </a:rPr>
                        <a:t>年</a:t>
                      </a:r>
                      <a:r>
                        <a:rPr kumimoji="1" lang="en-US" altLang="ja-JP" sz="900" b="0" dirty="0">
                          <a:solidFill>
                            <a:schemeClr val="tx1"/>
                          </a:solidFill>
                        </a:rPr>
                        <a:t>6</a:t>
                      </a:r>
                      <a:r>
                        <a:rPr kumimoji="1" lang="ja-JP" altLang="en-US" sz="900" b="0" dirty="0">
                          <a:solidFill>
                            <a:schemeClr val="tx1"/>
                          </a:solidFill>
                        </a:rPr>
                        <a:t>月公表）に基づく大阪府による集計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3251896"/>
                  </a:ext>
                </a:extLst>
              </a:tr>
              <a:tr h="370840">
                <a:tc vMerge="1">
                  <a:txBody>
                    <a:bodyPr/>
                    <a:lstStyle/>
                    <a:p>
                      <a:pPr algn="ctr"/>
                      <a:r>
                        <a:rPr kumimoji="1" lang="ja-JP" altLang="en-US" sz="900" b="0" dirty="0">
                          <a:solidFill>
                            <a:schemeClr val="tx1"/>
                          </a:solidFill>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中３：</a:t>
                      </a:r>
                      <a:r>
                        <a:rPr kumimoji="1" lang="en-US" altLang="ja-JP" sz="900" dirty="0">
                          <a:solidFill>
                            <a:schemeClr val="tx1"/>
                          </a:solidFill>
                          <a:latin typeface="Meiryo UI" panose="020B0604030504040204" pitchFamily="50" charset="-128"/>
                          <a:ea typeface="Meiryo UI" panose="020B0604030504040204" pitchFamily="50" charset="-128"/>
                        </a:rPr>
                        <a:t>CEFR A1</a:t>
                      </a:r>
                      <a:r>
                        <a:rPr kumimoji="1" lang="ja-JP" altLang="en-US" sz="900" dirty="0">
                          <a:solidFill>
                            <a:schemeClr val="tx1"/>
                          </a:solidFill>
                          <a:latin typeface="Meiryo UI" panose="020B0604030504040204" pitchFamily="50" charset="-128"/>
                          <a:ea typeface="Meiryo UI" panose="020B0604030504040204" pitchFamily="50" charset="-128"/>
                        </a:rPr>
                        <a:t>レベル（英検３級相当）以上の英語力を</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有する生徒の全国割合</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文部科学省「英語教育実施状況調査」（</a:t>
                      </a:r>
                      <a:r>
                        <a:rPr kumimoji="1" lang="en-US" altLang="zh-TW"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6</a:t>
                      </a:r>
                      <a:r>
                        <a:rPr kumimoji="1" lang="zh-TW" altLang="en-US" sz="900" b="0" dirty="0">
                          <a:solidFill>
                            <a:schemeClr val="tx1"/>
                          </a:solidFill>
                        </a:rPr>
                        <a:t>月公表）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7349776"/>
                  </a:ext>
                </a:extLst>
              </a:tr>
              <a:tr h="370840">
                <a:tc vMerge="1">
                  <a:txBody>
                    <a:bodyPr/>
                    <a:lstStyle/>
                    <a:p>
                      <a:pPr algn="ctr"/>
                      <a:r>
                        <a:rPr kumimoji="1" lang="ja-JP" altLang="en-US" sz="900" b="0" dirty="0">
                          <a:solidFill>
                            <a:schemeClr val="tx1"/>
                          </a:solidFill>
                        </a:rPr>
                        <a:t>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高３：</a:t>
                      </a:r>
                      <a:r>
                        <a:rPr kumimoji="1" lang="en-US" altLang="ja-JP" sz="900" b="0" dirty="0">
                          <a:solidFill>
                            <a:schemeClr val="tx1"/>
                          </a:solidFill>
                        </a:rPr>
                        <a:t>CEFR A2</a:t>
                      </a:r>
                      <a:r>
                        <a:rPr kumimoji="1" lang="ja-JP" altLang="en-US" sz="900" b="0" dirty="0">
                          <a:solidFill>
                            <a:schemeClr val="tx1"/>
                          </a:solidFill>
                        </a:rPr>
                        <a:t>レベル（英検準２級相当）以上の英語力を有する生徒の全国割合</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文部科学省「英語教育実施状況調査」（</a:t>
                      </a:r>
                      <a:r>
                        <a:rPr kumimoji="1" lang="en-US" altLang="zh-TW"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6</a:t>
                      </a:r>
                      <a:r>
                        <a:rPr kumimoji="1" lang="zh-TW" altLang="en-US" sz="900" b="0" dirty="0">
                          <a:solidFill>
                            <a:schemeClr val="tx1"/>
                          </a:solidFill>
                        </a:rPr>
                        <a:t>月公表）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7738356"/>
                  </a:ext>
                </a:extLst>
              </a:tr>
            </a:tbl>
          </a:graphicData>
        </a:graphic>
      </p:graphicFrame>
      <p:sp>
        <p:nvSpPr>
          <p:cNvPr id="7" name="正方形/長方形 6">
            <a:extLst>
              <a:ext uri="{FF2B5EF4-FFF2-40B4-BE49-F238E27FC236}">
                <a16:creationId xmlns:a16="http://schemas.microsoft.com/office/drawing/2014/main" id="{959B7BE6-8097-4155-AF96-BF794E8E41F4}"/>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368586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338554"/>
          </a:xfrm>
          <a:prstGeom prst="rect">
            <a:avLst/>
          </a:prstGeom>
        </p:spPr>
        <p:txBody>
          <a:bodyPr wrap="square">
            <a:spAutoFit/>
          </a:bodyPr>
          <a:lstStyle/>
          <a:p>
            <a:pPr marL="179388" indent="1588" algn="just">
              <a:spcBef>
                <a:spcPts val="600"/>
              </a:spcBef>
            </a:pP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具体的目標（</a:t>
            </a:r>
            <a:r>
              <a:rPr lang="en-US" altLang="zh-TW" sz="1600" b="1" dirty="0">
                <a:latin typeface="Meiryo UI" panose="020B0604030504040204" pitchFamily="50" charset="-128"/>
                <a:ea typeface="Meiryo UI" panose="020B0604030504040204" pitchFamily="50" charset="-128"/>
                <a:cs typeface="Meiryo UI" panose="020B0604030504040204" pitchFamily="50" charset="-128"/>
              </a:rPr>
              <a:t>KPI</a:t>
            </a: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の 実績値・参考指標 出典一覧</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13</a:t>
            </a:fld>
            <a:endParaRPr lang="ja-JP" altLang="en-US">
              <a:solidFill>
                <a:prstClr val="black"/>
              </a:solidFill>
            </a:endParaRPr>
          </a:p>
        </p:txBody>
      </p:sp>
      <p:graphicFrame>
        <p:nvGraphicFramePr>
          <p:cNvPr id="5" name="表 5">
            <a:extLst>
              <a:ext uri="{FF2B5EF4-FFF2-40B4-BE49-F238E27FC236}">
                <a16:creationId xmlns:a16="http://schemas.microsoft.com/office/drawing/2014/main" id="{38A4AE40-5C81-40C9-869C-E6AB4AAE97FD}"/>
              </a:ext>
            </a:extLst>
          </p:cNvPr>
          <p:cNvGraphicFramePr>
            <a:graphicFrameLocks noGrp="1"/>
          </p:cNvGraphicFramePr>
          <p:nvPr>
            <p:extLst>
              <p:ext uri="{D42A27DB-BD31-4B8C-83A1-F6EECF244321}">
                <p14:modId xmlns:p14="http://schemas.microsoft.com/office/powerpoint/2010/main" val="644113190"/>
              </p:ext>
            </p:extLst>
          </p:nvPr>
        </p:nvGraphicFramePr>
        <p:xfrm>
          <a:off x="324000" y="1028343"/>
          <a:ext cx="8496000" cy="5238869"/>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3778017464"/>
                    </a:ext>
                  </a:extLst>
                </a:gridCol>
                <a:gridCol w="648000">
                  <a:extLst>
                    <a:ext uri="{9D8B030D-6E8A-4147-A177-3AD203B41FA5}">
                      <a16:colId xmlns:a16="http://schemas.microsoft.com/office/drawing/2014/main" val="2551099103"/>
                    </a:ext>
                  </a:extLst>
                </a:gridCol>
                <a:gridCol w="3132000">
                  <a:extLst>
                    <a:ext uri="{9D8B030D-6E8A-4147-A177-3AD203B41FA5}">
                      <a16:colId xmlns:a16="http://schemas.microsoft.com/office/drawing/2014/main" val="915041500"/>
                    </a:ext>
                  </a:extLst>
                </a:gridCol>
                <a:gridCol w="4320000">
                  <a:extLst>
                    <a:ext uri="{9D8B030D-6E8A-4147-A177-3AD203B41FA5}">
                      <a16:colId xmlns:a16="http://schemas.microsoft.com/office/drawing/2014/main" val="590676035"/>
                    </a:ext>
                  </a:extLst>
                </a:gridCol>
              </a:tblGrid>
              <a:tr h="243339">
                <a:tc>
                  <a:txBody>
                    <a:bodyPr/>
                    <a:lstStyle/>
                    <a:p>
                      <a:pPr algn="ctr"/>
                      <a:r>
                        <a:rPr kumimoji="1" lang="en-US" altLang="ja-JP" sz="1000" b="1" dirty="0">
                          <a:solidFill>
                            <a:schemeClr val="tx1"/>
                          </a:solidFill>
                        </a:rPr>
                        <a:t>No.</a:t>
                      </a: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b="1" dirty="0">
                          <a:solidFill>
                            <a:schemeClr val="tx1"/>
                          </a:solidFill>
                        </a:rPr>
                        <a:t>出典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5685389"/>
                  </a:ext>
                </a:extLst>
              </a:tr>
              <a:tr h="168084">
                <a:tc rowSpan="2">
                  <a:txBody>
                    <a:bodyPr/>
                    <a:lstStyle/>
                    <a:p>
                      <a:pPr algn="ctr"/>
                      <a:r>
                        <a:rPr kumimoji="1" lang="ja-JP" altLang="en-US" sz="900" b="0" dirty="0">
                          <a:solidFill>
                            <a:schemeClr val="tx1"/>
                          </a:solidFill>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kern="1200" dirty="0">
                          <a:solidFill>
                            <a:schemeClr val="tx1"/>
                          </a:solidFill>
                          <a:latin typeface="+mn-lt"/>
                          <a:ea typeface="+mn-ea"/>
                          <a:cs typeface="+mn-cs"/>
                        </a:rPr>
                        <a:t>いじめ解消率（政令市除く）</a:t>
                      </a:r>
                      <a:r>
                        <a:rPr kumimoji="1" lang="en-US" altLang="zh-CN" sz="900" dirty="0">
                          <a:solidFill>
                            <a:schemeClr val="tx1"/>
                          </a:solidFill>
                          <a:latin typeface="Meiryo UI" panose="020B0604030504040204" pitchFamily="50" charset="-128"/>
                          <a:ea typeface="Meiryo UI" panose="020B0604030504040204" pitchFamily="50" charset="-128"/>
                        </a:rPr>
                        <a:t>【2024</a:t>
                      </a:r>
                      <a:r>
                        <a:rPr kumimoji="1" lang="zh-CN" altLang="en-US" sz="900" dirty="0">
                          <a:solidFill>
                            <a:schemeClr val="tx1"/>
                          </a:solidFill>
                          <a:latin typeface="Meiryo UI" panose="020B0604030504040204" pitchFamily="50" charset="-128"/>
                          <a:ea typeface="Meiryo UI" panose="020B0604030504040204" pitchFamily="50" charset="-128"/>
                        </a:rPr>
                        <a:t>年度</a:t>
                      </a:r>
                      <a:r>
                        <a:rPr kumimoji="1" lang="en-US" altLang="zh-CN"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文部科学省「令和</a:t>
                      </a:r>
                      <a:r>
                        <a:rPr kumimoji="1" lang="en-US" altLang="ja-JP" sz="900" b="0" dirty="0">
                          <a:solidFill>
                            <a:schemeClr val="tx1"/>
                          </a:solidFill>
                        </a:rPr>
                        <a:t>6</a:t>
                      </a:r>
                      <a:r>
                        <a:rPr kumimoji="1" lang="ja-JP" altLang="en-US" sz="900" b="0" dirty="0">
                          <a:solidFill>
                            <a:schemeClr val="tx1"/>
                          </a:solidFill>
                        </a:rPr>
                        <a:t>年度　児童生徒の問題行動・不登校等生徒指導上の諸課題に関する調査」に基づく大阪府による集計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58988345"/>
                  </a:ext>
                </a:extLst>
              </a:tr>
              <a:tr h="240831">
                <a:tc vMerge="1">
                  <a:txBody>
                    <a:bodyPr/>
                    <a:lstStyle/>
                    <a:p>
                      <a:pPr algn="ctr"/>
                      <a:r>
                        <a:rPr kumimoji="1" lang="ja-JP" altLang="en-US" sz="900" b="0" dirty="0">
                          <a:solidFill>
                            <a:schemeClr val="tx1"/>
                          </a:solidFill>
                        </a:rPr>
                        <a:t>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いじめ認知件数の千人率</a:t>
                      </a:r>
                      <a:r>
                        <a:rPr kumimoji="1" lang="en-US" altLang="ja-JP" sz="900" dirty="0">
                          <a:solidFill>
                            <a:schemeClr val="tx1"/>
                          </a:solidFill>
                          <a:latin typeface="Meiryo UI" panose="020B0604030504040204" pitchFamily="50" charset="-128"/>
                          <a:ea typeface="Meiryo UI" panose="020B0604030504040204" pitchFamily="50" charset="-128"/>
                        </a:rPr>
                        <a:t>【2024</a:t>
                      </a:r>
                      <a:r>
                        <a:rPr kumimoji="1" lang="ja-JP" altLang="en-US" sz="900" dirty="0">
                          <a:solidFill>
                            <a:schemeClr val="tx1"/>
                          </a:solidFill>
                          <a:latin typeface="Meiryo UI" panose="020B0604030504040204" pitchFamily="50" charset="-128"/>
                          <a:ea typeface="Meiryo UI" panose="020B0604030504040204" pitchFamily="50" charset="-128"/>
                        </a:rPr>
                        <a:t>年度</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文部科学省</a:t>
                      </a:r>
                      <a:r>
                        <a:rPr kumimoji="1" lang="ja-JP" altLang="en-US" sz="900" b="0" dirty="0">
                          <a:solidFill>
                            <a:schemeClr val="tx1"/>
                          </a:solidFill>
                        </a:rPr>
                        <a:t>「令和</a:t>
                      </a:r>
                      <a:r>
                        <a:rPr kumimoji="1" lang="en-US" altLang="ja-JP" sz="900" b="0" dirty="0">
                          <a:solidFill>
                            <a:schemeClr val="tx1"/>
                          </a:solidFill>
                        </a:rPr>
                        <a:t>6</a:t>
                      </a:r>
                      <a:r>
                        <a:rPr kumimoji="1" lang="ja-JP" altLang="en-US" sz="900" b="0" dirty="0">
                          <a:solidFill>
                            <a:schemeClr val="tx1"/>
                          </a:solidFill>
                        </a:rPr>
                        <a:t>年度　児童生徒の問題行動・不登校等生徒指導上の諸課題に関する調査」、「令和</a:t>
                      </a:r>
                      <a:r>
                        <a:rPr kumimoji="1" lang="en-US" altLang="ja-JP" sz="900" b="0" dirty="0">
                          <a:solidFill>
                            <a:schemeClr val="tx1"/>
                          </a:solidFill>
                        </a:rPr>
                        <a:t>6</a:t>
                      </a:r>
                      <a:r>
                        <a:rPr kumimoji="1" lang="ja-JP" altLang="en-US" sz="900" b="0" dirty="0">
                          <a:solidFill>
                            <a:schemeClr val="tx1"/>
                          </a:solidFill>
                        </a:rPr>
                        <a:t>年</a:t>
                      </a:r>
                      <a:r>
                        <a:rPr kumimoji="1" lang="en-US" altLang="ja-JP" sz="900" b="0" dirty="0">
                          <a:solidFill>
                            <a:schemeClr val="tx1"/>
                          </a:solidFill>
                        </a:rPr>
                        <a:t>5</a:t>
                      </a:r>
                      <a:r>
                        <a:rPr kumimoji="1" lang="ja-JP" altLang="en-US" sz="900" b="0" dirty="0">
                          <a:solidFill>
                            <a:schemeClr val="tx1"/>
                          </a:solidFill>
                        </a:rPr>
                        <a:t>月</a:t>
                      </a:r>
                      <a:r>
                        <a:rPr kumimoji="1" lang="en-US" altLang="ja-JP" sz="900" b="0" dirty="0">
                          <a:solidFill>
                            <a:schemeClr val="tx1"/>
                          </a:solidFill>
                        </a:rPr>
                        <a:t>1</a:t>
                      </a:r>
                      <a:r>
                        <a:rPr kumimoji="1" lang="ja-JP" altLang="en-US" sz="900" b="0" dirty="0">
                          <a:solidFill>
                            <a:schemeClr val="tx1"/>
                          </a:solidFill>
                        </a:rPr>
                        <a:t>日の幼児児童生徒数」より算出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4947843"/>
                  </a:ext>
                </a:extLst>
              </a:tr>
              <a:tr h="168084">
                <a:tc rowSpan="2">
                  <a:txBody>
                    <a:bodyPr/>
                    <a:lstStyle/>
                    <a:p>
                      <a:pPr algn="ctr"/>
                      <a:r>
                        <a:rPr kumimoji="1" lang="ja-JP" altLang="en-US" sz="900" b="0" dirty="0">
                          <a:solidFill>
                            <a:schemeClr val="tx1"/>
                          </a:solidFill>
                        </a:rPr>
                        <a:t>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就業率（女性）</a:t>
                      </a:r>
                      <a:r>
                        <a:rPr kumimoji="1" lang="en-US" altLang="ja-JP" sz="900" dirty="0">
                          <a:solidFill>
                            <a:schemeClr val="tx1"/>
                          </a:solidFill>
                        </a:rPr>
                        <a:t>【</a:t>
                      </a:r>
                      <a:r>
                        <a:rPr kumimoji="1" lang="en-US" altLang="zh-CN" sz="900" dirty="0">
                          <a:solidFill>
                            <a:schemeClr val="tx1"/>
                          </a:solidFill>
                        </a:rPr>
                        <a:t>2025</a:t>
                      </a:r>
                      <a:r>
                        <a:rPr kumimoji="1" lang="zh-CN" altLang="en-US" sz="900" dirty="0">
                          <a:solidFill>
                            <a:schemeClr val="tx1"/>
                          </a:solidFill>
                        </a:rPr>
                        <a:t>年</a:t>
                      </a:r>
                      <a:r>
                        <a:rPr kumimoji="1" lang="en-US" altLang="ja-JP" sz="900" dirty="0">
                          <a:solidFill>
                            <a:schemeClr val="tx1"/>
                          </a:solidFill>
                        </a:rPr>
                        <a:t>】</a:t>
                      </a:r>
                      <a:endParaRPr kumimoji="1" lang="en-US" altLang="zh-CN" sz="9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大阪府「労働調査地方集計結果」（</a:t>
                      </a:r>
                      <a:r>
                        <a:rPr kumimoji="1" lang="en-US" altLang="ja-JP"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3</a:t>
                      </a:r>
                      <a:r>
                        <a:rPr kumimoji="1" lang="zh-TW" altLang="en-US" sz="900" b="0" dirty="0">
                          <a:solidFill>
                            <a:schemeClr val="tx1"/>
                          </a:solidFill>
                        </a:rPr>
                        <a:t>月公表）</a:t>
                      </a:r>
                      <a:endParaRPr kumimoji="1" lang="en-US" altLang="zh-TW" sz="900" b="0" dirty="0">
                        <a:solidFill>
                          <a:schemeClr val="tx1"/>
                        </a:solidFill>
                      </a:endParaRPr>
                    </a:p>
                    <a:p>
                      <a:r>
                        <a:rPr kumimoji="1" lang="ja-JP" altLang="en-US" sz="900" b="0" dirty="0">
                          <a:solidFill>
                            <a:schemeClr val="tx1"/>
                          </a:solidFill>
                        </a:rPr>
                        <a:t>総務省</a:t>
                      </a:r>
                      <a:r>
                        <a:rPr kumimoji="1" lang="zh-TW" altLang="en-US" sz="900" b="0" dirty="0">
                          <a:solidFill>
                            <a:schemeClr val="tx1"/>
                          </a:solidFill>
                        </a:rPr>
                        <a:t>「労働力調査」（</a:t>
                      </a:r>
                      <a:r>
                        <a:rPr kumimoji="1" lang="en-US" altLang="ja-JP" sz="900" b="0" dirty="0">
                          <a:solidFill>
                            <a:schemeClr val="tx1"/>
                          </a:solidFill>
                        </a:rPr>
                        <a:t>2026</a:t>
                      </a:r>
                      <a:r>
                        <a:rPr kumimoji="1" lang="zh-TW" altLang="en-US" sz="900" b="0" dirty="0">
                          <a:solidFill>
                            <a:schemeClr val="tx1"/>
                          </a:solidFill>
                        </a:rPr>
                        <a:t>年</a:t>
                      </a:r>
                      <a:r>
                        <a:rPr kumimoji="1" lang="en-US" altLang="zh-TW" sz="900" b="0" dirty="0">
                          <a:solidFill>
                            <a:schemeClr val="tx1"/>
                          </a:solidFill>
                        </a:rPr>
                        <a:t>1</a:t>
                      </a:r>
                      <a:r>
                        <a:rPr kumimoji="1" lang="ja-JP" altLang="en-US" sz="900" b="0" dirty="0">
                          <a:solidFill>
                            <a:schemeClr val="tx1"/>
                          </a:solidFill>
                        </a:rPr>
                        <a:t>月</a:t>
                      </a:r>
                      <a:r>
                        <a:rPr kumimoji="1" lang="zh-TW" altLang="en-US" sz="900" b="0" dirty="0">
                          <a:solidFill>
                            <a:schemeClr val="tx1"/>
                          </a:solidFill>
                        </a:rPr>
                        <a:t>公表）</a:t>
                      </a:r>
                      <a:r>
                        <a:rPr kumimoji="1" lang="ja-JP" altLang="en-US" sz="900" b="0" dirty="0">
                          <a:solidFill>
                            <a:schemeClr val="tx1"/>
                          </a:solidFill>
                        </a:rPr>
                        <a:t>より算出</a:t>
                      </a:r>
                      <a:endParaRPr kumimoji="1" lang="en-US" altLang="zh-TW" sz="10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女性の就業者数</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女性の</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歳以上人口</a:t>
                      </a:r>
                      <a:r>
                        <a:rPr kumimoji="1" lang="en-US" altLang="ja-JP" sz="800" dirty="0">
                          <a:solidFill>
                            <a:schemeClr val="tx1"/>
                          </a:solidFill>
                          <a:latin typeface="+mn-ea"/>
                          <a:ea typeface="+mn-ea"/>
                          <a:sym typeface="Wingdings" panose="05000000000000000000" pitchFamily="2" charset="2"/>
                        </a:rPr>
                        <a:t>)×100</a:t>
                      </a:r>
                      <a:endParaRPr kumimoji="1" lang="en-US" altLang="ja-JP"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2465243"/>
                  </a:ext>
                </a:extLst>
              </a:tr>
              <a:tr h="168084">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rPr>
                        <a:t>女性の有業率</a:t>
                      </a:r>
                      <a:r>
                        <a:rPr kumimoji="1" lang="en-US" altLang="ja-JP" sz="900" dirty="0">
                          <a:solidFill>
                            <a:schemeClr val="tx1"/>
                          </a:solidFill>
                          <a:latin typeface="Meiryo UI" panose="020B0604030504040204" pitchFamily="50" charset="-128"/>
                          <a:ea typeface="Meiryo UI" panose="020B0604030504040204" pitchFamily="50" charset="-128"/>
                        </a:rPr>
                        <a:t>【2022</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総務省「令和</a:t>
                      </a:r>
                      <a:r>
                        <a:rPr kumimoji="1" lang="en-US" altLang="zh-TW" sz="900" b="0" dirty="0">
                          <a:solidFill>
                            <a:schemeClr val="tx1"/>
                          </a:solidFill>
                        </a:rPr>
                        <a:t>4</a:t>
                      </a:r>
                      <a:r>
                        <a:rPr kumimoji="1" lang="zh-TW" altLang="en-US" sz="900" b="0" dirty="0">
                          <a:solidFill>
                            <a:schemeClr val="tx1"/>
                          </a:solidFill>
                        </a:rPr>
                        <a:t>年就業構造基本調査」（</a:t>
                      </a:r>
                      <a:r>
                        <a:rPr kumimoji="1" lang="en-US" altLang="zh-TW" sz="900" b="0" dirty="0">
                          <a:solidFill>
                            <a:schemeClr val="tx1"/>
                          </a:solidFill>
                        </a:rPr>
                        <a:t>2023</a:t>
                      </a:r>
                      <a:r>
                        <a:rPr kumimoji="1" lang="zh-TW" altLang="en-US" sz="900" b="0" dirty="0">
                          <a:solidFill>
                            <a:schemeClr val="tx1"/>
                          </a:solidFill>
                        </a:rPr>
                        <a:t>年</a:t>
                      </a:r>
                      <a:r>
                        <a:rPr kumimoji="1" lang="en-US" altLang="zh-TW" sz="900" b="0" dirty="0">
                          <a:solidFill>
                            <a:schemeClr val="tx1"/>
                          </a:solidFill>
                        </a:rPr>
                        <a:t>7</a:t>
                      </a:r>
                      <a:r>
                        <a:rPr kumimoji="1" lang="zh-TW" altLang="en-US" sz="900" b="0" dirty="0">
                          <a:solidFill>
                            <a:schemeClr val="tx1"/>
                          </a:solidFill>
                        </a:rPr>
                        <a:t>月公表）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5292235"/>
                  </a:ext>
                </a:extLst>
              </a:tr>
              <a:tr h="168084">
                <a:tc rowSpan="4">
                  <a:txBody>
                    <a:bodyPr/>
                    <a:lstStyle/>
                    <a:p>
                      <a:pPr algn="ctr"/>
                      <a:r>
                        <a:rPr kumimoji="1" lang="ja-JP" altLang="en-US" sz="900" b="0" dirty="0">
                          <a:solidFill>
                            <a:schemeClr val="tx1"/>
                          </a:solidFill>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合計特殊出生率</a:t>
                      </a:r>
                      <a:r>
                        <a:rPr kumimoji="1" lang="en-US" altLang="ja-JP" sz="900" dirty="0">
                          <a:solidFill>
                            <a:schemeClr val="tx1"/>
                          </a:solidFill>
                        </a:rPr>
                        <a:t>【</a:t>
                      </a:r>
                      <a:r>
                        <a:rPr kumimoji="1" lang="en-US" altLang="zh-CN" sz="900" dirty="0">
                          <a:solidFill>
                            <a:schemeClr val="tx1"/>
                          </a:solidFill>
                        </a:rPr>
                        <a:t>2025</a:t>
                      </a:r>
                      <a:r>
                        <a:rPr kumimoji="1" lang="zh-CN" altLang="en-US" sz="900" dirty="0">
                          <a:solidFill>
                            <a:schemeClr val="tx1"/>
                          </a:solidFill>
                        </a:rPr>
                        <a:t>年</a:t>
                      </a:r>
                      <a:r>
                        <a:rPr kumimoji="1" lang="en-US" altLang="ja-JP" sz="900" dirty="0">
                          <a:solidFill>
                            <a:schemeClr val="tx1"/>
                          </a:solidFill>
                        </a:rPr>
                        <a:t>】</a:t>
                      </a:r>
                      <a:endParaRPr kumimoji="1" lang="en-US" altLang="zh-CN" sz="9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厚生労働省「令和</a:t>
                      </a:r>
                      <a:r>
                        <a:rPr kumimoji="1" lang="en-US" altLang="ja-JP" sz="900" b="0" dirty="0">
                          <a:solidFill>
                            <a:schemeClr val="tx1"/>
                          </a:solidFill>
                        </a:rPr>
                        <a:t>7(2025)</a:t>
                      </a:r>
                      <a:r>
                        <a:rPr kumimoji="1" lang="ja-JP" altLang="en-US" sz="900" b="0" dirty="0">
                          <a:solidFill>
                            <a:schemeClr val="tx1"/>
                          </a:solidFill>
                        </a:rPr>
                        <a:t>年人口動態統計月報年計（概数）の概況」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6551596"/>
                  </a:ext>
                </a:extLst>
              </a:tr>
              <a:tr h="168084">
                <a:tc vMerge="1">
                  <a:txBody>
                    <a:bodyPr/>
                    <a:lstStyle/>
                    <a:p>
                      <a:pPr algn="ctr"/>
                      <a:r>
                        <a:rPr kumimoji="1" lang="ja-JP" altLang="en-US" sz="900" b="0" dirty="0">
                          <a:solidFill>
                            <a:schemeClr val="tx1"/>
                          </a:solidFill>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ea"/>
                          <a:ea typeface="+mn-ea"/>
                        </a:rPr>
                        <a:t>初婚年齢</a:t>
                      </a:r>
                      <a:r>
                        <a:rPr kumimoji="1" lang="en-US" altLang="ja-JP" sz="900" dirty="0">
                          <a:solidFill>
                            <a:schemeClr val="tx1"/>
                          </a:solidFill>
                          <a:latin typeface="+mn-ea"/>
                          <a:ea typeface="+mn-ea"/>
                        </a:rPr>
                        <a:t>【2024</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a:t>
                      </a:r>
                      <a:endParaRPr kumimoji="1" lang="ja-JP" altLang="en-US"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厚生労働省「人口動態調査」（</a:t>
                      </a:r>
                      <a:r>
                        <a:rPr kumimoji="1" lang="en-US" altLang="zh-TW" sz="900" b="0" dirty="0">
                          <a:solidFill>
                            <a:schemeClr val="tx1"/>
                          </a:solidFill>
                        </a:rPr>
                        <a:t>2025</a:t>
                      </a:r>
                      <a:r>
                        <a:rPr kumimoji="1" lang="zh-TW" altLang="en-US" sz="900" b="0" dirty="0">
                          <a:solidFill>
                            <a:schemeClr val="tx1"/>
                          </a:solidFill>
                        </a:rPr>
                        <a:t>年</a:t>
                      </a:r>
                      <a:r>
                        <a:rPr kumimoji="1" lang="en-US" altLang="zh-TW" sz="900" b="0" dirty="0">
                          <a:solidFill>
                            <a:schemeClr val="tx1"/>
                          </a:solidFill>
                        </a:rPr>
                        <a:t>9</a:t>
                      </a:r>
                      <a:r>
                        <a:rPr kumimoji="1" lang="zh-TW" altLang="en-US" sz="900" b="0" dirty="0">
                          <a:solidFill>
                            <a:schemeClr val="tx1"/>
                          </a:solidFill>
                        </a:rPr>
                        <a:t>月公表）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7898893"/>
                  </a:ext>
                </a:extLst>
              </a:tr>
              <a:tr h="168084">
                <a:tc vMerge="1">
                  <a:txBody>
                    <a:bodyPr/>
                    <a:lstStyle/>
                    <a:p>
                      <a:endParaRPr kumimoji="1" lang="ja-JP" alt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ea"/>
                          <a:ea typeface="+mn-ea"/>
                        </a:rPr>
                        <a:t>女性既婚率（</a:t>
                      </a:r>
                      <a:r>
                        <a:rPr kumimoji="1" lang="en-US" altLang="ja-JP" sz="900" dirty="0">
                          <a:solidFill>
                            <a:schemeClr val="tx1"/>
                          </a:solidFill>
                          <a:latin typeface="+mn-ea"/>
                          <a:ea typeface="+mn-ea"/>
                        </a:rPr>
                        <a:t>15</a:t>
                      </a:r>
                      <a:r>
                        <a:rPr kumimoji="1" lang="ja-JP" altLang="en-US" sz="900" dirty="0">
                          <a:solidFill>
                            <a:schemeClr val="tx1"/>
                          </a:solidFill>
                          <a:latin typeface="+mn-ea"/>
                          <a:ea typeface="+mn-ea"/>
                        </a:rPr>
                        <a:t>歳～</a:t>
                      </a:r>
                      <a:r>
                        <a:rPr kumimoji="1" lang="en-US" altLang="ja-JP" sz="900" dirty="0">
                          <a:solidFill>
                            <a:schemeClr val="tx1"/>
                          </a:solidFill>
                          <a:latin typeface="+mn-ea"/>
                          <a:ea typeface="+mn-ea"/>
                        </a:rPr>
                        <a:t>49</a:t>
                      </a:r>
                      <a:r>
                        <a:rPr kumimoji="1" lang="ja-JP" altLang="en-US" sz="900" dirty="0">
                          <a:solidFill>
                            <a:schemeClr val="tx1"/>
                          </a:solidFill>
                          <a:latin typeface="+mn-ea"/>
                          <a:ea typeface="+mn-ea"/>
                        </a:rPr>
                        <a:t>歳）</a:t>
                      </a:r>
                      <a:r>
                        <a:rPr kumimoji="1" lang="en-US" altLang="ja-JP" sz="900" dirty="0">
                          <a:solidFill>
                            <a:schemeClr val="tx1"/>
                          </a:solidFill>
                          <a:latin typeface="+mn-ea"/>
                          <a:ea typeface="+mn-ea"/>
                        </a:rPr>
                        <a:t>【2020</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a:t>
                      </a:r>
                      <a:r>
                        <a:rPr kumimoji="1" lang="ja-JP" altLang="en-US" sz="900" dirty="0">
                          <a:solidFill>
                            <a:schemeClr val="tx1"/>
                          </a:solidFill>
                          <a:latin typeface="+mn-ea"/>
                          <a:ea typeface="+mn-ea"/>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総務省「国勢調査」（</a:t>
                      </a:r>
                      <a:r>
                        <a:rPr kumimoji="1" lang="en-US" altLang="zh-TW" sz="900" b="0" dirty="0">
                          <a:solidFill>
                            <a:schemeClr val="tx1"/>
                          </a:solidFill>
                        </a:rPr>
                        <a:t>2021</a:t>
                      </a:r>
                      <a:r>
                        <a:rPr kumimoji="1" lang="zh-TW" altLang="en-US" sz="900" b="0" dirty="0">
                          <a:solidFill>
                            <a:schemeClr val="tx1"/>
                          </a:solidFill>
                        </a:rPr>
                        <a:t>年</a:t>
                      </a:r>
                      <a:r>
                        <a:rPr kumimoji="1" lang="en-US" altLang="zh-TW" sz="900" b="0" dirty="0">
                          <a:solidFill>
                            <a:schemeClr val="tx1"/>
                          </a:solidFill>
                        </a:rPr>
                        <a:t>11</a:t>
                      </a:r>
                      <a:r>
                        <a:rPr kumimoji="1" lang="zh-TW" altLang="en-US" sz="900" b="0" dirty="0">
                          <a:solidFill>
                            <a:schemeClr val="tx1"/>
                          </a:solidFill>
                        </a:rPr>
                        <a:t>月公表）</a:t>
                      </a:r>
                      <a:r>
                        <a:rPr kumimoji="1" lang="ja-JP" altLang="en-US" sz="900" b="0" dirty="0">
                          <a:solidFill>
                            <a:schemeClr val="tx1"/>
                          </a:solidFill>
                        </a:rPr>
                        <a:t>より算出</a:t>
                      </a:r>
                      <a:endParaRPr kumimoji="1" lang="en-US" altLang="zh-TW"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女性既婚者人口</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49</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女性総人口</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49</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))×100</a:t>
                      </a:r>
                      <a:endParaRPr kumimoji="1" lang="en-US" altLang="ja-JP" sz="8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8495260"/>
                  </a:ext>
                </a:extLst>
              </a:tr>
              <a:tr h="168084">
                <a:tc vMerge="1">
                  <a:txBody>
                    <a:bodyPr/>
                    <a:lstStyle/>
                    <a:p>
                      <a:pPr algn="ctr"/>
                      <a:r>
                        <a:rPr kumimoji="1" lang="ja-JP" altLang="en-US" sz="900" b="0" dirty="0">
                          <a:solidFill>
                            <a:schemeClr val="tx1"/>
                          </a:solidFill>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ea"/>
                          <a:ea typeface="+mn-ea"/>
                        </a:rPr>
                        <a:t>有配偶出生率</a:t>
                      </a:r>
                      <a:r>
                        <a:rPr kumimoji="1" lang="en-US" altLang="ja-JP" sz="900" dirty="0">
                          <a:solidFill>
                            <a:schemeClr val="tx1"/>
                          </a:solidFill>
                          <a:latin typeface="+mn-ea"/>
                          <a:ea typeface="+mn-ea"/>
                        </a:rPr>
                        <a:t>【2015</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】【2020</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a:t>
                      </a:r>
                      <a:endParaRPr kumimoji="1" lang="ja-JP" altLang="en-US"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総務省「国勢調査」</a:t>
                      </a:r>
                      <a:r>
                        <a:rPr kumimoji="1" lang="ja-JP" altLang="en-US" sz="900" b="0" dirty="0">
                          <a:solidFill>
                            <a:schemeClr val="tx1"/>
                          </a:solidFill>
                        </a:rPr>
                        <a:t>（</a:t>
                      </a:r>
                      <a:r>
                        <a:rPr kumimoji="1" lang="en-US" altLang="ja-JP" sz="900" b="0" dirty="0">
                          <a:solidFill>
                            <a:schemeClr val="tx1"/>
                          </a:solidFill>
                        </a:rPr>
                        <a:t>2021</a:t>
                      </a:r>
                      <a:r>
                        <a:rPr kumimoji="1" lang="ja-JP" altLang="en-US" sz="900" b="0" dirty="0">
                          <a:solidFill>
                            <a:schemeClr val="tx1"/>
                          </a:solidFill>
                        </a:rPr>
                        <a:t>年</a:t>
                      </a:r>
                      <a:r>
                        <a:rPr kumimoji="1" lang="en-US" altLang="ja-JP" sz="900" b="0" dirty="0">
                          <a:solidFill>
                            <a:schemeClr val="tx1"/>
                          </a:solidFill>
                        </a:rPr>
                        <a:t>11</a:t>
                      </a:r>
                      <a:r>
                        <a:rPr kumimoji="1" lang="ja-JP" altLang="en-US" sz="900" b="0" dirty="0">
                          <a:solidFill>
                            <a:schemeClr val="tx1"/>
                          </a:solidFill>
                        </a:rPr>
                        <a:t>月公表）、</a:t>
                      </a:r>
                      <a:endParaRPr kumimoji="1" lang="en-US" altLang="ja-JP" sz="900" b="0" dirty="0">
                        <a:solidFill>
                          <a:schemeClr val="tx1"/>
                        </a:solidFill>
                      </a:endParaRPr>
                    </a:p>
                    <a:p>
                      <a:r>
                        <a:rPr kumimoji="1" lang="zh-TW" altLang="en-US" sz="900" b="0" dirty="0">
                          <a:solidFill>
                            <a:schemeClr val="tx1"/>
                          </a:solidFill>
                        </a:rPr>
                        <a:t>厚生労働省「人口動態調査」</a:t>
                      </a:r>
                      <a:r>
                        <a:rPr kumimoji="1" lang="ja-JP" altLang="en-US" sz="900" b="0" dirty="0">
                          <a:solidFill>
                            <a:schemeClr val="tx1"/>
                          </a:solidFill>
                        </a:rPr>
                        <a:t>（</a:t>
                      </a:r>
                      <a:r>
                        <a:rPr kumimoji="1" lang="en-US" altLang="ja-JP" sz="900" b="0" dirty="0">
                          <a:solidFill>
                            <a:schemeClr val="tx1"/>
                          </a:solidFill>
                        </a:rPr>
                        <a:t>2021</a:t>
                      </a:r>
                      <a:r>
                        <a:rPr kumimoji="1" lang="ja-JP" altLang="en-US" sz="900" b="0" dirty="0">
                          <a:solidFill>
                            <a:schemeClr val="tx1"/>
                          </a:solidFill>
                        </a:rPr>
                        <a:t>年</a:t>
                      </a:r>
                      <a:r>
                        <a:rPr kumimoji="1" lang="en-US" altLang="ja-JP" sz="900" b="0" dirty="0">
                          <a:solidFill>
                            <a:schemeClr val="tx1"/>
                          </a:solidFill>
                        </a:rPr>
                        <a:t>9</a:t>
                      </a:r>
                      <a:r>
                        <a:rPr kumimoji="1" lang="ja-JP" altLang="en-US" sz="900" b="0" dirty="0">
                          <a:solidFill>
                            <a:schemeClr val="tx1"/>
                          </a:solidFill>
                        </a:rPr>
                        <a:t>月公表）より算出</a:t>
                      </a:r>
                      <a:endParaRPr kumimoji="1" lang="en-US" altLang="ja-JP"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年間の出生数</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女性有配偶人口</a:t>
                      </a:r>
                      <a:r>
                        <a:rPr kumimoji="1" lang="en-US" altLang="ja-JP" sz="800" dirty="0">
                          <a:solidFill>
                            <a:schemeClr val="tx1"/>
                          </a:solidFill>
                          <a:latin typeface="+mn-ea"/>
                          <a:ea typeface="+mn-ea"/>
                          <a:sym typeface="Wingdings" panose="05000000000000000000" pitchFamily="2" charset="2"/>
                        </a:rPr>
                        <a:t>(15</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49</a:t>
                      </a:r>
                      <a:r>
                        <a:rPr kumimoji="1" lang="ja-JP" altLang="en-US" sz="800" dirty="0">
                          <a:solidFill>
                            <a:schemeClr val="tx1"/>
                          </a:solidFill>
                          <a:latin typeface="+mn-ea"/>
                          <a:ea typeface="+mn-ea"/>
                          <a:sym typeface="Wingdings" panose="05000000000000000000" pitchFamily="2" charset="2"/>
                        </a:rPr>
                        <a:t>歳</a:t>
                      </a:r>
                      <a:r>
                        <a:rPr kumimoji="1" lang="en-US" altLang="ja-JP" sz="800" dirty="0">
                          <a:solidFill>
                            <a:schemeClr val="tx1"/>
                          </a:solidFill>
                          <a:latin typeface="+mn-ea"/>
                          <a:ea typeface="+mn-ea"/>
                          <a:sym typeface="Wingdings" panose="05000000000000000000" pitchFamily="2" charset="2"/>
                        </a:rPr>
                        <a:t>))×1,000</a:t>
                      </a:r>
                      <a:endParaRPr kumimoji="1" lang="en-US" altLang="ja-JP" sz="8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9616205"/>
                  </a:ext>
                </a:extLst>
              </a:tr>
              <a:tr h="168084">
                <a:tc rowSpan="2">
                  <a:txBody>
                    <a:bodyPr/>
                    <a:lstStyle/>
                    <a:p>
                      <a:pPr algn="ctr"/>
                      <a:r>
                        <a:rPr kumimoji="1" lang="ja-JP" altLang="en-US" sz="900" b="0" dirty="0">
                          <a:solidFill>
                            <a:schemeClr val="tx1"/>
                          </a:solidFill>
                        </a:rPr>
                        <a:t>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女性活躍推進法に基づく推進計画の策定市町村数</a:t>
                      </a:r>
                      <a:r>
                        <a:rPr kumimoji="1" lang="en-US" altLang="ja-JP" sz="900" strike="noStrike" dirty="0">
                          <a:solidFill>
                            <a:schemeClr val="tx1"/>
                          </a:solidFill>
                        </a:rPr>
                        <a:t>【2025</a:t>
                      </a:r>
                      <a:r>
                        <a:rPr kumimoji="1" lang="ja-JP" altLang="en-US" sz="900" strike="noStrike" dirty="0">
                          <a:solidFill>
                            <a:schemeClr val="tx1"/>
                          </a:solidFill>
                        </a:rPr>
                        <a:t>年度</a:t>
                      </a:r>
                      <a:r>
                        <a:rPr kumimoji="1" lang="en-US" altLang="ja-JP" sz="900" strike="noStrike"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大阪府「おおさか男女共同参画プラン（</a:t>
                      </a:r>
                      <a:r>
                        <a:rPr kumimoji="1" lang="en-US" altLang="ja-JP" sz="900" b="0" dirty="0">
                          <a:solidFill>
                            <a:schemeClr val="tx1"/>
                          </a:solidFill>
                        </a:rPr>
                        <a:t>2026-2030</a:t>
                      </a:r>
                      <a:r>
                        <a:rPr kumimoji="1" lang="ja-JP" altLang="en-US"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3059179"/>
                  </a:ext>
                </a:extLst>
              </a:tr>
              <a:tr h="168084">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他自治体の</a:t>
                      </a:r>
                      <a:r>
                        <a:rPr kumimoji="1" lang="zh-CN" altLang="en-US" sz="900" dirty="0">
                          <a:solidFill>
                            <a:schemeClr val="tx1"/>
                          </a:solidFill>
                          <a:latin typeface="Meiryo UI" panose="020B0604030504040204" pitchFamily="50" charset="-128"/>
                          <a:ea typeface="Meiryo UI" panose="020B0604030504040204" pitchFamily="50" charset="-128"/>
                        </a:rPr>
                        <a:t>策定市町村数（策定市町村数</a:t>
                      </a:r>
                      <a:r>
                        <a:rPr kumimoji="1" lang="en-US" altLang="zh-CN" sz="900" dirty="0">
                          <a:solidFill>
                            <a:schemeClr val="tx1"/>
                          </a:solidFill>
                          <a:latin typeface="Meiryo UI" panose="020B0604030504040204" pitchFamily="50" charset="-128"/>
                          <a:ea typeface="Meiryo UI" panose="020B0604030504040204" pitchFamily="50" charset="-128"/>
                        </a:rPr>
                        <a:t>/</a:t>
                      </a:r>
                      <a:r>
                        <a:rPr kumimoji="1" lang="zh-CN" altLang="en-US" sz="900" dirty="0">
                          <a:solidFill>
                            <a:schemeClr val="tx1"/>
                          </a:solidFill>
                          <a:latin typeface="Meiryo UI" panose="020B0604030504040204" pitchFamily="50" charset="-128"/>
                          <a:ea typeface="Meiryo UI" panose="020B0604030504040204" pitchFamily="50" charset="-128"/>
                        </a:rPr>
                        <a:t>全市町村数）</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900" dirty="0">
                          <a:solidFill>
                            <a:schemeClr val="tx1"/>
                          </a:solidFill>
                          <a:latin typeface="Meiryo UI" panose="020B0604030504040204" pitchFamily="50" charset="-128"/>
                          <a:ea typeface="Meiryo UI" panose="020B0604030504040204" pitchFamily="50" charset="-128"/>
                        </a:rPr>
                        <a:t>【2025</a:t>
                      </a:r>
                      <a:r>
                        <a:rPr kumimoji="1" lang="zh-CN" altLang="en-US" sz="900" dirty="0">
                          <a:solidFill>
                            <a:schemeClr val="tx1"/>
                          </a:solidFill>
                          <a:latin typeface="Meiryo UI" panose="020B0604030504040204" pitchFamily="50" charset="-128"/>
                          <a:ea typeface="Meiryo UI" panose="020B0604030504040204" pitchFamily="50" charset="-128"/>
                        </a:rPr>
                        <a:t>年</a:t>
                      </a:r>
                      <a:r>
                        <a:rPr kumimoji="1" lang="en-US" altLang="zh-CN" sz="900" dirty="0">
                          <a:solidFill>
                            <a:schemeClr val="tx1"/>
                          </a:solidFill>
                          <a:latin typeface="Meiryo UI" panose="020B0604030504040204" pitchFamily="50" charset="-128"/>
                          <a:ea typeface="Meiryo UI" panose="020B0604030504040204" pitchFamily="50" charset="-128"/>
                        </a:rPr>
                        <a:t>4</a:t>
                      </a:r>
                      <a:r>
                        <a:rPr kumimoji="1" lang="zh-CN" altLang="en-US" sz="900" dirty="0">
                          <a:solidFill>
                            <a:schemeClr val="tx1"/>
                          </a:solidFill>
                          <a:latin typeface="Meiryo UI" panose="020B0604030504040204" pitchFamily="50" charset="-128"/>
                          <a:ea typeface="Meiryo UI" panose="020B0604030504040204" pitchFamily="50" charset="-128"/>
                        </a:rPr>
                        <a:t>月</a:t>
                      </a:r>
                      <a:r>
                        <a:rPr kumimoji="1" lang="en-US" altLang="zh-CN" sz="900" dirty="0">
                          <a:solidFill>
                            <a:schemeClr val="tx1"/>
                          </a:solidFill>
                          <a:latin typeface="Meiryo UI" panose="020B0604030504040204" pitchFamily="50" charset="-128"/>
                          <a:ea typeface="Meiryo UI" panose="020B0604030504040204" pitchFamily="50" charset="-128"/>
                        </a:rPr>
                        <a:t>1</a:t>
                      </a:r>
                      <a:r>
                        <a:rPr kumimoji="1" lang="zh-CN" altLang="en-US" sz="900" dirty="0">
                          <a:solidFill>
                            <a:schemeClr val="tx1"/>
                          </a:solidFill>
                          <a:latin typeface="Meiryo UI" panose="020B0604030504040204" pitchFamily="50" charset="-128"/>
                          <a:ea typeface="Meiryo UI" panose="020B0604030504040204" pitchFamily="50" charset="-128"/>
                        </a:rPr>
                        <a:t>日時点</a:t>
                      </a:r>
                      <a:r>
                        <a:rPr kumimoji="1" lang="en-US" altLang="zh-CN"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内閣府「女性活躍推進法に基づく推進計画の策定市町村数（</a:t>
                      </a:r>
                      <a:r>
                        <a:rPr kumimoji="1" lang="en-US" altLang="ja-JP" sz="900" b="0" dirty="0">
                          <a:solidFill>
                            <a:schemeClr val="tx1"/>
                          </a:solidFill>
                        </a:rPr>
                        <a:t>R7.4.1</a:t>
                      </a:r>
                      <a:r>
                        <a:rPr kumimoji="1" lang="ja-JP" altLang="en-US"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8940526"/>
                  </a:ext>
                </a:extLst>
              </a:tr>
              <a:tr h="293666">
                <a:tc>
                  <a:txBody>
                    <a:bodyPr/>
                    <a:lstStyle/>
                    <a:p>
                      <a:pPr algn="ctr"/>
                      <a:r>
                        <a:rPr kumimoji="1" lang="en-US" altLang="ja-JP" sz="900" b="0" dirty="0">
                          <a:solidFill>
                            <a:schemeClr val="tx1"/>
                          </a:solidFill>
                        </a:rPr>
                        <a:t>10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６歳未満の子どもを持つ男性（大阪府内居住）の育児に要する平均時間</a:t>
                      </a:r>
                      <a:r>
                        <a:rPr kumimoji="1" lang="en-US" altLang="ja-JP" sz="900" b="0" dirty="0">
                          <a:solidFill>
                            <a:schemeClr val="tx1"/>
                          </a:solidFill>
                        </a:rPr>
                        <a:t>【2024</a:t>
                      </a:r>
                      <a:r>
                        <a:rPr kumimoji="1" lang="ja-JP" altLang="en-US" sz="900" b="0" dirty="0">
                          <a:solidFill>
                            <a:schemeClr val="tx1"/>
                          </a:solidFill>
                        </a:rPr>
                        <a:t>年</a:t>
                      </a:r>
                      <a:r>
                        <a:rPr kumimoji="1" lang="en-US" altLang="ja-JP"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大阪府「男女共同参画にかかる府民意識調査報告書」（</a:t>
                      </a:r>
                      <a:r>
                        <a:rPr kumimoji="1" lang="en-US" altLang="ja-JP" sz="900" b="0" dirty="0">
                          <a:solidFill>
                            <a:schemeClr val="tx1"/>
                          </a:solidFill>
                        </a:rPr>
                        <a:t>2024</a:t>
                      </a:r>
                      <a:r>
                        <a:rPr kumimoji="1" lang="ja-JP" altLang="en-US" sz="900" b="0" dirty="0">
                          <a:solidFill>
                            <a:schemeClr val="tx1"/>
                          </a:solidFill>
                        </a:rPr>
                        <a:t>年</a:t>
                      </a:r>
                      <a:r>
                        <a:rPr kumimoji="1" lang="en-US" altLang="ja-JP" sz="900" b="0" dirty="0">
                          <a:solidFill>
                            <a:schemeClr val="tx1"/>
                          </a:solidFill>
                        </a:rPr>
                        <a:t>12</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1878546"/>
                  </a:ext>
                </a:extLst>
              </a:tr>
              <a:tr h="240149">
                <a:tc rowSpan="3">
                  <a:txBody>
                    <a:bodyPr/>
                    <a:lstStyle/>
                    <a:p>
                      <a:pPr algn="ctr"/>
                      <a:r>
                        <a:rPr kumimoji="1" lang="en-US" altLang="ja-JP" sz="900" b="0" dirty="0">
                          <a:solidFill>
                            <a:schemeClr val="tx1"/>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実質経済成長率</a:t>
                      </a:r>
                      <a:r>
                        <a:rPr kumimoji="1" lang="en-US" altLang="ja-JP" sz="900" dirty="0">
                          <a:solidFill>
                            <a:schemeClr val="tx1"/>
                          </a:solidFill>
                          <a:latin typeface="+mn-ea"/>
                          <a:ea typeface="+mn-ea"/>
                        </a:rPr>
                        <a:t>【2023</a:t>
                      </a:r>
                      <a:r>
                        <a:rPr kumimoji="1" lang="ja-JP" altLang="en-US" sz="900" dirty="0">
                          <a:solidFill>
                            <a:schemeClr val="tx1"/>
                          </a:solidFill>
                          <a:latin typeface="+mn-ea"/>
                          <a:ea typeface="+mn-ea"/>
                        </a:rPr>
                        <a:t>年度</a:t>
                      </a:r>
                      <a:r>
                        <a:rPr kumimoji="1" lang="en-US" altLang="ja-JP" sz="900" dirty="0">
                          <a:solidFill>
                            <a:schemeClr val="tx1"/>
                          </a:solidFill>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大阪府</a:t>
                      </a:r>
                      <a:r>
                        <a:rPr kumimoji="1" lang="zh-TW" altLang="en-US" sz="900" b="0" dirty="0">
                          <a:solidFill>
                            <a:schemeClr val="tx1"/>
                          </a:solidFill>
                        </a:rPr>
                        <a:t>「令和</a:t>
                      </a:r>
                      <a:r>
                        <a:rPr kumimoji="1" lang="en-US" altLang="zh-TW" sz="900" b="0" dirty="0">
                          <a:solidFill>
                            <a:schemeClr val="tx1"/>
                          </a:solidFill>
                        </a:rPr>
                        <a:t>5</a:t>
                      </a:r>
                      <a:r>
                        <a:rPr kumimoji="1" lang="zh-TW" altLang="en-US" sz="900" b="0" dirty="0">
                          <a:solidFill>
                            <a:schemeClr val="tx1"/>
                          </a:solidFill>
                        </a:rPr>
                        <a:t>年度 大阪府民経済計算」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3251896"/>
                  </a:ext>
                </a:extLst>
              </a:tr>
              <a:tr h="185479">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有効求人倍率</a:t>
                      </a:r>
                      <a:r>
                        <a:rPr kumimoji="1" lang="en-US" altLang="ja-JP" sz="900" b="0" u="none" strike="noStrike" kern="1200" cap="none" spc="0" normalizeH="0" baseline="0" noProof="0" dirty="0">
                          <a:ln>
                            <a:noFill/>
                          </a:ln>
                          <a:solidFill>
                            <a:schemeClr val="tx1"/>
                          </a:solidFill>
                          <a:effectLst/>
                          <a:uLnTx/>
                          <a:uFillTx/>
                          <a:latin typeface="+mn-ea"/>
                          <a:ea typeface="+mn-ea"/>
                        </a:rPr>
                        <a:t>【2025</a:t>
                      </a:r>
                      <a:r>
                        <a:rPr kumimoji="1" lang="ja-JP" altLang="en-US" sz="900" b="0" u="none" strike="noStrike" kern="1200" cap="none" spc="0" normalizeH="0" baseline="0" noProof="0" dirty="0">
                          <a:ln>
                            <a:noFill/>
                          </a:ln>
                          <a:solidFill>
                            <a:schemeClr val="tx1"/>
                          </a:solidFill>
                          <a:effectLst/>
                          <a:uLnTx/>
                          <a:uFillTx/>
                          <a:latin typeface="+mn-ea"/>
                          <a:ea typeface="+mn-ea"/>
                        </a:rPr>
                        <a:t>年度</a:t>
                      </a:r>
                      <a:r>
                        <a:rPr kumimoji="1" lang="en-US" altLang="ja-JP" sz="900" b="0" u="none" strike="noStrike" kern="1200" cap="none" spc="0" normalizeH="0" baseline="0" noProof="0" dirty="0">
                          <a:ln>
                            <a:noFill/>
                          </a:ln>
                          <a:solidFill>
                            <a:schemeClr val="tx1"/>
                          </a:solidFill>
                          <a:effectLst/>
                          <a:uLnTx/>
                          <a:uFillTx/>
                          <a:latin typeface="+mn-ea"/>
                          <a:ea typeface="+mn-ea"/>
                        </a:rPr>
                        <a:t>】</a:t>
                      </a:r>
                      <a:endParaRPr kumimoji="1" lang="ja-JP" altLang="en-US" sz="900" b="0" i="0" u="none" strike="noStrike" kern="1200" cap="none" spc="0" normalizeH="0" baseline="0" noProof="0" dirty="0">
                        <a:ln>
                          <a:noFill/>
                        </a:ln>
                        <a:solidFill>
                          <a:schemeClr val="tx1"/>
                        </a:solidFill>
                        <a:effectLst/>
                        <a:uLnTx/>
                        <a:uFillTx/>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厚生労働省「一般職業紹介状況（職業安定業務統計）」（</a:t>
                      </a:r>
                      <a:r>
                        <a:rPr kumimoji="1" lang="en-US" altLang="ja-JP" sz="900" b="0" dirty="0">
                          <a:solidFill>
                            <a:schemeClr val="tx1"/>
                          </a:solidFill>
                        </a:rPr>
                        <a:t>2025</a:t>
                      </a:r>
                      <a:r>
                        <a:rPr kumimoji="1" lang="zh-TW" altLang="en-US" sz="900" b="0" dirty="0">
                          <a:solidFill>
                            <a:schemeClr val="tx1"/>
                          </a:solidFill>
                        </a:rPr>
                        <a:t>年</a:t>
                      </a:r>
                      <a:r>
                        <a:rPr kumimoji="1" lang="en-US" altLang="zh-TW" sz="900" b="0" dirty="0">
                          <a:solidFill>
                            <a:schemeClr val="tx1"/>
                          </a:solidFill>
                        </a:rPr>
                        <a:t>4</a:t>
                      </a:r>
                      <a:r>
                        <a:rPr kumimoji="1" lang="zh-TW" altLang="en-US" sz="900" b="0" dirty="0">
                          <a:solidFill>
                            <a:schemeClr val="tx1"/>
                          </a:solidFill>
                        </a:rPr>
                        <a:t>月公表）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7349776"/>
                  </a:ext>
                </a:extLst>
              </a:tr>
              <a:tr h="176146">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転入、転出企業数</a:t>
                      </a:r>
                      <a:r>
                        <a:rPr kumimoji="1" lang="en-US" altLang="ja-JP" sz="900" b="0" u="none" strike="noStrike" kern="1200" cap="none" spc="0" normalizeH="0" baseline="0" noProof="0" dirty="0">
                          <a:ln>
                            <a:noFill/>
                          </a:ln>
                          <a:solidFill>
                            <a:schemeClr val="tx1"/>
                          </a:solidFill>
                          <a:effectLst/>
                          <a:uLnTx/>
                          <a:uFillTx/>
                        </a:rPr>
                        <a:t>【2025</a:t>
                      </a:r>
                      <a:r>
                        <a:rPr kumimoji="1" lang="ja-JP" altLang="en-US" sz="900" b="0" u="none" strike="noStrike" kern="1200" cap="none" spc="0" normalizeH="0" baseline="0" noProof="0" dirty="0">
                          <a:ln>
                            <a:noFill/>
                          </a:ln>
                          <a:solidFill>
                            <a:schemeClr val="tx1"/>
                          </a:solidFill>
                          <a:effectLst/>
                          <a:uLnTx/>
                          <a:uFillTx/>
                        </a:rPr>
                        <a:t>年</a:t>
                      </a:r>
                      <a:r>
                        <a:rPr kumimoji="1" lang="en-US" altLang="ja-JP" sz="900" b="0" u="none" strike="noStrike" kern="1200" cap="none" spc="0" normalizeH="0" baseline="0" noProof="0" dirty="0">
                          <a:ln>
                            <a:noFill/>
                          </a:ln>
                          <a:solidFill>
                            <a:schemeClr val="tx1"/>
                          </a:solidFill>
                          <a:effectLst/>
                          <a:uLnTx/>
                          <a:uFillTx/>
                        </a:rPr>
                        <a:t>】</a:t>
                      </a:r>
                      <a:endParaRPr kumimoji="1" lang="ja-JP" altLang="en-US" sz="900" b="0" i="0" u="none" strike="noStrike" kern="1200" cap="none" spc="0" normalizeH="0" baseline="0" noProof="0" dirty="0">
                        <a:ln>
                          <a:noFill/>
                        </a:ln>
                        <a:solidFill>
                          <a:schemeClr val="tx1"/>
                        </a:solidFill>
                        <a:effectLst/>
                        <a:uLnTx/>
                        <a:uFillTx/>
                        <a:latin typeface="+mn-ea"/>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帝国データバンク「大阪府・「本社移転」動向調査（</a:t>
                      </a:r>
                      <a:r>
                        <a:rPr kumimoji="1" lang="en-US" altLang="ja-JP" sz="900" b="0" dirty="0">
                          <a:solidFill>
                            <a:schemeClr val="tx1"/>
                          </a:solidFill>
                        </a:rPr>
                        <a:t>2025</a:t>
                      </a:r>
                      <a:r>
                        <a:rPr kumimoji="1" lang="ja-JP" altLang="en-US" sz="900" b="0" dirty="0">
                          <a:solidFill>
                            <a:schemeClr val="tx1"/>
                          </a:solidFill>
                        </a:rPr>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7738356"/>
                  </a:ext>
                </a:extLst>
              </a:tr>
              <a:tr h="166813">
                <a:tc rowSpan="2">
                  <a:txBody>
                    <a:bodyPr/>
                    <a:lstStyle/>
                    <a:p>
                      <a:pPr algn="ctr"/>
                      <a:r>
                        <a:rPr kumimoji="1" lang="en-US" altLang="ja-JP" sz="900" b="0" dirty="0">
                          <a:solidFill>
                            <a:schemeClr val="tx1"/>
                          </a:solidFill>
                        </a:rPr>
                        <a:t>12</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転入超過率（対全国）</a:t>
                      </a:r>
                      <a:r>
                        <a:rPr kumimoji="1" lang="en-US" altLang="ja-JP" sz="900" dirty="0">
                          <a:solidFill>
                            <a:schemeClr val="tx1"/>
                          </a:solidFill>
                        </a:rPr>
                        <a:t>【2025</a:t>
                      </a:r>
                      <a:r>
                        <a:rPr kumimoji="1" lang="ja-JP" altLang="en-US" sz="900" dirty="0">
                          <a:solidFill>
                            <a:schemeClr val="tx1"/>
                          </a:solidFill>
                        </a:rPr>
                        <a:t>年</a:t>
                      </a:r>
                      <a:r>
                        <a:rPr kumimoji="1" lang="en-US" altLang="ja-JP" sz="900" dirty="0">
                          <a:solidFill>
                            <a:schemeClr val="tx1"/>
                          </a:solidFill>
                        </a:rPr>
                        <a:t>】【2024</a:t>
                      </a:r>
                      <a:r>
                        <a:rPr kumimoji="1" lang="ja-JP" altLang="en-US" sz="900" dirty="0">
                          <a:solidFill>
                            <a:schemeClr val="tx1"/>
                          </a:solidFill>
                        </a:rPr>
                        <a:t>年</a:t>
                      </a:r>
                      <a:r>
                        <a:rPr kumimoji="1" lang="en-US" altLang="ja-JP" sz="90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総務省</a:t>
                      </a:r>
                      <a:r>
                        <a:rPr kumimoji="1" lang="zh-TW" altLang="en-US" sz="900" b="0" dirty="0">
                          <a:solidFill>
                            <a:schemeClr val="tx1"/>
                          </a:solidFill>
                        </a:rPr>
                        <a:t>「住民基本台帳人口移動報告」</a:t>
                      </a:r>
                      <a:r>
                        <a:rPr kumimoji="1" lang="ja-JP" altLang="en-US" sz="900" b="0" dirty="0">
                          <a:solidFill>
                            <a:schemeClr val="tx1"/>
                          </a:solidFill>
                        </a:rPr>
                        <a:t>（</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2</a:t>
                      </a:r>
                      <a:r>
                        <a:rPr kumimoji="1" lang="ja-JP" altLang="en-US" sz="900" b="0" dirty="0">
                          <a:solidFill>
                            <a:schemeClr val="tx1"/>
                          </a:solidFill>
                        </a:rPr>
                        <a:t>月公表）（</a:t>
                      </a:r>
                      <a:r>
                        <a:rPr kumimoji="1" lang="en-US" altLang="ja-JP" sz="900" b="0" dirty="0">
                          <a:solidFill>
                            <a:schemeClr val="tx1"/>
                          </a:solidFill>
                        </a:rPr>
                        <a:t>2025</a:t>
                      </a:r>
                      <a:r>
                        <a:rPr kumimoji="1" lang="ja-JP" altLang="en-US" sz="900" b="0" dirty="0">
                          <a:solidFill>
                            <a:schemeClr val="tx1"/>
                          </a:solidFill>
                        </a:rPr>
                        <a:t>年</a:t>
                      </a:r>
                      <a:r>
                        <a:rPr kumimoji="1" lang="en-US" altLang="ja-JP" sz="900" b="0" dirty="0">
                          <a:solidFill>
                            <a:schemeClr val="tx1"/>
                          </a:solidFill>
                        </a:rPr>
                        <a:t>4</a:t>
                      </a:r>
                      <a:r>
                        <a:rPr kumimoji="1" lang="ja-JP" altLang="en-US" sz="900" b="0" dirty="0">
                          <a:solidFill>
                            <a:schemeClr val="tx1"/>
                          </a:solidFill>
                        </a:rPr>
                        <a:t>月公表）</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3768125"/>
                  </a:ext>
                </a:extLst>
              </a:tr>
              <a:tr h="214187">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転入状況</a:t>
                      </a:r>
                      <a:r>
                        <a:rPr kumimoji="1" lang="en-US" altLang="ja-JP" sz="900" dirty="0">
                          <a:solidFill>
                            <a:schemeClr val="tx1"/>
                          </a:solidFill>
                          <a:latin typeface="Meiryo UI" panose="020B0604030504040204" pitchFamily="50" charset="-128"/>
                          <a:ea typeface="Meiryo UI" panose="020B0604030504040204" pitchFamily="50" charset="-128"/>
                        </a:rPr>
                        <a:t>【2025</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総務省「住民基本台帳人口移動報告」</a:t>
                      </a:r>
                      <a:r>
                        <a:rPr kumimoji="1" lang="ja-JP" altLang="en-US" sz="900" b="0" strike="noStrike" dirty="0">
                          <a:solidFill>
                            <a:schemeClr val="tx1"/>
                          </a:solidFill>
                        </a:rPr>
                        <a:t>（</a:t>
                      </a:r>
                      <a:r>
                        <a:rPr kumimoji="1" lang="en-US" altLang="ja-JP" sz="900" b="0" strike="noStrike" dirty="0">
                          <a:solidFill>
                            <a:schemeClr val="tx1"/>
                          </a:solidFill>
                        </a:rPr>
                        <a:t>2026</a:t>
                      </a:r>
                      <a:r>
                        <a:rPr kumimoji="1" lang="ja-JP" altLang="en-US" sz="900" b="0" strike="noStrike" dirty="0">
                          <a:solidFill>
                            <a:schemeClr val="tx1"/>
                          </a:solidFill>
                        </a:rPr>
                        <a:t>年</a:t>
                      </a:r>
                      <a:r>
                        <a:rPr kumimoji="1" lang="en-US" altLang="ja-JP" sz="900" b="0" strike="noStrike" dirty="0">
                          <a:solidFill>
                            <a:schemeClr val="tx1"/>
                          </a:solidFill>
                        </a:rPr>
                        <a:t>4</a:t>
                      </a:r>
                      <a:r>
                        <a:rPr kumimoji="1" lang="ja-JP" altLang="en-US" sz="900" b="0" strike="noStrike"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9261415"/>
                  </a:ext>
                </a:extLst>
              </a:tr>
            </a:tbl>
          </a:graphicData>
        </a:graphic>
      </p:graphicFrame>
      <p:sp>
        <p:nvSpPr>
          <p:cNvPr id="7" name="正方形/長方形 6">
            <a:extLst>
              <a:ext uri="{FF2B5EF4-FFF2-40B4-BE49-F238E27FC236}">
                <a16:creationId xmlns:a16="http://schemas.microsoft.com/office/drawing/2014/main" id="{975926E7-251F-408C-BDD6-9FD25E6FEB19}"/>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706824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338554"/>
          </a:xfrm>
          <a:prstGeom prst="rect">
            <a:avLst/>
          </a:prstGeom>
        </p:spPr>
        <p:txBody>
          <a:bodyPr wrap="square">
            <a:spAutoFit/>
          </a:bodyPr>
          <a:lstStyle/>
          <a:p>
            <a:pPr marL="179388" indent="1588" algn="just">
              <a:spcBef>
                <a:spcPts val="600"/>
              </a:spcBef>
            </a:pP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具体的目標（</a:t>
            </a:r>
            <a:r>
              <a:rPr lang="en-US" altLang="zh-TW" sz="1600" b="1" dirty="0">
                <a:latin typeface="Meiryo UI" panose="020B0604030504040204" pitchFamily="50" charset="-128"/>
                <a:ea typeface="Meiryo UI" panose="020B0604030504040204" pitchFamily="50" charset="-128"/>
                <a:cs typeface="Meiryo UI" panose="020B0604030504040204" pitchFamily="50" charset="-128"/>
              </a:rPr>
              <a:t>KPI</a:t>
            </a: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の 実績値・参考指標 出典一覧</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14</a:t>
            </a:fld>
            <a:endParaRPr lang="ja-JP" altLang="en-US">
              <a:solidFill>
                <a:prstClr val="black"/>
              </a:solidFill>
            </a:endParaRPr>
          </a:p>
        </p:txBody>
      </p:sp>
      <p:graphicFrame>
        <p:nvGraphicFramePr>
          <p:cNvPr id="5" name="表 5">
            <a:extLst>
              <a:ext uri="{FF2B5EF4-FFF2-40B4-BE49-F238E27FC236}">
                <a16:creationId xmlns:a16="http://schemas.microsoft.com/office/drawing/2014/main" id="{38A4AE40-5C81-40C9-869C-E6AB4AAE97FD}"/>
              </a:ext>
            </a:extLst>
          </p:cNvPr>
          <p:cNvGraphicFramePr>
            <a:graphicFrameLocks noGrp="1"/>
          </p:cNvGraphicFramePr>
          <p:nvPr>
            <p:extLst>
              <p:ext uri="{D42A27DB-BD31-4B8C-83A1-F6EECF244321}">
                <p14:modId xmlns:p14="http://schemas.microsoft.com/office/powerpoint/2010/main" val="2044196164"/>
              </p:ext>
            </p:extLst>
          </p:nvPr>
        </p:nvGraphicFramePr>
        <p:xfrm>
          <a:off x="320678" y="1028343"/>
          <a:ext cx="8502645" cy="5257800"/>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3778017464"/>
                    </a:ext>
                  </a:extLst>
                </a:gridCol>
                <a:gridCol w="654645">
                  <a:extLst>
                    <a:ext uri="{9D8B030D-6E8A-4147-A177-3AD203B41FA5}">
                      <a16:colId xmlns:a16="http://schemas.microsoft.com/office/drawing/2014/main" val="2551099103"/>
                    </a:ext>
                  </a:extLst>
                </a:gridCol>
                <a:gridCol w="3132000">
                  <a:extLst>
                    <a:ext uri="{9D8B030D-6E8A-4147-A177-3AD203B41FA5}">
                      <a16:colId xmlns:a16="http://schemas.microsoft.com/office/drawing/2014/main" val="915041500"/>
                    </a:ext>
                  </a:extLst>
                </a:gridCol>
                <a:gridCol w="4320000">
                  <a:extLst>
                    <a:ext uri="{9D8B030D-6E8A-4147-A177-3AD203B41FA5}">
                      <a16:colId xmlns:a16="http://schemas.microsoft.com/office/drawing/2014/main" val="590676035"/>
                    </a:ext>
                  </a:extLst>
                </a:gridCol>
              </a:tblGrid>
              <a:tr h="243339">
                <a:tc>
                  <a:txBody>
                    <a:bodyPr/>
                    <a:lstStyle/>
                    <a:p>
                      <a:pPr algn="ctr"/>
                      <a:r>
                        <a:rPr kumimoji="1" lang="en-US" altLang="ja-JP" sz="1000" b="1" dirty="0">
                          <a:solidFill>
                            <a:schemeClr val="tx1"/>
                          </a:solidFill>
                        </a:rPr>
                        <a:t>No.</a:t>
                      </a: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b="1" dirty="0">
                          <a:solidFill>
                            <a:schemeClr val="tx1"/>
                          </a:solidFill>
                        </a:rPr>
                        <a:t>出典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5685389"/>
                  </a:ext>
                </a:extLst>
              </a:tr>
              <a:tr h="161468">
                <a:tc rowSpan="2">
                  <a:txBody>
                    <a:bodyPr/>
                    <a:lstStyle/>
                    <a:p>
                      <a:pPr algn="ctr"/>
                      <a:r>
                        <a:rPr kumimoji="1" lang="en-US" altLang="ja-JP" sz="900" b="0" dirty="0">
                          <a:solidFill>
                            <a:schemeClr val="tx1"/>
                          </a:solidFill>
                        </a:rPr>
                        <a:t>13</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転出超過率（対東京圏）</a:t>
                      </a:r>
                      <a:r>
                        <a:rPr kumimoji="1" lang="en-US" altLang="ja-JP" sz="900" dirty="0">
                          <a:solidFill>
                            <a:schemeClr val="tx1"/>
                          </a:solidFill>
                        </a:rPr>
                        <a:t>【2025</a:t>
                      </a:r>
                      <a:r>
                        <a:rPr kumimoji="1" lang="ja-JP" altLang="en-US" sz="900" dirty="0">
                          <a:solidFill>
                            <a:schemeClr val="tx1"/>
                          </a:solidFill>
                        </a:rPr>
                        <a:t>年</a:t>
                      </a:r>
                      <a:r>
                        <a:rPr kumimoji="1" lang="en-US" altLang="ja-JP" sz="900" dirty="0">
                          <a:solidFill>
                            <a:schemeClr val="tx1"/>
                          </a:solidFill>
                        </a:rPr>
                        <a:t>】【2024</a:t>
                      </a:r>
                      <a:r>
                        <a:rPr kumimoji="1" lang="ja-JP" altLang="en-US" sz="900" dirty="0">
                          <a:solidFill>
                            <a:schemeClr val="tx1"/>
                          </a:solidFill>
                        </a:rPr>
                        <a:t>年</a:t>
                      </a:r>
                      <a:r>
                        <a:rPr kumimoji="1" lang="en-US" altLang="ja-JP" sz="90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総務省「住民基本台帳人口移動報告」（</a:t>
                      </a:r>
                      <a:r>
                        <a:rPr kumimoji="1" lang="en-US" altLang="ja-JP" sz="900" b="0" dirty="0">
                          <a:solidFill>
                            <a:schemeClr val="tx1"/>
                          </a:solidFill>
                        </a:rPr>
                        <a:t>2025</a:t>
                      </a:r>
                      <a:r>
                        <a:rPr kumimoji="1" lang="ja-JP" altLang="en-US" sz="900" b="0" dirty="0">
                          <a:solidFill>
                            <a:schemeClr val="tx1"/>
                          </a:solidFill>
                        </a:rPr>
                        <a:t>年</a:t>
                      </a:r>
                      <a:r>
                        <a:rPr kumimoji="1" lang="en-US" altLang="ja-JP" sz="900" b="0" dirty="0">
                          <a:solidFill>
                            <a:schemeClr val="tx1"/>
                          </a:solidFill>
                        </a:rPr>
                        <a:t>2</a:t>
                      </a:r>
                      <a:r>
                        <a:rPr kumimoji="1" lang="ja-JP" altLang="en-US" sz="900" b="0" dirty="0">
                          <a:solidFill>
                            <a:schemeClr val="tx1"/>
                          </a:solidFill>
                        </a:rPr>
                        <a:t>月公表）（</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2</a:t>
                      </a:r>
                      <a:r>
                        <a:rPr kumimoji="1" lang="ja-JP" altLang="en-US" sz="900" b="0" dirty="0">
                          <a:solidFill>
                            <a:schemeClr val="tx1"/>
                          </a:solidFill>
                        </a:rPr>
                        <a:t>月公表）</a:t>
                      </a:r>
                    </a:p>
                    <a:p>
                      <a:r>
                        <a:rPr kumimoji="1" lang="ja-JP" altLang="en-US" sz="900" b="0" dirty="0">
                          <a:solidFill>
                            <a:schemeClr val="tx1"/>
                          </a:solidFill>
                        </a:rPr>
                        <a:t>総務省「住民基本台帳に基づく人口、人口動態及び世帯数（令和</a:t>
                      </a:r>
                      <a:r>
                        <a:rPr kumimoji="1" lang="en-US" altLang="ja-JP" sz="900" b="0" dirty="0">
                          <a:solidFill>
                            <a:schemeClr val="tx1"/>
                          </a:solidFill>
                        </a:rPr>
                        <a:t>7</a:t>
                      </a:r>
                      <a:r>
                        <a:rPr kumimoji="1" lang="ja-JP" altLang="en-US" sz="900" b="0" dirty="0">
                          <a:solidFill>
                            <a:schemeClr val="tx1"/>
                          </a:solidFill>
                        </a:rPr>
                        <a:t>年</a:t>
                      </a:r>
                      <a:r>
                        <a:rPr kumimoji="1" lang="en-US" altLang="ja-JP" sz="900" b="0" dirty="0">
                          <a:solidFill>
                            <a:schemeClr val="tx1"/>
                          </a:solidFill>
                        </a:rPr>
                        <a:t>1</a:t>
                      </a:r>
                      <a:r>
                        <a:rPr kumimoji="1" lang="ja-JP" altLang="en-US" sz="900" b="0" dirty="0">
                          <a:solidFill>
                            <a:schemeClr val="tx1"/>
                          </a:solidFill>
                        </a:rPr>
                        <a:t>月</a:t>
                      </a:r>
                      <a:r>
                        <a:rPr kumimoji="1" lang="en-US" altLang="ja-JP" sz="900" b="0" dirty="0">
                          <a:solidFill>
                            <a:schemeClr val="tx1"/>
                          </a:solidFill>
                        </a:rPr>
                        <a:t>1</a:t>
                      </a:r>
                      <a:r>
                        <a:rPr kumimoji="1" lang="ja-JP" altLang="en-US" sz="900" b="0" dirty="0">
                          <a:solidFill>
                            <a:schemeClr val="tx1"/>
                          </a:solidFill>
                        </a:rPr>
                        <a:t>日現在）」</a:t>
                      </a:r>
                    </a:p>
                    <a:p>
                      <a:r>
                        <a:rPr kumimoji="1" lang="ja-JP" altLang="en-US" sz="900" b="0" dirty="0">
                          <a:solidFill>
                            <a:schemeClr val="tx1"/>
                          </a:solidFill>
                        </a:rPr>
                        <a:t>総務省「人口推計（令和</a:t>
                      </a:r>
                      <a:r>
                        <a:rPr kumimoji="1" lang="en-US" altLang="ja-JP" sz="900" b="0" dirty="0">
                          <a:solidFill>
                            <a:schemeClr val="tx1"/>
                          </a:solidFill>
                        </a:rPr>
                        <a:t>6</a:t>
                      </a:r>
                      <a:r>
                        <a:rPr kumimoji="1" lang="ja-JP" altLang="en-US" sz="900" b="0" dirty="0">
                          <a:solidFill>
                            <a:schemeClr val="tx1"/>
                          </a:solidFill>
                        </a:rPr>
                        <a:t>年</a:t>
                      </a:r>
                      <a:r>
                        <a:rPr kumimoji="1" lang="en-US" altLang="ja-JP" sz="900" b="0" dirty="0">
                          <a:solidFill>
                            <a:schemeClr val="tx1"/>
                          </a:solidFill>
                        </a:rPr>
                        <a:t>10</a:t>
                      </a:r>
                      <a:r>
                        <a:rPr kumimoji="1" lang="ja-JP" altLang="en-US" sz="900" b="0" dirty="0">
                          <a:solidFill>
                            <a:schemeClr val="tx1"/>
                          </a:solidFill>
                        </a:rPr>
                        <a:t>月</a:t>
                      </a:r>
                      <a:r>
                        <a:rPr kumimoji="1" lang="en-US" altLang="ja-JP" sz="900" b="0" dirty="0">
                          <a:solidFill>
                            <a:schemeClr val="tx1"/>
                          </a:solidFill>
                        </a:rPr>
                        <a:t>1</a:t>
                      </a:r>
                      <a:r>
                        <a:rPr kumimoji="1" lang="ja-JP" altLang="en-US" sz="900" b="0" dirty="0">
                          <a:solidFill>
                            <a:schemeClr val="tx1"/>
                          </a:solidFill>
                        </a:rPr>
                        <a:t>日現在）」より算出</a:t>
                      </a:r>
                      <a:endParaRPr kumimoji="1" lang="en-US" altLang="ja-JP" sz="900" b="0" dirty="0">
                        <a:solidFill>
                          <a:schemeClr val="tx1"/>
                        </a:solidFill>
                      </a:endParaRPr>
                    </a:p>
                    <a:p>
                      <a:r>
                        <a:rPr kumimoji="1" lang="en-US" altLang="ja-JP" sz="800" b="0" dirty="0">
                          <a:solidFill>
                            <a:schemeClr val="tx1"/>
                          </a:solidFill>
                        </a:rPr>
                        <a:t>※(</a:t>
                      </a:r>
                      <a:r>
                        <a:rPr kumimoji="1" lang="ja-JP" altLang="en-US" sz="800" b="0" dirty="0">
                          <a:solidFill>
                            <a:schemeClr val="tx1"/>
                          </a:solidFill>
                        </a:rPr>
                        <a:t>大阪府から東京圏への転出数－東京圏から大阪府への転入数</a:t>
                      </a:r>
                      <a:r>
                        <a:rPr kumimoji="1" lang="en-US" altLang="ja-JP" sz="800" b="0" dirty="0">
                          <a:solidFill>
                            <a:schemeClr val="tx1"/>
                          </a:solidFill>
                        </a:rPr>
                        <a:t>)/</a:t>
                      </a:r>
                      <a:r>
                        <a:rPr kumimoji="1" lang="ja-JP" altLang="en-US" sz="800" b="0" dirty="0">
                          <a:solidFill>
                            <a:schemeClr val="tx1"/>
                          </a:solidFill>
                        </a:rPr>
                        <a:t>大阪府の総人口</a:t>
                      </a:r>
                      <a:r>
                        <a:rPr kumimoji="1" lang="en-US" altLang="ja-JP" sz="800" dirty="0">
                          <a:solidFill>
                            <a:schemeClr val="tx1"/>
                          </a:solidFill>
                          <a:latin typeface="+mn-ea"/>
                          <a:ea typeface="+mn-ea"/>
                          <a:sym typeface="Wingdings" panose="05000000000000000000" pitchFamily="2" charset="2"/>
                        </a:rPr>
                        <a:t>×100</a:t>
                      </a:r>
                      <a:endParaRPr kumimoji="1" lang="en-US" altLang="ja-JP" sz="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4540322"/>
                  </a:ext>
                </a:extLst>
              </a:tr>
              <a:tr h="161468">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転出状況</a:t>
                      </a:r>
                      <a:r>
                        <a:rPr kumimoji="1" lang="en-US" altLang="ja-JP" sz="900" b="0" dirty="0">
                          <a:solidFill>
                            <a:schemeClr val="tx1"/>
                          </a:solidFill>
                        </a:rPr>
                        <a:t>【2025</a:t>
                      </a:r>
                      <a:r>
                        <a:rPr kumimoji="1" lang="ja-JP" altLang="en-US" sz="900" b="0" dirty="0">
                          <a:solidFill>
                            <a:schemeClr val="tx1"/>
                          </a:solidFill>
                        </a:rPr>
                        <a:t>年</a:t>
                      </a:r>
                      <a:r>
                        <a:rPr kumimoji="1" lang="en-US" altLang="ja-JP"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900" b="0" dirty="0">
                          <a:solidFill>
                            <a:schemeClr val="tx1"/>
                          </a:solidFill>
                        </a:rPr>
                        <a:t>総務省「住民基本台帳人口移動報告」</a:t>
                      </a:r>
                      <a:r>
                        <a:rPr kumimoji="1" lang="ja-JP" altLang="en-US" sz="900" b="0" dirty="0">
                          <a:solidFill>
                            <a:schemeClr val="tx1"/>
                          </a:solidFill>
                        </a:rPr>
                        <a:t>（</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4</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4629885"/>
                  </a:ext>
                </a:extLst>
              </a:tr>
              <a:tr h="161468">
                <a:tc rowSpan="2">
                  <a:txBody>
                    <a:bodyPr/>
                    <a:lstStyle/>
                    <a:p>
                      <a:pPr algn="ctr"/>
                      <a:r>
                        <a:rPr kumimoji="1" lang="en-US" altLang="ja-JP" sz="900" b="0" dirty="0">
                          <a:solidFill>
                            <a:schemeClr val="tx1"/>
                          </a:solidFill>
                        </a:rPr>
                        <a:t>14</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充足率</a:t>
                      </a:r>
                      <a:r>
                        <a:rPr kumimoji="1" lang="en-US" altLang="zh-CN" sz="900" dirty="0">
                          <a:solidFill>
                            <a:schemeClr val="tx1"/>
                          </a:solidFill>
                          <a:latin typeface="+mn-ea"/>
                          <a:ea typeface="+mn-ea"/>
                        </a:rPr>
                        <a:t>【2024</a:t>
                      </a:r>
                      <a:r>
                        <a:rPr kumimoji="1" lang="zh-CN" altLang="en-US" sz="900" dirty="0">
                          <a:solidFill>
                            <a:schemeClr val="tx1"/>
                          </a:solidFill>
                          <a:latin typeface="+mn-ea"/>
                          <a:ea typeface="+mn-ea"/>
                        </a:rPr>
                        <a:t>年</a:t>
                      </a:r>
                      <a:r>
                        <a:rPr kumimoji="1" lang="ja-JP" altLang="en-US" sz="900" dirty="0">
                          <a:solidFill>
                            <a:schemeClr val="tx1"/>
                          </a:solidFill>
                          <a:latin typeface="+mn-ea"/>
                          <a:ea typeface="+mn-ea"/>
                        </a:rPr>
                        <a:t>度</a:t>
                      </a:r>
                      <a:r>
                        <a:rPr kumimoji="1" lang="en-US" altLang="zh-CN" sz="900" dirty="0">
                          <a:solidFill>
                            <a:schemeClr val="tx1"/>
                          </a:solidFill>
                          <a:latin typeface="+mn-ea"/>
                          <a:ea typeface="+mn-ea"/>
                        </a:rPr>
                        <a:t>】</a:t>
                      </a:r>
                      <a:r>
                        <a:rPr kumimoji="1" lang="en-US" altLang="ja-JP" sz="900" dirty="0">
                          <a:solidFill>
                            <a:schemeClr val="tx1"/>
                          </a:solidFill>
                          <a:latin typeface="+mn-ea"/>
                          <a:ea typeface="+mn-ea"/>
                        </a:rPr>
                        <a:t>【2023</a:t>
                      </a:r>
                      <a:r>
                        <a:rPr kumimoji="1" lang="ja-JP" altLang="en-US" sz="900" dirty="0">
                          <a:solidFill>
                            <a:schemeClr val="tx1"/>
                          </a:solidFill>
                          <a:latin typeface="+mn-ea"/>
                          <a:ea typeface="+mn-ea"/>
                        </a:rPr>
                        <a:t>年度</a:t>
                      </a:r>
                      <a:r>
                        <a:rPr kumimoji="1" lang="en-US" altLang="ja-JP" sz="900" dirty="0">
                          <a:solidFill>
                            <a:schemeClr val="tx1"/>
                          </a:solidFill>
                          <a:latin typeface="+mn-ea"/>
                          <a:ea typeface="+mn-ea"/>
                        </a:rPr>
                        <a:t>】</a:t>
                      </a:r>
                      <a:endParaRPr kumimoji="1" lang="en-US" altLang="zh-CN"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大阪労働局「令和</a:t>
                      </a:r>
                      <a:r>
                        <a:rPr kumimoji="1" lang="en-US" altLang="ja-JP" sz="900" b="0" dirty="0">
                          <a:solidFill>
                            <a:schemeClr val="tx1"/>
                          </a:solidFill>
                        </a:rPr>
                        <a:t>6</a:t>
                      </a:r>
                      <a:r>
                        <a:rPr kumimoji="1" lang="ja-JP" altLang="en-US" sz="900" b="0" dirty="0">
                          <a:solidFill>
                            <a:schemeClr val="tx1"/>
                          </a:solidFill>
                        </a:rPr>
                        <a:t>年度統計年報」</a:t>
                      </a:r>
                    </a:p>
                    <a:p>
                      <a:r>
                        <a:rPr kumimoji="1" lang="ja-JP" altLang="en-US" sz="900" b="0" dirty="0">
                          <a:solidFill>
                            <a:schemeClr val="tx1"/>
                          </a:solidFill>
                        </a:rPr>
                        <a:t>厚生労働省「厚生労働統計・一般職業紹介状況</a:t>
                      </a:r>
                      <a:r>
                        <a:rPr kumimoji="1" lang="en-US" altLang="ja-JP" sz="900" b="0" dirty="0">
                          <a:solidFill>
                            <a:schemeClr val="tx1"/>
                          </a:solidFill>
                        </a:rPr>
                        <a:t>(</a:t>
                      </a:r>
                      <a:r>
                        <a:rPr kumimoji="1" lang="ja-JP" altLang="en-US" sz="900" b="0" dirty="0">
                          <a:solidFill>
                            <a:schemeClr val="tx1"/>
                          </a:solidFill>
                        </a:rPr>
                        <a:t>職業安定業務統計</a:t>
                      </a:r>
                      <a:r>
                        <a:rPr kumimoji="1" lang="en-US" altLang="ja-JP" sz="900" b="0" dirty="0">
                          <a:solidFill>
                            <a:schemeClr val="tx1"/>
                          </a:solidFill>
                        </a:rPr>
                        <a:t>)</a:t>
                      </a:r>
                      <a:r>
                        <a:rPr kumimoji="1" lang="ja-JP" altLang="en-US" sz="900" b="0" dirty="0">
                          <a:solidFill>
                            <a:schemeClr val="tx1"/>
                          </a:solidFill>
                        </a:rPr>
                        <a:t>」より算出</a:t>
                      </a:r>
                      <a:endParaRPr kumimoji="1" lang="en-US" altLang="ja-JP" sz="900" b="0" dirty="0">
                        <a:solidFill>
                          <a:schemeClr val="tx1"/>
                        </a:solidFill>
                      </a:endParaRPr>
                    </a:p>
                    <a:p>
                      <a:r>
                        <a:rPr kumimoji="1" lang="en-US" altLang="ja-JP" sz="800" b="0" dirty="0">
                          <a:solidFill>
                            <a:schemeClr val="tx1"/>
                          </a:solidFill>
                        </a:rPr>
                        <a:t>※</a:t>
                      </a:r>
                      <a:r>
                        <a:rPr kumimoji="1" lang="ja-JP" altLang="en-US" sz="800" b="0" dirty="0">
                          <a:solidFill>
                            <a:schemeClr val="tx1"/>
                          </a:solidFill>
                        </a:rPr>
                        <a:t>大阪府</a:t>
                      </a:r>
                      <a:r>
                        <a:rPr kumimoji="1" lang="ja-JP" altLang="en-US" sz="800" b="0" dirty="0">
                          <a:solidFill>
                            <a:schemeClr val="tx1"/>
                          </a:solidFill>
                          <a:sym typeface="Wingdings" panose="05000000000000000000" pitchFamily="2" charset="2"/>
                        </a:rPr>
                        <a:t>：</a:t>
                      </a:r>
                      <a:r>
                        <a:rPr kumimoji="1" lang="ja-JP" altLang="en-US" sz="800" b="0" dirty="0">
                          <a:solidFill>
                            <a:schemeClr val="tx1"/>
                          </a:solidFill>
                        </a:rPr>
                        <a:t>充足数</a:t>
                      </a:r>
                      <a:r>
                        <a:rPr kumimoji="1" lang="en-US" altLang="ja-JP" sz="800" b="0" dirty="0">
                          <a:solidFill>
                            <a:schemeClr val="tx1"/>
                          </a:solidFill>
                        </a:rPr>
                        <a:t>/</a:t>
                      </a:r>
                      <a:r>
                        <a:rPr kumimoji="1" lang="ja-JP" altLang="en-US" sz="800" b="0" dirty="0">
                          <a:solidFill>
                            <a:schemeClr val="tx1"/>
                          </a:solidFill>
                        </a:rPr>
                        <a:t>新規求人数</a:t>
                      </a:r>
                      <a:r>
                        <a:rPr kumimoji="1" lang="en-US" altLang="ja-JP" sz="800" dirty="0">
                          <a:solidFill>
                            <a:schemeClr val="tx1"/>
                          </a:solidFill>
                          <a:latin typeface="+mn-ea"/>
                          <a:ea typeface="+mn-ea"/>
                          <a:sym typeface="Wingdings" panose="05000000000000000000" pitchFamily="2" charset="2"/>
                        </a:rPr>
                        <a:t>×100</a:t>
                      </a:r>
                      <a:r>
                        <a:rPr kumimoji="1" lang="ja-JP" altLang="en-US" sz="800" dirty="0">
                          <a:solidFill>
                            <a:schemeClr val="tx1"/>
                          </a:solidFill>
                          <a:latin typeface="+mn-ea"/>
                          <a:ea typeface="+mn-ea"/>
                          <a:sym typeface="Wingdings" panose="05000000000000000000" pitchFamily="2" charset="2"/>
                        </a:rPr>
                        <a:t>　　</a:t>
                      </a:r>
                      <a:r>
                        <a:rPr kumimoji="1" lang="ja-JP" altLang="en-US" sz="800" b="0" dirty="0">
                          <a:solidFill>
                            <a:schemeClr val="tx1"/>
                          </a:solidFill>
                        </a:rPr>
                        <a:t>全国：就職件数</a:t>
                      </a:r>
                      <a:r>
                        <a:rPr kumimoji="1" lang="en-US" altLang="ja-JP" sz="800" b="0" dirty="0">
                          <a:solidFill>
                            <a:schemeClr val="tx1"/>
                          </a:solidFill>
                        </a:rPr>
                        <a:t>/</a:t>
                      </a:r>
                      <a:r>
                        <a:rPr kumimoji="1" lang="ja-JP" altLang="en-US" sz="800" b="0" dirty="0">
                          <a:solidFill>
                            <a:schemeClr val="tx1"/>
                          </a:solidFill>
                        </a:rPr>
                        <a:t>新規求人数</a:t>
                      </a:r>
                      <a:r>
                        <a:rPr kumimoji="1" lang="en-US" altLang="ja-JP" sz="800" dirty="0">
                          <a:solidFill>
                            <a:schemeClr val="tx1"/>
                          </a:solidFill>
                          <a:latin typeface="+mn-ea"/>
                          <a:ea typeface="+mn-ea"/>
                          <a:sym typeface="Wingdings" panose="05000000000000000000" pitchFamily="2" charset="2"/>
                        </a:rPr>
                        <a:t>×100</a:t>
                      </a:r>
                      <a:endParaRPr kumimoji="1" lang="ja-JP" altLang="en-US" sz="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2473486"/>
                  </a:ext>
                </a:extLst>
              </a:tr>
              <a:tr h="161468">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zh-TW" altLang="en-US" sz="900" b="0" dirty="0">
                          <a:solidFill>
                            <a:schemeClr val="tx1"/>
                          </a:solidFill>
                        </a:rPr>
                        <a:t>産業別求人充足率</a:t>
                      </a:r>
                      <a:r>
                        <a:rPr kumimoji="1" lang="en-US" altLang="zh-TW" sz="900" b="0" dirty="0">
                          <a:solidFill>
                            <a:schemeClr val="tx1"/>
                          </a:solidFill>
                        </a:rPr>
                        <a:t>【2024</a:t>
                      </a:r>
                      <a:r>
                        <a:rPr kumimoji="1" lang="zh-TW" altLang="en-US" sz="900" b="0" dirty="0">
                          <a:solidFill>
                            <a:schemeClr val="tx1"/>
                          </a:solidFill>
                        </a:rPr>
                        <a:t>年度</a:t>
                      </a:r>
                      <a:r>
                        <a:rPr kumimoji="1" lang="en-US" altLang="zh-TW"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大阪労働局「令和</a:t>
                      </a:r>
                      <a:r>
                        <a:rPr kumimoji="1" lang="en-US" altLang="zh-TW" sz="900" b="0" dirty="0">
                          <a:solidFill>
                            <a:schemeClr val="tx1"/>
                          </a:solidFill>
                        </a:rPr>
                        <a:t>6</a:t>
                      </a:r>
                      <a:r>
                        <a:rPr kumimoji="1" lang="zh-TW" altLang="en-US" sz="900" b="0" dirty="0">
                          <a:solidFill>
                            <a:schemeClr val="tx1"/>
                          </a:solidFill>
                        </a:rPr>
                        <a:t>年度統計年報」</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21125263"/>
                  </a:ext>
                </a:extLst>
              </a:tr>
              <a:tr h="161468">
                <a:tc rowSpan="2">
                  <a:txBody>
                    <a:bodyPr/>
                    <a:lstStyle/>
                    <a:p>
                      <a:pPr algn="ctr"/>
                      <a:r>
                        <a:rPr kumimoji="1" lang="en-US" altLang="ja-JP" sz="900" b="0" dirty="0">
                          <a:solidFill>
                            <a:schemeClr val="tx1"/>
                          </a:solidFill>
                        </a:rPr>
                        <a:t>15</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zh-CN" altLang="en-US" sz="900" b="0" dirty="0">
                          <a:solidFill>
                            <a:schemeClr val="tx1"/>
                          </a:solidFill>
                        </a:rPr>
                        <a:t>外国人労働者数</a:t>
                      </a:r>
                      <a:r>
                        <a:rPr kumimoji="1" lang="en-US" altLang="ja-JP" sz="900" dirty="0">
                          <a:solidFill>
                            <a:schemeClr val="tx1"/>
                          </a:solidFill>
                          <a:latin typeface="+mn-ea"/>
                          <a:ea typeface="+mn-ea"/>
                        </a:rPr>
                        <a:t>【2025</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】【2024</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厚生労働省「外国人雇用状況」の届出状況表一覧（令和</a:t>
                      </a:r>
                      <a:r>
                        <a:rPr kumimoji="1" lang="en-US" altLang="ja-JP" sz="900" b="0" dirty="0">
                          <a:solidFill>
                            <a:schemeClr val="tx1"/>
                          </a:solidFill>
                        </a:rPr>
                        <a:t>7</a:t>
                      </a:r>
                      <a:r>
                        <a:rPr kumimoji="1" lang="ja-JP" altLang="en-US" sz="900" b="0" dirty="0">
                          <a:solidFill>
                            <a:schemeClr val="tx1"/>
                          </a:solidFill>
                        </a:rPr>
                        <a:t>年</a:t>
                      </a:r>
                      <a:r>
                        <a:rPr kumimoji="1" lang="en-US" altLang="ja-JP" sz="900" b="0" dirty="0">
                          <a:solidFill>
                            <a:schemeClr val="tx1"/>
                          </a:solidFill>
                        </a:rPr>
                        <a:t>10</a:t>
                      </a:r>
                      <a:r>
                        <a:rPr kumimoji="1" lang="ja-JP" altLang="en-US" sz="900" b="0" dirty="0">
                          <a:solidFill>
                            <a:schemeClr val="tx1"/>
                          </a:solidFill>
                        </a:rPr>
                        <a:t>月末時点）」</a:t>
                      </a:r>
                    </a:p>
                    <a:p>
                      <a:r>
                        <a:rPr kumimoji="1" lang="ja-JP" altLang="en-US" sz="900" b="0" dirty="0">
                          <a:solidFill>
                            <a:schemeClr val="tx1"/>
                          </a:solidFill>
                        </a:rPr>
                        <a:t>厚生労働省「外国人雇用状況」の届出状況表一覧（令和</a:t>
                      </a:r>
                      <a:r>
                        <a:rPr kumimoji="1" lang="en-US" altLang="ja-JP" sz="900" b="0" dirty="0">
                          <a:solidFill>
                            <a:schemeClr val="tx1"/>
                          </a:solidFill>
                        </a:rPr>
                        <a:t>6</a:t>
                      </a:r>
                      <a:r>
                        <a:rPr kumimoji="1" lang="ja-JP" altLang="en-US" sz="900" b="0" dirty="0">
                          <a:solidFill>
                            <a:schemeClr val="tx1"/>
                          </a:solidFill>
                        </a:rPr>
                        <a:t>年</a:t>
                      </a:r>
                      <a:r>
                        <a:rPr kumimoji="1" lang="en-US" altLang="ja-JP" sz="900" b="0" dirty="0">
                          <a:solidFill>
                            <a:schemeClr val="tx1"/>
                          </a:solidFill>
                        </a:rPr>
                        <a:t>10</a:t>
                      </a:r>
                      <a:r>
                        <a:rPr kumimoji="1" lang="ja-JP" altLang="en-US" sz="900" b="0" dirty="0">
                          <a:solidFill>
                            <a:schemeClr val="tx1"/>
                          </a:solidFill>
                        </a:rPr>
                        <a:t>月末時点）」より算出</a:t>
                      </a:r>
                      <a:endParaRPr kumimoji="1" lang="en-US" altLang="ja-JP" sz="9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各年の増加割合＝</a:t>
                      </a:r>
                      <a:br>
                        <a:rPr kumimoji="1" lang="en-US" altLang="ja-JP" sz="800" dirty="0">
                          <a:solidFill>
                            <a:schemeClr val="tx1"/>
                          </a:solidFill>
                          <a:latin typeface="+mn-ea"/>
                          <a:ea typeface="+mn-ea"/>
                          <a:sym typeface="Wingdings" panose="05000000000000000000" pitchFamily="2" charset="2"/>
                        </a:rPr>
                      </a:br>
                      <a:r>
                        <a:rPr kumimoji="1" lang="ja-JP" altLang="en-US" sz="800" dirty="0">
                          <a:solidFill>
                            <a:schemeClr val="tx1"/>
                          </a:solidFill>
                          <a:latin typeface="+mn-ea"/>
                          <a:ea typeface="+mn-ea"/>
                          <a:sym typeface="Wingdings" panose="05000000000000000000" pitchFamily="2" charset="2"/>
                        </a:rPr>
                        <a:t>　 </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令和</a:t>
                      </a:r>
                      <a:r>
                        <a:rPr kumimoji="1" lang="en-US" altLang="ja-JP" sz="800" dirty="0">
                          <a:solidFill>
                            <a:schemeClr val="tx1"/>
                          </a:solidFill>
                          <a:latin typeface="+mn-ea"/>
                          <a:ea typeface="+mn-ea"/>
                          <a:sym typeface="Wingdings" panose="05000000000000000000" pitchFamily="2" charset="2"/>
                        </a:rPr>
                        <a:t>7</a:t>
                      </a:r>
                      <a:r>
                        <a:rPr kumimoji="1" lang="ja-JP" altLang="en-US" sz="800" dirty="0">
                          <a:solidFill>
                            <a:schemeClr val="tx1"/>
                          </a:solidFill>
                          <a:latin typeface="+mn-ea"/>
                          <a:ea typeface="+mn-ea"/>
                          <a:sym typeface="Wingdings" panose="05000000000000000000" pitchFamily="2" charset="2"/>
                        </a:rPr>
                        <a:t>年</a:t>
                      </a:r>
                      <a:r>
                        <a:rPr kumimoji="1" lang="en-US" altLang="ja-JP" sz="800" dirty="0">
                          <a:solidFill>
                            <a:schemeClr val="tx1"/>
                          </a:solidFill>
                          <a:latin typeface="+mn-ea"/>
                          <a:ea typeface="+mn-ea"/>
                          <a:sym typeface="Wingdings" panose="05000000000000000000" pitchFamily="2" charset="2"/>
                        </a:rPr>
                        <a:t>10</a:t>
                      </a:r>
                      <a:r>
                        <a:rPr kumimoji="1" lang="ja-JP" altLang="en-US" sz="800" dirty="0">
                          <a:solidFill>
                            <a:schemeClr val="tx1"/>
                          </a:solidFill>
                          <a:latin typeface="+mn-ea"/>
                          <a:ea typeface="+mn-ea"/>
                          <a:sym typeface="Wingdings" panose="05000000000000000000" pitchFamily="2" charset="2"/>
                        </a:rPr>
                        <a:t>月末時点の外国人労働者数</a:t>
                      </a:r>
                      <a:r>
                        <a:rPr kumimoji="1" lang="en-US" altLang="ja-JP" sz="800" dirty="0">
                          <a:solidFill>
                            <a:schemeClr val="tx1"/>
                          </a:solidFill>
                          <a:latin typeface="+mn-ea"/>
                          <a:ea typeface="+mn-ea"/>
                          <a:sym typeface="Wingdings" panose="05000000000000000000" pitchFamily="2" charset="2"/>
                        </a:rPr>
                        <a:t>/</a:t>
                      </a:r>
                      <a:r>
                        <a:rPr kumimoji="1" lang="ja-JP" altLang="en-US" sz="800" dirty="0">
                          <a:solidFill>
                            <a:schemeClr val="tx1"/>
                          </a:solidFill>
                          <a:latin typeface="+mn-ea"/>
                          <a:ea typeface="+mn-ea"/>
                          <a:sym typeface="Wingdings" panose="05000000000000000000" pitchFamily="2" charset="2"/>
                        </a:rPr>
                        <a:t>令和</a:t>
                      </a:r>
                      <a:r>
                        <a:rPr kumimoji="1" lang="en-US" altLang="ja-JP" sz="800" dirty="0">
                          <a:solidFill>
                            <a:schemeClr val="tx1"/>
                          </a:solidFill>
                          <a:latin typeface="+mn-ea"/>
                          <a:ea typeface="+mn-ea"/>
                          <a:sym typeface="Wingdings" panose="05000000000000000000" pitchFamily="2" charset="2"/>
                        </a:rPr>
                        <a:t>6</a:t>
                      </a:r>
                      <a:r>
                        <a:rPr kumimoji="1" lang="ja-JP" altLang="en-US" sz="800" dirty="0">
                          <a:solidFill>
                            <a:schemeClr val="tx1"/>
                          </a:solidFill>
                          <a:latin typeface="+mn-ea"/>
                          <a:ea typeface="+mn-ea"/>
                          <a:sym typeface="Wingdings" panose="05000000000000000000" pitchFamily="2" charset="2"/>
                        </a:rPr>
                        <a:t>年</a:t>
                      </a:r>
                      <a:r>
                        <a:rPr kumimoji="1" lang="en-US" altLang="ja-JP" sz="800" dirty="0">
                          <a:solidFill>
                            <a:schemeClr val="tx1"/>
                          </a:solidFill>
                          <a:latin typeface="+mn-ea"/>
                          <a:ea typeface="+mn-ea"/>
                          <a:sym typeface="Wingdings" panose="05000000000000000000" pitchFamily="2" charset="2"/>
                        </a:rPr>
                        <a:t>10</a:t>
                      </a:r>
                      <a:r>
                        <a:rPr kumimoji="1" lang="ja-JP" altLang="en-US" sz="800" dirty="0">
                          <a:solidFill>
                            <a:schemeClr val="tx1"/>
                          </a:solidFill>
                          <a:latin typeface="+mn-ea"/>
                          <a:ea typeface="+mn-ea"/>
                          <a:sym typeface="Wingdings" panose="05000000000000000000" pitchFamily="2" charset="2"/>
                        </a:rPr>
                        <a:t>月末時点の外国人労働者数</a:t>
                      </a:r>
                      <a:r>
                        <a:rPr kumimoji="1" lang="en-US" altLang="ja-JP" sz="800" dirty="0">
                          <a:solidFill>
                            <a:schemeClr val="tx1"/>
                          </a:solidFill>
                          <a:latin typeface="+mn-ea"/>
                          <a:ea typeface="+mn-ea"/>
                          <a:sym typeface="Wingdings" panose="05000000000000000000" pitchFamily="2" charset="2"/>
                        </a:rPr>
                        <a:t>-1)×100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6041595"/>
                  </a:ext>
                </a:extLst>
              </a:tr>
              <a:tr h="161468">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全国・他自治体　</a:t>
                      </a:r>
                      <a:r>
                        <a:rPr kumimoji="1" lang="zh-CN" altLang="en-US" sz="900" b="0" dirty="0">
                          <a:solidFill>
                            <a:schemeClr val="tx1"/>
                          </a:solidFill>
                        </a:rPr>
                        <a:t>外国人労働者数</a:t>
                      </a:r>
                      <a:r>
                        <a:rPr kumimoji="1" lang="en-US" altLang="zh-CN" sz="900" b="0" dirty="0">
                          <a:solidFill>
                            <a:schemeClr val="tx1"/>
                          </a:solidFill>
                        </a:rPr>
                        <a:t>【2025</a:t>
                      </a:r>
                      <a:r>
                        <a:rPr kumimoji="1" lang="zh-CN" altLang="en-US" sz="900" b="0" dirty="0">
                          <a:solidFill>
                            <a:schemeClr val="tx1"/>
                          </a:solidFill>
                        </a:rPr>
                        <a:t>年</a:t>
                      </a:r>
                      <a:r>
                        <a:rPr kumimoji="1" lang="en-US" altLang="zh-CN"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厚生労働省「「外国人雇用状況」の届出状況まとめ（令和</a:t>
                      </a:r>
                      <a:r>
                        <a:rPr kumimoji="1" lang="en-US" altLang="ja-JP" sz="900" b="0" dirty="0">
                          <a:solidFill>
                            <a:schemeClr val="tx1"/>
                          </a:solidFill>
                        </a:rPr>
                        <a:t>7</a:t>
                      </a:r>
                      <a:r>
                        <a:rPr kumimoji="1" lang="ja-JP" altLang="en-US" sz="900" b="0" dirty="0">
                          <a:solidFill>
                            <a:schemeClr val="tx1"/>
                          </a:solidFill>
                        </a:rPr>
                        <a:t>年</a:t>
                      </a:r>
                      <a:r>
                        <a:rPr kumimoji="1" lang="en-US" altLang="ja-JP" sz="900" b="0" dirty="0">
                          <a:solidFill>
                            <a:schemeClr val="tx1"/>
                          </a:solidFill>
                        </a:rPr>
                        <a:t>10</a:t>
                      </a:r>
                      <a:r>
                        <a:rPr kumimoji="1" lang="ja-JP" altLang="en-US" sz="900" b="0" dirty="0">
                          <a:solidFill>
                            <a:schemeClr val="tx1"/>
                          </a:solidFill>
                        </a:rPr>
                        <a:t>月末時点）」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7920974"/>
                  </a:ext>
                </a:extLst>
              </a:tr>
              <a:tr h="161468">
                <a:tc rowSpan="3">
                  <a:txBody>
                    <a:bodyPr/>
                    <a:lstStyle/>
                    <a:p>
                      <a:pPr algn="ctr"/>
                      <a:r>
                        <a:rPr kumimoji="1" lang="en-US" altLang="ja-JP" sz="900" b="0" dirty="0">
                          <a:solidFill>
                            <a:schemeClr val="tx1"/>
                          </a:solidFill>
                        </a:rPr>
                        <a:t>16</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日本人延べ宿泊者数（大阪）</a:t>
                      </a:r>
                      <a:r>
                        <a:rPr kumimoji="1" lang="en-US" altLang="ja-JP" sz="900" dirty="0">
                          <a:solidFill>
                            <a:schemeClr val="tx1"/>
                          </a:solidFill>
                          <a:latin typeface="+mn-lt"/>
                        </a:rPr>
                        <a:t>【2025</a:t>
                      </a:r>
                      <a:r>
                        <a:rPr kumimoji="1" lang="ja-JP" altLang="en-US" sz="900" dirty="0">
                          <a:solidFill>
                            <a:schemeClr val="tx1"/>
                          </a:solidFill>
                          <a:latin typeface="+mn-lt"/>
                        </a:rPr>
                        <a:t>年</a:t>
                      </a:r>
                      <a:r>
                        <a:rPr kumimoji="1" lang="en-US" altLang="ja-JP" sz="900" dirty="0">
                          <a:solidFill>
                            <a:schemeClr val="tx1"/>
                          </a:solidFill>
                          <a:latin typeface="+mn-l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観光庁</a:t>
                      </a:r>
                      <a:r>
                        <a:rPr kumimoji="1" lang="ja-JP" altLang="en-US" sz="900" b="0" dirty="0">
                          <a:solidFill>
                            <a:schemeClr val="tx1"/>
                          </a:solidFill>
                        </a:rPr>
                        <a:t>「</a:t>
                      </a:r>
                      <a:r>
                        <a:rPr kumimoji="1" lang="zh-TW" altLang="en-US" sz="900" b="0" dirty="0">
                          <a:solidFill>
                            <a:schemeClr val="tx1"/>
                          </a:solidFill>
                        </a:rPr>
                        <a:t>宿泊旅行統計調査</a:t>
                      </a:r>
                      <a:r>
                        <a:rPr kumimoji="1" lang="ja-JP" altLang="en-US" sz="900" b="0" dirty="0">
                          <a:solidFill>
                            <a:schemeClr val="tx1"/>
                          </a:solidFill>
                        </a:rPr>
                        <a:t>」（</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7</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8948601"/>
                  </a:ext>
                </a:extLst>
              </a:tr>
              <a:tr h="119085">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lt"/>
                        </a:rPr>
                        <a:t>日本人延べ宿泊者数（全国）</a:t>
                      </a:r>
                      <a:r>
                        <a:rPr kumimoji="1" lang="en-US" altLang="ja-JP" sz="900" dirty="0">
                          <a:solidFill>
                            <a:schemeClr val="tx1"/>
                          </a:solidFill>
                          <a:latin typeface="+mn-lt"/>
                        </a:rPr>
                        <a:t>【</a:t>
                      </a:r>
                      <a:r>
                        <a:rPr kumimoji="1" lang="en-US" altLang="ja-JP" sz="900" dirty="0">
                          <a:solidFill>
                            <a:schemeClr val="tx1"/>
                          </a:solidFill>
                          <a:latin typeface="+mn-lt"/>
                          <a:ea typeface="+mn-ea"/>
                        </a:rPr>
                        <a:t>2023</a:t>
                      </a:r>
                      <a:r>
                        <a:rPr kumimoji="1" lang="ja-JP" altLang="en-US" sz="900" dirty="0">
                          <a:solidFill>
                            <a:schemeClr val="tx1"/>
                          </a:solidFill>
                          <a:latin typeface="+mn-lt"/>
                          <a:ea typeface="+mn-ea"/>
                        </a:rPr>
                        <a:t>年</a:t>
                      </a:r>
                      <a:r>
                        <a:rPr kumimoji="1" lang="en-US" altLang="ja-JP" sz="900" dirty="0">
                          <a:solidFill>
                            <a:schemeClr val="tx1"/>
                          </a:solidFill>
                          <a:latin typeface="+mn-lt"/>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en-US" altLang="ja-JP" sz="900" kern="1200" dirty="0">
                        <a:solidFill>
                          <a:schemeClr val="tx1"/>
                        </a:solidFill>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観光庁「宿泊旅行統計調査」</a:t>
                      </a:r>
                      <a:r>
                        <a:rPr kumimoji="1" lang="ja-JP" altLang="en-US" sz="900" b="0" dirty="0">
                          <a:solidFill>
                            <a:schemeClr val="tx1"/>
                          </a:solidFill>
                        </a:rPr>
                        <a:t>（</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7</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801466"/>
                  </a:ext>
                </a:extLst>
              </a:tr>
              <a:tr h="148990">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zh-TW" altLang="en-US" sz="900" dirty="0">
                          <a:solidFill>
                            <a:schemeClr val="tx1"/>
                          </a:solidFill>
                          <a:latin typeface="Meiryo UI" panose="020B0604030504040204" pitchFamily="50" charset="-128"/>
                          <a:ea typeface="Meiryo UI" panose="020B0604030504040204" pitchFamily="50" charset="-128"/>
                        </a:rPr>
                        <a:t>宿泊施設客室稼働率（大阪）</a:t>
                      </a:r>
                      <a:r>
                        <a:rPr kumimoji="1" lang="en-US" altLang="zh-TW" sz="900" dirty="0">
                          <a:solidFill>
                            <a:schemeClr val="tx1"/>
                          </a:solidFill>
                          <a:latin typeface="Meiryo UI" panose="020B0604030504040204" pitchFamily="50" charset="-128"/>
                          <a:ea typeface="Meiryo UI" panose="020B0604030504040204" pitchFamily="50" charset="-128"/>
                        </a:rPr>
                        <a:t>【2025</a:t>
                      </a:r>
                      <a:r>
                        <a:rPr kumimoji="1" lang="zh-TW" altLang="en-US" sz="900" dirty="0">
                          <a:solidFill>
                            <a:schemeClr val="tx1"/>
                          </a:solidFill>
                          <a:latin typeface="Meiryo UI" panose="020B0604030504040204" pitchFamily="50" charset="-128"/>
                          <a:ea typeface="Meiryo UI" panose="020B0604030504040204" pitchFamily="50" charset="-128"/>
                        </a:rPr>
                        <a:t>年（</a:t>
                      </a:r>
                      <a:r>
                        <a:rPr kumimoji="1" lang="ja-JP" altLang="en-US" sz="900" dirty="0">
                          <a:solidFill>
                            <a:schemeClr val="tx1"/>
                          </a:solidFill>
                          <a:latin typeface="Meiryo UI" panose="020B0604030504040204" pitchFamily="50" charset="-128"/>
                          <a:ea typeface="Meiryo UI" panose="020B0604030504040204" pitchFamily="50" charset="-128"/>
                        </a:rPr>
                        <a:t>確定</a:t>
                      </a:r>
                      <a:r>
                        <a:rPr kumimoji="1" lang="zh-TW" altLang="en-US" sz="900" dirty="0">
                          <a:solidFill>
                            <a:schemeClr val="tx1"/>
                          </a:solidFill>
                          <a:latin typeface="Meiryo UI" panose="020B0604030504040204" pitchFamily="50" charset="-128"/>
                          <a:ea typeface="Meiryo UI" panose="020B0604030504040204" pitchFamily="50" charset="-128"/>
                        </a:rPr>
                        <a:t>値）</a:t>
                      </a:r>
                      <a:r>
                        <a:rPr kumimoji="1" lang="en-US" altLang="zh-TW" sz="900" dirty="0">
                          <a:solidFill>
                            <a:schemeClr val="tx1"/>
                          </a:solidFill>
                          <a:latin typeface="Meiryo UI" panose="020B0604030504040204" pitchFamily="50" charset="-128"/>
                          <a:ea typeface="Meiryo UI" panose="020B0604030504040204" pitchFamily="50"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観光庁「宿泊旅行統計調査」</a:t>
                      </a:r>
                      <a:r>
                        <a:rPr kumimoji="1" lang="ja-JP" altLang="en-US" sz="900" b="0" dirty="0">
                          <a:solidFill>
                            <a:schemeClr val="tx1"/>
                          </a:solidFill>
                        </a:rPr>
                        <a:t>（</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7</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6781650"/>
                  </a:ext>
                </a:extLst>
              </a:tr>
              <a:tr h="172101">
                <a:tc rowSpan="3">
                  <a:txBody>
                    <a:bodyPr/>
                    <a:lstStyle/>
                    <a:p>
                      <a:pPr algn="ctr"/>
                      <a:r>
                        <a:rPr kumimoji="1" lang="en-US" altLang="ja-JP" sz="900" b="0" dirty="0">
                          <a:solidFill>
                            <a:schemeClr val="tx1"/>
                          </a:solidFill>
                        </a:rPr>
                        <a:t>17</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dirty="0">
                          <a:solidFill>
                            <a:schemeClr val="tx1"/>
                          </a:solidFill>
                          <a:latin typeface="Meiryo UI" panose="020B0604030504040204" pitchFamily="50" charset="-128"/>
                          <a:ea typeface="Meiryo UI" panose="020B0604030504040204" pitchFamily="50" charset="-128"/>
                        </a:rPr>
                        <a:t>来阪外国人旅行者数</a:t>
                      </a: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観光庁「インバウンド消費動向調査（旧 訪日外国人消費動向調査）」（</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44719"/>
                  </a:ext>
                </a:extLst>
              </a:tr>
              <a:tr h="125761">
                <a:tc vMerge="1">
                  <a:txBody>
                    <a:bodyPr/>
                    <a:lstStyle/>
                    <a:p>
                      <a:pPr algn="ctr"/>
                      <a:r>
                        <a:rPr kumimoji="1" lang="ja-JP" altLang="en-US" sz="900" b="0" dirty="0">
                          <a:solidFill>
                            <a:schemeClr val="tx1"/>
                          </a:solidFill>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dirty="0">
                          <a:solidFill>
                            <a:schemeClr val="tx1"/>
                          </a:solidFill>
                          <a:latin typeface="+mn-ea"/>
                          <a:ea typeface="+mn-ea"/>
                        </a:rPr>
                        <a:t>来阪外国人消費単価</a:t>
                      </a:r>
                      <a:r>
                        <a:rPr kumimoji="1" lang="en-US" altLang="ja-JP" sz="900" dirty="0">
                          <a:solidFill>
                            <a:schemeClr val="tx1"/>
                          </a:solidFill>
                          <a:latin typeface="+mn-lt"/>
                        </a:rPr>
                        <a:t>【</a:t>
                      </a:r>
                      <a:r>
                        <a:rPr kumimoji="1" lang="en-US" altLang="ja-JP" sz="900" dirty="0">
                          <a:solidFill>
                            <a:schemeClr val="tx1"/>
                          </a:solidFill>
                          <a:latin typeface="+mn-lt"/>
                          <a:ea typeface="+mn-ea"/>
                        </a:rPr>
                        <a:t>2023</a:t>
                      </a:r>
                      <a:r>
                        <a:rPr kumimoji="1" lang="ja-JP" altLang="en-US" sz="900" dirty="0">
                          <a:solidFill>
                            <a:schemeClr val="tx1"/>
                          </a:solidFill>
                          <a:latin typeface="+mn-lt"/>
                          <a:ea typeface="+mn-ea"/>
                        </a:rPr>
                        <a:t>年</a:t>
                      </a:r>
                      <a:r>
                        <a:rPr kumimoji="1" lang="en-US" altLang="ja-JP" sz="900" dirty="0">
                          <a:solidFill>
                            <a:schemeClr val="tx1"/>
                          </a:solidFill>
                          <a:latin typeface="+mn-lt"/>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zh-CN" altLang="en-US"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観光庁「インバウンド消費動向調査（旧 訪日外国人消費動向調査）」（</a:t>
                      </a:r>
                      <a:r>
                        <a:rPr kumimoji="1" lang="en-US" altLang="ja-JP" sz="900" b="0" dirty="0">
                          <a:solidFill>
                            <a:schemeClr val="tx1"/>
                          </a:solidFill>
                        </a:rPr>
                        <a:t>2024</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月公表）（</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30492510"/>
                  </a:ext>
                </a:extLst>
              </a:tr>
              <a:tr h="169294">
                <a:tc vMerge="1">
                  <a:txBody>
                    <a:bodyPr/>
                    <a:lstStyle/>
                    <a:p>
                      <a:pPr algn="ctr"/>
                      <a:r>
                        <a:rPr kumimoji="1" lang="ja-JP" altLang="en-US" sz="900" b="0" dirty="0">
                          <a:solidFill>
                            <a:schemeClr val="tx1"/>
                          </a:solidFill>
                        </a:rPr>
                        <a:t>８</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900" dirty="0">
                          <a:solidFill>
                            <a:schemeClr val="tx1"/>
                          </a:solidFill>
                          <a:latin typeface="+mn-ea"/>
                          <a:ea typeface="+mn-ea"/>
                        </a:rPr>
                        <a:t>関西国際空港外国人入国者数</a:t>
                      </a:r>
                      <a:r>
                        <a:rPr kumimoji="1" lang="en-US" altLang="ja-JP" sz="900" dirty="0">
                          <a:solidFill>
                            <a:schemeClr val="tx1"/>
                          </a:solidFill>
                          <a:latin typeface="+mn-lt"/>
                        </a:rPr>
                        <a:t>【</a:t>
                      </a:r>
                      <a:r>
                        <a:rPr kumimoji="1" lang="en-US" altLang="ja-JP" sz="900" dirty="0">
                          <a:solidFill>
                            <a:schemeClr val="tx1"/>
                          </a:solidFill>
                          <a:latin typeface="+mn-lt"/>
                          <a:ea typeface="+mn-ea"/>
                        </a:rPr>
                        <a:t>2023</a:t>
                      </a:r>
                      <a:r>
                        <a:rPr kumimoji="1" lang="ja-JP" altLang="en-US" sz="900" dirty="0">
                          <a:solidFill>
                            <a:schemeClr val="tx1"/>
                          </a:solidFill>
                          <a:latin typeface="+mn-lt"/>
                          <a:ea typeface="+mn-ea"/>
                        </a:rPr>
                        <a:t>年</a:t>
                      </a:r>
                      <a:r>
                        <a:rPr kumimoji="1" lang="en-US" altLang="ja-JP" sz="900" dirty="0">
                          <a:solidFill>
                            <a:schemeClr val="tx1"/>
                          </a:solidFill>
                          <a:latin typeface="+mn-lt"/>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zh-CN" altLang="en-US"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出入国在留管理庁「出入国管理統計」（</a:t>
                      </a:r>
                      <a:r>
                        <a:rPr kumimoji="1" lang="en-US" altLang="ja-JP" sz="900" b="0" dirty="0">
                          <a:solidFill>
                            <a:schemeClr val="tx1"/>
                          </a:solidFill>
                        </a:rPr>
                        <a:t>2026</a:t>
                      </a:r>
                      <a:r>
                        <a:rPr kumimoji="1" lang="ja-JP" altLang="en-US" sz="900" b="0" dirty="0">
                          <a:solidFill>
                            <a:schemeClr val="tx1"/>
                          </a:solidFill>
                        </a:rPr>
                        <a:t>年</a:t>
                      </a:r>
                      <a:r>
                        <a:rPr kumimoji="1" lang="en-US" altLang="ja-JP" sz="900" b="0" dirty="0">
                          <a:solidFill>
                            <a:schemeClr val="tx1"/>
                          </a:solidFill>
                        </a:rPr>
                        <a:t>7</a:t>
                      </a:r>
                      <a:r>
                        <a:rPr kumimoji="1" lang="ja-JP" altLang="en-US" sz="900" b="0"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8566901"/>
                  </a:ext>
                </a:extLst>
              </a:tr>
              <a:tr h="206718">
                <a:tc rowSpan="3">
                  <a:txBody>
                    <a:bodyPr/>
                    <a:lstStyle/>
                    <a:p>
                      <a:pPr algn="ctr"/>
                      <a:r>
                        <a:rPr kumimoji="1" lang="en-US" altLang="ja-JP" sz="900" b="0" dirty="0">
                          <a:solidFill>
                            <a:schemeClr val="tx1"/>
                          </a:solidFill>
                        </a:rPr>
                        <a:t>19</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南海トラフ巨大地震による人的被害</a:t>
                      </a:r>
                      <a:r>
                        <a:rPr kumimoji="1" lang="en-US" altLang="ja-JP" sz="900" dirty="0">
                          <a:solidFill>
                            <a:schemeClr val="tx1"/>
                          </a:solidFill>
                          <a:latin typeface="+mn-ea"/>
                          <a:ea typeface="+mn-ea"/>
                        </a:rPr>
                        <a:t>【2025</a:t>
                      </a:r>
                      <a:r>
                        <a:rPr kumimoji="1" lang="ja-JP" altLang="en-US" sz="900" dirty="0">
                          <a:solidFill>
                            <a:schemeClr val="tx1"/>
                          </a:solidFill>
                          <a:latin typeface="+mn-ea"/>
                          <a:ea typeface="+mn-ea"/>
                        </a:rPr>
                        <a:t>年度</a:t>
                      </a:r>
                      <a:r>
                        <a:rPr kumimoji="1" lang="en-US" altLang="ja-JP" sz="900" dirty="0">
                          <a:solidFill>
                            <a:schemeClr val="tx1"/>
                          </a:solidFill>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大阪府　第</a:t>
                      </a:r>
                      <a:r>
                        <a:rPr kumimoji="1" lang="en-US" altLang="ja-JP" sz="900" b="0" dirty="0">
                          <a:solidFill>
                            <a:schemeClr val="tx1"/>
                          </a:solidFill>
                        </a:rPr>
                        <a:t>1</a:t>
                      </a:r>
                      <a:r>
                        <a:rPr kumimoji="1" lang="ja-JP" altLang="en-US" sz="900" b="0" dirty="0">
                          <a:solidFill>
                            <a:schemeClr val="tx1"/>
                          </a:solidFill>
                        </a:rPr>
                        <a:t>回大阪府防災・危機管理対策推進本部</a:t>
                      </a:r>
                      <a:endParaRPr kumimoji="1" lang="en-US" altLang="ja-JP" sz="900" b="0" dirty="0">
                        <a:solidFill>
                          <a:schemeClr val="tx1"/>
                        </a:solidFill>
                      </a:endParaRPr>
                    </a:p>
                    <a:p>
                      <a:r>
                        <a:rPr kumimoji="1" lang="ja-JP" altLang="en-US" sz="900" b="0" dirty="0">
                          <a:solidFill>
                            <a:schemeClr val="tx1"/>
                          </a:solidFill>
                        </a:rPr>
                        <a:t>令和</a:t>
                      </a:r>
                      <a:r>
                        <a:rPr kumimoji="1" lang="en-US" altLang="ja-JP" sz="900" b="0" dirty="0">
                          <a:solidFill>
                            <a:schemeClr val="tx1"/>
                          </a:solidFill>
                        </a:rPr>
                        <a:t>8</a:t>
                      </a:r>
                      <a:r>
                        <a:rPr kumimoji="1" lang="ja-JP" altLang="en-US" sz="900" b="0" dirty="0">
                          <a:solidFill>
                            <a:schemeClr val="tx1"/>
                          </a:solidFill>
                        </a:rPr>
                        <a:t>年</a:t>
                      </a:r>
                      <a:r>
                        <a:rPr kumimoji="1" lang="en-US" altLang="ja-JP" sz="900" b="0" dirty="0">
                          <a:solidFill>
                            <a:schemeClr val="tx1"/>
                          </a:solidFill>
                        </a:rPr>
                        <a:t>3</a:t>
                      </a:r>
                      <a:r>
                        <a:rPr kumimoji="1" lang="ja-JP" altLang="en-US" sz="900" b="0" dirty="0">
                          <a:solidFill>
                            <a:schemeClr val="tx1"/>
                          </a:solidFill>
                        </a:rPr>
                        <a:t>月</a:t>
                      </a:r>
                      <a:r>
                        <a:rPr kumimoji="1" lang="en-US" altLang="ja-JP" sz="900" b="0" dirty="0">
                          <a:solidFill>
                            <a:schemeClr val="tx1"/>
                          </a:solidFill>
                        </a:rPr>
                        <a:t>30</a:t>
                      </a:r>
                      <a:r>
                        <a:rPr kumimoji="1" lang="ja-JP" altLang="en-US" sz="900" b="0" dirty="0">
                          <a:solidFill>
                            <a:schemeClr val="tx1"/>
                          </a:solidFill>
                        </a:rPr>
                        <a:t>日付　資料</a:t>
                      </a:r>
                      <a:r>
                        <a:rPr kumimoji="1" lang="en-US" altLang="ja-JP" sz="900" b="0" dirty="0">
                          <a:solidFill>
                            <a:schemeClr val="tx1"/>
                          </a:solidFill>
                        </a:rPr>
                        <a:t>3</a:t>
                      </a:r>
                      <a:r>
                        <a:rPr kumimoji="1" lang="ja-JP" altLang="en-US" sz="900" b="0" dirty="0">
                          <a:solidFill>
                            <a:schemeClr val="tx1"/>
                          </a:solidFill>
                        </a:rPr>
                        <a:t>「被害想定の見直しと次期地震防災アクションプランについて」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46901386"/>
                  </a:ext>
                </a:extLst>
              </a:tr>
              <a:tr h="180961">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ea"/>
                          <a:ea typeface="+mn-ea"/>
                        </a:rPr>
                        <a:t>防潮堤の地震・液状化対策</a:t>
                      </a:r>
                      <a:endParaRPr kumimoji="1" lang="en-US" altLang="ja-JP"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strike="noStrike" dirty="0">
                          <a:solidFill>
                            <a:schemeClr val="tx1"/>
                          </a:solidFill>
                        </a:rPr>
                        <a:t>大阪府「新・大阪府地震防災アクションプラン進捗管理（</a:t>
                      </a:r>
                      <a:r>
                        <a:rPr kumimoji="1" lang="en-US" altLang="ja-JP" sz="900" b="0" strike="noStrike" dirty="0">
                          <a:solidFill>
                            <a:schemeClr val="tx1"/>
                          </a:solidFill>
                        </a:rPr>
                        <a:t>PDCA</a:t>
                      </a:r>
                      <a:r>
                        <a:rPr kumimoji="1" lang="ja-JP" altLang="en-US" sz="900" b="0" strike="noStrike" dirty="0">
                          <a:solidFill>
                            <a:schemeClr val="tx1"/>
                          </a:solidFill>
                        </a:rPr>
                        <a:t>）シート」（</a:t>
                      </a:r>
                      <a:r>
                        <a:rPr kumimoji="1" lang="en-US" altLang="ja-JP" sz="900" b="0" strike="noStrike" dirty="0">
                          <a:solidFill>
                            <a:schemeClr val="tx1"/>
                          </a:solidFill>
                        </a:rPr>
                        <a:t>2026</a:t>
                      </a:r>
                      <a:r>
                        <a:rPr kumimoji="1" lang="ja-JP" altLang="en-US" sz="900" b="0" strike="noStrike" dirty="0">
                          <a:solidFill>
                            <a:schemeClr val="tx1"/>
                          </a:solidFill>
                        </a:rPr>
                        <a:t>年</a:t>
                      </a:r>
                      <a:r>
                        <a:rPr kumimoji="1" lang="en-US" altLang="ja-JP" sz="900" b="0" strike="noStrike" dirty="0">
                          <a:solidFill>
                            <a:schemeClr val="tx1"/>
                          </a:solidFill>
                        </a:rPr>
                        <a:t>6</a:t>
                      </a:r>
                      <a:r>
                        <a:rPr kumimoji="1" lang="ja-JP" altLang="en-US" sz="900" b="0" strike="noStrike" dirty="0">
                          <a:solidFill>
                            <a:schemeClr val="tx1"/>
                          </a:solidFill>
                        </a:rPr>
                        <a:t>月公表）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31878546"/>
                  </a:ext>
                </a:extLst>
              </a:tr>
              <a:tr h="179189">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rPr>
                        <a:t>密集市街地対策の状況</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大阪府</a:t>
                      </a:r>
                      <a:r>
                        <a:rPr kumimoji="1" lang="en-US" altLang="ja-JP" sz="900" b="0" dirty="0">
                          <a:solidFill>
                            <a:schemeClr val="tx1"/>
                          </a:solidFill>
                        </a:rPr>
                        <a:t>HP</a:t>
                      </a:r>
                      <a:r>
                        <a:rPr kumimoji="1" lang="ja-JP" altLang="en-US" sz="900" b="0" dirty="0">
                          <a:solidFill>
                            <a:schemeClr val="tx1"/>
                          </a:solidFill>
                        </a:rPr>
                        <a:t>「大阪府内の「地震時等に著しく危険な密集市街地」の状況（</a:t>
                      </a:r>
                      <a:r>
                        <a:rPr kumimoji="1" lang="en-US" altLang="ja-JP" sz="900" b="0" dirty="0">
                          <a:solidFill>
                            <a:schemeClr val="tx1"/>
                          </a:solidFill>
                        </a:rPr>
                        <a:t>R8.3</a:t>
                      </a:r>
                      <a:r>
                        <a:rPr kumimoji="1" lang="ja-JP" altLang="en-US" sz="900" b="0" dirty="0">
                          <a:solidFill>
                            <a:schemeClr val="tx1"/>
                          </a:solidFill>
                        </a:rPr>
                        <a:t>月時点）」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4105595"/>
                  </a:ext>
                </a:extLst>
              </a:tr>
            </a:tbl>
          </a:graphicData>
        </a:graphic>
      </p:graphicFrame>
      <p:sp>
        <p:nvSpPr>
          <p:cNvPr id="7" name="正方形/長方形 6">
            <a:extLst>
              <a:ext uri="{FF2B5EF4-FFF2-40B4-BE49-F238E27FC236}">
                <a16:creationId xmlns:a16="http://schemas.microsoft.com/office/drawing/2014/main" id="{784C8E8D-3F65-4DE0-A484-0F638EA3987F}"/>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152338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338554"/>
          </a:xfrm>
          <a:prstGeom prst="rect">
            <a:avLst/>
          </a:prstGeom>
        </p:spPr>
        <p:txBody>
          <a:bodyPr wrap="square">
            <a:spAutoFit/>
          </a:bodyPr>
          <a:lstStyle/>
          <a:p>
            <a:pPr marL="179388" indent="1588" algn="just">
              <a:spcBef>
                <a:spcPts val="600"/>
              </a:spcBef>
            </a:pP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具体的目標（</a:t>
            </a:r>
            <a:r>
              <a:rPr lang="en-US" altLang="zh-TW" sz="1600" b="1" dirty="0">
                <a:latin typeface="Meiryo UI" panose="020B0604030504040204" pitchFamily="50" charset="-128"/>
                <a:ea typeface="Meiryo UI" panose="020B0604030504040204" pitchFamily="50" charset="-128"/>
                <a:cs typeface="Meiryo UI" panose="020B0604030504040204" pitchFamily="50" charset="-128"/>
              </a:rPr>
              <a:t>KPI</a:t>
            </a:r>
            <a:r>
              <a:rPr lang="zh-TW" altLang="en-US" sz="16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の 実績値・参考指標 出典一覧</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15</a:t>
            </a:fld>
            <a:endParaRPr lang="ja-JP" altLang="en-US">
              <a:solidFill>
                <a:prstClr val="black"/>
              </a:solidFill>
            </a:endParaRPr>
          </a:p>
        </p:txBody>
      </p:sp>
      <p:graphicFrame>
        <p:nvGraphicFramePr>
          <p:cNvPr id="5" name="表 5">
            <a:extLst>
              <a:ext uri="{FF2B5EF4-FFF2-40B4-BE49-F238E27FC236}">
                <a16:creationId xmlns:a16="http://schemas.microsoft.com/office/drawing/2014/main" id="{38A4AE40-5C81-40C9-869C-E6AB4AAE97FD}"/>
              </a:ext>
            </a:extLst>
          </p:cNvPr>
          <p:cNvGraphicFramePr>
            <a:graphicFrameLocks noGrp="1"/>
          </p:cNvGraphicFramePr>
          <p:nvPr>
            <p:extLst>
              <p:ext uri="{D42A27DB-BD31-4B8C-83A1-F6EECF244321}">
                <p14:modId xmlns:p14="http://schemas.microsoft.com/office/powerpoint/2010/main" val="3107547859"/>
              </p:ext>
            </p:extLst>
          </p:nvPr>
        </p:nvGraphicFramePr>
        <p:xfrm>
          <a:off x="324000" y="1028343"/>
          <a:ext cx="8496000" cy="2758440"/>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3778017464"/>
                    </a:ext>
                  </a:extLst>
                </a:gridCol>
                <a:gridCol w="648000">
                  <a:extLst>
                    <a:ext uri="{9D8B030D-6E8A-4147-A177-3AD203B41FA5}">
                      <a16:colId xmlns:a16="http://schemas.microsoft.com/office/drawing/2014/main" val="2551099103"/>
                    </a:ext>
                  </a:extLst>
                </a:gridCol>
                <a:gridCol w="3132000">
                  <a:extLst>
                    <a:ext uri="{9D8B030D-6E8A-4147-A177-3AD203B41FA5}">
                      <a16:colId xmlns:a16="http://schemas.microsoft.com/office/drawing/2014/main" val="915041500"/>
                    </a:ext>
                  </a:extLst>
                </a:gridCol>
                <a:gridCol w="4320000">
                  <a:extLst>
                    <a:ext uri="{9D8B030D-6E8A-4147-A177-3AD203B41FA5}">
                      <a16:colId xmlns:a16="http://schemas.microsoft.com/office/drawing/2014/main" val="590676035"/>
                    </a:ext>
                  </a:extLst>
                </a:gridCol>
              </a:tblGrid>
              <a:tr h="243339">
                <a:tc>
                  <a:txBody>
                    <a:bodyPr/>
                    <a:lstStyle/>
                    <a:p>
                      <a:pPr algn="ctr"/>
                      <a:r>
                        <a:rPr kumimoji="1" lang="en-US" altLang="ja-JP" sz="1000" b="1" dirty="0">
                          <a:solidFill>
                            <a:schemeClr val="tx1"/>
                          </a:solidFill>
                        </a:rPr>
                        <a:t>No.</a:t>
                      </a: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kumimoji="1" lang="ja-JP" altLang="en-US" sz="1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sz="1000" b="1" dirty="0">
                          <a:solidFill>
                            <a:schemeClr val="tx1"/>
                          </a:solidFill>
                        </a:rPr>
                        <a:t>出典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5685389"/>
                  </a:ext>
                </a:extLst>
              </a:tr>
              <a:tr h="166813">
                <a:tc rowSpan="2">
                  <a:txBody>
                    <a:bodyPr/>
                    <a:lstStyle/>
                    <a:p>
                      <a:pPr algn="ctr"/>
                      <a:r>
                        <a:rPr kumimoji="1" lang="en-US" altLang="ja-JP" sz="900" b="0" dirty="0">
                          <a:solidFill>
                            <a:schemeClr val="tx1"/>
                          </a:solidFill>
                        </a:rPr>
                        <a:t>20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温室効果ガス排出量</a:t>
                      </a:r>
                      <a:r>
                        <a:rPr kumimoji="1" lang="en-US" altLang="zh-TW" sz="900" dirty="0">
                          <a:solidFill>
                            <a:schemeClr val="tx1"/>
                          </a:solidFill>
                          <a:latin typeface="+mn-ea"/>
                          <a:ea typeface="+mn-ea"/>
                        </a:rPr>
                        <a:t>【2023</a:t>
                      </a:r>
                      <a:r>
                        <a:rPr kumimoji="1" lang="zh-TW" altLang="en-US" sz="900" dirty="0">
                          <a:solidFill>
                            <a:schemeClr val="tx1"/>
                          </a:solidFill>
                          <a:latin typeface="+mn-ea"/>
                          <a:ea typeface="+mn-ea"/>
                        </a:rPr>
                        <a:t>年度</a:t>
                      </a:r>
                      <a:r>
                        <a:rPr kumimoji="1" lang="en-US" altLang="zh-TW" sz="900" dirty="0">
                          <a:solidFill>
                            <a:schemeClr val="tx1"/>
                          </a:solidFill>
                          <a:latin typeface="+mn-ea"/>
                          <a:ea typeface="+mn-ea"/>
                        </a:rPr>
                        <a:t>】</a:t>
                      </a:r>
                      <a:r>
                        <a:rPr kumimoji="1" lang="en-US" altLang="ja-JP" sz="900" dirty="0">
                          <a:solidFill>
                            <a:schemeClr val="tx1"/>
                          </a:solidFill>
                          <a:latin typeface="+mn-ea"/>
                          <a:ea typeface="+mn-ea"/>
                        </a:rPr>
                        <a:t>【2022</a:t>
                      </a:r>
                      <a:r>
                        <a:rPr kumimoji="1" lang="ja-JP" altLang="en-US" sz="900" dirty="0">
                          <a:solidFill>
                            <a:schemeClr val="tx1"/>
                          </a:solidFill>
                          <a:latin typeface="+mn-ea"/>
                          <a:ea typeface="+mn-ea"/>
                        </a:rPr>
                        <a:t>年度</a:t>
                      </a:r>
                      <a:r>
                        <a:rPr kumimoji="1" lang="en-US" altLang="ja-JP" sz="900" dirty="0">
                          <a:solidFill>
                            <a:schemeClr val="tx1"/>
                          </a:solidFill>
                          <a:latin typeface="+mn-ea"/>
                          <a:ea typeface="+mn-ea"/>
                        </a:rPr>
                        <a:t>】</a:t>
                      </a:r>
                      <a:endParaRPr kumimoji="1" lang="en-US" altLang="zh-TW"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大阪府「</a:t>
                      </a:r>
                      <a:r>
                        <a:rPr lang="ja-JP" altLang="en-US" sz="900" dirty="0"/>
                        <a:t>大阪府域における</a:t>
                      </a:r>
                      <a:r>
                        <a:rPr lang="en-US" altLang="ja-JP" sz="900" dirty="0"/>
                        <a:t>2023</a:t>
                      </a:r>
                      <a:r>
                        <a:rPr lang="ja-JP" altLang="en-US" sz="900" dirty="0"/>
                        <a:t>年度の温室効果ガス排出量について</a:t>
                      </a:r>
                      <a:r>
                        <a:rPr kumimoji="1" lang="ja-JP" altLang="en-US"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2245143"/>
                  </a:ext>
                </a:extLst>
              </a:tr>
              <a:tr h="166813">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n-ea"/>
                          <a:ea typeface="+mn-ea"/>
                        </a:rPr>
                        <a:t>温室効果ガス排出量の内訳</a:t>
                      </a:r>
                      <a:r>
                        <a:rPr kumimoji="1" lang="en-US" altLang="zh-TW" sz="900" dirty="0">
                          <a:solidFill>
                            <a:schemeClr val="tx1"/>
                          </a:solidFill>
                          <a:latin typeface="+mn-ea"/>
                          <a:ea typeface="+mn-ea"/>
                        </a:rPr>
                        <a:t>【2023</a:t>
                      </a:r>
                      <a:r>
                        <a:rPr kumimoji="1" lang="zh-TW" altLang="en-US" sz="900" dirty="0">
                          <a:solidFill>
                            <a:schemeClr val="tx1"/>
                          </a:solidFill>
                          <a:latin typeface="+mn-ea"/>
                          <a:ea typeface="+mn-ea"/>
                        </a:rPr>
                        <a:t>年度</a:t>
                      </a:r>
                      <a:r>
                        <a:rPr kumimoji="1" lang="en-US" altLang="zh-TW" sz="900" dirty="0">
                          <a:solidFill>
                            <a:schemeClr val="tx1"/>
                          </a:solidFill>
                          <a:latin typeface="+mn-ea"/>
                          <a:ea typeface="+mn-ea"/>
                        </a:rPr>
                        <a:t>】</a:t>
                      </a:r>
                      <a:endParaRPr kumimoji="1" lang="ja-JP" altLang="en-US" sz="9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大阪府「</a:t>
                      </a:r>
                      <a:r>
                        <a:rPr lang="ja-JP" altLang="en-US" sz="900" dirty="0"/>
                        <a:t>大阪府域における</a:t>
                      </a:r>
                      <a:r>
                        <a:rPr lang="en-US" altLang="ja-JP" sz="900" dirty="0"/>
                        <a:t>2023</a:t>
                      </a:r>
                      <a:r>
                        <a:rPr lang="ja-JP" altLang="en-US" sz="900" dirty="0"/>
                        <a:t>年度の温室効果ガス排出量について</a:t>
                      </a:r>
                      <a:r>
                        <a:rPr kumimoji="1" lang="ja-JP" altLang="en-US" sz="9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8500431"/>
                  </a:ext>
                </a:extLst>
              </a:tr>
              <a:tr h="166813">
                <a:tc rowSpan="3">
                  <a:txBody>
                    <a:bodyPr/>
                    <a:lstStyle/>
                    <a:p>
                      <a:pPr algn="ctr"/>
                      <a:r>
                        <a:rPr kumimoji="1" lang="en-US" altLang="ja-JP" sz="900" b="0" dirty="0">
                          <a:solidFill>
                            <a:schemeClr val="tx1"/>
                          </a:solidFill>
                        </a:rPr>
                        <a:t>21</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府内民間企業の障がい者実雇用率</a:t>
                      </a:r>
                      <a:r>
                        <a:rPr kumimoji="1" lang="en-US" altLang="ja-JP" sz="900" dirty="0">
                          <a:solidFill>
                            <a:schemeClr val="tx1"/>
                          </a:solidFill>
                          <a:latin typeface="+mn-ea"/>
                          <a:ea typeface="+mn-ea"/>
                        </a:rPr>
                        <a:t>【2025</a:t>
                      </a:r>
                      <a:r>
                        <a:rPr kumimoji="1" lang="ja-JP" altLang="en-US" sz="900" dirty="0">
                          <a:solidFill>
                            <a:schemeClr val="tx1"/>
                          </a:solidFill>
                          <a:latin typeface="+mn-ea"/>
                          <a:ea typeface="+mn-ea"/>
                        </a:rPr>
                        <a:t>年</a:t>
                      </a:r>
                      <a:r>
                        <a:rPr kumimoji="1" lang="en-US" altLang="ja-JP" sz="900" dirty="0">
                          <a:solidFill>
                            <a:schemeClr val="tx1"/>
                          </a:solidFill>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厚生労働省「令和７年障害者雇用状況の集計結果」</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3768125"/>
                  </a:ext>
                </a:extLst>
              </a:tr>
              <a:tr h="214187">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障がい者実雇用率</a:t>
                      </a:r>
                      <a:r>
                        <a:rPr kumimoji="1" lang="en-US" altLang="ja-JP" sz="900" dirty="0">
                          <a:solidFill>
                            <a:schemeClr val="tx1"/>
                          </a:solidFill>
                          <a:latin typeface="+mn-lt"/>
                        </a:rPr>
                        <a:t>【</a:t>
                      </a:r>
                      <a:r>
                        <a:rPr kumimoji="1" lang="en-US" altLang="ja-JP" sz="900" dirty="0">
                          <a:solidFill>
                            <a:schemeClr val="tx1"/>
                          </a:solidFill>
                          <a:latin typeface="+mn-lt"/>
                          <a:ea typeface="+mn-ea"/>
                        </a:rPr>
                        <a:t>2023</a:t>
                      </a:r>
                      <a:r>
                        <a:rPr kumimoji="1" lang="ja-JP" altLang="en-US" sz="900" dirty="0">
                          <a:solidFill>
                            <a:schemeClr val="tx1"/>
                          </a:solidFill>
                          <a:latin typeface="+mn-lt"/>
                          <a:ea typeface="+mn-ea"/>
                        </a:rPr>
                        <a:t>年</a:t>
                      </a:r>
                      <a:r>
                        <a:rPr kumimoji="1" lang="en-US" altLang="ja-JP" sz="900" dirty="0">
                          <a:solidFill>
                            <a:schemeClr val="tx1"/>
                          </a:solidFill>
                          <a:latin typeface="+mn-lt"/>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厚生労働省「令和７年障害者雇用状況の集計結果」</a:t>
                      </a:r>
                      <a:endParaRPr kumimoji="1" lang="en-US" altLang="ja-JP" sz="900" b="0" dirty="0">
                        <a:solidFill>
                          <a:schemeClr val="tx1"/>
                        </a:solidFill>
                      </a:endParaRPr>
                    </a:p>
                    <a:p>
                      <a:r>
                        <a:rPr kumimoji="1" lang="ja-JP" altLang="en-US" sz="900" b="0" dirty="0">
                          <a:solidFill>
                            <a:schemeClr val="tx1"/>
                          </a:solidFill>
                        </a:rPr>
                        <a:t>厚生労働省「令和５年障害者雇用状況の集計結果」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9261415"/>
                  </a:ext>
                </a:extLst>
              </a:tr>
              <a:tr h="233326">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法定雇用率達成企業の割合</a:t>
                      </a:r>
                      <a:r>
                        <a:rPr kumimoji="1" lang="en-US" altLang="ja-JP" sz="900" dirty="0">
                          <a:solidFill>
                            <a:schemeClr val="tx1"/>
                          </a:solidFill>
                          <a:latin typeface="+mn-lt"/>
                        </a:rPr>
                        <a:t>【</a:t>
                      </a:r>
                      <a:r>
                        <a:rPr kumimoji="1" lang="en-US" altLang="ja-JP" sz="900" dirty="0">
                          <a:solidFill>
                            <a:schemeClr val="tx1"/>
                          </a:solidFill>
                          <a:latin typeface="+mn-lt"/>
                          <a:ea typeface="+mn-ea"/>
                        </a:rPr>
                        <a:t>2023</a:t>
                      </a:r>
                      <a:r>
                        <a:rPr kumimoji="1" lang="ja-JP" altLang="en-US" sz="900" dirty="0">
                          <a:solidFill>
                            <a:schemeClr val="tx1"/>
                          </a:solidFill>
                          <a:latin typeface="+mn-lt"/>
                          <a:ea typeface="+mn-ea"/>
                        </a:rPr>
                        <a:t>年</a:t>
                      </a:r>
                      <a:r>
                        <a:rPr kumimoji="1" lang="en-US" altLang="ja-JP" sz="900" dirty="0">
                          <a:solidFill>
                            <a:schemeClr val="tx1"/>
                          </a:solidFill>
                          <a:latin typeface="+mn-lt"/>
                        </a:rPr>
                        <a:t>】【</a:t>
                      </a:r>
                      <a:r>
                        <a:rPr kumimoji="1" lang="en-US" altLang="ja-JP" sz="900" dirty="0">
                          <a:solidFill>
                            <a:schemeClr val="tx1"/>
                          </a:solidFill>
                          <a:latin typeface="+mn-lt"/>
                          <a:ea typeface="+mn-ea"/>
                        </a:rPr>
                        <a:t>2025</a:t>
                      </a:r>
                      <a:r>
                        <a:rPr kumimoji="1" lang="ja-JP" altLang="en-US" sz="900" dirty="0">
                          <a:solidFill>
                            <a:schemeClr val="tx1"/>
                          </a:solidFill>
                          <a:latin typeface="+mn-lt"/>
                          <a:ea typeface="+mn-ea"/>
                        </a:rPr>
                        <a:t>年</a:t>
                      </a:r>
                      <a:r>
                        <a:rPr kumimoji="1" lang="en-US" altLang="ja-JP" sz="900" dirty="0">
                          <a:solidFill>
                            <a:schemeClr val="tx1"/>
                          </a:solidFill>
                          <a:latin typeface="+mn-lt"/>
                        </a:rPr>
                        <a:t>】</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厚生労働省「令和７年障害者雇用状況の集計結果」</a:t>
                      </a:r>
                      <a:endParaRPr kumimoji="1" lang="en-US" altLang="ja-JP" sz="900" b="0" dirty="0">
                        <a:solidFill>
                          <a:schemeClr val="tx1"/>
                        </a:solidFill>
                      </a:endParaRPr>
                    </a:p>
                    <a:p>
                      <a:r>
                        <a:rPr kumimoji="1" lang="ja-JP" altLang="en-US" sz="900" b="0" dirty="0">
                          <a:solidFill>
                            <a:schemeClr val="tx1"/>
                          </a:solidFill>
                        </a:rPr>
                        <a:t>厚生労働省「令和５年障害者雇用状況の集計結果」</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9783519"/>
                  </a:ext>
                </a:extLst>
              </a:tr>
              <a:tr h="205563">
                <a:tc rowSpan="3">
                  <a:txBody>
                    <a:bodyPr/>
                    <a:lstStyle/>
                    <a:p>
                      <a:pPr algn="ctr"/>
                      <a:r>
                        <a:rPr kumimoji="1" lang="en-US" altLang="ja-JP" sz="900" b="0" dirty="0">
                          <a:solidFill>
                            <a:schemeClr val="tx1"/>
                          </a:solidFill>
                        </a:rPr>
                        <a:t>22</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実績値</a:t>
                      </a:r>
                      <a:endParaRPr kumimoji="1" lang="zh-TW"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健康寿命</a:t>
                      </a: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厚⽣労働省　第４回健康日本</a:t>
                      </a:r>
                      <a:r>
                        <a:rPr kumimoji="1" lang="en-US" altLang="ja-JP" sz="900" b="0" dirty="0">
                          <a:solidFill>
                            <a:schemeClr val="tx1"/>
                          </a:solidFill>
                        </a:rPr>
                        <a:t>21</a:t>
                      </a:r>
                      <a:r>
                        <a:rPr kumimoji="1" lang="ja-JP" altLang="en-US" sz="900" b="0" dirty="0">
                          <a:solidFill>
                            <a:schemeClr val="tx1"/>
                          </a:solidFill>
                        </a:rPr>
                        <a:t>（第三次）推進専門委員会</a:t>
                      </a:r>
                    </a:p>
                    <a:p>
                      <a:r>
                        <a:rPr kumimoji="1" lang="ja-JP" altLang="en-US" sz="900" b="0" dirty="0">
                          <a:solidFill>
                            <a:schemeClr val="tx1"/>
                          </a:solidFill>
                        </a:rPr>
                        <a:t>令和</a:t>
                      </a:r>
                      <a:r>
                        <a:rPr kumimoji="1" lang="en-US" altLang="ja-JP" sz="900" b="0" dirty="0">
                          <a:solidFill>
                            <a:schemeClr val="tx1"/>
                          </a:solidFill>
                        </a:rPr>
                        <a:t>6</a:t>
                      </a:r>
                      <a:r>
                        <a:rPr kumimoji="1" lang="ja-JP" altLang="en-US" sz="900" b="0" dirty="0">
                          <a:solidFill>
                            <a:schemeClr val="tx1"/>
                          </a:solidFill>
                        </a:rPr>
                        <a:t>年</a:t>
                      </a:r>
                      <a:r>
                        <a:rPr kumimoji="1" lang="en-US" altLang="ja-JP" sz="900" b="0" dirty="0">
                          <a:solidFill>
                            <a:schemeClr val="tx1"/>
                          </a:solidFill>
                        </a:rPr>
                        <a:t>12</a:t>
                      </a:r>
                      <a:r>
                        <a:rPr kumimoji="1" lang="ja-JP" altLang="en-US" sz="900" b="0" dirty="0">
                          <a:solidFill>
                            <a:schemeClr val="tx1"/>
                          </a:solidFill>
                        </a:rPr>
                        <a:t>月</a:t>
                      </a:r>
                      <a:r>
                        <a:rPr kumimoji="1" lang="en-US" altLang="ja-JP" sz="900" b="0" dirty="0">
                          <a:solidFill>
                            <a:schemeClr val="tx1"/>
                          </a:solidFill>
                        </a:rPr>
                        <a:t>24</a:t>
                      </a:r>
                      <a:r>
                        <a:rPr kumimoji="1" lang="ja-JP" altLang="en-US" sz="900" b="0" dirty="0">
                          <a:solidFill>
                            <a:schemeClr val="tx1"/>
                          </a:solidFill>
                        </a:rPr>
                        <a:t>日付　資料</a:t>
                      </a:r>
                      <a:r>
                        <a:rPr kumimoji="1" lang="en-US" altLang="ja-JP" sz="900" b="0" dirty="0">
                          <a:solidFill>
                            <a:schemeClr val="tx1"/>
                          </a:solidFill>
                        </a:rPr>
                        <a:t>1-1</a:t>
                      </a:r>
                      <a:r>
                        <a:rPr kumimoji="1" lang="ja-JP" altLang="en-US" sz="900" b="0" dirty="0">
                          <a:solidFill>
                            <a:schemeClr val="tx1"/>
                          </a:solidFill>
                        </a:rPr>
                        <a:t>「健康寿命の令和４年値について」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3545398"/>
                  </a:ext>
                </a:extLst>
              </a:tr>
              <a:tr h="210406">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健康寿命（全国）</a:t>
                      </a:r>
                      <a:r>
                        <a:rPr kumimoji="1" lang="en-US" altLang="ja-JP" sz="900" b="0" dirty="0">
                          <a:solidFill>
                            <a:schemeClr val="tx1"/>
                          </a:solidFill>
                        </a:rPr>
                        <a:t>【</a:t>
                      </a:r>
                      <a:r>
                        <a:rPr kumimoji="1" lang="en-US" altLang="ja-JP" sz="900" dirty="0">
                          <a:solidFill>
                            <a:schemeClr val="tx1"/>
                          </a:solidFill>
                          <a:latin typeface="+mn-ea"/>
                          <a:ea typeface="+mn-ea"/>
                        </a:rPr>
                        <a:t>2019</a:t>
                      </a:r>
                      <a:r>
                        <a:rPr kumimoji="1" lang="ja-JP" altLang="en-US" sz="900" dirty="0">
                          <a:solidFill>
                            <a:schemeClr val="tx1"/>
                          </a:solidFill>
                          <a:latin typeface="+mn-ea"/>
                          <a:ea typeface="+mn-ea"/>
                        </a:rPr>
                        <a:t>年</a:t>
                      </a:r>
                      <a:r>
                        <a:rPr kumimoji="1" lang="en-US" altLang="ja-JP" sz="900" b="0" dirty="0">
                          <a:solidFill>
                            <a:schemeClr val="tx1"/>
                          </a:solidFill>
                        </a:rPr>
                        <a:t>】【</a:t>
                      </a:r>
                      <a:r>
                        <a:rPr kumimoji="1" lang="en-US" altLang="ja-JP" sz="900" dirty="0">
                          <a:solidFill>
                            <a:schemeClr val="tx1"/>
                          </a:solidFill>
                          <a:latin typeface="+mn-ea"/>
                          <a:ea typeface="+mn-ea"/>
                        </a:rPr>
                        <a:t>2022</a:t>
                      </a:r>
                      <a:r>
                        <a:rPr kumimoji="1" lang="ja-JP" altLang="en-US" sz="900" dirty="0">
                          <a:solidFill>
                            <a:schemeClr val="tx1"/>
                          </a:solidFill>
                          <a:latin typeface="+mn-ea"/>
                          <a:ea typeface="+mn-ea"/>
                        </a:rPr>
                        <a:t>年</a:t>
                      </a:r>
                      <a:r>
                        <a:rPr kumimoji="1" lang="en-US" altLang="ja-JP" sz="900" b="0" dirty="0">
                          <a:solidFill>
                            <a:schemeClr val="tx1"/>
                          </a:solidFill>
                        </a:rPr>
                        <a:t>】</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900" b="0" dirty="0">
                          <a:solidFill>
                            <a:schemeClr val="tx1"/>
                          </a:solidFill>
                        </a:rPr>
                        <a:t>厚⽣労働省　第４回健康日本</a:t>
                      </a:r>
                      <a:r>
                        <a:rPr kumimoji="1" lang="en-US" altLang="ja-JP" sz="900" b="0" dirty="0">
                          <a:solidFill>
                            <a:schemeClr val="tx1"/>
                          </a:solidFill>
                        </a:rPr>
                        <a:t>21</a:t>
                      </a:r>
                      <a:r>
                        <a:rPr kumimoji="1" lang="ja-JP" altLang="en-US" sz="900" b="0" dirty="0">
                          <a:solidFill>
                            <a:schemeClr val="tx1"/>
                          </a:solidFill>
                        </a:rPr>
                        <a:t>（第三次）推進専門委員会</a:t>
                      </a:r>
                    </a:p>
                    <a:p>
                      <a:r>
                        <a:rPr kumimoji="1" lang="ja-JP" altLang="en-US" sz="900" b="0" dirty="0">
                          <a:solidFill>
                            <a:schemeClr val="tx1"/>
                          </a:solidFill>
                        </a:rPr>
                        <a:t>令和</a:t>
                      </a:r>
                      <a:r>
                        <a:rPr kumimoji="1" lang="en-US" altLang="ja-JP" sz="900" b="0" dirty="0">
                          <a:solidFill>
                            <a:schemeClr val="tx1"/>
                          </a:solidFill>
                        </a:rPr>
                        <a:t>6</a:t>
                      </a:r>
                      <a:r>
                        <a:rPr kumimoji="1" lang="ja-JP" altLang="en-US" sz="900" b="0" dirty="0">
                          <a:solidFill>
                            <a:schemeClr val="tx1"/>
                          </a:solidFill>
                        </a:rPr>
                        <a:t>年</a:t>
                      </a:r>
                      <a:r>
                        <a:rPr kumimoji="1" lang="en-US" altLang="ja-JP" sz="900" b="0" dirty="0">
                          <a:solidFill>
                            <a:schemeClr val="tx1"/>
                          </a:solidFill>
                        </a:rPr>
                        <a:t>12</a:t>
                      </a:r>
                      <a:r>
                        <a:rPr kumimoji="1" lang="ja-JP" altLang="en-US" sz="900" b="0" dirty="0">
                          <a:solidFill>
                            <a:schemeClr val="tx1"/>
                          </a:solidFill>
                        </a:rPr>
                        <a:t>月</a:t>
                      </a:r>
                      <a:r>
                        <a:rPr kumimoji="1" lang="en-US" altLang="ja-JP" sz="900" b="0" dirty="0">
                          <a:solidFill>
                            <a:schemeClr val="tx1"/>
                          </a:solidFill>
                        </a:rPr>
                        <a:t>24</a:t>
                      </a:r>
                      <a:r>
                        <a:rPr kumimoji="1" lang="ja-JP" altLang="en-US" sz="900" b="0" dirty="0">
                          <a:solidFill>
                            <a:schemeClr val="tx1"/>
                          </a:solidFill>
                        </a:rPr>
                        <a:t>日付　資料</a:t>
                      </a:r>
                      <a:r>
                        <a:rPr kumimoji="1" lang="en-US" altLang="ja-JP" sz="900" b="0" dirty="0">
                          <a:solidFill>
                            <a:schemeClr val="tx1"/>
                          </a:solidFill>
                        </a:rPr>
                        <a:t>1-1</a:t>
                      </a:r>
                      <a:r>
                        <a:rPr kumimoji="1" lang="ja-JP" altLang="en-US" sz="900" b="0" dirty="0">
                          <a:solidFill>
                            <a:schemeClr val="tx1"/>
                          </a:solidFill>
                        </a:rPr>
                        <a:t>「健康寿命の令和４年値について」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9725968"/>
                  </a:ext>
                </a:extLst>
              </a:tr>
              <a:tr h="0">
                <a:tc vMerge="1">
                  <a:txBody>
                    <a:bodyPr/>
                    <a:lstStyle/>
                    <a:p>
                      <a:pPr algn="ct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rPr>
                        <a:t>参考指標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900" b="0" dirty="0">
                          <a:solidFill>
                            <a:schemeClr val="tx1"/>
                          </a:solidFill>
                        </a:rPr>
                        <a:t>平均寿命</a:t>
                      </a:r>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a:t>
                      </a:r>
                      <a:endParaRPr kumimoji="1" lang="en-US" altLang="zh-CN"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900" b="0" dirty="0">
                          <a:solidFill>
                            <a:schemeClr val="tx1"/>
                          </a:solidFill>
                        </a:rPr>
                        <a:t>厚生労働省「平成</a:t>
                      </a:r>
                      <a:r>
                        <a:rPr kumimoji="1" lang="en-US" altLang="zh-TW" sz="900" b="0" dirty="0">
                          <a:solidFill>
                            <a:schemeClr val="tx1"/>
                          </a:solidFill>
                        </a:rPr>
                        <a:t>27</a:t>
                      </a:r>
                      <a:r>
                        <a:rPr kumimoji="1" lang="zh-TW" altLang="en-US" sz="900" b="0" dirty="0">
                          <a:solidFill>
                            <a:schemeClr val="tx1"/>
                          </a:solidFill>
                        </a:rPr>
                        <a:t>年都道府県別生命表</a:t>
                      </a:r>
                      <a:r>
                        <a:rPr kumimoji="1" lang="ja-JP" altLang="en-US" sz="900" b="0" dirty="0">
                          <a:solidFill>
                            <a:schemeClr val="tx1"/>
                          </a:solidFill>
                        </a:rPr>
                        <a:t>」</a:t>
                      </a:r>
                      <a:endParaRPr kumimoji="1" lang="en-US" altLang="ja-JP" sz="900" b="0" dirty="0">
                        <a:solidFill>
                          <a:schemeClr val="tx1"/>
                        </a:solidFill>
                      </a:endParaRPr>
                    </a:p>
                    <a:p>
                      <a:r>
                        <a:rPr kumimoji="1" lang="zh-TW" altLang="en-US" sz="900" b="0" dirty="0">
                          <a:solidFill>
                            <a:schemeClr val="tx1"/>
                          </a:solidFill>
                        </a:rPr>
                        <a:t>厚生労働省</a:t>
                      </a:r>
                      <a:r>
                        <a:rPr kumimoji="1" lang="ja-JP" altLang="en-US" sz="900" b="0" dirty="0">
                          <a:solidFill>
                            <a:schemeClr val="tx1"/>
                          </a:solidFill>
                        </a:rPr>
                        <a:t>「</a:t>
                      </a:r>
                      <a:r>
                        <a:rPr kumimoji="1" lang="zh-TW" altLang="en-US" sz="900" b="0" dirty="0">
                          <a:solidFill>
                            <a:schemeClr val="tx1"/>
                          </a:solidFill>
                        </a:rPr>
                        <a:t>令和</a:t>
                      </a:r>
                      <a:r>
                        <a:rPr kumimoji="1" lang="en-US" altLang="zh-TW" sz="900" b="0" dirty="0">
                          <a:solidFill>
                            <a:schemeClr val="tx1"/>
                          </a:solidFill>
                        </a:rPr>
                        <a:t>2</a:t>
                      </a:r>
                      <a:r>
                        <a:rPr kumimoji="1" lang="zh-TW" altLang="en-US" sz="900" b="0" dirty="0">
                          <a:solidFill>
                            <a:schemeClr val="tx1"/>
                          </a:solidFill>
                        </a:rPr>
                        <a:t>年都道府県別生命表」</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1040368"/>
                  </a:ext>
                </a:extLst>
              </a:tr>
            </a:tbl>
          </a:graphicData>
        </a:graphic>
      </p:graphicFrame>
      <p:sp>
        <p:nvSpPr>
          <p:cNvPr id="7" name="正方形/長方形 6">
            <a:extLst>
              <a:ext uri="{FF2B5EF4-FFF2-40B4-BE49-F238E27FC236}">
                <a16:creationId xmlns:a16="http://schemas.microsoft.com/office/drawing/2014/main" id="{784C8E8D-3F65-4DE0-A484-0F638EA3987F}"/>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20918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66365" y="652840"/>
            <a:ext cx="8856984" cy="2546851"/>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基本目標①　これからの大阪を担うひとをつくる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lnSpc>
                <a:spcPts val="1920"/>
              </a:lnSpc>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府内中小企業への就職支援等、若者の就業率向上に向けた取組を進めました。また、グローバル人材を育成するため、海外の大学等への進学支援を行う取組や、いじめ等の深刻な事案への対応等の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600"/>
              </a:lnSpc>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○就業率（</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34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歳）：</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r>
              <a:rPr lang="ja-JP" altLang="en-US" sz="1400" dirty="0">
                <a:latin typeface="Meiryo UI" panose="020B0604030504040204" pitchFamily="50" charset="-128"/>
                <a:ea typeface="Meiryo UI" panose="020B0604030504040204" pitchFamily="50" charset="-128"/>
                <a:cs typeface="Meiryo UI" panose="020B0604030504040204" pitchFamily="50" charset="-128"/>
              </a:rPr>
              <a:t>○就職を希望していた者の就職率（府立高校・支援学校高等部の卒業者）</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r>
              <a:rPr lang="ja-JP" altLang="en-US" sz="1400" dirty="0">
                <a:latin typeface="Meiryo UI" panose="020B0604030504040204" pitchFamily="50" charset="-128"/>
                <a:ea typeface="Meiryo UI" panose="020B0604030504040204" pitchFamily="50" charset="-128"/>
                <a:cs typeface="Meiryo UI" panose="020B0604030504040204" pitchFamily="50" charset="-128"/>
              </a:rPr>
              <a:t>　：府立高校、支援学校高等部ともに、</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目標値には到達しませんでしたが、府立高校では策定時から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0.9</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　　増加しました。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CE550A70-26C2-4F2A-BC52-077E90CBEF43}"/>
              </a:ext>
            </a:extLst>
          </p:cNvPr>
          <p:cNvSpPr txBox="1"/>
          <p:nvPr/>
        </p:nvSpPr>
        <p:spPr>
          <a:xfrm>
            <a:off x="737638" y="5550604"/>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p:cNvSpPr/>
          <p:nvPr/>
        </p:nvSpPr>
        <p:spPr>
          <a:xfrm>
            <a:off x="8400495" y="6463389"/>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a:t>
            </a:fld>
            <a:endParaRPr lang="ja-JP" altLang="en-US">
              <a:solidFill>
                <a:prstClr val="black"/>
              </a:solidFill>
            </a:endParaRPr>
          </a:p>
        </p:txBody>
      </p:sp>
      <p:sp>
        <p:nvSpPr>
          <p:cNvPr id="20" name="正方形/長方形 19">
            <a:extLst>
              <a:ext uri="{FF2B5EF4-FFF2-40B4-BE49-F238E27FC236}">
                <a16:creationId xmlns:a16="http://schemas.microsoft.com/office/drawing/2014/main" id="{667C8033-1C99-4511-9F2F-AD785E8EF77A}"/>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3" name="表 22">
            <a:extLst>
              <a:ext uri="{FF2B5EF4-FFF2-40B4-BE49-F238E27FC236}">
                <a16:creationId xmlns:a16="http://schemas.microsoft.com/office/drawing/2014/main" id="{17999B6B-DBDB-4C21-990F-7D0022021F04}"/>
              </a:ext>
            </a:extLst>
          </p:cNvPr>
          <p:cNvGraphicFramePr>
            <a:graphicFrameLocks noGrp="1"/>
          </p:cNvGraphicFramePr>
          <p:nvPr>
            <p:extLst>
              <p:ext uri="{D42A27DB-BD31-4B8C-83A1-F6EECF244321}">
                <p14:modId xmlns:p14="http://schemas.microsoft.com/office/powerpoint/2010/main" val="2974850308"/>
              </p:ext>
            </p:extLst>
          </p:nvPr>
        </p:nvGraphicFramePr>
        <p:xfrm>
          <a:off x="342891" y="3219197"/>
          <a:ext cx="8458219" cy="2317684"/>
        </p:xfrm>
        <a:graphic>
          <a:graphicData uri="http://schemas.openxmlformats.org/drawingml/2006/table">
            <a:tbl>
              <a:tblPr firstRow="1" bandRow="1">
                <a:tableStyleId>{93296810-A885-4BE3-A3E7-6D5BEEA58F35}</a:tableStyleId>
              </a:tblPr>
              <a:tblGrid>
                <a:gridCol w="358219">
                  <a:extLst>
                    <a:ext uri="{9D8B030D-6E8A-4147-A177-3AD203B41FA5}">
                      <a16:colId xmlns:a16="http://schemas.microsoft.com/office/drawing/2014/main" val="2876449612"/>
                    </a:ext>
                  </a:extLst>
                </a:gridCol>
                <a:gridCol w="1656000">
                  <a:extLst>
                    <a:ext uri="{9D8B030D-6E8A-4147-A177-3AD203B41FA5}">
                      <a16:colId xmlns:a16="http://schemas.microsoft.com/office/drawing/2014/main" val="1433173782"/>
                    </a:ext>
                  </a:extLst>
                </a:gridCol>
                <a:gridCol w="1584000">
                  <a:extLst>
                    <a:ext uri="{9D8B030D-6E8A-4147-A177-3AD203B41FA5}">
                      <a16:colId xmlns:a16="http://schemas.microsoft.com/office/drawing/2014/main" val="1700687111"/>
                    </a:ext>
                  </a:extLst>
                </a:gridCol>
                <a:gridCol w="1764000">
                  <a:extLst>
                    <a:ext uri="{9D8B030D-6E8A-4147-A177-3AD203B41FA5}">
                      <a16:colId xmlns:a16="http://schemas.microsoft.com/office/drawing/2014/main" val="304697467"/>
                    </a:ext>
                  </a:extLst>
                </a:gridCol>
                <a:gridCol w="720000">
                  <a:extLst>
                    <a:ext uri="{9D8B030D-6E8A-4147-A177-3AD203B41FA5}">
                      <a16:colId xmlns:a16="http://schemas.microsoft.com/office/drawing/2014/main" val="55972659"/>
                    </a:ext>
                  </a:extLst>
                </a:gridCol>
                <a:gridCol w="936000">
                  <a:extLst>
                    <a:ext uri="{9D8B030D-6E8A-4147-A177-3AD203B41FA5}">
                      <a16:colId xmlns:a16="http://schemas.microsoft.com/office/drawing/2014/main" val="1469281846"/>
                    </a:ext>
                  </a:extLst>
                </a:gridCol>
                <a:gridCol w="1440000">
                  <a:extLst>
                    <a:ext uri="{9D8B030D-6E8A-4147-A177-3AD203B41FA5}">
                      <a16:colId xmlns:a16="http://schemas.microsoft.com/office/drawing/2014/main" val="616031417"/>
                    </a:ext>
                  </a:extLst>
                </a:gridCol>
              </a:tblGrid>
              <a:tr h="41268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具体的目標</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a:t>
                      </a:r>
                      <a:r>
                        <a:rPr kumimoji="1" lang="en-US" altLang="ja-JP" sz="1100" dirty="0">
                          <a:solidFill>
                            <a:schemeClr val="bg1"/>
                          </a:solidFill>
                        </a:rPr>
                        <a:t>KPI</a:t>
                      </a:r>
                      <a:r>
                        <a:rPr kumimoji="1" lang="ja-JP" altLang="en-US" sz="1100" dirty="0">
                          <a:solidFill>
                            <a:schemeClr val="bg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774114639"/>
                  </a:ext>
                </a:extLst>
              </a:tr>
              <a:tr h="645203">
                <a:tc>
                  <a:txBody>
                    <a:bodyPr/>
                    <a:lstStyle/>
                    <a:p>
                      <a:pPr marL="0" indent="0" algn="ctr">
                        <a:buFont typeface="Meiryo UI" panose="020B0604030504040204" pitchFamily="50" charset="-128"/>
                        <a:buNone/>
                      </a:pPr>
                      <a:r>
                        <a:rPr kumimoji="1" lang="ja-JP" altLang="en-US" sz="1000" b="1" dirty="0">
                          <a:solidFill>
                            <a:schemeClr val="tx1"/>
                          </a:solidFill>
                          <a:latin typeface="Meiryo UI" panose="020B0604030504040204" pitchFamily="50" charset="-128"/>
                          <a:ea typeface="Meiryo UI" panose="020B0604030504040204" pitchFamily="50" charset="-128"/>
                        </a:rPr>
                        <a:t>１</a:t>
                      </a: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marL="171450" indent="-171450">
                        <a:buFont typeface="Meiryo UI" panose="020B0604030504040204" pitchFamily="50" charset="-128"/>
                        <a:buChar char="○"/>
                      </a:pPr>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br>
                        <a:rPr kumimoji="1" lang="en-US" altLang="ja-JP" sz="1000" b="1" dirty="0">
                          <a:solidFill>
                            <a:schemeClr val="tx1"/>
                          </a:solidFill>
                        </a:rPr>
                      </a:br>
                      <a:r>
                        <a:rPr kumimoji="1" lang="ja-JP" altLang="en-US" sz="1000" b="1" dirty="0">
                          <a:solidFill>
                            <a:schemeClr val="tx1"/>
                          </a:solidFill>
                        </a:rPr>
                        <a:t>：全国平均を上回る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fontAlgn="ctr"/>
                      <a:r>
                        <a:rPr lang="ja-JP" altLang="en-US" sz="1000" b="0" i="0" u="none" strike="noStrike" dirty="0">
                          <a:solidFill>
                            <a:schemeClr val="tx1"/>
                          </a:solidFill>
                          <a:effectLst/>
                          <a:latin typeface="+mn-ea"/>
                          <a:ea typeface="+mn-ea"/>
                        </a:rPr>
                        <a:t>　</a:t>
                      </a:r>
                      <a:r>
                        <a:rPr lang="en-US" altLang="zh-CN" sz="1000" b="0" i="0" u="none" strike="noStrike" dirty="0">
                          <a:solidFill>
                            <a:schemeClr val="tx1"/>
                          </a:solidFill>
                          <a:effectLst/>
                          <a:latin typeface="+mn-ea"/>
                          <a:ea typeface="+mn-ea"/>
                        </a:rPr>
                        <a:t>【2023</a:t>
                      </a:r>
                      <a:r>
                        <a:rPr lang="zh-CN" altLang="en-US" sz="1000" b="0" i="0" u="none" strike="noStrike" dirty="0">
                          <a:solidFill>
                            <a:schemeClr val="tx1"/>
                          </a:solidFill>
                          <a:effectLst/>
                          <a:latin typeface="+mn-ea"/>
                          <a:ea typeface="+mn-ea"/>
                        </a:rPr>
                        <a:t>年</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a:t>
                      </a:r>
                      <a:r>
                        <a:rPr lang="en-US" altLang="zh-CN" sz="1000" b="0" i="0" u="none" strike="noStrike" dirty="0">
                          <a:solidFill>
                            <a:schemeClr val="tx1"/>
                          </a:solidFill>
                          <a:effectLst/>
                          <a:latin typeface="+mn-ea"/>
                          <a:ea typeface="+mn-ea"/>
                        </a:rPr>
                        <a:t>68.63%</a:t>
                      </a:r>
                      <a:br>
                        <a:rPr lang="en-US" altLang="zh-CN"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（対全国差：</a:t>
                      </a:r>
                      <a:r>
                        <a:rPr lang="en-US" altLang="zh-CN" sz="1000" b="0" i="0" u="none" strike="noStrike" dirty="0">
                          <a:solidFill>
                            <a:schemeClr val="tx1"/>
                          </a:solidFill>
                          <a:effectLst/>
                          <a:latin typeface="+mn-ea"/>
                          <a:ea typeface="+mn-ea"/>
                        </a:rPr>
                        <a:t>+0.44</a:t>
                      </a:r>
                      <a:r>
                        <a:rPr lang="zh-CN" altLang="en-US" sz="1000" b="0" i="0" u="none" strike="noStrike" dirty="0">
                          <a:solidFill>
                            <a:schemeClr val="tx1"/>
                          </a:solidFill>
                          <a:effectLst/>
                          <a:latin typeface="+mn-ea"/>
                          <a:ea typeface="+mn-ea"/>
                        </a:rPr>
                        <a:t>）</a:t>
                      </a: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en-US" altLang="zh-CN" sz="1000" dirty="0">
                          <a:solidFill>
                            <a:schemeClr val="tx1"/>
                          </a:solidFill>
                          <a:latin typeface="Meiryo UI" panose="020B0604030504040204" pitchFamily="50" charset="-128"/>
                          <a:ea typeface="Meiryo UI" panose="020B0604030504040204" pitchFamily="50" charset="-128"/>
                        </a:rPr>
                        <a:t>2025</a:t>
                      </a:r>
                      <a:r>
                        <a:rPr kumimoji="1" lang="zh-CN" altLang="en-US" sz="1000" dirty="0">
                          <a:solidFill>
                            <a:schemeClr val="tx1"/>
                          </a:solidFill>
                          <a:latin typeface="Meiryo UI" panose="020B0604030504040204" pitchFamily="50" charset="-128"/>
                          <a:ea typeface="Meiryo UI" panose="020B0604030504040204" pitchFamily="50" charset="-128"/>
                        </a:rPr>
                        <a:t>年</a:t>
                      </a:r>
                      <a:r>
                        <a:rPr kumimoji="1" lang="en-US" altLang="ja-JP" sz="1000" dirty="0">
                          <a:solidFill>
                            <a:schemeClr val="tx1"/>
                          </a:solidFill>
                          <a:latin typeface="Meiryo UI" panose="020B0604030504040204" pitchFamily="50" charset="-128"/>
                          <a:ea typeface="Meiryo UI" panose="020B0604030504040204" pitchFamily="50" charset="-128"/>
                        </a:rPr>
                        <a:t>】</a:t>
                      </a:r>
                      <a:endParaRPr kumimoji="1" lang="zh-CN" altLang="en-US"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大阪府：</a:t>
                      </a:r>
                      <a:r>
                        <a:rPr kumimoji="1" lang="en-US" altLang="ja-JP" sz="1000" dirty="0">
                          <a:solidFill>
                            <a:schemeClr val="tx1"/>
                          </a:solidFill>
                          <a:latin typeface="Meiryo UI" panose="020B0604030504040204" pitchFamily="50" charset="-128"/>
                          <a:ea typeface="Meiryo UI" panose="020B0604030504040204" pitchFamily="50" charset="-128"/>
                        </a:rPr>
                        <a:t>71.38</a:t>
                      </a:r>
                      <a:r>
                        <a:rPr kumimoji="1" lang="en-US" altLang="zh-CN"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〔+2.75〕</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全国：</a:t>
                      </a:r>
                      <a:r>
                        <a:rPr kumimoji="1" lang="en-US" altLang="ja-JP" sz="1000" dirty="0">
                          <a:solidFill>
                            <a:schemeClr val="tx1"/>
                          </a:solidFill>
                          <a:latin typeface="Meiryo UI" panose="020B0604030504040204" pitchFamily="50" charset="-128"/>
                          <a:ea typeface="Meiryo UI" panose="020B0604030504040204" pitchFamily="50" charset="-128"/>
                        </a:rPr>
                        <a:t>70.15%</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ja-JP" altLang="en-US" sz="1000" dirty="0">
                          <a:solidFill>
                            <a:schemeClr val="tx1"/>
                          </a:solidFill>
                          <a:latin typeface="Meiryo UI" panose="020B0604030504040204" pitchFamily="50" charset="-128"/>
                          <a:ea typeface="Meiryo UI" panose="020B0604030504040204" pitchFamily="50" charset="-128"/>
                        </a:rPr>
                        <a:t>（対</a:t>
                      </a:r>
                      <a:r>
                        <a:rPr kumimoji="1" lang="zh-CN" altLang="en-US" sz="1000" dirty="0">
                          <a:solidFill>
                            <a:schemeClr val="tx1"/>
                          </a:solidFill>
                          <a:latin typeface="Meiryo UI" panose="020B0604030504040204" pitchFamily="50" charset="-128"/>
                          <a:ea typeface="Meiryo UI" panose="020B0604030504040204" pitchFamily="50" charset="-128"/>
                        </a:rPr>
                        <a:t>全国</a:t>
                      </a:r>
                      <a:r>
                        <a:rPr kumimoji="1" lang="ja-JP" altLang="en-US" sz="1000" dirty="0">
                          <a:solidFill>
                            <a:schemeClr val="tx1"/>
                          </a:solidFill>
                          <a:latin typeface="Meiryo UI" panose="020B0604030504040204" pitchFamily="50" charset="-128"/>
                          <a:ea typeface="Meiryo UI" panose="020B0604030504040204" pitchFamily="50" charset="-128"/>
                        </a:rPr>
                        <a:t>差：</a:t>
                      </a:r>
                      <a:r>
                        <a:rPr kumimoji="1" lang="en-US" altLang="ja-JP" sz="1000" dirty="0">
                          <a:solidFill>
                            <a:schemeClr val="tx1"/>
                          </a:solidFill>
                          <a:latin typeface="Meiryo UI" panose="020B0604030504040204" pitchFamily="50" charset="-128"/>
                          <a:ea typeface="Meiryo UI" panose="020B0604030504040204" pitchFamily="50" charset="-128"/>
                        </a:rPr>
                        <a:t>+1.23</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latin typeface="+mn-lt"/>
                          <a:ea typeface="+mn-ea"/>
                        </a:rPr>
                        <a:t>A</a:t>
                      </a:r>
                      <a:endParaRPr kumimoji="1" lang="ja-JP" altLang="en-US" sz="1400" b="1" dirty="0">
                        <a:solidFill>
                          <a:schemeClr val="tx1"/>
                        </a:solidFill>
                        <a:latin typeface="+mn-lt"/>
                        <a:ea typeface="+mn-ea"/>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年齢別就業率</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【2025</a:t>
                      </a:r>
                      <a:r>
                        <a:rPr kumimoji="1" lang="ja-JP" altLang="en-US" sz="800" dirty="0">
                          <a:solidFill>
                            <a:schemeClr val="tx1"/>
                          </a:solidFill>
                          <a:latin typeface="Meiryo UI" panose="020B0604030504040204" pitchFamily="50" charset="-128"/>
                          <a:ea typeface="Meiryo UI" panose="020B0604030504040204" pitchFamily="50" charset="-128"/>
                        </a:rPr>
                        <a:t>年</a:t>
                      </a:r>
                      <a:r>
                        <a:rPr kumimoji="1" lang="en-US" altLang="ja-JP" sz="800" dirty="0">
                          <a:solidFill>
                            <a:schemeClr val="tx1"/>
                          </a:solidFill>
                          <a:latin typeface="Meiryo UI" panose="020B0604030504040204" pitchFamily="50" charset="-128"/>
                          <a:ea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大阪府</a:t>
                      </a: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　</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dirty="0">
                          <a:solidFill>
                            <a:schemeClr val="tx1"/>
                          </a:solidFill>
                          <a:latin typeface="Meiryo UI" panose="020B0604030504040204" pitchFamily="50" charset="-128"/>
                          <a:ea typeface="Meiryo UI" panose="020B0604030504040204" pitchFamily="50" charset="-128"/>
                        </a:rPr>
                        <a:t>（　）は前年との差</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en-US" altLang="ja-JP" sz="800" dirty="0">
                          <a:solidFill>
                            <a:schemeClr val="tx1"/>
                          </a:solidFill>
                          <a:latin typeface="Meiryo UI" panose="020B0604030504040204" pitchFamily="50" charset="-128"/>
                          <a:ea typeface="Meiryo UI" panose="020B0604030504040204" pitchFamily="50" charset="-128"/>
                        </a:rPr>
                        <a:t>15</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24</a:t>
                      </a:r>
                      <a:r>
                        <a:rPr kumimoji="1" lang="ja-JP" altLang="en-US" sz="800" dirty="0">
                          <a:solidFill>
                            <a:schemeClr val="tx1"/>
                          </a:solidFill>
                          <a:latin typeface="Meiryo UI" panose="020B0604030504040204" pitchFamily="50" charset="-128"/>
                          <a:ea typeface="Meiryo UI" panose="020B0604030504040204" pitchFamily="50" charset="-128"/>
                        </a:rPr>
                        <a:t>歳</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男性　</a:t>
                      </a:r>
                      <a:r>
                        <a:rPr kumimoji="1" lang="en-US" altLang="ja-JP" sz="800" dirty="0">
                          <a:solidFill>
                            <a:schemeClr val="tx1"/>
                          </a:solidFill>
                          <a:latin typeface="Meiryo UI" panose="020B0604030504040204" pitchFamily="50" charset="-128"/>
                          <a:ea typeface="Meiryo UI" panose="020B0604030504040204" pitchFamily="50" charset="-128"/>
                        </a:rPr>
                        <a:t>49.77</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0.69</a:t>
                      </a:r>
                      <a:r>
                        <a:rPr kumimoji="1" lang="ja-JP" altLang="en-US"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女性　</a:t>
                      </a:r>
                      <a:r>
                        <a:rPr kumimoji="1" lang="en-US" altLang="ja-JP" sz="800" dirty="0">
                          <a:solidFill>
                            <a:schemeClr val="tx1"/>
                          </a:solidFill>
                          <a:latin typeface="Meiryo UI" panose="020B0604030504040204" pitchFamily="50" charset="-128"/>
                          <a:ea typeface="Meiryo UI" panose="020B0604030504040204" pitchFamily="50" charset="-128"/>
                        </a:rPr>
                        <a:t>55.68</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+0.36</a:t>
                      </a:r>
                      <a:r>
                        <a:rPr kumimoji="1" lang="ja-JP" altLang="en-US" sz="800" dirty="0">
                          <a:solidFill>
                            <a:schemeClr val="tx1"/>
                          </a:solidFill>
                          <a:latin typeface="Meiryo UI" panose="020B0604030504040204" pitchFamily="50" charset="-128"/>
                          <a:ea typeface="Meiryo UI" panose="020B0604030504040204" pitchFamily="50" charset="-128"/>
                        </a:rPr>
                        <a:t>）</a:t>
                      </a:r>
                    </a:p>
                    <a:p>
                      <a:pPr algn="l"/>
                      <a:r>
                        <a:rPr kumimoji="1" lang="en-US" altLang="ja-JP" sz="800" dirty="0">
                          <a:solidFill>
                            <a:schemeClr val="tx1"/>
                          </a:solidFill>
                          <a:latin typeface="Meiryo UI" panose="020B0604030504040204" pitchFamily="50" charset="-128"/>
                          <a:ea typeface="Meiryo UI" panose="020B0604030504040204" pitchFamily="50" charset="-128"/>
                        </a:rPr>
                        <a:t>25</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34</a:t>
                      </a:r>
                      <a:r>
                        <a:rPr kumimoji="1" lang="ja-JP" altLang="en-US" sz="800" dirty="0">
                          <a:solidFill>
                            <a:schemeClr val="tx1"/>
                          </a:solidFill>
                          <a:latin typeface="Meiryo UI" panose="020B0604030504040204" pitchFamily="50" charset="-128"/>
                          <a:ea typeface="Meiryo UI" panose="020B0604030504040204" pitchFamily="50" charset="-128"/>
                        </a:rPr>
                        <a:t>歳</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男性　</a:t>
                      </a:r>
                      <a:r>
                        <a:rPr kumimoji="1" lang="en-US" altLang="ja-JP" sz="800" dirty="0">
                          <a:solidFill>
                            <a:schemeClr val="tx1"/>
                          </a:solidFill>
                          <a:latin typeface="Meiryo UI" panose="020B0604030504040204" pitchFamily="50" charset="-128"/>
                          <a:ea typeface="Meiryo UI" panose="020B0604030504040204" pitchFamily="50" charset="-128"/>
                        </a:rPr>
                        <a:t>89.76</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+0.45</a:t>
                      </a:r>
                      <a:r>
                        <a:rPr kumimoji="1" lang="ja-JP" altLang="en-US"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女性　</a:t>
                      </a:r>
                      <a:r>
                        <a:rPr kumimoji="1" lang="en-US" altLang="ja-JP" sz="800" dirty="0">
                          <a:solidFill>
                            <a:schemeClr val="tx1"/>
                          </a:solidFill>
                          <a:latin typeface="Meiryo UI" panose="020B0604030504040204" pitchFamily="50" charset="-128"/>
                          <a:ea typeface="Meiryo UI" panose="020B0604030504040204" pitchFamily="50" charset="-128"/>
                        </a:rPr>
                        <a:t>84.91</a:t>
                      </a:r>
                      <a:r>
                        <a:rPr kumimoji="1" lang="ja-JP" altLang="en-US" sz="800" dirty="0">
                          <a:solidFill>
                            <a:schemeClr val="tx1"/>
                          </a:solidFill>
                          <a:latin typeface="Meiryo UI" panose="020B0604030504040204" pitchFamily="50" charset="-128"/>
                          <a:ea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rPr>
                        <a:t>+1.78</a:t>
                      </a:r>
                      <a:r>
                        <a:rPr kumimoji="1" lang="ja-JP" altLang="en-US" sz="800" dirty="0">
                          <a:solidFill>
                            <a:schemeClr val="tx1"/>
                          </a:solidFill>
                          <a:latin typeface="Meiryo UI" panose="020B0604030504040204" pitchFamily="50" charset="-128"/>
                          <a:ea typeface="Meiryo UI" panose="020B0604030504040204" pitchFamily="50" charset="-128"/>
                        </a:rPr>
                        <a:t>）</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876912">
                <a:tc>
                  <a:txBody>
                    <a:bodyPr/>
                    <a:lstStyle/>
                    <a:p>
                      <a:pPr marL="0" indent="0" algn="ctr"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２</a:t>
                      </a:r>
                      <a:endParaRPr kumimoji="1" lang="en-US" altLang="ja-JP" sz="1000" b="1" kern="1200" dirty="0">
                        <a:solidFill>
                          <a:schemeClr val="tx1"/>
                        </a:solidFill>
                        <a:latin typeface="+mn-lt"/>
                        <a:ea typeface="+mn-ea"/>
                        <a:cs typeface="+mn-cs"/>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就職を希望していた者の就職率（府立高校・支援学校高等部の卒業者）</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a:t>
                      </a:r>
                      <a:r>
                        <a:rPr kumimoji="1" lang="en-US" altLang="ja-JP" sz="1000" b="1" kern="1200" dirty="0">
                          <a:solidFill>
                            <a:schemeClr val="tx1"/>
                          </a:solidFill>
                          <a:latin typeface="+mn-lt"/>
                          <a:ea typeface="+mn-ea"/>
                          <a:cs typeface="+mn-cs"/>
                        </a:rPr>
                        <a:t>100</a:t>
                      </a:r>
                      <a:r>
                        <a:rPr kumimoji="1" lang="ja-JP" altLang="en-US" sz="1000" b="1" kern="1200" dirty="0">
                          <a:solidFill>
                            <a:schemeClr val="tx1"/>
                          </a:solidFill>
                          <a:latin typeface="+mn-lt"/>
                          <a:ea typeface="+mn-ea"/>
                          <a:cs typeface="+mn-cs"/>
                        </a:rPr>
                        <a:t>％をめざす</a:t>
                      </a:r>
                    </a:p>
                  </a:txBody>
                  <a:tcPr marL="68580" marR="68580" marT="34290" marB="34290" anchor="ctr"/>
                </a:tc>
                <a:tc>
                  <a:txBody>
                    <a:bodyPr/>
                    <a:lstStyle/>
                    <a:p>
                      <a:pPr algn="l" fontAlgn="ctr"/>
                      <a:r>
                        <a:rPr lang="ja-JP" altLang="en-US" sz="1000" b="0" i="0" u="none" strike="noStrike" dirty="0">
                          <a:solidFill>
                            <a:schemeClr val="tx1"/>
                          </a:solidFill>
                          <a:effectLst/>
                          <a:latin typeface="+mn-ea"/>
                          <a:ea typeface="+mn-ea"/>
                        </a:rPr>
                        <a:t>　</a:t>
                      </a:r>
                      <a:r>
                        <a:rPr lang="en-US" altLang="ja-JP" sz="1000" b="0" i="0" u="none" strike="noStrike" dirty="0">
                          <a:solidFill>
                            <a:schemeClr val="tx1"/>
                          </a:solidFill>
                          <a:effectLst/>
                          <a:latin typeface="+mn-ea"/>
                          <a:ea typeface="+mn-ea"/>
                        </a:rPr>
                        <a:t>【2022</a:t>
                      </a:r>
                      <a:r>
                        <a:rPr lang="ja-JP" altLang="en-US" sz="1000" b="0" i="0" u="none" strike="noStrike" dirty="0">
                          <a:solidFill>
                            <a:schemeClr val="tx1"/>
                          </a:solidFill>
                          <a:effectLst/>
                          <a:latin typeface="+mn-ea"/>
                          <a:ea typeface="+mn-ea"/>
                        </a:rPr>
                        <a:t>年度</a:t>
                      </a:r>
                      <a:r>
                        <a:rPr lang="en-US" altLang="ja-JP" sz="1000" b="0" i="0" u="none" strike="noStrike" dirty="0">
                          <a:solidFill>
                            <a:schemeClr val="tx1"/>
                          </a:solidFill>
                          <a:effectLst/>
                          <a:latin typeface="+mn-ea"/>
                          <a:ea typeface="+mn-ea"/>
                        </a:rPr>
                        <a:t>】</a:t>
                      </a:r>
                      <a:br>
                        <a:rPr lang="en-US" altLang="ja-JP"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府立高校：</a:t>
                      </a:r>
                      <a:r>
                        <a:rPr lang="en-US" altLang="ja-JP" sz="1000" b="0" i="0" u="none" strike="noStrike" dirty="0">
                          <a:solidFill>
                            <a:schemeClr val="tx1"/>
                          </a:solidFill>
                          <a:effectLst/>
                          <a:latin typeface="+mn-ea"/>
                          <a:ea typeface="+mn-ea"/>
                        </a:rPr>
                        <a:t>95.6</a:t>
                      </a:r>
                      <a:r>
                        <a:rPr lang="ja-JP" altLang="en-US" sz="1000" b="0" i="0" u="none" strike="noStrike" dirty="0">
                          <a:solidFill>
                            <a:schemeClr val="tx1"/>
                          </a:solidFill>
                          <a:effectLst/>
                          <a:latin typeface="+mn-ea"/>
                          <a:ea typeface="+mn-ea"/>
                        </a:rPr>
                        <a:t>％</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（対全国差▲</a:t>
                      </a:r>
                      <a:r>
                        <a:rPr lang="en-US" altLang="ja-JP" sz="1000" b="0" i="0" u="none" strike="noStrike" dirty="0">
                          <a:solidFill>
                            <a:schemeClr val="tx1"/>
                          </a:solidFill>
                          <a:effectLst/>
                          <a:latin typeface="+mn-ea"/>
                          <a:ea typeface="+mn-ea"/>
                        </a:rPr>
                        <a:t>2.4</a:t>
                      </a:r>
                      <a:r>
                        <a:rPr lang="ja-JP" altLang="en-US" sz="1000" b="0" i="0" u="none" strike="noStrike" dirty="0">
                          <a:solidFill>
                            <a:schemeClr val="tx1"/>
                          </a:solidFill>
                          <a:effectLst/>
                          <a:latin typeface="+mn-ea"/>
                          <a:ea typeface="+mn-ea"/>
                        </a:rPr>
                        <a:t>）</a:t>
                      </a:r>
                      <a:br>
                        <a:rPr lang="ja-JP" altLang="en-US"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支援学校高等部： </a:t>
                      </a:r>
                      <a:r>
                        <a:rPr lang="en-US" altLang="ja-JP" sz="1000" b="0" i="0" u="none" strike="noStrike" dirty="0">
                          <a:solidFill>
                            <a:schemeClr val="tx1"/>
                          </a:solidFill>
                          <a:effectLst/>
                          <a:latin typeface="+mn-ea"/>
                          <a:ea typeface="+mn-ea"/>
                        </a:rPr>
                        <a:t>96.1</a:t>
                      </a:r>
                      <a:r>
                        <a:rPr lang="ja-JP" altLang="en-US" sz="1000" b="0" i="0" u="none" strike="noStrike" dirty="0">
                          <a:solidFill>
                            <a:schemeClr val="tx1"/>
                          </a:solidFill>
                          <a:effectLst/>
                          <a:latin typeface="+mn-ea"/>
                          <a:ea typeface="+mn-ea"/>
                        </a:rPr>
                        <a:t>％</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（全国データなし）</a:t>
                      </a: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ja-JP" sz="1000" dirty="0">
                          <a:solidFill>
                            <a:schemeClr val="tx1"/>
                          </a:solidFill>
                          <a:latin typeface="Meiryo UI" panose="020B0604030504040204" pitchFamily="50" charset="-128"/>
                          <a:ea typeface="Meiryo UI" panose="020B0604030504040204" pitchFamily="50" charset="-128"/>
                        </a:rPr>
                        <a:t>【2025</a:t>
                      </a:r>
                      <a:r>
                        <a:rPr kumimoji="1" lang="ja-JP" altLang="en-US" sz="1000" dirty="0">
                          <a:solidFill>
                            <a:schemeClr val="tx1"/>
                          </a:solidFill>
                          <a:latin typeface="Meiryo UI" panose="020B0604030504040204" pitchFamily="50" charset="-128"/>
                          <a:ea typeface="Meiryo UI" panose="020B0604030504040204" pitchFamily="50" charset="-128"/>
                        </a:rPr>
                        <a:t>年度</a:t>
                      </a:r>
                      <a:r>
                        <a:rPr kumimoji="1" lang="en-US" altLang="ja-JP" sz="10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府立高校：</a:t>
                      </a:r>
                      <a:r>
                        <a:rPr kumimoji="1" lang="en-US" altLang="ja-JP" sz="1000" dirty="0">
                          <a:solidFill>
                            <a:schemeClr val="tx1"/>
                          </a:solidFill>
                          <a:latin typeface="Meiryo UI" panose="020B0604030504040204" pitchFamily="50" charset="-128"/>
                          <a:ea typeface="Meiryo UI" panose="020B0604030504040204" pitchFamily="50" charset="-128"/>
                        </a:rPr>
                        <a:t>96.5</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〔+0.9〕</a:t>
                      </a:r>
                    </a:p>
                    <a:p>
                      <a:pPr algn="l"/>
                      <a:r>
                        <a:rPr kumimoji="1" lang="ja-JP" altLang="en-US" sz="1000" dirty="0">
                          <a:solidFill>
                            <a:schemeClr val="tx1"/>
                          </a:solidFill>
                          <a:latin typeface="Meiryo UI" panose="020B0604030504040204" pitchFamily="50" charset="-128"/>
                          <a:ea typeface="Meiryo UI" panose="020B0604030504040204" pitchFamily="50" charset="-128"/>
                        </a:rPr>
                        <a:t>（対全国差：▲</a:t>
                      </a:r>
                      <a:r>
                        <a:rPr kumimoji="1" lang="en-US" altLang="ja-JP" sz="1000" dirty="0">
                          <a:solidFill>
                            <a:schemeClr val="tx1"/>
                          </a:solidFill>
                          <a:latin typeface="Meiryo UI" panose="020B0604030504040204" pitchFamily="50" charset="-128"/>
                          <a:ea typeface="Meiryo UI" panose="020B0604030504040204" pitchFamily="50" charset="-128"/>
                        </a:rPr>
                        <a:t>1.4</a:t>
                      </a:r>
                      <a:r>
                        <a:rPr kumimoji="1" lang="ja-JP" altLang="en-US" sz="1000" dirty="0">
                          <a:solidFill>
                            <a:schemeClr val="tx1"/>
                          </a:solidFill>
                          <a:latin typeface="Meiryo UI" panose="020B0604030504040204" pitchFamily="50" charset="-128"/>
                          <a:ea typeface="Meiryo UI" panose="020B0604030504040204" pitchFamily="50" charset="-128"/>
                        </a:rPr>
                        <a:t>）</a:t>
                      </a:r>
                    </a:p>
                    <a:p>
                      <a:pPr algn="l"/>
                      <a:r>
                        <a:rPr kumimoji="1" lang="ja-JP" altLang="en-US" sz="1000" dirty="0">
                          <a:solidFill>
                            <a:schemeClr val="tx1"/>
                          </a:solidFill>
                          <a:latin typeface="Meiryo UI" panose="020B0604030504040204" pitchFamily="50" charset="-128"/>
                          <a:ea typeface="Meiryo UI" panose="020B0604030504040204" pitchFamily="50" charset="-128"/>
                        </a:rPr>
                        <a:t>支援学校高等部：</a:t>
                      </a:r>
                      <a:r>
                        <a:rPr kumimoji="1" lang="en-US" altLang="ja-JP" sz="1000" dirty="0">
                          <a:solidFill>
                            <a:schemeClr val="tx1"/>
                          </a:solidFill>
                          <a:latin typeface="Meiryo UI" panose="020B0604030504040204" pitchFamily="50" charset="-128"/>
                          <a:ea typeface="Meiryo UI" panose="020B0604030504040204" pitchFamily="50" charset="-128"/>
                        </a:rPr>
                        <a:t>93.2</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2.9〕</a:t>
                      </a:r>
                    </a:p>
                    <a:p>
                      <a:pPr algn="l"/>
                      <a:r>
                        <a:rPr kumimoji="1" lang="ja-JP" altLang="en-US" sz="1000" dirty="0">
                          <a:solidFill>
                            <a:schemeClr val="tx1"/>
                          </a:solidFill>
                          <a:latin typeface="Meiryo UI" panose="020B0604030504040204" pitchFamily="50" charset="-128"/>
                          <a:ea typeface="Meiryo UI" panose="020B0604030504040204" pitchFamily="50" charset="-128"/>
                        </a:rPr>
                        <a:t>（全国データなし）</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algn="ctr">
                        <a:spcBef>
                          <a:spcPts val="300"/>
                        </a:spcBef>
                      </a:pPr>
                      <a:r>
                        <a:rPr kumimoji="1" lang="en-US" altLang="ja-JP" sz="1400" b="1" dirty="0">
                          <a:solidFill>
                            <a:schemeClr val="tx1"/>
                          </a:solidFill>
                          <a:latin typeface="Meiryo UI" panose="020B0604030504040204" pitchFamily="50" charset="-128"/>
                          <a:ea typeface="Meiryo UI" panose="020B0604030504040204" pitchFamily="50" charset="-128"/>
                        </a:rPr>
                        <a:t>C</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高等学校卒業</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（予定）者の就職（内定）状況</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【2025</a:t>
                      </a:r>
                      <a:r>
                        <a:rPr kumimoji="1" lang="ja-JP" altLang="en-US" sz="800" dirty="0">
                          <a:solidFill>
                            <a:schemeClr val="tx1"/>
                          </a:solidFill>
                          <a:latin typeface="Meiryo UI" panose="020B0604030504040204" pitchFamily="50" charset="-128"/>
                          <a:ea typeface="Meiryo UI" panose="020B0604030504040204" pitchFamily="50" charset="-128"/>
                        </a:rPr>
                        <a:t>年度</a:t>
                      </a:r>
                      <a:r>
                        <a:rPr kumimoji="1" lang="en-US" altLang="ja-JP" sz="800" dirty="0">
                          <a:solidFill>
                            <a:schemeClr val="tx1"/>
                          </a:solidFill>
                          <a:latin typeface="Meiryo UI" panose="020B0604030504040204" pitchFamily="50" charset="-128"/>
                          <a:ea typeface="Meiryo UI" panose="020B0604030504040204" pitchFamily="50" charset="-128"/>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全国   ：</a:t>
                      </a: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97.9%</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東京　 ：</a:t>
                      </a: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96.4</a:t>
                      </a: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神奈川：</a:t>
                      </a: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93.4</a:t>
                      </a: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愛知　 ：</a:t>
                      </a: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98.6</a:t>
                      </a: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支援学校高等部は全国データなし</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494726521"/>
                  </a:ext>
                </a:extLst>
              </a:tr>
            </a:tbl>
          </a:graphicData>
        </a:graphic>
      </p:graphicFrame>
      <p:grpSp>
        <p:nvGrpSpPr>
          <p:cNvPr id="24" name="グループ化 23">
            <a:extLst>
              <a:ext uri="{FF2B5EF4-FFF2-40B4-BE49-F238E27FC236}">
                <a16:creationId xmlns:a16="http://schemas.microsoft.com/office/drawing/2014/main" id="{F4E860AA-DA5E-42A6-B055-CEBDA2989509}"/>
              </a:ext>
            </a:extLst>
          </p:cNvPr>
          <p:cNvGrpSpPr/>
          <p:nvPr/>
        </p:nvGrpSpPr>
        <p:grpSpPr>
          <a:xfrm>
            <a:off x="5113020" y="694643"/>
            <a:ext cx="3864615" cy="402637"/>
            <a:chOff x="4259392" y="37449"/>
            <a:chExt cx="4745764" cy="459309"/>
          </a:xfrm>
        </p:grpSpPr>
        <p:pic>
          <p:nvPicPr>
            <p:cNvPr id="25" name="Picture 2">
              <a:extLst>
                <a:ext uri="{FF2B5EF4-FFF2-40B4-BE49-F238E27FC236}">
                  <a16:creationId xmlns:a16="http://schemas.microsoft.com/office/drawing/2014/main" id="{A528EC34-C451-44C7-BC7F-F987269F6615}"/>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a:extLst>
                <a:ext uri="{FF2B5EF4-FFF2-40B4-BE49-F238E27FC236}">
                  <a16:creationId xmlns:a16="http://schemas.microsoft.com/office/drawing/2014/main" id="{A43AE407-EEBF-41E8-BF81-DF13FFD5B5E0}"/>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a:extLst>
                <a:ext uri="{FF2B5EF4-FFF2-40B4-BE49-F238E27FC236}">
                  <a16:creationId xmlns:a16="http://schemas.microsoft.com/office/drawing/2014/main" id="{4455507F-B582-4283-A653-7E3A9B8BCCDB}"/>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8" name="Picture 9">
              <a:extLst>
                <a:ext uri="{FF2B5EF4-FFF2-40B4-BE49-F238E27FC236}">
                  <a16:creationId xmlns:a16="http://schemas.microsoft.com/office/drawing/2014/main" id="{3C41B624-037A-499F-9D23-8FC40D97A2A0}"/>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9" name="図 28">
              <a:extLst>
                <a:ext uri="{FF2B5EF4-FFF2-40B4-BE49-F238E27FC236}">
                  <a16:creationId xmlns:a16="http://schemas.microsoft.com/office/drawing/2014/main" id="{F695C20E-BF03-42A9-B2AA-9692B950B0BD}"/>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30" name="図 29">
              <a:extLst>
                <a:ext uri="{FF2B5EF4-FFF2-40B4-BE49-F238E27FC236}">
                  <a16:creationId xmlns:a16="http://schemas.microsoft.com/office/drawing/2014/main" id="{C7057A67-4A0A-4373-A78A-E950DEA33E89}"/>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1" name="図 30">
              <a:extLst>
                <a:ext uri="{FF2B5EF4-FFF2-40B4-BE49-F238E27FC236}">
                  <a16:creationId xmlns:a16="http://schemas.microsoft.com/office/drawing/2014/main" id="{14B9927F-497D-4821-A932-798F076DBED7}"/>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2" name="Picture 12">
              <a:extLst>
                <a:ext uri="{FF2B5EF4-FFF2-40B4-BE49-F238E27FC236}">
                  <a16:creationId xmlns:a16="http://schemas.microsoft.com/office/drawing/2014/main" id="{721C0041-B2C9-4FAD-A434-781317E3C453}"/>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a:extLst>
                <a:ext uri="{FF2B5EF4-FFF2-40B4-BE49-F238E27FC236}">
                  <a16:creationId xmlns:a16="http://schemas.microsoft.com/office/drawing/2014/main" id="{FEEA4473-E102-400C-AA77-0A7A24667451}"/>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B0D65F03-64E5-4615-87D6-0899208D2F80}"/>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66910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2310889"/>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基本目標①　これからの大阪を担うひとをつくる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lnSpc>
                <a:spcPts val="500"/>
              </a:lnSpc>
              <a:spcBef>
                <a:spcPts val="600"/>
              </a:spcBef>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○「全国学力・学習状況調査」の平均正答率</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：小学校国語、中学校国語・数学が全国平均を下回り、</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目標値に到達しませんでした。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latin typeface="+mn-lt"/>
                <a:ea typeface="+mn-ea"/>
                <a:cs typeface="+mn-cs"/>
              </a:rPr>
              <a:t>全国体力・運動能力、運動習慣等調査」の評価で下位段階（</a:t>
            </a:r>
            <a:r>
              <a:rPr kumimoji="1" lang="en-US" altLang="ja-JP" sz="1400" kern="1200" dirty="0">
                <a:latin typeface="+mn-lt"/>
                <a:ea typeface="+mn-ea"/>
                <a:cs typeface="+mn-cs"/>
              </a:rPr>
              <a:t>D/E</a:t>
            </a:r>
            <a:r>
              <a:rPr kumimoji="1" lang="ja-JP" altLang="en-US" sz="1400" kern="1200" dirty="0">
                <a:latin typeface="+mn-lt"/>
                <a:ea typeface="+mn-ea"/>
                <a:cs typeface="+mn-cs"/>
              </a:rPr>
              <a:t>）の子どもたちの割合（小学校５年生）</a:t>
            </a:r>
            <a:r>
              <a:rPr lang="en-US" altLang="ja-JP" sz="1400" dirty="0"/>
              <a:t> </a:t>
            </a:r>
          </a:p>
          <a:p>
            <a:pPr marL="265113" algn="just"/>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目標値には到達しませんでしたが、策定時から男子が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2.8</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ポイント、女子が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ポイント減少し、</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indent="2778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男女ともに全国との差が縮まりました。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01913" indent="-2336800" algn="just"/>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2</a:t>
            </a:fld>
            <a:endParaRPr lang="ja-JP" altLang="en-US">
              <a:solidFill>
                <a:prstClr val="black"/>
              </a:solidFill>
            </a:endParaRPr>
          </a:p>
        </p:txBody>
      </p:sp>
      <p:sp>
        <p:nvSpPr>
          <p:cNvPr id="18" name="テキスト ボックス 17">
            <a:extLst>
              <a:ext uri="{FF2B5EF4-FFF2-40B4-BE49-F238E27FC236}">
                <a16:creationId xmlns:a16="http://schemas.microsoft.com/office/drawing/2014/main" id="{2EFF34DA-1373-4CE0-A862-F074D2492E0E}"/>
              </a:ext>
            </a:extLst>
          </p:cNvPr>
          <p:cNvSpPr txBox="1"/>
          <p:nvPr/>
        </p:nvSpPr>
        <p:spPr>
          <a:xfrm>
            <a:off x="651085" y="6413107"/>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7" name="表 16">
            <a:extLst>
              <a:ext uri="{FF2B5EF4-FFF2-40B4-BE49-F238E27FC236}">
                <a16:creationId xmlns:a16="http://schemas.microsoft.com/office/drawing/2014/main" id="{51B6BE2A-25A8-43B2-8A7C-3DA5A01647C9}"/>
              </a:ext>
            </a:extLst>
          </p:cNvPr>
          <p:cNvGraphicFramePr>
            <a:graphicFrameLocks noGrp="1"/>
          </p:cNvGraphicFramePr>
          <p:nvPr>
            <p:extLst>
              <p:ext uri="{D42A27DB-BD31-4B8C-83A1-F6EECF244321}">
                <p14:modId xmlns:p14="http://schemas.microsoft.com/office/powerpoint/2010/main" val="3839840738"/>
              </p:ext>
            </p:extLst>
          </p:nvPr>
        </p:nvGraphicFramePr>
        <p:xfrm>
          <a:off x="360000" y="2748375"/>
          <a:ext cx="8352000" cy="3664732"/>
        </p:xfrm>
        <a:graphic>
          <a:graphicData uri="http://schemas.openxmlformats.org/drawingml/2006/table">
            <a:tbl>
              <a:tblPr firstRow="1" bandRow="1">
                <a:tableStyleId>{93296810-A885-4BE3-A3E7-6D5BEEA58F35}</a:tableStyleId>
              </a:tblPr>
              <a:tblGrid>
                <a:gridCol w="360000">
                  <a:extLst>
                    <a:ext uri="{9D8B030D-6E8A-4147-A177-3AD203B41FA5}">
                      <a16:colId xmlns:a16="http://schemas.microsoft.com/office/drawing/2014/main" val="1433173782"/>
                    </a:ext>
                  </a:extLst>
                </a:gridCol>
                <a:gridCol w="1836000">
                  <a:extLst>
                    <a:ext uri="{9D8B030D-6E8A-4147-A177-3AD203B41FA5}">
                      <a16:colId xmlns:a16="http://schemas.microsoft.com/office/drawing/2014/main" val="213620206"/>
                    </a:ext>
                  </a:extLst>
                </a:gridCol>
                <a:gridCol w="1584000">
                  <a:extLst>
                    <a:ext uri="{9D8B030D-6E8A-4147-A177-3AD203B41FA5}">
                      <a16:colId xmlns:a16="http://schemas.microsoft.com/office/drawing/2014/main" val="1700687111"/>
                    </a:ext>
                  </a:extLst>
                </a:gridCol>
                <a:gridCol w="1476000">
                  <a:extLst>
                    <a:ext uri="{9D8B030D-6E8A-4147-A177-3AD203B41FA5}">
                      <a16:colId xmlns:a16="http://schemas.microsoft.com/office/drawing/2014/main" val="304697467"/>
                    </a:ext>
                  </a:extLst>
                </a:gridCol>
                <a:gridCol w="720000">
                  <a:extLst>
                    <a:ext uri="{9D8B030D-6E8A-4147-A177-3AD203B41FA5}">
                      <a16:colId xmlns:a16="http://schemas.microsoft.com/office/drawing/2014/main" val="55972659"/>
                    </a:ext>
                  </a:extLst>
                </a:gridCol>
                <a:gridCol w="1188000">
                  <a:extLst>
                    <a:ext uri="{9D8B030D-6E8A-4147-A177-3AD203B41FA5}">
                      <a16:colId xmlns:a16="http://schemas.microsoft.com/office/drawing/2014/main" val="1469281846"/>
                    </a:ext>
                  </a:extLst>
                </a:gridCol>
                <a:gridCol w="1188000">
                  <a:extLst>
                    <a:ext uri="{9D8B030D-6E8A-4147-A177-3AD203B41FA5}">
                      <a16:colId xmlns:a16="http://schemas.microsoft.com/office/drawing/2014/main" val="1018002429"/>
                    </a:ext>
                  </a:extLst>
                </a:gridCol>
              </a:tblGrid>
              <a:tr h="4490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具体的目標</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a:t>
                      </a:r>
                      <a:r>
                        <a:rPr kumimoji="1" lang="en-US" altLang="ja-JP" sz="1100" dirty="0">
                          <a:solidFill>
                            <a:schemeClr val="bg1"/>
                          </a:solidFill>
                        </a:rPr>
                        <a:t>KPI</a:t>
                      </a:r>
                      <a:r>
                        <a:rPr kumimoji="1" lang="ja-JP" altLang="en-US" sz="1100" dirty="0">
                          <a:solidFill>
                            <a:schemeClr val="bg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533283">
                <a:tc>
                  <a:txBody>
                    <a:bodyPr/>
                    <a:lstStyle/>
                    <a:p>
                      <a:pPr marL="0" indent="0" algn="ctr">
                        <a:buFont typeface="Meiryo UI" panose="020B0604030504040204" pitchFamily="50" charset="-128"/>
                        <a:buNone/>
                      </a:pPr>
                      <a:r>
                        <a:rPr kumimoji="1" lang="ja-JP" altLang="en-US" sz="1000" b="1" dirty="0">
                          <a:solidFill>
                            <a:schemeClr val="tx1"/>
                          </a:solidFill>
                          <a:latin typeface="Meiryo UI" panose="020B0604030504040204" pitchFamily="50" charset="-128"/>
                          <a:ea typeface="Meiryo UI" panose="020B0604030504040204" pitchFamily="50" charset="-128"/>
                        </a:rPr>
                        <a:t>３</a:t>
                      </a: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marL="171450" indent="-171450" algn="l" fontAlgn="ctr">
                        <a:buFont typeface="Meiryo UI" panose="020B0604030504040204" pitchFamily="50" charset="-128"/>
                        <a:buChar char="○"/>
                      </a:pPr>
                      <a:r>
                        <a:rPr lang="ja-JP" altLang="en-US" sz="1000" b="1" i="0" u="none" strike="noStrike" dirty="0">
                          <a:solidFill>
                            <a:schemeClr val="tx1"/>
                          </a:solidFill>
                          <a:effectLst/>
                          <a:latin typeface="+mn-ea"/>
                          <a:ea typeface="+mn-ea"/>
                        </a:rPr>
                        <a:t>「全国学力・学習状況調査」の平均正答率</a:t>
                      </a:r>
                      <a:br>
                        <a:rPr lang="ja-JP" altLang="en-US" sz="1000" b="1" i="0" u="none" strike="noStrike" dirty="0">
                          <a:solidFill>
                            <a:schemeClr val="tx1"/>
                          </a:solidFill>
                          <a:effectLst/>
                          <a:latin typeface="+mn-ea"/>
                          <a:ea typeface="+mn-ea"/>
                        </a:rPr>
                      </a:br>
                      <a:r>
                        <a:rPr lang="ja-JP" altLang="en-US" sz="1000" b="1" i="0" u="none" strike="noStrike" dirty="0">
                          <a:solidFill>
                            <a:schemeClr val="tx1"/>
                          </a:solidFill>
                          <a:effectLst/>
                          <a:latin typeface="+mn-ea"/>
                          <a:ea typeface="+mn-ea"/>
                        </a:rPr>
                        <a:t>：全国水準の達成・維持</a:t>
                      </a:r>
                      <a:br>
                        <a:rPr lang="en-US" altLang="ja-JP" sz="1000" b="1" i="0" u="none" strike="noStrike" dirty="0">
                          <a:solidFill>
                            <a:schemeClr val="tx1"/>
                          </a:solidFill>
                          <a:effectLst/>
                          <a:latin typeface="+mn-ea"/>
                          <a:ea typeface="+mn-ea"/>
                        </a:rPr>
                      </a:br>
                      <a:r>
                        <a:rPr lang="en-US" altLang="ja-JP" sz="1000" b="1" i="0" u="none" strike="noStrike" dirty="0">
                          <a:solidFill>
                            <a:schemeClr val="tx1"/>
                          </a:solidFill>
                          <a:effectLst/>
                          <a:latin typeface="+mn-ea"/>
                          <a:ea typeface="+mn-ea"/>
                        </a:rPr>
                        <a:t> </a:t>
                      </a:r>
                      <a:r>
                        <a:rPr lang="ja-JP" altLang="en-US" sz="1000" b="1" i="0" u="none" strike="noStrike" dirty="0">
                          <a:solidFill>
                            <a:schemeClr val="tx1"/>
                          </a:solidFill>
                          <a:effectLst/>
                          <a:latin typeface="+mn-ea"/>
                          <a:ea typeface="+mn-ea"/>
                        </a:rPr>
                        <a:t>　をめざす</a:t>
                      </a:r>
                    </a:p>
                    <a:p>
                      <a:pPr algn="l" fontAlgn="ctr"/>
                      <a:endParaRPr lang="zh-CN" altLang="en-US" sz="1000" b="0" i="0" u="none" strike="noStrike" dirty="0">
                        <a:solidFill>
                          <a:schemeClr val="tx1"/>
                        </a:solidFill>
                        <a:effectLst/>
                        <a:latin typeface="+mn-ea"/>
                        <a:ea typeface="+mn-ea"/>
                      </a:endParaRPr>
                    </a:p>
                  </a:txBody>
                  <a:tcPr marL="0" marR="0" marT="0" marB="0" anchor="ctr"/>
                </a:tc>
                <a:tc>
                  <a:txBody>
                    <a:bodyPr/>
                    <a:lstStyle/>
                    <a:p>
                      <a:pPr algn="l" fontAlgn="ctr"/>
                      <a:r>
                        <a:rPr lang="ja-JP" altLang="en-US" sz="1000" b="0" i="0" u="none" strike="noStrike" dirty="0">
                          <a:solidFill>
                            <a:schemeClr val="tx1"/>
                          </a:solidFill>
                          <a:effectLst/>
                          <a:latin typeface="+mn-ea"/>
                          <a:ea typeface="+mn-ea"/>
                        </a:rPr>
                        <a:t>　</a:t>
                      </a:r>
                      <a:r>
                        <a:rPr lang="en-US" altLang="zh-CN" sz="1000" b="0" i="0" u="none" strike="noStrike" dirty="0">
                          <a:solidFill>
                            <a:schemeClr val="tx1"/>
                          </a:solidFill>
                          <a:effectLst/>
                          <a:latin typeface="+mn-ea"/>
                          <a:ea typeface="+mn-ea"/>
                        </a:rPr>
                        <a:t>【2023</a:t>
                      </a:r>
                      <a:r>
                        <a:rPr lang="zh-CN" altLang="en-US" sz="1000" b="0" i="0" u="none" strike="noStrike" dirty="0">
                          <a:solidFill>
                            <a:schemeClr val="tx1"/>
                          </a:solidFill>
                          <a:effectLst/>
                          <a:latin typeface="+mn-ea"/>
                          <a:ea typeface="+mn-ea"/>
                        </a:rPr>
                        <a:t>年度</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ja-JP" altLang="en-US"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小学校：</a:t>
                      </a:r>
                      <a:endParaRPr lang="en-US" altLang="zh-CN" sz="1000" b="0" i="0" u="none" strike="noStrike" dirty="0">
                        <a:solidFill>
                          <a:schemeClr val="tx1"/>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00" b="0" i="0" u="none" strike="noStrike" dirty="0">
                          <a:solidFill>
                            <a:schemeClr val="tx1"/>
                          </a:solidFill>
                          <a:effectLst/>
                          <a:latin typeface="+mn-ea"/>
                          <a:ea typeface="+mn-ea"/>
                        </a:rPr>
                        <a:t>　国語</a:t>
                      </a:r>
                      <a:r>
                        <a:rPr lang="en-US" altLang="ja-JP" sz="1000" b="0" i="0" u="none" strike="noStrike" dirty="0">
                          <a:solidFill>
                            <a:schemeClr val="tx1"/>
                          </a:solidFill>
                          <a:effectLst/>
                          <a:latin typeface="+mn-ea"/>
                          <a:ea typeface="+mn-ea"/>
                        </a:rPr>
                        <a:t>66</a:t>
                      </a:r>
                      <a:r>
                        <a:rPr lang="en-US" altLang="zh-CN" sz="1000" b="0" i="0" u="none" strike="noStrike" dirty="0">
                          <a:solidFill>
                            <a:schemeClr val="tx1"/>
                          </a:solidFill>
                          <a:effectLst/>
                          <a:latin typeface="+mn-ea"/>
                          <a:ea typeface="+mn-ea"/>
                        </a:rPr>
                        <a:t>.0</a:t>
                      </a:r>
                      <a:r>
                        <a:rPr lang="zh-CN" altLang="en-US" sz="1000" b="0" i="0" u="none" strike="noStrike" dirty="0">
                          <a:solidFill>
                            <a:schemeClr val="tx1"/>
                          </a:solidFill>
                          <a:effectLst/>
                          <a:latin typeface="+mn-ea"/>
                          <a:ea typeface="+mn-ea"/>
                        </a:rPr>
                        <a:t>％</a:t>
                      </a:r>
                      <a:r>
                        <a:rPr lang="ja-JP" altLang="en-US" sz="1000" b="0" i="0" u="none" strike="noStrike" dirty="0">
                          <a:solidFill>
                            <a:schemeClr val="tx1"/>
                          </a:solidFill>
                          <a:effectLst/>
                          <a:latin typeface="+mn-ea"/>
                          <a:ea typeface="+mn-ea"/>
                        </a:rPr>
                        <a:t>、算数</a:t>
                      </a:r>
                      <a:r>
                        <a:rPr lang="en-US" altLang="ja-JP" sz="1000" b="0" i="0" u="none" strike="noStrike" dirty="0">
                          <a:solidFill>
                            <a:schemeClr val="tx1"/>
                          </a:solidFill>
                          <a:effectLst/>
                          <a:latin typeface="+mn-ea"/>
                          <a:ea typeface="+mn-ea"/>
                        </a:rPr>
                        <a:t>62.1%</a:t>
                      </a:r>
                      <a:endParaRPr lang="en-US" altLang="zh-CN" sz="1000" b="0" i="0" u="none" strike="noStrike" dirty="0">
                        <a:solidFill>
                          <a:schemeClr val="tx1"/>
                        </a:solidFill>
                        <a:effectLst/>
                        <a:latin typeface="+mn-ea"/>
                        <a:ea typeface="+mn-ea"/>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zh-CN" altLang="en-US" sz="1000" b="0" i="0" u="none" strike="noStrike" dirty="0">
                          <a:solidFill>
                            <a:schemeClr val="tx1"/>
                          </a:solidFill>
                          <a:effectLst/>
                          <a:latin typeface="+mn-ea"/>
                          <a:ea typeface="+mn-ea"/>
                        </a:rPr>
                        <a:t>（対全国差：▲</a:t>
                      </a:r>
                      <a:r>
                        <a:rPr lang="en-US" altLang="zh-CN" sz="1000" b="0" i="0" u="none" strike="noStrike" dirty="0">
                          <a:solidFill>
                            <a:schemeClr val="tx1"/>
                          </a:solidFill>
                          <a:effectLst/>
                          <a:latin typeface="+mn-ea"/>
                          <a:ea typeface="+mn-ea"/>
                        </a:rPr>
                        <a:t>1.2</a:t>
                      </a:r>
                      <a:r>
                        <a:rPr lang="ja-JP" altLang="en-US" sz="1000" b="0" i="0" u="none" strike="noStrike" dirty="0">
                          <a:solidFill>
                            <a:schemeClr val="tx1"/>
                          </a:solidFill>
                          <a:effectLst/>
                          <a:latin typeface="+mn-ea"/>
                          <a:ea typeface="+mn-ea"/>
                        </a:rPr>
                        <a:t>、▲</a:t>
                      </a:r>
                      <a:r>
                        <a:rPr lang="en-US" altLang="ja-JP" sz="1000" b="0" i="0" u="none" strike="noStrike" dirty="0">
                          <a:solidFill>
                            <a:schemeClr val="tx1"/>
                          </a:solidFill>
                          <a:effectLst/>
                          <a:latin typeface="+mn-ea"/>
                          <a:ea typeface="+mn-ea"/>
                        </a:rPr>
                        <a:t>0.4</a:t>
                      </a:r>
                      <a:r>
                        <a:rPr lang="zh-CN" altLang="en-US" sz="1000" b="0" i="0" u="none" strike="noStrike" dirty="0">
                          <a:solidFill>
                            <a:schemeClr val="tx1"/>
                          </a:solidFill>
                          <a:effectLst/>
                          <a:latin typeface="+mn-ea"/>
                          <a:ea typeface="+mn-ea"/>
                        </a:rPr>
                        <a:t>）</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中学校：</a:t>
                      </a:r>
                      <a:endParaRPr lang="en-US" altLang="zh-CN"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国語</a:t>
                      </a:r>
                      <a:r>
                        <a:rPr lang="en-US" altLang="ja-JP" sz="1000" b="0" i="0" u="none" strike="noStrike" dirty="0">
                          <a:solidFill>
                            <a:schemeClr val="tx1"/>
                          </a:solidFill>
                          <a:effectLst/>
                          <a:latin typeface="+mn-ea"/>
                          <a:ea typeface="+mn-ea"/>
                        </a:rPr>
                        <a:t>68.0%</a:t>
                      </a:r>
                      <a:r>
                        <a:rPr lang="ja-JP" altLang="en-US" sz="1000" b="0" i="0" u="none" strike="noStrike" dirty="0">
                          <a:solidFill>
                            <a:schemeClr val="tx1"/>
                          </a:solidFill>
                          <a:effectLst/>
                          <a:latin typeface="+mn-ea"/>
                          <a:ea typeface="+mn-ea"/>
                        </a:rPr>
                        <a:t>、数学</a:t>
                      </a:r>
                      <a:r>
                        <a:rPr lang="en-US" altLang="ja-JP" sz="1000" b="0" i="0" u="none" strike="noStrike" dirty="0">
                          <a:solidFill>
                            <a:schemeClr val="tx1"/>
                          </a:solidFill>
                          <a:effectLst/>
                          <a:latin typeface="+mn-ea"/>
                          <a:ea typeface="+mn-ea"/>
                        </a:rPr>
                        <a:t>49.9</a:t>
                      </a:r>
                      <a:r>
                        <a:rPr lang="ja-JP" altLang="en-US" sz="1000" b="0" i="0" u="none" strike="noStrike" dirty="0">
                          <a:solidFill>
                            <a:schemeClr val="tx1"/>
                          </a:solidFill>
                          <a:effectLst/>
                          <a:latin typeface="+mn-ea"/>
                          <a:ea typeface="+mn-ea"/>
                        </a:rPr>
                        <a:t>％</a:t>
                      </a:r>
                      <a:br>
                        <a:rPr lang="zh-CN" altLang="en-US" sz="1000" b="0" i="0" u="none" strike="noStrike" dirty="0">
                          <a:solidFill>
                            <a:schemeClr val="tx1"/>
                          </a:solidFill>
                          <a:effectLst/>
                          <a:latin typeface="+mn-ea"/>
                          <a:ea typeface="+mn-ea"/>
                        </a:rPr>
                      </a:br>
                      <a:r>
                        <a:rPr lang="zh-CN" altLang="en-US" sz="1000" b="0" i="0" u="none" strike="noStrike" dirty="0">
                          <a:solidFill>
                            <a:schemeClr val="tx1"/>
                          </a:solidFill>
                          <a:effectLst/>
                          <a:latin typeface="+mn-ea"/>
                          <a:ea typeface="+mn-ea"/>
                        </a:rPr>
                        <a:t>（対全国差：▲</a:t>
                      </a:r>
                      <a:r>
                        <a:rPr lang="en-US" altLang="zh-CN" sz="1000" b="0" i="0" u="none" strike="noStrike" dirty="0">
                          <a:solidFill>
                            <a:schemeClr val="tx1"/>
                          </a:solidFill>
                          <a:effectLst/>
                          <a:latin typeface="+mn-ea"/>
                          <a:ea typeface="+mn-ea"/>
                        </a:rPr>
                        <a:t>1.8</a:t>
                      </a:r>
                      <a:r>
                        <a:rPr lang="ja-JP" altLang="en-US" sz="1000" b="0" i="0" u="none" strike="noStrike" dirty="0">
                          <a:solidFill>
                            <a:schemeClr val="tx1"/>
                          </a:solidFill>
                          <a:effectLst/>
                          <a:latin typeface="+mn-ea"/>
                          <a:ea typeface="+mn-ea"/>
                        </a:rPr>
                        <a:t>、▲</a:t>
                      </a:r>
                      <a:r>
                        <a:rPr lang="en-US" altLang="ja-JP" sz="1000" b="0" i="0" u="none" strike="noStrike" dirty="0">
                          <a:solidFill>
                            <a:schemeClr val="tx1"/>
                          </a:solidFill>
                          <a:effectLst/>
                          <a:latin typeface="+mn-ea"/>
                          <a:ea typeface="+mn-ea"/>
                        </a:rPr>
                        <a:t>1.1</a:t>
                      </a:r>
                      <a:r>
                        <a:rPr lang="zh-CN" altLang="en-US" sz="1000" b="0" i="0" u="none" strike="noStrike" dirty="0">
                          <a:solidFill>
                            <a:schemeClr val="tx1"/>
                          </a:solidFill>
                          <a:effectLst/>
                          <a:latin typeface="+mn-ea"/>
                          <a:ea typeface="+mn-ea"/>
                        </a:rPr>
                        <a:t>）</a:t>
                      </a: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zh-CN" sz="1000" dirty="0">
                          <a:solidFill>
                            <a:schemeClr val="tx1"/>
                          </a:solidFill>
                          <a:latin typeface="Meiryo UI" panose="020B0604030504040204" pitchFamily="50" charset="-128"/>
                          <a:ea typeface="Meiryo UI" panose="020B0604030504040204" pitchFamily="50" charset="-128"/>
                        </a:rPr>
                        <a:t>【2025</a:t>
                      </a:r>
                      <a:r>
                        <a:rPr kumimoji="1" lang="zh-CN" altLang="en-US" sz="1000" dirty="0">
                          <a:solidFill>
                            <a:schemeClr val="tx1"/>
                          </a:solidFill>
                          <a:latin typeface="Meiryo UI" panose="020B0604030504040204" pitchFamily="50" charset="-128"/>
                          <a:ea typeface="Meiryo UI" panose="020B0604030504040204" pitchFamily="50" charset="-128"/>
                        </a:rPr>
                        <a:t>年度</a:t>
                      </a:r>
                      <a:r>
                        <a:rPr kumimoji="1" lang="en-US" altLang="zh-CN" sz="10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dirty="0">
                          <a:solidFill>
                            <a:schemeClr val="tx1"/>
                          </a:solidFill>
                          <a:latin typeface="Meiryo UI" panose="020B0604030504040204" pitchFamily="50" charset="-128"/>
                          <a:ea typeface="Meiryo UI" panose="020B0604030504040204" pitchFamily="50" charset="-128"/>
                        </a:rPr>
                        <a:t>小学校：</a:t>
                      </a:r>
                      <a:endParaRPr kumimoji="1" lang="en-US" altLang="zh-CN"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dirty="0">
                          <a:solidFill>
                            <a:schemeClr val="tx1"/>
                          </a:solidFill>
                          <a:latin typeface="Meiryo UI" panose="020B0604030504040204" pitchFamily="50" charset="-128"/>
                          <a:ea typeface="Meiryo UI" panose="020B0604030504040204" pitchFamily="50" charset="-128"/>
                        </a:rPr>
                        <a:t>国語</a:t>
                      </a:r>
                      <a:r>
                        <a:rPr kumimoji="1" lang="en-US" altLang="zh-CN" sz="1000" dirty="0">
                          <a:solidFill>
                            <a:schemeClr val="tx1"/>
                          </a:solidFill>
                          <a:latin typeface="Meiryo UI" panose="020B0604030504040204" pitchFamily="50" charset="-128"/>
                          <a:ea typeface="Meiryo UI" panose="020B0604030504040204" pitchFamily="50" charset="-128"/>
                        </a:rPr>
                        <a:t>65</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zh-CN" altLang="en-US" sz="1000" dirty="0">
                          <a:solidFill>
                            <a:schemeClr val="tx1"/>
                          </a:solidFill>
                          <a:latin typeface="Meiryo UI" panose="020B0604030504040204" pitchFamily="50" charset="-128"/>
                          <a:ea typeface="Meiryo UI" panose="020B0604030504040204" pitchFamily="50" charset="-128"/>
                        </a:rPr>
                        <a:t>算数</a:t>
                      </a:r>
                      <a:r>
                        <a:rPr kumimoji="1" lang="en-US" altLang="zh-CN" sz="1000" dirty="0">
                          <a:solidFill>
                            <a:schemeClr val="tx1"/>
                          </a:solidFill>
                          <a:latin typeface="Meiryo UI" panose="020B0604030504040204" pitchFamily="50" charset="-128"/>
                          <a:ea typeface="Meiryo UI" panose="020B0604030504040204" pitchFamily="50" charset="-128"/>
                        </a:rPr>
                        <a:t>58</a:t>
                      </a:r>
                      <a:r>
                        <a:rPr kumimoji="1" lang="zh-CN"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（全国：国語</a:t>
                      </a:r>
                      <a:r>
                        <a:rPr kumimoji="1" lang="en-US" altLang="ja-JP" sz="1000" dirty="0">
                          <a:solidFill>
                            <a:schemeClr val="tx1"/>
                          </a:solidFill>
                          <a:latin typeface="Meiryo UI" panose="020B0604030504040204" pitchFamily="50" charset="-128"/>
                          <a:ea typeface="Meiryo UI" panose="020B0604030504040204" pitchFamily="50" charset="-128"/>
                        </a:rPr>
                        <a:t>66.8</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449263" marR="0" lvl="0" indent="-449263"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　　　　　　算数</a:t>
                      </a:r>
                      <a:r>
                        <a:rPr kumimoji="1" lang="en-US" altLang="ja-JP" sz="1000" dirty="0">
                          <a:solidFill>
                            <a:schemeClr val="tx1"/>
                          </a:solidFill>
                          <a:latin typeface="Meiryo UI" panose="020B0604030504040204" pitchFamily="50" charset="-128"/>
                          <a:ea typeface="Meiryo UI" panose="020B0604030504040204" pitchFamily="50" charset="-128"/>
                        </a:rPr>
                        <a:t>58.0</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中学校</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国語</a:t>
                      </a:r>
                      <a:r>
                        <a:rPr kumimoji="1" lang="en-US" altLang="zh-CN" sz="1000" dirty="0">
                          <a:solidFill>
                            <a:schemeClr val="tx1"/>
                          </a:solidFill>
                          <a:latin typeface="Meiryo UI" panose="020B0604030504040204" pitchFamily="50" charset="-128"/>
                          <a:ea typeface="Meiryo UI" panose="020B0604030504040204" pitchFamily="50" charset="-128"/>
                        </a:rPr>
                        <a:t>52</a:t>
                      </a:r>
                      <a:r>
                        <a:rPr kumimoji="1" lang="zh-CN" altLang="en-US" sz="1000" dirty="0">
                          <a:solidFill>
                            <a:schemeClr val="tx1"/>
                          </a:solidFill>
                          <a:latin typeface="Meiryo UI" panose="020B0604030504040204" pitchFamily="50" charset="-128"/>
                          <a:ea typeface="Meiryo UI" panose="020B0604030504040204" pitchFamily="50" charset="-128"/>
                        </a:rPr>
                        <a:t>％、数学</a:t>
                      </a:r>
                      <a:r>
                        <a:rPr kumimoji="1" lang="en-US" altLang="zh-CN" sz="1000" dirty="0">
                          <a:solidFill>
                            <a:schemeClr val="tx1"/>
                          </a:solidFill>
                          <a:latin typeface="Meiryo UI" panose="020B0604030504040204" pitchFamily="50" charset="-128"/>
                          <a:ea typeface="Meiryo UI" panose="020B0604030504040204" pitchFamily="50" charset="-128"/>
                        </a:rPr>
                        <a:t>47</a:t>
                      </a:r>
                      <a:r>
                        <a:rPr kumimoji="1" lang="zh-CN"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（全国：</a:t>
                      </a:r>
                      <a:r>
                        <a:rPr kumimoji="1" lang="zh-CN" altLang="en-US" sz="1000" dirty="0">
                          <a:solidFill>
                            <a:schemeClr val="tx1"/>
                          </a:solidFill>
                          <a:latin typeface="Meiryo UI" panose="020B0604030504040204" pitchFamily="50" charset="-128"/>
                          <a:ea typeface="Meiryo UI" panose="020B0604030504040204" pitchFamily="50" charset="-128"/>
                        </a:rPr>
                        <a:t>国語</a:t>
                      </a:r>
                      <a:r>
                        <a:rPr kumimoji="1" lang="en-US" altLang="zh-CN" sz="1000" dirty="0">
                          <a:solidFill>
                            <a:schemeClr val="tx1"/>
                          </a:solidFill>
                          <a:latin typeface="Meiryo UI" panose="020B0604030504040204" pitchFamily="50" charset="-128"/>
                          <a:ea typeface="Meiryo UI" panose="020B0604030504040204" pitchFamily="50" charset="-128"/>
                        </a:rPr>
                        <a:t>54.3</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zh-CN" altLang="en-US" sz="1000" dirty="0">
                          <a:solidFill>
                            <a:schemeClr val="tx1"/>
                          </a:solidFill>
                          <a:latin typeface="Meiryo UI" panose="020B0604030504040204" pitchFamily="50" charset="-128"/>
                          <a:ea typeface="Meiryo UI" panose="020B0604030504040204" pitchFamily="50" charset="-128"/>
                        </a:rPr>
                        <a:t>数学</a:t>
                      </a:r>
                      <a:r>
                        <a:rPr kumimoji="1" lang="en-US" altLang="zh-CN" sz="1000" dirty="0">
                          <a:solidFill>
                            <a:schemeClr val="tx1"/>
                          </a:solidFill>
                          <a:latin typeface="Meiryo UI" panose="020B0604030504040204" pitchFamily="50" charset="-128"/>
                          <a:ea typeface="Meiryo UI" panose="020B0604030504040204" pitchFamily="50" charset="-128"/>
                        </a:rPr>
                        <a:t>48.3</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都道府県の結果は、</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　 国が整数値で公表している</a:t>
                      </a: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C</a:t>
                      </a: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学力調査の全国結果</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【2023</a:t>
                      </a:r>
                      <a:r>
                        <a:rPr kumimoji="1" lang="ja-JP" altLang="en-US" sz="800" dirty="0">
                          <a:solidFill>
                            <a:schemeClr val="tx1"/>
                          </a:solidFill>
                          <a:latin typeface="Meiryo UI" panose="020B0604030504040204" pitchFamily="50" charset="-128"/>
                          <a:ea typeface="Meiryo UI" panose="020B0604030504040204" pitchFamily="50" charset="-128"/>
                        </a:rPr>
                        <a:t>年度</a:t>
                      </a:r>
                      <a:r>
                        <a:rPr kumimoji="1" lang="en-US" altLang="ja-JP" sz="800" dirty="0">
                          <a:solidFill>
                            <a:schemeClr val="tx1"/>
                          </a:solidFill>
                          <a:latin typeface="Meiryo UI" panose="020B0604030504040204" pitchFamily="50" charset="-128"/>
                          <a:ea typeface="Meiryo UI" panose="020B0604030504040204" pitchFamily="50" charset="-128"/>
                        </a:rPr>
                        <a:t>】</a:t>
                      </a:r>
                    </a:p>
                  </a:txBody>
                  <a:tcPr marL="68580" marR="68580" marT="34290" marB="34290" anchor="ctr">
                    <a:lnR w="1905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全国</a:t>
                      </a:r>
                      <a:r>
                        <a:rPr kumimoji="1" lang="en-US" altLang="ja-JP" sz="8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小学校：国語</a:t>
                      </a:r>
                      <a:r>
                        <a:rPr kumimoji="1" lang="en-US" altLang="ja-JP" sz="800" dirty="0">
                          <a:solidFill>
                            <a:schemeClr val="tx1"/>
                          </a:solidFill>
                          <a:latin typeface="Meiryo UI" panose="020B0604030504040204" pitchFamily="50" charset="-128"/>
                          <a:ea typeface="Meiryo UI" panose="020B0604030504040204" pitchFamily="50" charset="-128"/>
                        </a:rPr>
                        <a:t>67.2</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　　　　　　算数</a:t>
                      </a:r>
                      <a:r>
                        <a:rPr kumimoji="1" lang="en-US" altLang="ja-JP" sz="800" dirty="0">
                          <a:solidFill>
                            <a:schemeClr val="tx1"/>
                          </a:solidFill>
                          <a:latin typeface="Meiryo UI" panose="020B0604030504040204" pitchFamily="50" charset="-128"/>
                          <a:ea typeface="Meiryo UI" panose="020B0604030504040204" pitchFamily="50" charset="-128"/>
                        </a:rPr>
                        <a:t>62.5</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中学校</a:t>
                      </a:r>
                      <a:r>
                        <a:rPr kumimoji="1" lang="zh-CN" altLang="en-US" sz="800" dirty="0">
                          <a:solidFill>
                            <a:schemeClr val="tx1"/>
                          </a:solidFill>
                          <a:latin typeface="Meiryo UI" panose="020B0604030504040204" pitchFamily="50" charset="-128"/>
                          <a:ea typeface="Meiryo UI" panose="020B0604030504040204" pitchFamily="50" charset="-128"/>
                        </a:rPr>
                        <a:t>：国語</a:t>
                      </a:r>
                      <a:r>
                        <a:rPr kumimoji="1" lang="en-US" altLang="zh-CN" sz="800" dirty="0">
                          <a:solidFill>
                            <a:schemeClr val="tx1"/>
                          </a:solidFill>
                          <a:latin typeface="Meiryo UI" panose="020B0604030504040204" pitchFamily="50" charset="-128"/>
                          <a:ea typeface="Meiryo UI" panose="020B0604030504040204" pitchFamily="50" charset="-128"/>
                        </a:rPr>
                        <a:t>69.8</a:t>
                      </a:r>
                      <a:r>
                        <a:rPr kumimoji="1" lang="zh-CN" altLang="en-US" sz="800" dirty="0">
                          <a:solidFill>
                            <a:schemeClr val="tx1"/>
                          </a:solidFill>
                          <a:latin typeface="Meiryo UI" panose="020B0604030504040204" pitchFamily="50" charset="-128"/>
                          <a:ea typeface="Meiryo UI" panose="020B0604030504040204" pitchFamily="50" charset="-128"/>
                        </a:rPr>
                        <a:t>％</a:t>
                      </a:r>
                      <a:endParaRPr kumimoji="1" lang="en-US" altLang="zh-CN" sz="8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　　　　　　</a:t>
                      </a:r>
                      <a:r>
                        <a:rPr kumimoji="1" lang="zh-CN" altLang="en-US" sz="800" dirty="0">
                          <a:solidFill>
                            <a:schemeClr val="tx1"/>
                          </a:solidFill>
                          <a:latin typeface="Meiryo UI" panose="020B0604030504040204" pitchFamily="50" charset="-128"/>
                          <a:ea typeface="Meiryo UI" panose="020B0604030504040204" pitchFamily="50" charset="-128"/>
                        </a:rPr>
                        <a:t>数学</a:t>
                      </a:r>
                      <a:r>
                        <a:rPr kumimoji="1" lang="en-US" altLang="zh-CN" sz="800" dirty="0">
                          <a:solidFill>
                            <a:schemeClr val="tx1"/>
                          </a:solidFill>
                          <a:latin typeface="Meiryo UI" panose="020B0604030504040204" pitchFamily="50" charset="-128"/>
                          <a:ea typeface="Meiryo UI" panose="020B0604030504040204" pitchFamily="50" charset="-128"/>
                        </a:rPr>
                        <a:t>51.0</a:t>
                      </a:r>
                      <a:r>
                        <a:rPr kumimoji="1" lang="zh-CN" altLang="en-US" sz="800" dirty="0">
                          <a:solidFill>
                            <a:schemeClr val="tx1"/>
                          </a:solidFill>
                          <a:latin typeface="Meiryo UI" panose="020B0604030504040204" pitchFamily="50" charset="-128"/>
                          <a:ea typeface="Meiryo UI" panose="020B0604030504040204" pitchFamily="50" charset="-128"/>
                        </a:rPr>
                        <a:t>％</a:t>
                      </a:r>
                      <a:endParaRPr kumimoji="1" lang="en-US" altLang="zh-CN"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905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594037316"/>
                  </a:ext>
                </a:extLst>
              </a:tr>
              <a:tr h="1014384">
                <a:tc>
                  <a:txBody>
                    <a:bodyPr/>
                    <a:lstStyle/>
                    <a:p>
                      <a:pPr marL="0" indent="0" algn="ctr"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４</a:t>
                      </a:r>
                      <a:endParaRPr kumimoji="1" lang="en-US" altLang="ja-JP" sz="1000" b="1" kern="1200" dirty="0">
                        <a:solidFill>
                          <a:schemeClr val="tx1"/>
                        </a:solidFill>
                        <a:latin typeface="+mn-lt"/>
                        <a:ea typeface="+mn-ea"/>
                        <a:cs typeface="+mn-cs"/>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lang="ja-JP" altLang="en-US" sz="1000" b="1" i="0" u="none" strike="noStrike" dirty="0">
                          <a:solidFill>
                            <a:schemeClr val="tx1"/>
                          </a:solidFill>
                          <a:effectLst/>
                          <a:latin typeface="+mn-ea"/>
                          <a:ea typeface="+mn-ea"/>
                        </a:rPr>
                        <a:t>「全国体力・運動能力、運動習慣等調査」の評価で下位段階（</a:t>
                      </a:r>
                      <a:r>
                        <a:rPr lang="en-US" altLang="ja-JP" sz="1000" b="1" i="0" u="none" strike="noStrike" dirty="0">
                          <a:solidFill>
                            <a:schemeClr val="tx1"/>
                          </a:solidFill>
                          <a:effectLst/>
                          <a:latin typeface="+mn-ea"/>
                          <a:ea typeface="+mn-ea"/>
                        </a:rPr>
                        <a:t>D/E</a:t>
                      </a:r>
                      <a:r>
                        <a:rPr lang="ja-JP" altLang="en-US" sz="1000" b="1" i="0" u="none" strike="noStrike" dirty="0">
                          <a:solidFill>
                            <a:schemeClr val="tx1"/>
                          </a:solidFill>
                          <a:effectLst/>
                          <a:latin typeface="+mn-ea"/>
                          <a:ea typeface="+mn-ea"/>
                        </a:rPr>
                        <a:t>）の子どもたちの割合（小学校５年生）</a:t>
                      </a:r>
                      <a:br>
                        <a:rPr lang="en-US" altLang="ja-JP" sz="1000" b="1" i="0" u="none" strike="noStrike" dirty="0">
                          <a:solidFill>
                            <a:schemeClr val="tx1"/>
                          </a:solidFill>
                          <a:effectLst/>
                          <a:latin typeface="+mn-ea"/>
                          <a:ea typeface="+mn-ea"/>
                        </a:rPr>
                      </a:br>
                      <a:r>
                        <a:rPr lang="ja-JP" altLang="en-US" sz="1000" b="1" i="0" u="none" strike="noStrike" dirty="0">
                          <a:solidFill>
                            <a:schemeClr val="tx1"/>
                          </a:solidFill>
                          <a:effectLst/>
                          <a:latin typeface="+mn-ea"/>
                          <a:ea typeface="+mn-ea"/>
                        </a:rPr>
                        <a:t>：全国の値以下の達成・</a:t>
                      </a:r>
                      <a:br>
                        <a:rPr lang="en-US" altLang="ja-JP" sz="1000" b="1" i="0" u="none" strike="noStrike" dirty="0">
                          <a:solidFill>
                            <a:schemeClr val="tx1"/>
                          </a:solidFill>
                          <a:effectLst/>
                          <a:latin typeface="+mn-ea"/>
                          <a:ea typeface="+mn-ea"/>
                        </a:rPr>
                      </a:br>
                      <a:r>
                        <a:rPr lang="ja-JP" altLang="en-US" sz="1000" b="1" i="0" u="none" strike="noStrike" dirty="0">
                          <a:solidFill>
                            <a:schemeClr val="tx1"/>
                          </a:solidFill>
                          <a:effectLst/>
                          <a:latin typeface="+mn-ea"/>
                          <a:ea typeface="+mn-ea"/>
                        </a:rPr>
                        <a:t>　 維持をめざす</a:t>
                      </a:r>
                    </a:p>
                  </a:txBody>
                  <a:tcPr marL="0" marR="0" marT="0" marB="0" anchor="ctr"/>
                </a:tc>
                <a:tc>
                  <a:txBody>
                    <a:bodyPr/>
                    <a:lstStyle/>
                    <a:p>
                      <a:pPr algn="l" fontAlgn="ctr"/>
                      <a:r>
                        <a:rPr lang="en-US" altLang="zh-CN" sz="1000" b="0" i="0" u="none" strike="noStrike" dirty="0">
                          <a:solidFill>
                            <a:schemeClr val="tx1"/>
                          </a:solidFill>
                          <a:effectLst/>
                          <a:latin typeface="+mn-ea"/>
                          <a:ea typeface="+mn-ea"/>
                        </a:rPr>
                        <a:t> 【2023</a:t>
                      </a:r>
                      <a:r>
                        <a:rPr lang="zh-CN" altLang="en-US" sz="1000" b="0" i="0" u="none" strike="noStrike" dirty="0">
                          <a:solidFill>
                            <a:schemeClr val="tx1"/>
                          </a:solidFill>
                          <a:effectLst/>
                          <a:latin typeface="+mn-ea"/>
                          <a:ea typeface="+mn-ea"/>
                        </a:rPr>
                        <a:t>年度</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男子：</a:t>
                      </a:r>
                      <a:r>
                        <a:rPr lang="en-US" altLang="zh-CN" sz="1000" b="0" i="0" u="none" strike="noStrike" dirty="0">
                          <a:solidFill>
                            <a:schemeClr val="tx1"/>
                          </a:solidFill>
                          <a:effectLst/>
                          <a:latin typeface="+mn-ea"/>
                          <a:ea typeface="+mn-ea"/>
                        </a:rPr>
                        <a:t>40.3%</a:t>
                      </a:r>
                    </a:p>
                    <a:p>
                      <a:pPr algn="l" fontAlgn="ctr"/>
                      <a:r>
                        <a:rPr lang="zh-CN" altLang="en-US" sz="1000" b="0" i="0" u="none" strike="noStrike" dirty="0">
                          <a:solidFill>
                            <a:schemeClr val="tx1"/>
                          </a:solidFill>
                          <a:effectLst/>
                          <a:latin typeface="+mn-ea"/>
                          <a:ea typeface="+mn-ea"/>
                        </a:rPr>
                        <a:t> （対全国差：</a:t>
                      </a:r>
                      <a:r>
                        <a:rPr lang="en-US" altLang="zh-CN" sz="1000" b="0" i="0" u="none" strike="noStrike" dirty="0">
                          <a:solidFill>
                            <a:schemeClr val="tx1"/>
                          </a:solidFill>
                          <a:effectLst/>
                          <a:latin typeface="+mn-ea"/>
                          <a:ea typeface="+mn-ea"/>
                        </a:rPr>
                        <a:t>+4.5</a:t>
                      </a:r>
                      <a:r>
                        <a:rPr lang="zh-CN" altLang="en-US" sz="1000" b="0" i="0" u="none" strike="noStrike" dirty="0">
                          <a:solidFill>
                            <a:schemeClr val="tx1"/>
                          </a:solidFill>
                          <a:effectLst/>
                          <a:latin typeface="+mn-ea"/>
                          <a:ea typeface="+mn-ea"/>
                        </a:rPr>
                        <a:t>）</a:t>
                      </a:r>
                      <a:endParaRPr lang="en-US" altLang="zh-CN" sz="1000" b="0" i="0" u="none" strike="noStrike" dirty="0">
                        <a:solidFill>
                          <a:schemeClr val="tx1"/>
                        </a:solidFill>
                        <a:effectLst/>
                        <a:latin typeface="+mn-ea"/>
                        <a:ea typeface="+mn-ea"/>
                      </a:endParaRPr>
                    </a:p>
                    <a:p>
                      <a:pPr algn="l" fontAlgn="ctr"/>
                      <a:r>
                        <a:rPr lang="zh-CN" altLang="en-US" sz="1000" b="0" i="0" u="none" strike="noStrike" dirty="0">
                          <a:solidFill>
                            <a:schemeClr val="tx1"/>
                          </a:solidFill>
                          <a:effectLst/>
                          <a:latin typeface="+mn-ea"/>
                          <a:ea typeface="+mn-ea"/>
                        </a:rPr>
                        <a:t> 女子：</a:t>
                      </a:r>
                      <a:r>
                        <a:rPr lang="en-US" altLang="zh-CN" sz="1000" b="0" i="0" u="none" strike="noStrike" dirty="0">
                          <a:solidFill>
                            <a:schemeClr val="tx1"/>
                          </a:solidFill>
                          <a:effectLst/>
                          <a:latin typeface="+mn-ea"/>
                          <a:ea typeface="+mn-ea"/>
                        </a:rPr>
                        <a:t>35.5%</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（対全国差：</a:t>
                      </a:r>
                      <a:r>
                        <a:rPr lang="en-US" altLang="zh-CN" sz="1000" b="0" i="0" u="none" strike="noStrike" dirty="0">
                          <a:solidFill>
                            <a:schemeClr val="tx1"/>
                          </a:solidFill>
                          <a:effectLst/>
                          <a:latin typeface="+mn-ea"/>
                          <a:ea typeface="+mn-ea"/>
                        </a:rPr>
                        <a:t>+6.2</a:t>
                      </a:r>
                      <a:r>
                        <a:rPr lang="zh-CN" altLang="en-US" sz="1000" b="0" i="0" u="none" strike="noStrike" dirty="0">
                          <a:solidFill>
                            <a:schemeClr val="tx1"/>
                          </a:solidFill>
                          <a:effectLst/>
                          <a:latin typeface="+mn-ea"/>
                          <a:ea typeface="+mn-ea"/>
                        </a:rPr>
                        <a:t>）</a:t>
                      </a: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zh-CN"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2025</a:t>
                      </a:r>
                      <a:r>
                        <a:rPr kumimoji="1" lang="ja-JP" altLang="en-US" sz="1000" dirty="0">
                          <a:solidFill>
                            <a:schemeClr val="tx1"/>
                          </a:solidFill>
                          <a:latin typeface="Meiryo UI" panose="020B0604030504040204" pitchFamily="50" charset="-128"/>
                          <a:ea typeface="Meiryo UI" panose="020B0604030504040204" pitchFamily="50" charset="-128"/>
                        </a:rPr>
                        <a:t>年度</a:t>
                      </a:r>
                      <a:r>
                        <a:rPr kumimoji="1" lang="en-US" altLang="zh-CN" sz="1000" dirty="0">
                          <a:solidFill>
                            <a:schemeClr val="tx1"/>
                          </a:solidFill>
                          <a:latin typeface="Meiryo UI" panose="020B0604030504040204" pitchFamily="50" charset="-128"/>
                          <a:ea typeface="Meiryo UI" panose="020B0604030504040204" pitchFamily="50" charset="-128"/>
                        </a:rPr>
                        <a:t>】</a:t>
                      </a:r>
                    </a:p>
                    <a:p>
                      <a:pPr algn="l"/>
                      <a:r>
                        <a:rPr kumimoji="1" lang="zh-CN" altLang="en-US" sz="1000" dirty="0">
                          <a:solidFill>
                            <a:schemeClr val="tx1"/>
                          </a:solidFill>
                          <a:latin typeface="Meiryo UI" panose="020B0604030504040204" pitchFamily="50" charset="-128"/>
                          <a:ea typeface="Meiryo UI" panose="020B0604030504040204" pitchFamily="50" charset="-128"/>
                        </a:rPr>
                        <a:t>男子：</a:t>
                      </a:r>
                      <a:r>
                        <a:rPr kumimoji="1" lang="en-US" altLang="zh-CN" sz="1000" dirty="0">
                          <a:solidFill>
                            <a:schemeClr val="tx1"/>
                          </a:solidFill>
                          <a:latin typeface="Meiryo UI" panose="020B0604030504040204" pitchFamily="50" charset="-128"/>
                          <a:ea typeface="Meiryo UI" panose="020B0604030504040204" pitchFamily="50" charset="-128"/>
                        </a:rPr>
                        <a:t>37.5</a:t>
                      </a:r>
                      <a:r>
                        <a:rPr kumimoji="1" lang="zh-CN"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2.8〕</a:t>
                      </a:r>
                    </a:p>
                    <a:p>
                      <a:pPr algn="l"/>
                      <a:r>
                        <a:rPr kumimoji="1" lang="ja-JP" altLang="en-US" sz="1000" dirty="0">
                          <a:solidFill>
                            <a:schemeClr val="tx1"/>
                          </a:solidFill>
                          <a:latin typeface="Meiryo UI" panose="020B0604030504040204" pitchFamily="50" charset="-128"/>
                          <a:ea typeface="Meiryo UI" panose="020B0604030504040204" pitchFamily="50" charset="-128"/>
                        </a:rPr>
                        <a:t>全国男子：</a:t>
                      </a:r>
                      <a:r>
                        <a:rPr kumimoji="1" lang="en-US" altLang="ja-JP" sz="1000" dirty="0">
                          <a:solidFill>
                            <a:schemeClr val="tx1"/>
                          </a:solidFill>
                          <a:latin typeface="Meiryo UI" panose="020B0604030504040204" pitchFamily="50" charset="-128"/>
                          <a:ea typeface="Meiryo UI" panose="020B0604030504040204" pitchFamily="50" charset="-128"/>
                        </a:rPr>
                        <a:t>34.2%</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（対全国差：</a:t>
                      </a:r>
                      <a:r>
                        <a:rPr kumimoji="1" lang="en-US" altLang="zh-CN" sz="1000" dirty="0">
                          <a:solidFill>
                            <a:schemeClr val="tx1"/>
                          </a:solidFill>
                          <a:latin typeface="Meiryo UI" panose="020B0604030504040204" pitchFamily="50" charset="-128"/>
                          <a:ea typeface="Meiryo UI" panose="020B0604030504040204" pitchFamily="50" charset="-128"/>
                        </a:rPr>
                        <a:t>+3.3</a:t>
                      </a:r>
                      <a:r>
                        <a:rPr kumimoji="1" lang="ja-JP"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女子：</a:t>
                      </a:r>
                      <a:r>
                        <a:rPr kumimoji="1" lang="en-US" altLang="zh-CN" sz="1000" dirty="0">
                          <a:solidFill>
                            <a:schemeClr val="tx1"/>
                          </a:solidFill>
                          <a:latin typeface="Meiryo UI" panose="020B0604030504040204" pitchFamily="50" charset="-128"/>
                          <a:ea typeface="Meiryo UI" panose="020B0604030504040204" pitchFamily="50" charset="-128"/>
                        </a:rPr>
                        <a:t>34.4</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1.1〕</a:t>
                      </a:r>
                    </a:p>
                    <a:p>
                      <a:pPr algn="l"/>
                      <a:r>
                        <a:rPr kumimoji="1" lang="ja-JP" altLang="en-US" sz="1000" dirty="0">
                          <a:solidFill>
                            <a:schemeClr val="tx1"/>
                          </a:solidFill>
                          <a:latin typeface="Meiryo UI" panose="020B0604030504040204" pitchFamily="50" charset="-128"/>
                          <a:ea typeface="Meiryo UI" panose="020B0604030504040204" pitchFamily="50" charset="-128"/>
                        </a:rPr>
                        <a:t>全国女子：</a:t>
                      </a:r>
                      <a:r>
                        <a:rPr kumimoji="1" lang="en-US" altLang="ja-JP" sz="1000" dirty="0">
                          <a:solidFill>
                            <a:schemeClr val="tx1"/>
                          </a:solidFill>
                          <a:latin typeface="Meiryo UI" panose="020B0604030504040204" pitchFamily="50" charset="-128"/>
                          <a:ea typeface="Meiryo UI" panose="020B0604030504040204" pitchFamily="50" charset="-128"/>
                        </a:rPr>
                        <a:t>30.6%</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（対全国差：</a:t>
                      </a:r>
                      <a:r>
                        <a:rPr kumimoji="1" lang="en-US" altLang="zh-CN" sz="1000" dirty="0">
                          <a:solidFill>
                            <a:schemeClr val="tx1"/>
                          </a:solidFill>
                          <a:latin typeface="Meiryo UI" panose="020B0604030504040204" pitchFamily="50" charset="-128"/>
                          <a:ea typeface="Meiryo UI" panose="020B0604030504040204" pitchFamily="50" charset="-128"/>
                        </a:rPr>
                        <a:t>+3.8</a:t>
                      </a:r>
                      <a:r>
                        <a:rPr kumimoji="1" lang="zh-CN" altLang="en-US" sz="1000" dirty="0">
                          <a:solidFill>
                            <a:schemeClr val="tx1"/>
                          </a:solidFill>
                          <a:latin typeface="Meiryo UI" panose="020B0604030504040204" pitchFamily="50" charset="-128"/>
                          <a:ea typeface="Meiryo UI" panose="020B0604030504040204" pitchFamily="50" charset="-128"/>
                        </a:rPr>
                        <a:t>）</a:t>
                      </a:r>
                      <a:endParaRPr kumimoji="1" lang="en-US" altLang="zh-CN"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Ｂ</a:t>
                      </a: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b="0" kern="1200" dirty="0">
                          <a:solidFill>
                            <a:schemeClr val="tx1"/>
                          </a:solidFill>
                          <a:latin typeface="+mn-lt"/>
                          <a:ea typeface="+mn-ea"/>
                          <a:cs typeface="+mn-cs"/>
                        </a:rPr>
                        <a:t>近隣府県における</a:t>
                      </a:r>
                      <a:endParaRPr kumimoji="1" lang="en-US" altLang="ja-JP" sz="800" b="0" kern="1200" dirty="0">
                        <a:solidFill>
                          <a:schemeClr val="tx1"/>
                        </a:solidFill>
                        <a:latin typeface="+mn-lt"/>
                        <a:ea typeface="+mn-ea"/>
                        <a:cs typeface="+mn-cs"/>
                      </a:endParaRPr>
                    </a:p>
                    <a:p>
                      <a:pPr algn="ctr"/>
                      <a:r>
                        <a:rPr kumimoji="1" lang="ja-JP" altLang="en-US" sz="800" b="0" kern="1200" dirty="0">
                          <a:solidFill>
                            <a:schemeClr val="tx1"/>
                          </a:solidFill>
                          <a:latin typeface="+mn-lt"/>
                          <a:ea typeface="+mn-ea"/>
                          <a:cs typeface="+mn-cs"/>
                        </a:rPr>
                        <a:t>「全国体力・運動能力、運動習慣等調査」の評価で下位段階（</a:t>
                      </a:r>
                      <a:r>
                        <a:rPr kumimoji="1" lang="en-US" altLang="ja-JP" sz="800" b="0" kern="1200" dirty="0">
                          <a:solidFill>
                            <a:schemeClr val="tx1"/>
                          </a:solidFill>
                          <a:latin typeface="+mn-lt"/>
                          <a:ea typeface="+mn-ea"/>
                          <a:cs typeface="+mn-cs"/>
                        </a:rPr>
                        <a:t>D/E</a:t>
                      </a:r>
                      <a:r>
                        <a:rPr kumimoji="1" lang="ja-JP" altLang="en-US" sz="800" b="0" kern="1200" dirty="0">
                          <a:solidFill>
                            <a:schemeClr val="tx1"/>
                          </a:solidFill>
                          <a:latin typeface="+mn-lt"/>
                          <a:ea typeface="+mn-ea"/>
                          <a:cs typeface="+mn-cs"/>
                        </a:rPr>
                        <a:t>）の子どもたちの割合</a:t>
                      </a:r>
                      <a:endParaRPr kumimoji="1" lang="en-US" altLang="ja-JP" sz="800" b="0" kern="1200" dirty="0">
                        <a:solidFill>
                          <a:schemeClr val="tx1"/>
                        </a:solidFill>
                        <a:latin typeface="+mn-lt"/>
                        <a:ea typeface="+mn-ea"/>
                        <a:cs typeface="+mn-cs"/>
                      </a:endParaRPr>
                    </a:p>
                    <a:p>
                      <a:pPr algn="ctr"/>
                      <a:r>
                        <a:rPr kumimoji="1" lang="ja-JP" altLang="en-US" sz="800" b="0" kern="1200" dirty="0">
                          <a:solidFill>
                            <a:schemeClr val="tx1"/>
                          </a:solidFill>
                          <a:latin typeface="+mn-lt"/>
                          <a:ea typeface="+mn-ea"/>
                          <a:cs typeface="+mn-cs"/>
                        </a:rPr>
                        <a:t>（小学校５年生）</a:t>
                      </a:r>
                      <a:endParaRPr kumimoji="1" lang="en-US" altLang="ja-JP" sz="800" b="0" kern="1200" dirty="0">
                        <a:solidFill>
                          <a:schemeClr val="tx1"/>
                        </a:solidFill>
                        <a:latin typeface="+mn-lt"/>
                        <a:ea typeface="+mn-ea"/>
                        <a:cs typeface="+mn-cs"/>
                      </a:endParaRPr>
                    </a:p>
                    <a:p>
                      <a:pPr algn="ctr"/>
                      <a:r>
                        <a:rPr kumimoji="1" lang="en-US" altLang="ja-JP" sz="800" b="0" kern="1200" dirty="0">
                          <a:solidFill>
                            <a:schemeClr val="tx1"/>
                          </a:solidFill>
                          <a:latin typeface="+mn-lt"/>
                          <a:ea typeface="+mn-ea"/>
                          <a:cs typeface="+mn-cs"/>
                        </a:rPr>
                        <a:t>【2025</a:t>
                      </a:r>
                      <a:r>
                        <a:rPr kumimoji="1" lang="ja-JP" altLang="en-US" sz="800" b="0" kern="1200" dirty="0">
                          <a:solidFill>
                            <a:schemeClr val="tx1"/>
                          </a:solidFill>
                          <a:latin typeface="+mn-lt"/>
                          <a:ea typeface="+mn-ea"/>
                          <a:cs typeface="+mn-cs"/>
                        </a:rPr>
                        <a:t>年度</a:t>
                      </a:r>
                      <a:r>
                        <a:rPr kumimoji="1" lang="en-US" altLang="ja-JP" sz="800" b="0" kern="1200" dirty="0">
                          <a:solidFill>
                            <a:schemeClr val="tx1"/>
                          </a:solidFill>
                          <a:latin typeface="+mn-lt"/>
                          <a:ea typeface="+mn-ea"/>
                          <a:cs typeface="+mn-cs"/>
                        </a:rPr>
                        <a:t>】</a:t>
                      </a:r>
                      <a:endParaRPr kumimoji="1" lang="en-US" altLang="ja-JP"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9050" cap="flat" cmpd="sng" algn="ctr">
                      <a:solidFill>
                        <a:schemeClr val="bg1"/>
                      </a:solidFill>
                      <a:prstDash val="solid"/>
                      <a:round/>
                      <a:headEnd type="none" w="med" len="med"/>
                      <a:tailEnd type="none" w="med" len="med"/>
                    </a:lnR>
                  </a:tcPr>
                </a:tc>
                <a:tc>
                  <a:txBody>
                    <a:bodyPr/>
                    <a:lstStyle/>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京都</a:t>
                      </a:r>
                      <a:r>
                        <a:rPr kumimoji="1" lang="en-US" altLang="ja-JP"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男子：</a:t>
                      </a:r>
                      <a:r>
                        <a:rPr kumimoji="1" lang="en-US" altLang="ja-JP" sz="800" dirty="0">
                          <a:solidFill>
                            <a:schemeClr val="tx1"/>
                          </a:solidFill>
                          <a:latin typeface="Meiryo UI" panose="020B0604030504040204" pitchFamily="50" charset="-128"/>
                          <a:ea typeface="Meiryo UI" panose="020B0604030504040204" pitchFamily="50" charset="-128"/>
                        </a:rPr>
                        <a:t>34.9%</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女子：</a:t>
                      </a:r>
                      <a:r>
                        <a:rPr kumimoji="1" lang="en-US" altLang="ja-JP" sz="800" dirty="0">
                          <a:solidFill>
                            <a:schemeClr val="tx1"/>
                          </a:solidFill>
                          <a:latin typeface="Meiryo UI" panose="020B0604030504040204" pitchFamily="50" charset="-128"/>
                          <a:ea typeface="Meiryo UI" panose="020B0604030504040204" pitchFamily="50" charset="-128"/>
                        </a:rPr>
                        <a:t>35.3%</a:t>
                      </a:r>
                    </a:p>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兵庫</a:t>
                      </a:r>
                      <a:r>
                        <a:rPr kumimoji="1" lang="en-US" altLang="ja-JP"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男子：</a:t>
                      </a:r>
                      <a:r>
                        <a:rPr kumimoji="1" lang="en-US" altLang="ja-JP" sz="800" dirty="0">
                          <a:solidFill>
                            <a:schemeClr val="tx1"/>
                          </a:solidFill>
                          <a:latin typeface="Meiryo UI" panose="020B0604030504040204" pitchFamily="50" charset="-128"/>
                          <a:ea typeface="Meiryo UI" panose="020B0604030504040204" pitchFamily="50" charset="-128"/>
                        </a:rPr>
                        <a:t>36.2%</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女子：</a:t>
                      </a:r>
                      <a:r>
                        <a:rPr kumimoji="1" lang="en-US" altLang="ja-JP" sz="800" dirty="0">
                          <a:solidFill>
                            <a:schemeClr val="tx1"/>
                          </a:solidFill>
                          <a:latin typeface="Meiryo UI" panose="020B0604030504040204" pitchFamily="50" charset="-128"/>
                          <a:ea typeface="Meiryo UI" panose="020B0604030504040204" pitchFamily="50" charset="-128"/>
                        </a:rPr>
                        <a:t>35.1%</a:t>
                      </a:r>
                    </a:p>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奈良</a:t>
                      </a:r>
                      <a:r>
                        <a:rPr kumimoji="1" lang="en-US" altLang="ja-JP"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男子：</a:t>
                      </a:r>
                      <a:r>
                        <a:rPr kumimoji="1" lang="en-US" altLang="ja-JP" sz="800" dirty="0">
                          <a:solidFill>
                            <a:schemeClr val="tx1"/>
                          </a:solidFill>
                          <a:latin typeface="Meiryo UI" panose="020B0604030504040204" pitchFamily="50" charset="-128"/>
                          <a:ea typeface="Meiryo UI" panose="020B0604030504040204" pitchFamily="50" charset="-128"/>
                        </a:rPr>
                        <a:t>33.8%</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女子：</a:t>
                      </a:r>
                      <a:r>
                        <a:rPr kumimoji="1" lang="en-US" altLang="ja-JP" sz="800" dirty="0">
                          <a:solidFill>
                            <a:schemeClr val="tx1"/>
                          </a:solidFill>
                          <a:latin typeface="Meiryo UI" panose="020B0604030504040204" pitchFamily="50" charset="-128"/>
                          <a:ea typeface="Meiryo UI" panose="020B0604030504040204" pitchFamily="50" charset="-128"/>
                        </a:rPr>
                        <a:t>30.3%</a:t>
                      </a:r>
                    </a:p>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和歌山</a:t>
                      </a:r>
                      <a:r>
                        <a:rPr kumimoji="1" lang="en-US" altLang="ja-JP" sz="800" dirty="0">
                          <a:solidFill>
                            <a:schemeClr val="tx1"/>
                          </a:solidFill>
                          <a:latin typeface="Meiryo UI" panose="020B0604030504040204" pitchFamily="50" charset="-128"/>
                          <a:ea typeface="Meiryo UI" panose="020B0604030504040204" pitchFamily="50" charset="-128"/>
                        </a:rPr>
                        <a:t>】</a:t>
                      </a:r>
                    </a:p>
                    <a:p>
                      <a:pPr algn="l"/>
                      <a:r>
                        <a:rPr kumimoji="1" lang="ja-JP" altLang="en-US" sz="800" dirty="0">
                          <a:solidFill>
                            <a:schemeClr val="tx1"/>
                          </a:solidFill>
                          <a:latin typeface="Meiryo UI" panose="020B0604030504040204" pitchFamily="50" charset="-128"/>
                          <a:ea typeface="Meiryo UI" panose="020B0604030504040204" pitchFamily="50" charset="-128"/>
                        </a:rPr>
                        <a:t>　男子：</a:t>
                      </a:r>
                      <a:r>
                        <a:rPr kumimoji="1" lang="en-US" altLang="ja-JP" sz="800" dirty="0">
                          <a:solidFill>
                            <a:schemeClr val="tx1"/>
                          </a:solidFill>
                          <a:latin typeface="Meiryo UI" panose="020B0604030504040204" pitchFamily="50" charset="-128"/>
                          <a:ea typeface="Meiryo UI" panose="020B0604030504040204" pitchFamily="50" charset="-128"/>
                        </a:rPr>
                        <a:t>32.2%</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l"/>
                      <a:r>
                        <a:rPr kumimoji="1" lang="ja-JP" altLang="en-US" sz="800" dirty="0">
                          <a:solidFill>
                            <a:schemeClr val="tx1"/>
                          </a:solidFill>
                          <a:latin typeface="Meiryo UI" panose="020B0604030504040204" pitchFamily="50" charset="-128"/>
                          <a:ea typeface="Meiryo UI" panose="020B0604030504040204" pitchFamily="50" charset="-128"/>
                        </a:rPr>
                        <a:t>　女子：</a:t>
                      </a:r>
                      <a:r>
                        <a:rPr kumimoji="1" lang="en-US" altLang="ja-JP" sz="800" dirty="0">
                          <a:solidFill>
                            <a:schemeClr val="tx1"/>
                          </a:solidFill>
                          <a:latin typeface="Meiryo UI" panose="020B0604030504040204" pitchFamily="50" charset="-128"/>
                          <a:ea typeface="Meiryo UI" panose="020B0604030504040204" pitchFamily="50" charset="-128"/>
                        </a:rPr>
                        <a:t>27.9%</a:t>
                      </a:r>
                    </a:p>
                  </a:txBody>
                  <a:tcPr marL="68580" marR="68580" marT="34290" marB="34290" anchor="ctr">
                    <a:lnL w="1905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69103507"/>
                  </a:ext>
                </a:extLst>
              </a:tr>
            </a:tbl>
          </a:graphicData>
        </a:graphic>
      </p:graphicFrame>
      <p:grpSp>
        <p:nvGrpSpPr>
          <p:cNvPr id="21" name="グループ化 20">
            <a:extLst>
              <a:ext uri="{FF2B5EF4-FFF2-40B4-BE49-F238E27FC236}">
                <a16:creationId xmlns:a16="http://schemas.microsoft.com/office/drawing/2014/main" id="{2FD2D3D5-09E2-4E71-9F00-543B9C9AE681}"/>
              </a:ext>
            </a:extLst>
          </p:cNvPr>
          <p:cNvGrpSpPr/>
          <p:nvPr/>
        </p:nvGrpSpPr>
        <p:grpSpPr>
          <a:xfrm>
            <a:off x="5099869" y="685809"/>
            <a:ext cx="3864615" cy="402637"/>
            <a:chOff x="4259392" y="37449"/>
            <a:chExt cx="4745764" cy="459309"/>
          </a:xfrm>
        </p:grpSpPr>
        <p:pic>
          <p:nvPicPr>
            <p:cNvPr id="22" name="Picture 2">
              <a:extLst>
                <a:ext uri="{FF2B5EF4-FFF2-40B4-BE49-F238E27FC236}">
                  <a16:creationId xmlns:a16="http://schemas.microsoft.com/office/drawing/2014/main" id="{09B2219D-C830-4BF5-92CB-E4FD3476416B}"/>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FC4BD861-D9DA-4737-A654-C62D8D1A64A5}"/>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F1A944B3-6C70-4F2D-84F9-E258BB309973}"/>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5" name="Picture 9">
              <a:extLst>
                <a:ext uri="{FF2B5EF4-FFF2-40B4-BE49-F238E27FC236}">
                  <a16:creationId xmlns:a16="http://schemas.microsoft.com/office/drawing/2014/main" id="{B06F1991-6E4F-4B29-8C07-236F4E559887}"/>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a:extLst>
                <a:ext uri="{FF2B5EF4-FFF2-40B4-BE49-F238E27FC236}">
                  <a16:creationId xmlns:a16="http://schemas.microsoft.com/office/drawing/2014/main" id="{1A13A9E5-2769-41A2-AEC7-C6DDB7EA4268}"/>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7" name="図 26">
              <a:extLst>
                <a:ext uri="{FF2B5EF4-FFF2-40B4-BE49-F238E27FC236}">
                  <a16:creationId xmlns:a16="http://schemas.microsoft.com/office/drawing/2014/main" id="{BB197B7C-1637-4DC6-B9C4-C3BA746596C9}"/>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28" name="図 27">
              <a:extLst>
                <a:ext uri="{FF2B5EF4-FFF2-40B4-BE49-F238E27FC236}">
                  <a16:creationId xmlns:a16="http://schemas.microsoft.com/office/drawing/2014/main" id="{522830E5-8A5E-4A88-945C-8301A3FC6350}"/>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29" name="Picture 12">
              <a:extLst>
                <a:ext uri="{FF2B5EF4-FFF2-40B4-BE49-F238E27FC236}">
                  <a16:creationId xmlns:a16="http://schemas.microsoft.com/office/drawing/2014/main" id="{0268FEAA-02F2-46A4-8578-C566D51DEE7E}"/>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a:extLst>
                <a:ext uri="{FF2B5EF4-FFF2-40B4-BE49-F238E27FC236}">
                  <a16:creationId xmlns:a16="http://schemas.microsoft.com/office/drawing/2014/main" id="{41C939FF-4575-4448-94E1-7F538A04C7D6}"/>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7">
              <a:extLst>
                <a:ext uri="{FF2B5EF4-FFF2-40B4-BE49-F238E27FC236}">
                  <a16:creationId xmlns:a16="http://schemas.microsoft.com/office/drawing/2014/main" id="{2513C743-4BF0-4F94-B047-BD14FCB9671D}"/>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3" name="正方形/長方形 32">
            <a:extLst>
              <a:ext uri="{FF2B5EF4-FFF2-40B4-BE49-F238E27FC236}">
                <a16:creationId xmlns:a16="http://schemas.microsoft.com/office/drawing/2014/main" id="{07107DEA-EC4A-4A19-8C04-718850AE20AB}"/>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471134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2018501"/>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基本目標①　これからの大阪を担うひとをつくる</a:t>
            </a: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500"/>
              </a:lnSpc>
            </a:pP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01913" indent="-2336800"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latin typeface="+mn-lt"/>
                <a:ea typeface="+mn-ea"/>
                <a:cs typeface="+mn-cs"/>
              </a:rPr>
              <a:t>英語力を有する生徒の割合</a:t>
            </a:r>
            <a:endParaRPr kumimoji="1" lang="en-US" altLang="ja-JP" sz="1400" kern="1200" dirty="0">
              <a:latin typeface="+mn-lt"/>
              <a:ea typeface="+mn-ea"/>
              <a:cs typeface="+mn-cs"/>
            </a:endParaRPr>
          </a:p>
          <a:p>
            <a:pPr marL="2601913" indent="-2336800"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：中学３年生は</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目標値に到達しませんでしたが、策定時から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3.3</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ポイント増加しました。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01913" indent="-2336800"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高校３年生は</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目標値に到達しており、策定時から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3.3</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ポイント増加しました。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524000" indent="-1258888"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○いじめ解消率（政令市除く）：いずれの学校種も</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 </a:t>
            </a:r>
          </a:p>
          <a:p>
            <a:pPr marL="1524000" indent="-1258888"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高校では</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ポイント、支援学校では</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2.9</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ポイント、策定時から増加しました。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3</a:t>
            </a:fld>
            <a:endParaRPr lang="ja-JP" altLang="en-US">
              <a:solidFill>
                <a:prstClr val="black"/>
              </a:solidFill>
            </a:endParaRPr>
          </a:p>
        </p:txBody>
      </p:sp>
      <p:graphicFrame>
        <p:nvGraphicFramePr>
          <p:cNvPr id="17" name="表 16">
            <a:extLst>
              <a:ext uri="{FF2B5EF4-FFF2-40B4-BE49-F238E27FC236}">
                <a16:creationId xmlns:a16="http://schemas.microsoft.com/office/drawing/2014/main" id="{51B6BE2A-25A8-43B2-8A7C-3DA5A01647C9}"/>
              </a:ext>
            </a:extLst>
          </p:cNvPr>
          <p:cNvGraphicFramePr>
            <a:graphicFrameLocks noGrp="1"/>
          </p:cNvGraphicFramePr>
          <p:nvPr>
            <p:extLst>
              <p:ext uri="{D42A27DB-BD31-4B8C-83A1-F6EECF244321}">
                <p14:modId xmlns:p14="http://schemas.microsoft.com/office/powerpoint/2010/main" val="2952339023"/>
              </p:ext>
            </p:extLst>
          </p:nvPr>
        </p:nvGraphicFramePr>
        <p:xfrm>
          <a:off x="390335" y="2780752"/>
          <a:ext cx="8424000" cy="2652796"/>
        </p:xfrm>
        <a:graphic>
          <a:graphicData uri="http://schemas.openxmlformats.org/drawingml/2006/table">
            <a:tbl>
              <a:tblPr firstRow="1" bandRow="1">
                <a:tableStyleId>{93296810-A885-4BE3-A3E7-6D5BEEA58F35}</a:tableStyleId>
              </a:tblPr>
              <a:tblGrid>
                <a:gridCol w="360000">
                  <a:extLst>
                    <a:ext uri="{9D8B030D-6E8A-4147-A177-3AD203B41FA5}">
                      <a16:colId xmlns:a16="http://schemas.microsoft.com/office/drawing/2014/main" val="2501915460"/>
                    </a:ext>
                  </a:extLst>
                </a:gridCol>
                <a:gridCol w="1800000">
                  <a:extLst>
                    <a:ext uri="{9D8B030D-6E8A-4147-A177-3AD203B41FA5}">
                      <a16:colId xmlns:a16="http://schemas.microsoft.com/office/drawing/2014/main" val="1433173782"/>
                    </a:ext>
                  </a:extLst>
                </a:gridCol>
                <a:gridCol w="1440000">
                  <a:extLst>
                    <a:ext uri="{9D8B030D-6E8A-4147-A177-3AD203B41FA5}">
                      <a16:colId xmlns:a16="http://schemas.microsoft.com/office/drawing/2014/main" val="1700687111"/>
                    </a:ext>
                  </a:extLst>
                </a:gridCol>
                <a:gridCol w="1728000">
                  <a:extLst>
                    <a:ext uri="{9D8B030D-6E8A-4147-A177-3AD203B41FA5}">
                      <a16:colId xmlns:a16="http://schemas.microsoft.com/office/drawing/2014/main" val="304697467"/>
                    </a:ext>
                  </a:extLst>
                </a:gridCol>
                <a:gridCol w="720000">
                  <a:extLst>
                    <a:ext uri="{9D8B030D-6E8A-4147-A177-3AD203B41FA5}">
                      <a16:colId xmlns:a16="http://schemas.microsoft.com/office/drawing/2014/main" val="55972659"/>
                    </a:ext>
                  </a:extLst>
                </a:gridCol>
                <a:gridCol w="1368000">
                  <a:extLst>
                    <a:ext uri="{9D8B030D-6E8A-4147-A177-3AD203B41FA5}">
                      <a16:colId xmlns:a16="http://schemas.microsoft.com/office/drawing/2014/main" val="1469281846"/>
                    </a:ext>
                  </a:extLst>
                </a:gridCol>
                <a:gridCol w="1008000">
                  <a:extLst>
                    <a:ext uri="{9D8B030D-6E8A-4147-A177-3AD203B41FA5}">
                      <a16:colId xmlns:a16="http://schemas.microsoft.com/office/drawing/2014/main" val="1018002429"/>
                    </a:ext>
                  </a:extLst>
                </a:gridCol>
              </a:tblGrid>
              <a:tr h="4490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具体的目標</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a:t>
                      </a:r>
                      <a:r>
                        <a:rPr kumimoji="1" lang="en-US" altLang="ja-JP" sz="1100" dirty="0">
                          <a:solidFill>
                            <a:schemeClr val="bg1"/>
                          </a:solidFill>
                        </a:rPr>
                        <a:t>KPI</a:t>
                      </a:r>
                      <a:r>
                        <a:rPr kumimoji="1" lang="ja-JP" altLang="en-US" sz="1100" dirty="0">
                          <a:solidFill>
                            <a:schemeClr val="bg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567690">
                <a:tc rowSpan="2">
                  <a:txBody>
                    <a:bodyPr/>
                    <a:lstStyle/>
                    <a:p>
                      <a:pPr marL="0" indent="0" algn="ctr"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５</a:t>
                      </a: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英語力を有する生徒の割合</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　：</a:t>
                      </a:r>
                      <a:r>
                        <a:rPr kumimoji="1" lang="en-US" altLang="ja-JP" sz="1000" b="1" kern="1200" dirty="0">
                          <a:solidFill>
                            <a:schemeClr val="tx1"/>
                          </a:solidFill>
                          <a:latin typeface="+mn-lt"/>
                          <a:ea typeface="+mn-ea"/>
                          <a:cs typeface="+mn-cs"/>
                        </a:rPr>
                        <a:t>56</a:t>
                      </a:r>
                      <a:r>
                        <a:rPr kumimoji="1" lang="ja-JP" altLang="en-US" sz="1000" b="1" kern="1200" dirty="0">
                          <a:solidFill>
                            <a:schemeClr val="tx1"/>
                          </a:solidFill>
                          <a:latin typeface="+mn-lt"/>
                          <a:ea typeface="+mn-ea"/>
                          <a:cs typeface="+mn-cs"/>
                        </a:rPr>
                        <a:t>％（</a:t>
                      </a:r>
                      <a:r>
                        <a:rPr kumimoji="1" lang="en-US" altLang="ja-JP" sz="1000" b="1" kern="1200" dirty="0">
                          <a:solidFill>
                            <a:schemeClr val="tx1"/>
                          </a:solidFill>
                          <a:latin typeface="+mn-lt"/>
                          <a:ea typeface="+mn-ea"/>
                          <a:cs typeface="+mn-cs"/>
                        </a:rPr>
                        <a:t>2025</a:t>
                      </a:r>
                      <a:r>
                        <a:rPr kumimoji="1" lang="ja-JP" altLang="en-US" sz="1000" b="1" kern="1200" dirty="0">
                          <a:solidFill>
                            <a:schemeClr val="tx1"/>
                          </a:solidFill>
                          <a:latin typeface="+mn-lt"/>
                          <a:ea typeface="+mn-ea"/>
                          <a:cs typeface="+mn-cs"/>
                        </a:rPr>
                        <a:t>年度）</a:t>
                      </a:r>
                      <a:endParaRPr kumimoji="1" lang="en-US" altLang="ja-JP" sz="1000" b="1" kern="1200" dirty="0">
                        <a:solidFill>
                          <a:schemeClr val="tx1"/>
                        </a:solidFill>
                        <a:latin typeface="+mn-lt"/>
                        <a:ea typeface="+mn-ea"/>
                        <a:cs typeface="+mn-cs"/>
                      </a:endParaRPr>
                    </a:p>
                    <a:p>
                      <a:pPr marL="0" indent="0" algn="l"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　　　 　</a:t>
                      </a:r>
                      <a:r>
                        <a:rPr kumimoji="1" lang="en-US" altLang="ja-JP" sz="1000" b="1" kern="1200" dirty="0">
                          <a:solidFill>
                            <a:schemeClr val="tx1"/>
                          </a:solidFill>
                          <a:latin typeface="+mn-lt"/>
                          <a:ea typeface="+mn-ea"/>
                          <a:cs typeface="+mn-cs"/>
                        </a:rPr>
                        <a:t>【</a:t>
                      </a:r>
                      <a:r>
                        <a:rPr kumimoji="1" lang="ja-JP" altLang="en-US" sz="1000" b="1" kern="1200" dirty="0">
                          <a:solidFill>
                            <a:schemeClr val="tx1"/>
                          </a:solidFill>
                          <a:latin typeface="+mn-lt"/>
                          <a:ea typeface="+mn-ea"/>
                          <a:cs typeface="+mn-cs"/>
                        </a:rPr>
                        <a:t>目標は毎年度更新</a:t>
                      </a:r>
                      <a:r>
                        <a:rPr kumimoji="1" lang="en-US" altLang="ja-JP" sz="1000" b="1" kern="1200" dirty="0">
                          <a:solidFill>
                            <a:schemeClr val="tx1"/>
                          </a:solidFill>
                          <a:latin typeface="+mn-lt"/>
                          <a:ea typeface="+mn-ea"/>
                          <a:cs typeface="+mn-cs"/>
                        </a:rPr>
                        <a:t>】</a:t>
                      </a:r>
                    </a:p>
                    <a:p>
                      <a:pPr marL="0" indent="0" algn="l" defTabSz="914400" rtl="0" eaLnBrk="1" latinLnBrk="0" hangingPunct="1">
                        <a:buFont typeface="Meiryo UI" panose="020B0604030504040204" pitchFamily="50" charset="-128"/>
                        <a:buNone/>
                      </a:pPr>
                      <a:r>
                        <a:rPr kumimoji="1" lang="ja-JP" altLang="en-US" sz="800" b="1" kern="1200" dirty="0">
                          <a:solidFill>
                            <a:schemeClr val="tx1"/>
                          </a:solidFill>
                          <a:latin typeface="+mn-lt"/>
                          <a:ea typeface="+mn-ea"/>
                          <a:cs typeface="+mn-cs"/>
                        </a:rPr>
                        <a:t>（中３：</a:t>
                      </a:r>
                      <a:r>
                        <a:rPr kumimoji="1" lang="en-US" altLang="ja-JP" sz="800" b="1" kern="1200" dirty="0">
                          <a:solidFill>
                            <a:schemeClr val="tx1"/>
                          </a:solidFill>
                          <a:latin typeface="+mn-lt"/>
                          <a:ea typeface="+mn-ea"/>
                          <a:cs typeface="+mn-cs"/>
                        </a:rPr>
                        <a:t>CEFR※A1</a:t>
                      </a:r>
                      <a:r>
                        <a:rPr kumimoji="1" lang="ja-JP" altLang="en-US" sz="800" b="1" kern="1200" dirty="0">
                          <a:solidFill>
                            <a:schemeClr val="tx1"/>
                          </a:solidFill>
                          <a:latin typeface="+mn-lt"/>
                          <a:ea typeface="+mn-ea"/>
                          <a:cs typeface="+mn-cs"/>
                        </a:rPr>
                        <a:t>レベル</a:t>
                      </a:r>
                      <a:endParaRPr kumimoji="1" lang="en-US" altLang="ja-JP" sz="800" b="1" kern="1200" dirty="0">
                        <a:solidFill>
                          <a:schemeClr val="tx1"/>
                        </a:solidFill>
                        <a:latin typeface="+mn-lt"/>
                        <a:ea typeface="+mn-ea"/>
                        <a:cs typeface="+mn-cs"/>
                      </a:endParaRPr>
                    </a:p>
                    <a:p>
                      <a:pPr marL="0" indent="361950" algn="l" defTabSz="914400" rtl="0" eaLnBrk="1" latinLnBrk="0" hangingPunct="1">
                        <a:buFont typeface="Meiryo UI" panose="020B0604030504040204" pitchFamily="50" charset="-128"/>
                        <a:buNone/>
                      </a:pPr>
                      <a:r>
                        <a:rPr kumimoji="1" lang="ja-JP" altLang="en-US" sz="800" b="1" kern="1200" dirty="0">
                          <a:solidFill>
                            <a:schemeClr val="tx1"/>
                          </a:solidFill>
                          <a:latin typeface="+mn-lt"/>
                          <a:ea typeface="+mn-ea"/>
                          <a:cs typeface="+mn-cs"/>
                        </a:rPr>
                        <a:t>（英検３級相当）以上、</a:t>
                      </a:r>
                      <a:endParaRPr kumimoji="1" lang="en-US" altLang="ja-JP" sz="800" b="1" kern="1200" dirty="0">
                        <a:solidFill>
                          <a:schemeClr val="tx1"/>
                        </a:solidFill>
                        <a:latin typeface="+mn-lt"/>
                        <a:ea typeface="+mn-ea"/>
                        <a:cs typeface="+mn-cs"/>
                      </a:endParaRPr>
                    </a:p>
                    <a:p>
                      <a:pPr marL="0" indent="0" algn="l" defTabSz="914400" rtl="0" eaLnBrk="1" latinLnBrk="0" hangingPunct="1">
                        <a:buFont typeface="Meiryo UI" panose="020B0604030504040204" pitchFamily="50" charset="-128"/>
                        <a:buNone/>
                      </a:pPr>
                      <a:r>
                        <a:rPr kumimoji="1" lang="ja-JP" altLang="en-US" sz="800" b="1" kern="1200" dirty="0">
                          <a:solidFill>
                            <a:schemeClr val="tx1"/>
                          </a:solidFill>
                          <a:latin typeface="+mn-lt"/>
                          <a:ea typeface="+mn-ea"/>
                          <a:cs typeface="+mn-cs"/>
                        </a:rPr>
                        <a:t>　高３：</a:t>
                      </a:r>
                      <a:r>
                        <a:rPr kumimoji="1" lang="en-US" altLang="ja-JP" sz="800" b="1" kern="1200" dirty="0">
                          <a:solidFill>
                            <a:schemeClr val="tx1"/>
                          </a:solidFill>
                          <a:latin typeface="+mn-lt"/>
                          <a:ea typeface="+mn-ea"/>
                          <a:cs typeface="+mn-cs"/>
                        </a:rPr>
                        <a:t>CEFR A2</a:t>
                      </a:r>
                      <a:r>
                        <a:rPr kumimoji="1" lang="ja-JP" altLang="en-US" sz="800" b="1" kern="1200" dirty="0">
                          <a:solidFill>
                            <a:schemeClr val="tx1"/>
                          </a:solidFill>
                          <a:latin typeface="+mn-lt"/>
                          <a:ea typeface="+mn-ea"/>
                          <a:cs typeface="+mn-cs"/>
                        </a:rPr>
                        <a:t>レベル</a:t>
                      </a:r>
                      <a:endParaRPr kumimoji="1" lang="en-US" altLang="ja-JP" sz="800" b="1" kern="1200" dirty="0">
                        <a:solidFill>
                          <a:schemeClr val="tx1"/>
                        </a:solidFill>
                        <a:latin typeface="+mn-lt"/>
                        <a:ea typeface="+mn-ea"/>
                        <a:cs typeface="+mn-cs"/>
                      </a:endParaRPr>
                    </a:p>
                    <a:p>
                      <a:pPr marL="0" indent="361950" algn="l" defTabSz="914400" rtl="0" eaLnBrk="1" latinLnBrk="0" hangingPunct="1">
                        <a:buFont typeface="Meiryo UI" panose="020B0604030504040204" pitchFamily="50" charset="-128"/>
                        <a:buNone/>
                      </a:pPr>
                      <a:r>
                        <a:rPr kumimoji="1" lang="ja-JP" altLang="en-US" sz="800" b="1" kern="1200" dirty="0">
                          <a:solidFill>
                            <a:schemeClr val="tx1"/>
                          </a:solidFill>
                          <a:latin typeface="+mn-lt"/>
                          <a:ea typeface="+mn-ea"/>
                          <a:cs typeface="+mn-cs"/>
                        </a:rPr>
                        <a:t>（英検準２級相当）以上）</a:t>
                      </a:r>
                    </a:p>
                  </a:txBody>
                  <a:tcPr marL="68580" marR="68580" marT="34290" marB="34290" anchor="ctr"/>
                </a:tc>
                <a:tc rowSpan="2">
                  <a:txBody>
                    <a:bodyPr/>
                    <a:lstStyle/>
                    <a:p>
                      <a:pPr algn="l" fontAlgn="ctr"/>
                      <a:r>
                        <a:rPr lang="en-US" altLang="zh-CN" sz="1000" b="0" i="0" u="none" strike="noStrike" dirty="0">
                          <a:solidFill>
                            <a:schemeClr val="tx1"/>
                          </a:solidFill>
                          <a:effectLst/>
                          <a:latin typeface="+mn-ea"/>
                          <a:ea typeface="+mn-ea"/>
                        </a:rPr>
                        <a:t> 【</a:t>
                      </a:r>
                      <a:r>
                        <a:rPr lang="en-US" altLang="ja-JP" sz="1000" b="0" i="0" u="none" strike="noStrike" dirty="0">
                          <a:solidFill>
                            <a:schemeClr val="tx1"/>
                          </a:solidFill>
                          <a:effectLst/>
                          <a:latin typeface="+mn-ea"/>
                          <a:ea typeface="+mn-ea"/>
                        </a:rPr>
                        <a:t>2023</a:t>
                      </a:r>
                      <a:r>
                        <a:rPr lang="zh-CN" altLang="en-US" sz="1000" b="0" i="0" u="none" strike="noStrike" dirty="0">
                          <a:solidFill>
                            <a:schemeClr val="tx1"/>
                          </a:solidFill>
                          <a:effectLst/>
                          <a:latin typeface="+mn-ea"/>
                          <a:ea typeface="+mn-ea"/>
                        </a:rPr>
                        <a:t>年度</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中学校３年生：</a:t>
                      </a:r>
                      <a:r>
                        <a:rPr lang="en-US" altLang="zh-CN" sz="1000" b="0" i="0" u="none" strike="noStrike" dirty="0">
                          <a:solidFill>
                            <a:schemeClr val="tx1"/>
                          </a:solidFill>
                          <a:effectLst/>
                          <a:latin typeface="+mn-ea"/>
                          <a:ea typeface="+mn-ea"/>
                        </a:rPr>
                        <a:t>51.2</a:t>
                      </a:r>
                      <a:r>
                        <a:rPr lang="zh-CN" altLang="en-US" sz="1000" b="0" i="0" u="none" strike="noStrike" dirty="0">
                          <a:solidFill>
                            <a:schemeClr val="tx1"/>
                          </a:solidFill>
                          <a:effectLst/>
                          <a:latin typeface="+mn-ea"/>
                          <a:ea typeface="+mn-ea"/>
                        </a:rPr>
                        <a:t>％</a:t>
                      </a:r>
                      <a:endParaRPr lang="en-US" altLang="zh-CN" sz="1000" b="0" i="0" u="none" strike="noStrike" dirty="0">
                        <a:solidFill>
                          <a:schemeClr val="tx1"/>
                        </a:solidFill>
                        <a:effectLst/>
                        <a:latin typeface="+mn-ea"/>
                        <a:ea typeface="+mn-ea"/>
                      </a:endParaRPr>
                    </a:p>
                    <a:p>
                      <a:pPr algn="l" fontAlgn="ctr"/>
                      <a:r>
                        <a:rPr lang="zh-CN" altLang="en-US" sz="1000" b="0" i="0" u="none" strike="noStrike" dirty="0">
                          <a:solidFill>
                            <a:schemeClr val="tx1"/>
                          </a:solidFill>
                          <a:effectLst/>
                          <a:latin typeface="+mn-ea"/>
                          <a:ea typeface="+mn-ea"/>
                        </a:rPr>
                        <a:t> 高校３年生：</a:t>
                      </a:r>
                      <a:r>
                        <a:rPr lang="en-US" altLang="zh-CN" sz="1000" b="0" i="0" u="none" strike="noStrike" dirty="0">
                          <a:solidFill>
                            <a:schemeClr val="tx1"/>
                          </a:solidFill>
                          <a:effectLst/>
                          <a:latin typeface="+mn-ea"/>
                          <a:ea typeface="+mn-ea"/>
                        </a:rPr>
                        <a:t>56.2</a:t>
                      </a:r>
                      <a:r>
                        <a:rPr lang="zh-CN" altLang="en-US" sz="1000" b="0" i="0" u="none" strike="noStrike" dirty="0">
                          <a:solidFill>
                            <a:schemeClr val="tx1"/>
                          </a:solidFill>
                          <a:effectLst/>
                          <a:latin typeface="+mn-ea"/>
                          <a:ea typeface="+mn-ea"/>
                        </a:rPr>
                        <a:t>％</a:t>
                      </a:r>
                    </a:p>
                  </a:txBody>
                  <a:tcPr marL="0" marR="0" marT="0" marB="0" anchor="ctr">
                    <a:lnR w="28575" cap="flat" cmpd="sng" algn="ctr">
                      <a:solidFill>
                        <a:srgbClr val="FF0000"/>
                      </a:solidFill>
                      <a:prstDash val="solid"/>
                      <a:round/>
                      <a:headEnd type="none" w="med" len="med"/>
                      <a:tailEnd type="none" w="med" len="med"/>
                    </a:lnR>
                  </a:tcPr>
                </a:tc>
                <a:tc rowSpan="2">
                  <a:txBody>
                    <a:bodyPr/>
                    <a:lstStyle/>
                    <a:p>
                      <a:pPr algn="l"/>
                      <a:r>
                        <a:rPr kumimoji="1" lang="en-US" altLang="zh-CN" sz="1000" dirty="0">
                          <a:solidFill>
                            <a:schemeClr val="tx1"/>
                          </a:solidFill>
                          <a:latin typeface="Meiryo UI" panose="020B0604030504040204" pitchFamily="50" charset="-128"/>
                          <a:ea typeface="Meiryo UI" panose="020B0604030504040204" pitchFamily="50" charset="-128"/>
                        </a:rPr>
                        <a:t>【2025</a:t>
                      </a:r>
                      <a:r>
                        <a:rPr kumimoji="1" lang="zh-CN" altLang="en-US" sz="1000" dirty="0">
                          <a:solidFill>
                            <a:schemeClr val="tx1"/>
                          </a:solidFill>
                          <a:latin typeface="Meiryo UI" panose="020B0604030504040204" pitchFamily="50" charset="-128"/>
                          <a:ea typeface="Meiryo UI" panose="020B0604030504040204" pitchFamily="50" charset="-128"/>
                        </a:rPr>
                        <a:t>年度</a:t>
                      </a:r>
                      <a:r>
                        <a:rPr kumimoji="1" lang="en-US" altLang="zh-CN" sz="1000" dirty="0">
                          <a:solidFill>
                            <a:schemeClr val="tx1"/>
                          </a:solidFill>
                          <a:latin typeface="Meiryo UI" panose="020B0604030504040204" pitchFamily="50" charset="-128"/>
                          <a:ea typeface="Meiryo UI" panose="020B0604030504040204" pitchFamily="50" charset="-128"/>
                        </a:rPr>
                        <a:t>】</a:t>
                      </a:r>
                    </a:p>
                    <a:p>
                      <a:pPr algn="l"/>
                      <a:r>
                        <a:rPr kumimoji="1" lang="zh-CN" altLang="en-US" sz="1000" dirty="0">
                          <a:solidFill>
                            <a:schemeClr val="tx1"/>
                          </a:solidFill>
                          <a:latin typeface="Meiryo UI" panose="020B0604030504040204" pitchFamily="50" charset="-128"/>
                          <a:ea typeface="Meiryo UI" panose="020B0604030504040204" pitchFamily="50" charset="-128"/>
                        </a:rPr>
                        <a:t>中学校３年生：</a:t>
                      </a:r>
                      <a:r>
                        <a:rPr kumimoji="1" lang="en-US" altLang="zh-CN" sz="1000" dirty="0">
                          <a:solidFill>
                            <a:schemeClr val="tx1"/>
                          </a:solidFill>
                          <a:latin typeface="Meiryo UI" panose="020B0604030504040204" pitchFamily="50" charset="-128"/>
                          <a:ea typeface="Meiryo UI" panose="020B0604030504040204" pitchFamily="50" charset="-128"/>
                        </a:rPr>
                        <a:t>54.5</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〔+3.3〕</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高校３年生：</a:t>
                      </a:r>
                      <a:r>
                        <a:rPr kumimoji="1" lang="en-US" altLang="zh-CN" sz="1000" dirty="0">
                          <a:solidFill>
                            <a:schemeClr val="tx1"/>
                          </a:solidFill>
                          <a:latin typeface="Meiryo UI" panose="020B0604030504040204" pitchFamily="50" charset="-128"/>
                          <a:ea typeface="Meiryo UI" panose="020B0604030504040204" pitchFamily="50" charset="-128"/>
                        </a:rPr>
                        <a:t>59.5</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〔+3.3〕</a:t>
                      </a:r>
                      <a:endParaRPr kumimoji="1" lang="en-US" altLang="zh-CN"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Ｂ</a:t>
                      </a: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中３：</a:t>
                      </a:r>
                      <a:r>
                        <a:rPr kumimoji="1" lang="en-US" altLang="ja-JP" sz="800" dirty="0">
                          <a:solidFill>
                            <a:schemeClr val="tx1"/>
                          </a:solidFill>
                          <a:latin typeface="Meiryo UI" panose="020B0604030504040204" pitchFamily="50" charset="-128"/>
                          <a:ea typeface="Meiryo UI" panose="020B0604030504040204" pitchFamily="50" charset="-128"/>
                        </a:rPr>
                        <a:t>CEFR A1</a:t>
                      </a:r>
                      <a:r>
                        <a:rPr kumimoji="1" lang="ja-JP" altLang="en-US" sz="800" dirty="0">
                          <a:solidFill>
                            <a:schemeClr val="tx1"/>
                          </a:solidFill>
                          <a:latin typeface="Meiryo UI" panose="020B0604030504040204" pitchFamily="50" charset="-128"/>
                          <a:ea typeface="Meiryo UI" panose="020B0604030504040204" pitchFamily="50" charset="-128"/>
                        </a:rPr>
                        <a:t>レベル</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（英検３級相当）以上の</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英語力を有する生徒の</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全国割合</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【2025</a:t>
                      </a:r>
                      <a:r>
                        <a:rPr kumimoji="1" lang="ja-JP" altLang="en-US" sz="800" dirty="0">
                          <a:solidFill>
                            <a:schemeClr val="tx1"/>
                          </a:solidFill>
                          <a:latin typeface="Meiryo UI" panose="020B0604030504040204" pitchFamily="50" charset="-128"/>
                          <a:ea typeface="Meiryo UI" panose="020B0604030504040204" pitchFamily="50" charset="-128"/>
                        </a:rPr>
                        <a:t>年度</a:t>
                      </a:r>
                      <a:r>
                        <a:rPr kumimoji="1" lang="en-US" altLang="ja-JP" sz="800" dirty="0">
                          <a:solidFill>
                            <a:schemeClr val="tx1"/>
                          </a:solidFill>
                          <a:latin typeface="Meiryo UI" panose="020B0604030504040204" pitchFamily="50" charset="-128"/>
                          <a:ea typeface="Meiryo UI" panose="020B0604030504040204" pitchFamily="50" charset="-128"/>
                        </a:rPr>
                        <a:t>】</a:t>
                      </a:r>
                    </a:p>
                  </a:txBody>
                  <a:tcPr marL="68580" marR="68580" marT="34290" marB="34290" anchor="ctr">
                    <a:lnR w="19050" cap="flat" cmpd="sng" algn="ctr">
                      <a:solidFill>
                        <a:schemeClr val="bg1"/>
                      </a:solidFill>
                      <a:prstDash val="solid"/>
                      <a:round/>
                      <a:headEnd type="none" w="med" len="med"/>
                      <a:tailEnd type="none" w="med" len="med"/>
                    </a:lnR>
                    <a:solidFill>
                      <a:srgbClr val="E7F2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全国</a:t>
                      </a:r>
                      <a:r>
                        <a:rPr kumimoji="1" lang="en-US" altLang="ja-JP" sz="8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54.6</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905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rgbClr val="E7F2F0"/>
                    </a:solidFill>
                  </a:tcPr>
                </a:tc>
                <a:extLst>
                  <a:ext uri="{0D108BD9-81ED-4DB2-BD59-A6C34878D82A}">
                    <a16:rowId xmlns:a16="http://schemas.microsoft.com/office/drawing/2014/main" val="4190745085"/>
                  </a:ext>
                </a:extLst>
              </a:tr>
              <a:tr h="56769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800" dirty="0">
                          <a:solidFill>
                            <a:schemeClr val="tx1"/>
                          </a:solidFill>
                          <a:latin typeface="Meiryo UI" panose="020B0604030504040204" pitchFamily="50" charset="-128"/>
                          <a:ea typeface="Meiryo UI" panose="020B0604030504040204" pitchFamily="50" charset="-128"/>
                        </a:rPr>
                        <a:t>高３：</a:t>
                      </a:r>
                      <a:r>
                        <a:rPr kumimoji="1" lang="en-US" altLang="ja-JP" sz="800" dirty="0">
                          <a:solidFill>
                            <a:schemeClr val="tx1"/>
                          </a:solidFill>
                          <a:latin typeface="Meiryo UI" panose="020B0604030504040204" pitchFamily="50" charset="-128"/>
                          <a:ea typeface="Meiryo UI" panose="020B0604030504040204" pitchFamily="50" charset="-128"/>
                        </a:rPr>
                        <a:t>CEFR A2</a:t>
                      </a:r>
                      <a:r>
                        <a:rPr kumimoji="1" lang="ja-JP" altLang="en-US" sz="800" dirty="0">
                          <a:solidFill>
                            <a:schemeClr val="tx1"/>
                          </a:solidFill>
                          <a:latin typeface="Meiryo UI" panose="020B0604030504040204" pitchFamily="50" charset="-128"/>
                          <a:ea typeface="Meiryo UI" panose="020B0604030504040204" pitchFamily="50" charset="-128"/>
                        </a:rPr>
                        <a:t>レベル</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（英検準２級相当）以上の英語力を有する生徒の</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rPr>
                        <a:t>全国割合</a:t>
                      </a:r>
                      <a:endParaRPr kumimoji="1" lang="en-US" altLang="ja-JP" sz="800" dirty="0">
                        <a:solidFill>
                          <a:schemeClr val="tx1"/>
                        </a:solidFill>
                        <a:latin typeface="Meiryo UI" panose="020B0604030504040204" pitchFamily="50" charset="-128"/>
                        <a:ea typeface="Meiryo UI" panose="020B0604030504040204" pitchFamily="50" charset="-128"/>
                      </a:endParaRPr>
                    </a:p>
                    <a:p>
                      <a:pPr algn="ctr"/>
                      <a:r>
                        <a:rPr kumimoji="1" lang="en-US" altLang="ja-JP" sz="800" dirty="0">
                          <a:solidFill>
                            <a:schemeClr val="tx1"/>
                          </a:solidFill>
                          <a:latin typeface="Meiryo UI" panose="020B0604030504040204" pitchFamily="50" charset="-128"/>
                          <a:ea typeface="Meiryo UI" panose="020B0604030504040204" pitchFamily="50" charset="-128"/>
                        </a:rPr>
                        <a:t>【2025</a:t>
                      </a:r>
                      <a:r>
                        <a:rPr kumimoji="1" lang="ja-JP" altLang="en-US" sz="800" dirty="0">
                          <a:solidFill>
                            <a:schemeClr val="tx1"/>
                          </a:solidFill>
                          <a:latin typeface="Meiryo UI" panose="020B0604030504040204" pitchFamily="50" charset="-128"/>
                          <a:ea typeface="Meiryo UI" panose="020B0604030504040204" pitchFamily="50" charset="-128"/>
                        </a:rPr>
                        <a:t>年度</a:t>
                      </a:r>
                      <a:r>
                        <a:rPr kumimoji="1" lang="en-US" altLang="ja-JP" sz="800" dirty="0">
                          <a:solidFill>
                            <a:schemeClr val="tx1"/>
                          </a:solidFill>
                          <a:latin typeface="Meiryo UI" panose="020B0604030504040204" pitchFamily="50" charset="-128"/>
                          <a:ea typeface="Meiryo UI" panose="020B0604030504040204" pitchFamily="50" charset="-128"/>
                        </a:rPr>
                        <a:t>】</a:t>
                      </a:r>
                    </a:p>
                  </a:txBody>
                  <a:tcPr marL="68580" marR="68580" marT="34290" marB="34290" anchor="ctr">
                    <a:lnR w="19050" cap="flat" cmpd="sng" algn="ctr">
                      <a:solidFill>
                        <a:schemeClr val="bg1"/>
                      </a:solidFill>
                      <a:prstDash val="solid"/>
                      <a:round/>
                      <a:headEnd type="none" w="med" len="med"/>
                      <a:tailEnd type="none" w="med" len="med"/>
                    </a:lnR>
                    <a:solidFill>
                      <a:srgbClr val="CCE5D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全国</a:t>
                      </a:r>
                      <a:r>
                        <a:rPr kumimoji="1" lang="en-US" altLang="ja-JP" sz="800"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52.4</a:t>
                      </a:r>
                      <a:r>
                        <a:rPr kumimoji="1" lang="ja-JP" altLang="en-US" sz="800" dirty="0">
                          <a:solidFill>
                            <a:schemeClr val="tx1"/>
                          </a:solidFill>
                          <a:latin typeface="Meiryo UI" panose="020B0604030504040204" pitchFamily="50" charset="-128"/>
                          <a:ea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905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rgbClr val="CCE5DF"/>
                    </a:solidFill>
                  </a:tcPr>
                </a:tc>
                <a:extLst>
                  <a:ext uri="{0D108BD9-81ED-4DB2-BD59-A6C34878D82A}">
                    <a16:rowId xmlns:a16="http://schemas.microsoft.com/office/drawing/2014/main" val="1073929709"/>
                  </a:ext>
                </a:extLst>
              </a:tr>
              <a:tr h="847344">
                <a:tc>
                  <a:txBody>
                    <a:bodyPr/>
                    <a:lstStyle/>
                    <a:p>
                      <a:pPr marL="0" indent="0" algn="ctr"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６</a:t>
                      </a:r>
                    </a:p>
                  </a:txBody>
                  <a:tcPr marL="68580" marR="68580" marT="34290" marB="34290" anchor="ctr">
                    <a:lnL w="12700" cap="flat" cmpd="sng" algn="ctr">
                      <a:solidFill>
                        <a:schemeClr val="accent6"/>
                      </a:solidFill>
                      <a:prstDash val="solid"/>
                      <a:round/>
                      <a:headEnd type="none" w="med" len="med"/>
                      <a:tailEnd type="none" w="med" len="med"/>
                    </a:lnL>
                    <a:solidFill>
                      <a:srgbClr val="E7F2F0"/>
                    </a:solidFil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いじめ解消率（政令市除く）</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a:t>
                      </a:r>
                      <a:r>
                        <a:rPr kumimoji="1" lang="en-US" altLang="ja-JP" sz="1000" b="1" kern="1200" dirty="0">
                          <a:solidFill>
                            <a:schemeClr val="tx1"/>
                          </a:solidFill>
                          <a:latin typeface="+mn-lt"/>
                          <a:ea typeface="+mn-ea"/>
                          <a:cs typeface="+mn-cs"/>
                        </a:rPr>
                        <a:t>100</a:t>
                      </a:r>
                      <a:r>
                        <a:rPr kumimoji="1" lang="ja-JP" altLang="en-US" sz="1000" b="1" kern="1200" dirty="0">
                          <a:solidFill>
                            <a:schemeClr val="tx1"/>
                          </a:solidFill>
                          <a:latin typeface="+mn-lt"/>
                          <a:ea typeface="+mn-ea"/>
                          <a:cs typeface="+mn-cs"/>
                        </a:rPr>
                        <a:t>％をめざす</a:t>
                      </a:r>
                    </a:p>
                  </a:txBody>
                  <a:tcPr marL="68580" marR="68580" marT="34290" marB="34290" anchor="ctr">
                    <a:solidFill>
                      <a:srgbClr val="E7F2F0"/>
                    </a:solidFill>
                  </a:tcPr>
                </a:tc>
                <a:tc>
                  <a:txBody>
                    <a:bodyPr/>
                    <a:lstStyle/>
                    <a:p>
                      <a:pPr algn="l" fontAlgn="ctr"/>
                      <a:r>
                        <a:rPr lang="en-US" altLang="zh-CN" sz="1000" b="0" i="0" u="none" strike="noStrike" dirty="0">
                          <a:solidFill>
                            <a:schemeClr val="tx1"/>
                          </a:solidFill>
                          <a:effectLst/>
                          <a:latin typeface="+mn-ea"/>
                          <a:ea typeface="+mn-ea"/>
                        </a:rPr>
                        <a:t> 【2023</a:t>
                      </a:r>
                      <a:r>
                        <a:rPr lang="zh-CN" altLang="en-US" sz="1000" b="0" i="0" u="none" strike="noStrike" dirty="0">
                          <a:solidFill>
                            <a:schemeClr val="tx1"/>
                          </a:solidFill>
                          <a:effectLst/>
                          <a:latin typeface="+mn-ea"/>
                          <a:ea typeface="+mn-ea"/>
                        </a:rPr>
                        <a:t>年度</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小学校：</a:t>
                      </a:r>
                      <a:r>
                        <a:rPr lang="en-US" altLang="zh-CN" sz="1000" b="0" i="0" u="none" strike="noStrike" dirty="0">
                          <a:solidFill>
                            <a:schemeClr val="tx1"/>
                          </a:solidFill>
                          <a:effectLst/>
                          <a:latin typeface="+mn-ea"/>
                          <a:ea typeface="+mn-ea"/>
                        </a:rPr>
                        <a:t>75.6%</a:t>
                      </a:r>
                    </a:p>
                    <a:p>
                      <a:pPr algn="l" fontAlgn="ctr"/>
                      <a:r>
                        <a:rPr lang="zh-CN" altLang="en-US" sz="1000" b="0" i="0" u="none" strike="noStrike" dirty="0">
                          <a:solidFill>
                            <a:schemeClr val="tx1"/>
                          </a:solidFill>
                          <a:effectLst/>
                          <a:latin typeface="+mn-ea"/>
                          <a:ea typeface="+mn-ea"/>
                        </a:rPr>
                        <a:t> 中学校：</a:t>
                      </a:r>
                      <a:r>
                        <a:rPr lang="en-US" altLang="zh-CN" sz="1000" b="0" i="0" u="none" strike="noStrike" dirty="0">
                          <a:solidFill>
                            <a:schemeClr val="tx1"/>
                          </a:solidFill>
                          <a:effectLst/>
                          <a:latin typeface="+mn-ea"/>
                          <a:ea typeface="+mn-ea"/>
                        </a:rPr>
                        <a:t>74.1%</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zh-CN" altLang="en-US" sz="1000" b="0" i="0" u="none" strike="noStrike" dirty="0">
                          <a:solidFill>
                            <a:schemeClr val="tx1"/>
                          </a:solidFill>
                          <a:effectLst/>
                          <a:latin typeface="+mn-ea"/>
                          <a:ea typeface="+mn-ea"/>
                        </a:rPr>
                        <a:t>高校：</a:t>
                      </a:r>
                      <a:r>
                        <a:rPr lang="en-US" altLang="zh-CN" sz="1000" b="0" i="0" u="none" strike="noStrike" dirty="0">
                          <a:solidFill>
                            <a:schemeClr val="tx1"/>
                          </a:solidFill>
                          <a:effectLst/>
                          <a:latin typeface="+mn-ea"/>
                          <a:ea typeface="+mn-ea"/>
                        </a:rPr>
                        <a:t>84.5</a:t>
                      </a:r>
                      <a:r>
                        <a:rPr lang="zh-CN" altLang="en-US" sz="1000" b="0" i="0" u="none" strike="noStrike" dirty="0">
                          <a:solidFill>
                            <a:schemeClr val="tx1"/>
                          </a:solidFill>
                          <a:effectLst/>
                          <a:latin typeface="+mn-ea"/>
                          <a:ea typeface="+mn-ea"/>
                        </a:rPr>
                        <a:t>％</a:t>
                      </a:r>
                      <a:endParaRPr lang="en-US" altLang="zh-CN" sz="1000" b="0" i="0" u="none" strike="noStrike" dirty="0">
                        <a:solidFill>
                          <a:schemeClr val="tx1"/>
                        </a:solidFill>
                        <a:effectLst/>
                        <a:latin typeface="+mn-ea"/>
                        <a:ea typeface="+mn-ea"/>
                      </a:endParaRPr>
                    </a:p>
                    <a:p>
                      <a:pPr algn="l" fontAlgn="ctr"/>
                      <a:r>
                        <a:rPr lang="zh-CN" altLang="en-US" sz="1000" b="0" i="0" u="none" strike="noStrike" dirty="0">
                          <a:solidFill>
                            <a:schemeClr val="tx1"/>
                          </a:solidFill>
                          <a:effectLst/>
                          <a:latin typeface="+mn-ea"/>
                          <a:ea typeface="+mn-ea"/>
                        </a:rPr>
                        <a:t> 支援学校：</a:t>
                      </a:r>
                      <a:r>
                        <a:rPr lang="en-US" altLang="zh-CN" sz="1000" b="0" i="0" u="none" strike="noStrike" dirty="0">
                          <a:solidFill>
                            <a:schemeClr val="tx1"/>
                          </a:solidFill>
                          <a:effectLst/>
                          <a:latin typeface="+mn-ea"/>
                          <a:ea typeface="+mn-ea"/>
                        </a:rPr>
                        <a:t>69.0%</a:t>
                      </a:r>
                    </a:p>
                  </a:txBody>
                  <a:tcPr marL="0" marR="0" marT="0" marB="0" anchor="ctr">
                    <a:lnR w="28575" cap="flat" cmpd="sng" algn="ctr">
                      <a:solidFill>
                        <a:srgbClr val="FF0000"/>
                      </a:solidFill>
                      <a:prstDash val="solid"/>
                      <a:round/>
                      <a:headEnd type="none" w="med" len="med"/>
                      <a:tailEnd type="none" w="med" len="med"/>
                    </a:lnR>
                    <a:solidFill>
                      <a:srgbClr val="E7F2F0"/>
                    </a:solidFill>
                  </a:tcPr>
                </a:tc>
                <a:tc>
                  <a:txBody>
                    <a:bodyPr/>
                    <a:lstStyle/>
                    <a:p>
                      <a:pPr algn="l"/>
                      <a:r>
                        <a:rPr kumimoji="1" lang="en-US" altLang="zh-CN" sz="1000" dirty="0">
                          <a:solidFill>
                            <a:schemeClr val="tx1"/>
                          </a:solidFill>
                          <a:latin typeface="Meiryo UI" panose="020B0604030504040204" pitchFamily="50" charset="-128"/>
                          <a:ea typeface="Meiryo UI" panose="020B0604030504040204" pitchFamily="50" charset="-128"/>
                        </a:rPr>
                        <a:t>【2024</a:t>
                      </a:r>
                      <a:r>
                        <a:rPr kumimoji="1" lang="zh-CN" altLang="en-US" sz="1000" dirty="0">
                          <a:solidFill>
                            <a:schemeClr val="tx1"/>
                          </a:solidFill>
                          <a:latin typeface="Meiryo UI" panose="020B0604030504040204" pitchFamily="50" charset="-128"/>
                          <a:ea typeface="Meiryo UI" panose="020B0604030504040204" pitchFamily="50" charset="-128"/>
                        </a:rPr>
                        <a:t>年度</a:t>
                      </a:r>
                      <a:r>
                        <a:rPr kumimoji="1" lang="en-US" altLang="zh-CN" sz="1000" dirty="0">
                          <a:solidFill>
                            <a:schemeClr val="tx1"/>
                          </a:solidFill>
                          <a:latin typeface="Meiryo UI" panose="020B0604030504040204" pitchFamily="50" charset="-128"/>
                          <a:ea typeface="Meiryo UI" panose="020B0604030504040204" pitchFamily="50" charset="-128"/>
                        </a:rPr>
                        <a:t>】</a:t>
                      </a:r>
                    </a:p>
                    <a:p>
                      <a:pPr algn="l"/>
                      <a:r>
                        <a:rPr kumimoji="1" lang="zh-CN" altLang="en-US" sz="1000" dirty="0">
                          <a:solidFill>
                            <a:schemeClr val="tx1"/>
                          </a:solidFill>
                          <a:latin typeface="Meiryo UI" panose="020B0604030504040204" pitchFamily="50" charset="-128"/>
                          <a:ea typeface="Meiryo UI" panose="020B0604030504040204" pitchFamily="50" charset="-128"/>
                        </a:rPr>
                        <a:t>小学校：</a:t>
                      </a:r>
                      <a:r>
                        <a:rPr kumimoji="1" lang="en-US" altLang="zh-CN" sz="1000" dirty="0">
                          <a:solidFill>
                            <a:schemeClr val="tx1"/>
                          </a:solidFill>
                          <a:latin typeface="Meiryo UI" panose="020B0604030504040204" pitchFamily="50" charset="-128"/>
                          <a:ea typeface="Meiryo UI" panose="020B0604030504040204" pitchFamily="50" charset="-128"/>
                        </a:rPr>
                        <a:t>72.3%</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3.3〕</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中学校：</a:t>
                      </a:r>
                      <a:r>
                        <a:rPr kumimoji="1" lang="en-US" altLang="zh-CN" sz="1000" dirty="0">
                          <a:solidFill>
                            <a:schemeClr val="tx1"/>
                          </a:solidFill>
                          <a:latin typeface="Meiryo UI" panose="020B0604030504040204" pitchFamily="50" charset="-128"/>
                          <a:ea typeface="Meiryo UI" panose="020B0604030504040204" pitchFamily="50" charset="-128"/>
                        </a:rPr>
                        <a:t>73.8%</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0.3〕</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高校：</a:t>
                      </a:r>
                      <a:r>
                        <a:rPr kumimoji="1" lang="en-US" altLang="zh-CN" sz="1000" dirty="0">
                          <a:solidFill>
                            <a:schemeClr val="tx1"/>
                          </a:solidFill>
                          <a:latin typeface="Meiryo UI" panose="020B0604030504040204" pitchFamily="50" charset="-128"/>
                          <a:ea typeface="Meiryo UI" panose="020B0604030504040204" pitchFamily="50" charset="-128"/>
                        </a:rPr>
                        <a:t>85.9</a:t>
                      </a:r>
                      <a:r>
                        <a:rPr kumimoji="1" lang="zh-CN" altLang="en-US"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〔+1.4〕</a:t>
                      </a:r>
                      <a:endParaRPr kumimoji="1" lang="en-US" altLang="zh-CN" sz="1000" dirty="0">
                        <a:solidFill>
                          <a:schemeClr val="tx1"/>
                        </a:solidFill>
                        <a:latin typeface="Meiryo UI" panose="020B0604030504040204" pitchFamily="50" charset="-128"/>
                        <a:ea typeface="Meiryo UI" panose="020B0604030504040204" pitchFamily="50" charset="-128"/>
                      </a:endParaRPr>
                    </a:p>
                    <a:p>
                      <a:pPr algn="l"/>
                      <a:r>
                        <a:rPr kumimoji="1" lang="zh-CN" altLang="en-US" sz="1000" dirty="0">
                          <a:solidFill>
                            <a:schemeClr val="tx1"/>
                          </a:solidFill>
                          <a:latin typeface="Meiryo UI" panose="020B0604030504040204" pitchFamily="50" charset="-128"/>
                          <a:ea typeface="Meiryo UI" panose="020B0604030504040204" pitchFamily="50" charset="-128"/>
                        </a:rPr>
                        <a:t>支援学校：</a:t>
                      </a:r>
                      <a:r>
                        <a:rPr kumimoji="1" lang="en-US" altLang="zh-CN" sz="1000" dirty="0">
                          <a:solidFill>
                            <a:schemeClr val="tx1"/>
                          </a:solidFill>
                          <a:latin typeface="Meiryo UI" panose="020B0604030504040204" pitchFamily="50" charset="-128"/>
                          <a:ea typeface="Meiryo UI" panose="020B0604030504040204" pitchFamily="50" charset="-128"/>
                        </a:rPr>
                        <a:t>71.9%</a:t>
                      </a:r>
                      <a:r>
                        <a:rPr kumimoji="1" lang="ja-JP" altLang="en-US" sz="1000" dirty="0">
                          <a:solidFill>
                            <a:schemeClr val="tx1"/>
                          </a:solidFill>
                          <a:latin typeface="Meiryo UI" panose="020B0604030504040204" pitchFamily="50" charset="-128"/>
                          <a:ea typeface="Meiryo UI" panose="020B0604030504040204" pitchFamily="50" charset="-128"/>
                        </a:rPr>
                        <a:t>　</a:t>
                      </a:r>
                      <a:r>
                        <a:rPr kumimoji="1" lang="en-US" altLang="ja-JP" sz="1000" dirty="0">
                          <a:solidFill>
                            <a:schemeClr val="tx1"/>
                          </a:solidFill>
                          <a:latin typeface="Meiryo UI" panose="020B0604030504040204" pitchFamily="50" charset="-128"/>
                          <a:ea typeface="Meiryo UI" panose="020B0604030504040204" pitchFamily="50" charset="-128"/>
                        </a:rPr>
                        <a:t>〔+2.9〕</a:t>
                      </a: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rgbClr val="E7F2F0"/>
                    </a:solidFill>
                  </a:tcPr>
                </a:tc>
                <a:tc>
                  <a:txBody>
                    <a:bodyPr/>
                    <a:lstStyle/>
                    <a:p>
                      <a:pPr algn="ctr"/>
                      <a:r>
                        <a:rPr kumimoji="1" lang="en-US" altLang="ja-JP" sz="1400" b="1" dirty="0">
                          <a:solidFill>
                            <a:schemeClr val="tx1"/>
                          </a:solidFill>
                          <a:latin typeface="Meiryo UI" panose="020B0604030504040204" pitchFamily="50" charset="-128"/>
                          <a:ea typeface="Meiryo UI" panose="020B0604030504040204" pitchFamily="50" charset="-128"/>
                        </a:rPr>
                        <a:t>C</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solidFill>
                      <a:srgbClr val="E7F2F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rPr>
                        <a:t>いじめ認知件数の千人率</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rPr>
                        <a:t>【2024</a:t>
                      </a:r>
                      <a:r>
                        <a:rPr kumimoji="1" lang="ja-JP" altLang="en-US" sz="800" dirty="0">
                          <a:solidFill>
                            <a:schemeClr val="tx1"/>
                          </a:solidFill>
                          <a:latin typeface="Meiryo UI" panose="020B0604030504040204" pitchFamily="50" charset="-128"/>
                          <a:ea typeface="Meiryo UI" panose="020B0604030504040204" pitchFamily="50" charset="-128"/>
                        </a:rPr>
                        <a:t>年度</a:t>
                      </a:r>
                      <a:r>
                        <a:rPr kumimoji="1" lang="en-US" altLang="ja-JP" sz="800" dirty="0">
                          <a:solidFill>
                            <a:schemeClr val="tx1"/>
                          </a:solidFill>
                          <a:latin typeface="Meiryo UI" panose="020B0604030504040204" pitchFamily="50" charset="-128"/>
                          <a:ea typeface="Meiryo UI" panose="020B0604030504040204" pitchFamily="50" charset="-128"/>
                        </a:rPr>
                        <a:t>】</a:t>
                      </a:r>
                    </a:p>
                  </a:txBody>
                  <a:tcPr marL="68580" marR="68580" marT="34290" marB="34290" anchor="ctr">
                    <a:lnR w="19050" cap="flat" cmpd="sng" algn="ctr">
                      <a:solidFill>
                        <a:schemeClr val="bg1"/>
                      </a:solidFill>
                      <a:prstDash val="solid"/>
                      <a:round/>
                      <a:headEnd type="none" w="med" len="med"/>
                      <a:tailEnd type="none" w="med" len="med"/>
                    </a:lnR>
                    <a:solidFill>
                      <a:srgbClr val="E7F2F0"/>
                    </a:solidFill>
                  </a:tcPr>
                </a:tc>
                <a:tc>
                  <a:txBody>
                    <a:bodyPr/>
                    <a:lstStyle/>
                    <a:p>
                      <a:pPr algn="l"/>
                      <a:r>
                        <a:rPr kumimoji="1" lang="en-US" altLang="ja-JP" sz="800" dirty="0">
                          <a:solidFill>
                            <a:schemeClr val="tx1"/>
                          </a:solidFill>
                          <a:latin typeface="Meiryo UI" panose="020B0604030504040204" pitchFamily="50" charset="-128"/>
                          <a:ea typeface="Meiryo UI" panose="020B0604030504040204" pitchFamily="50" charset="-128"/>
                        </a:rPr>
                        <a:t>【</a:t>
                      </a:r>
                      <a:r>
                        <a:rPr kumimoji="1" lang="ja-JP" altLang="en-US" sz="800" dirty="0">
                          <a:solidFill>
                            <a:schemeClr val="tx1"/>
                          </a:solidFill>
                          <a:latin typeface="Meiryo UI" panose="020B0604030504040204" pitchFamily="50" charset="-128"/>
                          <a:ea typeface="Meiryo UI" panose="020B0604030504040204" pitchFamily="50" charset="-128"/>
                        </a:rPr>
                        <a:t>大阪府</a:t>
                      </a:r>
                      <a:r>
                        <a:rPr kumimoji="1" lang="en-US" altLang="ja-JP" sz="800" dirty="0">
                          <a:solidFill>
                            <a:schemeClr val="tx1"/>
                          </a:solidFill>
                          <a:latin typeface="Meiryo UI" panose="020B0604030504040204" pitchFamily="50" charset="-128"/>
                          <a:ea typeface="Meiryo UI" panose="020B0604030504040204" pitchFamily="50" charset="-128"/>
                        </a:rPr>
                        <a:t>】</a:t>
                      </a:r>
                      <a:endParaRPr kumimoji="1" lang="en-US" altLang="zh-CN" sz="800" dirty="0">
                        <a:solidFill>
                          <a:schemeClr val="tx1"/>
                        </a:solidFill>
                        <a:latin typeface="Meiryo UI" panose="020B0604030504040204" pitchFamily="50" charset="-128"/>
                        <a:ea typeface="Meiryo UI" panose="020B0604030504040204" pitchFamily="50" charset="-128"/>
                      </a:endParaRPr>
                    </a:p>
                    <a:p>
                      <a:pPr algn="l"/>
                      <a:r>
                        <a:rPr kumimoji="1" lang="zh-CN" altLang="en-US" sz="800" dirty="0">
                          <a:solidFill>
                            <a:schemeClr val="tx1"/>
                          </a:solidFill>
                          <a:latin typeface="Meiryo UI" panose="020B0604030504040204" pitchFamily="50" charset="-128"/>
                          <a:ea typeface="Meiryo UI" panose="020B0604030504040204" pitchFamily="50" charset="-128"/>
                        </a:rPr>
                        <a:t>小学校：</a:t>
                      </a:r>
                      <a:r>
                        <a:rPr kumimoji="1" lang="en-US" altLang="zh-CN" sz="800" dirty="0">
                          <a:solidFill>
                            <a:schemeClr val="tx1"/>
                          </a:solidFill>
                          <a:latin typeface="Meiryo UI" panose="020B0604030504040204" pitchFamily="50" charset="-128"/>
                          <a:ea typeface="Meiryo UI" panose="020B0604030504040204" pitchFamily="50" charset="-128"/>
                        </a:rPr>
                        <a:t>127.5</a:t>
                      </a:r>
                      <a:r>
                        <a:rPr kumimoji="1" lang="zh-CN" altLang="en-US" sz="800" dirty="0">
                          <a:solidFill>
                            <a:schemeClr val="tx1"/>
                          </a:solidFill>
                          <a:latin typeface="Meiryo UI" panose="020B0604030504040204" pitchFamily="50" charset="-128"/>
                          <a:ea typeface="Meiryo UI" panose="020B0604030504040204" pitchFamily="50" charset="-128"/>
                        </a:rPr>
                        <a:t>件</a:t>
                      </a:r>
                      <a:endParaRPr kumimoji="1" lang="en-US" altLang="zh-CN" sz="800" dirty="0">
                        <a:solidFill>
                          <a:schemeClr val="tx1"/>
                        </a:solidFill>
                        <a:latin typeface="Meiryo UI" panose="020B0604030504040204" pitchFamily="50" charset="-128"/>
                        <a:ea typeface="Meiryo UI" panose="020B0604030504040204" pitchFamily="50" charset="-128"/>
                      </a:endParaRPr>
                    </a:p>
                    <a:p>
                      <a:pPr algn="l"/>
                      <a:r>
                        <a:rPr kumimoji="1" lang="zh-CN" altLang="en-US" sz="800" dirty="0">
                          <a:solidFill>
                            <a:schemeClr val="tx1"/>
                          </a:solidFill>
                          <a:latin typeface="Meiryo UI" panose="020B0604030504040204" pitchFamily="50" charset="-128"/>
                          <a:ea typeface="Meiryo UI" panose="020B0604030504040204" pitchFamily="50" charset="-128"/>
                        </a:rPr>
                        <a:t>中学校：</a:t>
                      </a:r>
                      <a:r>
                        <a:rPr kumimoji="1" lang="en-US" altLang="zh-CN" sz="800" dirty="0">
                          <a:solidFill>
                            <a:schemeClr val="tx1"/>
                          </a:solidFill>
                          <a:latin typeface="Meiryo UI" panose="020B0604030504040204" pitchFamily="50" charset="-128"/>
                          <a:ea typeface="Meiryo UI" panose="020B0604030504040204" pitchFamily="50" charset="-128"/>
                        </a:rPr>
                        <a:t>85.0</a:t>
                      </a:r>
                      <a:r>
                        <a:rPr kumimoji="1" lang="zh-CN" altLang="en-US" sz="800" dirty="0">
                          <a:solidFill>
                            <a:schemeClr val="tx1"/>
                          </a:solidFill>
                          <a:latin typeface="Meiryo UI" panose="020B0604030504040204" pitchFamily="50" charset="-128"/>
                          <a:ea typeface="Meiryo UI" panose="020B0604030504040204" pitchFamily="50" charset="-128"/>
                        </a:rPr>
                        <a:t>件</a:t>
                      </a:r>
                    </a:p>
                    <a:p>
                      <a:pPr algn="l"/>
                      <a:r>
                        <a:rPr kumimoji="1" lang="zh-CN" altLang="en-US" sz="800" dirty="0">
                          <a:solidFill>
                            <a:schemeClr val="tx1"/>
                          </a:solidFill>
                          <a:latin typeface="Meiryo UI" panose="020B0604030504040204" pitchFamily="50" charset="-128"/>
                          <a:ea typeface="Meiryo UI" panose="020B0604030504040204" pitchFamily="50" charset="-128"/>
                        </a:rPr>
                        <a:t>高校：</a:t>
                      </a:r>
                      <a:r>
                        <a:rPr kumimoji="1" lang="en-US" altLang="zh-CN" sz="800" dirty="0">
                          <a:solidFill>
                            <a:schemeClr val="tx1"/>
                          </a:solidFill>
                          <a:latin typeface="Meiryo UI" panose="020B0604030504040204" pitchFamily="50" charset="-128"/>
                          <a:ea typeface="Meiryo UI" panose="020B0604030504040204" pitchFamily="50" charset="-128"/>
                        </a:rPr>
                        <a:t>4.9</a:t>
                      </a:r>
                      <a:r>
                        <a:rPr kumimoji="1" lang="zh-CN" altLang="en-US" sz="800" dirty="0">
                          <a:solidFill>
                            <a:schemeClr val="tx1"/>
                          </a:solidFill>
                          <a:latin typeface="Meiryo UI" panose="020B0604030504040204" pitchFamily="50" charset="-128"/>
                          <a:ea typeface="Meiryo UI" panose="020B0604030504040204" pitchFamily="50" charset="-128"/>
                        </a:rPr>
                        <a:t>件</a:t>
                      </a:r>
                      <a:endParaRPr kumimoji="1" lang="en-US" altLang="zh-CN" sz="800" dirty="0">
                        <a:solidFill>
                          <a:schemeClr val="tx1"/>
                        </a:solidFill>
                        <a:latin typeface="Meiryo UI" panose="020B0604030504040204" pitchFamily="50" charset="-128"/>
                        <a:ea typeface="Meiryo UI" panose="020B0604030504040204" pitchFamily="50" charset="-128"/>
                      </a:endParaRPr>
                    </a:p>
                    <a:p>
                      <a:pPr algn="l"/>
                      <a:r>
                        <a:rPr kumimoji="1" lang="zh-CN" altLang="en-US" sz="800" dirty="0">
                          <a:solidFill>
                            <a:schemeClr val="tx1"/>
                          </a:solidFill>
                          <a:latin typeface="Meiryo UI" panose="020B0604030504040204" pitchFamily="50" charset="-128"/>
                          <a:ea typeface="Meiryo UI" panose="020B0604030504040204" pitchFamily="50" charset="-128"/>
                        </a:rPr>
                        <a:t>支援学校：</a:t>
                      </a:r>
                      <a:r>
                        <a:rPr kumimoji="1" lang="en-US" altLang="zh-CN" sz="800" dirty="0">
                          <a:solidFill>
                            <a:schemeClr val="tx1"/>
                          </a:solidFill>
                          <a:latin typeface="Meiryo UI" panose="020B0604030504040204" pitchFamily="50" charset="-128"/>
                          <a:ea typeface="Meiryo UI" panose="020B0604030504040204" pitchFamily="50" charset="-128"/>
                        </a:rPr>
                        <a:t>17.9</a:t>
                      </a:r>
                      <a:r>
                        <a:rPr kumimoji="1" lang="zh-CN" altLang="en-US" sz="800" dirty="0">
                          <a:solidFill>
                            <a:schemeClr val="tx1"/>
                          </a:solidFill>
                          <a:latin typeface="Meiryo UI" panose="020B0604030504040204" pitchFamily="50" charset="-128"/>
                          <a:ea typeface="Meiryo UI" panose="020B0604030504040204" pitchFamily="50" charset="-128"/>
                        </a:rPr>
                        <a:t>件</a:t>
                      </a:r>
                      <a:endParaRPr kumimoji="1" lang="en-US" altLang="zh-CN"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905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solidFill>
                      <a:srgbClr val="E7F2F0"/>
                    </a:solidFill>
                  </a:tcPr>
                </a:tc>
                <a:extLst>
                  <a:ext uri="{0D108BD9-81ED-4DB2-BD59-A6C34878D82A}">
                    <a16:rowId xmlns:a16="http://schemas.microsoft.com/office/drawing/2014/main" val="2632802149"/>
                  </a:ext>
                </a:extLst>
              </a:tr>
            </a:tbl>
          </a:graphicData>
        </a:graphic>
      </p:graphicFrame>
      <p:sp>
        <p:nvSpPr>
          <p:cNvPr id="21" name="正方形/長方形 20">
            <a:extLst>
              <a:ext uri="{FF2B5EF4-FFF2-40B4-BE49-F238E27FC236}">
                <a16:creationId xmlns:a16="http://schemas.microsoft.com/office/drawing/2014/main" id="{E5039375-4F06-4FB3-9410-7C9F8BAE61E4}"/>
              </a:ext>
            </a:extLst>
          </p:cNvPr>
          <p:cNvSpPr/>
          <p:nvPr/>
        </p:nvSpPr>
        <p:spPr>
          <a:xfrm>
            <a:off x="590702" y="5405188"/>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a:t>
            </a:r>
            <a:endPar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透明性が高く、分かりやすい、包括的な基盤を提供するものとして、平成 </a:t>
            </a:r>
            <a:r>
              <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9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22" name="グループ化 21">
            <a:extLst>
              <a:ext uri="{FF2B5EF4-FFF2-40B4-BE49-F238E27FC236}">
                <a16:creationId xmlns:a16="http://schemas.microsoft.com/office/drawing/2014/main" id="{2219E392-15A0-49DC-B13D-CF0D3FBEBC8B}"/>
              </a:ext>
            </a:extLst>
          </p:cNvPr>
          <p:cNvGrpSpPr/>
          <p:nvPr/>
        </p:nvGrpSpPr>
        <p:grpSpPr>
          <a:xfrm>
            <a:off x="5135876" y="675114"/>
            <a:ext cx="3864615" cy="402637"/>
            <a:chOff x="4259392" y="37449"/>
            <a:chExt cx="4745764" cy="459309"/>
          </a:xfrm>
        </p:grpSpPr>
        <p:pic>
          <p:nvPicPr>
            <p:cNvPr id="23" name="Picture 2">
              <a:extLst>
                <a:ext uri="{FF2B5EF4-FFF2-40B4-BE49-F238E27FC236}">
                  <a16:creationId xmlns:a16="http://schemas.microsoft.com/office/drawing/2014/main" id="{7BB52FDB-3F51-4118-AC28-AB0039FB3334}"/>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a:extLst>
                <a:ext uri="{FF2B5EF4-FFF2-40B4-BE49-F238E27FC236}">
                  <a16:creationId xmlns:a16="http://schemas.microsoft.com/office/drawing/2014/main" id="{8021688F-E4C4-46B2-8862-DD7EAFD238A2}"/>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77463E87-E989-4FEC-81B2-F4F0AA9B9AC9}"/>
                </a:ext>
              </a:extLst>
            </p:cNvPr>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6" name="Picture 9">
              <a:extLst>
                <a:ext uri="{FF2B5EF4-FFF2-40B4-BE49-F238E27FC236}">
                  <a16:creationId xmlns:a16="http://schemas.microsoft.com/office/drawing/2014/main" id="{86348A8F-A8C6-48D5-A4F6-0124580E9DA2}"/>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a:extLst>
                <a:ext uri="{FF2B5EF4-FFF2-40B4-BE49-F238E27FC236}">
                  <a16:creationId xmlns:a16="http://schemas.microsoft.com/office/drawing/2014/main" id="{F4545291-550E-499B-B27F-B2D734526ADB}"/>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8" name="図 27">
              <a:extLst>
                <a:ext uri="{FF2B5EF4-FFF2-40B4-BE49-F238E27FC236}">
                  <a16:creationId xmlns:a16="http://schemas.microsoft.com/office/drawing/2014/main" id="{492F3662-BC4F-4360-9B04-C65861FA461E}"/>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29" name="図 28">
              <a:extLst>
                <a:ext uri="{FF2B5EF4-FFF2-40B4-BE49-F238E27FC236}">
                  <a16:creationId xmlns:a16="http://schemas.microsoft.com/office/drawing/2014/main" id="{0F8FFFC5-FD74-4036-ABC0-51E17808DBFA}"/>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0" name="Picture 12">
              <a:extLst>
                <a:ext uri="{FF2B5EF4-FFF2-40B4-BE49-F238E27FC236}">
                  <a16:creationId xmlns:a16="http://schemas.microsoft.com/office/drawing/2014/main" id="{AE81283A-F4CF-43BD-AA14-5C8AA3FC17C2}"/>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a:extLst>
                <a:ext uri="{FF2B5EF4-FFF2-40B4-BE49-F238E27FC236}">
                  <a16:creationId xmlns:a16="http://schemas.microsoft.com/office/drawing/2014/main" id="{A2AA4373-97E9-4AAA-8C7B-DB3B93D41E01}"/>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7">
              <a:extLst>
                <a:ext uri="{FF2B5EF4-FFF2-40B4-BE49-F238E27FC236}">
                  <a16:creationId xmlns:a16="http://schemas.microsoft.com/office/drawing/2014/main" id="{537972B2-339C-401F-90E0-00812921231C}"/>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3" name="テキスト ボックス 32">
            <a:extLst>
              <a:ext uri="{FF2B5EF4-FFF2-40B4-BE49-F238E27FC236}">
                <a16:creationId xmlns:a16="http://schemas.microsoft.com/office/drawing/2014/main" id="{972FC509-C35F-44A0-9708-0D165089A6AE}"/>
              </a:ext>
            </a:extLst>
          </p:cNvPr>
          <p:cNvSpPr txBox="1"/>
          <p:nvPr/>
        </p:nvSpPr>
        <p:spPr>
          <a:xfrm>
            <a:off x="642402" y="588224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
        <p:nvSpPr>
          <p:cNvPr id="35" name="正方形/長方形 34">
            <a:extLst>
              <a:ext uri="{FF2B5EF4-FFF2-40B4-BE49-F238E27FC236}">
                <a16:creationId xmlns:a16="http://schemas.microsoft.com/office/drawing/2014/main" id="{3EF891B1-AFAD-474F-9813-B375E2B63827}"/>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96101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6" y="588716"/>
            <a:ext cx="8856984" cy="261866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基本目標②　</a:t>
            </a:r>
            <a:r>
              <a:rPr kumimoji="0" lang="ja-JP" altLang="en-US" sz="1600" b="1" dirty="0">
                <a:latin typeface="Meiryo UI" panose="020B0604030504040204" pitchFamily="50" charset="-128"/>
                <a:ea typeface="Meiryo UI" panose="020B0604030504040204" pitchFamily="50" charset="-128"/>
              </a:rPr>
              <a:t>結婚・出産・子育ての希望をかなえる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marR="0" lvl="0" indent="1588"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将来のライフプランを考え日々の生活や健康と向き合うプレコンセプションケアの推進や待機児童の解消等をはじめとする出産・子育て</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支援等の取組を進めました。また、</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出産・育児等によりキャリアブランクのある女性への就業支援等、女性の活躍支援に取り組みました。</a:t>
            </a:r>
            <a:endPar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500"/>
              </a:lnSpc>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○就業率（女性）：</a:t>
            </a:r>
            <a:r>
              <a:rPr lang="en-US" altLang="ja-JP" sz="1400" dirty="0"/>
              <a:t>KPI</a:t>
            </a:r>
            <a:r>
              <a:rPr lang="ja-JP" altLang="en-US" sz="1400" dirty="0"/>
              <a:t>目標値に到達しました。</a:t>
            </a:r>
            <a:endParaRPr lang="en-US" altLang="ja-JP" sz="1400" dirty="0"/>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t>合計特殊出生率：</a:t>
            </a:r>
            <a:r>
              <a:rPr kumimoji="1" lang="en-US" altLang="ja-JP" sz="1400" kern="1200" dirty="0"/>
              <a:t>KPI</a:t>
            </a:r>
            <a:r>
              <a:rPr kumimoji="1" lang="ja-JP" altLang="en-US" sz="1400" kern="1200" dirty="0"/>
              <a:t>目標値には到達せず、全国</a:t>
            </a:r>
            <a:r>
              <a:rPr lang="ja-JP" altLang="en-US" sz="1400" dirty="0"/>
              <a:t>との</a:t>
            </a:r>
            <a:r>
              <a:rPr kumimoji="1" lang="ja-JP" altLang="en-US" sz="1400" kern="1200" dirty="0"/>
              <a:t>差は策定時と変わらず横ばいでした。</a:t>
            </a:r>
            <a:endParaRPr kumimoji="1" lang="en-US" altLang="ja-JP" sz="1400" kern="1200" dirty="0"/>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t>女性活躍推進法に基づく推進計画の策定市町村数</a:t>
            </a:r>
            <a:endParaRPr kumimoji="1" lang="en-US" altLang="ja-JP" sz="1400" kern="1200" dirty="0"/>
          </a:p>
          <a:p>
            <a:pPr marL="265113" indent="179388" algn="just"/>
            <a:r>
              <a:rPr kumimoji="1" lang="ja-JP" altLang="en-US" sz="1400" kern="1200" dirty="0"/>
              <a:t>：</a:t>
            </a:r>
            <a:r>
              <a:rPr kumimoji="1" lang="en-US" altLang="ja-JP" sz="1400" kern="1200" dirty="0"/>
              <a:t>KPI</a:t>
            </a:r>
            <a:r>
              <a:rPr kumimoji="1" lang="ja-JP" altLang="en-US" sz="1400" kern="1200" dirty="0"/>
              <a:t>目標値には到達しませんでしたが、策定時</a:t>
            </a:r>
            <a:r>
              <a:rPr lang="ja-JP" altLang="en-US" sz="1400" dirty="0"/>
              <a:t>から</a:t>
            </a:r>
            <a:r>
              <a:rPr kumimoji="1" lang="ja-JP" altLang="en-US" sz="1400" kern="1200" dirty="0"/>
              <a:t>１市町村増加しました。</a:t>
            </a:r>
            <a:endParaRPr kumimoji="1" lang="en-US" altLang="ja-JP" sz="1400" kern="1200" dirty="0"/>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4</a:t>
            </a:fld>
            <a:endParaRPr lang="ja-JP" altLang="en-US">
              <a:solidFill>
                <a:prstClr val="black"/>
              </a:solidFill>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a:extLst>
              <a:ext uri="{FF2B5EF4-FFF2-40B4-BE49-F238E27FC236}">
                <a16:creationId xmlns:a16="http://schemas.microsoft.com/office/drawing/2014/main" id="{CB3C70BE-897F-4161-99BF-7E7CD643A84A}"/>
              </a:ext>
            </a:extLst>
          </p:cNvPr>
          <p:cNvSpPr txBox="1"/>
          <p:nvPr/>
        </p:nvSpPr>
        <p:spPr>
          <a:xfrm>
            <a:off x="532347" y="645223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6" name="表 15">
            <a:extLst>
              <a:ext uri="{FF2B5EF4-FFF2-40B4-BE49-F238E27FC236}">
                <a16:creationId xmlns:a16="http://schemas.microsoft.com/office/drawing/2014/main" id="{85243FCE-D5A9-41D8-9631-1B71858C6832}"/>
              </a:ext>
            </a:extLst>
          </p:cNvPr>
          <p:cNvGraphicFramePr>
            <a:graphicFrameLocks noGrp="1"/>
          </p:cNvGraphicFramePr>
          <p:nvPr>
            <p:extLst>
              <p:ext uri="{D42A27DB-BD31-4B8C-83A1-F6EECF244321}">
                <p14:modId xmlns:p14="http://schemas.microsoft.com/office/powerpoint/2010/main" val="2088929704"/>
              </p:ext>
            </p:extLst>
          </p:nvPr>
        </p:nvGraphicFramePr>
        <p:xfrm>
          <a:off x="360000" y="3185589"/>
          <a:ext cx="8424000" cy="2975001"/>
        </p:xfrm>
        <a:graphic>
          <a:graphicData uri="http://schemas.openxmlformats.org/drawingml/2006/table">
            <a:tbl>
              <a:tblPr firstRow="1" bandRow="1">
                <a:tableStyleId>{93296810-A885-4BE3-A3E7-6D5BEEA58F35}</a:tableStyleId>
              </a:tblPr>
              <a:tblGrid>
                <a:gridCol w="360000">
                  <a:extLst>
                    <a:ext uri="{9D8B030D-6E8A-4147-A177-3AD203B41FA5}">
                      <a16:colId xmlns:a16="http://schemas.microsoft.com/office/drawing/2014/main" val="2676916934"/>
                    </a:ext>
                  </a:extLst>
                </a:gridCol>
                <a:gridCol w="1872000">
                  <a:extLst>
                    <a:ext uri="{9D8B030D-6E8A-4147-A177-3AD203B41FA5}">
                      <a16:colId xmlns:a16="http://schemas.microsoft.com/office/drawing/2014/main" val="1433173782"/>
                    </a:ext>
                  </a:extLst>
                </a:gridCol>
                <a:gridCol w="936000">
                  <a:extLst>
                    <a:ext uri="{9D8B030D-6E8A-4147-A177-3AD203B41FA5}">
                      <a16:colId xmlns:a16="http://schemas.microsoft.com/office/drawing/2014/main" val="1700687111"/>
                    </a:ext>
                  </a:extLst>
                </a:gridCol>
                <a:gridCol w="1476000">
                  <a:extLst>
                    <a:ext uri="{9D8B030D-6E8A-4147-A177-3AD203B41FA5}">
                      <a16:colId xmlns:a16="http://schemas.microsoft.com/office/drawing/2014/main" val="304697467"/>
                    </a:ext>
                  </a:extLst>
                </a:gridCol>
                <a:gridCol w="720000">
                  <a:extLst>
                    <a:ext uri="{9D8B030D-6E8A-4147-A177-3AD203B41FA5}">
                      <a16:colId xmlns:a16="http://schemas.microsoft.com/office/drawing/2014/main" val="64022664"/>
                    </a:ext>
                  </a:extLst>
                </a:gridCol>
                <a:gridCol w="1260000">
                  <a:extLst>
                    <a:ext uri="{9D8B030D-6E8A-4147-A177-3AD203B41FA5}">
                      <a16:colId xmlns:a16="http://schemas.microsoft.com/office/drawing/2014/main" val="1469281846"/>
                    </a:ext>
                  </a:extLst>
                </a:gridCol>
                <a:gridCol w="1800000">
                  <a:extLst>
                    <a:ext uri="{9D8B030D-6E8A-4147-A177-3AD203B41FA5}">
                      <a16:colId xmlns:a16="http://schemas.microsoft.com/office/drawing/2014/main" val="3061400256"/>
                    </a:ext>
                  </a:extLst>
                </a:gridCol>
              </a:tblGrid>
              <a:tr h="4318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1774114639"/>
                  </a:ext>
                </a:extLst>
              </a:tr>
              <a:tr h="375749">
                <a:tc>
                  <a:txBody>
                    <a:bodyPr/>
                    <a:lstStyle/>
                    <a:p>
                      <a:pPr marL="0" marR="0" lvl="0" indent="0" algn="ctr" defTabSz="914400" rtl="0" eaLnBrk="1" fontAlgn="auto" latinLnBrk="0" hangingPunct="1">
                        <a:lnSpc>
                          <a:spcPct val="100000"/>
                        </a:lnSpc>
                        <a:spcBef>
                          <a:spcPts val="0"/>
                        </a:spcBef>
                        <a:spcAft>
                          <a:spcPts val="0"/>
                        </a:spcAft>
                        <a:buClrTx/>
                        <a:buSzTx/>
                        <a:buFont typeface="Meiryo UI" panose="020B0604030504040204" pitchFamily="50" charset="-128"/>
                        <a:buNone/>
                        <a:tabLst/>
                        <a:defRPr/>
                      </a:pPr>
                      <a:r>
                        <a:rPr kumimoji="1" lang="ja-JP" altLang="en-US" sz="1000" b="1" kern="1200" dirty="0">
                          <a:solidFill>
                            <a:schemeClr val="tx1"/>
                          </a:solidFill>
                          <a:latin typeface="+mn-lt"/>
                          <a:ea typeface="+mn-ea"/>
                          <a:cs typeface="+mn-cs"/>
                        </a:rPr>
                        <a:t>７</a:t>
                      </a:r>
                    </a:p>
                  </a:txBody>
                  <a:tcPr marL="74295" marR="74295" marT="37148" marB="37148"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Meiryo UI" panose="020B0604030504040204" pitchFamily="50" charset="-128"/>
                        <a:buChar char="○"/>
                        <a:tabLst/>
                        <a:defRPr/>
                      </a:pPr>
                      <a:r>
                        <a:rPr kumimoji="1" lang="ja-JP" altLang="en-US" sz="1000" b="1" kern="1200" dirty="0">
                          <a:solidFill>
                            <a:schemeClr val="tx1"/>
                          </a:solidFill>
                        </a:rPr>
                        <a:t>就業率（女性）</a:t>
                      </a:r>
                      <a:br>
                        <a:rPr kumimoji="1" lang="en-US" altLang="ja-JP" sz="1000" b="1" kern="1200" dirty="0">
                          <a:solidFill>
                            <a:schemeClr val="tx1"/>
                          </a:solidFill>
                        </a:rPr>
                      </a:br>
                      <a:r>
                        <a:rPr kumimoji="1" lang="ja-JP" altLang="en-US" sz="1000" b="1" kern="1200" dirty="0">
                          <a:solidFill>
                            <a:schemeClr val="tx1"/>
                          </a:solidFill>
                        </a:rPr>
                        <a:t>：全国平均を上回る</a:t>
                      </a:r>
                      <a:endParaRPr kumimoji="1" lang="ja-JP" altLang="en-US" sz="1000" b="1" kern="1200" dirty="0">
                        <a:solidFill>
                          <a:schemeClr val="tx1"/>
                        </a:solidFill>
                        <a:latin typeface="+mn-lt"/>
                        <a:ea typeface="+mn-ea"/>
                        <a:cs typeface="+mn-cs"/>
                      </a:endParaRP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000" kern="1200" dirty="0">
                          <a:solidFill>
                            <a:schemeClr val="tx1"/>
                          </a:solidFill>
                        </a:rPr>
                        <a:t>【2023</a:t>
                      </a:r>
                      <a:r>
                        <a:rPr kumimoji="1" lang="zh-CN" altLang="en-US" sz="1000" kern="1200" dirty="0">
                          <a:solidFill>
                            <a:schemeClr val="tx1"/>
                          </a:solidFill>
                        </a:rPr>
                        <a:t>年</a:t>
                      </a:r>
                      <a:r>
                        <a:rPr kumimoji="1" lang="en-US" altLang="zh-CN" sz="1000" kern="1200" dirty="0">
                          <a:solidFill>
                            <a:schemeClr val="tx1"/>
                          </a:solidFill>
                        </a:rPr>
                        <a:t>】</a:t>
                      </a:r>
                      <a:br>
                        <a:rPr kumimoji="1" lang="en-US" altLang="zh-CN" sz="1000" kern="1200" dirty="0">
                          <a:solidFill>
                            <a:schemeClr val="tx1"/>
                          </a:solidFill>
                        </a:rPr>
                      </a:br>
                      <a:r>
                        <a:rPr kumimoji="1" lang="en-US" altLang="zh-CN" sz="1000" kern="1200" dirty="0">
                          <a:solidFill>
                            <a:schemeClr val="tx1"/>
                          </a:solidFill>
                        </a:rPr>
                        <a:t> 52.6%</a:t>
                      </a:r>
                      <a:br>
                        <a:rPr kumimoji="1" lang="en-US" altLang="zh-CN" sz="1000" kern="1200" dirty="0">
                          <a:solidFill>
                            <a:schemeClr val="tx1"/>
                          </a:solidFill>
                        </a:rPr>
                      </a:br>
                      <a:r>
                        <a:rPr kumimoji="1" lang="ja-JP" altLang="en-US" sz="1000" kern="1200" dirty="0">
                          <a:solidFill>
                            <a:schemeClr val="tx1"/>
                          </a:solidFill>
                        </a:rPr>
                        <a:t>（</a:t>
                      </a:r>
                      <a:r>
                        <a:rPr kumimoji="1" lang="zh-CN" altLang="en-US" sz="1000" kern="1200" dirty="0">
                          <a:solidFill>
                            <a:schemeClr val="tx1"/>
                          </a:solidFill>
                        </a:rPr>
                        <a:t>全国</a:t>
                      </a:r>
                      <a:endParaRPr kumimoji="1" lang="en-US" altLang="zh-CN" sz="1000" kern="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chemeClr val="tx1"/>
                          </a:solidFill>
                        </a:rPr>
                        <a:t>　：</a:t>
                      </a:r>
                      <a:r>
                        <a:rPr kumimoji="1" lang="en-US" altLang="zh-CN" sz="1000" kern="1200" dirty="0">
                          <a:solidFill>
                            <a:schemeClr val="tx1"/>
                          </a:solidFill>
                        </a:rPr>
                        <a:t>53.6%</a:t>
                      </a:r>
                      <a:r>
                        <a:rPr kumimoji="1" lang="ja-JP" altLang="en-US" sz="1000" kern="1200" dirty="0">
                          <a:solidFill>
                            <a:schemeClr val="tx1"/>
                          </a:solidFill>
                        </a:rPr>
                        <a:t>）</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tcPr>
                </a:tc>
                <a:tc>
                  <a:txBody>
                    <a:bodyPr/>
                    <a:lstStyle/>
                    <a:p>
                      <a:pPr algn="l"/>
                      <a:r>
                        <a:rPr kumimoji="1" lang="en-US" altLang="ja-JP" sz="1000" dirty="0">
                          <a:solidFill>
                            <a:schemeClr val="tx1"/>
                          </a:solidFill>
                        </a:rPr>
                        <a:t>【</a:t>
                      </a:r>
                      <a:r>
                        <a:rPr kumimoji="1" lang="en-US" altLang="zh-CN" sz="1000" dirty="0">
                          <a:solidFill>
                            <a:schemeClr val="tx1"/>
                          </a:solidFill>
                        </a:rPr>
                        <a:t>2025</a:t>
                      </a:r>
                      <a:r>
                        <a:rPr kumimoji="1" lang="zh-CN" altLang="en-US" sz="1000" dirty="0">
                          <a:solidFill>
                            <a:schemeClr val="tx1"/>
                          </a:solidFill>
                        </a:rPr>
                        <a:t>年</a:t>
                      </a:r>
                      <a:r>
                        <a:rPr kumimoji="1" lang="en-US" altLang="ja-JP" sz="1000" dirty="0">
                          <a:solidFill>
                            <a:schemeClr val="tx1"/>
                          </a:solidFill>
                        </a:rPr>
                        <a:t>】</a:t>
                      </a:r>
                      <a:endParaRPr kumimoji="1" lang="en-US" altLang="zh-CN" sz="1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000" dirty="0">
                          <a:solidFill>
                            <a:schemeClr val="tx1"/>
                          </a:solidFill>
                        </a:rPr>
                        <a:t>55.2</a:t>
                      </a:r>
                      <a:r>
                        <a:rPr kumimoji="1" lang="zh-CN" altLang="en-US" sz="1000" dirty="0">
                          <a:solidFill>
                            <a:schemeClr val="tx1"/>
                          </a:solidFill>
                        </a:rPr>
                        <a:t>％</a:t>
                      </a:r>
                      <a:r>
                        <a:rPr kumimoji="1" lang="ja-JP" altLang="en-US" sz="1000" dirty="0">
                          <a:solidFill>
                            <a:schemeClr val="tx1"/>
                          </a:solidFill>
                        </a:rPr>
                        <a:t>　</a:t>
                      </a:r>
                      <a:r>
                        <a:rPr kumimoji="1" lang="en-US" altLang="ja-JP" sz="1000" dirty="0">
                          <a:solidFill>
                            <a:schemeClr val="tx1"/>
                          </a:solidFill>
                        </a:rPr>
                        <a:t>〔</a:t>
                      </a:r>
                      <a:r>
                        <a:rPr kumimoji="1" lang="en-US" altLang="ja-JP" sz="1000" dirty="0">
                          <a:solidFill>
                            <a:schemeClr val="tx1"/>
                          </a:solidFill>
                          <a:latin typeface="Meiryo UI" panose="020B0604030504040204" pitchFamily="50" charset="-128"/>
                          <a:ea typeface="Meiryo UI" panose="020B0604030504040204" pitchFamily="50" charset="-128"/>
                        </a:rPr>
                        <a:t>+2.6</a:t>
                      </a:r>
                      <a:r>
                        <a:rPr kumimoji="1" lang="en-US" altLang="ja-JP" sz="1000" dirty="0">
                          <a:solidFill>
                            <a:schemeClr val="tx1"/>
                          </a:solidFill>
                        </a:rPr>
                        <a:t>〕</a:t>
                      </a:r>
                      <a:endParaRPr kumimoji="1" lang="en-US" altLang="zh-CN" sz="1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（全国：</a:t>
                      </a:r>
                      <a:r>
                        <a:rPr kumimoji="1" lang="en-US" altLang="zh-CN" sz="1000" dirty="0">
                          <a:solidFill>
                            <a:schemeClr val="tx1"/>
                          </a:solidFill>
                        </a:rPr>
                        <a:t>55.1%</a:t>
                      </a:r>
                      <a:r>
                        <a:rPr kumimoji="1" lang="ja-JP" altLang="en-US" sz="1000" dirty="0">
                          <a:solidFill>
                            <a:schemeClr val="tx1"/>
                          </a:solidFill>
                        </a:rPr>
                        <a:t>、</a:t>
                      </a:r>
                      <a:endParaRPr kumimoji="1" lang="en-US" altLang="ja-JP" sz="1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rPr>
                        <a:t>　 対全国差：</a:t>
                      </a:r>
                      <a:r>
                        <a:rPr kumimoji="1" lang="en-US" altLang="ja-JP" sz="1000" dirty="0">
                          <a:solidFill>
                            <a:schemeClr val="tx1"/>
                          </a:solidFill>
                        </a:rPr>
                        <a:t>+0.1</a:t>
                      </a:r>
                      <a:r>
                        <a:rPr kumimoji="1" lang="ja-JP" altLang="en-US" sz="1000" dirty="0">
                          <a:solidFill>
                            <a:schemeClr val="tx1"/>
                          </a:solidFill>
                        </a:rPr>
                        <a:t>）</a:t>
                      </a: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rPr>
                        <a:t>A</a:t>
                      </a:r>
                      <a:endParaRPr kumimoji="1" lang="ja-JP" altLang="en-US" sz="1400" b="1"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Meiryo UI" panose="020B0604030504040204" pitchFamily="50" charset="-128"/>
                          <a:ea typeface="Meiryo UI" panose="020B0604030504040204" pitchFamily="50" charset="-128"/>
                        </a:rPr>
                        <a:t>女性の有業率</a:t>
                      </a:r>
                      <a:endParaRPr kumimoji="1" lang="en-US" altLang="ja-JP" sz="800" b="0"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rPr>
                        <a:t>【2022</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p>
                  </a:txBody>
                  <a:tcPr marL="74295" marR="74295" marT="37148" marB="37148" anchor="ctr"/>
                </a:tc>
                <a:tc>
                  <a:txBody>
                    <a:bodyPr/>
                    <a:lstStyle/>
                    <a:p>
                      <a:r>
                        <a:rPr kumimoji="1" lang="en-US" altLang="ja-JP" sz="800" dirty="0">
                          <a:solidFill>
                            <a:schemeClr val="tx1"/>
                          </a:solidFill>
                        </a:rPr>
                        <a:t>【</a:t>
                      </a:r>
                      <a:r>
                        <a:rPr kumimoji="1" lang="ja-JP" altLang="en-US" sz="800" dirty="0">
                          <a:solidFill>
                            <a:schemeClr val="tx1"/>
                          </a:solidFill>
                        </a:rPr>
                        <a:t>大阪府</a:t>
                      </a:r>
                      <a:r>
                        <a:rPr kumimoji="1" lang="en-US" altLang="ja-JP" sz="800" dirty="0">
                          <a:solidFill>
                            <a:schemeClr val="tx1"/>
                          </a:solidFill>
                        </a:rPr>
                        <a:t>】</a:t>
                      </a:r>
                    </a:p>
                    <a:p>
                      <a:r>
                        <a:rPr kumimoji="1" lang="en-US" altLang="ja-JP" sz="800" dirty="0">
                          <a:solidFill>
                            <a:schemeClr val="tx1"/>
                          </a:solidFill>
                        </a:rPr>
                        <a:t>20</a:t>
                      </a:r>
                      <a:r>
                        <a:rPr kumimoji="1" lang="ja-JP" altLang="en-US" sz="800" dirty="0">
                          <a:solidFill>
                            <a:schemeClr val="tx1"/>
                          </a:solidFill>
                        </a:rPr>
                        <a:t>～</a:t>
                      </a:r>
                      <a:r>
                        <a:rPr kumimoji="1" lang="en-US" altLang="ja-JP" sz="800" dirty="0">
                          <a:solidFill>
                            <a:schemeClr val="tx1"/>
                          </a:solidFill>
                        </a:rPr>
                        <a:t>24</a:t>
                      </a:r>
                      <a:r>
                        <a:rPr kumimoji="1" lang="ja-JP" altLang="en-US" sz="800" dirty="0">
                          <a:solidFill>
                            <a:schemeClr val="tx1"/>
                          </a:solidFill>
                        </a:rPr>
                        <a:t>歳：</a:t>
                      </a:r>
                      <a:r>
                        <a:rPr kumimoji="1" lang="en-US" altLang="ja-JP" sz="800" dirty="0">
                          <a:solidFill>
                            <a:schemeClr val="tx1"/>
                          </a:solidFill>
                        </a:rPr>
                        <a:t>69.3</a:t>
                      </a:r>
                      <a:r>
                        <a:rPr kumimoji="1" lang="ja-JP" altLang="en-US" sz="800" dirty="0">
                          <a:solidFill>
                            <a:schemeClr val="tx1"/>
                          </a:solidFill>
                        </a:rPr>
                        <a:t>％（全国</a:t>
                      </a:r>
                      <a:r>
                        <a:rPr kumimoji="1" lang="en-US" altLang="ja-JP" sz="800" dirty="0">
                          <a:solidFill>
                            <a:schemeClr val="tx1"/>
                          </a:solidFill>
                        </a:rPr>
                        <a:t>71.5</a:t>
                      </a:r>
                      <a:r>
                        <a:rPr kumimoji="1" lang="ja-JP" altLang="en-US" sz="800" dirty="0">
                          <a:solidFill>
                            <a:schemeClr val="tx1"/>
                          </a:solidFill>
                        </a:rPr>
                        <a:t>％）</a:t>
                      </a:r>
                      <a:endParaRPr kumimoji="1" lang="en-US" altLang="ja-JP" sz="800" dirty="0">
                        <a:solidFill>
                          <a:schemeClr val="tx1"/>
                        </a:solidFill>
                      </a:endParaRPr>
                    </a:p>
                    <a:p>
                      <a:r>
                        <a:rPr kumimoji="1" lang="en-US" altLang="ja-JP" sz="800" dirty="0">
                          <a:solidFill>
                            <a:schemeClr val="tx1"/>
                          </a:solidFill>
                        </a:rPr>
                        <a:t>25</a:t>
                      </a:r>
                      <a:r>
                        <a:rPr kumimoji="1" lang="ja-JP" altLang="en-US" sz="800" dirty="0">
                          <a:solidFill>
                            <a:schemeClr val="tx1"/>
                          </a:solidFill>
                        </a:rPr>
                        <a:t>～</a:t>
                      </a:r>
                      <a:r>
                        <a:rPr kumimoji="1" lang="en-US" altLang="ja-JP" sz="800" dirty="0">
                          <a:solidFill>
                            <a:schemeClr val="tx1"/>
                          </a:solidFill>
                        </a:rPr>
                        <a:t>29</a:t>
                      </a:r>
                      <a:r>
                        <a:rPr kumimoji="1" lang="ja-JP" altLang="en-US" sz="800" dirty="0">
                          <a:solidFill>
                            <a:schemeClr val="tx1"/>
                          </a:solidFill>
                        </a:rPr>
                        <a:t>歳：</a:t>
                      </a:r>
                      <a:r>
                        <a:rPr kumimoji="1" lang="en-US" altLang="ja-JP" sz="800" dirty="0">
                          <a:solidFill>
                            <a:schemeClr val="tx1"/>
                          </a:solidFill>
                        </a:rPr>
                        <a:t>77.7</a:t>
                      </a:r>
                      <a:r>
                        <a:rPr kumimoji="1" lang="ja-JP" altLang="en-US" sz="800" dirty="0">
                          <a:solidFill>
                            <a:schemeClr val="tx1"/>
                          </a:solidFill>
                        </a:rPr>
                        <a:t>％（全国</a:t>
                      </a:r>
                      <a:r>
                        <a:rPr kumimoji="1" lang="en-US" altLang="ja-JP" sz="800" dirty="0">
                          <a:solidFill>
                            <a:schemeClr val="tx1"/>
                          </a:solidFill>
                        </a:rPr>
                        <a:t>85.1</a:t>
                      </a:r>
                      <a:r>
                        <a:rPr kumimoji="1" lang="ja-JP" altLang="en-US" sz="800" dirty="0">
                          <a:solidFill>
                            <a:schemeClr val="tx1"/>
                          </a:solidFill>
                        </a:rPr>
                        <a:t>％）</a:t>
                      </a:r>
                      <a:endParaRPr kumimoji="1" lang="en-US" altLang="ja-JP" sz="800" dirty="0">
                        <a:solidFill>
                          <a:schemeClr val="tx1"/>
                        </a:solidFill>
                      </a:endParaRPr>
                    </a:p>
                    <a:p>
                      <a:r>
                        <a:rPr kumimoji="1" lang="en-US" altLang="ja-JP" sz="800" dirty="0">
                          <a:solidFill>
                            <a:schemeClr val="tx1"/>
                          </a:solidFill>
                        </a:rPr>
                        <a:t>30</a:t>
                      </a:r>
                      <a:r>
                        <a:rPr kumimoji="1" lang="ja-JP" altLang="en-US" sz="800" dirty="0">
                          <a:solidFill>
                            <a:schemeClr val="tx1"/>
                          </a:solidFill>
                        </a:rPr>
                        <a:t>～</a:t>
                      </a:r>
                      <a:r>
                        <a:rPr kumimoji="1" lang="en-US" altLang="ja-JP" sz="800" dirty="0">
                          <a:solidFill>
                            <a:schemeClr val="tx1"/>
                          </a:solidFill>
                        </a:rPr>
                        <a:t>34</a:t>
                      </a:r>
                      <a:r>
                        <a:rPr kumimoji="1" lang="ja-JP" altLang="en-US" sz="800" dirty="0">
                          <a:solidFill>
                            <a:schemeClr val="tx1"/>
                          </a:solidFill>
                        </a:rPr>
                        <a:t>歳：</a:t>
                      </a:r>
                      <a:r>
                        <a:rPr kumimoji="1" lang="en-US" altLang="ja-JP" sz="800" dirty="0">
                          <a:solidFill>
                            <a:schemeClr val="tx1"/>
                          </a:solidFill>
                        </a:rPr>
                        <a:t>81.9</a:t>
                      </a:r>
                      <a:r>
                        <a:rPr kumimoji="1" lang="ja-JP" altLang="en-US" sz="800" dirty="0">
                          <a:solidFill>
                            <a:schemeClr val="tx1"/>
                          </a:solidFill>
                        </a:rPr>
                        <a:t>％（全国</a:t>
                      </a:r>
                      <a:r>
                        <a:rPr kumimoji="1" lang="en-US" altLang="ja-JP" sz="800" dirty="0">
                          <a:solidFill>
                            <a:schemeClr val="tx1"/>
                          </a:solidFill>
                        </a:rPr>
                        <a:t>81.0</a:t>
                      </a:r>
                      <a:r>
                        <a:rPr kumimoji="1" lang="ja-JP" altLang="en-US" sz="800" dirty="0">
                          <a:solidFill>
                            <a:schemeClr val="tx1"/>
                          </a:solidFill>
                        </a:rPr>
                        <a:t>％）</a:t>
                      </a:r>
                      <a:endParaRPr kumimoji="1" lang="en-US" altLang="ja-JP" sz="800" dirty="0">
                        <a:solidFill>
                          <a:schemeClr val="tx1"/>
                        </a:solidFill>
                      </a:endParaRPr>
                    </a:p>
                    <a:p>
                      <a:r>
                        <a:rPr kumimoji="1" lang="en-US" altLang="ja-JP" sz="800" dirty="0">
                          <a:solidFill>
                            <a:schemeClr val="tx1"/>
                          </a:solidFill>
                        </a:rPr>
                        <a:t>35</a:t>
                      </a:r>
                      <a:r>
                        <a:rPr kumimoji="1" lang="ja-JP" altLang="en-US" sz="800" dirty="0">
                          <a:solidFill>
                            <a:schemeClr val="tx1"/>
                          </a:solidFill>
                        </a:rPr>
                        <a:t>～</a:t>
                      </a:r>
                      <a:r>
                        <a:rPr kumimoji="1" lang="en-US" altLang="ja-JP" sz="800" dirty="0">
                          <a:solidFill>
                            <a:schemeClr val="tx1"/>
                          </a:solidFill>
                        </a:rPr>
                        <a:t>39</a:t>
                      </a:r>
                      <a:r>
                        <a:rPr kumimoji="1" lang="ja-JP" altLang="en-US" sz="800" dirty="0">
                          <a:solidFill>
                            <a:schemeClr val="tx1"/>
                          </a:solidFill>
                        </a:rPr>
                        <a:t>歳：</a:t>
                      </a:r>
                      <a:r>
                        <a:rPr kumimoji="1" lang="en-US" altLang="ja-JP" sz="800" dirty="0">
                          <a:solidFill>
                            <a:schemeClr val="tx1"/>
                          </a:solidFill>
                        </a:rPr>
                        <a:t>76.4</a:t>
                      </a:r>
                      <a:r>
                        <a:rPr kumimoji="1" lang="ja-JP" altLang="en-US" sz="800" dirty="0">
                          <a:solidFill>
                            <a:schemeClr val="tx1"/>
                          </a:solidFill>
                        </a:rPr>
                        <a:t>％（全国</a:t>
                      </a:r>
                      <a:r>
                        <a:rPr kumimoji="1" lang="en-US" altLang="ja-JP" sz="800" dirty="0">
                          <a:solidFill>
                            <a:schemeClr val="tx1"/>
                          </a:solidFill>
                        </a:rPr>
                        <a:t>78.7</a:t>
                      </a:r>
                      <a:r>
                        <a:rPr kumimoji="1" lang="ja-JP" altLang="en-US" sz="800" dirty="0">
                          <a:solidFill>
                            <a:schemeClr val="tx1"/>
                          </a:solidFill>
                        </a:rPr>
                        <a:t>％）</a:t>
                      </a:r>
                    </a:p>
                  </a:txBody>
                  <a:tcPr marL="74295" marR="74295" marT="37148" marB="37148" anchor="ctr"/>
                </a:tc>
                <a:extLst>
                  <a:ext uri="{0D108BD9-81ED-4DB2-BD59-A6C34878D82A}">
                    <a16:rowId xmlns:a16="http://schemas.microsoft.com/office/drawing/2014/main" val="1722019005"/>
                  </a:ext>
                </a:extLst>
              </a:tr>
              <a:tr h="0">
                <a:tc rowSpan="3">
                  <a:txBody>
                    <a:bodyPr/>
                    <a:lstStyle/>
                    <a:p>
                      <a:pPr marL="0" marR="0" lvl="0" indent="0" algn="ctr" defTabSz="914400" rtl="0" eaLnBrk="1" fontAlgn="auto" latinLnBrk="0" hangingPunct="1">
                        <a:lnSpc>
                          <a:spcPct val="100000"/>
                        </a:lnSpc>
                        <a:spcBef>
                          <a:spcPts val="0"/>
                        </a:spcBef>
                        <a:spcAft>
                          <a:spcPts val="0"/>
                        </a:spcAft>
                        <a:buClrTx/>
                        <a:buSzTx/>
                        <a:buFont typeface="Meiryo UI" panose="020B0604030504040204" pitchFamily="50" charset="-128"/>
                        <a:buNone/>
                        <a:tabLst/>
                        <a:defRPr/>
                      </a:pPr>
                      <a:r>
                        <a:rPr kumimoji="1" lang="ja-JP" altLang="en-US" sz="1000" b="1" kern="1200" dirty="0">
                          <a:solidFill>
                            <a:schemeClr val="tx1"/>
                          </a:solidFill>
                          <a:latin typeface="+mn-lt"/>
                          <a:ea typeface="+mn-ea"/>
                          <a:cs typeface="+mn-cs"/>
                        </a:rPr>
                        <a:t>８</a:t>
                      </a:r>
                    </a:p>
                  </a:txBody>
                  <a:tcPr marL="68580" marR="68580" marT="34290" marB="34290" anchor="ctr"/>
                </a:tc>
                <a:tc rowSpan="3">
                  <a:txBody>
                    <a:bodyPr/>
                    <a:lstStyle/>
                    <a:p>
                      <a:pPr marL="171450" marR="0" lvl="0" indent="-171450" algn="l" defTabSz="914400" rtl="0" eaLnBrk="1" fontAlgn="auto" latinLnBrk="0" hangingPunct="1">
                        <a:lnSpc>
                          <a:spcPct val="100000"/>
                        </a:lnSpc>
                        <a:spcBef>
                          <a:spcPts val="0"/>
                        </a:spcBef>
                        <a:spcAft>
                          <a:spcPts val="0"/>
                        </a:spcAft>
                        <a:buClrTx/>
                        <a:buSzTx/>
                        <a:buFont typeface="Meiryo UI" panose="020B0604030504040204" pitchFamily="50" charset="-128"/>
                        <a:buChar char="○"/>
                        <a:tabLst/>
                        <a:defRPr/>
                      </a:pPr>
                      <a:r>
                        <a:rPr kumimoji="1" lang="ja-JP" altLang="en-US" sz="1000" b="1" kern="1200" dirty="0">
                          <a:solidFill>
                            <a:schemeClr val="tx1"/>
                          </a:solidFill>
                        </a:rPr>
                        <a:t>合計特殊出生率</a:t>
                      </a:r>
                      <a:br>
                        <a:rPr kumimoji="1" lang="en-US" altLang="ja-JP" sz="1000" b="1" kern="1200" dirty="0">
                          <a:solidFill>
                            <a:schemeClr val="tx1"/>
                          </a:solidFill>
                        </a:rPr>
                      </a:br>
                      <a:r>
                        <a:rPr kumimoji="1" lang="ja-JP" altLang="en-US" sz="1000" b="1" kern="1200" dirty="0">
                          <a:solidFill>
                            <a:schemeClr val="tx1"/>
                          </a:solidFill>
                        </a:rPr>
                        <a:t>：全国水準の達成・維持を</a:t>
                      </a:r>
                      <a:br>
                        <a:rPr kumimoji="1" lang="en-US" altLang="ja-JP" sz="1000" b="1" kern="1200" dirty="0">
                          <a:solidFill>
                            <a:schemeClr val="tx1"/>
                          </a:solidFill>
                        </a:rPr>
                      </a:br>
                      <a:r>
                        <a:rPr kumimoji="1" lang="ja-JP" altLang="en-US" sz="1000" b="1" kern="1200" dirty="0">
                          <a:solidFill>
                            <a:schemeClr val="tx1"/>
                          </a:solidFill>
                        </a:rPr>
                        <a:t>　 めざす</a:t>
                      </a:r>
                      <a:endParaRPr kumimoji="1" lang="ja-JP" altLang="en-US" sz="1000" b="1" kern="1200" dirty="0">
                        <a:solidFill>
                          <a:schemeClr val="tx1"/>
                        </a:solidFill>
                        <a:latin typeface="+mn-lt"/>
                        <a:ea typeface="+mn-ea"/>
                        <a:cs typeface="+mn-cs"/>
                      </a:endParaRPr>
                    </a:p>
                  </a:txBody>
                  <a:tcPr marL="68580" marR="68580" marT="34290" marB="34290" anchor="ctr"/>
                </a:tc>
                <a:tc rowSpan="3">
                  <a:txBody>
                    <a:bodyPr/>
                    <a:lstStyle/>
                    <a:p>
                      <a:pPr marL="0" algn="l" defTabSz="914400" rtl="0" eaLnBrk="1" fontAlgn="ctr" latinLnBrk="0" hangingPunct="1"/>
                      <a:r>
                        <a:rPr kumimoji="1" lang="en-US" altLang="zh-CN" sz="1000" kern="1200" dirty="0">
                          <a:solidFill>
                            <a:schemeClr val="tx1"/>
                          </a:solidFill>
                        </a:rPr>
                        <a:t> 【2023</a:t>
                      </a:r>
                      <a:r>
                        <a:rPr kumimoji="1" lang="zh-CN" altLang="en-US" sz="1000" kern="1200" dirty="0">
                          <a:solidFill>
                            <a:schemeClr val="tx1"/>
                          </a:solidFill>
                        </a:rPr>
                        <a:t>年</a:t>
                      </a:r>
                      <a:r>
                        <a:rPr kumimoji="1" lang="en-US" altLang="zh-CN" sz="1000" kern="1200" dirty="0">
                          <a:solidFill>
                            <a:schemeClr val="tx1"/>
                          </a:solidFill>
                        </a:rPr>
                        <a:t>】</a:t>
                      </a:r>
                      <a:br>
                        <a:rPr kumimoji="1" lang="en-US" altLang="zh-CN" sz="1000" kern="1200" dirty="0">
                          <a:solidFill>
                            <a:schemeClr val="tx1"/>
                          </a:solidFill>
                        </a:rPr>
                      </a:br>
                      <a:r>
                        <a:rPr kumimoji="1" lang="ja-JP" altLang="en-US" sz="1000" kern="1200" dirty="0">
                          <a:solidFill>
                            <a:schemeClr val="tx1"/>
                          </a:solidFill>
                        </a:rPr>
                        <a:t>　</a:t>
                      </a:r>
                      <a:r>
                        <a:rPr kumimoji="1" lang="en-US" altLang="zh-CN" sz="1000" kern="1200" dirty="0">
                          <a:solidFill>
                            <a:schemeClr val="tx1"/>
                          </a:solidFill>
                        </a:rPr>
                        <a:t>1.19</a:t>
                      </a:r>
                      <a:br>
                        <a:rPr kumimoji="1" lang="en-US" altLang="zh-CN" sz="1000" kern="1200" dirty="0">
                          <a:solidFill>
                            <a:schemeClr val="tx1"/>
                          </a:solidFill>
                        </a:rPr>
                      </a:br>
                      <a:r>
                        <a:rPr kumimoji="1" lang="zh-CN" altLang="en-US" sz="1000" kern="1200" dirty="0">
                          <a:solidFill>
                            <a:schemeClr val="tx1"/>
                          </a:solidFill>
                        </a:rPr>
                        <a:t>（対全国差</a:t>
                      </a:r>
                      <a:endParaRPr kumimoji="1" lang="en-US" altLang="zh-CN" sz="1000" kern="1200" dirty="0">
                        <a:solidFill>
                          <a:schemeClr val="tx1"/>
                        </a:solidFill>
                      </a:endParaRPr>
                    </a:p>
                    <a:p>
                      <a:pPr marL="0" algn="l" defTabSz="914400" rtl="0" eaLnBrk="1" fontAlgn="ctr" latinLnBrk="0" hangingPunct="1"/>
                      <a:r>
                        <a:rPr kumimoji="1" lang="ja-JP" altLang="en-US" sz="1000" kern="1200" dirty="0">
                          <a:solidFill>
                            <a:schemeClr val="tx1"/>
                          </a:solidFill>
                        </a:rPr>
                        <a:t>　　</a:t>
                      </a:r>
                      <a:r>
                        <a:rPr kumimoji="1" lang="zh-CN" altLang="en-US" sz="1000" kern="1200" dirty="0">
                          <a:solidFill>
                            <a:schemeClr val="tx1"/>
                          </a:solidFill>
                        </a:rPr>
                        <a:t>：▲</a:t>
                      </a:r>
                      <a:r>
                        <a:rPr kumimoji="1" lang="en-US" altLang="zh-CN" sz="1000" kern="1200" dirty="0">
                          <a:solidFill>
                            <a:schemeClr val="tx1"/>
                          </a:solidFill>
                        </a:rPr>
                        <a:t>0.01</a:t>
                      </a:r>
                      <a:r>
                        <a:rPr kumimoji="1" lang="ja-JP" altLang="en-US" sz="1000" kern="1200" dirty="0">
                          <a:solidFill>
                            <a:schemeClr val="tx1"/>
                          </a:solidFill>
                        </a:rPr>
                        <a:t>）</a:t>
                      </a:r>
                      <a:endParaRPr kumimoji="1" lang="en-US" altLang="zh-CN" sz="1000" kern="1200" dirty="0">
                        <a:solidFill>
                          <a:schemeClr val="tx1"/>
                        </a:solidFill>
                        <a:latin typeface="+mn-ea"/>
                        <a:ea typeface="+mn-ea"/>
                        <a:cs typeface="+mn-cs"/>
                      </a:endParaRPr>
                    </a:p>
                  </a:txBody>
                  <a:tcPr marL="0" marR="0" marT="0" marB="0" anchor="ctr">
                    <a:lnR w="28575" cap="flat" cmpd="sng" algn="ctr">
                      <a:solidFill>
                        <a:srgbClr val="FF0000"/>
                      </a:solidFill>
                      <a:prstDash val="solid"/>
                      <a:round/>
                      <a:headEnd type="none" w="med" len="med"/>
                      <a:tailEnd type="none" w="med" len="med"/>
                    </a:lnR>
                  </a:tcPr>
                </a:tc>
                <a:tc rowSpan="3">
                  <a:txBody>
                    <a:bodyPr/>
                    <a:lstStyle/>
                    <a:p>
                      <a:pPr algn="l"/>
                      <a:r>
                        <a:rPr kumimoji="1" lang="en-US" altLang="zh-CN" sz="1000" dirty="0">
                          <a:solidFill>
                            <a:schemeClr val="tx1"/>
                          </a:solidFill>
                        </a:rPr>
                        <a:t>【2025</a:t>
                      </a:r>
                      <a:r>
                        <a:rPr kumimoji="1" lang="zh-CN" altLang="en-US" sz="1000" dirty="0">
                          <a:solidFill>
                            <a:schemeClr val="tx1"/>
                          </a:solidFill>
                        </a:rPr>
                        <a:t>年</a:t>
                      </a:r>
                      <a:r>
                        <a:rPr kumimoji="1" lang="en-US" altLang="zh-CN" sz="1000"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1000" dirty="0">
                          <a:solidFill>
                            <a:schemeClr val="tx1"/>
                          </a:solidFill>
                        </a:rPr>
                        <a:t>大阪府　</a:t>
                      </a:r>
                      <a:r>
                        <a:rPr kumimoji="1" lang="en-US" altLang="zh-CN" sz="1000" dirty="0">
                          <a:solidFill>
                            <a:schemeClr val="tx1"/>
                          </a:solidFill>
                        </a:rPr>
                        <a:t>1.13 </a:t>
                      </a:r>
                      <a:r>
                        <a:rPr kumimoji="1" lang="en-US" altLang="ja-JP" sz="1000" dirty="0">
                          <a:solidFill>
                            <a:schemeClr val="tx1"/>
                          </a:solidFill>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0.06</a:t>
                      </a:r>
                      <a:r>
                        <a:rPr kumimoji="1" lang="en-US" altLang="ja-JP" sz="1000"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rPr>
                        <a:t>全国　</a:t>
                      </a:r>
                      <a:r>
                        <a:rPr kumimoji="1" lang="en-US" altLang="ja-JP" sz="1000" dirty="0">
                          <a:solidFill>
                            <a:schemeClr val="tx1"/>
                          </a:solidFill>
                        </a:rPr>
                        <a:t>1.14</a:t>
                      </a:r>
                      <a:endParaRPr kumimoji="1" lang="en-US" altLang="zh-CN" sz="1000" dirty="0">
                        <a:solidFill>
                          <a:schemeClr val="tx1"/>
                        </a:solidFill>
                      </a:endParaRPr>
                    </a:p>
                    <a:p>
                      <a:pPr algn="l"/>
                      <a:r>
                        <a:rPr kumimoji="1" lang="zh-CN" altLang="en-US" sz="1000" dirty="0">
                          <a:solidFill>
                            <a:schemeClr val="tx1"/>
                          </a:solidFill>
                        </a:rPr>
                        <a:t>（対全国差：▲</a:t>
                      </a:r>
                      <a:r>
                        <a:rPr kumimoji="1" lang="en-US" altLang="zh-CN" sz="1000" dirty="0">
                          <a:solidFill>
                            <a:schemeClr val="tx1"/>
                          </a:solidFill>
                        </a:rPr>
                        <a:t>0.01</a:t>
                      </a:r>
                      <a:r>
                        <a:rPr kumimoji="1" lang="zh-CN" altLang="en-US" sz="1000" dirty="0">
                          <a:solidFill>
                            <a:schemeClr val="tx1"/>
                          </a:solidFill>
                        </a:rPr>
                        <a:t>）</a:t>
                      </a:r>
                      <a:endParaRPr kumimoji="1" lang="en-US" altLang="ja-JP" sz="1000" dirty="0">
                        <a:solidFill>
                          <a:schemeClr val="tx1"/>
                        </a:solidFill>
                        <a:latin typeface="+mn-ea"/>
                        <a:ea typeface="+mn-ea"/>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dirty="0">
                          <a:solidFill>
                            <a:schemeClr val="tx1"/>
                          </a:solidFill>
                        </a:rPr>
                        <a:t>C</a:t>
                      </a:r>
                      <a:endParaRPr kumimoji="1" lang="ja-JP" altLang="en-US" sz="1400" b="1" dirty="0">
                        <a:solidFill>
                          <a:schemeClr val="tx1"/>
                        </a:solidFill>
                        <a:latin typeface="+mn-ea"/>
                        <a:ea typeface="+mn-ea"/>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n-ea"/>
                          <a:ea typeface="+mn-ea"/>
                        </a:rPr>
                        <a:t>初婚年齢</a:t>
                      </a:r>
                      <a:endParaRPr kumimoji="1" lang="en-US" altLang="ja-JP" sz="800" dirty="0">
                        <a:solidFill>
                          <a:schemeClr val="tx1"/>
                        </a:solidFill>
                        <a:latin typeface="+mn-ea"/>
                        <a:ea typeface="+mn-ea"/>
                      </a:endParaRPr>
                    </a:p>
                    <a:p>
                      <a:pPr algn="ctr"/>
                      <a:r>
                        <a:rPr kumimoji="1" lang="en-US" altLang="ja-JP" sz="800" dirty="0">
                          <a:solidFill>
                            <a:schemeClr val="tx1"/>
                          </a:solidFill>
                          <a:latin typeface="+mn-ea"/>
                          <a:ea typeface="+mn-ea"/>
                        </a:rPr>
                        <a:t>【2024</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endParaRPr kumimoji="1" lang="ja-JP" altLang="en-US" sz="800" dirty="0">
                        <a:solidFill>
                          <a:schemeClr val="tx1"/>
                        </a:solidFill>
                        <a:latin typeface="+mn-ea"/>
                        <a:ea typeface="+mn-ea"/>
                      </a:endParaRPr>
                    </a:p>
                  </a:txBody>
                  <a:tcPr marL="68580" marR="68580" marT="34290" marB="34290" anchor="ct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p>
                    <a:p>
                      <a:pPr algn="l"/>
                      <a:r>
                        <a:rPr kumimoji="1" lang="ja-JP" altLang="en-US" sz="800" dirty="0">
                          <a:solidFill>
                            <a:schemeClr val="tx1"/>
                          </a:solidFill>
                          <a:latin typeface="+mn-ea"/>
                          <a:ea typeface="+mn-ea"/>
                        </a:rPr>
                        <a:t>女性：</a:t>
                      </a:r>
                      <a:r>
                        <a:rPr kumimoji="1" lang="en-US" altLang="ja-JP" sz="800" dirty="0">
                          <a:solidFill>
                            <a:schemeClr val="tx1"/>
                          </a:solidFill>
                          <a:latin typeface="+mn-ea"/>
                          <a:ea typeface="+mn-ea"/>
                        </a:rPr>
                        <a:t>29.7</a:t>
                      </a:r>
                      <a:r>
                        <a:rPr kumimoji="1" lang="ja-JP" altLang="en-US" sz="800" dirty="0">
                          <a:solidFill>
                            <a:schemeClr val="tx1"/>
                          </a:solidFill>
                          <a:latin typeface="+mn-ea"/>
                          <a:ea typeface="+mn-ea"/>
                        </a:rPr>
                        <a:t>歳（全国</a:t>
                      </a:r>
                      <a:r>
                        <a:rPr kumimoji="1" lang="en-US" altLang="ja-JP" sz="800" dirty="0">
                          <a:solidFill>
                            <a:schemeClr val="tx1"/>
                          </a:solidFill>
                          <a:latin typeface="+mn-ea"/>
                          <a:ea typeface="+mn-ea"/>
                        </a:rPr>
                        <a:t>29.8</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男性：</a:t>
                      </a:r>
                      <a:r>
                        <a:rPr kumimoji="1" lang="en-US" altLang="ja-JP" sz="800" dirty="0">
                          <a:solidFill>
                            <a:schemeClr val="tx1"/>
                          </a:solidFill>
                          <a:latin typeface="+mn-ea"/>
                          <a:ea typeface="+mn-ea"/>
                        </a:rPr>
                        <a:t>30.9</a:t>
                      </a:r>
                      <a:r>
                        <a:rPr kumimoji="1" lang="ja-JP" altLang="en-US" sz="800" dirty="0">
                          <a:solidFill>
                            <a:schemeClr val="tx1"/>
                          </a:solidFill>
                          <a:latin typeface="+mn-ea"/>
                          <a:ea typeface="+mn-ea"/>
                        </a:rPr>
                        <a:t>歳（全国</a:t>
                      </a:r>
                      <a:r>
                        <a:rPr kumimoji="1" lang="en-US" altLang="ja-JP" sz="800" dirty="0">
                          <a:solidFill>
                            <a:schemeClr val="tx1"/>
                          </a:solidFill>
                          <a:latin typeface="+mn-ea"/>
                          <a:ea typeface="+mn-ea"/>
                        </a:rPr>
                        <a:t>31.1</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txBody>
                  <a:tcPr marL="68580" marR="68580" marT="34290" marB="34290" anchor="ctr"/>
                </a:tc>
                <a:extLst>
                  <a:ext uri="{0D108BD9-81ED-4DB2-BD59-A6C34878D82A}">
                    <a16:rowId xmlns:a16="http://schemas.microsoft.com/office/drawing/2014/main" val="3350064690"/>
                  </a:ext>
                </a:extLst>
              </a:tr>
              <a:tr h="27813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800" dirty="0">
                          <a:solidFill>
                            <a:schemeClr val="tx1"/>
                          </a:solidFill>
                          <a:latin typeface="+mn-ea"/>
                          <a:ea typeface="+mn-ea"/>
                        </a:rPr>
                        <a:t>女性既婚率</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15</a:t>
                      </a:r>
                      <a:r>
                        <a:rPr kumimoji="1" lang="ja-JP" altLang="en-US" sz="800" dirty="0">
                          <a:solidFill>
                            <a:schemeClr val="tx1"/>
                          </a:solidFill>
                          <a:latin typeface="+mn-ea"/>
                          <a:ea typeface="+mn-ea"/>
                        </a:rPr>
                        <a:t>歳～</a:t>
                      </a:r>
                      <a:r>
                        <a:rPr kumimoji="1" lang="en-US" altLang="ja-JP" sz="800" dirty="0">
                          <a:solidFill>
                            <a:schemeClr val="tx1"/>
                          </a:solidFill>
                          <a:latin typeface="+mn-ea"/>
                          <a:ea typeface="+mn-ea"/>
                        </a:rPr>
                        <a:t>49</a:t>
                      </a:r>
                      <a:r>
                        <a:rPr kumimoji="1" lang="ja-JP" altLang="en-US" sz="800" dirty="0">
                          <a:solidFill>
                            <a:schemeClr val="tx1"/>
                          </a:solidFill>
                          <a:latin typeface="+mn-ea"/>
                          <a:ea typeface="+mn-ea"/>
                        </a:rPr>
                        <a:t>歳）</a:t>
                      </a:r>
                      <a:endParaRPr kumimoji="1" lang="en-US" altLang="ja-JP" sz="800" dirty="0">
                        <a:solidFill>
                          <a:schemeClr val="tx1"/>
                        </a:solidFill>
                        <a:latin typeface="+mn-ea"/>
                        <a:ea typeface="+mn-ea"/>
                      </a:endParaRPr>
                    </a:p>
                    <a:p>
                      <a:pPr algn="ctr"/>
                      <a:r>
                        <a:rPr kumimoji="1" lang="en-US" altLang="ja-JP" sz="800" dirty="0">
                          <a:solidFill>
                            <a:schemeClr val="tx1"/>
                          </a:solidFill>
                          <a:latin typeface="+mn-ea"/>
                          <a:ea typeface="+mn-ea"/>
                        </a:rPr>
                        <a:t>【2020</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endParaRPr kumimoji="1" lang="ja-JP" altLang="en-US" sz="800" dirty="0">
                        <a:solidFill>
                          <a:schemeClr val="tx1"/>
                        </a:solidFill>
                        <a:latin typeface="+mn-ea"/>
                        <a:ea typeface="+mn-ea"/>
                      </a:endParaRPr>
                    </a:p>
                  </a:txBody>
                  <a:tcPr marL="68580" marR="68580" marT="34290" marB="34290" anchor="ct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49.5</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53.1</a:t>
                      </a:r>
                      <a:r>
                        <a:rPr kumimoji="1" lang="ja-JP" altLang="en-US" sz="800" dirty="0">
                          <a:solidFill>
                            <a:schemeClr val="tx1"/>
                          </a:solidFill>
                          <a:latin typeface="+mn-ea"/>
                          <a:ea typeface="+mn-ea"/>
                        </a:rPr>
                        <a:t>％）</a:t>
                      </a:r>
                    </a:p>
                  </a:txBody>
                  <a:tcPr marL="68580" marR="68580" marT="34290" marB="34290" anchor="ctr"/>
                </a:tc>
                <a:extLst>
                  <a:ext uri="{0D108BD9-81ED-4DB2-BD59-A6C34878D82A}">
                    <a16:rowId xmlns:a16="http://schemas.microsoft.com/office/drawing/2014/main" val="2179413613"/>
                  </a:ext>
                </a:extLst>
              </a:tr>
              <a:tr h="226488">
                <a:tc vMerge="1">
                  <a:txBody>
                    <a:bodyPr/>
                    <a:lstStyle/>
                    <a:p>
                      <a:endParaRPr kumimoji="1" lang="ja-JP" altLang="en-US"/>
                    </a:p>
                  </a:txBody>
                  <a:tcPr/>
                </a:tc>
                <a:tc vMerge="1">
                  <a:txBody>
                    <a:bodyPr/>
                    <a:lstStyle/>
                    <a:p>
                      <a:pPr marL="171450" indent="-171450" algn="l" defTabSz="914400" rtl="0" eaLnBrk="1" latinLnBrk="0" hangingPunct="1">
                        <a:buFont typeface="Meiryo UI" panose="020B0604030504040204" pitchFamily="50" charset="-128"/>
                        <a:buChar char="○"/>
                      </a:pPr>
                      <a:endParaRPr kumimoji="1" lang="ja-JP" altLang="en-US" sz="1000" b="1" kern="1200" dirty="0">
                        <a:solidFill>
                          <a:schemeClr val="tx1"/>
                        </a:solidFill>
                        <a:latin typeface="+mn-lt"/>
                        <a:ea typeface="+mn-ea"/>
                        <a:cs typeface="+mn-cs"/>
                      </a:endParaRPr>
                    </a:p>
                  </a:txBody>
                  <a:tcPr marL="68580" marR="68580" marT="34290" marB="34290" anchor="ctr"/>
                </a:tc>
                <a:tc vMerge="1">
                  <a:txBody>
                    <a:bodyPr/>
                    <a:lstStyle/>
                    <a:p>
                      <a:pPr marL="0" algn="l" defTabSz="914400" rtl="0" eaLnBrk="1" fontAlgn="ctr" latinLnBrk="0" hangingPunct="1"/>
                      <a:endParaRPr kumimoji="1" lang="en-US" altLang="zh-CN" sz="1000" kern="1200" dirty="0">
                        <a:solidFill>
                          <a:schemeClr val="tx1"/>
                        </a:solidFill>
                        <a:latin typeface="+mn-ea"/>
                        <a:ea typeface="+mn-ea"/>
                        <a:cs typeface="+mn-cs"/>
                      </a:endParaRPr>
                    </a:p>
                  </a:txBody>
                  <a:tcPr marL="0" marR="0" marT="0" marB="0" anchor="ctr">
                    <a:lnR w="28575" cap="flat" cmpd="sng" algn="ctr">
                      <a:solidFill>
                        <a:srgbClr val="FF0000"/>
                      </a:solidFill>
                      <a:prstDash val="solid"/>
                      <a:round/>
                      <a:headEnd type="none" w="med" len="med"/>
                      <a:tailEnd type="none" w="med" len="med"/>
                    </a:lnR>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vMerge="1">
                  <a:txBody>
                    <a:bodyPr/>
                    <a:lstStyle/>
                    <a:p>
                      <a:pPr algn="ctr"/>
                      <a:endParaRPr kumimoji="1" lang="ja-JP" altLang="en-US" sz="1400" b="1" dirty="0">
                        <a:solidFill>
                          <a:schemeClr val="tx1"/>
                        </a:solidFill>
                        <a:latin typeface="+mn-ea"/>
                        <a:ea typeface="+mn-ea"/>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n-ea"/>
                          <a:ea typeface="+mn-ea"/>
                        </a:rPr>
                        <a:t>有配偶出生率</a:t>
                      </a:r>
                      <a:endParaRPr kumimoji="1" lang="en-US" altLang="ja-JP" sz="800" dirty="0">
                        <a:solidFill>
                          <a:schemeClr val="tx1"/>
                        </a:solidFill>
                        <a:latin typeface="+mn-ea"/>
                        <a:ea typeface="+mn-ea"/>
                      </a:endParaRPr>
                    </a:p>
                  </a:txBody>
                  <a:tcPr marL="68580" marR="68580" marT="34290" marB="34290" anchor="ctr"/>
                </a:tc>
                <a:tc>
                  <a:txBody>
                    <a:bodyPr/>
                    <a:lstStyle/>
                    <a:p>
                      <a:pPr algn="l"/>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大阪府</a:t>
                      </a:r>
                      <a:r>
                        <a:rPr kumimoji="1" lang="en-US" altLang="ja-JP" sz="800" dirty="0">
                          <a:solidFill>
                            <a:schemeClr val="tx1"/>
                          </a:solidFill>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ea"/>
                          <a:ea typeface="+mn-ea"/>
                        </a:rPr>
                        <a:t>78.6‰</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78.9‰</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【2015</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p>
                    <a:p>
                      <a:pPr algn="l"/>
                      <a:r>
                        <a:rPr kumimoji="1" lang="en-US" altLang="ja-JP" sz="800" dirty="0">
                          <a:solidFill>
                            <a:schemeClr val="tx1"/>
                          </a:solidFill>
                          <a:latin typeface="+mn-ea"/>
                          <a:ea typeface="+mn-ea"/>
                        </a:rPr>
                        <a:t>76.0‰</a:t>
                      </a:r>
                      <a:r>
                        <a:rPr kumimoji="1" lang="ja-JP" altLang="en-US" sz="800" dirty="0">
                          <a:solidFill>
                            <a:schemeClr val="tx1"/>
                          </a:solidFill>
                          <a:latin typeface="+mn-ea"/>
                          <a:ea typeface="+mn-ea"/>
                        </a:rPr>
                        <a:t>（全国</a:t>
                      </a:r>
                      <a:r>
                        <a:rPr kumimoji="1" lang="en-US" altLang="ja-JP" sz="800" dirty="0">
                          <a:solidFill>
                            <a:schemeClr val="tx1"/>
                          </a:solidFill>
                          <a:latin typeface="+mn-ea"/>
                          <a:ea typeface="+mn-ea"/>
                        </a:rPr>
                        <a:t>72.0‰</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【2020</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p>
                  </a:txBody>
                  <a:tcPr marL="68580" marR="68580" marT="34290" marB="34290" anchor="ctr"/>
                </a:tc>
                <a:extLst>
                  <a:ext uri="{0D108BD9-81ED-4DB2-BD59-A6C34878D82A}">
                    <a16:rowId xmlns:a16="http://schemas.microsoft.com/office/drawing/2014/main" val="964067790"/>
                  </a:ext>
                </a:extLst>
              </a:tr>
              <a:tr h="229265">
                <a:tc>
                  <a:txBody>
                    <a:bodyPr/>
                    <a:lstStyle/>
                    <a:p>
                      <a:pPr marL="0" indent="0" algn="ctr"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９</a:t>
                      </a:r>
                    </a:p>
                  </a:txBody>
                  <a:tcPr marL="68580" marR="68580" marT="34290" marB="34290" anchor="ct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女性活躍推進法に基づく推進計画</a:t>
                      </a:r>
                      <a:r>
                        <a:rPr kumimoji="1" lang="en-US" altLang="ja-JP" sz="1000" b="1" kern="1200" dirty="0">
                          <a:solidFill>
                            <a:schemeClr val="tx1"/>
                          </a:solidFill>
                        </a:rPr>
                        <a:t>※</a:t>
                      </a:r>
                      <a:r>
                        <a:rPr kumimoji="1" lang="ja-JP" altLang="en-US" sz="1000" b="1" kern="1200" dirty="0">
                          <a:solidFill>
                            <a:schemeClr val="tx1"/>
                          </a:solidFill>
                        </a:rPr>
                        <a:t>の策定市町村数</a:t>
                      </a:r>
                      <a:br>
                        <a:rPr kumimoji="1" lang="en-US" altLang="ja-JP" sz="1000" b="1" kern="1200" dirty="0">
                          <a:solidFill>
                            <a:schemeClr val="tx1"/>
                          </a:solidFill>
                        </a:rPr>
                      </a:br>
                      <a:r>
                        <a:rPr kumimoji="1" lang="ja-JP" altLang="en-US" sz="1000" b="1" kern="1200" dirty="0">
                          <a:solidFill>
                            <a:schemeClr val="tx1"/>
                          </a:solidFill>
                        </a:rPr>
                        <a:t>：</a:t>
                      </a:r>
                      <a:r>
                        <a:rPr kumimoji="1" lang="en-US" altLang="ja-JP" sz="1000" b="1" kern="1200" dirty="0">
                          <a:solidFill>
                            <a:schemeClr val="tx1"/>
                          </a:solidFill>
                        </a:rPr>
                        <a:t>2025</a:t>
                      </a:r>
                      <a:r>
                        <a:rPr kumimoji="1" lang="ja-JP" altLang="en-US" sz="1000" b="1" kern="1200" dirty="0">
                          <a:solidFill>
                            <a:schemeClr val="tx1"/>
                          </a:solidFill>
                        </a:rPr>
                        <a:t>年度までに全市町村</a:t>
                      </a:r>
                      <a:endParaRPr kumimoji="1" lang="ja-JP" altLang="en-US" sz="1000" b="1" kern="1200" dirty="0">
                        <a:solidFill>
                          <a:schemeClr val="tx1"/>
                        </a:solidFill>
                        <a:latin typeface="+mn-lt"/>
                        <a:ea typeface="+mn-ea"/>
                        <a:cs typeface="+mn-cs"/>
                      </a:endParaRPr>
                    </a:p>
                  </a:txBody>
                  <a:tcPr marL="68580" marR="68580" marT="34290" marB="34290" anchor="ctr"/>
                </a:tc>
                <a:tc>
                  <a:txBody>
                    <a:bodyPr/>
                    <a:lstStyle/>
                    <a:p>
                      <a:pPr marL="0" algn="l" defTabSz="914400" rtl="0" eaLnBrk="1" fontAlgn="ctr" latinLnBrk="0" hangingPunct="1"/>
                      <a:r>
                        <a:rPr kumimoji="1" lang="en-US" altLang="ja-JP" sz="1000" kern="1200" dirty="0">
                          <a:solidFill>
                            <a:schemeClr val="tx1"/>
                          </a:solidFill>
                        </a:rPr>
                        <a:t> 【2023</a:t>
                      </a:r>
                      <a:r>
                        <a:rPr kumimoji="1" lang="ja-JP" altLang="en-US" sz="1000" kern="1200" dirty="0">
                          <a:solidFill>
                            <a:schemeClr val="tx1"/>
                          </a:solidFill>
                        </a:rPr>
                        <a:t>年度</a:t>
                      </a:r>
                      <a:r>
                        <a:rPr kumimoji="1" lang="en-US" altLang="ja-JP" sz="1000" kern="1200" dirty="0">
                          <a:solidFill>
                            <a:schemeClr val="tx1"/>
                          </a:solidFill>
                        </a:rPr>
                        <a:t>】</a:t>
                      </a:r>
                      <a:br>
                        <a:rPr kumimoji="1" lang="en-US" altLang="ja-JP" sz="1000" kern="1200" dirty="0">
                          <a:solidFill>
                            <a:schemeClr val="tx1"/>
                          </a:solidFill>
                        </a:rPr>
                      </a:br>
                      <a:r>
                        <a:rPr kumimoji="1" lang="en-US" altLang="ja-JP" sz="1000" kern="1200" dirty="0">
                          <a:solidFill>
                            <a:schemeClr val="tx1"/>
                          </a:solidFill>
                        </a:rPr>
                        <a:t>  41</a:t>
                      </a:r>
                      <a:r>
                        <a:rPr kumimoji="1" lang="ja-JP" altLang="en-US" sz="1000" kern="1200" dirty="0">
                          <a:solidFill>
                            <a:schemeClr val="tx1"/>
                          </a:solidFill>
                        </a:rPr>
                        <a:t>市町村</a:t>
                      </a:r>
                      <a:endParaRPr kumimoji="1" lang="ja-JP" altLang="en-US" sz="1000" kern="1200" dirty="0">
                        <a:solidFill>
                          <a:schemeClr val="tx1"/>
                        </a:solidFill>
                        <a:latin typeface="+mn-ea"/>
                        <a:ea typeface="+mn-ea"/>
                        <a:cs typeface="+mn-cs"/>
                      </a:endParaRP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ja-JP" sz="1000" strike="noStrike" dirty="0">
                          <a:solidFill>
                            <a:schemeClr val="tx1"/>
                          </a:solidFill>
                        </a:rPr>
                        <a:t>【2025</a:t>
                      </a:r>
                      <a:r>
                        <a:rPr kumimoji="1" lang="ja-JP" altLang="en-US" sz="1000" strike="noStrike" dirty="0">
                          <a:solidFill>
                            <a:schemeClr val="tx1"/>
                          </a:solidFill>
                        </a:rPr>
                        <a:t>年度</a:t>
                      </a:r>
                      <a:r>
                        <a:rPr kumimoji="1" lang="en-US" altLang="ja-JP" sz="1000" strike="noStrike"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strike="noStrike" dirty="0">
                          <a:solidFill>
                            <a:schemeClr val="tx1"/>
                          </a:solidFill>
                        </a:rPr>
                        <a:t>42</a:t>
                      </a:r>
                      <a:r>
                        <a:rPr kumimoji="1" lang="ja-JP" altLang="en-US" sz="1000" strike="noStrike" dirty="0">
                          <a:solidFill>
                            <a:schemeClr val="tx1"/>
                          </a:solidFill>
                        </a:rPr>
                        <a:t>市町村　</a:t>
                      </a:r>
                      <a:r>
                        <a:rPr kumimoji="1" lang="en-US" altLang="ja-JP" sz="1000" dirty="0">
                          <a:solidFill>
                            <a:schemeClr val="tx1"/>
                          </a:solidFill>
                        </a:rPr>
                        <a:t>〔</a:t>
                      </a:r>
                      <a:r>
                        <a:rPr kumimoji="1" lang="en-US" altLang="ja-JP" sz="1000" dirty="0">
                          <a:solidFill>
                            <a:schemeClr val="tx1"/>
                          </a:solidFill>
                          <a:latin typeface="Meiryo UI" panose="020B0604030504040204" pitchFamily="50" charset="-128"/>
                          <a:ea typeface="Meiryo UI" panose="020B0604030504040204" pitchFamily="50" charset="-128"/>
                        </a:rPr>
                        <a:t>+1</a:t>
                      </a:r>
                      <a:r>
                        <a:rPr kumimoji="1" lang="ja-JP" altLang="en-US" sz="1000" dirty="0">
                          <a:solidFill>
                            <a:schemeClr val="tx1"/>
                          </a:solidFill>
                          <a:latin typeface="Meiryo UI" panose="020B0604030504040204" pitchFamily="50" charset="-128"/>
                          <a:ea typeface="Meiryo UI" panose="020B0604030504040204" pitchFamily="50" charset="-128"/>
                        </a:rPr>
                        <a:t>市町村</a:t>
                      </a:r>
                      <a:r>
                        <a:rPr kumimoji="1" lang="en-US" altLang="ja-JP" sz="1000" dirty="0">
                          <a:solidFill>
                            <a:schemeClr val="tx1"/>
                          </a:solidFill>
                        </a:rPr>
                        <a:t>〕</a:t>
                      </a: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lt"/>
                          <a:ea typeface="+mn-ea"/>
                          <a:cs typeface="+mn-cs"/>
                        </a:rPr>
                        <a:t>B</a:t>
                      </a:r>
                      <a:endParaRPr kumimoji="1" lang="ja-JP" altLang="en-US" sz="1400" b="1" i="0" u="none" strike="noStrike" kern="1200" cap="none" spc="0" normalizeH="0" baseline="0" noProof="0" dirty="0">
                        <a:ln>
                          <a:noFill/>
                        </a:ln>
                        <a:solidFill>
                          <a:schemeClr val="tx1"/>
                        </a:solidFill>
                        <a:effectLst/>
                        <a:uLnTx/>
                        <a:uFillTx/>
                        <a:latin typeface="+mn-lt"/>
                        <a:ea typeface="+mn-ea"/>
                        <a:cs typeface="+mn-cs"/>
                      </a:endParaRP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n-ea"/>
                          <a:ea typeface="+mn-ea"/>
                        </a:rPr>
                        <a:t>他自治体の策定市町村数</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（策定市町村数</a:t>
                      </a:r>
                      <a:r>
                        <a:rPr kumimoji="1" lang="en-US" altLang="ja-JP" sz="800" dirty="0">
                          <a:solidFill>
                            <a:schemeClr val="tx1"/>
                          </a:solidFill>
                          <a:latin typeface="+mn-ea"/>
                          <a:ea typeface="+mn-ea"/>
                        </a:rPr>
                        <a:t>/</a:t>
                      </a:r>
                      <a:r>
                        <a:rPr kumimoji="1" lang="ja-JP" altLang="en-US" sz="800" dirty="0">
                          <a:solidFill>
                            <a:schemeClr val="tx1"/>
                          </a:solidFill>
                          <a:latin typeface="+mn-ea"/>
                          <a:ea typeface="+mn-ea"/>
                        </a:rPr>
                        <a:t>全市町村数）</a:t>
                      </a:r>
                      <a:endParaRPr kumimoji="1" lang="en-US" altLang="ja-JP" sz="800" dirty="0">
                        <a:solidFill>
                          <a:schemeClr val="tx1"/>
                        </a:solidFill>
                        <a:latin typeface="+mn-ea"/>
                        <a:ea typeface="+mn-ea"/>
                      </a:endParaRPr>
                    </a:p>
                    <a:p>
                      <a:pPr algn="ctr"/>
                      <a:r>
                        <a:rPr kumimoji="1" lang="en-US" altLang="ja-JP" sz="800" dirty="0">
                          <a:solidFill>
                            <a:schemeClr val="tx1"/>
                          </a:solidFill>
                          <a:latin typeface="+mn-ea"/>
                          <a:ea typeface="+mn-ea"/>
                        </a:rPr>
                        <a:t>【2025</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4</a:t>
                      </a:r>
                      <a:r>
                        <a:rPr kumimoji="1" lang="ja-JP" altLang="en-US" sz="800" dirty="0">
                          <a:solidFill>
                            <a:schemeClr val="tx1"/>
                          </a:solidFill>
                          <a:latin typeface="+mn-ea"/>
                          <a:ea typeface="+mn-ea"/>
                        </a:rPr>
                        <a:t>月</a:t>
                      </a:r>
                      <a:r>
                        <a:rPr kumimoji="1" lang="en-US" altLang="ja-JP" sz="800" dirty="0">
                          <a:solidFill>
                            <a:schemeClr val="tx1"/>
                          </a:solidFill>
                          <a:latin typeface="+mn-ea"/>
                          <a:ea typeface="+mn-ea"/>
                        </a:rPr>
                        <a:t>1</a:t>
                      </a:r>
                      <a:r>
                        <a:rPr kumimoji="1" lang="ja-JP" altLang="en-US" sz="800" dirty="0">
                          <a:solidFill>
                            <a:schemeClr val="tx1"/>
                          </a:solidFill>
                          <a:latin typeface="+mn-ea"/>
                          <a:ea typeface="+mn-ea"/>
                        </a:rPr>
                        <a:t>日時点</a:t>
                      </a:r>
                      <a:r>
                        <a:rPr kumimoji="1" lang="en-US" altLang="ja-JP" sz="800" dirty="0">
                          <a:solidFill>
                            <a:schemeClr val="tx1"/>
                          </a:solidFill>
                          <a:latin typeface="+mn-ea"/>
                          <a:ea typeface="+mn-ea"/>
                        </a:rPr>
                        <a:t>】</a:t>
                      </a:r>
                      <a:endParaRPr kumimoji="1" lang="ja-JP" altLang="en-US" sz="800" dirty="0">
                        <a:solidFill>
                          <a:schemeClr val="tx1"/>
                        </a:solidFill>
                        <a:latin typeface="+mn-ea"/>
                        <a:ea typeface="+mn-ea"/>
                      </a:endParaRPr>
                    </a:p>
                  </a:txBody>
                  <a:tcPr marL="68580" marR="68580" marT="34290" marB="34290" anchor="ctr"/>
                </a:tc>
                <a:tc>
                  <a:txBody>
                    <a:bodyPr/>
                    <a:lstStyle/>
                    <a:p>
                      <a:pPr algn="l"/>
                      <a:r>
                        <a:rPr kumimoji="1" lang="ja-JP" altLang="en-US" sz="800" dirty="0">
                          <a:solidFill>
                            <a:schemeClr val="tx1"/>
                          </a:solidFill>
                          <a:latin typeface="+mn-ea"/>
                          <a:ea typeface="+mn-ea"/>
                        </a:rPr>
                        <a:t>東京都　 ：</a:t>
                      </a:r>
                      <a:r>
                        <a:rPr kumimoji="1" lang="en-US" altLang="ja-JP" sz="800" dirty="0">
                          <a:solidFill>
                            <a:schemeClr val="tx1"/>
                          </a:solidFill>
                          <a:latin typeface="+mn-ea"/>
                          <a:ea typeface="+mn-ea"/>
                        </a:rPr>
                        <a:t>47/62</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75.8</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神奈川県：</a:t>
                      </a:r>
                      <a:r>
                        <a:rPr kumimoji="1" lang="en-US" altLang="ja-JP" sz="800" dirty="0">
                          <a:solidFill>
                            <a:schemeClr val="tx1"/>
                          </a:solidFill>
                          <a:latin typeface="+mn-ea"/>
                          <a:ea typeface="+mn-ea"/>
                        </a:rPr>
                        <a:t>30/33</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90.9</a:t>
                      </a:r>
                      <a:r>
                        <a:rPr kumimoji="1" lang="ja-JP" altLang="en-US" sz="800" dirty="0">
                          <a:solidFill>
                            <a:schemeClr val="tx1"/>
                          </a:solidFill>
                          <a:latin typeface="+mn-ea"/>
                          <a:ea typeface="+mn-ea"/>
                        </a:rPr>
                        <a:t>％）</a:t>
                      </a:r>
                      <a:endParaRPr kumimoji="1" lang="en-US" altLang="ja-JP" sz="800" dirty="0">
                        <a:solidFill>
                          <a:schemeClr val="tx1"/>
                        </a:solidFill>
                        <a:latin typeface="+mn-ea"/>
                        <a:ea typeface="+mn-ea"/>
                      </a:endParaRPr>
                    </a:p>
                    <a:p>
                      <a:pPr algn="l"/>
                      <a:r>
                        <a:rPr kumimoji="1" lang="ja-JP" altLang="en-US" sz="800" dirty="0">
                          <a:solidFill>
                            <a:schemeClr val="tx1"/>
                          </a:solidFill>
                          <a:latin typeface="+mn-ea"/>
                          <a:ea typeface="+mn-ea"/>
                        </a:rPr>
                        <a:t>福岡県　 ：</a:t>
                      </a:r>
                      <a:r>
                        <a:rPr kumimoji="1" lang="en-US" altLang="ja-JP" sz="800" dirty="0">
                          <a:solidFill>
                            <a:schemeClr val="tx1"/>
                          </a:solidFill>
                          <a:latin typeface="+mn-ea"/>
                          <a:ea typeface="+mn-ea"/>
                        </a:rPr>
                        <a:t>54/60</a:t>
                      </a:r>
                      <a:r>
                        <a:rPr kumimoji="1" lang="ja-JP" altLang="en-US" sz="800" dirty="0">
                          <a:solidFill>
                            <a:schemeClr val="tx1"/>
                          </a:solidFill>
                          <a:latin typeface="+mn-ea"/>
                          <a:ea typeface="+mn-ea"/>
                        </a:rPr>
                        <a:t>（</a:t>
                      </a:r>
                      <a:r>
                        <a:rPr kumimoji="1" lang="en-US" altLang="ja-JP" sz="800" dirty="0">
                          <a:solidFill>
                            <a:schemeClr val="tx1"/>
                          </a:solidFill>
                          <a:latin typeface="+mn-ea"/>
                          <a:ea typeface="+mn-ea"/>
                        </a:rPr>
                        <a:t>90.0</a:t>
                      </a:r>
                      <a:r>
                        <a:rPr kumimoji="1" lang="ja-JP" altLang="en-US" sz="800" dirty="0">
                          <a:solidFill>
                            <a:schemeClr val="tx1"/>
                          </a:solidFill>
                          <a:latin typeface="+mn-ea"/>
                          <a:ea typeface="+mn-ea"/>
                        </a:rPr>
                        <a:t>％）</a:t>
                      </a:r>
                    </a:p>
                  </a:txBody>
                  <a:tcPr marL="68580" marR="68580" marT="34290" marB="34290" anchor="ctr"/>
                </a:tc>
                <a:extLst>
                  <a:ext uri="{0D108BD9-81ED-4DB2-BD59-A6C34878D82A}">
                    <a16:rowId xmlns:a16="http://schemas.microsoft.com/office/drawing/2014/main" val="1188717175"/>
                  </a:ext>
                </a:extLst>
              </a:tr>
            </a:tbl>
          </a:graphicData>
        </a:graphic>
      </p:graphicFrame>
      <p:grpSp>
        <p:nvGrpSpPr>
          <p:cNvPr id="23" name="グループ化 22">
            <a:extLst>
              <a:ext uri="{FF2B5EF4-FFF2-40B4-BE49-F238E27FC236}">
                <a16:creationId xmlns:a16="http://schemas.microsoft.com/office/drawing/2014/main" id="{6DD43A6A-A2AC-4D1B-A54A-9F742050704B}"/>
              </a:ext>
            </a:extLst>
          </p:cNvPr>
          <p:cNvGrpSpPr/>
          <p:nvPr/>
        </p:nvGrpSpPr>
        <p:grpSpPr>
          <a:xfrm>
            <a:off x="5069227" y="686923"/>
            <a:ext cx="3895257" cy="417977"/>
            <a:chOff x="4748108" y="38100"/>
            <a:chExt cx="4257048" cy="458658"/>
          </a:xfrm>
        </p:grpSpPr>
        <p:pic>
          <p:nvPicPr>
            <p:cNvPr id="25" name="Picture 2">
              <a:extLst>
                <a:ext uri="{FF2B5EF4-FFF2-40B4-BE49-F238E27FC236}">
                  <a16:creationId xmlns:a16="http://schemas.microsoft.com/office/drawing/2014/main" id="{749C117F-A104-4FB1-B395-14F21A401656}"/>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a:extLst>
                <a:ext uri="{FF2B5EF4-FFF2-40B4-BE49-F238E27FC236}">
                  <a16:creationId xmlns:a16="http://schemas.microsoft.com/office/drawing/2014/main" id="{E202C453-C9A0-4719-81D5-CD3065B0677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9D2A111D-1FBF-4BDC-AB06-C0D000A3E4BC}"/>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29" name="Picture 9">
              <a:extLst>
                <a:ext uri="{FF2B5EF4-FFF2-40B4-BE49-F238E27FC236}">
                  <a16:creationId xmlns:a16="http://schemas.microsoft.com/office/drawing/2014/main" id="{4B37847C-93D3-4856-8561-735DA52CDFB1}"/>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0" name="図 29">
              <a:extLst>
                <a:ext uri="{FF2B5EF4-FFF2-40B4-BE49-F238E27FC236}">
                  <a16:creationId xmlns:a16="http://schemas.microsoft.com/office/drawing/2014/main" id="{04DF41C6-01F4-4D92-A9F1-340E26257975}"/>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31" name="図 30">
              <a:extLst>
                <a:ext uri="{FF2B5EF4-FFF2-40B4-BE49-F238E27FC236}">
                  <a16:creationId xmlns:a16="http://schemas.microsoft.com/office/drawing/2014/main" id="{80265908-3DEA-4751-817A-6AD3F8AB0870}"/>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2" name="図 31">
              <a:extLst>
                <a:ext uri="{FF2B5EF4-FFF2-40B4-BE49-F238E27FC236}">
                  <a16:creationId xmlns:a16="http://schemas.microsoft.com/office/drawing/2014/main" id="{AEA65940-AEEB-4C62-B3B7-3E881D7E855D}"/>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33" name="Picture 12">
              <a:extLst>
                <a:ext uri="{FF2B5EF4-FFF2-40B4-BE49-F238E27FC236}">
                  <a16:creationId xmlns:a16="http://schemas.microsoft.com/office/drawing/2014/main" id="{B52DA301-B7BB-4562-BC03-029118A16C3F}"/>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C10DF8C1-972E-4BFC-AE45-4A840FEABB62}"/>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正方形/長方形 17">
            <a:extLst>
              <a:ext uri="{FF2B5EF4-FFF2-40B4-BE49-F238E27FC236}">
                <a16:creationId xmlns:a16="http://schemas.microsoft.com/office/drawing/2014/main" id="{142060B8-1898-42CA-B414-DBA89F209558}"/>
              </a:ext>
            </a:extLst>
          </p:cNvPr>
          <p:cNvSpPr/>
          <p:nvPr/>
        </p:nvSpPr>
        <p:spPr>
          <a:xfrm>
            <a:off x="541156" y="6170643"/>
            <a:ext cx="8691062"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40F15D00-6169-4AF1-BC8B-2051B57BAB37}"/>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779889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1372171"/>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基本目標②　</a:t>
            </a:r>
            <a:r>
              <a:rPr kumimoji="0" lang="ja-JP" altLang="en-US" sz="1600" b="1" dirty="0">
                <a:solidFill>
                  <a:prstClr val="black"/>
                </a:solidFill>
                <a:latin typeface="Meiryo UI" panose="020B0604030504040204" pitchFamily="50" charset="-128"/>
                <a:ea typeface="Meiryo UI" panose="020B0604030504040204" pitchFamily="50" charset="-128"/>
              </a:rPr>
              <a:t>結婚・出産・子育ての希望をかなえる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500"/>
              </a:lnSpc>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tabLst>
                <a:tab pos="4302125" algn="l"/>
              </a:tabLst>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kern="1200" dirty="0">
                <a:solidFill>
                  <a:schemeClr val="tx1"/>
                </a:solidFill>
              </a:rPr>
              <a:t>６歳未満の子どもを持つ夫の育児・家事関連時間：</a:t>
            </a:r>
            <a:endParaRPr kumimoji="1" lang="en-US" altLang="ja-JP" sz="1400" kern="1200" dirty="0">
              <a:solidFill>
                <a:schemeClr val="tx1"/>
              </a:solidFill>
            </a:endParaRPr>
          </a:p>
          <a:p>
            <a:pPr marL="265113" algn="just">
              <a:tabLst>
                <a:tab pos="4302125" algn="l"/>
              </a:tabLst>
            </a:pPr>
            <a:r>
              <a:rPr lang="ja-JP" altLang="en-US" sz="1400" dirty="0"/>
              <a:t>　 </a:t>
            </a:r>
            <a:r>
              <a:rPr kumimoji="1" lang="ja-JP" altLang="en-US" sz="1400" kern="1200" dirty="0">
                <a:solidFill>
                  <a:schemeClr val="tx1"/>
                </a:solidFill>
              </a:rPr>
              <a:t>実績の根拠となる国の調査が５年に１回のため、</a:t>
            </a:r>
            <a:r>
              <a:rPr kumimoji="1" lang="en-US" altLang="ja-JP" sz="1400" kern="1200" dirty="0">
                <a:solidFill>
                  <a:schemeClr val="tx1"/>
                </a:solidFill>
              </a:rPr>
              <a:t>2026</a:t>
            </a:r>
            <a:r>
              <a:rPr kumimoji="1" lang="ja-JP" altLang="en-US" sz="1400" kern="1200" dirty="0">
                <a:solidFill>
                  <a:schemeClr val="tx1"/>
                </a:solidFill>
              </a:rPr>
              <a:t>年のデータ公表時に検証予定です。</a:t>
            </a:r>
            <a:endParaRPr kumimoji="1" lang="en-US" altLang="ja-JP" sz="1400" kern="1200" dirty="0">
              <a:solidFill>
                <a:schemeClr val="tx1"/>
              </a:solidFill>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5</a:t>
            </a:fld>
            <a:endParaRPr lang="ja-JP" altLang="en-US">
              <a:solidFill>
                <a:prstClr val="black"/>
              </a:solidFill>
            </a:endParaRPr>
          </a:p>
        </p:txBody>
      </p:sp>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734886647"/>
              </p:ext>
            </p:extLst>
          </p:nvPr>
        </p:nvGraphicFramePr>
        <p:xfrm>
          <a:off x="281661" y="2112175"/>
          <a:ext cx="8580679" cy="2380022"/>
        </p:xfrm>
        <a:graphic>
          <a:graphicData uri="http://schemas.openxmlformats.org/drawingml/2006/table">
            <a:tbl>
              <a:tblPr firstRow="1" bandRow="1">
                <a:tableStyleId>{93296810-A885-4BE3-A3E7-6D5BEEA58F35}</a:tableStyleId>
              </a:tblPr>
              <a:tblGrid>
                <a:gridCol w="360000">
                  <a:extLst>
                    <a:ext uri="{9D8B030D-6E8A-4147-A177-3AD203B41FA5}">
                      <a16:colId xmlns:a16="http://schemas.microsoft.com/office/drawing/2014/main" val="4067793298"/>
                    </a:ext>
                  </a:extLst>
                </a:gridCol>
                <a:gridCol w="2016000">
                  <a:extLst>
                    <a:ext uri="{9D8B030D-6E8A-4147-A177-3AD203B41FA5}">
                      <a16:colId xmlns:a16="http://schemas.microsoft.com/office/drawing/2014/main" val="1433173782"/>
                    </a:ext>
                  </a:extLst>
                </a:gridCol>
                <a:gridCol w="876104">
                  <a:extLst>
                    <a:ext uri="{9D8B030D-6E8A-4147-A177-3AD203B41FA5}">
                      <a16:colId xmlns:a16="http://schemas.microsoft.com/office/drawing/2014/main" val="1700687111"/>
                    </a:ext>
                  </a:extLst>
                </a:gridCol>
                <a:gridCol w="1244426">
                  <a:extLst>
                    <a:ext uri="{9D8B030D-6E8A-4147-A177-3AD203B41FA5}">
                      <a16:colId xmlns:a16="http://schemas.microsoft.com/office/drawing/2014/main" val="304697467"/>
                    </a:ext>
                  </a:extLst>
                </a:gridCol>
                <a:gridCol w="720000">
                  <a:extLst>
                    <a:ext uri="{9D8B030D-6E8A-4147-A177-3AD203B41FA5}">
                      <a16:colId xmlns:a16="http://schemas.microsoft.com/office/drawing/2014/main" val="64022664"/>
                    </a:ext>
                  </a:extLst>
                </a:gridCol>
                <a:gridCol w="1368181">
                  <a:extLst>
                    <a:ext uri="{9D8B030D-6E8A-4147-A177-3AD203B41FA5}">
                      <a16:colId xmlns:a16="http://schemas.microsoft.com/office/drawing/2014/main" val="1469281846"/>
                    </a:ext>
                  </a:extLst>
                </a:gridCol>
                <a:gridCol w="1995968">
                  <a:extLst>
                    <a:ext uri="{9D8B030D-6E8A-4147-A177-3AD203B41FA5}">
                      <a16:colId xmlns:a16="http://schemas.microsoft.com/office/drawing/2014/main" val="3061400256"/>
                    </a:ext>
                  </a:extLst>
                </a:gridCol>
              </a:tblGrid>
              <a:tr h="7264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extLst>
                  <a:ext uri="{0D108BD9-81ED-4DB2-BD59-A6C34878D82A}">
                    <a16:rowId xmlns:a16="http://schemas.microsoft.com/office/drawing/2014/main" val="1774114639"/>
                  </a:ext>
                </a:extLst>
              </a:tr>
              <a:tr h="945796">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10</a:t>
                      </a:r>
                      <a:endParaRPr kumimoji="1" lang="ja-JP" altLang="en-US" sz="1000" b="1" kern="1200" dirty="0">
                        <a:solidFill>
                          <a:schemeClr val="tx1"/>
                        </a:solidFill>
                        <a:latin typeface="+mn-lt"/>
                        <a:ea typeface="+mn-ea"/>
                        <a:cs typeface="+mn-cs"/>
                      </a:endParaRPr>
                    </a:p>
                  </a:txBody>
                  <a:tcPr marL="68580" marR="68580" marT="34290" marB="34290" anchor="ct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６歳未満の子どもを持つ夫の育児・家事関連時間</a:t>
                      </a:r>
                      <a:br>
                        <a:rPr kumimoji="1" lang="en-US" altLang="ja-JP" sz="1000" b="1" kern="1200" dirty="0">
                          <a:solidFill>
                            <a:schemeClr val="tx1"/>
                          </a:solidFill>
                        </a:rPr>
                      </a:br>
                      <a:r>
                        <a:rPr kumimoji="1" lang="ja-JP" altLang="en-US" sz="1000" b="1" kern="1200" dirty="0">
                          <a:solidFill>
                            <a:schemeClr val="tx1"/>
                          </a:solidFill>
                        </a:rPr>
                        <a:t>：</a:t>
                      </a:r>
                      <a:r>
                        <a:rPr kumimoji="1" lang="en-US" altLang="ja-JP" sz="1000" b="1" kern="1200" dirty="0">
                          <a:solidFill>
                            <a:schemeClr val="tx1"/>
                          </a:solidFill>
                        </a:rPr>
                        <a:t>2025</a:t>
                      </a:r>
                      <a:r>
                        <a:rPr kumimoji="1" lang="ja-JP" altLang="en-US" sz="1000" b="1" kern="1200" dirty="0">
                          <a:solidFill>
                            <a:schemeClr val="tx1"/>
                          </a:solidFill>
                        </a:rPr>
                        <a:t>年度までに</a:t>
                      </a:r>
                      <a:r>
                        <a:rPr kumimoji="1" lang="en-US" altLang="ja-JP" sz="1000" b="1" kern="1200" dirty="0">
                          <a:solidFill>
                            <a:schemeClr val="tx1"/>
                          </a:solidFill>
                        </a:rPr>
                        <a:t>120</a:t>
                      </a:r>
                      <a:r>
                        <a:rPr kumimoji="1" lang="ja-JP" altLang="en-US" sz="1000" b="1" kern="1200" dirty="0">
                          <a:solidFill>
                            <a:schemeClr val="tx1"/>
                          </a:solidFill>
                        </a:rPr>
                        <a:t>分</a:t>
                      </a:r>
                      <a:r>
                        <a:rPr kumimoji="1" lang="en-US" altLang="ja-JP" sz="1000" b="1" kern="1200" dirty="0">
                          <a:solidFill>
                            <a:schemeClr val="tx1"/>
                          </a:solidFill>
                        </a:rPr>
                        <a:t>/</a:t>
                      </a:r>
                      <a:r>
                        <a:rPr kumimoji="1" lang="ja-JP" altLang="en-US" sz="1000" b="1" kern="1200" dirty="0">
                          <a:solidFill>
                            <a:schemeClr val="tx1"/>
                          </a:solidFill>
                        </a:rPr>
                        <a:t>日以上</a:t>
                      </a:r>
                      <a:endParaRPr kumimoji="1" lang="en-US" altLang="ja-JP" sz="1000" b="1" kern="1200" dirty="0">
                        <a:solidFill>
                          <a:schemeClr val="tx1"/>
                        </a:solidFill>
                      </a:endParaRPr>
                    </a:p>
                    <a:p>
                      <a:pPr marL="0" indent="263525" algn="l"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（土日を含む週全体の平均）</a:t>
                      </a:r>
                    </a:p>
                  </a:txBody>
                  <a:tcPr marL="68580" marR="68580" marT="34290" marB="34290" anchor="ctr"/>
                </a:tc>
                <a:tc>
                  <a:txBody>
                    <a:bodyPr/>
                    <a:lstStyle/>
                    <a:p>
                      <a:pPr marL="0" algn="l" defTabSz="914400" rtl="0" eaLnBrk="1" fontAlgn="ctr" latinLnBrk="0" hangingPunct="1"/>
                      <a:r>
                        <a:rPr kumimoji="1" lang="en-US" altLang="ja-JP" sz="1000" kern="1200" dirty="0">
                          <a:solidFill>
                            <a:schemeClr val="tx1"/>
                          </a:solidFill>
                        </a:rPr>
                        <a:t> 【2021</a:t>
                      </a:r>
                      <a:r>
                        <a:rPr kumimoji="1" lang="ja-JP" altLang="en-US" sz="1000" kern="1200" dirty="0">
                          <a:solidFill>
                            <a:schemeClr val="tx1"/>
                          </a:solidFill>
                        </a:rPr>
                        <a:t>年</a:t>
                      </a:r>
                      <a:r>
                        <a:rPr kumimoji="1" lang="en-US" altLang="ja-JP" sz="1000" kern="1200" dirty="0">
                          <a:solidFill>
                            <a:schemeClr val="tx1"/>
                          </a:solidFill>
                        </a:rPr>
                        <a:t>】</a:t>
                      </a:r>
                    </a:p>
                    <a:p>
                      <a:pPr marL="0" algn="l" defTabSz="914400" rtl="0" eaLnBrk="1" fontAlgn="ctr" latinLnBrk="0" hangingPunct="1"/>
                      <a:r>
                        <a:rPr kumimoji="1" lang="en-US" altLang="ja-JP" sz="1000" kern="1200" dirty="0">
                          <a:solidFill>
                            <a:schemeClr val="tx1"/>
                          </a:solidFill>
                        </a:rPr>
                        <a:t> 102</a:t>
                      </a:r>
                      <a:r>
                        <a:rPr kumimoji="1" lang="ja-JP" altLang="en-US" sz="1000" kern="1200" dirty="0">
                          <a:solidFill>
                            <a:schemeClr val="tx1"/>
                          </a:solidFill>
                        </a:rPr>
                        <a:t>分</a:t>
                      </a:r>
                      <a:r>
                        <a:rPr kumimoji="1" lang="en-US" altLang="ja-JP" sz="1000" kern="1200" dirty="0">
                          <a:solidFill>
                            <a:schemeClr val="tx1"/>
                          </a:solidFill>
                        </a:rPr>
                        <a:t>/</a:t>
                      </a:r>
                      <a:r>
                        <a:rPr kumimoji="1" lang="ja-JP" altLang="en-US" sz="1000" kern="1200" dirty="0">
                          <a:solidFill>
                            <a:schemeClr val="tx1"/>
                          </a:solidFill>
                        </a:rPr>
                        <a:t>日</a:t>
                      </a:r>
                      <a:endParaRPr kumimoji="1" lang="en-US" altLang="zh-CN" sz="1000" kern="1200" dirty="0">
                        <a:solidFill>
                          <a:schemeClr val="tx1"/>
                        </a:solidFill>
                        <a:latin typeface="+mn-ea"/>
                        <a:ea typeface="+mn-ea"/>
                        <a:cs typeface="+mn-cs"/>
                      </a:endParaRPr>
                    </a:p>
                  </a:txBody>
                  <a:tcPr marL="0" marR="0" marT="0" marB="0" anchor="ctr">
                    <a:lnR w="28575" cap="flat" cmpd="sng" algn="ctr">
                      <a:solidFill>
                        <a:srgbClr val="FF0000"/>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lt"/>
                          <a:ea typeface="+mn-ea"/>
                          <a:cs typeface="+mn-cs"/>
                        </a:rPr>
                        <a:t>ー</a:t>
                      </a:r>
                    </a:p>
                  </a:txBody>
                  <a:tcPr marL="68580" marR="68580" marT="34290" marB="3429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lt"/>
                          <a:ea typeface="+mn-ea"/>
                          <a:cs typeface="+mn-cs"/>
                        </a:rPr>
                        <a:t>ー</a:t>
                      </a:r>
                    </a:p>
                  </a:txBody>
                  <a:tcPr marL="68580" marR="68580" marT="34290" marB="34290" anchor="ctr">
                    <a:lnL w="28575" cap="flat" cmpd="sng" algn="ctr">
                      <a:solidFill>
                        <a:srgbClr val="FF0000"/>
                      </a:solidFill>
                      <a:prstDash val="solid"/>
                      <a:round/>
                      <a:headEnd type="none" w="med" len="med"/>
                      <a:tailEnd type="none" w="med" len="med"/>
                    </a:lnL>
                  </a:tcPr>
                </a:tc>
                <a:tc>
                  <a:txBody>
                    <a:bodyPr/>
                    <a:lstStyle/>
                    <a:p>
                      <a:pPr algn="ctr"/>
                      <a:r>
                        <a:rPr kumimoji="1" lang="ja-JP" altLang="en-US" sz="800" dirty="0">
                          <a:solidFill>
                            <a:schemeClr val="tx1"/>
                          </a:solidFill>
                          <a:latin typeface="+mn-ea"/>
                          <a:ea typeface="+mn-ea"/>
                        </a:rPr>
                        <a:t>６歳未満の子どもを持つ</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男性（大阪府内居住）の</a:t>
                      </a:r>
                      <a:endParaRPr kumimoji="1" lang="en-US" altLang="ja-JP" sz="800" dirty="0">
                        <a:solidFill>
                          <a:schemeClr val="tx1"/>
                        </a:solidFill>
                        <a:latin typeface="+mn-ea"/>
                        <a:ea typeface="+mn-ea"/>
                      </a:endParaRPr>
                    </a:p>
                    <a:p>
                      <a:pPr algn="ctr"/>
                      <a:r>
                        <a:rPr kumimoji="1" lang="ja-JP" altLang="en-US" sz="800" dirty="0">
                          <a:solidFill>
                            <a:schemeClr val="tx1"/>
                          </a:solidFill>
                          <a:latin typeface="+mn-ea"/>
                          <a:ea typeface="+mn-ea"/>
                        </a:rPr>
                        <a:t>育児に要する平均時間</a:t>
                      </a:r>
                      <a:endParaRPr kumimoji="1" lang="en-US" altLang="ja-JP" sz="800" dirty="0">
                        <a:solidFill>
                          <a:schemeClr val="tx1"/>
                        </a:solidFill>
                        <a:latin typeface="+mn-ea"/>
                        <a:ea typeface="+mn-ea"/>
                      </a:endParaRPr>
                    </a:p>
                    <a:p>
                      <a:pPr algn="ctr"/>
                      <a:r>
                        <a:rPr kumimoji="1" lang="en-US" altLang="ja-JP" sz="800" dirty="0">
                          <a:solidFill>
                            <a:schemeClr val="tx1"/>
                          </a:solidFill>
                          <a:latin typeface="+mn-ea"/>
                          <a:ea typeface="+mn-ea"/>
                        </a:rPr>
                        <a:t>【2024</a:t>
                      </a:r>
                      <a:r>
                        <a:rPr kumimoji="1" lang="ja-JP" altLang="en-US" sz="800" dirty="0">
                          <a:solidFill>
                            <a:schemeClr val="tx1"/>
                          </a:solidFill>
                          <a:latin typeface="+mn-ea"/>
                          <a:ea typeface="+mn-ea"/>
                        </a:rPr>
                        <a:t>年</a:t>
                      </a:r>
                      <a:r>
                        <a:rPr kumimoji="1" lang="en-US" altLang="ja-JP" sz="800" dirty="0">
                          <a:solidFill>
                            <a:schemeClr val="tx1"/>
                          </a:solidFill>
                          <a:latin typeface="+mn-ea"/>
                          <a:ea typeface="+mn-ea"/>
                        </a:rPr>
                        <a:t>】</a:t>
                      </a:r>
                      <a:endParaRPr kumimoji="1" lang="ja-JP" altLang="en-US" sz="800" dirty="0">
                        <a:solidFill>
                          <a:schemeClr val="tx1"/>
                        </a:solidFill>
                        <a:latin typeface="+mn-ea"/>
                        <a:ea typeface="+mn-ea"/>
                      </a:endParaRPr>
                    </a:p>
                  </a:txBody>
                  <a:tcPr marL="68580" marR="68580" marT="34290" marB="34290" anchor="ctr"/>
                </a:tc>
                <a:tc>
                  <a:txBody>
                    <a:bodyPr/>
                    <a:lstStyle/>
                    <a:p>
                      <a:pPr algn="l"/>
                      <a:r>
                        <a:rPr kumimoji="1" lang="en-US" altLang="ja-JP" sz="800" b="0" dirty="0">
                          <a:solidFill>
                            <a:schemeClr val="tx1"/>
                          </a:solidFill>
                          <a:latin typeface="+mn-ea"/>
                          <a:ea typeface="+mn-ea"/>
                        </a:rPr>
                        <a:t>【</a:t>
                      </a:r>
                      <a:r>
                        <a:rPr kumimoji="1" lang="ja-JP" altLang="en-US" sz="800" b="0" dirty="0">
                          <a:solidFill>
                            <a:schemeClr val="tx1"/>
                          </a:solidFill>
                          <a:latin typeface="+mn-ea"/>
                          <a:ea typeface="+mn-ea"/>
                        </a:rPr>
                        <a:t>大阪府</a:t>
                      </a:r>
                      <a:r>
                        <a:rPr kumimoji="1" lang="en-US" altLang="ja-JP" sz="800" b="0" dirty="0">
                          <a:solidFill>
                            <a:schemeClr val="tx1"/>
                          </a:solidFill>
                          <a:latin typeface="+mn-ea"/>
                          <a:ea typeface="+mn-ea"/>
                        </a:rPr>
                        <a:t>】</a:t>
                      </a:r>
                    </a:p>
                    <a:p>
                      <a:pPr algn="l"/>
                      <a:r>
                        <a:rPr kumimoji="1" lang="ja-JP" altLang="en-US" sz="800" b="0" dirty="0">
                          <a:solidFill>
                            <a:schemeClr val="tx1"/>
                          </a:solidFill>
                          <a:latin typeface="+mn-ea"/>
                          <a:ea typeface="+mn-ea"/>
                        </a:rPr>
                        <a:t>平日</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男性：なし・ほとんどなし（</a:t>
                      </a:r>
                      <a:r>
                        <a:rPr kumimoji="1" lang="en-US" altLang="ja-JP" sz="800" b="0" dirty="0">
                          <a:solidFill>
                            <a:schemeClr val="tx1"/>
                          </a:solidFill>
                          <a:latin typeface="+mn-ea"/>
                          <a:ea typeface="+mn-ea"/>
                        </a:rPr>
                        <a:t>13.3</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a:t>
                      </a:r>
                      <a:r>
                        <a:rPr kumimoji="1" lang="en-US" altLang="ja-JP" sz="800" b="0" dirty="0">
                          <a:solidFill>
                            <a:schemeClr val="tx1"/>
                          </a:solidFill>
                          <a:latin typeface="+mn-ea"/>
                          <a:ea typeface="+mn-ea"/>
                        </a:rPr>
                        <a:t>30</a:t>
                      </a:r>
                      <a:r>
                        <a:rPr kumimoji="1" lang="ja-JP" altLang="en-US" sz="800" b="0" dirty="0">
                          <a:solidFill>
                            <a:schemeClr val="tx1"/>
                          </a:solidFill>
                          <a:latin typeface="+mn-ea"/>
                          <a:ea typeface="+mn-ea"/>
                        </a:rPr>
                        <a:t>分未満（</a:t>
                      </a:r>
                      <a:r>
                        <a:rPr kumimoji="1" lang="en-US" altLang="ja-JP" sz="800" b="0" dirty="0">
                          <a:solidFill>
                            <a:schemeClr val="tx1"/>
                          </a:solidFill>
                          <a:latin typeface="+mn-ea"/>
                          <a:ea typeface="+mn-ea"/>
                        </a:rPr>
                        <a:t>11.1%</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a:t>
                      </a:r>
                      <a:r>
                        <a:rPr kumimoji="1" lang="en-US" altLang="ja-JP" sz="800" b="0" dirty="0">
                          <a:solidFill>
                            <a:schemeClr val="tx1"/>
                          </a:solidFill>
                          <a:latin typeface="+mn-ea"/>
                          <a:ea typeface="+mn-ea"/>
                        </a:rPr>
                        <a:t>30</a:t>
                      </a:r>
                      <a:r>
                        <a:rPr kumimoji="1" lang="ja-JP" altLang="en-US" sz="800" b="0" dirty="0">
                          <a:solidFill>
                            <a:schemeClr val="tx1"/>
                          </a:solidFill>
                          <a:latin typeface="+mn-ea"/>
                          <a:ea typeface="+mn-ea"/>
                        </a:rPr>
                        <a:t>分～１時間未満（</a:t>
                      </a:r>
                      <a:r>
                        <a:rPr kumimoji="1" lang="en-US" altLang="ja-JP" sz="800" b="0" dirty="0">
                          <a:solidFill>
                            <a:schemeClr val="tx1"/>
                          </a:solidFill>
                          <a:latin typeface="+mn-ea"/>
                          <a:ea typeface="+mn-ea"/>
                        </a:rPr>
                        <a:t>20.0%</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１時間～２時間未満（</a:t>
                      </a:r>
                      <a:r>
                        <a:rPr kumimoji="1" lang="en-US" altLang="ja-JP" sz="800" b="0" dirty="0">
                          <a:solidFill>
                            <a:schemeClr val="tx1"/>
                          </a:solidFill>
                          <a:latin typeface="+mn-ea"/>
                          <a:ea typeface="+mn-ea"/>
                        </a:rPr>
                        <a:t>22.2%</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２時間以上（</a:t>
                      </a:r>
                      <a:r>
                        <a:rPr kumimoji="1" lang="en-US" altLang="ja-JP" sz="800" b="0" dirty="0">
                          <a:solidFill>
                            <a:schemeClr val="tx1"/>
                          </a:solidFill>
                          <a:latin typeface="+mn-ea"/>
                          <a:ea typeface="+mn-ea"/>
                        </a:rPr>
                        <a:t>33.2</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休日</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男性：なし・ほとんどなし（</a:t>
                      </a:r>
                      <a:r>
                        <a:rPr kumimoji="1" lang="en-US" altLang="ja-JP" sz="800" b="0" dirty="0">
                          <a:solidFill>
                            <a:schemeClr val="tx1"/>
                          </a:solidFill>
                          <a:latin typeface="+mn-ea"/>
                          <a:ea typeface="+mn-ea"/>
                        </a:rPr>
                        <a:t>13.3</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a:t>
                      </a:r>
                      <a:r>
                        <a:rPr kumimoji="1" lang="en-US" altLang="ja-JP" sz="800" b="0" dirty="0">
                          <a:solidFill>
                            <a:schemeClr val="tx1"/>
                          </a:solidFill>
                          <a:latin typeface="+mn-ea"/>
                          <a:ea typeface="+mn-ea"/>
                        </a:rPr>
                        <a:t>30</a:t>
                      </a:r>
                      <a:r>
                        <a:rPr kumimoji="1" lang="ja-JP" altLang="en-US" sz="800" b="0" dirty="0">
                          <a:solidFill>
                            <a:schemeClr val="tx1"/>
                          </a:solidFill>
                          <a:latin typeface="+mn-ea"/>
                          <a:ea typeface="+mn-ea"/>
                        </a:rPr>
                        <a:t>分未満（</a:t>
                      </a:r>
                      <a:r>
                        <a:rPr kumimoji="1" lang="en-US" altLang="ja-JP" sz="800" b="0" dirty="0">
                          <a:solidFill>
                            <a:schemeClr val="tx1"/>
                          </a:solidFill>
                          <a:latin typeface="+mn-ea"/>
                          <a:ea typeface="+mn-ea"/>
                        </a:rPr>
                        <a:t>0%</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a:t>
                      </a:r>
                      <a:r>
                        <a:rPr kumimoji="1" lang="en-US" altLang="ja-JP" sz="800" b="0" dirty="0">
                          <a:solidFill>
                            <a:schemeClr val="tx1"/>
                          </a:solidFill>
                          <a:latin typeface="+mn-ea"/>
                          <a:ea typeface="+mn-ea"/>
                        </a:rPr>
                        <a:t>30</a:t>
                      </a:r>
                      <a:r>
                        <a:rPr kumimoji="1" lang="ja-JP" altLang="en-US" sz="800" b="0" dirty="0">
                          <a:solidFill>
                            <a:schemeClr val="tx1"/>
                          </a:solidFill>
                          <a:latin typeface="+mn-ea"/>
                          <a:ea typeface="+mn-ea"/>
                        </a:rPr>
                        <a:t>分～１時間未満（</a:t>
                      </a:r>
                      <a:r>
                        <a:rPr kumimoji="1" lang="en-US" altLang="ja-JP" sz="800" b="0" dirty="0">
                          <a:solidFill>
                            <a:schemeClr val="tx1"/>
                          </a:solidFill>
                          <a:latin typeface="+mn-ea"/>
                          <a:ea typeface="+mn-ea"/>
                        </a:rPr>
                        <a:t>11.1%</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１時間～２時間未満（</a:t>
                      </a:r>
                      <a:r>
                        <a:rPr kumimoji="1" lang="en-US" altLang="ja-JP" sz="800" b="0" dirty="0">
                          <a:solidFill>
                            <a:schemeClr val="tx1"/>
                          </a:solidFill>
                          <a:latin typeface="+mn-ea"/>
                          <a:ea typeface="+mn-ea"/>
                        </a:rPr>
                        <a:t>6.7%</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p>
                      <a:pPr algn="l"/>
                      <a:r>
                        <a:rPr kumimoji="1" lang="ja-JP" altLang="en-US" sz="800" b="0" dirty="0">
                          <a:solidFill>
                            <a:schemeClr val="tx1"/>
                          </a:solidFill>
                          <a:latin typeface="+mn-ea"/>
                          <a:ea typeface="+mn-ea"/>
                        </a:rPr>
                        <a:t>　　　　　 ２時間以上（</a:t>
                      </a:r>
                      <a:r>
                        <a:rPr kumimoji="1" lang="en-US" altLang="ja-JP" sz="800" b="0" dirty="0">
                          <a:solidFill>
                            <a:schemeClr val="tx1"/>
                          </a:solidFill>
                          <a:latin typeface="+mn-ea"/>
                          <a:ea typeface="+mn-ea"/>
                        </a:rPr>
                        <a:t>68.9</a:t>
                      </a:r>
                      <a:r>
                        <a:rPr kumimoji="1" lang="ja-JP" altLang="en-US" sz="800" b="0" dirty="0">
                          <a:solidFill>
                            <a:schemeClr val="tx1"/>
                          </a:solidFill>
                          <a:latin typeface="+mn-ea"/>
                          <a:ea typeface="+mn-ea"/>
                        </a:rPr>
                        <a:t>％）</a:t>
                      </a:r>
                      <a:endParaRPr kumimoji="1" lang="en-US" altLang="ja-JP" sz="800" b="0" dirty="0">
                        <a:solidFill>
                          <a:schemeClr val="tx1"/>
                        </a:solidFill>
                        <a:latin typeface="+mn-ea"/>
                        <a:ea typeface="+mn-ea"/>
                      </a:endParaRPr>
                    </a:p>
                  </a:txBody>
                  <a:tcPr marL="68580" marR="68580" marT="34290" marB="34290" anchor="ct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a:extLst>
              <a:ext uri="{FF2B5EF4-FFF2-40B4-BE49-F238E27FC236}">
                <a16:creationId xmlns:a16="http://schemas.microsoft.com/office/drawing/2014/main" id="{CB3C70BE-897F-4161-99BF-7E7CD643A84A}"/>
              </a:ext>
            </a:extLst>
          </p:cNvPr>
          <p:cNvSpPr txBox="1"/>
          <p:nvPr/>
        </p:nvSpPr>
        <p:spPr>
          <a:xfrm>
            <a:off x="590702" y="4492197"/>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pSp>
        <p:nvGrpSpPr>
          <p:cNvPr id="16" name="グループ化 15">
            <a:extLst>
              <a:ext uri="{FF2B5EF4-FFF2-40B4-BE49-F238E27FC236}">
                <a16:creationId xmlns:a16="http://schemas.microsoft.com/office/drawing/2014/main" id="{26AA3CE1-A85D-4509-9742-FA42611A00E6}"/>
              </a:ext>
            </a:extLst>
          </p:cNvPr>
          <p:cNvGrpSpPr/>
          <p:nvPr/>
        </p:nvGrpSpPr>
        <p:grpSpPr>
          <a:xfrm>
            <a:off x="5069227" y="731592"/>
            <a:ext cx="3895257" cy="417977"/>
            <a:chOff x="4748108" y="38100"/>
            <a:chExt cx="4257048" cy="458658"/>
          </a:xfrm>
        </p:grpSpPr>
        <p:pic>
          <p:nvPicPr>
            <p:cNvPr id="25" name="Picture 2">
              <a:extLst>
                <a:ext uri="{FF2B5EF4-FFF2-40B4-BE49-F238E27FC236}">
                  <a16:creationId xmlns:a16="http://schemas.microsoft.com/office/drawing/2014/main" id="{7BACBDC8-9B9B-47CF-8553-86DB8AB0C3CB}"/>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a:extLst>
                <a:ext uri="{FF2B5EF4-FFF2-40B4-BE49-F238E27FC236}">
                  <a16:creationId xmlns:a16="http://schemas.microsoft.com/office/drawing/2014/main" id="{C8027F16-80BB-4F10-BEB2-E28E0AACA494}"/>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A70C66EE-363A-4500-80FA-1FE647748C01}"/>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29" name="Picture 9">
              <a:extLst>
                <a:ext uri="{FF2B5EF4-FFF2-40B4-BE49-F238E27FC236}">
                  <a16:creationId xmlns:a16="http://schemas.microsoft.com/office/drawing/2014/main" id="{7A9EB864-4E6B-40DE-A3CB-83B56E218439}"/>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0" name="図 29">
              <a:extLst>
                <a:ext uri="{FF2B5EF4-FFF2-40B4-BE49-F238E27FC236}">
                  <a16:creationId xmlns:a16="http://schemas.microsoft.com/office/drawing/2014/main" id="{C3051153-04DA-4298-8FB1-20A0B0096A0C}"/>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31" name="図 30">
              <a:extLst>
                <a:ext uri="{FF2B5EF4-FFF2-40B4-BE49-F238E27FC236}">
                  <a16:creationId xmlns:a16="http://schemas.microsoft.com/office/drawing/2014/main" id="{2C6738F7-E20D-4775-9E21-6931446AB6C9}"/>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2" name="図 31">
              <a:extLst>
                <a:ext uri="{FF2B5EF4-FFF2-40B4-BE49-F238E27FC236}">
                  <a16:creationId xmlns:a16="http://schemas.microsoft.com/office/drawing/2014/main" id="{DA739342-64E0-4F36-825E-CC61DF99092D}"/>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33" name="Picture 12">
              <a:extLst>
                <a:ext uri="{FF2B5EF4-FFF2-40B4-BE49-F238E27FC236}">
                  <a16:creationId xmlns:a16="http://schemas.microsoft.com/office/drawing/2014/main" id="{67529EBF-C503-4254-A733-65818F4228D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394CEE-22A8-4465-8150-780125149949}"/>
                </a:ext>
              </a:extLst>
            </p:cNvPr>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正方形/長方形 17">
            <a:extLst>
              <a:ext uri="{FF2B5EF4-FFF2-40B4-BE49-F238E27FC236}">
                <a16:creationId xmlns:a16="http://schemas.microsoft.com/office/drawing/2014/main" id="{7C879C4C-AE6B-446B-B92A-5B0DD83F7D34}"/>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75646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695610"/>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基本目標③　大阪の経済を強くする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博を機に芽吹いた最先端技術の社会実装・産業化に向けた取組や、求職者や在職者のリスキリング支援等、企業の人材確保に向けた取組を進めました。また、大阪のさらなる成長に向けた道路・鉄道ネットワークの整備等、インフラの充実・強化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lnSpc>
                <a:spcPts val="500"/>
              </a:lnSpc>
              <a:spcBef>
                <a:spcPts val="600"/>
              </a:spcBef>
            </a:pPr>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400" dirty="0">
                <a:latin typeface="Meiryo UI" panose="020B0604030504040204" pitchFamily="50" charset="-128"/>
                <a:ea typeface="Meiryo UI" panose="020B0604030504040204" pitchFamily="50" charset="-128"/>
                <a:cs typeface="Meiryo UI" panose="020B0604030504040204" pitchFamily="50" charset="-128"/>
              </a:rPr>
              <a:t>実質経済成長率</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○転入超過率（対全国）：</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目標値には到達しませんでしたが、策定時から</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0.06</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ポイント増加しました。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○転出超過率（対東京圏）：</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endParaRPr lang="en-US" altLang="ja-JP" sz="1400" dirty="0"/>
          </a:p>
          <a:p>
            <a:pPr marL="265113" algn="just"/>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009832493"/>
              </p:ext>
            </p:extLst>
          </p:nvPr>
        </p:nvGraphicFramePr>
        <p:xfrm>
          <a:off x="522187" y="3174287"/>
          <a:ext cx="8008057" cy="3267080"/>
        </p:xfrm>
        <a:graphic>
          <a:graphicData uri="http://schemas.openxmlformats.org/drawingml/2006/table">
            <a:tbl>
              <a:tblPr firstRow="1" bandRow="1">
                <a:tableStyleId>{7DF18680-E054-41AD-8BC1-D1AEF772440D}</a:tableStyleId>
              </a:tblPr>
              <a:tblGrid>
                <a:gridCol w="360000">
                  <a:extLst>
                    <a:ext uri="{9D8B030D-6E8A-4147-A177-3AD203B41FA5}">
                      <a16:colId xmlns:a16="http://schemas.microsoft.com/office/drawing/2014/main" val="206876903"/>
                    </a:ext>
                  </a:extLst>
                </a:gridCol>
                <a:gridCol w="1890679">
                  <a:extLst>
                    <a:ext uri="{9D8B030D-6E8A-4147-A177-3AD203B41FA5}">
                      <a16:colId xmlns:a16="http://schemas.microsoft.com/office/drawing/2014/main" val="1433173782"/>
                    </a:ext>
                  </a:extLst>
                </a:gridCol>
                <a:gridCol w="1423060">
                  <a:extLst>
                    <a:ext uri="{9D8B030D-6E8A-4147-A177-3AD203B41FA5}">
                      <a16:colId xmlns:a16="http://schemas.microsoft.com/office/drawing/2014/main" val="1700687111"/>
                    </a:ext>
                  </a:extLst>
                </a:gridCol>
                <a:gridCol w="1425284">
                  <a:extLst>
                    <a:ext uri="{9D8B030D-6E8A-4147-A177-3AD203B41FA5}">
                      <a16:colId xmlns:a16="http://schemas.microsoft.com/office/drawing/2014/main" val="304697467"/>
                    </a:ext>
                  </a:extLst>
                </a:gridCol>
                <a:gridCol w="720000">
                  <a:extLst>
                    <a:ext uri="{9D8B030D-6E8A-4147-A177-3AD203B41FA5}">
                      <a16:colId xmlns:a16="http://schemas.microsoft.com/office/drawing/2014/main" val="316053466"/>
                    </a:ext>
                  </a:extLst>
                </a:gridCol>
                <a:gridCol w="940680">
                  <a:extLst>
                    <a:ext uri="{9D8B030D-6E8A-4147-A177-3AD203B41FA5}">
                      <a16:colId xmlns:a16="http://schemas.microsoft.com/office/drawing/2014/main" val="1469281846"/>
                    </a:ext>
                  </a:extLst>
                </a:gridCol>
                <a:gridCol w="1248354">
                  <a:extLst>
                    <a:ext uri="{9D8B030D-6E8A-4147-A177-3AD203B41FA5}">
                      <a16:colId xmlns:a16="http://schemas.microsoft.com/office/drawing/2014/main" val="2609501186"/>
                    </a:ext>
                  </a:extLst>
                </a:gridCol>
              </a:tblGrid>
              <a:tr h="1867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rPr>
                        <a:t>〔</a:t>
                      </a:r>
                      <a:r>
                        <a:rPr kumimoji="1" lang="ja-JP" altLang="en-US" sz="800" dirty="0">
                          <a:solidFill>
                            <a:schemeClr val="bg1"/>
                          </a:solidFill>
                        </a:rPr>
                        <a:t>　</a:t>
                      </a:r>
                      <a:r>
                        <a:rPr kumimoji="1" lang="en-US" altLang="ja-JP" sz="800" dirty="0">
                          <a:solidFill>
                            <a:schemeClr val="bg1"/>
                          </a:solidFill>
                        </a:rPr>
                        <a:t>〕</a:t>
                      </a:r>
                      <a:r>
                        <a:rPr kumimoji="1" lang="ja-JP" altLang="en-US" sz="800" b="1" dirty="0">
                          <a:solidFill>
                            <a:schemeClr val="bg1"/>
                          </a:solidFill>
                        </a:rPr>
                        <a:t>は、策定時からの増減</a:t>
                      </a:r>
                      <a:endParaRPr kumimoji="1" lang="ja-JP" altLang="en-US" sz="8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tc>
                <a:tc hMerge="1">
                  <a:txBody>
                    <a:bodyPr/>
                    <a:lstStyle/>
                    <a:p>
                      <a:endParaRPr kumimoji="1" lang="ja-JP" altLang="en-US"/>
                    </a:p>
                  </a:txBody>
                  <a:tcPr/>
                </a:tc>
                <a:extLst>
                  <a:ext uri="{0D108BD9-81ED-4DB2-BD59-A6C34878D82A}">
                    <a16:rowId xmlns:a16="http://schemas.microsoft.com/office/drawing/2014/main" val="1774114639"/>
                  </a:ext>
                </a:extLst>
              </a:tr>
              <a:tr h="424974">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11</a:t>
                      </a:r>
                    </a:p>
                  </a:txBody>
                  <a:tcPr marL="74295" marR="74295" marT="37148" marB="37148" anchor="ctr">
                    <a:solidFill>
                      <a:srgbClr val="D5DAEB"/>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実質経済成長率</a:t>
                      </a:r>
                      <a:br>
                        <a:rPr kumimoji="1" lang="en-US" altLang="ja-JP" sz="1000" b="1" kern="1200" dirty="0">
                          <a:solidFill>
                            <a:schemeClr val="tx1"/>
                          </a:solidFill>
                        </a:rPr>
                      </a:br>
                      <a:r>
                        <a:rPr kumimoji="1" lang="ja-JP" altLang="en-US" sz="1000" b="1" kern="1200" dirty="0">
                          <a:solidFill>
                            <a:schemeClr val="tx1"/>
                          </a:solidFill>
                        </a:rPr>
                        <a:t>：年平均２％以上</a:t>
                      </a:r>
                      <a:endParaRPr kumimoji="1" lang="en-US" altLang="ja-JP" sz="1000" b="1" kern="1200" dirty="0">
                        <a:solidFill>
                          <a:schemeClr val="tx1"/>
                        </a:solidFill>
                        <a:latin typeface="+mn-lt"/>
                        <a:ea typeface="+mn-ea"/>
                        <a:cs typeface="+mn-cs"/>
                      </a:endParaRPr>
                    </a:p>
                  </a:txBody>
                  <a:tcPr marL="74295" marR="74295" marT="37148" marB="37148" anchor="ctr">
                    <a:solidFill>
                      <a:srgbClr val="D5DAEB"/>
                    </a:solidFill>
                  </a:tcPr>
                </a:tc>
                <a:tc rowSpan="2">
                  <a:txBody>
                    <a:bodyPr/>
                    <a:lstStyle/>
                    <a:p>
                      <a:pPr algn="l" fontAlgn="ctr"/>
                      <a:r>
                        <a:rPr lang="en-US" altLang="zh-TW" sz="1000" b="0" u="none" strike="noStrike" dirty="0">
                          <a:solidFill>
                            <a:schemeClr val="tx1"/>
                          </a:solidFill>
                          <a:effectLst/>
                          <a:latin typeface="+mn-ea"/>
                          <a:ea typeface="+mn-ea"/>
                        </a:rPr>
                        <a:t> 【2022</a:t>
                      </a:r>
                      <a:r>
                        <a:rPr lang="zh-TW" altLang="en-US" sz="1000" b="0" u="none" strike="noStrike" dirty="0">
                          <a:solidFill>
                            <a:schemeClr val="tx1"/>
                          </a:solidFill>
                          <a:effectLst/>
                          <a:latin typeface="+mn-ea"/>
                          <a:ea typeface="+mn-ea"/>
                        </a:rPr>
                        <a:t>年度</a:t>
                      </a:r>
                      <a:r>
                        <a:rPr lang="en-US" altLang="zh-TW" sz="1000" b="0" u="none" strike="noStrike" dirty="0">
                          <a:solidFill>
                            <a:schemeClr val="tx1"/>
                          </a:solidFill>
                          <a:effectLst/>
                          <a:latin typeface="+mn-ea"/>
                          <a:ea typeface="+mn-ea"/>
                        </a:rPr>
                        <a:t>】</a:t>
                      </a:r>
                      <a:br>
                        <a:rPr lang="en-US" altLang="zh-TW" sz="1000" b="0" u="none" strike="noStrike" dirty="0">
                          <a:solidFill>
                            <a:schemeClr val="tx1"/>
                          </a:solidFill>
                          <a:effectLst/>
                          <a:latin typeface="+mn-ea"/>
                          <a:ea typeface="+mn-ea"/>
                        </a:rPr>
                      </a:br>
                      <a:r>
                        <a:rPr lang="en-US" altLang="zh-TW" sz="1000" b="0" u="none" strike="noStrike" dirty="0">
                          <a:solidFill>
                            <a:schemeClr val="tx1"/>
                          </a:solidFill>
                          <a:effectLst/>
                          <a:latin typeface="+mn-ea"/>
                          <a:ea typeface="+mn-ea"/>
                        </a:rPr>
                        <a:t> </a:t>
                      </a:r>
                      <a:r>
                        <a:rPr lang="en-US" altLang="ja-JP" sz="1000" b="0" i="0" u="none" strike="noStrike" dirty="0">
                          <a:solidFill>
                            <a:schemeClr val="tx1"/>
                          </a:solidFill>
                          <a:effectLst/>
                          <a:latin typeface="+mn-ea"/>
                          <a:ea typeface="+mn-ea"/>
                        </a:rPr>
                        <a:t>2.9</a:t>
                      </a:r>
                      <a:r>
                        <a:rPr lang="ja-JP" altLang="en-US" sz="1000" b="0" i="0" u="none" strike="noStrike" dirty="0">
                          <a:solidFill>
                            <a:schemeClr val="tx1"/>
                          </a:solidFill>
                          <a:effectLst/>
                          <a:latin typeface="+mn-ea"/>
                          <a:ea typeface="+mn-ea"/>
                        </a:rPr>
                        <a:t>％</a:t>
                      </a:r>
                      <a:endParaRPr lang="zh-TW" altLang="en-US" sz="1000" b="0" i="0" u="none" strike="noStrike" dirty="0">
                        <a:solidFill>
                          <a:schemeClr val="tx1"/>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solidFill>
                      <a:srgbClr val="D5DAEB"/>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ea"/>
                          <a:ea typeface="+mn-ea"/>
                        </a:rPr>
                        <a:t>【2023</a:t>
                      </a:r>
                      <a:r>
                        <a:rPr kumimoji="1" lang="ja-JP" altLang="en-US" sz="1000" dirty="0">
                          <a:solidFill>
                            <a:schemeClr val="tx1"/>
                          </a:solidFill>
                          <a:latin typeface="+mn-ea"/>
                          <a:ea typeface="+mn-ea"/>
                        </a:rPr>
                        <a:t>年度</a:t>
                      </a:r>
                      <a:r>
                        <a:rPr kumimoji="1" lang="en-US" altLang="ja-JP" sz="1000" dirty="0">
                          <a:solidFill>
                            <a:schemeClr val="tx1"/>
                          </a:solidFill>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000" dirty="0">
                          <a:solidFill>
                            <a:schemeClr val="tx1"/>
                          </a:solidFill>
                          <a:latin typeface="+mn-ea"/>
                          <a:ea typeface="+mn-ea"/>
                        </a:rPr>
                        <a:t>1.2%</a:t>
                      </a:r>
                      <a:r>
                        <a:rPr kumimoji="1" lang="ja-JP" altLang="en-US" sz="1000" dirty="0">
                          <a:solidFill>
                            <a:schemeClr val="tx1"/>
                          </a:solidFill>
                          <a:latin typeface="+mn-ea"/>
                          <a:ea typeface="+mn-ea"/>
                        </a:rPr>
                        <a:t>　</a:t>
                      </a:r>
                      <a:r>
                        <a:rPr kumimoji="1" lang="en-US" altLang="ja-JP" sz="1000" dirty="0">
                          <a:solidFill>
                            <a:schemeClr val="tx1"/>
                          </a:solidFill>
                        </a:rPr>
                        <a:t>〔</a:t>
                      </a:r>
                      <a:r>
                        <a:rPr kumimoji="1" lang="ja-JP" altLang="en-US" sz="1000" dirty="0">
                          <a:solidFill>
                            <a:schemeClr val="tx1"/>
                          </a:solidFill>
                        </a:rPr>
                        <a:t>▲</a:t>
                      </a:r>
                      <a:r>
                        <a:rPr kumimoji="1" lang="en-US" altLang="ja-JP" sz="1000" dirty="0">
                          <a:solidFill>
                            <a:schemeClr val="tx1"/>
                          </a:solidFill>
                          <a:latin typeface="Meiryo UI" panose="020B0604030504040204" pitchFamily="50" charset="-128"/>
                          <a:ea typeface="Meiryo UI" panose="020B0604030504040204" pitchFamily="50" charset="-128"/>
                        </a:rPr>
                        <a:t>1.7</a:t>
                      </a:r>
                      <a:r>
                        <a:rPr kumimoji="1" lang="en-US" altLang="ja-JP" sz="1000" dirty="0">
                          <a:solidFill>
                            <a:schemeClr val="tx1"/>
                          </a:solidFill>
                        </a:rPr>
                        <a:t>〕</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solidFill>
                      <a:srgbClr val="D5DAEB"/>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D</a:t>
                      </a:r>
                    </a:p>
                  </a:txBody>
                  <a:tcPr marL="74295" marR="74295" marT="37148" marB="37148" anchor="ctr">
                    <a:lnL w="28575" cap="flat" cmpd="sng" algn="ctr">
                      <a:solidFill>
                        <a:srgbClr val="FF0000"/>
                      </a:solidFill>
                      <a:prstDash val="solid"/>
                      <a:round/>
                      <a:headEnd type="none" w="med" len="med"/>
                      <a:tailEnd type="none" w="med" len="med"/>
                    </a:lnL>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有効求人倍率</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latin typeface="+mn-ea"/>
                          <a:ea typeface="+mn-ea"/>
                        </a:rPr>
                        <a:t>【2025</a:t>
                      </a:r>
                      <a:r>
                        <a:rPr kumimoji="1" lang="ja-JP" altLang="en-US" sz="800" b="0" u="none" strike="noStrike" kern="1200" cap="none" spc="0" normalizeH="0" baseline="0" noProof="0" dirty="0">
                          <a:ln>
                            <a:noFill/>
                          </a:ln>
                          <a:solidFill>
                            <a:schemeClr val="tx1"/>
                          </a:solidFill>
                          <a:effectLst/>
                          <a:uLnTx/>
                          <a:uFillTx/>
                          <a:latin typeface="+mn-ea"/>
                          <a:ea typeface="+mn-ea"/>
                        </a:rPr>
                        <a:t>年度</a:t>
                      </a:r>
                      <a:r>
                        <a:rPr kumimoji="1" lang="en-US" altLang="ja-JP" sz="800" b="0" u="none" strike="noStrike" kern="1200" cap="none" spc="0" normalizeH="0" baseline="0" noProof="0" dirty="0">
                          <a:ln>
                            <a:noFill/>
                          </a:ln>
                          <a:solidFill>
                            <a:schemeClr val="tx1"/>
                          </a:solidFill>
                          <a:effectLst/>
                          <a:uLnTx/>
                          <a:uFillTx/>
                          <a:latin typeface="+mn-ea"/>
                          <a:ea typeface="+mn-ea"/>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EBED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a:t>
                      </a:r>
                      <a:r>
                        <a:rPr kumimoji="1" lang="ja-JP" altLang="en-US" sz="800" b="0" u="none" strike="noStrike" kern="1200" cap="none" spc="0" normalizeH="0" baseline="0" noProof="0" dirty="0">
                          <a:ln>
                            <a:noFill/>
                          </a:ln>
                          <a:solidFill>
                            <a:schemeClr val="tx1"/>
                          </a:solidFill>
                          <a:effectLst/>
                          <a:uLnTx/>
                          <a:uFillTx/>
                        </a:rPr>
                        <a:t>大阪府</a:t>
                      </a:r>
                      <a:r>
                        <a:rPr kumimoji="1" lang="en-US" altLang="ja-JP" sz="800" b="0" u="none" strike="noStrike" kern="1200" cap="none" spc="0" normalizeH="0" baseline="0" noProof="0" dirty="0">
                          <a:ln>
                            <a:noFill/>
                          </a:ln>
                          <a:solidFill>
                            <a:schemeClr val="tx1"/>
                          </a:solidFill>
                          <a:effectLst/>
                          <a:uLnTx/>
                          <a:uFillTx/>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　</a:t>
                      </a:r>
                      <a:r>
                        <a:rPr kumimoji="1" lang="en-US" altLang="zh-CN" sz="800" b="0" u="none" strike="noStrike" kern="1200" cap="none" spc="0" normalizeH="0" baseline="0" noProof="0" dirty="0">
                          <a:ln>
                            <a:noFill/>
                          </a:ln>
                          <a:solidFill>
                            <a:schemeClr val="tx1"/>
                          </a:solidFill>
                          <a:effectLst/>
                          <a:uLnTx/>
                          <a:uFillTx/>
                        </a:rPr>
                        <a:t>1.01</a:t>
                      </a:r>
                      <a:r>
                        <a:rPr kumimoji="1" lang="zh-CN" altLang="en-US" sz="800" b="0" u="none" strike="noStrike" kern="1200" cap="none" spc="0" normalizeH="0" baseline="0" noProof="0" dirty="0">
                          <a:ln>
                            <a:noFill/>
                          </a:ln>
                          <a:solidFill>
                            <a:schemeClr val="tx1"/>
                          </a:solidFill>
                          <a:effectLst/>
                          <a:uLnTx/>
                          <a:uFillTx/>
                        </a:rPr>
                        <a:t>倍</a:t>
                      </a:r>
                      <a:endParaRPr kumimoji="1" lang="en-US" altLang="zh-CN"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u="none" strike="noStrike" kern="1200" cap="none" spc="0" normalizeH="0" baseline="0" noProof="0" dirty="0">
                          <a:ln>
                            <a:noFill/>
                          </a:ln>
                          <a:solidFill>
                            <a:schemeClr val="tx1"/>
                          </a:solidFill>
                          <a:effectLst/>
                          <a:uLnTx/>
                          <a:uFillTx/>
                        </a:rPr>
                        <a:t>（前年度</a:t>
                      </a:r>
                      <a:r>
                        <a:rPr kumimoji="1" lang="ja-JP" altLang="en-US" sz="800" b="0" u="none" strike="noStrike" kern="1200" cap="none" spc="0" normalizeH="0" baseline="0" noProof="0" dirty="0">
                          <a:ln>
                            <a:noFill/>
                          </a:ln>
                          <a:solidFill>
                            <a:schemeClr val="tx1"/>
                          </a:solidFill>
                          <a:effectLst/>
                          <a:uLnTx/>
                          <a:uFillTx/>
                        </a:rPr>
                        <a:t>差</a:t>
                      </a:r>
                      <a:r>
                        <a:rPr kumimoji="1" lang="zh-CN" altLang="en-US" sz="800" b="0" u="none" strike="noStrike" kern="1200" cap="none" spc="0" normalizeH="0" baseline="0" noProof="0" dirty="0">
                          <a:ln>
                            <a:noFill/>
                          </a:ln>
                          <a:solidFill>
                            <a:schemeClr val="tx1"/>
                          </a:solidFill>
                          <a:effectLst/>
                          <a:uLnTx/>
                          <a:uFillTx/>
                        </a:rPr>
                        <a:t>▲</a:t>
                      </a:r>
                      <a:r>
                        <a:rPr kumimoji="1" lang="en-US" altLang="zh-CN" sz="800" b="0" u="none" strike="noStrike" kern="1200" cap="none" spc="0" normalizeH="0" baseline="0" noProof="0" dirty="0">
                          <a:ln>
                            <a:noFill/>
                          </a:ln>
                          <a:solidFill>
                            <a:schemeClr val="tx1"/>
                          </a:solidFill>
                          <a:effectLst/>
                          <a:uLnTx/>
                          <a:uFillTx/>
                        </a:rPr>
                        <a:t>0.04</a:t>
                      </a:r>
                      <a:r>
                        <a:rPr kumimoji="1" lang="zh-CN" altLang="en-US" sz="800" b="0" u="none" strike="noStrike" kern="1200" cap="none" spc="0" normalizeH="0" baseline="0" noProof="0" dirty="0">
                          <a:ln>
                            <a:noFill/>
                          </a:ln>
                          <a:solidFill>
                            <a:schemeClr val="tx1"/>
                          </a:solidFill>
                          <a:effectLst/>
                          <a:uLnTx/>
                          <a:uFillTx/>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u="none" strike="noStrike" kern="1200" cap="none" spc="0" normalizeH="0" baseline="0" noProof="0" dirty="0">
                          <a:ln>
                            <a:noFill/>
                          </a:ln>
                          <a:solidFill>
                            <a:schemeClr val="tx1"/>
                          </a:solidFill>
                          <a:effectLst/>
                          <a:uLnTx/>
                          <a:uFillTx/>
                        </a:rPr>
                        <a:t>（全国</a:t>
                      </a:r>
                      <a:r>
                        <a:rPr kumimoji="1" lang="en-US" altLang="zh-CN" sz="800" b="0" u="none" strike="noStrike" kern="1200" cap="none" spc="0" normalizeH="0" baseline="0" noProof="0" dirty="0">
                          <a:ln>
                            <a:noFill/>
                          </a:ln>
                          <a:solidFill>
                            <a:schemeClr val="tx1"/>
                          </a:solidFill>
                          <a:effectLst/>
                          <a:uLnTx/>
                          <a:uFillTx/>
                        </a:rPr>
                        <a:t>1.20</a:t>
                      </a:r>
                      <a:r>
                        <a:rPr kumimoji="1" lang="zh-CN" altLang="en-US" sz="800" b="0" u="none" strike="noStrike" kern="1200" cap="none" spc="0" normalizeH="0" baseline="0" noProof="0" dirty="0">
                          <a:ln>
                            <a:noFill/>
                          </a:ln>
                          <a:solidFill>
                            <a:schemeClr val="tx1"/>
                          </a:solidFill>
                          <a:effectLst/>
                          <a:uLnTx/>
                          <a:uFillTx/>
                        </a:rPr>
                        <a:t>倍）</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EBEDF5"/>
                    </a:solidFill>
                  </a:tcPr>
                </a:tc>
                <a:extLst>
                  <a:ext uri="{0D108BD9-81ED-4DB2-BD59-A6C34878D82A}">
                    <a16:rowId xmlns:a16="http://schemas.microsoft.com/office/drawing/2014/main" val="1696977389"/>
                  </a:ext>
                </a:extLst>
              </a:tr>
              <a:tr h="17097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転入、転出企業数</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【2025</a:t>
                      </a:r>
                      <a:r>
                        <a:rPr kumimoji="1" lang="ja-JP" altLang="en-US" sz="800" b="0" u="none" strike="noStrike" kern="1200" cap="none" spc="0" normalizeH="0" baseline="0" noProof="0" dirty="0">
                          <a:ln>
                            <a:noFill/>
                          </a:ln>
                          <a:solidFill>
                            <a:schemeClr val="tx1"/>
                          </a:solidFill>
                          <a:effectLst/>
                          <a:uLnTx/>
                          <a:uFillTx/>
                        </a:rPr>
                        <a:t>年</a:t>
                      </a:r>
                      <a:r>
                        <a:rPr kumimoji="1" lang="en-US" altLang="ja-JP"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D5DA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a:t>
                      </a:r>
                      <a:r>
                        <a:rPr kumimoji="1" lang="ja-JP" altLang="en-US" sz="800" b="0" u="none" strike="noStrike" kern="1200" cap="none" spc="0" normalizeH="0" baseline="0" noProof="0" dirty="0">
                          <a:ln>
                            <a:noFill/>
                          </a:ln>
                          <a:solidFill>
                            <a:schemeClr val="tx1"/>
                          </a:solidFill>
                          <a:effectLst/>
                          <a:uLnTx/>
                          <a:uFillTx/>
                        </a:rPr>
                        <a:t>大阪府</a:t>
                      </a:r>
                      <a:r>
                        <a:rPr kumimoji="1" lang="en-US" altLang="ja-JP" sz="800" b="0" u="none" strike="noStrike" kern="1200" cap="none" spc="0" normalizeH="0" baseline="0" noProof="0" dirty="0">
                          <a:ln>
                            <a:noFill/>
                          </a:ln>
                          <a:solidFill>
                            <a:schemeClr val="tx1"/>
                          </a:solidFill>
                          <a:effectLst/>
                          <a:uLnTx/>
                          <a:uFillTx/>
                        </a:rPr>
                        <a:t>】</a:t>
                      </a:r>
                      <a:endParaRPr kumimoji="1" lang="en-US" altLang="zh-TW"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800" b="0" u="none" strike="noStrike" kern="1200" cap="none" spc="0" normalizeH="0" baseline="0" noProof="0" dirty="0">
                          <a:ln>
                            <a:noFill/>
                          </a:ln>
                          <a:solidFill>
                            <a:schemeClr val="tx1"/>
                          </a:solidFill>
                          <a:effectLst/>
                          <a:uLnTx/>
                          <a:uFillTx/>
                        </a:rPr>
                        <a:t>転入</a:t>
                      </a:r>
                      <a:r>
                        <a:rPr kumimoji="1" lang="en-US" altLang="zh-TW" sz="800" b="0" u="none" strike="noStrike" kern="1200" cap="none" spc="0" normalizeH="0" baseline="0" noProof="0" dirty="0">
                          <a:ln>
                            <a:noFill/>
                          </a:ln>
                          <a:solidFill>
                            <a:schemeClr val="tx1"/>
                          </a:solidFill>
                          <a:effectLst/>
                          <a:uLnTx/>
                          <a:uFillTx/>
                        </a:rPr>
                        <a:t>149</a:t>
                      </a:r>
                      <a:r>
                        <a:rPr kumimoji="1" lang="zh-TW" altLang="en-US" sz="800" b="0" u="none" strike="noStrike" kern="1200" cap="none" spc="0" normalizeH="0" baseline="0" noProof="0" dirty="0">
                          <a:ln>
                            <a:noFill/>
                          </a:ln>
                          <a:solidFill>
                            <a:schemeClr val="tx1"/>
                          </a:solidFill>
                          <a:effectLst/>
                          <a:uLnTx/>
                          <a:uFillTx/>
                        </a:rPr>
                        <a:t>社</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800" b="0" u="none" strike="noStrike" kern="1200" cap="none" spc="0" normalizeH="0" baseline="0" noProof="0" dirty="0">
                          <a:ln>
                            <a:noFill/>
                          </a:ln>
                          <a:solidFill>
                            <a:schemeClr val="tx1"/>
                          </a:solidFill>
                          <a:effectLst/>
                          <a:uLnTx/>
                          <a:uFillTx/>
                        </a:rPr>
                        <a:t>転出</a:t>
                      </a:r>
                      <a:r>
                        <a:rPr kumimoji="1" lang="en-US" altLang="zh-TW" sz="800" b="0" u="none" strike="noStrike" kern="1200" cap="none" spc="0" normalizeH="0" baseline="0" noProof="0" dirty="0">
                          <a:ln>
                            <a:noFill/>
                          </a:ln>
                          <a:solidFill>
                            <a:schemeClr val="tx1"/>
                          </a:solidFill>
                          <a:effectLst/>
                          <a:uLnTx/>
                          <a:uFillTx/>
                        </a:rPr>
                        <a:t>226</a:t>
                      </a:r>
                      <a:r>
                        <a:rPr kumimoji="1" lang="zh-TW" altLang="en-US" sz="800" b="0" u="none" strike="noStrike" kern="1200" cap="none" spc="0" normalizeH="0" baseline="0" noProof="0" dirty="0">
                          <a:ln>
                            <a:noFill/>
                          </a:ln>
                          <a:solidFill>
                            <a:schemeClr val="tx1"/>
                          </a:solidFill>
                          <a:effectLst/>
                          <a:uLnTx/>
                          <a:uFillTx/>
                        </a:rPr>
                        <a:t>社</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800" b="0" u="none" strike="noStrike" kern="1200" cap="none" spc="0" normalizeH="0" baseline="0" noProof="0" dirty="0">
                          <a:ln>
                            <a:noFill/>
                          </a:ln>
                          <a:solidFill>
                            <a:schemeClr val="tx1"/>
                          </a:solidFill>
                          <a:effectLst/>
                          <a:uLnTx/>
                          <a:uFillTx/>
                        </a:rPr>
                        <a:t>転出超過</a:t>
                      </a:r>
                      <a:r>
                        <a:rPr kumimoji="1" lang="en-US" altLang="zh-TW" sz="800" b="0" u="none" strike="noStrike" kern="1200" cap="none" spc="0" normalizeH="0" baseline="0" noProof="0" dirty="0">
                          <a:ln>
                            <a:noFill/>
                          </a:ln>
                          <a:solidFill>
                            <a:schemeClr val="tx1"/>
                          </a:solidFill>
                          <a:effectLst/>
                          <a:uLnTx/>
                          <a:uFillTx/>
                        </a:rPr>
                        <a:t>77</a:t>
                      </a:r>
                      <a:r>
                        <a:rPr kumimoji="1" lang="zh-TW" altLang="en-US" sz="800" b="0" u="none" strike="noStrike" kern="1200" cap="none" spc="0" normalizeH="0" baseline="0" noProof="0" dirty="0">
                          <a:ln>
                            <a:noFill/>
                          </a:ln>
                          <a:solidFill>
                            <a:schemeClr val="tx1"/>
                          </a:solidFill>
                          <a:effectLst/>
                          <a:uLnTx/>
                          <a:uFillTx/>
                        </a:rPr>
                        <a:t>社</a:t>
                      </a:r>
                      <a:endParaRPr kumimoji="1" lang="en-US" altLang="zh-TW"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800" b="0" u="none" strike="noStrike" kern="1200" cap="none" spc="0" normalizeH="0" baseline="0" noProof="0" dirty="0">
                          <a:ln>
                            <a:noFill/>
                          </a:ln>
                          <a:solidFill>
                            <a:schemeClr val="tx1"/>
                          </a:solidFill>
                          <a:effectLst/>
                          <a:uLnTx/>
                          <a:uFillTx/>
                        </a:rPr>
                        <a:t>（前年</a:t>
                      </a:r>
                      <a:r>
                        <a:rPr kumimoji="1" lang="ja-JP" altLang="en-US" sz="800" b="0" u="none" strike="noStrike" kern="1200" cap="none" spc="0" normalizeH="0" baseline="0" noProof="0" dirty="0">
                          <a:ln>
                            <a:noFill/>
                          </a:ln>
                          <a:solidFill>
                            <a:schemeClr val="tx1"/>
                          </a:solidFill>
                          <a:effectLst/>
                          <a:uLnTx/>
                          <a:uFillTx/>
                        </a:rPr>
                        <a:t>差</a:t>
                      </a:r>
                      <a:r>
                        <a:rPr kumimoji="1" lang="zh-TW" altLang="en-US" sz="800" b="0" u="none" strike="noStrike" kern="1200" cap="none" spc="0" normalizeH="0" baseline="0" noProof="0" dirty="0">
                          <a:ln>
                            <a:noFill/>
                          </a:ln>
                          <a:solidFill>
                            <a:schemeClr val="tx1"/>
                          </a:solidFill>
                          <a:effectLst/>
                          <a:uLnTx/>
                          <a:uFillTx/>
                        </a:rPr>
                        <a:t>▲</a:t>
                      </a:r>
                      <a:r>
                        <a:rPr kumimoji="1" lang="en-US" altLang="zh-TW" sz="800" b="0" u="none" strike="noStrike" kern="1200" cap="none" spc="0" normalizeH="0" baseline="0" noProof="0" dirty="0">
                          <a:ln>
                            <a:noFill/>
                          </a:ln>
                          <a:solidFill>
                            <a:schemeClr val="tx1"/>
                          </a:solidFill>
                          <a:effectLst/>
                          <a:uLnTx/>
                          <a:uFillTx/>
                        </a:rPr>
                        <a:t>39</a:t>
                      </a:r>
                      <a:r>
                        <a:rPr kumimoji="1" lang="zh-TW" altLang="en-US" sz="800" b="0" u="none" strike="noStrike" kern="1200" cap="none" spc="0" normalizeH="0" baseline="0" noProof="0" dirty="0">
                          <a:ln>
                            <a:noFill/>
                          </a:ln>
                          <a:solidFill>
                            <a:schemeClr val="tx1"/>
                          </a:solidFill>
                          <a:effectLst/>
                          <a:uLnTx/>
                          <a:uFillTx/>
                        </a:rPr>
                        <a:t>社）</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D5DAEB"/>
                    </a:solidFill>
                  </a:tcPr>
                </a:tc>
                <a:extLst>
                  <a:ext uri="{0D108BD9-81ED-4DB2-BD59-A6C34878D82A}">
                    <a16:rowId xmlns:a16="http://schemas.microsoft.com/office/drawing/2014/main" val="3645564928"/>
                  </a:ext>
                </a:extLst>
              </a:tr>
              <a:tr h="265748">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12</a:t>
                      </a:r>
                      <a:endParaRPr kumimoji="1" lang="ja-JP" altLang="en-US" sz="1000" b="1" kern="1200" dirty="0">
                        <a:solidFill>
                          <a:schemeClr val="tx1"/>
                        </a:solidFill>
                        <a:latin typeface="+mn-lt"/>
                        <a:ea typeface="+mn-ea"/>
                        <a:cs typeface="+mn-cs"/>
                      </a:endParaRPr>
                    </a:p>
                  </a:txBody>
                  <a:tcPr marL="74295" marR="74295" marT="37148" marB="37148" anchor="ctr">
                    <a:solidFill>
                      <a:srgbClr val="EBEDF5"/>
                    </a:solidFil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転入超過率（対全国）</a:t>
                      </a:r>
                      <a:br>
                        <a:rPr kumimoji="1" lang="en-US" altLang="ja-JP" sz="1000" b="1" kern="1200" dirty="0">
                          <a:solidFill>
                            <a:schemeClr val="tx1"/>
                          </a:solidFill>
                        </a:rPr>
                      </a:br>
                      <a:r>
                        <a:rPr kumimoji="1" lang="ja-JP" altLang="en-US" sz="1000" b="1" kern="1200" dirty="0">
                          <a:solidFill>
                            <a:schemeClr val="tx1"/>
                          </a:solidFill>
                        </a:rPr>
                        <a:t>：前年を上回る</a:t>
                      </a:r>
                      <a:endParaRPr kumimoji="1" lang="ja-JP" altLang="en-US" sz="1000" b="1" kern="1200" dirty="0">
                        <a:solidFill>
                          <a:schemeClr val="tx1"/>
                        </a:solidFill>
                        <a:latin typeface="+mn-lt"/>
                        <a:ea typeface="+mn-ea"/>
                        <a:cs typeface="+mn-cs"/>
                      </a:endParaRPr>
                    </a:p>
                  </a:txBody>
                  <a:tcPr marL="74295" marR="74295" marT="37148" marB="37148" anchor="ctr">
                    <a:solidFill>
                      <a:srgbClr val="EBEDF5"/>
                    </a:solidFill>
                  </a:tcPr>
                </a:tc>
                <a:tc>
                  <a:txBody>
                    <a:bodyPr/>
                    <a:lstStyle/>
                    <a:p>
                      <a:pPr algn="l" fontAlgn="ctr"/>
                      <a:r>
                        <a:rPr lang="en-US" altLang="ja-JP" sz="1000" b="0" u="none" strike="noStrike" dirty="0">
                          <a:solidFill>
                            <a:schemeClr val="tx1"/>
                          </a:solidFill>
                          <a:effectLst/>
                        </a:rPr>
                        <a:t> 【2023</a:t>
                      </a:r>
                      <a:r>
                        <a:rPr lang="ja-JP" altLang="en-US" sz="1000" b="0" u="none" strike="noStrike" dirty="0">
                          <a:solidFill>
                            <a:schemeClr val="tx1"/>
                          </a:solidFill>
                          <a:effectLst/>
                        </a:rPr>
                        <a:t>年</a:t>
                      </a:r>
                      <a:r>
                        <a:rPr lang="en-US" altLang="ja-JP" sz="1000" b="0" u="none" strike="noStrike" dirty="0">
                          <a:solidFill>
                            <a:schemeClr val="tx1"/>
                          </a:solidFill>
                          <a:effectLst/>
                        </a:rPr>
                        <a:t>】</a:t>
                      </a:r>
                      <a:br>
                        <a:rPr lang="en-US" altLang="ja-JP" sz="1000" b="0" u="none" strike="noStrike" dirty="0">
                          <a:solidFill>
                            <a:schemeClr val="tx1"/>
                          </a:solidFill>
                          <a:effectLst/>
                        </a:rPr>
                      </a:br>
                      <a:r>
                        <a:rPr lang="en-US" altLang="ja-JP" sz="1000" b="0" u="none" strike="noStrike" dirty="0">
                          <a:solidFill>
                            <a:schemeClr val="tx1"/>
                          </a:solidFill>
                          <a:effectLst/>
                        </a:rPr>
                        <a:t> 0.12</a:t>
                      </a:r>
                      <a:r>
                        <a:rPr lang="ja-JP" altLang="en-US" sz="1000" b="0" u="none" strike="noStrike" dirty="0">
                          <a:solidFill>
                            <a:schemeClr val="tx1"/>
                          </a:solidFill>
                          <a:effectLst/>
                        </a:rPr>
                        <a:t>％</a:t>
                      </a:r>
                      <a:br>
                        <a:rPr lang="ja-JP" altLang="en-US" sz="1000" b="0" u="none" strike="noStrike" dirty="0">
                          <a:solidFill>
                            <a:schemeClr val="tx1"/>
                          </a:solidFill>
                          <a:effectLst/>
                        </a:rPr>
                      </a:br>
                      <a:r>
                        <a:rPr lang="ja-JP" altLang="en-US" sz="1000" b="0" u="none" strike="noStrike" dirty="0">
                          <a:solidFill>
                            <a:schemeClr val="tx1"/>
                          </a:solidFill>
                          <a:effectLst/>
                        </a:rPr>
                        <a:t>  </a:t>
                      </a:r>
                      <a:r>
                        <a:rPr lang="en-US" altLang="ja-JP" sz="1000" b="0" u="none" strike="noStrike" dirty="0">
                          <a:solidFill>
                            <a:schemeClr val="tx1"/>
                          </a:solidFill>
                          <a:effectLst/>
                        </a:rPr>
                        <a:t>(2022</a:t>
                      </a:r>
                      <a:r>
                        <a:rPr lang="ja-JP" altLang="en-US" sz="1000" b="0" u="none" strike="noStrike" dirty="0">
                          <a:solidFill>
                            <a:schemeClr val="tx1"/>
                          </a:solidFill>
                          <a:effectLst/>
                        </a:rPr>
                        <a:t>年：</a:t>
                      </a:r>
                      <a:r>
                        <a:rPr lang="en-US" altLang="ja-JP" sz="1000" b="0" u="none" strike="noStrike" dirty="0">
                          <a:solidFill>
                            <a:schemeClr val="tx1"/>
                          </a:solidFill>
                          <a:effectLst/>
                        </a:rPr>
                        <a:t>0.07</a:t>
                      </a:r>
                      <a:r>
                        <a:rPr lang="ja-JP" altLang="en-US" sz="1000" b="0" u="none" strike="noStrike" dirty="0">
                          <a:solidFill>
                            <a:schemeClr val="tx1"/>
                          </a:solidFill>
                          <a:effectLst/>
                        </a:rPr>
                        <a:t>％）</a:t>
                      </a:r>
                      <a:endParaRPr lang="ja-JP" altLang="en-US" sz="1000" b="0" i="0" u="none" strike="noStrike" dirty="0">
                        <a:solidFill>
                          <a:schemeClr val="tx1"/>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solidFill>
                      <a:srgbClr val="EBEDF5"/>
                    </a:solidFill>
                  </a:tcPr>
                </a:tc>
                <a:tc>
                  <a:txBody>
                    <a:bodyPr/>
                    <a:lstStyle/>
                    <a:p>
                      <a:pPr algn="l"/>
                      <a:r>
                        <a:rPr kumimoji="1" lang="en-US" altLang="ja-JP" sz="1000" dirty="0">
                          <a:solidFill>
                            <a:schemeClr val="tx1"/>
                          </a:solidFill>
                        </a:rPr>
                        <a:t>【2025</a:t>
                      </a:r>
                      <a:r>
                        <a:rPr kumimoji="1" lang="ja-JP" altLang="en-US" sz="1000" dirty="0">
                          <a:solidFill>
                            <a:schemeClr val="tx1"/>
                          </a:solidFill>
                        </a:rPr>
                        <a:t>年</a:t>
                      </a:r>
                      <a:r>
                        <a:rPr kumimoji="1" lang="en-US" altLang="ja-JP" sz="1000"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0.18%</a:t>
                      </a:r>
                      <a:r>
                        <a:rPr kumimoji="1" lang="ja-JP" altLang="en-US" sz="1000" dirty="0">
                          <a:solidFill>
                            <a:schemeClr val="tx1"/>
                          </a:solidFill>
                          <a:latin typeface="+mn-ea"/>
                          <a:ea typeface="+mn-ea"/>
                        </a:rPr>
                        <a:t>　</a:t>
                      </a:r>
                      <a:r>
                        <a:rPr kumimoji="1" lang="en-US" altLang="ja-JP" sz="1000" dirty="0">
                          <a:solidFill>
                            <a:schemeClr val="tx1"/>
                          </a:solidFill>
                        </a:rPr>
                        <a:t>〔</a:t>
                      </a:r>
                      <a:r>
                        <a:rPr kumimoji="1" lang="en-US" altLang="ja-JP" sz="1000" dirty="0">
                          <a:solidFill>
                            <a:schemeClr val="tx1"/>
                          </a:solidFill>
                          <a:latin typeface="Meiryo UI" panose="020B0604030504040204" pitchFamily="50" charset="-128"/>
                          <a:ea typeface="Meiryo UI" panose="020B0604030504040204" pitchFamily="50" charset="-128"/>
                        </a:rPr>
                        <a:t>+0.06</a:t>
                      </a:r>
                      <a:r>
                        <a:rPr kumimoji="1" lang="en-US" altLang="ja-JP" sz="1000" dirty="0">
                          <a:solidFill>
                            <a:schemeClr val="tx1"/>
                          </a:solidFill>
                        </a:rPr>
                        <a:t>〕</a:t>
                      </a:r>
                    </a:p>
                    <a:p>
                      <a:pPr algn="l"/>
                      <a:r>
                        <a:rPr kumimoji="1" lang="ja-JP" altLang="en-US" sz="1000" dirty="0">
                          <a:solidFill>
                            <a:schemeClr val="tx1"/>
                          </a:solidFill>
                        </a:rPr>
                        <a:t>（</a:t>
                      </a:r>
                      <a:r>
                        <a:rPr kumimoji="1" lang="en-US" altLang="ja-JP" sz="1000" dirty="0">
                          <a:solidFill>
                            <a:schemeClr val="tx1"/>
                          </a:solidFill>
                        </a:rPr>
                        <a:t>2024</a:t>
                      </a:r>
                      <a:r>
                        <a:rPr kumimoji="1" lang="ja-JP" altLang="en-US" sz="1000" dirty="0">
                          <a:solidFill>
                            <a:schemeClr val="tx1"/>
                          </a:solidFill>
                        </a:rPr>
                        <a:t>年：</a:t>
                      </a:r>
                      <a:r>
                        <a:rPr kumimoji="1" lang="en-US" altLang="ja-JP" sz="1000" dirty="0">
                          <a:solidFill>
                            <a:schemeClr val="tx1"/>
                          </a:solidFill>
                        </a:rPr>
                        <a:t>0.19%</a:t>
                      </a:r>
                      <a:r>
                        <a:rPr kumimoji="1" lang="ja-JP" altLang="en-US" sz="1000" dirty="0">
                          <a:solidFill>
                            <a:schemeClr val="tx1"/>
                          </a:solidFill>
                        </a:rPr>
                        <a:t>）</a:t>
                      </a:r>
                      <a:endParaRPr kumimoji="1" lang="en-US" altLang="zh-TW"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solidFill>
                      <a:srgbClr val="EBED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chemeClr val="tx1"/>
                          </a:solidFill>
                          <a:effectLst/>
                          <a:uLnTx/>
                          <a:uFillTx/>
                        </a:rPr>
                        <a:t>B</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L w="28575" cap="flat" cmpd="sng" algn="ctr">
                      <a:solidFill>
                        <a:srgbClr val="FF0000"/>
                      </a:solidFill>
                      <a:prstDash val="solid"/>
                      <a:round/>
                      <a:headEnd type="none" w="med" len="med"/>
                      <a:tailEnd type="none" w="med" len="med"/>
                    </a:lnL>
                    <a:solidFill>
                      <a:srgbClr val="EBED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転入状況</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【2025</a:t>
                      </a:r>
                      <a:r>
                        <a:rPr kumimoji="1" lang="ja-JP" altLang="en-US" sz="800" b="0" u="none" strike="noStrike" kern="1200" cap="none" spc="0" normalizeH="0" baseline="0" noProof="0" dirty="0">
                          <a:ln>
                            <a:noFill/>
                          </a:ln>
                          <a:solidFill>
                            <a:schemeClr val="tx1"/>
                          </a:solidFill>
                          <a:effectLst/>
                          <a:uLnTx/>
                          <a:uFillTx/>
                        </a:rPr>
                        <a:t>年</a:t>
                      </a:r>
                      <a:r>
                        <a:rPr kumimoji="1" lang="en-US" altLang="ja-JP"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EBED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a:t>
                      </a:r>
                      <a:r>
                        <a:rPr kumimoji="1" lang="ja-JP" altLang="en-US" sz="800" b="0" u="none" strike="noStrike" kern="1200" cap="none" spc="0" normalizeH="0" baseline="0" noProof="0" dirty="0">
                          <a:ln>
                            <a:noFill/>
                          </a:ln>
                          <a:solidFill>
                            <a:schemeClr val="tx1"/>
                          </a:solidFill>
                          <a:effectLst/>
                          <a:uLnTx/>
                          <a:uFillTx/>
                        </a:rPr>
                        <a:t>大阪府</a:t>
                      </a:r>
                      <a:r>
                        <a:rPr kumimoji="1" lang="en-US" altLang="ja-JP" sz="800" b="0" u="none" strike="noStrike" kern="1200" cap="none" spc="0" normalizeH="0" baseline="0" noProof="0" dirty="0">
                          <a:ln>
                            <a:noFill/>
                          </a:ln>
                          <a:solidFill>
                            <a:schemeClr val="tx1"/>
                          </a:solidFill>
                          <a:effectLst/>
                          <a:uLnTx/>
                          <a:uFillTx/>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転入人数</a:t>
                      </a:r>
                      <a:r>
                        <a:rPr kumimoji="1" lang="en-US" altLang="ja-JP" sz="800" b="0" u="none" strike="noStrike" kern="1200" cap="none" spc="0" normalizeH="0" baseline="0" noProof="0" dirty="0">
                          <a:ln>
                            <a:noFill/>
                          </a:ln>
                          <a:solidFill>
                            <a:schemeClr val="tx1"/>
                          </a:solidFill>
                          <a:effectLst/>
                          <a:uLnTx/>
                          <a:uFillTx/>
                        </a:rPr>
                        <a:t>184,232</a:t>
                      </a:r>
                      <a:r>
                        <a:rPr kumimoji="1" lang="ja-JP" altLang="en-US" sz="800" b="0" u="none" strike="noStrike" kern="1200" cap="none" spc="0" normalizeH="0" baseline="0" noProof="0" dirty="0">
                          <a:ln>
                            <a:noFill/>
                          </a:ln>
                          <a:solidFill>
                            <a:schemeClr val="tx1"/>
                          </a:solidFill>
                          <a:effectLst/>
                          <a:uLnTx/>
                          <a:uFillTx/>
                        </a:rPr>
                        <a:t>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主な転入元は、</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関西圏（</a:t>
                      </a:r>
                      <a:r>
                        <a:rPr kumimoji="1" lang="en-US" altLang="ja-JP" sz="800" b="0" u="none" strike="noStrike" kern="1200" cap="none" spc="0" normalizeH="0" baseline="0" noProof="0" dirty="0">
                          <a:ln>
                            <a:noFill/>
                          </a:ln>
                          <a:solidFill>
                            <a:schemeClr val="tx1"/>
                          </a:solidFill>
                          <a:effectLst/>
                          <a:uLnTx/>
                          <a:uFillTx/>
                        </a:rPr>
                        <a:t>39.4</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東京圏（</a:t>
                      </a:r>
                      <a:r>
                        <a:rPr kumimoji="1" lang="en-US" altLang="ja-JP" sz="800" b="0" u="none" strike="noStrike" kern="1200" cap="none" spc="0" normalizeH="0" baseline="0" noProof="0" dirty="0">
                          <a:ln>
                            <a:noFill/>
                          </a:ln>
                          <a:solidFill>
                            <a:schemeClr val="tx1"/>
                          </a:solidFill>
                          <a:effectLst/>
                          <a:uLnTx/>
                          <a:uFillTx/>
                        </a:rPr>
                        <a:t>20.9</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東海・北陸（</a:t>
                      </a:r>
                      <a:r>
                        <a:rPr kumimoji="1" lang="en-US" altLang="ja-JP" sz="800" b="0" u="none" strike="noStrike" kern="1200" cap="none" spc="0" normalizeH="0" baseline="0" noProof="0" dirty="0">
                          <a:ln>
                            <a:noFill/>
                          </a:ln>
                          <a:solidFill>
                            <a:schemeClr val="tx1"/>
                          </a:solidFill>
                          <a:effectLst/>
                          <a:uLnTx/>
                          <a:uFillTx/>
                        </a:rPr>
                        <a:t>12.2</a:t>
                      </a:r>
                      <a:r>
                        <a:rPr kumimoji="1" lang="ja-JP" altLang="en-US"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EBEDF5"/>
                    </a:solidFill>
                  </a:tcPr>
                </a:tc>
                <a:extLst>
                  <a:ext uri="{0D108BD9-81ED-4DB2-BD59-A6C34878D82A}">
                    <a16:rowId xmlns:a16="http://schemas.microsoft.com/office/drawing/2014/main" val="1122296150"/>
                  </a:ext>
                </a:extLst>
              </a:tr>
              <a:tr h="228600">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13</a:t>
                      </a:r>
                      <a:endParaRPr kumimoji="1" lang="ja-JP" altLang="en-US" sz="1000" b="1" kern="1200" dirty="0">
                        <a:solidFill>
                          <a:schemeClr val="tx1"/>
                        </a:solidFill>
                        <a:latin typeface="+mn-lt"/>
                        <a:ea typeface="+mn-ea"/>
                        <a:cs typeface="+mn-cs"/>
                      </a:endParaRPr>
                    </a:p>
                  </a:txBody>
                  <a:tcPr marL="74295" marR="74295" marT="37148" marB="37148" anchor="ctr">
                    <a:solidFill>
                      <a:srgbClr val="D5DAEB"/>
                    </a:solidFil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rPr>
                        <a:t>転出超過率（対東京圏）</a:t>
                      </a:r>
                      <a:br>
                        <a:rPr kumimoji="1" lang="en-US" altLang="ja-JP" sz="1000" b="1" kern="1200" dirty="0">
                          <a:solidFill>
                            <a:schemeClr val="tx1"/>
                          </a:solidFill>
                        </a:rPr>
                      </a:br>
                      <a:r>
                        <a:rPr kumimoji="1" lang="ja-JP" altLang="en-US" sz="1000" b="1" kern="1200" dirty="0">
                          <a:solidFill>
                            <a:schemeClr val="tx1"/>
                          </a:solidFill>
                        </a:rPr>
                        <a:t>：前年を下回る</a:t>
                      </a:r>
                      <a:endParaRPr kumimoji="1" lang="ja-JP" altLang="en-US" sz="1000" b="1" kern="1200" dirty="0">
                        <a:solidFill>
                          <a:schemeClr val="tx1"/>
                        </a:solidFill>
                        <a:latin typeface="+mn-lt"/>
                        <a:ea typeface="+mn-ea"/>
                        <a:cs typeface="+mn-cs"/>
                      </a:endParaRPr>
                    </a:p>
                  </a:txBody>
                  <a:tcPr marL="74295" marR="74295" marT="37148" marB="37148" anchor="ctr">
                    <a:solidFill>
                      <a:srgbClr val="D5DAEB"/>
                    </a:solidFill>
                  </a:tcPr>
                </a:tc>
                <a:tc>
                  <a:txBody>
                    <a:bodyPr/>
                    <a:lstStyle/>
                    <a:p>
                      <a:pPr algn="l" fontAlgn="ctr"/>
                      <a:r>
                        <a:rPr lang="en-US" altLang="ja-JP" sz="1000" b="0" u="none" strike="noStrike" dirty="0">
                          <a:solidFill>
                            <a:srgbClr val="000000"/>
                          </a:solidFill>
                          <a:effectLst/>
                        </a:rPr>
                        <a:t> 【2023</a:t>
                      </a:r>
                      <a:r>
                        <a:rPr lang="ja-JP" altLang="en-US" sz="1000" b="0" u="none" strike="noStrike" dirty="0">
                          <a:solidFill>
                            <a:srgbClr val="000000"/>
                          </a:solidFill>
                          <a:effectLst/>
                        </a:rPr>
                        <a:t>年</a:t>
                      </a:r>
                      <a:r>
                        <a:rPr lang="en-US" altLang="ja-JP" sz="1000" b="0" u="none" strike="noStrike" dirty="0">
                          <a:solidFill>
                            <a:srgbClr val="000000"/>
                          </a:solidFill>
                          <a:effectLst/>
                        </a:rPr>
                        <a:t>】</a:t>
                      </a:r>
                      <a:br>
                        <a:rPr lang="en-US" altLang="ja-JP" sz="1000" b="0" u="none" strike="noStrike" dirty="0">
                          <a:solidFill>
                            <a:srgbClr val="000000"/>
                          </a:solidFill>
                          <a:effectLst/>
                        </a:rPr>
                      </a:br>
                      <a:r>
                        <a:rPr lang="en-US" altLang="ja-JP" sz="1000" b="0" u="none" strike="noStrike" dirty="0">
                          <a:solidFill>
                            <a:srgbClr val="000000"/>
                          </a:solidFill>
                          <a:effectLst/>
                        </a:rPr>
                        <a:t> 0.13</a:t>
                      </a:r>
                      <a:r>
                        <a:rPr lang="ja-JP" altLang="en-US" sz="1000" b="0" u="none" strike="noStrike" dirty="0">
                          <a:solidFill>
                            <a:srgbClr val="000000"/>
                          </a:solidFill>
                          <a:effectLst/>
                        </a:rPr>
                        <a:t>％</a:t>
                      </a:r>
                      <a:br>
                        <a:rPr lang="ja-JP" altLang="en-US" sz="1000" b="0" u="none" strike="noStrike" dirty="0">
                          <a:solidFill>
                            <a:srgbClr val="000000"/>
                          </a:solidFill>
                          <a:effectLst/>
                        </a:rPr>
                      </a:br>
                      <a:r>
                        <a:rPr lang="ja-JP" altLang="en-US" sz="1000" b="0" u="none" strike="noStrike" dirty="0">
                          <a:solidFill>
                            <a:srgbClr val="000000"/>
                          </a:solidFill>
                          <a:effectLst/>
                        </a:rPr>
                        <a:t>（</a:t>
                      </a:r>
                      <a:r>
                        <a:rPr lang="en-US" altLang="ja-JP" sz="1000" b="0" u="none" strike="noStrike" dirty="0">
                          <a:solidFill>
                            <a:srgbClr val="000000"/>
                          </a:solidFill>
                          <a:effectLst/>
                        </a:rPr>
                        <a:t>2022</a:t>
                      </a:r>
                      <a:r>
                        <a:rPr lang="ja-JP" altLang="en-US" sz="1000" b="0" u="none" strike="noStrike" dirty="0">
                          <a:solidFill>
                            <a:srgbClr val="000000"/>
                          </a:solidFill>
                          <a:effectLst/>
                        </a:rPr>
                        <a:t>年：</a:t>
                      </a:r>
                      <a:r>
                        <a:rPr lang="en-US" altLang="ja-JP" sz="1000" b="0" u="none" strike="noStrike" dirty="0">
                          <a:solidFill>
                            <a:srgbClr val="000000"/>
                          </a:solidFill>
                          <a:effectLst/>
                        </a:rPr>
                        <a:t>0.12</a:t>
                      </a:r>
                      <a:r>
                        <a:rPr lang="ja-JP" altLang="en-US" sz="1000" b="0" u="none" strike="noStrike" dirty="0">
                          <a:solidFill>
                            <a:srgbClr val="000000"/>
                          </a:solidFill>
                          <a:effectLst/>
                        </a:rPr>
                        <a:t>％）</a:t>
                      </a:r>
                      <a:endParaRPr lang="ja-JP" altLang="en-US" sz="1000" b="0" i="0" u="none" strike="noStrike" dirty="0">
                        <a:solidFill>
                          <a:srgbClr val="000000"/>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solidFill>
                      <a:srgbClr val="D5DAEB"/>
                    </a:solidFill>
                  </a:tcPr>
                </a:tc>
                <a:tc>
                  <a:txBody>
                    <a:bodyPr/>
                    <a:lstStyle/>
                    <a:p>
                      <a:pPr algn="l"/>
                      <a:r>
                        <a:rPr kumimoji="1" lang="en-US" altLang="ja-JP" sz="1000" dirty="0">
                          <a:solidFill>
                            <a:schemeClr val="tx1"/>
                          </a:solidFill>
                        </a:rPr>
                        <a:t>【2025</a:t>
                      </a:r>
                      <a:r>
                        <a:rPr kumimoji="1" lang="ja-JP" altLang="en-US" sz="1000" dirty="0">
                          <a:solidFill>
                            <a:schemeClr val="tx1"/>
                          </a:solidFill>
                        </a:rPr>
                        <a:t>年</a:t>
                      </a:r>
                      <a:r>
                        <a:rPr kumimoji="1" lang="en-US" altLang="ja-JP" sz="1000" dirty="0">
                          <a:solidFill>
                            <a:schemeClr val="tx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rPr>
                        <a:t>0.10%</a:t>
                      </a:r>
                      <a:r>
                        <a:rPr kumimoji="1" lang="ja-JP" altLang="en-US" sz="1000" dirty="0">
                          <a:solidFill>
                            <a:schemeClr val="tx1"/>
                          </a:solidFill>
                          <a:latin typeface="+mn-ea"/>
                          <a:ea typeface="+mn-ea"/>
                        </a:rPr>
                        <a:t>　</a:t>
                      </a:r>
                      <a:r>
                        <a:rPr kumimoji="1" lang="en-US" altLang="ja-JP" sz="1000" dirty="0">
                          <a:solidFill>
                            <a:schemeClr val="tx1"/>
                          </a:solidFill>
                        </a:rPr>
                        <a:t>〔</a:t>
                      </a:r>
                      <a:r>
                        <a:rPr kumimoji="1" lang="ja-JP" altLang="en-US" sz="1000" dirty="0">
                          <a:solidFill>
                            <a:schemeClr val="tx1"/>
                          </a:solidFill>
                          <a:latin typeface="Meiryo UI" panose="020B0604030504040204" pitchFamily="50" charset="-128"/>
                          <a:ea typeface="Meiryo UI" panose="020B0604030504040204" pitchFamily="50" charset="-128"/>
                        </a:rPr>
                        <a:t>▲</a:t>
                      </a:r>
                      <a:r>
                        <a:rPr kumimoji="1" lang="en-US" altLang="ja-JP" sz="1000" dirty="0">
                          <a:solidFill>
                            <a:schemeClr val="tx1"/>
                          </a:solidFill>
                          <a:latin typeface="Meiryo UI" panose="020B0604030504040204" pitchFamily="50" charset="-128"/>
                          <a:ea typeface="Meiryo UI" panose="020B0604030504040204" pitchFamily="50" charset="-128"/>
                        </a:rPr>
                        <a:t>0.02</a:t>
                      </a:r>
                      <a:r>
                        <a:rPr kumimoji="1" lang="en-US" altLang="ja-JP" sz="1000" dirty="0">
                          <a:solidFill>
                            <a:schemeClr val="tx1"/>
                          </a:solidFill>
                        </a:rPr>
                        <a:t>〕</a:t>
                      </a:r>
                    </a:p>
                    <a:p>
                      <a:pPr algn="l"/>
                      <a:r>
                        <a:rPr kumimoji="1" lang="ja-JP" altLang="en-US" sz="1000" dirty="0">
                          <a:solidFill>
                            <a:schemeClr val="tx1"/>
                          </a:solidFill>
                        </a:rPr>
                        <a:t>（</a:t>
                      </a:r>
                      <a:r>
                        <a:rPr kumimoji="1" lang="en-US" altLang="ja-JP" sz="1000" dirty="0">
                          <a:solidFill>
                            <a:schemeClr val="tx1"/>
                          </a:solidFill>
                        </a:rPr>
                        <a:t>2024</a:t>
                      </a:r>
                      <a:r>
                        <a:rPr kumimoji="1" lang="ja-JP" altLang="en-US" sz="1000" dirty="0">
                          <a:solidFill>
                            <a:schemeClr val="tx1"/>
                          </a:solidFill>
                        </a:rPr>
                        <a:t>年：</a:t>
                      </a:r>
                      <a:r>
                        <a:rPr kumimoji="1" lang="en-US" altLang="ja-JP" sz="1000" dirty="0">
                          <a:solidFill>
                            <a:schemeClr val="tx1"/>
                          </a:solidFill>
                        </a:rPr>
                        <a:t>0.12%</a:t>
                      </a:r>
                      <a:r>
                        <a:rPr kumimoji="1" lang="ja-JP" altLang="en-US" sz="1000" dirty="0">
                          <a:solidFill>
                            <a:schemeClr val="tx1"/>
                          </a:solidFill>
                        </a:rPr>
                        <a:t>）</a:t>
                      </a:r>
                      <a:endParaRPr kumimoji="1" lang="en-US" altLang="zh-TW"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rgbClr val="D5DA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chemeClr val="tx1"/>
                          </a:solidFill>
                          <a:effectLst/>
                          <a:uLnTx/>
                          <a:uFillTx/>
                        </a:rPr>
                        <a:t>A</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L w="28575" cap="flat" cmpd="sng" algn="ctr">
                      <a:solidFill>
                        <a:srgbClr val="FF0000"/>
                      </a:solidFill>
                      <a:prstDash val="solid"/>
                      <a:round/>
                      <a:headEnd type="none" w="med" len="med"/>
                      <a:tailEnd type="none" w="med" len="med"/>
                    </a:lnL>
                    <a:solidFill>
                      <a:srgbClr val="D5DA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転出状況</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【2025</a:t>
                      </a:r>
                      <a:r>
                        <a:rPr kumimoji="1" lang="ja-JP" altLang="en-US" sz="800" b="0" u="none" strike="noStrike" kern="1200" cap="none" spc="0" normalizeH="0" baseline="0" noProof="0" dirty="0">
                          <a:ln>
                            <a:noFill/>
                          </a:ln>
                          <a:solidFill>
                            <a:schemeClr val="tx1"/>
                          </a:solidFill>
                          <a:effectLst/>
                          <a:uLnTx/>
                          <a:uFillTx/>
                        </a:rPr>
                        <a:t>年</a:t>
                      </a:r>
                      <a:r>
                        <a:rPr kumimoji="1" lang="en-US" altLang="ja-JP"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D5DAE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u="none" strike="noStrike" kern="1200" cap="none" spc="0" normalizeH="0" baseline="0" noProof="0" dirty="0">
                          <a:ln>
                            <a:noFill/>
                          </a:ln>
                          <a:solidFill>
                            <a:schemeClr val="tx1"/>
                          </a:solidFill>
                          <a:effectLst/>
                          <a:uLnTx/>
                          <a:uFillTx/>
                        </a:rPr>
                        <a:t>【</a:t>
                      </a:r>
                      <a:r>
                        <a:rPr kumimoji="1" lang="ja-JP" altLang="en-US" sz="800" b="0" u="none" strike="noStrike" kern="1200" cap="none" spc="0" normalizeH="0" baseline="0" noProof="0" dirty="0">
                          <a:ln>
                            <a:noFill/>
                          </a:ln>
                          <a:solidFill>
                            <a:schemeClr val="tx1"/>
                          </a:solidFill>
                          <a:effectLst/>
                          <a:uLnTx/>
                          <a:uFillTx/>
                        </a:rPr>
                        <a:t>大阪府</a:t>
                      </a:r>
                      <a:r>
                        <a:rPr kumimoji="1" lang="en-US" altLang="ja-JP" sz="800" b="0" u="none" strike="noStrike" kern="1200" cap="none" spc="0" normalizeH="0" baseline="0" noProof="0" dirty="0">
                          <a:ln>
                            <a:noFill/>
                          </a:ln>
                          <a:solidFill>
                            <a:schemeClr val="tx1"/>
                          </a:solidFill>
                          <a:effectLst/>
                          <a:uLnTx/>
                          <a:uFillTx/>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転出人数</a:t>
                      </a:r>
                      <a:r>
                        <a:rPr kumimoji="1" lang="en-US" altLang="ja-JP" sz="800" b="0" u="none" strike="noStrike" kern="1200" cap="none" spc="0" normalizeH="0" baseline="0" noProof="0" dirty="0">
                          <a:ln>
                            <a:noFill/>
                          </a:ln>
                          <a:solidFill>
                            <a:schemeClr val="tx1"/>
                          </a:solidFill>
                          <a:effectLst/>
                          <a:uLnTx/>
                          <a:uFillTx/>
                        </a:rPr>
                        <a:t>168,565</a:t>
                      </a:r>
                      <a:r>
                        <a:rPr kumimoji="1" lang="ja-JP" altLang="en-US" sz="800" b="0" u="none" strike="noStrike" kern="1200" cap="none" spc="0" normalizeH="0" baseline="0" noProof="0" dirty="0">
                          <a:ln>
                            <a:noFill/>
                          </a:ln>
                          <a:solidFill>
                            <a:schemeClr val="tx1"/>
                          </a:solidFill>
                          <a:effectLst/>
                          <a:uLnTx/>
                          <a:uFillTx/>
                        </a:rPr>
                        <a:t>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主な転出先は、</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関西圏（</a:t>
                      </a:r>
                      <a:r>
                        <a:rPr kumimoji="1" lang="en-US" altLang="ja-JP" sz="800" b="0" u="none" strike="noStrike" kern="1200" cap="none" spc="0" normalizeH="0" baseline="0" noProof="0" dirty="0">
                          <a:ln>
                            <a:noFill/>
                          </a:ln>
                          <a:solidFill>
                            <a:schemeClr val="tx1"/>
                          </a:solidFill>
                          <a:effectLst/>
                          <a:uLnTx/>
                          <a:uFillTx/>
                        </a:rPr>
                        <a:t>37.8</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東京圏（</a:t>
                      </a:r>
                      <a:r>
                        <a:rPr kumimoji="1" lang="en-US" altLang="ja-JP" sz="800" b="0" u="none" strike="noStrike" kern="1200" cap="none" spc="0" normalizeH="0" baseline="0" noProof="0" dirty="0">
                          <a:ln>
                            <a:noFill/>
                          </a:ln>
                          <a:solidFill>
                            <a:schemeClr val="tx1"/>
                          </a:solidFill>
                          <a:effectLst/>
                          <a:uLnTx/>
                          <a:uFillTx/>
                        </a:rPr>
                        <a:t>28.3</a:t>
                      </a:r>
                      <a:r>
                        <a:rPr kumimoji="1" lang="ja-JP" altLang="en-US" sz="800" b="0" u="none" strike="noStrike" kern="1200" cap="none" spc="0" normalizeH="0" baseline="0" noProof="0" dirty="0">
                          <a:ln>
                            <a:noFill/>
                          </a:ln>
                          <a:solidFill>
                            <a:schemeClr val="tx1"/>
                          </a:solidFill>
                          <a:effectLst/>
                          <a:uLnTx/>
                          <a:uFillTx/>
                        </a:rPr>
                        <a:t>％）、</a:t>
                      </a:r>
                      <a:endParaRPr kumimoji="1" lang="en-US" altLang="ja-JP" sz="800" b="0" u="none" strike="noStrike" kern="1200" cap="none" spc="0" normalizeH="0" baseline="0" noProof="0" dirty="0">
                        <a:ln>
                          <a:noFill/>
                        </a:ln>
                        <a:solidFill>
                          <a:schemeClr val="tx1"/>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東海・北陸（</a:t>
                      </a:r>
                      <a:r>
                        <a:rPr kumimoji="1" lang="en-US" altLang="ja-JP" sz="800" b="0" u="none" strike="noStrike" kern="1200" cap="none" spc="0" normalizeH="0" baseline="0" noProof="0" dirty="0">
                          <a:ln>
                            <a:noFill/>
                          </a:ln>
                          <a:solidFill>
                            <a:schemeClr val="tx1"/>
                          </a:solidFill>
                          <a:effectLst/>
                          <a:uLnTx/>
                          <a:uFillTx/>
                        </a:rPr>
                        <a:t>10.9</a:t>
                      </a:r>
                      <a:r>
                        <a:rPr kumimoji="1" lang="ja-JP" altLang="en-US" sz="800" b="0" u="none" strike="noStrike" kern="1200" cap="none" spc="0" normalizeH="0" baseline="0" noProof="0" dirty="0">
                          <a:ln>
                            <a:noFill/>
                          </a:ln>
                          <a:solidFill>
                            <a:schemeClr val="tx1"/>
                          </a:solidFill>
                          <a:effectLst/>
                          <a:uLnTx/>
                          <a:uFillTx/>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solidFill>
                      <a:srgbClr val="D5DAEB"/>
                    </a:solidFill>
                  </a:tcPr>
                </a:tc>
                <a:extLst>
                  <a:ext uri="{0D108BD9-81ED-4DB2-BD59-A6C34878D82A}">
                    <a16:rowId xmlns:a16="http://schemas.microsoft.com/office/drawing/2014/main" val="4259206059"/>
                  </a:ext>
                </a:extLst>
              </a:tr>
            </a:tbl>
          </a:graphicData>
        </a:graphic>
      </p:graphicFrame>
      <p:sp>
        <p:nvSpPr>
          <p:cNvPr id="20" name="テキスト ボックス 19">
            <a:extLst>
              <a:ext uri="{FF2B5EF4-FFF2-40B4-BE49-F238E27FC236}">
                <a16:creationId xmlns:a16="http://schemas.microsoft.com/office/drawing/2014/main" id="{5C730B5D-FCE1-4860-BF14-1A21AE9F5567}"/>
              </a:ext>
            </a:extLst>
          </p:cNvPr>
          <p:cNvSpPr txBox="1"/>
          <p:nvPr/>
        </p:nvSpPr>
        <p:spPr>
          <a:xfrm>
            <a:off x="590702" y="6437267"/>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8" name="Picture 5">
            <a:extLst>
              <a:ext uri="{FF2B5EF4-FFF2-40B4-BE49-F238E27FC236}">
                <a16:creationId xmlns:a16="http://schemas.microsoft.com/office/drawing/2014/main" id="{74778633-C7E7-49F6-83E9-8D46C66B0D48}"/>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9614" y="67723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19" name="図 18">
            <a:extLst>
              <a:ext uri="{FF2B5EF4-FFF2-40B4-BE49-F238E27FC236}">
                <a16:creationId xmlns:a16="http://schemas.microsoft.com/office/drawing/2014/main" id="{B883D3B7-9EAF-4181-AB85-43F9F52859FF}"/>
              </a:ext>
            </a:extLst>
          </p:cNvPr>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4020" y="677230"/>
            <a:ext cx="457200" cy="458182"/>
          </a:xfrm>
          <a:prstGeom prst="rect">
            <a:avLst/>
          </a:prstGeom>
        </p:spPr>
      </p:pic>
      <p:pic>
        <p:nvPicPr>
          <p:cNvPr id="21" name="Picture 9">
            <a:extLst>
              <a:ext uri="{FF2B5EF4-FFF2-40B4-BE49-F238E27FC236}">
                <a16:creationId xmlns:a16="http://schemas.microsoft.com/office/drawing/2014/main" id="{9ED2F6C1-D44E-4AC4-845B-B0404BB49230}"/>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4026" y="67723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FB6E1D80-7678-471B-9BFF-502A08B6E665}"/>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7663" y="67723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D18B263F-4DEC-40F3-BCD6-393FA818694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130382" y="677230"/>
            <a:ext cx="457200" cy="458182"/>
          </a:xfrm>
          <a:prstGeom prst="rect">
            <a:avLst/>
          </a:prstGeom>
        </p:spPr>
      </p:pic>
      <p:pic>
        <p:nvPicPr>
          <p:cNvPr id="25" name="図 24">
            <a:extLst>
              <a:ext uri="{FF2B5EF4-FFF2-40B4-BE49-F238E27FC236}">
                <a16:creationId xmlns:a16="http://schemas.microsoft.com/office/drawing/2014/main" id="{A477C70E-B67E-4C41-8A39-A88217901680}"/>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07284" y="677230"/>
            <a:ext cx="457200" cy="458182"/>
          </a:xfrm>
          <a:prstGeom prst="rect">
            <a:avLst/>
          </a:prstGeom>
        </p:spPr>
      </p:pic>
      <p:pic>
        <p:nvPicPr>
          <p:cNvPr id="26" name="図 25">
            <a:extLst>
              <a:ext uri="{FF2B5EF4-FFF2-40B4-BE49-F238E27FC236}">
                <a16:creationId xmlns:a16="http://schemas.microsoft.com/office/drawing/2014/main" id="{69D7C880-07BA-4C96-9447-0DB1E811E2AC}"/>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031307" y="677230"/>
            <a:ext cx="457200" cy="458182"/>
          </a:xfrm>
          <a:prstGeom prst="rect">
            <a:avLst/>
          </a:prstGeom>
        </p:spPr>
      </p:pic>
      <p:pic>
        <p:nvPicPr>
          <p:cNvPr id="27" name="Picture 4">
            <a:extLst>
              <a:ext uri="{FF2B5EF4-FFF2-40B4-BE49-F238E27FC236}">
                <a16:creationId xmlns:a16="http://schemas.microsoft.com/office/drawing/2014/main" id="{C9E01F1A-2E54-4C4A-A9F3-443C61DEDC01}"/>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8356" y="67855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id="{88CC0E42-B36D-48F7-A06C-D545553D7171}"/>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53021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141577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基本目標③　大阪の経済を強くする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○充足率：</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○外国人労働者数：</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テキスト ボックス 19">
            <a:extLst>
              <a:ext uri="{FF2B5EF4-FFF2-40B4-BE49-F238E27FC236}">
                <a16:creationId xmlns:a16="http://schemas.microsoft.com/office/drawing/2014/main" id="{5C730B5D-FCE1-4860-BF14-1A21AE9F5567}"/>
              </a:ext>
            </a:extLst>
          </p:cNvPr>
          <p:cNvSpPr txBox="1"/>
          <p:nvPr/>
        </p:nvSpPr>
        <p:spPr>
          <a:xfrm>
            <a:off x="665458" y="4401628"/>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9" name="表 18">
            <a:extLst>
              <a:ext uri="{FF2B5EF4-FFF2-40B4-BE49-F238E27FC236}">
                <a16:creationId xmlns:a16="http://schemas.microsoft.com/office/drawing/2014/main" id="{4C65856E-1116-4E29-8C2C-DC0167923EB6}"/>
              </a:ext>
            </a:extLst>
          </p:cNvPr>
          <p:cNvGraphicFramePr>
            <a:graphicFrameLocks noGrp="1"/>
          </p:cNvGraphicFramePr>
          <p:nvPr>
            <p:extLst>
              <p:ext uri="{D42A27DB-BD31-4B8C-83A1-F6EECF244321}">
                <p14:modId xmlns:p14="http://schemas.microsoft.com/office/powerpoint/2010/main" val="97806423"/>
              </p:ext>
            </p:extLst>
          </p:nvPr>
        </p:nvGraphicFramePr>
        <p:xfrm>
          <a:off x="453124" y="2159961"/>
          <a:ext cx="8210902" cy="2241667"/>
        </p:xfrm>
        <a:graphic>
          <a:graphicData uri="http://schemas.openxmlformats.org/drawingml/2006/table">
            <a:tbl>
              <a:tblPr firstRow="1" bandRow="1">
                <a:tableStyleId>{7DF18680-E054-41AD-8BC1-D1AEF772440D}</a:tableStyleId>
              </a:tblPr>
              <a:tblGrid>
                <a:gridCol w="360000">
                  <a:extLst>
                    <a:ext uri="{9D8B030D-6E8A-4147-A177-3AD203B41FA5}">
                      <a16:colId xmlns:a16="http://schemas.microsoft.com/office/drawing/2014/main" val="3408731510"/>
                    </a:ext>
                  </a:extLst>
                </a:gridCol>
                <a:gridCol w="1453116">
                  <a:extLst>
                    <a:ext uri="{9D8B030D-6E8A-4147-A177-3AD203B41FA5}">
                      <a16:colId xmlns:a16="http://schemas.microsoft.com/office/drawing/2014/main" val="1433173782"/>
                    </a:ext>
                  </a:extLst>
                </a:gridCol>
                <a:gridCol w="1658679">
                  <a:extLst>
                    <a:ext uri="{9D8B030D-6E8A-4147-A177-3AD203B41FA5}">
                      <a16:colId xmlns:a16="http://schemas.microsoft.com/office/drawing/2014/main" val="1700687111"/>
                    </a:ext>
                  </a:extLst>
                </a:gridCol>
                <a:gridCol w="1864242">
                  <a:extLst>
                    <a:ext uri="{9D8B030D-6E8A-4147-A177-3AD203B41FA5}">
                      <a16:colId xmlns:a16="http://schemas.microsoft.com/office/drawing/2014/main" val="304697467"/>
                    </a:ext>
                  </a:extLst>
                </a:gridCol>
                <a:gridCol w="720000">
                  <a:extLst>
                    <a:ext uri="{9D8B030D-6E8A-4147-A177-3AD203B41FA5}">
                      <a16:colId xmlns:a16="http://schemas.microsoft.com/office/drawing/2014/main" val="316053466"/>
                    </a:ext>
                  </a:extLst>
                </a:gridCol>
                <a:gridCol w="1063256">
                  <a:extLst>
                    <a:ext uri="{9D8B030D-6E8A-4147-A177-3AD203B41FA5}">
                      <a16:colId xmlns:a16="http://schemas.microsoft.com/office/drawing/2014/main" val="1469281846"/>
                    </a:ext>
                  </a:extLst>
                </a:gridCol>
                <a:gridCol w="1091609">
                  <a:extLst>
                    <a:ext uri="{9D8B030D-6E8A-4147-A177-3AD203B41FA5}">
                      <a16:colId xmlns:a16="http://schemas.microsoft.com/office/drawing/2014/main" val="107431166"/>
                    </a:ext>
                  </a:extLst>
                </a:gridCol>
              </a:tblGrid>
              <a:tr h="1867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dirty="0">
                          <a:solidFill>
                            <a:schemeClr val="bg1"/>
                          </a:solidFill>
                          <a:latin typeface="Meiryo UI" panose="020B0604030504040204" pitchFamily="50" charset="-128"/>
                          <a:ea typeface="Meiryo UI" panose="020B0604030504040204" pitchFamily="50" charset="-128"/>
                        </a:rPr>
                        <a:t>　</a:t>
                      </a:r>
                      <a:r>
                        <a:rPr kumimoji="1" lang="en-US" altLang="ja-JP" sz="800"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950347">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14</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充足率</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：前年を上回る</a:t>
                      </a:r>
                      <a:endParaRPr kumimoji="1" lang="en-US" altLang="ja-JP" sz="1000" b="1" kern="1200" dirty="0">
                        <a:solidFill>
                          <a:schemeClr val="tx1"/>
                        </a:solidFill>
                        <a:latin typeface="+mn-lt"/>
                        <a:ea typeface="+mn-ea"/>
                        <a:cs typeface="+mn-cs"/>
                      </a:endParaRPr>
                    </a:p>
                    <a:p>
                      <a:pPr marL="0" indent="0" algn="l" defTabSz="914400" rtl="0" eaLnBrk="1" latinLnBrk="0" hangingPunct="1">
                        <a:buFont typeface="Meiryo UI" panose="020B0604030504040204" pitchFamily="50" charset="-128"/>
                        <a:buNone/>
                      </a:pPr>
                      <a:r>
                        <a:rPr kumimoji="1" lang="ja-JP" altLang="en-US" sz="1000" b="1" kern="1200" dirty="0">
                          <a:solidFill>
                            <a:schemeClr val="tx1"/>
                          </a:solidFill>
                          <a:latin typeface="+mn-lt"/>
                          <a:ea typeface="+mn-ea"/>
                          <a:cs typeface="+mn-cs"/>
                        </a:rPr>
                        <a:t> </a:t>
                      </a:r>
                      <a:r>
                        <a:rPr kumimoji="1" lang="en-US" altLang="ja-JP" sz="1000" b="1" kern="1200" dirty="0">
                          <a:solidFill>
                            <a:schemeClr val="tx1"/>
                          </a:solidFill>
                          <a:latin typeface="+mn-lt"/>
                          <a:ea typeface="+mn-ea"/>
                          <a:cs typeface="+mn-cs"/>
                        </a:rPr>
                        <a:t>(※</a:t>
                      </a:r>
                      <a:r>
                        <a:rPr kumimoji="1" lang="ja-JP" altLang="en-US" sz="1000" b="1" kern="1200" dirty="0">
                          <a:solidFill>
                            <a:schemeClr val="tx1"/>
                          </a:solidFill>
                          <a:latin typeface="+mn-lt"/>
                          <a:ea typeface="+mn-ea"/>
                          <a:cs typeface="+mn-cs"/>
                        </a:rPr>
                        <a:t>充足率</a:t>
                      </a:r>
                      <a:r>
                        <a:rPr kumimoji="1" lang="en-US" altLang="ja-JP" sz="1000" b="1" kern="1200" dirty="0">
                          <a:solidFill>
                            <a:schemeClr val="tx1"/>
                          </a:solidFill>
                          <a:latin typeface="+mn-lt"/>
                          <a:ea typeface="+mn-ea"/>
                          <a:cs typeface="+mn-cs"/>
                        </a:rPr>
                        <a:t>:</a:t>
                      </a:r>
                      <a:r>
                        <a:rPr kumimoji="1" lang="ja-JP" altLang="en-US" sz="1000" b="1" kern="1200" dirty="0">
                          <a:solidFill>
                            <a:schemeClr val="tx1"/>
                          </a:solidFill>
                          <a:latin typeface="+mn-lt"/>
                          <a:ea typeface="+mn-ea"/>
                          <a:cs typeface="+mn-cs"/>
                        </a:rPr>
                        <a:t>求人数に対する充足された求人の割合</a:t>
                      </a:r>
                      <a:r>
                        <a:rPr kumimoji="1" lang="en-US" altLang="ja-JP" sz="1000" b="1" kern="1200" dirty="0">
                          <a:solidFill>
                            <a:schemeClr val="tx1"/>
                          </a:solidFill>
                          <a:latin typeface="+mn-lt"/>
                          <a:ea typeface="+mn-ea"/>
                          <a:cs typeface="+mn-cs"/>
                        </a:rPr>
                        <a:t>)</a:t>
                      </a:r>
                    </a:p>
                  </a:txBody>
                  <a:tcPr marL="74295" marR="74295" marT="37148" marB="37148" anchor="ctr"/>
                </a:tc>
                <a:tc>
                  <a:txBody>
                    <a:bodyPr/>
                    <a:lstStyle/>
                    <a:p>
                      <a:pPr algn="l" fontAlgn="ctr">
                        <a:spcAft>
                          <a:spcPts val="600"/>
                        </a:spcAft>
                      </a:pPr>
                      <a:r>
                        <a:rPr lang="en-US" altLang="zh-CN" sz="1000" b="0" i="0" u="none" strike="noStrike" dirty="0">
                          <a:solidFill>
                            <a:schemeClr val="tx1"/>
                          </a:solidFill>
                          <a:effectLst/>
                          <a:latin typeface="+mn-ea"/>
                          <a:ea typeface="+mn-ea"/>
                        </a:rPr>
                        <a:t> 【2022</a:t>
                      </a:r>
                      <a:r>
                        <a:rPr lang="zh-CN" altLang="en-US" sz="1000" b="0" i="0" u="none" strike="noStrike" dirty="0">
                          <a:solidFill>
                            <a:schemeClr val="tx1"/>
                          </a:solidFill>
                          <a:effectLst/>
                          <a:latin typeface="+mn-ea"/>
                          <a:ea typeface="+mn-ea"/>
                        </a:rPr>
                        <a:t>年</a:t>
                      </a:r>
                      <a:r>
                        <a:rPr lang="ja-JP" altLang="en-US" sz="1000" b="0" i="0" u="none" strike="noStrike" dirty="0">
                          <a:solidFill>
                            <a:schemeClr val="tx1"/>
                          </a:solidFill>
                          <a:effectLst/>
                          <a:latin typeface="+mn-ea"/>
                          <a:ea typeface="+mn-ea"/>
                        </a:rPr>
                        <a:t>度</a:t>
                      </a:r>
                      <a:r>
                        <a:rPr lang="en-US" altLang="zh-CN" sz="1000" b="0" i="0" u="none" strike="noStrike" dirty="0">
                          <a:solidFill>
                            <a:schemeClr val="tx1"/>
                          </a:solidFill>
                          <a:effectLst/>
                          <a:latin typeface="+mn-ea"/>
                          <a:ea typeface="+mn-ea"/>
                        </a:rPr>
                        <a:t>】</a:t>
                      </a:r>
                      <a:br>
                        <a:rPr lang="en-US" altLang="zh-CN" sz="1000" b="0" i="0" u="none" strike="noStrike" dirty="0">
                          <a:solidFill>
                            <a:schemeClr val="tx1"/>
                          </a:solidFill>
                          <a:effectLst/>
                          <a:latin typeface="+mn-ea"/>
                          <a:ea typeface="+mn-ea"/>
                        </a:rPr>
                      </a:br>
                      <a:r>
                        <a:rPr lang="en-US" altLang="zh-CN" sz="1000" b="0" i="0" u="none" strike="noStrike" dirty="0">
                          <a:solidFill>
                            <a:schemeClr val="tx1"/>
                          </a:solidFill>
                          <a:effectLst/>
                          <a:latin typeface="+mn-ea"/>
                          <a:ea typeface="+mn-ea"/>
                        </a:rPr>
                        <a:t> </a:t>
                      </a:r>
                      <a:r>
                        <a:rPr lang="ja-JP" altLang="en-US" sz="1000" b="0" i="0" u="none" strike="noStrike" dirty="0">
                          <a:solidFill>
                            <a:schemeClr val="tx1"/>
                          </a:solidFill>
                          <a:effectLst/>
                          <a:latin typeface="+mn-ea"/>
                          <a:ea typeface="+mn-ea"/>
                        </a:rPr>
                        <a:t> </a:t>
                      </a:r>
                      <a:r>
                        <a:rPr lang="en-US" altLang="zh-CN" sz="1000" b="0" i="0" u="none" strike="noStrike" dirty="0">
                          <a:solidFill>
                            <a:schemeClr val="tx1"/>
                          </a:solidFill>
                          <a:effectLst/>
                          <a:latin typeface="+mn-ea"/>
                          <a:ea typeface="+mn-ea"/>
                        </a:rPr>
                        <a:t>9.4%</a:t>
                      </a:r>
                      <a:r>
                        <a:rPr lang="zh-CN" altLang="en-US" sz="1000" b="0" i="0" u="none" strike="noStrike" dirty="0">
                          <a:solidFill>
                            <a:schemeClr val="tx1"/>
                          </a:solidFill>
                          <a:effectLst/>
                          <a:latin typeface="+mn-ea"/>
                          <a:ea typeface="+mn-ea"/>
                        </a:rPr>
                        <a:t>（全国</a:t>
                      </a:r>
                      <a:r>
                        <a:rPr lang="en-US" altLang="zh-CN" sz="1000" b="0" i="0" u="none" strike="noStrike" dirty="0">
                          <a:solidFill>
                            <a:schemeClr val="tx1"/>
                          </a:solidFill>
                          <a:effectLst/>
                          <a:latin typeface="+mn-ea"/>
                          <a:ea typeface="+mn-ea"/>
                        </a:rPr>
                        <a:t>11.</a:t>
                      </a:r>
                      <a:r>
                        <a:rPr lang="zh-CN" altLang="en-US" sz="1000" b="0" i="0" u="none" strike="noStrike" dirty="0">
                          <a:solidFill>
                            <a:schemeClr val="tx1"/>
                          </a:solidFill>
                          <a:effectLst/>
                          <a:latin typeface="+mn-ea"/>
                          <a:ea typeface="+mn-ea"/>
                        </a:rPr>
                        <a:t>７</a:t>
                      </a:r>
                      <a:r>
                        <a:rPr lang="en-US" altLang="zh-CN" sz="1000" b="0" i="0" u="none" strike="noStrike" dirty="0">
                          <a:solidFill>
                            <a:schemeClr val="tx1"/>
                          </a:solidFill>
                          <a:effectLst/>
                          <a:latin typeface="+mn-ea"/>
                          <a:ea typeface="+mn-ea"/>
                        </a:rPr>
                        <a:t>%</a:t>
                      </a:r>
                      <a:r>
                        <a:rPr lang="zh-CN" altLang="en-US" sz="1000" b="0" i="0" u="none" strike="noStrike" dirty="0">
                          <a:solidFill>
                            <a:schemeClr val="tx1"/>
                          </a:solidFill>
                          <a:effectLst/>
                          <a:latin typeface="+mn-ea"/>
                          <a:ea typeface="+mn-ea"/>
                        </a:rPr>
                        <a:t>）</a:t>
                      </a:r>
                      <a:endParaRPr lang="en-US" altLang="zh-CN" sz="1000" b="0" i="0" u="none" strike="noStrike" dirty="0">
                        <a:solidFill>
                          <a:schemeClr val="tx1"/>
                        </a:solidFill>
                        <a:effectLst/>
                        <a:latin typeface="+mn-ea"/>
                        <a:ea typeface="+mn-ea"/>
                      </a:endParaRPr>
                    </a:p>
                    <a:p>
                      <a:pPr algn="l" fontAlgn="ctr"/>
                      <a:r>
                        <a:rPr lang="zh-CN" altLang="en-US" sz="1000" b="0" i="0" u="none" strike="noStrike" dirty="0">
                          <a:solidFill>
                            <a:schemeClr val="tx1"/>
                          </a:solidFill>
                          <a:effectLst/>
                          <a:latin typeface="+mn-ea"/>
                          <a:ea typeface="+mn-ea"/>
                        </a:rPr>
                        <a:t> </a:t>
                      </a:r>
                      <a:r>
                        <a:rPr lang="ja-JP" altLang="en-US" sz="1000" b="0" i="0" u="none" strike="noStrike" dirty="0">
                          <a:solidFill>
                            <a:schemeClr val="tx1"/>
                          </a:solidFill>
                          <a:effectLst/>
                          <a:latin typeface="+mn-ea"/>
                          <a:ea typeface="+mn-ea"/>
                        </a:rPr>
                        <a:t>（</a:t>
                      </a:r>
                      <a:r>
                        <a:rPr lang="en-US" altLang="ja-JP" sz="1000" b="0" i="0" u="none" strike="noStrike" dirty="0">
                          <a:solidFill>
                            <a:schemeClr val="tx1"/>
                          </a:solidFill>
                          <a:effectLst/>
                          <a:latin typeface="+mn-ea"/>
                          <a:ea typeface="+mn-ea"/>
                        </a:rPr>
                        <a:t>【</a:t>
                      </a:r>
                      <a:r>
                        <a:rPr lang="en-US" altLang="zh-CN" sz="1000" b="0" i="0" u="none" strike="noStrike" dirty="0">
                          <a:solidFill>
                            <a:schemeClr val="tx1"/>
                          </a:solidFill>
                          <a:effectLst/>
                          <a:latin typeface="+mn-ea"/>
                          <a:ea typeface="+mn-ea"/>
                        </a:rPr>
                        <a:t>2021</a:t>
                      </a:r>
                      <a:r>
                        <a:rPr lang="zh-CN" altLang="en-US" sz="1000" b="0" i="0" u="none" strike="noStrike" dirty="0">
                          <a:solidFill>
                            <a:schemeClr val="tx1"/>
                          </a:solidFill>
                          <a:effectLst/>
                          <a:latin typeface="+mn-ea"/>
                          <a:ea typeface="+mn-ea"/>
                        </a:rPr>
                        <a:t>年</a:t>
                      </a:r>
                      <a:r>
                        <a:rPr lang="ja-JP" altLang="en-US" sz="1000" b="0" i="0" u="none" strike="noStrike" dirty="0">
                          <a:solidFill>
                            <a:schemeClr val="tx1"/>
                          </a:solidFill>
                          <a:effectLst/>
                          <a:latin typeface="+mn-ea"/>
                          <a:ea typeface="+mn-ea"/>
                        </a:rPr>
                        <a:t>度</a:t>
                      </a:r>
                      <a:r>
                        <a:rPr lang="en-US" altLang="ja-JP" sz="1000" b="0" i="0" u="none" strike="noStrike" dirty="0">
                          <a:solidFill>
                            <a:schemeClr val="tx1"/>
                          </a:solidFill>
                          <a:effectLst/>
                          <a:latin typeface="+mn-ea"/>
                          <a:ea typeface="+mn-ea"/>
                        </a:rPr>
                        <a:t>】</a:t>
                      </a:r>
                    </a:p>
                    <a:p>
                      <a:pPr algn="l" fontAlgn="ctr"/>
                      <a:r>
                        <a:rPr lang="ja-JP" altLang="en-US" sz="1000" b="0" i="0" u="none" strike="noStrike" dirty="0">
                          <a:solidFill>
                            <a:schemeClr val="tx1"/>
                          </a:solidFill>
                          <a:effectLst/>
                          <a:latin typeface="+mn-ea"/>
                          <a:ea typeface="+mn-ea"/>
                        </a:rPr>
                        <a:t>　  </a:t>
                      </a:r>
                      <a:r>
                        <a:rPr lang="en-US" altLang="zh-CN" sz="1000" b="0" i="0" u="none" strike="noStrike" dirty="0">
                          <a:solidFill>
                            <a:schemeClr val="tx1"/>
                          </a:solidFill>
                          <a:effectLst/>
                          <a:latin typeface="+mn-ea"/>
                          <a:ea typeface="+mn-ea"/>
                        </a:rPr>
                        <a:t>10.2</a:t>
                      </a:r>
                      <a:r>
                        <a:rPr lang="zh-CN" altLang="en-US" sz="1000" b="0" i="0" u="none" strike="noStrike" dirty="0">
                          <a:solidFill>
                            <a:schemeClr val="tx1"/>
                          </a:solidFill>
                          <a:effectLst/>
                          <a:latin typeface="+mn-ea"/>
                          <a:ea typeface="+mn-ea"/>
                        </a:rPr>
                        <a:t>％</a:t>
                      </a:r>
                      <a:r>
                        <a:rPr lang="ja-JP" altLang="en-US" sz="1000" b="0" i="0" u="none" strike="noStrike" dirty="0">
                          <a:solidFill>
                            <a:schemeClr val="tx1"/>
                          </a:solidFill>
                          <a:effectLst/>
                          <a:latin typeface="+mn-ea"/>
                          <a:ea typeface="+mn-ea"/>
                        </a:rPr>
                        <a:t>（</a:t>
                      </a:r>
                      <a:r>
                        <a:rPr lang="zh-CN" altLang="en-US" sz="1000" b="0" i="0" u="none" strike="noStrike" dirty="0">
                          <a:solidFill>
                            <a:schemeClr val="tx1"/>
                          </a:solidFill>
                          <a:effectLst/>
                          <a:latin typeface="+mn-ea"/>
                          <a:ea typeface="+mn-ea"/>
                        </a:rPr>
                        <a:t>全国</a:t>
                      </a:r>
                      <a:r>
                        <a:rPr lang="en-US" altLang="zh-CN" sz="1000" b="0" i="0" u="none" strike="noStrike" dirty="0">
                          <a:solidFill>
                            <a:schemeClr val="tx1"/>
                          </a:solidFill>
                          <a:effectLst/>
                          <a:latin typeface="+mn-ea"/>
                          <a:ea typeface="+mn-ea"/>
                        </a:rPr>
                        <a:t>12.9%</a:t>
                      </a:r>
                      <a:r>
                        <a:rPr lang="zh-CN" altLang="en-US" sz="1000" b="0" i="0" u="none" strike="noStrike" dirty="0">
                          <a:solidFill>
                            <a:schemeClr val="tx1"/>
                          </a:solidFill>
                          <a:effectLst/>
                          <a:latin typeface="+mn-ea"/>
                          <a:ea typeface="+mn-ea"/>
                        </a:rPr>
                        <a:t>）</a:t>
                      </a:r>
                      <a:r>
                        <a:rPr lang="ja-JP" altLang="en-US" sz="1000" b="0" i="0" u="none" strike="noStrike" dirty="0">
                          <a:solidFill>
                            <a:schemeClr val="tx1"/>
                          </a:solidFill>
                          <a:effectLst/>
                          <a:latin typeface="+mn-ea"/>
                          <a:ea typeface="+mn-ea"/>
                        </a:rPr>
                        <a:t>）</a:t>
                      </a:r>
                      <a:endParaRPr lang="zh-CN" altLang="en-US" sz="1000" b="0" i="0" u="none" strike="noStrike" dirty="0">
                        <a:solidFill>
                          <a:schemeClr val="tx1"/>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tcPr>
                </a:tc>
                <a:tc>
                  <a:txBody>
                    <a:bodyPr/>
                    <a:lstStyle/>
                    <a:p>
                      <a:pPr algn="l"/>
                      <a:r>
                        <a:rPr kumimoji="1" lang="en-US" altLang="zh-CN" sz="1000" dirty="0">
                          <a:solidFill>
                            <a:schemeClr val="tx1"/>
                          </a:solidFill>
                          <a:latin typeface="+mn-ea"/>
                          <a:ea typeface="+mn-ea"/>
                        </a:rPr>
                        <a:t>【2024</a:t>
                      </a:r>
                      <a:r>
                        <a:rPr kumimoji="1" lang="zh-CN" altLang="en-US" sz="1000" dirty="0">
                          <a:solidFill>
                            <a:schemeClr val="tx1"/>
                          </a:solidFill>
                          <a:latin typeface="+mn-ea"/>
                          <a:ea typeface="+mn-ea"/>
                        </a:rPr>
                        <a:t>年</a:t>
                      </a:r>
                      <a:r>
                        <a:rPr kumimoji="1" lang="ja-JP" altLang="en-US" sz="1000" dirty="0">
                          <a:solidFill>
                            <a:schemeClr val="tx1"/>
                          </a:solidFill>
                          <a:latin typeface="+mn-ea"/>
                          <a:ea typeface="+mn-ea"/>
                        </a:rPr>
                        <a:t>度</a:t>
                      </a:r>
                      <a:r>
                        <a:rPr kumimoji="1" lang="en-US" altLang="zh-CN" sz="1000" dirty="0">
                          <a:solidFill>
                            <a:schemeClr val="tx1"/>
                          </a:solidFill>
                          <a:latin typeface="+mn-ea"/>
                          <a:ea typeface="+mn-ea"/>
                        </a:rPr>
                        <a:t>】</a:t>
                      </a:r>
                    </a:p>
                    <a:p>
                      <a:pPr algn="l">
                        <a:spcAft>
                          <a:spcPts val="600"/>
                        </a:spcAft>
                      </a:pPr>
                      <a:r>
                        <a:rPr kumimoji="1" lang="en-US" altLang="zh-CN" sz="1000" dirty="0">
                          <a:solidFill>
                            <a:schemeClr val="tx1"/>
                          </a:solidFill>
                          <a:latin typeface="+mn-ea"/>
                          <a:ea typeface="+mn-ea"/>
                        </a:rPr>
                        <a:t>10.0%</a:t>
                      </a:r>
                      <a:r>
                        <a:rPr kumimoji="1" lang="ja-JP" altLang="en-US" sz="1000" dirty="0">
                          <a:solidFill>
                            <a:schemeClr val="tx1"/>
                          </a:solidFill>
                          <a:latin typeface="+mn-ea"/>
                          <a:ea typeface="+mn-ea"/>
                        </a:rPr>
                        <a:t> </a:t>
                      </a:r>
                      <a:r>
                        <a:rPr kumimoji="1" lang="en-US" altLang="ja-JP" sz="1000" dirty="0">
                          <a:solidFill>
                            <a:schemeClr val="tx1"/>
                          </a:solidFill>
                          <a:latin typeface="+mn-ea"/>
                          <a:ea typeface="+mn-ea"/>
                        </a:rPr>
                        <a:t>〔+0.6〕</a:t>
                      </a:r>
                      <a:r>
                        <a:rPr kumimoji="1" lang="zh-CN" altLang="en-US" sz="1000" dirty="0">
                          <a:solidFill>
                            <a:schemeClr val="tx1"/>
                          </a:solidFill>
                          <a:latin typeface="+mn-ea"/>
                          <a:ea typeface="+mn-ea"/>
                        </a:rPr>
                        <a:t>（全国</a:t>
                      </a:r>
                      <a:r>
                        <a:rPr kumimoji="1" lang="en-US" altLang="zh-CN" sz="1000" dirty="0">
                          <a:solidFill>
                            <a:schemeClr val="tx1"/>
                          </a:solidFill>
                          <a:latin typeface="+mn-ea"/>
                          <a:ea typeface="+mn-ea"/>
                        </a:rPr>
                        <a:t>11.5%</a:t>
                      </a:r>
                      <a:r>
                        <a:rPr kumimoji="1" lang="zh-CN" altLang="en-US" sz="1000" dirty="0">
                          <a:solidFill>
                            <a:schemeClr val="tx1"/>
                          </a:solidFill>
                          <a:latin typeface="+mn-ea"/>
                          <a:ea typeface="+mn-ea"/>
                        </a:rPr>
                        <a:t>）</a:t>
                      </a:r>
                    </a:p>
                    <a:p>
                      <a:pPr algn="l"/>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a:t>
                      </a:r>
                      <a:r>
                        <a:rPr kumimoji="1" lang="en-US" altLang="zh-CN" sz="1000" dirty="0">
                          <a:solidFill>
                            <a:schemeClr val="tx1"/>
                          </a:solidFill>
                          <a:latin typeface="+mn-ea"/>
                          <a:ea typeface="+mn-ea"/>
                        </a:rPr>
                        <a:t>2023</a:t>
                      </a:r>
                      <a:r>
                        <a:rPr kumimoji="1" lang="ja-JP" altLang="en-US" sz="1000" dirty="0">
                          <a:solidFill>
                            <a:schemeClr val="tx1"/>
                          </a:solidFill>
                          <a:latin typeface="+mn-ea"/>
                          <a:ea typeface="+mn-ea"/>
                        </a:rPr>
                        <a:t>年度</a:t>
                      </a:r>
                      <a:r>
                        <a:rPr kumimoji="1" lang="en-US" altLang="ja-JP" sz="1000" dirty="0">
                          <a:solidFill>
                            <a:schemeClr val="tx1"/>
                          </a:solidFill>
                          <a:latin typeface="+mn-ea"/>
                          <a:ea typeface="+mn-ea"/>
                        </a:rPr>
                        <a:t>】</a:t>
                      </a:r>
                    </a:p>
                    <a:p>
                      <a:pPr algn="l"/>
                      <a:r>
                        <a:rPr kumimoji="1" lang="ja-JP" altLang="en-US" sz="1000" dirty="0">
                          <a:solidFill>
                            <a:schemeClr val="tx1"/>
                          </a:solidFill>
                          <a:latin typeface="+mn-ea"/>
                          <a:ea typeface="+mn-ea"/>
                        </a:rPr>
                        <a:t>　  </a:t>
                      </a:r>
                      <a:r>
                        <a:rPr kumimoji="1" lang="en-US" altLang="zh-CN" sz="1000" dirty="0">
                          <a:solidFill>
                            <a:schemeClr val="tx1"/>
                          </a:solidFill>
                          <a:latin typeface="+mn-ea"/>
                          <a:ea typeface="+mn-ea"/>
                        </a:rPr>
                        <a:t>9.7%</a:t>
                      </a:r>
                      <a:r>
                        <a:rPr kumimoji="1" lang="ja-JP" altLang="en-US" sz="1000" dirty="0">
                          <a:solidFill>
                            <a:schemeClr val="tx1"/>
                          </a:solidFill>
                          <a:latin typeface="+mn-ea"/>
                          <a:ea typeface="+mn-ea"/>
                        </a:rPr>
                        <a:t>（</a:t>
                      </a:r>
                      <a:r>
                        <a:rPr kumimoji="1" lang="zh-CN" altLang="en-US" sz="1000" dirty="0">
                          <a:solidFill>
                            <a:schemeClr val="tx1"/>
                          </a:solidFill>
                          <a:latin typeface="+mn-ea"/>
                          <a:ea typeface="+mn-ea"/>
                        </a:rPr>
                        <a:t>全国</a:t>
                      </a:r>
                      <a:r>
                        <a:rPr kumimoji="1" lang="en-US" altLang="zh-CN" sz="1000" dirty="0">
                          <a:solidFill>
                            <a:schemeClr val="tx1"/>
                          </a:solidFill>
                          <a:latin typeface="+mn-ea"/>
                          <a:ea typeface="+mn-ea"/>
                        </a:rPr>
                        <a:t>11.8%</a:t>
                      </a:r>
                      <a:r>
                        <a:rPr kumimoji="1" lang="zh-CN" altLang="en-US" sz="1000" dirty="0">
                          <a:solidFill>
                            <a:schemeClr val="tx1"/>
                          </a:solidFill>
                          <a:latin typeface="+mn-ea"/>
                          <a:ea typeface="+mn-ea"/>
                        </a:rPr>
                        <a:t>）</a:t>
                      </a:r>
                      <a:r>
                        <a:rPr kumimoji="1" lang="ja-JP" altLang="en-US" sz="1000" dirty="0">
                          <a:solidFill>
                            <a:schemeClr val="tx1"/>
                          </a:solidFill>
                          <a:latin typeface="+mn-ea"/>
                          <a:ea typeface="+mn-ea"/>
                        </a:rPr>
                        <a:t>）</a:t>
                      </a:r>
                      <a:endParaRPr kumimoji="1" lang="en-US" altLang="zh-TW"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ea"/>
                          <a:ea typeface="+mn-ea"/>
                          <a:cs typeface="+mn-cs"/>
                        </a:rPr>
                        <a:t>A</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L w="28575" cap="flat" cmpd="sng" algn="ctr">
                      <a:solidFill>
                        <a:srgbClr val="FF0000"/>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産業別求人充足率</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n-ea"/>
                          <a:ea typeface="+mn-ea"/>
                          <a:cs typeface="+mn-cs"/>
                        </a:rPr>
                        <a:t>【2024</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R w="1905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n-ea"/>
                          <a:ea typeface="+mn-ea"/>
                          <a:cs typeface="+mn-cs"/>
                        </a:rPr>
                        <a:t>【</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大阪府</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製造業：</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17.6</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卸売業・小売業：</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10.8</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医療・福祉：</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建設業：</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5.8</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宿泊・飲食業：</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4.6</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a:t>
                      </a:r>
                    </a:p>
                  </a:txBody>
                  <a:tcPr marL="74295" marR="74295" marT="37148" marB="37148" anchor="ctr">
                    <a:lnL w="1905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188803261"/>
                  </a:ext>
                </a:extLst>
              </a:tr>
              <a:tr h="881744">
                <a:tc>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ea typeface="+mn-ea"/>
                          <a:cs typeface="+mn-cs"/>
                        </a:rPr>
                        <a:t>15</a:t>
                      </a:r>
                      <a:endParaRPr kumimoji="1" lang="ja-JP" altLang="en-US" sz="1000" b="1" kern="1200" dirty="0">
                        <a:solidFill>
                          <a:schemeClr val="tx1"/>
                        </a:solidFill>
                        <a:latin typeface="+mn-lt"/>
                        <a:ea typeface="+mn-ea"/>
                        <a:cs typeface="+mn-cs"/>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ea typeface="+mn-ea"/>
                          <a:cs typeface="+mn-cs"/>
                        </a:rPr>
                        <a:t>外国人労働者数</a:t>
                      </a:r>
                      <a:br>
                        <a:rPr kumimoji="1" lang="en-US" altLang="ja-JP" sz="1000" b="1" kern="1200" dirty="0">
                          <a:solidFill>
                            <a:schemeClr val="tx1"/>
                          </a:solidFill>
                          <a:latin typeface="+mn-lt"/>
                          <a:ea typeface="+mn-ea"/>
                          <a:cs typeface="+mn-cs"/>
                        </a:rPr>
                      </a:br>
                      <a:r>
                        <a:rPr kumimoji="1" lang="ja-JP" altLang="en-US" sz="1000" b="1" kern="1200" dirty="0">
                          <a:solidFill>
                            <a:schemeClr val="tx1"/>
                          </a:solidFill>
                          <a:latin typeface="+mn-lt"/>
                          <a:ea typeface="+mn-ea"/>
                          <a:cs typeface="+mn-cs"/>
                        </a:rPr>
                        <a:t>：毎年、</a:t>
                      </a:r>
                      <a:r>
                        <a:rPr kumimoji="1" lang="en-US" altLang="ja-JP" sz="1000" b="1" kern="1200" dirty="0">
                          <a:solidFill>
                            <a:schemeClr val="tx1"/>
                          </a:solidFill>
                          <a:latin typeface="+mn-lt"/>
                          <a:ea typeface="+mn-ea"/>
                          <a:cs typeface="+mn-cs"/>
                        </a:rPr>
                        <a:t>2018</a:t>
                      </a:r>
                      <a:r>
                        <a:rPr kumimoji="1" lang="ja-JP" altLang="en-US" sz="1000" b="1" kern="1200" dirty="0">
                          <a:solidFill>
                            <a:schemeClr val="tx1"/>
                          </a:solidFill>
                          <a:latin typeface="+mn-lt"/>
                          <a:ea typeface="+mn-ea"/>
                          <a:cs typeface="+mn-cs"/>
                        </a:rPr>
                        <a:t>年から</a:t>
                      </a:r>
                      <a:r>
                        <a:rPr kumimoji="1" lang="en-US" altLang="ja-JP" sz="1000" b="1" kern="1200" dirty="0">
                          <a:solidFill>
                            <a:schemeClr val="tx1"/>
                          </a:solidFill>
                          <a:latin typeface="+mn-lt"/>
                          <a:ea typeface="+mn-ea"/>
                          <a:cs typeface="+mn-cs"/>
                        </a:rPr>
                        <a:t>2023</a:t>
                      </a:r>
                      <a:r>
                        <a:rPr kumimoji="1" lang="ja-JP" altLang="en-US" sz="1000" b="1" kern="1200" dirty="0">
                          <a:solidFill>
                            <a:schemeClr val="tx1"/>
                          </a:solidFill>
                          <a:latin typeface="+mn-lt"/>
                          <a:ea typeface="+mn-ea"/>
                          <a:cs typeface="+mn-cs"/>
                        </a:rPr>
                        <a:t>年までの年平均増加割合以上の増加をめざす</a:t>
                      </a:r>
                    </a:p>
                  </a:txBody>
                  <a:tcPr marL="74295" marR="74295" marT="37148" marB="37148" anchor="ctr"/>
                </a:tc>
                <a:tc>
                  <a:txBody>
                    <a:bodyPr/>
                    <a:lstStyle/>
                    <a:p>
                      <a:pPr algn="l" fontAlgn="ctr"/>
                      <a:r>
                        <a:rPr lang="en-US" altLang="ja-JP" sz="1000" b="0" i="0" u="none" strike="noStrike" dirty="0">
                          <a:solidFill>
                            <a:schemeClr val="tx1"/>
                          </a:solidFill>
                          <a:effectLst/>
                          <a:latin typeface="+mn-ea"/>
                          <a:ea typeface="+mn-ea"/>
                        </a:rPr>
                        <a:t> 【2023</a:t>
                      </a:r>
                      <a:r>
                        <a:rPr lang="ja-JP" altLang="en-US" sz="1000" b="0" i="0" u="none" strike="noStrike" dirty="0">
                          <a:solidFill>
                            <a:schemeClr val="tx1"/>
                          </a:solidFill>
                          <a:effectLst/>
                          <a:latin typeface="+mn-ea"/>
                          <a:ea typeface="+mn-ea"/>
                        </a:rPr>
                        <a:t>年</a:t>
                      </a:r>
                      <a:r>
                        <a:rPr lang="en-US" altLang="ja-JP" sz="1000" b="0" i="0" u="none" strike="noStrike" dirty="0">
                          <a:solidFill>
                            <a:schemeClr val="tx1"/>
                          </a:solidFill>
                          <a:effectLst/>
                          <a:latin typeface="+mn-ea"/>
                          <a:ea typeface="+mn-ea"/>
                        </a:rPr>
                        <a:t>】146,384</a:t>
                      </a:r>
                      <a:r>
                        <a:rPr lang="ja-JP" altLang="en-US" sz="1000" b="0" i="0" u="none" strike="noStrike" dirty="0">
                          <a:solidFill>
                            <a:schemeClr val="tx1"/>
                          </a:solidFill>
                          <a:effectLst/>
                          <a:latin typeface="+mn-ea"/>
                          <a:ea typeface="+mn-ea"/>
                        </a:rPr>
                        <a:t>人</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a:t>
                      </a:r>
                      <a:r>
                        <a:rPr lang="en-US" altLang="ja-JP" sz="1000" b="0" i="0" u="none" strike="noStrike" dirty="0">
                          <a:solidFill>
                            <a:schemeClr val="tx1"/>
                          </a:solidFill>
                          <a:effectLst/>
                          <a:latin typeface="+mn-ea"/>
                          <a:ea typeface="+mn-ea"/>
                        </a:rPr>
                        <a:t>2018</a:t>
                      </a:r>
                      <a:r>
                        <a:rPr lang="ja-JP" altLang="en-US" sz="1000" b="0" i="0" u="none" strike="noStrike" dirty="0">
                          <a:solidFill>
                            <a:schemeClr val="tx1"/>
                          </a:solidFill>
                          <a:effectLst/>
                          <a:latin typeface="+mn-ea"/>
                          <a:ea typeface="+mn-ea"/>
                        </a:rPr>
                        <a:t>年から</a:t>
                      </a:r>
                      <a:r>
                        <a:rPr lang="en-US" altLang="ja-JP" sz="1000" b="0" i="0" u="none" strike="noStrike" dirty="0">
                          <a:solidFill>
                            <a:schemeClr val="tx1"/>
                          </a:solidFill>
                          <a:effectLst/>
                          <a:latin typeface="+mn-ea"/>
                          <a:ea typeface="+mn-ea"/>
                        </a:rPr>
                        <a:t>2023</a:t>
                      </a:r>
                      <a:r>
                        <a:rPr lang="ja-JP" altLang="en-US" sz="1000" b="0" i="0" u="none" strike="noStrike" dirty="0">
                          <a:solidFill>
                            <a:schemeClr val="tx1"/>
                          </a:solidFill>
                          <a:effectLst/>
                          <a:latin typeface="+mn-ea"/>
                          <a:ea typeface="+mn-ea"/>
                        </a:rPr>
                        <a:t>年までの</a:t>
                      </a:r>
                      <a:endParaRPr lang="en-US" altLang="ja-JP" sz="1000" b="0" i="0" u="none" strike="noStrike" dirty="0">
                        <a:solidFill>
                          <a:schemeClr val="tx1"/>
                        </a:solidFill>
                        <a:effectLst/>
                        <a:latin typeface="+mn-ea"/>
                        <a:ea typeface="+mn-ea"/>
                      </a:endParaRPr>
                    </a:p>
                    <a:p>
                      <a:pPr algn="l" fontAlgn="ctr"/>
                      <a:r>
                        <a:rPr lang="ja-JP" altLang="en-US" sz="1000" b="0" i="0" u="none" strike="noStrike" dirty="0">
                          <a:solidFill>
                            <a:schemeClr val="tx1"/>
                          </a:solidFill>
                          <a:effectLst/>
                          <a:latin typeface="+mn-ea"/>
                          <a:ea typeface="+mn-ea"/>
                        </a:rPr>
                        <a:t> 年平均増加割合：</a:t>
                      </a:r>
                      <a:r>
                        <a:rPr lang="en-US" altLang="ja-JP" sz="1000" b="0" i="0" u="none" strike="noStrike" dirty="0">
                          <a:solidFill>
                            <a:schemeClr val="tx1"/>
                          </a:solidFill>
                          <a:effectLst/>
                          <a:latin typeface="+mn-ea"/>
                          <a:ea typeface="+mn-ea"/>
                        </a:rPr>
                        <a:t>10.5%</a:t>
                      </a:r>
                    </a:p>
                  </a:txBody>
                  <a:tcPr marL="0" marR="0" marT="0" marB="0" anchor="ctr">
                    <a:lnR w="28575" cap="flat" cmpd="sng" algn="ctr">
                      <a:solidFill>
                        <a:srgbClr val="FF0000"/>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ea"/>
                          <a:ea typeface="+mn-ea"/>
                        </a:rPr>
                        <a:t>【2025</a:t>
                      </a:r>
                      <a:r>
                        <a:rPr kumimoji="1" lang="ja-JP" altLang="en-US" sz="1000" dirty="0">
                          <a:solidFill>
                            <a:schemeClr val="tx1"/>
                          </a:solidFill>
                          <a:latin typeface="+mn-ea"/>
                          <a:ea typeface="+mn-ea"/>
                        </a:rPr>
                        <a:t>年</a:t>
                      </a:r>
                      <a:r>
                        <a:rPr kumimoji="1" lang="en-US" altLang="ja-JP" sz="1000" dirty="0">
                          <a:solidFill>
                            <a:schemeClr val="tx1"/>
                          </a:solidFill>
                          <a:latin typeface="+mn-ea"/>
                          <a:ea typeface="+mn-ea"/>
                        </a:rPr>
                        <a:t>】208,051</a:t>
                      </a:r>
                      <a:r>
                        <a:rPr kumimoji="1" lang="ja-JP" altLang="en-US" sz="1000" dirty="0">
                          <a:solidFill>
                            <a:schemeClr val="tx1"/>
                          </a:solidFill>
                          <a:latin typeface="+mn-ea"/>
                          <a:ea typeface="+mn-ea"/>
                        </a:rPr>
                        <a:t>人 </a:t>
                      </a:r>
                      <a:r>
                        <a:rPr kumimoji="1" lang="en-US" altLang="ja-JP" sz="1000" dirty="0">
                          <a:solidFill>
                            <a:schemeClr val="tx1"/>
                          </a:solidFill>
                          <a:latin typeface="+mn-ea"/>
                          <a:ea typeface="+mn-ea"/>
                        </a:rPr>
                        <a:t>〔+61,667</a:t>
                      </a:r>
                      <a:r>
                        <a:rPr kumimoji="1" lang="ja-JP" altLang="en-US" sz="1000" dirty="0">
                          <a:solidFill>
                            <a:schemeClr val="tx1"/>
                          </a:solidFill>
                          <a:latin typeface="+mn-ea"/>
                          <a:ea typeface="+mn-ea"/>
                        </a:rPr>
                        <a:t>人</a:t>
                      </a:r>
                      <a:r>
                        <a:rPr kumimoji="1" lang="en-US" altLang="ja-JP" sz="1000" dirty="0">
                          <a:solidFill>
                            <a:schemeClr val="tx1"/>
                          </a:solidFill>
                          <a:latin typeface="+mn-ea"/>
                          <a:ea typeface="+mn-ea"/>
                        </a:rPr>
                        <a:t>〕</a:t>
                      </a:r>
                    </a:p>
                    <a:p>
                      <a:pPr algn="l"/>
                      <a:r>
                        <a:rPr kumimoji="1" lang="en-US" altLang="ja-JP" sz="1000" dirty="0">
                          <a:solidFill>
                            <a:schemeClr val="tx1"/>
                          </a:solidFill>
                          <a:latin typeface="+mn-ea"/>
                          <a:ea typeface="+mn-ea"/>
                        </a:rPr>
                        <a:t>2024</a:t>
                      </a:r>
                      <a:r>
                        <a:rPr kumimoji="1" lang="ja-JP" altLang="en-US" sz="1000" dirty="0">
                          <a:solidFill>
                            <a:schemeClr val="tx1"/>
                          </a:solidFill>
                          <a:latin typeface="+mn-ea"/>
                          <a:ea typeface="+mn-ea"/>
                        </a:rPr>
                        <a:t>年から</a:t>
                      </a:r>
                      <a:r>
                        <a:rPr kumimoji="1" lang="en-US" altLang="ja-JP" sz="1000" dirty="0">
                          <a:solidFill>
                            <a:schemeClr val="tx1"/>
                          </a:solidFill>
                          <a:latin typeface="+mn-ea"/>
                          <a:ea typeface="+mn-ea"/>
                        </a:rPr>
                        <a:t>2025</a:t>
                      </a:r>
                      <a:r>
                        <a:rPr kumimoji="1" lang="ja-JP" altLang="en-US" sz="1000" dirty="0">
                          <a:solidFill>
                            <a:schemeClr val="tx1"/>
                          </a:solidFill>
                          <a:latin typeface="+mn-ea"/>
                          <a:ea typeface="+mn-ea"/>
                        </a:rPr>
                        <a:t>年までの</a:t>
                      </a:r>
                      <a:endParaRPr kumimoji="1" lang="en-US" altLang="ja-JP" sz="1000" dirty="0">
                        <a:solidFill>
                          <a:schemeClr val="tx1"/>
                        </a:solidFill>
                        <a:latin typeface="+mn-ea"/>
                        <a:ea typeface="+mn-ea"/>
                      </a:endParaRPr>
                    </a:p>
                    <a:p>
                      <a:pPr algn="l"/>
                      <a:r>
                        <a:rPr kumimoji="1" lang="ja-JP" altLang="en-US" sz="1000" dirty="0">
                          <a:solidFill>
                            <a:schemeClr val="tx1"/>
                          </a:solidFill>
                          <a:latin typeface="+mn-ea"/>
                          <a:ea typeface="+mn-ea"/>
                        </a:rPr>
                        <a:t>年増加割合：</a:t>
                      </a:r>
                      <a:r>
                        <a:rPr kumimoji="1" lang="en-US" altLang="ja-JP" sz="1000" dirty="0">
                          <a:solidFill>
                            <a:schemeClr val="tx1"/>
                          </a:solidFill>
                          <a:latin typeface="+mn-ea"/>
                          <a:ea typeface="+mn-ea"/>
                        </a:rPr>
                        <a:t>19.1%</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schemeClr val="tx1"/>
                          </a:solidFill>
                          <a:effectLst/>
                          <a:uLnTx/>
                          <a:uFillTx/>
                          <a:latin typeface="+mn-ea"/>
                          <a:ea typeface="+mn-ea"/>
                          <a:cs typeface="+mn-cs"/>
                        </a:rPr>
                        <a:t>A</a:t>
                      </a:r>
                      <a:endParaRPr kumimoji="1" lang="ja-JP" altLang="en-US" sz="1400" b="1"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L w="28575" cap="flat" cmpd="sng" algn="ctr">
                      <a:solidFill>
                        <a:srgbClr val="FF0000"/>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全国・他自治体</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外国人労働者数</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n-ea"/>
                          <a:ea typeface="+mn-ea"/>
                          <a:cs typeface="+mn-cs"/>
                        </a:rPr>
                        <a:t>【2025</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n-ea"/>
                        <a:ea typeface="+mn-ea"/>
                        <a:cs typeface="+mn-cs"/>
                      </a:endParaRPr>
                    </a:p>
                  </a:txBody>
                  <a:tcPr marL="74295" marR="74295" marT="37148" marB="37148" anchor="ctr">
                    <a:lnR w="12700" cap="flat" cmpd="sng" algn="ctr">
                      <a:solidFill>
                        <a:schemeClr val="bg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全国    ：</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257.1</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万人</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東京都 ：  </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65.2</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万人</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神奈川県：</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14.9</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万人</a:t>
                      </a:r>
                      <a:endParaRPr kumimoji="1" lang="en-US" altLang="ja-JP" sz="800" b="0" i="0" u="none" strike="noStrike" kern="1200" cap="none" spc="0" normalizeH="0" baseline="0" noProof="0" dirty="0">
                        <a:ln>
                          <a:noFill/>
                        </a:ln>
                        <a:solidFill>
                          <a:schemeClr val="tx1"/>
                        </a:solidFill>
                        <a:effectLst/>
                        <a:uLnTx/>
                        <a:uFillTx/>
                        <a:latin typeface="+mn-e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n-ea"/>
                          <a:ea typeface="+mn-ea"/>
                          <a:cs typeface="+mn-cs"/>
                        </a:rPr>
                        <a:t>愛知県 ：  </a:t>
                      </a:r>
                      <a:r>
                        <a:rPr kumimoji="1" lang="en-US" altLang="ja-JP" sz="800" b="0" i="0" u="none" strike="noStrike" kern="1200" cap="none" spc="0" normalizeH="0" baseline="0" noProof="0" dirty="0">
                          <a:ln>
                            <a:noFill/>
                          </a:ln>
                          <a:solidFill>
                            <a:schemeClr val="tx1"/>
                          </a:solidFill>
                          <a:effectLst/>
                          <a:uLnTx/>
                          <a:uFillTx/>
                          <a:latin typeface="+mn-ea"/>
                          <a:ea typeface="+mn-ea"/>
                          <a:cs typeface="+mn-cs"/>
                        </a:rPr>
                        <a:t>24.9</a:t>
                      </a:r>
                      <a:r>
                        <a:rPr kumimoji="1" lang="ja-JP" altLang="en-US" sz="800" b="0" i="0" u="none" strike="noStrike" kern="1200" cap="none" spc="0" normalizeH="0" baseline="0" noProof="0" dirty="0">
                          <a:ln>
                            <a:noFill/>
                          </a:ln>
                          <a:solidFill>
                            <a:schemeClr val="tx1"/>
                          </a:solidFill>
                          <a:effectLst/>
                          <a:uLnTx/>
                          <a:uFillTx/>
                          <a:latin typeface="+mn-ea"/>
                          <a:ea typeface="+mn-ea"/>
                          <a:cs typeface="+mn-cs"/>
                        </a:rPr>
                        <a:t>万人</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594352365"/>
                  </a:ext>
                </a:extLst>
              </a:tr>
            </a:tbl>
          </a:graphicData>
        </a:graphic>
      </p:graphicFrame>
      <p:pic>
        <p:nvPicPr>
          <p:cNvPr id="29" name="Picture 5">
            <a:extLst>
              <a:ext uri="{FF2B5EF4-FFF2-40B4-BE49-F238E27FC236}">
                <a16:creationId xmlns:a16="http://schemas.microsoft.com/office/drawing/2014/main" id="{F4BDFE44-5E22-477E-9FF4-E400EFBE79FE}"/>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9614" y="69139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0" name="図 29">
            <a:extLst>
              <a:ext uri="{FF2B5EF4-FFF2-40B4-BE49-F238E27FC236}">
                <a16:creationId xmlns:a16="http://schemas.microsoft.com/office/drawing/2014/main" id="{46517E50-4E56-41D7-A6B1-B2DD319047CB}"/>
              </a:ext>
            </a:extLst>
          </p:cNvPr>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4020" y="691393"/>
            <a:ext cx="457200" cy="458182"/>
          </a:xfrm>
          <a:prstGeom prst="rect">
            <a:avLst/>
          </a:prstGeom>
        </p:spPr>
      </p:pic>
      <p:pic>
        <p:nvPicPr>
          <p:cNvPr id="31" name="Picture 9">
            <a:extLst>
              <a:ext uri="{FF2B5EF4-FFF2-40B4-BE49-F238E27FC236}">
                <a16:creationId xmlns:a16="http://schemas.microsoft.com/office/drawing/2014/main" id="{807FB652-1CE0-438A-B268-5483F492EA70}"/>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4026" y="69139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a:extLst>
              <a:ext uri="{FF2B5EF4-FFF2-40B4-BE49-F238E27FC236}">
                <a16:creationId xmlns:a16="http://schemas.microsoft.com/office/drawing/2014/main" id="{3D29C950-A7D9-428B-BBE9-D1144F6345E0}"/>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7663" y="69139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53293C9-47BA-4BFA-A93E-7DF45F50CD1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130382" y="691393"/>
            <a:ext cx="457200" cy="458182"/>
          </a:xfrm>
          <a:prstGeom prst="rect">
            <a:avLst/>
          </a:prstGeom>
        </p:spPr>
      </p:pic>
      <p:pic>
        <p:nvPicPr>
          <p:cNvPr id="34" name="図 33">
            <a:extLst>
              <a:ext uri="{FF2B5EF4-FFF2-40B4-BE49-F238E27FC236}">
                <a16:creationId xmlns:a16="http://schemas.microsoft.com/office/drawing/2014/main" id="{A7DA6B8B-E580-46F3-B94A-D1602F8B6474}"/>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07284" y="691393"/>
            <a:ext cx="457200" cy="458182"/>
          </a:xfrm>
          <a:prstGeom prst="rect">
            <a:avLst/>
          </a:prstGeom>
        </p:spPr>
      </p:pic>
      <p:pic>
        <p:nvPicPr>
          <p:cNvPr id="35" name="図 34">
            <a:extLst>
              <a:ext uri="{FF2B5EF4-FFF2-40B4-BE49-F238E27FC236}">
                <a16:creationId xmlns:a16="http://schemas.microsoft.com/office/drawing/2014/main" id="{16B6094C-4FF8-4DBF-B07D-3A28C0E2C6B0}"/>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031307" y="691393"/>
            <a:ext cx="457200" cy="458182"/>
          </a:xfrm>
          <a:prstGeom prst="rect">
            <a:avLst/>
          </a:prstGeom>
        </p:spPr>
      </p:pic>
      <p:pic>
        <p:nvPicPr>
          <p:cNvPr id="36" name="Picture 4">
            <a:extLst>
              <a:ext uri="{FF2B5EF4-FFF2-40B4-BE49-F238E27FC236}">
                <a16:creationId xmlns:a16="http://schemas.microsoft.com/office/drawing/2014/main" id="{8F97E203-FE77-4A86-9316-3F80CC7A7EC8}"/>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8356" y="69271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16" name="正方形/長方形 15">
            <a:extLst>
              <a:ext uri="{FF2B5EF4-FFF2-40B4-BE49-F238E27FC236}">
                <a16:creationId xmlns:a16="http://schemas.microsoft.com/office/drawing/2014/main" id="{4583F96E-6108-4CFD-A7FF-5E0256BE0BE4}"/>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121029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10834"/>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基本目標④　ひとが集まる大阪をつくる</a:t>
            </a:r>
          </a:p>
          <a:p>
            <a:pPr marL="265113" algn="just"/>
            <a:r>
              <a:rPr lang="ja-JP" altLang="en-US" sz="16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博のインパクトを活かした国内外からの誘客・府内周遊の促進に向けた取組や、統合型リゾート（ＩＲ）の開業に向けた準備等、大阪の個性を活かした魅力づくりなどに取り組みました。また、キャッシュレス化の推進等、観光客の受入環境を充実させる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lnSpc>
                <a:spcPts val="500"/>
              </a:lnSpc>
            </a:pP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≪目標到達状況≫</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○日本人延べ宿泊者数（大阪）：</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400" dirty="0">
                <a:latin typeface="Meiryo UI" panose="020B0604030504040204" pitchFamily="50" charset="-128"/>
                <a:ea typeface="Meiryo UI" panose="020B0604030504040204" pitchFamily="50" charset="-128"/>
                <a:cs typeface="Meiryo UI" panose="020B0604030504040204" pitchFamily="50" charset="-128"/>
              </a:rPr>
              <a:t>　○来阪外国人旅行者数：</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目標値に到達しました。</a:t>
            </a:r>
          </a:p>
        </p:txBody>
      </p:sp>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sp>
        <p:nvSpPr>
          <p:cNvPr id="19" name="テキスト ボックス 18">
            <a:extLst>
              <a:ext uri="{FF2B5EF4-FFF2-40B4-BE49-F238E27FC236}">
                <a16:creationId xmlns:a16="http://schemas.microsoft.com/office/drawing/2014/main" id="{05D94433-FC54-4566-9208-DA99F29E85EE}"/>
              </a:ext>
            </a:extLst>
          </p:cNvPr>
          <p:cNvSpPr txBox="1"/>
          <p:nvPr/>
        </p:nvSpPr>
        <p:spPr>
          <a:xfrm>
            <a:off x="590702" y="546064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目標値に到達</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目標値には到達していないが、改善・増加した。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graphicFrame>
        <p:nvGraphicFramePr>
          <p:cNvPr id="16" name="表 15">
            <a:extLst>
              <a:ext uri="{FF2B5EF4-FFF2-40B4-BE49-F238E27FC236}">
                <a16:creationId xmlns:a16="http://schemas.microsoft.com/office/drawing/2014/main" id="{4D32361E-8589-4E81-B7A4-66FC7BE40C2F}"/>
              </a:ext>
            </a:extLst>
          </p:cNvPr>
          <p:cNvGraphicFramePr>
            <a:graphicFrameLocks noGrp="1"/>
          </p:cNvGraphicFramePr>
          <p:nvPr>
            <p:extLst>
              <p:ext uri="{D42A27DB-BD31-4B8C-83A1-F6EECF244321}">
                <p14:modId xmlns:p14="http://schemas.microsoft.com/office/powerpoint/2010/main" val="3659213734"/>
              </p:ext>
            </p:extLst>
          </p:nvPr>
        </p:nvGraphicFramePr>
        <p:xfrm>
          <a:off x="496187" y="2800236"/>
          <a:ext cx="8001442" cy="2660413"/>
        </p:xfrm>
        <a:graphic>
          <a:graphicData uri="http://schemas.openxmlformats.org/drawingml/2006/table">
            <a:tbl>
              <a:tblPr firstRow="1" bandRow="1">
                <a:effectLst/>
                <a:tableStyleId>{7DF18680-E054-41AD-8BC1-D1AEF772440D}</a:tableStyleId>
              </a:tblPr>
              <a:tblGrid>
                <a:gridCol w="360000">
                  <a:extLst>
                    <a:ext uri="{9D8B030D-6E8A-4147-A177-3AD203B41FA5}">
                      <a16:colId xmlns:a16="http://schemas.microsoft.com/office/drawing/2014/main" val="2987835980"/>
                    </a:ext>
                  </a:extLst>
                </a:gridCol>
                <a:gridCol w="1647694">
                  <a:extLst>
                    <a:ext uri="{9D8B030D-6E8A-4147-A177-3AD203B41FA5}">
                      <a16:colId xmlns:a16="http://schemas.microsoft.com/office/drawing/2014/main" val="1433173782"/>
                    </a:ext>
                  </a:extLst>
                </a:gridCol>
                <a:gridCol w="1247553">
                  <a:extLst>
                    <a:ext uri="{9D8B030D-6E8A-4147-A177-3AD203B41FA5}">
                      <a16:colId xmlns:a16="http://schemas.microsoft.com/office/drawing/2014/main" val="1700687111"/>
                    </a:ext>
                  </a:extLst>
                </a:gridCol>
                <a:gridCol w="1297172">
                  <a:extLst>
                    <a:ext uri="{9D8B030D-6E8A-4147-A177-3AD203B41FA5}">
                      <a16:colId xmlns:a16="http://schemas.microsoft.com/office/drawing/2014/main" val="304697467"/>
                    </a:ext>
                  </a:extLst>
                </a:gridCol>
                <a:gridCol w="720000">
                  <a:extLst>
                    <a:ext uri="{9D8B030D-6E8A-4147-A177-3AD203B41FA5}">
                      <a16:colId xmlns:a16="http://schemas.microsoft.com/office/drawing/2014/main" val="354502168"/>
                    </a:ext>
                  </a:extLst>
                </a:gridCol>
                <a:gridCol w="1424763">
                  <a:extLst>
                    <a:ext uri="{9D8B030D-6E8A-4147-A177-3AD203B41FA5}">
                      <a16:colId xmlns:a16="http://schemas.microsoft.com/office/drawing/2014/main" val="1469281846"/>
                    </a:ext>
                  </a:extLst>
                </a:gridCol>
                <a:gridCol w="1304260">
                  <a:extLst>
                    <a:ext uri="{9D8B030D-6E8A-4147-A177-3AD203B41FA5}">
                      <a16:colId xmlns:a16="http://schemas.microsoft.com/office/drawing/2014/main" val="3991855300"/>
                    </a:ext>
                  </a:extLst>
                </a:gridCol>
              </a:tblGrid>
              <a:tr h="4297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1" dirty="0">
                          <a:solidFill>
                            <a:schemeClr val="bg1"/>
                          </a:solidFill>
                          <a:latin typeface="Meiryo UI" panose="020B0604030504040204" pitchFamily="50" charset="-128"/>
                          <a:ea typeface="Meiryo UI" panose="020B0604030504040204" pitchFamily="50" charset="-128"/>
                        </a:rPr>
                        <a:t>No.</a:t>
                      </a:r>
                    </a:p>
                  </a:txBody>
                  <a:tcPr marL="74295" marR="74295" marT="37148" marB="37148" anchor="ctr">
                    <a:lnL w="28575" cap="flat" cmpd="sng" algn="ctr">
                      <a:noFill/>
                      <a:prstDash val="solid"/>
                      <a:round/>
                      <a:headEnd type="none" w="med" len="med"/>
                      <a:tailEnd type="none" w="med" len="med"/>
                    </a:lnL>
                    <a:lnT w="28575" cap="flat" cmpd="sng" algn="ctr">
                      <a:no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28575" cap="flat" cmpd="sng" algn="ctr">
                      <a:no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solidFill>
                        <a:srgbClr val="FF0000"/>
                      </a:solidFill>
                      <a:prstDash val="solid"/>
                      <a:round/>
                      <a:headEnd type="none" w="med" len="med"/>
                      <a:tailEnd type="none" w="med" len="med"/>
                    </a:lnR>
                    <a:lnT w="28575" cap="flat" cmpd="sng" algn="ctr">
                      <a:no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chemeClr val="bg1"/>
                          </a:solidFill>
                        </a:rPr>
                        <a:t>実績値</a:t>
                      </a:r>
                      <a:endParaRPr kumimoji="1" lang="en-US" altLang="ja-JP" sz="110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　</a:t>
                      </a:r>
                      <a:r>
                        <a:rPr kumimoji="1" lang="en-US" altLang="ja-JP" sz="800" b="1" dirty="0">
                          <a:solidFill>
                            <a:schemeClr val="bg1"/>
                          </a:solidFill>
                          <a:latin typeface="Meiryo UI" panose="020B0604030504040204" pitchFamily="50" charset="-128"/>
                          <a:ea typeface="Meiryo UI" panose="020B0604030504040204" pitchFamily="50" charset="-128"/>
                        </a:rPr>
                        <a:t>〕</a:t>
                      </a:r>
                      <a:r>
                        <a:rPr kumimoji="1" lang="ja-JP" altLang="en-US" sz="800" b="1" dirty="0">
                          <a:solidFill>
                            <a:schemeClr val="bg1"/>
                          </a:solidFill>
                          <a:latin typeface="Meiryo UI" panose="020B0604030504040204" pitchFamily="50" charset="-128"/>
                          <a:ea typeface="Meiryo UI" panose="020B0604030504040204" pitchFamily="50" charset="-128"/>
                        </a:rPr>
                        <a:t>は、策定時からの増減</a:t>
                      </a: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到達状況</a:t>
                      </a:r>
                      <a:endParaRPr kumimoji="1" lang="en-US" altLang="ja-JP" sz="1100" b="1" dirty="0">
                        <a:solidFill>
                          <a:schemeClr val="bg1"/>
                        </a:solidFill>
                      </a:endParaRPr>
                    </a:p>
                  </a:txBody>
                  <a:tcPr marL="74295" marR="74295" marT="37148" marB="37148" anchor="ctr">
                    <a:lnL w="28575" cap="flat" cmpd="sng" algn="ctr">
                      <a:solidFill>
                        <a:srgbClr val="FF0000"/>
                      </a:solidFill>
                      <a:prstDash val="solid"/>
                      <a:round/>
                      <a:headEnd type="none" w="med" len="med"/>
                      <a:tailEnd type="none" w="med" len="med"/>
                    </a:lnL>
                    <a:lnT w="28575" cap="flat" cmpd="sng" algn="ctr">
                      <a:no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28575" cap="flat" cmpd="sng" algn="ctr">
                      <a:noFill/>
                      <a:prstDash val="solid"/>
                      <a:round/>
                      <a:headEnd type="none" w="med" len="med"/>
                      <a:tailEnd type="none" w="med" len="med"/>
                    </a:lnR>
                    <a:lnT w="28575" cap="flat" cmpd="sng" algn="ctr">
                      <a:no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774114639"/>
                  </a:ext>
                </a:extLst>
              </a:tr>
              <a:tr h="496599">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rPr>
                        <a:t>16</a:t>
                      </a:r>
                    </a:p>
                  </a:txBody>
                  <a:tcPr marL="74295" marR="74295" marT="37148" marB="37148" anchor="ctr">
                    <a:lnL w="28575" cap="flat" cmpd="sng" algn="ctr">
                      <a:no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rPr>
                        <a:t>日本人延べ宿泊者数（大阪）</a:t>
                      </a:r>
                      <a:br>
                        <a:rPr kumimoji="1" lang="en-US" altLang="ja-JP" sz="1000" b="1" kern="1200" dirty="0">
                          <a:solidFill>
                            <a:schemeClr val="tx1"/>
                          </a:solidFill>
                          <a:latin typeface="+mn-lt"/>
                        </a:rPr>
                      </a:br>
                      <a:r>
                        <a:rPr kumimoji="1" lang="ja-JP" altLang="en-US" sz="1000" b="1" kern="1200" dirty="0">
                          <a:solidFill>
                            <a:schemeClr val="tx1"/>
                          </a:solidFill>
                          <a:latin typeface="+mn-lt"/>
                        </a:rPr>
                        <a:t>：</a:t>
                      </a:r>
                      <a:r>
                        <a:rPr kumimoji="1" lang="en-US" altLang="ja-JP" sz="1000" b="1" kern="1200" dirty="0">
                          <a:solidFill>
                            <a:schemeClr val="tx1"/>
                          </a:solidFill>
                          <a:latin typeface="+mn-lt"/>
                        </a:rPr>
                        <a:t>3,400</a:t>
                      </a:r>
                      <a:r>
                        <a:rPr kumimoji="1" lang="ja-JP" altLang="en-US" sz="1000" b="1" kern="1200" dirty="0">
                          <a:solidFill>
                            <a:schemeClr val="tx1"/>
                          </a:solidFill>
                          <a:latin typeface="+mn-lt"/>
                        </a:rPr>
                        <a:t>万人泊（</a:t>
                      </a:r>
                      <a:r>
                        <a:rPr kumimoji="1" lang="en-US" altLang="ja-JP" sz="1000" b="1" kern="1200" dirty="0">
                          <a:solidFill>
                            <a:schemeClr val="tx1"/>
                          </a:solidFill>
                          <a:latin typeface="+mn-lt"/>
                        </a:rPr>
                        <a:t>2025</a:t>
                      </a:r>
                      <a:r>
                        <a:rPr kumimoji="1" lang="ja-JP" altLang="en-US" sz="1000" b="1" kern="1200" dirty="0">
                          <a:solidFill>
                            <a:schemeClr val="tx1"/>
                          </a:solidFill>
                          <a:latin typeface="+mn-lt"/>
                        </a:rPr>
                        <a:t>年まで）</a:t>
                      </a:r>
                      <a:endParaRPr kumimoji="1" lang="en-US" altLang="ja-JP" sz="1000" b="1" kern="1200" dirty="0">
                        <a:solidFill>
                          <a:schemeClr val="tx1"/>
                        </a:solidFill>
                        <a:latin typeface="+mn-lt"/>
                      </a:endParaRPr>
                    </a:p>
                  </a:txBody>
                  <a:tcPr marL="74295" marR="74295" marT="37148" marB="37148" anchor="ctr"/>
                </a:tc>
                <a:tc rowSpan="2">
                  <a:txBody>
                    <a:bodyPr/>
                    <a:lstStyle/>
                    <a:p>
                      <a:pPr algn="l" fontAlgn="ctr"/>
                      <a:r>
                        <a:rPr lang="ja-JP" altLang="en-US" sz="1000" b="0" u="none" strike="noStrike" dirty="0">
                          <a:solidFill>
                            <a:schemeClr val="tx1"/>
                          </a:solidFill>
                          <a:effectLst/>
                          <a:latin typeface="+mn-lt"/>
                        </a:rPr>
                        <a:t>　</a:t>
                      </a:r>
                      <a:r>
                        <a:rPr lang="en-US" altLang="ja-JP" sz="1000" b="0" u="none" strike="noStrike" dirty="0">
                          <a:solidFill>
                            <a:schemeClr val="tx1"/>
                          </a:solidFill>
                          <a:effectLst/>
                          <a:latin typeface="+mn-lt"/>
                        </a:rPr>
                        <a:t>【2023</a:t>
                      </a:r>
                      <a:r>
                        <a:rPr lang="ja-JP" altLang="en-US" sz="1000" b="0" u="none" strike="noStrike" dirty="0">
                          <a:solidFill>
                            <a:schemeClr val="tx1"/>
                          </a:solidFill>
                          <a:effectLst/>
                          <a:latin typeface="+mn-lt"/>
                        </a:rPr>
                        <a:t>年</a:t>
                      </a:r>
                      <a:r>
                        <a:rPr lang="en-US" altLang="ja-JP" sz="1000" b="0" u="none" strike="noStrike" dirty="0">
                          <a:solidFill>
                            <a:schemeClr val="tx1"/>
                          </a:solidFill>
                          <a:effectLst/>
                          <a:latin typeface="+mn-lt"/>
                        </a:rPr>
                        <a:t>】</a:t>
                      </a:r>
                      <a:br>
                        <a:rPr lang="en-US" altLang="ja-JP" sz="1000" b="0" u="none" strike="noStrike" dirty="0">
                          <a:solidFill>
                            <a:schemeClr val="tx1"/>
                          </a:solidFill>
                          <a:effectLst/>
                          <a:latin typeface="+mn-lt"/>
                        </a:rPr>
                      </a:br>
                      <a:r>
                        <a:rPr lang="ja-JP" altLang="en-US" sz="1000" b="0" u="none" strike="noStrike" dirty="0">
                          <a:solidFill>
                            <a:schemeClr val="tx1"/>
                          </a:solidFill>
                          <a:effectLst/>
                          <a:latin typeface="+mn-lt"/>
                        </a:rPr>
                        <a:t>　</a:t>
                      </a:r>
                      <a:r>
                        <a:rPr lang="en-US" altLang="ja-JP" sz="1000" b="0" u="none" strike="noStrike" dirty="0">
                          <a:solidFill>
                            <a:schemeClr val="tx1"/>
                          </a:solidFill>
                          <a:effectLst/>
                          <a:latin typeface="+mn-lt"/>
                        </a:rPr>
                        <a:t>3,195</a:t>
                      </a:r>
                      <a:r>
                        <a:rPr lang="ja-JP" altLang="en-US" sz="1000" b="0" u="none" strike="noStrike" dirty="0">
                          <a:solidFill>
                            <a:schemeClr val="tx1"/>
                          </a:solidFill>
                          <a:effectLst/>
                          <a:latin typeface="+mn-lt"/>
                        </a:rPr>
                        <a:t>万人泊</a:t>
                      </a:r>
                      <a:endParaRPr lang="ja-JP" altLang="en-US" sz="1000" b="0" i="0" u="none" strike="noStrike" dirty="0">
                        <a:solidFill>
                          <a:schemeClr val="tx1"/>
                        </a:solidFill>
                        <a:effectLst/>
                        <a:latin typeface="+mn-lt"/>
                        <a:ea typeface="+mn-ea"/>
                      </a:endParaRPr>
                    </a:p>
                  </a:txBody>
                  <a:tcPr marL="0" marR="0" marT="0" marB="0" anchor="ctr">
                    <a:lnR w="28575" cap="flat" cmpd="sng" algn="ctr">
                      <a:solidFill>
                        <a:srgbClr val="FF0000"/>
                      </a:solidFill>
                      <a:prstDash val="solid"/>
                      <a:round/>
                      <a:headEnd type="none" w="med" len="med"/>
                      <a:tailEnd type="none" w="med" len="med"/>
                    </a:lnR>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1000" dirty="0">
                          <a:solidFill>
                            <a:schemeClr val="tx1"/>
                          </a:solidFill>
                          <a:latin typeface="+mn-lt"/>
                        </a:rPr>
                        <a:t>【2025</a:t>
                      </a:r>
                      <a:r>
                        <a:rPr kumimoji="1" lang="ja-JP" altLang="en-US" sz="1000" dirty="0">
                          <a:solidFill>
                            <a:schemeClr val="tx1"/>
                          </a:solidFill>
                          <a:latin typeface="+mn-lt"/>
                        </a:rPr>
                        <a:t>年</a:t>
                      </a:r>
                      <a:r>
                        <a:rPr kumimoji="1" lang="en-US" altLang="ja-JP" sz="1000" dirty="0">
                          <a:solidFill>
                            <a:schemeClr val="tx1"/>
                          </a:solidFill>
                          <a:latin typeface="+mn-lt"/>
                        </a:rPr>
                        <a:t>】</a:t>
                      </a:r>
                    </a:p>
                    <a:p>
                      <a:pPr algn="l"/>
                      <a:r>
                        <a:rPr kumimoji="1" lang="en-US" altLang="ja-JP" sz="1000" dirty="0">
                          <a:solidFill>
                            <a:schemeClr val="tx1"/>
                          </a:solidFill>
                          <a:latin typeface="+mn-lt"/>
                        </a:rPr>
                        <a:t>3,426</a:t>
                      </a:r>
                      <a:r>
                        <a:rPr kumimoji="1" lang="ja-JP" altLang="en-US" sz="1000" dirty="0">
                          <a:solidFill>
                            <a:schemeClr val="tx1"/>
                          </a:solidFill>
                          <a:latin typeface="+mn-lt"/>
                        </a:rPr>
                        <a:t>万人泊</a:t>
                      </a:r>
                      <a:endParaRPr kumimoji="1" lang="en-US" altLang="ja-JP" sz="1000" dirty="0">
                        <a:solidFill>
                          <a:schemeClr val="tx1"/>
                        </a:solidFill>
                        <a:latin typeface="+mn-lt"/>
                      </a:endParaRPr>
                    </a:p>
                    <a:p>
                      <a:pPr algn="l"/>
                      <a:r>
                        <a:rPr kumimoji="1" lang="ja-JP" altLang="en-US" sz="1000" dirty="0">
                          <a:solidFill>
                            <a:schemeClr val="tx1"/>
                          </a:solidFill>
                          <a:latin typeface="+mn-lt"/>
                          <a:ea typeface="+mn-ea"/>
                        </a:rPr>
                        <a:t>　</a:t>
                      </a:r>
                      <a:r>
                        <a:rPr kumimoji="1" lang="en-US" altLang="ja-JP" sz="1000" dirty="0">
                          <a:solidFill>
                            <a:schemeClr val="tx1"/>
                          </a:solidFill>
                          <a:latin typeface="+mn-lt"/>
                          <a:ea typeface="+mn-ea"/>
                        </a:rPr>
                        <a:t>〔+231</a:t>
                      </a:r>
                      <a:r>
                        <a:rPr kumimoji="1" lang="ja-JP" altLang="en-US" sz="1000" dirty="0">
                          <a:solidFill>
                            <a:schemeClr val="tx1"/>
                          </a:solidFill>
                          <a:latin typeface="+mn-lt"/>
                          <a:ea typeface="+mn-ea"/>
                        </a:rPr>
                        <a:t>万人泊</a:t>
                      </a:r>
                      <a:r>
                        <a:rPr kumimoji="1" lang="en-US" altLang="ja-JP" sz="1000" dirty="0">
                          <a:solidFill>
                            <a:schemeClr val="tx1"/>
                          </a:solidFill>
                          <a:latin typeface="+mn-lt"/>
                          <a:ea typeface="+mn-ea"/>
                        </a:rPr>
                        <a:t>〕</a:t>
                      </a:r>
                      <a:endParaRPr kumimoji="1" lang="ja-JP" altLang="en-US" sz="1000" dirty="0">
                        <a:solidFill>
                          <a:schemeClr val="tx1"/>
                        </a:solidFill>
                        <a:latin typeface="+mn-lt"/>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400" b="1" dirty="0">
                          <a:solidFill>
                            <a:schemeClr val="tx1"/>
                          </a:solidFill>
                          <a:latin typeface="+mn-lt"/>
                          <a:ea typeface="+mn-ea"/>
                        </a:rPr>
                        <a:t>A</a:t>
                      </a:r>
                    </a:p>
                  </a:txBody>
                  <a:tcPr marL="74295" marR="74295" marT="37148" marB="37148" anchor="ctr">
                    <a:lnL w="28575" cap="flat" cmpd="sng" algn="ctr">
                      <a:solidFill>
                        <a:srgbClr val="FF0000"/>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800" dirty="0">
                          <a:solidFill>
                            <a:schemeClr val="tx1"/>
                          </a:solidFill>
                          <a:latin typeface="+mn-lt"/>
                        </a:rPr>
                        <a:t>日本人延べ宿泊者数</a:t>
                      </a:r>
                      <a:br>
                        <a:rPr kumimoji="1" lang="en-US" altLang="ja-JP" sz="800" dirty="0">
                          <a:solidFill>
                            <a:schemeClr val="tx1"/>
                          </a:solidFill>
                          <a:latin typeface="+mn-lt"/>
                        </a:rPr>
                      </a:br>
                      <a:r>
                        <a:rPr kumimoji="1" lang="ja-JP" altLang="en-US" sz="800" dirty="0">
                          <a:solidFill>
                            <a:schemeClr val="tx1"/>
                          </a:solidFill>
                          <a:latin typeface="+mn-lt"/>
                        </a:rPr>
                        <a:t>（全国）</a:t>
                      </a:r>
                      <a:endParaRPr kumimoji="1" lang="en-US" altLang="ja-JP" sz="800" kern="1200" dirty="0">
                        <a:solidFill>
                          <a:schemeClr val="tx1"/>
                        </a:solidFill>
                        <a:latin typeface="Calibri" panose="020F0502020204030204"/>
                        <a:ea typeface="+mn-ea"/>
                        <a:cs typeface="+mn-cs"/>
                      </a:endParaRPr>
                    </a:p>
                  </a:txBody>
                  <a:tcPr marL="74295" marR="74295" marT="37148" marB="37148" anchor="ctr"/>
                </a:tc>
                <a:tc>
                  <a:txBody>
                    <a:bodyPr/>
                    <a:lstStyle/>
                    <a:p>
                      <a:r>
                        <a:rPr kumimoji="1" lang="en-US" altLang="ja-JP" sz="800" dirty="0">
                          <a:solidFill>
                            <a:schemeClr val="tx1"/>
                          </a:solidFill>
                          <a:latin typeface="+mn-lt"/>
                          <a:ea typeface="+mn-ea"/>
                        </a:rPr>
                        <a:t>【</a:t>
                      </a:r>
                      <a:r>
                        <a:rPr kumimoji="1" lang="ja-JP" altLang="en-US" sz="800" dirty="0">
                          <a:solidFill>
                            <a:schemeClr val="tx1"/>
                          </a:solidFill>
                          <a:latin typeface="+mn-lt"/>
                          <a:ea typeface="+mn-ea"/>
                        </a:rPr>
                        <a:t>全国</a:t>
                      </a:r>
                      <a:r>
                        <a:rPr kumimoji="1" lang="en-US" altLang="ja-JP" sz="800" dirty="0">
                          <a:solidFill>
                            <a:schemeClr val="tx1"/>
                          </a:solidFill>
                          <a:latin typeface="+mn-lt"/>
                          <a:ea typeface="+mn-ea"/>
                        </a:rPr>
                        <a:t>】</a:t>
                      </a:r>
                    </a:p>
                    <a:p>
                      <a:r>
                        <a:rPr kumimoji="1" lang="en-US" altLang="ja-JP" sz="800" dirty="0">
                          <a:solidFill>
                            <a:schemeClr val="tx1"/>
                          </a:solidFill>
                          <a:latin typeface="+mn-lt"/>
                          <a:ea typeface="+mn-ea"/>
                        </a:rPr>
                        <a:t>2023</a:t>
                      </a:r>
                      <a:r>
                        <a:rPr kumimoji="1" lang="ja-JP" altLang="en-US" sz="800" dirty="0">
                          <a:solidFill>
                            <a:schemeClr val="tx1"/>
                          </a:solidFill>
                          <a:latin typeface="+mn-lt"/>
                          <a:ea typeface="+mn-ea"/>
                        </a:rPr>
                        <a:t>年：</a:t>
                      </a:r>
                      <a:r>
                        <a:rPr kumimoji="1" lang="en-US" altLang="ja-JP" sz="800" dirty="0">
                          <a:solidFill>
                            <a:schemeClr val="tx1"/>
                          </a:solidFill>
                          <a:latin typeface="+mn-lt"/>
                          <a:ea typeface="+mn-ea"/>
                        </a:rPr>
                        <a:t>49,972</a:t>
                      </a:r>
                      <a:r>
                        <a:rPr kumimoji="1" lang="ja-JP" altLang="en-US" sz="800" dirty="0">
                          <a:solidFill>
                            <a:schemeClr val="tx1"/>
                          </a:solidFill>
                          <a:latin typeface="+mn-lt"/>
                          <a:ea typeface="+mn-ea"/>
                        </a:rPr>
                        <a:t>万人泊</a:t>
                      </a:r>
                      <a:endParaRPr kumimoji="1" lang="en-US" altLang="ja-JP" sz="800" dirty="0">
                        <a:solidFill>
                          <a:schemeClr val="tx1"/>
                        </a:solidFill>
                        <a:latin typeface="+mn-lt"/>
                        <a:ea typeface="+mn-ea"/>
                      </a:endParaRPr>
                    </a:p>
                    <a:p>
                      <a:r>
                        <a:rPr kumimoji="1" lang="en-US" altLang="ja-JP" sz="800" dirty="0">
                          <a:solidFill>
                            <a:schemeClr val="tx1"/>
                          </a:solidFill>
                          <a:latin typeface="+mn-lt"/>
                          <a:ea typeface="+mn-ea"/>
                        </a:rPr>
                        <a:t>2025</a:t>
                      </a:r>
                      <a:r>
                        <a:rPr kumimoji="1" lang="ja-JP" altLang="en-US" sz="800" dirty="0">
                          <a:solidFill>
                            <a:schemeClr val="tx1"/>
                          </a:solidFill>
                          <a:latin typeface="+mn-lt"/>
                          <a:ea typeface="+mn-ea"/>
                        </a:rPr>
                        <a:t>年：</a:t>
                      </a:r>
                      <a:r>
                        <a:rPr kumimoji="1" lang="en-US" altLang="ja-JP" sz="800" dirty="0">
                          <a:solidFill>
                            <a:schemeClr val="tx1"/>
                          </a:solidFill>
                          <a:latin typeface="+mn-lt"/>
                          <a:ea typeface="+mn-ea"/>
                        </a:rPr>
                        <a:t>48,118</a:t>
                      </a:r>
                      <a:r>
                        <a:rPr kumimoji="1" lang="ja-JP" altLang="en-US" sz="800" dirty="0">
                          <a:solidFill>
                            <a:schemeClr val="tx1"/>
                          </a:solidFill>
                          <a:latin typeface="+mn-lt"/>
                          <a:ea typeface="+mn-ea"/>
                        </a:rPr>
                        <a:t>万人泊</a:t>
                      </a:r>
                    </a:p>
                  </a:txBody>
                  <a:tcPr marL="74295" marR="74295" marT="37148" marB="37148" anchor="ctr">
                    <a:lnR w="28575" cap="flat" cmpd="sng" algn="ctr">
                      <a:noFill/>
                      <a:prstDash val="solid"/>
                      <a:round/>
                      <a:headEnd type="none" w="med" len="med"/>
                      <a:tailEnd type="none" w="med" len="med"/>
                    </a:lnR>
                  </a:tcPr>
                </a:tc>
                <a:extLst>
                  <a:ext uri="{0D108BD9-81ED-4DB2-BD59-A6C34878D82A}">
                    <a16:rowId xmlns:a16="http://schemas.microsoft.com/office/drawing/2014/main" val="1696977389"/>
                  </a:ext>
                </a:extLst>
              </a:tr>
              <a:tr h="682186">
                <a:tc vMerge="1">
                  <a:txBody>
                    <a:bodyPr/>
                    <a:lstStyle/>
                    <a:p>
                      <a:endParaRPr kumimoji="1" lang="ja-JP" altLang="en-US"/>
                    </a:p>
                  </a:txBody>
                  <a:tcPr/>
                </a:tc>
                <a:tc vMerge="1">
                  <a:txBody>
                    <a:bodyPr/>
                    <a:lstStyle/>
                    <a:p>
                      <a:pPr marL="0" indent="0" algn="l" defTabSz="914400" rtl="0" eaLnBrk="1" latinLnBrk="0" hangingPunct="1">
                        <a:buFont typeface="Meiryo UI" panose="020B0604030504040204" pitchFamily="50" charset="-128"/>
                        <a:buNone/>
                      </a:pPr>
                      <a:endParaRPr kumimoji="1" lang="ja-JP" altLang="en-US" sz="1000" b="1" kern="1200" dirty="0">
                        <a:solidFill>
                          <a:srgbClr val="FF0000"/>
                        </a:solidFill>
                        <a:highlight>
                          <a:srgbClr val="FFFF00"/>
                        </a:highlight>
                        <a:latin typeface="+mn-lt"/>
                        <a:ea typeface="+mn-ea"/>
                        <a:cs typeface="+mn-cs"/>
                      </a:endParaRPr>
                    </a:p>
                  </a:txBody>
                  <a:tcPr marL="74295" marR="74295" marT="37148" marB="37148" anchor="ctr">
                    <a:lnL w="12700" cap="flat" cmpd="sng" algn="ctr">
                      <a:solidFill>
                        <a:schemeClr val="accent5"/>
                      </a:solidFill>
                      <a:prstDash val="solid"/>
                      <a:round/>
                      <a:headEnd type="none" w="med" len="med"/>
                      <a:tailEnd type="none" w="med" len="med"/>
                    </a:lnL>
                  </a:tcPr>
                </a:tc>
                <a:tc vMerge="1">
                  <a:txBody>
                    <a:bodyPr/>
                    <a:lstStyle/>
                    <a:p>
                      <a:pPr algn="l" fontAlgn="ctr"/>
                      <a:endParaRPr lang="ja-JP" altLang="en-US" sz="1000" b="0" i="0" u="none" strike="noStrike" dirty="0">
                        <a:solidFill>
                          <a:srgbClr val="000000"/>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tcPr>
                </a:tc>
                <a:tc vMerge="1">
                  <a:txBody>
                    <a:bodyPr/>
                    <a:lstStyle/>
                    <a:p>
                      <a:pPr algn="l"/>
                      <a:endParaRPr kumimoji="1" lang="ja-JP" altLang="en-US"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tcPr>
                </a:tc>
                <a:tc vMerge="1">
                  <a:txBody>
                    <a:bodyPr/>
                    <a:lstStyle/>
                    <a:p>
                      <a:pPr algn="ctr"/>
                      <a:endParaRPr kumimoji="1" lang="ja-JP" altLang="en-US" sz="1000" dirty="0">
                        <a:solidFill>
                          <a:schemeClr val="tx1"/>
                        </a:solidFill>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tcPr>
                </a:tc>
                <a:tc>
                  <a:txBody>
                    <a:bodyPr/>
                    <a:lstStyle/>
                    <a:p>
                      <a:pPr algn="ctr"/>
                      <a:r>
                        <a:rPr kumimoji="1" lang="zh-TW" altLang="en-US" sz="800" dirty="0">
                          <a:solidFill>
                            <a:schemeClr val="tx1"/>
                          </a:solidFill>
                          <a:latin typeface="+mn-lt"/>
                        </a:rPr>
                        <a:t>宿泊施設客室稼働率</a:t>
                      </a:r>
                      <a:endParaRPr kumimoji="1" lang="en-US" altLang="zh-TW" sz="800" dirty="0">
                        <a:solidFill>
                          <a:schemeClr val="tx1"/>
                        </a:solidFill>
                        <a:latin typeface="+mn-lt"/>
                        <a:ea typeface="+mn-ea"/>
                      </a:endParaRPr>
                    </a:p>
                    <a:p>
                      <a:pPr algn="ctr"/>
                      <a:r>
                        <a:rPr kumimoji="1" lang="ja-JP" altLang="en-US" sz="800" dirty="0">
                          <a:solidFill>
                            <a:schemeClr val="tx1"/>
                          </a:solidFill>
                          <a:latin typeface="+mn-lt"/>
                          <a:ea typeface="+mn-ea"/>
                        </a:rPr>
                        <a:t>（大阪）</a:t>
                      </a:r>
                      <a:endParaRPr kumimoji="1" lang="en-US" altLang="ja-JP" sz="800" dirty="0">
                        <a:solidFill>
                          <a:schemeClr val="tx1"/>
                        </a:solidFill>
                        <a:latin typeface="+mn-lt"/>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rPr>
                        <a:t>【2025</a:t>
                      </a:r>
                      <a:r>
                        <a:rPr kumimoji="1" lang="ja-JP" altLang="en-US" sz="800" dirty="0">
                          <a:solidFill>
                            <a:schemeClr val="tx1"/>
                          </a:solidFill>
                          <a:latin typeface="+mn-lt"/>
                        </a:rPr>
                        <a:t>年（確定値）</a:t>
                      </a:r>
                      <a:r>
                        <a:rPr kumimoji="1" lang="en-US" altLang="ja-JP" sz="800" dirty="0">
                          <a:solidFill>
                            <a:schemeClr val="tx1"/>
                          </a:solidFill>
                          <a:latin typeface="+mn-lt"/>
                        </a:rPr>
                        <a:t>】</a:t>
                      </a:r>
                    </a:p>
                  </a:txBody>
                  <a:tcPr marL="74295" marR="74295" marT="37148" marB="37148" anchor="ctr"/>
                </a:tc>
                <a:tc>
                  <a:txBody>
                    <a:bodyPr/>
                    <a:lstStyle/>
                    <a:p>
                      <a:r>
                        <a:rPr kumimoji="1" lang="en-US" altLang="ja-JP" sz="800" dirty="0">
                          <a:solidFill>
                            <a:schemeClr val="tx1"/>
                          </a:solidFill>
                          <a:latin typeface="+mn-lt"/>
                        </a:rPr>
                        <a:t>【</a:t>
                      </a:r>
                      <a:r>
                        <a:rPr kumimoji="1" lang="ja-JP" altLang="en-US" sz="800" dirty="0">
                          <a:solidFill>
                            <a:schemeClr val="tx1"/>
                          </a:solidFill>
                          <a:latin typeface="+mn-lt"/>
                        </a:rPr>
                        <a:t>大阪府</a:t>
                      </a:r>
                      <a:r>
                        <a:rPr kumimoji="1" lang="en-US" altLang="ja-JP" sz="800" dirty="0">
                          <a:solidFill>
                            <a:schemeClr val="tx1"/>
                          </a:solidFill>
                          <a:latin typeface="+mn-lt"/>
                        </a:rPr>
                        <a:t>】</a:t>
                      </a:r>
                      <a:r>
                        <a:rPr kumimoji="1" lang="ja-JP" altLang="en-US" sz="800" dirty="0">
                          <a:solidFill>
                            <a:schemeClr val="tx1"/>
                          </a:solidFill>
                          <a:latin typeface="+mn-lt"/>
                        </a:rPr>
                        <a:t>　</a:t>
                      </a:r>
                      <a:endParaRPr kumimoji="1" lang="en-US" altLang="ja-JP" sz="800" dirty="0">
                        <a:solidFill>
                          <a:schemeClr val="tx1"/>
                        </a:solidFill>
                        <a:latin typeface="+mn-lt"/>
                      </a:endParaRPr>
                    </a:p>
                    <a:p>
                      <a:r>
                        <a:rPr kumimoji="1" lang="en-US" altLang="ja-JP" sz="800" dirty="0">
                          <a:solidFill>
                            <a:schemeClr val="tx1"/>
                          </a:solidFill>
                          <a:latin typeface="+mn-lt"/>
                        </a:rPr>
                        <a:t>78.6%</a:t>
                      </a:r>
                    </a:p>
                    <a:p>
                      <a:r>
                        <a:rPr kumimoji="1" lang="ja-JP" altLang="en-US" sz="800" dirty="0">
                          <a:solidFill>
                            <a:schemeClr val="tx1"/>
                          </a:solidFill>
                          <a:latin typeface="+mn-lt"/>
                        </a:rPr>
                        <a:t>（前年差 </a:t>
                      </a:r>
                      <a:r>
                        <a:rPr kumimoji="1" lang="en-US" altLang="ja-JP" sz="800" dirty="0">
                          <a:solidFill>
                            <a:schemeClr val="tx1"/>
                          </a:solidFill>
                          <a:latin typeface="+mn-lt"/>
                        </a:rPr>
                        <a:t>+3.2</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（全国 </a:t>
                      </a:r>
                      <a:r>
                        <a:rPr kumimoji="1" lang="en-US" altLang="ja-JP" sz="800" dirty="0">
                          <a:solidFill>
                            <a:schemeClr val="tx1"/>
                          </a:solidFill>
                          <a:latin typeface="+mn-lt"/>
                        </a:rPr>
                        <a:t>61.6</a:t>
                      </a:r>
                      <a:r>
                        <a:rPr kumimoji="1" lang="ja-JP" altLang="en-US" sz="800" dirty="0">
                          <a:solidFill>
                            <a:schemeClr val="tx1"/>
                          </a:solidFill>
                          <a:latin typeface="+mn-lt"/>
                        </a:rPr>
                        <a:t>％）</a:t>
                      </a:r>
                      <a:endParaRPr kumimoji="1" lang="ja-JP" altLang="en-US" sz="800" dirty="0">
                        <a:solidFill>
                          <a:schemeClr val="tx1"/>
                        </a:solidFill>
                        <a:latin typeface="+mn-lt"/>
                        <a:ea typeface="+mn-ea"/>
                      </a:endParaRPr>
                    </a:p>
                  </a:txBody>
                  <a:tcPr marL="74295" marR="74295" marT="37148" marB="37148" anchor="ctr">
                    <a:lnR w="28575" cap="flat" cmpd="sng" algn="ctr">
                      <a:noFill/>
                      <a:prstDash val="solid"/>
                      <a:round/>
                      <a:headEnd type="none" w="med" len="med"/>
                      <a:tailEnd type="none" w="med" len="med"/>
                    </a:lnR>
                  </a:tcPr>
                </a:tc>
                <a:extLst>
                  <a:ext uri="{0D108BD9-81ED-4DB2-BD59-A6C34878D82A}">
                    <a16:rowId xmlns:a16="http://schemas.microsoft.com/office/drawing/2014/main" val="2220421435"/>
                  </a:ext>
                </a:extLst>
              </a:tr>
              <a:tr h="489569">
                <a:tc rowSpan="2">
                  <a:txBody>
                    <a:bodyPr/>
                    <a:lstStyle/>
                    <a:p>
                      <a:pPr marL="0" indent="0" algn="ctr" defTabSz="914400" rtl="0" eaLnBrk="1" latinLnBrk="0" hangingPunct="1">
                        <a:buFont typeface="Meiryo UI" panose="020B0604030504040204" pitchFamily="50" charset="-128"/>
                        <a:buNone/>
                      </a:pPr>
                      <a:r>
                        <a:rPr kumimoji="1" lang="en-US" altLang="ja-JP" sz="1000" b="1" kern="1200" dirty="0">
                          <a:solidFill>
                            <a:schemeClr val="tx1"/>
                          </a:solidFill>
                          <a:latin typeface="+mn-lt"/>
                        </a:rPr>
                        <a:t>17</a:t>
                      </a:r>
                    </a:p>
                  </a:txBody>
                  <a:tcPr marL="74295" marR="74295" marT="37148" marB="37148" anchor="ctr">
                    <a:lnL w="28575" cap="flat" cmpd="sng" algn="ctr">
                      <a:noFill/>
                      <a:prstDash val="solid"/>
                      <a:round/>
                      <a:headEnd type="none" w="med" len="med"/>
                      <a:tailEnd type="none" w="med" len="med"/>
                    </a:lnL>
                    <a:lnB w="28575" cap="flat" cmpd="sng" algn="ctr">
                      <a:noFill/>
                      <a:prstDash val="solid"/>
                      <a:round/>
                      <a:headEnd type="none" w="med" len="med"/>
                      <a:tailEnd type="none" w="med" len="med"/>
                    </a:lnB>
                    <a:solidFill>
                      <a:srgbClr val="EBEDF5"/>
                    </a:solidFill>
                  </a:tcPr>
                </a:tc>
                <a:tc rowSpan="2">
                  <a:txBody>
                    <a:bodyPr/>
                    <a:lstStyle/>
                    <a:p>
                      <a:pPr marL="171450" indent="-171450" algn="l" defTabSz="914400" rtl="0" eaLnBrk="1" latinLnBrk="0" hangingPunct="1">
                        <a:buFont typeface="Meiryo UI" panose="020B0604030504040204" pitchFamily="50" charset="-128"/>
                        <a:buChar char="○"/>
                      </a:pPr>
                      <a:r>
                        <a:rPr kumimoji="1" lang="ja-JP" altLang="en-US" sz="1000" b="1" kern="1200" dirty="0">
                          <a:solidFill>
                            <a:schemeClr val="tx1"/>
                          </a:solidFill>
                          <a:latin typeface="+mn-lt"/>
                        </a:rPr>
                        <a:t>来阪外国人旅行者数</a:t>
                      </a:r>
                      <a:br>
                        <a:rPr kumimoji="1" lang="en-US" altLang="ja-JP" sz="1000" b="1" kern="1200" dirty="0">
                          <a:solidFill>
                            <a:schemeClr val="tx1"/>
                          </a:solidFill>
                          <a:latin typeface="+mn-lt"/>
                        </a:rPr>
                      </a:br>
                      <a:r>
                        <a:rPr kumimoji="1" lang="ja-JP" altLang="en-US" sz="1000" b="1" kern="1200" dirty="0">
                          <a:solidFill>
                            <a:schemeClr val="tx1"/>
                          </a:solidFill>
                          <a:latin typeface="+mn-lt"/>
                        </a:rPr>
                        <a:t>：</a:t>
                      </a:r>
                      <a:r>
                        <a:rPr kumimoji="1" lang="en-US" altLang="ja-JP" sz="1000" b="1" kern="1200" dirty="0">
                          <a:solidFill>
                            <a:schemeClr val="tx1"/>
                          </a:solidFill>
                          <a:latin typeface="+mn-lt"/>
                        </a:rPr>
                        <a:t>1,500</a:t>
                      </a:r>
                      <a:r>
                        <a:rPr kumimoji="1" lang="ja-JP" altLang="en-US" sz="1000" b="1" kern="1200" dirty="0">
                          <a:solidFill>
                            <a:schemeClr val="tx1"/>
                          </a:solidFill>
                          <a:latin typeface="+mn-lt"/>
                        </a:rPr>
                        <a:t>万人（</a:t>
                      </a:r>
                      <a:r>
                        <a:rPr kumimoji="1" lang="en-US" altLang="ja-JP" sz="1000" b="1" kern="1200" dirty="0">
                          <a:solidFill>
                            <a:schemeClr val="tx1"/>
                          </a:solidFill>
                          <a:latin typeface="+mn-lt"/>
                        </a:rPr>
                        <a:t>2025</a:t>
                      </a:r>
                      <a:r>
                        <a:rPr kumimoji="1" lang="ja-JP" altLang="en-US" sz="1000" b="1" kern="1200" dirty="0">
                          <a:solidFill>
                            <a:schemeClr val="tx1"/>
                          </a:solidFill>
                          <a:latin typeface="+mn-lt"/>
                        </a:rPr>
                        <a:t>年まで）</a:t>
                      </a:r>
                      <a:endParaRPr kumimoji="1" lang="en-US" altLang="ja-JP" sz="1000" b="1" kern="1200" dirty="0">
                        <a:solidFill>
                          <a:schemeClr val="tx1"/>
                        </a:solidFill>
                        <a:latin typeface="+mn-lt"/>
                      </a:endParaRPr>
                    </a:p>
                  </a:txBody>
                  <a:tcPr marL="74295" marR="74295" marT="37148" marB="37148" anchor="ctr">
                    <a:lnB w="28575" cap="flat" cmpd="sng" algn="ctr">
                      <a:noFill/>
                      <a:prstDash val="solid"/>
                      <a:round/>
                      <a:headEnd type="none" w="med" len="med"/>
                      <a:tailEnd type="none" w="med" len="med"/>
                    </a:lnB>
                    <a:solidFill>
                      <a:srgbClr val="EBEDF5"/>
                    </a:solidFill>
                  </a:tcPr>
                </a:tc>
                <a:tc rowSpan="2">
                  <a:txBody>
                    <a:bodyPr/>
                    <a:lstStyle/>
                    <a:p>
                      <a:pPr algn="l" fontAlgn="ctr"/>
                      <a:r>
                        <a:rPr lang="ja-JP" altLang="en-US" sz="1000" b="0" u="none" strike="noStrike" dirty="0">
                          <a:solidFill>
                            <a:schemeClr val="tx1"/>
                          </a:solidFill>
                          <a:effectLst/>
                          <a:latin typeface="+mn-lt"/>
                        </a:rPr>
                        <a:t>　</a:t>
                      </a:r>
                      <a:r>
                        <a:rPr lang="en-US" altLang="ja-JP" sz="1000" b="0" u="none" strike="noStrike" dirty="0">
                          <a:solidFill>
                            <a:schemeClr val="tx1"/>
                          </a:solidFill>
                          <a:effectLst/>
                          <a:latin typeface="+mn-lt"/>
                        </a:rPr>
                        <a:t>【2023</a:t>
                      </a:r>
                      <a:r>
                        <a:rPr lang="ja-JP" altLang="en-US" sz="1000" b="0" u="none" strike="noStrike" dirty="0">
                          <a:solidFill>
                            <a:schemeClr val="tx1"/>
                          </a:solidFill>
                          <a:effectLst/>
                          <a:latin typeface="+mn-lt"/>
                        </a:rPr>
                        <a:t>年</a:t>
                      </a:r>
                      <a:r>
                        <a:rPr lang="en-US" altLang="ja-JP" sz="1000" b="0" u="none" strike="noStrike" dirty="0">
                          <a:solidFill>
                            <a:schemeClr val="tx1"/>
                          </a:solidFill>
                          <a:effectLst/>
                          <a:latin typeface="+mn-lt"/>
                        </a:rPr>
                        <a:t>4〜12</a:t>
                      </a:r>
                      <a:r>
                        <a:rPr lang="ja-JP" altLang="en-US" sz="1000" b="0" u="none" strike="noStrike" dirty="0">
                          <a:solidFill>
                            <a:schemeClr val="tx1"/>
                          </a:solidFill>
                          <a:effectLst/>
                          <a:latin typeface="+mn-lt"/>
                        </a:rPr>
                        <a:t>月</a:t>
                      </a:r>
                      <a:r>
                        <a:rPr lang="en-US" altLang="ja-JP" sz="1000" b="0" u="none" strike="noStrike" dirty="0">
                          <a:solidFill>
                            <a:schemeClr val="tx1"/>
                          </a:solidFill>
                          <a:effectLst/>
                          <a:latin typeface="+mn-lt"/>
                        </a:rPr>
                        <a:t>】</a:t>
                      </a:r>
                      <a:br>
                        <a:rPr lang="en-US" altLang="ja-JP" sz="1000" b="0" u="none" strike="noStrike" dirty="0">
                          <a:solidFill>
                            <a:schemeClr val="tx1"/>
                          </a:solidFill>
                          <a:effectLst/>
                          <a:latin typeface="+mn-lt"/>
                        </a:rPr>
                      </a:br>
                      <a:r>
                        <a:rPr lang="ja-JP" altLang="en-US" sz="1000" b="0" u="none" strike="noStrike" dirty="0">
                          <a:solidFill>
                            <a:schemeClr val="tx1"/>
                          </a:solidFill>
                          <a:effectLst/>
                          <a:latin typeface="+mn-lt"/>
                        </a:rPr>
                        <a:t>　</a:t>
                      </a:r>
                      <a:r>
                        <a:rPr lang="en-US" altLang="ja-JP" sz="1000" b="0" u="none" strike="noStrike" dirty="0">
                          <a:solidFill>
                            <a:schemeClr val="tx1"/>
                          </a:solidFill>
                          <a:effectLst/>
                          <a:latin typeface="+mn-lt"/>
                        </a:rPr>
                        <a:t>795.8</a:t>
                      </a:r>
                      <a:r>
                        <a:rPr lang="ja-JP" altLang="en-US" sz="1000" b="0" u="none" strike="noStrike" dirty="0">
                          <a:solidFill>
                            <a:schemeClr val="tx1"/>
                          </a:solidFill>
                          <a:effectLst/>
                          <a:latin typeface="+mn-lt"/>
                        </a:rPr>
                        <a:t>万人</a:t>
                      </a:r>
                      <a:endParaRPr lang="ja-JP" altLang="en-US" sz="1000" b="0" i="0" u="none" strike="noStrike" dirty="0">
                        <a:solidFill>
                          <a:schemeClr val="tx1"/>
                        </a:solidFill>
                        <a:effectLst/>
                        <a:latin typeface="+mn-lt"/>
                        <a:ea typeface="+mn-ea"/>
                      </a:endParaRPr>
                    </a:p>
                  </a:txBody>
                  <a:tcPr marL="0" marR="0" marT="0" marB="0" anchor="ctr">
                    <a:lnR w="28575" cap="flat" cmpd="sng" algn="ctr">
                      <a:solidFill>
                        <a:srgbClr val="FF0000"/>
                      </a:solidFill>
                      <a:prstDash val="solid"/>
                      <a:round/>
                      <a:headEnd type="none" w="med" len="med"/>
                      <a:tailEnd type="none" w="med" len="med"/>
                    </a:lnR>
                    <a:lnB w="28575" cap="flat" cmpd="sng" algn="ctr">
                      <a:noFill/>
                      <a:prstDash val="solid"/>
                      <a:round/>
                      <a:headEnd type="none" w="med" len="med"/>
                      <a:tailEnd type="none" w="med" len="med"/>
                    </a:lnB>
                    <a:solidFill>
                      <a:srgbClr val="EBEDF5"/>
                    </a:solidFill>
                  </a:tcPr>
                </a:tc>
                <a:tc rowSpan="2">
                  <a:txBody>
                    <a:bodyPr/>
                    <a:lstStyle/>
                    <a:p>
                      <a:pPr algn="l"/>
                      <a:r>
                        <a:rPr kumimoji="1" lang="en-US" altLang="ja-JP" sz="1000" dirty="0">
                          <a:solidFill>
                            <a:schemeClr val="tx1"/>
                          </a:solidFill>
                          <a:latin typeface="+mn-lt"/>
                        </a:rPr>
                        <a:t>【2025</a:t>
                      </a:r>
                      <a:r>
                        <a:rPr kumimoji="1" lang="ja-JP" altLang="en-US" sz="1000" dirty="0">
                          <a:solidFill>
                            <a:schemeClr val="tx1"/>
                          </a:solidFill>
                          <a:latin typeface="+mn-lt"/>
                        </a:rPr>
                        <a:t>年</a:t>
                      </a:r>
                      <a:r>
                        <a:rPr kumimoji="1" lang="en-US" altLang="ja-JP" sz="1000" dirty="0">
                          <a:solidFill>
                            <a:schemeClr val="tx1"/>
                          </a:solidFill>
                          <a:latin typeface="+mn-lt"/>
                        </a:rPr>
                        <a:t>】</a:t>
                      </a:r>
                    </a:p>
                    <a:p>
                      <a:pPr algn="l"/>
                      <a:r>
                        <a:rPr kumimoji="1" lang="en-US" altLang="ja-JP" sz="1000" b="0" dirty="0">
                          <a:solidFill>
                            <a:schemeClr val="tx1"/>
                          </a:solidFill>
                          <a:latin typeface="+mn-lt"/>
                        </a:rPr>
                        <a:t>1,700</a:t>
                      </a:r>
                      <a:r>
                        <a:rPr kumimoji="1" lang="ja-JP" altLang="en-US" sz="1000" b="0" dirty="0">
                          <a:solidFill>
                            <a:schemeClr val="tx1"/>
                          </a:solidFill>
                          <a:latin typeface="+mn-lt"/>
                        </a:rPr>
                        <a:t>万人</a:t>
                      </a:r>
                      <a:endParaRPr kumimoji="1" lang="en-US" altLang="ja-JP" sz="1000" b="0" dirty="0">
                        <a:solidFill>
                          <a:schemeClr val="tx1"/>
                        </a:solidFill>
                        <a:latin typeface="+mn-lt"/>
                      </a:endParaRPr>
                    </a:p>
                    <a:p>
                      <a:pPr algn="l"/>
                      <a:r>
                        <a:rPr kumimoji="1" lang="ja-JP" altLang="en-US" sz="1000" b="0" dirty="0">
                          <a:solidFill>
                            <a:schemeClr val="tx1"/>
                          </a:solidFill>
                          <a:latin typeface="+mn-lt"/>
                          <a:ea typeface="+mn-ea"/>
                        </a:rPr>
                        <a:t>　</a:t>
                      </a:r>
                      <a:r>
                        <a:rPr kumimoji="1" lang="en-US" altLang="ja-JP" sz="1000" b="0" dirty="0">
                          <a:solidFill>
                            <a:schemeClr val="tx1"/>
                          </a:solidFill>
                          <a:latin typeface="+mn-lt"/>
                          <a:ea typeface="+mn-ea"/>
                        </a:rPr>
                        <a:t>〔</a:t>
                      </a:r>
                      <a:r>
                        <a:rPr kumimoji="1" lang="ja-JP" altLang="en-US" sz="1000" b="0" dirty="0">
                          <a:solidFill>
                            <a:schemeClr val="tx1"/>
                          </a:solidFill>
                          <a:latin typeface="+mn-lt"/>
                          <a:ea typeface="+mn-ea"/>
                        </a:rPr>
                        <a:t>＋</a:t>
                      </a:r>
                      <a:r>
                        <a:rPr kumimoji="1" lang="en-US" altLang="ja-JP" sz="1000" b="0" dirty="0">
                          <a:solidFill>
                            <a:schemeClr val="tx1"/>
                          </a:solidFill>
                          <a:latin typeface="+mn-lt"/>
                          <a:ea typeface="+mn-ea"/>
                        </a:rPr>
                        <a:t>904.2</a:t>
                      </a:r>
                      <a:r>
                        <a:rPr kumimoji="1" lang="ja-JP" altLang="en-US" sz="1000" b="0" dirty="0">
                          <a:solidFill>
                            <a:schemeClr val="tx1"/>
                          </a:solidFill>
                          <a:latin typeface="+mn-lt"/>
                          <a:ea typeface="+mn-ea"/>
                        </a:rPr>
                        <a:t>万人</a:t>
                      </a:r>
                      <a:r>
                        <a:rPr kumimoji="1" lang="en-US" altLang="ja-JP" sz="1000" b="0" dirty="0">
                          <a:solidFill>
                            <a:schemeClr val="tx1"/>
                          </a:solidFill>
                          <a:latin typeface="+mn-lt"/>
                          <a:ea typeface="+mn-ea"/>
                        </a:rPr>
                        <a:t>〕</a:t>
                      </a:r>
                      <a:endParaRPr kumimoji="1" lang="ja-JP" altLang="en-US" sz="1000" b="0" dirty="0">
                        <a:solidFill>
                          <a:schemeClr val="tx1"/>
                        </a:solidFill>
                        <a:latin typeface="+mn-lt"/>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rgbClr val="EBEDF5"/>
                    </a:solidFill>
                  </a:tcPr>
                </a:tc>
                <a:tc rowSpan="2">
                  <a:txBody>
                    <a:bodyPr/>
                    <a:lstStyle/>
                    <a:p>
                      <a:pPr algn="ctr"/>
                      <a:r>
                        <a:rPr kumimoji="1" lang="en-US" altLang="ja-JP" sz="1400" b="1" dirty="0">
                          <a:latin typeface="+mn-lt"/>
                          <a:ea typeface="+mn-ea"/>
                        </a:rPr>
                        <a:t>A</a:t>
                      </a:r>
                      <a:endParaRPr kumimoji="1" lang="ja-JP" altLang="en-US" sz="1400" b="1" dirty="0">
                        <a:latin typeface="+mn-lt"/>
                        <a:ea typeface="+mn-ea"/>
                      </a:endParaRPr>
                    </a:p>
                  </a:txBody>
                  <a:tcPr marL="74295" marR="74295" marT="37148" marB="37148" anchor="ctr">
                    <a:lnL w="28575" cap="flat" cmpd="sng" algn="ctr">
                      <a:solidFill>
                        <a:srgbClr val="FF0000"/>
                      </a:solidFill>
                      <a:prstDash val="solid"/>
                      <a:round/>
                      <a:headEnd type="none" w="med" len="med"/>
                      <a:tailEnd type="none" w="med" len="med"/>
                    </a:lnL>
                    <a:lnB w="28575" cap="flat" cmpd="sng" algn="ctr">
                      <a:noFill/>
                      <a:prstDash val="solid"/>
                      <a:round/>
                      <a:headEnd type="none" w="med" len="med"/>
                      <a:tailEnd type="none" w="med" len="med"/>
                    </a:lnB>
                    <a:solidFill>
                      <a:srgbClr val="EBEDF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n-lt"/>
                        </a:rPr>
                        <a:t>来阪外国人消費単価</a:t>
                      </a:r>
                      <a:endParaRPr kumimoji="1" lang="ja-JP" altLang="en-US" sz="800" dirty="0">
                        <a:solidFill>
                          <a:schemeClr val="tx1"/>
                        </a:solidFill>
                        <a:latin typeface="+mn-lt"/>
                        <a:ea typeface="+mn-ea"/>
                      </a:endParaRPr>
                    </a:p>
                  </a:txBody>
                  <a:tcPr marL="74295" marR="74295" marT="37148" marB="37148" anchor="ctr">
                    <a:solidFill>
                      <a:srgbClr val="D5DAEB"/>
                    </a:solidFill>
                  </a:tcPr>
                </a:tc>
                <a:tc>
                  <a:txBody>
                    <a:bodyPr/>
                    <a:lstStyle/>
                    <a:p>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9.1</a:t>
                      </a:r>
                      <a:r>
                        <a:rPr kumimoji="1" lang="ja-JP" altLang="en-US" sz="800" dirty="0">
                          <a:solidFill>
                            <a:schemeClr val="tx1"/>
                          </a:solidFill>
                          <a:latin typeface="+mn-lt"/>
                        </a:rPr>
                        <a:t>万円</a:t>
                      </a:r>
                      <a:r>
                        <a:rPr kumimoji="1" lang="en-US" altLang="ja-JP" sz="800" dirty="0">
                          <a:solidFill>
                            <a:schemeClr val="tx1"/>
                          </a:solidFill>
                          <a:latin typeface="+mn-lt"/>
                        </a:rPr>
                        <a:t>/</a:t>
                      </a:r>
                      <a:r>
                        <a:rPr kumimoji="1" lang="ja-JP" altLang="en-US" sz="800" dirty="0">
                          <a:solidFill>
                            <a:schemeClr val="tx1"/>
                          </a:solidFill>
                          <a:latin typeface="+mn-lt"/>
                        </a:rPr>
                        <a:t>人</a:t>
                      </a:r>
                      <a:endParaRPr kumimoji="1" lang="en-US" altLang="ja-JP" sz="800" dirty="0">
                        <a:solidFill>
                          <a:schemeClr val="tx1"/>
                        </a:solidFill>
                        <a:latin typeface="+mn-lt"/>
                      </a:endParaRPr>
                    </a:p>
                    <a:p>
                      <a:r>
                        <a:rPr kumimoji="1" lang="en-US" altLang="ja-JP" sz="800" dirty="0">
                          <a:solidFill>
                            <a:schemeClr val="tx1"/>
                          </a:solidFill>
                          <a:latin typeface="+mn-lt"/>
                        </a:rPr>
                        <a:t>2025</a:t>
                      </a:r>
                      <a:r>
                        <a:rPr kumimoji="1" lang="ja-JP" altLang="en-US" sz="800" dirty="0">
                          <a:solidFill>
                            <a:schemeClr val="tx1"/>
                          </a:solidFill>
                          <a:latin typeface="+mn-lt"/>
                        </a:rPr>
                        <a:t>年：</a:t>
                      </a:r>
                      <a:r>
                        <a:rPr kumimoji="1" lang="en-US" altLang="ja-JP" sz="800" dirty="0">
                          <a:solidFill>
                            <a:schemeClr val="tx1"/>
                          </a:solidFill>
                          <a:latin typeface="+mn-lt"/>
                        </a:rPr>
                        <a:t>9.8</a:t>
                      </a:r>
                      <a:r>
                        <a:rPr kumimoji="1" lang="ja-JP" altLang="en-US" sz="800" dirty="0">
                          <a:solidFill>
                            <a:schemeClr val="tx1"/>
                          </a:solidFill>
                          <a:latin typeface="+mn-lt"/>
                        </a:rPr>
                        <a:t>万円</a:t>
                      </a:r>
                      <a:r>
                        <a:rPr kumimoji="1" lang="en-US" altLang="ja-JP" sz="800" dirty="0">
                          <a:solidFill>
                            <a:schemeClr val="tx1"/>
                          </a:solidFill>
                          <a:latin typeface="+mn-lt"/>
                        </a:rPr>
                        <a:t>/</a:t>
                      </a:r>
                      <a:r>
                        <a:rPr kumimoji="1" lang="ja-JP" altLang="en-US" sz="800" dirty="0">
                          <a:solidFill>
                            <a:schemeClr val="tx1"/>
                          </a:solidFill>
                          <a:latin typeface="+mn-lt"/>
                        </a:rPr>
                        <a:t>人</a:t>
                      </a:r>
                      <a:endParaRPr kumimoji="1" lang="en-US" altLang="ja-JP" sz="800" dirty="0">
                        <a:solidFill>
                          <a:schemeClr val="tx1"/>
                        </a:solidFill>
                        <a:latin typeface="+mn-lt"/>
                      </a:endParaRPr>
                    </a:p>
                  </a:txBody>
                  <a:tcPr marL="74295" marR="74295" marT="37148" marB="37148" anchor="ctr">
                    <a:lnR w="28575" cap="flat" cmpd="sng" algn="ctr">
                      <a:noFill/>
                      <a:prstDash val="solid"/>
                      <a:round/>
                      <a:headEnd type="none" w="med" len="med"/>
                      <a:tailEnd type="none" w="med" len="med"/>
                    </a:lnR>
                    <a:solidFill>
                      <a:srgbClr val="D5DAEB"/>
                    </a:solidFill>
                  </a:tcPr>
                </a:tc>
                <a:extLst>
                  <a:ext uri="{0D108BD9-81ED-4DB2-BD59-A6C34878D82A}">
                    <a16:rowId xmlns:a16="http://schemas.microsoft.com/office/drawing/2014/main" val="1323884855"/>
                  </a:ext>
                </a:extLst>
              </a:tr>
              <a:tr h="562276">
                <a:tc vMerge="1">
                  <a:txBody>
                    <a:bodyPr/>
                    <a:lstStyle/>
                    <a:p>
                      <a:endParaRPr kumimoji="1" lang="ja-JP" altLang="en-US"/>
                    </a:p>
                  </a:txBody>
                  <a:tcPr/>
                </a:tc>
                <a:tc vMerge="1">
                  <a:txBody>
                    <a:bodyPr/>
                    <a:lstStyle/>
                    <a:p>
                      <a:pPr marL="0" indent="0" algn="l" defTabSz="914400" rtl="0" eaLnBrk="1" latinLnBrk="0" hangingPunct="1">
                        <a:buFont typeface="Meiryo UI" panose="020B0604030504040204" pitchFamily="50" charset="-128"/>
                        <a:buNone/>
                      </a:pPr>
                      <a:endParaRPr kumimoji="1" lang="ja-JP" altLang="en-US" sz="1000" b="1" kern="1200" dirty="0">
                        <a:solidFill>
                          <a:schemeClr val="tx1"/>
                        </a:solidFill>
                        <a:latin typeface="+mn-lt"/>
                        <a:ea typeface="+mn-ea"/>
                        <a:cs typeface="+mn-cs"/>
                      </a:endParaRPr>
                    </a:p>
                  </a:txBody>
                  <a:tcPr marL="74295" marR="74295" marT="37148" marB="37148" anchor="ctr">
                    <a:lnL w="12700" cap="flat" cmpd="sng" algn="ctr">
                      <a:solidFill>
                        <a:schemeClr val="accent5"/>
                      </a:solidFill>
                      <a:prstDash val="solid"/>
                      <a:round/>
                      <a:headEnd type="none" w="med" len="med"/>
                      <a:tailEnd type="none" w="med" len="med"/>
                    </a:lnL>
                  </a:tcPr>
                </a:tc>
                <a:tc vMerge="1">
                  <a:txBody>
                    <a:bodyPr/>
                    <a:lstStyle/>
                    <a:p>
                      <a:pPr algn="l" fontAlgn="ctr"/>
                      <a:endParaRPr lang="ja-JP" altLang="en-US" sz="1000" b="0" i="0" u="none" strike="noStrike" dirty="0">
                        <a:solidFill>
                          <a:srgbClr val="000000"/>
                        </a:solidFill>
                        <a:effectLst/>
                        <a:latin typeface="+mn-ea"/>
                        <a:ea typeface="+mn-ea"/>
                      </a:endParaRPr>
                    </a:p>
                  </a:txBody>
                  <a:tcPr marL="0" marR="0" marT="0" marB="0" anchor="ctr">
                    <a:lnR w="28575" cap="flat" cmpd="sng" algn="ctr">
                      <a:solidFill>
                        <a:srgbClr val="FF0000"/>
                      </a:solidFill>
                      <a:prstDash val="solid"/>
                      <a:round/>
                      <a:headEnd type="none" w="med" len="med"/>
                      <a:tailEnd type="none" w="med" len="med"/>
                    </a:lnR>
                  </a:tcPr>
                </a:tc>
                <a:tc vMerge="1">
                  <a:txBody>
                    <a:bodyPr/>
                    <a:lstStyle/>
                    <a:p>
                      <a:pPr algn="l"/>
                      <a:endParaRPr kumimoji="1" lang="ja-JP" altLang="en-US" sz="1000" dirty="0">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tcPr>
                </a:tc>
                <a:tc vMerge="1">
                  <a:txBody>
                    <a:bodyPr/>
                    <a:lstStyle/>
                    <a:p>
                      <a:pPr algn="ctr"/>
                      <a:endParaRPr kumimoji="1" lang="ja-JP" altLang="en-US" sz="1200" b="1" dirty="0">
                        <a:latin typeface="+mn-ea"/>
                        <a:ea typeface="+mn-ea"/>
                      </a:endParaRPr>
                    </a:p>
                  </a:txBody>
                  <a:tcPr marL="74295" marR="74295" marT="37148" marB="37148" anchor="ctr">
                    <a:lnL w="28575" cap="flat" cmpd="sng" algn="ctr">
                      <a:solidFill>
                        <a:srgbClr val="FF0000"/>
                      </a:solid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n-lt"/>
                        </a:rPr>
                        <a:t>関西国際空港</a:t>
                      </a:r>
                      <a:endParaRPr kumimoji="1" lang="en-US" altLang="ja-JP"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n-lt"/>
                        </a:rPr>
                        <a:t>外国人入国者数</a:t>
                      </a:r>
                      <a:endParaRPr kumimoji="1" lang="en-US" altLang="ja-JP" sz="800" dirty="0">
                        <a:solidFill>
                          <a:schemeClr val="tx1"/>
                        </a:solidFill>
                        <a:latin typeface="+mn-lt"/>
                      </a:endParaRPr>
                    </a:p>
                  </a:txBody>
                  <a:tcPr marL="74295" marR="74295" marT="37148" marB="37148" anchor="ctr">
                    <a:lnB w="28575" cap="flat" cmpd="sng" algn="ctr">
                      <a:noFill/>
                      <a:prstDash val="solid"/>
                      <a:round/>
                      <a:headEnd type="none" w="med" len="med"/>
                      <a:tailEnd type="none" w="med" len="med"/>
                    </a:lnB>
                  </a:tcPr>
                </a:tc>
                <a:tc>
                  <a:txBody>
                    <a:bodyPr/>
                    <a:lstStyle/>
                    <a:p>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6,525,181</a:t>
                      </a:r>
                      <a:r>
                        <a:rPr kumimoji="1" lang="ja-JP" altLang="en-US" sz="800" dirty="0">
                          <a:solidFill>
                            <a:schemeClr val="tx1"/>
                          </a:solidFill>
                          <a:latin typeface="+mn-lt"/>
                        </a:rPr>
                        <a:t>人</a:t>
                      </a:r>
                      <a:endParaRPr kumimoji="1" lang="en-US" altLang="ja-JP" sz="800" dirty="0">
                        <a:solidFill>
                          <a:schemeClr val="tx1"/>
                        </a:solidFill>
                        <a:latin typeface="+mn-lt"/>
                      </a:endParaRPr>
                    </a:p>
                    <a:p>
                      <a:r>
                        <a:rPr kumimoji="1" lang="en-US" altLang="ja-JP" sz="800" dirty="0">
                          <a:solidFill>
                            <a:schemeClr val="tx1"/>
                          </a:solidFill>
                          <a:latin typeface="+mn-lt"/>
                        </a:rPr>
                        <a:t>2025</a:t>
                      </a:r>
                      <a:r>
                        <a:rPr kumimoji="1" lang="ja-JP" altLang="en-US" sz="800" dirty="0">
                          <a:solidFill>
                            <a:schemeClr val="tx1"/>
                          </a:solidFill>
                          <a:latin typeface="+mn-lt"/>
                        </a:rPr>
                        <a:t>年：</a:t>
                      </a:r>
                      <a:r>
                        <a:rPr kumimoji="1" lang="en-US" altLang="ja-JP" sz="800" dirty="0">
                          <a:solidFill>
                            <a:schemeClr val="tx1"/>
                          </a:solidFill>
                          <a:latin typeface="+mn-lt"/>
                        </a:rPr>
                        <a:t>10,836,193</a:t>
                      </a:r>
                      <a:r>
                        <a:rPr kumimoji="1" lang="ja-JP" altLang="en-US" sz="800" dirty="0">
                          <a:solidFill>
                            <a:schemeClr val="tx1"/>
                          </a:solidFill>
                          <a:latin typeface="+mn-lt"/>
                        </a:rPr>
                        <a:t>人</a:t>
                      </a:r>
                      <a:endParaRPr kumimoji="1" lang="en-US" altLang="ja-JP" sz="800" dirty="0">
                        <a:solidFill>
                          <a:schemeClr val="tx1"/>
                        </a:solidFill>
                        <a:latin typeface="+mn-lt"/>
                      </a:endParaRPr>
                    </a:p>
                  </a:txBody>
                  <a:tcPr marL="74295" marR="74295" marT="37148" marB="37148" anchor="ctr">
                    <a:lnR w="28575" cap="flat" cmpd="sng" algn="ctr">
                      <a:noFill/>
                      <a:prstDash val="solid"/>
                      <a:round/>
                      <a:headEnd type="none" w="med" len="med"/>
                      <a:tailEnd type="none" w="med" len="med"/>
                    </a:lnR>
                    <a:lnB w="28575" cap="flat" cmpd="sng" algn="ctr">
                      <a:noFill/>
                      <a:prstDash val="solid"/>
                      <a:round/>
                      <a:headEnd type="none" w="med" len="med"/>
                      <a:tailEnd type="none" w="med" len="med"/>
                    </a:lnB>
                  </a:tcPr>
                </a:tc>
                <a:extLst>
                  <a:ext uri="{0D108BD9-81ED-4DB2-BD59-A6C34878D82A}">
                    <a16:rowId xmlns:a16="http://schemas.microsoft.com/office/drawing/2014/main" val="1006226155"/>
                  </a:ext>
                </a:extLst>
              </a:tr>
            </a:tbl>
          </a:graphicData>
        </a:graphic>
      </p:graphicFrame>
      <p:pic>
        <p:nvPicPr>
          <p:cNvPr id="17" name="Picture 4">
            <a:extLst>
              <a:ext uri="{FF2B5EF4-FFF2-40B4-BE49-F238E27FC236}">
                <a16:creationId xmlns:a16="http://schemas.microsoft.com/office/drawing/2014/main" id="{FF54BB04-025D-40FC-8976-BE921A910DBA}"/>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076" y="64828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77640070-B007-4AB0-84DE-7C63990EF4C2}"/>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8756" y="64828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0" name="図 19">
            <a:extLst>
              <a:ext uri="{FF2B5EF4-FFF2-40B4-BE49-F238E27FC236}">
                <a16:creationId xmlns:a16="http://schemas.microsoft.com/office/drawing/2014/main" id="{E2D4DC1E-246B-414B-BED2-F9CD83D4DCAD}"/>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7084241" y="649770"/>
            <a:ext cx="457200" cy="458182"/>
          </a:xfrm>
          <a:prstGeom prst="rect">
            <a:avLst/>
          </a:prstGeom>
        </p:spPr>
      </p:pic>
      <p:pic>
        <p:nvPicPr>
          <p:cNvPr id="22" name="Picture 12">
            <a:extLst>
              <a:ext uri="{FF2B5EF4-FFF2-40B4-BE49-F238E27FC236}">
                <a16:creationId xmlns:a16="http://schemas.microsoft.com/office/drawing/2014/main" id="{0E66D9AC-BBC7-4C87-BE9A-D2283BCFDDC7}"/>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3728" y="64977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3" name="図 22">
            <a:extLst>
              <a:ext uri="{FF2B5EF4-FFF2-40B4-BE49-F238E27FC236}">
                <a16:creationId xmlns:a16="http://schemas.microsoft.com/office/drawing/2014/main" id="{C49F4C04-DD50-4627-A93C-FF4739F8F73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507284" y="649770"/>
            <a:ext cx="457200" cy="458182"/>
          </a:xfrm>
          <a:prstGeom prst="rect">
            <a:avLst/>
          </a:prstGeom>
        </p:spPr>
      </p:pic>
      <p:pic>
        <p:nvPicPr>
          <p:cNvPr id="24" name="図 23">
            <a:extLst>
              <a:ext uri="{FF2B5EF4-FFF2-40B4-BE49-F238E27FC236}">
                <a16:creationId xmlns:a16="http://schemas.microsoft.com/office/drawing/2014/main" id="{E72ACFA7-8EDA-467E-8982-4691FC74A57A}"/>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556604" y="649770"/>
            <a:ext cx="457200" cy="458182"/>
          </a:xfrm>
          <a:prstGeom prst="rect">
            <a:avLst/>
          </a:prstGeom>
        </p:spPr>
      </p:pic>
      <p:pic>
        <p:nvPicPr>
          <p:cNvPr id="25" name="Picture 9">
            <a:extLst>
              <a:ext uri="{FF2B5EF4-FFF2-40B4-BE49-F238E27FC236}">
                <a16:creationId xmlns:a16="http://schemas.microsoft.com/office/drawing/2014/main" id="{17B0D856-AF52-49D0-8668-9C02B4AF6F0F}"/>
              </a:ext>
            </a:extLst>
          </p:cNvPr>
          <p:cNvPicPr preferRelativeResize="0">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03321" y="647986"/>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9" name="正方形/長方形 28">
            <a:extLst>
              <a:ext uri="{FF2B5EF4-FFF2-40B4-BE49-F238E27FC236}">
                <a16:creationId xmlns:a16="http://schemas.microsoft.com/office/drawing/2014/main" id="{ECD3D19F-1E6A-47CE-AC3C-4B68ACCA6EF3}"/>
              </a:ext>
            </a:extLst>
          </p:cNvPr>
          <p:cNvSpPr/>
          <p:nvPr/>
        </p:nvSpPr>
        <p:spPr>
          <a:xfrm>
            <a:off x="179512" y="146838"/>
            <a:ext cx="8784972"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における具体的目標（</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KPI</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）の進捗状況</a:t>
            </a:r>
            <a:endPar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2154472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7127</Words>
  <Application>Microsoft Office PowerPoint</Application>
  <PresentationFormat>画面に合わせる (4:3)</PresentationFormat>
  <Paragraphs>863</Paragraphs>
  <Slides>16</Slides>
  <Notes>10</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スライド タイトル</vt:lpstr>
      </vt:variant>
      <vt:variant>
        <vt:i4>16</vt:i4>
      </vt:variant>
      <vt:variant>
        <vt:lpstr>目的別スライド ショー</vt:lpstr>
      </vt:variant>
      <vt:variant>
        <vt:i4>1</vt:i4>
      </vt:variant>
    </vt:vector>
  </HeadingPairs>
  <TitlesOfParts>
    <vt:vector size="22" baseType="lpstr">
      <vt:lpstr>Meiryo UI</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2025-08-12T00:55:38Z</dcterms:created>
  <dcterms:modified xsi:type="dcterms:W3CDTF">2026-08-05T09:23:52Z</dcterms:modified>
</cp:coreProperties>
</file>