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720" r:id="rId2"/>
  </p:sldMasterIdLst>
  <p:notesMasterIdLst>
    <p:notesMasterId r:id="rId49"/>
  </p:notesMasterIdLst>
  <p:handoutMasterIdLst>
    <p:handoutMasterId r:id="rId50"/>
  </p:handoutMasterIdLst>
  <p:sldIdLst>
    <p:sldId id="267" r:id="rId3"/>
    <p:sldId id="302" r:id="rId4"/>
    <p:sldId id="299" r:id="rId5"/>
    <p:sldId id="366" r:id="rId6"/>
    <p:sldId id="263" r:id="rId7"/>
    <p:sldId id="368" r:id="rId8"/>
    <p:sldId id="373" r:id="rId9"/>
    <p:sldId id="375" r:id="rId10"/>
    <p:sldId id="370" r:id="rId11"/>
    <p:sldId id="351" r:id="rId12"/>
    <p:sldId id="316" r:id="rId13"/>
    <p:sldId id="317" r:id="rId14"/>
    <p:sldId id="352" r:id="rId15"/>
    <p:sldId id="377" r:id="rId16"/>
    <p:sldId id="371" r:id="rId17"/>
    <p:sldId id="311" r:id="rId18"/>
    <p:sldId id="315" r:id="rId19"/>
    <p:sldId id="321" r:id="rId20"/>
    <p:sldId id="319" r:id="rId21"/>
    <p:sldId id="322" r:id="rId22"/>
    <p:sldId id="333" r:id="rId23"/>
    <p:sldId id="323" r:id="rId24"/>
    <p:sldId id="325" r:id="rId25"/>
    <p:sldId id="335" r:id="rId26"/>
    <p:sldId id="376" r:id="rId27"/>
    <p:sldId id="374" r:id="rId28"/>
    <p:sldId id="331" r:id="rId29"/>
    <p:sldId id="378" r:id="rId30"/>
    <p:sldId id="38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53" r:id="rId39"/>
    <p:sldId id="403" r:id="rId40"/>
    <p:sldId id="404" r:id="rId41"/>
    <p:sldId id="338" r:id="rId42"/>
    <p:sldId id="340" r:id="rId43"/>
    <p:sldId id="341" r:id="rId44"/>
    <p:sldId id="349" r:id="rId45"/>
    <p:sldId id="362" r:id="rId46"/>
    <p:sldId id="401" r:id="rId47"/>
    <p:sldId id="402" r:id="rId4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森景　文映" initials="森景　文映" lastIdx="0" clrIdx="0">
    <p:extLst>
      <p:ext uri="{19B8F6BF-5375-455C-9EA6-DF929625EA0E}">
        <p15:presenceInfo xmlns:p15="http://schemas.microsoft.com/office/powerpoint/2012/main" userId="S-1-5-21-161959346-1900351369-444732941-49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2579" autoAdjust="0"/>
  </p:normalViewPr>
  <p:slideViewPr>
    <p:cSldViewPr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4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単独世帯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Sheet1!$A$4:$A$13</c:f>
              <c:numCache>
                <c:formatCode>General</c:formatCode>
                <c:ptCount val="10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  <c:pt idx="9">
                  <c:v>2040</c:v>
                </c:pt>
              </c:numCache>
            </c:numRef>
          </c:cat>
          <c:val>
            <c:numRef>
              <c:f>Sheet1!$J$4:$J$13</c:f>
              <c:numCache>
                <c:formatCode>0.0%</c:formatCode>
                <c:ptCount val="10"/>
                <c:pt idx="0">
                  <c:v>0.27440858097656035</c:v>
                </c:pt>
                <c:pt idx="1">
                  <c:v>0.2977828206226627</c:v>
                </c:pt>
                <c:pt idx="2">
                  <c:v>0.32077542623182298</c:v>
                </c:pt>
                <c:pt idx="3">
                  <c:v>0.35927067350447461</c:v>
                </c:pt>
                <c:pt idx="4">
                  <c:v>0.37635613891100445</c:v>
                </c:pt>
                <c:pt idx="5">
                  <c:v>0.38852600796711884</c:v>
                </c:pt>
                <c:pt idx="6">
                  <c:v>0.40049140416758411</c:v>
                </c:pt>
                <c:pt idx="7">
                  <c:v>0.40989569739776088</c:v>
                </c:pt>
                <c:pt idx="8">
                  <c:v>0.41676382348203306</c:v>
                </c:pt>
                <c:pt idx="9">
                  <c:v>0.42126686429070975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1-4274-B35A-A99FA612D2F3}"/>
            </c:ext>
          </c:extLst>
        </c:ser>
        <c:ser>
          <c:idx val="1"/>
          <c:order val="1"/>
          <c:tx>
            <c:strRef>
              <c:f>Sheet1!$K$2</c:f>
              <c:strCache>
                <c:ptCount val="1"/>
                <c:pt idx="0">
                  <c:v>夫婦のみの世帯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Sheet1!$A$4:$A$13</c:f>
              <c:numCache>
                <c:formatCode>General</c:formatCode>
                <c:ptCount val="10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  <c:pt idx="9">
                  <c:v>2040</c:v>
                </c:pt>
              </c:numCache>
            </c:numRef>
          </c:cat>
          <c:val>
            <c:numRef>
              <c:f>Sheet1!$K$4:$K$13</c:f>
              <c:numCache>
                <c:formatCode>0.0%</c:formatCode>
                <c:ptCount val="10"/>
                <c:pt idx="0">
                  <c:v>0.17335479454023472</c:v>
                </c:pt>
                <c:pt idx="1">
                  <c:v>0.18995090944877333</c:v>
                </c:pt>
                <c:pt idx="2">
                  <c:v>0.19622608298963432</c:v>
                </c:pt>
                <c:pt idx="3">
                  <c:v>0.19310127649471118</c:v>
                </c:pt>
                <c:pt idx="4">
                  <c:v>0.19548233926012709</c:v>
                </c:pt>
                <c:pt idx="5">
                  <c:v>0.1965493664406823</c:v>
                </c:pt>
                <c:pt idx="6">
                  <c:v>0.19636541458267925</c:v>
                </c:pt>
                <c:pt idx="7">
                  <c:v>0.1968828358838107</c:v>
                </c:pt>
                <c:pt idx="8">
                  <c:v>0.19864282982702597</c:v>
                </c:pt>
                <c:pt idx="9">
                  <c:v>0.20124059334211167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41-4274-B35A-A99FA612D2F3}"/>
            </c:ext>
          </c:extLst>
        </c:ser>
        <c:ser>
          <c:idx val="2"/>
          <c:order val="2"/>
          <c:tx>
            <c:strRef>
              <c:f>Sheet1!$L$2</c:f>
              <c:strCache>
                <c:ptCount val="1"/>
                <c:pt idx="0">
                  <c:v>夫婦と子から成る世帯</c:v>
                </c:pt>
              </c:strCache>
            </c:strRef>
          </c:tx>
          <c:spPr>
            <a:pattFill prst="pct5">
              <a:fgClr>
                <a:srgbClr val="A5A5A5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Sheet1!$A$4:$A$13</c:f>
              <c:numCache>
                <c:formatCode>General</c:formatCode>
                <c:ptCount val="10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  <c:pt idx="9">
                  <c:v>2040</c:v>
                </c:pt>
              </c:numCache>
            </c:numRef>
          </c:cat>
          <c:val>
            <c:numRef>
              <c:f>Sheet1!$L$4:$L$13</c:f>
              <c:numCache>
                <c:formatCode>0.0%</c:formatCode>
                <c:ptCount val="10"/>
                <c:pt idx="0">
                  <c:v>0.37793637897784277</c:v>
                </c:pt>
                <c:pt idx="1">
                  <c:v>0.34388567922103486</c:v>
                </c:pt>
                <c:pt idx="2">
                  <c:v>0.31407124115710133</c:v>
                </c:pt>
                <c:pt idx="3">
                  <c:v>0.2852885048239534</c:v>
                </c:pt>
                <c:pt idx="4">
                  <c:v>0.26979003759172404</c:v>
                </c:pt>
                <c:pt idx="5">
                  <c:v>0.26010719059616794</c:v>
                </c:pt>
                <c:pt idx="6">
                  <c:v>0.25051313657050961</c:v>
                </c:pt>
                <c:pt idx="7">
                  <c:v>0.24219497382716998</c:v>
                </c:pt>
                <c:pt idx="8">
                  <c:v>0.23490074490770296</c:v>
                </c:pt>
                <c:pt idx="9">
                  <c:v>0.22935355254630327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1-4274-B35A-A99FA612D2F3}"/>
            </c:ext>
          </c:extLst>
        </c:ser>
        <c:ser>
          <c:idx val="3"/>
          <c:order val="3"/>
          <c:tx>
            <c:strRef>
              <c:f>Sheet1!$M$2</c:f>
              <c:strCache>
                <c:ptCount val="1"/>
                <c:pt idx="0">
                  <c:v>ひとり親と子から成る</c:v>
                </c:pt>
              </c:strCache>
            </c:strRef>
          </c:tx>
          <c:spPr>
            <a:pattFill prst="pct90">
              <a:fgClr>
                <a:srgbClr val="5B9BD5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Sheet1!$A$4:$A$13</c:f>
              <c:numCache>
                <c:formatCode>General</c:formatCode>
                <c:ptCount val="10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  <c:pt idx="9">
                  <c:v>2040</c:v>
                </c:pt>
              </c:numCache>
            </c:numRef>
          </c:cat>
          <c:val>
            <c:numRef>
              <c:f>Sheet1!$M$4:$M$13</c:f>
              <c:numCache>
                <c:formatCode>0.0%</c:formatCode>
                <c:ptCount val="10"/>
                <c:pt idx="0">
                  <c:v>7.9352445589939077E-2</c:v>
                </c:pt>
                <c:pt idx="1">
                  <c:v>8.5198446237741837E-2</c:v>
                </c:pt>
                <c:pt idx="2">
                  <c:v>9.3411589673349227E-2</c:v>
                </c:pt>
                <c:pt idx="3">
                  <c:v>9.550860442846644E-2</c:v>
                </c:pt>
                <c:pt idx="4">
                  <c:v>9.7166250928660686E-2</c:v>
                </c:pt>
                <c:pt idx="5">
                  <c:v>0.10049362312771082</c:v>
                </c:pt>
                <c:pt idx="6">
                  <c:v>0.10241235906667621</c:v>
                </c:pt>
                <c:pt idx="7">
                  <c:v>0.10324852047407429</c:v>
                </c:pt>
                <c:pt idx="8">
                  <c:v>0.10359566837036928</c:v>
                </c:pt>
                <c:pt idx="9">
                  <c:v>0.1032885149917713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41-4274-B35A-A99FA612D2F3}"/>
            </c:ext>
          </c:extLst>
        </c:ser>
        <c:ser>
          <c:idx val="4"/>
          <c:order val="4"/>
          <c:tx>
            <c:strRef>
              <c:f>Sheet1!$N$2</c:f>
              <c:strCache>
                <c:ptCount val="1"/>
                <c:pt idx="0">
                  <c:v>その他の一般世帯</c:v>
                </c:pt>
              </c:strCache>
            </c:strRef>
          </c:tx>
          <c:spPr>
            <a:pattFill prst="pct50">
              <a:fgClr>
                <a:srgbClr val="5B9BD5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Sheet1!$A$4:$A$13</c:f>
              <c:numCache>
                <c:formatCode>General</c:formatCode>
                <c:ptCount val="10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  <c:pt idx="9">
                  <c:v>2040</c:v>
                </c:pt>
              </c:numCache>
            </c:numRef>
          </c:cat>
          <c:val>
            <c:numRef>
              <c:f>Sheet1!$N$4:$N$13</c:f>
              <c:numCache>
                <c:formatCode>0.0%</c:formatCode>
                <c:ptCount val="10"/>
                <c:pt idx="0">
                  <c:v>9.4947799915423112E-2</c:v>
                </c:pt>
                <c:pt idx="1">
                  <c:v>8.318214446978732E-2</c:v>
                </c:pt>
                <c:pt idx="2">
                  <c:v>7.5515659948092145E-2</c:v>
                </c:pt>
                <c:pt idx="3">
                  <c:v>6.6830940748394338E-2</c:v>
                </c:pt>
                <c:pt idx="4">
                  <c:v>6.1205233308483743E-2</c:v>
                </c:pt>
                <c:pt idx="5">
                  <c:v>5.4323811868320131E-2</c:v>
                </c:pt>
                <c:pt idx="6">
                  <c:v>5.0217685612550779E-2</c:v>
                </c:pt>
                <c:pt idx="7">
                  <c:v>4.7777972417184157E-2</c:v>
                </c:pt>
                <c:pt idx="8">
                  <c:v>4.609693341286876E-2</c:v>
                </c:pt>
                <c:pt idx="9">
                  <c:v>4.4850474829103981E-2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41-4274-B35A-A99FA612D2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08245344"/>
        <c:axId val="1808242016"/>
      </c:barChart>
      <c:catAx>
        <c:axId val="1808245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808242016"/>
        <c:crosses val="autoZero"/>
        <c:auto val="1"/>
        <c:lblAlgn val="ctr"/>
        <c:lblOffset val="100"/>
        <c:noMultiLvlLbl val="0"/>
      </c:catAx>
      <c:valAx>
        <c:axId val="18082420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80824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C90DEDF-90AC-4025-9635-A6CC93DBD8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AB6B65-FCB2-45E6-B681-FDAE83B2B9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459A58F1-516E-44A6-A4C3-189FF5979E91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57242F2-8856-46A2-889C-A669A86102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EDADD6-DEFF-42D2-9131-F603489928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14C1C6C-487A-4D7D-A886-4734DB2D8F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0796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24E578F4-2EC6-4193-8109-2A1FB6825C94}" type="datetimeFigureOut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F05CA8DE-BF97-4353-818B-7690A64BB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2766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9066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185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52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31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48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434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352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051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663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043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37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5580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93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1520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1092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85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3059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9251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103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4330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0679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859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7490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52226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9902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85570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79900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5375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79773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159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666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5775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42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4967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329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580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6537-8BB0-415D-8B0B-DBC90ECC1EAD}" type="datetime1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67173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468D009E-D4C7-489C-ACD0-30498F6D6B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364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FEA3-F354-4013-97FF-DEBF85EBF1FF}" type="datetime1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75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B72-6749-40B9-9E56-5FA9566B3C30}" type="datetime1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87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36003-28AF-4803-9BD2-1C26B021578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2019/8/16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87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6B8C-05F7-42C0-A056-AD28B9A9C20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2019/8/16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6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FB47-E92C-41E3-9B89-73EBB5AE90C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2019/8/16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87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4EC0-09CB-4791-A6C3-E5768935A6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2019/8/16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77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C46B-40BD-45E5-860A-11AB014DA46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2019/8/16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71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4F21-85BF-4ABB-93E2-EE6075502A0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2019/8/16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87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A61F-45AC-420A-8ADB-034F68BEBF4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2019/8/16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0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A77E-BF92-4273-921D-8396D922EEF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2019/8/16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1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56A6-A651-4872-B9D5-A202BF760F74}" type="datetime1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73403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468D009E-D4C7-489C-ACD0-30498F6D6B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7779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C797-E436-4F64-9D6E-81A19C81433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2019/8/16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0E88-ED88-426F-AD21-7901C433D58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2019/8/16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86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66F2-ABF1-468F-9578-05FCDCAE295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2019/8/16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9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6A7-BF7B-4A66-AACD-531688A285B1}" type="datetime1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87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1C13-16A9-4E54-88BC-0474395C4B9F}" type="datetime1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04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1A9E-D1BC-4A42-9658-71A2C73F3E66}" type="datetime1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09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EAF8-971A-4B31-B437-D82660C18910}" type="datetime1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3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FC04-C988-4368-ADEA-95A822B976C5}" type="datetime1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86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C930-DD63-4F53-88E5-A82B9B089CCD}" type="datetime1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12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F0AA-4567-431B-BFBE-39232C24BD5E}" type="datetime1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128DC-4588-4C0E-BEE0-197B334F9446}" type="datetime1">
              <a:rPr kumimoji="1" lang="ja-JP" altLang="en-US" smtClean="0"/>
              <a:t>2019/8/16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58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4BCF-262D-4601-99A0-B716EA545F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2019/8/16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0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kumimoji="1" lang="en-US" altLang="ja-JP" sz="4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kumimoji="1" lang="ja-JP" altLang="en-US" sz="3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大阪府人口</a:t>
            </a:r>
            <a:r>
              <a:rPr kumimoji="1" lang="ja-JP" altLang="en-US" sz="3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ビジョン</a:t>
            </a:r>
            <a:r>
              <a:rPr lang="ja-JP" altLang="en-US" sz="3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策定後の</a:t>
            </a:r>
            <a:r>
              <a:rPr lang="en-US" altLang="ja-JP" sz="3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3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3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人口動向等の整理</a:t>
            </a:r>
            <a:endParaRPr kumimoji="1" lang="ja-JP" altLang="en-US" sz="3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84368" y="175890"/>
            <a:ext cx="905272" cy="40011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/>
              <a:t>資料３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038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115" y="2610443"/>
            <a:ext cx="2481287" cy="34018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459" y="2610443"/>
            <a:ext cx="2481287" cy="340186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07" y="2598247"/>
            <a:ext cx="2481287" cy="340186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5690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総人口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-36004" y="542323"/>
            <a:ext cx="90719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■人口構成の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推移④</a:t>
            </a:r>
            <a:endParaRPr kumimoji="1" lang="en-US" altLang="ja-JP" sz="2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80B44C-9460-403F-BDAA-D989E12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67173"/>
            <a:ext cx="2133600" cy="365125"/>
          </a:xfrm>
        </p:spPr>
        <p:txBody>
          <a:bodyPr/>
          <a:lstStyle/>
          <a:p>
            <a:fld id="{468D009E-D4C7-489C-ACD0-30498F6D6B59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FB2D8D3-E9ED-4522-B8EC-848A0094962D}"/>
              </a:ext>
            </a:extLst>
          </p:cNvPr>
          <p:cNvSpPr/>
          <p:nvPr/>
        </p:nvSpPr>
        <p:spPr>
          <a:xfrm>
            <a:off x="251520" y="904181"/>
            <a:ext cx="8640960" cy="830997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sz="1600" dirty="0" smtClean="0">
                <a:latin typeface="Meiryo UI"/>
                <a:ea typeface="Meiryo UI"/>
                <a:cs typeface="Meiryo UI" panose="020B0604030504040204" pitchFamily="50" charset="-128"/>
              </a:rPr>
              <a:t>○人口ビジョンの値と比べる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と、年少人口・生産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年齢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人口の減少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傾向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、高齢者人口の増加傾向が、どちらも緩やかに。</a:t>
            </a:r>
            <a:endParaRPr lang="en-US" altLang="ja-JP" sz="1600" dirty="0" smtClean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〇年少人口は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1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割以上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の水準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を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維持したものの、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高齢者割合は増加し続け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、依然として少子高齢化。</a:t>
            </a:r>
            <a:endParaRPr lang="en-US" altLang="ja-JP" sz="160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24210" y="2250403"/>
            <a:ext cx="256361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年少人口（</a:t>
            </a:r>
            <a:r>
              <a:rPr kumimoji="1" lang="en-US" altLang="ja-JP" sz="14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</a:t>
            </a:r>
            <a:r>
              <a:rPr kumimoji="1" lang="ja-JP" altLang="en-US" sz="14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kumimoji="1" lang="en-US" altLang="ja-JP" sz="14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14</a:t>
            </a:r>
            <a:r>
              <a:rPr kumimoji="1" lang="ja-JP" altLang="en-US" sz="14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歳）</a:t>
            </a:r>
            <a:endParaRPr kumimoji="1" lang="ja-JP" altLang="en-US" sz="14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401023" y="2228066"/>
            <a:ext cx="2755153" cy="382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生産</a:t>
            </a:r>
            <a:r>
              <a:rPr lang="ja-JP" altLang="en-US" sz="14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</a:t>
            </a:r>
            <a:r>
              <a:rPr kumimoji="1" lang="ja-JP" altLang="en-US" sz="14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人口（</a:t>
            </a:r>
            <a:r>
              <a:rPr lang="en-US" altLang="ja-JP" sz="14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</a:t>
            </a:r>
            <a:r>
              <a:rPr kumimoji="1" lang="ja-JP" altLang="en-US" sz="14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4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kumimoji="1" lang="ja-JP" altLang="en-US" sz="14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歳）</a:t>
            </a:r>
            <a:endParaRPr kumimoji="1" lang="ja-JP" altLang="en-US" sz="14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424851" y="2250403"/>
            <a:ext cx="253963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高齢者</a:t>
            </a:r>
            <a:r>
              <a:rPr kumimoji="1" lang="ja-JP" altLang="en-US" sz="14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人口（</a:t>
            </a:r>
            <a:r>
              <a:rPr lang="en-US" altLang="ja-JP" sz="14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65</a:t>
            </a:r>
            <a:r>
              <a:rPr kumimoji="1" lang="ja-JP" altLang="en-US" sz="14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歳～）</a:t>
            </a:r>
            <a:endParaRPr kumimoji="1" lang="ja-JP" altLang="en-US" sz="14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78AA22E-FCB1-45B3-87A6-15F3CBAFE844}"/>
              </a:ext>
            </a:extLst>
          </p:cNvPr>
          <p:cNvSpPr txBox="1"/>
          <p:nvPr/>
        </p:nvSpPr>
        <p:spPr>
          <a:xfrm>
            <a:off x="251519" y="6371037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2015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年までは総務省「国勢調査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」。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2020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年以降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は「大阪府人口ビジョン（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2016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月）」及び「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大阪府の将来推計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人口について（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月）」に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おける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大阪府の人口推計（ケース２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）に基づく大阪府政策企画部推計</a:t>
            </a:r>
            <a:r>
              <a:rPr kumimoji="1" lang="ja-JP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。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615" y="2446669"/>
            <a:ext cx="571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（％）</a:t>
            </a:r>
            <a:endParaRPr kumimoji="1" lang="ja-JP" altLang="en-US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89460" y="2446669"/>
            <a:ext cx="571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（％）</a:t>
            </a:r>
            <a:endParaRPr kumimoji="1" lang="ja-JP" altLang="en-US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16279" y="2460590"/>
            <a:ext cx="571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（％）</a:t>
            </a:r>
            <a:endParaRPr kumimoji="1" lang="ja-JP" altLang="en-US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6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536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総人口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0" y="568427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■世帯構成の推移①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51520" y="943279"/>
            <a:ext cx="8640960" cy="85024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単独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世帯の割合は</a:t>
            </a:r>
            <a:r>
              <a:rPr lang="en-US" altLang="ja-JP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2005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年に世帯類型別で最大となり、その後も増加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し続け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2025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年には４割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上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なる見込み。</a:t>
            </a:r>
            <a:endParaRPr lang="ja-JP" altLang="en-US" sz="16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夫婦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と子から成る世帯の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割合は減少し続け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2030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年には４分の１以下に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なる見込み。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518212-DF93-4059-843E-B7FF6D08CDC7}"/>
              </a:ext>
            </a:extLst>
          </p:cNvPr>
          <p:cNvSpPr txBox="1"/>
          <p:nvPr/>
        </p:nvSpPr>
        <p:spPr>
          <a:xfrm>
            <a:off x="275540" y="6504605"/>
            <a:ext cx="5160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年までは総務省「国勢調査」。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年以降は大阪府政策企画部推計。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6A9D7E-76C2-41A5-B384-1E014C91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3854" y="6417622"/>
            <a:ext cx="2133600" cy="365125"/>
          </a:xfrm>
        </p:spPr>
        <p:txBody>
          <a:bodyPr/>
          <a:lstStyle/>
          <a:p>
            <a:fld id="{65D66D74-59DD-45F1-9699-79ABB01F93F3}" type="slidenum">
              <a:rPr lang="ja-JP" altLang="en-US" sz="14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10</a:t>
            </a:fld>
            <a:endParaRPr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757804"/>
              </p:ext>
            </p:extLst>
          </p:nvPr>
        </p:nvGraphicFramePr>
        <p:xfrm>
          <a:off x="307766" y="2276872"/>
          <a:ext cx="8584714" cy="4059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3">
            <a:extLst>
              <a:ext uri="{FF2B5EF4-FFF2-40B4-BE49-F238E27FC236}">
                <a16:creationId xmlns:a16="http://schemas.microsoft.com/office/drawing/2014/main" id="{4AB1A007-5434-4AEE-ACC5-51F4DFE9A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66" y="1875010"/>
            <a:ext cx="2896082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◇全世帯に占める世帯類型別割合</a:t>
            </a:r>
            <a:endParaRPr lang="ja-JP" altLang="en-US" sz="14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0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536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総人口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53752" y="55329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■世帯構成の推移②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51520" y="899855"/>
            <a:ext cx="8640960" cy="56677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高齢者世帯（世帯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主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65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以上世帯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割合は、増加し続け、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2035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は４割を超える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見込み。</a:t>
            </a:r>
            <a:endParaRPr lang="ja-JP" altLang="en-US" sz="16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〇世帯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主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以上世帯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割合は、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1995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年の約</a:t>
            </a:r>
            <a:r>
              <a:rPr lang="en-US" altLang="ja-JP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から、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2025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年には約</a:t>
            </a:r>
            <a:r>
              <a:rPr lang="en-US" altLang="ja-JP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23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％まで上昇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する見込み。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F6966F-064D-4ABF-B909-118FAA64BF43}"/>
              </a:ext>
            </a:extLst>
          </p:cNvPr>
          <p:cNvSpPr txBox="1"/>
          <p:nvPr/>
        </p:nvSpPr>
        <p:spPr>
          <a:xfrm>
            <a:off x="53752" y="6557604"/>
            <a:ext cx="8317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年までは総務省「国勢調査」。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年以降は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大阪府政策企画部推計。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469571-6EDA-4FBF-BF26-EDF69383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0076" y="6444104"/>
            <a:ext cx="2133600" cy="365125"/>
          </a:xfrm>
        </p:spPr>
        <p:txBody>
          <a:bodyPr/>
          <a:lstStyle/>
          <a:p>
            <a:fld id="{65D66D74-59DD-45F1-9699-79ABB01F93F3}" type="slidenum">
              <a:rPr lang="ja-JP" altLang="en-US" sz="1400" smtClean="0">
                <a:solidFill>
                  <a:schemeClr val="tx1"/>
                </a:solidFill>
              </a:rPr>
              <a:pPr/>
              <a:t>11</a:t>
            </a:fld>
            <a:endParaRPr lang="ja-JP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82832"/>
              </p:ext>
            </p:extLst>
          </p:nvPr>
        </p:nvGraphicFramePr>
        <p:xfrm>
          <a:off x="467541" y="5437423"/>
          <a:ext cx="8069463" cy="1057275"/>
        </p:xfrm>
        <a:graphic>
          <a:graphicData uri="http://schemas.openxmlformats.org/drawingml/2006/table">
            <a:tbl>
              <a:tblPr/>
              <a:tblGrid>
                <a:gridCol w="756511">
                  <a:extLst>
                    <a:ext uri="{9D8B030D-6E8A-4147-A177-3AD203B41FA5}">
                      <a16:colId xmlns:a16="http://schemas.microsoft.com/office/drawing/2014/main" val="2631055863"/>
                    </a:ext>
                  </a:extLst>
                </a:gridCol>
                <a:gridCol w="718208">
                  <a:extLst>
                    <a:ext uri="{9D8B030D-6E8A-4147-A177-3AD203B41FA5}">
                      <a16:colId xmlns:a16="http://schemas.microsoft.com/office/drawing/2014/main" val="3484958456"/>
                    </a:ext>
                  </a:extLst>
                </a:gridCol>
                <a:gridCol w="715016">
                  <a:extLst>
                    <a:ext uri="{9D8B030D-6E8A-4147-A177-3AD203B41FA5}">
                      <a16:colId xmlns:a16="http://schemas.microsoft.com/office/drawing/2014/main" val="3617975128"/>
                    </a:ext>
                  </a:extLst>
                </a:gridCol>
                <a:gridCol w="715016">
                  <a:extLst>
                    <a:ext uri="{9D8B030D-6E8A-4147-A177-3AD203B41FA5}">
                      <a16:colId xmlns:a16="http://schemas.microsoft.com/office/drawing/2014/main" val="3913556770"/>
                    </a:ext>
                  </a:extLst>
                </a:gridCol>
                <a:gridCol w="715016">
                  <a:extLst>
                    <a:ext uri="{9D8B030D-6E8A-4147-A177-3AD203B41FA5}">
                      <a16:colId xmlns:a16="http://schemas.microsoft.com/office/drawing/2014/main" val="964750876"/>
                    </a:ext>
                  </a:extLst>
                </a:gridCol>
                <a:gridCol w="715016">
                  <a:extLst>
                    <a:ext uri="{9D8B030D-6E8A-4147-A177-3AD203B41FA5}">
                      <a16:colId xmlns:a16="http://schemas.microsoft.com/office/drawing/2014/main" val="2644306303"/>
                    </a:ext>
                  </a:extLst>
                </a:gridCol>
                <a:gridCol w="794816">
                  <a:extLst>
                    <a:ext uri="{9D8B030D-6E8A-4147-A177-3AD203B41FA5}">
                      <a16:colId xmlns:a16="http://schemas.microsoft.com/office/drawing/2014/main" val="2899016695"/>
                    </a:ext>
                  </a:extLst>
                </a:gridCol>
                <a:gridCol w="794816">
                  <a:extLst>
                    <a:ext uri="{9D8B030D-6E8A-4147-A177-3AD203B41FA5}">
                      <a16:colId xmlns:a16="http://schemas.microsoft.com/office/drawing/2014/main" val="2978340785"/>
                    </a:ext>
                  </a:extLst>
                </a:gridCol>
                <a:gridCol w="715016">
                  <a:extLst>
                    <a:ext uri="{9D8B030D-6E8A-4147-A177-3AD203B41FA5}">
                      <a16:colId xmlns:a16="http://schemas.microsoft.com/office/drawing/2014/main" val="3302742658"/>
                    </a:ext>
                  </a:extLst>
                </a:gridCol>
                <a:gridCol w="715016">
                  <a:extLst>
                    <a:ext uri="{9D8B030D-6E8A-4147-A177-3AD203B41FA5}">
                      <a16:colId xmlns:a16="http://schemas.microsoft.com/office/drawing/2014/main" val="4116013056"/>
                    </a:ext>
                  </a:extLst>
                </a:gridCol>
                <a:gridCol w="715016">
                  <a:extLst>
                    <a:ext uri="{9D8B030D-6E8A-4147-A177-3AD203B41FA5}">
                      <a16:colId xmlns:a16="http://schemas.microsoft.com/office/drawing/2014/main" val="1588364526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7207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65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歳以上</a:t>
                      </a:r>
                      <a:b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の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世帯数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558,561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746,118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962,439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1,180,112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1,383,508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1,501,242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1,497,254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1,506,577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1,549,845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1,632,619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2941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75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歳以上</a:t>
                      </a:r>
                      <a:b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の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世帯数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181,705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249,472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358,542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487,270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624,948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793,170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924,228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921,849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861,096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845,822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9396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総世帯数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3,270,397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3,454,840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3,590,593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3,823,279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3,918,441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3,997,179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4,010,141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3,961,742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3,867,459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3,744,821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403301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F6966F-064D-4ABF-B909-118FAA64BF43}"/>
              </a:ext>
            </a:extLst>
          </p:cNvPr>
          <p:cNvSpPr txBox="1"/>
          <p:nvPr/>
        </p:nvSpPr>
        <p:spPr>
          <a:xfrm>
            <a:off x="4648944" y="1582843"/>
            <a:ext cx="4662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割合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の算出においては、不詳を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除く。四捨五入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のため合計値は必ずしも一致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しない。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4AB1A007-5434-4AEE-ACC5-51F4DFE9A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66" y="1612392"/>
            <a:ext cx="2896082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◇世帯数と高齢者世帯割合</a:t>
            </a:r>
            <a:endParaRPr lang="ja-JP" altLang="en-US" sz="14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25959"/>
            <a:ext cx="8352928" cy="35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536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総人口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53752" y="55329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■世帯構成の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推移③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51520" y="899854"/>
            <a:ext cx="8683426" cy="94497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〇高齢者世帯数と高齢者世帯における単独世帯（高齢単独世帯）数は、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2020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年以降も緩やかに</a:t>
            </a:r>
            <a:endParaRPr lang="en-US" altLang="ja-JP" sz="1600" b="1" u="sng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増加する見込み。</a:t>
            </a:r>
            <a:endParaRPr lang="en-US" altLang="ja-JP" sz="1600" b="1" u="sng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高齢者世帯における高齢単独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世帯の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割合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は、増加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し続け、</a:t>
            </a:r>
            <a:r>
              <a:rPr lang="en-US" altLang="ja-JP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2020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は４割以上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となる見込み。</a:t>
            </a:r>
          </a:p>
          <a:p>
            <a:pPr lvl="0"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F6966F-064D-4ABF-B909-118FAA64BF43}"/>
              </a:ext>
            </a:extLst>
          </p:cNvPr>
          <p:cNvSpPr txBox="1"/>
          <p:nvPr/>
        </p:nvSpPr>
        <p:spPr>
          <a:xfrm>
            <a:off x="251520" y="6536253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年までは総務省「国勢調査」。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年以降は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大阪府政策企画部推計。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469571-6EDA-4FBF-BF26-EDF69383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6444104"/>
            <a:ext cx="509228" cy="365125"/>
          </a:xfrm>
        </p:spPr>
        <p:txBody>
          <a:bodyPr/>
          <a:lstStyle/>
          <a:p>
            <a:fld id="{65D66D74-59DD-45F1-9699-79ABB01F93F3}" type="slidenum">
              <a:rPr lang="ja-JP" altLang="en-US" sz="1400" smtClean="0">
                <a:solidFill>
                  <a:schemeClr val="tx1"/>
                </a:solidFill>
              </a:rPr>
              <a:pPr/>
              <a:t>12</a:t>
            </a:fld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AB1A007-5434-4AEE-ACC5-51F4DFE9A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66" y="2074364"/>
            <a:ext cx="5416362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◇高齢者（世帯主</a:t>
            </a:r>
            <a:r>
              <a:rPr lang="en-US" altLang="ja-JP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65</a:t>
            </a:r>
            <a:r>
              <a:rPr lang="ja-JP" altLang="en-US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歳以上）世帯数と単独世帯数・単独世帯割合</a:t>
            </a:r>
            <a:endParaRPr lang="ja-JP" altLang="en-US" sz="14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74" y="2382718"/>
            <a:ext cx="8449788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536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総人口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53752" y="55329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■世帯構成の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推移④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51520" y="899852"/>
            <a:ext cx="8640960" cy="131710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世帯主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歳以上の世帯数及び</a:t>
            </a:r>
            <a:r>
              <a:rPr lang="ja-JP" altLang="en-US" sz="1600" b="1" u="sng" noProof="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単独世帯数</a:t>
            </a:r>
            <a:r>
              <a:rPr lang="ja-JP" altLang="en-US" sz="1600" noProof="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は、いずれも、</a:t>
            </a:r>
            <a:r>
              <a:rPr lang="en-US" altLang="ja-JP" sz="1600" noProof="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2025</a:t>
            </a:r>
            <a:r>
              <a:rPr lang="ja-JP" altLang="en-US" sz="1600" noProof="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年又は</a:t>
            </a:r>
            <a:r>
              <a:rPr lang="en-US" altLang="ja-JP" sz="1600" noProof="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2030</a:t>
            </a:r>
            <a:r>
              <a:rPr lang="ja-JP" altLang="en-US" sz="1600" noProof="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年をピークに、</a:t>
            </a:r>
            <a:r>
              <a:rPr lang="ja-JP" altLang="en-US" sz="1600" b="1" u="sng" noProof="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緩やかに</a:t>
            </a:r>
            <a:endParaRPr lang="en-US" altLang="ja-JP" sz="1600" b="1" u="sng" noProof="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b="1" u="sng" noProof="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減少する見込み。</a:t>
            </a:r>
            <a:endParaRPr lang="en-US" altLang="ja-JP" sz="1600" b="1" u="sng" noProof="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〇前頁のグラフと比較すると、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2030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年以降の高齢者世帯数・高齢単独世帯数の増加は、いずれも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65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歳未満を世帯主とする世帯の増加によるものと推測できる。</a:t>
            </a:r>
            <a:endParaRPr lang="en-US" altLang="ja-JP" sz="1600" noProof="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世帯主</a:t>
            </a:r>
            <a:r>
              <a:rPr lang="en-US" altLang="ja-JP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歳以上世帯における単独世帯の割合は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割台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で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推移する見込み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6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F6966F-064D-4ABF-B909-118FAA64BF43}"/>
              </a:ext>
            </a:extLst>
          </p:cNvPr>
          <p:cNvSpPr txBox="1"/>
          <p:nvPr/>
        </p:nvSpPr>
        <p:spPr>
          <a:xfrm>
            <a:off x="251520" y="6511431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年までは総務省「国勢調査」。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年以降は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大阪府政策企画部推計。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469571-6EDA-4FBF-BF26-EDF69383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6444104"/>
            <a:ext cx="509228" cy="365125"/>
          </a:xfrm>
        </p:spPr>
        <p:txBody>
          <a:bodyPr/>
          <a:lstStyle/>
          <a:p>
            <a:fld id="{65D66D74-59DD-45F1-9699-79ABB01F93F3}" type="slidenum">
              <a:rPr lang="ja-JP" altLang="en-US" sz="1400" smtClean="0">
                <a:solidFill>
                  <a:schemeClr val="tx1"/>
                </a:solidFill>
              </a:rPr>
              <a:pPr/>
              <a:t>13</a:t>
            </a:fld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AB1A007-5434-4AEE-ACC5-51F4DFE9A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66" y="2371913"/>
            <a:ext cx="5416362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◇世帯主</a:t>
            </a:r>
            <a:r>
              <a:rPr lang="en-US" altLang="ja-JP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75</a:t>
            </a:r>
            <a:r>
              <a:rPr lang="ja-JP" altLang="en-US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歳以上の世帯数と単独世帯数・単独世帯割合</a:t>
            </a:r>
            <a:endParaRPr lang="ja-JP" altLang="en-US" sz="14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b="3794"/>
          <a:stretch/>
        </p:blipFill>
        <p:spPr>
          <a:xfrm>
            <a:off x="395536" y="2636912"/>
            <a:ext cx="839952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72" y="1984505"/>
            <a:ext cx="7652644" cy="413290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604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自然増減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0" y="569823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■出生率・出生数の推移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51520" y="946125"/>
            <a:ext cx="8640960" cy="86216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出生率は、</a:t>
            </a:r>
            <a:r>
              <a:rPr lang="en-US" altLang="ja-JP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1970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年代前半以降低下を続けてきたが、近年わずかながら改善傾向。</a:t>
            </a:r>
            <a:endParaRPr lang="en-US" altLang="ja-JP" sz="16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○しかし、今後も人口を維持するのに必要とされる水準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（人口置換水準＝</a:t>
            </a:r>
            <a:r>
              <a:rPr lang="en-US" altLang="ja-JP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2.07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）を下回って推移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すると</a:t>
            </a:r>
            <a:endParaRPr lang="en-US" altLang="ja-JP" sz="16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みられ、出産年齢を迎える女性そのものの数が減少することもあいまって、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出生数の減少は続く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見込み。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3A64DBE-D2A6-4894-B911-2878242377C4}"/>
              </a:ext>
            </a:extLst>
          </p:cNvPr>
          <p:cNvGrpSpPr/>
          <p:nvPr/>
        </p:nvGrpSpPr>
        <p:grpSpPr>
          <a:xfrm>
            <a:off x="4318537" y="2132856"/>
            <a:ext cx="2691863" cy="393202"/>
            <a:chOff x="3533825" y="3967565"/>
            <a:chExt cx="2643186" cy="372766"/>
          </a:xfrm>
        </p:grpSpPr>
        <p:sp>
          <p:nvSpPr>
            <p:cNvPr id="19" name="直線コネクタ 2">
              <a:extLst>
                <a:ext uri="{FF2B5EF4-FFF2-40B4-BE49-F238E27FC236}">
                  <a16:creationId xmlns:a16="http://schemas.microsoft.com/office/drawing/2014/main" id="{A84AA5C8-8758-456E-BF9C-60E66ABDD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Meiryo UI"/>
                <a:ea typeface="Meiryo UI"/>
              </a:endParaRPr>
            </a:p>
          </p:txBody>
        </p:sp>
        <p:sp>
          <p:nvSpPr>
            <p:cNvPr id="20" name="直線コネクタ 4">
              <a:extLst>
                <a:ext uri="{FF2B5EF4-FFF2-40B4-BE49-F238E27FC236}">
                  <a16:creationId xmlns:a16="http://schemas.microsoft.com/office/drawing/2014/main" id="{048C5F5E-5C03-4795-B1F8-8B1DC8642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Meiryo UI"/>
                <a:ea typeface="Meiryo UI"/>
              </a:endParaRPr>
            </a:p>
          </p:txBody>
        </p:sp>
        <p:sp>
          <p:nvSpPr>
            <p:cNvPr id="21" name="テキスト ボックス 9">
              <a:extLst>
                <a:ext uri="{FF2B5EF4-FFF2-40B4-BE49-F238E27FC236}">
                  <a16:creationId xmlns:a16="http://schemas.microsoft.com/office/drawing/2014/main" id="{6E3AA0FB-7CEF-41DA-A8D8-32EBE04AA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dirty="0">
                <a:solidFill>
                  <a:prstClr val="black"/>
                </a:solidFill>
                <a:latin typeface="Arial" pitchFamily="34" charset="0"/>
                <a:cs typeface="ＭＳ Ｐゴシック" pitchFamily="50" charset="-128"/>
              </a:endParaRPr>
            </a:p>
          </p:txBody>
        </p:sp>
        <p:sp>
          <p:nvSpPr>
            <p:cNvPr id="22" name="テキスト ボックス 10">
              <a:extLst>
                <a:ext uri="{FF2B5EF4-FFF2-40B4-BE49-F238E27FC236}">
                  <a16:creationId xmlns:a16="http://schemas.microsoft.com/office/drawing/2014/main" id="{4097E2EF-4B53-442E-8DE3-16B4F60B4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>
                <a:solidFill>
                  <a:prstClr val="black"/>
                </a:solidFill>
                <a:latin typeface="Arial" pitchFamily="34" charset="0"/>
                <a:cs typeface="ＭＳ Ｐゴシック" pitchFamily="50" charset="-128"/>
              </a:endParaRPr>
            </a:p>
          </p:txBody>
        </p:sp>
      </p:grp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2C26EA-C4BA-4BC2-8ED4-CDDE91DF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29F5D566-453A-4B27-8061-A0A0A48DE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55175"/>
            <a:ext cx="8784976" cy="4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出典</a:t>
            </a:r>
            <a:r>
              <a:rPr lang="zh-TW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：</a:t>
            </a:r>
            <a:r>
              <a:rPr lang="en-US" altLang="ja-JP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2015</a:t>
            </a: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年までは</a:t>
            </a:r>
            <a:r>
              <a:rPr lang="zh-TW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厚生労働省「人口動態統計」</a:t>
            </a:r>
            <a:r>
              <a:rPr lang="ja-JP" altLang="en-US" sz="1000" dirty="0" err="1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、</a:t>
            </a: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総務省「国勢調査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」。</a:t>
            </a:r>
            <a:r>
              <a:rPr lang="en-US" altLang="ja-JP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2020</a:t>
            </a: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年以降の合計特殊出生率は</a:t>
            </a:r>
            <a:r>
              <a:rPr lang="ja-JP" altLang="ja-JP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国立社会保障・人口問題研究所</a:t>
            </a: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「日本の将来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推計</a:t>
            </a:r>
            <a:endParaRPr lang="en-US" altLang="ja-JP" sz="1000" dirty="0" smtClean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　　　 人口</a:t>
            </a:r>
            <a:r>
              <a:rPr lang="en-US" altLang="ja-JP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(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平成</a:t>
            </a:r>
            <a:r>
              <a:rPr lang="en-US" altLang="ja-JP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29</a:t>
            </a: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推計</a:t>
            </a:r>
            <a:r>
              <a:rPr lang="en-US" altLang="ja-JP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)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」「日本の地域別将来推計人口</a:t>
            </a:r>
            <a:r>
              <a:rPr lang="en-US" altLang="ja-JP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(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平成</a:t>
            </a:r>
            <a:r>
              <a:rPr lang="en-US" altLang="ja-JP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30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年推計</a:t>
            </a:r>
            <a:r>
              <a:rPr lang="en-US" altLang="ja-JP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)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」、</a:t>
            </a:r>
            <a:r>
              <a:rPr lang="en-US" altLang="ja-JP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年以降の出生数は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「大阪府の将来推計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人口に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ついて（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月）」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おける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大阪府の人口推計（ケース２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）に基づく大阪府政策企画部推計。</a:t>
            </a:r>
            <a:endParaRPr lang="ja-JP" altLang="en-US" sz="10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11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自然増減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0" y="538079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■出生数と死亡数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575847-CB7C-4081-B670-D45DF891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0E78621-0C1B-4E9F-9F9E-9AF2E8E762FC}"/>
              </a:ext>
            </a:extLst>
          </p:cNvPr>
          <p:cNvSpPr/>
          <p:nvPr/>
        </p:nvSpPr>
        <p:spPr>
          <a:xfrm>
            <a:off x="251519" y="981429"/>
            <a:ext cx="8640961" cy="830997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○出生数が減少する一方で、</a:t>
            </a:r>
            <a:r>
              <a:rPr lang="ja-JP" altLang="en-US" sz="1600" b="1" u="sng" dirty="0">
                <a:solidFill>
                  <a:prstClr val="black"/>
                </a:solidFill>
                <a:latin typeface="Meiryo UI"/>
                <a:ea typeface="Meiryo UI"/>
              </a:rPr>
              <a:t>死亡数は増加傾向。</a:t>
            </a:r>
            <a:endParaRPr lang="en-US" altLang="ja-JP" sz="1600" b="1" u="sng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80000" indent="-457200" algn="just"/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</a:rPr>
              <a:t>○</a:t>
            </a:r>
            <a:r>
              <a:rPr lang="en-US" altLang="ja-JP" sz="1600" b="1" u="sng" dirty="0">
                <a:solidFill>
                  <a:prstClr val="black"/>
                </a:solidFill>
                <a:latin typeface="Meiryo UI"/>
                <a:ea typeface="Meiryo UI"/>
              </a:rPr>
              <a:t>2010</a:t>
            </a:r>
            <a:r>
              <a:rPr lang="ja-JP" altLang="en-US" sz="1600" b="1" u="sng" dirty="0">
                <a:solidFill>
                  <a:prstClr val="black"/>
                </a:solidFill>
                <a:latin typeface="Meiryo UI"/>
                <a:ea typeface="Meiryo UI"/>
              </a:rPr>
              <a:t>年には、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</a:rPr>
              <a:t>死亡数が出生数を上回る</a:t>
            </a:r>
            <a:r>
              <a:rPr lang="ja-JP" altLang="en-US" sz="1600" b="1" u="sng" dirty="0">
                <a:solidFill>
                  <a:prstClr val="black"/>
                </a:solidFill>
                <a:latin typeface="Meiryo UI"/>
                <a:ea typeface="Meiryo UI"/>
              </a:rPr>
              <a:t>「自然減少」に転じた。</a:t>
            </a:r>
            <a:endParaRPr lang="en-US" altLang="ja-JP" sz="1600" b="1" u="sng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80000" indent="-457200" algn="just"/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○死亡数は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2025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</a:rPr>
              <a:t>年には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</a:rPr>
              <a:t>10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</a:rPr>
              <a:t>万人を超え、</a:t>
            </a:r>
            <a:r>
              <a:rPr lang="ja-JP" altLang="en-US" sz="1600" b="1" u="sng" dirty="0">
                <a:solidFill>
                  <a:prstClr val="black"/>
                </a:solidFill>
                <a:latin typeface="Meiryo UI"/>
                <a:ea typeface="Meiryo UI"/>
              </a:rPr>
              <a:t>ピークが見込まれる</a:t>
            </a:r>
            <a:r>
              <a:rPr lang="en-US" altLang="ja-JP" sz="1600" b="1" u="sng" dirty="0">
                <a:solidFill>
                  <a:prstClr val="black"/>
                </a:solidFill>
                <a:latin typeface="Meiryo UI"/>
                <a:ea typeface="Meiryo UI"/>
              </a:rPr>
              <a:t>2040</a:t>
            </a:r>
            <a:r>
              <a:rPr lang="ja-JP" altLang="en-US" sz="1600" b="1" u="sng" dirty="0">
                <a:solidFill>
                  <a:prstClr val="black"/>
                </a:solidFill>
                <a:latin typeface="Meiryo UI"/>
                <a:ea typeface="Meiryo UI"/>
              </a:rPr>
              <a:t>年には約</a:t>
            </a:r>
            <a:r>
              <a:rPr lang="en-US" altLang="ja-JP" sz="1600" b="1" u="sng" dirty="0">
                <a:solidFill>
                  <a:prstClr val="black"/>
                </a:solidFill>
                <a:latin typeface="Meiryo UI"/>
                <a:ea typeface="Meiryo UI"/>
              </a:rPr>
              <a:t>11.7</a:t>
            </a:r>
            <a:r>
              <a:rPr lang="ja-JP" altLang="en-US" sz="1600" b="1" u="sng" dirty="0">
                <a:solidFill>
                  <a:prstClr val="black"/>
                </a:solidFill>
                <a:latin typeface="Meiryo UI"/>
                <a:ea typeface="Meiryo UI"/>
              </a:rPr>
              <a:t>万人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</a:rPr>
              <a:t>となる見込み。</a:t>
            </a:r>
            <a:endParaRPr lang="en-US" altLang="ja-JP" sz="160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49" y="2368915"/>
            <a:ext cx="7206097" cy="3767655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29F5D566-453A-4B27-8061-A0A0A48DE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69" y="6467173"/>
            <a:ext cx="8784976" cy="32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出典</a:t>
            </a:r>
            <a:r>
              <a:rPr lang="zh-TW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：</a:t>
            </a:r>
            <a:r>
              <a:rPr lang="en-US" altLang="ja-JP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2015</a:t>
            </a: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年までは</a:t>
            </a:r>
            <a:r>
              <a:rPr lang="zh-TW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厚生労働省「人口動態統計</a:t>
            </a:r>
            <a:r>
              <a:rPr lang="zh-TW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」</a:t>
            </a:r>
            <a:r>
              <a:rPr lang="ja-JP" altLang="en-US" sz="1000" dirty="0" err="1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。</a:t>
            </a:r>
            <a:r>
              <a:rPr lang="en-US" altLang="ja-JP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年以降は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「大阪府の将来推計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人口に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ついて（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月）」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における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大阪府の人口推計（ケース２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に基づく大阪府政策企画部推計。</a:t>
            </a:r>
            <a:endParaRPr lang="ja-JP" altLang="en-US" sz="10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03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自然増減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-15696" y="56751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lang="en-US" altLang="ja-JP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生涯未婚率の推移</a:t>
            </a:r>
            <a:r>
              <a:rPr lang="en-US" altLang="ja-JP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未婚化①</a:t>
            </a:r>
            <a:r>
              <a:rPr lang="en-US" altLang="ja-JP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51520" y="927556"/>
            <a:ext cx="8640960" cy="57654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○近年、全国的に高くなっているが、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大阪府の女性は、全国を上回る高さで推移。</a:t>
            </a:r>
            <a:endParaRPr kumimoji="1" lang="en-US" altLang="ja-JP" sz="16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年では、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男性で約</a:t>
            </a:r>
            <a:r>
              <a:rPr kumimoji="1" lang="en-US" altLang="ja-JP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4.5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人に</a:t>
            </a:r>
            <a:r>
              <a:rPr kumimoji="1" lang="en-US" altLang="ja-JP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人、女性で約</a:t>
            </a:r>
            <a:r>
              <a:rPr kumimoji="1" lang="en-US" altLang="ja-JP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6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人に一人が生涯未婚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となっている。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D855501-DC14-4C64-9E7F-BA946E99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60" y="1620889"/>
            <a:ext cx="8114479" cy="4529721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64CA51CF-7673-4288-B9E1-82835F4CD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504648"/>
            <a:ext cx="8623745" cy="1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出典</a:t>
            </a:r>
            <a:r>
              <a:rPr lang="zh-TW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：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国立社会保障・人口問題研究所「人口統計資料集」</a:t>
            </a:r>
            <a:endParaRPr lang="ja-JP" altLang="en-US" sz="10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64CA51CF-7673-4288-B9E1-82835F4CD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3" y="1655520"/>
            <a:ext cx="4032448" cy="20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2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注）生涯未婚率とは、</a:t>
            </a:r>
            <a:r>
              <a:rPr lang="en-US" altLang="ja-JP" sz="12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50</a:t>
            </a:r>
            <a:r>
              <a:rPr lang="ja-JP" altLang="en-US" sz="12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歳までに</a:t>
            </a:r>
            <a:r>
              <a:rPr lang="en-US" altLang="ja-JP" sz="12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1</a:t>
            </a:r>
            <a:r>
              <a:rPr lang="ja-JP" altLang="en-US" sz="12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度も結婚しない人の割合。</a:t>
            </a:r>
            <a:endParaRPr lang="ja-JP" altLang="en-US" sz="12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54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362" y="4149080"/>
            <a:ext cx="4578493" cy="240812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自然増減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0" y="584469"/>
            <a:ext cx="91079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未婚者の結婚に対する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意識（全国）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未婚化②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82078" y="985411"/>
            <a:ext cx="8615340" cy="57138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kumimoji="1" lang="ja-JP" altLang="en-US" sz="160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近年男女差が開きつつあるが、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男性・女性ともに、</a:t>
            </a:r>
            <a:r>
              <a:rPr kumimoji="1" lang="en-US" altLang="ja-JP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85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％以上が「いずれ結婚するつもり」と回答。</a:t>
            </a:r>
            <a:endParaRPr kumimoji="1" lang="en-US" altLang="ja-JP" sz="16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○独身でとどまっている理由は、男性・女性ともに「適当な相手にめぐり合わないから」が最も多い。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4AB1A007-5434-4AEE-ACC5-51F4DFE9A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78" y="6641534"/>
            <a:ext cx="3569842" cy="1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出典：国立社会保障・人口問題研究所「出生動向基本調査」</a:t>
            </a:r>
            <a:endParaRPr lang="ja-JP" altLang="en-US" sz="10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4AB1A007-5434-4AEE-ACC5-51F4DFE9A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32864"/>
            <a:ext cx="2952328" cy="4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◇未婚者のうち「いずれ結婚するつもり」と答えた者の割合（</a:t>
            </a:r>
            <a:r>
              <a:rPr lang="en-US" altLang="ja-JP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18</a:t>
            </a:r>
            <a:r>
              <a:rPr lang="ja-JP" altLang="en-US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～</a:t>
            </a:r>
            <a:r>
              <a:rPr lang="en-US" altLang="ja-JP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34</a:t>
            </a:r>
            <a:r>
              <a:rPr lang="ja-JP" altLang="en-US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歳）</a:t>
            </a:r>
            <a:endParaRPr lang="ja-JP" altLang="en-US" sz="14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4AB1A007-5434-4AEE-ACC5-51F4DFE9A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782743"/>
            <a:ext cx="2705746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◇</a:t>
            </a:r>
            <a:r>
              <a:rPr lang="ja-JP" altLang="en-US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独身でいる理由（</a:t>
            </a:r>
            <a:r>
              <a:rPr lang="en-US" altLang="ja-JP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2015</a:t>
            </a:r>
            <a:r>
              <a:rPr lang="ja-JP" altLang="en-US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年）</a:t>
            </a:r>
            <a:endParaRPr lang="ja-JP" altLang="en-US" sz="14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4D0F50-9DED-41CA-852F-6635AF97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00465"/>
            <a:ext cx="4431217" cy="2456744"/>
          </a:xfrm>
          <a:prstGeom prst="rect">
            <a:avLst/>
          </a:prstGeom>
        </p:spPr>
      </p:pic>
      <p:sp>
        <p:nvSpPr>
          <p:cNvPr id="16" name="Text Box 3">
            <a:extLst>
              <a:ext uri="{FF2B5EF4-FFF2-40B4-BE49-F238E27FC236}">
                <a16:creationId xmlns:a16="http://schemas.microsoft.com/office/drawing/2014/main" id="{4AB1A007-5434-4AEE-ACC5-51F4DFE9A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74" y="4149080"/>
            <a:ext cx="1359098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en-US" altLang="ja-JP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【</a:t>
            </a:r>
            <a:r>
              <a:rPr lang="ja-JP" altLang="en-US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男性</a:t>
            </a:r>
            <a:r>
              <a:rPr lang="en-US" altLang="ja-JP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】</a:t>
            </a:r>
            <a:endParaRPr lang="ja-JP" altLang="en-US" sz="14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4AB1A007-5434-4AEE-ACC5-51F4DFE9A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159" y="4149080"/>
            <a:ext cx="1359098" cy="2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en-US" altLang="ja-JP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女</a:t>
            </a:r>
            <a:r>
              <a:rPr lang="ja-JP" altLang="en-US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性</a:t>
            </a:r>
            <a:r>
              <a:rPr lang="en-US" altLang="ja-JP" sz="14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】</a:t>
            </a:r>
            <a:endParaRPr lang="ja-JP" altLang="en-US" sz="14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558" y="1636859"/>
            <a:ext cx="5011346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自然増減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25302" y="584684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平均初婚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年齢と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第１子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出生時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の母親の年齢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の推移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晩婚化と晩産化</a:t>
            </a:r>
            <a:r>
              <a:rPr lang="en-US" altLang="ja-JP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21822" y="961892"/>
            <a:ext cx="8663844" cy="63212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平均初婚年齢は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、男女ともに上昇傾向にあったが、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年をピークにほぼ横ばい。</a:t>
            </a:r>
            <a:endParaRPr lang="en-US" altLang="ja-JP" sz="1600" b="1" u="sng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〇平均初婚年齢とともに上昇してきた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第１子出生時の母親の年齢も、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年から横ばい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となっている。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3688CC1-168C-4379-B4D0-E4C38E0E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11A2EDE6-6A6F-4335-9C3A-419BD2E9B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89" y="6580018"/>
            <a:ext cx="2535411" cy="1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出典</a:t>
            </a:r>
            <a:r>
              <a:rPr lang="zh-TW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：</a:t>
            </a: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厚生労働省「人口動態統計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」</a:t>
            </a:r>
            <a:endParaRPr lang="ja-JP" altLang="en-US" sz="10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43" y="2204865"/>
            <a:ext cx="8160923" cy="388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43801"/>
              </p:ext>
            </p:extLst>
          </p:nvPr>
        </p:nvGraphicFramePr>
        <p:xfrm>
          <a:off x="971600" y="548680"/>
          <a:ext cx="7416824" cy="61568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098">
                <a:tc>
                  <a:txBody>
                    <a:bodyPr/>
                    <a:lstStyle/>
                    <a:p>
                      <a:r>
                        <a:rPr kumimoji="1" lang="ja-JP" altLang="en-US" sz="2000" b="0" dirty="0"/>
                        <a:t>はじめに</a:t>
                      </a:r>
                      <a:endParaRPr kumimoji="1" lang="ja-JP" altLang="en-US" sz="2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0" dirty="0"/>
                        <a:t>・・</a:t>
                      </a:r>
                      <a:r>
                        <a:rPr kumimoji="1" lang="ja-JP" altLang="en-US" sz="2000" b="0" dirty="0" smtClean="0"/>
                        <a:t>・　２</a:t>
                      </a:r>
                      <a:endParaRPr kumimoji="1" lang="ja-JP" altLang="en-US" sz="2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98">
                <a:tc>
                  <a:txBody>
                    <a:bodyPr/>
                    <a:lstStyle/>
                    <a:p>
                      <a:r>
                        <a:rPr kumimoji="1" lang="ja-JP" altLang="en-US" sz="2000" b="0" dirty="0"/>
                        <a:t>１　総人口</a:t>
                      </a:r>
                      <a:endParaRPr kumimoji="1" lang="ja-JP" altLang="en-US" sz="2000" b="0" dirty="0">
                        <a:latin typeface="+mn-lt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0" dirty="0"/>
                        <a:t>・・</a:t>
                      </a:r>
                      <a:r>
                        <a:rPr kumimoji="1" lang="ja-JP" altLang="en-US" sz="2000" b="0" dirty="0" smtClean="0"/>
                        <a:t>・　３</a:t>
                      </a:r>
                      <a:endParaRPr kumimoji="1" lang="ja-JP" altLang="en-US" sz="2000" b="0" dirty="0">
                        <a:latin typeface="+mn-lt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98">
                <a:tc>
                  <a:txBody>
                    <a:bodyPr/>
                    <a:lstStyle/>
                    <a:p>
                      <a:r>
                        <a:rPr kumimoji="1" lang="ja-JP" altLang="en-US" sz="2000" b="0" dirty="0"/>
                        <a:t>２　自然増減</a:t>
                      </a:r>
                      <a:endParaRPr kumimoji="1" lang="ja-JP" altLang="en-US" sz="2000" b="0" dirty="0">
                        <a:latin typeface="+mn-lt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0" dirty="0"/>
                        <a:t>・</a:t>
                      </a:r>
                      <a:r>
                        <a:rPr kumimoji="1" lang="ja-JP" altLang="en-US" sz="2000" b="0" dirty="0" smtClean="0"/>
                        <a:t>・・１４</a:t>
                      </a:r>
                      <a:endParaRPr kumimoji="1" lang="ja-JP" altLang="en-US" sz="2000" b="0" dirty="0">
                        <a:latin typeface="+mn-lt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98">
                <a:tc>
                  <a:txBody>
                    <a:bodyPr/>
                    <a:lstStyle/>
                    <a:p>
                      <a:r>
                        <a:rPr kumimoji="1" lang="ja-JP" altLang="en-US" sz="2000" b="0" dirty="0"/>
                        <a:t>３　社会増減</a:t>
                      </a:r>
                      <a:endParaRPr kumimoji="1" lang="en-US" altLang="ja-JP" sz="2000" b="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0" dirty="0"/>
                        <a:t>・</a:t>
                      </a:r>
                      <a:r>
                        <a:rPr kumimoji="1" lang="ja-JP" altLang="en-US" sz="2000" b="0" dirty="0" smtClean="0"/>
                        <a:t>・・１９</a:t>
                      </a:r>
                      <a:endParaRPr kumimoji="1" lang="ja-JP" altLang="en-US" sz="2000" b="0" dirty="0">
                        <a:latin typeface="+mn-lt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98"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latin typeface="+mn-lt"/>
                          <a:ea typeface="+mn-ea"/>
                          <a:cs typeface="Meiryo UI" panose="020B0604030504040204" pitchFamily="50" charset="-128"/>
                        </a:rPr>
                        <a:t>４　地域別人口</a:t>
                      </a:r>
                      <a:endParaRPr kumimoji="1" lang="ja-JP" altLang="en-US" sz="2000" b="0" dirty="0">
                        <a:latin typeface="+mn-lt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latin typeface="+mn-lt"/>
                          <a:ea typeface="+mn-ea"/>
                          <a:cs typeface="Meiryo UI" panose="020B0604030504040204" pitchFamily="50" charset="-128"/>
                        </a:rPr>
                        <a:t>・・・２７</a:t>
                      </a:r>
                      <a:endParaRPr kumimoji="1" lang="ja-JP" altLang="en-US" sz="2000" b="0" dirty="0">
                        <a:latin typeface="+mn-lt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1037285"/>
                  </a:ext>
                </a:extLst>
              </a:tr>
              <a:tr h="684098">
                <a:tc>
                  <a:txBody>
                    <a:bodyPr/>
                    <a:lstStyle/>
                    <a:p>
                      <a:r>
                        <a:rPr kumimoji="1" lang="ja-JP" altLang="en-US" sz="2000" b="0" dirty="0"/>
                        <a:t>５　</a:t>
                      </a:r>
                      <a:r>
                        <a:rPr kumimoji="1" lang="ja-JP" altLang="en-US" sz="2000" b="0" dirty="0" smtClean="0"/>
                        <a:t>昼間人口</a:t>
                      </a:r>
                      <a:endParaRPr kumimoji="1" lang="ja-JP" altLang="en-US" sz="2000" b="0" dirty="0">
                        <a:latin typeface="+mn-lt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/>
                        <a:t>・・・２９</a:t>
                      </a:r>
                      <a:endParaRPr kumimoji="1" lang="ja-JP" altLang="en-US" sz="2000" b="0" dirty="0">
                        <a:latin typeface="+mn-lt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98">
                <a:tc>
                  <a:txBody>
                    <a:bodyPr/>
                    <a:lstStyle/>
                    <a:p>
                      <a:r>
                        <a:rPr kumimoji="1" lang="ja-JP" altLang="en-US" sz="2000" b="0" dirty="0"/>
                        <a:t>６　</a:t>
                      </a:r>
                      <a:r>
                        <a:rPr kumimoji="1" lang="ja-JP" altLang="en-US" sz="2000" b="0" dirty="0" smtClean="0"/>
                        <a:t>交流人口</a:t>
                      </a:r>
                      <a:endParaRPr kumimoji="1" lang="en-US" altLang="ja-JP" sz="2000" b="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0" dirty="0"/>
                        <a:t>・</a:t>
                      </a:r>
                      <a:r>
                        <a:rPr kumimoji="1" lang="ja-JP" altLang="en-US" sz="2000" b="0" dirty="0" smtClean="0"/>
                        <a:t>・・３１</a:t>
                      </a:r>
                      <a:endParaRPr kumimoji="1" lang="ja-JP" altLang="en-US" sz="2000" b="0" dirty="0">
                        <a:latin typeface="+mn-lt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98"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/>
                        <a:t>７　外国人人口（現状の把握）</a:t>
                      </a:r>
                      <a:endParaRPr kumimoji="1" lang="ja-JP" altLang="en-US" sz="2000" b="0" dirty="0">
                        <a:latin typeface="+mn-lt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0" dirty="0" smtClean="0"/>
                        <a:t>・・・３６</a:t>
                      </a:r>
                      <a:endParaRPr kumimoji="1" lang="ja-JP" altLang="en-US" sz="2000" b="0" dirty="0">
                        <a:latin typeface="+mn-lt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84098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まとめ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 smtClean="0"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・</a:t>
                      </a:r>
                      <a:r>
                        <a:rPr kumimoji="1" lang="ja-JP" altLang="en-US" sz="2000" smtClean="0"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・・４４</a:t>
                      </a:r>
                      <a:endParaRPr kumimoji="1" lang="ja-JP" altLang="en-US" sz="2000" dirty="0"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23528" y="11448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目　　　　次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C99964-4E30-4673-8EA6-EA2E4D7C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06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09" y="1923566"/>
            <a:ext cx="8595499" cy="472616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社会増減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9528" y="56751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■大阪府</a:t>
            </a:r>
            <a:r>
              <a:rPr lang="ja-JP" altLang="en-US" sz="2000" dirty="0" err="1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ー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対全国の転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出入状況の推移（日本人のみ）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51520" y="927556"/>
            <a:ext cx="8640960" cy="86263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1976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以降、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1995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を除き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、一貫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して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転出超過。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〇東日本大震災の影響等で、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2011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年に転入超過へ転じて以降は、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年を除き、社会増の傾向。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年では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5,197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人の転入超過）。</a:t>
            </a:r>
            <a:endParaRPr lang="ja-JP" altLang="en-US" sz="16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916104B-B5A0-48D9-BE09-751D1784E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05" y="6649735"/>
            <a:ext cx="4572000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出典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：総務省</a:t>
            </a: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「住民基本台帳人口移動報告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」</a:t>
            </a:r>
            <a:endParaRPr lang="ja-JP" altLang="ja-JP" sz="10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405357-BF00-4AB9-88FC-E88BE75E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19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社会増減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-14691" y="561552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■大阪府</a:t>
            </a:r>
            <a:r>
              <a:rPr kumimoji="1" lang="ja-JP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ー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対全国の転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出入状況の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内訳：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圏域単位（日本人のみ）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51520" y="921592"/>
            <a:ext cx="8640960" cy="71299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○関西圏をはじめ幅広い地方から人口が転入する一方で、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東京圏へ転出する傾向が継続。</a:t>
            </a:r>
            <a:endParaRPr kumimoji="1" lang="en-US" altLang="ja-JP" sz="16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年は、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東京圏への転出が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43,674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人・転入が</a:t>
            </a:r>
            <a:r>
              <a:rPr lang="en-US" altLang="ja-JP" sz="160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32,075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人で、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11,599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人の転出超過。</a:t>
            </a:r>
            <a:endParaRPr kumimoji="1" lang="en-US" altLang="ja-JP" sz="16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5F650D-2A44-4094-9E04-E7A4551F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99210" y="1784206"/>
            <a:ext cx="3844790" cy="1035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kumimoji="1" lang="en-US" altLang="ja-JP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l"/>
            <a:r>
              <a:rPr kumimoji="1"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北海道・東北：北海道 青森県 岩手県 宮城県 秋田県 山形県 福島県 </a:t>
            </a:r>
            <a:endParaRPr kumimoji="1"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関東・甲信越：茨城県 栃木県 群馬県 </a:t>
            </a:r>
            <a:r>
              <a:rPr kumimoji="1" lang="ja-JP" alt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埼玉県 千葉県 東京都 神奈川県 新潟県山梨県 長野県 </a:t>
            </a:r>
            <a:endParaRPr kumimoji="1"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東海・北陸：</a:t>
            </a:r>
            <a:r>
              <a:rPr kumimoji="1" lang="ja-JP" alt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富山県 石川県 福井県 岐阜県 静岡県 愛知県 </a:t>
            </a:r>
            <a:r>
              <a:rPr kumimoji="1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三重県</a:t>
            </a:r>
            <a:endParaRPr kumimoji="1"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関西圏： 滋賀県 京都府 大阪府 兵庫県 奈良県 和歌山県 </a:t>
            </a:r>
            <a:endParaRPr kumimoji="1"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中国・四国：鳥取県 島根県 岡山県 広島県 山口県 徳島県 香川県 愛媛県 高知県 </a:t>
            </a:r>
            <a:endParaRPr kumimoji="1"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7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九州・沖縄：福岡県 佐賀県 長崎県 熊本県 大分県 宮崎県 鹿児島県 沖縄県 </a:t>
            </a:r>
            <a:endParaRPr kumimoji="1" lang="en-US" altLang="ja-JP" sz="7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東京圏：埼玉県 千葉県 東京都 神奈川県 </a:t>
            </a:r>
            <a:endParaRPr kumimoji="1" lang="en-US" altLang="ja-JP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08414"/>
            <a:ext cx="7632848" cy="425875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51520" y="6542097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出典：総務省「住民基本台帳人口移動報告」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4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社会増減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0" y="570828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■大阪府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－対東京圏の転出入状況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日本人のみ）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916104B-B5A0-48D9-BE09-751D1784E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579203"/>
            <a:ext cx="3584359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出典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：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総務省「住民基本台帳人口移動報告」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54412A-34A4-43B4-A65B-853A4849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51520" y="921591"/>
            <a:ext cx="8640960" cy="57514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○東京圏へは、一貫して転出超過。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年の転出超過数は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11,599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人と、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近年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万人を超える水準で横ばい。</a:t>
            </a:r>
            <a:endParaRPr kumimoji="1" lang="en-US" altLang="ja-JP" sz="16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236896"/>
            <a:ext cx="9032808" cy="32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社会増減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53752" y="581708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■年齢階層別転出入超過数（日本人のみ）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51520" y="978821"/>
            <a:ext cx="8640960" cy="8090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24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は男性・女性とも転入超過。男性に比べ、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女性の転入者数が多い。</a:t>
            </a:r>
            <a:endParaRPr lang="en-US" altLang="ja-JP" sz="1600" b="1" u="sng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○他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の年代はおおむね転出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超過傾向。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０～</a:t>
            </a:r>
            <a:r>
              <a:rPr lang="en-US" altLang="ja-JP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14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歳・</a:t>
            </a:r>
            <a:r>
              <a:rPr lang="en-US" altLang="ja-JP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1600" b="1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b="1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39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歳・</a:t>
            </a:r>
            <a:r>
              <a:rPr lang="en-US" altLang="ja-JP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60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74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歳に転出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超過の山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があるものの、総数は減少傾向。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F8B18E4E-1CF3-4AA6-8E96-67646222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98905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◇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男性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61248" y="198905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◇女性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756" y="654416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出典：総務省「住民基本台帳人口移動報告」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6" y="3493875"/>
            <a:ext cx="4578492" cy="27434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503" y="2296837"/>
            <a:ext cx="4477001" cy="39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社会増減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0" y="570828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大阪府から東京圏への転出理由（年代別）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男性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54412A-34A4-43B4-A65B-853A4849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48147" y="919855"/>
            <a:ext cx="8647706" cy="105769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○東京圏への転出原因を年代別に見ると、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代前半は就職が多く、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代前半～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代は年齢が上がる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につれ、転職・転勤が増える傾向。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年前と比較すると、全体的には傾向があまり変わらないものの、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代後半で進学が減って就職が増え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ている。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8147" y="6477440"/>
            <a:ext cx="4452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ターンに関する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アンケート」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2885" t="8729" r="2848" b="4047"/>
          <a:stretch/>
        </p:blipFill>
        <p:spPr>
          <a:xfrm>
            <a:off x="5076056" y="4581128"/>
            <a:ext cx="3780829" cy="2175272"/>
          </a:xfrm>
          <a:prstGeom prst="rect">
            <a:avLst/>
          </a:prstGeom>
        </p:spPr>
      </p:pic>
      <p:sp>
        <p:nvSpPr>
          <p:cNvPr id="17" name="楕円 16"/>
          <p:cNvSpPr/>
          <p:nvPr/>
        </p:nvSpPr>
        <p:spPr>
          <a:xfrm>
            <a:off x="8100392" y="4869160"/>
            <a:ext cx="368458" cy="26196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564904"/>
            <a:ext cx="4985759" cy="2952328"/>
          </a:xfrm>
          <a:prstGeom prst="rect">
            <a:avLst/>
          </a:prstGeom>
        </p:spPr>
      </p:pic>
      <p:sp>
        <p:nvSpPr>
          <p:cNvPr id="16" name="楕円 15"/>
          <p:cNvSpPr/>
          <p:nvPr/>
        </p:nvSpPr>
        <p:spPr>
          <a:xfrm>
            <a:off x="2627784" y="2780928"/>
            <a:ext cx="1122367" cy="43204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/>
          <p:nvPr/>
        </p:nvSpPr>
        <p:spPr>
          <a:xfrm>
            <a:off x="1259631" y="3648223"/>
            <a:ext cx="3428389" cy="107692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3130" y="2172684"/>
            <a:ext cx="1671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◇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年３月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52885" y="4351341"/>
            <a:ext cx="1357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◇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2015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年９月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47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社会増減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0" y="570828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大阪府から東京圏への転出理由（年代別）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女性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54412A-34A4-43B4-A65B-853A4849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48147" y="919855"/>
            <a:ext cx="8647706" cy="87111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代後半と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代前半で結婚、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代後半で親・配偶者の就職・転職・転勤が最も大きな割合となって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いる。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年前と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比較すると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50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代以上で、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家族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の都合が減り、転勤が最も大きな割合となっている。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4098" t="12362" r="2979" b="3400"/>
          <a:stretch/>
        </p:blipFill>
        <p:spPr>
          <a:xfrm>
            <a:off x="5148064" y="4661812"/>
            <a:ext cx="3672408" cy="207955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35991" y="6526625"/>
            <a:ext cx="2823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ターンに関する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アンケート」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592638" y="6249838"/>
            <a:ext cx="499120" cy="229861"/>
          </a:xfrm>
          <a:prstGeom prst="round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26" y="2580048"/>
            <a:ext cx="4942130" cy="2926493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971600" y="4653136"/>
            <a:ext cx="2003014" cy="288032"/>
          </a:xfrm>
          <a:prstGeom prst="round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3130" y="2172684"/>
            <a:ext cx="1671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◇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年３月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52885" y="4351341"/>
            <a:ext cx="1511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◇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2015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年９月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32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社会増減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0" y="570828"/>
            <a:ext cx="91440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出生者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の動向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916104B-B5A0-48D9-BE09-751D1784E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649244"/>
            <a:ext cx="5161384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出典：国立社会保障・人口問題研究所「第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8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回人口移動調査」</a:t>
            </a:r>
            <a:endParaRPr kumimoji="1" lang="ja-JP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54412A-34A4-43B4-A65B-853A4849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48147" y="919855"/>
            <a:ext cx="8647706" cy="105769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○大阪府の出生者は、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U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ターン率が近隣府県出生者よりも低い。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また、その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約半数は、府外への移動</a:t>
            </a:r>
            <a:endParaRPr lang="en-US" altLang="ja-JP" sz="1600" b="1" u="sng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経験がない。</a:t>
            </a:r>
            <a:endParaRPr lang="en-US" altLang="ja-JP" sz="1600" b="1" u="sng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〇愛知県や、東京への通勤圏である埼玉・千葉・神奈川県の出生者は、県外移動経験がない人の割合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が高い。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660" y="2562227"/>
            <a:ext cx="6120680" cy="372366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19572" y="2245322"/>
            <a:ext cx="313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◇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出生地別 県外移動歴の状況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　社会増減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9494" y="550209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■自然増減・社会増減の推移（散布図）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44774" y="910250"/>
            <a:ext cx="8647706" cy="46025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○近年、大阪府・東京圏とも自然減となっているが、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東京圏では社会減がほぼ生じていない。</a:t>
            </a:r>
            <a:endParaRPr lang="en-US" altLang="ja-JP" sz="1600" b="1" u="sng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b="1" u="sng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187440" y="1878248"/>
            <a:ext cx="3751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DE222E80-F6DB-4EFF-8A46-377A2BAA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57" y="6551712"/>
            <a:ext cx="6470848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出典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：「地域経済分析システム（</a:t>
            </a:r>
            <a:r>
              <a:rPr lang="en-US" altLang="ja-JP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RESAS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）」より大阪府政策企画部作成</a:t>
            </a:r>
            <a:endParaRPr lang="en-US" altLang="ja-JP" sz="10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4788024" y="1884161"/>
            <a:ext cx="3751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東京圏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6" y="2286080"/>
            <a:ext cx="4599259" cy="38365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959" y="2286080"/>
            <a:ext cx="4524545" cy="37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地域別人口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9494" y="550209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■地域別人口の推移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44774" y="910249"/>
            <a:ext cx="8647706" cy="4402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2020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年に北大阪地域や大阪市域で増加があるものの、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それ以降すべての地域で減少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見込まれる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27</a:t>
            </a:fld>
            <a:endParaRPr lang="ja-JP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98" y="2240147"/>
            <a:ext cx="30963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"/>
          <a:stretch/>
        </p:blipFill>
        <p:spPr bwMode="auto">
          <a:xfrm>
            <a:off x="1121273" y="1412776"/>
            <a:ext cx="4386831" cy="438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95536" y="5793768"/>
            <a:ext cx="691276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7030A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＜参考＞大阪市地域：大阪市　　北大阪地域：吹田市、高槻市、茨木市、摂津市、島本町、豊中市、池田市、箕面市、豊能町、能勢町</a:t>
            </a:r>
            <a:endParaRPr lang="ja-JP" altLang="en-US" sz="8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　　　　　　東部大阪地域：守口市、枚方市、寝屋川市、大東市、門真市、四條畷市、交野市、八尾市、柏原市、東大阪市</a:t>
            </a:r>
            <a:endParaRPr lang="ja-JP" altLang="en-US" sz="8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　　　　　　南河内地域：富田林市、河内長野市、松原市、羽曳野市、藤井寺市、大阪狭山市、太子町、河南町、千早赤阪村</a:t>
            </a:r>
            <a:endParaRPr lang="ja-JP" altLang="en-US" sz="8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　　　　　　泉州地域：堺市、泉大津市、和泉市、高石市、忠岡町、岸和田市、貝塚市、泉佐野市、泉南市、阪南市、熊取町、田尻町、岬町</a:t>
            </a:r>
            <a:endParaRPr lang="en-US" altLang="ja-JP" sz="8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Century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　</a:t>
            </a:r>
            <a:r>
              <a:rPr lang="ja-JP" altLang="en-US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　　　　　</a:t>
            </a:r>
            <a:r>
              <a:rPr lang="en-US" altLang="ja-JP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※</a:t>
            </a:r>
            <a:r>
              <a:rPr lang="ja-JP" altLang="en-US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　松原市は</a:t>
            </a:r>
            <a:r>
              <a:rPr lang="en-US" altLang="ja-JP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1988</a:t>
            </a:r>
            <a:r>
              <a:rPr lang="ja-JP" altLang="en-US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年に東部大阪地域から南河内地域へ、旧美原町域は</a:t>
            </a:r>
            <a:r>
              <a:rPr lang="en-US" altLang="ja-JP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2005</a:t>
            </a:r>
            <a:r>
              <a:rPr lang="ja-JP" altLang="en-US" sz="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年に南河内地域から泉州地域へ編入されています。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35915" y="2055043"/>
            <a:ext cx="311254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1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◎　</a:t>
            </a:r>
            <a:r>
              <a:rPr lang="ja-JP" altLang="ja-JP" sz="11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地域別人口の</a:t>
            </a:r>
            <a:r>
              <a:rPr lang="ja-JP" altLang="en-US" sz="11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減少率</a:t>
            </a:r>
            <a:r>
              <a:rPr lang="ja-JP" altLang="ja-JP" sz="11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の将来</a:t>
            </a:r>
            <a:r>
              <a:rPr lang="ja-JP" altLang="ja-JP" sz="11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推計</a:t>
            </a:r>
            <a:endParaRPr lang="en-US" altLang="ja-JP" sz="1100" b="1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1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ja-JP" sz="11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1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2015</a:t>
            </a:r>
            <a:r>
              <a:rPr lang="ja-JP" altLang="ja-JP" sz="11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ja-JP" altLang="ja-JP" sz="11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en-US" altLang="ja-JP" sz="11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1.0</a:t>
            </a:r>
            <a:r>
              <a:rPr lang="ja-JP" altLang="ja-JP" sz="11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とした場合）</a:t>
            </a:r>
          </a:p>
        </p:txBody>
      </p:sp>
      <p:sp>
        <p:nvSpPr>
          <p:cNvPr id="12" name="四角形吹き出し 11"/>
          <p:cNvSpPr/>
          <p:nvPr/>
        </p:nvSpPr>
        <p:spPr>
          <a:xfrm>
            <a:off x="257273" y="1825254"/>
            <a:ext cx="864000" cy="214605"/>
          </a:xfrm>
          <a:prstGeom prst="wedgeRectCallout">
            <a:avLst>
              <a:gd name="adj1" fmla="val 69019"/>
              <a:gd name="adj2" fmla="val 26993"/>
            </a:avLst>
          </a:prstGeom>
          <a:solidFill>
            <a:srgbClr val="FFFFFF"/>
          </a:solidFill>
          <a:ln w="38100" cmpd="dbl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大阪市</a:t>
            </a:r>
            <a:r>
              <a:rPr kumimoji="0" lang="ja-JP" altLang="en-US" sz="11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113273" y="3395104"/>
            <a:ext cx="1008000" cy="214605"/>
          </a:xfrm>
          <a:prstGeom prst="wedgeRectCallout">
            <a:avLst>
              <a:gd name="adj1" fmla="val 74059"/>
              <a:gd name="adj2" fmla="val 191447"/>
            </a:avLst>
          </a:prstGeom>
          <a:solidFill>
            <a:srgbClr val="FFFFFF"/>
          </a:solidFill>
          <a:ln w="38100" cmpd="dbl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東部大阪地域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14" name="四角形吹き出し 13"/>
          <p:cNvSpPr/>
          <p:nvPr/>
        </p:nvSpPr>
        <p:spPr>
          <a:xfrm>
            <a:off x="406975" y="3899960"/>
            <a:ext cx="714298" cy="214605"/>
          </a:xfrm>
          <a:prstGeom prst="wedgeRectCallout">
            <a:avLst>
              <a:gd name="adj1" fmla="val 57941"/>
              <a:gd name="adj2" fmla="val 84693"/>
            </a:avLst>
          </a:prstGeom>
          <a:solidFill>
            <a:srgbClr val="FFFFFF"/>
          </a:soli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泉州地域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16" name="四角形吹き出し 15"/>
          <p:cNvSpPr/>
          <p:nvPr/>
        </p:nvSpPr>
        <p:spPr>
          <a:xfrm>
            <a:off x="257273" y="4382792"/>
            <a:ext cx="864000" cy="214605"/>
          </a:xfrm>
          <a:prstGeom prst="wedgeRectCallout">
            <a:avLst>
              <a:gd name="adj1" fmla="val 67916"/>
              <a:gd name="adj2" fmla="val -30706"/>
            </a:avLst>
          </a:prstGeom>
          <a:solidFill>
            <a:srgbClr val="FFFFFF"/>
          </a:solidFill>
          <a:ln w="38100" cmpd="dbl">
            <a:solidFill>
              <a:srgbClr val="CCCC00"/>
            </a:solidFill>
            <a:miter lim="800000"/>
            <a:headEnd/>
            <a:tailEnd/>
          </a:ln>
        </p:spPr>
        <p:txBody>
          <a:bodyPr vert="horz" wrap="squar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北大阪地域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17" name="四角形吹き出し 16"/>
          <p:cNvSpPr/>
          <p:nvPr/>
        </p:nvSpPr>
        <p:spPr>
          <a:xfrm>
            <a:off x="265911" y="5073688"/>
            <a:ext cx="855362" cy="214605"/>
          </a:xfrm>
          <a:prstGeom prst="wedgeRectCallout">
            <a:avLst>
              <a:gd name="adj1" fmla="val 66836"/>
              <a:gd name="adj2" fmla="val -55000"/>
            </a:avLst>
          </a:prstGeom>
          <a:solidFill>
            <a:srgbClr val="FFFFFF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南河内</a:t>
            </a:r>
            <a:r>
              <a:rPr kumimoji="0" lang="ja-JP" altLang="en-US" sz="11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55985" y="1625569"/>
            <a:ext cx="3672408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各地域の将来推計人口は、国推計（</a:t>
            </a:r>
            <a:r>
              <a:rPr lang="en-US" altLang="ja-JP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）より地域別の人口割合を算定し、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府推計（</a:t>
            </a:r>
            <a:r>
              <a:rPr lang="en-US" altLang="ja-JP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）の総人口を按分することにより算定</a:t>
            </a:r>
            <a:endParaRPr lang="en-US" altLang="ja-JP" sz="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78AA22E-FCB1-45B3-87A6-15F3CBAFE844}"/>
              </a:ext>
            </a:extLst>
          </p:cNvPr>
          <p:cNvSpPr txBox="1"/>
          <p:nvPr/>
        </p:nvSpPr>
        <p:spPr>
          <a:xfrm>
            <a:off x="107503" y="6453336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2015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年までは総務省「国勢調査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」。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年以降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は「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大阪府の将来推計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人口について（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月）」に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おける大阪府の人口推計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（ケース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）に基づく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大阪府政策企画部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推計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3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28" y="1742489"/>
            <a:ext cx="2776177" cy="1982984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321" y="1945452"/>
            <a:ext cx="2762310" cy="197877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651" y="4233097"/>
            <a:ext cx="2747651" cy="1968269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167" y="4612094"/>
            <a:ext cx="2768206" cy="2053086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838" y="4040329"/>
            <a:ext cx="2771566" cy="198095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地域別人口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59882" y="589595"/>
            <a:ext cx="8647706" cy="109005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すべての地域で、高齢者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人口の割合が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増加し、</a:t>
            </a:r>
            <a:r>
              <a:rPr lang="ja-JP" altLang="en-US" sz="1600" b="1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生産年齢人口及び年少人口の割合が減少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すると見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込まれる。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○特に、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南河内地域では、</a:t>
            </a:r>
            <a:r>
              <a:rPr lang="en-US" altLang="ja-JP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2045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年に高齢者人口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割を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超えるとともに、生産年齢人口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割を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切り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高齢化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の進展が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見込まれる。</a:t>
            </a:r>
            <a:endParaRPr lang="ja-JP" altLang="en-US" sz="16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67173"/>
            <a:ext cx="2133600" cy="365125"/>
          </a:xfrm>
        </p:spPr>
        <p:txBody>
          <a:bodyPr/>
          <a:lstStyle/>
          <a:p>
            <a:fld id="{468D009E-D4C7-489C-ACD0-30498F6D6B59}" type="slidenum">
              <a:rPr lang="ja-JP" altLang="en-US" smtClean="0"/>
              <a:pPr/>
              <a:t>28</a:t>
            </a:fld>
            <a:endParaRPr lang="ja-JP" altLang="en-US"/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563888" y="2048623"/>
            <a:ext cx="1553531" cy="2395709"/>
            <a:chOff x="8824" y="8248"/>
            <a:chExt cx="1467" cy="2141"/>
          </a:xfrm>
        </p:grpSpPr>
        <p:sp>
          <p:nvSpPr>
            <p:cNvPr id="13" name="Freeform 3"/>
            <p:cNvSpPr>
              <a:spLocks noChangeAspect="1"/>
            </p:cNvSpPr>
            <p:nvPr/>
          </p:nvSpPr>
          <p:spPr bwMode="auto">
            <a:xfrm>
              <a:off x="9328" y="8248"/>
              <a:ext cx="816" cy="872"/>
            </a:xfrm>
            <a:custGeom>
              <a:avLst/>
              <a:gdLst>
                <a:gd name="T0" fmla="*/ 53 w 3755"/>
                <a:gd name="T1" fmla="*/ 80 h 4064"/>
                <a:gd name="T2" fmla="*/ 212 w 3755"/>
                <a:gd name="T3" fmla="*/ 0 h 4064"/>
                <a:gd name="T4" fmla="*/ 477 w 3755"/>
                <a:gd name="T5" fmla="*/ 80 h 4064"/>
                <a:gd name="T6" fmla="*/ 513 w 3755"/>
                <a:gd name="T7" fmla="*/ 424 h 4064"/>
                <a:gd name="T8" fmla="*/ 716 w 3755"/>
                <a:gd name="T9" fmla="*/ 512 h 4064"/>
                <a:gd name="T10" fmla="*/ 884 w 3755"/>
                <a:gd name="T11" fmla="*/ 539 h 4064"/>
                <a:gd name="T12" fmla="*/ 1096 w 3755"/>
                <a:gd name="T13" fmla="*/ 539 h 4064"/>
                <a:gd name="T14" fmla="*/ 1564 w 3755"/>
                <a:gd name="T15" fmla="*/ 707 h 4064"/>
                <a:gd name="T16" fmla="*/ 1626 w 3755"/>
                <a:gd name="T17" fmla="*/ 866 h 4064"/>
                <a:gd name="T18" fmla="*/ 1644 w 3755"/>
                <a:gd name="T19" fmla="*/ 1140 h 4064"/>
                <a:gd name="T20" fmla="*/ 1785 w 3755"/>
                <a:gd name="T21" fmla="*/ 1387 h 4064"/>
                <a:gd name="T22" fmla="*/ 1926 w 3755"/>
                <a:gd name="T23" fmla="*/ 1431 h 4064"/>
                <a:gd name="T24" fmla="*/ 2174 w 3755"/>
                <a:gd name="T25" fmla="*/ 1652 h 4064"/>
                <a:gd name="T26" fmla="*/ 2377 w 3755"/>
                <a:gd name="T27" fmla="*/ 1687 h 4064"/>
                <a:gd name="T28" fmla="*/ 2615 w 3755"/>
                <a:gd name="T29" fmla="*/ 1467 h 4064"/>
                <a:gd name="T30" fmla="*/ 2509 w 3755"/>
                <a:gd name="T31" fmla="*/ 1369 h 4064"/>
                <a:gd name="T32" fmla="*/ 2430 w 3755"/>
                <a:gd name="T33" fmla="*/ 1334 h 4064"/>
                <a:gd name="T34" fmla="*/ 2571 w 3755"/>
                <a:gd name="T35" fmla="*/ 1113 h 4064"/>
                <a:gd name="T36" fmla="*/ 2615 w 3755"/>
                <a:gd name="T37" fmla="*/ 910 h 4064"/>
                <a:gd name="T38" fmla="*/ 3013 w 3755"/>
                <a:gd name="T39" fmla="*/ 1087 h 4064"/>
                <a:gd name="T40" fmla="*/ 2978 w 3755"/>
                <a:gd name="T41" fmla="*/ 1360 h 4064"/>
                <a:gd name="T42" fmla="*/ 3022 w 3755"/>
                <a:gd name="T43" fmla="*/ 1511 h 4064"/>
                <a:gd name="T44" fmla="*/ 3287 w 3755"/>
                <a:gd name="T45" fmla="*/ 1475 h 4064"/>
                <a:gd name="T46" fmla="*/ 3357 w 3755"/>
                <a:gd name="T47" fmla="*/ 1749 h 4064"/>
                <a:gd name="T48" fmla="*/ 3614 w 3755"/>
                <a:gd name="T49" fmla="*/ 1811 h 4064"/>
                <a:gd name="T50" fmla="*/ 3755 w 3755"/>
                <a:gd name="T51" fmla="*/ 2076 h 4064"/>
                <a:gd name="T52" fmla="*/ 3552 w 3755"/>
                <a:gd name="T53" fmla="*/ 2438 h 4064"/>
                <a:gd name="T54" fmla="*/ 3384 w 3755"/>
                <a:gd name="T55" fmla="*/ 2703 h 4064"/>
                <a:gd name="T56" fmla="*/ 3022 w 3755"/>
                <a:gd name="T57" fmla="*/ 3172 h 4064"/>
                <a:gd name="T58" fmla="*/ 2880 w 3755"/>
                <a:gd name="T59" fmla="*/ 3419 h 4064"/>
                <a:gd name="T60" fmla="*/ 2562 w 3755"/>
                <a:gd name="T61" fmla="*/ 3719 h 4064"/>
                <a:gd name="T62" fmla="*/ 2368 w 3755"/>
                <a:gd name="T63" fmla="*/ 3560 h 4064"/>
                <a:gd name="T64" fmla="*/ 2006 w 3755"/>
                <a:gd name="T65" fmla="*/ 3825 h 4064"/>
                <a:gd name="T66" fmla="*/ 1701 w 3755"/>
                <a:gd name="T67" fmla="*/ 3825 h 4064"/>
                <a:gd name="T68" fmla="*/ 1449 w 3755"/>
                <a:gd name="T69" fmla="*/ 4064 h 4064"/>
                <a:gd name="T70" fmla="*/ 1308 w 3755"/>
                <a:gd name="T71" fmla="*/ 3737 h 4064"/>
                <a:gd name="T72" fmla="*/ 1140 w 3755"/>
                <a:gd name="T73" fmla="*/ 3260 h 4064"/>
                <a:gd name="T74" fmla="*/ 1043 w 3755"/>
                <a:gd name="T75" fmla="*/ 2747 h 4064"/>
                <a:gd name="T76" fmla="*/ 1140 w 3755"/>
                <a:gd name="T77" fmla="*/ 2403 h 4064"/>
                <a:gd name="T78" fmla="*/ 1228 w 3755"/>
                <a:gd name="T79" fmla="*/ 1979 h 4064"/>
                <a:gd name="T80" fmla="*/ 1025 w 3755"/>
                <a:gd name="T81" fmla="*/ 1829 h 4064"/>
                <a:gd name="T82" fmla="*/ 1016 w 3755"/>
                <a:gd name="T83" fmla="*/ 1705 h 4064"/>
                <a:gd name="T84" fmla="*/ 1299 w 3755"/>
                <a:gd name="T85" fmla="*/ 1670 h 4064"/>
                <a:gd name="T86" fmla="*/ 1361 w 3755"/>
                <a:gd name="T87" fmla="*/ 1537 h 4064"/>
                <a:gd name="T88" fmla="*/ 937 w 3755"/>
                <a:gd name="T89" fmla="*/ 1484 h 4064"/>
                <a:gd name="T90" fmla="*/ 734 w 3755"/>
                <a:gd name="T91" fmla="*/ 1360 h 4064"/>
                <a:gd name="T92" fmla="*/ 495 w 3755"/>
                <a:gd name="T93" fmla="*/ 1219 h 4064"/>
                <a:gd name="T94" fmla="*/ 274 w 3755"/>
                <a:gd name="T95" fmla="*/ 1184 h 4064"/>
                <a:gd name="T96" fmla="*/ 239 w 3755"/>
                <a:gd name="T97" fmla="*/ 928 h 4064"/>
                <a:gd name="T98" fmla="*/ 239 w 3755"/>
                <a:gd name="T99" fmla="*/ 618 h 4064"/>
                <a:gd name="T100" fmla="*/ 292 w 3755"/>
                <a:gd name="T101" fmla="*/ 362 h 4064"/>
                <a:gd name="T102" fmla="*/ 0 w 3755"/>
                <a:gd name="T103" fmla="*/ 19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55" h="4064">
                  <a:moveTo>
                    <a:pt x="0" y="194"/>
                  </a:moveTo>
                  <a:lnTo>
                    <a:pt x="53" y="141"/>
                  </a:lnTo>
                  <a:lnTo>
                    <a:pt x="53" y="80"/>
                  </a:lnTo>
                  <a:lnTo>
                    <a:pt x="133" y="80"/>
                  </a:lnTo>
                  <a:lnTo>
                    <a:pt x="186" y="62"/>
                  </a:lnTo>
                  <a:lnTo>
                    <a:pt x="212" y="0"/>
                  </a:lnTo>
                  <a:lnTo>
                    <a:pt x="274" y="0"/>
                  </a:lnTo>
                  <a:lnTo>
                    <a:pt x="389" y="71"/>
                  </a:lnTo>
                  <a:lnTo>
                    <a:pt x="477" y="80"/>
                  </a:lnTo>
                  <a:lnTo>
                    <a:pt x="548" y="186"/>
                  </a:lnTo>
                  <a:lnTo>
                    <a:pt x="557" y="292"/>
                  </a:lnTo>
                  <a:lnTo>
                    <a:pt x="513" y="424"/>
                  </a:lnTo>
                  <a:lnTo>
                    <a:pt x="566" y="504"/>
                  </a:lnTo>
                  <a:lnTo>
                    <a:pt x="628" y="504"/>
                  </a:lnTo>
                  <a:lnTo>
                    <a:pt x="716" y="512"/>
                  </a:lnTo>
                  <a:lnTo>
                    <a:pt x="769" y="565"/>
                  </a:lnTo>
                  <a:lnTo>
                    <a:pt x="822" y="521"/>
                  </a:lnTo>
                  <a:lnTo>
                    <a:pt x="884" y="539"/>
                  </a:lnTo>
                  <a:lnTo>
                    <a:pt x="954" y="610"/>
                  </a:lnTo>
                  <a:lnTo>
                    <a:pt x="1016" y="610"/>
                  </a:lnTo>
                  <a:lnTo>
                    <a:pt x="1096" y="539"/>
                  </a:lnTo>
                  <a:lnTo>
                    <a:pt x="1211" y="548"/>
                  </a:lnTo>
                  <a:lnTo>
                    <a:pt x="1502" y="733"/>
                  </a:lnTo>
                  <a:lnTo>
                    <a:pt x="1564" y="707"/>
                  </a:lnTo>
                  <a:lnTo>
                    <a:pt x="1701" y="769"/>
                  </a:lnTo>
                  <a:lnTo>
                    <a:pt x="1701" y="839"/>
                  </a:lnTo>
                  <a:lnTo>
                    <a:pt x="1626" y="866"/>
                  </a:lnTo>
                  <a:lnTo>
                    <a:pt x="1652" y="1051"/>
                  </a:lnTo>
                  <a:lnTo>
                    <a:pt x="1591" y="1104"/>
                  </a:lnTo>
                  <a:lnTo>
                    <a:pt x="1644" y="1140"/>
                  </a:lnTo>
                  <a:lnTo>
                    <a:pt x="1644" y="1193"/>
                  </a:lnTo>
                  <a:lnTo>
                    <a:pt x="1582" y="1272"/>
                  </a:lnTo>
                  <a:lnTo>
                    <a:pt x="1785" y="1387"/>
                  </a:lnTo>
                  <a:lnTo>
                    <a:pt x="1856" y="1325"/>
                  </a:lnTo>
                  <a:lnTo>
                    <a:pt x="1900" y="1360"/>
                  </a:lnTo>
                  <a:lnTo>
                    <a:pt x="1926" y="1431"/>
                  </a:lnTo>
                  <a:lnTo>
                    <a:pt x="2085" y="1555"/>
                  </a:lnTo>
                  <a:lnTo>
                    <a:pt x="2182" y="1564"/>
                  </a:lnTo>
                  <a:lnTo>
                    <a:pt x="2174" y="1652"/>
                  </a:lnTo>
                  <a:lnTo>
                    <a:pt x="2253" y="1705"/>
                  </a:lnTo>
                  <a:lnTo>
                    <a:pt x="2333" y="1661"/>
                  </a:lnTo>
                  <a:lnTo>
                    <a:pt x="2377" y="1687"/>
                  </a:lnTo>
                  <a:lnTo>
                    <a:pt x="2615" y="1652"/>
                  </a:lnTo>
                  <a:lnTo>
                    <a:pt x="2624" y="1528"/>
                  </a:lnTo>
                  <a:lnTo>
                    <a:pt x="2615" y="1467"/>
                  </a:lnTo>
                  <a:lnTo>
                    <a:pt x="2571" y="1396"/>
                  </a:lnTo>
                  <a:lnTo>
                    <a:pt x="2518" y="1458"/>
                  </a:lnTo>
                  <a:lnTo>
                    <a:pt x="2509" y="1369"/>
                  </a:lnTo>
                  <a:lnTo>
                    <a:pt x="2421" y="1458"/>
                  </a:lnTo>
                  <a:lnTo>
                    <a:pt x="2386" y="1414"/>
                  </a:lnTo>
                  <a:lnTo>
                    <a:pt x="2430" y="1334"/>
                  </a:lnTo>
                  <a:lnTo>
                    <a:pt x="2465" y="1175"/>
                  </a:lnTo>
                  <a:lnTo>
                    <a:pt x="2536" y="1175"/>
                  </a:lnTo>
                  <a:lnTo>
                    <a:pt x="2571" y="1113"/>
                  </a:lnTo>
                  <a:lnTo>
                    <a:pt x="2527" y="1051"/>
                  </a:lnTo>
                  <a:lnTo>
                    <a:pt x="2589" y="972"/>
                  </a:lnTo>
                  <a:lnTo>
                    <a:pt x="2615" y="910"/>
                  </a:lnTo>
                  <a:lnTo>
                    <a:pt x="2721" y="972"/>
                  </a:lnTo>
                  <a:lnTo>
                    <a:pt x="2951" y="945"/>
                  </a:lnTo>
                  <a:lnTo>
                    <a:pt x="3013" y="1087"/>
                  </a:lnTo>
                  <a:lnTo>
                    <a:pt x="3039" y="1140"/>
                  </a:lnTo>
                  <a:lnTo>
                    <a:pt x="3004" y="1219"/>
                  </a:lnTo>
                  <a:lnTo>
                    <a:pt x="2978" y="1360"/>
                  </a:lnTo>
                  <a:lnTo>
                    <a:pt x="2916" y="1431"/>
                  </a:lnTo>
                  <a:lnTo>
                    <a:pt x="2845" y="1520"/>
                  </a:lnTo>
                  <a:lnTo>
                    <a:pt x="3022" y="1511"/>
                  </a:lnTo>
                  <a:lnTo>
                    <a:pt x="3057" y="1458"/>
                  </a:lnTo>
                  <a:lnTo>
                    <a:pt x="3163" y="1422"/>
                  </a:lnTo>
                  <a:lnTo>
                    <a:pt x="3287" y="1475"/>
                  </a:lnTo>
                  <a:lnTo>
                    <a:pt x="3437" y="1652"/>
                  </a:lnTo>
                  <a:lnTo>
                    <a:pt x="3357" y="1696"/>
                  </a:lnTo>
                  <a:lnTo>
                    <a:pt x="3357" y="1749"/>
                  </a:lnTo>
                  <a:lnTo>
                    <a:pt x="3410" y="1740"/>
                  </a:lnTo>
                  <a:lnTo>
                    <a:pt x="3499" y="1802"/>
                  </a:lnTo>
                  <a:lnTo>
                    <a:pt x="3614" y="1811"/>
                  </a:lnTo>
                  <a:lnTo>
                    <a:pt x="3667" y="1917"/>
                  </a:lnTo>
                  <a:lnTo>
                    <a:pt x="3755" y="2005"/>
                  </a:lnTo>
                  <a:lnTo>
                    <a:pt x="3755" y="2076"/>
                  </a:lnTo>
                  <a:lnTo>
                    <a:pt x="3737" y="2129"/>
                  </a:lnTo>
                  <a:lnTo>
                    <a:pt x="3640" y="2279"/>
                  </a:lnTo>
                  <a:lnTo>
                    <a:pt x="3552" y="2438"/>
                  </a:lnTo>
                  <a:lnTo>
                    <a:pt x="3437" y="2527"/>
                  </a:lnTo>
                  <a:lnTo>
                    <a:pt x="3384" y="2641"/>
                  </a:lnTo>
                  <a:lnTo>
                    <a:pt x="3384" y="2703"/>
                  </a:lnTo>
                  <a:lnTo>
                    <a:pt x="3296" y="2924"/>
                  </a:lnTo>
                  <a:lnTo>
                    <a:pt x="3137" y="3030"/>
                  </a:lnTo>
                  <a:lnTo>
                    <a:pt x="3022" y="3172"/>
                  </a:lnTo>
                  <a:lnTo>
                    <a:pt x="2986" y="3331"/>
                  </a:lnTo>
                  <a:lnTo>
                    <a:pt x="2889" y="3366"/>
                  </a:lnTo>
                  <a:lnTo>
                    <a:pt x="2880" y="3419"/>
                  </a:lnTo>
                  <a:lnTo>
                    <a:pt x="2880" y="3472"/>
                  </a:lnTo>
                  <a:lnTo>
                    <a:pt x="2704" y="3619"/>
                  </a:lnTo>
                  <a:lnTo>
                    <a:pt x="2562" y="3719"/>
                  </a:lnTo>
                  <a:lnTo>
                    <a:pt x="2447" y="3746"/>
                  </a:lnTo>
                  <a:lnTo>
                    <a:pt x="2368" y="3666"/>
                  </a:lnTo>
                  <a:lnTo>
                    <a:pt x="2368" y="3560"/>
                  </a:lnTo>
                  <a:lnTo>
                    <a:pt x="2209" y="3684"/>
                  </a:lnTo>
                  <a:lnTo>
                    <a:pt x="2156" y="3799"/>
                  </a:lnTo>
                  <a:lnTo>
                    <a:pt x="2006" y="3825"/>
                  </a:lnTo>
                  <a:lnTo>
                    <a:pt x="1900" y="3905"/>
                  </a:lnTo>
                  <a:lnTo>
                    <a:pt x="1785" y="3825"/>
                  </a:lnTo>
                  <a:lnTo>
                    <a:pt x="1701" y="3825"/>
                  </a:lnTo>
                  <a:lnTo>
                    <a:pt x="1701" y="3958"/>
                  </a:lnTo>
                  <a:lnTo>
                    <a:pt x="1599" y="3958"/>
                  </a:lnTo>
                  <a:lnTo>
                    <a:pt x="1449" y="4064"/>
                  </a:lnTo>
                  <a:lnTo>
                    <a:pt x="1396" y="4011"/>
                  </a:lnTo>
                  <a:lnTo>
                    <a:pt x="1387" y="3702"/>
                  </a:lnTo>
                  <a:lnTo>
                    <a:pt x="1308" y="3737"/>
                  </a:lnTo>
                  <a:lnTo>
                    <a:pt x="1255" y="3569"/>
                  </a:lnTo>
                  <a:lnTo>
                    <a:pt x="1211" y="3304"/>
                  </a:lnTo>
                  <a:lnTo>
                    <a:pt x="1140" y="3260"/>
                  </a:lnTo>
                  <a:lnTo>
                    <a:pt x="1025" y="3189"/>
                  </a:lnTo>
                  <a:lnTo>
                    <a:pt x="946" y="2898"/>
                  </a:lnTo>
                  <a:lnTo>
                    <a:pt x="1043" y="2747"/>
                  </a:lnTo>
                  <a:lnTo>
                    <a:pt x="1052" y="2659"/>
                  </a:lnTo>
                  <a:lnTo>
                    <a:pt x="999" y="2535"/>
                  </a:lnTo>
                  <a:lnTo>
                    <a:pt x="1140" y="2403"/>
                  </a:lnTo>
                  <a:lnTo>
                    <a:pt x="1166" y="2244"/>
                  </a:lnTo>
                  <a:lnTo>
                    <a:pt x="1202" y="2111"/>
                  </a:lnTo>
                  <a:lnTo>
                    <a:pt x="1228" y="1979"/>
                  </a:lnTo>
                  <a:lnTo>
                    <a:pt x="1202" y="1899"/>
                  </a:lnTo>
                  <a:lnTo>
                    <a:pt x="1113" y="1988"/>
                  </a:lnTo>
                  <a:lnTo>
                    <a:pt x="1025" y="1829"/>
                  </a:lnTo>
                  <a:lnTo>
                    <a:pt x="963" y="1829"/>
                  </a:lnTo>
                  <a:lnTo>
                    <a:pt x="999" y="1767"/>
                  </a:lnTo>
                  <a:lnTo>
                    <a:pt x="1016" y="1705"/>
                  </a:lnTo>
                  <a:lnTo>
                    <a:pt x="1078" y="1705"/>
                  </a:lnTo>
                  <a:lnTo>
                    <a:pt x="1175" y="1634"/>
                  </a:lnTo>
                  <a:lnTo>
                    <a:pt x="1299" y="1670"/>
                  </a:lnTo>
                  <a:lnTo>
                    <a:pt x="1440" y="1643"/>
                  </a:lnTo>
                  <a:lnTo>
                    <a:pt x="1449" y="1555"/>
                  </a:lnTo>
                  <a:lnTo>
                    <a:pt x="1361" y="1537"/>
                  </a:lnTo>
                  <a:lnTo>
                    <a:pt x="1166" y="1414"/>
                  </a:lnTo>
                  <a:lnTo>
                    <a:pt x="1034" y="1484"/>
                  </a:lnTo>
                  <a:lnTo>
                    <a:pt x="937" y="1484"/>
                  </a:lnTo>
                  <a:lnTo>
                    <a:pt x="937" y="1396"/>
                  </a:lnTo>
                  <a:lnTo>
                    <a:pt x="866" y="1414"/>
                  </a:lnTo>
                  <a:lnTo>
                    <a:pt x="734" y="1360"/>
                  </a:lnTo>
                  <a:lnTo>
                    <a:pt x="681" y="1378"/>
                  </a:lnTo>
                  <a:lnTo>
                    <a:pt x="566" y="1228"/>
                  </a:lnTo>
                  <a:lnTo>
                    <a:pt x="495" y="1219"/>
                  </a:lnTo>
                  <a:lnTo>
                    <a:pt x="451" y="1254"/>
                  </a:lnTo>
                  <a:lnTo>
                    <a:pt x="345" y="1184"/>
                  </a:lnTo>
                  <a:lnTo>
                    <a:pt x="274" y="1184"/>
                  </a:lnTo>
                  <a:lnTo>
                    <a:pt x="212" y="1104"/>
                  </a:lnTo>
                  <a:lnTo>
                    <a:pt x="177" y="1025"/>
                  </a:lnTo>
                  <a:lnTo>
                    <a:pt x="239" y="928"/>
                  </a:lnTo>
                  <a:lnTo>
                    <a:pt x="327" y="883"/>
                  </a:lnTo>
                  <a:lnTo>
                    <a:pt x="265" y="707"/>
                  </a:lnTo>
                  <a:lnTo>
                    <a:pt x="239" y="618"/>
                  </a:lnTo>
                  <a:lnTo>
                    <a:pt x="274" y="565"/>
                  </a:lnTo>
                  <a:lnTo>
                    <a:pt x="257" y="477"/>
                  </a:lnTo>
                  <a:lnTo>
                    <a:pt x="292" y="362"/>
                  </a:lnTo>
                  <a:lnTo>
                    <a:pt x="230" y="309"/>
                  </a:lnTo>
                  <a:lnTo>
                    <a:pt x="80" y="309"/>
                  </a:lnTo>
                  <a:lnTo>
                    <a:pt x="0" y="19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12700" cmpd="sng">
              <a:solidFill>
                <a:srgbClr val="CCCC0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4"/>
            <p:cNvSpPr>
              <a:spLocks noChangeAspect="1"/>
            </p:cNvSpPr>
            <p:nvPr/>
          </p:nvSpPr>
          <p:spPr bwMode="auto">
            <a:xfrm>
              <a:off x="9505" y="9020"/>
              <a:ext cx="450" cy="494"/>
            </a:xfrm>
            <a:custGeom>
              <a:avLst/>
              <a:gdLst>
                <a:gd name="T0" fmla="*/ 795 w 2067"/>
                <a:gd name="T1" fmla="*/ 362 h 2305"/>
                <a:gd name="T2" fmla="*/ 954 w 2067"/>
                <a:gd name="T3" fmla="*/ 229 h 2305"/>
                <a:gd name="T4" fmla="*/ 1325 w 2067"/>
                <a:gd name="T5" fmla="*/ 229 h 2305"/>
                <a:gd name="T6" fmla="*/ 1537 w 2067"/>
                <a:gd name="T7" fmla="*/ 88 h 2305"/>
                <a:gd name="T8" fmla="*/ 1652 w 2067"/>
                <a:gd name="T9" fmla="*/ 353 h 2305"/>
                <a:gd name="T10" fmla="*/ 1599 w 2067"/>
                <a:gd name="T11" fmla="*/ 538 h 2305"/>
                <a:gd name="T12" fmla="*/ 1740 w 2067"/>
                <a:gd name="T13" fmla="*/ 724 h 2305"/>
                <a:gd name="T14" fmla="*/ 1891 w 2067"/>
                <a:gd name="T15" fmla="*/ 583 h 2305"/>
                <a:gd name="T16" fmla="*/ 2067 w 2067"/>
                <a:gd name="T17" fmla="*/ 653 h 2305"/>
                <a:gd name="T18" fmla="*/ 2023 w 2067"/>
                <a:gd name="T19" fmla="*/ 839 h 2305"/>
                <a:gd name="T20" fmla="*/ 1899 w 2067"/>
                <a:gd name="T21" fmla="*/ 927 h 2305"/>
                <a:gd name="T22" fmla="*/ 1687 w 2067"/>
                <a:gd name="T23" fmla="*/ 1166 h 2305"/>
                <a:gd name="T24" fmla="*/ 1643 w 2067"/>
                <a:gd name="T25" fmla="*/ 1413 h 2305"/>
                <a:gd name="T26" fmla="*/ 1749 w 2067"/>
                <a:gd name="T27" fmla="*/ 1607 h 2305"/>
                <a:gd name="T28" fmla="*/ 1846 w 2067"/>
                <a:gd name="T29" fmla="*/ 1802 h 2305"/>
                <a:gd name="T30" fmla="*/ 1687 w 2067"/>
                <a:gd name="T31" fmla="*/ 1855 h 2305"/>
                <a:gd name="T32" fmla="*/ 1970 w 2067"/>
                <a:gd name="T33" fmla="*/ 2014 h 2305"/>
                <a:gd name="T34" fmla="*/ 1891 w 2067"/>
                <a:gd name="T35" fmla="*/ 2208 h 2305"/>
                <a:gd name="T36" fmla="*/ 1528 w 2067"/>
                <a:gd name="T37" fmla="*/ 2182 h 2305"/>
                <a:gd name="T38" fmla="*/ 1361 w 2067"/>
                <a:gd name="T39" fmla="*/ 2182 h 2305"/>
                <a:gd name="T40" fmla="*/ 998 w 2067"/>
                <a:gd name="T41" fmla="*/ 2173 h 2305"/>
                <a:gd name="T42" fmla="*/ 35 w 2067"/>
                <a:gd name="T43" fmla="*/ 1846 h 2305"/>
                <a:gd name="T44" fmla="*/ 124 w 2067"/>
                <a:gd name="T45" fmla="*/ 1934 h 2305"/>
                <a:gd name="T46" fmla="*/ 300 w 2067"/>
                <a:gd name="T47" fmla="*/ 1908 h 2305"/>
                <a:gd name="T48" fmla="*/ 133 w 2067"/>
                <a:gd name="T49" fmla="*/ 1819 h 2305"/>
                <a:gd name="T50" fmla="*/ 9 w 2067"/>
                <a:gd name="T51" fmla="*/ 1643 h 2305"/>
                <a:gd name="T52" fmla="*/ 451 w 2067"/>
                <a:gd name="T53" fmla="*/ 1811 h 2305"/>
                <a:gd name="T54" fmla="*/ 654 w 2067"/>
                <a:gd name="T55" fmla="*/ 1855 h 2305"/>
                <a:gd name="T56" fmla="*/ 733 w 2067"/>
                <a:gd name="T57" fmla="*/ 1766 h 2305"/>
                <a:gd name="T58" fmla="*/ 539 w 2067"/>
                <a:gd name="T59" fmla="*/ 1660 h 2305"/>
                <a:gd name="T60" fmla="*/ 654 w 2067"/>
                <a:gd name="T61" fmla="*/ 1660 h 2305"/>
                <a:gd name="T62" fmla="*/ 318 w 2067"/>
                <a:gd name="T63" fmla="*/ 1501 h 2305"/>
                <a:gd name="T64" fmla="*/ 415 w 2067"/>
                <a:gd name="T65" fmla="*/ 1378 h 2305"/>
                <a:gd name="T66" fmla="*/ 565 w 2067"/>
                <a:gd name="T67" fmla="*/ 1175 h 2305"/>
                <a:gd name="T68" fmla="*/ 186 w 2067"/>
                <a:gd name="T69" fmla="*/ 1484 h 2305"/>
                <a:gd name="T70" fmla="*/ 265 w 2067"/>
                <a:gd name="T71" fmla="*/ 1369 h 2305"/>
                <a:gd name="T72" fmla="*/ 318 w 2067"/>
                <a:gd name="T73" fmla="*/ 1210 h 2305"/>
                <a:gd name="T74" fmla="*/ 97 w 2067"/>
                <a:gd name="T75" fmla="*/ 1157 h 2305"/>
                <a:gd name="T76" fmla="*/ 88 w 2067"/>
                <a:gd name="T77" fmla="*/ 1007 h 2305"/>
                <a:gd name="T78" fmla="*/ 265 w 2067"/>
                <a:gd name="T79" fmla="*/ 786 h 2305"/>
                <a:gd name="T80" fmla="*/ 459 w 2067"/>
                <a:gd name="T81" fmla="*/ 609 h 2305"/>
                <a:gd name="T82" fmla="*/ 504 w 2067"/>
                <a:gd name="T83" fmla="*/ 415 h 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7" h="2305">
                  <a:moveTo>
                    <a:pt x="574" y="468"/>
                  </a:moveTo>
                  <a:lnTo>
                    <a:pt x="636" y="468"/>
                  </a:lnTo>
                  <a:lnTo>
                    <a:pt x="795" y="362"/>
                  </a:lnTo>
                  <a:lnTo>
                    <a:pt x="892" y="379"/>
                  </a:lnTo>
                  <a:lnTo>
                    <a:pt x="892" y="229"/>
                  </a:lnTo>
                  <a:lnTo>
                    <a:pt x="954" y="229"/>
                  </a:lnTo>
                  <a:lnTo>
                    <a:pt x="1087" y="335"/>
                  </a:lnTo>
                  <a:lnTo>
                    <a:pt x="1202" y="229"/>
                  </a:lnTo>
                  <a:lnTo>
                    <a:pt x="1325" y="229"/>
                  </a:lnTo>
                  <a:lnTo>
                    <a:pt x="1414" y="97"/>
                  </a:lnTo>
                  <a:lnTo>
                    <a:pt x="1537" y="0"/>
                  </a:lnTo>
                  <a:lnTo>
                    <a:pt x="1537" y="88"/>
                  </a:lnTo>
                  <a:lnTo>
                    <a:pt x="1608" y="159"/>
                  </a:lnTo>
                  <a:lnTo>
                    <a:pt x="1617" y="256"/>
                  </a:lnTo>
                  <a:lnTo>
                    <a:pt x="1652" y="353"/>
                  </a:lnTo>
                  <a:lnTo>
                    <a:pt x="1599" y="415"/>
                  </a:lnTo>
                  <a:lnTo>
                    <a:pt x="1581" y="468"/>
                  </a:lnTo>
                  <a:lnTo>
                    <a:pt x="1599" y="538"/>
                  </a:lnTo>
                  <a:lnTo>
                    <a:pt x="1652" y="547"/>
                  </a:lnTo>
                  <a:lnTo>
                    <a:pt x="1696" y="583"/>
                  </a:lnTo>
                  <a:lnTo>
                    <a:pt x="1740" y="724"/>
                  </a:lnTo>
                  <a:lnTo>
                    <a:pt x="1811" y="715"/>
                  </a:lnTo>
                  <a:lnTo>
                    <a:pt x="1829" y="627"/>
                  </a:lnTo>
                  <a:lnTo>
                    <a:pt x="1891" y="583"/>
                  </a:lnTo>
                  <a:lnTo>
                    <a:pt x="1935" y="609"/>
                  </a:lnTo>
                  <a:lnTo>
                    <a:pt x="1908" y="698"/>
                  </a:lnTo>
                  <a:lnTo>
                    <a:pt x="2067" y="653"/>
                  </a:lnTo>
                  <a:lnTo>
                    <a:pt x="2067" y="715"/>
                  </a:lnTo>
                  <a:lnTo>
                    <a:pt x="2023" y="742"/>
                  </a:lnTo>
                  <a:lnTo>
                    <a:pt x="2023" y="839"/>
                  </a:lnTo>
                  <a:lnTo>
                    <a:pt x="1952" y="848"/>
                  </a:lnTo>
                  <a:lnTo>
                    <a:pt x="1899" y="874"/>
                  </a:lnTo>
                  <a:lnTo>
                    <a:pt x="1899" y="927"/>
                  </a:lnTo>
                  <a:lnTo>
                    <a:pt x="1864" y="1007"/>
                  </a:lnTo>
                  <a:lnTo>
                    <a:pt x="1705" y="998"/>
                  </a:lnTo>
                  <a:lnTo>
                    <a:pt x="1687" y="1166"/>
                  </a:lnTo>
                  <a:lnTo>
                    <a:pt x="1626" y="1272"/>
                  </a:lnTo>
                  <a:lnTo>
                    <a:pt x="1687" y="1351"/>
                  </a:lnTo>
                  <a:lnTo>
                    <a:pt x="1643" y="1413"/>
                  </a:lnTo>
                  <a:lnTo>
                    <a:pt x="1670" y="1493"/>
                  </a:lnTo>
                  <a:lnTo>
                    <a:pt x="1679" y="1572"/>
                  </a:lnTo>
                  <a:lnTo>
                    <a:pt x="1749" y="1607"/>
                  </a:lnTo>
                  <a:lnTo>
                    <a:pt x="1767" y="1669"/>
                  </a:lnTo>
                  <a:lnTo>
                    <a:pt x="1829" y="1687"/>
                  </a:lnTo>
                  <a:lnTo>
                    <a:pt x="1846" y="1802"/>
                  </a:lnTo>
                  <a:lnTo>
                    <a:pt x="1802" y="1855"/>
                  </a:lnTo>
                  <a:lnTo>
                    <a:pt x="1749" y="1828"/>
                  </a:lnTo>
                  <a:lnTo>
                    <a:pt x="1687" y="1855"/>
                  </a:lnTo>
                  <a:lnTo>
                    <a:pt x="1785" y="1952"/>
                  </a:lnTo>
                  <a:lnTo>
                    <a:pt x="1899" y="1943"/>
                  </a:lnTo>
                  <a:lnTo>
                    <a:pt x="1970" y="2014"/>
                  </a:lnTo>
                  <a:lnTo>
                    <a:pt x="1961" y="2067"/>
                  </a:lnTo>
                  <a:lnTo>
                    <a:pt x="1891" y="2111"/>
                  </a:lnTo>
                  <a:lnTo>
                    <a:pt x="1891" y="2208"/>
                  </a:lnTo>
                  <a:lnTo>
                    <a:pt x="1811" y="2191"/>
                  </a:lnTo>
                  <a:lnTo>
                    <a:pt x="1740" y="2191"/>
                  </a:lnTo>
                  <a:lnTo>
                    <a:pt x="1528" y="2182"/>
                  </a:lnTo>
                  <a:lnTo>
                    <a:pt x="1484" y="2138"/>
                  </a:lnTo>
                  <a:lnTo>
                    <a:pt x="1422" y="2146"/>
                  </a:lnTo>
                  <a:lnTo>
                    <a:pt x="1361" y="2182"/>
                  </a:lnTo>
                  <a:lnTo>
                    <a:pt x="1290" y="2191"/>
                  </a:lnTo>
                  <a:lnTo>
                    <a:pt x="1104" y="2305"/>
                  </a:lnTo>
                  <a:lnTo>
                    <a:pt x="998" y="2173"/>
                  </a:lnTo>
                  <a:lnTo>
                    <a:pt x="477" y="1996"/>
                  </a:lnTo>
                  <a:lnTo>
                    <a:pt x="53" y="1996"/>
                  </a:lnTo>
                  <a:lnTo>
                    <a:pt x="35" y="1846"/>
                  </a:lnTo>
                  <a:lnTo>
                    <a:pt x="53" y="1925"/>
                  </a:lnTo>
                  <a:lnTo>
                    <a:pt x="97" y="1872"/>
                  </a:lnTo>
                  <a:lnTo>
                    <a:pt x="124" y="1934"/>
                  </a:lnTo>
                  <a:lnTo>
                    <a:pt x="159" y="1881"/>
                  </a:lnTo>
                  <a:lnTo>
                    <a:pt x="194" y="1925"/>
                  </a:lnTo>
                  <a:lnTo>
                    <a:pt x="300" y="1908"/>
                  </a:lnTo>
                  <a:lnTo>
                    <a:pt x="300" y="1837"/>
                  </a:lnTo>
                  <a:lnTo>
                    <a:pt x="221" y="1855"/>
                  </a:lnTo>
                  <a:lnTo>
                    <a:pt x="133" y="1819"/>
                  </a:lnTo>
                  <a:lnTo>
                    <a:pt x="97" y="1766"/>
                  </a:lnTo>
                  <a:lnTo>
                    <a:pt x="0" y="1740"/>
                  </a:lnTo>
                  <a:lnTo>
                    <a:pt x="9" y="1643"/>
                  </a:lnTo>
                  <a:lnTo>
                    <a:pt x="398" y="1599"/>
                  </a:lnTo>
                  <a:lnTo>
                    <a:pt x="451" y="1749"/>
                  </a:lnTo>
                  <a:lnTo>
                    <a:pt x="451" y="1811"/>
                  </a:lnTo>
                  <a:lnTo>
                    <a:pt x="451" y="1890"/>
                  </a:lnTo>
                  <a:lnTo>
                    <a:pt x="521" y="1837"/>
                  </a:lnTo>
                  <a:lnTo>
                    <a:pt x="654" y="1855"/>
                  </a:lnTo>
                  <a:lnTo>
                    <a:pt x="795" y="1758"/>
                  </a:lnTo>
                  <a:lnTo>
                    <a:pt x="822" y="1705"/>
                  </a:lnTo>
                  <a:lnTo>
                    <a:pt x="733" y="1766"/>
                  </a:lnTo>
                  <a:lnTo>
                    <a:pt x="610" y="1784"/>
                  </a:lnTo>
                  <a:lnTo>
                    <a:pt x="530" y="1775"/>
                  </a:lnTo>
                  <a:lnTo>
                    <a:pt x="539" y="1660"/>
                  </a:lnTo>
                  <a:lnTo>
                    <a:pt x="521" y="1572"/>
                  </a:lnTo>
                  <a:lnTo>
                    <a:pt x="601" y="1563"/>
                  </a:lnTo>
                  <a:lnTo>
                    <a:pt x="654" y="1660"/>
                  </a:lnTo>
                  <a:lnTo>
                    <a:pt x="610" y="1510"/>
                  </a:lnTo>
                  <a:lnTo>
                    <a:pt x="451" y="1563"/>
                  </a:lnTo>
                  <a:lnTo>
                    <a:pt x="318" y="1501"/>
                  </a:lnTo>
                  <a:lnTo>
                    <a:pt x="300" y="1413"/>
                  </a:lnTo>
                  <a:lnTo>
                    <a:pt x="389" y="1440"/>
                  </a:lnTo>
                  <a:lnTo>
                    <a:pt x="415" y="1378"/>
                  </a:lnTo>
                  <a:lnTo>
                    <a:pt x="495" y="1281"/>
                  </a:lnTo>
                  <a:lnTo>
                    <a:pt x="548" y="1263"/>
                  </a:lnTo>
                  <a:lnTo>
                    <a:pt x="565" y="1175"/>
                  </a:lnTo>
                  <a:lnTo>
                    <a:pt x="495" y="1192"/>
                  </a:lnTo>
                  <a:lnTo>
                    <a:pt x="389" y="1342"/>
                  </a:lnTo>
                  <a:lnTo>
                    <a:pt x="186" y="1484"/>
                  </a:lnTo>
                  <a:lnTo>
                    <a:pt x="124" y="1457"/>
                  </a:lnTo>
                  <a:lnTo>
                    <a:pt x="150" y="1387"/>
                  </a:lnTo>
                  <a:lnTo>
                    <a:pt x="265" y="1369"/>
                  </a:lnTo>
                  <a:lnTo>
                    <a:pt x="159" y="1325"/>
                  </a:lnTo>
                  <a:lnTo>
                    <a:pt x="168" y="1245"/>
                  </a:lnTo>
                  <a:lnTo>
                    <a:pt x="318" y="1210"/>
                  </a:lnTo>
                  <a:lnTo>
                    <a:pt x="300" y="1139"/>
                  </a:lnTo>
                  <a:lnTo>
                    <a:pt x="97" y="1210"/>
                  </a:lnTo>
                  <a:lnTo>
                    <a:pt x="97" y="1157"/>
                  </a:lnTo>
                  <a:lnTo>
                    <a:pt x="168" y="1069"/>
                  </a:lnTo>
                  <a:lnTo>
                    <a:pt x="150" y="971"/>
                  </a:lnTo>
                  <a:lnTo>
                    <a:pt x="88" y="1007"/>
                  </a:lnTo>
                  <a:lnTo>
                    <a:pt x="27" y="945"/>
                  </a:lnTo>
                  <a:lnTo>
                    <a:pt x="106" y="804"/>
                  </a:lnTo>
                  <a:lnTo>
                    <a:pt x="265" y="786"/>
                  </a:lnTo>
                  <a:lnTo>
                    <a:pt x="318" y="706"/>
                  </a:lnTo>
                  <a:lnTo>
                    <a:pt x="433" y="662"/>
                  </a:lnTo>
                  <a:lnTo>
                    <a:pt x="459" y="609"/>
                  </a:lnTo>
                  <a:lnTo>
                    <a:pt x="459" y="538"/>
                  </a:lnTo>
                  <a:lnTo>
                    <a:pt x="459" y="468"/>
                  </a:lnTo>
                  <a:lnTo>
                    <a:pt x="504" y="415"/>
                  </a:lnTo>
                  <a:lnTo>
                    <a:pt x="565" y="415"/>
                  </a:lnTo>
                  <a:lnTo>
                    <a:pt x="574" y="468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C000"/>
                </a:gs>
              </a:gsLst>
              <a:lin ang="5400000" scaled="1"/>
            </a:gradFill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Freeform 5"/>
            <p:cNvSpPr>
              <a:spLocks noChangeAspect="1"/>
            </p:cNvSpPr>
            <p:nvPr/>
          </p:nvSpPr>
          <p:spPr bwMode="auto">
            <a:xfrm>
              <a:off x="8824" y="9449"/>
              <a:ext cx="1117" cy="940"/>
            </a:xfrm>
            <a:custGeom>
              <a:avLst/>
              <a:gdLst>
                <a:gd name="T0" fmla="*/ 62 w 5132"/>
                <a:gd name="T1" fmla="*/ 4223 h 4382"/>
                <a:gd name="T2" fmla="*/ 17 w 5132"/>
                <a:gd name="T3" fmla="*/ 3949 h 4382"/>
                <a:gd name="T4" fmla="*/ 106 w 5132"/>
                <a:gd name="T5" fmla="*/ 3772 h 4382"/>
                <a:gd name="T6" fmla="*/ 415 w 5132"/>
                <a:gd name="T7" fmla="*/ 3781 h 4382"/>
                <a:gd name="T8" fmla="*/ 857 w 5132"/>
                <a:gd name="T9" fmla="*/ 3543 h 4382"/>
                <a:gd name="T10" fmla="*/ 1175 w 5132"/>
                <a:gd name="T11" fmla="*/ 3472 h 4382"/>
                <a:gd name="T12" fmla="*/ 1599 w 5132"/>
                <a:gd name="T13" fmla="*/ 3039 h 4382"/>
                <a:gd name="T14" fmla="*/ 1842 w 5132"/>
                <a:gd name="T15" fmla="*/ 2315 h 4382"/>
                <a:gd name="T16" fmla="*/ 1678 w 5132"/>
                <a:gd name="T17" fmla="*/ 1979 h 4382"/>
                <a:gd name="T18" fmla="*/ 2270 w 5132"/>
                <a:gd name="T19" fmla="*/ 2509 h 4382"/>
                <a:gd name="T20" fmla="*/ 2420 w 5132"/>
                <a:gd name="T21" fmla="*/ 2244 h 4382"/>
                <a:gd name="T22" fmla="*/ 2624 w 5132"/>
                <a:gd name="T23" fmla="*/ 1864 h 4382"/>
                <a:gd name="T24" fmla="*/ 2791 w 5132"/>
                <a:gd name="T25" fmla="*/ 1855 h 4382"/>
                <a:gd name="T26" fmla="*/ 3056 w 5132"/>
                <a:gd name="T27" fmla="*/ 1025 h 4382"/>
                <a:gd name="T28" fmla="*/ 3277 w 5132"/>
                <a:gd name="T29" fmla="*/ 1228 h 4382"/>
                <a:gd name="T30" fmla="*/ 3366 w 5132"/>
                <a:gd name="T31" fmla="*/ 1157 h 4382"/>
                <a:gd name="T32" fmla="*/ 3207 w 5132"/>
                <a:gd name="T33" fmla="*/ 742 h 4382"/>
                <a:gd name="T34" fmla="*/ 3366 w 5132"/>
                <a:gd name="T35" fmla="*/ 910 h 4382"/>
                <a:gd name="T36" fmla="*/ 3242 w 5132"/>
                <a:gd name="T37" fmla="*/ 610 h 4382"/>
                <a:gd name="T38" fmla="*/ 3357 w 5132"/>
                <a:gd name="T39" fmla="*/ 477 h 4382"/>
                <a:gd name="T40" fmla="*/ 3498 w 5132"/>
                <a:gd name="T41" fmla="*/ 300 h 4382"/>
                <a:gd name="T42" fmla="*/ 3684 w 5132"/>
                <a:gd name="T43" fmla="*/ 530 h 4382"/>
                <a:gd name="T44" fmla="*/ 3392 w 5132"/>
                <a:gd name="T45" fmla="*/ 177 h 4382"/>
                <a:gd name="T46" fmla="*/ 4134 w 5132"/>
                <a:gd name="T47" fmla="*/ 194 h 4382"/>
                <a:gd name="T48" fmla="*/ 4435 w 5132"/>
                <a:gd name="T49" fmla="*/ 300 h 4382"/>
                <a:gd name="T50" fmla="*/ 4523 w 5132"/>
                <a:gd name="T51" fmla="*/ 477 h 4382"/>
                <a:gd name="T52" fmla="*/ 4691 w 5132"/>
                <a:gd name="T53" fmla="*/ 574 h 4382"/>
                <a:gd name="T54" fmla="*/ 4894 w 5132"/>
                <a:gd name="T55" fmla="*/ 618 h 4382"/>
                <a:gd name="T56" fmla="*/ 5097 w 5132"/>
                <a:gd name="T57" fmla="*/ 1113 h 4382"/>
                <a:gd name="T58" fmla="*/ 4894 w 5132"/>
                <a:gd name="T59" fmla="*/ 1210 h 4382"/>
                <a:gd name="T60" fmla="*/ 4744 w 5132"/>
                <a:gd name="T61" fmla="*/ 1157 h 4382"/>
                <a:gd name="T62" fmla="*/ 4611 w 5132"/>
                <a:gd name="T63" fmla="*/ 1396 h 4382"/>
                <a:gd name="T64" fmla="*/ 4682 w 5132"/>
                <a:gd name="T65" fmla="*/ 1899 h 4382"/>
                <a:gd name="T66" fmla="*/ 4541 w 5132"/>
                <a:gd name="T67" fmla="*/ 2535 h 4382"/>
                <a:gd name="T68" fmla="*/ 4284 w 5132"/>
                <a:gd name="T69" fmla="*/ 2942 h 4382"/>
                <a:gd name="T70" fmla="*/ 4117 w 5132"/>
                <a:gd name="T71" fmla="*/ 3233 h 4382"/>
                <a:gd name="T72" fmla="*/ 3745 w 5132"/>
                <a:gd name="T73" fmla="*/ 3366 h 4382"/>
                <a:gd name="T74" fmla="*/ 3286 w 5132"/>
                <a:gd name="T75" fmla="*/ 3472 h 4382"/>
                <a:gd name="T76" fmla="*/ 2765 w 5132"/>
                <a:gd name="T77" fmla="*/ 3613 h 4382"/>
                <a:gd name="T78" fmla="*/ 2571 w 5132"/>
                <a:gd name="T79" fmla="*/ 3534 h 4382"/>
                <a:gd name="T80" fmla="*/ 2465 w 5132"/>
                <a:gd name="T81" fmla="*/ 3799 h 4382"/>
                <a:gd name="T82" fmla="*/ 2164 w 5132"/>
                <a:gd name="T83" fmla="*/ 4002 h 4382"/>
                <a:gd name="T84" fmla="*/ 1996 w 5132"/>
                <a:gd name="T85" fmla="*/ 3834 h 4382"/>
                <a:gd name="T86" fmla="*/ 1652 w 5132"/>
                <a:gd name="T87" fmla="*/ 3825 h 4382"/>
                <a:gd name="T88" fmla="*/ 1192 w 5132"/>
                <a:gd name="T89" fmla="*/ 3958 h 4382"/>
                <a:gd name="T90" fmla="*/ 910 w 5132"/>
                <a:gd name="T91" fmla="*/ 4302 h 4382"/>
                <a:gd name="T92" fmla="*/ 486 w 5132"/>
                <a:gd name="T93" fmla="*/ 4258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32" h="4382">
                  <a:moveTo>
                    <a:pt x="141" y="4382"/>
                  </a:moveTo>
                  <a:lnTo>
                    <a:pt x="115" y="4232"/>
                  </a:lnTo>
                  <a:lnTo>
                    <a:pt x="62" y="4223"/>
                  </a:lnTo>
                  <a:lnTo>
                    <a:pt x="9" y="4108"/>
                  </a:lnTo>
                  <a:lnTo>
                    <a:pt x="115" y="3931"/>
                  </a:lnTo>
                  <a:lnTo>
                    <a:pt x="17" y="3949"/>
                  </a:lnTo>
                  <a:lnTo>
                    <a:pt x="0" y="3834"/>
                  </a:lnTo>
                  <a:lnTo>
                    <a:pt x="62" y="3816"/>
                  </a:lnTo>
                  <a:lnTo>
                    <a:pt x="106" y="3772"/>
                  </a:lnTo>
                  <a:lnTo>
                    <a:pt x="221" y="3737"/>
                  </a:lnTo>
                  <a:lnTo>
                    <a:pt x="362" y="3728"/>
                  </a:lnTo>
                  <a:lnTo>
                    <a:pt x="415" y="3781"/>
                  </a:lnTo>
                  <a:lnTo>
                    <a:pt x="486" y="3772"/>
                  </a:lnTo>
                  <a:lnTo>
                    <a:pt x="698" y="3578"/>
                  </a:lnTo>
                  <a:lnTo>
                    <a:pt x="857" y="3543"/>
                  </a:lnTo>
                  <a:lnTo>
                    <a:pt x="883" y="3596"/>
                  </a:lnTo>
                  <a:lnTo>
                    <a:pt x="980" y="3569"/>
                  </a:lnTo>
                  <a:lnTo>
                    <a:pt x="1175" y="3472"/>
                  </a:lnTo>
                  <a:lnTo>
                    <a:pt x="1263" y="3463"/>
                  </a:lnTo>
                  <a:lnTo>
                    <a:pt x="1396" y="3278"/>
                  </a:lnTo>
                  <a:lnTo>
                    <a:pt x="1599" y="3039"/>
                  </a:lnTo>
                  <a:lnTo>
                    <a:pt x="1749" y="2871"/>
                  </a:lnTo>
                  <a:lnTo>
                    <a:pt x="2005" y="2580"/>
                  </a:lnTo>
                  <a:lnTo>
                    <a:pt x="1842" y="2315"/>
                  </a:lnTo>
                  <a:lnTo>
                    <a:pt x="1387" y="2588"/>
                  </a:lnTo>
                  <a:lnTo>
                    <a:pt x="1201" y="2315"/>
                  </a:lnTo>
                  <a:lnTo>
                    <a:pt x="1678" y="1979"/>
                  </a:lnTo>
                  <a:lnTo>
                    <a:pt x="2040" y="2518"/>
                  </a:lnTo>
                  <a:lnTo>
                    <a:pt x="2208" y="2456"/>
                  </a:lnTo>
                  <a:lnTo>
                    <a:pt x="2270" y="2509"/>
                  </a:lnTo>
                  <a:lnTo>
                    <a:pt x="2314" y="2474"/>
                  </a:lnTo>
                  <a:lnTo>
                    <a:pt x="2270" y="2376"/>
                  </a:lnTo>
                  <a:lnTo>
                    <a:pt x="2420" y="2244"/>
                  </a:lnTo>
                  <a:lnTo>
                    <a:pt x="2456" y="2306"/>
                  </a:lnTo>
                  <a:lnTo>
                    <a:pt x="2756" y="1961"/>
                  </a:lnTo>
                  <a:lnTo>
                    <a:pt x="2624" y="1864"/>
                  </a:lnTo>
                  <a:lnTo>
                    <a:pt x="2615" y="1767"/>
                  </a:lnTo>
                  <a:lnTo>
                    <a:pt x="2721" y="1732"/>
                  </a:lnTo>
                  <a:lnTo>
                    <a:pt x="2791" y="1855"/>
                  </a:lnTo>
                  <a:lnTo>
                    <a:pt x="2836" y="1793"/>
                  </a:lnTo>
                  <a:lnTo>
                    <a:pt x="2800" y="1714"/>
                  </a:lnTo>
                  <a:lnTo>
                    <a:pt x="3056" y="1025"/>
                  </a:lnTo>
                  <a:lnTo>
                    <a:pt x="3127" y="1113"/>
                  </a:lnTo>
                  <a:lnTo>
                    <a:pt x="3215" y="1281"/>
                  </a:lnTo>
                  <a:lnTo>
                    <a:pt x="3277" y="1228"/>
                  </a:lnTo>
                  <a:lnTo>
                    <a:pt x="3233" y="1166"/>
                  </a:lnTo>
                  <a:lnTo>
                    <a:pt x="3268" y="1095"/>
                  </a:lnTo>
                  <a:lnTo>
                    <a:pt x="3366" y="1157"/>
                  </a:lnTo>
                  <a:lnTo>
                    <a:pt x="3419" y="1069"/>
                  </a:lnTo>
                  <a:lnTo>
                    <a:pt x="3127" y="945"/>
                  </a:lnTo>
                  <a:lnTo>
                    <a:pt x="3207" y="742"/>
                  </a:lnTo>
                  <a:lnTo>
                    <a:pt x="3330" y="813"/>
                  </a:lnTo>
                  <a:lnTo>
                    <a:pt x="3304" y="866"/>
                  </a:lnTo>
                  <a:lnTo>
                    <a:pt x="3366" y="910"/>
                  </a:lnTo>
                  <a:lnTo>
                    <a:pt x="3472" y="742"/>
                  </a:lnTo>
                  <a:lnTo>
                    <a:pt x="3498" y="618"/>
                  </a:lnTo>
                  <a:lnTo>
                    <a:pt x="3242" y="610"/>
                  </a:lnTo>
                  <a:lnTo>
                    <a:pt x="3171" y="150"/>
                  </a:lnTo>
                  <a:lnTo>
                    <a:pt x="3295" y="186"/>
                  </a:lnTo>
                  <a:lnTo>
                    <a:pt x="3357" y="477"/>
                  </a:lnTo>
                  <a:lnTo>
                    <a:pt x="3454" y="468"/>
                  </a:lnTo>
                  <a:lnTo>
                    <a:pt x="3419" y="247"/>
                  </a:lnTo>
                  <a:lnTo>
                    <a:pt x="3498" y="300"/>
                  </a:lnTo>
                  <a:lnTo>
                    <a:pt x="3604" y="300"/>
                  </a:lnTo>
                  <a:lnTo>
                    <a:pt x="3613" y="512"/>
                  </a:lnTo>
                  <a:lnTo>
                    <a:pt x="3684" y="530"/>
                  </a:lnTo>
                  <a:lnTo>
                    <a:pt x="3666" y="230"/>
                  </a:lnTo>
                  <a:lnTo>
                    <a:pt x="3489" y="203"/>
                  </a:lnTo>
                  <a:lnTo>
                    <a:pt x="3392" y="177"/>
                  </a:lnTo>
                  <a:lnTo>
                    <a:pt x="3392" y="62"/>
                  </a:lnTo>
                  <a:lnTo>
                    <a:pt x="3595" y="0"/>
                  </a:lnTo>
                  <a:lnTo>
                    <a:pt x="4134" y="194"/>
                  </a:lnTo>
                  <a:lnTo>
                    <a:pt x="4231" y="300"/>
                  </a:lnTo>
                  <a:lnTo>
                    <a:pt x="4390" y="203"/>
                  </a:lnTo>
                  <a:lnTo>
                    <a:pt x="4435" y="300"/>
                  </a:lnTo>
                  <a:lnTo>
                    <a:pt x="4390" y="424"/>
                  </a:lnTo>
                  <a:lnTo>
                    <a:pt x="4505" y="406"/>
                  </a:lnTo>
                  <a:lnTo>
                    <a:pt x="4523" y="477"/>
                  </a:lnTo>
                  <a:lnTo>
                    <a:pt x="4585" y="512"/>
                  </a:lnTo>
                  <a:lnTo>
                    <a:pt x="4585" y="583"/>
                  </a:lnTo>
                  <a:lnTo>
                    <a:pt x="4691" y="574"/>
                  </a:lnTo>
                  <a:lnTo>
                    <a:pt x="4691" y="707"/>
                  </a:lnTo>
                  <a:lnTo>
                    <a:pt x="4832" y="636"/>
                  </a:lnTo>
                  <a:lnTo>
                    <a:pt x="4894" y="618"/>
                  </a:lnTo>
                  <a:lnTo>
                    <a:pt x="4912" y="769"/>
                  </a:lnTo>
                  <a:lnTo>
                    <a:pt x="5132" y="1016"/>
                  </a:lnTo>
                  <a:lnTo>
                    <a:pt x="5097" y="1113"/>
                  </a:lnTo>
                  <a:lnTo>
                    <a:pt x="5053" y="1193"/>
                  </a:lnTo>
                  <a:lnTo>
                    <a:pt x="5035" y="1254"/>
                  </a:lnTo>
                  <a:lnTo>
                    <a:pt x="4894" y="1210"/>
                  </a:lnTo>
                  <a:lnTo>
                    <a:pt x="4814" y="1051"/>
                  </a:lnTo>
                  <a:lnTo>
                    <a:pt x="4761" y="1025"/>
                  </a:lnTo>
                  <a:lnTo>
                    <a:pt x="4744" y="1157"/>
                  </a:lnTo>
                  <a:lnTo>
                    <a:pt x="4567" y="1219"/>
                  </a:lnTo>
                  <a:lnTo>
                    <a:pt x="4532" y="1325"/>
                  </a:lnTo>
                  <a:lnTo>
                    <a:pt x="4611" y="1396"/>
                  </a:lnTo>
                  <a:lnTo>
                    <a:pt x="4611" y="1466"/>
                  </a:lnTo>
                  <a:lnTo>
                    <a:pt x="4620" y="1855"/>
                  </a:lnTo>
                  <a:lnTo>
                    <a:pt x="4682" y="1899"/>
                  </a:lnTo>
                  <a:lnTo>
                    <a:pt x="4390" y="2297"/>
                  </a:lnTo>
                  <a:lnTo>
                    <a:pt x="4496" y="2323"/>
                  </a:lnTo>
                  <a:lnTo>
                    <a:pt x="4541" y="2535"/>
                  </a:lnTo>
                  <a:lnTo>
                    <a:pt x="4452" y="2703"/>
                  </a:lnTo>
                  <a:lnTo>
                    <a:pt x="4443" y="2853"/>
                  </a:lnTo>
                  <a:lnTo>
                    <a:pt x="4284" y="2942"/>
                  </a:lnTo>
                  <a:lnTo>
                    <a:pt x="4258" y="3004"/>
                  </a:lnTo>
                  <a:lnTo>
                    <a:pt x="4178" y="3021"/>
                  </a:lnTo>
                  <a:lnTo>
                    <a:pt x="4117" y="3233"/>
                  </a:lnTo>
                  <a:lnTo>
                    <a:pt x="4028" y="3286"/>
                  </a:lnTo>
                  <a:lnTo>
                    <a:pt x="3887" y="3392"/>
                  </a:lnTo>
                  <a:lnTo>
                    <a:pt x="3745" y="3366"/>
                  </a:lnTo>
                  <a:lnTo>
                    <a:pt x="3551" y="3357"/>
                  </a:lnTo>
                  <a:lnTo>
                    <a:pt x="3463" y="3507"/>
                  </a:lnTo>
                  <a:lnTo>
                    <a:pt x="3286" y="3472"/>
                  </a:lnTo>
                  <a:lnTo>
                    <a:pt x="3260" y="3534"/>
                  </a:lnTo>
                  <a:lnTo>
                    <a:pt x="3180" y="3604"/>
                  </a:lnTo>
                  <a:lnTo>
                    <a:pt x="2765" y="3613"/>
                  </a:lnTo>
                  <a:lnTo>
                    <a:pt x="2703" y="3569"/>
                  </a:lnTo>
                  <a:lnTo>
                    <a:pt x="2641" y="3613"/>
                  </a:lnTo>
                  <a:lnTo>
                    <a:pt x="2571" y="3534"/>
                  </a:lnTo>
                  <a:lnTo>
                    <a:pt x="2553" y="3622"/>
                  </a:lnTo>
                  <a:lnTo>
                    <a:pt x="2473" y="3737"/>
                  </a:lnTo>
                  <a:lnTo>
                    <a:pt x="2465" y="3799"/>
                  </a:lnTo>
                  <a:lnTo>
                    <a:pt x="2208" y="3843"/>
                  </a:lnTo>
                  <a:lnTo>
                    <a:pt x="2173" y="3922"/>
                  </a:lnTo>
                  <a:lnTo>
                    <a:pt x="2164" y="4002"/>
                  </a:lnTo>
                  <a:lnTo>
                    <a:pt x="2085" y="4037"/>
                  </a:lnTo>
                  <a:lnTo>
                    <a:pt x="1996" y="3940"/>
                  </a:lnTo>
                  <a:lnTo>
                    <a:pt x="1996" y="3834"/>
                  </a:lnTo>
                  <a:lnTo>
                    <a:pt x="1961" y="3790"/>
                  </a:lnTo>
                  <a:lnTo>
                    <a:pt x="1842" y="3869"/>
                  </a:lnTo>
                  <a:lnTo>
                    <a:pt x="1652" y="3825"/>
                  </a:lnTo>
                  <a:lnTo>
                    <a:pt x="1581" y="3852"/>
                  </a:lnTo>
                  <a:lnTo>
                    <a:pt x="1378" y="4011"/>
                  </a:lnTo>
                  <a:lnTo>
                    <a:pt x="1192" y="3958"/>
                  </a:lnTo>
                  <a:lnTo>
                    <a:pt x="1139" y="4055"/>
                  </a:lnTo>
                  <a:lnTo>
                    <a:pt x="1175" y="4134"/>
                  </a:lnTo>
                  <a:lnTo>
                    <a:pt x="910" y="4302"/>
                  </a:lnTo>
                  <a:lnTo>
                    <a:pt x="600" y="4373"/>
                  </a:lnTo>
                  <a:lnTo>
                    <a:pt x="618" y="4258"/>
                  </a:lnTo>
                  <a:lnTo>
                    <a:pt x="486" y="4258"/>
                  </a:lnTo>
                  <a:lnTo>
                    <a:pt x="441" y="4373"/>
                  </a:lnTo>
                  <a:lnTo>
                    <a:pt x="141" y="438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12700" cmpd="sng">
              <a:solidFill>
                <a:srgbClr val="92D05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6"/>
            <p:cNvSpPr>
              <a:spLocks noChangeAspect="1"/>
            </p:cNvSpPr>
            <p:nvPr/>
          </p:nvSpPr>
          <p:spPr bwMode="auto">
            <a:xfrm>
              <a:off x="9724" y="9483"/>
              <a:ext cx="444" cy="718"/>
            </a:xfrm>
            <a:custGeom>
              <a:avLst/>
              <a:gdLst>
                <a:gd name="T0" fmla="*/ 62 w 2041"/>
                <a:gd name="T1" fmla="*/ 2871 h 3348"/>
                <a:gd name="T2" fmla="*/ 168 w 2041"/>
                <a:gd name="T3" fmla="*/ 2783 h 3348"/>
                <a:gd name="T4" fmla="*/ 336 w 2041"/>
                <a:gd name="T5" fmla="*/ 2535 h 3348"/>
                <a:gd name="T6" fmla="*/ 371 w 2041"/>
                <a:gd name="T7" fmla="*/ 2164 h 3348"/>
                <a:gd name="T8" fmla="*/ 557 w 2041"/>
                <a:gd name="T9" fmla="*/ 1740 h 3348"/>
                <a:gd name="T10" fmla="*/ 486 w 2041"/>
                <a:gd name="T11" fmla="*/ 1228 h 3348"/>
                <a:gd name="T12" fmla="*/ 468 w 2041"/>
                <a:gd name="T13" fmla="*/ 1051 h 3348"/>
                <a:gd name="T14" fmla="*/ 645 w 2041"/>
                <a:gd name="T15" fmla="*/ 866 h 3348"/>
                <a:gd name="T16" fmla="*/ 742 w 2041"/>
                <a:gd name="T17" fmla="*/ 1060 h 3348"/>
                <a:gd name="T18" fmla="*/ 998 w 2041"/>
                <a:gd name="T19" fmla="*/ 892 h 3348"/>
                <a:gd name="T20" fmla="*/ 786 w 2041"/>
                <a:gd name="T21" fmla="*/ 601 h 3348"/>
                <a:gd name="T22" fmla="*/ 566 w 2041"/>
                <a:gd name="T23" fmla="*/ 521 h 3348"/>
                <a:gd name="T24" fmla="*/ 460 w 2041"/>
                <a:gd name="T25" fmla="*/ 406 h 3348"/>
                <a:gd name="T26" fmla="*/ 415 w 2041"/>
                <a:gd name="T27" fmla="*/ 292 h 3348"/>
                <a:gd name="T28" fmla="*/ 283 w 2041"/>
                <a:gd name="T29" fmla="*/ 247 h 3348"/>
                <a:gd name="T30" fmla="*/ 283 w 2041"/>
                <a:gd name="T31" fmla="*/ 53 h 3348"/>
                <a:gd name="T32" fmla="*/ 415 w 2041"/>
                <a:gd name="T33" fmla="*/ 0 h 3348"/>
                <a:gd name="T34" fmla="*/ 530 w 2041"/>
                <a:gd name="T35" fmla="*/ 53 h 3348"/>
                <a:gd name="T36" fmla="*/ 945 w 2041"/>
                <a:gd name="T37" fmla="*/ 62 h 3348"/>
                <a:gd name="T38" fmla="*/ 1122 w 2041"/>
                <a:gd name="T39" fmla="*/ 144 h 3348"/>
                <a:gd name="T40" fmla="*/ 1387 w 2041"/>
                <a:gd name="T41" fmla="*/ 212 h 3348"/>
                <a:gd name="T42" fmla="*/ 1317 w 2041"/>
                <a:gd name="T43" fmla="*/ 495 h 3348"/>
                <a:gd name="T44" fmla="*/ 1484 w 2041"/>
                <a:gd name="T45" fmla="*/ 451 h 3348"/>
                <a:gd name="T46" fmla="*/ 1635 w 2041"/>
                <a:gd name="T47" fmla="*/ 583 h 3348"/>
                <a:gd name="T48" fmla="*/ 1794 w 2041"/>
                <a:gd name="T49" fmla="*/ 839 h 3348"/>
                <a:gd name="T50" fmla="*/ 1935 w 2041"/>
                <a:gd name="T51" fmla="*/ 839 h 3348"/>
                <a:gd name="T52" fmla="*/ 2023 w 2041"/>
                <a:gd name="T53" fmla="*/ 1405 h 3348"/>
                <a:gd name="T54" fmla="*/ 2041 w 2041"/>
                <a:gd name="T55" fmla="*/ 1855 h 3348"/>
                <a:gd name="T56" fmla="*/ 1855 w 2041"/>
                <a:gd name="T57" fmla="*/ 2156 h 3348"/>
                <a:gd name="T58" fmla="*/ 1979 w 2041"/>
                <a:gd name="T59" fmla="*/ 2270 h 3348"/>
                <a:gd name="T60" fmla="*/ 1794 w 2041"/>
                <a:gd name="T61" fmla="*/ 2562 h 3348"/>
                <a:gd name="T62" fmla="*/ 1493 w 2041"/>
                <a:gd name="T63" fmla="*/ 2721 h 3348"/>
                <a:gd name="T64" fmla="*/ 1281 w 2041"/>
                <a:gd name="T65" fmla="*/ 2703 h 3348"/>
                <a:gd name="T66" fmla="*/ 1113 w 2041"/>
                <a:gd name="T67" fmla="*/ 2739 h 3348"/>
                <a:gd name="T68" fmla="*/ 998 w 2041"/>
                <a:gd name="T69" fmla="*/ 2827 h 3348"/>
                <a:gd name="T70" fmla="*/ 875 w 2041"/>
                <a:gd name="T71" fmla="*/ 2889 h 3348"/>
                <a:gd name="T72" fmla="*/ 760 w 2041"/>
                <a:gd name="T73" fmla="*/ 2933 h 3348"/>
                <a:gd name="T74" fmla="*/ 521 w 2041"/>
                <a:gd name="T75" fmla="*/ 3074 h 3348"/>
                <a:gd name="T76" fmla="*/ 398 w 2041"/>
                <a:gd name="T77" fmla="*/ 3172 h 3348"/>
                <a:gd name="T78" fmla="*/ 195 w 2041"/>
                <a:gd name="T79" fmla="*/ 3348 h 3348"/>
                <a:gd name="T80" fmla="*/ 150 w 2041"/>
                <a:gd name="T81" fmla="*/ 3189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41" h="3348">
                  <a:moveTo>
                    <a:pt x="0" y="3074"/>
                  </a:moveTo>
                  <a:lnTo>
                    <a:pt x="62" y="2871"/>
                  </a:lnTo>
                  <a:lnTo>
                    <a:pt x="133" y="2836"/>
                  </a:lnTo>
                  <a:lnTo>
                    <a:pt x="168" y="2783"/>
                  </a:lnTo>
                  <a:lnTo>
                    <a:pt x="336" y="2694"/>
                  </a:lnTo>
                  <a:lnTo>
                    <a:pt x="336" y="2535"/>
                  </a:lnTo>
                  <a:lnTo>
                    <a:pt x="424" y="2385"/>
                  </a:lnTo>
                  <a:lnTo>
                    <a:pt x="371" y="2164"/>
                  </a:lnTo>
                  <a:lnTo>
                    <a:pt x="274" y="2120"/>
                  </a:lnTo>
                  <a:lnTo>
                    <a:pt x="557" y="1740"/>
                  </a:lnTo>
                  <a:lnTo>
                    <a:pt x="486" y="1634"/>
                  </a:lnTo>
                  <a:lnTo>
                    <a:pt x="486" y="1228"/>
                  </a:lnTo>
                  <a:lnTo>
                    <a:pt x="415" y="1175"/>
                  </a:lnTo>
                  <a:lnTo>
                    <a:pt x="468" y="1051"/>
                  </a:lnTo>
                  <a:lnTo>
                    <a:pt x="619" y="1016"/>
                  </a:lnTo>
                  <a:lnTo>
                    <a:pt x="645" y="866"/>
                  </a:lnTo>
                  <a:lnTo>
                    <a:pt x="707" y="928"/>
                  </a:lnTo>
                  <a:lnTo>
                    <a:pt x="742" y="1060"/>
                  </a:lnTo>
                  <a:lnTo>
                    <a:pt x="901" y="1113"/>
                  </a:lnTo>
                  <a:lnTo>
                    <a:pt x="998" y="892"/>
                  </a:lnTo>
                  <a:lnTo>
                    <a:pt x="998" y="822"/>
                  </a:lnTo>
                  <a:lnTo>
                    <a:pt x="786" y="601"/>
                  </a:lnTo>
                  <a:lnTo>
                    <a:pt x="760" y="451"/>
                  </a:lnTo>
                  <a:lnTo>
                    <a:pt x="566" y="521"/>
                  </a:lnTo>
                  <a:lnTo>
                    <a:pt x="557" y="406"/>
                  </a:lnTo>
                  <a:lnTo>
                    <a:pt x="460" y="406"/>
                  </a:lnTo>
                  <a:lnTo>
                    <a:pt x="460" y="345"/>
                  </a:lnTo>
                  <a:lnTo>
                    <a:pt x="415" y="292"/>
                  </a:lnTo>
                  <a:lnTo>
                    <a:pt x="354" y="239"/>
                  </a:lnTo>
                  <a:lnTo>
                    <a:pt x="283" y="247"/>
                  </a:lnTo>
                  <a:lnTo>
                    <a:pt x="309" y="144"/>
                  </a:lnTo>
                  <a:lnTo>
                    <a:pt x="283" y="53"/>
                  </a:lnTo>
                  <a:lnTo>
                    <a:pt x="362" y="35"/>
                  </a:lnTo>
                  <a:lnTo>
                    <a:pt x="415" y="0"/>
                  </a:lnTo>
                  <a:lnTo>
                    <a:pt x="468" y="0"/>
                  </a:lnTo>
                  <a:lnTo>
                    <a:pt x="530" y="53"/>
                  </a:lnTo>
                  <a:lnTo>
                    <a:pt x="884" y="71"/>
                  </a:lnTo>
                  <a:lnTo>
                    <a:pt x="945" y="62"/>
                  </a:lnTo>
                  <a:lnTo>
                    <a:pt x="998" y="144"/>
                  </a:lnTo>
                  <a:lnTo>
                    <a:pt x="1122" y="144"/>
                  </a:lnTo>
                  <a:lnTo>
                    <a:pt x="1219" y="71"/>
                  </a:lnTo>
                  <a:lnTo>
                    <a:pt x="1387" y="212"/>
                  </a:lnTo>
                  <a:lnTo>
                    <a:pt x="1308" y="380"/>
                  </a:lnTo>
                  <a:lnTo>
                    <a:pt x="1317" y="495"/>
                  </a:lnTo>
                  <a:lnTo>
                    <a:pt x="1370" y="548"/>
                  </a:lnTo>
                  <a:lnTo>
                    <a:pt x="1484" y="451"/>
                  </a:lnTo>
                  <a:lnTo>
                    <a:pt x="1484" y="548"/>
                  </a:lnTo>
                  <a:lnTo>
                    <a:pt x="1635" y="583"/>
                  </a:lnTo>
                  <a:lnTo>
                    <a:pt x="1701" y="689"/>
                  </a:lnTo>
                  <a:lnTo>
                    <a:pt x="1794" y="839"/>
                  </a:lnTo>
                  <a:lnTo>
                    <a:pt x="1864" y="804"/>
                  </a:lnTo>
                  <a:lnTo>
                    <a:pt x="1935" y="839"/>
                  </a:lnTo>
                  <a:lnTo>
                    <a:pt x="1935" y="1175"/>
                  </a:lnTo>
                  <a:lnTo>
                    <a:pt x="2023" y="1405"/>
                  </a:lnTo>
                  <a:lnTo>
                    <a:pt x="1988" y="1670"/>
                  </a:lnTo>
                  <a:lnTo>
                    <a:pt x="2041" y="1855"/>
                  </a:lnTo>
                  <a:lnTo>
                    <a:pt x="1935" y="2094"/>
                  </a:lnTo>
                  <a:lnTo>
                    <a:pt x="1855" y="2156"/>
                  </a:lnTo>
                  <a:lnTo>
                    <a:pt x="1873" y="2315"/>
                  </a:lnTo>
                  <a:lnTo>
                    <a:pt x="1979" y="2270"/>
                  </a:lnTo>
                  <a:lnTo>
                    <a:pt x="1935" y="2500"/>
                  </a:lnTo>
                  <a:lnTo>
                    <a:pt x="1794" y="2562"/>
                  </a:lnTo>
                  <a:lnTo>
                    <a:pt x="1701" y="2703"/>
                  </a:lnTo>
                  <a:lnTo>
                    <a:pt x="1493" y="2721"/>
                  </a:lnTo>
                  <a:lnTo>
                    <a:pt x="1325" y="2668"/>
                  </a:lnTo>
                  <a:lnTo>
                    <a:pt x="1281" y="2703"/>
                  </a:lnTo>
                  <a:lnTo>
                    <a:pt x="1272" y="2800"/>
                  </a:lnTo>
                  <a:lnTo>
                    <a:pt x="1113" y="2739"/>
                  </a:lnTo>
                  <a:lnTo>
                    <a:pt x="1060" y="2862"/>
                  </a:lnTo>
                  <a:lnTo>
                    <a:pt x="998" y="2827"/>
                  </a:lnTo>
                  <a:lnTo>
                    <a:pt x="919" y="2827"/>
                  </a:lnTo>
                  <a:lnTo>
                    <a:pt x="875" y="2889"/>
                  </a:lnTo>
                  <a:lnTo>
                    <a:pt x="804" y="2871"/>
                  </a:lnTo>
                  <a:lnTo>
                    <a:pt x="760" y="2933"/>
                  </a:lnTo>
                  <a:lnTo>
                    <a:pt x="689" y="3057"/>
                  </a:lnTo>
                  <a:lnTo>
                    <a:pt x="521" y="3074"/>
                  </a:lnTo>
                  <a:lnTo>
                    <a:pt x="477" y="3163"/>
                  </a:lnTo>
                  <a:lnTo>
                    <a:pt x="398" y="3172"/>
                  </a:lnTo>
                  <a:lnTo>
                    <a:pt x="362" y="3225"/>
                  </a:lnTo>
                  <a:lnTo>
                    <a:pt x="195" y="3348"/>
                  </a:lnTo>
                  <a:lnTo>
                    <a:pt x="124" y="3269"/>
                  </a:lnTo>
                  <a:lnTo>
                    <a:pt x="150" y="3189"/>
                  </a:lnTo>
                  <a:lnTo>
                    <a:pt x="0" y="307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FF"/>
                </a:gs>
              </a:gsLst>
              <a:lin ang="5400000" scaled="1"/>
            </a:gradFill>
            <a:ln w="9525">
              <a:solidFill>
                <a:srgbClr val="FF99FF"/>
              </a:solidFill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7"/>
            <p:cNvSpPr>
              <a:spLocks noChangeAspect="1"/>
            </p:cNvSpPr>
            <p:nvPr/>
          </p:nvSpPr>
          <p:spPr bwMode="auto">
            <a:xfrm>
              <a:off x="9852" y="8704"/>
              <a:ext cx="439" cy="912"/>
            </a:xfrm>
            <a:custGeom>
              <a:avLst/>
              <a:gdLst>
                <a:gd name="T0" fmla="*/ 150 w 2014"/>
                <a:gd name="T1" fmla="*/ 1608 h 4249"/>
                <a:gd name="T2" fmla="*/ 468 w 2014"/>
                <a:gd name="T3" fmla="*/ 1237 h 4249"/>
                <a:gd name="T4" fmla="*/ 636 w 2014"/>
                <a:gd name="T5" fmla="*/ 1016 h 4249"/>
                <a:gd name="T6" fmla="*/ 892 w 2014"/>
                <a:gd name="T7" fmla="*/ 804 h 4249"/>
                <a:gd name="T8" fmla="*/ 981 w 2014"/>
                <a:gd name="T9" fmla="*/ 495 h 4249"/>
                <a:gd name="T10" fmla="*/ 1166 w 2014"/>
                <a:gd name="T11" fmla="*/ 309 h 4249"/>
                <a:gd name="T12" fmla="*/ 1343 w 2014"/>
                <a:gd name="T13" fmla="*/ 106 h 4249"/>
                <a:gd name="T14" fmla="*/ 1449 w 2014"/>
                <a:gd name="T15" fmla="*/ 336 h 4249"/>
                <a:gd name="T16" fmla="*/ 1626 w 2014"/>
                <a:gd name="T17" fmla="*/ 442 h 4249"/>
                <a:gd name="T18" fmla="*/ 1736 w 2014"/>
                <a:gd name="T19" fmla="*/ 663 h 4249"/>
                <a:gd name="T20" fmla="*/ 2014 w 2014"/>
                <a:gd name="T21" fmla="*/ 1007 h 4249"/>
                <a:gd name="T22" fmla="*/ 1670 w 2014"/>
                <a:gd name="T23" fmla="*/ 1237 h 4249"/>
                <a:gd name="T24" fmla="*/ 1626 w 2014"/>
                <a:gd name="T25" fmla="*/ 1528 h 4249"/>
                <a:gd name="T26" fmla="*/ 1590 w 2014"/>
                <a:gd name="T27" fmla="*/ 1670 h 4249"/>
                <a:gd name="T28" fmla="*/ 1449 w 2014"/>
                <a:gd name="T29" fmla="*/ 1758 h 4249"/>
                <a:gd name="T30" fmla="*/ 1555 w 2014"/>
                <a:gd name="T31" fmla="*/ 1988 h 4249"/>
                <a:gd name="T32" fmla="*/ 1263 w 2014"/>
                <a:gd name="T33" fmla="*/ 2271 h 4249"/>
                <a:gd name="T34" fmla="*/ 1343 w 2014"/>
                <a:gd name="T35" fmla="*/ 2544 h 4249"/>
                <a:gd name="T36" fmla="*/ 1255 w 2014"/>
                <a:gd name="T37" fmla="*/ 2792 h 4249"/>
                <a:gd name="T38" fmla="*/ 1149 w 2014"/>
                <a:gd name="T39" fmla="*/ 3163 h 4249"/>
                <a:gd name="T40" fmla="*/ 1043 w 2014"/>
                <a:gd name="T41" fmla="*/ 3472 h 4249"/>
                <a:gd name="T42" fmla="*/ 1228 w 2014"/>
                <a:gd name="T43" fmla="*/ 3472 h 4249"/>
                <a:gd name="T44" fmla="*/ 1343 w 2014"/>
                <a:gd name="T45" fmla="*/ 3711 h 4249"/>
                <a:gd name="T46" fmla="*/ 1263 w 2014"/>
                <a:gd name="T47" fmla="*/ 3843 h 4249"/>
                <a:gd name="T48" fmla="*/ 1113 w 2014"/>
                <a:gd name="T49" fmla="*/ 4037 h 4249"/>
                <a:gd name="T50" fmla="*/ 998 w 2014"/>
                <a:gd name="T51" fmla="*/ 4196 h 4249"/>
                <a:gd name="T52" fmla="*/ 901 w 2014"/>
                <a:gd name="T53" fmla="*/ 4073 h 4249"/>
                <a:gd name="T54" fmla="*/ 733 w 2014"/>
                <a:gd name="T55" fmla="*/ 4099 h 4249"/>
                <a:gd name="T56" fmla="*/ 795 w 2014"/>
                <a:gd name="T57" fmla="*/ 3852 h 4249"/>
                <a:gd name="T58" fmla="*/ 530 w 2014"/>
                <a:gd name="T59" fmla="*/ 3775 h 4249"/>
                <a:gd name="T60" fmla="*/ 345 w 2014"/>
                <a:gd name="T61" fmla="*/ 3684 h 4249"/>
                <a:gd name="T62" fmla="*/ 318 w 2014"/>
                <a:gd name="T63" fmla="*/ 3587 h 4249"/>
                <a:gd name="T64" fmla="*/ 362 w 2014"/>
                <a:gd name="T65" fmla="*/ 3472 h 4249"/>
                <a:gd name="T66" fmla="*/ 168 w 2014"/>
                <a:gd name="T67" fmla="*/ 3410 h 4249"/>
                <a:gd name="T68" fmla="*/ 168 w 2014"/>
                <a:gd name="T69" fmla="*/ 3322 h 4249"/>
                <a:gd name="T70" fmla="*/ 265 w 2014"/>
                <a:gd name="T71" fmla="*/ 3278 h 4249"/>
                <a:gd name="T72" fmla="*/ 168 w 2014"/>
                <a:gd name="T73" fmla="*/ 3127 h 4249"/>
                <a:gd name="T74" fmla="*/ 71 w 2014"/>
                <a:gd name="T75" fmla="*/ 2995 h 4249"/>
                <a:gd name="T76" fmla="*/ 88 w 2014"/>
                <a:gd name="T77" fmla="*/ 2801 h 4249"/>
                <a:gd name="T78" fmla="*/ 106 w 2014"/>
                <a:gd name="T79" fmla="*/ 2624 h 4249"/>
                <a:gd name="T80" fmla="*/ 292 w 2014"/>
                <a:gd name="T81" fmla="*/ 2500 h 4249"/>
                <a:gd name="T82" fmla="*/ 406 w 2014"/>
                <a:gd name="T83" fmla="*/ 2324 h 4249"/>
                <a:gd name="T84" fmla="*/ 468 w 2014"/>
                <a:gd name="T85" fmla="*/ 2094 h 4249"/>
                <a:gd name="T86" fmla="*/ 336 w 2014"/>
                <a:gd name="T87" fmla="*/ 2085 h 4249"/>
                <a:gd name="T88" fmla="*/ 221 w 2014"/>
                <a:gd name="T89" fmla="*/ 2103 h 4249"/>
                <a:gd name="T90" fmla="*/ 141 w 2014"/>
                <a:gd name="T91" fmla="*/ 2173 h 4249"/>
                <a:gd name="T92" fmla="*/ 9 w 2014"/>
                <a:gd name="T93" fmla="*/ 2005 h 4249"/>
                <a:gd name="T94" fmla="*/ 62 w 2014"/>
                <a:gd name="T95" fmla="*/ 1838 h 4249"/>
                <a:gd name="T96" fmla="*/ 35 w 2014"/>
                <a:gd name="T97" fmla="*/ 1626 h 4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14" h="4249">
                  <a:moveTo>
                    <a:pt x="35" y="1626"/>
                  </a:moveTo>
                  <a:lnTo>
                    <a:pt x="150" y="1608"/>
                  </a:lnTo>
                  <a:lnTo>
                    <a:pt x="468" y="1361"/>
                  </a:lnTo>
                  <a:lnTo>
                    <a:pt x="468" y="1237"/>
                  </a:lnTo>
                  <a:lnTo>
                    <a:pt x="592" y="1219"/>
                  </a:lnTo>
                  <a:lnTo>
                    <a:pt x="636" y="1016"/>
                  </a:lnTo>
                  <a:lnTo>
                    <a:pt x="751" y="919"/>
                  </a:lnTo>
                  <a:lnTo>
                    <a:pt x="892" y="804"/>
                  </a:lnTo>
                  <a:lnTo>
                    <a:pt x="981" y="548"/>
                  </a:lnTo>
                  <a:lnTo>
                    <a:pt x="981" y="495"/>
                  </a:lnTo>
                  <a:lnTo>
                    <a:pt x="1043" y="406"/>
                  </a:lnTo>
                  <a:lnTo>
                    <a:pt x="1166" y="309"/>
                  </a:lnTo>
                  <a:lnTo>
                    <a:pt x="1343" y="0"/>
                  </a:lnTo>
                  <a:lnTo>
                    <a:pt x="1343" y="106"/>
                  </a:lnTo>
                  <a:lnTo>
                    <a:pt x="1449" y="106"/>
                  </a:lnTo>
                  <a:lnTo>
                    <a:pt x="1449" y="336"/>
                  </a:lnTo>
                  <a:lnTo>
                    <a:pt x="1590" y="380"/>
                  </a:lnTo>
                  <a:lnTo>
                    <a:pt x="1626" y="442"/>
                  </a:lnTo>
                  <a:lnTo>
                    <a:pt x="1736" y="601"/>
                  </a:lnTo>
                  <a:lnTo>
                    <a:pt x="1736" y="663"/>
                  </a:lnTo>
                  <a:lnTo>
                    <a:pt x="1917" y="822"/>
                  </a:lnTo>
                  <a:lnTo>
                    <a:pt x="2014" y="1007"/>
                  </a:lnTo>
                  <a:lnTo>
                    <a:pt x="1736" y="1343"/>
                  </a:lnTo>
                  <a:lnTo>
                    <a:pt x="1670" y="1237"/>
                  </a:lnTo>
                  <a:lnTo>
                    <a:pt x="1626" y="1361"/>
                  </a:lnTo>
                  <a:lnTo>
                    <a:pt x="1626" y="1528"/>
                  </a:lnTo>
                  <a:lnTo>
                    <a:pt x="1643" y="1599"/>
                  </a:lnTo>
                  <a:lnTo>
                    <a:pt x="1590" y="1670"/>
                  </a:lnTo>
                  <a:lnTo>
                    <a:pt x="1528" y="1670"/>
                  </a:lnTo>
                  <a:lnTo>
                    <a:pt x="1449" y="1758"/>
                  </a:lnTo>
                  <a:lnTo>
                    <a:pt x="1537" y="1811"/>
                  </a:lnTo>
                  <a:lnTo>
                    <a:pt x="1555" y="1988"/>
                  </a:lnTo>
                  <a:lnTo>
                    <a:pt x="1449" y="2138"/>
                  </a:lnTo>
                  <a:lnTo>
                    <a:pt x="1263" y="2271"/>
                  </a:lnTo>
                  <a:lnTo>
                    <a:pt x="1237" y="2430"/>
                  </a:lnTo>
                  <a:lnTo>
                    <a:pt x="1343" y="2544"/>
                  </a:lnTo>
                  <a:lnTo>
                    <a:pt x="1255" y="2650"/>
                  </a:lnTo>
                  <a:lnTo>
                    <a:pt x="1255" y="2792"/>
                  </a:lnTo>
                  <a:lnTo>
                    <a:pt x="1202" y="2862"/>
                  </a:lnTo>
                  <a:lnTo>
                    <a:pt x="1149" y="3163"/>
                  </a:lnTo>
                  <a:lnTo>
                    <a:pt x="1113" y="3366"/>
                  </a:lnTo>
                  <a:lnTo>
                    <a:pt x="1043" y="3472"/>
                  </a:lnTo>
                  <a:lnTo>
                    <a:pt x="1087" y="3525"/>
                  </a:lnTo>
                  <a:lnTo>
                    <a:pt x="1228" y="3472"/>
                  </a:lnTo>
                  <a:lnTo>
                    <a:pt x="1343" y="3560"/>
                  </a:lnTo>
                  <a:lnTo>
                    <a:pt x="1343" y="3711"/>
                  </a:lnTo>
                  <a:lnTo>
                    <a:pt x="1343" y="3775"/>
                  </a:lnTo>
                  <a:lnTo>
                    <a:pt x="1263" y="3843"/>
                  </a:lnTo>
                  <a:lnTo>
                    <a:pt x="1246" y="3949"/>
                  </a:lnTo>
                  <a:lnTo>
                    <a:pt x="1113" y="4037"/>
                  </a:lnTo>
                  <a:lnTo>
                    <a:pt x="1069" y="4249"/>
                  </a:lnTo>
                  <a:lnTo>
                    <a:pt x="998" y="4196"/>
                  </a:lnTo>
                  <a:lnTo>
                    <a:pt x="901" y="4170"/>
                  </a:lnTo>
                  <a:lnTo>
                    <a:pt x="901" y="4073"/>
                  </a:lnTo>
                  <a:lnTo>
                    <a:pt x="778" y="4152"/>
                  </a:lnTo>
                  <a:lnTo>
                    <a:pt x="733" y="4099"/>
                  </a:lnTo>
                  <a:lnTo>
                    <a:pt x="733" y="3993"/>
                  </a:lnTo>
                  <a:lnTo>
                    <a:pt x="795" y="3852"/>
                  </a:lnTo>
                  <a:lnTo>
                    <a:pt x="610" y="3693"/>
                  </a:lnTo>
                  <a:lnTo>
                    <a:pt x="530" y="3775"/>
                  </a:lnTo>
                  <a:lnTo>
                    <a:pt x="406" y="3775"/>
                  </a:lnTo>
                  <a:lnTo>
                    <a:pt x="345" y="3684"/>
                  </a:lnTo>
                  <a:lnTo>
                    <a:pt x="292" y="3693"/>
                  </a:lnTo>
                  <a:lnTo>
                    <a:pt x="318" y="3587"/>
                  </a:lnTo>
                  <a:lnTo>
                    <a:pt x="406" y="3525"/>
                  </a:lnTo>
                  <a:lnTo>
                    <a:pt x="362" y="3472"/>
                  </a:lnTo>
                  <a:lnTo>
                    <a:pt x="300" y="3392"/>
                  </a:lnTo>
                  <a:lnTo>
                    <a:pt x="168" y="3410"/>
                  </a:lnTo>
                  <a:lnTo>
                    <a:pt x="106" y="3322"/>
                  </a:lnTo>
                  <a:lnTo>
                    <a:pt x="168" y="3322"/>
                  </a:lnTo>
                  <a:lnTo>
                    <a:pt x="230" y="3348"/>
                  </a:lnTo>
                  <a:lnTo>
                    <a:pt x="265" y="3278"/>
                  </a:lnTo>
                  <a:lnTo>
                    <a:pt x="239" y="3154"/>
                  </a:lnTo>
                  <a:lnTo>
                    <a:pt x="168" y="3127"/>
                  </a:lnTo>
                  <a:lnTo>
                    <a:pt x="141" y="3057"/>
                  </a:lnTo>
                  <a:lnTo>
                    <a:pt x="71" y="2995"/>
                  </a:lnTo>
                  <a:lnTo>
                    <a:pt x="53" y="2862"/>
                  </a:lnTo>
                  <a:lnTo>
                    <a:pt x="88" y="2801"/>
                  </a:lnTo>
                  <a:lnTo>
                    <a:pt x="44" y="2748"/>
                  </a:lnTo>
                  <a:lnTo>
                    <a:pt x="106" y="2624"/>
                  </a:lnTo>
                  <a:lnTo>
                    <a:pt x="115" y="2474"/>
                  </a:lnTo>
                  <a:lnTo>
                    <a:pt x="292" y="2500"/>
                  </a:lnTo>
                  <a:lnTo>
                    <a:pt x="318" y="2341"/>
                  </a:lnTo>
                  <a:lnTo>
                    <a:pt x="406" y="2324"/>
                  </a:lnTo>
                  <a:lnTo>
                    <a:pt x="468" y="2200"/>
                  </a:lnTo>
                  <a:lnTo>
                    <a:pt x="468" y="2094"/>
                  </a:lnTo>
                  <a:lnTo>
                    <a:pt x="318" y="2156"/>
                  </a:lnTo>
                  <a:lnTo>
                    <a:pt x="336" y="2085"/>
                  </a:lnTo>
                  <a:lnTo>
                    <a:pt x="292" y="2032"/>
                  </a:lnTo>
                  <a:lnTo>
                    <a:pt x="221" y="2103"/>
                  </a:lnTo>
                  <a:lnTo>
                    <a:pt x="203" y="2182"/>
                  </a:lnTo>
                  <a:lnTo>
                    <a:pt x="141" y="2173"/>
                  </a:lnTo>
                  <a:lnTo>
                    <a:pt x="88" y="2023"/>
                  </a:lnTo>
                  <a:lnTo>
                    <a:pt x="9" y="2005"/>
                  </a:lnTo>
                  <a:lnTo>
                    <a:pt x="0" y="1891"/>
                  </a:lnTo>
                  <a:lnTo>
                    <a:pt x="62" y="1838"/>
                  </a:lnTo>
                  <a:lnTo>
                    <a:pt x="44" y="1776"/>
                  </a:lnTo>
                  <a:lnTo>
                    <a:pt x="35" y="162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B0F0"/>
                </a:gs>
              </a:gsLst>
              <a:lin ang="5400000" scaled="1"/>
            </a:gradFill>
            <a:ln w="12700" cmpd="sng">
              <a:solidFill>
                <a:srgbClr val="00B0F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169218" y="3795275"/>
            <a:ext cx="868186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92D050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泉州地域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926364" y="4395295"/>
            <a:ext cx="1047724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南河内地域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222173" y="3962163"/>
            <a:ext cx="1227259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B0F0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東部大阪地域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123014" y="1706600"/>
            <a:ext cx="1068859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CCCC00"/>
            </a:solidFill>
            <a:miter lim="800000"/>
            <a:headEnd/>
            <a:tailEnd/>
          </a:ln>
        </p:spPr>
        <p:txBody>
          <a:bodyPr vert="horz" wrap="squar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北大阪地域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3039232" y="3201804"/>
            <a:ext cx="1253551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4789043" y="3938134"/>
            <a:ext cx="0" cy="673960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3027278" y="4172964"/>
            <a:ext cx="1005172" cy="1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78AA22E-FCB1-45B3-87A6-15F3CBAFE844}"/>
              </a:ext>
            </a:extLst>
          </p:cNvPr>
          <p:cNvSpPr txBox="1"/>
          <p:nvPr/>
        </p:nvSpPr>
        <p:spPr>
          <a:xfrm>
            <a:off x="77435" y="6516052"/>
            <a:ext cx="723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2015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年までは総務省「国勢調査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en-US" altLang="ja-JP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年以降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は「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大阪府の将来推計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人口について（</a:t>
            </a:r>
            <a:r>
              <a:rPr lang="en-US" altLang="ja-JP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月）」に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おける大阪府の人口推計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（ケース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）に基づき大阪府政策企画部推計。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77435" y="5949280"/>
            <a:ext cx="1691270" cy="594493"/>
          </a:xfrm>
          <a:prstGeom prst="wedgeEllipseCallout">
            <a:avLst>
              <a:gd name="adj1" fmla="val -33987"/>
              <a:gd name="adj2" fmla="val -72678"/>
            </a:avLst>
          </a:prstGeom>
          <a:solidFill>
            <a:srgbClr val="FFFFFF"/>
          </a:solidFill>
          <a:ln w="15875">
            <a:solidFill>
              <a:srgbClr val="92D050"/>
            </a:solidFill>
            <a:prstDash val="sysDot"/>
            <a:miter lim="800000"/>
            <a:headEnd/>
            <a:tailEnd/>
          </a:ln>
        </p:spPr>
        <p:txBody>
          <a:bodyPr vert="horz" wrap="square" lIns="3600" tIns="3600" rIns="3600" bIns="360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年⇒</a:t>
            </a: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2045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高齢者は　</a:t>
            </a:r>
            <a:r>
              <a:rPr lang="en-US" altLang="ja-JP" sz="10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10.4</a:t>
            </a:r>
            <a:r>
              <a:rPr lang="en-US" altLang="ja-JP" sz="10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8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年少者は　</a:t>
            </a:r>
            <a:r>
              <a:rPr lang="en-US" altLang="ja-JP" sz="10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2.</a:t>
            </a:r>
            <a:r>
              <a:rPr lang="ja-JP" altLang="en-US" sz="10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５</a:t>
            </a:r>
            <a:r>
              <a:rPr lang="en-US" altLang="ja-JP" sz="10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  <a:endParaRPr lang="en-US" altLang="ja-JP" sz="1000" b="1" dirty="0" smtClean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7465803" y="1415837"/>
            <a:ext cx="1656184" cy="578561"/>
          </a:xfrm>
          <a:prstGeom prst="wedgeEllipseCallout">
            <a:avLst>
              <a:gd name="adj1" fmla="val 20612"/>
              <a:gd name="adj2" fmla="val 72961"/>
            </a:avLst>
          </a:prstGeom>
          <a:solidFill>
            <a:srgbClr val="FFFFFF"/>
          </a:solidFill>
          <a:ln w="15875">
            <a:solidFill>
              <a:srgbClr val="CCCC00"/>
            </a:solidFill>
            <a:prstDash val="sysDot"/>
            <a:miter lim="800000"/>
            <a:headEnd/>
            <a:tailEnd/>
          </a:ln>
        </p:spPr>
        <p:txBody>
          <a:bodyPr vert="horz" wrap="square" lIns="3600" tIns="1800" rIns="3600" bIns="180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年⇒</a:t>
            </a: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2045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9.8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5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7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ＭＳ 明朝" pitchFamily="17" charset="-128"/>
                <a:cs typeface="ＭＳ Ｐゴシック" pitchFamily="50" charset="-128"/>
              </a:rPr>
              <a:t>1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.</a:t>
            </a:r>
            <a:r>
              <a:rPr lang="en-US" altLang="ja-JP" sz="9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6</a:t>
            </a:r>
            <a:r>
              <a:rPr lang="ja-JP" altLang="en-US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9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  <a:endParaRPr lang="en-US" altLang="ja-JP" sz="900" b="1" dirty="0" smtClean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4761600" y="2504998"/>
            <a:ext cx="1412277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18" idx="16"/>
          </p:cNvCxnSpPr>
          <p:nvPr/>
        </p:nvCxnSpPr>
        <p:spPr>
          <a:xfrm>
            <a:off x="4944065" y="3104306"/>
            <a:ext cx="1278108" cy="9663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997749" y="6207584"/>
            <a:ext cx="1766634" cy="605313"/>
          </a:xfrm>
          <a:prstGeom prst="wedgeEllipseCallout">
            <a:avLst>
              <a:gd name="adj1" fmla="val 47996"/>
              <a:gd name="adj2" fmla="val -76780"/>
            </a:avLst>
          </a:prstGeom>
          <a:solidFill>
            <a:srgbClr val="FFFFFF"/>
          </a:solidFill>
          <a:ln w="15875">
            <a:solidFill>
              <a:srgbClr val="00B0F0"/>
            </a:solidFill>
            <a:prstDash val="sysDot"/>
            <a:miter lim="800000"/>
            <a:headEnd/>
            <a:tailEnd/>
          </a:ln>
        </p:spPr>
        <p:txBody>
          <a:bodyPr vert="horz" wrap="square" lIns="3600" tIns="3600" rIns="3600" bIns="360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年⇒</a:t>
            </a: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2045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ＭＳ 明朝" pitchFamily="17" charset="-128"/>
                <a:cs typeface="ＭＳ Ｐゴシック" pitchFamily="50" charset="-128"/>
              </a:rPr>
              <a:t>1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.</a:t>
            </a:r>
            <a:r>
              <a:rPr lang="ja-JP" altLang="en-US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９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5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7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Malgun Gothic" pitchFamily="34" charset="-127"/>
                <a:cs typeface="ＭＳ Ｐゴシック" pitchFamily="50" charset="-128"/>
              </a:rPr>
              <a:t>2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.3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9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  <a:endParaRPr lang="en-US" altLang="ja-JP" sz="900" b="1" dirty="0" smtClean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1788088" y="6114046"/>
            <a:ext cx="1673582" cy="579456"/>
          </a:xfrm>
          <a:prstGeom prst="wedgeEllipseCallout">
            <a:avLst>
              <a:gd name="adj1" fmla="val 47736"/>
              <a:gd name="adj2" fmla="val -62708"/>
            </a:avLst>
          </a:prstGeom>
          <a:solidFill>
            <a:srgbClr val="FFFFFF"/>
          </a:solidFill>
          <a:ln w="15875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 vert="horz" wrap="square" lIns="3600" tIns="3600" rIns="3600" bIns="360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年⇒</a:t>
            </a: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2045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高齢者は　</a:t>
            </a:r>
            <a:r>
              <a:rPr lang="en-US" altLang="ja-JP" sz="10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15.3</a:t>
            </a:r>
            <a:r>
              <a:rPr lang="en-US" altLang="ja-JP" sz="10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8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年少者は　</a:t>
            </a:r>
            <a:r>
              <a:rPr lang="en-US" altLang="ja-JP" sz="10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3.0</a:t>
            </a:r>
            <a:r>
              <a:rPr lang="en-US" altLang="ja-JP" sz="10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269128" y="3705000"/>
            <a:ext cx="1047723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9900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大阪市地域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3182479" y="1414254"/>
            <a:ext cx="1445791" cy="573450"/>
          </a:xfrm>
          <a:prstGeom prst="wedgeEllipseCallout">
            <a:avLst>
              <a:gd name="adj1" fmla="val -73302"/>
              <a:gd name="adj2" fmla="val 33094"/>
            </a:avLst>
          </a:prstGeom>
          <a:solidFill>
            <a:srgbClr val="FFFFFF"/>
          </a:solidFill>
          <a:ln w="15875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年⇒</a:t>
            </a: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2045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8.1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5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7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1.4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9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  <a:endParaRPr lang="ja-JP" altLang="ja-JP" sz="16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45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はじめに</a:t>
            </a:r>
            <a:endParaRPr kumimoji="1"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640959" cy="6120679"/>
          </a:xfrm>
        </p:spPr>
        <p:txBody>
          <a:bodyPr>
            <a:noAutofit/>
          </a:bodyPr>
          <a:lstStyle/>
          <a:p>
            <a:pPr algn="l"/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■本資料の位置づけ</a:t>
            </a:r>
            <a:endParaRPr lang="en-US" altLang="ja-JP" sz="2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2019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月までに、</a:t>
            </a:r>
            <a:r>
              <a:rPr lang="en-US" altLang="ja-JP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年国勢調査に基づく都道府県別の人口推計や世帯推計等、必要な資料が出揃ったことから</a:t>
            </a:r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、「第２期大阪府まち・ひと・しごと創生総合戦略」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策定に先立ち、</a:t>
            </a:r>
            <a:r>
              <a:rPr lang="ja-JP" altLang="en-US" sz="18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「大阪府人口ビジョン（</a:t>
            </a:r>
            <a:r>
              <a:rPr lang="en-US" altLang="ja-JP" sz="18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2016</a:t>
            </a:r>
            <a:r>
              <a:rPr lang="ja-JP" altLang="en-US" sz="18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8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18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月）」策定後の人口動向の変化などの点検・整理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を行った。</a:t>
            </a:r>
            <a:endParaRPr lang="en-US" altLang="ja-JP" sz="18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8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整理の観点</a:t>
            </a:r>
            <a:r>
              <a:rPr lang="en-US" altLang="ja-JP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①</a:t>
            </a:r>
            <a:r>
              <a:rPr lang="en-US" altLang="ja-JP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年国勢調査結果の反映</a:t>
            </a: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②「大阪府の将来推計人口に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ついて（</a:t>
            </a:r>
            <a:r>
              <a:rPr lang="en-US" altLang="ja-JP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年８月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）」（</a:t>
            </a:r>
            <a:r>
              <a:rPr lang="en-US" altLang="ja-JP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</a:t>
            </a:r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反映</a:t>
            </a: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③「大阪府人口ビジョン」策定後</a:t>
            </a:r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の状況の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反映</a:t>
            </a:r>
            <a:endParaRPr lang="en-US" altLang="ja-JP" sz="18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④定住外国人人口の現状把握</a:t>
            </a:r>
            <a:endParaRPr lang="ja-JP" altLang="en-US" sz="18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endParaRPr lang="en-US" altLang="ja-JP" sz="18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4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lang="ja-JP" altLang="en-US" sz="14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参考：まち・ひと・しごと創生法</a:t>
            </a:r>
            <a:r>
              <a:rPr lang="en-US" altLang="ja-JP" sz="14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endParaRPr lang="ja-JP" altLang="en-US" sz="14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4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第９条　</a:t>
            </a:r>
            <a:endParaRPr lang="en-US" altLang="ja-JP" sz="14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4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都道府県は、まち・ひと・しごと創生総合戦略を勘案して、</a:t>
            </a:r>
            <a:r>
              <a:rPr lang="ja-JP" altLang="en-US" sz="1400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当該都道府県の区域の実情に応じた</a:t>
            </a:r>
            <a:r>
              <a:rPr lang="ja-JP" altLang="en-US" sz="14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まち・ひと・しごと　　　</a:t>
            </a:r>
            <a:endParaRPr lang="en-US" altLang="ja-JP" sz="14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4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創生に関する施策についての基本的な計画（以下「都道府県まち・ひと・しごと創生総合戦略」という。）を定める　</a:t>
            </a:r>
            <a:endParaRPr lang="en-US" altLang="ja-JP" sz="14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4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よう努めなければならない。</a:t>
            </a:r>
            <a:endParaRPr lang="en-US" altLang="ja-JP" sz="14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ja-JP" altLang="en-US" sz="2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A119CF-23CE-4A9B-9ADA-B5B61C02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477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ja-JP" altLang="en-US" sz="2800" noProof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8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昼間人口</a:t>
            </a:r>
            <a:endParaRPr lang="en-US" altLang="ja-JP" sz="280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9494" y="550209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■昼間人口（人口の推移）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44774" y="910250"/>
            <a:ext cx="8647706" cy="58237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○大阪府の昼間人口および昼夜間人口比率ともに、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1995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年をピークに減少傾向。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1790546"/>
            <a:ext cx="6798854" cy="430467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42052" y="6453978"/>
            <a:ext cx="4235928" cy="259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 smtClean="0">
                <a:solidFill>
                  <a:schemeClr val="tx1"/>
                </a:solidFill>
              </a:rPr>
              <a:t>出典：総務省「</a:t>
            </a:r>
            <a:r>
              <a:rPr lang="zh-TW" altLang="en-US" sz="1000" dirty="0" smtClean="0">
                <a:solidFill>
                  <a:schemeClr val="tx1"/>
                </a:solidFill>
              </a:rPr>
              <a:t>国勢調査</a:t>
            </a:r>
            <a:r>
              <a:rPr lang="ja-JP" altLang="en-US" sz="1000" dirty="0" smtClean="0">
                <a:solidFill>
                  <a:schemeClr val="tx1"/>
                </a:solidFill>
              </a:rPr>
              <a:t>」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ja-JP" altLang="en-US" sz="2800" noProof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8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昼間人口</a:t>
            </a:r>
            <a:endParaRPr lang="en-US" altLang="ja-JP" sz="280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9494" y="550209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■昼間人口（昼夜間人口比率）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44774" y="910250"/>
            <a:ext cx="8647706" cy="58237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○昼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夜間人口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比率は東京都が最も高い。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〇大阪府は、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周辺府県から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流入しており、京都府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ととも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100</a:t>
            </a: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％を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超える。</a:t>
            </a:r>
            <a:endParaRPr lang="en-US" altLang="ja-JP" sz="16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3366" y="6544050"/>
            <a:ext cx="4235928" cy="259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 smtClean="0">
                <a:solidFill>
                  <a:schemeClr val="tx1"/>
                </a:solidFill>
              </a:rPr>
              <a:t>出典：総務省「</a:t>
            </a:r>
            <a:r>
              <a:rPr lang="zh-TW" altLang="en-US" sz="1000" dirty="0" smtClean="0">
                <a:solidFill>
                  <a:schemeClr val="tx1"/>
                </a:solidFill>
              </a:rPr>
              <a:t>国勢調査</a:t>
            </a:r>
            <a:r>
              <a:rPr lang="ja-JP" altLang="en-US" sz="1000" dirty="0" smtClean="0">
                <a:solidFill>
                  <a:schemeClr val="tx1"/>
                </a:solidFill>
              </a:rPr>
              <a:t>」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494260" y="1755494"/>
            <a:ext cx="3751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【2010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521387" y="4169514"/>
            <a:ext cx="3751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【2015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87" y="1637197"/>
            <a:ext cx="6489013" cy="24962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87" y="4149080"/>
            <a:ext cx="6489013" cy="24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27384"/>
            <a:ext cx="9144000" cy="615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交流人口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2832" y="561812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■外国人旅行者数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78AA22E-FCB1-45B3-87A6-15F3CBAFE844}"/>
              </a:ext>
            </a:extLst>
          </p:cNvPr>
          <p:cNvSpPr txBox="1"/>
          <p:nvPr/>
        </p:nvSpPr>
        <p:spPr>
          <a:xfrm>
            <a:off x="251519" y="6525344"/>
            <a:ext cx="4176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出典：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「地域経済分析システム（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RESAS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）」より大阪府政策企画部作成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BEE71-D681-4A24-A753-CFB9C312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A301A11-D686-4320-A71C-68DA37A7EEA7}"/>
              </a:ext>
            </a:extLst>
          </p:cNvPr>
          <p:cNvSpPr/>
          <p:nvPr/>
        </p:nvSpPr>
        <p:spPr>
          <a:xfrm>
            <a:off x="251519" y="923938"/>
            <a:ext cx="8640961" cy="58477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180000" lvl="0" indent="-457200" algn="just"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</a:rPr>
              <a:t>○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外国人旅行者数は、全国的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</a:rPr>
              <a:t>に増加傾向。</a:t>
            </a:r>
          </a:p>
          <a:p>
            <a:pPr marL="180000" lvl="0" indent="-457200" algn="just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〇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「</a:t>
            </a:r>
            <a:r>
              <a:rPr lang="ja-JP" altLang="en-US" sz="1600" b="1" u="sng" dirty="0">
                <a:solidFill>
                  <a:prstClr val="black"/>
                </a:solidFill>
                <a:latin typeface="Meiryo UI"/>
                <a:ea typeface="Meiryo UI"/>
              </a:rPr>
              <a:t>観光・レジャー目的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」では、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2016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年に大阪府</a:t>
            </a:r>
            <a:r>
              <a:rPr lang="ja-JP" altLang="en-US" sz="1600" b="1" u="sng" dirty="0">
                <a:solidFill>
                  <a:prstClr val="black"/>
                </a:solidFill>
                <a:latin typeface="Meiryo UI"/>
                <a:ea typeface="Meiryo UI"/>
              </a:rPr>
              <a:t>が東京都を抜いて全国</a:t>
            </a:r>
            <a:r>
              <a:rPr lang="en-US" altLang="ja-JP" sz="1600" b="1" u="sng" dirty="0">
                <a:solidFill>
                  <a:prstClr val="black"/>
                </a:solidFill>
                <a:latin typeface="Meiryo UI"/>
                <a:ea typeface="Meiryo UI"/>
              </a:rPr>
              <a:t>1</a:t>
            </a:r>
            <a:r>
              <a:rPr lang="ja-JP" altLang="en-US" sz="1600" b="1" u="sng" dirty="0">
                <a:solidFill>
                  <a:prstClr val="black"/>
                </a:solidFill>
                <a:latin typeface="Meiryo UI"/>
                <a:ea typeface="Meiryo UI"/>
              </a:rPr>
              <a:t>位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となった。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35" y="2204864"/>
            <a:ext cx="4320481" cy="415707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107504" y="1847394"/>
            <a:ext cx="3672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◇外国人訪問者数の推移（すべての目的）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4716016" y="1847394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◇外国人訪問者数の推移（観光・レジャー目的）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561" y="2204864"/>
            <a:ext cx="4411190" cy="41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917290"/>
            <a:ext cx="5419814" cy="302387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789040"/>
            <a:ext cx="4348561" cy="282254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-27384"/>
            <a:ext cx="9144000" cy="615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noProof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交流人口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2832" y="561812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■外国人旅行者の国別割合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78AA22E-FCB1-45B3-87A6-15F3CBAFE844}"/>
              </a:ext>
            </a:extLst>
          </p:cNvPr>
          <p:cNvSpPr txBox="1"/>
          <p:nvPr/>
        </p:nvSpPr>
        <p:spPr>
          <a:xfrm>
            <a:off x="251519" y="6526624"/>
            <a:ext cx="8640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出典：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「地域経済分析システム（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RESAS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）」より大阪府政策企画部作成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BEE71-D681-4A24-A753-CFB9C312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A301A11-D686-4320-A71C-68DA37A7EEA7}"/>
              </a:ext>
            </a:extLst>
          </p:cNvPr>
          <p:cNvSpPr/>
          <p:nvPr/>
        </p:nvSpPr>
        <p:spPr>
          <a:xfrm>
            <a:off x="251519" y="923938"/>
            <a:ext cx="8640961" cy="58477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180000" lvl="0" indent="-457200" algn="just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〇大阪府の外国人旅行者を国別に見ると、</a:t>
            </a:r>
            <a:r>
              <a:rPr lang="ja-JP" altLang="en-US" sz="1600" b="1" u="sng" dirty="0">
                <a:solidFill>
                  <a:prstClr val="black"/>
                </a:solidFill>
                <a:latin typeface="Meiryo UI"/>
                <a:ea typeface="Meiryo UI"/>
              </a:rPr>
              <a:t>アジアからの旅行者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が約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8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割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を占め、欧米やオーストラリアからの旅行者は少なく、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3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年前と比較しても大きな変化はない。</a:t>
            </a:r>
            <a:endParaRPr lang="ja-JP" altLang="en-US" sz="160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37893" y="4932410"/>
            <a:ext cx="3786035" cy="4281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4114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游ゴシック"/>
                <a:ea typeface="游ゴシック"/>
              </a:rPr>
              <a:t>※　ヨーロッパ＝イギリス・フランス・ドイツ・ロシア・スペイン・イタリア</a:t>
            </a:r>
            <a:endParaRPr lang="en-US" altLang="ja-JP" sz="800" b="1" i="0" u="none" strike="noStrike" baseline="0" dirty="0">
              <a:solidFill>
                <a:srgbClr val="000000"/>
              </a:solidFill>
              <a:latin typeface="游ゴシック"/>
              <a:ea typeface="游ゴシック"/>
            </a:endParaRPr>
          </a:p>
          <a:p>
            <a:pPr algn="l" rtl="0">
              <a:defRPr sz="1000"/>
            </a:pPr>
            <a:r>
              <a:rPr lang="en-US" altLang="ja-JP" sz="800" b="1" i="0" u="none" strike="noStrike" baseline="0" dirty="0">
                <a:solidFill>
                  <a:srgbClr val="000000"/>
                </a:solidFill>
                <a:latin typeface="游ゴシック"/>
                <a:ea typeface="游ゴシック"/>
              </a:rPr>
              <a:t>※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游ゴシック"/>
                <a:ea typeface="游ゴシック"/>
              </a:rPr>
              <a:t>　</a:t>
            </a:r>
            <a:r>
              <a:rPr lang="ja-JP" altLang="en-US" sz="800" b="1" i="0" u="none" strike="noStrike" baseline="0" dirty="0" smtClean="0">
                <a:solidFill>
                  <a:srgbClr val="000000"/>
                </a:solidFill>
                <a:latin typeface="游ゴシック"/>
                <a:ea typeface="游ゴシック"/>
              </a:rPr>
              <a:t>そ　の　他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游ゴシック"/>
                <a:ea typeface="游ゴシック"/>
              </a:rPr>
              <a:t>＝カナダ・タイ・ベトナム・シンガポール・</a:t>
            </a:r>
            <a:r>
              <a:rPr lang="ja-JP" altLang="en-US" sz="800" b="1" i="0" u="none" strike="noStrike" baseline="0" dirty="0" smtClean="0">
                <a:solidFill>
                  <a:srgbClr val="000000"/>
                </a:solidFill>
                <a:latin typeface="游ゴシック"/>
                <a:ea typeface="游ゴシック"/>
              </a:rPr>
              <a:t>マレーシア</a:t>
            </a:r>
            <a:endParaRPr lang="en-US" altLang="ja-JP" sz="800" b="1" i="0" u="none" strike="noStrike" baseline="0" dirty="0" smtClean="0">
              <a:solidFill>
                <a:srgbClr val="000000"/>
              </a:solidFill>
              <a:latin typeface="游ゴシック"/>
              <a:ea typeface="游ゴシック"/>
            </a:endParaRPr>
          </a:p>
          <a:p>
            <a:pPr algn="l" rtl="0">
              <a:defRPr sz="1000"/>
            </a:pPr>
            <a:r>
              <a:rPr lang="ja-JP" altLang="en-US" sz="800" b="1" dirty="0">
                <a:solidFill>
                  <a:srgbClr val="000000"/>
                </a:solidFill>
                <a:latin typeface="游ゴシック"/>
                <a:ea typeface="游ゴシック"/>
              </a:rPr>
              <a:t>　</a:t>
            </a:r>
            <a:r>
              <a:rPr lang="ja-JP" altLang="en-US" sz="800" b="1" dirty="0" smtClean="0">
                <a:solidFill>
                  <a:srgbClr val="000000"/>
                </a:solidFill>
                <a:latin typeface="游ゴシック"/>
                <a:ea typeface="游ゴシック"/>
              </a:rPr>
              <a:t>　　　　　　　</a:t>
            </a:r>
            <a:r>
              <a:rPr lang="ja-JP" altLang="en-US" sz="800" b="1" i="0" u="none" strike="noStrike" baseline="0" dirty="0" smtClean="0">
                <a:solidFill>
                  <a:srgbClr val="000000"/>
                </a:solidFill>
                <a:latin typeface="游ゴシック"/>
                <a:ea typeface="游ゴシック"/>
              </a:rPr>
              <a:t>・フィリピン・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游ゴシック"/>
                <a:ea typeface="游ゴシック"/>
              </a:rPr>
              <a:t>インドネシア・インド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110335" y="1490074"/>
            <a:ext cx="49592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◇国別訪問者数の割合（観光・レジャー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目的）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251519" y="1754452"/>
            <a:ext cx="11222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【2017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5758264" y="3505547"/>
            <a:ext cx="11222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【2014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03640" y="2121680"/>
            <a:ext cx="3240360" cy="31392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4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27384"/>
            <a:ext cx="9144000" cy="615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交流人口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2832" y="561812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lang="en-US" altLang="ja-JP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外国人消費額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78AA22E-FCB1-45B3-87A6-15F3CBAFE844}"/>
              </a:ext>
            </a:extLst>
          </p:cNvPr>
          <p:cNvSpPr txBox="1"/>
          <p:nvPr/>
        </p:nvSpPr>
        <p:spPr>
          <a:xfrm>
            <a:off x="251518" y="2071123"/>
            <a:ext cx="8640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出典：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「地域経済分析システム（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RESAS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）」より大阪府政策企画部作成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BEE71-D681-4A24-A753-CFB9C312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A301A11-D686-4320-A71C-68DA37A7EEA7}"/>
              </a:ext>
            </a:extLst>
          </p:cNvPr>
          <p:cNvSpPr/>
          <p:nvPr/>
        </p:nvSpPr>
        <p:spPr>
          <a:xfrm>
            <a:off x="251519" y="923938"/>
            <a:ext cx="8640961" cy="1077218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180000" lvl="0" indent="-457200" algn="just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〇部門別消費額では、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全国と比べ、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【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小売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の</a:t>
            </a:r>
            <a:r>
              <a:rPr lang="ja-JP" altLang="en-US" sz="1600" b="1" u="sng" dirty="0">
                <a:solidFill>
                  <a:prstClr val="black"/>
                </a:solidFill>
                <a:latin typeface="Meiryo UI"/>
                <a:ea typeface="Meiryo UI"/>
              </a:rPr>
              <a:t>占める割合が高い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。</a:t>
            </a:r>
            <a:endParaRPr lang="en-US" altLang="ja-JP" sz="1600" b="1" u="sng" dirty="0" smtClean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80000" lvl="0" indent="-457200" algn="just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〇また、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【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交通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の割合が高いことから、公共交通機関利用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</a:rPr>
              <a:t>の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多いことが推測される。</a:t>
            </a:r>
            <a:endParaRPr lang="en-US" altLang="ja-JP" sz="1600" dirty="0" smtClean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80000" lvl="0" indent="-457200" algn="just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〇国籍別消費額では、前頁の上位国が消費額も多く、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2017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年４月の中国・台湾の消費額は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100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億を超えた。</a:t>
            </a:r>
            <a:endParaRPr lang="ja-JP" altLang="en-US" sz="1600" b="1" u="sng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2" y="2732068"/>
            <a:ext cx="4730996" cy="285717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16" y="2636912"/>
            <a:ext cx="4572396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ja-JP" altLang="en-US" sz="280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8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交流人口</a:t>
            </a:r>
            <a:endParaRPr lang="en-US" altLang="ja-JP" sz="280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9494" y="550209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■宿泊者数①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48147" y="910249"/>
            <a:ext cx="8647706" cy="58237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外国人</a:t>
            </a:r>
            <a:r>
              <a:rPr lang="ja-JP" altLang="en-US" sz="16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延べ宿泊者数：近年はわずかだが、</a:t>
            </a:r>
            <a:r>
              <a:rPr lang="en-US" altLang="ja-JP" sz="16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2013</a:t>
            </a:r>
            <a:r>
              <a:rPr lang="ja-JP" altLang="en-US" sz="16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年から対前年伸び率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が東京都を</a:t>
            </a:r>
            <a:r>
              <a:rPr lang="ja-JP" altLang="en-US" sz="16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上回っている。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〇日本人</a:t>
            </a:r>
            <a:r>
              <a:rPr lang="ja-JP" altLang="en-US" sz="16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延べ宿泊者数：おおむね横ばいの傾向。</a:t>
            </a:r>
            <a:endParaRPr lang="ja-JP" altLang="en-US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48147" y="6483824"/>
            <a:ext cx="4535154" cy="348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0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出展：観光庁「宿泊旅行統計調査</a:t>
            </a:r>
            <a:r>
              <a:rPr kumimoji="1" lang="ja-JP" altLang="en-US" sz="10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　</a:t>
            </a:r>
            <a:r>
              <a:rPr kumimoji="1" lang="en-US" altLang="ja-JP" sz="10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※2018</a:t>
            </a:r>
            <a:r>
              <a:rPr kumimoji="1" lang="ja-JP" altLang="en-US" sz="10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年については</a:t>
            </a:r>
            <a:r>
              <a:rPr kumimoji="1" lang="ja-JP" altLang="en-US" sz="10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速報値</a:t>
            </a:r>
            <a:endParaRPr kumimoji="1" lang="ja-JP" altLang="en-US" sz="10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61397" y="1835360"/>
            <a:ext cx="2710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◇外国人延べ宿泊者数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65" y="2276872"/>
            <a:ext cx="4566339" cy="398750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4689127" y="1835360"/>
            <a:ext cx="2710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◇日本人延べ宿泊者数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651" y="2207827"/>
            <a:ext cx="4628853" cy="40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27384"/>
            <a:ext cx="9144000" cy="615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noProof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交流人口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2832" y="561812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noProof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■宿泊者数②（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宿泊施設別）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78AA22E-FCB1-45B3-87A6-15F3CBAFE844}"/>
              </a:ext>
            </a:extLst>
          </p:cNvPr>
          <p:cNvSpPr txBox="1"/>
          <p:nvPr/>
        </p:nvSpPr>
        <p:spPr>
          <a:xfrm>
            <a:off x="251519" y="6522129"/>
            <a:ext cx="3600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：観光庁「宿泊旅行統計調査」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BEE71-D681-4A24-A753-CFB9C312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A301A11-D686-4320-A71C-68DA37A7EEA7}"/>
              </a:ext>
            </a:extLst>
          </p:cNvPr>
          <p:cNvSpPr/>
          <p:nvPr/>
        </p:nvSpPr>
        <p:spPr>
          <a:xfrm>
            <a:off x="251519" y="923938"/>
            <a:ext cx="8640961" cy="830997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180000" lvl="0" indent="-457200" algn="just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〇外国人旅行者は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シティホテル・ビジネスホテルを選ぶ傾向が強く、同施設の宿泊者数は一貫して増加。</a:t>
            </a:r>
            <a:endParaRPr lang="en-US" altLang="ja-JP" sz="1600" b="1" u="sng" dirty="0" smtClean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80000" lvl="0" indent="-457200" algn="just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〇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2017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年の実績を見ると、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シティホテルの宿泊者数は日本人とほぼ同数。</a:t>
            </a:r>
            <a:endParaRPr lang="en-US" altLang="ja-JP" sz="1600" b="1" u="sng" dirty="0" smtClean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80000" lvl="0" indent="-457200" algn="just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〇近年、わずかながら旅館を選ぶ外国人旅行者も増えている。</a:t>
            </a:r>
            <a:endParaRPr lang="ja-JP" altLang="en-US" sz="160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8AA22E-FCB1-45B3-87A6-15F3CBAFE844}"/>
              </a:ext>
            </a:extLst>
          </p:cNvPr>
          <p:cNvSpPr txBox="1"/>
          <p:nvPr/>
        </p:nvSpPr>
        <p:spPr>
          <a:xfrm>
            <a:off x="6299126" y="6554450"/>
            <a:ext cx="2288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総数は左目盛り、その他は右目盛り　</a:t>
            </a:r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78" y="2276872"/>
            <a:ext cx="4326377" cy="42452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862" y="2276871"/>
            <a:ext cx="4368610" cy="424847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61397" y="1930559"/>
            <a:ext cx="34304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◇外国人宿泊施設別宿泊者数（大阪府）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4583885" y="1930559"/>
            <a:ext cx="34304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◇日本人宿泊施設別宿泊者数（大阪府）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2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noProof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７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外国人人口（現状の把握）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9494" y="550209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■大阪府の外国人（人口）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①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44774" y="910249"/>
            <a:ext cx="8647706" cy="86256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○都道府県の人口に占める外国人の割合は、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2.67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％で５位。</a:t>
            </a:r>
            <a:endParaRPr lang="en-US" altLang="ja-JP" sz="1600" b="1" u="sng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３大都市圏の東京都・愛知県や、群馬県・三重県など製造業が盛んな県が上位に。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〇日本人が減少する一方で、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外国人は人口・割合ともに増加傾向。</a:t>
            </a:r>
            <a:endParaRPr kumimoji="1" lang="en-US" altLang="ja-JP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244774" y="1904188"/>
            <a:ext cx="3751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◇総人口に占める外国人の割合（</a:t>
            </a: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012C1CD-8280-4091-82F5-8B7125AA48DB}"/>
              </a:ext>
            </a:extLst>
          </p:cNvPr>
          <p:cNvSpPr/>
          <p:nvPr/>
        </p:nvSpPr>
        <p:spPr>
          <a:xfrm>
            <a:off x="244774" y="4509294"/>
            <a:ext cx="4399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◇大阪府の外国人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人口の推移（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年⇒</a:t>
            </a: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396" y="6567155"/>
            <a:ext cx="3727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出典：総務省「住民基本台帳に基づく人口、人口動態及び世帯数」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05" y="2204864"/>
            <a:ext cx="4079695" cy="22973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05" y="4839341"/>
            <a:ext cx="8421735" cy="16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noProof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７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外国人人口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（現状の把握）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0" y="574147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■大阪府の外国人（人口）②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DE222E80-F6DB-4EFF-8A46-377A2BAA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16" y="6644936"/>
            <a:ext cx="4321763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出典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：総務省「住民</a:t>
            </a: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基本台帳に基づく人口、人口動態及び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世帯数」</a:t>
            </a:r>
            <a:endParaRPr lang="en-US" altLang="ja-JP" sz="10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DE94356-9EE1-4C5E-8EE6-0123C557A248}"/>
              </a:ext>
            </a:extLst>
          </p:cNvPr>
          <p:cNvSpPr/>
          <p:nvPr/>
        </p:nvSpPr>
        <p:spPr>
          <a:xfrm>
            <a:off x="157481" y="1050455"/>
            <a:ext cx="3751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◇外国人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の割合が多い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市町村（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48181" y="5832250"/>
            <a:ext cx="362098" cy="141556"/>
          </a:xfrm>
          <a:prstGeom prst="rect">
            <a:avLst/>
          </a:pr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u="none"/>
          </a:p>
        </p:txBody>
      </p:sp>
      <p:sp>
        <p:nvSpPr>
          <p:cNvPr id="9" name="正方形/長方形 8"/>
          <p:cNvSpPr/>
          <p:nvPr/>
        </p:nvSpPr>
        <p:spPr>
          <a:xfrm>
            <a:off x="1848181" y="5443542"/>
            <a:ext cx="362098" cy="1415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u="none"/>
          </a:p>
        </p:txBody>
      </p:sp>
      <p:sp>
        <p:nvSpPr>
          <p:cNvPr id="10" name="正方形/長方形 9"/>
          <p:cNvSpPr/>
          <p:nvPr/>
        </p:nvSpPr>
        <p:spPr>
          <a:xfrm>
            <a:off x="1848181" y="5135516"/>
            <a:ext cx="362098" cy="141556"/>
          </a:xfrm>
          <a:prstGeom prst="rect">
            <a:avLst/>
          </a:prstGeom>
          <a:pattFill prst="pct80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u="none"/>
          </a:p>
        </p:txBody>
      </p:sp>
      <p:sp>
        <p:nvSpPr>
          <p:cNvPr id="11" name="角丸四角形 10"/>
          <p:cNvSpPr/>
          <p:nvPr/>
        </p:nvSpPr>
        <p:spPr bwMode="auto">
          <a:xfrm>
            <a:off x="2389595" y="5770183"/>
            <a:ext cx="1562638" cy="232756"/>
          </a:xfrm>
          <a:prstGeom prst="roundRect">
            <a:avLst>
              <a:gd name="adj" fmla="val 5763"/>
            </a:avLst>
          </a:prstGeom>
          <a:noFill/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ja-JP" altLang="en-US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lang="ja-JP" altLang="en-US" sz="1000" u="none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未満</a:t>
            </a:r>
            <a:r>
              <a:rPr lang="en-US" altLang="ja-JP" sz="1000" u="none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【15</a:t>
            </a:r>
            <a:r>
              <a:rPr lang="ja-JP" altLang="en-US" sz="1000" u="none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団体</a:t>
            </a:r>
            <a:r>
              <a:rPr lang="en-US" altLang="ja-JP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0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2373878" y="5099041"/>
            <a:ext cx="1910737" cy="212154"/>
          </a:xfrm>
          <a:prstGeom prst="roundRect">
            <a:avLst>
              <a:gd name="adj" fmla="val 5763"/>
            </a:avLst>
          </a:prstGeom>
          <a:noFill/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ja-JP" altLang="en-US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％以上３％未満</a:t>
            </a:r>
            <a:r>
              <a:rPr lang="en-US" altLang="ja-JP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５団体</a:t>
            </a:r>
            <a:r>
              <a:rPr lang="en-US" altLang="ja-JP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0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2362152" y="4765807"/>
            <a:ext cx="1718275" cy="237261"/>
          </a:xfrm>
          <a:prstGeom prst="roundRect">
            <a:avLst>
              <a:gd name="adj" fmla="val 5763"/>
            </a:avLst>
          </a:prstGeom>
          <a:noFill/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ja-JP" altLang="en-US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％以上４％未満</a:t>
            </a:r>
            <a:r>
              <a:rPr lang="en-US" altLang="ja-JP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１団体</a:t>
            </a:r>
            <a:r>
              <a:rPr lang="en-US" altLang="ja-JP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0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2378076" y="5407641"/>
            <a:ext cx="1717980" cy="266096"/>
          </a:xfrm>
          <a:prstGeom prst="roundRect">
            <a:avLst>
              <a:gd name="adj" fmla="val 5763"/>
            </a:avLst>
          </a:prstGeom>
          <a:noFill/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ja-JP" altLang="en-US" sz="1000" u="none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％以上２％未満</a:t>
            </a:r>
            <a:r>
              <a:rPr lang="en-US" altLang="ja-JP" sz="1000" u="none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【21</a:t>
            </a:r>
            <a:r>
              <a:rPr lang="ja-JP" altLang="en-US" sz="1000" u="none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団体</a:t>
            </a:r>
            <a:r>
              <a:rPr lang="en-US" altLang="ja-JP" sz="1000" u="none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000" u="none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848181" y="4800596"/>
            <a:ext cx="362098" cy="141556"/>
          </a:xfrm>
          <a:prstGeom prst="rect">
            <a:avLst/>
          </a:prstGeom>
          <a:pattFill prst="dkUpDiag">
            <a:fgClr>
              <a:srgbClr val="002060"/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u="none"/>
          </a:p>
        </p:txBody>
      </p:sp>
      <p:sp>
        <p:nvSpPr>
          <p:cNvPr id="18" name="角丸四角形 17"/>
          <p:cNvSpPr/>
          <p:nvPr/>
        </p:nvSpPr>
        <p:spPr bwMode="auto">
          <a:xfrm>
            <a:off x="2362153" y="4441875"/>
            <a:ext cx="1400423" cy="221915"/>
          </a:xfrm>
          <a:prstGeom prst="roundRect">
            <a:avLst>
              <a:gd name="adj" fmla="val 5763"/>
            </a:avLst>
          </a:prstGeom>
          <a:noFill/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４％以上</a:t>
            </a:r>
            <a:r>
              <a:rPr lang="en-US" altLang="ja-JP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１団体</a:t>
            </a:r>
            <a:r>
              <a:rPr lang="en-US" altLang="ja-JP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0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848181" y="4479123"/>
            <a:ext cx="362098" cy="141556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u="none"/>
          </a:p>
        </p:txBody>
      </p:sp>
      <p:sp>
        <p:nvSpPr>
          <p:cNvPr id="22" name="Freeform 957"/>
          <p:cNvSpPr>
            <a:spLocks noChangeAspect="1"/>
          </p:cNvSpPr>
          <p:nvPr/>
        </p:nvSpPr>
        <p:spPr bwMode="auto">
          <a:xfrm>
            <a:off x="5683440" y="2959573"/>
            <a:ext cx="1424730" cy="1332000"/>
          </a:xfrm>
          <a:custGeom>
            <a:avLst/>
            <a:gdLst>
              <a:gd name="T0" fmla="*/ 624 w 1304"/>
              <a:gd name="T1" fmla="*/ 284 h 1361"/>
              <a:gd name="T2" fmla="*/ 737 w 1304"/>
              <a:gd name="T3" fmla="*/ 114 h 1361"/>
              <a:gd name="T4" fmla="*/ 907 w 1304"/>
              <a:gd name="T5" fmla="*/ 170 h 1361"/>
              <a:gd name="T6" fmla="*/ 964 w 1304"/>
              <a:gd name="T7" fmla="*/ 114 h 1361"/>
              <a:gd name="T8" fmla="*/ 1077 w 1304"/>
              <a:gd name="T9" fmla="*/ 57 h 1361"/>
              <a:gd name="T10" fmla="*/ 1134 w 1304"/>
              <a:gd name="T11" fmla="*/ 114 h 1361"/>
              <a:gd name="T12" fmla="*/ 1191 w 1304"/>
              <a:gd name="T13" fmla="*/ 454 h 1361"/>
              <a:gd name="T14" fmla="*/ 1304 w 1304"/>
              <a:gd name="T15" fmla="*/ 510 h 1361"/>
              <a:gd name="T16" fmla="*/ 1247 w 1304"/>
              <a:gd name="T17" fmla="*/ 624 h 1361"/>
              <a:gd name="T18" fmla="*/ 1134 w 1304"/>
              <a:gd name="T19" fmla="*/ 794 h 1361"/>
              <a:gd name="T20" fmla="*/ 1247 w 1304"/>
              <a:gd name="T21" fmla="*/ 1021 h 1361"/>
              <a:gd name="T22" fmla="*/ 1134 w 1304"/>
              <a:gd name="T23" fmla="*/ 1078 h 1361"/>
              <a:gd name="T24" fmla="*/ 1247 w 1304"/>
              <a:gd name="T25" fmla="*/ 1191 h 1361"/>
              <a:gd name="T26" fmla="*/ 1247 w 1304"/>
              <a:gd name="T27" fmla="*/ 1304 h 1361"/>
              <a:gd name="T28" fmla="*/ 794 w 1304"/>
              <a:gd name="T29" fmla="*/ 1361 h 1361"/>
              <a:gd name="T30" fmla="*/ 510 w 1304"/>
              <a:gd name="T31" fmla="*/ 1248 h 1361"/>
              <a:gd name="T32" fmla="*/ 170 w 1304"/>
              <a:gd name="T33" fmla="*/ 1191 h 1361"/>
              <a:gd name="T34" fmla="*/ 340 w 1304"/>
              <a:gd name="T35" fmla="*/ 1134 h 1361"/>
              <a:gd name="T36" fmla="*/ 227 w 1304"/>
              <a:gd name="T37" fmla="*/ 1021 h 1361"/>
              <a:gd name="T38" fmla="*/ 113 w 1304"/>
              <a:gd name="T39" fmla="*/ 964 h 1361"/>
              <a:gd name="T40" fmla="*/ 0 w 1304"/>
              <a:gd name="T41" fmla="*/ 907 h 1361"/>
              <a:gd name="T42" fmla="*/ 113 w 1304"/>
              <a:gd name="T43" fmla="*/ 851 h 1361"/>
              <a:gd name="T44" fmla="*/ 170 w 1304"/>
              <a:gd name="T45" fmla="*/ 737 h 1361"/>
              <a:gd name="T46" fmla="*/ 227 w 1304"/>
              <a:gd name="T47" fmla="*/ 851 h 1361"/>
              <a:gd name="T48" fmla="*/ 170 w 1304"/>
              <a:gd name="T49" fmla="*/ 907 h 1361"/>
              <a:gd name="T50" fmla="*/ 227 w 1304"/>
              <a:gd name="T51" fmla="*/ 964 h 1361"/>
              <a:gd name="T52" fmla="*/ 283 w 1304"/>
              <a:gd name="T53" fmla="*/ 907 h 1361"/>
              <a:gd name="T54" fmla="*/ 340 w 1304"/>
              <a:gd name="T55" fmla="*/ 737 h 1361"/>
              <a:gd name="T56" fmla="*/ 227 w 1304"/>
              <a:gd name="T57" fmla="*/ 681 h 1361"/>
              <a:gd name="T58" fmla="*/ 453 w 1304"/>
              <a:gd name="T59" fmla="*/ 567 h 1361"/>
              <a:gd name="T60" fmla="*/ 340 w 1304"/>
              <a:gd name="T61" fmla="*/ 567 h 1361"/>
              <a:gd name="T62" fmla="*/ 227 w 1304"/>
              <a:gd name="T63" fmla="*/ 567 h 1361"/>
              <a:gd name="T64" fmla="*/ 453 w 1304"/>
              <a:gd name="T65" fmla="*/ 397 h 1361"/>
              <a:gd name="T66" fmla="*/ 510 w 1304"/>
              <a:gd name="T67" fmla="*/ 28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04" h="1361">
                <a:moveTo>
                  <a:pt x="510" y="284"/>
                </a:moveTo>
                <a:lnTo>
                  <a:pt x="624" y="284"/>
                </a:lnTo>
                <a:lnTo>
                  <a:pt x="680" y="170"/>
                </a:lnTo>
                <a:lnTo>
                  <a:pt x="737" y="114"/>
                </a:lnTo>
                <a:lnTo>
                  <a:pt x="794" y="227"/>
                </a:lnTo>
                <a:lnTo>
                  <a:pt x="907" y="170"/>
                </a:lnTo>
                <a:lnTo>
                  <a:pt x="964" y="170"/>
                </a:lnTo>
                <a:lnTo>
                  <a:pt x="964" y="114"/>
                </a:lnTo>
                <a:lnTo>
                  <a:pt x="1077" y="0"/>
                </a:lnTo>
                <a:lnTo>
                  <a:pt x="1077" y="57"/>
                </a:lnTo>
                <a:lnTo>
                  <a:pt x="1247" y="114"/>
                </a:lnTo>
                <a:lnTo>
                  <a:pt x="1134" y="114"/>
                </a:lnTo>
                <a:lnTo>
                  <a:pt x="1134" y="340"/>
                </a:lnTo>
                <a:lnTo>
                  <a:pt x="1191" y="454"/>
                </a:lnTo>
                <a:lnTo>
                  <a:pt x="1304" y="340"/>
                </a:lnTo>
                <a:lnTo>
                  <a:pt x="1304" y="510"/>
                </a:lnTo>
                <a:lnTo>
                  <a:pt x="1247" y="567"/>
                </a:lnTo>
                <a:lnTo>
                  <a:pt x="1247" y="624"/>
                </a:lnTo>
                <a:lnTo>
                  <a:pt x="1191" y="624"/>
                </a:lnTo>
                <a:lnTo>
                  <a:pt x="1134" y="794"/>
                </a:lnTo>
                <a:lnTo>
                  <a:pt x="1134" y="964"/>
                </a:lnTo>
                <a:lnTo>
                  <a:pt x="1247" y="1021"/>
                </a:lnTo>
                <a:lnTo>
                  <a:pt x="1247" y="1078"/>
                </a:lnTo>
                <a:lnTo>
                  <a:pt x="1134" y="1078"/>
                </a:lnTo>
                <a:lnTo>
                  <a:pt x="1134" y="1134"/>
                </a:lnTo>
                <a:lnTo>
                  <a:pt x="1247" y="1191"/>
                </a:lnTo>
                <a:lnTo>
                  <a:pt x="1304" y="1248"/>
                </a:lnTo>
                <a:lnTo>
                  <a:pt x="1247" y="1304"/>
                </a:lnTo>
                <a:lnTo>
                  <a:pt x="964" y="1304"/>
                </a:lnTo>
                <a:lnTo>
                  <a:pt x="794" y="1361"/>
                </a:lnTo>
                <a:lnTo>
                  <a:pt x="680" y="1304"/>
                </a:lnTo>
                <a:lnTo>
                  <a:pt x="510" y="1248"/>
                </a:lnTo>
                <a:lnTo>
                  <a:pt x="397" y="1191"/>
                </a:lnTo>
                <a:lnTo>
                  <a:pt x="170" y="1191"/>
                </a:lnTo>
                <a:lnTo>
                  <a:pt x="170" y="1134"/>
                </a:lnTo>
                <a:lnTo>
                  <a:pt x="340" y="1134"/>
                </a:lnTo>
                <a:lnTo>
                  <a:pt x="227" y="1078"/>
                </a:lnTo>
                <a:lnTo>
                  <a:pt x="227" y="1021"/>
                </a:lnTo>
                <a:lnTo>
                  <a:pt x="170" y="1021"/>
                </a:lnTo>
                <a:lnTo>
                  <a:pt x="113" y="964"/>
                </a:lnTo>
                <a:lnTo>
                  <a:pt x="56" y="964"/>
                </a:lnTo>
                <a:lnTo>
                  <a:pt x="0" y="907"/>
                </a:lnTo>
                <a:lnTo>
                  <a:pt x="0" y="851"/>
                </a:lnTo>
                <a:lnTo>
                  <a:pt x="113" y="851"/>
                </a:lnTo>
                <a:lnTo>
                  <a:pt x="56" y="794"/>
                </a:lnTo>
                <a:lnTo>
                  <a:pt x="170" y="737"/>
                </a:lnTo>
                <a:lnTo>
                  <a:pt x="227" y="794"/>
                </a:lnTo>
                <a:lnTo>
                  <a:pt x="227" y="851"/>
                </a:lnTo>
                <a:lnTo>
                  <a:pt x="170" y="851"/>
                </a:lnTo>
                <a:lnTo>
                  <a:pt x="170" y="907"/>
                </a:lnTo>
                <a:lnTo>
                  <a:pt x="113" y="964"/>
                </a:lnTo>
                <a:lnTo>
                  <a:pt x="227" y="964"/>
                </a:lnTo>
                <a:lnTo>
                  <a:pt x="340" y="907"/>
                </a:lnTo>
                <a:lnTo>
                  <a:pt x="283" y="907"/>
                </a:lnTo>
                <a:lnTo>
                  <a:pt x="283" y="737"/>
                </a:lnTo>
                <a:lnTo>
                  <a:pt x="340" y="737"/>
                </a:lnTo>
                <a:lnTo>
                  <a:pt x="227" y="737"/>
                </a:lnTo>
                <a:lnTo>
                  <a:pt x="227" y="681"/>
                </a:lnTo>
                <a:lnTo>
                  <a:pt x="453" y="624"/>
                </a:lnTo>
                <a:lnTo>
                  <a:pt x="453" y="567"/>
                </a:lnTo>
                <a:lnTo>
                  <a:pt x="283" y="624"/>
                </a:lnTo>
                <a:lnTo>
                  <a:pt x="340" y="567"/>
                </a:lnTo>
                <a:lnTo>
                  <a:pt x="227" y="624"/>
                </a:lnTo>
                <a:lnTo>
                  <a:pt x="227" y="567"/>
                </a:lnTo>
                <a:lnTo>
                  <a:pt x="340" y="454"/>
                </a:lnTo>
                <a:lnTo>
                  <a:pt x="453" y="397"/>
                </a:lnTo>
                <a:lnTo>
                  <a:pt x="453" y="340"/>
                </a:lnTo>
                <a:lnTo>
                  <a:pt x="510" y="284"/>
                </a:lnTo>
                <a:close/>
              </a:path>
            </a:pathLst>
          </a:custGeom>
          <a:solidFill>
            <a:srgbClr val="002060"/>
          </a:solidFill>
          <a:ln w="12700">
            <a:solidFill>
              <a:schemeClr val="tx1"/>
            </a:solidFill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ja-JP" altLang="en-US" u="none"/>
          </a:p>
        </p:txBody>
      </p:sp>
      <p:sp>
        <p:nvSpPr>
          <p:cNvPr id="23" name="Freeform 916"/>
          <p:cNvSpPr>
            <a:spLocks/>
          </p:cNvSpPr>
          <p:nvPr/>
        </p:nvSpPr>
        <p:spPr bwMode="auto">
          <a:xfrm>
            <a:off x="5411309" y="5533290"/>
            <a:ext cx="312525" cy="435205"/>
          </a:xfrm>
          <a:custGeom>
            <a:avLst/>
            <a:gdLst>
              <a:gd name="T0" fmla="*/ 113 w 283"/>
              <a:gd name="T1" fmla="*/ 0 h 454"/>
              <a:gd name="T2" fmla="*/ 227 w 283"/>
              <a:gd name="T3" fmla="*/ 57 h 454"/>
              <a:gd name="T4" fmla="*/ 283 w 283"/>
              <a:gd name="T5" fmla="*/ 227 h 454"/>
              <a:gd name="T6" fmla="*/ 283 w 283"/>
              <a:gd name="T7" fmla="*/ 340 h 454"/>
              <a:gd name="T8" fmla="*/ 283 w 283"/>
              <a:gd name="T9" fmla="*/ 454 h 454"/>
              <a:gd name="T10" fmla="*/ 227 w 283"/>
              <a:gd name="T11" fmla="*/ 397 h 454"/>
              <a:gd name="T12" fmla="*/ 113 w 283"/>
              <a:gd name="T13" fmla="*/ 340 h 454"/>
              <a:gd name="T14" fmla="*/ 113 w 283"/>
              <a:gd name="T15" fmla="*/ 284 h 454"/>
              <a:gd name="T16" fmla="*/ 57 w 283"/>
              <a:gd name="T17" fmla="*/ 227 h 454"/>
              <a:gd name="T18" fmla="*/ 0 w 283"/>
              <a:gd name="T19" fmla="*/ 170 h 454"/>
              <a:gd name="T20" fmla="*/ 0 w 283"/>
              <a:gd name="T21" fmla="*/ 57 h 454"/>
              <a:gd name="T22" fmla="*/ 113 w 283"/>
              <a:gd name="T23" fmla="*/ 57 h 454"/>
              <a:gd name="T24" fmla="*/ 113 w 283"/>
              <a:gd name="T25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3" h="454">
                <a:moveTo>
                  <a:pt x="113" y="0"/>
                </a:moveTo>
                <a:lnTo>
                  <a:pt x="227" y="57"/>
                </a:lnTo>
                <a:lnTo>
                  <a:pt x="283" y="227"/>
                </a:lnTo>
                <a:lnTo>
                  <a:pt x="283" y="340"/>
                </a:lnTo>
                <a:lnTo>
                  <a:pt x="283" y="454"/>
                </a:lnTo>
                <a:lnTo>
                  <a:pt x="227" y="397"/>
                </a:lnTo>
                <a:lnTo>
                  <a:pt x="113" y="340"/>
                </a:lnTo>
                <a:lnTo>
                  <a:pt x="113" y="284"/>
                </a:lnTo>
                <a:lnTo>
                  <a:pt x="57" y="227"/>
                </a:lnTo>
                <a:lnTo>
                  <a:pt x="0" y="170"/>
                </a:lnTo>
                <a:lnTo>
                  <a:pt x="0" y="57"/>
                </a:lnTo>
                <a:lnTo>
                  <a:pt x="113" y="57"/>
                </a:lnTo>
                <a:lnTo>
                  <a:pt x="113" y="0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u="none"/>
          </a:p>
        </p:txBody>
      </p:sp>
      <p:sp>
        <p:nvSpPr>
          <p:cNvPr id="24" name="Freeform 920"/>
          <p:cNvSpPr>
            <a:spLocks/>
          </p:cNvSpPr>
          <p:nvPr/>
        </p:nvSpPr>
        <p:spPr bwMode="auto">
          <a:xfrm>
            <a:off x="3720581" y="6076821"/>
            <a:ext cx="813891" cy="488888"/>
          </a:xfrm>
          <a:custGeom>
            <a:avLst/>
            <a:gdLst>
              <a:gd name="T0" fmla="*/ 624 w 737"/>
              <a:gd name="T1" fmla="*/ 0 h 510"/>
              <a:gd name="T2" fmla="*/ 624 w 737"/>
              <a:gd name="T3" fmla="*/ 170 h 510"/>
              <a:gd name="T4" fmla="*/ 680 w 737"/>
              <a:gd name="T5" fmla="*/ 227 h 510"/>
              <a:gd name="T6" fmla="*/ 737 w 737"/>
              <a:gd name="T7" fmla="*/ 227 h 510"/>
              <a:gd name="T8" fmla="*/ 737 w 737"/>
              <a:gd name="T9" fmla="*/ 284 h 510"/>
              <a:gd name="T10" fmla="*/ 680 w 737"/>
              <a:gd name="T11" fmla="*/ 397 h 510"/>
              <a:gd name="T12" fmla="*/ 624 w 737"/>
              <a:gd name="T13" fmla="*/ 397 h 510"/>
              <a:gd name="T14" fmla="*/ 567 w 737"/>
              <a:gd name="T15" fmla="*/ 454 h 510"/>
              <a:gd name="T16" fmla="*/ 454 w 737"/>
              <a:gd name="T17" fmla="*/ 454 h 510"/>
              <a:gd name="T18" fmla="*/ 397 w 737"/>
              <a:gd name="T19" fmla="*/ 510 h 510"/>
              <a:gd name="T20" fmla="*/ 397 w 737"/>
              <a:gd name="T21" fmla="*/ 454 h 510"/>
              <a:gd name="T22" fmla="*/ 340 w 737"/>
              <a:gd name="T23" fmla="*/ 397 h 510"/>
              <a:gd name="T24" fmla="*/ 340 w 737"/>
              <a:gd name="T25" fmla="*/ 454 h 510"/>
              <a:gd name="T26" fmla="*/ 284 w 737"/>
              <a:gd name="T27" fmla="*/ 454 h 510"/>
              <a:gd name="T28" fmla="*/ 284 w 737"/>
              <a:gd name="T29" fmla="*/ 510 h 510"/>
              <a:gd name="T30" fmla="*/ 227 w 737"/>
              <a:gd name="T31" fmla="*/ 510 h 510"/>
              <a:gd name="T32" fmla="*/ 170 w 737"/>
              <a:gd name="T33" fmla="*/ 454 h 510"/>
              <a:gd name="T34" fmla="*/ 113 w 737"/>
              <a:gd name="T35" fmla="*/ 454 h 510"/>
              <a:gd name="T36" fmla="*/ 57 w 737"/>
              <a:gd name="T37" fmla="*/ 397 h 510"/>
              <a:gd name="T38" fmla="*/ 57 w 737"/>
              <a:gd name="T39" fmla="*/ 340 h 510"/>
              <a:gd name="T40" fmla="*/ 57 w 737"/>
              <a:gd name="T41" fmla="*/ 284 h 510"/>
              <a:gd name="T42" fmla="*/ 113 w 737"/>
              <a:gd name="T43" fmla="*/ 227 h 510"/>
              <a:gd name="T44" fmla="*/ 57 w 737"/>
              <a:gd name="T45" fmla="*/ 227 h 510"/>
              <a:gd name="T46" fmla="*/ 0 w 737"/>
              <a:gd name="T47" fmla="*/ 170 h 510"/>
              <a:gd name="T48" fmla="*/ 57 w 737"/>
              <a:gd name="T49" fmla="*/ 170 h 510"/>
              <a:gd name="T50" fmla="*/ 113 w 737"/>
              <a:gd name="T51" fmla="*/ 114 h 510"/>
              <a:gd name="T52" fmla="*/ 284 w 737"/>
              <a:gd name="T53" fmla="*/ 114 h 510"/>
              <a:gd name="T54" fmla="*/ 284 w 737"/>
              <a:gd name="T55" fmla="*/ 170 h 510"/>
              <a:gd name="T56" fmla="*/ 397 w 737"/>
              <a:gd name="T57" fmla="*/ 57 h 510"/>
              <a:gd name="T58" fmla="*/ 454 w 737"/>
              <a:gd name="T59" fmla="*/ 57 h 510"/>
              <a:gd name="T60" fmla="*/ 567 w 737"/>
              <a:gd name="T61" fmla="*/ 0 h 510"/>
              <a:gd name="T62" fmla="*/ 624 w 737"/>
              <a:gd name="T63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37" h="510">
                <a:moveTo>
                  <a:pt x="624" y="0"/>
                </a:moveTo>
                <a:lnTo>
                  <a:pt x="624" y="170"/>
                </a:lnTo>
                <a:lnTo>
                  <a:pt x="680" y="227"/>
                </a:lnTo>
                <a:lnTo>
                  <a:pt x="737" y="227"/>
                </a:lnTo>
                <a:lnTo>
                  <a:pt x="737" y="284"/>
                </a:lnTo>
                <a:lnTo>
                  <a:pt x="680" y="397"/>
                </a:lnTo>
                <a:lnTo>
                  <a:pt x="624" y="397"/>
                </a:lnTo>
                <a:lnTo>
                  <a:pt x="567" y="454"/>
                </a:lnTo>
                <a:lnTo>
                  <a:pt x="454" y="454"/>
                </a:lnTo>
                <a:lnTo>
                  <a:pt x="397" y="510"/>
                </a:lnTo>
                <a:lnTo>
                  <a:pt x="397" y="454"/>
                </a:lnTo>
                <a:lnTo>
                  <a:pt x="340" y="397"/>
                </a:lnTo>
                <a:lnTo>
                  <a:pt x="340" y="454"/>
                </a:lnTo>
                <a:lnTo>
                  <a:pt x="284" y="454"/>
                </a:lnTo>
                <a:lnTo>
                  <a:pt x="284" y="510"/>
                </a:lnTo>
                <a:lnTo>
                  <a:pt x="227" y="510"/>
                </a:lnTo>
                <a:lnTo>
                  <a:pt x="170" y="454"/>
                </a:lnTo>
                <a:lnTo>
                  <a:pt x="113" y="454"/>
                </a:lnTo>
                <a:lnTo>
                  <a:pt x="57" y="397"/>
                </a:lnTo>
                <a:lnTo>
                  <a:pt x="57" y="340"/>
                </a:lnTo>
                <a:lnTo>
                  <a:pt x="57" y="284"/>
                </a:lnTo>
                <a:lnTo>
                  <a:pt x="113" y="227"/>
                </a:lnTo>
                <a:lnTo>
                  <a:pt x="57" y="227"/>
                </a:lnTo>
                <a:lnTo>
                  <a:pt x="0" y="170"/>
                </a:lnTo>
                <a:lnTo>
                  <a:pt x="57" y="170"/>
                </a:lnTo>
                <a:lnTo>
                  <a:pt x="113" y="114"/>
                </a:lnTo>
                <a:lnTo>
                  <a:pt x="284" y="114"/>
                </a:lnTo>
                <a:lnTo>
                  <a:pt x="284" y="170"/>
                </a:lnTo>
                <a:lnTo>
                  <a:pt x="397" y="57"/>
                </a:lnTo>
                <a:lnTo>
                  <a:pt x="454" y="57"/>
                </a:lnTo>
                <a:lnTo>
                  <a:pt x="567" y="0"/>
                </a:lnTo>
                <a:lnTo>
                  <a:pt x="62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5" name="Freeform 921"/>
          <p:cNvSpPr>
            <a:spLocks/>
          </p:cNvSpPr>
          <p:nvPr/>
        </p:nvSpPr>
        <p:spPr bwMode="auto">
          <a:xfrm>
            <a:off x="4408579" y="5806491"/>
            <a:ext cx="626154" cy="543529"/>
          </a:xfrm>
          <a:custGeom>
            <a:avLst/>
            <a:gdLst>
              <a:gd name="T0" fmla="*/ 113 w 567"/>
              <a:gd name="T1" fmla="*/ 510 h 567"/>
              <a:gd name="T2" fmla="*/ 227 w 567"/>
              <a:gd name="T3" fmla="*/ 567 h 567"/>
              <a:gd name="T4" fmla="*/ 340 w 567"/>
              <a:gd name="T5" fmla="*/ 510 h 567"/>
              <a:gd name="T6" fmla="*/ 340 w 567"/>
              <a:gd name="T7" fmla="*/ 453 h 567"/>
              <a:gd name="T8" fmla="*/ 453 w 567"/>
              <a:gd name="T9" fmla="*/ 510 h 567"/>
              <a:gd name="T10" fmla="*/ 567 w 567"/>
              <a:gd name="T11" fmla="*/ 453 h 567"/>
              <a:gd name="T12" fmla="*/ 510 w 567"/>
              <a:gd name="T13" fmla="*/ 340 h 567"/>
              <a:gd name="T14" fmla="*/ 453 w 567"/>
              <a:gd name="T15" fmla="*/ 226 h 567"/>
              <a:gd name="T16" fmla="*/ 397 w 567"/>
              <a:gd name="T17" fmla="*/ 113 h 567"/>
              <a:gd name="T18" fmla="*/ 397 w 567"/>
              <a:gd name="T19" fmla="*/ 56 h 567"/>
              <a:gd name="T20" fmla="*/ 340 w 567"/>
              <a:gd name="T21" fmla="*/ 0 h 567"/>
              <a:gd name="T22" fmla="*/ 283 w 567"/>
              <a:gd name="T23" fmla="*/ 113 h 567"/>
              <a:gd name="T24" fmla="*/ 227 w 567"/>
              <a:gd name="T25" fmla="*/ 170 h 567"/>
              <a:gd name="T26" fmla="*/ 170 w 567"/>
              <a:gd name="T27" fmla="*/ 226 h 567"/>
              <a:gd name="T28" fmla="*/ 56 w 567"/>
              <a:gd name="T29" fmla="*/ 283 h 567"/>
              <a:gd name="T30" fmla="*/ 0 w 567"/>
              <a:gd name="T31" fmla="*/ 283 h 567"/>
              <a:gd name="T32" fmla="*/ 0 w 567"/>
              <a:gd name="T33" fmla="*/ 453 h 567"/>
              <a:gd name="T34" fmla="*/ 56 w 567"/>
              <a:gd name="T35" fmla="*/ 510 h 567"/>
              <a:gd name="T36" fmla="*/ 113 w 567"/>
              <a:gd name="T37" fmla="*/ 51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7" h="567">
                <a:moveTo>
                  <a:pt x="113" y="510"/>
                </a:moveTo>
                <a:lnTo>
                  <a:pt x="227" y="567"/>
                </a:lnTo>
                <a:lnTo>
                  <a:pt x="340" y="510"/>
                </a:lnTo>
                <a:lnTo>
                  <a:pt x="340" y="453"/>
                </a:lnTo>
                <a:lnTo>
                  <a:pt x="453" y="510"/>
                </a:lnTo>
                <a:lnTo>
                  <a:pt x="567" y="453"/>
                </a:lnTo>
                <a:lnTo>
                  <a:pt x="510" y="340"/>
                </a:lnTo>
                <a:lnTo>
                  <a:pt x="453" y="226"/>
                </a:lnTo>
                <a:lnTo>
                  <a:pt x="397" y="113"/>
                </a:lnTo>
                <a:lnTo>
                  <a:pt x="397" y="56"/>
                </a:lnTo>
                <a:lnTo>
                  <a:pt x="340" y="0"/>
                </a:lnTo>
                <a:lnTo>
                  <a:pt x="283" y="113"/>
                </a:lnTo>
                <a:lnTo>
                  <a:pt x="227" y="170"/>
                </a:lnTo>
                <a:lnTo>
                  <a:pt x="170" y="226"/>
                </a:lnTo>
                <a:lnTo>
                  <a:pt x="56" y="283"/>
                </a:lnTo>
                <a:lnTo>
                  <a:pt x="0" y="283"/>
                </a:lnTo>
                <a:lnTo>
                  <a:pt x="0" y="453"/>
                </a:lnTo>
                <a:lnTo>
                  <a:pt x="56" y="510"/>
                </a:lnTo>
                <a:lnTo>
                  <a:pt x="113" y="510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6" name="Freeform 924"/>
          <p:cNvSpPr>
            <a:spLocks/>
          </p:cNvSpPr>
          <p:nvPr/>
        </p:nvSpPr>
        <p:spPr bwMode="auto">
          <a:xfrm>
            <a:off x="6100412" y="2598031"/>
            <a:ext cx="438416" cy="652814"/>
          </a:xfrm>
          <a:custGeom>
            <a:avLst/>
            <a:gdLst>
              <a:gd name="T0" fmla="*/ 0 w 397"/>
              <a:gd name="T1" fmla="*/ 227 h 681"/>
              <a:gd name="T2" fmla="*/ 56 w 397"/>
              <a:gd name="T3" fmla="*/ 170 h 681"/>
              <a:gd name="T4" fmla="*/ 56 w 397"/>
              <a:gd name="T5" fmla="*/ 114 h 681"/>
              <a:gd name="T6" fmla="*/ 113 w 397"/>
              <a:gd name="T7" fmla="*/ 114 h 681"/>
              <a:gd name="T8" fmla="*/ 227 w 397"/>
              <a:gd name="T9" fmla="*/ 0 h 681"/>
              <a:gd name="T10" fmla="*/ 283 w 397"/>
              <a:gd name="T11" fmla="*/ 57 h 681"/>
              <a:gd name="T12" fmla="*/ 340 w 397"/>
              <a:gd name="T13" fmla="*/ 57 h 681"/>
              <a:gd name="T14" fmla="*/ 340 w 397"/>
              <a:gd name="T15" fmla="*/ 0 h 681"/>
              <a:gd name="T16" fmla="*/ 397 w 397"/>
              <a:gd name="T17" fmla="*/ 57 h 681"/>
              <a:gd name="T18" fmla="*/ 397 w 397"/>
              <a:gd name="T19" fmla="*/ 170 h 681"/>
              <a:gd name="T20" fmla="*/ 340 w 397"/>
              <a:gd name="T21" fmla="*/ 227 h 681"/>
              <a:gd name="T22" fmla="*/ 340 w 397"/>
              <a:gd name="T23" fmla="*/ 511 h 681"/>
              <a:gd name="T24" fmla="*/ 283 w 397"/>
              <a:gd name="T25" fmla="*/ 567 h 681"/>
              <a:gd name="T26" fmla="*/ 227 w 397"/>
              <a:gd name="T27" fmla="*/ 681 h 681"/>
              <a:gd name="T28" fmla="*/ 113 w 397"/>
              <a:gd name="T29" fmla="*/ 681 h 681"/>
              <a:gd name="T30" fmla="*/ 113 w 397"/>
              <a:gd name="T31" fmla="*/ 454 h 681"/>
              <a:gd name="T32" fmla="*/ 56 w 397"/>
              <a:gd name="T33" fmla="*/ 511 h 681"/>
              <a:gd name="T34" fmla="*/ 56 w 397"/>
              <a:gd name="T35" fmla="*/ 397 h 681"/>
              <a:gd name="T36" fmla="*/ 0 w 397"/>
              <a:gd name="T37" fmla="*/ 227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7" h="681">
                <a:moveTo>
                  <a:pt x="0" y="227"/>
                </a:moveTo>
                <a:lnTo>
                  <a:pt x="56" y="170"/>
                </a:lnTo>
                <a:lnTo>
                  <a:pt x="56" y="114"/>
                </a:lnTo>
                <a:lnTo>
                  <a:pt x="113" y="114"/>
                </a:lnTo>
                <a:lnTo>
                  <a:pt x="227" y="0"/>
                </a:lnTo>
                <a:lnTo>
                  <a:pt x="283" y="57"/>
                </a:lnTo>
                <a:lnTo>
                  <a:pt x="340" y="57"/>
                </a:lnTo>
                <a:lnTo>
                  <a:pt x="340" y="0"/>
                </a:lnTo>
                <a:lnTo>
                  <a:pt x="397" y="57"/>
                </a:lnTo>
                <a:lnTo>
                  <a:pt x="397" y="170"/>
                </a:lnTo>
                <a:lnTo>
                  <a:pt x="340" y="227"/>
                </a:lnTo>
                <a:lnTo>
                  <a:pt x="340" y="511"/>
                </a:lnTo>
                <a:lnTo>
                  <a:pt x="283" y="567"/>
                </a:lnTo>
                <a:lnTo>
                  <a:pt x="227" y="681"/>
                </a:lnTo>
                <a:lnTo>
                  <a:pt x="113" y="681"/>
                </a:lnTo>
                <a:lnTo>
                  <a:pt x="113" y="454"/>
                </a:lnTo>
                <a:lnTo>
                  <a:pt x="56" y="511"/>
                </a:lnTo>
                <a:lnTo>
                  <a:pt x="56" y="397"/>
                </a:lnTo>
                <a:lnTo>
                  <a:pt x="0" y="22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u="none"/>
          </a:p>
        </p:txBody>
      </p:sp>
      <p:sp>
        <p:nvSpPr>
          <p:cNvPr id="27" name="Freeform 925"/>
          <p:cNvSpPr>
            <a:spLocks/>
          </p:cNvSpPr>
          <p:nvPr/>
        </p:nvSpPr>
        <p:spPr bwMode="auto">
          <a:xfrm>
            <a:off x="5974515" y="2217466"/>
            <a:ext cx="250680" cy="598173"/>
          </a:xfrm>
          <a:custGeom>
            <a:avLst/>
            <a:gdLst>
              <a:gd name="T0" fmla="*/ 114 w 227"/>
              <a:gd name="T1" fmla="*/ 0 h 624"/>
              <a:gd name="T2" fmla="*/ 227 w 227"/>
              <a:gd name="T3" fmla="*/ 114 h 624"/>
              <a:gd name="T4" fmla="*/ 227 w 227"/>
              <a:gd name="T5" fmla="*/ 227 h 624"/>
              <a:gd name="T6" fmla="*/ 170 w 227"/>
              <a:gd name="T7" fmla="*/ 284 h 624"/>
              <a:gd name="T8" fmla="*/ 170 w 227"/>
              <a:gd name="T9" fmla="*/ 511 h 624"/>
              <a:gd name="T10" fmla="*/ 170 w 227"/>
              <a:gd name="T11" fmla="*/ 567 h 624"/>
              <a:gd name="T12" fmla="*/ 114 w 227"/>
              <a:gd name="T13" fmla="*/ 624 h 624"/>
              <a:gd name="T14" fmla="*/ 57 w 227"/>
              <a:gd name="T15" fmla="*/ 567 h 624"/>
              <a:gd name="T16" fmla="*/ 0 w 227"/>
              <a:gd name="T17" fmla="*/ 511 h 624"/>
              <a:gd name="T18" fmla="*/ 0 w 227"/>
              <a:gd name="T19" fmla="*/ 397 h 624"/>
              <a:gd name="T20" fmla="*/ 57 w 227"/>
              <a:gd name="T21" fmla="*/ 284 h 624"/>
              <a:gd name="T22" fmla="*/ 0 w 227"/>
              <a:gd name="T23" fmla="*/ 227 h 624"/>
              <a:gd name="T24" fmla="*/ 57 w 227"/>
              <a:gd name="T25" fmla="*/ 170 h 624"/>
              <a:gd name="T26" fmla="*/ 57 w 227"/>
              <a:gd name="T27" fmla="*/ 57 h 624"/>
              <a:gd name="T28" fmla="*/ 114 w 227"/>
              <a:gd name="T29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7" h="624">
                <a:moveTo>
                  <a:pt x="114" y="0"/>
                </a:moveTo>
                <a:lnTo>
                  <a:pt x="227" y="114"/>
                </a:lnTo>
                <a:lnTo>
                  <a:pt x="227" y="227"/>
                </a:lnTo>
                <a:lnTo>
                  <a:pt x="170" y="284"/>
                </a:lnTo>
                <a:lnTo>
                  <a:pt x="170" y="511"/>
                </a:lnTo>
                <a:lnTo>
                  <a:pt x="170" y="567"/>
                </a:lnTo>
                <a:lnTo>
                  <a:pt x="114" y="624"/>
                </a:lnTo>
                <a:lnTo>
                  <a:pt x="57" y="567"/>
                </a:lnTo>
                <a:lnTo>
                  <a:pt x="0" y="511"/>
                </a:lnTo>
                <a:lnTo>
                  <a:pt x="0" y="397"/>
                </a:lnTo>
                <a:lnTo>
                  <a:pt x="57" y="284"/>
                </a:lnTo>
                <a:lnTo>
                  <a:pt x="0" y="227"/>
                </a:lnTo>
                <a:lnTo>
                  <a:pt x="57" y="170"/>
                </a:lnTo>
                <a:lnTo>
                  <a:pt x="57" y="57"/>
                </a:lnTo>
                <a:lnTo>
                  <a:pt x="11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2000" u="none"/>
          </a:p>
        </p:txBody>
      </p:sp>
      <p:sp>
        <p:nvSpPr>
          <p:cNvPr id="28" name="Freeform 926"/>
          <p:cNvSpPr>
            <a:spLocks/>
          </p:cNvSpPr>
          <p:nvPr/>
        </p:nvSpPr>
        <p:spPr bwMode="auto">
          <a:xfrm>
            <a:off x="6100412" y="1946182"/>
            <a:ext cx="563206" cy="761136"/>
          </a:xfrm>
          <a:custGeom>
            <a:avLst/>
            <a:gdLst>
              <a:gd name="T0" fmla="*/ 56 w 510"/>
              <a:gd name="T1" fmla="*/ 794 h 794"/>
              <a:gd name="T2" fmla="*/ 56 w 510"/>
              <a:gd name="T3" fmla="*/ 567 h 794"/>
              <a:gd name="T4" fmla="*/ 113 w 510"/>
              <a:gd name="T5" fmla="*/ 510 h 794"/>
              <a:gd name="T6" fmla="*/ 113 w 510"/>
              <a:gd name="T7" fmla="*/ 397 h 794"/>
              <a:gd name="T8" fmla="*/ 0 w 510"/>
              <a:gd name="T9" fmla="*/ 283 h 794"/>
              <a:gd name="T10" fmla="*/ 56 w 510"/>
              <a:gd name="T11" fmla="*/ 113 h 794"/>
              <a:gd name="T12" fmla="*/ 113 w 510"/>
              <a:gd name="T13" fmla="*/ 113 h 794"/>
              <a:gd name="T14" fmla="*/ 170 w 510"/>
              <a:gd name="T15" fmla="*/ 0 h 794"/>
              <a:gd name="T16" fmla="*/ 283 w 510"/>
              <a:gd name="T17" fmla="*/ 113 h 794"/>
              <a:gd name="T18" fmla="*/ 227 w 510"/>
              <a:gd name="T19" fmla="*/ 170 h 794"/>
              <a:gd name="T20" fmla="*/ 283 w 510"/>
              <a:gd name="T21" fmla="*/ 283 h 794"/>
              <a:gd name="T22" fmla="*/ 397 w 510"/>
              <a:gd name="T23" fmla="*/ 283 h 794"/>
              <a:gd name="T24" fmla="*/ 397 w 510"/>
              <a:gd name="T25" fmla="*/ 340 h 794"/>
              <a:gd name="T26" fmla="*/ 453 w 510"/>
              <a:gd name="T27" fmla="*/ 283 h 794"/>
              <a:gd name="T28" fmla="*/ 453 w 510"/>
              <a:gd name="T29" fmla="*/ 397 h 794"/>
              <a:gd name="T30" fmla="*/ 510 w 510"/>
              <a:gd name="T31" fmla="*/ 510 h 794"/>
              <a:gd name="T32" fmla="*/ 510 w 510"/>
              <a:gd name="T33" fmla="*/ 567 h 794"/>
              <a:gd name="T34" fmla="*/ 510 w 510"/>
              <a:gd name="T35" fmla="*/ 624 h 794"/>
              <a:gd name="T36" fmla="*/ 397 w 510"/>
              <a:gd name="T37" fmla="*/ 624 h 794"/>
              <a:gd name="T38" fmla="*/ 340 w 510"/>
              <a:gd name="T39" fmla="*/ 680 h 794"/>
              <a:gd name="T40" fmla="*/ 340 w 510"/>
              <a:gd name="T41" fmla="*/ 737 h 794"/>
              <a:gd name="T42" fmla="*/ 283 w 510"/>
              <a:gd name="T43" fmla="*/ 737 h 794"/>
              <a:gd name="T44" fmla="*/ 227 w 510"/>
              <a:gd name="T45" fmla="*/ 680 h 794"/>
              <a:gd name="T46" fmla="*/ 113 w 510"/>
              <a:gd name="T47" fmla="*/ 794 h 794"/>
              <a:gd name="T48" fmla="*/ 56 w 510"/>
              <a:gd name="T4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0" h="794">
                <a:moveTo>
                  <a:pt x="56" y="794"/>
                </a:moveTo>
                <a:lnTo>
                  <a:pt x="56" y="567"/>
                </a:lnTo>
                <a:lnTo>
                  <a:pt x="113" y="510"/>
                </a:lnTo>
                <a:lnTo>
                  <a:pt x="113" y="397"/>
                </a:lnTo>
                <a:lnTo>
                  <a:pt x="0" y="283"/>
                </a:lnTo>
                <a:lnTo>
                  <a:pt x="56" y="113"/>
                </a:lnTo>
                <a:lnTo>
                  <a:pt x="113" y="113"/>
                </a:lnTo>
                <a:lnTo>
                  <a:pt x="170" y="0"/>
                </a:lnTo>
                <a:lnTo>
                  <a:pt x="283" y="113"/>
                </a:lnTo>
                <a:lnTo>
                  <a:pt x="227" y="170"/>
                </a:lnTo>
                <a:lnTo>
                  <a:pt x="283" y="283"/>
                </a:lnTo>
                <a:lnTo>
                  <a:pt x="397" y="283"/>
                </a:lnTo>
                <a:lnTo>
                  <a:pt x="397" y="340"/>
                </a:lnTo>
                <a:lnTo>
                  <a:pt x="453" y="283"/>
                </a:lnTo>
                <a:lnTo>
                  <a:pt x="453" y="397"/>
                </a:lnTo>
                <a:lnTo>
                  <a:pt x="510" y="510"/>
                </a:lnTo>
                <a:lnTo>
                  <a:pt x="510" y="567"/>
                </a:lnTo>
                <a:lnTo>
                  <a:pt x="510" y="624"/>
                </a:lnTo>
                <a:lnTo>
                  <a:pt x="397" y="624"/>
                </a:lnTo>
                <a:lnTo>
                  <a:pt x="340" y="680"/>
                </a:lnTo>
                <a:lnTo>
                  <a:pt x="340" y="737"/>
                </a:lnTo>
                <a:lnTo>
                  <a:pt x="283" y="737"/>
                </a:lnTo>
                <a:lnTo>
                  <a:pt x="227" y="680"/>
                </a:lnTo>
                <a:lnTo>
                  <a:pt x="113" y="794"/>
                </a:lnTo>
                <a:lnTo>
                  <a:pt x="56" y="794"/>
                </a:lnTo>
                <a:close/>
              </a:path>
            </a:pathLst>
          </a:custGeom>
          <a:pattFill prst="pct80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u="none"/>
          </a:p>
        </p:txBody>
      </p:sp>
      <p:sp>
        <p:nvSpPr>
          <p:cNvPr id="29" name="Freeform 927"/>
          <p:cNvSpPr>
            <a:spLocks/>
          </p:cNvSpPr>
          <p:nvPr/>
        </p:nvSpPr>
        <p:spPr bwMode="auto">
          <a:xfrm>
            <a:off x="5974515" y="1728579"/>
            <a:ext cx="689099" cy="488888"/>
          </a:xfrm>
          <a:custGeom>
            <a:avLst/>
            <a:gdLst>
              <a:gd name="T0" fmla="*/ 227 w 624"/>
              <a:gd name="T1" fmla="*/ 340 h 510"/>
              <a:gd name="T2" fmla="*/ 114 w 624"/>
              <a:gd name="T3" fmla="*/ 340 h 510"/>
              <a:gd name="T4" fmla="*/ 57 w 624"/>
              <a:gd name="T5" fmla="*/ 397 h 510"/>
              <a:gd name="T6" fmla="*/ 57 w 624"/>
              <a:gd name="T7" fmla="*/ 284 h 510"/>
              <a:gd name="T8" fmla="*/ 0 w 624"/>
              <a:gd name="T9" fmla="*/ 284 h 510"/>
              <a:gd name="T10" fmla="*/ 57 w 624"/>
              <a:gd name="T11" fmla="*/ 227 h 510"/>
              <a:gd name="T12" fmla="*/ 170 w 624"/>
              <a:gd name="T13" fmla="*/ 170 h 510"/>
              <a:gd name="T14" fmla="*/ 284 w 624"/>
              <a:gd name="T15" fmla="*/ 170 h 510"/>
              <a:gd name="T16" fmla="*/ 284 w 624"/>
              <a:gd name="T17" fmla="*/ 113 h 510"/>
              <a:gd name="T18" fmla="*/ 341 w 624"/>
              <a:gd name="T19" fmla="*/ 57 h 510"/>
              <a:gd name="T20" fmla="*/ 341 w 624"/>
              <a:gd name="T21" fmla="*/ 0 h 510"/>
              <a:gd name="T22" fmla="*/ 397 w 624"/>
              <a:gd name="T23" fmla="*/ 0 h 510"/>
              <a:gd name="T24" fmla="*/ 567 w 624"/>
              <a:gd name="T25" fmla="*/ 0 h 510"/>
              <a:gd name="T26" fmla="*/ 624 w 624"/>
              <a:gd name="T27" fmla="*/ 113 h 510"/>
              <a:gd name="T28" fmla="*/ 624 w 624"/>
              <a:gd name="T29" fmla="*/ 227 h 510"/>
              <a:gd name="T30" fmla="*/ 567 w 624"/>
              <a:gd name="T31" fmla="*/ 340 h 510"/>
              <a:gd name="T32" fmla="*/ 511 w 624"/>
              <a:gd name="T33" fmla="*/ 340 h 510"/>
              <a:gd name="T34" fmla="*/ 454 w 624"/>
              <a:gd name="T35" fmla="*/ 454 h 510"/>
              <a:gd name="T36" fmla="*/ 511 w 624"/>
              <a:gd name="T37" fmla="*/ 510 h 510"/>
              <a:gd name="T38" fmla="*/ 397 w 624"/>
              <a:gd name="T39" fmla="*/ 510 h 510"/>
              <a:gd name="T40" fmla="*/ 341 w 624"/>
              <a:gd name="T41" fmla="*/ 397 h 510"/>
              <a:gd name="T42" fmla="*/ 397 w 624"/>
              <a:gd name="T43" fmla="*/ 340 h 510"/>
              <a:gd name="T44" fmla="*/ 284 w 624"/>
              <a:gd name="T45" fmla="*/ 227 h 510"/>
              <a:gd name="T46" fmla="*/ 227 w 624"/>
              <a:gd name="T47" fmla="*/ 34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24" h="510">
                <a:moveTo>
                  <a:pt x="227" y="340"/>
                </a:moveTo>
                <a:lnTo>
                  <a:pt x="114" y="340"/>
                </a:lnTo>
                <a:lnTo>
                  <a:pt x="57" y="397"/>
                </a:lnTo>
                <a:lnTo>
                  <a:pt x="57" y="284"/>
                </a:lnTo>
                <a:lnTo>
                  <a:pt x="0" y="284"/>
                </a:lnTo>
                <a:lnTo>
                  <a:pt x="57" y="227"/>
                </a:lnTo>
                <a:lnTo>
                  <a:pt x="170" y="170"/>
                </a:lnTo>
                <a:lnTo>
                  <a:pt x="284" y="170"/>
                </a:lnTo>
                <a:lnTo>
                  <a:pt x="284" y="113"/>
                </a:lnTo>
                <a:lnTo>
                  <a:pt x="341" y="57"/>
                </a:lnTo>
                <a:lnTo>
                  <a:pt x="341" y="0"/>
                </a:lnTo>
                <a:lnTo>
                  <a:pt x="397" y="0"/>
                </a:lnTo>
                <a:lnTo>
                  <a:pt x="567" y="0"/>
                </a:lnTo>
                <a:lnTo>
                  <a:pt x="624" y="113"/>
                </a:lnTo>
                <a:lnTo>
                  <a:pt x="624" y="227"/>
                </a:lnTo>
                <a:lnTo>
                  <a:pt x="567" y="340"/>
                </a:lnTo>
                <a:lnTo>
                  <a:pt x="511" y="340"/>
                </a:lnTo>
                <a:lnTo>
                  <a:pt x="454" y="454"/>
                </a:lnTo>
                <a:lnTo>
                  <a:pt x="511" y="510"/>
                </a:lnTo>
                <a:lnTo>
                  <a:pt x="397" y="510"/>
                </a:lnTo>
                <a:lnTo>
                  <a:pt x="341" y="397"/>
                </a:lnTo>
                <a:lnTo>
                  <a:pt x="397" y="340"/>
                </a:lnTo>
                <a:lnTo>
                  <a:pt x="284" y="227"/>
                </a:lnTo>
                <a:lnTo>
                  <a:pt x="227" y="340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u="none"/>
          </a:p>
        </p:txBody>
      </p:sp>
      <p:sp>
        <p:nvSpPr>
          <p:cNvPr id="30" name="Freeform 928"/>
          <p:cNvSpPr>
            <a:spLocks/>
          </p:cNvSpPr>
          <p:nvPr/>
        </p:nvSpPr>
        <p:spPr bwMode="auto">
          <a:xfrm>
            <a:off x="5348359" y="967443"/>
            <a:ext cx="1127521" cy="869456"/>
          </a:xfrm>
          <a:custGeom>
            <a:avLst/>
            <a:gdLst>
              <a:gd name="T0" fmla="*/ 964 w 1021"/>
              <a:gd name="T1" fmla="*/ 794 h 907"/>
              <a:gd name="T2" fmla="*/ 964 w 1021"/>
              <a:gd name="T3" fmla="*/ 511 h 907"/>
              <a:gd name="T4" fmla="*/ 1021 w 1021"/>
              <a:gd name="T5" fmla="*/ 454 h 907"/>
              <a:gd name="T6" fmla="*/ 908 w 1021"/>
              <a:gd name="T7" fmla="*/ 397 h 907"/>
              <a:gd name="T8" fmla="*/ 851 w 1021"/>
              <a:gd name="T9" fmla="*/ 397 h 907"/>
              <a:gd name="T10" fmla="*/ 737 w 1021"/>
              <a:gd name="T11" fmla="*/ 340 h 907"/>
              <a:gd name="T12" fmla="*/ 681 w 1021"/>
              <a:gd name="T13" fmla="*/ 284 h 907"/>
              <a:gd name="T14" fmla="*/ 567 w 1021"/>
              <a:gd name="T15" fmla="*/ 340 h 907"/>
              <a:gd name="T16" fmla="*/ 511 w 1021"/>
              <a:gd name="T17" fmla="*/ 284 h 907"/>
              <a:gd name="T18" fmla="*/ 454 w 1021"/>
              <a:gd name="T19" fmla="*/ 340 h 907"/>
              <a:gd name="T20" fmla="*/ 397 w 1021"/>
              <a:gd name="T21" fmla="*/ 284 h 907"/>
              <a:gd name="T22" fmla="*/ 340 w 1021"/>
              <a:gd name="T23" fmla="*/ 284 h 907"/>
              <a:gd name="T24" fmla="*/ 284 w 1021"/>
              <a:gd name="T25" fmla="*/ 227 h 907"/>
              <a:gd name="T26" fmla="*/ 340 w 1021"/>
              <a:gd name="T27" fmla="*/ 114 h 907"/>
              <a:gd name="T28" fmla="*/ 284 w 1021"/>
              <a:gd name="T29" fmla="*/ 0 h 907"/>
              <a:gd name="T30" fmla="*/ 114 w 1021"/>
              <a:gd name="T31" fmla="*/ 0 h 907"/>
              <a:gd name="T32" fmla="*/ 0 w 1021"/>
              <a:gd name="T33" fmla="*/ 114 h 907"/>
              <a:gd name="T34" fmla="*/ 57 w 1021"/>
              <a:gd name="T35" fmla="*/ 114 h 907"/>
              <a:gd name="T36" fmla="*/ 57 w 1021"/>
              <a:gd name="T37" fmla="*/ 170 h 907"/>
              <a:gd name="T38" fmla="*/ 170 w 1021"/>
              <a:gd name="T39" fmla="*/ 170 h 907"/>
              <a:gd name="T40" fmla="*/ 170 w 1021"/>
              <a:gd name="T41" fmla="*/ 284 h 907"/>
              <a:gd name="T42" fmla="*/ 114 w 1021"/>
              <a:gd name="T43" fmla="*/ 340 h 907"/>
              <a:gd name="T44" fmla="*/ 170 w 1021"/>
              <a:gd name="T45" fmla="*/ 511 h 907"/>
              <a:gd name="T46" fmla="*/ 114 w 1021"/>
              <a:gd name="T47" fmla="*/ 567 h 907"/>
              <a:gd name="T48" fmla="*/ 114 w 1021"/>
              <a:gd name="T49" fmla="*/ 624 h 907"/>
              <a:gd name="T50" fmla="*/ 170 w 1021"/>
              <a:gd name="T51" fmla="*/ 737 h 907"/>
              <a:gd name="T52" fmla="*/ 227 w 1021"/>
              <a:gd name="T53" fmla="*/ 681 h 907"/>
              <a:gd name="T54" fmla="*/ 284 w 1021"/>
              <a:gd name="T55" fmla="*/ 737 h 907"/>
              <a:gd name="T56" fmla="*/ 340 w 1021"/>
              <a:gd name="T57" fmla="*/ 737 h 907"/>
              <a:gd name="T58" fmla="*/ 340 w 1021"/>
              <a:gd name="T59" fmla="*/ 794 h 907"/>
              <a:gd name="T60" fmla="*/ 397 w 1021"/>
              <a:gd name="T61" fmla="*/ 851 h 907"/>
              <a:gd name="T62" fmla="*/ 397 w 1021"/>
              <a:gd name="T63" fmla="*/ 794 h 907"/>
              <a:gd name="T64" fmla="*/ 511 w 1021"/>
              <a:gd name="T65" fmla="*/ 794 h 907"/>
              <a:gd name="T66" fmla="*/ 511 w 1021"/>
              <a:gd name="T67" fmla="*/ 851 h 907"/>
              <a:gd name="T68" fmla="*/ 681 w 1021"/>
              <a:gd name="T69" fmla="*/ 851 h 907"/>
              <a:gd name="T70" fmla="*/ 737 w 1021"/>
              <a:gd name="T71" fmla="*/ 907 h 907"/>
              <a:gd name="T72" fmla="*/ 851 w 1021"/>
              <a:gd name="T73" fmla="*/ 907 h 907"/>
              <a:gd name="T74" fmla="*/ 908 w 1021"/>
              <a:gd name="T75" fmla="*/ 851 h 907"/>
              <a:gd name="T76" fmla="*/ 908 w 1021"/>
              <a:gd name="T77" fmla="*/ 794 h 907"/>
              <a:gd name="T78" fmla="*/ 964 w 1021"/>
              <a:gd name="T79" fmla="*/ 79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21" h="907">
                <a:moveTo>
                  <a:pt x="964" y="794"/>
                </a:moveTo>
                <a:lnTo>
                  <a:pt x="964" y="511"/>
                </a:lnTo>
                <a:lnTo>
                  <a:pt x="1021" y="454"/>
                </a:lnTo>
                <a:lnTo>
                  <a:pt x="908" y="397"/>
                </a:lnTo>
                <a:lnTo>
                  <a:pt x="851" y="397"/>
                </a:lnTo>
                <a:lnTo>
                  <a:pt x="737" y="340"/>
                </a:lnTo>
                <a:lnTo>
                  <a:pt x="681" y="284"/>
                </a:lnTo>
                <a:lnTo>
                  <a:pt x="567" y="340"/>
                </a:lnTo>
                <a:lnTo>
                  <a:pt x="511" y="284"/>
                </a:lnTo>
                <a:lnTo>
                  <a:pt x="454" y="340"/>
                </a:lnTo>
                <a:lnTo>
                  <a:pt x="397" y="284"/>
                </a:lnTo>
                <a:lnTo>
                  <a:pt x="340" y="284"/>
                </a:lnTo>
                <a:lnTo>
                  <a:pt x="284" y="227"/>
                </a:lnTo>
                <a:lnTo>
                  <a:pt x="340" y="114"/>
                </a:lnTo>
                <a:lnTo>
                  <a:pt x="284" y="0"/>
                </a:lnTo>
                <a:lnTo>
                  <a:pt x="114" y="0"/>
                </a:lnTo>
                <a:lnTo>
                  <a:pt x="0" y="114"/>
                </a:lnTo>
                <a:lnTo>
                  <a:pt x="57" y="114"/>
                </a:lnTo>
                <a:lnTo>
                  <a:pt x="57" y="170"/>
                </a:lnTo>
                <a:lnTo>
                  <a:pt x="170" y="170"/>
                </a:lnTo>
                <a:lnTo>
                  <a:pt x="170" y="284"/>
                </a:lnTo>
                <a:lnTo>
                  <a:pt x="114" y="340"/>
                </a:lnTo>
                <a:lnTo>
                  <a:pt x="170" y="511"/>
                </a:lnTo>
                <a:lnTo>
                  <a:pt x="114" y="567"/>
                </a:lnTo>
                <a:lnTo>
                  <a:pt x="114" y="624"/>
                </a:lnTo>
                <a:lnTo>
                  <a:pt x="170" y="737"/>
                </a:lnTo>
                <a:lnTo>
                  <a:pt x="227" y="681"/>
                </a:lnTo>
                <a:lnTo>
                  <a:pt x="284" y="737"/>
                </a:lnTo>
                <a:lnTo>
                  <a:pt x="340" y="737"/>
                </a:lnTo>
                <a:lnTo>
                  <a:pt x="340" y="794"/>
                </a:lnTo>
                <a:lnTo>
                  <a:pt x="397" y="851"/>
                </a:lnTo>
                <a:lnTo>
                  <a:pt x="397" y="794"/>
                </a:lnTo>
                <a:lnTo>
                  <a:pt x="511" y="794"/>
                </a:lnTo>
                <a:lnTo>
                  <a:pt x="511" y="851"/>
                </a:lnTo>
                <a:lnTo>
                  <a:pt x="681" y="851"/>
                </a:lnTo>
                <a:lnTo>
                  <a:pt x="737" y="907"/>
                </a:lnTo>
                <a:lnTo>
                  <a:pt x="851" y="907"/>
                </a:lnTo>
                <a:lnTo>
                  <a:pt x="908" y="851"/>
                </a:lnTo>
                <a:lnTo>
                  <a:pt x="908" y="794"/>
                </a:lnTo>
                <a:lnTo>
                  <a:pt x="964" y="794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31" name="Freeform 929"/>
          <p:cNvSpPr>
            <a:spLocks/>
          </p:cNvSpPr>
          <p:nvPr/>
        </p:nvSpPr>
        <p:spPr bwMode="auto">
          <a:xfrm>
            <a:off x="6475881" y="1836899"/>
            <a:ext cx="750944" cy="1087059"/>
          </a:xfrm>
          <a:custGeom>
            <a:avLst/>
            <a:gdLst>
              <a:gd name="T0" fmla="*/ 170 w 680"/>
              <a:gd name="T1" fmla="*/ 738 h 1134"/>
              <a:gd name="T2" fmla="*/ 170 w 680"/>
              <a:gd name="T3" fmla="*/ 624 h 1134"/>
              <a:gd name="T4" fmla="*/ 113 w 680"/>
              <a:gd name="T5" fmla="*/ 511 h 1134"/>
              <a:gd name="T6" fmla="*/ 113 w 680"/>
              <a:gd name="T7" fmla="*/ 397 h 1134"/>
              <a:gd name="T8" fmla="*/ 57 w 680"/>
              <a:gd name="T9" fmla="*/ 454 h 1134"/>
              <a:gd name="T10" fmla="*/ 57 w 680"/>
              <a:gd name="T11" fmla="*/ 397 h 1134"/>
              <a:gd name="T12" fmla="*/ 0 w 680"/>
              <a:gd name="T13" fmla="*/ 341 h 1134"/>
              <a:gd name="T14" fmla="*/ 57 w 680"/>
              <a:gd name="T15" fmla="*/ 227 h 1134"/>
              <a:gd name="T16" fmla="*/ 113 w 680"/>
              <a:gd name="T17" fmla="*/ 227 h 1134"/>
              <a:gd name="T18" fmla="*/ 170 w 680"/>
              <a:gd name="T19" fmla="*/ 114 h 1134"/>
              <a:gd name="T20" fmla="*/ 170 w 680"/>
              <a:gd name="T21" fmla="*/ 0 h 1134"/>
              <a:gd name="T22" fmla="*/ 283 w 680"/>
              <a:gd name="T23" fmla="*/ 0 h 1134"/>
              <a:gd name="T24" fmla="*/ 283 w 680"/>
              <a:gd name="T25" fmla="*/ 57 h 1134"/>
              <a:gd name="T26" fmla="*/ 397 w 680"/>
              <a:gd name="T27" fmla="*/ 114 h 1134"/>
              <a:gd name="T28" fmla="*/ 454 w 680"/>
              <a:gd name="T29" fmla="*/ 114 h 1134"/>
              <a:gd name="T30" fmla="*/ 510 w 680"/>
              <a:gd name="T31" fmla="*/ 114 h 1134"/>
              <a:gd name="T32" fmla="*/ 454 w 680"/>
              <a:gd name="T33" fmla="*/ 227 h 1134"/>
              <a:gd name="T34" fmla="*/ 454 w 680"/>
              <a:gd name="T35" fmla="*/ 341 h 1134"/>
              <a:gd name="T36" fmla="*/ 454 w 680"/>
              <a:gd name="T37" fmla="*/ 511 h 1134"/>
              <a:gd name="T38" fmla="*/ 510 w 680"/>
              <a:gd name="T39" fmla="*/ 624 h 1134"/>
              <a:gd name="T40" fmla="*/ 567 w 680"/>
              <a:gd name="T41" fmla="*/ 681 h 1134"/>
              <a:gd name="T42" fmla="*/ 567 w 680"/>
              <a:gd name="T43" fmla="*/ 794 h 1134"/>
              <a:gd name="T44" fmla="*/ 680 w 680"/>
              <a:gd name="T45" fmla="*/ 851 h 1134"/>
              <a:gd name="T46" fmla="*/ 624 w 680"/>
              <a:gd name="T47" fmla="*/ 908 h 1134"/>
              <a:gd name="T48" fmla="*/ 624 w 680"/>
              <a:gd name="T49" fmla="*/ 964 h 1134"/>
              <a:gd name="T50" fmla="*/ 454 w 680"/>
              <a:gd name="T51" fmla="*/ 1134 h 1134"/>
              <a:gd name="T52" fmla="*/ 397 w 680"/>
              <a:gd name="T53" fmla="*/ 1078 h 1134"/>
              <a:gd name="T54" fmla="*/ 454 w 680"/>
              <a:gd name="T55" fmla="*/ 1021 h 1134"/>
              <a:gd name="T56" fmla="*/ 340 w 680"/>
              <a:gd name="T57" fmla="*/ 1021 h 1134"/>
              <a:gd name="T58" fmla="*/ 397 w 680"/>
              <a:gd name="T59" fmla="*/ 908 h 1134"/>
              <a:gd name="T60" fmla="*/ 340 w 680"/>
              <a:gd name="T61" fmla="*/ 908 h 1134"/>
              <a:gd name="T62" fmla="*/ 227 w 680"/>
              <a:gd name="T63" fmla="*/ 851 h 1134"/>
              <a:gd name="T64" fmla="*/ 227 w 680"/>
              <a:gd name="T65" fmla="*/ 794 h 1134"/>
              <a:gd name="T66" fmla="*/ 170 w 680"/>
              <a:gd name="T67" fmla="*/ 738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0" h="1134">
                <a:moveTo>
                  <a:pt x="170" y="738"/>
                </a:moveTo>
                <a:lnTo>
                  <a:pt x="170" y="624"/>
                </a:lnTo>
                <a:lnTo>
                  <a:pt x="113" y="511"/>
                </a:lnTo>
                <a:lnTo>
                  <a:pt x="113" y="397"/>
                </a:lnTo>
                <a:lnTo>
                  <a:pt x="57" y="454"/>
                </a:lnTo>
                <a:lnTo>
                  <a:pt x="57" y="397"/>
                </a:lnTo>
                <a:lnTo>
                  <a:pt x="0" y="341"/>
                </a:lnTo>
                <a:lnTo>
                  <a:pt x="57" y="227"/>
                </a:lnTo>
                <a:lnTo>
                  <a:pt x="113" y="227"/>
                </a:lnTo>
                <a:lnTo>
                  <a:pt x="170" y="114"/>
                </a:lnTo>
                <a:lnTo>
                  <a:pt x="170" y="0"/>
                </a:lnTo>
                <a:lnTo>
                  <a:pt x="283" y="0"/>
                </a:lnTo>
                <a:lnTo>
                  <a:pt x="283" y="57"/>
                </a:lnTo>
                <a:lnTo>
                  <a:pt x="397" y="114"/>
                </a:lnTo>
                <a:lnTo>
                  <a:pt x="454" y="114"/>
                </a:lnTo>
                <a:lnTo>
                  <a:pt x="510" y="114"/>
                </a:lnTo>
                <a:lnTo>
                  <a:pt x="454" y="227"/>
                </a:lnTo>
                <a:lnTo>
                  <a:pt x="454" y="341"/>
                </a:lnTo>
                <a:lnTo>
                  <a:pt x="454" y="511"/>
                </a:lnTo>
                <a:lnTo>
                  <a:pt x="510" y="624"/>
                </a:lnTo>
                <a:lnTo>
                  <a:pt x="567" y="681"/>
                </a:lnTo>
                <a:lnTo>
                  <a:pt x="567" y="794"/>
                </a:lnTo>
                <a:lnTo>
                  <a:pt x="680" y="851"/>
                </a:lnTo>
                <a:lnTo>
                  <a:pt x="624" y="908"/>
                </a:lnTo>
                <a:lnTo>
                  <a:pt x="624" y="964"/>
                </a:lnTo>
                <a:lnTo>
                  <a:pt x="454" y="1134"/>
                </a:lnTo>
                <a:lnTo>
                  <a:pt x="397" y="1078"/>
                </a:lnTo>
                <a:lnTo>
                  <a:pt x="454" y="1021"/>
                </a:lnTo>
                <a:lnTo>
                  <a:pt x="340" y="1021"/>
                </a:lnTo>
                <a:lnTo>
                  <a:pt x="397" y="908"/>
                </a:lnTo>
                <a:lnTo>
                  <a:pt x="340" y="908"/>
                </a:lnTo>
                <a:lnTo>
                  <a:pt x="227" y="851"/>
                </a:lnTo>
                <a:lnTo>
                  <a:pt x="227" y="794"/>
                </a:lnTo>
                <a:lnTo>
                  <a:pt x="170" y="73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u="none"/>
          </a:p>
        </p:txBody>
      </p:sp>
      <p:sp>
        <p:nvSpPr>
          <p:cNvPr id="32" name="Freeform 930"/>
          <p:cNvSpPr>
            <a:spLocks/>
          </p:cNvSpPr>
          <p:nvPr/>
        </p:nvSpPr>
        <p:spPr bwMode="auto">
          <a:xfrm>
            <a:off x="6475880" y="2544350"/>
            <a:ext cx="438416" cy="651855"/>
          </a:xfrm>
          <a:custGeom>
            <a:avLst/>
            <a:gdLst>
              <a:gd name="T0" fmla="*/ 0 w 397"/>
              <a:gd name="T1" fmla="*/ 567 h 680"/>
              <a:gd name="T2" fmla="*/ 57 w 397"/>
              <a:gd name="T3" fmla="*/ 680 h 680"/>
              <a:gd name="T4" fmla="*/ 170 w 397"/>
              <a:gd name="T5" fmla="*/ 623 h 680"/>
              <a:gd name="T6" fmla="*/ 227 w 397"/>
              <a:gd name="T7" fmla="*/ 623 h 680"/>
              <a:gd name="T8" fmla="*/ 227 w 397"/>
              <a:gd name="T9" fmla="*/ 567 h 680"/>
              <a:gd name="T10" fmla="*/ 283 w 397"/>
              <a:gd name="T11" fmla="*/ 510 h 680"/>
              <a:gd name="T12" fmla="*/ 340 w 397"/>
              <a:gd name="T13" fmla="*/ 453 h 680"/>
              <a:gd name="T14" fmla="*/ 283 w 397"/>
              <a:gd name="T15" fmla="*/ 340 h 680"/>
              <a:gd name="T16" fmla="*/ 340 w 397"/>
              <a:gd name="T17" fmla="*/ 283 h 680"/>
              <a:gd name="T18" fmla="*/ 397 w 397"/>
              <a:gd name="T19" fmla="*/ 170 h 680"/>
              <a:gd name="T20" fmla="*/ 340 w 397"/>
              <a:gd name="T21" fmla="*/ 170 h 680"/>
              <a:gd name="T22" fmla="*/ 227 w 397"/>
              <a:gd name="T23" fmla="*/ 113 h 680"/>
              <a:gd name="T24" fmla="*/ 227 w 397"/>
              <a:gd name="T25" fmla="*/ 56 h 680"/>
              <a:gd name="T26" fmla="*/ 170 w 397"/>
              <a:gd name="T27" fmla="*/ 0 h 680"/>
              <a:gd name="T28" fmla="*/ 57 w 397"/>
              <a:gd name="T29" fmla="*/ 0 h 680"/>
              <a:gd name="T30" fmla="*/ 0 w 397"/>
              <a:gd name="T31" fmla="*/ 56 h 680"/>
              <a:gd name="T32" fmla="*/ 57 w 397"/>
              <a:gd name="T33" fmla="*/ 113 h 680"/>
              <a:gd name="T34" fmla="*/ 57 w 397"/>
              <a:gd name="T35" fmla="*/ 226 h 680"/>
              <a:gd name="T36" fmla="*/ 0 w 397"/>
              <a:gd name="T37" fmla="*/ 283 h 680"/>
              <a:gd name="T38" fmla="*/ 0 w 397"/>
              <a:gd name="T39" fmla="*/ 567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7" h="680">
                <a:moveTo>
                  <a:pt x="0" y="567"/>
                </a:moveTo>
                <a:lnTo>
                  <a:pt x="57" y="680"/>
                </a:lnTo>
                <a:lnTo>
                  <a:pt x="170" y="623"/>
                </a:lnTo>
                <a:lnTo>
                  <a:pt x="227" y="623"/>
                </a:lnTo>
                <a:lnTo>
                  <a:pt x="227" y="567"/>
                </a:lnTo>
                <a:lnTo>
                  <a:pt x="283" y="510"/>
                </a:lnTo>
                <a:lnTo>
                  <a:pt x="340" y="453"/>
                </a:lnTo>
                <a:lnTo>
                  <a:pt x="283" y="340"/>
                </a:lnTo>
                <a:lnTo>
                  <a:pt x="340" y="283"/>
                </a:lnTo>
                <a:lnTo>
                  <a:pt x="397" y="170"/>
                </a:lnTo>
                <a:lnTo>
                  <a:pt x="340" y="170"/>
                </a:lnTo>
                <a:lnTo>
                  <a:pt x="227" y="113"/>
                </a:lnTo>
                <a:lnTo>
                  <a:pt x="227" y="56"/>
                </a:lnTo>
                <a:lnTo>
                  <a:pt x="170" y="0"/>
                </a:lnTo>
                <a:lnTo>
                  <a:pt x="57" y="0"/>
                </a:lnTo>
                <a:lnTo>
                  <a:pt x="0" y="56"/>
                </a:lnTo>
                <a:lnTo>
                  <a:pt x="57" y="113"/>
                </a:lnTo>
                <a:lnTo>
                  <a:pt x="57" y="226"/>
                </a:lnTo>
                <a:lnTo>
                  <a:pt x="0" y="283"/>
                </a:lnTo>
                <a:lnTo>
                  <a:pt x="0" y="56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u="none"/>
          </a:p>
        </p:txBody>
      </p:sp>
      <p:sp>
        <p:nvSpPr>
          <p:cNvPr id="33" name="Freeform 932"/>
          <p:cNvSpPr>
            <a:spLocks/>
          </p:cNvSpPr>
          <p:nvPr/>
        </p:nvSpPr>
        <p:spPr bwMode="auto">
          <a:xfrm>
            <a:off x="6914298" y="1510972"/>
            <a:ext cx="750944" cy="1412986"/>
          </a:xfrm>
          <a:custGeom>
            <a:avLst/>
            <a:gdLst>
              <a:gd name="T0" fmla="*/ 227 w 680"/>
              <a:gd name="T1" fmla="*/ 1304 h 1474"/>
              <a:gd name="T2" fmla="*/ 227 w 680"/>
              <a:gd name="T3" fmla="*/ 1248 h 1474"/>
              <a:gd name="T4" fmla="*/ 283 w 680"/>
              <a:gd name="T5" fmla="*/ 1191 h 1474"/>
              <a:gd name="T6" fmla="*/ 170 w 680"/>
              <a:gd name="T7" fmla="*/ 1134 h 1474"/>
              <a:gd name="T8" fmla="*/ 170 w 680"/>
              <a:gd name="T9" fmla="*/ 1021 h 1474"/>
              <a:gd name="T10" fmla="*/ 113 w 680"/>
              <a:gd name="T11" fmla="*/ 964 h 1474"/>
              <a:gd name="T12" fmla="*/ 57 w 680"/>
              <a:gd name="T13" fmla="*/ 851 h 1474"/>
              <a:gd name="T14" fmla="*/ 57 w 680"/>
              <a:gd name="T15" fmla="*/ 567 h 1474"/>
              <a:gd name="T16" fmla="*/ 113 w 680"/>
              <a:gd name="T17" fmla="*/ 454 h 1474"/>
              <a:gd name="T18" fmla="*/ 170 w 680"/>
              <a:gd name="T19" fmla="*/ 284 h 1474"/>
              <a:gd name="T20" fmla="*/ 57 w 680"/>
              <a:gd name="T21" fmla="*/ 284 h 1474"/>
              <a:gd name="T22" fmla="*/ 0 w 680"/>
              <a:gd name="T23" fmla="*/ 340 h 1474"/>
              <a:gd name="T24" fmla="*/ 0 w 680"/>
              <a:gd name="T25" fmla="*/ 284 h 1474"/>
              <a:gd name="T26" fmla="*/ 0 w 680"/>
              <a:gd name="T27" fmla="*/ 227 h 1474"/>
              <a:gd name="T28" fmla="*/ 57 w 680"/>
              <a:gd name="T29" fmla="*/ 170 h 1474"/>
              <a:gd name="T30" fmla="*/ 113 w 680"/>
              <a:gd name="T31" fmla="*/ 114 h 1474"/>
              <a:gd name="T32" fmla="*/ 57 w 680"/>
              <a:gd name="T33" fmla="*/ 57 h 1474"/>
              <a:gd name="T34" fmla="*/ 170 w 680"/>
              <a:gd name="T35" fmla="*/ 0 h 1474"/>
              <a:gd name="T36" fmla="*/ 170 w 680"/>
              <a:gd name="T37" fmla="*/ 57 h 1474"/>
              <a:gd name="T38" fmla="*/ 340 w 680"/>
              <a:gd name="T39" fmla="*/ 0 h 1474"/>
              <a:gd name="T40" fmla="*/ 397 w 680"/>
              <a:gd name="T41" fmla="*/ 114 h 1474"/>
              <a:gd name="T42" fmla="*/ 283 w 680"/>
              <a:gd name="T43" fmla="*/ 284 h 1474"/>
              <a:gd name="T44" fmla="*/ 283 w 680"/>
              <a:gd name="T45" fmla="*/ 340 h 1474"/>
              <a:gd name="T46" fmla="*/ 340 w 680"/>
              <a:gd name="T47" fmla="*/ 340 h 1474"/>
              <a:gd name="T48" fmla="*/ 397 w 680"/>
              <a:gd name="T49" fmla="*/ 284 h 1474"/>
              <a:gd name="T50" fmla="*/ 453 w 680"/>
              <a:gd name="T51" fmla="*/ 397 h 1474"/>
              <a:gd name="T52" fmla="*/ 453 w 680"/>
              <a:gd name="T53" fmla="*/ 567 h 1474"/>
              <a:gd name="T54" fmla="*/ 510 w 680"/>
              <a:gd name="T55" fmla="*/ 624 h 1474"/>
              <a:gd name="T56" fmla="*/ 567 w 680"/>
              <a:gd name="T57" fmla="*/ 681 h 1474"/>
              <a:gd name="T58" fmla="*/ 567 w 680"/>
              <a:gd name="T59" fmla="*/ 737 h 1474"/>
              <a:gd name="T60" fmla="*/ 624 w 680"/>
              <a:gd name="T61" fmla="*/ 737 h 1474"/>
              <a:gd name="T62" fmla="*/ 680 w 680"/>
              <a:gd name="T63" fmla="*/ 794 h 1474"/>
              <a:gd name="T64" fmla="*/ 680 w 680"/>
              <a:gd name="T65" fmla="*/ 907 h 1474"/>
              <a:gd name="T66" fmla="*/ 567 w 680"/>
              <a:gd name="T67" fmla="*/ 907 h 1474"/>
              <a:gd name="T68" fmla="*/ 567 w 680"/>
              <a:gd name="T69" fmla="*/ 1021 h 1474"/>
              <a:gd name="T70" fmla="*/ 453 w 680"/>
              <a:gd name="T71" fmla="*/ 1191 h 1474"/>
              <a:gd name="T72" fmla="*/ 397 w 680"/>
              <a:gd name="T73" fmla="*/ 1248 h 1474"/>
              <a:gd name="T74" fmla="*/ 340 w 680"/>
              <a:gd name="T75" fmla="*/ 1304 h 1474"/>
              <a:gd name="T76" fmla="*/ 340 w 680"/>
              <a:gd name="T77" fmla="*/ 1418 h 1474"/>
              <a:gd name="T78" fmla="*/ 283 w 680"/>
              <a:gd name="T79" fmla="*/ 1474 h 1474"/>
              <a:gd name="T80" fmla="*/ 227 w 680"/>
              <a:gd name="T81" fmla="*/ 1361 h 1474"/>
              <a:gd name="T82" fmla="*/ 227 w 680"/>
              <a:gd name="T83" fmla="*/ 1304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0" h="1474">
                <a:moveTo>
                  <a:pt x="227" y="1304"/>
                </a:moveTo>
                <a:lnTo>
                  <a:pt x="227" y="1248"/>
                </a:lnTo>
                <a:lnTo>
                  <a:pt x="283" y="1191"/>
                </a:lnTo>
                <a:lnTo>
                  <a:pt x="170" y="1134"/>
                </a:lnTo>
                <a:lnTo>
                  <a:pt x="170" y="1021"/>
                </a:lnTo>
                <a:lnTo>
                  <a:pt x="113" y="964"/>
                </a:lnTo>
                <a:lnTo>
                  <a:pt x="57" y="851"/>
                </a:lnTo>
                <a:lnTo>
                  <a:pt x="57" y="567"/>
                </a:lnTo>
                <a:lnTo>
                  <a:pt x="113" y="454"/>
                </a:lnTo>
                <a:lnTo>
                  <a:pt x="170" y="284"/>
                </a:lnTo>
                <a:lnTo>
                  <a:pt x="57" y="284"/>
                </a:lnTo>
                <a:lnTo>
                  <a:pt x="0" y="340"/>
                </a:lnTo>
                <a:lnTo>
                  <a:pt x="0" y="284"/>
                </a:lnTo>
                <a:lnTo>
                  <a:pt x="0" y="227"/>
                </a:lnTo>
                <a:lnTo>
                  <a:pt x="57" y="170"/>
                </a:lnTo>
                <a:lnTo>
                  <a:pt x="113" y="114"/>
                </a:lnTo>
                <a:lnTo>
                  <a:pt x="57" y="57"/>
                </a:lnTo>
                <a:lnTo>
                  <a:pt x="170" y="0"/>
                </a:lnTo>
                <a:lnTo>
                  <a:pt x="170" y="57"/>
                </a:lnTo>
                <a:lnTo>
                  <a:pt x="340" y="0"/>
                </a:lnTo>
                <a:lnTo>
                  <a:pt x="397" y="114"/>
                </a:lnTo>
                <a:lnTo>
                  <a:pt x="283" y="284"/>
                </a:lnTo>
                <a:lnTo>
                  <a:pt x="283" y="340"/>
                </a:lnTo>
                <a:lnTo>
                  <a:pt x="340" y="340"/>
                </a:lnTo>
                <a:lnTo>
                  <a:pt x="397" y="284"/>
                </a:lnTo>
                <a:lnTo>
                  <a:pt x="453" y="397"/>
                </a:lnTo>
                <a:lnTo>
                  <a:pt x="453" y="567"/>
                </a:lnTo>
                <a:lnTo>
                  <a:pt x="510" y="624"/>
                </a:lnTo>
                <a:lnTo>
                  <a:pt x="567" y="681"/>
                </a:lnTo>
                <a:lnTo>
                  <a:pt x="567" y="737"/>
                </a:lnTo>
                <a:lnTo>
                  <a:pt x="624" y="737"/>
                </a:lnTo>
                <a:lnTo>
                  <a:pt x="680" y="794"/>
                </a:lnTo>
                <a:lnTo>
                  <a:pt x="680" y="907"/>
                </a:lnTo>
                <a:lnTo>
                  <a:pt x="567" y="907"/>
                </a:lnTo>
                <a:lnTo>
                  <a:pt x="567" y="1021"/>
                </a:lnTo>
                <a:lnTo>
                  <a:pt x="453" y="1191"/>
                </a:lnTo>
                <a:lnTo>
                  <a:pt x="397" y="1248"/>
                </a:lnTo>
                <a:lnTo>
                  <a:pt x="340" y="1304"/>
                </a:lnTo>
                <a:lnTo>
                  <a:pt x="340" y="1418"/>
                </a:lnTo>
                <a:lnTo>
                  <a:pt x="283" y="1474"/>
                </a:lnTo>
                <a:lnTo>
                  <a:pt x="227" y="1361"/>
                </a:lnTo>
                <a:lnTo>
                  <a:pt x="227" y="1304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2000" u="none"/>
          </a:p>
        </p:txBody>
      </p:sp>
      <p:sp>
        <p:nvSpPr>
          <p:cNvPr id="34" name="Freeform 933"/>
          <p:cNvSpPr>
            <a:spLocks/>
          </p:cNvSpPr>
          <p:nvPr/>
        </p:nvSpPr>
        <p:spPr bwMode="auto">
          <a:xfrm>
            <a:off x="7348546" y="1783219"/>
            <a:ext cx="375473" cy="488888"/>
          </a:xfrm>
          <a:custGeom>
            <a:avLst/>
            <a:gdLst>
              <a:gd name="T0" fmla="*/ 0 w 340"/>
              <a:gd name="T1" fmla="*/ 0 h 510"/>
              <a:gd name="T2" fmla="*/ 113 w 340"/>
              <a:gd name="T3" fmla="*/ 56 h 510"/>
              <a:gd name="T4" fmla="*/ 170 w 340"/>
              <a:gd name="T5" fmla="*/ 113 h 510"/>
              <a:gd name="T6" fmla="*/ 170 w 340"/>
              <a:gd name="T7" fmla="*/ 227 h 510"/>
              <a:gd name="T8" fmla="*/ 227 w 340"/>
              <a:gd name="T9" fmla="*/ 227 h 510"/>
              <a:gd name="T10" fmla="*/ 283 w 340"/>
              <a:gd name="T11" fmla="*/ 283 h 510"/>
              <a:gd name="T12" fmla="*/ 340 w 340"/>
              <a:gd name="T13" fmla="*/ 283 h 510"/>
              <a:gd name="T14" fmla="*/ 340 w 340"/>
              <a:gd name="T15" fmla="*/ 397 h 510"/>
              <a:gd name="T16" fmla="*/ 283 w 340"/>
              <a:gd name="T17" fmla="*/ 510 h 510"/>
              <a:gd name="T18" fmla="*/ 227 w 340"/>
              <a:gd name="T19" fmla="*/ 453 h 510"/>
              <a:gd name="T20" fmla="*/ 170 w 340"/>
              <a:gd name="T21" fmla="*/ 453 h 510"/>
              <a:gd name="T22" fmla="*/ 170 w 340"/>
              <a:gd name="T23" fmla="*/ 397 h 510"/>
              <a:gd name="T24" fmla="*/ 56 w 340"/>
              <a:gd name="T25" fmla="*/ 283 h 510"/>
              <a:gd name="T26" fmla="*/ 56 w 340"/>
              <a:gd name="T27" fmla="*/ 113 h 510"/>
              <a:gd name="T28" fmla="*/ 0 w 340"/>
              <a:gd name="T2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0" h="510">
                <a:moveTo>
                  <a:pt x="0" y="0"/>
                </a:moveTo>
                <a:lnTo>
                  <a:pt x="113" y="56"/>
                </a:lnTo>
                <a:lnTo>
                  <a:pt x="170" y="113"/>
                </a:lnTo>
                <a:lnTo>
                  <a:pt x="170" y="227"/>
                </a:lnTo>
                <a:lnTo>
                  <a:pt x="227" y="227"/>
                </a:lnTo>
                <a:lnTo>
                  <a:pt x="283" y="283"/>
                </a:lnTo>
                <a:lnTo>
                  <a:pt x="340" y="283"/>
                </a:lnTo>
                <a:lnTo>
                  <a:pt x="340" y="397"/>
                </a:lnTo>
                <a:lnTo>
                  <a:pt x="283" y="510"/>
                </a:lnTo>
                <a:lnTo>
                  <a:pt x="227" y="453"/>
                </a:lnTo>
                <a:lnTo>
                  <a:pt x="170" y="453"/>
                </a:lnTo>
                <a:lnTo>
                  <a:pt x="170" y="397"/>
                </a:lnTo>
                <a:lnTo>
                  <a:pt x="56" y="283"/>
                </a:lnTo>
                <a:lnTo>
                  <a:pt x="56" y="113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u="none"/>
          </a:p>
        </p:txBody>
      </p:sp>
      <p:sp>
        <p:nvSpPr>
          <p:cNvPr id="35" name="Freeform 934"/>
          <p:cNvSpPr>
            <a:spLocks/>
          </p:cNvSpPr>
          <p:nvPr/>
        </p:nvSpPr>
        <p:spPr bwMode="auto">
          <a:xfrm>
            <a:off x="7289772" y="2163786"/>
            <a:ext cx="876836" cy="760175"/>
          </a:xfrm>
          <a:custGeom>
            <a:avLst/>
            <a:gdLst>
              <a:gd name="T0" fmla="*/ 0 w 794"/>
              <a:gd name="T1" fmla="*/ 680 h 793"/>
              <a:gd name="T2" fmla="*/ 0 w 794"/>
              <a:gd name="T3" fmla="*/ 623 h 793"/>
              <a:gd name="T4" fmla="*/ 113 w 794"/>
              <a:gd name="T5" fmla="*/ 510 h 793"/>
              <a:gd name="T6" fmla="*/ 227 w 794"/>
              <a:gd name="T7" fmla="*/ 340 h 793"/>
              <a:gd name="T8" fmla="*/ 227 w 794"/>
              <a:gd name="T9" fmla="*/ 226 h 793"/>
              <a:gd name="T10" fmla="*/ 340 w 794"/>
              <a:gd name="T11" fmla="*/ 226 h 793"/>
              <a:gd name="T12" fmla="*/ 340 w 794"/>
              <a:gd name="T13" fmla="*/ 113 h 793"/>
              <a:gd name="T14" fmla="*/ 397 w 794"/>
              <a:gd name="T15" fmla="*/ 0 h 793"/>
              <a:gd name="T16" fmla="*/ 454 w 794"/>
              <a:gd name="T17" fmla="*/ 113 h 793"/>
              <a:gd name="T18" fmla="*/ 454 w 794"/>
              <a:gd name="T19" fmla="*/ 170 h 793"/>
              <a:gd name="T20" fmla="*/ 510 w 794"/>
              <a:gd name="T21" fmla="*/ 226 h 793"/>
              <a:gd name="T22" fmla="*/ 510 w 794"/>
              <a:gd name="T23" fmla="*/ 283 h 793"/>
              <a:gd name="T24" fmla="*/ 567 w 794"/>
              <a:gd name="T25" fmla="*/ 226 h 793"/>
              <a:gd name="T26" fmla="*/ 680 w 794"/>
              <a:gd name="T27" fmla="*/ 453 h 793"/>
              <a:gd name="T28" fmla="*/ 737 w 794"/>
              <a:gd name="T29" fmla="*/ 510 h 793"/>
              <a:gd name="T30" fmla="*/ 794 w 794"/>
              <a:gd name="T31" fmla="*/ 623 h 793"/>
              <a:gd name="T32" fmla="*/ 794 w 794"/>
              <a:gd name="T33" fmla="*/ 737 h 793"/>
              <a:gd name="T34" fmla="*/ 680 w 794"/>
              <a:gd name="T35" fmla="*/ 793 h 793"/>
              <a:gd name="T36" fmla="*/ 624 w 794"/>
              <a:gd name="T37" fmla="*/ 793 h 793"/>
              <a:gd name="T38" fmla="*/ 624 w 794"/>
              <a:gd name="T39" fmla="*/ 680 h 793"/>
              <a:gd name="T40" fmla="*/ 510 w 794"/>
              <a:gd name="T41" fmla="*/ 623 h 793"/>
              <a:gd name="T42" fmla="*/ 340 w 794"/>
              <a:gd name="T43" fmla="*/ 623 h 793"/>
              <a:gd name="T44" fmla="*/ 340 w 794"/>
              <a:gd name="T45" fmla="*/ 737 h 793"/>
              <a:gd name="T46" fmla="*/ 397 w 794"/>
              <a:gd name="T47" fmla="*/ 793 h 793"/>
              <a:gd name="T48" fmla="*/ 227 w 794"/>
              <a:gd name="T49" fmla="*/ 793 h 793"/>
              <a:gd name="T50" fmla="*/ 227 w 794"/>
              <a:gd name="T51" fmla="*/ 737 h 793"/>
              <a:gd name="T52" fmla="*/ 113 w 794"/>
              <a:gd name="T53" fmla="*/ 737 h 793"/>
              <a:gd name="T54" fmla="*/ 0 w 794"/>
              <a:gd name="T55" fmla="*/ 680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94" h="793">
                <a:moveTo>
                  <a:pt x="0" y="680"/>
                </a:moveTo>
                <a:lnTo>
                  <a:pt x="0" y="623"/>
                </a:lnTo>
                <a:lnTo>
                  <a:pt x="113" y="510"/>
                </a:lnTo>
                <a:lnTo>
                  <a:pt x="227" y="340"/>
                </a:lnTo>
                <a:lnTo>
                  <a:pt x="227" y="226"/>
                </a:lnTo>
                <a:lnTo>
                  <a:pt x="340" y="226"/>
                </a:lnTo>
                <a:lnTo>
                  <a:pt x="340" y="113"/>
                </a:lnTo>
                <a:lnTo>
                  <a:pt x="397" y="0"/>
                </a:lnTo>
                <a:lnTo>
                  <a:pt x="454" y="113"/>
                </a:lnTo>
                <a:lnTo>
                  <a:pt x="454" y="170"/>
                </a:lnTo>
                <a:lnTo>
                  <a:pt x="510" y="226"/>
                </a:lnTo>
                <a:lnTo>
                  <a:pt x="510" y="283"/>
                </a:lnTo>
                <a:lnTo>
                  <a:pt x="567" y="226"/>
                </a:lnTo>
                <a:lnTo>
                  <a:pt x="680" y="453"/>
                </a:lnTo>
                <a:lnTo>
                  <a:pt x="737" y="510"/>
                </a:lnTo>
                <a:lnTo>
                  <a:pt x="794" y="623"/>
                </a:lnTo>
                <a:lnTo>
                  <a:pt x="794" y="737"/>
                </a:lnTo>
                <a:lnTo>
                  <a:pt x="680" y="793"/>
                </a:lnTo>
                <a:lnTo>
                  <a:pt x="624" y="793"/>
                </a:lnTo>
                <a:lnTo>
                  <a:pt x="624" y="680"/>
                </a:lnTo>
                <a:lnTo>
                  <a:pt x="510" y="623"/>
                </a:lnTo>
                <a:lnTo>
                  <a:pt x="340" y="623"/>
                </a:lnTo>
                <a:lnTo>
                  <a:pt x="340" y="737"/>
                </a:lnTo>
                <a:lnTo>
                  <a:pt x="397" y="793"/>
                </a:lnTo>
                <a:lnTo>
                  <a:pt x="227" y="793"/>
                </a:lnTo>
                <a:lnTo>
                  <a:pt x="227" y="737"/>
                </a:lnTo>
                <a:lnTo>
                  <a:pt x="113" y="737"/>
                </a:lnTo>
                <a:lnTo>
                  <a:pt x="0" y="68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u="none"/>
          </a:p>
        </p:txBody>
      </p:sp>
      <p:sp>
        <p:nvSpPr>
          <p:cNvPr id="36" name="Freeform 935"/>
          <p:cNvSpPr>
            <a:spLocks/>
          </p:cNvSpPr>
          <p:nvPr/>
        </p:nvSpPr>
        <p:spPr bwMode="auto">
          <a:xfrm>
            <a:off x="7603401" y="2761000"/>
            <a:ext cx="375473" cy="435205"/>
          </a:xfrm>
          <a:custGeom>
            <a:avLst/>
            <a:gdLst>
              <a:gd name="T0" fmla="*/ 0 w 340"/>
              <a:gd name="T1" fmla="*/ 170 h 454"/>
              <a:gd name="T2" fmla="*/ 0 w 340"/>
              <a:gd name="T3" fmla="*/ 397 h 454"/>
              <a:gd name="T4" fmla="*/ 113 w 340"/>
              <a:gd name="T5" fmla="*/ 397 h 454"/>
              <a:gd name="T6" fmla="*/ 170 w 340"/>
              <a:gd name="T7" fmla="*/ 454 h 454"/>
              <a:gd name="T8" fmla="*/ 283 w 340"/>
              <a:gd name="T9" fmla="*/ 397 h 454"/>
              <a:gd name="T10" fmla="*/ 283 w 340"/>
              <a:gd name="T11" fmla="*/ 227 h 454"/>
              <a:gd name="T12" fmla="*/ 340 w 340"/>
              <a:gd name="T13" fmla="*/ 170 h 454"/>
              <a:gd name="T14" fmla="*/ 340 w 340"/>
              <a:gd name="T15" fmla="*/ 57 h 454"/>
              <a:gd name="T16" fmla="*/ 226 w 340"/>
              <a:gd name="T17" fmla="*/ 0 h 454"/>
              <a:gd name="T18" fmla="*/ 56 w 340"/>
              <a:gd name="T19" fmla="*/ 0 h 454"/>
              <a:gd name="T20" fmla="*/ 56 w 340"/>
              <a:gd name="T21" fmla="*/ 114 h 454"/>
              <a:gd name="T22" fmla="*/ 113 w 340"/>
              <a:gd name="T23" fmla="*/ 170 h 454"/>
              <a:gd name="T24" fmla="*/ 0 w 340"/>
              <a:gd name="T25" fmla="*/ 17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0" h="454">
                <a:moveTo>
                  <a:pt x="0" y="170"/>
                </a:moveTo>
                <a:lnTo>
                  <a:pt x="0" y="397"/>
                </a:lnTo>
                <a:lnTo>
                  <a:pt x="113" y="397"/>
                </a:lnTo>
                <a:lnTo>
                  <a:pt x="170" y="454"/>
                </a:lnTo>
                <a:lnTo>
                  <a:pt x="283" y="397"/>
                </a:lnTo>
                <a:lnTo>
                  <a:pt x="283" y="227"/>
                </a:lnTo>
                <a:lnTo>
                  <a:pt x="340" y="170"/>
                </a:lnTo>
                <a:lnTo>
                  <a:pt x="340" y="57"/>
                </a:lnTo>
                <a:lnTo>
                  <a:pt x="226" y="0"/>
                </a:lnTo>
                <a:lnTo>
                  <a:pt x="56" y="0"/>
                </a:lnTo>
                <a:lnTo>
                  <a:pt x="56" y="114"/>
                </a:lnTo>
                <a:lnTo>
                  <a:pt x="113" y="170"/>
                </a:lnTo>
                <a:lnTo>
                  <a:pt x="0" y="170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u="none"/>
          </a:p>
        </p:txBody>
      </p:sp>
      <p:sp>
        <p:nvSpPr>
          <p:cNvPr id="37" name="Freeform 936"/>
          <p:cNvSpPr>
            <a:spLocks/>
          </p:cNvSpPr>
          <p:nvPr/>
        </p:nvSpPr>
        <p:spPr bwMode="auto">
          <a:xfrm>
            <a:off x="7164983" y="2815639"/>
            <a:ext cx="438416" cy="435205"/>
          </a:xfrm>
          <a:custGeom>
            <a:avLst/>
            <a:gdLst>
              <a:gd name="T0" fmla="*/ 113 w 397"/>
              <a:gd name="T1" fmla="*/ 57 h 454"/>
              <a:gd name="T2" fmla="*/ 113 w 397"/>
              <a:gd name="T3" fmla="*/ 0 h 454"/>
              <a:gd name="T4" fmla="*/ 226 w 397"/>
              <a:gd name="T5" fmla="*/ 57 h 454"/>
              <a:gd name="T6" fmla="*/ 340 w 397"/>
              <a:gd name="T7" fmla="*/ 57 h 454"/>
              <a:gd name="T8" fmla="*/ 340 w 397"/>
              <a:gd name="T9" fmla="*/ 113 h 454"/>
              <a:gd name="T10" fmla="*/ 397 w 397"/>
              <a:gd name="T11" fmla="*/ 113 h 454"/>
              <a:gd name="T12" fmla="*/ 397 w 397"/>
              <a:gd name="T13" fmla="*/ 340 h 454"/>
              <a:gd name="T14" fmla="*/ 283 w 397"/>
              <a:gd name="T15" fmla="*/ 340 h 454"/>
              <a:gd name="T16" fmla="*/ 226 w 397"/>
              <a:gd name="T17" fmla="*/ 284 h 454"/>
              <a:gd name="T18" fmla="*/ 170 w 397"/>
              <a:gd name="T19" fmla="*/ 454 h 454"/>
              <a:gd name="T20" fmla="*/ 56 w 397"/>
              <a:gd name="T21" fmla="*/ 340 h 454"/>
              <a:gd name="T22" fmla="*/ 56 w 397"/>
              <a:gd name="T23" fmla="*/ 284 h 454"/>
              <a:gd name="T24" fmla="*/ 0 w 397"/>
              <a:gd name="T25" fmla="*/ 284 h 454"/>
              <a:gd name="T26" fmla="*/ 0 w 397"/>
              <a:gd name="T27" fmla="*/ 113 h 454"/>
              <a:gd name="T28" fmla="*/ 56 w 397"/>
              <a:gd name="T29" fmla="*/ 113 h 454"/>
              <a:gd name="T30" fmla="*/ 113 w 397"/>
              <a:gd name="T31" fmla="*/ 57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7" h="454">
                <a:moveTo>
                  <a:pt x="113" y="57"/>
                </a:moveTo>
                <a:lnTo>
                  <a:pt x="113" y="0"/>
                </a:lnTo>
                <a:lnTo>
                  <a:pt x="226" y="57"/>
                </a:lnTo>
                <a:lnTo>
                  <a:pt x="340" y="57"/>
                </a:lnTo>
                <a:lnTo>
                  <a:pt x="340" y="113"/>
                </a:lnTo>
                <a:lnTo>
                  <a:pt x="397" y="113"/>
                </a:lnTo>
                <a:lnTo>
                  <a:pt x="397" y="340"/>
                </a:lnTo>
                <a:lnTo>
                  <a:pt x="283" y="340"/>
                </a:lnTo>
                <a:lnTo>
                  <a:pt x="226" y="284"/>
                </a:lnTo>
                <a:lnTo>
                  <a:pt x="170" y="454"/>
                </a:lnTo>
                <a:lnTo>
                  <a:pt x="56" y="340"/>
                </a:lnTo>
                <a:lnTo>
                  <a:pt x="56" y="284"/>
                </a:lnTo>
                <a:lnTo>
                  <a:pt x="0" y="284"/>
                </a:lnTo>
                <a:lnTo>
                  <a:pt x="0" y="113"/>
                </a:lnTo>
                <a:lnTo>
                  <a:pt x="56" y="113"/>
                </a:lnTo>
                <a:lnTo>
                  <a:pt x="113" y="5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u="none"/>
          </a:p>
        </p:txBody>
      </p:sp>
      <p:sp>
        <p:nvSpPr>
          <p:cNvPr id="38" name="Freeform 938"/>
          <p:cNvSpPr>
            <a:spLocks/>
          </p:cNvSpPr>
          <p:nvPr/>
        </p:nvSpPr>
        <p:spPr bwMode="auto">
          <a:xfrm>
            <a:off x="6788406" y="2761000"/>
            <a:ext cx="438416" cy="326883"/>
          </a:xfrm>
          <a:custGeom>
            <a:avLst/>
            <a:gdLst>
              <a:gd name="T0" fmla="*/ 57 w 397"/>
              <a:gd name="T1" fmla="*/ 227 h 341"/>
              <a:gd name="T2" fmla="*/ 0 w 397"/>
              <a:gd name="T3" fmla="*/ 114 h 341"/>
              <a:gd name="T4" fmla="*/ 57 w 397"/>
              <a:gd name="T5" fmla="*/ 57 h 341"/>
              <a:gd name="T6" fmla="*/ 171 w 397"/>
              <a:gd name="T7" fmla="*/ 57 h 341"/>
              <a:gd name="T8" fmla="*/ 114 w 397"/>
              <a:gd name="T9" fmla="*/ 114 h 341"/>
              <a:gd name="T10" fmla="*/ 171 w 397"/>
              <a:gd name="T11" fmla="*/ 170 h 341"/>
              <a:gd name="T12" fmla="*/ 341 w 397"/>
              <a:gd name="T13" fmla="*/ 0 h 341"/>
              <a:gd name="T14" fmla="*/ 341 w 397"/>
              <a:gd name="T15" fmla="*/ 57 h 341"/>
              <a:gd name="T16" fmla="*/ 397 w 397"/>
              <a:gd name="T17" fmla="*/ 170 h 341"/>
              <a:gd name="T18" fmla="*/ 341 w 397"/>
              <a:gd name="T19" fmla="*/ 170 h 341"/>
              <a:gd name="T20" fmla="*/ 341 w 397"/>
              <a:gd name="T21" fmla="*/ 284 h 341"/>
              <a:gd name="T22" fmla="*/ 284 w 397"/>
              <a:gd name="T23" fmla="*/ 227 h 341"/>
              <a:gd name="T24" fmla="*/ 227 w 397"/>
              <a:gd name="T25" fmla="*/ 341 h 341"/>
              <a:gd name="T26" fmla="*/ 57 w 397"/>
              <a:gd name="T27" fmla="*/ 284 h 341"/>
              <a:gd name="T28" fmla="*/ 57 w 397"/>
              <a:gd name="T29" fmla="*/ 22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7" h="341">
                <a:moveTo>
                  <a:pt x="57" y="227"/>
                </a:moveTo>
                <a:lnTo>
                  <a:pt x="0" y="114"/>
                </a:lnTo>
                <a:lnTo>
                  <a:pt x="57" y="57"/>
                </a:lnTo>
                <a:lnTo>
                  <a:pt x="171" y="57"/>
                </a:lnTo>
                <a:lnTo>
                  <a:pt x="114" y="114"/>
                </a:lnTo>
                <a:lnTo>
                  <a:pt x="171" y="170"/>
                </a:lnTo>
                <a:lnTo>
                  <a:pt x="341" y="0"/>
                </a:lnTo>
                <a:lnTo>
                  <a:pt x="341" y="57"/>
                </a:lnTo>
                <a:lnTo>
                  <a:pt x="397" y="170"/>
                </a:lnTo>
                <a:lnTo>
                  <a:pt x="341" y="170"/>
                </a:lnTo>
                <a:lnTo>
                  <a:pt x="341" y="284"/>
                </a:lnTo>
                <a:lnTo>
                  <a:pt x="284" y="227"/>
                </a:lnTo>
                <a:lnTo>
                  <a:pt x="227" y="341"/>
                </a:lnTo>
                <a:lnTo>
                  <a:pt x="57" y="284"/>
                </a:lnTo>
                <a:lnTo>
                  <a:pt x="57" y="22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 u="none"/>
          </a:p>
        </p:txBody>
      </p:sp>
      <p:sp>
        <p:nvSpPr>
          <p:cNvPr id="39" name="Freeform 939"/>
          <p:cNvSpPr>
            <a:spLocks/>
          </p:cNvSpPr>
          <p:nvPr/>
        </p:nvSpPr>
        <p:spPr bwMode="auto">
          <a:xfrm>
            <a:off x="6914298" y="2969078"/>
            <a:ext cx="312525" cy="435205"/>
          </a:xfrm>
          <a:custGeom>
            <a:avLst/>
            <a:gdLst>
              <a:gd name="T0" fmla="*/ 170 w 283"/>
              <a:gd name="T1" fmla="*/ 0 h 454"/>
              <a:gd name="T2" fmla="*/ 113 w 283"/>
              <a:gd name="T3" fmla="*/ 114 h 454"/>
              <a:gd name="T4" fmla="*/ 0 w 283"/>
              <a:gd name="T5" fmla="*/ 114 h 454"/>
              <a:gd name="T6" fmla="*/ 0 w 283"/>
              <a:gd name="T7" fmla="*/ 170 h 454"/>
              <a:gd name="T8" fmla="*/ 0 w 283"/>
              <a:gd name="T9" fmla="*/ 284 h 454"/>
              <a:gd name="T10" fmla="*/ 0 w 283"/>
              <a:gd name="T11" fmla="*/ 340 h 454"/>
              <a:gd name="T12" fmla="*/ 57 w 283"/>
              <a:gd name="T13" fmla="*/ 454 h 454"/>
              <a:gd name="T14" fmla="*/ 170 w 283"/>
              <a:gd name="T15" fmla="*/ 340 h 454"/>
              <a:gd name="T16" fmla="*/ 113 w 283"/>
              <a:gd name="T17" fmla="*/ 227 h 454"/>
              <a:gd name="T18" fmla="*/ 170 w 283"/>
              <a:gd name="T19" fmla="*/ 170 h 454"/>
              <a:gd name="T20" fmla="*/ 283 w 283"/>
              <a:gd name="T21" fmla="*/ 170 h 454"/>
              <a:gd name="T22" fmla="*/ 283 w 283"/>
              <a:gd name="T23" fmla="*/ 114 h 454"/>
              <a:gd name="T24" fmla="*/ 227 w 283"/>
              <a:gd name="T25" fmla="*/ 114 h 454"/>
              <a:gd name="T26" fmla="*/ 227 w 283"/>
              <a:gd name="T27" fmla="*/ 57 h 454"/>
              <a:gd name="T28" fmla="*/ 170 w 283"/>
              <a:gd name="T2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3" h="454">
                <a:moveTo>
                  <a:pt x="170" y="0"/>
                </a:moveTo>
                <a:lnTo>
                  <a:pt x="113" y="114"/>
                </a:lnTo>
                <a:lnTo>
                  <a:pt x="0" y="114"/>
                </a:lnTo>
                <a:lnTo>
                  <a:pt x="0" y="170"/>
                </a:lnTo>
                <a:lnTo>
                  <a:pt x="0" y="284"/>
                </a:lnTo>
                <a:lnTo>
                  <a:pt x="0" y="340"/>
                </a:lnTo>
                <a:lnTo>
                  <a:pt x="57" y="454"/>
                </a:lnTo>
                <a:lnTo>
                  <a:pt x="170" y="340"/>
                </a:lnTo>
                <a:lnTo>
                  <a:pt x="113" y="227"/>
                </a:lnTo>
                <a:lnTo>
                  <a:pt x="170" y="170"/>
                </a:lnTo>
                <a:lnTo>
                  <a:pt x="283" y="170"/>
                </a:lnTo>
                <a:lnTo>
                  <a:pt x="283" y="114"/>
                </a:lnTo>
                <a:lnTo>
                  <a:pt x="227" y="114"/>
                </a:lnTo>
                <a:lnTo>
                  <a:pt x="227" y="57"/>
                </a:lnTo>
                <a:lnTo>
                  <a:pt x="17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u="none"/>
          </a:p>
        </p:txBody>
      </p:sp>
      <p:sp>
        <p:nvSpPr>
          <p:cNvPr id="40" name="Freeform 940"/>
          <p:cNvSpPr>
            <a:spLocks/>
          </p:cNvSpPr>
          <p:nvPr/>
        </p:nvSpPr>
        <p:spPr bwMode="auto">
          <a:xfrm>
            <a:off x="7039086" y="3141565"/>
            <a:ext cx="313628" cy="272244"/>
          </a:xfrm>
          <a:custGeom>
            <a:avLst/>
            <a:gdLst>
              <a:gd name="T0" fmla="*/ 170 w 284"/>
              <a:gd name="T1" fmla="*/ 0 h 284"/>
              <a:gd name="T2" fmla="*/ 57 w 284"/>
              <a:gd name="T3" fmla="*/ 0 h 284"/>
              <a:gd name="T4" fmla="*/ 0 w 284"/>
              <a:gd name="T5" fmla="*/ 57 h 284"/>
              <a:gd name="T6" fmla="*/ 57 w 284"/>
              <a:gd name="T7" fmla="*/ 170 h 284"/>
              <a:gd name="T8" fmla="*/ 57 w 284"/>
              <a:gd name="T9" fmla="*/ 284 h 284"/>
              <a:gd name="T10" fmla="*/ 170 w 284"/>
              <a:gd name="T11" fmla="*/ 227 h 284"/>
              <a:gd name="T12" fmla="*/ 284 w 284"/>
              <a:gd name="T13" fmla="*/ 227 h 284"/>
              <a:gd name="T14" fmla="*/ 284 w 284"/>
              <a:gd name="T15" fmla="*/ 114 h 284"/>
              <a:gd name="T16" fmla="*/ 170 w 284"/>
              <a:gd name="T17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4" h="284">
                <a:moveTo>
                  <a:pt x="170" y="0"/>
                </a:moveTo>
                <a:lnTo>
                  <a:pt x="57" y="0"/>
                </a:lnTo>
                <a:lnTo>
                  <a:pt x="0" y="57"/>
                </a:lnTo>
                <a:lnTo>
                  <a:pt x="57" y="170"/>
                </a:lnTo>
                <a:lnTo>
                  <a:pt x="57" y="284"/>
                </a:lnTo>
                <a:lnTo>
                  <a:pt x="170" y="227"/>
                </a:lnTo>
                <a:lnTo>
                  <a:pt x="284" y="227"/>
                </a:lnTo>
                <a:lnTo>
                  <a:pt x="284" y="114"/>
                </a:lnTo>
                <a:lnTo>
                  <a:pt x="170" y="0"/>
                </a:lnTo>
                <a:close/>
              </a:path>
            </a:pathLst>
          </a:custGeom>
          <a:pattFill prst="pct80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41" name="Freeform 941"/>
          <p:cNvSpPr>
            <a:spLocks/>
          </p:cNvSpPr>
          <p:nvPr/>
        </p:nvSpPr>
        <p:spPr bwMode="auto">
          <a:xfrm>
            <a:off x="7352716" y="3087883"/>
            <a:ext cx="563206" cy="379607"/>
          </a:xfrm>
          <a:custGeom>
            <a:avLst/>
            <a:gdLst>
              <a:gd name="T0" fmla="*/ 340 w 510"/>
              <a:gd name="T1" fmla="*/ 56 h 396"/>
              <a:gd name="T2" fmla="*/ 113 w 510"/>
              <a:gd name="T3" fmla="*/ 56 h 396"/>
              <a:gd name="T4" fmla="*/ 56 w 510"/>
              <a:gd name="T5" fmla="*/ 0 h 396"/>
              <a:gd name="T6" fmla="*/ 0 w 510"/>
              <a:gd name="T7" fmla="*/ 170 h 396"/>
              <a:gd name="T8" fmla="*/ 227 w 510"/>
              <a:gd name="T9" fmla="*/ 226 h 396"/>
              <a:gd name="T10" fmla="*/ 340 w 510"/>
              <a:gd name="T11" fmla="*/ 396 h 396"/>
              <a:gd name="T12" fmla="*/ 510 w 510"/>
              <a:gd name="T13" fmla="*/ 226 h 396"/>
              <a:gd name="T14" fmla="*/ 510 w 510"/>
              <a:gd name="T15" fmla="*/ 170 h 396"/>
              <a:gd name="T16" fmla="*/ 397 w 510"/>
              <a:gd name="T17" fmla="*/ 113 h 396"/>
              <a:gd name="T18" fmla="*/ 340 w 510"/>
              <a:gd name="T19" fmla="*/ 5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0" h="396">
                <a:moveTo>
                  <a:pt x="340" y="56"/>
                </a:moveTo>
                <a:lnTo>
                  <a:pt x="113" y="56"/>
                </a:lnTo>
                <a:lnTo>
                  <a:pt x="56" y="0"/>
                </a:lnTo>
                <a:lnTo>
                  <a:pt x="0" y="170"/>
                </a:lnTo>
                <a:lnTo>
                  <a:pt x="227" y="226"/>
                </a:lnTo>
                <a:lnTo>
                  <a:pt x="340" y="396"/>
                </a:lnTo>
                <a:lnTo>
                  <a:pt x="510" y="226"/>
                </a:lnTo>
                <a:lnTo>
                  <a:pt x="510" y="170"/>
                </a:lnTo>
                <a:lnTo>
                  <a:pt x="397" y="113"/>
                </a:lnTo>
                <a:lnTo>
                  <a:pt x="340" y="5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u="none"/>
          </a:p>
        </p:txBody>
      </p:sp>
      <p:sp>
        <p:nvSpPr>
          <p:cNvPr id="42" name="Freeform 943"/>
          <p:cNvSpPr>
            <a:spLocks/>
          </p:cNvSpPr>
          <p:nvPr/>
        </p:nvSpPr>
        <p:spPr bwMode="auto">
          <a:xfrm>
            <a:off x="7102034" y="3250847"/>
            <a:ext cx="626154" cy="271285"/>
          </a:xfrm>
          <a:custGeom>
            <a:avLst/>
            <a:gdLst>
              <a:gd name="T0" fmla="*/ 227 w 567"/>
              <a:gd name="T1" fmla="*/ 0 h 283"/>
              <a:gd name="T2" fmla="*/ 227 w 567"/>
              <a:gd name="T3" fmla="*/ 113 h 283"/>
              <a:gd name="T4" fmla="*/ 113 w 567"/>
              <a:gd name="T5" fmla="*/ 113 h 283"/>
              <a:gd name="T6" fmla="*/ 0 w 567"/>
              <a:gd name="T7" fmla="*/ 170 h 283"/>
              <a:gd name="T8" fmla="*/ 57 w 567"/>
              <a:gd name="T9" fmla="*/ 226 h 283"/>
              <a:gd name="T10" fmla="*/ 113 w 567"/>
              <a:gd name="T11" fmla="*/ 226 h 283"/>
              <a:gd name="T12" fmla="*/ 227 w 567"/>
              <a:gd name="T13" fmla="*/ 283 h 283"/>
              <a:gd name="T14" fmla="*/ 170 w 567"/>
              <a:gd name="T15" fmla="*/ 226 h 283"/>
              <a:gd name="T16" fmla="*/ 567 w 567"/>
              <a:gd name="T17" fmla="*/ 226 h 283"/>
              <a:gd name="T18" fmla="*/ 454 w 567"/>
              <a:gd name="T19" fmla="*/ 56 h 283"/>
              <a:gd name="T20" fmla="*/ 227 w 567"/>
              <a:gd name="T21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7" h="283">
                <a:moveTo>
                  <a:pt x="227" y="0"/>
                </a:moveTo>
                <a:lnTo>
                  <a:pt x="227" y="113"/>
                </a:lnTo>
                <a:lnTo>
                  <a:pt x="113" y="113"/>
                </a:lnTo>
                <a:lnTo>
                  <a:pt x="0" y="170"/>
                </a:lnTo>
                <a:lnTo>
                  <a:pt x="57" y="226"/>
                </a:lnTo>
                <a:lnTo>
                  <a:pt x="113" y="226"/>
                </a:lnTo>
                <a:lnTo>
                  <a:pt x="227" y="283"/>
                </a:lnTo>
                <a:lnTo>
                  <a:pt x="170" y="226"/>
                </a:lnTo>
                <a:lnTo>
                  <a:pt x="567" y="226"/>
                </a:lnTo>
                <a:lnTo>
                  <a:pt x="454" y="56"/>
                </a:lnTo>
                <a:lnTo>
                  <a:pt x="227" y="0"/>
                </a:lnTo>
                <a:close/>
              </a:path>
            </a:pathLst>
          </a:custGeom>
          <a:pattFill prst="pct80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u="none"/>
          </a:p>
        </p:txBody>
      </p:sp>
      <p:sp>
        <p:nvSpPr>
          <p:cNvPr id="43" name="Freeform 944"/>
          <p:cNvSpPr>
            <a:spLocks/>
          </p:cNvSpPr>
          <p:nvPr/>
        </p:nvSpPr>
        <p:spPr bwMode="auto">
          <a:xfrm>
            <a:off x="6914297" y="3413810"/>
            <a:ext cx="813891" cy="543529"/>
          </a:xfrm>
          <a:custGeom>
            <a:avLst/>
            <a:gdLst>
              <a:gd name="T0" fmla="*/ 737 w 737"/>
              <a:gd name="T1" fmla="*/ 56 h 567"/>
              <a:gd name="T2" fmla="*/ 340 w 737"/>
              <a:gd name="T3" fmla="*/ 56 h 567"/>
              <a:gd name="T4" fmla="*/ 397 w 737"/>
              <a:gd name="T5" fmla="*/ 113 h 567"/>
              <a:gd name="T6" fmla="*/ 283 w 737"/>
              <a:gd name="T7" fmla="*/ 56 h 567"/>
              <a:gd name="T8" fmla="*/ 227 w 737"/>
              <a:gd name="T9" fmla="*/ 56 h 567"/>
              <a:gd name="T10" fmla="*/ 170 w 737"/>
              <a:gd name="T11" fmla="*/ 0 h 567"/>
              <a:gd name="T12" fmla="*/ 170 w 737"/>
              <a:gd name="T13" fmla="*/ 56 h 567"/>
              <a:gd name="T14" fmla="*/ 113 w 737"/>
              <a:gd name="T15" fmla="*/ 113 h 567"/>
              <a:gd name="T16" fmla="*/ 113 w 737"/>
              <a:gd name="T17" fmla="*/ 170 h 567"/>
              <a:gd name="T18" fmla="*/ 57 w 737"/>
              <a:gd name="T19" fmla="*/ 170 h 567"/>
              <a:gd name="T20" fmla="*/ 0 w 737"/>
              <a:gd name="T21" fmla="*/ 340 h 567"/>
              <a:gd name="T22" fmla="*/ 0 w 737"/>
              <a:gd name="T23" fmla="*/ 510 h 567"/>
              <a:gd name="T24" fmla="*/ 113 w 737"/>
              <a:gd name="T25" fmla="*/ 567 h 567"/>
              <a:gd name="T26" fmla="*/ 170 w 737"/>
              <a:gd name="T27" fmla="*/ 567 h 567"/>
              <a:gd name="T28" fmla="*/ 113 w 737"/>
              <a:gd name="T29" fmla="*/ 510 h 567"/>
              <a:gd name="T30" fmla="*/ 227 w 737"/>
              <a:gd name="T31" fmla="*/ 510 h 567"/>
              <a:gd name="T32" fmla="*/ 227 w 737"/>
              <a:gd name="T33" fmla="*/ 453 h 567"/>
              <a:gd name="T34" fmla="*/ 397 w 737"/>
              <a:gd name="T35" fmla="*/ 453 h 567"/>
              <a:gd name="T36" fmla="*/ 453 w 737"/>
              <a:gd name="T37" fmla="*/ 510 h 567"/>
              <a:gd name="T38" fmla="*/ 510 w 737"/>
              <a:gd name="T39" fmla="*/ 453 h 567"/>
              <a:gd name="T40" fmla="*/ 680 w 737"/>
              <a:gd name="T41" fmla="*/ 510 h 567"/>
              <a:gd name="T42" fmla="*/ 737 w 737"/>
              <a:gd name="T43" fmla="*/ 227 h 567"/>
              <a:gd name="T44" fmla="*/ 737 w 737"/>
              <a:gd name="T45" fmla="*/ 5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37" h="567">
                <a:moveTo>
                  <a:pt x="737" y="56"/>
                </a:moveTo>
                <a:lnTo>
                  <a:pt x="340" y="56"/>
                </a:lnTo>
                <a:lnTo>
                  <a:pt x="397" y="113"/>
                </a:lnTo>
                <a:lnTo>
                  <a:pt x="283" y="56"/>
                </a:lnTo>
                <a:lnTo>
                  <a:pt x="227" y="56"/>
                </a:lnTo>
                <a:lnTo>
                  <a:pt x="170" y="0"/>
                </a:lnTo>
                <a:lnTo>
                  <a:pt x="170" y="56"/>
                </a:lnTo>
                <a:lnTo>
                  <a:pt x="113" y="113"/>
                </a:lnTo>
                <a:lnTo>
                  <a:pt x="113" y="170"/>
                </a:lnTo>
                <a:lnTo>
                  <a:pt x="57" y="170"/>
                </a:lnTo>
                <a:lnTo>
                  <a:pt x="0" y="340"/>
                </a:lnTo>
                <a:lnTo>
                  <a:pt x="0" y="510"/>
                </a:lnTo>
                <a:lnTo>
                  <a:pt x="113" y="567"/>
                </a:lnTo>
                <a:lnTo>
                  <a:pt x="170" y="567"/>
                </a:lnTo>
                <a:lnTo>
                  <a:pt x="113" y="510"/>
                </a:lnTo>
                <a:lnTo>
                  <a:pt x="227" y="510"/>
                </a:lnTo>
                <a:lnTo>
                  <a:pt x="227" y="453"/>
                </a:lnTo>
                <a:lnTo>
                  <a:pt x="397" y="453"/>
                </a:lnTo>
                <a:lnTo>
                  <a:pt x="453" y="510"/>
                </a:lnTo>
                <a:lnTo>
                  <a:pt x="510" y="453"/>
                </a:lnTo>
                <a:lnTo>
                  <a:pt x="680" y="510"/>
                </a:lnTo>
                <a:lnTo>
                  <a:pt x="737" y="227"/>
                </a:lnTo>
                <a:lnTo>
                  <a:pt x="737" y="56"/>
                </a:lnTo>
                <a:close/>
              </a:path>
            </a:pathLst>
          </a:custGeom>
          <a:pattFill prst="dkUpDiag">
            <a:fgClr>
              <a:schemeClr val="accent5">
                <a:lumMod val="50000"/>
              </a:schemeClr>
            </a:fgClr>
            <a:bgClr>
              <a:schemeClr val="bg1"/>
            </a:bgClr>
          </a:patt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44" name="Freeform 946"/>
          <p:cNvSpPr>
            <a:spLocks/>
          </p:cNvSpPr>
          <p:nvPr/>
        </p:nvSpPr>
        <p:spPr bwMode="auto">
          <a:xfrm>
            <a:off x="6914298" y="3848059"/>
            <a:ext cx="750944" cy="489847"/>
          </a:xfrm>
          <a:custGeom>
            <a:avLst/>
            <a:gdLst>
              <a:gd name="T0" fmla="*/ 680 w 680"/>
              <a:gd name="T1" fmla="*/ 57 h 511"/>
              <a:gd name="T2" fmla="*/ 510 w 680"/>
              <a:gd name="T3" fmla="*/ 0 h 511"/>
              <a:gd name="T4" fmla="*/ 453 w 680"/>
              <a:gd name="T5" fmla="*/ 57 h 511"/>
              <a:gd name="T6" fmla="*/ 397 w 680"/>
              <a:gd name="T7" fmla="*/ 0 h 511"/>
              <a:gd name="T8" fmla="*/ 227 w 680"/>
              <a:gd name="T9" fmla="*/ 0 h 511"/>
              <a:gd name="T10" fmla="*/ 227 w 680"/>
              <a:gd name="T11" fmla="*/ 57 h 511"/>
              <a:gd name="T12" fmla="*/ 113 w 680"/>
              <a:gd name="T13" fmla="*/ 57 h 511"/>
              <a:gd name="T14" fmla="*/ 170 w 680"/>
              <a:gd name="T15" fmla="*/ 114 h 511"/>
              <a:gd name="T16" fmla="*/ 113 w 680"/>
              <a:gd name="T17" fmla="*/ 114 h 511"/>
              <a:gd name="T18" fmla="*/ 113 w 680"/>
              <a:gd name="T19" fmla="*/ 171 h 511"/>
              <a:gd name="T20" fmla="*/ 0 w 680"/>
              <a:gd name="T21" fmla="*/ 171 h 511"/>
              <a:gd name="T22" fmla="*/ 0 w 680"/>
              <a:gd name="T23" fmla="*/ 227 h 511"/>
              <a:gd name="T24" fmla="*/ 113 w 680"/>
              <a:gd name="T25" fmla="*/ 284 h 511"/>
              <a:gd name="T26" fmla="*/ 170 w 680"/>
              <a:gd name="T27" fmla="*/ 341 h 511"/>
              <a:gd name="T28" fmla="*/ 113 w 680"/>
              <a:gd name="T29" fmla="*/ 397 h 511"/>
              <a:gd name="T30" fmla="*/ 170 w 680"/>
              <a:gd name="T31" fmla="*/ 454 h 511"/>
              <a:gd name="T32" fmla="*/ 283 w 680"/>
              <a:gd name="T33" fmla="*/ 511 h 511"/>
              <a:gd name="T34" fmla="*/ 340 w 680"/>
              <a:gd name="T35" fmla="*/ 454 h 511"/>
              <a:gd name="T36" fmla="*/ 340 w 680"/>
              <a:gd name="T37" fmla="*/ 397 h 511"/>
              <a:gd name="T38" fmla="*/ 453 w 680"/>
              <a:gd name="T39" fmla="*/ 397 h 511"/>
              <a:gd name="T40" fmla="*/ 567 w 680"/>
              <a:gd name="T41" fmla="*/ 341 h 511"/>
              <a:gd name="T42" fmla="*/ 624 w 680"/>
              <a:gd name="T43" fmla="*/ 171 h 511"/>
              <a:gd name="T44" fmla="*/ 624 w 680"/>
              <a:gd name="T45" fmla="*/ 114 h 511"/>
              <a:gd name="T46" fmla="*/ 680 w 680"/>
              <a:gd name="T47" fmla="*/ 57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80" h="511">
                <a:moveTo>
                  <a:pt x="680" y="57"/>
                </a:moveTo>
                <a:lnTo>
                  <a:pt x="510" y="0"/>
                </a:lnTo>
                <a:lnTo>
                  <a:pt x="453" y="57"/>
                </a:lnTo>
                <a:lnTo>
                  <a:pt x="397" y="0"/>
                </a:lnTo>
                <a:lnTo>
                  <a:pt x="227" y="0"/>
                </a:lnTo>
                <a:lnTo>
                  <a:pt x="227" y="57"/>
                </a:lnTo>
                <a:lnTo>
                  <a:pt x="113" y="57"/>
                </a:lnTo>
                <a:lnTo>
                  <a:pt x="170" y="114"/>
                </a:lnTo>
                <a:lnTo>
                  <a:pt x="113" y="114"/>
                </a:lnTo>
                <a:lnTo>
                  <a:pt x="113" y="171"/>
                </a:lnTo>
                <a:lnTo>
                  <a:pt x="0" y="171"/>
                </a:lnTo>
                <a:lnTo>
                  <a:pt x="0" y="227"/>
                </a:lnTo>
                <a:lnTo>
                  <a:pt x="113" y="284"/>
                </a:lnTo>
                <a:lnTo>
                  <a:pt x="170" y="341"/>
                </a:lnTo>
                <a:lnTo>
                  <a:pt x="113" y="397"/>
                </a:lnTo>
                <a:lnTo>
                  <a:pt x="170" y="454"/>
                </a:lnTo>
                <a:lnTo>
                  <a:pt x="283" y="511"/>
                </a:lnTo>
                <a:lnTo>
                  <a:pt x="340" y="454"/>
                </a:lnTo>
                <a:lnTo>
                  <a:pt x="340" y="397"/>
                </a:lnTo>
                <a:lnTo>
                  <a:pt x="453" y="397"/>
                </a:lnTo>
                <a:lnTo>
                  <a:pt x="567" y="341"/>
                </a:lnTo>
                <a:lnTo>
                  <a:pt x="624" y="171"/>
                </a:lnTo>
                <a:lnTo>
                  <a:pt x="624" y="114"/>
                </a:lnTo>
                <a:lnTo>
                  <a:pt x="680" y="57"/>
                </a:lnTo>
                <a:close/>
              </a:path>
            </a:pathLst>
          </a:custGeom>
          <a:pattFill prst="pct80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45" name="Freeform 947"/>
          <p:cNvSpPr>
            <a:spLocks/>
          </p:cNvSpPr>
          <p:nvPr/>
        </p:nvSpPr>
        <p:spPr bwMode="auto">
          <a:xfrm>
            <a:off x="7102034" y="4283265"/>
            <a:ext cx="312525" cy="272244"/>
          </a:xfrm>
          <a:custGeom>
            <a:avLst/>
            <a:gdLst>
              <a:gd name="T0" fmla="*/ 170 w 283"/>
              <a:gd name="T1" fmla="*/ 0 h 284"/>
              <a:gd name="T2" fmla="*/ 227 w 283"/>
              <a:gd name="T3" fmla="*/ 57 h 284"/>
              <a:gd name="T4" fmla="*/ 283 w 283"/>
              <a:gd name="T5" fmla="*/ 113 h 284"/>
              <a:gd name="T6" fmla="*/ 227 w 283"/>
              <a:gd name="T7" fmla="*/ 170 h 284"/>
              <a:gd name="T8" fmla="*/ 113 w 283"/>
              <a:gd name="T9" fmla="*/ 170 h 284"/>
              <a:gd name="T10" fmla="*/ 57 w 283"/>
              <a:gd name="T11" fmla="*/ 284 h 284"/>
              <a:gd name="T12" fmla="*/ 57 w 283"/>
              <a:gd name="T13" fmla="*/ 170 h 284"/>
              <a:gd name="T14" fmla="*/ 0 w 283"/>
              <a:gd name="T15" fmla="*/ 113 h 284"/>
              <a:gd name="T16" fmla="*/ 0 w 283"/>
              <a:gd name="T17" fmla="*/ 57 h 284"/>
              <a:gd name="T18" fmla="*/ 0 w 283"/>
              <a:gd name="T19" fmla="*/ 0 h 284"/>
              <a:gd name="T20" fmla="*/ 113 w 283"/>
              <a:gd name="T21" fmla="*/ 57 h 284"/>
              <a:gd name="T22" fmla="*/ 170 w 283"/>
              <a:gd name="T23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3" h="284">
                <a:moveTo>
                  <a:pt x="170" y="0"/>
                </a:moveTo>
                <a:lnTo>
                  <a:pt x="227" y="57"/>
                </a:lnTo>
                <a:lnTo>
                  <a:pt x="283" y="113"/>
                </a:lnTo>
                <a:lnTo>
                  <a:pt x="227" y="170"/>
                </a:lnTo>
                <a:lnTo>
                  <a:pt x="113" y="170"/>
                </a:lnTo>
                <a:lnTo>
                  <a:pt x="57" y="284"/>
                </a:lnTo>
                <a:lnTo>
                  <a:pt x="57" y="170"/>
                </a:lnTo>
                <a:lnTo>
                  <a:pt x="0" y="113"/>
                </a:lnTo>
                <a:lnTo>
                  <a:pt x="0" y="57"/>
                </a:lnTo>
                <a:lnTo>
                  <a:pt x="0" y="0"/>
                </a:lnTo>
                <a:lnTo>
                  <a:pt x="113" y="57"/>
                </a:lnTo>
                <a:lnTo>
                  <a:pt x="17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46" name="Freeform 948"/>
          <p:cNvSpPr>
            <a:spLocks/>
          </p:cNvSpPr>
          <p:nvPr/>
        </p:nvSpPr>
        <p:spPr bwMode="auto">
          <a:xfrm>
            <a:off x="7289771" y="4174944"/>
            <a:ext cx="438416" cy="434249"/>
          </a:xfrm>
          <a:custGeom>
            <a:avLst/>
            <a:gdLst>
              <a:gd name="T0" fmla="*/ 227 w 397"/>
              <a:gd name="T1" fmla="*/ 0 h 453"/>
              <a:gd name="T2" fmla="*/ 113 w 397"/>
              <a:gd name="T3" fmla="*/ 56 h 453"/>
              <a:gd name="T4" fmla="*/ 0 w 397"/>
              <a:gd name="T5" fmla="*/ 56 h 453"/>
              <a:gd name="T6" fmla="*/ 0 w 397"/>
              <a:gd name="T7" fmla="*/ 113 h 453"/>
              <a:gd name="T8" fmla="*/ 113 w 397"/>
              <a:gd name="T9" fmla="*/ 226 h 453"/>
              <a:gd name="T10" fmla="*/ 57 w 397"/>
              <a:gd name="T11" fmla="*/ 283 h 453"/>
              <a:gd name="T12" fmla="*/ 57 w 397"/>
              <a:gd name="T13" fmla="*/ 397 h 453"/>
              <a:gd name="T14" fmla="*/ 113 w 397"/>
              <a:gd name="T15" fmla="*/ 340 h 453"/>
              <a:gd name="T16" fmla="*/ 227 w 397"/>
              <a:gd name="T17" fmla="*/ 453 h 453"/>
              <a:gd name="T18" fmla="*/ 284 w 397"/>
              <a:gd name="T19" fmla="*/ 340 h 453"/>
              <a:gd name="T20" fmla="*/ 284 w 397"/>
              <a:gd name="T21" fmla="*/ 283 h 453"/>
              <a:gd name="T22" fmla="*/ 340 w 397"/>
              <a:gd name="T23" fmla="*/ 283 h 453"/>
              <a:gd name="T24" fmla="*/ 397 w 397"/>
              <a:gd name="T25" fmla="*/ 170 h 453"/>
              <a:gd name="T26" fmla="*/ 397 w 397"/>
              <a:gd name="T27" fmla="*/ 56 h 453"/>
              <a:gd name="T28" fmla="*/ 340 w 397"/>
              <a:gd name="T29" fmla="*/ 0 h 453"/>
              <a:gd name="T30" fmla="*/ 284 w 397"/>
              <a:gd name="T31" fmla="*/ 0 h 453"/>
              <a:gd name="T32" fmla="*/ 227 w 397"/>
              <a:gd name="T33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7" h="453">
                <a:moveTo>
                  <a:pt x="227" y="0"/>
                </a:moveTo>
                <a:lnTo>
                  <a:pt x="113" y="56"/>
                </a:lnTo>
                <a:lnTo>
                  <a:pt x="0" y="56"/>
                </a:lnTo>
                <a:lnTo>
                  <a:pt x="0" y="113"/>
                </a:lnTo>
                <a:lnTo>
                  <a:pt x="113" y="226"/>
                </a:lnTo>
                <a:lnTo>
                  <a:pt x="57" y="283"/>
                </a:lnTo>
                <a:lnTo>
                  <a:pt x="57" y="397"/>
                </a:lnTo>
                <a:lnTo>
                  <a:pt x="113" y="340"/>
                </a:lnTo>
                <a:lnTo>
                  <a:pt x="227" y="453"/>
                </a:lnTo>
                <a:lnTo>
                  <a:pt x="284" y="340"/>
                </a:lnTo>
                <a:lnTo>
                  <a:pt x="284" y="283"/>
                </a:lnTo>
                <a:lnTo>
                  <a:pt x="340" y="283"/>
                </a:lnTo>
                <a:lnTo>
                  <a:pt x="397" y="170"/>
                </a:lnTo>
                <a:lnTo>
                  <a:pt x="397" y="56"/>
                </a:lnTo>
                <a:lnTo>
                  <a:pt x="340" y="0"/>
                </a:lnTo>
                <a:lnTo>
                  <a:pt x="284" y="0"/>
                </a:lnTo>
                <a:lnTo>
                  <a:pt x="227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u="none"/>
          </a:p>
        </p:txBody>
      </p:sp>
      <p:sp>
        <p:nvSpPr>
          <p:cNvPr id="47" name="Freeform 949"/>
          <p:cNvSpPr>
            <a:spLocks/>
          </p:cNvSpPr>
          <p:nvPr/>
        </p:nvSpPr>
        <p:spPr bwMode="auto">
          <a:xfrm>
            <a:off x="6977245" y="4283265"/>
            <a:ext cx="626154" cy="488888"/>
          </a:xfrm>
          <a:custGeom>
            <a:avLst/>
            <a:gdLst>
              <a:gd name="T0" fmla="*/ 113 w 567"/>
              <a:gd name="T1" fmla="*/ 0 h 510"/>
              <a:gd name="T2" fmla="*/ 0 w 567"/>
              <a:gd name="T3" fmla="*/ 113 h 510"/>
              <a:gd name="T4" fmla="*/ 0 w 567"/>
              <a:gd name="T5" fmla="*/ 227 h 510"/>
              <a:gd name="T6" fmla="*/ 56 w 567"/>
              <a:gd name="T7" fmla="*/ 340 h 510"/>
              <a:gd name="T8" fmla="*/ 170 w 567"/>
              <a:gd name="T9" fmla="*/ 454 h 510"/>
              <a:gd name="T10" fmla="*/ 283 w 567"/>
              <a:gd name="T11" fmla="*/ 454 h 510"/>
              <a:gd name="T12" fmla="*/ 340 w 567"/>
              <a:gd name="T13" fmla="*/ 510 h 510"/>
              <a:gd name="T14" fmla="*/ 567 w 567"/>
              <a:gd name="T15" fmla="*/ 340 h 510"/>
              <a:gd name="T16" fmla="*/ 510 w 567"/>
              <a:gd name="T17" fmla="*/ 340 h 510"/>
              <a:gd name="T18" fmla="*/ 396 w 567"/>
              <a:gd name="T19" fmla="*/ 227 h 510"/>
              <a:gd name="T20" fmla="*/ 340 w 567"/>
              <a:gd name="T21" fmla="*/ 284 h 510"/>
              <a:gd name="T22" fmla="*/ 340 w 567"/>
              <a:gd name="T23" fmla="*/ 170 h 510"/>
              <a:gd name="T24" fmla="*/ 226 w 567"/>
              <a:gd name="T25" fmla="*/ 170 h 510"/>
              <a:gd name="T26" fmla="*/ 170 w 567"/>
              <a:gd name="T27" fmla="*/ 284 h 510"/>
              <a:gd name="T28" fmla="*/ 170 w 567"/>
              <a:gd name="T29" fmla="*/ 170 h 510"/>
              <a:gd name="T30" fmla="*/ 113 w 567"/>
              <a:gd name="T31" fmla="*/ 113 h 510"/>
              <a:gd name="T32" fmla="*/ 113 w 567"/>
              <a:gd name="T33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7" h="510">
                <a:moveTo>
                  <a:pt x="113" y="0"/>
                </a:moveTo>
                <a:lnTo>
                  <a:pt x="0" y="113"/>
                </a:lnTo>
                <a:lnTo>
                  <a:pt x="0" y="227"/>
                </a:lnTo>
                <a:lnTo>
                  <a:pt x="56" y="340"/>
                </a:lnTo>
                <a:lnTo>
                  <a:pt x="170" y="454"/>
                </a:lnTo>
                <a:lnTo>
                  <a:pt x="283" y="454"/>
                </a:lnTo>
                <a:lnTo>
                  <a:pt x="340" y="510"/>
                </a:lnTo>
                <a:lnTo>
                  <a:pt x="567" y="340"/>
                </a:lnTo>
                <a:lnTo>
                  <a:pt x="510" y="340"/>
                </a:lnTo>
                <a:lnTo>
                  <a:pt x="396" y="227"/>
                </a:lnTo>
                <a:lnTo>
                  <a:pt x="340" y="284"/>
                </a:lnTo>
                <a:lnTo>
                  <a:pt x="340" y="170"/>
                </a:lnTo>
                <a:lnTo>
                  <a:pt x="226" y="170"/>
                </a:lnTo>
                <a:lnTo>
                  <a:pt x="170" y="284"/>
                </a:lnTo>
                <a:lnTo>
                  <a:pt x="170" y="170"/>
                </a:lnTo>
                <a:lnTo>
                  <a:pt x="113" y="113"/>
                </a:lnTo>
                <a:lnTo>
                  <a:pt x="113" y="0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u="none"/>
          </a:p>
        </p:txBody>
      </p:sp>
      <p:sp>
        <p:nvSpPr>
          <p:cNvPr id="48" name="Freeform 950"/>
          <p:cNvSpPr>
            <a:spLocks/>
          </p:cNvSpPr>
          <p:nvPr/>
        </p:nvSpPr>
        <p:spPr bwMode="auto">
          <a:xfrm>
            <a:off x="7352716" y="4609191"/>
            <a:ext cx="375473" cy="325927"/>
          </a:xfrm>
          <a:custGeom>
            <a:avLst/>
            <a:gdLst>
              <a:gd name="T0" fmla="*/ 227 w 340"/>
              <a:gd name="T1" fmla="*/ 0 h 340"/>
              <a:gd name="T2" fmla="*/ 227 w 340"/>
              <a:gd name="T3" fmla="*/ 114 h 340"/>
              <a:gd name="T4" fmla="*/ 340 w 340"/>
              <a:gd name="T5" fmla="*/ 114 h 340"/>
              <a:gd name="T6" fmla="*/ 340 w 340"/>
              <a:gd name="T7" fmla="*/ 284 h 340"/>
              <a:gd name="T8" fmla="*/ 227 w 340"/>
              <a:gd name="T9" fmla="*/ 340 h 340"/>
              <a:gd name="T10" fmla="*/ 0 w 340"/>
              <a:gd name="T11" fmla="*/ 227 h 340"/>
              <a:gd name="T12" fmla="*/ 0 w 340"/>
              <a:gd name="T13" fmla="*/ 170 h 340"/>
              <a:gd name="T14" fmla="*/ 227 w 340"/>
              <a:gd name="T1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0" h="340">
                <a:moveTo>
                  <a:pt x="227" y="0"/>
                </a:moveTo>
                <a:lnTo>
                  <a:pt x="227" y="114"/>
                </a:lnTo>
                <a:lnTo>
                  <a:pt x="340" y="114"/>
                </a:lnTo>
                <a:lnTo>
                  <a:pt x="340" y="284"/>
                </a:lnTo>
                <a:lnTo>
                  <a:pt x="227" y="340"/>
                </a:lnTo>
                <a:lnTo>
                  <a:pt x="0" y="227"/>
                </a:lnTo>
                <a:lnTo>
                  <a:pt x="0" y="170"/>
                </a:lnTo>
                <a:lnTo>
                  <a:pt x="227" y="0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u="none"/>
          </a:p>
        </p:txBody>
      </p:sp>
      <p:sp>
        <p:nvSpPr>
          <p:cNvPr id="49" name="Freeform 951"/>
          <p:cNvSpPr>
            <a:spLocks/>
          </p:cNvSpPr>
          <p:nvPr/>
        </p:nvSpPr>
        <p:spPr bwMode="auto">
          <a:xfrm>
            <a:off x="7289771" y="4826796"/>
            <a:ext cx="501366" cy="435205"/>
          </a:xfrm>
          <a:custGeom>
            <a:avLst/>
            <a:gdLst>
              <a:gd name="T0" fmla="*/ 397 w 454"/>
              <a:gd name="T1" fmla="*/ 57 h 454"/>
              <a:gd name="T2" fmla="*/ 284 w 454"/>
              <a:gd name="T3" fmla="*/ 113 h 454"/>
              <a:gd name="T4" fmla="*/ 57 w 454"/>
              <a:gd name="T5" fmla="*/ 0 h 454"/>
              <a:gd name="T6" fmla="*/ 57 w 454"/>
              <a:gd name="T7" fmla="*/ 113 h 454"/>
              <a:gd name="T8" fmla="*/ 113 w 454"/>
              <a:gd name="T9" fmla="*/ 170 h 454"/>
              <a:gd name="T10" fmla="*/ 0 w 454"/>
              <a:gd name="T11" fmla="*/ 170 h 454"/>
              <a:gd name="T12" fmla="*/ 0 w 454"/>
              <a:gd name="T13" fmla="*/ 284 h 454"/>
              <a:gd name="T14" fmla="*/ 57 w 454"/>
              <a:gd name="T15" fmla="*/ 284 h 454"/>
              <a:gd name="T16" fmla="*/ 113 w 454"/>
              <a:gd name="T17" fmla="*/ 340 h 454"/>
              <a:gd name="T18" fmla="*/ 284 w 454"/>
              <a:gd name="T19" fmla="*/ 454 h 454"/>
              <a:gd name="T20" fmla="*/ 284 w 454"/>
              <a:gd name="T21" fmla="*/ 340 h 454"/>
              <a:gd name="T22" fmla="*/ 397 w 454"/>
              <a:gd name="T23" fmla="*/ 340 h 454"/>
              <a:gd name="T24" fmla="*/ 454 w 454"/>
              <a:gd name="T25" fmla="*/ 227 h 454"/>
              <a:gd name="T26" fmla="*/ 397 w 454"/>
              <a:gd name="T27" fmla="*/ 57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4" h="454">
                <a:moveTo>
                  <a:pt x="397" y="57"/>
                </a:moveTo>
                <a:lnTo>
                  <a:pt x="284" y="113"/>
                </a:lnTo>
                <a:lnTo>
                  <a:pt x="57" y="0"/>
                </a:lnTo>
                <a:lnTo>
                  <a:pt x="57" y="113"/>
                </a:lnTo>
                <a:lnTo>
                  <a:pt x="113" y="170"/>
                </a:lnTo>
                <a:lnTo>
                  <a:pt x="0" y="170"/>
                </a:lnTo>
                <a:lnTo>
                  <a:pt x="0" y="284"/>
                </a:lnTo>
                <a:lnTo>
                  <a:pt x="57" y="284"/>
                </a:lnTo>
                <a:lnTo>
                  <a:pt x="113" y="340"/>
                </a:lnTo>
                <a:lnTo>
                  <a:pt x="284" y="454"/>
                </a:lnTo>
                <a:lnTo>
                  <a:pt x="284" y="340"/>
                </a:lnTo>
                <a:lnTo>
                  <a:pt x="397" y="340"/>
                </a:lnTo>
                <a:lnTo>
                  <a:pt x="454" y="227"/>
                </a:lnTo>
                <a:lnTo>
                  <a:pt x="397" y="57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50" name="Freeform 952"/>
          <p:cNvSpPr>
            <a:spLocks/>
          </p:cNvSpPr>
          <p:nvPr/>
        </p:nvSpPr>
        <p:spPr bwMode="auto">
          <a:xfrm>
            <a:off x="7226823" y="5099041"/>
            <a:ext cx="564311" cy="597214"/>
          </a:xfrm>
          <a:custGeom>
            <a:avLst/>
            <a:gdLst>
              <a:gd name="T0" fmla="*/ 454 w 511"/>
              <a:gd name="T1" fmla="*/ 56 h 623"/>
              <a:gd name="T2" fmla="*/ 341 w 511"/>
              <a:gd name="T3" fmla="*/ 56 h 623"/>
              <a:gd name="T4" fmla="*/ 341 w 511"/>
              <a:gd name="T5" fmla="*/ 170 h 623"/>
              <a:gd name="T6" fmla="*/ 170 w 511"/>
              <a:gd name="T7" fmla="*/ 57 h 623"/>
              <a:gd name="T8" fmla="*/ 114 w 511"/>
              <a:gd name="T9" fmla="*/ 0 h 623"/>
              <a:gd name="T10" fmla="*/ 57 w 511"/>
              <a:gd name="T11" fmla="*/ 0 h 623"/>
              <a:gd name="T12" fmla="*/ 57 w 511"/>
              <a:gd name="T13" fmla="*/ 226 h 623"/>
              <a:gd name="T14" fmla="*/ 0 w 511"/>
              <a:gd name="T15" fmla="*/ 283 h 623"/>
              <a:gd name="T16" fmla="*/ 57 w 511"/>
              <a:gd name="T17" fmla="*/ 340 h 623"/>
              <a:gd name="T18" fmla="*/ 114 w 511"/>
              <a:gd name="T19" fmla="*/ 396 h 623"/>
              <a:gd name="T20" fmla="*/ 170 w 511"/>
              <a:gd name="T21" fmla="*/ 453 h 623"/>
              <a:gd name="T22" fmla="*/ 284 w 511"/>
              <a:gd name="T23" fmla="*/ 510 h 623"/>
              <a:gd name="T24" fmla="*/ 341 w 511"/>
              <a:gd name="T25" fmla="*/ 623 h 623"/>
              <a:gd name="T26" fmla="*/ 454 w 511"/>
              <a:gd name="T27" fmla="*/ 567 h 623"/>
              <a:gd name="T28" fmla="*/ 511 w 511"/>
              <a:gd name="T29" fmla="*/ 510 h 623"/>
              <a:gd name="T30" fmla="*/ 454 w 511"/>
              <a:gd name="T31" fmla="*/ 453 h 623"/>
              <a:gd name="T32" fmla="*/ 397 w 511"/>
              <a:gd name="T33" fmla="*/ 453 h 623"/>
              <a:gd name="T34" fmla="*/ 397 w 511"/>
              <a:gd name="T35" fmla="*/ 340 h 623"/>
              <a:gd name="T36" fmla="*/ 511 w 511"/>
              <a:gd name="T37" fmla="*/ 283 h 623"/>
              <a:gd name="T38" fmla="*/ 454 w 511"/>
              <a:gd name="T39" fmla="*/ 170 h 623"/>
              <a:gd name="T40" fmla="*/ 454 w 511"/>
              <a:gd name="T41" fmla="*/ 56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1" h="623">
                <a:moveTo>
                  <a:pt x="454" y="56"/>
                </a:moveTo>
                <a:lnTo>
                  <a:pt x="341" y="56"/>
                </a:lnTo>
                <a:lnTo>
                  <a:pt x="341" y="170"/>
                </a:lnTo>
                <a:lnTo>
                  <a:pt x="170" y="57"/>
                </a:lnTo>
                <a:lnTo>
                  <a:pt x="114" y="0"/>
                </a:lnTo>
                <a:lnTo>
                  <a:pt x="57" y="0"/>
                </a:lnTo>
                <a:lnTo>
                  <a:pt x="57" y="226"/>
                </a:lnTo>
                <a:lnTo>
                  <a:pt x="0" y="283"/>
                </a:lnTo>
                <a:lnTo>
                  <a:pt x="57" y="340"/>
                </a:lnTo>
                <a:lnTo>
                  <a:pt x="114" y="396"/>
                </a:lnTo>
                <a:lnTo>
                  <a:pt x="170" y="453"/>
                </a:lnTo>
                <a:lnTo>
                  <a:pt x="284" y="510"/>
                </a:lnTo>
                <a:lnTo>
                  <a:pt x="341" y="623"/>
                </a:lnTo>
                <a:lnTo>
                  <a:pt x="454" y="567"/>
                </a:lnTo>
                <a:lnTo>
                  <a:pt x="511" y="510"/>
                </a:lnTo>
                <a:lnTo>
                  <a:pt x="454" y="453"/>
                </a:lnTo>
                <a:lnTo>
                  <a:pt x="397" y="453"/>
                </a:lnTo>
                <a:lnTo>
                  <a:pt x="397" y="340"/>
                </a:lnTo>
                <a:lnTo>
                  <a:pt x="511" y="283"/>
                </a:lnTo>
                <a:lnTo>
                  <a:pt x="454" y="170"/>
                </a:lnTo>
                <a:lnTo>
                  <a:pt x="454" y="56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51" name="Freeform 953"/>
          <p:cNvSpPr>
            <a:spLocks/>
          </p:cNvSpPr>
          <p:nvPr/>
        </p:nvSpPr>
        <p:spPr bwMode="auto">
          <a:xfrm>
            <a:off x="6412932" y="5099041"/>
            <a:ext cx="1190464" cy="977778"/>
          </a:xfrm>
          <a:custGeom>
            <a:avLst/>
            <a:gdLst>
              <a:gd name="T0" fmla="*/ 737 w 1078"/>
              <a:gd name="T1" fmla="*/ 283 h 1020"/>
              <a:gd name="T2" fmla="*/ 624 w 1078"/>
              <a:gd name="T3" fmla="*/ 226 h 1020"/>
              <a:gd name="T4" fmla="*/ 567 w 1078"/>
              <a:gd name="T5" fmla="*/ 170 h 1020"/>
              <a:gd name="T6" fmla="*/ 567 w 1078"/>
              <a:gd name="T7" fmla="*/ 0 h 1020"/>
              <a:gd name="T8" fmla="*/ 454 w 1078"/>
              <a:gd name="T9" fmla="*/ 0 h 1020"/>
              <a:gd name="T10" fmla="*/ 340 w 1078"/>
              <a:gd name="T11" fmla="*/ 56 h 1020"/>
              <a:gd name="T12" fmla="*/ 340 w 1078"/>
              <a:gd name="T13" fmla="*/ 113 h 1020"/>
              <a:gd name="T14" fmla="*/ 227 w 1078"/>
              <a:gd name="T15" fmla="*/ 283 h 1020"/>
              <a:gd name="T16" fmla="*/ 227 w 1078"/>
              <a:gd name="T17" fmla="*/ 680 h 1020"/>
              <a:gd name="T18" fmla="*/ 0 w 1078"/>
              <a:gd name="T19" fmla="*/ 793 h 1020"/>
              <a:gd name="T20" fmla="*/ 0 w 1078"/>
              <a:gd name="T21" fmla="*/ 850 h 1020"/>
              <a:gd name="T22" fmla="*/ 114 w 1078"/>
              <a:gd name="T23" fmla="*/ 963 h 1020"/>
              <a:gd name="T24" fmla="*/ 170 w 1078"/>
              <a:gd name="T25" fmla="*/ 1020 h 1020"/>
              <a:gd name="T26" fmla="*/ 340 w 1078"/>
              <a:gd name="T27" fmla="*/ 907 h 1020"/>
              <a:gd name="T28" fmla="*/ 511 w 1078"/>
              <a:gd name="T29" fmla="*/ 793 h 1020"/>
              <a:gd name="T30" fmla="*/ 624 w 1078"/>
              <a:gd name="T31" fmla="*/ 737 h 1020"/>
              <a:gd name="T32" fmla="*/ 794 w 1078"/>
              <a:gd name="T33" fmla="*/ 737 h 1020"/>
              <a:gd name="T34" fmla="*/ 851 w 1078"/>
              <a:gd name="T35" fmla="*/ 680 h 1020"/>
              <a:gd name="T36" fmla="*/ 964 w 1078"/>
              <a:gd name="T37" fmla="*/ 737 h 1020"/>
              <a:gd name="T38" fmla="*/ 1078 w 1078"/>
              <a:gd name="T39" fmla="*/ 623 h 1020"/>
              <a:gd name="T40" fmla="*/ 1021 w 1078"/>
              <a:gd name="T41" fmla="*/ 510 h 1020"/>
              <a:gd name="T42" fmla="*/ 907 w 1078"/>
              <a:gd name="T43" fmla="*/ 453 h 1020"/>
              <a:gd name="T44" fmla="*/ 737 w 1078"/>
              <a:gd name="T45" fmla="*/ 283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78" h="1020">
                <a:moveTo>
                  <a:pt x="737" y="283"/>
                </a:moveTo>
                <a:lnTo>
                  <a:pt x="624" y="226"/>
                </a:lnTo>
                <a:lnTo>
                  <a:pt x="567" y="170"/>
                </a:lnTo>
                <a:lnTo>
                  <a:pt x="567" y="0"/>
                </a:lnTo>
                <a:lnTo>
                  <a:pt x="454" y="0"/>
                </a:lnTo>
                <a:lnTo>
                  <a:pt x="340" y="56"/>
                </a:lnTo>
                <a:lnTo>
                  <a:pt x="340" y="113"/>
                </a:lnTo>
                <a:lnTo>
                  <a:pt x="227" y="283"/>
                </a:lnTo>
                <a:lnTo>
                  <a:pt x="227" y="680"/>
                </a:lnTo>
                <a:lnTo>
                  <a:pt x="0" y="793"/>
                </a:lnTo>
                <a:lnTo>
                  <a:pt x="0" y="850"/>
                </a:lnTo>
                <a:lnTo>
                  <a:pt x="114" y="963"/>
                </a:lnTo>
                <a:lnTo>
                  <a:pt x="170" y="1020"/>
                </a:lnTo>
                <a:lnTo>
                  <a:pt x="340" y="907"/>
                </a:lnTo>
                <a:lnTo>
                  <a:pt x="511" y="793"/>
                </a:lnTo>
                <a:lnTo>
                  <a:pt x="624" y="737"/>
                </a:lnTo>
                <a:lnTo>
                  <a:pt x="794" y="737"/>
                </a:lnTo>
                <a:lnTo>
                  <a:pt x="851" y="680"/>
                </a:lnTo>
                <a:lnTo>
                  <a:pt x="964" y="737"/>
                </a:lnTo>
                <a:lnTo>
                  <a:pt x="1078" y="623"/>
                </a:lnTo>
                <a:lnTo>
                  <a:pt x="1021" y="510"/>
                </a:lnTo>
                <a:lnTo>
                  <a:pt x="907" y="453"/>
                </a:lnTo>
                <a:lnTo>
                  <a:pt x="737" y="283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52" name="Freeform 954"/>
          <p:cNvSpPr>
            <a:spLocks/>
          </p:cNvSpPr>
          <p:nvPr/>
        </p:nvSpPr>
        <p:spPr bwMode="auto">
          <a:xfrm>
            <a:off x="6914298" y="4663832"/>
            <a:ext cx="500263" cy="706495"/>
          </a:xfrm>
          <a:custGeom>
            <a:avLst/>
            <a:gdLst>
              <a:gd name="T0" fmla="*/ 0 w 453"/>
              <a:gd name="T1" fmla="*/ 454 h 737"/>
              <a:gd name="T2" fmla="*/ 0 w 453"/>
              <a:gd name="T3" fmla="*/ 227 h 737"/>
              <a:gd name="T4" fmla="*/ 57 w 453"/>
              <a:gd name="T5" fmla="*/ 170 h 737"/>
              <a:gd name="T6" fmla="*/ 170 w 453"/>
              <a:gd name="T7" fmla="*/ 170 h 737"/>
              <a:gd name="T8" fmla="*/ 170 w 453"/>
              <a:gd name="T9" fmla="*/ 0 h 737"/>
              <a:gd name="T10" fmla="*/ 227 w 453"/>
              <a:gd name="T11" fmla="*/ 57 h 737"/>
              <a:gd name="T12" fmla="*/ 340 w 453"/>
              <a:gd name="T13" fmla="*/ 57 h 737"/>
              <a:gd name="T14" fmla="*/ 397 w 453"/>
              <a:gd name="T15" fmla="*/ 113 h 737"/>
              <a:gd name="T16" fmla="*/ 397 w 453"/>
              <a:gd name="T17" fmla="*/ 283 h 737"/>
              <a:gd name="T18" fmla="*/ 453 w 453"/>
              <a:gd name="T19" fmla="*/ 340 h 737"/>
              <a:gd name="T20" fmla="*/ 340 w 453"/>
              <a:gd name="T21" fmla="*/ 340 h 737"/>
              <a:gd name="T22" fmla="*/ 340 w 453"/>
              <a:gd name="T23" fmla="*/ 680 h 737"/>
              <a:gd name="T24" fmla="*/ 283 w 453"/>
              <a:gd name="T25" fmla="*/ 737 h 737"/>
              <a:gd name="T26" fmla="*/ 170 w 453"/>
              <a:gd name="T27" fmla="*/ 680 h 737"/>
              <a:gd name="T28" fmla="*/ 113 w 453"/>
              <a:gd name="T29" fmla="*/ 624 h 737"/>
              <a:gd name="T30" fmla="*/ 113 w 453"/>
              <a:gd name="T31" fmla="*/ 454 h 737"/>
              <a:gd name="T32" fmla="*/ 0 w 453"/>
              <a:gd name="T33" fmla="*/ 454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3" h="737">
                <a:moveTo>
                  <a:pt x="0" y="454"/>
                </a:moveTo>
                <a:lnTo>
                  <a:pt x="0" y="227"/>
                </a:lnTo>
                <a:lnTo>
                  <a:pt x="57" y="170"/>
                </a:lnTo>
                <a:lnTo>
                  <a:pt x="170" y="170"/>
                </a:lnTo>
                <a:lnTo>
                  <a:pt x="170" y="0"/>
                </a:lnTo>
                <a:lnTo>
                  <a:pt x="227" y="57"/>
                </a:lnTo>
                <a:lnTo>
                  <a:pt x="340" y="57"/>
                </a:lnTo>
                <a:lnTo>
                  <a:pt x="397" y="113"/>
                </a:lnTo>
                <a:lnTo>
                  <a:pt x="397" y="283"/>
                </a:lnTo>
                <a:lnTo>
                  <a:pt x="453" y="340"/>
                </a:lnTo>
                <a:lnTo>
                  <a:pt x="340" y="340"/>
                </a:lnTo>
                <a:lnTo>
                  <a:pt x="340" y="680"/>
                </a:lnTo>
                <a:lnTo>
                  <a:pt x="283" y="737"/>
                </a:lnTo>
                <a:lnTo>
                  <a:pt x="170" y="680"/>
                </a:lnTo>
                <a:lnTo>
                  <a:pt x="113" y="624"/>
                </a:lnTo>
                <a:lnTo>
                  <a:pt x="113" y="454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53" name="Freeform 955"/>
          <p:cNvSpPr>
            <a:spLocks/>
          </p:cNvSpPr>
          <p:nvPr/>
        </p:nvSpPr>
        <p:spPr bwMode="auto">
          <a:xfrm>
            <a:off x="6726565" y="4718472"/>
            <a:ext cx="250680" cy="434249"/>
          </a:xfrm>
          <a:custGeom>
            <a:avLst/>
            <a:gdLst>
              <a:gd name="T0" fmla="*/ 227 w 227"/>
              <a:gd name="T1" fmla="*/ 113 h 453"/>
              <a:gd name="T2" fmla="*/ 170 w 227"/>
              <a:gd name="T3" fmla="*/ 0 h 453"/>
              <a:gd name="T4" fmla="*/ 113 w 227"/>
              <a:gd name="T5" fmla="*/ 56 h 453"/>
              <a:gd name="T6" fmla="*/ 56 w 227"/>
              <a:gd name="T7" fmla="*/ 113 h 453"/>
              <a:gd name="T8" fmla="*/ 0 w 227"/>
              <a:gd name="T9" fmla="*/ 113 h 453"/>
              <a:gd name="T10" fmla="*/ 0 w 227"/>
              <a:gd name="T11" fmla="*/ 170 h 453"/>
              <a:gd name="T12" fmla="*/ 56 w 227"/>
              <a:gd name="T13" fmla="*/ 226 h 453"/>
              <a:gd name="T14" fmla="*/ 0 w 227"/>
              <a:gd name="T15" fmla="*/ 283 h 453"/>
              <a:gd name="T16" fmla="*/ 0 w 227"/>
              <a:gd name="T17" fmla="*/ 397 h 453"/>
              <a:gd name="T18" fmla="*/ 56 w 227"/>
              <a:gd name="T19" fmla="*/ 453 h 453"/>
              <a:gd name="T20" fmla="*/ 170 w 227"/>
              <a:gd name="T21" fmla="*/ 397 h 453"/>
              <a:gd name="T22" fmla="*/ 170 w 227"/>
              <a:gd name="T23" fmla="*/ 170 h 453"/>
              <a:gd name="T24" fmla="*/ 227 w 227"/>
              <a:gd name="T25" fmla="*/ 11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7" h="453">
                <a:moveTo>
                  <a:pt x="227" y="113"/>
                </a:moveTo>
                <a:lnTo>
                  <a:pt x="170" y="0"/>
                </a:lnTo>
                <a:lnTo>
                  <a:pt x="113" y="56"/>
                </a:lnTo>
                <a:lnTo>
                  <a:pt x="56" y="113"/>
                </a:lnTo>
                <a:lnTo>
                  <a:pt x="0" y="113"/>
                </a:lnTo>
                <a:lnTo>
                  <a:pt x="0" y="170"/>
                </a:lnTo>
                <a:lnTo>
                  <a:pt x="56" y="226"/>
                </a:lnTo>
                <a:lnTo>
                  <a:pt x="0" y="283"/>
                </a:lnTo>
                <a:lnTo>
                  <a:pt x="0" y="397"/>
                </a:lnTo>
                <a:lnTo>
                  <a:pt x="56" y="453"/>
                </a:lnTo>
                <a:lnTo>
                  <a:pt x="170" y="397"/>
                </a:lnTo>
                <a:lnTo>
                  <a:pt x="170" y="170"/>
                </a:lnTo>
                <a:lnTo>
                  <a:pt x="227" y="113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54" name="Freeform 956"/>
          <p:cNvSpPr>
            <a:spLocks/>
          </p:cNvSpPr>
          <p:nvPr/>
        </p:nvSpPr>
        <p:spPr bwMode="auto">
          <a:xfrm>
            <a:off x="6726564" y="4228625"/>
            <a:ext cx="375473" cy="326883"/>
          </a:xfrm>
          <a:custGeom>
            <a:avLst/>
            <a:gdLst>
              <a:gd name="T0" fmla="*/ 283 w 340"/>
              <a:gd name="T1" fmla="*/ 0 h 341"/>
              <a:gd name="T2" fmla="*/ 0 w 340"/>
              <a:gd name="T3" fmla="*/ 0 h 341"/>
              <a:gd name="T4" fmla="*/ 0 w 340"/>
              <a:gd name="T5" fmla="*/ 170 h 341"/>
              <a:gd name="T6" fmla="*/ 56 w 340"/>
              <a:gd name="T7" fmla="*/ 227 h 341"/>
              <a:gd name="T8" fmla="*/ 113 w 340"/>
              <a:gd name="T9" fmla="*/ 227 h 341"/>
              <a:gd name="T10" fmla="*/ 113 w 340"/>
              <a:gd name="T11" fmla="*/ 284 h 341"/>
              <a:gd name="T12" fmla="*/ 170 w 340"/>
              <a:gd name="T13" fmla="*/ 341 h 341"/>
              <a:gd name="T14" fmla="*/ 227 w 340"/>
              <a:gd name="T15" fmla="*/ 284 h 341"/>
              <a:gd name="T16" fmla="*/ 227 w 340"/>
              <a:gd name="T17" fmla="*/ 170 h 341"/>
              <a:gd name="T18" fmla="*/ 340 w 340"/>
              <a:gd name="T19" fmla="*/ 57 h 341"/>
              <a:gd name="T20" fmla="*/ 283 w 340"/>
              <a:gd name="T21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0" h="341">
                <a:moveTo>
                  <a:pt x="283" y="0"/>
                </a:moveTo>
                <a:lnTo>
                  <a:pt x="0" y="0"/>
                </a:lnTo>
                <a:lnTo>
                  <a:pt x="0" y="170"/>
                </a:lnTo>
                <a:lnTo>
                  <a:pt x="56" y="227"/>
                </a:lnTo>
                <a:lnTo>
                  <a:pt x="113" y="227"/>
                </a:lnTo>
                <a:lnTo>
                  <a:pt x="113" y="284"/>
                </a:lnTo>
                <a:lnTo>
                  <a:pt x="170" y="341"/>
                </a:lnTo>
                <a:lnTo>
                  <a:pt x="227" y="284"/>
                </a:lnTo>
                <a:lnTo>
                  <a:pt x="227" y="170"/>
                </a:lnTo>
                <a:lnTo>
                  <a:pt x="340" y="57"/>
                </a:lnTo>
                <a:lnTo>
                  <a:pt x="28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u="none"/>
          </a:p>
        </p:txBody>
      </p:sp>
      <p:sp>
        <p:nvSpPr>
          <p:cNvPr id="55" name="Freeform 961"/>
          <p:cNvSpPr>
            <a:spLocks/>
          </p:cNvSpPr>
          <p:nvPr/>
        </p:nvSpPr>
        <p:spPr bwMode="auto">
          <a:xfrm>
            <a:off x="5035834" y="5370326"/>
            <a:ext cx="876836" cy="761136"/>
          </a:xfrm>
          <a:custGeom>
            <a:avLst/>
            <a:gdLst>
              <a:gd name="T0" fmla="*/ 283 w 794"/>
              <a:gd name="T1" fmla="*/ 0 h 794"/>
              <a:gd name="T2" fmla="*/ 397 w 794"/>
              <a:gd name="T3" fmla="*/ 113 h 794"/>
              <a:gd name="T4" fmla="*/ 453 w 794"/>
              <a:gd name="T5" fmla="*/ 170 h 794"/>
              <a:gd name="T6" fmla="*/ 453 w 794"/>
              <a:gd name="T7" fmla="*/ 227 h 794"/>
              <a:gd name="T8" fmla="*/ 340 w 794"/>
              <a:gd name="T9" fmla="*/ 227 h 794"/>
              <a:gd name="T10" fmla="*/ 340 w 794"/>
              <a:gd name="T11" fmla="*/ 340 h 794"/>
              <a:gd name="T12" fmla="*/ 453 w 794"/>
              <a:gd name="T13" fmla="*/ 454 h 794"/>
              <a:gd name="T14" fmla="*/ 453 w 794"/>
              <a:gd name="T15" fmla="*/ 510 h 794"/>
              <a:gd name="T16" fmla="*/ 567 w 794"/>
              <a:gd name="T17" fmla="*/ 567 h 794"/>
              <a:gd name="T18" fmla="*/ 623 w 794"/>
              <a:gd name="T19" fmla="*/ 624 h 794"/>
              <a:gd name="T20" fmla="*/ 680 w 794"/>
              <a:gd name="T21" fmla="*/ 624 h 794"/>
              <a:gd name="T22" fmla="*/ 737 w 794"/>
              <a:gd name="T23" fmla="*/ 680 h 794"/>
              <a:gd name="T24" fmla="*/ 794 w 794"/>
              <a:gd name="T25" fmla="*/ 737 h 794"/>
              <a:gd name="T26" fmla="*/ 680 w 794"/>
              <a:gd name="T27" fmla="*/ 794 h 794"/>
              <a:gd name="T28" fmla="*/ 453 w 794"/>
              <a:gd name="T29" fmla="*/ 794 h 794"/>
              <a:gd name="T30" fmla="*/ 340 w 794"/>
              <a:gd name="T31" fmla="*/ 794 h 794"/>
              <a:gd name="T32" fmla="*/ 340 w 794"/>
              <a:gd name="T33" fmla="*/ 737 h 794"/>
              <a:gd name="T34" fmla="*/ 283 w 794"/>
              <a:gd name="T35" fmla="*/ 737 h 794"/>
              <a:gd name="T36" fmla="*/ 283 w 794"/>
              <a:gd name="T37" fmla="*/ 680 h 794"/>
              <a:gd name="T38" fmla="*/ 227 w 794"/>
              <a:gd name="T39" fmla="*/ 624 h 794"/>
              <a:gd name="T40" fmla="*/ 227 w 794"/>
              <a:gd name="T41" fmla="*/ 567 h 794"/>
              <a:gd name="T42" fmla="*/ 170 w 794"/>
              <a:gd name="T43" fmla="*/ 397 h 794"/>
              <a:gd name="T44" fmla="*/ 56 w 794"/>
              <a:gd name="T45" fmla="*/ 454 h 794"/>
              <a:gd name="T46" fmla="*/ 113 w 794"/>
              <a:gd name="T47" fmla="*/ 340 h 794"/>
              <a:gd name="T48" fmla="*/ 56 w 794"/>
              <a:gd name="T49" fmla="*/ 284 h 794"/>
              <a:gd name="T50" fmla="*/ 0 w 794"/>
              <a:gd name="T51" fmla="*/ 284 h 794"/>
              <a:gd name="T52" fmla="*/ 56 w 794"/>
              <a:gd name="T53" fmla="*/ 227 h 794"/>
              <a:gd name="T54" fmla="*/ 56 w 794"/>
              <a:gd name="T55" fmla="*/ 170 h 794"/>
              <a:gd name="T56" fmla="*/ 227 w 794"/>
              <a:gd name="T57" fmla="*/ 113 h 794"/>
              <a:gd name="T58" fmla="*/ 227 w 794"/>
              <a:gd name="T59" fmla="*/ 57 h 794"/>
              <a:gd name="T60" fmla="*/ 283 w 794"/>
              <a:gd name="T61" fmla="*/ 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94" h="794">
                <a:moveTo>
                  <a:pt x="283" y="0"/>
                </a:moveTo>
                <a:lnTo>
                  <a:pt x="397" y="113"/>
                </a:lnTo>
                <a:lnTo>
                  <a:pt x="453" y="170"/>
                </a:lnTo>
                <a:lnTo>
                  <a:pt x="453" y="227"/>
                </a:lnTo>
                <a:lnTo>
                  <a:pt x="340" y="227"/>
                </a:lnTo>
                <a:lnTo>
                  <a:pt x="340" y="340"/>
                </a:lnTo>
                <a:lnTo>
                  <a:pt x="453" y="454"/>
                </a:lnTo>
                <a:lnTo>
                  <a:pt x="453" y="510"/>
                </a:lnTo>
                <a:lnTo>
                  <a:pt x="567" y="567"/>
                </a:lnTo>
                <a:lnTo>
                  <a:pt x="623" y="624"/>
                </a:lnTo>
                <a:lnTo>
                  <a:pt x="680" y="624"/>
                </a:lnTo>
                <a:lnTo>
                  <a:pt x="737" y="680"/>
                </a:lnTo>
                <a:lnTo>
                  <a:pt x="794" y="737"/>
                </a:lnTo>
                <a:lnTo>
                  <a:pt x="680" y="794"/>
                </a:lnTo>
                <a:lnTo>
                  <a:pt x="453" y="794"/>
                </a:lnTo>
                <a:lnTo>
                  <a:pt x="340" y="794"/>
                </a:lnTo>
                <a:lnTo>
                  <a:pt x="340" y="737"/>
                </a:lnTo>
                <a:lnTo>
                  <a:pt x="283" y="737"/>
                </a:lnTo>
                <a:lnTo>
                  <a:pt x="283" y="680"/>
                </a:lnTo>
                <a:lnTo>
                  <a:pt x="227" y="624"/>
                </a:lnTo>
                <a:lnTo>
                  <a:pt x="227" y="567"/>
                </a:lnTo>
                <a:lnTo>
                  <a:pt x="170" y="397"/>
                </a:lnTo>
                <a:lnTo>
                  <a:pt x="56" y="454"/>
                </a:lnTo>
                <a:lnTo>
                  <a:pt x="113" y="340"/>
                </a:lnTo>
                <a:lnTo>
                  <a:pt x="56" y="284"/>
                </a:lnTo>
                <a:lnTo>
                  <a:pt x="0" y="284"/>
                </a:lnTo>
                <a:lnTo>
                  <a:pt x="56" y="227"/>
                </a:lnTo>
                <a:lnTo>
                  <a:pt x="56" y="170"/>
                </a:lnTo>
                <a:lnTo>
                  <a:pt x="227" y="113"/>
                </a:lnTo>
                <a:lnTo>
                  <a:pt x="227" y="57"/>
                </a:lnTo>
                <a:lnTo>
                  <a:pt x="28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56" name="Freeform 962"/>
          <p:cNvSpPr>
            <a:spLocks/>
          </p:cNvSpPr>
          <p:nvPr/>
        </p:nvSpPr>
        <p:spPr bwMode="auto">
          <a:xfrm>
            <a:off x="5348359" y="5152723"/>
            <a:ext cx="752049" cy="924100"/>
          </a:xfrm>
          <a:custGeom>
            <a:avLst/>
            <a:gdLst>
              <a:gd name="T0" fmla="*/ 0 w 681"/>
              <a:gd name="T1" fmla="*/ 227 h 964"/>
              <a:gd name="T2" fmla="*/ 57 w 681"/>
              <a:gd name="T3" fmla="*/ 170 h 964"/>
              <a:gd name="T4" fmla="*/ 0 w 681"/>
              <a:gd name="T5" fmla="*/ 170 h 964"/>
              <a:gd name="T6" fmla="*/ 57 w 681"/>
              <a:gd name="T7" fmla="*/ 0 h 964"/>
              <a:gd name="T8" fmla="*/ 114 w 681"/>
              <a:gd name="T9" fmla="*/ 57 h 964"/>
              <a:gd name="T10" fmla="*/ 114 w 681"/>
              <a:gd name="T11" fmla="*/ 114 h 964"/>
              <a:gd name="T12" fmla="*/ 170 w 681"/>
              <a:gd name="T13" fmla="*/ 114 h 964"/>
              <a:gd name="T14" fmla="*/ 170 w 681"/>
              <a:gd name="T15" fmla="*/ 57 h 964"/>
              <a:gd name="T16" fmla="*/ 340 w 681"/>
              <a:gd name="T17" fmla="*/ 170 h 964"/>
              <a:gd name="T18" fmla="*/ 340 w 681"/>
              <a:gd name="T19" fmla="*/ 284 h 964"/>
              <a:gd name="T20" fmla="*/ 397 w 681"/>
              <a:gd name="T21" fmla="*/ 397 h 964"/>
              <a:gd name="T22" fmla="*/ 511 w 681"/>
              <a:gd name="T23" fmla="*/ 397 h 964"/>
              <a:gd name="T24" fmla="*/ 454 w 681"/>
              <a:gd name="T25" fmla="*/ 511 h 964"/>
              <a:gd name="T26" fmla="*/ 511 w 681"/>
              <a:gd name="T27" fmla="*/ 567 h 964"/>
              <a:gd name="T28" fmla="*/ 624 w 681"/>
              <a:gd name="T29" fmla="*/ 681 h 964"/>
              <a:gd name="T30" fmla="*/ 681 w 681"/>
              <a:gd name="T31" fmla="*/ 907 h 964"/>
              <a:gd name="T32" fmla="*/ 567 w 681"/>
              <a:gd name="T33" fmla="*/ 964 h 964"/>
              <a:gd name="T34" fmla="*/ 511 w 681"/>
              <a:gd name="T35" fmla="*/ 964 h 964"/>
              <a:gd name="T36" fmla="*/ 397 w 681"/>
              <a:gd name="T37" fmla="*/ 851 h 964"/>
              <a:gd name="T38" fmla="*/ 340 w 681"/>
              <a:gd name="T39" fmla="*/ 851 h 964"/>
              <a:gd name="T40" fmla="*/ 340 w 681"/>
              <a:gd name="T41" fmla="*/ 624 h 964"/>
              <a:gd name="T42" fmla="*/ 284 w 681"/>
              <a:gd name="T43" fmla="*/ 454 h 964"/>
              <a:gd name="T44" fmla="*/ 170 w 681"/>
              <a:gd name="T45" fmla="*/ 397 h 964"/>
              <a:gd name="T46" fmla="*/ 0 w 681"/>
              <a:gd name="T47" fmla="*/ 227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81" h="964">
                <a:moveTo>
                  <a:pt x="0" y="227"/>
                </a:moveTo>
                <a:lnTo>
                  <a:pt x="57" y="170"/>
                </a:lnTo>
                <a:lnTo>
                  <a:pt x="0" y="170"/>
                </a:lnTo>
                <a:lnTo>
                  <a:pt x="57" y="0"/>
                </a:lnTo>
                <a:lnTo>
                  <a:pt x="114" y="57"/>
                </a:lnTo>
                <a:lnTo>
                  <a:pt x="114" y="114"/>
                </a:lnTo>
                <a:lnTo>
                  <a:pt x="170" y="114"/>
                </a:lnTo>
                <a:lnTo>
                  <a:pt x="170" y="57"/>
                </a:lnTo>
                <a:lnTo>
                  <a:pt x="340" y="170"/>
                </a:lnTo>
                <a:lnTo>
                  <a:pt x="340" y="284"/>
                </a:lnTo>
                <a:lnTo>
                  <a:pt x="397" y="397"/>
                </a:lnTo>
                <a:lnTo>
                  <a:pt x="511" y="397"/>
                </a:lnTo>
                <a:lnTo>
                  <a:pt x="454" y="511"/>
                </a:lnTo>
                <a:lnTo>
                  <a:pt x="511" y="567"/>
                </a:lnTo>
                <a:lnTo>
                  <a:pt x="624" y="681"/>
                </a:lnTo>
                <a:lnTo>
                  <a:pt x="681" y="907"/>
                </a:lnTo>
                <a:lnTo>
                  <a:pt x="567" y="964"/>
                </a:lnTo>
                <a:lnTo>
                  <a:pt x="511" y="964"/>
                </a:lnTo>
                <a:lnTo>
                  <a:pt x="397" y="851"/>
                </a:lnTo>
                <a:lnTo>
                  <a:pt x="340" y="851"/>
                </a:lnTo>
                <a:lnTo>
                  <a:pt x="340" y="624"/>
                </a:lnTo>
                <a:lnTo>
                  <a:pt x="284" y="454"/>
                </a:lnTo>
                <a:lnTo>
                  <a:pt x="170" y="397"/>
                </a:lnTo>
                <a:lnTo>
                  <a:pt x="0" y="227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u="none"/>
          </a:p>
        </p:txBody>
      </p:sp>
      <p:sp>
        <p:nvSpPr>
          <p:cNvPr id="57" name="Freeform 963"/>
          <p:cNvSpPr>
            <a:spLocks/>
          </p:cNvSpPr>
          <p:nvPr/>
        </p:nvSpPr>
        <p:spPr bwMode="auto">
          <a:xfrm>
            <a:off x="5474256" y="4935122"/>
            <a:ext cx="813891" cy="1087059"/>
          </a:xfrm>
          <a:custGeom>
            <a:avLst/>
            <a:gdLst>
              <a:gd name="T0" fmla="*/ 567 w 737"/>
              <a:gd name="T1" fmla="*/ 1134 h 1134"/>
              <a:gd name="T2" fmla="*/ 680 w 737"/>
              <a:gd name="T3" fmla="*/ 1134 h 1134"/>
              <a:gd name="T4" fmla="*/ 680 w 737"/>
              <a:gd name="T5" fmla="*/ 964 h 1134"/>
              <a:gd name="T6" fmla="*/ 737 w 737"/>
              <a:gd name="T7" fmla="*/ 908 h 1134"/>
              <a:gd name="T8" fmla="*/ 623 w 737"/>
              <a:gd name="T9" fmla="*/ 794 h 1134"/>
              <a:gd name="T10" fmla="*/ 680 w 737"/>
              <a:gd name="T11" fmla="*/ 681 h 1134"/>
              <a:gd name="T12" fmla="*/ 623 w 737"/>
              <a:gd name="T13" fmla="*/ 567 h 1134"/>
              <a:gd name="T14" fmla="*/ 567 w 737"/>
              <a:gd name="T15" fmla="*/ 397 h 1134"/>
              <a:gd name="T16" fmla="*/ 567 w 737"/>
              <a:gd name="T17" fmla="*/ 284 h 1134"/>
              <a:gd name="T18" fmla="*/ 510 w 737"/>
              <a:gd name="T19" fmla="*/ 227 h 1134"/>
              <a:gd name="T20" fmla="*/ 283 w 737"/>
              <a:gd name="T21" fmla="*/ 114 h 1134"/>
              <a:gd name="T22" fmla="*/ 170 w 737"/>
              <a:gd name="T23" fmla="*/ 0 h 1134"/>
              <a:gd name="T24" fmla="*/ 170 w 737"/>
              <a:gd name="T25" fmla="*/ 114 h 1134"/>
              <a:gd name="T26" fmla="*/ 170 w 737"/>
              <a:gd name="T27" fmla="*/ 171 h 1134"/>
              <a:gd name="T28" fmla="*/ 113 w 737"/>
              <a:gd name="T29" fmla="*/ 171 h 1134"/>
              <a:gd name="T30" fmla="*/ 0 w 737"/>
              <a:gd name="T31" fmla="*/ 171 h 1134"/>
              <a:gd name="T32" fmla="*/ 56 w 737"/>
              <a:gd name="T33" fmla="*/ 284 h 1134"/>
              <a:gd name="T34" fmla="*/ 226 w 737"/>
              <a:gd name="T35" fmla="*/ 397 h 1134"/>
              <a:gd name="T36" fmla="*/ 226 w 737"/>
              <a:gd name="T37" fmla="*/ 511 h 1134"/>
              <a:gd name="T38" fmla="*/ 283 w 737"/>
              <a:gd name="T39" fmla="*/ 624 h 1134"/>
              <a:gd name="T40" fmla="*/ 397 w 737"/>
              <a:gd name="T41" fmla="*/ 624 h 1134"/>
              <a:gd name="T42" fmla="*/ 340 w 737"/>
              <a:gd name="T43" fmla="*/ 738 h 1134"/>
              <a:gd name="T44" fmla="*/ 510 w 737"/>
              <a:gd name="T45" fmla="*/ 908 h 1134"/>
              <a:gd name="T46" fmla="*/ 567 w 737"/>
              <a:gd name="T47" fmla="*/ 1134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37" h="1134">
                <a:moveTo>
                  <a:pt x="567" y="1134"/>
                </a:moveTo>
                <a:lnTo>
                  <a:pt x="680" y="1134"/>
                </a:lnTo>
                <a:lnTo>
                  <a:pt x="680" y="964"/>
                </a:lnTo>
                <a:lnTo>
                  <a:pt x="737" y="908"/>
                </a:lnTo>
                <a:lnTo>
                  <a:pt x="623" y="794"/>
                </a:lnTo>
                <a:lnTo>
                  <a:pt x="680" y="681"/>
                </a:lnTo>
                <a:lnTo>
                  <a:pt x="623" y="567"/>
                </a:lnTo>
                <a:lnTo>
                  <a:pt x="567" y="397"/>
                </a:lnTo>
                <a:lnTo>
                  <a:pt x="567" y="284"/>
                </a:lnTo>
                <a:lnTo>
                  <a:pt x="510" y="227"/>
                </a:lnTo>
                <a:lnTo>
                  <a:pt x="283" y="114"/>
                </a:lnTo>
                <a:lnTo>
                  <a:pt x="170" y="0"/>
                </a:lnTo>
                <a:lnTo>
                  <a:pt x="170" y="114"/>
                </a:lnTo>
                <a:lnTo>
                  <a:pt x="170" y="171"/>
                </a:lnTo>
                <a:lnTo>
                  <a:pt x="113" y="171"/>
                </a:lnTo>
                <a:lnTo>
                  <a:pt x="0" y="171"/>
                </a:lnTo>
                <a:lnTo>
                  <a:pt x="56" y="284"/>
                </a:lnTo>
                <a:lnTo>
                  <a:pt x="226" y="397"/>
                </a:lnTo>
                <a:lnTo>
                  <a:pt x="226" y="511"/>
                </a:lnTo>
                <a:lnTo>
                  <a:pt x="283" y="624"/>
                </a:lnTo>
                <a:lnTo>
                  <a:pt x="397" y="624"/>
                </a:lnTo>
                <a:lnTo>
                  <a:pt x="340" y="738"/>
                </a:lnTo>
                <a:lnTo>
                  <a:pt x="510" y="908"/>
                </a:lnTo>
                <a:lnTo>
                  <a:pt x="567" y="113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u="none"/>
          </a:p>
        </p:txBody>
      </p:sp>
      <p:sp>
        <p:nvSpPr>
          <p:cNvPr id="58" name="Freeform 964"/>
          <p:cNvSpPr>
            <a:spLocks/>
          </p:cNvSpPr>
          <p:nvPr/>
        </p:nvSpPr>
        <p:spPr bwMode="auto">
          <a:xfrm>
            <a:off x="5661990" y="4881435"/>
            <a:ext cx="312525" cy="217603"/>
          </a:xfrm>
          <a:custGeom>
            <a:avLst/>
            <a:gdLst>
              <a:gd name="T0" fmla="*/ 0 w 283"/>
              <a:gd name="T1" fmla="*/ 56 h 227"/>
              <a:gd name="T2" fmla="*/ 0 w 283"/>
              <a:gd name="T3" fmla="*/ 0 h 227"/>
              <a:gd name="T4" fmla="*/ 178 w 283"/>
              <a:gd name="T5" fmla="*/ 110 h 227"/>
              <a:gd name="T6" fmla="*/ 283 w 283"/>
              <a:gd name="T7" fmla="*/ 170 h 227"/>
              <a:gd name="T8" fmla="*/ 227 w 283"/>
              <a:gd name="T9" fmla="*/ 227 h 227"/>
              <a:gd name="T10" fmla="*/ 113 w 283"/>
              <a:gd name="T11" fmla="*/ 170 h 227"/>
              <a:gd name="T12" fmla="*/ 0 w 283"/>
              <a:gd name="T13" fmla="*/ 5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" h="227">
                <a:moveTo>
                  <a:pt x="0" y="56"/>
                </a:moveTo>
                <a:lnTo>
                  <a:pt x="0" y="0"/>
                </a:lnTo>
                <a:lnTo>
                  <a:pt x="178" y="110"/>
                </a:lnTo>
                <a:lnTo>
                  <a:pt x="283" y="170"/>
                </a:lnTo>
                <a:lnTo>
                  <a:pt x="227" y="227"/>
                </a:lnTo>
                <a:lnTo>
                  <a:pt x="113" y="170"/>
                </a:lnTo>
                <a:lnTo>
                  <a:pt x="0" y="56"/>
                </a:lnTo>
                <a:close/>
              </a:path>
            </a:pathLst>
          </a:custGeom>
          <a:pattFill prst="pct80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u="none"/>
          </a:p>
        </p:txBody>
      </p:sp>
      <p:sp>
        <p:nvSpPr>
          <p:cNvPr id="59" name="Freeform 965"/>
          <p:cNvSpPr>
            <a:spLocks/>
          </p:cNvSpPr>
          <p:nvPr/>
        </p:nvSpPr>
        <p:spPr bwMode="auto">
          <a:xfrm>
            <a:off x="5912674" y="4826796"/>
            <a:ext cx="750944" cy="1195383"/>
          </a:xfrm>
          <a:custGeom>
            <a:avLst/>
            <a:gdLst>
              <a:gd name="T0" fmla="*/ 283 w 680"/>
              <a:gd name="T1" fmla="*/ 1247 h 1247"/>
              <a:gd name="T2" fmla="*/ 397 w 680"/>
              <a:gd name="T3" fmla="*/ 1191 h 1247"/>
              <a:gd name="T4" fmla="*/ 453 w 680"/>
              <a:gd name="T5" fmla="*/ 1134 h 1247"/>
              <a:gd name="T6" fmla="*/ 453 w 680"/>
              <a:gd name="T7" fmla="*/ 1077 h 1247"/>
              <a:gd name="T8" fmla="*/ 680 w 680"/>
              <a:gd name="T9" fmla="*/ 964 h 1247"/>
              <a:gd name="T10" fmla="*/ 680 w 680"/>
              <a:gd name="T11" fmla="*/ 624 h 1247"/>
              <a:gd name="T12" fmla="*/ 510 w 680"/>
              <a:gd name="T13" fmla="*/ 567 h 1247"/>
              <a:gd name="T14" fmla="*/ 510 w 680"/>
              <a:gd name="T15" fmla="*/ 454 h 1247"/>
              <a:gd name="T16" fmla="*/ 397 w 680"/>
              <a:gd name="T17" fmla="*/ 340 h 1247"/>
              <a:gd name="T18" fmla="*/ 340 w 680"/>
              <a:gd name="T19" fmla="*/ 227 h 1247"/>
              <a:gd name="T20" fmla="*/ 340 w 680"/>
              <a:gd name="T21" fmla="*/ 113 h 1247"/>
              <a:gd name="T22" fmla="*/ 283 w 680"/>
              <a:gd name="T23" fmla="*/ 0 h 1247"/>
              <a:gd name="T24" fmla="*/ 226 w 680"/>
              <a:gd name="T25" fmla="*/ 0 h 1247"/>
              <a:gd name="T26" fmla="*/ 113 w 680"/>
              <a:gd name="T27" fmla="*/ 57 h 1247"/>
              <a:gd name="T28" fmla="*/ 56 w 680"/>
              <a:gd name="T29" fmla="*/ 113 h 1247"/>
              <a:gd name="T30" fmla="*/ 113 w 680"/>
              <a:gd name="T31" fmla="*/ 170 h 1247"/>
              <a:gd name="T32" fmla="*/ 56 w 680"/>
              <a:gd name="T33" fmla="*/ 227 h 1247"/>
              <a:gd name="T34" fmla="*/ 0 w 680"/>
              <a:gd name="T35" fmla="*/ 284 h 1247"/>
              <a:gd name="T36" fmla="*/ 113 w 680"/>
              <a:gd name="T37" fmla="*/ 340 h 1247"/>
              <a:gd name="T38" fmla="*/ 170 w 680"/>
              <a:gd name="T39" fmla="*/ 397 h 1247"/>
              <a:gd name="T40" fmla="*/ 170 w 680"/>
              <a:gd name="T41" fmla="*/ 510 h 1247"/>
              <a:gd name="T42" fmla="*/ 227 w 680"/>
              <a:gd name="T43" fmla="*/ 683 h 1247"/>
              <a:gd name="T44" fmla="*/ 283 w 680"/>
              <a:gd name="T45" fmla="*/ 794 h 1247"/>
              <a:gd name="T46" fmla="*/ 226 w 680"/>
              <a:gd name="T47" fmla="*/ 907 h 1247"/>
              <a:gd name="T48" fmla="*/ 340 w 680"/>
              <a:gd name="T49" fmla="*/ 1021 h 1247"/>
              <a:gd name="T50" fmla="*/ 283 w 680"/>
              <a:gd name="T51" fmla="*/ 1077 h 1247"/>
              <a:gd name="T52" fmla="*/ 283 w 680"/>
              <a:gd name="T53" fmla="*/ 1247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80" h="1247">
                <a:moveTo>
                  <a:pt x="283" y="1247"/>
                </a:moveTo>
                <a:lnTo>
                  <a:pt x="397" y="1191"/>
                </a:lnTo>
                <a:lnTo>
                  <a:pt x="453" y="1134"/>
                </a:lnTo>
                <a:lnTo>
                  <a:pt x="453" y="1077"/>
                </a:lnTo>
                <a:lnTo>
                  <a:pt x="680" y="964"/>
                </a:lnTo>
                <a:lnTo>
                  <a:pt x="680" y="624"/>
                </a:lnTo>
                <a:lnTo>
                  <a:pt x="510" y="567"/>
                </a:lnTo>
                <a:lnTo>
                  <a:pt x="510" y="454"/>
                </a:lnTo>
                <a:lnTo>
                  <a:pt x="397" y="340"/>
                </a:lnTo>
                <a:lnTo>
                  <a:pt x="340" y="227"/>
                </a:lnTo>
                <a:lnTo>
                  <a:pt x="340" y="113"/>
                </a:lnTo>
                <a:lnTo>
                  <a:pt x="283" y="0"/>
                </a:lnTo>
                <a:lnTo>
                  <a:pt x="226" y="0"/>
                </a:lnTo>
                <a:lnTo>
                  <a:pt x="113" y="57"/>
                </a:lnTo>
                <a:lnTo>
                  <a:pt x="56" y="113"/>
                </a:lnTo>
                <a:lnTo>
                  <a:pt x="113" y="170"/>
                </a:lnTo>
                <a:lnTo>
                  <a:pt x="56" y="227"/>
                </a:lnTo>
                <a:lnTo>
                  <a:pt x="0" y="284"/>
                </a:lnTo>
                <a:lnTo>
                  <a:pt x="113" y="340"/>
                </a:lnTo>
                <a:lnTo>
                  <a:pt x="170" y="397"/>
                </a:lnTo>
                <a:lnTo>
                  <a:pt x="170" y="510"/>
                </a:lnTo>
                <a:lnTo>
                  <a:pt x="227" y="683"/>
                </a:lnTo>
                <a:lnTo>
                  <a:pt x="283" y="794"/>
                </a:lnTo>
                <a:lnTo>
                  <a:pt x="226" y="907"/>
                </a:lnTo>
                <a:lnTo>
                  <a:pt x="340" y="1021"/>
                </a:lnTo>
                <a:lnTo>
                  <a:pt x="283" y="1077"/>
                </a:lnTo>
                <a:lnTo>
                  <a:pt x="283" y="124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60" name="Freeform 966"/>
          <p:cNvSpPr>
            <a:spLocks/>
          </p:cNvSpPr>
          <p:nvPr/>
        </p:nvSpPr>
        <p:spPr bwMode="auto">
          <a:xfrm>
            <a:off x="5599043" y="4718472"/>
            <a:ext cx="563206" cy="325927"/>
          </a:xfrm>
          <a:custGeom>
            <a:avLst/>
            <a:gdLst>
              <a:gd name="T0" fmla="*/ 113 w 510"/>
              <a:gd name="T1" fmla="*/ 0 h 340"/>
              <a:gd name="T2" fmla="*/ 0 w 510"/>
              <a:gd name="T3" fmla="*/ 113 h 340"/>
              <a:gd name="T4" fmla="*/ 113 w 510"/>
              <a:gd name="T5" fmla="*/ 170 h 340"/>
              <a:gd name="T6" fmla="*/ 57 w 510"/>
              <a:gd name="T7" fmla="*/ 170 h 340"/>
              <a:gd name="T8" fmla="*/ 340 w 510"/>
              <a:gd name="T9" fmla="*/ 340 h 340"/>
              <a:gd name="T10" fmla="*/ 397 w 510"/>
              <a:gd name="T11" fmla="*/ 283 h 340"/>
              <a:gd name="T12" fmla="*/ 340 w 510"/>
              <a:gd name="T13" fmla="*/ 226 h 340"/>
              <a:gd name="T14" fmla="*/ 397 w 510"/>
              <a:gd name="T15" fmla="*/ 170 h 340"/>
              <a:gd name="T16" fmla="*/ 510 w 510"/>
              <a:gd name="T17" fmla="*/ 113 h 340"/>
              <a:gd name="T18" fmla="*/ 284 w 510"/>
              <a:gd name="T19" fmla="*/ 56 h 340"/>
              <a:gd name="T20" fmla="*/ 284 w 510"/>
              <a:gd name="T21" fmla="*/ 113 h 340"/>
              <a:gd name="T22" fmla="*/ 113 w 510"/>
              <a:gd name="T23" fmla="*/ 113 h 340"/>
              <a:gd name="T24" fmla="*/ 113 w 510"/>
              <a:gd name="T2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0" h="340">
                <a:moveTo>
                  <a:pt x="113" y="0"/>
                </a:moveTo>
                <a:lnTo>
                  <a:pt x="0" y="113"/>
                </a:lnTo>
                <a:lnTo>
                  <a:pt x="113" y="170"/>
                </a:lnTo>
                <a:lnTo>
                  <a:pt x="57" y="170"/>
                </a:lnTo>
                <a:lnTo>
                  <a:pt x="340" y="340"/>
                </a:lnTo>
                <a:lnTo>
                  <a:pt x="397" y="283"/>
                </a:lnTo>
                <a:lnTo>
                  <a:pt x="340" y="226"/>
                </a:lnTo>
                <a:lnTo>
                  <a:pt x="397" y="170"/>
                </a:lnTo>
                <a:lnTo>
                  <a:pt x="510" y="113"/>
                </a:lnTo>
                <a:lnTo>
                  <a:pt x="284" y="56"/>
                </a:lnTo>
                <a:lnTo>
                  <a:pt x="284" y="113"/>
                </a:lnTo>
                <a:lnTo>
                  <a:pt x="113" y="113"/>
                </a:lnTo>
                <a:lnTo>
                  <a:pt x="11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u="none"/>
          </a:p>
        </p:txBody>
      </p:sp>
      <p:sp>
        <p:nvSpPr>
          <p:cNvPr id="61" name="Freeform 968"/>
          <p:cNvSpPr>
            <a:spLocks/>
          </p:cNvSpPr>
          <p:nvPr/>
        </p:nvSpPr>
        <p:spPr bwMode="auto">
          <a:xfrm>
            <a:off x="5849724" y="4555510"/>
            <a:ext cx="375473" cy="271285"/>
          </a:xfrm>
          <a:custGeom>
            <a:avLst/>
            <a:gdLst>
              <a:gd name="T0" fmla="*/ 57 w 340"/>
              <a:gd name="T1" fmla="*/ 0 h 283"/>
              <a:gd name="T2" fmla="*/ 0 w 340"/>
              <a:gd name="T3" fmla="*/ 113 h 283"/>
              <a:gd name="T4" fmla="*/ 57 w 340"/>
              <a:gd name="T5" fmla="*/ 226 h 283"/>
              <a:gd name="T6" fmla="*/ 283 w 340"/>
              <a:gd name="T7" fmla="*/ 283 h 283"/>
              <a:gd name="T8" fmla="*/ 340 w 340"/>
              <a:gd name="T9" fmla="*/ 283 h 283"/>
              <a:gd name="T10" fmla="*/ 340 w 340"/>
              <a:gd name="T11" fmla="*/ 226 h 283"/>
              <a:gd name="T12" fmla="*/ 283 w 340"/>
              <a:gd name="T13" fmla="*/ 170 h 283"/>
              <a:gd name="T14" fmla="*/ 283 w 340"/>
              <a:gd name="T15" fmla="*/ 113 h 283"/>
              <a:gd name="T16" fmla="*/ 170 w 340"/>
              <a:gd name="T17" fmla="*/ 56 h 283"/>
              <a:gd name="T18" fmla="*/ 113 w 340"/>
              <a:gd name="T19" fmla="*/ 113 h 283"/>
              <a:gd name="T20" fmla="*/ 113 w 340"/>
              <a:gd name="T21" fmla="*/ 56 h 283"/>
              <a:gd name="T22" fmla="*/ 57 w 340"/>
              <a:gd name="T23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0" h="283">
                <a:moveTo>
                  <a:pt x="57" y="0"/>
                </a:moveTo>
                <a:lnTo>
                  <a:pt x="0" y="113"/>
                </a:lnTo>
                <a:lnTo>
                  <a:pt x="57" y="226"/>
                </a:lnTo>
                <a:lnTo>
                  <a:pt x="283" y="283"/>
                </a:lnTo>
                <a:lnTo>
                  <a:pt x="340" y="283"/>
                </a:lnTo>
                <a:lnTo>
                  <a:pt x="340" y="226"/>
                </a:lnTo>
                <a:lnTo>
                  <a:pt x="283" y="170"/>
                </a:lnTo>
                <a:lnTo>
                  <a:pt x="283" y="113"/>
                </a:lnTo>
                <a:lnTo>
                  <a:pt x="170" y="56"/>
                </a:lnTo>
                <a:lnTo>
                  <a:pt x="113" y="113"/>
                </a:lnTo>
                <a:lnTo>
                  <a:pt x="113" y="56"/>
                </a:lnTo>
                <a:lnTo>
                  <a:pt x="57" y="0"/>
                </a:lnTo>
                <a:close/>
              </a:path>
            </a:pathLst>
          </a:custGeom>
          <a:pattFill prst="dkDn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u="none"/>
          </a:p>
        </p:txBody>
      </p:sp>
      <p:sp>
        <p:nvSpPr>
          <p:cNvPr id="62" name="Freeform 969"/>
          <p:cNvSpPr>
            <a:spLocks/>
          </p:cNvSpPr>
          <p:nvPr/>
        </p:nvSpPr>
        <p:spPr bwMode="auto">
          <a:xfrm>
            <a:off x="5849724" y="4174943"/>
            <a:ext cx="1252310" cy="1250022"/>
          </a:xfrm>
          <a:custGeom>
            <a:avLst/>
            <a:gdLst>
              <a:gd name="T0" fmla="*/ 340 w 1134"/>
              <a:gd name="T1" fmla="*/ 0 h 1304"/>
              <a:gd name="T2" fmla="*/ 227 w 1134"/>
              <a:gd name="T3" fmla="*/ 0 h 1304"/>
              <a:gd name="T4" fmla="*/ 283 w 1134"/>
              <a:gd name="T5" fmla="*/ 56 h 1304"/>
              <a:gd name="T6" fmla="*/ 113 w 1134"/>
              <a:gd name="T7" fmla="*/ 0 h 1304"/>
              <a:gd name="T8" fmla="*/ 170 w 1134"/>
              <a:gd name="T9" fmla="*/ 113 h 1304"/>
              <a:gd name="T10" fmla="*/ 397 w 1134"/>
              <a:gd name="T11" fmla="*/ 113 h 1304"/>
              <a:gd name="T12" fmla="*/ 283 w 1134"/>
              <a:gd name="T13" fmla="*/ 170 h 1304"/>
              <a:gd name="T14" fmla="*/ 283 w 1134"/>
              <a:gd name="T15" fmla="*/ 283 h 1304"/>
              <a:gd name="T16" fmla="*/ 227 w 1134"/>
              <a:gd name="T17" fmla="*/ 170 h 1304"/>
              <a:gd name="T18" fmla="*/ 170 w 1134"/>
              <a:gd name="T19" fmla="*/ 170 h 1304"/>
              <a:gd name="T20" fmla="*/ 170 w 1134"/>
              <a:gd name="T21" fmla="*/ 226 h 1304"/>
              <a:gd name="T22" fmla="*/ 113 w 1134"/>
              <a:gd name="T23" fmla="*/ 226 h 1304"/>
              <a:gd name="T24" fmla="*/ 57 w 1134"/>
              <a:gd name="T25" fmla="*/ 56 h 1304"/>
              <a:gd name="T26" fmla="*/ 0 w 1134"/>
              <a:gd name="T27" fmla="*/ 56 h 1304"/>
              <a:gd name="T28" fmla="*/ 57 w 1134"/>
              <a:gd name="T29" fmla="*/ 340 h 1304"/>
              <a:gd name="T30" fmla="*/ 227 w 1134"/>
              <a:gd name="T31" fmla="*/ 340 h 1304"/>
              <a:gd name="T32" fmla="*/ 170 w 1134"/>
              <a:gd name="T33" fmla="*/ 397 h 1304"/>
              <a:gd name="T34" fmla="*/ 113 w 1134"/>
              <a:gd name="T35" fmla="*/ 510 h 1304"/>
              <a:gd name="T36" fmla="*/ 170 w 1134"/>
              <a:gd name="T37" fmla="*/ 453 h 1304"/>
              <a:gd name="T38" fmla="*/ 283 w 1134"/>
              <a:gd name="T39" fmla="*/ 510 h 1304"/>
              <a:gd name="T40" fmla="*/ 283 w 1134"/>
              <a:gd name="T41" fmla="*/ 567 h 1304"/>
              <a:gd name="T42" fmla="*/ 340 w 1134"/>
              <a:gd name="T43" fmla="*/ 623 h 1304"/>
              <a:gd name="T44" fmla="*/ 340 w 1134"/>
              <a:gd name="T45" fmla="*/ 680 h 1304"/>
              <a:gd name="T46" fmla="*/ 397 w 1134"/>
              <a:gd name="T47" fmla="*/ 793 h 1304"/>
              <a:gd name="T48" fmla="*/ 397 w 1134"/>
              <a:gd name="T49" fmla="*/ 907 h 1304"/>
              <a:gd name="T50" fmla="*/ 454 w 1134"/>
              <a:gd name="T51" fmla="*/ 1020 h 1304"/>
              <a:gd name="T52" fmla="*/ 567 w 1134"/>
              <a:gd name="T53" fmla="*/ 1134 h 1304"/>
              <a:gd name="T54" fmla="*/ 567 w 1134"/>
              <a:gd name="T55" fmla="*/ 1247 h 1304"/>
              <a:gd name="T56" fmla="*/ 737 w 1134"/>
              <a:gd name="T57" fmla="*/ 1304 h 1304"/>
              <a:gd name="T58" fmla="*/ 737 w 1134"/>
              <a:gd name="T59" fmla="*/ 1247 h 1304"/>
              <a:gd name="T60" fmla="*/ 850 w 1134"/>
              <a:gd name="T61" fmla="*/ 1077 h 1304"/>
              <a:gd name="T62" fmla="*/ 850 w 1134"/>
              <a:gd name="T63" fmla="*/ 1020 h 1304"/>
              <a:gd name="T64" fmla="*/ 794 w 1134"/>
              <a:gd name="T65" fmla="*/ 964 h 1304"/>
              <a:gd name="T66" fmla="*/ 794 w 1134"/>
              <a:gd name="T67" fmla="*/ 850 h 1304"/>
              <a:gd name="T68" fmla="*/ 850 w 1134"/>
              <a:gd name="T69" fmla="*/ 793 h 1304"/>
              <a:gd name="T70" fmla="*/ 794 w 1134"/>
              <a:gd name="T71" fmla="*/ 737 h 1304"/>
              <a:gd name="T72" fmla="*/ 794 w 1134"/>
              <a:gd name="T73" fmla="*/ 680 h 1304"/>
              <a:gd name="T74" fmla="*/ 850 w 1134"/>
              <a:gd name="T75" fmla="*/ 680 h 1304"/>
              <a:gd name="T76" fmla="*/ 964 w 1134"/>
              <a:gd name="T77" fmla="*/ 567 h 1304"/>
              <a:gd name="T78" fmla="*/ 1021 w 1134"/>
              <a:gd name="T79" fmla="*/ 680 h 1304"/>
              <a:gd name="T80" fmla="*/ 1134 w 1134"/>
              <a:gd name="T81" fmla="*/ 680 h 1304"/>
              <a:gd name="T82" fmla="*/ 1134 w 1134"/>
              <a:gd name="T83" fmla="*/ 510 h 1304"/>
              <a:gd name="T84" fmla="*/ 1021 w 1134"/>
              <a:gd name="T85" fmla="*/ 340 h 1304"/>
              <a:gd name="T86" fmla="*/ 964 w 1134"/>
              <a:gd name="T87" fmla="*/ 397 h 1304"/>
              <a:gd name="T88" fmla="*/ 907 w 1134"/>
              <a:gd name="T89" fmla="*/ 340 h 1304"/>
              <a:gd name="T90" fmla="*/ 907 w 1134"/>
              <a:gd name="T91" fmla="*/ 283 h 1304"/>
              <a:gd name="T92" fmla="*/ 850 w 1134"/>
              <a:gd name="T93" fmla="*/ 283 h 1304"/>
              <a:gd name="T94" fmla="*/ 794 w 1134"/>
              <a:gd name="T95" fmla="*/ 226 h 1304"/>
              <a:gd name="T96" fmla="*/ 794 w 1134"/>
              <a:gd name="T97" fmla="*/ 56 h 1304"/>
              <a:gd name="T98" fmla="*/ 624 w 1134"/>
              <a:gd name="T99" fmla="*/ 113 h 1304"/>
              <a:gd name="T100" fmla="*/ 516 w 1134"/>
              <a:gd name="T101" fmla="*/ 56 h 1304"/>
              <a:gd name="T102" fmla="*/ 340 w 1134"/>
              <a:gd name="T103" fmla="*/ 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4" h="1304">
                <a:moveTo>
                  <a:pt x="340" y="0"/>
                </a:moveTo>
                <a:lnTo>
                  <a:pt x="227" y="0"/>
                </a:lnTo>
                <a:lnTo>
                  <a:pt x="283" y="56"/>
                </a:lnTo>
                <a:lnTo>
                  <a:pt x="113" y="0"/>
                </a:lnTo>
                <a:lnTo>
                  <a:pt x="170" y="113"/>
                </a:lnTo>
                <a:lnTo>
                  <a:pt x="397" y="113"/>
                </a:lnTo>
                <a:lnTo>
                  <a:pt x="283" y="170"/>
                </a:lnTo>
                <a:lnTo>
                  <a:pt x="283" y="283"/>
                </a:lnTo>
                <a:lnTo>
                  <a:pt x="227" y="170"/>
                </a:lnTo>
                <a:lnTo>
                  <a:pt x="170" y="170"/>
                </a:lnTo>
                <a:lnTo>
                  <a:pt x="170" y="226"/>
                </a:lnTo>
                <a:lnTo>
                  <a:pt x="113" y="226"/>
                </a:lnTo>
                <a:lnTo>
                  <a:pt x="57" y="56"/>
                </a:lnTo>
                <a:lnTo>
                  <a:pt x="0" y="56"/>
                </a:lnTo>
                <a:lnTo>
                  <a:pt x="57" y="340"/>
                </a:lnTo>
                <a:lnTo>
                  <a:pt x="227" y="340"/>
                </a:lnTo>
                <a:lnTo>
                  <a:pt x="170" y="397"/>
                </a:lnTo>
                <a:lnTo>
                  <a:pt x="113" y="510"/>
                </a:lnTo>
                <a:lnTo>
                  <a:pt x="170" y="453"/>
                </a:lnTo>
                <a:lnTo>
                  <a:pt x="283" y="510"/>
                </a:lnTo>
                <a:lnTo>
                  <a:pt x="283" y="567"/>
                </a:lnTo>
                <a:lnTo>
                  <a:pt x="340" y="623"/>
                </a:lnTo>
                <a:lnTo>
                  <a:pt x="340" y="680"/>
                </a:lnTo>
                <a:lnTo>
                  <a:pt x="397" y="793"/>
                </a:lnTo>
                <a:lnTo>
                  <a:pt x="397" y="907"/>
                </a:lnTo>
                <a:lnTo>
                  <a:pt x="454" y="1020"/>
                </a:lnTo>
                <a:lnTo>
                  <a:pt x="567" y="1134"/>
                </a:lnTo>
                <a:lnTo>
                  <a:pt x="567" y="1247"/>
                </a:lnTo>
                <a:lnTo>
                  <a:pt x="737" y="1304"/>
                </a:lnTo>
                <a:lnTo>
                  <a:pt x="737" y="1247"/>
                </a:lnTo>
                <a:lnTo>
                  <a:pt x="850" y="1077"/>
                </a:lnTo>
                <a:lnTo>
                  <a:pt x="850" y="1020"/>
                </a:lnTo>
                <a:lnTo>
                  <a:pt x="794" y="964"/>
                </a:lnTo>
                <a:lnTo>
                  <a:pt x="794" y="850"/>
                </a:lnTo>
                <a:lnTo>
                  <a:pt x="850" y="793"/>
                </a:lnTo>
                <a:lnTo>
                  <a:pt x="794" y="737"/>
                </a:lnTo>
                <a:lnTo>
                  <a:pt x="794" y="680"/>
                </a:lnTo>
                <a:lnTo>
                  <a:pt x="850" y="680"/>
                </a:lnTo>
                <a:lnTo>
                  <a:pt x="964" y="567"/>
                </a:lnTo>
                <a:lnTo>
                  <a:pt x="1021" y="680"/>
                </a:lnTo>
                <a:lnTo>
                  <a:pt x="1134" y="680"/>
                </a:lnTo>
                <a:lnTo>
                  <a:pt x="1134" y="510"/>
                </a:lnTo>
                <a:lnTo>
                  <a:pt x="1021" y="340"/>
                </a:lnTo>
                <a:lnTo>
                  <a:pt x="964" y="397"/>
                </a:lnTo>
                <a:lnTo>
                  <a:pt x="907" y="340"/>
                </a:lnTo>
                <a:lnTo>
                  <a:pt x="907" y="283"/>
                </a:lnTo>
                <a:lnTo>
                  <a:pt x="850" y="283"/>
                </a:lnTo>
                <a:lnTo>
                  <a:pt x="794" y="226"/>
                </a:lnTo>
                <a:lnTo>
                  <a:pt x="794" y="56"/>
                </a:lnTo>
                <a:lnTo>
                  <a:pt x="624" y="113"/>
                </a:lnTo>
                <a:lnTo>
                  <a:pt x="516" y="56"/>
                </a:lnTo>
                <a:lnTo>
                  <a:pt x="34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63" name="Freeform 1049"/>
          <p:cNvSpPr>
            <a:spLocks/>
          </p:cNvSpPr>
          <p:nvPr/>
        </p:nvSpPr>
        <p:spPr bwMode="auto">
          <a:xfrm>
            <a:off x="4972891" y="5642571"/>
            <a:ext cx="187737" cy="162963"/>
          </a:xfrm>
          <a:custGeom>
            <a:avLst/>
            <a:gdLst>
              <a:gd name="T0" fmla="*/ 57 w 170"/>
              <a:gd name="T1" fmla="*/ 0 h 170"/>
              <a:gd name="T2" fmla="*/ 0 w 170"/>
              <a:gd name="T3" fmla="*/ 56 h 170"/>
              <a:gd name="T4" fmla="*/ 0 w 170"/>
              <a:gd name="T5" fmla="*/ 113 h 170"/>
              <a:gd name="T6" fmla="*/ 57 w 170"/>
              <a:gd name="T7" fmla="*/ 170 h 170"/>
              <a:gd name="T8" fmla="*/ 113 w 170"/>
              <a:gd name="T9" fmla="*/ 170 h 170"/>
              <a:gd name="T10" fmla="*/ 170 w 170"/>
              <a:gd name="T11" fmla="*/ 56 h 170"/>
              <a:gd name="T12" fmla="*/ 113 w 170"/>
              <a:gd name="T13" fmla="*/ 0 h 170"/>
              <a:gd name="T14" fmla="*/ 57 w 170"/>
              <a:gd name="T15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" h="170">
                <a:moveTo>
                  <a:pt x="57" y="0"/>
                </a:moveTo>
                <a:lnTo>
                  <a:pt x="0" y="56"/>
                </a:lnTo>
                <a:lnTo>
                  <a:pt x="0" y="113"/>
                </a:lnTo>
                <a:lnTo>
                  <a:pt x="57" y="170"/>
                </a:lnTo>
                <a:lnTo>
                  <a:pt x="113" y="170"/>
                </a:lnTo>
                <a:lnTo>
                  <a:pt x="170" y="56"/>
                </a:lnTo>
                <a:lnTo>
                  <a:pt x="113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64" name="Freeform 1050"/>
          <p:cNvSpPr>
            <a:spLocks/>
          </p:cNvSpPr>
          <p:nvPr/>
        </p:nvSpPr>
        <p:spPr bwMode="auto">
          <a:xfrm>
            <a:off x="4785155" y="5696253"/>
            <a:ext cx="626154" cy="652814"/>
          </a:xfrm>
          <a:custGeom>
            <a:avLst/>
            <a:gdLst>
              <a:gd name="T0" fmla="*/ 170 w 567"/>
              <a:gd name="T1" fmla="*/ 0 h 681"/>
              <a:gd name="T2" fmla="*/ 0 w 567"/>
              <a:gd name="T3" fmla="*/ 114 h 681"/>
              <a:gd name="T4" fmla="*/ 57 w 567"/>
              <a:gd name="T5" fmla="*/ 170 h 681"/>
              <a:gd name="T6" fmla="*/ 57 w 567"/>
              <a:gd name="T7" fmla="*/ 227 h 681"/>
              <a:gd name="T8" fmla="*/ 227 w 567"/>
              <a:gd name="T9" fmla="*/ 567 h 681"/>
              <a:gd name="T10" fmla="*/ 227 w 567"/>
              <a:gd name="T11" fmla="*/ 624 h 681"/>
              <a:gd name="T12" fmla="*/ 283 w 567"/>
              <a:gd name="T13" fmla="*/ 681 h 681"/>
              <a:gd name="T14" fmla="*/ 340 w 567"/>
              <a:gd name="T15" fmla="*/ 624 h 681"/>
              <a:gd name="T16" fmla="*/ 454 w 567"/>
              <a:gd name="T17" fmla="*/ 567 h 681"/>
              <a:gd name="T18" fmla="*/ 510 w 567"/>
              <a:gd name="T19" fmla="*/ 567 h 681"/>
              <a:gd name="T20" fmla="*/ 510 w 567"/>
              <a:gd name="T21" fmla="*/ 511 h 681"/>
              <a:gd name="T22" fmla="*/ 567 w 567"/>
              <a:gd name="T23" fmla="*/ 454 h 681"/>
              <a:gd name="T24" fmla="*/ 567 w 567"/>
              <a:gd name="T25" fmla="*/ 397 h 681"/>
              <a:gd name="T26" fmla="*/ 510 w 567"/>
              <a:gd name="T27" fmla="*/ 397 h 681"/>
              <a:gd name="T28" fmla="*/ 510 w 567"/>
              <a:gd name="T29" fmla="*/ 340 h 681"/>
              <a:gd name="T30" fmla="*/ 454 w 567"/>
              <a:gd name="T31" fmla="*/ 284 h 681"/>
              <a:gd name="T32" fmla="*/ 454 w 567"/>
              <a:gd name="T33" fmla="*/ 227 h 681"/>
              <a:gd name="T34" fmla="*/ 397 w 567"/>
              <a:gd name="T35" fmla="*/ 57 h 681"/>
              <a:gd name="T36" fmla="*/ 283 w 567"/>
              <a:gd name="T37" fmla="*/ 114 h 681"/>
              <a:gd name="T38" fmla="*/ 227 w 567"/>
              <a:gd name="T39" fmla="*/ 114 h 681"/>
              <a:gd name="T40" fmla="*/ 170 w 567"/>
              <a:gd name="T41" fmla="*/ 57 h 681"/>
              <a:gd name="T42" fmla="*/ 170 w 567"/>
              <a:gd name="T43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681">
                <a:moveTo>
                  <a:pt x="170" y="0"/>
                </a:moveTo>
                <a:lnTo>
                  <a:pt x="0" y="114"/>
                </a:lnTo>
                <a:lnTo>
                  <a:pt x="57" y="170"/>
                </a:lnTo>
                <a:lnTo>
                  <a:pt x="57" y="227"/>
                </a:lnTo>
                <a:lnTo>
                  <a:pt x="227" y="567"/>
                </a:lnTo>
                <a:lnTo>
                  <a:pt x="227" y="624"/>
                </a:lnTo>
                <a:lnTo>
                  <a:pt x="283" y="681"/>
                </a:lnTo>
                <a:lnTo>
                  <a:pt x="340" y="624"/>
                </a:lnTo>
                <a:lnTo>
                  <a:pt x="454" y="567"/>
                </a:lnTo>
                <a:lnTo>
                  <a:pt x="510" y="567"/>
                </a:lnTo>
                <a:lnTo>
                  <a:pt x="510" y="511"/>
                </a:lnTo>
                <a:lnTo>
                  <a:pt x="567" y="454"/>
                </a:lnTo>
                <a:lnTo>
                  <a:pt x="567" y="397"/>
                </a:lnTo>
                <a:lnTo>
                  <a:pt x="510" y="397"/>
                </a:lnTo>
                <a:lnTo>
                  <a:pt x="510" y="340"/>
                </a:lnTo>
                <a:lnTo>
                  <a:pt x="454" y="284"/>
                </a:lnTo>
                <a:lnTo>
                  <a:pt x="454" y="227"/>
                </a:lnTo>
                <a:lnTo>
                  <a:pt x="397" y="57"/>
                </a:lnTo>
                <a:lnTo>
                  <a:pt x="283" y="114"/>
                </a:lnTo>
                <a:lnTo>
                  <a:pt x="227" y="114"/>
                </a:lnTo>
                <a:lnTo>
                  <a:pt x="170" y="57"/>
                </a:lnTo>
                <a:lnTo>
                  <a:pt x="17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u="none"/>
          </a:p>
        </p:txBody>
      </p:sp>
      <p:sp>
        <p:nvSpPr>
          <p:cNvPr id="65" name="角丸四角形 64"/>
          <p:cNvSpPr/>
          <p:nvPr/>
        </p:nvSpPr>
        <p:spPr bwMode="auto">
          <a:xfrm>
            <a:off x="5816725" y="1452154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能勢町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角丸四角形 65"/>
          <p:cNvSpPr/>
          <p:nvPr/>
        </p:nvSpPr>
        <p:spPr bwMode="auto">
          <a:xfrm>
            <a:off x="6334552" y="1836899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豊能</a:t>
            </a:r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町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角丸四角形 66"/>
          <p:cNvSpPr/>
          <p:nvPr/>
        </p:nvSpPr>
        <p:spPr bwMode="auto">
          <a:xfrm>
            <a:off x="6265265" y="2321610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箕面市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角丸四角形 67"/>
          <p:cNvSpPr/>
          <p:nvPr/>
        </p:nvSpPr>
        <p:spPr bwMode="auto">
          <a:xfrm>
            <a:off x="5787870" y="2472296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池田市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角丸四角形 68"/>
          <p:cNvSpPr/>
          <p:nvPr/>
        </p:nvSpPr>
        <p:spPr bwMode="auto">
          <a:xfrm>
            <a:off x="6663617" y="2289950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茨木市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0" name="角丸四角形 69"/>
          <p:cNvSpPr/>
          <p:nvPr/>
        </p:nvSpPr>
        <p:spPr bwMode="auto">
          <a:xfrm>
            <a:off x="7084758" y="2172314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高槻</a:t>
            </a:r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角丸四角形 70"/>
          <p:cNvSpPr/>
          <p:nvPr/>
        </p:nvSpPr>
        <p:spPr bwMode="auto">
          <a:xfrm>
            <a:off x="7508978" y="2014419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島本町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角丸四角形 71"/>
          <p:cNvSpPr/>
          <p:nvPr/>
        </p:nvSpPr>
        <p:spPr bwMode="auto">
          <a:xfrm>
            <a:off x="7594208" y="2498604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枚方市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角丸四角形 72"/>
          <p:cNvSpPr/>
          <p:nvPr/>
        </p:nvSpPr>
        <p:spPr bwMode="auto">
          <a:xfrm>
            <a:off x="7642957" y="2978602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交野市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" name="角丸四角形 73"/>
          <p:cNvSpPr/>
          <p:nvPr/>
        </p:nvSpPr>
        <p:spPr bwMode="auto">
          <a:xfrm>
            <a:off x="7202365" y="2958381"/>
            <a:ext cx="365288" cy="113460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寝屋川市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角丸四角形 74"/>
          <p:cNvSpPr/>
          <p:nvPr/>
        </p:nvSpPr>
        <p:spPr bwMode="auto">
          <a:xfrm>
            <a:off x="6869006" y="2880282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摂津市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6" name="角丸四角形 75"/>
          <p:cNvSpPr/>
          <p:nvPr/>
        </p:nvSpPr>
        <p:spPr bwMode="auto">
          <a:xfrm>
            <a:off x="6154168" y="2857374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豊中市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7" name="角丸四角形 76"/>
          <p:cNvSpPr/>
          <p:nvPr/>
        </p:nvSpPr>
        <p:spPr bwMode="auto">
          <a:xfrm>
            <a:off x="6745548" y="3181399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守口</a:t>
            </a:r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角丸四角形 77"/>
          <p:cNvSpPr/>
          <p:nvPr/>
        </p:nvSpPr>
        <p:spPr bwMode="auto">
          <a:xfrm>
            <a:off x="7076883" y="3218867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門真市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9" name="角丸四角形 78"/>
          <p:cNvSpPr/>
          <p:nvPr/>
        </p:nvSpPr>
        <p:spPr bwMode="auto">
          <a:xfrm>
            <a:off x="7348167" y="3342615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大東</a:t>
            </a:r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0" name="角丸四角形 79"/>
          <p:cNvSpPr/>
          <p:nvPr/>
        </p:nvSpPr>
        <p:spPr bwMode="auto">
          <a:xfrm>
            <a:off x="7552862" y="3197443"/>
            <a:ext cx="416155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四條畷</a:t>
            </a:r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角丸四角形 80"/>
          <p:cNvSpPr/>
          <p:nvPr/>
        </p:nvSpPr>
        <p:spPr bwMode="auto">
          <a:xfrm>
            <a:off x="6291000" y="3671442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2" name="角丸四角形 81"/>
          <p:cNvSpPr/>
          <p:nvPr/>
        </p:nvSpPr>
        <p:spPr bwMode="auto">
          <a:xfrm>
            <a:off x="7075034" y="3616800"/>
            <a:ext cx="365288" cy="113460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東大阪市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3" name="角丸四角形 82"/>
          <p:cNvSpPr/>
          <p:nvPr/>
        </p:nvSpPr>
        <p:spPr bwMode="auto">
          <a:xfrm>
            <a:off x="7195899" y="3975345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八尾市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4" name="角丸四角形 83"/>
          <p:cNvSpPr/>
          <p:nvPr/>
        </p:nvSpPr>
        <p:spPr bwMode="auto">
          <a:xfrm>
            <a:off x="7482146" y="4220269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柏原市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5" name="角丸四角形 84"/>
          <p:cNvSpPr/>
          <p:nvPr/>
        </p:nvSpPr>
        <p:spPr bwMode="auto">
          <a:xfrm>
            <a:off x="7089129" y="4273795"/>
            <a:ext cx="365288" cy="113460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藤井寺市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6" name="角丸四角形 85"/>
          <p:cNvSpPr/>
          <p:nvPr/>
        </p:nvSpPr>
        <p:spPr bwMode="auto">
          <a:xfrm>
            <a:off x="5805140" y="5013337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忠岡町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7" name="角丸四角形 86"/>
          <p:cNvSpPr/>
          <p:nvPr/>
        </p:nvSpPr>
        <p:spPr bwMode="auto">
          <a:xfrm>
            <a:off x="4016658" y="6308480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岬町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8" name="角丸四角形 87"/>
          <p:cNvSpPr/>
          <p:nvPr/>
        </p:nvSpPr>
        <p:spPr bwMode="auto">
          <a:xfrm>
            <a:off x="7049823" y="4555507"/>
            <a:ext cx="365288" cy="113460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羽曳野市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9" name="角丸四角形 88"/>
          <p:cNvSpPr/>
          <p:nvPr/>
        </p:nvSpPr>
        <p:spPr bwMode="auto">
          <a:xfrm>
            <a:off x="7433674" y="4741136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太子町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0" name="角丸四角形 89"/>
          <p:cNvSpPr/>
          <p:nvPr/>
        </p:nvSpPr>
        <p:spPr bwMode="auto">
          <a:xfrm>
            <a:off x="7463857" y="5012946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河南町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 bwMode="auto">
          <a:xfrm>
            <a:off x="6938608" y="4930937"/>
            <a:ext cx="365288" cy="113460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富田林市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角丸四角形 91"/>
          <p:cNvSpPr/>
          <p:nvPr/>
        </p:nvSpPr>
        <p:spPr bwMode="auto">
          <a:xfrm>
            <a:off x="6456718" y="4891785"/>
            <a:ext cx="429665" cy="113460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大阪狭山市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3" name="角丸四角形 92"/>
          <p:cNvSpPr/>
          <p:nvPr/>
        </p:nvSpPr>
        <p:spPr bwMode="auto">
          <a:xfrm>
            <a:off x="7340769" y="5312523"/>
            <a:ext cx="520432" cy="115607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千早赤阪村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4" name="角丸四角形 93"/>
          <p:cNvSpPr/>
          <p:nvPr/>
        </p:nvSpPr>
        <p:spPr bwMode="auto">
          <a:xfrm>
            <a:off x="6751340" y="5556970"/>
            <a:ext cx="520432" cy="115607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河内長野市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5" name="角丸四角形 94"/>
          <p:cNvSpPr/>
          <p:nvPr/>
        </p:nvSpPr>
        <p:spPr bwMode="auto">
          <a:xfrm>
            <a:off x="5932352" y="4654517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高石市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6" name="角丸四角形 95"/>
          <p:cNvSpPr/>
          <p:nvPr/>
        </p:nvSpPr>
        <p:spPr bwMode="auto">
          <a:xfrm>
            <a:off x="5721322" y="4807388"/>
            <a:ext cx="365288" cy="113460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泉大津市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7" name="角丸四角形 96"/>
          <p:cNvSpPr/>
          <p:nvPr/>
        </p:nvSpPr>
        <p:spPr bwMode="auto">
          <a:xfrm>
            <a:off x="5756840" y="5369421"/>
            <a:ext cx="365288" cy="113460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岸和田市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" name="角丸四角形 97"/>
          <p:cNvSpPr/>
          <p:nvPr/>
        </p:nvSpPr>
        <p:spPr bwMode="auto">
          <a:xfrm>
            <a:off x="5411308" y="5338830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貝塚市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9" name="角丸四角形 98"/>
          <p:cNvSpPr/>
          <p:nvPr/>
        </p:nvSpPr>
        <p:spPr bwMode="auto">
          <a:xfrm>
            <a:off x="4704932" y="5578619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田尻町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0" name="角丸四角形 99"/>
          <p:cNvSpPr/>
          <p:nvPr/>
        </p:nvSpPr>
        <p:spPr bwMode="auto">
          <a:xfrm>
            <a:off x="5433591" y="5642570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熊取町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1" name="角丸四角形 100"/>
          <p:cNvSpPr/>
          <p:nvPr/>
        </p:nvSpPr>
        <p:spPr bwMode="auto">
          <a:xfrm>
            <a:off x="5321592" y="5908718"/>
            <a:ext cx="365288" cy="113460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泉佐野市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角丸四角形 101"/>
          <p:cNvSpPr/>
          <p:nvPr/>
        </p:nvSpPr>
        <p:spPr bwMode="auto">
          <a:xfrm>
            <a:off x="4964253" y="5917853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泉南市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3" name="角丸四角形 102"/>
          <p:cNvSpPr/>
          <p:nvPr/>
        </p:nvSpPr>
        <p:spPr bwMode="auto">
          <a:xfrm>
            <a:off x="4546131" y="6078496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阪南市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4" name="角丸四角形 103"/>
          <p:cNvSpPr/>
          <p:nvPr/>
        </p:nvSpPr>
        <p:spPr bwMode="auto">
          <a:xfrm>
            <a:off x="6695088" y="4298204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松原市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5" name="角丸四角形 104"/>
          <p:cNvSpPr/>
          <p:nvPr/>
        </p:nvSpPr>
        <p:spPr bwMode="auto">
          <a:xfrm>
            <a:off x="6395655" y="4595699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堺市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角丸四角形 105"/>
          <p:cNvSpPr/>
          <p:nvPr/>
        </p:nvSpPr>
        <p:spPr bwMode="auto">
          <a:xfrm>
            <a:off x="6520447" y="2848568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吹田市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7" name="角丸四角形 106"/>
          <p:cNvSpPr/>
          <p:nvPr/>
        </p:nvSpPr>
        <p:spPr bwMode="auto">
          <a:xfrm>
            <a:off x="6194092" y="5379332"/>
            <a:ext cx="267958" cy="117636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6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和泉市</a:t>
            </a:r>
            <a:endParaRPr lang="en-US" altLang="ja-JP" sz="6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4" name="角丸四角形 203"/>
          <p:cNvSpPr/>
          <p:nvPr/>
        </p:nvSpPr>
        <p:spPr bwMode="auto">
          <a:xfrm>
            <a:off x="1689383" y="4162655"/>
            <a:ext cx="1400423" cy="221915"/>
          </a:xfrm>
          <a:prstGeom prst="roundRect">
            <a:avLst>
              <a:gd name="adj" fmla="val 5763"/>
            </a:avLst>
          </a:prstGeom>
          <a:noFill/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≪</a:t>
            </a:r>
            <a:r>
              <a:rPr lang="ja-JP" altLang="en-US" sz="1000" u="none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例≫</a:t>
            </a:r>
            <a:endParaRPr lang="en-US" altLang="ja-JP" sz="1000" u="none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87" y="1389724"/>
            <a:ext cx="4147332" cy="212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noProof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７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外国人人口（現状の把握）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9494" y="550209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■大阪府の外国人（人口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）③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44774" y="910249"/>
            <a:ext cx="8647706" cy="38514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○外国人増加率は、泉州地域や小規模自治体（町）において高い。</a:t>
            </a:r>
            <a:endParaRPr kumimoji="1" lang="en-US" altLang="ja-JP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BED4CC6-311A-4728-B7E8-36884F8543D4}"/>
              </a:ext>
            </a:extLst>
          </p:cNvPr>
          <p:cNvSpPr/>
          <p:nvPr/>
        </p:nvSpPr>
        <p:spPr>
          <a:xfrm>
            <a:off x="244774" y="1415663"/>
            <a:ext cx="7927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外国人増加率の高い市町村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年１月１日⇒</a:t>
            </a: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年１月１日）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DE222E80-F6DB-4EFF-8A46-377A2BAA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9" y="6622670"/>
            <a:ext cx="4392488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出典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：総務省「住民</a:t>
            </a: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基本台帳に基づく人口、人口動態及び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世帯数」</a:t>
            </a:r>
            <a:endParaRPr lang="en-US" altLang="ja-JP" sz="1000" dirty="0" smtClean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38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41" y="1922061"/>
            <a:ext cx="7570972" cy="43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21" y="2213131"/>
            <a:ext cx="6919747" cy="412891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-27384"/>
            <a:ext cx="9144000" cy="615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総人口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2832" y="561812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■総人口の変化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68457A-2505-49F1-ACF6-BC80B5A5AAF3}"/>
              </a:ext>
            </a:extLst>
          </p:cNvPr>
          <p:cNvGrpSpPr/>
          <p:nvPr/>
        </p:nvGrpSpPr>
        <p:grpSpPr>
          <a:xfrm>
            <a:off x="3371928" y="2182112"/>
            <a:ext cx="2691863" cy="393202"/>
            <a:chOff x="3533825" y="3967565"/>
            <a:chExt cx="2643186" cy="372766"/>
          </a:xfrm>
        </p:grpSpPr>
        <p:sp>
          <p:nvSpPr>
            <p:cNvPr id="23" name="直線コネクタ 2">
              <a:extLst>
                <a:ext uri="{FF2B5EF4-FFF2-40B4-BE49-F238E27FC236}">
                  <a16:creationId xmlns:a16="http://schemas.microsoft.com/office/drawing/2014/main" id="{732DC5D8-D8DB-4E7D-A3D6-9F23FA932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直線コネクタ 4">
              <a:extLst>
                <a:ext uri="{FF2B5EF4-FFF2-40B4-BE49-F238E27FC236}">
                  <a16:creationId xmlns:a16="http://schemas.microsoft.com/office/drawing/2014/main" id="{4A94B993-2B30-4713-994C-3621A84AB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テキスト ボックス 9">
              <a:extLst>
                <a:ext uri="{FF2B5EF4-FFF2-40B4-BE49-F238E27FC236}">
                  <a16:creationId xmlns:a16="http://schemas.microsoft.com/office/drawing/2014/main" id="{8F497E3C-5138-4281-9721-CB3B7D70D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6" name="テキスト ボックス 10">
              <a:extLst>
                <a:ext uri="{FF2B5EF4-FFF2-40B4-BE49-F238E27FC236}">
                  <a16:creationId xmlns:a16="http://schemas.microsoft.com/office/drawing/2014/main" id="{40080D46-6A3B-488E-AA4A-ADAA8809F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27" name="Text Box 3">
            <a:extLst>
              <a:ext uri="{FF2B5EF4-FFF2-40B4-BE49-F238E27FC236}">
                <a16:creationId xmlns:a16="http://schemas.microsoft.com/office/drawing/2014/main" id="{5154883C-8B9C-4E2C-BD5B-4D7A30D4E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621" y="2111580"/>
            <a:ext cx="720081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Meiryo UI" panose="020B0604030504040204" pitchFamily="50" charset="-128"/>
              </a:rPr>
              <a:t>（万人）</a:t>
            </a:r>
            <a:endParaRPr kumimoji="1" lang="ja-JP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78AA22E-FCB1-45B3-87A6-15F3CBAFE844}"/>
              </a:ext>
            </a:extLst>
          </p:cNvPr>
          <p:cNvSpPr txBox="1"/>
          <p:nvPr/>
        </p:nvSpPr>
        <p:spPr>
          <a:xfrm>
            <a:off x="251519" y="6373060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2015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年までは総務省「国勢調査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」。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2020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年以降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は「大阪府人口ビジョン（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2016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月）」及び「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大阪府の将来推計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人口について（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月）」に　　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おける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大阪府の人口推計（ケース２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）に基づく大阪府政策企画部推計。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BEE71-D681-4A24-A753-CFB9C312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A301A11-D686-4320-A71C-68DA37A7EEA7}"/>
              </a:ext>
            </a:extLst>
          </p:cNvPr>
          <p:cNvSpPr/>
          <p:nvPr/>
        </p:nvSpPr>
        <p:spPr>
          <a:xfrm>
            <a:off x="251519" y="923938"/>
            <a:ext cx="8640961" cy="1077218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1800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○</a:t>
            </a:r>
            <a:r>
              <a:rPr kumimoji="1" lang="ja-JP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大阪府の人口は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2010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年をピークに減少期へ突入。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2015</a:t>
            </a:r>
            <a:r>
              <a:rPr kumimoji="1" lang="ja-JP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年は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、約３万人減少し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884</a:t>
            </a:r>
            <a:r>
              <a:rPr kumimoji="1" lang="ja-JP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万人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1800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○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2015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年からの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30</a:t>
            </a:r>
            <a:r>
              <a:rPr kumimoji="1" lang="ja-JP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年間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で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136</a:t>
            </a:r>
            <a:r>
              <a:rPr kumimoji="1" lang="ja-JP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万人の急激な減少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（▲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15.4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％）が</a:t>
            </a:r>
            <a:r>
              <a:rPr kumimoji="1" lang="ja-JP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見込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まれ、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2045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年には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748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万人</a:t>
            </a:r>
            <a:r>
              <a:rPr kumimoji="1" lang="ja-JP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1800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○人口ビジョンの値と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比べると、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2040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年時点の総人口が約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26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万人の上振れとなるなど、</a:t>
            </a:r>
            <a:r>
              <a:rPr kumimoji="1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減少傾向は若干緩やかになっているものの、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依然として人口減少は継続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6336104" y="2348880"/>
            <a:ext cx="0" cy="323555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21" y="2060848"/>
            <a:ext cx="8385559" cy="461940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noProof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７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外国人人口（現状の把握）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9494" y="550209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■大阪府の外国人（構成）①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44774" y="910249"/>
            <a:ext cx="8647706" cy="86256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〇外国人で最も多い年齢階級は、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25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29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歳（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13.50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％）、次いで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24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歳（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12.73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％）。</a:t>
            </a:r>
            <a:endParaRPr lang="en-US" altLang="ja-JP" sz="1600" b="1" u="sng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○生産年齢人口（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歳）の割合は、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78.03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（日本人は</a:t>
            </a:r>
            <a:r>
              <a:rPr lang="en-US" altLang="ja-JP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60.54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％）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〇外国人は、日本人に比べ、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きわめて若い年齢構成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となっている。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231314" y="1961660"/>
            <a:ext cx="4628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◇日本人と外国人の年齢別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構成（</a:t>
            </a: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DE222E80-F6DB-4EFF-8A46-377A2BAA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" y="6593889"/>
            <a:ext cx="4320480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出典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：総務省「住民</a:t>
            </a: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基本台帳に基づく人口、人口動態及び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世帯数」</a:t>
            </a:r>
            <a:endParaRPr lang="en-US" altLang="ja-JP" sz="10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18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254" y="1810333"/>
            <a:ext cx="3933441" cy="325190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noProof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７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外国人人口（現状の把握）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9494" y="550209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■大阪府の外国人（構成）②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44774" y="910249"/>
            <a:ext cx="8647706" cy="86256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○アジア出身者が多く、近年では韓国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出身者が微減、ベトナム出身者が大幅増加の傾向。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〇在日韓国・朝鮮人などの「特別永住者」が多いのが特徴。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「留学」「技術・人文知識・国際業務」「技能実習」の３つで在留外国人の約４割弱。</a:t>
            </a:r>
            <a:endParaRPr kumimoji="1" lang="en-US" altLang="ja-JP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BED4CC6-311A-4728-B7E8-36884F8543D4}"/>
              </a:ext>
            </a:extLst>
          </p:cNvPr>
          <p:cNvSpPr/>
          <p:nvPr/>
        </p:nvSpPr>
        <p:spPr>
          <a:xfrm>
            <a:off x="244774" y="4415837"/>
            <a:ext cx="4752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◇アジアの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内訳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endParaRPr kumimoji="1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DE222E80-F6DB-4EFF-8A46-377A2BAA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58" y="6627717"/>
            <a:ext cx="3312368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出典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：法務省「在留外国人統計」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DE94356-9EE1-4C5E-8EE6-0123C557A248}"/>
              </a:ext>
            </a:extLst>
          </p:cNvPr>
          <p:cNvSpPr/>
          <p:nvPr/>
        </p:nvSpPr>
        <p:spPr>
          <a:xfrm>
            <a:off x="263063" y="1829149"/>
            <a:ext cx="3751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◇地域別内訳（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年６月末）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endParaRPr kumimoji="1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698FC73-D05F-49CA-AD1C-90638F0F54EA}"/>
              </a:ext>
            </a:extLst>
          </p:cNvPr>
          <p:cNvSpPr/>
          <p:nvPr/>
        </p:nvSpPr>
        <p:spPr>
          <a:xfrm>
            <a:off x="4067468" y="1955861"/>
            <a:ext cx="1900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◇在留資格別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内訳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23244" y="622468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※2018</a:t>
            </a:r>
            <a:r>
              <a:rPr kumimoji="1" lang="ja-JP" altLang="en-US" sz="1000" dirty="0" smtClean="0"/>
              <a:t>年のみ６月末、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　その他は各年</a:t>
            </a:r>
            <a:r>
              <a:rPr kumimoji="1" lang="en-US" altLang="ja-JP" sz="1000" dirty="0" smtClean="0"/>
              <a:t>12</a:t>
            </a:r>
            <a:r>
              <a:rPr kumimoji="1" lang="ja-JP" altLang="en-US" sz="1000" dirty="0" smtClean="0"/>
              <a:t>月末時点の人数</a:t>
            </a:r>
            <a:endParaRPr kumimoji="1" lang="ja-JP" altLang="en-US" sz="1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0" y="4717859"/>
            <a:ext cx="6180683" cy="180385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47" y="2123246"/>
            <a:ext cx="2955479" cy="23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87" y="1408985"/>
            <a:ext cx="4572396" cy="245206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noProof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７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外国人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人口（現状の把握）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9494" y="550209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■大阪府の外国人（自然増減）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5066184" y="1268759"/>
            <a:ext cx="3888431" cy="11521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○全国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出生者数が死亡者数を上回り、自然増。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〇大阪府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死亡者数が出生者数を上回り、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自然減。</a:t>
            </a:r>
            <a:endParaRPr kumimoji="1" lang="en-US" altLang="ja-JP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222E80-F6DB-4EFF-8A46-377A2BAA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9" y="6623627"/>
            <a:ext cx="4464496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出典</a:t>
            </a: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：総務省「住民基本台帳に基づく人口、人口動態及び世帯数調査」</a:t>
            </a:r>
            <a:endParaRPr lang="en-US" altLang="ja-JP" sz="10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164765" y="1103078"/>
            <a:ext cx="4628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◇外国人の自然増減数（全国）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4210562" y="3737555"/>
            <a:ext cx="4628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◇外国人の自然増減数（大阪府）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060" y="4149079"/>
            <a:ext cx="4644404" cy="243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noProof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７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外国人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人口（現状の把握）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9494" y="550209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■大阪府の外国人（社会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増減）①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60771" y="940812"/>
            <a:ext cx="8651000" cy="91289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〇近年は、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外国人の社会増加が拡大傾向</a:t>
            </a:r>
            <a:r>
              <a:rPr kumimoji="1" lang="ja-JP" altLang="en-US" sz="160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にあり、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日本人と比較すると約２倍。</a:t>
            </a:r>
            <a:endParaRPr kumimoji="1" lang="en-US" altLang="ja-JP" sz="16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〇ただ、転入・転出については、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国外移動を含むと転入超過だが、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国内移動のみで見ると転出超過。</a:t>
            </a:r>
            <a:endParaRPr kumimoji="1" lang="en-US" altLang="ja-JP" sz="16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〇いったん大阪府へ転入した外国人、または定住外国人が、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他の都道府県へ転出している。</a:t>
            </a:r>
            <a:endParaRPr kumimoji="1" lang="en-US" altLang="ja-JP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E222E80-F6DB-4EFF-8A46-377A2BAA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6668842"/>
            <a:ext cx="4891129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出典：総務省「住民基本台帳に基づく人口、人口動態及び世帯数調査」</a:t>
            </a:r>
            <a:endParaRPr lang="en-US" altLang="ja-JP" sz="10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271905" y="1901601"/>
            <a:ext cx="4300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◇外国人の社会増減数（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国外移動を含む全数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4373504" y="1923910"/>
            <a:ext cx="4628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◇外国人の転出入状況（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国内移動のみ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260771" y="5114391"/>
            <a:ext cx="3874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◇参考：日本人と外国人の社会増減数比較</a:t>
            </a:r>
            <a:endParaRPr lang="en-US" altLang="ja-JP" sz="1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800" indent="-177800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（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国外移動を含む全数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204864"/>
            <a:ext cx="4572396" cy="276172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35" y="5632090"/>
            <a:ext cx="4587339" cy="101436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76871"/>
            <a:ext cx="4572396" cy="268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noProof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７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外国人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人口（現状の把握）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9494" y="550209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■大阪府の外国人（社会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増減）②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E222E80-F6DB-4EFF-8A46-377A2BAA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649323"/>
            <a:ext cx="3096344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出典：総務省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「</a:t>
            </a:r>
            <a:r>
              <a:rPr lang="zh-TW" altLang="en-US" sz="10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住民基本台帳人口移動報告</a:t>
            </a:r>
            <a:r>
              <a:rPr lang="ja-JP" altLang="en-US" sz="10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」</a:t>
            </a:r>
            <a:endParaRPr lang="en-US" altLang="ja-JP" sz="10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51520" y="924072"/>
            <a:ext cx="8640960" cy="48836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〇外国人の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国内移動における転入元・転出先は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、東京圏よりも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関西の割合が高い。</a:t>
            </a:r>
            <a:endParaRPr kumimoji="1" lang="en-US" altLang="ja-JP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207249" y="5491776"/>
            <a:ext cx="4836563" cy="1228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kumimoji="1" lang="en-US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l"/>
            <a:r>
              <a:rPr kumimoji="1"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北海道・東北：北海道 青森県 岩手県 宮城県 秋田県 山形県 福島県 </a:t>
            </a:r>
            <a:endParaRPr kumimoji="1"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北関東：茨城県 栃木県 群馬県 </a:t>
            </a:r>
            <a:endParaRPr kumimoji="1"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東京圏：埼玉県 千葉県 東京都 神奈川県 </a:t>
            </a:r>
            <a:endParaRPr kumimoji="1"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中部：新潟県 富山県 石川県 福井県 山梨県 長野県 岐阜県 静岡県 愛知県 </a:t>
            </a:r>
            <a:endParaRPr kumimoji="1"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関西：三重県 滋賀県 </a:t>
            </a:r>
            <a:r>
              <a:rPr kumimoji="1"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京都府 </a:t>
            </a:r>
            <a:r>
              <a:rPr kumimoji="1"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兵庫県 奈良県 和歌山県 </a:t>
            </a:r>
            <a:endParaRPr kumimoji="1"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中国・四国：鳥取県 島根県 岡山県 広島県 山口県 徳島県 香川県 愛媛県 高知県 </a:t>
            </a:r>
            <a:endParaRPr kumimoji="1"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九州・沖縄：福岡県 佐賀県 長崎県 熊本県 大分県 宮崎県 鹿児島県 沖縄県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DE222E80-F6DB-4EFF-8A46-377A2BAA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8550" y="1679137"/>
            <a:ext cx="1260140" cy="16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2018</a:t>
            </a:r>
            <a:r>
              <a:rPr lang="ja-JP" altLang="en-US" sz="1200" b="1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</a:t>
            </a:r>
            <a:endParaRPr lang="en-US" altLang="ja-JP" sz="1050" b="1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61397" y="1900050"/>
            <a:ext cx="4628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◇外国人の転入内訳（大阪府・国内移動のみ）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53232"/>
            <a:ext cx="4392488" cy="310098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136" y="2145625"/>
            <a:ext cx="4414201" cy="310859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2DC1500-8DE2-4C5E-90C4-90EC650546CF}"/>
              </a:ext>
            </a:extLst>
          </p:cNvPr>
          <p:cNvSpPr/>
          <p:nvPr/>
        </p:nvSpPr>
        <p:spPr>
          <a:xfrm>
            <a:off x="4527742" y="1900050"/>
            <a:ext cx="4628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◇外国人の転出内訳（大阪府・国内移動のみ）</a:t>
            </a:r>
            <a:endParaRPr lang="en-US" altLang="zh-CN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ja-JP" altLang="en-US" sz="280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まとめ</a:t>
            </a:r>
            <a:endParaRPr lang="en-US" altLang="ja-JP" sz="280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0" y="594102"/>
            <a:ext cx="348238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■人口動向等についての整理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34880" y="980727"/>
            <a:ext cx="8668591" cy="506069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≪主な傾向≫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総人口</a:t>
            </a:r>
            <a:endParaRPr lang="en-US" altLang="ja-JP" sz="160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人口ビジョンの値と比較するとやや上振れになっているが、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大きな乖離はなく、依然として減少傾向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</a:t>
            </a:r>
            <a:r>
              <a:rPr lang="ja-JP" altLang="en-US" sz="1600" dirty="0" err="1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る。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少子高齢化が続き、</a:t>
            </a:r>
            <a:r>
              <a:rPr lang="en-US" altLang="ja-JP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2045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年には高齢者人口が全体の３分の１を超え、年少人口は全体の１割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程度にまで減少し、働き手・親となり得る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生産年齢人口は全体の半数程度まで落ち込む見込み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また、世帯構成では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単独世帯が増加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しており、世帯主</a:t>
            </a:r>
            <a:r>
              <a:rPr lang="en-US" altLang="ja-JP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歳以上の高齢者世帯数は</a:t>
            </a:r>
            <a:r>
              <a:rPr lang="en-US" altLang="ja-JP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2035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年に全体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の４割を超え、高齢単独世帯数も緩やかに増加していく。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自然増減</a:t>
            </a:r>
            <a:endParaRPr lang="en-US" altLang="ja-JP" sz="160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出生率は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人口維持に必要な水準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en-US" altLang="ja-JP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2.07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）を下回る水準で推移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する見込み。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出生数は減少が続く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一方で、死亡数が増加し、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自然減の傾向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が続く。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社会増減</a:t>
            </a:r>
            <a:endParaRPr lang="en-US" altLang="ja-JP" sz="160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対全国では転入超過だが、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対東京圏では一貫して転出超過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にあり、近年は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１万人を超える転出超</a:t>
            </a:r>
            <a:endParaRPr lang="en-US" altLang="ja-JP" sz="1600" b="1" u="sng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過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が続いている。進学・就職時には転入超過、学齢期前と</a:t>
            </a:r>
            <a:r>
              <a:rPr lang="en-US" altLang="ja-JP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代、</a:t>
            </a:r>
            <a:r>
              <a:rPr lang="en-US" altLang="ja-JP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代前後で転出超過という傾向が継　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err="1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続して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いる。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交流人口</a:t>
            </a:r>
            <a:endParaRPr lang="en-US" altLang="ja-JP" sz="160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来阪外国人旅行者数は人口ビジョン策定後も大きく増加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しており、特に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アジアからの旅行客が多い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消費動向を見ると、部門別消費額では</a:t>
            </a:r>
            <a:r>
              <a:rPr lang="en-US" altLang="ja-JP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小売</a:t>
            </a:r>
            <a:r>
              <a:rPr lang="en-US" altLang="ja-JP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の占める割合が高く、国籍別消費額では中国・台湾が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多い。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○外国人人口</a:t>
            </a:r>
            <a:endParaRPr lang="en-US" altLang="ja-JP" sz="1600" b="1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大阪府の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人口に占める外国人の割合は、２％を超えて増加傾向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にある。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1115616" y="6255045"/>
            <a:ext cx="6935057" cy="57477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ja-JP" altLang="en-US" sz="16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2016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年３月の人口ビジョン策定以降、</a:t>
            </a:r>
            <a:endParaRPr lang="en-US" altLang="ja-JP" sz="1600" b="1" u="sng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交流人口や外国人人口に伸びが見られるが、人口動向の傾向は変わらない。</a:t>
            </a:r>
            <a:endParaRPr lang="en-US" altLang="ja-JP" sz="1600" b="1" u="sng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3805520" y="5997409"/>
            <a:ext cx="1521662" cy="28803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5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675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ja-JP" altLang="en-US" sz="280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まとめ</a:t>
            </a:r>
            <a:endParaRPr lang="en-US" altLang="ja-JP" sz="280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DA9C5B8E-07E1-41C4-852A-39266E37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D009E-D4C7-489C-ACD0-30498F6D6B5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34880" y="3026987"/>
            <a:ext cx="8674240" cy="37767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ja-JP" altLang="en-US" sz="16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</a:t>
            </a:r>
            <a:r>
              <a:rPr lang="ja-JP" altLang="en-US" sz="16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基本的な視点を踏まえ、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以下の３つの柱で取組みを進める。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0" y="2615033"/>
            <a:ext cx="4176464" cy="367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■人口ビジョンの取組みの方向性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46232" y="6370633"/>
            <a:ext cx="8674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>
              <a:lnSpc>
                <a:spcPct val="150000"/>
              </a:lnSpc>
            </a:pP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〇具体的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な方向性の内容については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まち・ひと・しごと創生総合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戦略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において記載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7"/>
          <p:cNvSpPr>
            <a:spLocks/>
          </p:cNvSpPr>
          <p:nvPr/>
        </p:nvSpPr>
        <p:spPr>
          <a:xfrm>
            <a:off x="2038222" y="3521396"/>
            <a:ext cx="2718674" cy="162819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prstClr val="white"/>
                </a:solidFill>
              </a:rPr>
              <a:t>Ⅰ</a:t>
            </a:r>
            <a:r>
              <a:rPr lang="ja-JP" altLang="en-US" sz="1600" dirty="0">
                <a:solidFill>
                  <a:prstClr val="white"/>
                </a:solidFill>
              </a:rPr>
              <a:t>　若者が活躍でき、　</a:t>
            </a:r>
            <a:r>
              <a:rPr lang="en-US" altLang="ja-JP" sz="1600" dirty="0">
                <a:solidFill>
                  <a:prstClr val="white"/>
                </a:solidFill>
              </a:rPr>
              <a:t/>
            </a:r>
            <a:br>
              <a:rPr lang="en-US" altLang="ja-JP" sz="1600" dirty="0">
                <a:solidFill>
                  <a:prstClr val="white"/>
                </a:solidFill>
              </a:rPr>
            </a:br>
            <a:r>
              <a:rPr lang="ja-JP" altLang="en-US" sz="1600" dirty="0">
                <a:solidFill>
                  <a:prstClr val="white"/>
                </a:solidFill>
              </a:rPr>
              <a:t>子育て安心の都市</a:t>
            </a:r>
            <a:r>
              <a:rPr lang="en-US" altLang="ja-JP" sz="1600" dirty="0">
                <a:solidFill>
                  <a:prstClr val="white"/>
                </a:solidFill>
              </a:rPr>
              <a:t/>
            </a:r>
            <a:br>
              <a:rPr lang="en-US" altLang="ja-JP" sz="1600" dirty="0">
                <a:solidFill>
                  <a:prstClr val="white"/>
                </a:solidFill>
              </a:rPr>
            </a:br>
            <a:r>
              <a:rPr lang="ja-JP" altLang="en-US" sz="1600" dirty="0">
                <a:solidFill>
                  <a:prstClr val="white"/>
                </a:solidFill>
              </a:rPr>
              <a:t>「大阪」の実現</a:t>
            </a:r>
          </a:p>
        </p:txBody>
      </p:sp>
      <p:sp>
        <p:nvSpPr>
          <p:cNvPr id="14" name="円/楕円 10"/>
          <p:cNvSpPr>
            <a:spLocks/>
          </p:cNvSpPr>
          <p:nvPr/>
        </p:nvSpPr>
        <p:spPr>
          <a:xfrm>
            <a:off x="4369474" y="3558959"/>
            <a:ext cx="2736304" cy="1621426"/>
          </a:xfrm>
          <a:prstGeom prst="ellipse">
            <a:avLst/>
          </a:prstGeom>
          <a:solidFill>
            <a:srgbClr val="04D3F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/>
            <a:r>
              <a:rPr lang="en-US" altLang="ja-JP" sz="1600" dirty="0">
                <a:solidFill>
                  <a:prstClr val="white"/>
                </a:solidFill>
              </a:rPr>
              <a:t>Ⅱ</a:t>
            </a:r>
            <a:r>
              <a:rPr lang="ja-JP" altLang="en-US" sz="1600" dirty="0">
                <a:solidFill>
                  <a:prstClr val="white"/>
                </a:solidFill>
              </a:rPr>
              <a:t>　人口減少・</a:t>
            </a:r>
            <a:r>
              <a:rPr lang="en-US" altLang="ja-JP" sz="1600" dirty="0">
                <a:solidFill>
                  <a:prstClr val="white"/>
                </a:solidFill>
              </a:rPr>
              <a:t/>
            </a:r>
            <a:br>
              <a:rPr lang="en-US" altLang="ja-JP" sz="1600" dirty="0">
                <a:solidFill>
                  <a:prstClr val="white"/>
                </a:solidFill>
              </a:rPr>
            </a:br>
            <a:r>
              <a:rPr lang="ja-JP" altLang="en-US" sz="1600" dirty="0">
                <a:solidFill>
                  <a:prstClr val="white"/>
                </a:solidFill>
              </a:rPr>
              <a:t>超高齢社会でも持続可能な地域づくり</a:t>
            </a:r>
          </a:p>
        </p:txBody>
      </p:sp>
      <p:sp>
        <p:nvSpPr>
          <p:cNvPr id="15" name="円/楕円 9"/>
          <p:cNvSpPr>
            <a:spLocks/>
          </p:cNvSpPr>
          <p:nvPr/>
        </p:nvSpPr>
        <p:spPr>
          <a:xfrm>
            <a:off x="3159317" y="4656393"/>
            <a:ext cx="2772020" cy="162649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prstClr val="white"/>
                </a:solidFill>
              </a:rPr>
              <a:t>　</a:t>
            </a:r>
            <a:r>
              <a:rPr lang="ja-JP" altLang="en-US" sz="1600" dirty="0">
                <a:solidFill>
                  <a:prstClr val="white"/>
                </a:solidFill>
              </a:rPr>
              <a:t> </a:t>
            </a:r>
            <a:r>
              <a:rPr lang="en-US" altLang="ja-JP" sz="1600" dirty="0" smtClean="0">
                <a:solidFill>
                  <a:prstClr val="white"/>
                </a:solidFill>
              </a:rPr>
              <a:t>Ⅲ</a:t>
            </a:r>
            <a:r>
              <a:rPr lang="ja-JP" altLang="en-US" sz="1600" dirty="0">
                <a:solidFill>
                  <a:prstClr val="white"/>
                </a:solidFill>
              </a:rPr>
              <a:t>　東西二極の</a:t>
            </a:r>
            <a:endParaRPr lang="en-US" altLang="ja-JP" sz="1600" dirty="0">
              <a:solidFill>
                <a:prstClr val="white"/>
              </a:solidFill>
            </a:endParaRPr>
          </a:p>
          <a:p>
            <a:r>
              <a:rPr lang="ja-JP" altLang="en-US" sz="1600" dirty="0" smtClean="0">
                <a:solidFill>
                  <a:prstClr val="white"/>
                </a:solidFill>
              </a:rPr>
              <a:t> 　一極</a:t>
            </a:r>
            <a:r>
              <a:rPr lang="ja-JP" altLang="en-US" sz="1600" dirty="0">
                <a:solidFill>
                  <a:prstClr val="white"/>
                </a:solidFill>
              </a:rPr>
              <a:t>としての社会</a:t>
            </a:r>
            <a:r>
              <a:rPr lang="en-US" altLang="ja-JP" sz="1600" dirty="0">
                <a:solidFill>
                  <a:prstClr val="white"/>
                </a:solidFill>
              </a:rPr>
              <a:t/>
            </a:r>
            <a:br>
              <a:rPr lang="en-US" altLang="ja-JP" sz="1600" dirty="0">
                <a:solidFill>
                  <a:prstClr val="white"/>
                </a:solidFill>
              </a:rPr>
            </a:br>
            <a:r>
              <a:rPr lang="ja-JP" altLang="en-US" sz="1600" dirty="0" smtClean="0">
                <a:solidFill>
                  <a:prstClr val="white"/>
                </a:solidFill>
              </a:rPr>
              <a:t>　 経済</a:t>
            </a:r>
            <a:r>
              <a:rPr lang="ja-JP" altLang="en-US" sz="1600" dirty="0">
                <a:solidFill>
                  <a:prstClr val="white"/>
                </a:solidFill>
              </a:rPr>
              <a:t>構造の構築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FF94E7E-1DD1-44BC-8BDE-C3F06AC3BEF3}"/>
              </a:ext>
            </a:extLst>
          </p:cNvPr>
          <p:cNvSpPr/>
          <p:nvPr/>
        </p:nvSpPr>
        <p:spPr>
          <a:xfrm>
            <a:off x="234880" y="1003206"/>
            <a:ext cx="8657599" cy="142710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defRPr/>
            </a:pPr>
            <a:r>
              <a:rPr lang="ja-JP" altLang="en-US" sz="16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≪人口減少・超高齢社会に向けた基本的な視点≫　</a:t>
            </a:r>
            <a:endParaRPr lang="en-US" altLang="ja-JP" sz="16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〇出生率を向上させることにより人口減少傾向を抑制し、将来予想される人口構成を変えていく。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今後の人口減少・超高齢社会に的確に対応するため、若者・女性・高齢者・</a:t>
            </a:r>
            <a:r>
              <a:rPr lang="ja-JP" altLang="en-US" sz="1600" dirty="0" err="1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障がい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者などすべての人が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活躍できる持続可能な社会システムを再構築する。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〇都市としての経済機能や魅力を高め、活気あふれる「大阪」を実現する。</a:t>
            </a:r>
            <a:endParaRPr lang="en-US" altLang="ja-JP" sz="16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>
              <a:defRPr/>
            </a:pPr>
            <a:endParaRPr lang="en-US" altLang="ja-JP" sz="12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12900" y="573673"/>
            <a:ext cx="4356573" cy="367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■人口ビジョンの基本的な視点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4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005064"/>
            <a:ext cx="5202768" cy="226072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-27384"/>
            <a:ext cx="9144000" cy="6010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　</a:t>
            </a:r>
            <a:r>
              <a:rPr kumimoji="1"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総人口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0" y="560142"/>
            <a:ext cx="90902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■人口構成の推移①（</a:t>
            </a:r>
            <a:r>
              <a:rPr lang="en-US" altLang="ja-JP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2010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年⇒</a:t>
            </a:r>
            <a:r>
              <a:rPr lang="en-US" altLang="ja-JP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年⇒</a:t>
            </a:r>
            <a:r>
              <a:rPr lang="en-US" altLang="ja-JP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2040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kumimoji="1" lang="en-US" altLang="ja-JP" sz="2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0042CB-1CD5-44D2-A2BA-7097D425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125315C-5BDF-4B12-8E6A-B85C01E4A3BA}"/>
              </a:ext>
            </a:extLst>
          </p:cNvPr>
          <p:cNvSpPr/>
          <p:nvPr/>
        </p:nvSpPr>
        <p:spPr>
          <a:xfrm>
            <a:off x="259965" y="968292"/>
            <a:ext cx="8632515" cy="58477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○「団塊世代」と「団塊ジュニア世代」が順に高齢化していく一方、「団塊ジュニア世代」に続く“人口の波”　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が訪れなかったため、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今後全体として緩やかに減少していく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ことが見込まれる。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199" y="1656801"/>
            <a:ext cx="5163931" cy="224162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98076" y="174756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【2010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年、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2015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83087" y="4066593"/>
            <a:ext cx="1015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【2040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639471" y="2179610"/>
            <a:ext cx="1224136" cy="2304256"/>
          </a:xfrm>
          <a:prstGeom prst="straightConnector1">
            <a:avLst/>
          </a:prstGeom>
          <a:ln w="28575">
            <a:solidFill>
              <a:srgbClr val="FF33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935615" y="2251618"/>
            <a:ext cx="1224136" cy="2304255"/>
          </a:xfrm>
          <a:prstGeom prst="straightConnector1">
            <a:avLst/>
          </a:prstGeom>
          <a:ln w="28575">
            <a:solidFill>
              <a:srgbClr val="FF33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角丸四角形吹き出し 7"/>
          <p:cNvSpPr/>
          <p:nvPr/>
        </p:nvSpPr>
        <p:spPr>
          <a:xfrm>
            <a:off x="3127303" y="1610394"/>
            <a:ext cx="1152128" cy="444945"/>
          </a:xfrm>
          <a:prstGeom prst="wedgeRoundRectCallout">
            <a:avLst>
              <a:gd name="adj1" fmla="val 80499"/>
              <a:gd name="adj2" fmla="val 4326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団塊ジュニア</a:t>
            </a:r>
            <a:endParaRPr kumimoji="1" lang="ja-JP" altLang="en-US" sz="1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6209347" y="1610394"/>
            <a:ext cx="676672" cy="414194"/>
          </a:xfrm>
          <a:prstGeom prst="wedgeRoundRectCallout">
            <a:avLst>
              <a:gd name="adj1" fmla="val -89260"/>
              <a:gd name="adj2" fmla="val 711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団塊</a:t>
            </a:r>
            <a:endParaRPr kumimoji="1" lang="ja-JP" altLang="en-US" sz="1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8AA22E-FCB1-45B3-87A6-15F3CBAFE844}"/>
              </a:ext>
            </a:extLst>
          </p:cNvPr>
          <p:cNvSpPr txBox="1"/>
          <p:nvPr/>
        </p:nvSpPr>
        <p:spPr>
          <a:xfrm>
            <a:off x="251519" y="6367072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2010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年及び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2015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年は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総務省「国勢調査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」。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2040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は「大阪府人口ビジョン（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2016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月）」及び「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大阪府の将来推計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人口について（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月）」に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おける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大阪府の人口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推計（ケース２）</a:t>
            </a:r>
            <a:r>
              <a:rPr kumimoji="1" lang="ja-JP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。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7" y="2111995"/>
            <a:ext cx="8172402" cy="411178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27359FE-B473-4EB9-8706-3E7DAF5CD3ED}"/>
              </a:ext>
            </a:extLst>
          </p:cNvPr>
          <p:cNvSpPr/>
          <p:nvPr/>
        </p:nvSpPr>
        <p:spPr>
          <a:xfrm>
            <a:off x="0" y="-27384"/>
            <a:ext cx="9144000" cy="5807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　総人口</a:t>
            </a:r>
            <a:endParaRPr kumimoji="1"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573AB6C-46F2-4F33-894E-2B0BF5A50266}"/>
              </a:ext>
            </a:extLst>
          </p:cNvPr>
          <p:cNvSpPr/>
          <p:nvPr/>
        </p:nvSpPr>
        <p:spPr>
          <a:xfrm>
            <a:off x="0" y="526248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■人口構成の推移②</a:t>
            </a:r>
            <a:endParaRPr kumimoji="1" lang="en-US" altLang="ja-JP" sz="2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74500F6-736B-4749-B453-717DD8BD9955}"/>
              </a:ext>
            </a:extLst>
          </p:cNvPr>
          <p:cNvGrpSpPr/>
          <p:nvPr/>
        </p:nvGrpSpPr>
        <p:grpSpPr>
          <a:xfrm>
            <a:off x="3490250" y="2335343"/>
            <a:ext cx="2691863" cy="393202"/>
            <a:chOff x="3533825" y="3967565"/>
            <a:chExt cx="2643186" cy="372766"/>
          </a:xfrm>
        </p:grpSpPr>
        <p:sp>
          <p:nvSpPr>
            <p:cNvPr id="10" name="直線コネクタ 2">
              <a:extLst>
                <a:ext uri="{FF2B5EF4-FFF2-40B4-BE49-F238E27FC236}">
                  <a16:creationId xmlns:a16="http://schemas.microsoft.com/office/drawing/2014/main" id="{58D360D7-EC2D-4362-8780-DBA38169C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Meiryo UI"/>
                <a:ea typeface="Meiryo UI"/>
              </a:endParaRPr>
            </a:p>
          </p:txBody>
        </p:sp>
        <p:sp>
          <p:nvSpPr>
            <p:cNvPr id="11" name="直線コネクタ 4">
              <a:extLst>
                <a:ext uri="{FF2B5EF4-FFF2-40B4-BE49-F238E27FC236}">
                  <a16:creationId xmlns:a16="http://schemas.microsoft.com/office/drawing/2014/main" id="{8B74923F-DF3D-4220-8DCA-5112E7CFD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Meiryo UI"/>
                <a:ea typeface="Meiryo UI"/>
              </a:endParaRPr>
            </a:p>
          </p:txBody>
        </p:sp>
        <p:sp>
          <p:nvSpPr>
            <p:cNvPr id="12" name="テキスト ボックス 9">
              <a:extLst>
                <a:ext uri="{FF2B5EF4-FFF2-40B4-BE49-F238E27FC236}">
                  <a16:creationId xmlns:a16="http://schemas.microsoft.com/office/drawing/2014/main" id="{9D85C643-7D5C-42C0-8DCC-68F9FD031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dirty="0">
                <a:solidFill>
                  <a:prstClr val="black"/>
                </a:solidFill>
                <a:latin typeface="Arial" pitchFamily="34" charset="0"/>
                <a:cs typeface="ＭＳ Ｐゴシック" pitchFamily="50" charset="-128"/>
              </a:endParaRPr>
            </a:p>
          </p:txBody>
        </p:sp>
        <p:sp>
          <p:nvSpPr>
            <p:cNvPr id="13" name="テキスト ボックス 10">
              <a:extLst>
                <a:ext uri="{FF2B5EF4-FFF2-40B4-BE49-F238E27FC236}">
                  <a16:creationId xmlns:a16="http://schemas.microsoft.com/office/drawing/2014/main" id="{0C6DAB97-F552-4183-B1E2-E041F399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>
                <a:solidFill>
                  <a:prstClr val="black"/>
                </a:solidFill>
                <a:latin typeface="Arial" pitchFamily="34" charset="0"/>
                <a:cs typeface="ＭＳ Ｐゴシック" pitchFamily="50" charset="-128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9F4C17-DC0F-4657-91B7-3169EADB24E4}"/>
              </a:ext>
            </a:extLst>
          </p:cNvPr>
          <p:cNvSpPr txBox="1"/>
          <p:nvPr/>
        </p:nvSpPr>
        <p:spPr>
          <a:xfrm>
            <a:off x="3023843" y="6013692"/>
            <a:ext cx="592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　年少人口：</a:t>
            </a:r>
            <a:r>
              <a:rPr lang="en-US" altLang="ja-JP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0</a:t>
            </a:r>
            <a:r>
              <a:rPr lang="ja-JP" altLang="en-US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歳～</a:t>
            </a:r>
            <a:r>
              <a:rPr lang="en-US" altLang="ja-JP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14</a:t>
            </a:r>
            <a:r>
              <a:rPr lang="ja-JP" altLang="en-US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歳、生産年齢人口：生産活動の中心となる</a:t>
            </a:r>
            <a:r>
              <a:rPr lang="en-US" altLang="ja-JP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15</a:t>
            </a:r>
            <a:r>
              <a:rPr lang="ja-JP" altLang="en-US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歳～</a:t>
            </a:r>
            <a:r>
              <a:rPr lang="en-US" altLang="ja-JP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64</a:t>
            </a:r>
            <a:r>
              <a:rPr lang="ja-JP" altLang="en-US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歳、高齢者人口：</a:t>
            </a:r>
            <a:r>
              <a:rPr lang="en-US" altLang="ja-JP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65</a:t>
            </a:r>
            <a:r>
              <a:rPr lang="ja-JP" altLang="en-US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歳以上</a:t>
            </a:r>
            <a:endParaRPr lang="en-US" altLang="ja-JP" sz="9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  <a:p>
            <a:r>
              <a:rPr lang="en-US" altLang="ja-JP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　国勢調査の年齢不詳分は各年齢区分に按分</a:t>
            </a:r>
            <a:endParaRPr lang="en-US" altLang="ja-JP" sz="9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1AA308-0D05-443E-8136-2F3AAB58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5EED9AA-96F6-4885-AFA7-E0637D01A52D}"/>
              </a:ext>
            </a:extLst>
          </p:cNvPr>
          <p:cNvSpPr/>
          <p:nvPr/>
        </p:nvSpPr>
        <p:spPr>
          <a:xfrm>
            <a:off x="251520" y="906793"/>
            <a:ext cx="8640960" cy="1077218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○高齢者人口　 ：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232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万人（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2015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年）⇒　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271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万人（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2045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年）　約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16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％</a:t>
            </a:r>
            <a:r>
              <a:rPr lang="ja-JP" altLang="en-US" sz="1600" b="1" u="sng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増加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の見込み。</a:t>
            </a:r>
            <a:endParaRPr lang="en-US" altLang="ja-JP" sz="16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○生産年齢人口：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542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万人（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2015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年）⇒　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400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万人（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2045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年）　約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26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％</a:t>
            </a:r>
            <a:r>
              <a:rPr lang="ja-JP" altLang="en-US" sz="1600" b="1" u="sng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減少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の見込み。</a:t>
            </a:r>
            <a:endParaRPr lang="en-US" altLang="ja-JP" sz="16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○年少人口　　　：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110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万人（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2015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年）⇒　　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77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万人（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2045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年）　約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30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％</a:t>
            </a:r>
            <a:r>
              <a:rPr lang="ja-JP" altLang="en-US" sz="1600" b="1" u="sng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減少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の見込み。</a:t>
            </a:r>
            <a:endParaRPr lang="en-US" altLang="ja-JP" sz="16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○依然として、若い世代・親となり得る世代・主な働き手の世代の割合が減少傾向。</a:t>
            </a:r>
            <a:endParaRPr lang="en-US" altLang="ja-JP" sz="16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6732240" y="2335343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0152FABA-0855-4C66-83CC-4726EB7C526A}"/>
              </a:ext>
            </a:extLst>
          </p:cNvPr>
          <p:cNvSpPr/>
          <p:nvPr/>
        </p:nvSpPr>
        <p:spPr>
          <a:xfrm>
            <a:off x="5714256" y="2596593"/>
            <a:ext cx="1296144" cy="258536"/>
          </a:xfrm>
          <a:prstGeom prst="wedgeRoundRectCallout">
            <a:avLst>
              <a:gd name="adj1" fmla="val -44549"/>
              <a:gd name="adj2" fmla="val 19351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>
                <a:solidFill>
                  <a:srgbClr val="FF0000"/>
                </a:solidFill>
              </a:rPr>
              <a:t>500</a:t>
            </a:r>
            <a:r>
              <a:rPr kumimoji="1" lang="ja-JP" altLang="en-US" sz="1050" dirty="0">
                <a:solidFill>
                  <a:srgbClr val="FF0000"/>
                </a:solidFill>
              </a:rPr>
              <a:t>万人を割り込む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8AA22E-FCB1-45B3-87A6-15F3CBAFE844}"/>
              </a:ext>
            </a:extLst>
          </p:cNvPr>
          <p:cNvSpPr txBox="1"/>
          <p:nvPr/>
        </p:nvSpPr>
        <p:spPr>
          <a:xfrm>
            <a:off x="251519" y="6416879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2015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年までは総務省「国勢調査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」。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2020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年以降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は「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大阪府の将来推計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人口について（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月）」に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おける大阪府の人口推計（ケース２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）に基づく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 大阪府政策企画部推計。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5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27384"/>
            <a:ext cx="9144000" cy="615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　総人口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-2832" y="561812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地域によって異なる将来人口動向①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78AA22E-FCB1-45B3-87A6-15F3CBAFE844}"/>
              </a:ext>
            </a:extLst>
          </p:cNvPr>
          <p:cNvSpPr txBox="1"/>
          <p:nvPr/>
        </p:nvSpPr>
        <p:spPr>
          <a:xfrm>
            <a:off x="194935" y="6523338"/>
            <a:ext cx="8640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：内閣官房まち・ひと・しごと創生本部事務局「将来の人口動向等について」より抜粋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BEE71-D681-4A24-A753-CFB9C312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9" y="928439"/>
            <a:ext cx="7848872" cy="55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27384"/>
            <a:ext cx="9144000" cy="615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　総人口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-2832" y="561812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地域によって異なる将来人口動向②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BEE71-D681-4A24-A753-CFB9C312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A301A11-D686-4320-A71C-68DA37A7EEA7}"/>
              </a:ext>
            </a:extLst>
          </p:cNvPr>
          <p:cNvSpPr/>
          <p:nvPr/>
        </p:nvSpPr>
        <p:spPr>
          <a:xfrm>
            <a:off x="251519" y="923938"/>
            <a:ext cx="8640961" cy="1323439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○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2015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年を起点としたとき、大阪府の人口の減少段階は、</a:t>
            </a:r>
            <a:r>
              <a:rPr lang="ja-JP" altLang="en-US" sz="1600" b="1" u="sng" dirty="0" smtClean="0">
                <a:solidFill>
                  <a:prstClr val="black"/>
                </a:solidFill>
                <a:latin typeface="Meiryo UI"/>
                <a:ea typeface="Meiryo UI"/>
              </a:rPr>
              <a:t>老年人口増加、年少・生産年齢人口減少の「第１段階」。</a:t>
            </a:r>
            <a:endParaRPr lang="en-US" altLang="ja-JP" sz="1600" b="1" u="sng" dirty="0" smtClean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80000" indent="-457200" algn="just"/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〇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2015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年の人口を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100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とすると、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2045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年の総数は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85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</a:rPr>
              <a:t>、</a:t>
            </a:r>
            <a:r>
              <a:rPr lang="en-US" altLang="ja-JP" sz="1600" u="sng" dirty="0" smtClean="0">
                <a:solidFill>
                  <a:prstClr val="black"/>
                </a:solidFill>
                <a:latin typeface="Meiryo UI"/>
                <a:ea typeface="Meiryo UI"/>
              </a:rPr>
              <a:t>65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/>
                <a:ea typeface="Meiryo UI"/>
              </a:rPr>
              <a:t>歳以上（高齢者人口）は</a:t>
            </a:r>
            <a:r>
              <a:rPr lang="en-US" altLang="ja-JP" sz="1600" u="sng" dirty="0" smtClean="0">
                <a:solidFill>
                  <a:prstClr val="black"/>
                </a:solidFill>
                <a:latin typeface="Meiryo UI"/>
                <a:ea typeface="Meiryo UI"/>
              </a:rPr>
              <a:t>117</a:t>
            </a:r>
            <a:r>
              <a:rPr lang="ja-JP" altLang="en-US" sz="1600" dirty="0" err="1" smtClean="0">
                <a:solidFill>
                  <a:prstClr val="black"/>
                </a:solidFill>
                <a:latin typeface="Meiryo UI"/>
                <a:ea typeface="Meiryo UI"/>
              </a:rPr>
              <a:t>、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15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～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64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歳（生産年齢人口）は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74</a:t>
            </a:r>
            <a:r>
              <a:rPr lang="ja-JP" altLang="en-US" sz="1600" dirty="0" err="1" smtClean="0">
                <a:solidFill>
                  <a:prstClr val="black"/>
                </a:solidFill>
                <a:latin typeface="Meiryo UI"/>
                <a:ea typeface="Meiryo UI"/>
              </a:rPr>
              <a:t>、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０～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14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</a:rPr>
              <a:t>歳（年少人口）は</a:t>
            </a:r>
            <a:r>
              <a:rPr lang="en-US" altLang="ja-JP" sz="1600" dirty="0" smtClean="0">
                <a:solidFill>
                  <a:prstClr val="black"/>
                </a:solidFill>
                <a:latin typeface="Meiryo UI"/>
                <a:ea typeface="Meiryo UI"/>
              </a:rPr>
              <a:t>70</a:t>
            </a:r>
            <a:r>
              <a:rPr lang="ja-JP" altLang="en-US" sz="1600" dirty="0" err="1" smtClean="0">
                <a:solidFill>
                  <a:prstClr val="black"/>
                </a:solidFill>
                <a:latin typeface="Meiryo UI"/>
                <a:ea typeface="Meiryo UI"/>
              </a:rPr>
              <a:t>。</a:t>
            </a:r>
            <a:endParaRPr lang="en-US" altLang="ja-JP" sz="1600" dirty="0" smtClean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80000" indent="-457200" algn="just"/>
            <a:r>
              <a:rPr lang="ja-JP" altLang="en-US" sz="1600" dirty="0" smtClean="0">
                <a:latin typeface="Meiryo UI"/>
                <a:ea typeface="Meiryo UI"/>
                <a:cs typeface="Meiryo UI" panose="020B0604030504040204" pitchFamily="50" charset="-128"/>
              </a:rPr>
              <a:t>〇老年人口は</a:t>
            </a:r>
            <a:r>
              <a:rPr lang="en-US" altLang="ja-JP" sz="1600" dirty="0" smtClean="0">
                <a:latin typeface="Meiryo UI"/>
                <a:ea typeface="Meiryo UI"/>
                <a:cs typeface="Meiryo UI" panose="020B0604030504040204" pitchFamily="50" charset="-128"/>
              </a:rPr>
              <a:t>2045</a:t>
            </a:r>
            <a:r>
              <a:rPr lang="ja-JP" altLang="en-US" sz="1600" dirty="0" smtClean="0">
                <a:latin typeface="Meiryo UI"/>
                <a:ea typeface="Meiryo UI"/>
                <a:cs typeface="Meiryo UI" panose="020B0604030504040204" pitchFamily="50" charset="-128"/>
              </a:rPr>
              <a:t>年がピーク。その後、老年人口</a:t>
            </a:r>
            <a:r>
              <a:rPr lang="ja-JP" altLang="en-US" sz="1600" dirty="0" smtClean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が微減となる「第２段階」に入る見込み。</a:t>
            </a:r>
            <a:endParaRPr lang="en-US" altLang="ja-JP" sz="1600" dirty="0" smtClean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6" y="2426501"/>
            <a:ext cx="4523624" cy="30848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268" y="2426501"/>
            <a:ext cx="4523624" cy="308484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3" y="5512109"/>
            <a:ext cx="4527337" cy="92278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227" y="5511344"/>
            <a:ext cx="4561773" cy="92278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8AA22E-FCB1-45B3-87A6-15F3CBAFE844}"/>
              </a:ext>
            </a:extLst>
          </p:cNvPr>
          <p:cNvSpPr txBox="1"/>
          <p:nvPr/>
        </p:nvSpPr>
        <p:spPr>
          <a:xfrm>
            <a:off x="251519" y="6416879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2015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年は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総務省「国勢調査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」。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2020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年以降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は「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大阪府の将来推計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人口について（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月）」に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おける大阪府の人口推計（ケース２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）に基づく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大阪府政策企画部推計。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9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5" y="1933007"/>
            <a:ext cx="8772904" cy="419441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5690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　総人口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A3F733-C15A-4BB7-A7DA-670067D40308}"/>
              </a:ext>
            </a:extLst>
          </p:cNvPr>
          <p:cNvSpPr/>
          <p:nvPr/>
        </p:nvSpPr>
        <p:spPr>
          <a:xfrm>
            <a:off x="-36004" y="542323"/>
            <a:ext cx="90719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■人口構成の推移③</a:t>
            </a:r>
            <a:endParaRPr kumimoji="1" lang="en-US" altLang="ja-JP" sz="2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593B7CE-1C77-453C-B470-728372AB64FD}"/>
              </a:ext>
            </a:extLst>
          </p:cNvPr>
          <p:cNvGrpSpPr/>
          <p:nvPr/>
        </p:nvGrpSpPr>
        <p:grpSpPr>
          <a:xfrm>
            <a:off x="3563869" y="1988762"/>
            <a:ext cx="2691863" cy="393202"/>
            <a:chOff x="3533825" y="3967565"/>
            <a:chExt cx="2643186" cy="372766"/>
          </a:xfrm>
        </p:grpSpPr>
        <p:sp>
          <p:nvSpPr>
            <p:cNvPr id="11" name="直線コネクタ 2">
              <a:extLst>
                <a:ext uri="{FF2B5EF4-FFF2-40B4-BE49-F238E27FC236}">
                  <a16:creationId xmlns:a16="http://schemas.microsoft.com/office/drawing/2014/main" id="{69BB8EF1-F1E4-43A7-A6A0-FC736A371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Meiryo UI"/>
                <a:ea typeface="Meiryo UI"/>
              </a:endParaRPr>
            </a:p>
          </p:txBody>
        </p:sp>
        <p:sp>
          <p:nvSpPr>
            <p:cNvPr id="12" name="直線コネクタ 4">
              <a:extLst>
                <a:ext uri="{FF2B5EF4-FFF2-40B4-BE49-F238E27FC236}">
                  <a16:creationId xmlns:a16="http://schemas.microsoft.com/office/drawing/2014/main" id="{7034CCED-9B2E-443E-B9C2-30A56317B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Meiryo UI"/>
                <a:ea typeface="Meiryo UI"/>
              </a:endParaRPr>
            </a:p>
          </p:txBody>
        </p:sp>
        <p:sp>
          <p:nvSpPr>
            <p:cNvPr id="13" name="テキスト ボックス 9">
              <a:extLst>
                <a:ext uri="{FF2B5EF4-FFF2-40B4-BE49-F238E27FC236}">
                  <a16:creationId xmlns:a16="http://schemas.microsoft.com/office/drawing/2014/main" id="{CDB0F206-4A6E-444C-A8F6-B9C8E429B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dirty="0">
                <a:solidFill>
                  <a:prstClr val="black"/>
                </a:solidFill>
                <a:latin typeface="Arial" pitchFamily="34" charset="0"/>
                <a:cs typeface="ＭＳ Ｐゴシック" pitchFamily="50" charset="-128"/>
              </a:endParaRPr>
            </a:p>
          </p:txBody>
        </p:sp>
        <p:sp>
          <p:nvSpPr>
            <p:cNvPr id="14" name="テキスト ボックス 10">
              <a:extLst>
                <a:ext uri="{FF2B5EF4-FFF2-40B4-BE49-F238E27FC236}">
                  <a16:creationId xmlns:a16="http://schemas.microsoft.com/office/drawing/2014/main" id="{08D7DC5E-1934-464D-807F-37957731D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>
                <a:solidFill>
                  <a:prstClr val="black"/>
                </a:solidFill>
                <a:latin typeface="Arial" pitchFamily="34" charset="0"/>
                <a:cs typeface="ＭＳ Ｐゴシック" pitchFamily="50" charset="-128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BB657B8-0406-406C-BBE3-9CE7D2CF89F1}"/>
              </a:ext>
            </a:extLst>
          </p:cNvPr>
          <p:cNvSpPr txBox="1"/>
          <p:nvPr/>
        </p:nvSpPr>
        <p:spPr>
          <a:xfrm>
            <a:off x="3168352" y="6031189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　年少人口：</a:t>
            </a:r>
            <a:r>
              <a:rPr lang="en-US" altLang="ja-JP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0</a:t>
            </a:r>
            <a:r>
              <a:rPr lang="ja-JP" altLang="en-US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歳～</a:t>
            </a:r>
            <a:r>
              <a:rPr lang="en-US" altLang="ja-JP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14</a:t>
            </a:r>
            <a:r>
              <a:rPr lang="ja-JP" altLang="en-US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歳、生産年齢人口：生産活動の中心となる</a:t>
            </a:r>
            <a:r>
              <a:rPr lang="en-US" altLang="ja-JP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15</a:t>
            </a:r>
            <a:r>
              <a:rPr lang="ja-JP" altLang="en-US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歳～</a:t>
            </a:r>
            <a:r>
              <a:rPr lang="en-US" altLang="ja-JP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64</a:t>
            </a:r>
            <a:r>
              <a:rPr lang="ja-JP" altLang="en-US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歳、高齢者人口：</a:t>
            </a:r>
            <a:r>
              <a:rPr lang="en-US" altLang="ja-JP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65</a:t>
            </a:r>
            <a:r>
              <a:rPr lang="ja-JP" altLang="en-US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歳以上</a:t>
            </a:r>
            <a:endParaRPr lang="en-US" altLang="ja-JP" sz="9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  <a:p>
            <a:r>
              <a:rPr lang="en-US" altLang="ja-JP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　国勢調査の年齢不詳分は各年齢区分に按分</a:t>
            </a:r>
            <a:endParaRPr lang="en-US" altLang="ja-JP" sz="900" dirty="0">
              <a:solidFill>
                <a:prstClr val="black"/>
              </a:solidFill>
              <a:latin typeface="Meiryo UI"/>
              <a:ea typeface="Meiryo UI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80B44C-9460-403F-BDAA-D989E12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67173"/>
            <a:ext cx="2133600" cy="365125"/>
          </a:xfrm>
        </p:spPr>
        <p:txBody>
          <a:bodyPr/>
          <a:lstStyle/>
          <a:p>
            <a:fld id="{468D009E-D4C7-489C-ACD0-30498F6D6B59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FB2D8D3-E9ED-4522-B8EC-848A0094962D}"/>
              </a:ext>
            </a:extLst>
          </p:cNvPr>
          <p:cNvSpPr/>
          <p:nvPr/>
        </p:nvSpPr>
        <p:spPr>
          <a:xfrm>
            <a:off x="251520" y="881554"/>
            <a:ext cx="8640960" cy="830997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  <a:cs typeface="Meiryo UI" panose="020B0604030504040204" pitchFamily="50" charset="-128"/>
              </a:rPr>
              <a:t>○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</a:rPr>
              <a:t>高齢者人口の割合　 ：年々増加し、</a:t>
            </a:r>
            <a:r>
              <a:rPr lang="en-US" altLang="ja-JP" sz="1600" dirty="0">
                <a:solidFill>
                  <a:prstClr val="black"/>
                </a:solidFill>
                <a:latin typeface="Meiryo UI"/>
                <a:ea typeface="Meiryo UI"/>
              </a:rPr>
              <a:t>2045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</a:rPr>
              <a:t>年には</a:t>
            </a:r>
            <a:r>
              <a:rPr lang="ja-JP" altLang="en-US" sz="1600" b="1" u="sng" dirty="0">
                <a:latin typeface="Meiryo UI"/>
                <a:ea typeface="Meiryo UI"/>
              </a:rPr>
              <a:t>全体の</a:t>
            </a:r>
            <a:r>
              <a:rPr lang="en-US" altLang="ja-JP" sz="1600" b="1" u="sng" dirty="0">
                <a:latin typeface="Meiryo UI"/>
                <a:ea typeface="Meiryo UI"/>
              </a:rPr>
              <a:t>3</a:t>
            </a:r>
            <a:r>
              <a:rPr lang="ja-JP" altLang="en-US" sz="1600" b="1" u="sng" dirty="0">
                <a:latin typeface="Meiryo UI"/>
                <a:ea typeface="Meiryo UI"/>
              </a:rPr>
              <a:t>分の</a:t>
            </a:r>
            <a:r>
              <a:rPr lang="en-US" altLang="ja-JP" sz="1600" b="1" u="sng" dirty="0">
                <a:latin typeface="Meiryo UI"/>
                <a:ea typeface="Meiryo UI"/>
              </a:rPr>
              <a:t>1</a:t>
            </a:r>
            <a:r>
              <a:rPr lang="ja-JP" altLang="en-US" sz="1600" b="1" u="sng" dirty="0">
                <a:latin typeface="Meiryo UI"/>
                <a:ea typeface="Meiryo UI"/>
              </a:rPr>
              <a:t>を超える</a:t>
            </a:r>
            <a:r>
              <a:rPr lang="en-US" altLang="ja-JP" sz="1600" dirty="0">
                <a:latin typeface="Meiryo UI"/>
                <a:ea typeface="Meiryo UI"/>
              </a:rPr>
              <a:t>36.2</a:t>
            </a:r>
            <a:r>
              <a:rPr lang="ja-JP" altLang="en-US" sz="1600" dirty="0">
                <a:latin typeface="Meiryo UI"/>
                <a:ea typeface="Meiryo UI"/>
              </a:rPr>
              <a:t>％を占める見込み。</a:t>
            </a:r>
            <a:endParaRPr lang="en-US" altLang="ja-JP" sz="1600" dirty="0">
              <a:latin typeface="Meiryo UI"/>
              <a:ea typeface="Meiryo UI"/>
            </a:endParaRPr>
          </a:p>
          <a:p>
            <a:pPr marL="180000" indent="-457200" algn="just"/>
            <a:r>
              <a:rPr lang="ja-JP" altLang="en-US" sz="1600" dirty="0">
                <a:latin typeface="Meiryo UI"/>
                <a:ea typeface="Meiryo UI"/>
              </a:rPr>
              <a:t>○生産年齢人口の割合：年々減少し、</a:t>
            </a:r>
            <a:r>
              <a:rPr lang="en-US" altLang="ja-JP" sz="1600" dirty="0">
                <a:latin typeface="Meiryo UI"/>
                <a:ea typeface="Meiryo UI"/>
              </a:rPr>
              <a:t>2045</a:t>
            </a:r>
            <a:r>
              <a:rPr lang="ja-JP" altLang="en-US" sz="1600" dirty="0">
                <a:latin typeface="Meiryo UI"/>
                <a:ea typeface="Meiryo UI"/>
              </a:rPr>
              <a:t>年には</a:t>
            </a:r>
            <a:r>
              <a:rPr lang="ja-JP" altLang="en-US" sz="1600" b="1" u="sng" dirty="0">
                <a:latin typeface="Meiryo UI"/>
                <a:ea typeface="Meiryo UI"/>
              </a:rPr>
              <a:t>全体の半数程度</a:t>
            </a:r>
            <a:r>
              <a:rPr lang="ja-JP" altLang="en-US" sz="1600" dirty="0">
                <a:latin typeface="Meiryo UI"/>
                <a:ea typeface="Meiryo UI"/>
              </a:rPr>
              <a:t>の</a:t>
            </a:r>
            <a:r>
              <a:rPr lang="en-US" altLang="ja-JP" sz="1600" dirty="0">
                <a:latin typeface="Meiryo UI"/>
                <a:ea typeface="Meiryo UI"/>
              </a:rPr>
              <a:t>53.5</a:t>
            </a:r>
            <a:r>
              <a:rPr lang="ja-JP" altLang="en-US" sz="1600" dirty="0">
                <a:latin typeface="Meiryo UI"/>
                <a:ea typeface="Meiryo UI"/>
              </a:rPr>
              <a:t>％</a:t>
            </a:r>
            <a:r>
              <a:rPr lang="ja-JP" altLang="en-US" sz="1600" b="1" u="sng" dirty="0">
                <a:latin typeface="Meiryo UI"/>
                <a:ea typeface="Meiryo UI"/>
              </a:rPr>
              <a:t>まで減少</a:t>
            </a:r>
            <a:r>
              <a:rPr lang="ja-JP" altLang="en-US" sz="1600" dirty="0">
                <a:latin typeface="Meiryo UI"/>
                <a:ea typeface="Meiryo UI"/>
              </a:rPr>
              <a:t>する見込み。</a:t>
            </a:r>
            <a:endParaRPr lang="en-US" altLang="ja-JP" sz="1600" dirty="0">
              <a:latin typeface="Meiryo UI"/>
              <a:ea typeface="Meiryo UI"/>
            </a:endParaRPr>
          </a:p>
          <a:p>
            <a:pPr marL="180000" indent="-457200" algn="just"/>
            <a:r>
              <a:rPr lang="ja-JP" altLang="en-US" sz="1600" dirty="0">
                <a:latin typeface="Meiryo UI"/>
                <a:ea typeface="Meiryo UI"/>
              </a:rPr>
              <a:t>○年少人口の割合　　　：年々減少し、</a:t>
            </a:r>
            <a:r>
              <a:rPr lang="en-US" altLang="ja-JP" sz="1600" dirty="0">
                <a:latin typeface="Meiryo UI"/>
                <a:ea typeface="Meiryo UI"/>
              </a:rPr>
              <a:t>2045</a:t>
            </a:r>
            <a:r>
              <a:rPr lang="ja-JP" altLang="en-US" sz="1600" dirty="0">
                <a:latin typeface="Meiryo UI"/>
                <a:ea typeface="Meiryo UI"/>
              </a:rPr>
              <a:t>年には</a:t>
            </a:r>
            <a:r>
              <a:rPr lang="ja-JP" altLang="en-US" sz="1600" b="1" u="sng" dirty="0">
                <a:latin typeface="Meiryo UI"/>
                <a:ea typeface="Meiryo UI"/>
              </a:rPr>
              <a:t>全体の１割程度にまで減少</a:t>
            </a:r>
            <a:r>
              <a:rPr lang="ja-JP" altLang="en-US" sz="1600" dirty="0">
                <a:latin typeface="Meiryo UI"/>
                <a:ea typeface="Meiryo UI"/>
              </a:rPr>
              <a:t>する見込み</a:t>
            </a:r>
            <a:r>
              <a:rPr lang="ja-JP" altLang="en-US" sz="1600" dirty="0">
                <a:solidFill>
                  <a:prstClr val="black"/>
                </a:solidFill>
                <a:latin typeface="Meiryo UI"/>
                <a:ea typeface="Meiryo UI"/>
              </a:rPr>
              <a:t>。</a:t>
            </a:r>
            <a:endParaRPr lang="en-US" altLang="ja-JP" sz="160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8AA22E-FCB1-45B3-87A6-15F3CBAFE844}"/>
              </a:ext>
            </a:extLst>
          </p:cNvPr>
          <p:cNvSpPr txBox="1"/>
          <p:nvPr/>
        </p:nvSpPr>
        <p:spPr>
          <a:xfrm>
            <a:off x="251519" y="6416879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出典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2015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年までは総務省「国勢調査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」。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2020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年以降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は「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大阪府の将来推計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人口について（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月）」に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おける大阪府の人口推計（ケース２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）に基づく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大阪府政策企画部推計。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3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10675</TotalTime>
  <Words>3520</Words>
  <Application>Microsoft Office PowerPoint</Application>
  <PresentationFormat>画面に合わせる (4:3)</PresentationFormat>
  <Paragraphs>573</Paragraphs>
  <Slides>46</Slides>
  <Notes>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46</vt:i4>
      </vt:variant>
    </vt:vector>
  </HeadingPairs>
  <TitlesOfParts>
    <vt:vector size="61" baseType="lpstr">
      <vt:lpstr>HG丸ｺﾞｼｯｸM-PRO</vt:lpstr>
      <vt:lpstr>Malgun Gothic</vt:lpstr>
      <vt:lpstr>Meiryo UI</vt:lpstr>
      <vt:lpstr>ＭＳ Ｐゴシック</vt:lpstr>
      <vt:lpstr>MS UI Gothic</vt:lpstr>
      <vt:lpstr>ＭＳ ゴシック</vt:lpstr>
      <vt:lpstr>ＭＳ 明朝</vt:lpstr>
      <vt:lpstr>新細明體</vt:lpstr>
      <vt:lpstr>游ゴシック</vt:lpstr>
      <vt:lpstr>Arial</vt:lpstr>
      <vt:lpstr>Calibri</vt:lpstr>
      <vt:lpstr>Century</vt:lpstr>
      <vt:lpstr>Times New Roman</vt:lpstr>
      <vt:lpstr>Office ​​テーマ</vt:lpstr>
      <vt:lpstr>6_Office ​​テーマ</vt:lpstr>
      <vt:lpstr> 大阪府人口ビジョン策定後の 人口動向等の整理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大阪府庁</dc:creator>
  <cp:lastModifiedBy>河瀬　庸平</cp:lastModifiedBy>
  <cp:revision>718</cp:revision>
  <cp:lastPrinted>2019-07-26T09:51:39Z</cp:lastPrinted>
  <dcterms:created xsi:type="dcterms:W3CDTF">2013-09-30T02:18:00Z</dcterms:created>
  <dcterms:modified xsi:type="dcterms:W3CDTF">2019-08-16T03:13:17Z</dcterms:modified>
</cp:coreProperties>
</file>