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2.xml" ContentType="application/vnd.openxmlformats-officedocument.drawingml.chartshapes+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rawings/drawing3.xml" ContentType="application/vnd.openxmlformats-officedocument.drawingml.chartshapes+xml"/>
  <Override PartName="/ppt/charts/chart4.xml" ContentType="application/vnd.openxmlformats-officedocument.drawingml.chart+xml"/>
  <Override PartName="/ppt/drawings/drawing4.xml" ContentType="application/vnd.openxmlformats-officedocument.drawingml.chartshape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notesSlides/notesSlide14.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9.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drawings/drawing5.xml" ContentType="application/vnd.openxmlformats-officedocument.drawingml.chartshapes+xml"/>
  <Override PartName="/ppt/charts/chart10.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1.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5.xml" ContentType="application/vnd.openxmlformats-officedocument.themeOverride+xml"/>
  <Override PartName="/ppt/charts/chart12.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6.xml" ContentType="application/vnd.openxmlformats-officedocument.themeOverride+xml"/>
  <Override PartName="/ppt/drawings/drawing6.xml" ContentType="application/vnd.openxmlformats-officedocument.drawingml.chartshapes+xml"/>
  <Override PartName="/ppt/notesSlides/notesSlide21.xml" ContentType="application/vnd.openxmlformats-officedocument.presentationml.notesSlide+xml"/>
  <Override PartName="/ppt/charts/chart13.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4.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7.xml" ContentType="application/vnd.openxmlformats-officedocument.themeOverride+xml"/>
  <Override PartName="/ppt/charts/chart15.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6.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7.xml" ContentType="application/vnd.openxmlformats-officedocument.drawingml.chart+xml"/>
  <Override PartName="/ppt/charts/style11.xml" ContentType="application/vnd.ms-office.chartstyle+xml"/>
  <Override PartName="/ppt/charts/colors1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removePersonalInfoOnSave="1" saveSubsetFonts="1">
  <p:sldMasterIdLst>
    <p:sldMasterId id="2147483648" r:id="rId1"/>
  </p:sldMasterIdLst>
  <p:notesMasterIdLst>
    <p:notesMasterId r:id="rId77"/>
  </p:notesMasterIdLst>
  <p:handoutMasterIdLst>
    <p:handoutMasterId r:id="rId78"/>
  </p:handoutMasterIdLst>
  <p:sldIdLst>
    <p:sldId id="358" r:id="rId2"/>
    <p:sldId id="715" r:id="rId3"/>
    <p:sldId id="716" r:id="rId4"/>
    <p:sldId id="723" r:id="rId5"/>
    <p:sldId id="724" r:id="rId6"/>
    <p:sldId id="725" r:id="rId7"/>
    <p:sldId id="726" r:id="rId8"/>
    <p:sldId id="798" r:id="rId9"/>
    <p:sldId id="728" r:id="rId10"/>
    <p:sldId id="828" r:id="rId11"/>
    <p:sldId id="727" r:id="rId12"/>
    <p:sldId id="821" r:id="rId13"/>
    <p:sldId id="822" r:id="rId14"/>
    <p:sldId id="823" r:id="rId15"/>
    <p:sldId id="824" r:id="rId16"/>
    <p:sldId id="825" r:id="rId17"/>
    <p:sldId id="834" r:id="rId18"/>
    <p:sldId id="813" r:id="rId19"/>
    <p:sldId id="841" r:id="rId20"/>
    <p:sldId id="777" r:id="rId21"/>
    <p:sldId id="838" r:id="rId22"/>
    <p:sldId id="733" r:id="rId23"/>
    <p:sldId id="814" r:id="rId24"/>
    <p:sldId id="835" r:id="rId25"/>
    <p:sldId id="836" r:id="rId26"/>
    <p:sldId id="837" r:id="rId27"/>
    <p:sldId id="833" r:id="rId28"/>
    <p:sldId id="826" r:id="rId29"/>
    <p:sldId id="764" r:id="rId30"/>
    <p:sldId id="588" r:id="rId31"/>
    <p:sldId id="789" r:id="rId32"/>
    <p:sldId id="790" r:id="rId33"/>
    <p:sldId id="465" r:id="rId34"/>
    <p:sldId id="591" r:id="rId35"/>
    <p:sldId id="467" r:id="rId36"/>
    <p:sldId id="765" r:id="rId37"/>
    <p:sldId id="469" r:id="rId38"/>
    <p:sldId id="593" r:id="rId39"/>
    <p:sldId id="471" r:id="rId40"/>
    <p:sldId id="847" r:id="rId41"/>
    <p:sldId id="829" r:id="rId42"/>
    <p:sldId id="766" r:id="rId43"/>
    <p:sldId id="579" r:id="rId44"/>
    <p:sldId id="476" r:id="rId45"/>
    <p:sldId id="842" r:id="rId46"/>
    <p:sldId id="477" r:id="rId47"/>
    <p:sldId id="596" r:id="rId48"/>
    <p:sldId id="770" r:id="rId49"/>
    <p:sldId id="767" r:id="rId50"/>
    <p:sldId id="598" r:id="rId51"/>
    <p:sldId id="599" r:id="rId52"/>
    <p:sldId id="600" r:id="rId53"/>
    <p:sldId id="601" r:id="rId54"/>
    <p:sldId id="768" r:id="rId55"/>
    <p:sldId id="603" r:id="rId56"/>
    <p:sldId id="840" r:id="rId57"/>
    <p:sldId id="791" r:id="rId58"/>
    <p:sldId id="605" r:id="rId59"/>
    <p:sldId id="845" r:id="rId60"/>
    <p:sldId id="846" r:id="rId61"/>
    <p:sldId id="792" r:id="rId62"/>
    <p:sldId id="843" r:id="rId63"/>
    <p:sldId id="610" r:id="rId64"/>
    <p:sldId id="611" r:id="rId65"/>
    <p:sldId id="612" r:id="rId66"/>
    <p:sldId id="614" r:id="rId67"/>
    <p:sldId id="769" r:id="rId68"/>
    <p:sldId id="616" r:id="rId69"/>
    <p:sldId id="617" r:id="rId70"/>
    <p:sldId id="786" r:id="rId71"/>
    <p:sldId id="619" r:id="rId72"/>
    <p:sldId id="620" r:id="rId73"/>
    <p:sldId id="844" r:id="rId74"/>
    <p:sldId id="794" r:id="rId75"/>
    <p:sldId id="703" r:id="rId76"/>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D3FC"/>
    <a:srgbClr val="5BD078"/>
    <a:srgbClr val="00B0F0"/>
    <a:srgbClr val="52F446"/>
    <a:srgbClr val="4AD679"/>
    <a:srgbClr val="FF9900"/>
    <a:srgbClr val="7FD13B"/>
    <a:srgbClr val="37A9FF"/>
    <a:srgbClr val="FFCC00"/>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809" autoAdjust="0"/>
    <p:restoredTop sz="91171" autoAdjust="0"/>
  </p:normalViewPr>
  <p:slideViewPr>
    <p:cSldViewPr>
      <p:cViewPr varScale="1">
        <p:scale>
          <a:sx n="68" d="100"/>
          <a:sy n="68" d="100"/>
        </p:scale>
        <p:origin x="822" y="60"/>
      </p:cViewPr>
      <p:guideLst>
        <p:guide orient="horz" pos="2160"/>
        <p:guide pos="2880"/>
      </p:guideLst>
    </p:cSldViewPr>
  </p:slideViewPr>
  <p:outlineViewPr>
    <p:cViewPr>
      <p:scale>
        <a:sx n="33" d="100"/>
        <a:sy n="33" d="100"/>
      </p:scale>
      <p:origin x="0" y="-1740"/>
    </p:cViewPr>
  </p:outlineViewPr>
  <p:notesTextViewPr>
    <p:cViewPr>
      <p:scale>
        <a:sx n="1" d="1"/>
        <a:sy n="1" d="1"/>
      </p:scale>
      <p:origin x="0" y="0"/>
    </p:cViewPr>
  </p:notesTextViewPr>
  <p:sorterViewPr>
    <p:cViewPr>
      <p:scale>
        <a:sx n="200" d="100"/>
        <a:sy n="200" d="100"/>
      </p:scale>
      <p:origin x="0" y="-44604"/>
    </p:cViewPr>
  </p:sorterViewPr>
  <p:notesViewPr>
    <p:cSldViewPr>
      <p:cViewPr varScale="1">
        <p:scale>
          <a:sx n="50" d="100"/>
          <a:sy n="50" d="100"/>
        </p:scale>
        <p:origin x="2976" y="6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YamabeY\AppData\Local\Microsoft\Windows\INetCache\Content.Outlook\6D6U6HGY\&#12304;&#20803;&#12487;&#12540;&#12479;&#12305;&#12452;&#12531;&#12496;&#12454;&#12531;&#12489;.xlsx" TargetMode="External"/></Relationships>
</file>

<file path=ppt/charts/_rels/chart10.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5.xml"/><Relationship Id="rId1" Type="http://schemas.microsoft.com/office/2011/relationships/chartStyle" Target="style5.xml"/></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file:///\\G0000sv0ns101\d11529$\doc\02_&#20107;&#26989;&#25512;&#36914;\80_&#20491;&#20154;\R2_&#20107;&#26989;&#25512;&#36914;&#35506;&#65288;&#20491;&#20154;&#65289;\09_&#37428;&#27704;&#20027;&#20107;\&#23529;&#35696;&#20250;\&#12414;&#12385;&#12402;&#12392;&#12375;&#12372;&#12392;\05&#36039;&#26009;&#12389;&#12367;&#12426;\2-3-4-1-2&#24615;&#29359;&#32618;&#9675;\&#28168;&#12415;&#12288;&#24615;&#29359;&#32618;&#12398;&#35469;&#30693;&#20214;&#25968;.xlsx" TargetMode="External"/></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7.xml"/><Relationship Id="rId1" Type="http://schemas.microsoft.com/office/2011/relationships/chartStyle" Target="style7.xml"/><Relationship Id="rId5" Type="http://schemas.openxmlformats.org/officeDocument/2006/relationships/chartUserShapes" Target="../drawings/drawing6.xml"/><Relationship Id="rId4" Type="http://schemas.openxmlformats.org/officeDocument/2006/relationships/oleObject" Target="file:///\\G0000sv0ns101\d11529$\doc\02_&#20107;&#26989;&#25512;&#36914;\80_&#20491;&#20154;\R2_&#20107;&#26989;&#25512;&#36914;&#35506;&#65288;&#20491;&#20154;&#65289;\09_&#37428;&#27704;&#20027;&#20107;\&#23529;&#35696;&#20250;\&#12414;&#12385;&#12402;&#12392;&#12375;&#12372;&#12392;\05&#36039;&#26009;&#12389;&#12367;&#12426;\2-3-4-1-1&#29305;&#27530;&#35408;&#27450;&#9675;\&#28168;&#12415;&#12288;&#29305;&#27530;&#35408;&#27450;&#12398;&#35469;&#30693;&#20214;&#25968;.xlsx" TargetMode="External"/></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______6.xlsx"/></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file:///\\G0000sv0ns101\d11529$\doc\02_&#20107;&#26989;&#25512;&#36914;\80_&#20491;&#20154;\R2_&#20107;&#26989;&#25512;&#36914;&#35506;&#65288;&#20491;&#20154;&#65289;\09_&#37428;&#27704;&#20027;&#20107;\&#23529;&#35696;&#20250;\&#12414;&#12385;&#12402;&#12392;&#12375;&#12372;&#12392;\05&#36039;&#26009;&#12389;&#12367;&#12426;\2-3-5-1-2&#28023;&#22806;&#36914;&#20986;&#20225;&#26989;&#25968;&#12398;&#25512;&#31227;&#9675;\&#28168;&#12415;&#12288;&#28023;&#22806;&#36914;&#20986;&#20225;&#26989;&#25968;&#12398;&#25512;&#31227;.xlsx" TargetMode="External"/></Relationships>
</file>

<file path=ppt/charts/_rels/chart15.xml.rels><?xml version="1.0" encoding="UTF-8" standalone="yes"?>
<Relationships xmlns="http://schemas.openxmlformats.org/package/2006/relationships"><Relationship Id="rId3" Type="http://schemas.openxmlformats.org/officeDocument/2006/relationships/oleObject" Target="file:///C:\Users\OkudaHik\AppData\Local\Temp\Temp2_industry-globalmarket_20190829.zip\industry-globalmarket_20190829\&#20225;&#26989;&#27963;&#21205;_&#28023;&#22806;&#21462;&#24341;_&#28023;&#22806;&#12408;&#12398;&#20225;&#26989;&#36914;&#20986;&#21205;&#21521;_&#37117;&#36947;&#24220;&#30476;_&#20840;&#29987;&#26989;_&#22269;&#12539;&#22320;&#22495;&#21029;.csv" TargetMode="External"/><Relationship Id="rId2" Type="http://schemas.microsoft.com/office/2011/relationships/chartColorStyle" Target="colors9.xml"/><Relationship Id="rId1" Type="http://schemas.microsoft.com/office/2011/relationships/chartStyle" Target="style9.xml"/></Relationships>
</file>

<file path=ppt/charts/_rels/chart16.xml.rels><?xml version="1.0" encoding="UTF-8" standalone="yes"?>
<Relationships xmlns="http://schemas.openxmlformats.org/package/2006/relationships"><Relationship Id="rId3" Type="http://schemas.openxmlformats.org/officeDocument/2006/relationships/oleObject" Target="file:///\\10.19.145.21\share\01_&#20107;&#26989;&#25512;&#36914;&#12464;&#12523;&#12540;&#12503;\51._&#22320;&#26041;&#21109;&#29983;\H31&#12304;&#22320;&#26041;&#21109;&#29983;&#12305;&#38306;&#20418;\04%20&#12414;&#12385;&#12539;&#12402;&#12392;&#12539;&#12375;&#12372;&#12392;&#21109;&#29983;&#25512;&#36914;&#23529;&#35696;&#20250;\04%20&#31532;2&#22238;&#23529;&#35696;&#20250;\99%20&#20316;&#26989;&#29992;\&#12487;&#12540;&#12479;&#38306;&#20418;\U&#12479;&#12540;&#12531;&#12375;&#12383;&#12356;&#29702;&#30001;&#12539;&#12375;&#12394;&#12356;&#29702;&#30001;.xlsx" TargetMode="External"/><Relationship Id="rId2" Type="http://schemas.microsoft.com/office/2011/relationships/chartColorStyle" Target="colors10.xml"/><Relationship Id="rId1" Type="http://schemas.microsoft.com/office/2011/relationships/chartStyle" Target="style10.xml"/></Relationships>
</file>

<file path=ppt/charts/_rels/chart17.xml.rels><?xml version="1.0" encoding="UTF-8" standalone="yes"?>
<Relationships xmlns="http://schemas.openxmlformats.org/package/2006/relationships"><Relationship Id="rId3" Type="http://schemas.openxmlformats.org/officeDocument/2006/relationships/oleObject" Target="file:///\\G0000sv0ns101\d11529$\doc\02_&#20107;&#26989;&#25512;&#36914;\00_&#20849;&#36890;\&#22320;&#26041;&#21109;&#29983;\02&#26368;&#32066;&#30906;&#35469;&#29992;&#20250;&#35696;&#36039;&#26009;&#65288;3&#26376;10&#26085;&#65289;\030322&#21508;&#35506;&#26368;&#32066;&#35519;&#25972;&#20381;&#38972;\&#35251;&#20809;&#28040;&#36027;&#38989;.xlsx" TargetMode="External"/><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2.xml"/><Relationship Id="rId4" Type="http://schemas.openxmlformats.org/officeDocument/2006/relationships/package" Target="../embeddings/Microsoft_Excel_______.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3.xml"/><Relationship Id="rId4" Type="http://schemas.openxmlformats.org/officeDocument/2006/relationships/package" Target="../embeddings/Microsoft_Excel_______1.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______2.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______3.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______4.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______5.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G0000sv0ns101\d11529$\doc\02_&#20107;&#26989;&#25512;&#36914;\80_&#20491;&#20154;\R2_&#20107;&#26989;&#25512;&#36914;&#35506;&#65288;&#20491;&#20154;&#65289;\09_&#37428;&#27704;&#20027;&#20107;\&#23529;&#35696;&#20250;\&#12414;&#12385;&#12402;&#12392;&#12375;&#12372;&#12392;\05&#36039;&#26009;&#12389;&#12367;&#12426;\2-3-2-2-2&#21009;&#27861;&#29359;&#23569;&#24180;&#12398;&#26908;&#25369;&#12539;&#35036;&#23566;&#20154;&#21729;&#9675;\&#28168;&#12415;&#12288;&#21009;&#27861;&#29359;&#23569;&#24180;&#12398;&#26908;&#25369;&#12539;&#35036;&#23566;&#20154;&#21729;.xlsx" TargetMode="Externa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5" Type="http://schemas.openxmlformats.org/officeDocument/2006/relationships/chartUserShapes" Target="../drawings/drawing5.xml"/><Relationship Id="rId4" Type="http://schemas.openxmlformats.org/officeDocument/2006/relationships/oleObject" Target="file:///\\G0000sv0ns101\d11529$\doc\02_&#20107;&#26989;&#25512;&#36914;\80_&#20491;&#20154;\R2_&#20107;&#26989;&#25512;&#36914;&#35506;&#65288;&#20491;&#20154;&#65289;\09_&#37428;&#27704;&#20027;&#20107;\&#23529;&#35696;&#20250;\&#12414;&#12385;&#12402;&#12392;&#12375;&#12372;&#12392;\05&#36039;&#26009;&#12389;&#12367;&#12426;\2-3-3-1-2&#29305;&#23450;&#26908;&#35386;&#21463;&#35386;&#29575;&#9675;\&#28168;&#12415;&#12288;&#29305;&#23450;&#20581;&#35386;&#21463;&#35386;&#29575;.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6680365296803674E-2"/>
          <c:y val="0.21811036938967421"/>
          <c:w val="0.80643668424275561"/>
          <c:h val="0.67415678748731567"/>
        </c:manualLayout>
      </c:layout>
      <c:barChart>
        <c:barDir val="col"/>
        <c:grouping val="clustered"/>
        <c:varyColors val="0"/>
        <c:ser>
          <c:idx val="0"/>
          <c:order val="0"/>
          <c:tx>
            <c:strRef>
              <c:f>'元データ（グラフ用）'!$D$6</c:f>
              <c:strCache>
                <c:ptCount val="1"/>
                <c:pt idx="0">
                  <c:v>訪日外客数</c:v>
                </c:pt>
              </c:strCache>
            </c:strRef>
          </c:tx>
          <c:spPr>
            <a:pattFill prst="dkUpDiag">
              <a:fgClr>
                <a:schemeClr val="accent5">
                  <a:lumMod val="75000"/>
                </a:schemeClr>
              </a:fgClr>
              <a:bgClr>
                <a:schemeClr val="bg1"/>
              </a:bgClr>
            </a:pattFill>
            <a:ln>
              <a:solidFill>
                <a:schemeClr val="accent5">
                  <a:lumMod val="75000"/>
                  <a:alpha val="98000"/>
                </a:schemeClr>
              </a:solidFill>
            </a:ln>
            <a:effectLst/>
          </c:spPr>
          <c:invertIfNegative val="0"/>
          <c:cat>
            <c:strRef>
              <c:f>'元データ（グラフ用）'!$E$5:$AC$5</c:f>
              <c:strCache>
                <c:ptCount val="16"/>
                <c:pt idx="0">
                  <c:v>19/9月</c:v>
                </c:pt>
                <c:pt idx="1">
                  <c:v>19/10月</c:v>
                </c:pt>
                <c:pt idx="2">
                  <c:v>19/11月</c:v>
                </c:pt>
                <c:pt idx="3">
                  <c:v>19/12月</c:v>
                </c:pt>
                <c:pt idx="4">
                  <c:v>20/1月</c:v>
                </c:pt>
                <c:pt idx="5">
                  <c:v>20/2月</c:v>
                </c:pt>
                <c:pt idx="6">
                  <c:v>20/3月</c:v>
                </c:pt>
                <c:pt idx="7">
                  <c:v>20/4月</c:v>
                </c:pt>
                <c:pt idx="8">
                  <c:v>20/5月</c:v>
                </c:pt>
                <c:pt idx="9">
                  <c:v>20/6月</c:v>
                </c:pt>
                <c:pt idx="10">
                  <c:v>20/7月</c:v>
                </c:pt>
                <c:pt idx="11">
                  <c:v>20/8月</c:v>
                </c:pt>
                <c:pt idx="12">
                  <c:v>20/9月</c:v>
                </c:pt>
                <c:pt idx="13">
                  <c:v>20/10月</c:v>
                </c:pt>
                <c:pt idx="14">
                  <c:v>20/11月</c:v>
                </c:pt>
                <c:pt idx="15">
                  <c:v>20/12月</c:v>
                </c:pt>
              </c:strCache>
              <c:extLst/>
            </c:strRef>
          </c:cat>
          <c:val>
            <c:numRef>
              <c:f>'元データ（グラフ用）'!$E$6:$AC$6</c:f>
              <c:numCache>
                <c:formatCode>#,##0;"▲ "#,##0</c:formatCode>
                <c:ptCount val="16"/>
                <c:pt idx="0">
                  <c:v>227</c:v>
                </c:pt>
                <c:pt idx="1">
                  <c:v>250</c:v>
                </c:pt>
                <c:pt idx="2">
                  <c:v>244</c:v>
                </c:pt>
                <c:pt idx="3">
                  <c:v>253</c:v>
                </c:pt>
                <c:pt idx="4">
                  <c:v>266</c:v>
                </c:pt>
                <c:pt idx="5">
                  <c:v>109</c:v>
                </c:pt>
                <c:pt idx="6">
                  <c:v>19</c:v>
                </c:pt>
                <c:pt idx="7" formatCode="#,##0.0;&quot;▲ &quot;#,##0.0">
                  <c:v>0.3</c:v>
                </c:pt>
                <c:pt idx="8" formatCode="#,##0.0;&quot;▲ &quot;#,##0.0">
                  <c:v>0.2</c:v>
                </c:pt>
                <c:pt idx="9" formatCode="#,##0.0;&quot;▲ &quot;#,##0.0">
                  <c:v>0.3</c:v>
                </c:pt>
                <c:pt idx="10" formatCode="#,##0.0;&quot;▲ &quot;#,##0.0">
                  <c:v>0.4</c:v>
                </c:pt>
                <c:pt idx="11" formatCode="#,##0.0;&quot;▲ &quot;#,##0.0">
                  <c:v>0.9</c:v>
                </c:pt>
                <c:pt idx="12" formatCode="#,##0.0;&quot;▲ &quot;#,##0.0">
                  <c:v>1.4</c:v>
                </c:pt>
                <c:pt idx="13" formatCode="#,##0.0;&quot;▲ &quot;#,##0.0">
                  <c:v>2.7</c:v>
                </c:pt>
                <c:pt idx="14" formatCode="#,##0.0;&quot;▲ &quot;#,##0.0">
                  <c:v>5.7</c:v>
                </c:pt>
                <c:pt idx="15" formatCode="#,##0.0;&quot;▲ &quot;#,##0.0">
                  <c:v>5.9</c:v>
                </c:pt>
              </c:numCache>
              <c:extLst/>
            </c:numRef>
          </c:val>
          <c:extLst>
            <c:ext xmlns:c16="http://schemas.microsoft.com/office/drawing/2014/chart" uri="{C3380CC4-5D6E-409C-BE32-E72D297353CC}">
              <c16:uniqueId val="{00000000-E10D-4EB9-874D-2647CABEE104}"/>
            </c:ext>
          </c:extLst>
        </c:ser>
        <c:dLbls>
          <c:showLegendKey val="0"/>
          <c:showVal val="0"/>
          <c:showCatName val="0"/>
          <c:showSerName val="0"/>
          <c:showPercent val="0"/>
          <c:showBubbleSize val="0"/>
        </c:dLbls>
        <c:gapWidth val="150"/>
        <c:axId val="106564992"/>
        <c:axId val="106579072"/>
      </c:barChart>
      <c:lineChart>
        <c:grouping val="standard"/>
        <c:varyColors val="0"/>
        <c:ser>
          <c:idx val="1"/>
          <c:order val="1"/>
          <c:tx>
            <c:strRef>
              <c:f>'元データ（グラフ用）'!$D$7</c:f>
              <c:strCache>
                <c:ptCount val="1"/>
                <c:pt idx="0">
                  <c:v>訪日客前年同期比</c:v>
                </c:pt>
              </c:strCache>
            </c:strRef>
          </c:tx>
          <c:spPr>
            <a:ln w="38100" cap="rnd" cmpd="dbl">
              <a:solidFill>
                <a:srgbClr val="FFC000"/>
              </a:solidFill>
              <a:round/>
            </a:ln>
            <a:effectLst/>
          </c:spPr>
          <c:marker>
            <c:symbol val="square"/>
            <c:size val="7"/>
            <c:spPr>
              <a:solidFill>
                <a:srgbClr val="FFC000"/>
              </a:solidFill>
              <a:ln w="9525">
                <a:solidFill>
                  <a:srgbClr val="FFC000"/>
                </a:solidFill>
              </a:ln>
              <a:effectLst/>
            </c:spPr>
          </c:marker>
          <c:cat>
            <c:strRef>
              <c:f>'元データ（グラフ用）'!$E$5:$AC$5</c:f>
              <c:strCache>
                <c:ptCount val="16"/>
                <c:pt idx="0">
                  <c:v>19/9月</c:v>
                </c:pt>
                <c:pt idx="1">
                  <c:v>19/10月</c:v>
                </c:pt>
                <c:pt idx="2">
                  <c:v>19/11月</c:v>
                </c:pt>
                <c:pt idx="3">
                  <c:v>19/12月</c:v>
                </c:pt>
                <c:pt idx="4">
                  <c:v>20/1月</c:v>
                </c:pt>
                <c:pt idx="5">
                  <c:v>20/2月</c:v>
                </c:pt>
                <c:pt idx="6">
                  <c:v>20/3月</c:v>
                </c:pt>
                <c:pt idx="7">
                  <c:v>20/4月</c:v>
                </c:pt>
                <c:pt idx="8">
                  <c:v>20/5月</c:v>
                </c:pt>
                <c:pt idx="9">
                  <c:v>20/6月</c:v>
                </c:pt>
                <c:pt idx="10">
                  <c:v>20/7月</c:v>
                </c:pt>
                <c:pt idx="11">
                  <c:v>20/8月</c:v>
                </c:pt>
                <c:pt idx="12">
                  <c:v>20/9月</c:v>
                </c:pt>
                <c:pt idx="13">
                  <c:v>20/10月</c:v>
                </c:pt>
                <c:pt idx="14">
                  <c:v>20/11月</c:v>
                </c:pt>
                <c:pt idx="15">
                  <c:v>20/12月</c:v>
                </c:pt>
              </c:strCache>
              <c:extLst/>
            </c:strRef>
          </c:cat>
          <c:val>
            <c:numRef>
              <c:f>'元データ（グラフ用）'!$E$7:$AC$7</c:f>
              <c:numCache>
                <c:formatCode>\+#,##0.0;"▲ "#,##0.0</c:formatCode>
                <c:ptCount val="16"/>
                <c:pt idx="0">
                  <c:v>5.2</c:v>
                </c:pt>
                <c:pt idx="1">
                  <c:v>-5.5</c:v>
                </c:pt>
                <c:pt idx="2">
                  <c:v>-0.4</c:v>
                </c:pt>
                <c:pt idx="3">
                  <c:v>-4</c:v>
                </c:pt>
                <c:pt idx="4">
                  <c:v>-1.1000000000000001</c:v>
                </c:pt>
                <c:pt idx="5">
                  <c:v>-58.3</c:v>
                </c:pt>
                <c:pt idx="6">
                  <c:v>-93</c:v>
                </c:pt>
                <c:pt idx="7">
                  <c:v>-99.9</c:v>
                </c:pt>
                <c:pt idx="8">
                  <c:v>-99.9</c:v>
                </c:pt>
                <c:pt idx="9">
                  <c:v>-99.9</c:v>
                </c:pt>
                <c:pt idx="10">
                  <c:v>-99.9</c:v>
                </c:pt>
                <c:pt idx="11">
                  <c:v>-99.7</c:v>
                </c:pt>
                <c:pt idx="12">
                  <c:v>-99.4</c:v>
                </c:pt>
                <c:pt idx="13">
                  <c:v>-98.9</c:v>
                </c:pt>
                <c:pt idx="14">
                  <c:v>-97.7</c:v>
                </c:pt>
                <c:pt idx="15">
                  <c:v>-97.7</c:v>
                </c:pt>
              </c:numCache>
              <c:extLst/>
            </c:numRef>
          </c:val>
          <c:smooth val="0"/>
          <c:extLst>
            <c:ext xmlns:c16="http://schemas.microsoft.com/office/drawing/2014/chart" uri="{C3380CC4-5D6E-409C-BE32-E72D297353CC}">
              <c16:uniqueId val="{00000001-E10D-4EB9-874D-2647CABEE104}"/>
            </c:ext>
          </c:extLst>
        </c:ser>
        <c:dLbls>
          <c:showLegendKey val="0"/>
          <c:showVal val="0"/>
          <c:showCatName val="0"/>
          <c:showSerName val="0"/>
          <c:showPercent val="0"/>
          <c:showBubbleSize val="0"/>
        </c:dLbls>
        <c:marker val="1"/>
        <c:smooth val="0"/>
        <c:axId val="106583168"/>
        <c:axId val="106580992"/>
      </c:lineChart>
      <c:catAx>
        <c:axId val="106564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1" i="0" u="none" strike="noStrike" kern="1200" baseline="0">
                <a:solidFill>
                  <a:schemeClr val="tx1">
                    <a:lumMod val="65000"/>
                    <a:lumOff val="35000"/>
                  </a:schemeClr>
                </a:solidFill>
                <a:latin typeface="+mn-lt"/>
                <a:ea typeface="+mn-ea"/>
                <a:cs typeface="+mn-cs"/>
              </a:defRPr>
            </a:pPr>
            <a:endParaRPr lang="ja-JP"/>
          </a:p>
        </c:txPr>
        <c:crossAx val="106579072"/>
        <c:crosses val="autoZero"/>
        <c:auto val="1"/>
        <c:lblAlgn val="ctr"/>
        <c:lblOffset val="100"/>
        <c:noMultiLvlLbl val="0"/>
      </c:catAx>
      <c:valAx>
        <c:axId val="106579072"/>
        <c:scaling>
          <c:orientation val="minMax"/>
          <c:max val="300"/>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000" b="1" i="0" u="none" strike="noStrike" kern="1200" baseline="0">
                    <a:solidFill>
                      <a:schemeClr val="tx1">
                        <a:lumMod val="65000"/>
                        <a:lumOff val="35000"/>
                      </a:schemeClr>
                    </a:solidFill>
                    <a:latin typeface="+mn-lt"/>
                    <a:ea typeface="+mn-ea"/>
                    <a:cs typeface="+mn-cs"/>
                  </a:defRPr>
                </a:pPr>
                <a:r>
                  <a:rPr lang="ja-JP" altLang="en-US" sz="1000" b="1"/>
                  <a:t>（万人）</a:t>
                </a:r>
              </a:p>
            </c:rich>
          </c:tx>
          <c:layout>
            <c:manualLayout>
              <c:xMode val="edge"/>
              <c:yMode val="edge"/>
              <c:x val="1.7991498325063063E-5"/>
              <c:y val="4.8907375124119294E-2"/>
            </c:manualLayout>
          </c:layout>
          <c:overlay val="0"/>
          <c:spPr>
            <a:noFill/>
            <a:ln>
              <a:noFill/>
            </a:ln>
            <a:effectLst/>
          </c:spPr>
        </c:title>
        <c:numFmt formatCode="#,##0;&quot;▲ &quot;#,##0" sourceLinked="1"/>
        <c:majorTickMark val="none"/>
        <c:minorTickMark val="none"/>
        <c:tickLblPos val="nextTo"/>
        <c:spPr>
          <a:noFill/>
          <a:ln>
            <a:noFill/>
          </a:ln>
          <a:effectLst/>
        </c:spPr>
        <c:txPr>
          <a:bodyPr rot="-60000000" spcFirstLastPara="1" vertOverflow="ellipsis" vert="horz" wrap="square" anchor="ctr" anchorCtr="1"/>
          <a:lstStyle/>
          <a:p>
            <a:pPr>
              <a:defRPr sz="800" b="1" i="0" u="none" strike="noStrike" kern="1200" baseline="0">
                <a:solidFill>
                  <a:schemeClr val="tx1">
                    <a:lumMod val="65000"/>
                    <a:lumOff val="35000"/>
                  </a:schemeClr>
                </a:solidFill>
                <a:latin typeface="+mn-lt"/>
                <a:ea typeface="+mn-ea"/>
                <a:cs typeface="+mn-cs"/>
              </a:defRPr>
            </a:pPr>
            <a:endParaRPr lang="ja-JP"/>
          </a:p>
        </c:txPr>
        <c:crossAx val="106564992"/>
        <c:crosses val="autoZero"/>
        <c:crossBetween val="between"/>
      </c:valAx>
      <c:valAx>
        <c:axId val="106580992"/>
        <c:scaling>
          <c:orientation val="minMax"/>
          <c:max val="50"/>
          <c:min val="-100"/>
        </c:scaling>
        <c:delete val="0"/>
        <c:axPos val="r"/>
        <c:title>
          <c:tx>
            <c:rich>
              <a:bodyPr rot="0" spcFirstLastPara="1" vertOverflow="ellipsis" wrap="square" anchor="ctr" anchorCtr="1"/>
              <a:lstStyle/>
              <a:p>
                <a:pPr>
                  <a:defRPr sz="1000" b="1" i="0" u="none" strike="noStrike" kern="1200" baseline="0">
                    <a:solidFill>
                      <a:schemeClr val="tx1">
                        <a:lumMod val="65000"/>
                        <a:lumOff val="35000"/>
                      </a:schemeClr>
                    </a:solidFill>
                    <a:latin typeface="+mn-lt"/>
                    <a:ea typeface="+mn-ea"/>
                    <a:cs typeface="+mn-cs"/>
                  </a:defRPr>
                </a:pPr>
                <a:r>
                  <a:rPr lang="ja-JP" altLang="en-US" sz="1000" b="1"/>
                  <a:t>（％）</a:t>
                </a:r>
              </a:p>
            </c:rich>
          </c:tx>
          <c:layout>
            <c:manualLayout>
              <c:xMode val="edge"/>
              <c:yMode val="edge"/>
              <c:x val="0.92345124915203536"/>
              <c:y val="2.8663738660437154E-2"/>
            </c:manualLayout>
          </c:layout>
          <c:overlay val="0"/>
          <c:spPr>
            <a:noFill/>
            <a:ln>
              <a:noFill/>
            </a:ln>
            <a:effectLst/>
          </c:spPr>
        </c:title>
        <c:numFmt formatCode="#,##0;&quot;▲ &quot;#,##0" sourceLinked="0"/>
        <c:majorTickMark val="out"/>
        <c:minorTickMark val="none"/>
        <c:tickLblPos val="nextTo"/>
        <c:spPr>
          <a:noFill/>
          <a:ln>
            <a:noFill/>
          </a:ln>
          <a:effectLst/>
        </c:spPr>
        <c:txPr>
          <a:bodyPr rot="-60000000" spcFirstLastPara="1" vertOverflow="ellipsis" vert="horz" wrap="square" anchor="ctr" anchorCtr="1"/>
          <a:lstStyle/>
          <a:p>
            <a:pPr>
              <a:defRPr sz="800" b="1" i="0" u="none" strike="noStrike" kern="1200" baseline="0">
                <a:solidFill>
                  <a:schemeClr val="tx1">
                    <a:lumMod val="65000"/>
                    <a:lumOff val="35000"/>
                  </a:schemeClr>
                </a:solidFill>
                <a:latin typeface="+mn-lt"/>
                <a:ea typeface="+mn-ea"/>
                <a:cs typeface="+mn-cs"/>
              </a:defRPr>
            </a:pPr>
            <a:endParaRPr lang="ja-JP"/>
          </a:p>
        </c:txPr>
        <c:crossAx val="106583168"/>
        <c:crosses val="max"/>
        <c:crossBetween val="between"/>
        <c:majorUnit val="25"/>
        <c:minorUnit val="4"/>
      </c:valAx>
      <c:catAx>
        <c:axId val="106583168"/>
        <c:scaling>
          <c:orientation val="minMax"/>
        </c:scaling>
        <c:delete val="1"/>
        <c:axPos val="b"/>
        <c:numFmt formatCode="General" sourceLinked="1"/>
        <c:majorTickMark val="out"/>
        <c:minorTickMark val="none"/>
        <c:tickLblPos val="none"/>
        <c:crossAx val="106580992"/>
        <c:crosses val="autoZero"/>
        <c:auto val="1"/>
        <c:lblAlgn val="ctr"/>
        <c:lblOffset val="100"/>
        <c:noMultiLvlLbl val="0"/>
      </c:catAx>
      <c:spPr>
        <a:noFill/>
        <a:ln>
          <a:noFill/>
        </a:ln>
        <a:effectLst/>
      </c:spPr>
    </c:plotArea>
    <c:legend>
      <c:legendPos val="b"/>
      <c:layout>
        <c:manualLayout>
          <c:xMode val="edge"/>
          <c:yMode val="edge"/>
          <c:x val="0.10701821655929275"/>
          <c:y val="0.12509662203551969"/>
          <c:w val="0.78666987780162889"/>
          <c:h val="0.17286800935940611"/>
        </c:manualLayout>
      </c:layout>
      <c:overlay val="1"/>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w="9525" cap="flat" cmpd="sng" algn="ctr">
      <a:noFill/>
      <a:round/>
    </a:ln>
    <a:effectLst/>
  </c:spPr>
  <c:txPr>
    <a:bodyPr/>
    <a:lstStyle/>
    <a:p>
      <a:pPr>
        <a:defRPr sz="1100"/>
      </a:pPr>
      <a:endParaRPr lang="ja-JP"/>
    </a:p>
  </c:txPr>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Sheet1!$C$2</c:f>
              <c:strCache>
                <c:ptCount val="1"/>
                <c:pt idx="0">
                  <c:v>平均寿命</c:v>
                </c:pt>
              </c:strCache>
            </c:strRef>
          </c:tx>
          <c:spPr>
            <a:solidFill>
              <a:srgbClr val="00B050"/>
            </a:solidFill>
            <a:ln>
              <a:noFill/>
            </a:ln>
            <a:effectLst/>
          </c:spPr>
          <c:invertIfNegative val="0"/>
          <c:dLbls>
            <c:dLbl>
              <c:idx val="0"/>
              <c:layout>
                <c:manualLayout>
                  <c:x val="-0.35023120498211557"/>
                  <c:y val="0"/>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1FF9-43C6-B635-630D5650C378}"/>
                </c:ext>
              </c:extLst>
            </c:dLbl>
            <c:dLbl>
              <c:idx val="1"/>
              <c:layout>
                <c:manualLayout>
                  <c:x val="-0.34322295054427798"/>
                  <c:y val="0"/>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1FF9-43C6-B635-630D5650C378}"/>
                </c:ext>
              </c:extLst>
            </c:dLbl>
            <c:dLbl>
              <c:idx val="2"/>
              <c:layout>
                <c:manualLayout>
                  <c:x val="-0.43521886205042115"/>
                  <c:y val="-4.588070727097218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1FF9-43C6-B635-630D5650C378}"/>
                </c:ext>
              </c:extLst>
            </c:dLbl>
            <c:dLbl>
              <c:idx val="3"/>
              <c:layout>
                <c:manualLayout>
                  <c:x val="-0.42763276465441824"/>
                  <c:y val="0"/>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1FF9-43C6-B635-630D5650C37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Sheet1!$B$3:$B$6</c:f>
              <c:strCache>
                <c:ptCount val="4"/>
                <c:pt idx="0">
                  <c:v>全国（男）</c:v>
                </c:pt>
                <c:pt idx="1">
                  <c:v>大阪（男）</c:v>
                </c:pt>
                <c:pt idx="2">
                  <c:v>全国（女）</c:v>
                </c:pt>
                <c:pt idx="3">
                  <c:v>大阪（女）</c:v>
                </c:pt>
              </c:strCache>
            </c:strRef>
          </c:cat>
          <c:val>
            <c:numRef>
              <c:f>Sheet1!$C$3:$C$6</c:f>
              <c:numCache>
                <c:formatCode>General</c:formatCode>
                <c:ptCount val="4"/>
                <c:pt idx="0">
                  <c:v>80.77</c:v>
                </c:pt>
                <c:pt idx="1">
                  <c:v>80.23</c:v>
                </c:pt>
                <c:pt idx="2">
                  <c:v>87.01</c:v>
                </c:pt>
                <c:pt idx="3">
                  <c:v>86.73</c:v>
                </c:pt>
              </c:numCache>
            </c:numRef>
          </c:val>
          <c:extLst>
            <c:ext xmlns:c16="http://schemas.microsoft.com/office/drawing/2014/chart" uri="{C3380CC4-5D6E-409C-BE32-E72D297353CC}">
              <c16:uniqueId val="{00000004-1FF9-43C6-B635-630D5650C378}"/>
            </c:ext>
          </c:extLst>
        </c:ser>
        <c:ser>
          <c:idx val="1"/>
          <c:order val="1"/>
          <c:tx>
            <c:strRef>
              <c:f>Sheet1!$D$2</c:f>
              <c:strCache>
                <c:ptCount val="1"/>
                <c:pt idx="0">
                  <c:v>健康寿命</c:v>
                </c:pt>
              </c:strCache>
            </c:strRef>
          </c:tx>
          <c:spPr>
            <a:solidFill>
              <a:schemeClr val="accent2">
                <a:lumMod val="60000"/>
                <a:lumOff val="40000"/>
              </a:schemeClr>
            </a:solidFill>
            <a:ln>
              <a:noFill/>
            </a:ln>
            <a:effectLst/>
          </c:spPr>
          <c:invertIfNegative val="0"/>
          <c:dLbls>
            <c:dLbl>
              <c:idx val="0"/>
              <c:layout>
                <c:manualLayout>
                  <c:x val="-0.22168915342908804"/>
                  <c:y val="2.1028414577155963E-17"/>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1FF9-43C6-B635-630D5650C378}"/>
                </c:ext>
              </c:extLst>
            </c:dLbl>
            <c:dLbl>
              <c:idx val="2"/>
              <c:layout>
                <c:manualLayout>
                  <c:x val="-0.25447349646043077"/>
                  <c:y val="0"/>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1FF9-43C6-B635-630D5650C378}"/>
                </c:ext>
              </c:extLst>
            </c:dLbl>
            <c:dLbl>
              <c:idx val="3"/>
              <c:layout>
                <c:manualLayout>
                  <c:x val="-0.24205358251004905"/>
                  <c:y val="4.5884319925088004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1FF9-43C6-B635-630D5650C37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Sheet1!$B$3:$B$6</c:f>
              <c:strCache>
                <c:ptCount val="4"/>
                <c:pt idx="0">
                  <c:v>全国（男）</c:v>
                </c:pt>
                <c:pt idx="1">
                  <c:v>大阪（男）</c:v>
                </c:pt>
                <c:pt idx="2">
                  <c:v>全国（女）</c:v>
                </c:pt>
                <c:pt idx="3">
                  <c:v>大阪（女）</c:v>
                </c:pt>
              </c:strCache>
            </c:strRef>
          </c:cat>
          <c:val>
            <c:numRef>
              <c:f>Sheet1!$D$3:$D$6</c:f>
              <c:numCache>
                <c:formatCode>0.00</c:formatCode>
                <c:ptCount val="4"/>
                <c:pt idx="0" formatCode="General">
                  <c:v>72.14</c:v>
                </c:pt>
                <c:pt idx="1">
                  <c:v>71.5</c:v>
                </c:pt>
                <c:pt idx="2" formatCode="General">
                  <c:v>74.790000000000006</c:v>
                </c:pt>
                <c:pt idx="3" formatCode="General">
                  <c:v>74.459999999999994</c:v>
                </c:pt>
              </c:numCache>
            </c:numRef>
          </c:val>
          <c:extLst>
            <c:ext xmlns:c16="http://schemas.microsoft.com/office/drawing/2014/chart" uri="{C3380CC4-5D6E-409C-BE32-E72D297353CC}">
              <c16:uniqueId val="{00000008-1FF9-43C6-B635-630D5650C378}"/>
            </c:ext>
          </c:extLst>
        </c:ser>
        <c:dLbls>
          <c:showLegendKey val="0"/>
          <c:showVal val="0"/>
          <c:showCatName val="0"/>
          <c:showSerName val="0"/>
          <c:showPercent val="0"/>
          <c:showBubbleSize val="0"/>
        </c:dLbls>
        <c:gapWidth val="100"/>
        <c:axId val="309714736"/>
        <c:axId val="309716816"/>
      </c:barChart>
      <c:catAx>
        <c:axId val="30971473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309716816"/>
        <c:crosses val="autoZero"/>
        <c:auto val="0"/>
        <c:lblAlgn val="ctr"/>
        <c:lblOffset val="100"/>
        <c:noMultiLvlLbl val="0"/>
      </c:catAx>
      <c:valAx>
        <c:axId val="309716816"/>
        <c:scaling>
          <c:orientation val="minMax"/>
          <c:min val="50"/>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309714736"/>
        <c:crosses val="autoZero"/>
        <c:crossBetween val="between"/>
        <c:majorUnit val="25"/>
        <c:minorUnit val="25"/>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4236365250246822E-2"/>
          <c:y val="0.11320045173944365"/>
          <c:w val="0.75035384557136797"/>
          <c:h val="0.70596157394295445"/>
        </c:manualLayout>
      </c:layout>
      <c:lineChart>
        <c:grouping val="standard"/>
        <c:varyColors val="0"/>
        <c:ser>
          <c:idx val="0"/>
          <c:order val="0"/>
          <c:tx>
            <c:strRef>
              <c:f>Sheet1!$B$3</c:f>
              <c:strCache>
                <c:ptCount val="1"/>
                <c:pt idx="0">
                  <c:v>大阪</c:v>
                </c:pt>
              </c:strCache>
            </c:strRef>
          </c:tx>
          <c:spPr>
            <a:ln w="38100" cap="rnd">
              <a:solidFill>
                <a:srgbClr val="0070C0"/>
              </a:solidFill>
              <a:round/>
            </a:ln>
            <a:effectLst/>
          </c:spPr>
          <c:marker>
            <c:symbol val="x"/>
            <c:size val="5"/>
            <c:spPr>
              <a:solidFill>
                <a:srgbClr val="0070C0"/>
              </a:solidFill>
              <a:ln w="38100">
                <a:solidFill>
                  <a:srgbClr val="0070C0"/>
                </a:solidFill>
              </a:ln>
              <a:effectLst/>
            </c:spPr>
          </c:marker>
          <c:dLbls>
            <c:dLbl>
              <c:idx val="2"/>
              <c:layout>
                <c:manualLayout>
                  <c:x val="-1.871571284455871E-2"/>
                  <c:y val="-3.9620121102774644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CDED-4E8D-8A75-E8D88D67CB8B}"/>
                </c:ext>
              </c:extLst>
            </c:dLbl>
            <c:dLbl>
              <c:idx val="3"/>
              <c:layout>
                <c:manualLayout>
                  <c:x val="-3.326244094361748E-2"/>
                  <c:y val="-6.621080640665030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CDED-4E8D-8A75-E8D88D67CB8B}"/>
                </c:ext>
              </c:extLst>
            </c:dLbl>
            <c:dLbl>
              <c:idx val="4"/>
              <c:layout>
                <c:manualLayout>
                  <c:x val="-4.6169829112278724E-2"/>
                  <c:y val="4.395060413797709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CDED-4E8D-8A75-E8D88D67CB8B}"/>
                </c:ext>
              </c:extLst>
            </c:dLbl>
            <c:dLbl>
              <c:idx val="5"/>
              <c:layout>
                <c:manualLayout>
                  <c:x val="-2.8099485676153019E-2"/>
                  <c:y val="-4.341879043189986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CDED-4E8D-8A75-E8D88D67CB8B}"/>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accent1">
                        <a:lumMod val="50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Sheet1!$A$4:$A$9</c:f>
              <c:strCache>
                <c:ptCount val="6"/>
                <c:pt idx="0">
                  <c:v>H26</c:v>
                </c:pt>
                <c:pt idx="1">
                  <c:v>H27</c:v>
                </c:pt>
                <c:pt idx="2">
                  <c:v>H28</c:v>
                </c:pt>
                <c:pt idx="3">
                  <c:v>H29</c:v>
                </c:pt>
                <c:pt idx="4">
                  <c:v>H30</c:v>
                </c:pt>
                <c:pt idx="5">
                  <c:v>R01</c:v>
                </c:pt>
              </c:strCache>
            </c:strRef>
          </c:cat>
          <c:val>
            <c:numRef>
              <c:f>Sheet1!$B$4:$B$9</c:f>
              <c:numCache>
                <c:formatCode>#,##0</c:formatCode>
                <c:ptCount val="6"/>
                <c:pt idx="0">
                  <c:v>1323</c:v>
                </c:pt>
                <c:pt idx="1">
                  <c:v>1214</c:v>
                </c:pt>
                <c:pt idx="2">
                  <c:v>1036</c:v>
                </c:pt>
                <c:pt idx="3" formatCode="General">
                  <c:v>894</c:v>
                </c:pt>
                <c:pt idx="4" formatCode="General">
                  <c:v>840</c:v>
                </c:pt>
                <c:pt idx="5" formatCode="General">
                  <c:v>741</c:v>
                </c:pt>
              </c:numCache>
            </c:numRef>
          </c:val>
          <c:smooth val="0"/>
          <c:extLst>
            <c:ext xmlns:c16="http://schemas.microsoft.com/office/drawing/2014/chart" uri="{C3380CC4-5D6E-409C-BE32-E72D297353CC}">
              <c16:uniqueId val="{00000004-CDED-4E8D-8A75-E8D88D67CB8B}"/>
            </c:ext>
          </c:extLst>
        </c:ser>
        <c:ser>
          <c:idx val="1"/>
          <c:order val="1"/>
          <c:tx>
            <c:strRef>
              <c:f>Sheet1!$C$3</c:f>
              <c:strCache>
                <c:ptCount val="1"/>
                <c:pt idx="0">
                  <c:v>東京</c:v>
                </c:pt>
              </c:strCache>
            </c:strRef>
          </c:tx>
          <c:spPr>
            <a:ln w="28575" cap="rnd">
              <a:solidFill>
                <a:schemeClr val="tx1"/>
              </a:solidFill>
              <a:prstDash val="sysDash"/>
              <a:round/>
            </a:ln>
            <a:effectLst/>
          </c:spPr>
          <c:marker>
            <c:symbol val="triangle"/>
            <c:size val="9"/>
            <c:spPr>
              <a:solidFill>
                <a:srgbClr val="FF0000"/>
              </a:solidFill>
              <a:ln w="9525">
                <a:solidFill>
                  <a:schemeClr val="tx1"/>
                </a:solidFill>
                <a:prstDash val="sysDash"/>
              </a:ln>
              <a:effectLst/>
            </c:spPr>
          </c:marker>
          <c:dLbls>
            <c:dLbl>
              <c:idx val="0"/>
              <c:layout>
                <c:manualLayout>
                  <c:x val="-7.2926743152935472E-2"/>
                  <c:y val="6.294395078360259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CDED-4E8D-8A75-E8D88D67CB8B}"/>
                </c:ext>
              </c:extLst>
            </c:dLbl>
            <c:dLbl>
              <c:idx val="1"/>
              <c:layout>
                <c:manualLayout>
                  <c:x val="-5.1332784379743132E-2"/>
                  <c:y val="6.2943950783602667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CDED-4E8D-8A75-E8D88D67CB8B}"/>
                </c:ext>
              </c:extLst>
            </c:dLbl>
            <c:dLbl>
              <c:idx val="2"/>
              <c:layout>
                <c:manualLayout>
                  <c:x val="-5.3914262013475316E-2"/>
                  <c:y val="5.15479427962274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CDED-4E8D-8A75-E8D88D67CB8B}"/>
                </c:ext>
              </c:extLst>
            </c:dLbl>
            <c:dLbl>
              <c:idx val="3"/>
              <c:layout>
                <c:manualLayout>
                  <c:x val="-5.0243888656601073E-2"/>
                  <c:y val="5.890778984445196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CDED-4E8D-8A75-E8D88D67CB8B}"/>
                </c:ext>
              </c:extLst>
            </c:dLbl>
            <c:dLbl>
              <c:idx val="4"/>
              <c:layout>
                <c:manualLayout>
                  <c:x val="-4.2942982070113336E-2"/>
                  <c:y val="-5.101612909014983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CDED-4E8D-8A75-E8D88D67CB8B}"/>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FF0000"/>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Sheet1!$A$4:$A$9</c:f>
              <c:strCache>
                <c:ptCount val="6"/>
                <c:pt idx="0">
                  <c:v>H26</c:v>
                </c:pt>
                <c:pt idx="1">
                  <c:v>H27</c:v>
                </c:pt>
                <c:pt idx="2">
                  <c:v>H28</c:v>
                </c:pt>
                <c:pt idx="3">
                  <c:v>H29</c:v>
                </c:pt>
                <c:pt idx="4">
                  <c:v>H30</c:v>
                </c:pt>
                <c:pt idx="5">
                  <c:v>R01</c:v>
                </c:pt>
              </c:strCache>
            </c:strRef>
          </c:cat>
          <c:val>
            <c:numRef>
              <c:f>Sheet1!$C$4:$C$9</c:f>
              <c:numCache>
                <c:formatCode>General</c:formatCode>
                <c:ptCount val="6"/>
                <c:pt idx="0" formatCode="#,##0">
                  <c:v>1192</c:v>
                </c:pt>
                <c:pt idx="1">
                  <c:v>987</c:v>
                </c:pt>
                <c:pt idx="2">
                  <c:v>939</c:v>
                </c:pt>
                <c:pt idx="3">
                  <c:v>887</c:v>
                </c:pt>
                <c:pt idx="4">
                  <c:v>996</c:v>
                </c:pt>
                <c:pt idx="5">
                  <c:v>928</c:v>
                </c:pt>
              </c:numCache>
            </c:numRef>
          </c:val>
          <c:smooth val="0"/>
          <c:extLst>
            <c:ext xmlns:c16="http://schemas.microsoft.com/office/drawing/2014/chart" uri="{C3380CC4-5D6E-409C-BE32-E72D297353CC}">
              <c16:uniqueId val="{0000000A-CDED-4E8D-8A75-E8D88D67CB8B}"/>
            </c:ext>
          </c:extLst>
        </c:ser>
        <c:dLbls>
          <c:dLblPos val="t"/>
          <c:showLegendKey val="0"/>
          <c:showVal val="1"/>
          <c:showCatName val="0"/>
          <c:showSerName val="0"/>
          <c:showPercent val="0"/>
          <c:showBubbleSize val="0"/>
        </c:dLbls>
        <c:marker val="1"/>
        <c:smooth val="0"/>
        <c:axId val="169076160"/>
        <c:axId val="169076992"/>
      </c:lineChart>
      <c:catAx>
        <c:axId val="169076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169076992"/>
        <c:crosses val="autoZero"/>
        <c:auto val="1"/>
        <c:lblAlgn val="ctr"/>
        <c:lblOffset val="100"/>
        <c:noMultiLvlLbl val="0"/>
      </c:catAx>
      <c:valAx>
        <c:axId val="169076992"/>
        <c:scaling>
          <c:orientation val="minMax"/>
          <c:min val="7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169076160"/>
        <c:crosses val="autoZero"/>
        <c:crossBetween val="between"/>
        <c:majorUnit val="200"/>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ja-JP"/>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7645054909174022"/>
          <c:y val="6.1066473282215844E-2"/>
          <c:w val="0.55545380337182604"/>
          <c:h val="0.55484551755912459"/>
        </c:manualLayout>
      </c:layout>
      <c:barChart>
        <c:barDir val="col"/>
        <c:grouping val="clustered"/>
        <c:varyColors val="0"/>
        <c:ser>
          <c:idx val="0"/>
          <c:order val="0"/>
          <c:tx>
            <c:strRef>
              <c:f>Sheet1!$B$3</c:f>
              <c:strCache>
                <c:ptCount val="1"/>
                <c:pt idx="0">
                  <c:v>件数</c:v>
                </c:pt>
              </c:strCache>
            </c:strRef>
          </c:tx>
          <c:spPr>
            <a:solidFill>
              <a:srgbClr val="61E23E"/>
            </a:solidFill>
            <a:ln w="9525">
              <a:solidFill>
                <a:srgbClr val="61E23E"/>
              </a:solidFill>
            </a:ln>
            <a:effectLst/>
          </c:spPr>
          <c:invertIfNegative val="0"/>
          <c:cat>
            <c:strRef>
              <c:f>Sheet1!$A$4:$A$8</c:f>
              <c:strCache>
                <c:ptCount val="5"/>
                <c:pt idx="0">
                  <c:v>H27</c:v>
                </c:pt>
                <c:pt idx="1">
                  <c:v>H28</c:v>
                </c:pt>
                <c:pt idx="2">
                  <c:v>H29</c:v>
                </c:pt>
                <c:pt idx="3">
                  <c:v>H30</c:v>
                </c:pt>
                <c:pt idx="4">
                  <c:v>R01</c:v>
                </c:pt>
              </c:strCache>
            </c:strRef>
          </c:cat>
          <c:val>
            <c:numRef>
              <c:f>Sheet1!$B$4:$B$8</c:f>
              <c:numCache>
                <c:formatCode>#,##0</c:formatCode>
                <c:ptCount val="5"/>
                <c:pt idx="0">
                  <c:v>1170</c:v>
                </c:pt>
                <c:pt idx="1">
                  <c:v>1633</c:v>
                </c:pt>
                <c:pt idx="2">
                  <c:v>1596</c:v>
                </c:pt>
                <c:pt idx="3">
                  <c:v>1622</c:v>
                </c:pt>
                <c:pt idx="4">
                  <c:v>1505</c:v>
                </c:pt>
              </c:numCache>
            </c:numRef>
          </c:val>
          <c:extLst>
            <c:ext xmlns:c16="http://schemas.microsoft.com/office/drawing/2014/chart" uri="{C3380CC4-5D6E-409C-BE32-E72D297353CC}">
              <c16:uniqueId val="{00000000-61E1-4268-93C7-B69450AC5558}"/>
            </c:ext>
          </c:extLst>
        </c:ser>
        <c:dLbls>
          <c:showLegendKey val="0"/>
          <c:showVal val="0"/>
          <c:showCatName val="0"/>
          <c:showSerName val="0"/>
          <c:showPercent val="0"/>
          <c:showBubbleSize val="0"/>
        </c:dLbls>
        <c:gapWidth val="199"/>
        <c:overlap val="-27"/>
        <c:axId val="1629015711"/>
        <c:axId val="1629017375"/>
      </c:barChart>
      <c:lineChart>
        <c:grouping val="standard"/>
        <c:varyColors val="0"/>
        <c:ser>
          <c:idx val="1"/>
          <c:order val="1"/>
          <c:tx>
            <c:strRef>
              <c:f>Sheet1!$C$3</c:f>
              <c:strCache>
                <c:ptCount val="1"/>
                <c:pt idx="0">
                  <c:v>被害額（千円）</c:v>
                </c:pt>
              </c:strCache>
            </c:strRef>
          </c:tx>
          <c:spPr>
            <a:ln w="28575" cap="rnd">
              <a:solidFill>
                <a:srgbClr val="FF0000"/>
              </a:solidFill>
              <a:round/>
            </a:ln>
            <a:effectLst/>
          </c:spPr>
          <c:marker>
            <c:symbol val="diamond"/>
            <c:size val="7"/>
            <c:spPr>
              <a:solidFill>
                <a:srgbClr val="FF0000"/>
              </a:solidFill>
              <a:ln w="28575">
                <a:solidFill>
                  <a:srgbClr val="FF0000"/>
                </a:solidFill>
              </a:ln>
              <a:effectLst/>
            </c:spPr>
          </c:marker>
          <c:cat>
            <c:strRef>
              <c:f>Sheet1!$A$4:$A$8</c:f>
              <c:strCache>
                <c:ptCount val="5"/>
                <c:pt idx="0">
                  <c:v>H27</c:v>
                </c:pt>
                <c:pt idx="1">
                  <c:v>H28</c:v>
                </c:pt>
                <c:pt idx="2">
                  <c:v>H29</c:v>
                </c:pt>
                <c:pt idx="3">
                  <c:v>H30</c:v>
                </c:pt>
                <c:pt idx="4">
                  <c:v>R01</c:v>
                </c:pt>
              </c:strCache>
            </c:strRef>
          </c:cat>
          <c:val>
            <c:numRef>
              <c:f>Sheet1!$C$4:$C$8</c:f>
              <c:numCache>
                <c:formatCode>#,##0</c:formatCode>
                <c:ptCount val="5"/>
                <c:pt idx="0">
                  <c:v>4141687</c:v>
                </c:pt>
                <c:pt idx="1">
                  <c:v>5258711</c:v>
                </c:pt>
                <c:pt idx="2">
                  <c:v>3762001</c:v>
                </c:pt>
                <c:pt idx="3">
                  <c:v>3575456</c:v>
                </c:pt>
                <c:pt idx="4">
                  <c:v>2177571</c:v>
                </c:pt>
              </c:numCache>
            </c:numRef>
          </c:val>
          <c:smooth val="0"/>
          <c:extLst>
            <c:ext xmlns:c16="http://schemas.microsoft.com/office/drawing/2014/chart" uri="{C3380CC4-5D6E-409C-BE32-E72D297353CC}">
              <c16:uniqueId val="{00000001-61E1-4268-93C7-B69450AC5558}"/>
            </c:ext>
          </c:extLst>
        </c:ser>
        <c:dLbls>
          <c:showLegendKey val="0"/>
          <c:showVal val="0"/>
          <c:showCatName val="0"/>
          <c:showSerName val="0"/>
          <c:showPercent val="0"/>
          <c:showBubbleSize val="0"/>
        </c:dLbls>
        <c:marker val="1"/>
        <c:smooth val="0"/>
        <c:axId val="1496704479"/>
        <c:axId val="1629020703"/>
      </c:lineChart>
      <c:catAx>
        <c:axId val="1629015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629017375"/>
        <c:crosses val="autoZero"/>
        <c:auto val="1"/>
        <c:lblAlgn val="ctr"/>
        <c:lblOffset val="100"/>
        <c:noMultiLvlLbl val="0"/>
      </c:catAx>
      <c:valAx>
        <c:axId val="162901737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1629015711"/>
        <c:crosses val="autoZero"/>
        <c:crossBetween val="between"/>
        <c:majorUnit val="200"/>
      </c:valAx>
      <c:valAx>
        <c:axId val="1629020703"/>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1496704479"/>
        <c:crosses val="max"/>
        <c:crossBetween val="between"/>
      </c:valAx>
      <c:catAx>
        <c:axId val="1496704479"/>
        <c:scaling>
          <c:orientation val="minMax"/>
        </c:scaling>
        <c:delete val="1"/>
        <c:axPos val="b"/>
        <c:numFmt formatCode="General" sourceLinked="1"/>
        <c:majorTickMark val="out"/>
        <c:minorTickMark val="none"/>
        <c:tickLblPos val="nextTo"/>
        <c:crossAx val="1629020703"/>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8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Table>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ja-JP"/>
    </a:p>
  </c:txPr>
  <c:externalData r:id="rId4">
    <c:autoUpdate val="0"/>
  </c:externalData>
  <c:userShapes r:id="rId5"/>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1353450172128236E-2"/>
          <c:y val="0.13124194836886019"/>
          <c:w val="0.89811272515413998"/>
          <c:h val="0.69415234704346207"/>
        </c:manualLayout>
      </c:layout>
      <c:barChart>
        <c:barDir val="col"/>
        <c:grouping val="stacked"/>
        <c:varyColors val="0"/>
        <c:ser>
          <c:idx val="5"/>
          <c:order val="0"/>
          <c:tx>
            <c:strRef>
              <c:f>建替時期別施設数!$W$2</c:f>
              <c:strCache>
                <c:ptCount val="1"/>
                <c:pt idx="0">
                  <c:v>合計</c:v>
                </c:pt>
              </c:strCache>
            </c:strRef>
          </c:tx>
          <c:spPr>
            <a:solidFill>
              <a:srgbClr val="92D050"/>
            </a:solidFill>
          </c:spPr>
          <c:invertIfNegative val="0"/>
          <c:cat>
            <c:numRef>
              <c:f>建替時期別施設数!$P$3:$P$42</c:f>
              <c:numCache>
                <c:formatCode>General</c:formatCode>
                <c:ptCount val="40"/>
                <c:pt idx="0">
                  <c:v>2016</c:v>
                </c:pt>
                <c:pt idx="1">
                  <c:v>2017</c:v>
                </c:pt>
                <c:pt idx="2">
                  <c:v>2018</c:v>
                </c:pt>
                <c:pt idx="3">
                  <c:v>2019</c:v>
                </c:pt>
                <c:pt idx="4">
                  <c:v>2020</c:v>
                </c:pt>
                <c:pt idx="5">
                  <c:v>2021</c:v>
                </c:pt>
                <c:pt idx="6">
                  <c:v>2022</c:v>
                </c:pt>
                <c:pt idx="7">
                  <c:v>2023</c:v>
                </c:pt>
                <c:pt idx="8">
                  <c:v>2024</c:v>
                </c:pt>
                <c:pt idx="9">
                  <c:v>2025</c:v>
                </c:pt>
                <c:pt idx="10">
                  <c:v>2026</c:v>
                </c:pt>
                <c:pt idx="11">
                  <c:v>2027</c:v>
                </c:pt>
                <c:pt idx="12">
                  <c:v>2028</c:v>
                </c:pt>
                <c:pt idx="13">
                  <c:v>2029</c:v>
                </c:pt>
                <c:pt idx="14">
                  <c:v>2030</c:v>
                </c:pt>
                <c:pt idx="15">
                  <c:v>2031</c:v>
                </c:pt>
                <c:pt idx="16">
                  <c:v>2032</c:v>
                </c:pt>
                <c:pt idx="17">
                  <c:v>2033</c:v>
                </c:pt>
                <c:pt idx="18">
                  <c:v>2034</c:v>
                </c:pt>
                <c:pt idx="19">
                  <c:v>2035</c:v>
                </c:pt>
                <c:pt idx="20">
                  <c:v>2036</c:v>
                </c:pt>
                <c:pt idx="21">
                  <c:v>2037</c:v>
                </c:pt>
                <c:pt idx="22">
                  <c:v>2038</c:v>
                </c:pt>
                <c:pt idx="23">
                  <c:v>2039</c:v>
                </c:pt>
                <c:pt idx="24">
                  <c:v>2040</c:v>
                </c:pt>
                <c:pt idx="25">
                  <c:v>2041</c:v>
                </c:pt>
                <c:pt idx="26">
                  <c:v>2042</c:v>
                </c:pt>
                <c:pt idx="27">
                  <c:v>2043</c:v>
                </c:pt>
                <c:pt idx="28">
                  <c:v>2044</c:v>
                </c:pt>
                <c:pt idx="29">
                  <c:v>2045</c:v>
                </c:pt>
                <c:pt idx="30">
                  <c:v>2046</c:v>
                </c:pt>
                <c:pt idx="31">
                  <c:v>2047</c:v>
                </c:pt>
                <c:pt idx="32">
                  <c:v>2048</c:v>
                </c:pt>
                <c:pt idx="33">
                  <c:v>2049</c:v>
                </c:pt>
                <c:pt idx="34">
                  <c:v>2050</c:v>
                </c:pt>
                <c:pt idx="35">
                  <c:v>2051</c:v>
                </c:pt>
                <c:pt idx="36">
                  <c:v>2052</c:v>
                </c:pt>
                <c:pt idx="37">
                  <c:v>2053</c:v>
                </c:pt>
                <c:pt idx="38">
                  <c:v>2054</c:v>
                </c:pt>
                <c:pt idx="39">
                  <c:v>2055</c:v>
                </c:pt>
              </c:numCache>
            </c:numRef>
          </c:cat>
          <c:val>
            <c:numRef>
              <c:f>建替時期別延床面積!$W$3:$W$42</c:f>
              <c:numCache>
                <c:formatCode>#,##0.00</c:formatCode>
                <c:ptCount val="40"/>
                <c:pt idx="0">
                  <c:v>477643.55</c:v>
                </c:pt>
                <c:pt idx="1">
                  <c:v>606734.43999999994</c:v>
                </c:pt>
                <c:pt idx="2">
                  <c:v>226969.49</c:v>
                </c:pt>
                <c:pt idx="3">
                  <c:v>521396.86</c:v>
                </c:pt>
                <c:pt idx="4">
                  <c:v>533989.8600000001</c:v>
                </c:pt>
                <c:pt idx="5">
                  <c:v>630911.42000000004</c:v>
                </c:pt>
                <c:pt idx="6">
                  <c:v>774444.66999999993</c:v>
                </c:pt>
                <c:pt idx="7">
                  <c:v>303276.74</c:v>
                </c:pt>
                <c:pt idx="8">
                  <c:v>590679.67000000004</c:v>
                </c:pt>
                <c:pt idx="9">
                  <c:v>361168.15</c:v>
                </c:pt>
                <c:pt idx="10">
                  <c:v>277818.23999999999</c:v>
                </c:pt>
                <c:pt idx="11">
                  <c:v>162163.23000000001</c:v>
                </c:pt>
                <c:pt idx="12">
                  <c:v>434960.76</c:v>
                </c:pt>
                <c:pt idx="13">
                  <c:v>231086.78</c:v>
                </c:pt>
                <c:pt idx="14">
                  <c:v>272783.91000000003</c:v>
                </c:pt>
                <c:pt idx="15">
                  <c:v>202095.82</c:v>
                </c:pt>
                <c:pt idx="16">
                  <c:v>191565.93</c:v>
                </c:pt>
                <c:pt idx="17">
                  <c:v>277189.77999999997</c:v>
                </c:pt>
                <c:pt idx="18">
                  <c:v>119552.34</c:v>
                </c:pt>
                <c:pt idx="19">
                  <c:v>127010.66</c:v>
                </c:pt>
                <c:pt idx="20">
                  <c:v>137097.49</c:v>
                </c:pt>
                <c:pt idx="21">
                  <c:v>71711.549999999988</c:v>
                </c:pt>
                <c:pt idx="22">
                  <c:v>160119.27000000002</c:v>
                </c:pt>
                <c:pt idx="23">
                  <c:v>184869.61</c:v>
                </c:pt>
                <c:pt idx="24">
                  <c:v>111999.55000000002</c:v>
                </c:pt>
                <c:pt idx="25">
                  <c:v>304657.53999999998</c:v>
                </c:pt>
                <c:pt idx="26">
                  <c:v>176201.93999999997</c:v>
                </c:pt>
                <c:pt idx="27">
                  <c:v>121337.06</c:v>
                </c:pt>
                <c:pt idx="28">
                  <c:v>436295.66000000003</c:v>
                </c:pt>
                <c:pt idx="29">
                  <c:v>305390.88</c:v>
                </c:pt>
                <c:pt idx="30">
                  <c:v>318691.84999999998</c:v>
                </c:pt>
                <c:pt idx="31">
                  <c:v>326575.99</c:v>
                </c:pt>
                <c:pt idx="32">
                  <c:v>306922.33999999997</c:v>
                </c:pt>
                <c:pt idx="33">
                  <c:v>253699.51</c:v>
                </c:pt>
                <c:pt idx="34">
                  <c:v>189145.88000000003</c:v>
                </c:pt>
                <c:pt idx="35">
                  <c:v>99706.51999999999</c:v>
                </c:pt>
                <c:pt idx="36">
                  <c:v>228325.53999999998</c:v>
                </c:pt>
                <c:pt idx="37">
                  <c:v>70962.3</c:v>
                </c:pt>
                <c:pt idx="38">
                  <c:v>119644.30999999998</c:v>
                </c:pt>
                <c:pt idx="39">
                  <c:v>68993.56</c:v>
                </c:pt>
              </c:numCache>
            </c:numRef>
          </c:val>
          <c:extLst>
            <c:ext xmlns:c16="http://schemas.microsoft.com/office/drawing/2014/chart" uri="{C3380CC4-5D6E-409C-BE32-E72D297353CC}">
              <c16:uniqueId val="{00000000-9083-4665-B38D-04F320EA59B8}"/>
            </c:ext>
          </c:extLst>
        </c:ser>
        <c:dLbls>
          <c:showLegendKey val="0"/>
          <c:showVal val="0"/>
          <c:showCatName val="0"/>
          <c:showSerName val="0"/>
          <c:showPercent val="0"/>
          <c:showBubbleSize val="0"/>
        </c:dLbls>
        <c:gapWidth val="35"/>
        <c:overlap val="100"/>
        <c:axId val="187594624"/>
        <c:axId val="187600896"/>
      </c:barChart>
      <c:catAx>
        <c:axId val="187594624"/>
        <c:scaling>
          <c:orientation val="minMax"/>
        </c:scaling>
        <c:delete val="0"/>
        <c:axPos val="b"/>
        <c:title>
          <c:tx>
            <c:rich>
              <a:bodyPr/>
              <a:lstStyle/>
              <a:p>
                <a:pPr>
                  <a:defRPr/>
                </a:pPr>
                <a:r>
                  <a:rPr lang="ja-JP"/>
                  <a:t>（建替年度）</a:t>
                </a:r>
              </a:p>
            </c:rich>
          </c:tx>
          <c:layout>
            <c:manualLayout>
              <c:xMode val="edge"/>
              <c:yMode val="edge"/>
              <c:x val="0.8949544946931467"/>
              <c:y val="0.892118021398428"/>
            </c:manualLayout>
          </c:layout>
          <c:overlay val="0"/>
        </c:title>
        <c:numFmt formatCode="General" sourceLinked="1"/>
        <c:majorTickMark val="in"/>
        <c:minorTickMark val="none"/>
        <c:tickLblPos val="nextTo"/>
        <c:txPr>
          <a:bodyPr/>
          <a:lstStyle/>
          <a:p>
            <a:pPr>
              <a:defRPr b="1"/>
            </a:pPr>
            <a:endParaRPr lang="ja-JP"/>
          </a:p>
        </c:txPr>
        <c:crossAx val="187600896"/>
        <c:crosses val="autoZero"/>
        <c:auto val="1"/>
        <c:lblAlgn val="ctr"/>
        <c:lblOffset val="100"/>
        <c:tickLblSkip val="3"/>
        <c:noMultiLvlLbl val="0"/>
      </c:catAx>
      <c:valAx>
        <c:axId val="187600896"/>
        <c:scaling>
          <c:orientation val="minMax"/>
        </c:scaling>
        <c:delete val="0"/>
        <c:axPos val="l"/>
        <c:majorGridlines/>
        <c:title>
          <c:tx>
            <c:rich>
              <a:bodyPr rot="0" vert="horz"/>
              <a:lstStyle/>
              <a:p>
                <a:pPr>
                  <a:defRPr sz="900"/>
                </a:pPr>
                <a:r>
                  <a:rPr lang="ja-JP" altLang="en-US" sz="900"/>
                  <a:t>延床面積</a:t>
                </a:r>
                <a:r>
                  <a:rPr lang="ja-JP" sz="900"/>
                  <a:t>（㎡）</a:t>
                </a:r>
              </a:p>
            </c:rich>
          </c:tx>
          <c:layout>
            <c:manualLayout>
              <c:xMode val="edge"/>
              <c:yMode val="edge"/>
              <c:x val="7.9599979898235442E-3"/>
              <c:y val="2.9704017252041953E-2"/>
            </c:manualLayout>
          </c:layout>
          <c:overlay val="0"/>
        </c:title>
        <c:numFmt formatCode="#,##0" sourceLinked="0"/>
        <c:majorTickMark val="out"/>
        <c:minorTickMark val="none"/>
        <c:tickLblPos val="nextTo"/>
        <c:txPr>
          <a:bodyPr/>
          <a:lstStyle/>
          <a:p>
            <a:pPr>
              <a:defRPr sz="900" b="1"/>
            </a:pPr>
            <a:endParaRPr lang="ja-JP"/>
          </a:p>
        </c:txPr>
        <c:crossAx val="187594624"/>
        <c:crosses val="autoZero"/>
        <c:crossBetween val="between"/>
      </c:valAx>
    </c:plotArea>
    <c:plotVisOnly val="1"/>
    <c:dispBlanksAs val="gap"/>
    <c:showDLblsOverMax val="0"/>
  </c:chart>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sz="1200" dirty="0">
                <a:solidFill>
                  <a:schemeClr val="tx1"/>
                </a:solidFill>
                <a:latin typeface="Meiryo UI" panose="020B0604030504040204" pitchFamily="50" charset="-128"/>
                <a:ea typeface="Meiryo UI" panose="020B0604030504040204" pitchFamily="50" charset="-128"/>
              </a:rPr>
              <a:t>■　海外進出企業数の推移</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lineChart>
        <c:grouping val="standard"/>
        <c:varyColors val="0"/>
        <c:ser>
          <c:idx val="0"/>
          <c:order val="0"/>
          <c:tx>
            <c:strRef>
              <c:f>Sheet1!$A$4</c:f>
              <c:strCache>
                <c:ptCount val="1"/>
                <c:pt idx="0">
                  <c:v>東京都</c:v>
                </c:pt>
              </c:strCache>
            </c:strRef>
          </c:tx>
          <c:spPr>
            <a:ln w="28575" cap="rnd">
              <a:solidFill>
                <a:srgbClr val="5FD81C"/>
              </a:solidFill>
              <a:round/>
            </a:ln>
            <a:effectLst/>
          </c:spPr>
          <c:marker>
            <c:symbol val="circle"/>
            <c:size val="5"/>
            <c:spPr>
              <a:solidFill>
                <a:srgbClr val="5FD81C"/>
              </a:solidFill>
              <a:ln w="28575">
                <a:solidFill>
                  <a:srgbClr val="5FD81C"/>
                </a:solidFill>
              </a:ln>
              <a:effectLst/>
            </c:spPr>
          </c:marker>
          <c:cat>
            <c:numRef>
              <c:f>Sheet1!$B$3:$J$3</c:f>
              <c:numCache>
                <c:formatCode>General</c:formatCode>
                <c:ptCount val="9"/>
                <c:pt idx="0">
                  <c:v>2002</c:v>
                </c:pt>
                <c:pt idx="1">
                  <c:v>2004</c:v>
                </c:pt>
                <c:pt idx="2">
                  <c:v>2006</c:v>
                </c:pt>
                <c:pt idx="3">
                  <c:v>2008</c:v>
                </c:pt>
                <c:pt idx="4">
                  <c:v>2010</c:v>
                </c:pt>
                <c:pt idx="5">
                  <c:v>2012</c:v>
                </c:pt>
                <c:pt idx="6">
                  <c:v>2014</c:v>
                </c:pt>
                <c:pt idx="7">
                  <c:v>2016</c:v>
                </c:pt>
                <c:pt idx="8">
                  <c:v>2018</c:v>
                </c:pt>
              </c:numCache>
            </c:numRef>
          </c:cat>
          <c:val>
            <c:numRef>
              <c:f>Sheet1!$B$4:$J$4</c:f>
              <c:numCache>
                <c:formatCode>#,##0</c:formatCode>
                <c:ptCount val="9"/>
                <c:pt idx="0">
                  <c:v>8343</c:v>
                </c:pt>
                <c:pt idx="1">
                  <c:v>8965</c:v>
                </c:pt>
                <c:pt idx="2">
                  <c:v>9422</c:v>
                </c:pt>
                <c:pt idx="3">
                  <c:v>9987</c:v>
                </c:pt>
                <c:pt idx="4">
                  <c:v>10051</c:v>
                </c:pt>
                <c:pt idx="5">
                  <c:v>11976</c:v>
                </c:pt>
                <c:pt idx="6">
                  <c:v>12101</c:v>
                </c:pt>
                <c:pt idx="7">
                  <c:v>12444</c:v>
                </c:pt>
                <c:pt idx="8">
                  <c:v>12570</c:v>
                </c:pt>
              </c:numCache>
            </c:numRef>
          </c:val>
          <c:smooth val="0"/>
          <c:extLst>
            <c:ext xmlns:c16="http://schemas.microsoft.com/office/drawing/2014/chart" uri="{C3380CC4-5D6E-409C-BE32-E72D297353CC}">
              <c16:uniqueId val="{00000000-F5DC-4CDF-9007-BB9D863EC00E}"/>
            </c:ext>
          </c:extLst>
        </c:ser>
        <c:ser>
          <c:idx val="1"/>
          <c:order val="1"/>
          <c:tx>
            <c:strRef>
              <c:f>Sheet1!$A$5</c:f>
              <c:strCache>
                <c:ptCount val="1"/>
                <c:pt idx="0">
                  <c:v>大阪府</c:v>
                </c:pt>
              </c:strCache>
            </c:strRef>
          </c:tx>
          <c:spPr>
            <a:ln w="28575" cap="rnd">
              <a:solidFill>
                <a:srgbClr val="FF0066"/>
              </a:solidFill>
              <a:round/>
            </a:ln>
            <a:effectLst/>
          </c:spPr>
          <c:marker>
            <c:symbol val="circle"/>
            <c:size val="5"/>
            <c:spPr>
              <a:solidFill>
                <a:srgbClr val="FF0066"/>
              </a:solidFill>
              <a:ln w="28575">
                <a:solidFill>
                  <a:srgbClr val="FF0066"/>
                </a:solidFill>
              </a:ln>
              <a:effectLst/>
            </c:spPr>
          </c:marker>
          <c:cat>
            <c:numRef>
              <c:f>Sheet1!$B$3:$J$3</c:f>
              <c:numCache>
                <c:formatCode>General</c:formatCode>
                <c:ptCount val="9"/>
                <c:pt idx="0">
                  <c:v>2002</c:v>
                </c:pt>
                <c:pt idx="1">
                  <c:v>2004</c:v>
                </c:pt>
                <c:pt idx="2">
                  <c:v>2006</c:v>
                </c:pt>
                <c:pt idx="3">
                  <c:v>2008</c:v>
                </c:pt>
                <c:pt idx="4">
                  <c:v>2010</c:v>
                </c:pt>
                <c:pt idx="5">
                  <c:v>2012</c:v>
                </c:pt>
                <c:pt idx="6">
                  <c:v>2014</c:v>
                </c:pt>
                <c:pt idx="7">
                  <c:v>2016</c:v>
                </c:pt>
                <c:pt idx="8">
                  <c:v>2018</c:v>
                </c:pt>
              </c:numCache>
            </c:numRef>
          </c:cat>
          <c:val>
            <c:numRef>
              <c:f>Sheet1!$B$5:$J$5</c:f>
              <c:numCache>
                <c:formatCode>#,##0</c:formatCode>
                <c:ptCount val="9"/>
                <c:pt idx="0">
                  <c:v>1567</c:v>
                </c:pt>
                <c:pt idx="1">
                  <c:v>1821</c:v>
                </c:pt>
                <c:pt idx="2">
                  <c:v>2008</c:v>
                </c:pt>
                <c:pt idx="3">
                  <c:v>2221</c:v>
                </c:pt>
                <c:pt idx="4">
                  <c:v>2316</c:v>
                </c:pt>
                <c:pt idx="5">
                  <c:v>2967</c:v>
                </c:pt>
                <c:pt idx="6">
                  <c:v>3055</c:v>
                </c:pt>
                <c:pt idx="7">
                  <c:v>3139</c:v>
                </c:pt>
                <c:pt idx="8">
                  <c:v>3198</c:v>
                </c:pt>
              </c:numCache>
            </c:numRef>
          </c:val>
          <c:smooth val="0"/>
          <c:extLst>
            <c:ext xmlns:c16="http://schemas.microsoft.com/office/drawing/2014/chart" uri="{C3380CC4-5D6E-409C-BE32-E72D297353CC}">
              <c16:uniqueId val="{00000001-F5DC-4CDF-9007-BB9D863EC00E}"/>
            </c:ext>
          </c:extLst>
        </c:ser>
        <c:ser>
          <c:idx val="2"/>
          <c:order val="2"/>
          <c:tx>
            <c:strRef>
              <c:f>Sheet1!$A$6</c:f>
              <c:strCache>
                <c:ptCount val="1"/>
                <c:pt idx="0">
                  <c:v>愛知県</c:v>
                </c:pt>
              </c:strCache>
            </c:strRef>
          </c:tx>
          <c:spPr>
            <a:ln w="28575" cap="rnd">
              <a:solidFill>
                <a:srgbClr val="FFC000"/>
              </a:solidFill>
              <a:round/>
            </a:ln>
            <a:effectLst/>
          </c:spPr>
          <c:marker>
            <c:symbol val="circle"/>
            <c:size val="5"/>
            <c:spPr>
              <a:solidFill>
                <a:srgbClr val="FFC000"/>
              </a:solidFill>
              <a:ln w="28575">
                <a:solidFill>
                  <a:srgbClr val="FFC000"/>
                </a:solidFill>
              </a:ln>
              <a:effectLst/>
            </c:spPr>
          </c:marker>
          <c:cat>
            <c:numRef>
              <c:f>Sheet1!$B$3:$J$3</c:f>
              <c:numCache>
                <c:formatCode>General</c:formatCode>
                <c:ptCount val="9"/>
                <c:pt idx="0">
                  <c:v>2002</c:v>
                </c:pt>
                <c:pt idx="1">
                  <c:v>2004</c:v>
                </c:pt>
                <c:pt idx="2">
                  <c:v>2006</c:v>
                </c:pt>
                <c:pt idx="3">
                  <c:v>2008</c:v>
                </c:pt>
                <c:pt idx="4">
                  <c:v>2010</c:v>
                </c:pt>
                <c:pt idx="5">
                  <c:v>2012</c:v>
                </c:pt>
                <c:pt idx="6">
                  <c:v>2014</c:v>
                </c:pt>
                <c:pt idx="7">
                  <c:v>2016</c:v>
                </c:pt>
                <c:pt idx="8">
                  <c:v>2018</c:v>
                </c:pt>
              </c:numCache>
            </c:numRef>
          </c:cat>
          <c:val>
            <c:numRef>
              <c:f>Sheet1!$B$6:$J$6</c:f>
              <c:numCache>
                <c:formatCode>General</c:formatCode>
                <c:ptCount val="9"/>
                <c:pt idx="0">
                  <c:v>744</c:v>
                </c:pt>
                <c:pt idx="1">
                  <c:v>998</c:v>
                </c:pt>
                <c:pt idx="2" formatCode="#,##0">
                  <c:v>1254</c:v>
                </c:pt>
                <c:pt idx="3" formatCode="#,##0">
                  <c:v>1365</c:v>
                </c:pt>
                <c:pt idx="4" formatCode="#,##0">
                  <c:v>1589</c:v>
                </c:pt>
                <c:pt idx="5" formatCode="#,##0">
                  <c:v>1990</c:v>
                </c:pt>
                <c:pt idx="6" formatCode="#,##0">
                  <c:v>2212</c:v>
                </c:pt>
                <c:pt idx="7" formatCode="#,##0">
                  <c:v>2267</c:v>
                </c:pt>
                <c:pt idx="8" formatCode="#,##0">
                  <c:v>2458</c:v>
                </c:pt>
              </c:numCache>
            </c:numRef>
          </c:val>
          <c:smooth val="0"/>
          <c:extLst>
            <c:ext xmlns:c16="http://schemas.microsoft.com/office/drawing/2014/chart" uri="{C3380CC4-5D6E-409C-BE32-E72D297353CC}">
              <c16:uniqueId val="{00000002-F5DC-4CDF-9007-BB9D863EC00E}"/>
            </c:ext>
          </c:extLst>
        </c:ser>
        <c:ser>
          <c:idx val="3"/>
          <c:order val="3"/>
          <c:tx>
            <c:strRef>
              <c:f>Sheet1!$A$7</c:f>
              <c:strCache>
                <c:ptCount val="1"/>
                <c:pt idx="0">
                  <c:v>神奈川県</c:v>
                </c:pt>
              </c:strCache>
            </c:strRef>
          </c:tx>
          <c:spPr>
            <a:ln w="28575" cap="rnd">
              <a:solidFill>
                <a:srgbClr val="2099C4"/>
              </a:solidFill>
              <a:round/>
            </a:ln>
            <a:effectLst/>
          </c:spPr>
          <c:marker>
            <c:symbol val="circle"/>
            <c:size val="5"/>
            <c:spPr>
              <a:solidFill>
                <a:srgbClr val="2099C4"/>
              </a:solidFill>
              <a:ln w="28575">
                <a:solidFill>
                  <a:srgbClr val="2099C4"/>
                </a:solidFill>
              </a:ln>
              <a:effectLst/>
            </c:spPr>
          </c:marker>
          <c:cat>
            <c:numRef>
              <c:f>Sheet1!$B$3:$J$3</c:f>
              <c:numCache>
                <c:formatCode>General</c:formatCode>
                <c:ptCount val="9"/>
                <c:pt idx="0">
                  <c:v>2002</c:v>
                </c:pt>
                <c:pt idx="1">
                  <c:v>2004</c:v>
                </c:pt>
                <c:pt idx="2">
                  <c:v>2006</c:v>
                </c:pt>
                <c:pt idx="3">
                  <c:v>2008</c:v>
                </c:pt>
                <c:pt idx="4">
                  <c:v>2010</c:v>
                </c:pt>
                <c:pt idx="5">
                  <c:v>2012</c:v>
                </c:pt>
                <c:pt idx="6">
                  <c:v>2014</c:v>
                </c:pt>
                <c:pt idx="7">
                  <c:v>2016</c:v>
                </c:pt>
                <c:pt idx="8">
                  <c:v>2018</c:v>
                </c:pt>
              </c:numCache>
            </c:numRef>
          </c:cat>
          <c:val>
            <c:numRef>
              <c:f>Sheet1!$B$7:$J$7</c:f>
              <c:numCache>
                <c:formatCode>General</c:formatCode>
                <c:ptCount val="9"/>
                <c:pt idx="0">
                  <c:v>472</c:v>
                </c:pt>
                <c:pt idx="1">
                  <c:v>607</c:v>
                </c:pt>
                <c:pt idx="2" formatCode="#,##0">
                  <c:v>611</c:v>
                </c:pt>
                <c:pt idx="3" formatCode="#,##0">
                  <c:v>614</c:v>
                </c:pt>
                <c:pt idx="4" formatCode="#,##0">
                  <c:v>852</c:v>
                </c:pt>
                <c:pt idx="5" formatCode="#,##0">
                  <c:v>1106</c:v>
                </c:pt>
                <c:pt idx="6" formatCode="#,##0">
                  <c:v>1166</c:v>
                </c:pt>
                <c:pt idx="7" formatCode="#,##0">
                  <c:v>1218</c:v>
                </c:pt>
                <c:pt idx="8" formatCode="#,##0">
                  <c:v>1412</c:v>
                </c:pt>
              </c:numCache>
            </c:numRef>
          </c:val>
          <c:smooth val="0"/>
          <c:extLst>
            <c:ext xmlns:c16="http://schemas.microsoft.com/office/drawing/2014/chart" uri="{C3380CC4-5D6E-409C-BE32-E72D297353CC}">
              <c16:uniqueId val="{00000003-F5DC-4CDF-9007-BB9D863EC00E}"/>
            </c:ext>
          </c:extLst>
        </c:ser>
        <c:dLbls>
          <c:showLegendKey val="0"/>
          <c:showVal val="0"/>
          <c:showCatName val="0"/>
          <c:showSerName val="0"/>
          <c:showPercent val="0"/>
          <c:showBubbleSize val="0"/>
        </c:dLbls>
        <c:marker val="1"/>
        <c:smooth val="0"/>
        <c:axId val="1366552751"/>
        <c:axId val="1366558575"/>
      </c:lineChart>
      <c:catAx>
        <c:axId val="13665527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1366558575"/>
        <c:crosses val="autoZero"/>
        <c:auto val="1"/>
        <c:lblAlgn val="ctr"/>
        <c:lblOffset val="100"/>
        <c:noMultiLvlLbl val="0"/>
      </c:catAx>
      <c:valAx>
        <c:axId val="136655857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1366552751"/>
        <c:crosses val="autoZero"/>
        <c:crossBetween val="between"/>
        <c:majorUnit val="2000"/>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solidFill>
      <a:schemeClr val="bg1"/>
    </a:solidFill>
    <a:ln w="9525" cap="flat" cmpd="sng" algn="ctr">
      <a:noFill/>
      <a:round/>
    </a:ln>
    <a:effectLst/>
  </c:spPr>
  <c:txPr>
    <a:bodyPr/>
    <a:lstStyle/>
    <a:p>
      <a:pPr>
        <a:defRPr/>
      </a:pPr>
      <a:endParaRPr lang="ja-JP"/>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eiryo UI" panose="020B0604030504040204" pitchFamily="50" charset="-128"/>
                <a:cs typeface="+mn-cs"/>
              </a:defRPr>
            </a:pPr>
            <a:r>
              <a:rPr lang="ja-JP" altLang="en-US" sz="1000" baseline="0" dirty="0">
                <a:solidFill>
                  <a:schemeClr val="tx1"/>
                </a:solidFill>
                <a:latin typeface="Meiryo UI" panose="020B0604030504040204" pitchFamily="50" charset="-128"/>
                <a:ea typeface="Meiryo UI" panose="020B0604030504040204" pitchFamily="50" charset="-128"/>
              </a:rPr>
              <a:t>■大阪府内企業海外進出状況（平成</a:t>
            </a:r>
            <a:r>
              <a:rPr lang="en-US" altLang="ja-JP" sz="1000" baseline="0" dirty="0">
                <a:solidFill>
                  <a:schemeClr val="tx1"/>
                </a:solidFill>
                <a:latin typeface="Meiryo UI" panose="020B0604030504040204" pitchFamily="50" charset="-128"/>
                <a:ea typeface="Meiryo UI" panose="020B0604030504040204" pitchFamily="50" charset="-128"/>
              </a:rPr>
              <a:t>29</a:t>
            </a:r>
            <a:r>
              <a:rPr lang="ja-JP" altLang="en-US" sz="1000" baseline="0" dirty="0">
                <a:solidFill>
                  <a:schemeClr val="tx1"/>
                </a:solidFill>
                <a:latin typeface="Meiryo UI" panose="020B0604030504040204" pitchFamily="50" charset="-128"/>
                <a:ea typeface="Meiryo UI" panose="020B0604030504040204" pitchFamily="50" charset="-128"/>
              </a:rPr>
              <a:t>年</a:t>
            </a:r>
            <a:r>
              <a:rPr lang="ja-JP" altLang="en-US" sz="1000" baseline="0" dirty="0">
                <a:latin typeface="Meiryo UI" panose="020B0604030504040204" pitchFamily="50" charset="-128"/>
                <a:ea typeface="Meiryo UI" panose="020B0604030504040204" pitchFamily="50" charset="-128"/>
              </a:rPr>
              <a:t>）</a:t>
            </a:r>
          </a:p>
        </c:rich>
      </c:tx>
      <c:layout>
        <c:manualLayout>
          <c:xMode val="edge"/>
          <c:yMode val="edge"/>
          <c:x val="7.8251854262269424E-2"/>
          <c:y val="1.859512602712448E-2"/>
        </c:manualLayout>
      </c:layout>
      <c:overlay val="0"/>
      <c:spPr>
        <a:noFill/>
        <a:ln>
          <a:noFill/>
        </a:ln>
        <a:effectLst/>
      </c:spPr>
      <c:txPr>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eiryo UI" panose="020B0604030504040204" pitchFamily="50" charset="-128"/>
              <a:cs typeface="+mn-cs"/>
            </a:defRPr>
          </a:pPr>
          <a:endParaRPr lang="ja-JP"/>
        </a:p>
      </c:txPr>
    </c:title>
    <c:autoTitleDeleted val="0"/>
    <c:plotArea>
      <c:layout>
        <c:manualLayout>
          <c:layoutTarget val="inner"/>
          <c:xMode val="edge"/>
          <c:yMode val="edge"/>
          <c:x val="0.23989291534104135"/>
          <c:y val="0.12655911102608003"/>
          <c:w val="0.39524722747017638"/>
          <c:h val="0.73087337548879316"/>
        </c:manualLayout>
      </c:layout>
      <c:pieChart>
        <c:varyColors val="1"/>
        <c:ser>
          <c:idx val="0"/>
          <c:order val="0"/>
          <c:spPr>
            <a:ln>
              <a:noFill/>
            </a:ln>
          </c:spPr>
          <c:dPt>
            <c:idx val="0"/>
            <c:bubble3D val="0"/>
            <c:spPr>
              <a:solidFill>
                <a:schemeClr val="accent1"/>
              </a:solidFill>
              <a:ln w="19050">
                <a:noFill/>
              </a:ln>
              <a:effectLst/>
            </c:spPr>
            <c:extLst>
              <c:ext xmlns:c16="http://schemas.microsoft.com/office/drawing/2014/chart" uri="{C3380CC4-5D6E-409C-BE32-E72D297353CC}">
                <c16:uniqueId val="{00000001-CDCC-47A1-BA66-8A487934766E}"/>
              </c:ext>
            </c:extLst>
          </c:dPt>
          <c:dPt>
            <c:idx val="1"/>
            <c:bubble3D val="0"/>
            <c:spPr>
              <a:solidFill>
                <a:schemeClr val="accent2"/>
              </a:solidFill>
              <a:ln w="19050">
                <a:noFill/>
              </a:ln>
              <a:effectLst/>
            </c:spPr>
            <c:extLst>
              <c:ext xmlns:c16="http://schemas.microsoft.com/office/drawing/2014/chart" uri="{C3380CC4-5D6E-409C-BE32-E72D297353CC}">
                <c16:uniqueId val="{00000003-CDCC-47A1-BA66-8A487934766E}"/>
              </c:ext>
            </c:extLst>
          </c:dPt>
          <c:dPt>
            <c:idx val="2"/>
            <c:bubble3D val="0"/>
            <c:spPr>
              <a:solidFill>
                <a:schemeClr val="accent3"/>
              </a:solidFill>
              <a:ln w="19050">
                <a:noFill/>
              </a:ln>
              <a:effectLst/>
            </c:spPr>
            <c:extLst>
              <c:ext xmlns:c16="http://schemas.microsoft.com/office/drawing/2014/chart" uri="{C3380CC4-5D6E-409C-BE32-E72D297353CC}">
                <c16:uniqueId val="{00000005-CDCC-47A1-BA66-8A487934766E}"/>
              </c:ext>
            </c:extLst>
          </c:dPt>
          <c:dPt>
            <c:idx val="3"/>
            <c:bubble3D val="0"/>
            <c:spPr>
              <a:solidFill>
                <a:schemeClr val="accent4"/>
              </a:solidFill>
              <a:ln w="19050">
                <a:noFill/>
              </a:ln>
              <a:effectLst/>
            </c:spPr>
            <c:extLst>
              <c:ext xmlns:c16="http://schemas.microsoft.com/office/drawing/2014/chart" uri="{C3380CC4-5D6E-409C-BE32-E72D297353CC}">
                <c16:uniqueId val="{00000007-CDCC-47A1-BA66-8A487934766E}"/>
              </c:ext>
            </c:extLst>
          </c:dPt>
          <c:dPt>
            <c:idx val="4"/>
            <c:bubble3D val="0"/>
            <c:spPr>
              <a:solidFill>
                <a:schemeClr val="accent5"/>
              </a:solidFill>
              <a:ln w="19050">
                <a:noFill/>
              </a:ln>
              <a:effectLst/>
            </c:spPr>
            <c:extLst>
              <c:ext xmlns:c16="http://schemas.microsoft.com/office/drawing/2014/chart" uri="{C3380CC4-5D6E-409C-BE32-E72D297353CC}">
                <c16:uniqueId val="{00000009-CDCC-47A1-BA66-8A487934766E}"/>
              </c:ext>
            </c:extLst>
          </c:dPt>
          <c:dPt>
            <c:idx val="5"/>
            <c:bubble3D val="0"/>
            <c:spPr>
              <a:solidFill>
                <a:schemeClr val="accent6"/>
              </a:solidFill>
              <a:ln w="19050">
                <a:noFill/>
              </a:ln>
              <a:effectLst/>
            </c:spPr>
            <c:extLst>
              <c:ext xmlns:c16="http://schemas.microsoft.com/office/drawing/2014/chart" uri="{C3380CC4-5D6E-409C-BE32-E72D297353CC}">
                <c16:uniqueId val="{0000000B-CDCC-47A1-BA66-8A487934766E}"/>
              </c:ext>
            </c:extLst>
          </c:dPt>
          <c:dPt>
            <c:idx val="6"/>
            <c:bubble3D val="0"/>
            <c:spPr>
              <a:solidFill>
                <a:schemeClr val="accent1">
                  <a:lumMod val="60000"/>
                </a:schemeClr>
              </a:solidFill>
              <a:ln w="19050">
                <a:noFill/>
              </a:ln>
              <a:effectLst/>
            </c:spPr>
            <c:extLst>
              <c:ext xmlns:c16="http://schemas.microsoft.com/office/drawing/2014/chart" uri="{C3380CC4-5D6E-409C-BE32-E72D297353CC}">
                <c16:uniqueId val="{0000000D-CDCC-47A1-BA66-8A487934766E}"/>
              </c:ext>
            </c:extLst>
          </c:dPt>
          <c:dPt>
            <c:idx val="7"/>
            <c:bubble3D val="0"/>
            <c:spPr>
              <a:solidFill>
                <a:schemeClr val="accent2">
                  <a:lumMod val="60000"/>
                </a:schemeClr>
              </a:solidFill>
              <a:ln w="19050">
                <a:noFill/>
              </a:ln>
              <a:effectLst/>
            </c:spPr>
            <c:extLst>
              <c:ext xmlns:c16="http://schemas.microsoft.com/office/drawing/2014/chart" uri="{C3380CC4-5D6E-409C-BE32-E72D297353CC}">
                <c16:uniqueId val="{0000000F-CDCC-47A1-BA66-8A487934766E}"/>
              </c:ext>
            </c:extLst>
          </c:dPt>
          <c:dPt>
            <c:idx val="8"/>
            <c:bubble3D val="0"/>
            <c:spPr>
              <a:solidFill>
                <a:schemeClr val="accent3">
                  <a:lumMod val="60000"/>
                </a:schemeClr>
              </a:solidFill>
              <a:ln w="19050">
                <a:noFill/>
              </a:ln>
              <a:effectLst/>
            </c:spPr>
            <c:extLst>
              <c:ext xmlns:c16="http://schemas.microsoft.com/office/drawing/2014/chart" uri="{C3380CC4-5D6E-409C-BE32-E72D297353CC}">
                <c16:uniqueId val="{00000011-CDCC-47A1-BA66-8A487934766E}"/>
              </c:ext>
            </c:extLst>
          </c:dPt>
          <c:dPt>
            <c:idx val="9"/>
            <c:bubble3D val="0"/>
            <c:spPr>
              <a:solidFill>
                <a:schemeClr val="accent4">
                  <a:lumMod val="60000"/>
                </a:schemeClr>
              </a:solidFill>
              <a:ln w="19050">
                <a:noFill/>
              </a:ln>
              <a:effectLst/>
            </c:spPr>
            <c:extLst>
              <c:ext xmlns:c16="http://schemas.microsoft.com/office/drawing/2014/chart" uri="{C3380CC4-5D6E-409C-BE32-E72D297353CC}">
                <c16:uniqueId val="{00000013-CDCC-47A1-BA66-8A487934766E}"/>
              </c:ext>
            </c:extLst>
          </c:dPt>
          <c:dLbls>
            <c:dLbl>
              <c:idx val="3"/>
              <c:layout>
                <c:manualLayout>
                  <c:x val="-0.21238404572661687"/>
                  <c:y val="-6.8444705611335505E-2"/>
                </c:manualLayout>
              </c:layout>
              <c:showLegendKey val="0"/>
              <c:showVal val="1"/>
              <c:showCatName val="0"/>
              <c:showSerName val="0"/>
              <c:showPercent val="1"/>
              <c:showBubbleSize val="0"/>
              <c:separator>
</c:separator>
              <c:extLst>
                <c:ext xmlns:c15="http://schemas.microsoft.com/office/drawing/2012/chart" uri="{CE6537A1-D6FC-4f65-9D91-7224C49458BB}">
                  <c15:layout/>
                </c:ext>
                <c:ext xmlns:c16="http://schemas.microsoft.com/office/drawing/2014/chart" uri="{C3380CC4-5D6E-409C-BE32-E72D297353CC}">
                  <c16:uniqueId val="{00000007-CDCC-47A1-BA66-8A487934766E}"/>
                </c:ext>
              </c:extLst>
            </c:dLbl>
            <c:dLbl>
              <c:idx val="4"/>
              <c:layout>
                <c:manualLayout>
                  <c:x val="-0.2148279735577012"/>
                  <c:y val="-0.10508784122788352"/>
                </c:manualLayout>
              </c:layout>
              <c:showLegendKey val="0"/>
              <c:showVal val="1"/>
              <c:showCatName val="0"/>
              <c:showSerName val="0"/>
              <c:showPercent val="1"/>
              <c:showBubbleSize val="0"/>
              <c:separator>
</c:separator>
              <c:extLst>
                <c:ext xmlns:c15="http://schemas.microsoft.com/office/drawing/2012/chart" uri="{CE6537A1-D6FC-4f65-9D91-7224C49458BB}">
                  <c15:layout/>
                </c:ext>
                <c:ext xmlns:c16="http://schemas.microsoft.com/office/drawing/2014/chart" uri="{C3380CC4-5D6E-409C-BE32-E72D297353CC}">
                  <c16:uniqueId val="{00000009-CDCC-47A1-BA66-8A487934766E}"/>
                </c:ext>
              </c:extLst>
            </c:dLbl>
            <c:dLbl>
              <c:idx val="6"/>
              <c:layout>
                <c:manualLayout>
                  <c:x val="-0.12137739397768885"/>
                  <c:y val="-0.12688952835732323"/>
                </c:manualLayout>
              </c:layout>
              <c:showLegendKey val="0"/>
              <c:showVal val="1"/>
              <c:showCatName val="0"/>
              <c:showSerName val="0"/>
              <c:showPercent val="1"/>
              <c:showBubbleSize val="0"/>
              <c:separator>
</c:separator>
              <c:extLst>
                <c:ext xmlns:c15="http://schemas.microsoft.com/office/drawing/2012/chart" uri="{CE6537A1-D6FC-4f65-9D91-7224C49458BB}">
                  <c15:layout/>
                </c:ext>
                <c:ext xmlns:c16="http://schemas.microsoft.com/office/drawing/2014/chart" uri="{C3380CC4-5D6E-409C-BE32-E72D297353CC}">
                  <c16:uniqueId val="{0000000D-CDCC-47A1-BA66-8A487934766E}"/>
                </c:ext>
              </c:extLst>
            </c:dLbl>
            <c:dLbl>
              <c:idx val="7"/>
              <c:layout>
                <c:manualLayout>
                  <c:x val="-9.2904361247874642E-2"/>
                  <c:y val="-0.23512682754460393"/>
                </c:manualLayout>
              </c:layout>
              <c:showLegendKey val="0"/>
              <c:showVal val="1"/>
              <c:showCatName val="0"/>
              <c:showSerName val="0"/>
              <c:showPercent val="1"/>
              <c:showBubbleSize val="0"/>
              <c:separator>
</c:separator>
              <c:extLst>
                <c:ext xmlns:c15="http://schemas.microsoft.com/office/drawing/2012/chart" uri="{CE6537A1-D6FC-4f65-9D91-7224C49458BB}">
                  <c15:layout/>
                </c:ext>
                <c:ext xmlns:c16="http://schemas.microsoft.com/office/drawing/2014/chart" uri="{C3380CC4-5D6E-409C-BE32-E72D297353CC}">
                  <c16:uniqueId val="{0000000F-CDCC-47A1-BA66-8A487934766E}"/>
                </c:ext>
              </c:extLst>
            </c:dLbl>
            <c:dLbl>
              <c:idx val="8"/>
              <c:layout>
                <c:manualLayout>
                  <c:x val="-3.5473706825789229E-2"/>
                  <c:y val="-0.19963698019057807"/>
                </c:manualLayout>
              </c:layout>
              <c:showLegendKey val="0"/>
              <c:showVal val="1"/>
              <c:showCatName val="0"/>
              <c:showSerName val="0"/>
              <c:showPercent val="1"/>
              <c:showBubbleSize val="0"/>
              <c:separator>
</c:separator>
              <c:extLst>
                <c:ext xmlns:c15="http://schemas.microsoft.com/office/drawing/2012/chart" uri="{CE6537A1-D6FC-4f65-9D91-7224C49458BB}">
                  <c15:layout/>
                </c:ext>
                <c:ext xmlns:c16="http://schemas.microsoft.com/office/drawing/2014/chart" uri="{C3380CC4-5D6E-409C-BE32-E72D297353CC}">
                  <c16:uniqueId val="{00000011-CDCC-47A1-BA66-8A487934766E}"/>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ja-JP"/>
              </a:p>
            </c:txPr>
            <c:showLegendKey val="0"/>
            <c:showVal val="1"/>
            <c:showCatName val="0"/>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編集中企業活動_海外取引_海外への企業進出動向_都道府県_全産!$G$5:$G$14</c:f>
              <c:strCache>
                <c:ptCount val="10"/>
                <c:pt idx="0">
                  <c:v>中華人民共和国</c:v>
                </c:pt>
                <c:pt idx="1">
                  <c:v>アメリカ合衆国</c:v>
                </c:pt>
                <c:pt idx="2">
                  <c:v>タイ</c:v>
                </c:pt>
                <c:pt idx="3">
                  <c:v>香港</c:v>
                </c:pt>
                <c:pt idx="4">
                  <c:v>インドネシア</c:v>
                </c:pt>
                <c:pt idx="5">
                  <c:v>ベトナム</c:v>
                </c:pt>
                <c:pt idx="6">
                  <c:v>シンガポール</c:v>
                </c:pt>
                <c:pt idx="7">
                  <c:v>台湾</c:v>
                </c:pt>
                <c:pt idx="8">
                  <c:v>大韓民国</c:v>
                </c:pt>
                <c:pt idx="9">
                  <c:v>その他</c:v>
                </c:pt>
              </c:strCache>
            </c:strRef>
          </c:cat>
          <c:val>
            <c:numRef>
              <c:f>編集中企業活動_海外取引_海外への企業進出動向_都道府県_全産!$H$5:$H$14</c:f>
              <c:numCache>
                <c:formatCode>General</c:formatCode>
                <c:ptCount val="10"/>
                <c:pt idx="0">
                  <c:v>963</c:v>
                </c:pt>
                <c:pt idx="1">
                  <c:v>309</c:v>
                </c:pt>
                <c:pt idx="2">
                  <c:v>290</c:v>
                </c:pt>
                <c:pt idx="3">
                  <c:v>157</c:v>
                </c:pt>
                <c:pt idx="4">
                  <c:v>136</c:v>
                </c:pt>
                <c:pt idx="5">
                  <c:v>136</c:v>
                </c:pt>
                <c:pt idx="6">
                  <c:v>127</c:v>
                </c:pt>
                <c:pt idx="7">
                  <c:v>127</c:v>
                </c:pt>
                <c:pt idx="8">
                  <c:v>100</c:v>
                </c:pt>
                <c:pt idx="9">
                  <c:v>667</c:v>
                </c:pt>
              </c:numCache>
            </c:numRef>
          </c:val>
          <c:extLst>
            <c:ext xmlns:c16="http://schemas.microsoft.com/office/drawing/2014/chart" uri="{C3380CC4-5D6E-409C-BE32-E72D297353CC}">
              <c16:uniqueId val="{00000014-CDCC-47A1-BA66-8A487934766E}"/>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65825303804957258"/>
          <c:y val="0.17413481417563559"/>
          <c:w val="0.3282586100320472"/>
          <c:h val="0.6939616778626123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089667362657363"/>
          <c:y val="6.2875498675412714E-2"/>
          <c:w val="0.62333048878632635"/>
          <c:h val="0.7459120553083104"/>
        </c:manualLayout>
      </c:layout>
      <c:barChart>
        <c:barDir val="bar"/>
        <c:grouping val="clustered"/>
        <c:varyColors val="0"/>
        <c:ser>
          <c:idx val="0"/>
          <c:order val="0"/>
          <c:spPr>
            <a:solidFill>
              <a:schemeClr val="bg1">
                <a:lumMod val="75000"/>
              </a:schemeClr>
            </a:solidFill>
            <a:ln>
              <a:solidFill>
                <a:schemeClr val="tx2"/>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Sheet3!$D$33:$D$39</c:f>
              <c:strCache>
                <c:ptCount val="7"/>
                <c:pt idx="0">
                  <c:v>親や親族</c:v>
                </c:pt>
                <c:pt idx="1">
                  <c:v>友達の存在</c:v>
                </c:pt>
                <c:pt idx="2">
                  <c:v>風土・雰囲気</c:v>
                </c:pt>
                <c:pt idx="3">
                  <c:v>老後を過ごしたい</c:v>
                </c:pt>
                <c:pt idx="4">
                  <c:v>生活しやすさ</c:v>
                </c:pt>
                <c:pt idx="5">
                  <c:v>働きやすさ</c:v>
                </c:pt>
                <c:pt idx="6">
                  <c:v>住環境</c:v>
                </c:pt>
              </c:strCache>
            </c:strRef>
          </c:cat>
          <c:val>
            <c:numRef>
              <c:f>Sheet3!$E$33:$E$39</c:f>
              <c:numCache>
                <c:formatCode>0%</c:formatCode>
                <c:ptCount val="7"/>
                <c:pt idx="0">
                  <c:v>0.56361149110807096</c:v>
                </c:pt>
                <c:pt idx="1">
                  <c:v>0.39945280437756497</c:v>
                </c:pt>
                <c:pt idx="2">
                  <c:v>0.29001367989056098</c:v>
                </c:pt>
                <c:pt idx="3">
                  <c:v>0.18331053351573201</c:v>
                </c:pt>
                <c:pt idx="4">
                  <c:v>0.161422708618331</c:v>
                </c:pt>
                <c:pt idx="5">
                  <c:v>0.15731874145006799</c:v>
                </c:pt>
                <c:pt idx="6">
                  <c:v>0.15184678522571801</c:v>
                </c:pt>
              </c:numCache>
            </c:numRef>
          </c:val>
          <c:extLst>
            <c:ext xmlns:c16="http://schemas.microsoft.com/office/drawing/2014/chart" uri="{C3380CC4-5D6E-409C-BE32-E72D297353CC}">
              <c16:uniqueId val="{00000000-2B3A-4601-A222-3DDA3CA5ACE8}"/>
            </c:ext>
          </c:extLst>
        </c:ser>
        <c:dLbls>
          <c:showLegendKey val="0"/>
          <c:showVal val="0"/>
          <c:showCatName val="0"/>
          <c:showSerName val="0"/>
          <c:showPercent val="0"/>
          <c:showBubbleSize val="0"/>
        </c:dLbls>
        <c:gapWidth val="158"/>
        <c:axId val="552060224"/>
        <c:axId val="552062720"/>
      </c:barChart>
      <c:catAx>
        <c:axId val="552060224"/>
        <c:scaling>
          <c:orientation val="minMax"/>
        </c:scaling>
        <c:delete val="0"/>
        <c:axPos val="l"/>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8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552062720"/>
        <c:crosses val="autoZero"/>
        <c:auto val="1"/>
        <c:lblAlgn val="ctr"/>
        <c:lblOffset val="100"/>
        <c:noMultiLvlLbl val="0"/>
      </c:catAx>
      <c:valAx>
        <c:axId val="55206272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552060224"/>
        <c:crosses val="autoZero"/>
        <c:crossBetween val="between"/>
        <c:majorUnit val="0.1"/>
      </c:valAx>
      <c:spPr>
        <a:noFill/>
        <a:ln>
          <a:solidFill>
            <a:schemeClr val="bg1">
              <a:lumMod val="75000"/>
            </a:schemeClr>
          </a:solidFill>
        </a:ln>
        <a:effectLst/>
      </c:spPr>
    </c:plotArea>
    <c:plotVisOnly val="1"/>
    <c:dispBlanksAs val="gap"/>
    <c:showDLblsOverMax val="0"/>
  </c:chart>
  <c:spPr>
    <a:noFill/>
    <a:ln w="9525" cap="flat" cmpd="sng" algn="ctr">
      <a:noFill/>
      <a:round/>
    </a:ln>
    <a:effectLst/>
  </c:spPr>
  <c:txPr>
    <a:bodyPr/>
    <a:lstStyle/>
    <a:p>
      <a:pPr>
        <a:defRPr/>
      </a:pPr>
      <a:endParaRPr lang="ja-JP"/>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63727034120735"/>
          <c:y val="5.0925925925925923E-2"/>
          <c:w val="0.803071741032371"/>
          <c:h val="0.82278579760863224"/>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2014年</c:v>
                </c:pt>
                <c:pt idx="1">
                  <c:v>2015年</c:v>
                </c:pt>
                <c:pt idx="2">
                  <c:v>2016年</c:v>
                </c:pt>
                <c:pt idx="3">
                  <c:v>2017年</c:v>
                </c:pt>
                <c:pt idx="4">
                  <c:v>2018年</c:v>
                </c:pt>
                <c:pt idx="5">
                  <c:v>2019年</c:v>
                </c:pt>
              </c:strCache>
            </c:strRef>
          </c:cat>
          <c:val>
            <c:numRef>
              <c:f>Sheet1!$B$2:$B$7</c:f>
              <c:numCache>
                <c:formatCode>#,##0_);[Red]\(#,##0\)</c:formatCode>
                <c:ptCount val="6"/>
                <c:pt idx="0">
                  <c:v>2661</c:v>
                </c:pt>
                <c:pt idx="1">
                  <c:v>5784</c:v>
                </c:pt>
                <c:pt idx="2">
                  <c:v>8633</c:v>
                </c:pt>
                <c:pt idx="3">
                  <c:v>11852</c:v>
                </c:pt>
                <c:pt idx="4">
                  <c:v>12356</c:v>
                </c:pt>
                <c:pt idx="5">
                  <c:v>15665</c:v>
                </c:pt>
              </c:numCache>
            </c:numRef>
          </c:val>
          <c:extLst>
            <c:ext xmlns:c16="http://schemas.microsoft.com/office/drawing/2014/chart" uri="{C3380CC4-5D6E-409C-BE32-E72D297353CC}">
              <c16:uniqueId val="{00000000-D00B-4311-8B49-7D5DB222AA09}"/>
            </c:ext>
          </c:extLst>
        </c:ser>
        <c:dLbls>
          <c:showLegendKey val="0"/>
          <c:showVal val="0"/>
          <c:showCatName val="0"/>
          <c:showSerName val="0"/>
          <c:showPercent val="0"/>
          <c:showBubbleSize val="0"/>
        </c:dLbls>
        <c:gapWidth val="163"/>
        <c:overlap val="-27"/>
        <c:axId val="1118828592"/>
        <c:axId val="1118837744"/>
      </c:barChart>
      <c:catAx>
        <c:axId val="1118828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118837744"/>
        <c:crosses val="autoZero"/>
        <c:auto val="1"/>
        <c:lblAlgn val="ctr"/>
        <c:lblOffset val="100"/>
        <c:noMultiLvlLbl val="0"/>
      </c:catAx>
      <c:valAx>
        <c:axId val="1118837744"/>
        <c:scaling>
          <c:orientation val="minMax"/>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118828592"/>
        <c:crosses val="autoZero"/>
        <c:crossBetween val="between"/>
      </c:valAx>
      <c:spPr>
        <a:noFill/>
        <a:ln>
          <a:solidFill>
            <a:schemeClr val="bg1">
              <a:lumMod val="75000"/>
            </a:schemeClr>
          </a:solid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40314615707173"/>
          <c:y val="0.22395272489480395"/>
          <c:w val="0.36392036086356477"/>
          <c:h val="0.66088481129031007"/>
        </c:manualLayout>
      </c:layout>
      <c:pieChart>
        <c:varyColors val="1"/>
        <c:ser>
          <c:idx val="0"/>
          <c:order val="0"/>
          <c:spPr>
            <a:ln>
              <a:solidFill>
                <a:schemeClr val="tx1">
                  <a:lumMod val="65000"/>
                  <a:lumOff val="35000"/>
                </a:schemeClr>
              </a:solidFill>
            </a:ln>
          </c:spPr>
          <c:dPt>
            <c:idx val="0"/>
            <c:bubble3D val="0"/>
            <c:explosion val="27"/>
            <c:spPr>
              <a:solidFill>
                <a:schemeClr val="bg2">
                  <a:lumMod val="75000"/>
                </a:schemeClr>
              </a:solidFill>
              <a:ln w="19050">
                <a:solidFill>
                  <a:schemeClr val="tx1">
                    <a:lumMod val="65000"/>
                    <a:lumOff val="35000"/>
                  </a:schemeClr>
                </a:solidFill>
              </a:ln>
              <a:effectLst/>
            </c:spPr>
            <c:extLst>
              <c:ext xmlns:c16="http://schemas.microsoft.com/office/drawing/2014/chart" uri="{C3380CC4-5D6E-409C-BE32-E72D297353CC}">
                <c16:uniqueId val="{00000001-C4C2-492B-AC27-64A922EC10EF}"/>
              </c:ext>
            </c:extLst>
          </c:dPt>
          <c:dPt>
            <c:idx val="1"/>
            <c:bubble3D val="0"/>
            <c:spPr>
              <a:solidFill>
                <a:schemeClr val="bg2"/>
              </a:solidFill>
              <a:ln w="19050">
                <a:solidFill>
                  <a:schemeClr val="tx1">
                    <a:lumMod val="65000"/>
                    <a:lumOff val="35000"/>
                  </a:schemeClr>
                </a:solidFill>
              </a:ln>
              <a:effectLst/>
            </c:spPr>
            <c:extLst>
              <c:ext xmlns:c16="http://schemas.microsoft.com/office/drawing/2014/chart" uri="{C3380CC4-5D6E-409C-BE32-E72D297353CC}">
                <c16:uniqueId val="{00000003-C4C2-492B-AC27-64A922EC10EF}"/>
              </c:ext>
            </c:extLst>
          </c:dPt>
          <c:dLbls>
            <c:dLbl>
              <c:idx val="0"/>
              <c:layout>
                <c:manualLayout>
                  <c:x val="-7.5964548737343929E-2"/>
                  <c:y val="0.14756872630247"/>
                </c:manualLayout>
              </c:layout>
              <c:tx>
                <c:rich>
                  <a:bodyPr/>
                  <a:lstStyle/>
                  <a:p>
                    <a:r>
                      <a:rPr lang="ja-JP" altLang="en-US"/>
                      <a:t>その他</a:t>
                    </a:r>
                  </a:p>
                  <a:p>
                    <a:fld id="{3997A049-44FE-41AD-8DC6-17597FA2E62D}" type="VALUE">
                      <a:rPr lang="en-US" altLang="ja-JP"/>
                      <a:pPr/>
                      <a:t>[値]</a:t>
                    </a:fld>
                    <a:r>
                      <a:rPr lang="ja-JP" altLang="en-US"/>
                      <a:t>人</a:t>
                    </a:r>
                    <a:endParaRPr lang="en-US" altLang="ja-JP"/>
                  </a:p>
                  <a:p>
                    <a:r>
                      <a:rPr lang="en-US" altLang="ja-JP"/>
                      <a:t>12.6%</a:t>
                    </a:r>
                  </a:p>
                </c:rich>
              </c:tx>
              <c:dLblPos val="bestFit"/>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1-C4C2-492B-AC27-64A922EC10EF}"/>
                </c:ext>
              </c:extLst>
            </c:dLbl>
            <c:dLbl>
              <c:idx val="1"/>
              <c:layout/>
              <c:tx>
                <c:rich>
                  <a:bodyPr/>
                  <a:lstStyle/>
                  <a:p>
                    <a:r>
                      <a:rPr lang="ja-JP" altLang="en-US"/>
                      <a:t>正規の職員等</a:t>
                    </a:r>
                  </a:p>
                  <a:p>
                    <a:fld id="{02C0F3F6-3BCE-4A65-B50B-2379EFC2A9D8}" type="VALUE">
                      <a:rPr lang="en-US" altLang="ja-JP"/>
                      <a:pPr/>
                      <a:t>[値]</a:t>
                    </a:fld>
                    <a:r>
                      <a:rPr lang="ja-JP" altLang="en-US"/>
                      <a:t>人</a:t>
                    </a:r>
                  </a:p>
                  <a:p>
                    <a:r>
                      <a:rPr lang="en-US" altLang="ja-JP"/>
                      <a:t>87.4%</a:t>
                    </a:r>
                  </a:p>
                </c:rich>
              </c:tx>
              <c:dLblPos val="bestFit"/>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3-C4C2-492B-AC27-64A922EC10E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グラフ!$A$4:$A$5</c:f>
              <c:strCache>
                <c:ptCount val="2"/>
                <c:pt idx="0">
                  <c:v>その他</c:v>
                </c:pt>
                <c:pt idx="1">
                  <c:v>正規の職員等</c:v>
                </c:pt>
              </c:strCache>
            </c:strRef>
          </c:cat>
          <c:val>
            <c:numRef>
              <c:f>グラフ!$B$4:$B$5</c:f>
              <c:numCache>
                <c:formatCode>#,##0_);[Red]\(#,##0\)</c:formatCode>
                <c:ptCount val="2"/>
                <c:pt idx="0">
                  <c:v>5264</c:v>
                </c:pt>
                <c:pt idx="1">
                  <c:v>36602</c:v>
                </c:pt>
              </c:numCache>
            </c:numRef>
          </c:val>
          <c:extLst>
            <c:ext xmlns:c16="http://schemas.microsoft.com/office/drawing/2014/chart" uri="{C3380CC4-5D6E-409C-BE32-E72D297353CC}">
              <c16:uniqueId val="{00000004-C4C2-492B-AC27-64A922EC10EF}"/>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ja-JP"/>
    </a:p>
  </c:txPr>
  <c:externalData r:id="rId4">
    <c:autoUpdate val="0"/>
  </c:externalData>
  <c:userShapes r:id="rId5"/>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9479926724510583E-2"/>
          <c:y val="0.14712059620596207"/>
          <c:w val="0.69583226423011979"/>
          <c:h val="0.74180637135377092"/>
        </c:manualLayout>
      </c:layout>
      <c:lineChart>
        <c:grouping val="standard"/>
        <c:varyColors val="0"/>
        <c:ser>
          <c:idx val="1"/>
          <c:order val="0"/>
          <c:tx>
            <c:strRef>
              <c:f>Sheet1!$A$15</c:f>
              <c:strCache>
                <c:ptCount val="1"/>
                <c:pt idx="0">
                  <c:v>全国</c:v>
                </c:pt>
              </c:strCache>
            </c:strRef>
          </c:tx>
          <c:spPr>
            <a:ln w="28575" cap="rnd">
              <a:solidFill>
                <a:srgbClr val="92D050"/>
              </a:solidFill>
              <a:prstDash val="sysDash"/>
              <a:round/>
            </a:ln>
            <a:effectLst/>
          </c:spPr>
          <c:marker>
            <c:symbol val="diamond"/>
            <c:size val="5"/>
            <c:spPr>
              <a:solidFill>
                <a:srgbClr val="92D050"/>
              </a:solidFill>
              <a:ln w="28575">
                <a:solidFill>
                  <a:srgbClr val="92D050"/>
                </a:solidFill>
              </a:ln>
              <a:effectLst/>
            </c:spPr>
          </c:marker>
          <c:dPt>
            <c:idx val="9"/>
            <c:marker>
              <c:symbol val="diamond"/>
              <c:size val="5"/>
              <c:spPr>
                <a:solidFill>
                  <a:srgbClr val="92D050"/>
                </a:solidFill>
                <a:ln w="28575">
                  <a:solidFill>
                    <a:srgbClr val="92D050"/>
                  </a:solidFill>
                  <a:prstDash val="dash"/>
                </a:ln>
                <a:effectLst/>
              </c:spPr>
            </c:marker>
            <c:bubble3D val="0"/>
            <c:extLst>
              <c:ext xmlns:c16="http://schemas.microsoft.com/office/drawing/2014/chart" uri="{C3380CC4-5D6E-409C-BE32-E72D297353CC}">
                <c16:uniqueId val="{00000000-28D6-46BA-BA31-873F8B8E9A65}"/>
              </c:ext>
            </c:extLst>
          </c:dPt>
          <c:cat>
            <c:strRef>
              <c:f>Sheet1!$B$13:$S$13</c:f>
              <c:strCache>
                <c:ptCount val="18"/>
                <c:pt idx="0">
                  <c:v>H14</c:v>
                </c:pt>
                <c:pt idx="1">
                  <c:v>H15</c:v>
                </c:pt>
                <c:pt idx="2">
                  <c:v>H16</c:v>
                </c:pt>
                <c:pt idx="3">
                  <c:v>H17</c:v>
                </c:pt>
                <c:pt idx="4">
                  <c:v>H18</c:v>
                </c:pt>
                <c:pt idx="5">
                  <c:v>H19</c:v>
                </c:pt>
                <c:pt idx="6">
                  <c:v>H20</c:v>
                </c:pt>
                <c:pt idx="7">
                  <c:v>H21</c:v>
                </c:pt>
                <c:pt idx="8">
                  <c:v>H22</c:v>
                </c:pt>
                <c:pt idx="9">
                  <c:v>H23</c:v>
                </c:pt>
                <c:pt idx="10">
                  <c:v>H24</c:v>
                </c:pt>
                <c:pt idx="11">
                  <c:v>H25</c:v>
                </c:pt>
                <c:pt idx="12">
                  <c:v>H26</c:v>
                </c:pt>
                <c:pt idx="13">
                  <c:v>H27</c:v>
                </c:pt>
                <c:pt idx="14">
                  <c:v>H28</c:v>
                </c:pt>
                <c:pt idx="15">
                  <c:v>H29</c:v>
                </c:pt>
                <c:pt idx="16">
                  <c:v>H30</c:v>
                </c:pt>
                <c:pt idx="17">
                  <c:v>R1</c:v>
                </c:pt>
              </c:strCache>
            </c:strRef>
          </c:cat>
          <c:val>
            <c:numRef>
              <c:f>Sheet1!$B$15:$S$15</c:f>
              <c:numCache>
                <c:formatCode>General</c:formatCode>
                <c:ptCount val="18"/>
                <c:pt idx="0">
                  <c:v>60.29</c:v>
                </c:pt>
                <c:pt idx="1">
                  <c:v>60.34</c:v>
                </c:pt>
                <c:pt idx="2">
                  <c:v>60.74</c:v>
                </c:pt>
                <c:pt idx="3">
                  <c:v>61.39</c:v>
                </c:pt>
                <c:pt idx="4">
                  <c:v>62.02</c:v>
                </c:pt>
                <c:pt idx="5">
                  <c:v>62.22</c:v>
                </c:pt>
                <c:pt idx="6">
                  <c:v>62.18</c:v>
                </c:pt>
                <c:pt idx="7">
                  <c:v>61.18</c:v>
                </c:pt>
                <c:pt idx="8">
                  <c:v>60.98</c:v>
                </c:pt>
                <c:pt idx="9">
                  <c:v>61.06</c:v>
                </c:pt>
                <c:pt idx="10">
                  <c:v>60.89</c:v>
                </c:pt>
                <c:pt idx="11">
                  <c:v>61.66</c:v>
                </c:pt>
                <c:pt idx="12">
                  <c:v>62.2</c:v>
                </c:pt>
                <c:pt idx="13">
                  <c:v>62.22</c:v>
                </c:pt>
                <c:pt idx="14">
                  <c:v>63.61</c:v>
                </c:pt>
                <c:pt idx="15">
                  <c:v>64</c:v>
                </c:pt>
                <c:pt idx="16">
                  <c:v>66.12</c:v>
                </c:pt>
                <c:pt idx="17">
                  <c:v>66.98</c:v>
                </c:pt>
              </c:numCache>
            </c:numRef>
          </c:val>
          <c:smooth val="0"/>
          <c:extLst>
            <c:ext xmlns:c16="http://schemas.microsoft.com/office/drawing/2014/chart" uri="{C3380CC4-5D6E-409C-BE32-E72D297353CC}">
              <c16:uniqueId val="{00000001-28D6-46BA-BA31-873F8B8E9A65}"/>
            </c:ext>
          </c:extLst>
        </c:ser>
        <c:ser>
          <c:idx val="0"/>
          <c:order val="1"/>
          <c:tx>
            <c:strRef>
              <c:f>Sheet1!$A$14</c:f>
              <c:strCache>
                <c:ptCount val="1"/>
                <c:pt idx="0">
                  <c:v>大阪</c:v>
                </c:pt>
              </c:strCache>
            </c:strRef>
          </c:tx>
          <c:spPr>
            <a:ln w="38100" cap="rnd">
              <a:solidFill>
                <a:srgbClr val="FF0066"/>
              </a:solidFill>
              <a:round/>
            </a:ln>
            <a:effectLst/>
          </c:spPr>
          <c:marker>
            <c:symbol val="square"/>
            <c:size val="6"/>
            <c:spPr>
              <a:solidFill>
                <a:srgbClr val="FF0066"/>
              </a:solidFill>
              <a:ln w="38100">
                <a:solidFill>
                  <a:srgbClr val="FF0066"/>
                </a:solidFill>
              </a:ln>
              <a:effectLst/>
            </c:spPr>
          </c:marker>
          <c:cat>
            <c:strRef>
              <c:f>Sheet1!$B$13:$S$13</c:f>
              <c:strCache>
                <c:ptCount val="18"/>
                <c:pt idx="0">
                  <c:v>H14</c:v>
                </c:pt>
                <c:pt idx="1">
                  <c:v>H15</c:v>
                </c:pt>
                <c:pt idx="2">
                  <c:v>H16</c:v>
                </c:pt>
                <c:pt idx="3">
                  <c:v>H17</c:v>
                </c:pt>
                <c:pt idx="4">
                  <c:v>H18</c:v>
                </c:pt>
                <c:pt idx="5">
                  <c:v>H19</c:v>
                </c:pt>
                <c:pt idx="6">
                  <c:v>H20</c:v>
                </c:pt>
                <c:pt idx="7">
                  <c:v>H21</c:v>
                </c:pt>
                <c:pt idx="8">
                  <c:v>H22</c:v>
                </c:pt>
                <c:pt idx="9">
                  <c:v>H23</c:v>
                </c:pt>
                <c:pt idx="10">
                  <c:v>H24</c:v>
                </c:pt>
                <c:pt idx="11">
                  <c:v>H25</c:v>
                </c:pt>
                <c:pt idx="12">
                  <c:v>H26</c:v>
                </c:pt>
                <c:pt idx="13">
                  <c:v>H27</c:v>
                </c:pt>
                <c:pt idx="14">
                  <c:v>H28</c:v>
                </c:pt>
                <c:pt idx="15">
                  <c:v>H29</c:v>
                </c:pt>
                <c:pt idx="16">
                  <c:v>H30</c:v>
                </c:pt>
                <c:pt idx="17">
                  <c:v>R1</c:v>
                </c:pt>
              </c:strCache>
            </c:strRef>
          </c:cat>
          <c:val>
            <c:numRef>
              <c:f>Sheet1!$B$14:$S$14</c:f>
              <c:numCache>
                <c:formatCode>General</c:formatCode>
                <c:ptCount val="18"/>
                <c:pt idx="0">
                  <c:v>58.76</c:v>
                </c:pt>
                <c:pt idx="1">
                  <c:v>58.84</c:v>
                </c:pt>
                <c:pt idx="2">
                  <c:v>59.04</c:v>
                </c:pt>
                <c:pt idx="3">
                  <c:v>59.69</c:v>
                </c:pt>
                <c:pt idx="4">
                  <c:v>60.15</c:v>
                </c:pt>
                <c:pt idx="5">
                  <c:v>60.17</c:v>
                </c:pt>
                <c:pt idx="6">
                  <c:v>60.09</c:v>
                </c:pt>
                <c:pt idx="7">
                  <c:v>58.69</c:v>
                </c:pt>
                <c:pt idx="8">
                  <c:v>58.65</c:v>
                </c:pt>
                <c:pt idx="9">
                  <c:v>57.47</c:v>
                </c:pt>
                <c:pt idx="10">
                  <c:v>58.48</c:v>
                </c:pt>
                <c:pt idx="11">
                  <c:v>61.09</c:v>
                </c:pt>
                <c:pt idx="12">
                  <c:v>61.07</c:v>
                </c:pt>
                <c:pt idx="13">
                  <c:v>59.78</c:v>
                </c:pt>
                <c:pt idx="14">
                  <c:v>61.6</c:v>
                </c:pt>
                <c:pt idx="15">
                  <c:v>63.27</c:v>
                </c:pt>
                <c:pt idx="16">
                  <c:v>64.959999999999994</c:v>
                </c:pt>
                <c:pt idx="17">
                  <c:v>66.790000000000006</c:v>
                </c:pt>
              </c:numCache>
            </c:numRef>
          </c:val>
          <c:smooth val="0"/>
          <c:extLst>
            <c:ext xmlns:c16="http://schemas.microsoft.com/office/drawing/2014/chart" uri="{C3380CC4-5D6E-409C-BE32-E72D297353CC}">
              <c16:uniqueId val="{00000002-28D6-46BA-BA31-873F8B8E9A65}"/>
            </c:ext>
          </c:extLst>
        </c:ser>
        <c:dLbls>
          <c:showLegendKey val="0"/>
          <c:showVal val="0"/>
          <c:showCatName val="0"/>
          <c:showSerName val="0"/>
          <c:showPercent val="0"/>
          <c:showBubbleSize val="0"/>
        </c:dLbls>
        <c:marker val="1"/>
        <c:smooth val="0"/>
        <c:axId val="669419744"/>
        <c:axId val="644908128"/>
      </c:lineChart>
      <c:catAx>
        <c:axId val="669419744"/>
        <c:scaling>
          <c:orientation val="minMax"/>
        </c:scaling>
        <c:delete val="0"/>
        <c:axPos val="b"/>
        <c:numFmt formatCode="General" sourceLinked="1"/>
        <c:majorTickMark val="none"/>
        <c:minorTickMark val="in"/>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644908128"/>
        <c:crosses val="autoZero"/>
        <c:auto val="0"/>
        <c:lblAlgn val="ctr"/>
        <c:lblOffset val="100"/>
        <c:tickLblSkip val="2"/>
        <c:noMultiLvlLbl val="0"/>
      </c:catAx>
      <c:valAx>
        <c:axId val="644908128"/>
        <c:scaling>
          <c:orientation val="minMax"/>
        </c:scaling>
        <c:delete val="0"/>
        <c:axPos val="l"/>
        <c:majorGridlines>
          <c:spPr>
            <a:ln w="9525" cap="flat" cmpd="sng" algn="ctr">
              <a:solidFill>
                <a:schemeClr val="bg2">
                  <a:lumMod val="75000"/>
                </a:schemeClr>
              </a:solidFill>
              <a:round/>
            </a:ln>
            <a:effectLst/>
          </c:spPr>
        </c:majorGridlines>
        <c:numFmt formatCode="#,##0.0_);[Red]\(#,##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669419744"/>
        <c:crosses val="autoZero"/>
        <c:crossBetween val="between"/>
      </c:valAx>
      <c:spPr>
        <a:noFill/>
        <a:ln>
          <a:solidFill>
            <a:schemeClr val="bg2">
              <a:lumMod val="75000"/>
            </a:schemeClr>
          </a:solidFill>
        </a:ln>
        <a:effectLst/>
      </c:spPr>
    </c:plotArea>
    <c:legend>
      <c:legendPos val="b"/>
      <c:layout>
        <c:manualLayout>
          <c:xMode val="edge"/>
          <c:yMode val="edge"/>
          <c:x val="0.80442004797742606"/>
          <c:y val="0.49906817005835624"/>
          <c:w val="0.18653897628911909"/>
          <c:h val="0.19266638926231783"/>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4">
    <c:autoUpdate val="0"/>
  </c:externalData>
  <c:userShapes r:id="rId5"/>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9592499978684339E-2"/>
          <c:y val="5.1215976158358184E-2"/>
          <c:w val="0.89018882507848629"/>
          <c:h val="0.8137621763966939"/>
        </c:manualLayout>
      </c:layout>
      <c:lineChart>
        <c:grouping val="standard"/>
        <c:varyColors val="0"/>
        <c:ser>
          <c:idx val="0"/>
          <c:order val="0"/>
          <c:tx>
            <c:strRef>
              <c:f>Sheet1!$L$5</c:f>
              <c:strCache>
                <c:ptCount val="1"/>
                <c:pt idx="0">
                  <c:v>全国・女性</c:v>
                </c:pt>
              </c:strCache>
            </c:strRef>
          </c:tx>
          <c:spPr>
            <a:ln>
              <a:solidFill>
                <a:schemeClr val="tx1"/>
              </a:solidFill>
              <a:prstDash val="sysDot"/>
            </a:ln>
          </c:spPr>
          <c:marker>
            <c:spPr>
              <a:solidFill>
                <a:schemeClr val="tx1"/>
              </a:solidFill>
              <a:ln>
                <a:prstDash val="sysDot"/>
              </a:ln>
            </c:spPr>
          </c:marker>
          <c:dLbls>
            <c:dLbl>
              <c:idx val="0"/>
              <c:layout>
                <c:manualLayout>
                  <c:x val="-7.6312266779345578E-2"/>
                  <c:y val="-5.567741193977485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011A-4058-AFD9-95733A91BA73}"/>
                </c:ext>
              </c:extLst>
            </c:dLbl>
            <c:dLbl>
              <c:idx val="1"/>
              <c:layout>
                <c:manualLayout>
                  <c:x val="-5.128212246137849E-2"/>
                  <c:y val="0.10502057712742897"/>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011A-4058-AFD9-95733A91BA73}"/>
                </c:ext>
              </c:extLst>
            </c:dLbl>
            <c:dLbl>
              <c:idx val="2"/>
              <c:layout>
                <c:manualLayout>
                  <c:x val="-3.2051282051282048E-2"/>
                  <c:y val="-5.86510263929618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011A-4058-AFD9-95733A91BA73}"/>
                </c:ext>
              </c:extLst>
            </c:dLbl>
            <c:dLbl>
              <c:idx val="3"/>
              <c:layout>
                <c:manualLayout>
                  <c:x val="-5.2808125888937643E-2"/>
                  <c:y val="-7.886211812339828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011A-4058-AFD9-95733A91BA73}"/>
                </c:ext>
              </c:extLst>
            </c:dLbl>
            <c:dLbl>
              <c:idx val="4"/>
              <c:layout>
                <c:manualLayout>
                  <c:x val="-5.1511538517210867E-2"/>
                  <c:y val="-4.692068984290406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011A-4058-AFD9-95733A91BA73}"/>
                </c:ext>
              </c:extLst>
            </c:dLbl>
            <c:dLbl>
              <c:idx val="5"/>
              <c:layout>
                <c:manualLayout>
                  <c:x val="-8.8751296537800409E-2"/>
                  <c:y val="-4.179909222706824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011A-4058-AFD9-95733A91BA73}"/>
                </c:ext>
              </c:extLst>
            </c:dLbl>
            <c:dLbl>
              <c:idx val="6"/>
              <c:layout>
                <c:manualLayout>
                  <c:x val="-4.5634759724851523E-2"/>
                  <c:y val="-3.937621360691541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011A-4058-AFD9-95733A91BA73}"/>
                </c:ext>
              </c:extLst>
            </c:dLbl>
            <c:dLbl>
              <c:idx val="7"/>
              <c:layout>
                <c:manualLayout>
                  <c:x val="-2.564102564102564E-2"/>
                  <c:y val="-5.86510263929619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011A-4058-AFD9-95733A91BA73}"/>
                </c:ext>
              </c:extLst>
            </c:dLbl>
            <c:numFmt formatCode=".0%" sourceLinked="0"/>
            <c:spPr>
              <a:noFill/>
              <a:ln>
                <a:noFill/>
              </a:ln>
              <a:effectLst/>
            </c:spPr>
            <c:txPr>
              <a:bodyPr/>
              <a:lstStyle/>
              <a:p>
                <a:pPr>
                  <a:defRPr sz="800" baseline="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Sheet1!$M$4:$T$4</c:f>
              <c:strCache>
                <c:ptCount val="8"/>
                <c:pt idx="0">
                  <c:v>20～24</c:v>
                </c:pt>
                <c:pt idx="1">
                  <c:v>25～29</c:v>
                </c:pt>
                <c:pt idx="2">
                  <c:v>30～34</c:v>
                </c:pt>
                <c:pt idx="3">
                  <c:v>35～39</c:v>
                </c:pt>
                <c:pt idx="4">
                  <c:v>40～44</c:v>
                </c:pt>
                <c:pt idx="5">
                  <c:v>45～49</c:v>
                </c:pt>
                <c:pt idx="6">
                  <c:v>50～54</c:v>
                </c:pt>
                <c:pt idx="7">
                  <c:v>55～59</c:v>
                </c:pt>
              </c:strCache>
            </c:strRef>
          </c:cat>
          <c:val>
            <c:numRef>
              <c:f>Sheet1!$M$5:$T$5</c:f>
              <c:numCache>
                <c:formatCode>General</c:formatCode>
                <c:ptCount val="8"/>
                <c:pt idx="0">
                  <c:v>0.69199999999999995</c:v>
                </c:pt>
                <c:pt idx="1">
                  <c:v>0.81200000000000006</c:v>
                </c:pt>
                <c:pt idx="2">
                  <c:v>0.74</c:v>
                </c:pt>
                <c:pt idx="3">
                  <c:v>0.72899999999999998</c:v>
                </c:pt>
                <c:pt idx="4">
                  <c:v>0.76900000000000002</c:v>
                </c:pt>
                <c:pt idx="5">
                  <c:v>0.77900000000000003</c:v>
                </c:pt>
                <c:pt idx="6">
                  <c:v>0.76800000000000002</c:v>
                </c:pt>
                <c:pt idx="7">
                  <c:v>0.70399999999999996</c:v>
                </c:pt>
              </c:numCache>
            </c:numRef>
          </c:val>
          <c:smooth val="0"/>
          <c:extLst>
            <c:ext xmlns:c16="http://schemas.microsoft.com/office/drawing/2014/chart" uri="{C3380CC4-5D6E-409C-BE32-E72D297353CC}">
              <c16:uniqueId val="{00000008-011A-4058-AFD9-95733A91BA73}"/>
            </c:ext>
          </c:extLst>
        </c:ser>
        <c:ser>
          <c:idx val="1"/>
          <c:order val="1"/>
          <c:tx>
            <c:strRef>
              <c:f>Sheet1!$L$6</c:f>
              <c:strCache>
                <c:ptCount val="1"/>
                <c:pt idx="0">
                  <c:v>大阪府・女性</c:v>
                </c:pt>
              </c:strCache>
            </c:strRef>
          </c:tx>
          <c:dLbls>
            <c:dLbl>
              <c:idx val="0"/>
              <c:layout>
                <c:manualLayout>
                  <c:x val="-8.0585710889370887E-2"/>
                  <c:y val="4.813253242838332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011A-4058-AFD9-95733A91BA73}"/>
                </c:ext>
              </c:extLst>
            </c:dLbl>
            <c:dLbl>
              <c:idx val="1"/>
              <c:layout>
                <c:manualLayout>
                  <c:x val="-0.1697185082840611"/>
                  <c:y val="-9.048249885570609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011A-4058-AFD9-95733A91BA73}"/>
                </c:ext>
              </c:extLst>
            </c:dLbl>
            <c:dLbl>
              <c:idx val="2"/>
              <c:layout>
                <c:manualLayout>
                  <c:x val="-6.4102564102564139E-2"/>
                  <c:y val="4.692082111436950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011A-4058-AFD9-95733A91BA73}"/>
                </c:ext>
              </c:extLst>
            </c:dLbl>
            <c:dLbl>
              <c:idx val="3"/>
              <c:layout>
                <c:manualLayout>
                  <c:x val="-5.5555555555555552E-2"/>
                  <c:y val="5.86510263929618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011A-4058-AFD9-95733A91BA73}"/>
                </c:ext>
              </c:extLst>
            </c:dLbl>
            <c:dLbl>
              <c:idx val="4"/>
              <c:layout>
                <c:manualLayout>
                  <c:x val="-4.4871794871794948E-2"/>
                  <c:y val="5.86510263929618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011A-4058-AFD9-95733A91BA73}"/>
                </c:ext>
              </c:extLst>
            </c:dLbl>
            <c:dLbl>
              <c:idx val="5"/>
              <c:layout>
                <c:manualLayout>
                  <c:x val="-5.9829059829059984E-2"/>
                  <c:y val="5.86510263929618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011A-4058-AFD9-95733A91BA73}"/>
                </c:ext>
              </c:extLst>
            </c:dLbl>
            <c:dLbl>
              <c:idx val="6"/>
              <c:layout>
                <c:manualLayout>
                  <c:x val="-7.2420125240941477E-2"/>
                  <c:y val="4.328637191267474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011A-4058-AFD9-95733A91BA73}"/>
                </c:ext>
              </c:extLst>
            </c:dLbl>
            <c:dLbl>
              <c:idx val="7"/>
              <c:layout>
                <c:manualLayout>
                  <c:x val="-4.2887120757116606E-2"/>
                  <c:y val="7.060021494578951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0-011A-4058-AFD9-95733A91BA73}"/>
                </c:ext>
              </c:extLst>
            </c:dLbl>
            <c:numFmt formatCode=".0%" sourceLinked="0"/>
            <c:spPr>
              <a:noFill/>
              <a:ln>
                <a:noFill/>
              </a:ln>
              <a:effectLst/>
            </c:spPr>
            <c:txPr>
              <a:bodyPr/>
              <a:lstStyle/>
              <a:p>
                <a:pPr>
                  <a:defRPr sz="800" baseline="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Sheet1!$M$4:$T$4</c:f>
              <c:strCache>
                <c:ptCount val="8"/>
                <c:pt idx="0">
                  <c:v>20～24</c:v>
                </c:pt>
                <c:pt idx="1">
                  <c:v>25～29</c:v>
                </c:pt>
                <c:pt idx="2">
                  <c:v>30～34</c:v>
                </c:pt>
                <c:pt idx="3">
                  <c:v>35～39</c:v>
                </c:pt>
                <c:pt idx="4">
                  <c:v>40～44</c:v>
                </c:pt>
                <c:pt idx="5">
                  <c:v>45～49</c:v>
                </c:pt>
                <c:pt idx="6">
                  <c:v>50～54</c:v>
                </c:pt>
                <c:pt idx="7">
                  <c:v>55～59</c:v>
                </c:pt>
              </c:strCache>
            </c:strRef>
          </c:cat>
          <c:val>
            <c:numRef>
              <c:f>Sheet1!$M$6:$T$6</c:f>
              <c:numCache>
                <c:formatCode>General</c:formatCode>
                <c:ptCount val="8"/>
                <c:pt idx="0">
                  <c:v>0.68100000000000005</c:v>
                </c:pt>
                <c:pt idx="1">
                  <c:v>0.79100000000000004</c:v>
                </c:pt>
                <c:pt idx="2">
                  <c:v>0.70199999999999996</c:v>
                </c:pt>
                <c:pt idx="3">
                  <c:v>0.71699999999999997</c:v>
                </c:pt>
                <c:pt idx="4">
                  <c:v>0.70899999999999996</c:v>
                </c:pt>
                <c:pt idx="5">
                  <c:v>0.74199999999999999</c:v>
                </c:pt>
                <c:pt idx="6">
                  <c:v>0.73399999999999999</c:v>
                </c:pt>
                <c:pt idx="7">
                  <c:v>0.65600000000000003</c:v>
                </c:pt>
              </c:numCache>
            </c:numRef>
          </c:val>
          <c:smooth val="0"/>
          <c:extLst>
            <c:ext xmlns:c16="http://schemas.microsoft.com/office/drawing/2014/chart" uri="{C3380CC4-5D6E-409C-BE32-E72D297353CC}">
              <c16:uniqueId val="{00000011-011A-4058-AFD9-95733A91BA73}"/>
            </c:ext>
          </c:extLst>
        </c:ser>
        <c:ser>
          <c:idx val="2"/>
          <c:order val="2"/>
          <c:tx>
            <c:strRef>
              <c:f>Sheet1!$L$7</c:f>
              <c:strCache>
                <c:ptCount val="1"/>
                <c:pt idx="0">
                  <c:v>大阪府・男性</c:v>
                </c:pt>
              </c:strCache>
            </c:strRef>
          </c:tx>
          <c:spPr>
            <a:ln w="19050">
              <a:solidFill>
                <a:schemeClr val="tx1"/>
              </a:solidFill>
            </a:ln>
          </c:spPr>
          <c:marker>
            <c:spPr>
              <a:solidFill>
                <a:schemeClr val="tx1"/>
              </a:solidFill>
              <a:ln>
                <a:solidFill>
                  <a:schemeClr val="tx1"/>
                </a:solidFill>
              </a:ln>
            </c:spPr>
          </c:marker>
          <c:dLbls>
            <c:dLbl>
              <c:idx val="0"/>
              <c:layout>
                <c:manualLayout>
                  <c:x val="-4.7734105006722871E-2"/>
                  <c:y val="9.4088184232335031E-2"/>
                </c:manualLayout>
              </c:layout>
              <c:showLegendKey val="0"/>
              <c:showVal val="1"/>
              <c:showCatName val="0"/>
              <c:showSerName val="0"/>
              <c:showPercent val="0"/>
              <c:showBubbleSize val="0"/>
              <c:extLst>
                <c:ext xmlns:c15="http://schemas.microsoft.com/office/drawing/2012/chart" uri="{CE6537A1-D6FC-4f65-9D91-7224C49458BB}">
                  <c15:layout>
                    <c:manualLayout>
                      <c:w val="0.11826823991486421"/>
                      <c:h val="5.7413109273519537E-2"/>
                    </c:manualLayout>
                  </c15:layout>
                </c:ext>
                <c:ext xmlns:c16="http://schemas.microsoft.com/office/drawing/2014/chart" uri="{C3380CC4-5D6E-409C-BE32-E72D297353CC}">
                  <c16:uniqueId val="{00000012-011A-4058-AFD9-95733A91BA73}"/>
                </c:ext>
              </c:extLst>
            </c:dLbl>
            <c:dLbl>
              <c:idx val="1"/>
              <c:layout>
                <c:manualLayout>
                  <c:x val="-5.2882681149951496E-2"/>
                  <c:y val="-4.097278092668654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3-011A-4058-AFD9-95733A91BA73}"/>
                </c:ext>
              </c:extLst>
            </c:dLbl>
            <c:dLbl>
              <c:idx val="2"/>
              <c:layout>
                <c:manualLayout>
                  <c:x val="-3.7773343678536707E-2"/>
                  <c:y val="4.692068984290406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4-011A-4058-AFD9-95733A91BA73}"/>
                </c:ext>
              </c:extLst>
            </c:dLbl>
            <c:dLbl>
              <c:idx val="3"/>
              <c:layout>
                <c:manualLayout>
                  <c:x val="-2.136752136752137E-3"/>
                  <c:y val="-2.346041055718475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5-011A-4058-AFD9-95733A91BA73}"/>
                </c:ext>
              </c:extLst>
            </c:dLbl>
            <c:dLbl>
              <c:idx val="4"/>
              <c:layout>
                <c:manualLayout>
                  <c:x val="-4.7008547008547008E-2"/>
                  <c:y val="5.865102639296189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6-011A-4058-AFD9-95733A91BA73}"/>
                </c:ext>
              </c:extLst>
            </c:dLbl>
            <c:dLbl>
              <c:idx val="5"/>
              <c:layout>
                <c:manualLayout>
                  <c:x val="-5.128205128205128E-2"/>
                  <c:y val="-4.692082111436950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7-011A-4058-AFD9-95733A91BA73}"/>
                </c:ext>
              </c:extLst>
            </c:dLbl>
            <c:dLbl>
              <c:idx val="6"/>
              <c:layout>
                <c:manualLayout>
                  <c:x val="-5.7692307692307696E-2"/>
                  <c:y val="5.083088954056696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8-011A-4058-AFD9-95733A91BA73}"/>
                </c:ext>
              </c:extLst>
            </c:dLbl>
            <c:dLbl>
              <c:idx val="7"/>
              <c:layout>
                <c:manualLayout>
                  <c:x val="-4.4871794871794872E-2"/>
                  <c:y val="5.083088954056696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9-011A-4058-AFD9-95733A91BA73}"/>
                </c:ext>
              </c:extLst>
            </c:dLbl>
            <c:numFmt formatCode=".0%" sourceLinked="0"/>
            <c:spPr>
              <a:noFill/>
              <a:ln>
                <a:noFill/>
              </a:ln>
              <a:effectLst/>
            </c:spPr>
            <c:txPr>
              <a:bodyPr/>
              <a:lstStyle/>
              <a:p>
                <a:pPr>
                  <a:defRPr sz="800" baseline="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Sheet1!$M$4:$T$4</c:f>
              <c:strCache>
                <c:ptCount val="8"/>
                <c:pt idx="0">
                  <c:v>20～24</c:v>
                </c:pt>
                <c:pt idx="1">
                  <c:v>25～29</c:v>
                </c:pt>
                <c:pt idx="2">
                  <c:v>30～34</c:v>
                </c:pt>
                <c:pt idx="3">
                  <c:v>35～39</c:v>
                </c:pt>
                <c:pt idx="4">
                  <c:v>40～44</c:v>
                </c:pt>
                <c:pt idx="5">
                  <c:v>45～49</c:v>
                </c:pt>
                <c:pt idx="6">
                  <c:v>50～54</c:v>
                </c:pt>
                <c:pt idx="7">
                  <c:v>55～59</c:v>
                </c:pt>
              </c:strCache>
            </c:strRef>
          </c:cat>
          <c:val>
            <c:numRef>
              <c:f>Sheet1!$M$7:$T$7</c:f>
              <c:numCache>
                <c:formatCode>General</c:formatCode>
                <c:ptCount val="8"/>
                <c:pt idx="0">
                  <c:v>0.67600000000000005</c:v>
                </c:pt>
                <c:pt idx="1">
                  <c:v>0.90700000000000003</c:v>
                </c:pt>
                <c:pt idx="2">
                  <c:v>0.91500000000000004</c:v>
                </c:pt>
                <c:pt idx="3">
                  <c:v>0.91800000000000004</c:v>
                </c:pt>
                <c:pt idx="4">
                  <c:v>0.91700000000000004</c:v>
                </c:pt>
                <c:pt idx="5">
                  <c:v>0.91400000000000003</c:v>
                </c:pt>
                <c:pt idx="6">
                  <c:v>0.90800000000000003</c:v>
                </c:pt>
                <c:pt idx="7">
                  <c:v>0.90400000000000003</c:v>
                </c:pt>
              </c:numCache>
            </c:numRef>
          </c:val>
          <c:smooth val="0"/>
          <c:extLst>
            <c:ext xmlns:c16="http://schemas.microsoft.com/office/drawing/2014/chart" uri="{C3380CC4-5D6E-409C-BE32-E72D297353CC}">
              <c16:uniqueId val="{0000001A-011A-4058-AFD9-95733A91BA73}"/>
            </c:ext>
          </c:extLst>
        </c:ser>
        <c:dLbls>
          <c:showLegendKey val="0"/>
          <c:showVal val="0"/>
          <c:showCatName val="0"/>
          <c:showSerName val="0"/>
          <c:showPercent val="0"/>
          <c:showBubbleSize val="0"/>
        </c:dLbls>
        <c:marker val="1"/>
        <c:smooth val="0"/>
        <c:axId val="128674816"/>
        <c:axId val="128688896"/>
      </c:lineChart>
      <c:catAx>
        <c:axId val="128674816"/>
        <c:scaling>
          <c:orientation val="minMax"/>
        </c:scaling>
        <c:delete val="0"/>
        <c:axPos val="b"/>
        <c:numFmt formatCode="General" sourceLinked="1"/>
        <c:majorTickMark val="in"/>
        <c:minorTickMark val="none"/>
        <c:tickLblPos val="nextTo"/>
        <c:txPr>
          <a:bodyPr/>
          <a:lstStyle/>
          <a:p>
            <a:pPr>
              <a:defRPr sz="800" baseline="0"/>
            </a:pPr>
            <a:endParaRPr lang="ja-JP"/>
          </a:p>
        </c:txPr>
        <c:crossAx val="128688896"/>
        <c:crosses val="autoZero"/>
        <c:auto val="0"/>
        <c:lblAlgn val="ctr"/>
        <c:lblOffset val="100"/>
        <c:noMultiLvlLbl val="0"/>
      </c:catAx>
      <c:valAx>
        <c:axId val="128688896"/>
        <c:scaling>
          <c:orientation val="minMax"/>
          <c:max val="0.95000000000000007"/>
          <c:min val="0.55000000000000004"/>
        </c:scaling>
        <c:delete val="0"/>
        <c:axPos val="l"/>
        <c:majorGridlines/>
        <c:numFmt formatCode="0%" sourceLinked="0"/>
        <c:majorTickMark val="in"/>
        <c:minorTickMark val="none"/>
        <c:tickLblPos val="nextTo"/>
        <c:txPr>
          <a:bodyPr/>
          <a:lstStyle/>
          <a:p>
            <a:pPr>
              <a:defRPr sz="800" baseline="0"/>
            </a:pPr>
            <a:endParaRPr lang="ja-JP"/>
          </a:p>
        </c:txPr>
        <c:crossAx val="128674816"/>
        <c:crosses val="autoZero"/>
        <c:crossBetween val="between"/>
        <c:majorUnit val="5.000000000000001E-2"/>
      </c:valAx>
    </c:plotArea>
    <c:plotVisOnly val="1"/>
    <c:dispBlanksAs val="gap"/>
    <c:showDLblsOverMax val="0"/>
  </c:chart>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181560975637622"/>
          <c:y val="5.2141261104584537E-2"/>
          <c:w val="0.86621526713676422"/>
          <c:h val="0.79758313674615844"/>
        </c:manualLayout>
      </c:layout>
      <c:lineChart>
        <c:grouping val="standard"/>
        <c:varyColors val="0"/>
        <c:ser>
          <c:idx val="0"/>
          <c:order val="0"/>
          <c:tx>
            <c:strRef>
              <c:f>○Ｈ30年度対全国比DATA小数43!$B$19</c:f>
              <c:strCache>
                <c:ptCount val="1"/>
                <c:pt idx="0">
                  <c:v>国語A区分</c:v>
                </c:pt>
              </c:strCache>
            </c:strRef>
          </c:tx>
          <c:spPr>
            <a:ln w="6350">
              <a:solidFill>
                <a:srgbClr val="00B0F0"/>
              </a:solidFill>
              <a:prstDash val="solid"/>
            </a:ln>
          </c:spPr>
          <c:marker>
            <c:symbol val="diamond"/>
            <c:size val="6"/>
            <c:spPr>
              <a:solidFill>
                <a:srgbClr val="00B0F0"/>
              </a:solidFill>
              <a:ln>
                <a:noFill/>
                <a:prstDash val="solid"/>
              </a:ln>
            </c:spPr>
          </c:marker>
          <c:dLbls>
            <c:dLbl>
              <c:idx val="0"/>
              <c:layout>
                <c:manualLayout>
                  <c:x val="-6.9604311509254113E-2"/>
                  <c:y val="2.7355317427426834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B5E8-445A-9450-00F6B5B8E749}"/>
                </c:ext>
              </c:extLst>
            </c:dLbl>
            <c:dLbl>
              <c:idx val="1"/>
              <c:layout>
                <c:manualLayout>
                  <c:x val="-5.1182050744237255E-2"/>
                  <c:y val="3.920663874385634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B5E8-445A-9450-00F6B5B8E749}"/>
                </c:ext>
              </c:extLst>
            </c:dLbl>
            <c:dLbl>
              <c:idx val="2"/>
              <c:layout>
                <c:manualLayout>
                  <c:x val="-3.871207471369581E-2"/>
                  <c:y val="5.191384498884373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B5E8-445A-9450-00F6B5B8E749}"/>
                </c:ext>
              </c:extLst>
            </c:dLbl>
            <c:dLbl>
              <c:idx val="3"/>
              <c:layout>
                <c:manualLayout>
                  <c:x val="-5.5869220151512793E-2"/>
                  <c:y val="-3.813704870946357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B5E8-445A-9450-00F6B5B8E749}"/>
                </c:ext>
              </c:extLst>
            </c:dLbl>
            <c:dLbl>
              <c:idx val="4"/>
              <c:layout>
                <c:manualLayout>
                  <c:x val="-5.5857910015179292E-2"/>
                  <c:y val="3.684283343602692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B5E8-445A-9450-00F6B5B8E749}"/>
                </c:ext>
              </c:extLst>
            </c:dLbl>
            <c:dLbl>
              <c:idx val="5"/>
              <c:layout>
                <c:manualLayout>
                  <c:x val="-0.10690555246859203"/>
                  <c:y val="5.0824699544135933E-3"/>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B5E8-445A-9450-00F6B5B8E749}"/>
                </c:ext>
              </c:extLst>
            </c:dLbl>
            <c:dLbl>
              <c:idx val="6"/>
              <c:layout>
                <c:manualLayout>
                  <c:x val="-3.3743432673325476E-2"/>
                  <c:y val="-3.433560278649375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B5E8-445A-9450-00F6B5B8E749}"/>
                </c:ext>
              </c:extLst>
            </c:dLbl>
            <c:dLbl>
              <c:idx val="7"/>
              <c:layout>
                <c:manualLayout>
                  <c:x val="-6.1484993304429473E-3"/>
                  <c:y val="1.9214702666849434E-3"/>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B5E8-445A-9450-00F6B5B8E749}"/>
                </c:ext>
              </c:extLst>
            </c:dLbl>
            <c:dLbl>
              <c:idx val="8"/>
              <c:layout>
                <c:manualLayout>
                  <c:x val="-2.8692996875400421E-2"/>
                  <c:y val="-2.497911346690426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B5E8-445A-9450-00F6B5B8E749}"/>
                </c:ext>
              </c:extLst>
            </c:dLbl>
            <c:dLbl>
              <c:idx val="9"/>
              <c:layout>
                <c:manualLayout>
                  <c:x val="-4.8401961320356034E-2"/>
                  <c:y val="1.5605637047809824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B5E8-445A-9450-00F6B5B8E749}"/>
                </c:ext>
              </c:extLst>
            </c:dLbl>
            <c:dLbl>
              <c:idx val="10"/>
              <c:layout>
                <c:manualLayout>
                  <c:x val="-2.2561382059339E-2"/>
                  <c:y val="1.38767417535237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B5E8-445A-9450-00F6B5B8E749}"/>
                </c:ext>
              </c:extLst>
            </c:dLbl>
            <c:spPr>
              <a:noFill/>
              <a:ln w="25400">
                <a:noFill/>
              </a:ln>
            </c:spPr>
            <c:txPr>
              <a:bodyPr/>
              <a:lstStyle/>
              <a:p>
                <a:pPr>
                  <a:defRPr sz="7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○Ｈ30年度対全国比DATA小数43!$C$18:$N$18</c:f>
              <c:strCache>
                <c:ptCount val="12"/>
                <c:pt idx="0">
                  <c:v>H19</c:v>
                </c:pt>
                <c:pt idx="1">
                  <c:v>H20</c:v>
                </c:pt>
                <c:pt idx="2">
                  <c:v>H21</c:v>
                </c:pt>
                <c:pt idx="3">
                  <c:v>H22</c:v>
                </c:pt>
                <c:pt idx="4">
                  <c:v>H24</c:v>
                </c:pt>
                <c:pt idx="5">
                  <c:v>Ｈ25</c:v>
                </c:pt>
                <c:pt idx="6">
                  <c:v>Ｈ26</c:v>
                </c:pt>
                <c:pt idx="7">
                  <c:v>Ｈ27</c:v>
                </c:pt>
                <c:pt idx="8">
                  <c:v>H28</c:v>
                </c:pt>
                <c:pt idx="9">
                  <c:v>H29</c:v>
                </c:pt>
                <c:pt idx="10">
                  <c:v>H30</c:v>
                </c:pt>
                <c:pt idx="11">
                  <c:v>R1</c:v>
                </c:pt>
              </c:strCache>
            </c:strRef>
          </c:cat>
          <c:val>
            <c:numRef>
              <c:f>○Ｈ30年度対全国比DATA小数43!$C$19:$N$19</c:f>
              <c:numCache>
                <c:formatCode>0.000_ </c:formatCode>
                <c:ptCount val="12"/>
                <c:pt idx="0">
                  <c:v>0.97184822521419834</c:v>
                </c:pt>
                <c:pt idx="1">
                  <c:v>0.95871559633027514</c:v>
                </c:pt>
                <c:pt idx="2">
                  <c:v>0.97711015736766793</c:v>
                </c:pt>
                <c:pt idx="3">
                  <c:v>0.98319327731092443</c:v>
                </c:pt>
                <c:pt idx="4">
                  <c:v>0.9865196078431373</c:v>
                </c:pt>
                <c:pt idx="5">
                  <c:v>0.97607655502392343</c:v>
                </c:pt>
                <c:pt idx="6">
                  <c:v>0.96982167352537718</c:v>
                </c:pt>
                <c:pt idx="7">
                  <c:v>0.96571428571428564</c:v>
                </c:pt>
                <c:pt idx="8">
                  <c:v>0.97805212620027426</c:v>
                </c:pt>
                <c:pt idx="9">
                  <c:v>0.96390374331550799</c:v>
                </c:pt>
                <c:pt idx="10">
                  <c:v>0.96322489391796307</c:v>
                </c:pt>
              </c:numCache>
            </c:numRef>
          </c:val>
          <c:smooth val="0"/>
          <c:extLst>
            <c:ext xmlns:c16="http://schemas.microsoft.com/office/drawing/2014/chart" uri="{C3380CC4-5D6E-409C-BE32-E72D297353CC}">
              <c16:uniqueId val="{0000000B-B5E8-445A-9450-00F6B5B8E749}"/>
            </c:ext>
          </c:extLst>
        </c:ser>
        <c:ser>
          <c:idx val="1"/>
          <c:order val="1"/>
          <c:tx>
            <c:strRef>
              <c:f>○Ｈ30年度対全国比DATA小数43!$B$20</c:f>
              <c:strCache>
                <c:ptCount val="1"/>
                <c:pt idx="0">
                  <c:v>国語B区分</c:v>
                </c:pt>
              </c:strCache>
            </c:strRef>
          </c:tx>
          <c:spPr>
            <a:ln w="6350">
              <a:solidFill>
                <a:srgbClr val="FFC000"/>
              </a:solidFill>
              <a:prstDash val="solid"/>
            </a:ln>
          </c:spPr>
          <c:marker>
            <c:symbol val="square"/>
            <c:size val="4"/>
            <c:spPr>
              <a:solidFill>
                <a:srgbClr val="FFC000"/>
              </a:solidFill>
              <a:ln>
                <a:noFill/>
                <a:prstDash val="solid"/>
              </a:ln>
            </c:spPr>
          </c:marker>
          <c:dLbls>
            <c:dLbl>
              <c:idx val="0"/>
              <c:layout>
                <c:manualLayout>
                  <c:x val="-6.0393113511413486E-2"/>
                  <c:y val="2.116156533064945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B5E8-445A-9450-00F6B5B8E749}"/>
                </c:ext>
              </c:extLst>
            </c:dLbl>
            <c:dLbl>
              <c:idx val="1"/>
              <c:layout>
                <c:manualLayout>
                  <c:x val="-6.0762999823777676E-2"/>
                  <c:y val="4.385441036857053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B5E8-445A-9450-00F6B5B8E749}"/>
                </c:ext>
              </c:extLst>
            </c:dLbl>
            <c:dLbl>
              <c:idx val="2"/>
              <c:layout>
                <c:manualLayout>
                  <c:x val="-0.10820334205212301"/>
                  <c:y val="5.7622797150356205E-3"/>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B5E8-445A-9450-00F6B5B8E749}"/>
                </c:ext>
              </c:extLst>
            </c:dLbl>
            <c:dLbl>
              <c:idx val="3"/>
              <c:layout>
                <c:manualLayout>
                  <c:x val="-5.6947520114202593E-2"/>
                  <c:y val="2.9741440214710004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B5E8-445A-9450-00F6B5B8E749}"/>
                </c:ext>
              </c:extLst>
            </c:dLbl>
            <c:dLbl>
              <c:idx val="4"/>
              <c:layout>
                <c:manualLayout>
                  <c:x val="-5.3362245381977855E-2"/>
                  <c:y val="3.24668363822943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0-B5E8-445A-9450-00F6B5B8E749}"/>
                </c:ext>
              </c:extLst>
            </c:dLbl>
            <c:dLbl>
              <c:idx val="5"/>
              <c:layout>
                <c:manualLayout>
                  <c:x val="-6.7136126056532089E-2"/>
                  <c:y val="3.399206678112604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1-B5E8-445A-9450-00F6B5B8E749}"/>
                </c:ext>
              </c:extLst>
            </c:dLbl>
            <c:dLbl>
              <c:idx val="6"/>
              <c:layout>
                <c:manualLayout>
                  <c:x val="-3.9843860956743797E-2"/>
                  <c:y val="-4.09384033866474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2-B5E8-445A-9450-00F6B5B8E749}"/>
                </c:ext>
              </c:extLst>
            </c:dLbl>
            <c:dLbl>
              <c:idx val="7"/>
              <c:layout>
                <c:manualLayout>
                  <c:x val="-2.6648499814576752E-2"/>
                  <c:y val="2.807010854945335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3-B5E8-445A-9450-00F6B5B8E749}"/>
                </c:ext>
              </c:extLst>
            </c:dLbl>
            <c:dLbl>
              <c:idx val="8"/>
              <c:layout>
                <c:manualLayout>
                  <c:x val="-2.4593997321771789E-2"/>
                  <c:y val="2.305764320021931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4-B5E8-445A-9450-00F6B5B8E749}"/>
                </c:ext>
              </c:extLst>
            </c:dLbl>
            <c:dLbl>
              <c:idx val="9"/>
              <c:layout>
                <c:manualLayout>
                  <c:x val="-5.6356082167645476E-2"/>
                  <c:y val="2.25750705973383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5-B5E8-445A-9450-00F6B5B8E749}"/>
                </c:ext>
              </c:extLst>
            </c:dLbl>
            <c:dLbl>
              <c:idx val="10"/>
              <c:layout>
                <c:manualLayout>
                  <c:x val="-3.2588615847942065E-2"/>
                  <c:y val="-1.876194258710936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6-B5E8-445A-9450-00F6B5B8E749}"/>
                </c:ext>
              </c:extLst>
            </c:dLbl>
            <c:spPr>
              <a:noFill/>
              <a:ln w="25400">
                <a:noFill/>
              </a:ln>
            </c:spPr>
            <c:txPr>
              <a:bodyPr/>
              <a:lstStyle/>
              <a:p>
                <a:pPr>
                  <a:defRPr sz="7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○Ｈ30年度対全国比DATA小数43!$C$18:$N$18</c:f>
              <c:strCache>
                <c:ptCount val="12"/>
                <c:pt idx="0">
                  <c:v>H19</c:v>
                </c:pt>
                <c:pt idx="1">
                  <c:v>H20</c:v>
                </c:pt>
                <c:pt idx="2">
                  <c:v>H21</c:v>
                </c:pt>
                <c:pt idx="3">
                  <c:v>H22</c:v>
                </c:pt>
                <c:pt idx="4">
                  <c:v>H24</c:v>
                </c:pt>
                <c:pt idx="5">
                  <c:v>Ｈ25</c:v>
                </c:pt>
                <c:pt idx="6">
                  <c:v>Ｈ26</c:v>
                </c:pt>
                <c:pt idx="7">
                  <c:v>Ｈ27</c:v>
                </c:pt>
                <c:pt idx="8">
                  <c:v>H28</c:v>
                </c:pt>
                <c:pt idx="9">
                  <c:v>H29</c:v>
                </c:pt>
                <c:pt idx="10">
                  <c:v>H30</c:v>
                </c:pt>
                <c:pt idx="11">
                  <c:v>R1</c:v>
                </c:pt>
              </c:strCache>
            </c:strRef>
          </c:cat>
          <c:val>
            <c:numRef>
              <c:f>○Ｈ30年度対全国比DATA小数43!$C$20:$N$20</c:f>
              <c:numCache>
                <c:formatCode>0.000_ </c:formatCode>
                <c:ptCount val="12"/>
                <c:pt idx="0">
                  <c:v>0.93548387096774188</c:v>
                </c:pt>
                <c:pt idx="1">
                  <c:v>0.93069306930693074</c:v>
                </c:pt>
                <c:pt idx="2">
                  <c:v>0.9782178217821782</c:v>
                </c:pt>
                <c:pt idx="3">
                  <c:v>0.97429305912596398</c:v>
                </c:pt>
                <c:pt idx="4">
                  <c:v>0.96223021582733814</c:v>
                </c:pt>
                <c:pt idx="5">
                  <c:v>0.96963562753036436</c:v>
                </c:pt>
                <c:pt idx="6">
                  <c:v>0.94774774774774773</c:v>
                </c:pt>
                <c:pt idx="7">
                  <c:v>0.95871559633027514</c:v>
                </c:pt>
                <c:pt idx="8">
                  <c:v>0.95847750865051906</c:v>
                </c:pt>
                <c:pt idx="9">
                  <c:v>0.94782608695652171</c:v>
                </c:pt>
                <c:pt idx="10">
                  <c:v>0.95429616087751368</c:v>
                </c:pt>
              </c:numCache>
            </c:numRef>
          </c:val>
          <c:smooth val="0"/>
          <c:extLst>
            <c:ext xmlns:c16="http://schemas.microsoft.com/office/drawing/2014/chart" uri="{C3380CC4-5D6E-409C-BE32-E72D297353CC}">
              <c16:uniqueId val="{00000017-B5E8-445A-9450-00F6B5B8E749}"/>
            </c:ext>
          </c:extLst>
        </c:ser>
        <c:ser>
          <c:idx val="2"/>
          <c:order val="2"/>
          <c:tx>
            <c:strRef>
              <c:f>○Ｈ30年度対全国比DATA小数43!$B$21</c:f>
              <c:strCache>
                <c:ptCount val="1"/>
                <c:pt idx="0">
                  <c:v>算数A区分</c:v>
                </c:pt>
              </c:strCache>
            </c:strRef>
          </c:tx>
          <c:spPr>
            <a:ln w="6350">
              <a:solidFill>
                <a:srgbClr val="002060"/>
              </a:solidFill>
              <a:prstDash val="solid"/>
            </a:ln>
          </c:spPr>
          <c:marker>
            <c:symbol val="triangle"/>
            <c:size val="4"/>
            <c:spPr>
              <a:solidFill>
                <a:srgbClr val="002060"/>
              </a:solidFill>
              <a:ln>
                <a:noFill/>
                <a:prstDash val="solid"/>
              </a:ln>
            </c:spPr>
          </c:marker>
          <c:dLbls>
            <c:dLbl>
              <c:idx val="0"/>
              <c:layout>
                <c:manualLayout>
                  <c:x val="-5.4200193525605456E-2"/>
                  <c:y val="-3.73114186458809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8-B5E8-445A-9450-00F6B5B8E749}"/>
                </c:ext>
              </c:extLst>
            </c:dLbl>
            <c:dLbl>
              <c:idx val="1"/>
              <c:layout>
                <c:manualLayout>
                  <c:x val="-5.8161421300269599E-2"/>
                  <c:y val="-3.659286282759925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9-B5E8-445A-9450-00F6B5B8E749}"/>
                </c:ext>
              </c:extLst>
            </c:dLbl>
            <c:dLbl>
              <c:idx val="2"/>
              <c:layout>
                <c:manualLayout>
                  <c:x val="-5.8161421300269557E-2"/>
                  <c:y val="-3.920663874385631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A-B5E8-445A-9450-00F6B5B8E749}"/>
                </c:ext>
              </c:extLst>
            </c:dLbl>
            <c:dLbl>
              <c:idx val="3"/>
              <c:layout>
                <c:manualLayout>
                  <c:x val="-6.7467248708312694E-2"/>
                  <c:y val="-3.136531099508507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B-B5E8-445A-9450-00F6B5B8E749}"/>
                </c:ext>
              </c:extLst>
            </c:dLbl>
            <c:dLbl>
              <c:idx val="4"/>
              <c:layout>
                <c:manualLayout>
                  <c:x val="-5.3501300106851814E-2"/>
                  <c:y val="-2.3043838195213596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C-B5E8-445A-9450-00F6B5B8E749}"/>
                </c:ext>
              </c:extLst>
            </c:dLbl>
            <c:dLbl>
              <c:idx val="5"/>
              <c:layout>
                <c:manualLayout>
                  <c:x val="-4.2791618693299227E-2"/>
                  <c:y val="-2.606517260934099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D-B5E8-445A-9450-00F6B5B8E749}"/>
                </c:ext>
              </c:extLst>
            </c:dLbl>
            <c:dLbl>
              <c:idx val="6"/>
              <c:layout>
                <c:manualLayout>
                  <c:x val="-3.7233839745935374E-2"/>
                  <c:y val="2.7860517435320586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E-B5E8-445A-9450-00F6B5B8E749}"/>
                </c:ext>
              </c:extLst>
            </c:dLbl>
            <c:dLbl>
              <c:idx val="7"/>
              <c:layout>
                <c:manualLayout>
                  <c:x val="-4.5575176084382239E-2"/>
                  <c:y val="-1.712271301071756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F-B5E8-445A-9450-00F6B5B8E749}"/>
                </c:ext>
              </c:extLst>
            </c:dLbl>
            <c:dLbl>
              <c:idx val="8"/>
              <c:layout>
                <c:manualLayout>
                  <c:x val="-6.4703201367342131E-2"/>
                  <c:y val="2.8822101887752024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0-B5E8-445A-9450-00F6B5B8E749}"/>
                </c:ext>
              </c:extLst>
            </c:dLbl>
            <c:dLbl>
              <c:idx val="9"/>
              <c:layout>
                <c:manualLayout>
                  <c:x val="-5.5150045033939783E-2"/>
                  <c:y val="-1.9823916790748256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1-B5E8-445A-9450-00F6B5B8E749}"/>
                </c:ext>
              </c:extLst>
            </c:dLbl>
            <c:dLbl>
              <c:idx val="10"/>
              <c:layout>
                <c:manualLayout>
                  <c:x val="-6.4968058632623296E-2"/>
                  <c:y val="-7.2782690824965926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2-B5E8-445A-9450-00F6B5B8E749}"/>
                </c:ext>
              </c:extLst>
            </c:dLbl>
            <c:spPr>
              <a:noFill/>
              <a:ln w="25400">
                <a:noFill/>
              </a:ln>
            </c:spPr>
            <c:txPr>
              <a:bodyPr/>
              <a:lstStyle/>
              <a:p>
                <a:pPr>
                  <a:defRPr sz="7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○Ｈ30年度対全国比DATA小数43!$C$18:$N$18</c:f>
              <c:strCache>
                <c:ptCount val="12"/>
                <c:pt idx="0">
                  <c:v>H19</c:v>
                </c:pt>
                <c:pt idx="1">
                  <c:v>H20</c:v>
                </c:pt>
                <c:pt idx="2">
                  <c:v>H21</c:v>
                </c:pt>
                <c:pt idx="3">
                  <c:v>H22</c:v>
                </c:pt>
                <c:pt idx="4">
                  <c:v>H24</c:v>
                </c:pt>
                <c:pt idx="5">
                  <c:v>Ｈ25</c:v>
                </c:pt>
                <c:pt idx="6">
                  <c:v>Ｈ26</c:v>
                </c:pt>
                <c:pt idx="7">
                  <c:v>Ｈ27</c:v>
                </c:pt>
                <c:pt idx="8">
                  <c:v>H28</c:v>
                </c:pt>
                <c:pt idx="9">
                  <c:v>H29</c:v>
                </c:pt>
                <c:pt idx="10">
                  <c:v>H30</c:v>
                </c:pt>
                <c:pt idx="11">
                  <c:v>R1</c:v>
                </c:pt>
              </c:strCache>
            </c:strRef>
          </c:cat>
          <c:val>
            <c:numRef>
              <c:f>○Ｈ30年度対全国比DATA小数43!$C$21:$N$21</c:f>
              <c:numCache>
                <c:formatCode>0.000_ </c:formatCode>
                <c:ptCount val="12"/>
                <c:pt idx="0">
                  <c:v>0.98051157125456767</c:v>
                </c:pt>
                <c:pt idx="1">
                  <c:v>0.98614958448753465</c:v>
                </c:pt>
                <c:pt idx="2">
                  <c:v>0.99618805590851334</c:v>
                </c:pt>
                <c:pt idx="3">
                  <c:v>1.0067385444743935</c:v>
                </c:pt>
                <c:pt idx="4">
                  <c:v>1.0122783083219646</c:v>
                </c:pt>
                <c:pt idx="5">
                  <c:v>0.99870466321243512</c:v>
                </c:pt>
                <c:pt idx="6">
                  <c:v>0.98975672215108834</c:v>
                </c:pt>
                <c:pt idx="7">
                  <c:v>0.99468085106382975</c:v>
                </c:pt>
                <c:pt idx="8">
                  <c:v>0.99097938144329911</c:v>
                </c:pt>
                <c:pt idx="9">
                  <c:v>0.98982188295165396</c:v>
                </c:pt>
                <c:pt idx="10">
                  <c:v>0.99842519685039366</c:v>
                </c:pt>
              </c:numCache>
            </c:numRef>
          </c:val>
          <c:smooth val="0"/>
          <c:extLst>
            <c:ext xmlns:c16="http://schemas.microsoft.com/office/drawing/2014/chart" uri="{C3380CC4-5D6E-409C-BE32-E72D297353CC}">
              <c16:uniqueId val="{00000023-B5E8-445A-9450-00F6B5B8E749}"/>
            </c:ext>
          </c:extLst>
        </c:ser>
        <c:ser>
          <c:idx val="3"/>
          <c:order val="3"/>
          <c:tx>
            <c:strRef>
              <c:f>○Ｈ30年度対全国比DATA小数43!$B$22</c:f>
              <c:strCache>
                <c:ptCount val="1"/>
                <c:pt idx="0">
                  <c:v>算数B区分</c:v>
                </c:pt>
              </c:strCache>
            </c:strRef>
          </c:tx>
          <c:spPr>
            <a:ln w="6350">
              <a:solidFill>
                <a:srgbClr val="FF0000"/>
              </a:solidFill>
              <a:prstDash val="solid"/>
            </a:ln>
          </c:spPr>
          <c:marker>
            <c:symbol val="circle"/>
            <c:size val="4"/>
            <c:spPr>
              <a:solidFill>
                <a:srgbClr val="FF0000"/>
              </a:solidFill>
              <a:ln>
                <a:noFill/>
                <a:prstDash val="solid"/>
              </a:ln>
            </c:spPr>
          </c:marker>
          <c:dLbls>
            <c:dLbl>
              <c:idx val="0"/>
              <c:layout>
                <c:manualLayout>
                  <c:x val="-5.5803355307333748E-2"/>
                  <c:y val="4.1061644206484116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4-B5E8-445A-9450-00F6B5B8E749}"/>
                </c:ext>
              </c:extLst>
            </c:dLbl>
            <c:dLbl>
              <c:idx val="1"/>
              <c:layout>
                <c:manualLayout>
                  <c:x val="-7.8783886953889798E-2"/>
                  <c:y val="-2.717660292463442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5-B5E8-445A-9450-00F6B5B8E749}"/>
                </c:ext>
              </c:extLst>
            </c:dLbl>
            <c:dLbl>
              <c:idx val="2"/>
              <c:layout>
                <c:manualLayout>
                  <c:x val="-5.8161421300269557E-2"/>
                  <c:y val="-3.136531099508507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6-B5E8-445A-9450-00F6B5B8E749}"/>
                </c:ext>
              </c:extLst>
            </c:dLbl>
            <c:dLbl>
              <c:idx val="3"/>
              <c:layout>
                <c:manualLayout>
                  <c:x val="-5.7061616572449625E-2"/>
                  <c:y val="-2.337518212907950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7-B5E8-445A-9450-00F6B5B8E749}"/>
                </c:ext>
              </c:extLst>
            </c:dLbl>
            <c:dLbl>
              <c:idx val="4"/>
              <c:layout>
                <c:manualLayout>
                  <c:x val="-5.5830944836030613E-2"/>
                  <c:y val="-2.514241648742538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8-B5E8-445A-9450-00F6B5B8E749}"/>
                </c:ext>
              </c:extLst>
            </c:dLbl>
            <c:dLbl>
              <c:idx val="5"/>
              <c:layout>
                <c:manualLayout>
                  <c:x val="-3.0589670267120225E-2"/>
                  <c:y val="-3.1520691492510806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9-B5E8-445A-9450-00F6B5B8E749}"/>
                </c:ext>
              </c:extLst>
            </c:dLbl>
            <c:dLbl>
              <c:idx val="6"/>
              <c:layout>
                <c:manualLayout>
                  <c:x val="-4.7910336509141178E-2"/>
                  <c:y val="3.0241114597517417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A-B5E8-445A-9450-00F6B5B8E749}"/>
                </c:ext>
              </c:extLst>
            </c:dLbl>
            <c:dLbl>
              <c:idx val="7"/>
              <c:layout>
                <c:manualLayout>
                  <c:x val="-2.4593997321771789E-2"/>
                  <c:y val="-1.72932324001644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B-B5E8-445A-9450-00F6B5B8E749}"/>
                </c:ext>
              </c:extLst>
            </c:dLbl>
            <c:dLbl>
              <c:idx val="8"/>
              <c:layout>
                <c:manualLayout>
                  <c:x val="-2.4593997321771789E-2"/>
                  <c:y val="1.5371762133479547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C-B5E8-445A-9450-00F6B5B8E749}"/>
                </c:ext>
              </c:extLst>
            </c:dLbl>
            <c:dLbl>
              <c:idx val="9"/>
              <c:layout>
                <c:manualLayout>
                  <c:x val="-5.3635688750831738E-2"/>
                  <c:y val="-2.243068380181515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D-B5E8-445A-9450-00F6B5B8E749}"/>
                </c:ext>
              </c:extLst>
            </c:dLbl>
            <c:dLbl>
              <c:idx val="10"/>
              <c:layout>
                <c:manualLayout>
                  <c:x val="-2.2561382059339E-2"/>
                  <c:y val="-1.9823916790748256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E-B5E8-445A-9450-00F6B5B8E749}"/>
                </c:ext>
              </c:extLst>
            </c:dLbl>
            <c:spPr>
              <a:noFill/>
              <a:ln w="25400">
                <a:noFill/>
              </a:ln>
            </c:spPr>
            <c:txPr>
              <a:bodyPr/>
              <a:lstStyle/>
              <a:p>
                <a:pPr>
                  <a:defRPr sz="7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○Ｈ30年度対全国比DATA小数43!$C$18:$N$18</c:f>
              <c:strCache>
                <c:ptCount val="12"/>
                <c:pt idx="0">
                  <c:v>H19</c:v>
                </c:pt>
                <c:pt idx="1">
                  <c:v>H20</c:v>
                </c:pt>
                <c:pt idx="2">
                  <c:v>H21</c:v>
                </c:pt>
                <c:pt idx="3">
                  <c:v>H22</c:v>
                </c:pt>
                <c:pt idx="4">
                  <c:v>H24</c:v>
                </c:pt>
                <c:pt idx="5">
                  <c:v>Ｈ25</c:v>
                </c:pt>
                <c:pt idx="6">
                  <c:v>Ｈ26</c:v>
                </c:pt>
                <c:pt idx="7">
                  <c:v>Ｈ27</c:v>
                </c:pt>
                <c:pt idx="8">
                  <c:v>H28</c:v>
                </c:pt>
                <c:pt idx="9">
                  <c:v>H29</c:v>
                </c:pt>
                <c:pt idx="10">
                  <c:v>H30</c:v>
                </c:pt>
                <c:pt idx="11">
                  <c:v>R1</c:v>
                </c:pt>
              </c:strCache>
            </c:strRef>
          </c:cat>
          <c:val>
            <c:numRef>
              <c:f>○Ｈ30年度対全国比DATA小数43!$C$22:$N$22</c:f>
              <c:numCache>
                <c:formatCode>0.000_ </c:formatCode>
                <c:ptCount val="12"/>
                <c:pt idx="0">
                  <c:v>0.95440251572327051</c:v>
                </c:pt>
                <c:pt idx="1">
                  <c:v>0.96705426356589141</c:v>
                </c:pt>
                <c:pt idx="2">
                  <c:v>0.98175182481751821</c:v>
                </c:pt>
                <c:pt idx="3">
                  <c:v>0.97565922920892501</c:v>
                </c:pt>
                <c:pt idx="4">
                  <c:v>0.99151103565365029</c:v>
                </c:pt>
                <c:pt idx="5">
                  <c:v>0.98116438356164382</c:v>
                </c:pt>
                <c:pt idx="6">
                  <c:v>0.96735395189003426</c:v>
                </c:pt>
                <c:pt idx="7">
                  <c:v>0.98</c:v>
                </c:pt>
                <c:pt idx="8">
                  <c:v>0.97033898305084731</c:v>
                </c:pt>
                <c:pt idx="9">
                  <c:v>0.97167755991285409</c:v>
                </c:pt>
                <c:pt idx="10">
                  <c:v>0.98252427184466018</c:v>
                </c:pt>
              </c:numCache>
            </c:numRef>
          </c:val>
          <c:smooth val="0"/>
          <c:extLst>
            <c:ext xmlns:c16="http://schemas.microsoft.com/office/drawing/2014/chart" uri="{C3380CC4-5D6E-409C-BE32-E72D297353CC}">
              <c16:uniqueId val="{0000002F-B5E8-445A-9450-00F6B5B8E749}"/>
            </c:ext>
          </c:extLst>
        </c:ser>
        <c:ser>
          <c:idx val="4"/>
          <c:order val="4"/>
          <c:tx>
            <c:strRef>
              <c:f>○Ｈ30年度対全国比DATA小数43!$B$23</c:f>
              <c:strCache>
                <c:ptCount val="1"/>
                <c:pt idx="0">
                  <c:v>理科</c:v>
                </c:pt>
              </c:strCache>
            </c:strRef>
          </c:tx>
          <c:spPr>
            <a:ln w="6350">
              <a:solidFill>
                <a:srgbClr val="00B050"/>
              </a:solidFill>
            </a:ln>
          </c:spPr>
          <c:marker>
            <c:spPr>
              <a:noFill/>
              <a:ln>
                <a:solidFill>
                  <a:srgbClr val="00B050"/>
                </a:solidFill>
              </a:ln>
            </c:spPr>
          </c:marker>
          <c:dLbls>
            <c:dLbl>
              <c:idx val="4"/>
              <c:layout>
                <c:manualLayout>
                  <c:x val="-5.0136404576308892E-2"/>
                  <c:y val="2.7753483507047559E-2"/>
                </c:manualLayout>
              </c:layout>
              <c:spPr/>
              <c:txPr>
                <a:bodyPr/>
                <a:lstStyle/>
                <a:p>
                  <a:pPr>
                    <a:defRPr sz="700" baseline="0"/>
                  </a:pPr>
                  <a:endParaRPr lang="ja-JP"/>
                </a:p>
              </c:txPr>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30-B5E8-445A-9450-00F6B5B8E749}"/>
                </c:ext>
              </c:extLst>
            </c:dLbl>
            <c:dLbl>
              <c:idx val="7"/>
              <c:layout>
                <c:manualLayout>
                  <c:x val="-6.2670505720386113E-2"/>
                  <c:y val="2.1806308469823083E-2"/>
                </c:manualLayout>
              </c:layout>
              <c:spPr/>
              <c:txPr>
                <a:bodyPr/>
                <a:lstStyle/>
                <a:p>
                  <a:pPr>
                    <a:defRPr sz="700" baseline="0"/>
                  </a:pPr>
                  <a:endParaRPr lang="ja-JP"/>
                </a:p>
              </c:txPr>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31-B5E8-445A-9450-00F6B5B8E749}"/>
                </c:ext>
              </c:extLst>
            </c:dLbl>
            <c:dLbl>
              <c:idx val="10"/>
              <c:layout>
                <c:manualLayout>
                  <c:x val="-3.7602303432231671E-2"/>
                  <c:y val="2.5771091827972731E-2"/>
                </c:manualLayout>
              </c:layout>
              <c:spPr/>
              <c:txPr>
                <a:bodyPr/>
                <a:lstStyle/>
                <a:p>
                  <a:pPr>
                    <a:defRPr sz="700" baseline="0"/>
                  </a:pPr>
                  <a:endParaRPr lang="ja-JP"/>
                </a:p>
              </c:txPr>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32-B5E8-445A-9450-00F6B5B8E749}"/>
                </c:ext>
              </c:extLst>
            </c:dLbl>
            <c:spPr>
              <a:noFill/>
              <a:ln>
                <a:noFill/>
              </a:ln>
              <a:effectLst/>
            </c:spPr>
            <c:txPr>
              <a:bodyPr wrap="square" lIns="38100" tIns="19050" rIns="38100" bIns="19050" anchor="ctr">
                <a:spAutoFit/>
              </a:bodyPr>
              <a:lstStyle/>
              <a:p>
                <a:pPr>
                  <a:defRPr sz="700" baseline="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○Ｈ30年度対全国比DATA小数43!$C$18:$N$18</c:f>
              <c:strCache>
                <c:ptCount val="12"/>
                <c:pt idx="0">
                  <c:v>H19</c:v>
                </c:pt>
                <c:pt idx="1">
                  <c:v>H20</c:v>
                </c:pt>
                <c:pt idx="2">
                  <c:v>H21</c:v>
                </c:pt>
                <c:pt idx="3">
                  <c:v>H22</c:v>
                </c:pt>
                <c:pt idx="4">
                  <c:v>H24</c:v>
                </c:pt>
                <c:pt idx="5">
                  <c:v>Ｈ25</c:v>
                </c:pt>
                <c:pt idx="6">
                  <c:v>Ｈ26</c:v>
                </c:pt>
                <c:pt idx="7">
                  <c:v>Ｈ27</c:v>
                </c:pt>
                <c:pt idx="8">
                  <c:v>H28</c:v>
                </c:pt>
                <c:pt idx="9">
                  <c:v>H29</c:v>
                </c:pt>
                <c:pt idx="10">
                  <c:v>H30</c:v>
                </c:pt>
                <c:pt idx="11">
                  <c:v>R1</c:v>
                </c:pt>
              </c:strCache>
            </c:strRef>
          </c:cat>
          <c:val>
            <c:numRef>
              <c:f>○Ｈ30年度対全国比DATA小数43!$C$23:$N$23</c:f>
              <c:numCache>
                <c:formatCode>General</c:formatCode>
                <c:ptCount val="12"/>
                <c:pt idx="4" formatCode="0.000_ ">
                  <c:v>0.94909688013136284</c:v>
                </c:pt>
                <c:pt idx="7" formatCode="0.000_ ">
                  <c:v>0.94243421052631582</c:v>
                </c:pt>
                <c:pt idx="10" formatCode="0.000_ ">
                  <c:v>0.95190713101160862</c:v>
                </c:pt>
              </c:numCache>
            </c:numRef>
          </c:val>
          <c:smooth val="0"/>
          <c:extLst>
            <c:ext xmlns:c16="http://schemas.microsoft.com/office/drawing/2014/chart" uri="{C3380CC4-5D6E-409C-BE32-E72D297353CC}">
              <c16:uniqueId val="{00000033-B5E8-445A-9450-00F6B5B8E749}"/>
            </c:ext>
          </c:extLst>
        </c:ser>
        <c:dLbls>
          <c:showLegendKey val="0"/>
          <c:showVal val="0"/>
          <c:showCatName val="0"/>
          <c:showSerName val="0"/>
          <c:showPercent val="0"/>
          <c:showBubbleSize val="0"/>
        </c:dLbls>
        <c:marker val="1"/>
        <c:smooth val="0"/>
        <c:axId val="92314624"/>
        <c:axId val="92328704"/>
      </c:lineChart>
      <c:catAx>
        <c:axId val="92314624"/>
        <c:scaling>
          <c:orientation val="minMax"/>
        </c:scaling>
        <c:delete val="0"/>
        <c:axPos val="b"/>
        <c:numFmt formatCode="General" sourceLinked="1"/>
        <c:majorTickMark val="in"/>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ＭＳ Ｐゴシック"/>
                <a:ea typeface="ＭＳ Ｐゴシック"/>
                <a:cs typeface="ＭＳ Ｐゴシック"/>
              </a:defRPr>
            </a:pPr>
            <a:endParaRPr lang="ja-JP"/>
          </a:p>
        </c:txPr>
        <c:crossAx val="92328704"/>
        <c:crossesAt val="0.9"/>
        <c:auto val="1"/>
        <c:lblAlgn val="ctr"/>
        <c:lblOffset val="100"/>
        <c:tickLblSkip val="1"/>
        <c:tickMarkSkip val="1"/>
        <c:noMultiLvlLbl val="0"/>
      </c:catAx>
      <c:valAx>
        <c:axId val="92328704"/>
        <c:scaling>
          <c:orientation val="minMax"/>
          <c:max val="1.02"/>
          <c:min val="0.9"/>
        </c:scaling>
        <c:delete val="0"/>
        <c:axPos val="l"/>
        <c:majorGridlines>
          <c:spPr>
            <a:ln w="3175">
              <a:solidFill>
                <a:srgbClr val="000000"/>
              </a:solidFill>
              <a:prstDash val="solid"/>
            </a:ln>
          </c:spPr>
        </c:majorGridlines>
        <c:numFmt formatCode="0.000_ " sourceLinked="1"/>
        <c:majorTickMark val="in"/>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ＭＳ Ｐゴシック"/>
                <a:ea typeface="ＭＳ Ｐゴシック"/>
                <a:cs typeface="ＭＳ Ｐゴシック"/>
              </a:defRPr>
            </a:pPr>
            <a:endParaRPr lang="ja-JP"/>
          </a:p>
        </c:txPr>
        <c:crossAx val="92314624"/>
        <c:crosses val="autoZero"/>
        <c:crossBetween val="between"/>
      </c:valAx>
      <c:spPr>
        <a:noFill/>
        <a:ln w="3175">
          <a:solidFill>
            <a:srgbClr val="000000"/>
          </a:solidFill>
        </a:ln>
      </c:spPr>
    </c:plotArea>
    <c:legend>
      <c:legendPos val="b"/>
      <c:layout>
        <c:manualLayout>
          <c:xMode val="edge"/>
          <c:yMode val="edge"/>
          <c:x val="0.11498187830687831"/>
          <c:y val="0.94071686507936503"/>
          <c:w val="0.85632275132275115"/>
          <c:h val="5.1448153969310517E-2"/>
        </c:manualLayout>
      </c:layout>
      <c:overlay val="0"/>
      <c:spPr>
        <a:solidFill>
          <a:srgbClr val="FFFFFF"/>
        </a:solidFill>
        <a:ln w="3175">
          <a:solidFill>
            <a:srgbClr val="000000"/>
          </a:solidFill>
          <a:prstDash val="solid"/>
        </a:ln>
      </c:spPr>
      <c:txPr>
        <a:bodyPr/>
        <a:lstStyle/>
        <a:p>
          <a:pPr>
            <a:defRPr sz="500" b="0" i="0" u="none" strike="noStrike" baseline="0">
              <a:solidFill>
                <a:srgbClr val="000000"/>
              </a:solidFill>
              <a:latin typeface="ＭＳ Ｐゴシック"/>
              <a:ea typeface="ＭＳ Ｐゴシック"/>
              <a:cs typeface="ＭＳ Ｐゴシック"/>
            </a:defRPr>
          </a:pPr>
          <a:endParaRPr lang="ja-JP"/>
        </a:p>
      </c:txPr>
    </c:legend>
    <c:plotVisOnly val="1"/>
    <c:dispBlanksAs val="span"/>
    <c:showDLblsOverMax val="0"/>
  </c:chart>
  <c:spPr>
    <a:solidFill>
      <a:srgbClr val="FFFFFF"/>
    </a:solidFill>
    <a:ln w="3175">
      <a:noFill/>
      <a:prstDash val="solid"/>
    </a:ln>
  </c:spPr>
  <c:txPr>
    <a:bodyPr/>
    <a:lstStyle/>
    <a:p>
      <a:pPr>
        <a:defRPr sz="1200" b="0" i="0" u="none" strike="noStrike" baseline="0">
          <a:solidFill>
            <a:srgbClr val="000000"/>
          </a:solidFill>
          <a:latin typeface="ＭＳ Ｐゴシック"/>
          <a:ea typeface="ＭＳ Ｐゴシック"/>
          <a:cs typeface="ＭＳ Ｐゴシック"/>
        </a:defRPr>
      </a:pPr>
      <a:endParaRPr lang="ja-JP"/>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958424780634021"/>
          <c:y val="5.0814148309798426E-2"/>
          <c:w val="0.85614220183486234"/>
          <c:h val="0.80027378039336672"/>
        </c:manualLayout>
      </c:layout>
      <c:lineChart>
        <c:grouping val="standard"/>
        <c:varyColors val="0"/>
        <c:ser>
          <c:idx val="0"/>
          <c:order val="0"/>
          <c:tx>
            <c:strRef>
              <c:f>○Ｈ30年度対全国比DATA小数43!$B$28</c:f>
              <c:strCache>
                <c:ptCount val="1"/>
                <c:pt idx="0">
                  <c:v>国語A区分</c:v>
                </c:pt>
              </c:strCache>
            </c:strRef>
          </c:tx>
          <c:spPr>
            <a:ln w="6350">
              <a:solidFill>
                <a:srgbClr val="00B0F0"/>
              </a:solidFill>
              <a:prstDash val="solid"/>
            </a:ln>
          </c:spPr>
          <c:marker>
            <c:symbol val="diamond"/>
            <c:size val="4"/>
            <c:spPr>
              <a:solidFill>
                <a:srgbClr val="00B0F0"/>
              </a:solidFill>
              <a:ln>
                <a:noFill/>
                <a:prstDash val="solid"/>
              </a:ln>
            </c:spPr>
          </c:marker>
          <c:dLbls>
            <c:dLbl>
              <c:idx val="0"/>
              <c:layout>
                <c:manualLayout>
                  <c:x val="-5.1464495189742381E-2"/>
                  <c:y val="-2.708785585697566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25B7-4C54-BE4F-D6BE08EC9B14}"/>
                </c:ext>
              </c:extLst>
            </c:dLbl>
            <c:dLbl>
              <c:idx val="1"/>
              <c:layout>
                <c:manualLayout>
                  <c:x val="-5.6026427731016383E-2"/>
                  <c:y val="3.1711254466685643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25B7-4C54-BE4F-D6BE08EC9B14}"/>
                </c:ext>
              </c:extLst>
            </c:dLbl>
            <c:dLbl>
              <c:idx val="2"/>
              <c:layout>
                <c:manualLayout>
                  <c:x val="-1.622856537839118E-2"/>
                  <c:y val="1.8273253588772454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25B7-4C54-BE4F-D6BE08EC9B14}"/>
                </c:ext>
              </c:extLst>
            </c:dLbl>
            <c:dLbl>
              <c:idx val="3"/>
              <c:layout>
                <c:manualLayout>
                  <c:x val="-4.4082917198719519E-2"/>
                  <c:y val="4.3693425369689093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25B7-4C54-BE4F-D6BE08EC9B14}"/>
                </c:ext>
              </c:extLst>
            </c:dLbl>
            <c:dLbl>
              <c:idx val="4"/>
              <c:layout>
                <c:manualLayout>
                  <c:x val="-5.5568829758349085E-2"/>
                  <c:y val="-3.354061916959175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25B7-4C54-BE4F-D6BE08EC9B14}"/>
                </c:ext>
              </c:extLst>
            </c:dLbl>
            <c:dLbl>
              <c:idx val="5"/>
              <c:layout>
                <c:manualLayout>
                  <c:x val="-7.8368365069955925E-2"/>
                  <c:y val="3.5370361107402097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25B7-4C54-BE4F-D6BE08EC9B14}"/>
                </c:ext>
              </c:extLst>
            </c:dLbl>
            <c:dLbl>
              <c:idx val="6"/>
              <c:layout>
                <c:manualLayout>
                  <c:x val="-5.6130690560231698E-2"/>
                  <c:y val="-2.9797457546722323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25B7-4C54-BE4F-D6BE08EC9B14}"/>
                </c:ext>
              </c:extLst>
            </c:dLbl>
            <c:dLbl>
              <c:idx val="7"/>
              <c:layout>
                <c:manualLayout>
                  <c:x val="-1.0268773420080481E-2"/>
                  <c:y val="-3.848486597796903E-3"/>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25B7-4C54-BE4F-D6BE08EC9B14}"/>
                </c:ext>
              </c:extLst>
            </c:dLbl>
            <c:dLbl>
              <c:idx val="8"/>
              <c:layout>
                <c:manualLayout>
                  <c:x val="-3.2860074944257543E-2"/>
                  <c:y val="2.116667628788316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25B7-4C54-BE4F-D6BE08EC9B14}"/>
                </c:ext>
              </c:extLst>
            </c:dLbl>
            <c:dLbl>
              <c:idx val="9"/>
              <c:layout>
                <c:manualLayout>
                  <c:x val="-3.3984278474697122E-2"/>
                  <c:y val="-2.126349759992296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25B7-4C54-BE4F-D6BE08EC9B14}"/>
                </c:ext>
              </c:extLst>
            </c:dLbl>
            <c:dLbl>
              <c:idx val="10"/>
              <c:layout>
                <c:manualLayout>
                  <c:x val="-1.2483017689910439E-2"/>
                  <c:y val="-1.7868091278276686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25B7-4C54-BE4F-D6BE08EC9B14}"/>
                </c:ext>
              </c:extLst>
            </c:dLbl>
            <c:spPr>
              <a:noFill/>
              <a:ln w="25400">
                <a:noFill/>
              </a:ln>
            </c:spPr>
            <c:txPr>
              <a:bodyPr/>
              <a:lstStyle/>
              <a:p>
                <a:pPr>
                  <a:defRPr sz="7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○Ｈ30年度対全国比DATA小数43!$C$27:$N$27</c:f>
              <c:strCache>
                <c:ptCount val="12"/>
                <c:pt idx="0">
                  <c:v>H19</c:v>
                </c:pt>
                <c:pt idx="1">
                  <c:v>H20</c:v>
                </c:pt>
                <c:pt idx="2">
                  <c:v>H21</c:v>
                </c:pt>
                <c:pt idx="3">
                  <c:v>H22</c:v>
                </c:pt>
                <c:pt idx="4">
                  <c:v>H24</c:v>
                </c:pt>
                <c:pt idx="5">
                  <c:v>H25</c:v>
                </c:pt>
                <c:pt idx="6">
                  <c:v>H26</c:v>
                </c:pt>
                <c:pt idx="7">
                  <c:v>H27</c:v>
                </c:pt>
                <c:pt idx="8">
                  <c:v>H28</c:v>
                </c:pt>
                <c:pt idx="9">
                  <c:v>H29</c:v>
                </c:pt>
                <c:pt idx="10">
                  <c:v>H30</c:v>
                </c:pt>
                <c:pt idx="11">
                  <c:v>R1</c:v>
                </c:pt>
              </c:strCache>
            </c:strRef>
          </c:cat>
          <c:val>
            <c:numRef>
              <c:f>○Ｈ30年度対全国比DATA小数43!$C$28:$N$28</c:f>
              <c:numCache>
                <c:formatCode>0.000_ </c:formatCode>
                <c:ptCount val="12"/>
                <c:pt idx="0">
                  <c:v>0.97058823529411775</c:v>
                </c:pt>
                <c:pt idx="1">
                  <c:v>0.95788043478260876</c:v>
                </c:pt>
                <c:pt idx="2">
                  <c:v>0.94415584415584419</c:v>
                </c:pt>
                <c:pt idx="3">
                  <c:v>0.95472703062583231</c:v>
                </c:pt>
                <c:pt idx="4" formatCode="0.000_);[Red]\(0.000\)">
                  <c:v>0.97336884154460723</c:v>
                </c:pt>
                <c:pt idx="5">
                  <c:v>0.9594240837696334</c:v>
                </c:pt>
                <c:pt idx="6">
                  <c:v>0.96977329974811077</c:v>
                </c:pt>
                <c:pt idx="7">
                  <c:v>0.98153034300791564</c:v>
                </c:pt>
                <c:pt idx="8">
                  <c:v>0.97222222222222232</c:v>
                </c:pt>
                <c:pt idx="9">
                  <c:v>0.97286821705426341</c:v>
                </c:pt>
                <c:pt idx="10">
                  <c:v>0.98160315374507234</c:v>
                </c:pt>
              </c:numCache>
            </c:numRef>
          </c:val>
          <c:smooth val="0"/>
          <c:extLst>
            <c:ext xmlns:c16="http://schemas.microsoft.com/office/drawing/2014/chart" uri="{C3380CC4-5D6E-409C-BE32-E72D297353CC}">
              <c16:uniqueId val="{0000000B-25B7-4C54-BE4F-D6BE08EC9B14}"/>
            </c:ext>
          </c:extLst>
        </c:ser>
        <c:ser>
          <c:idx val="1"/>
          <c:order val="1"/>
          <c:tx>
            <c:strRef>
              <c:f>○Ｈ30年度対全国比DATA小数43!$B$29</c:f>
              <c:strCache>
                <c:ptCount val="1"/>
                <c:pt idx="0">
                  <c:v>国語B区分</c:v>
                </c:pt>
              </c:strCache>
            </c:strRef>
          </c:tx>
          <c:spPr>
            <a:ln w="6350">
              <a:solidFill>
                <a:srgbClr val="FFC000"/>
              </a:solidFill>
              <a:prstDash val="solid"/>
            </a:ln>
          </c:spPr>
          <c:marker>
            <c:symbol val="square"/>
            <c:size val="4"/>
            <c:spPr>
              <a:solidFill>
                <a:srgbClr val="FFC000"/>
              </a:solidFill>
              <a:ln>
                <a:noFill/>
                <a:prstDash val="solid"/>
              </a:ln>
            </c:spPr>
          </c:marker>
          <c:dLbls>
            <c:dLbl>
              <c:idx val="0"/>
              <c:layout>
                <c:manualLayout>
                  <c:x val="-5.7959162065682815E-2"/>
                  <c:y val="-2.3494183185564677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25B7-4C54-BE4F-D6BE08EC9B14}"/>
                </c:ext>
              </c:extLst>
            </c:dLbl>
            <c:dLbl>
              <c:idx val="1"/>
              <c:layout>
                <c:manualLayout>
                  <c:x val="-2.7722870848040506E-2"/>
                  <c:y val="2.4297346867786104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25B7-4C54-BE4F-D6BE08EC9B14}"/>
                </c:ext>
              </c:extLst>
            </c:dLbl>
            <c:dLbl>
              <c:idx val="2"/>
              <c:layout>
                <c:manualLayout>
                  <c:x val="-4.4068422481672552E-2"/>
                  <c:y val="3.915694273155614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25B7-4C54-BE4F-D6BE08EC9B14}"/>
                </c:ext>
              </c:extLst>
            </c:dLbl>
            <c:dLbl>
              <c:idx val="3"/>
              <c:layout>
                <c:manualLayout>
                  <c:x val="-5.1646085839800876E-2"/>
                  <c:y val="-3.796910771846610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25B7-4C54-BE4F-D6BE08EC9B14}"/>
                </c:ext>
              </c:extLst>
            </c:dLbl>
            <c:dLbl>
              <c:idx val="4"/>
              <c:layout>
                <c:manualLayout>
                  <c:x val="-0.11375507835171213"/>
                  <c:y val="-3.8368754456723098E-3"/>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0-25B7-4C54-BE4F-D6BE08EC9B14}"/>
                </c:ext>
              </c:extLst>
            </c:dLbl>
            <c:dLbl>
              <c:idx val="5"/>
              <c:layout>
                <c:manualLayout>
                  <c:x val="-1.1051450681291477E-2"/>
                  <c:y val="-9.6513462564099765E-3"/>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1-25B7-4C54-BE4F-D6BE08EC9B14}"/>
                </c:ext>
              </c:extLst>
            </c:dLbl>
            <c:dLbl>
              <c:idx val="6"/>
              <c:layout>
                <c:manualLayout>
                  <c:x val="-4.9452258122907052E-2"/>
                  <c:y val="3.032191759162634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2-25B7-4C54-BE4F-D6BE08EC9B14}"/>
                </c:ext>
              </c:extLst>
            </c:dLbl>
            <c:dLbl>
              <c:idx val="7"/>
              <c:layout>
                <c:manualLayout>
                  <c:x val="-4.1075093680321924E-2"/>
                  <c:y val="-2.309091958678163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3-25B7-4C54-BE4F-D6BE08EC9B14}"/>
                </c:ext>
              </c:extLst>
            </c:dLbl>
            <c:dLbl>
              <c:idx val="8"/>
              <c:layout>
                <c:manualLayout>
                  <c:x val="-3.0806320260241445E-2"/>
                  <c:y val="2.886364948347703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4-25B7-4C54-BE4F-D6BE08EC9B14}"/>
                </c:ext>
              </c:extLst>
            </c:dLbl>
            <c:dLbl>
              <c:idx val="9"/>
              <c:layout>
                <c:manualLayout>
                  <c:x val="-4.7246157835275672E-2"/>
                  <c:y val="2.4556041243869276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5-25B7-4C54-BE4F-D6BE08EC9B14}"/>
                </c:ext>
              </c:extLst>
            </c:dLbl>
            <c:dLbl>
              <c:idx val="10"/>
              <c:layout>
                <c:manualLayout>
                  <c:x val="-5.6713604001476072E-3"/>
                  <c:y val="-1.6727074800624308E-3"/>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6-25B7-4C54-BE4F-D6BE08EC9B14}"/>
                </c:ext>
              </c:extLst>
            </c:dLbl>
            <c:spPr>
              <a:noFill/>
              <a:ln w="25400">
                <a:noFill/>
              </a:ln>
            </c:spPr>
            <c:txPr>
              <a:bodyPr/>
              <a:lstStyle/>
              <a:p>
                <a:pPr>
                  <a:defRPr sz="7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○Ｈ30年度対全国比DATA小数43!$C$27:$N$27</c:f>
              <c:strCache>
                <c:ptCount val="12"/>
                <c:pt idx="0">
                  <c:v>H19</c:v>
                </c:pt>
                <c:pt idx="1">
                  <c:v>H20</c:v>
                </c:pt>
                <c:pt idx="2">
                  <c:v>H21</c:v>
                </c:pt>
                <c:pt idx="3">
                  <c:v>H22</c:v>
                </c:pt>
                <c:pt idx="4">
                  <c:v>H24</c:v>
                </c:pt>
                <c:pt idx="5">
                  <c:v>H25</c:v>
                </c:pt>
                <c:pt idx="6">
                  <c:v>H26</c:v>
                </c:pt>
                <c:pt idx="7">
                  <c:v>H27</c:v>
                </c:pt>
                <c:pt idx="8">
                  <c:v>H28</c:v>
                </c:pt>
                <c:pt idx="9">
                  <c:v>H29</c:v>
                </c:pt>
                <c:pt idx="10">
                  <c:v>H30</c:v>
                </c:pt>
                <c:pt idx="11">
                  <c:v>R1</c:v>
                </c:pt>
              </c:strCache>
            </c:strRef>
          </c:cat>
          <c:val>
            <c:numRef>
              <c:f>○Ｈ30年度対全国比DATA小数43!$C$29:$N$29</c:f>
              <c:numCache>
                <c:formatCode>0.000_ </c:formatCode>
                <c:ptCount val="12"/>
                <c:pt idx="0">
                  <c:v>0.90277777777777779</c:v>
                </c:pt>
                <c:pt idx="1">
                  <c:v>0.90789473684210531</c:v>
                </c:pt>
                <c:pt idx="2">
                  <c:v>0.91677852348993283</c:v>
                </c:pt>
                <c:pt idx="3">
                  <c:v>0.92189892802450235</c:v>
                </c:pt>
                <c:pt idx="4" formatCode="0.000_);[Red]\(0.000\)">
                  <c:v>0.93364928909952616</c:v>
                </c:pt>
                <c:pt idx="5">
                  <c:v>0.93471810089020768</c:v>
                </c:pt>
                <c:pt idx="6">
                  <c:v>0.92549019607843142</c:v>
                </c:pt>
                <c:pt idx="7">
                  <c:v>0.98480243161094227</c:v>
                </c:pt>
                <c:pt idx="8">
                  <c:v>0.95187969924812021</c:v>
                </c:pt>
                <c:pt idx="9">
                  <c:v>0.9570637119113572</c:v>
                </c:pt>
                <c:pt idx="10">
                  <c:v>0.97058823529411753</c:v>
                </c:pt>
              </c:numCache>
            </c:numRef>
          </c:val>
          <c:smooth val="0"/>
          <c:extLst>
            <c:ext xmlns:c16="http://schemas.microsoft.com/office/drawing/2014/chart" uri="{C3380CC4-5D6E-409C-BE32-E72D297353CC}">
              <c16:uniqueId val="{00000017-25B7-4C54-BE4F-D6BE08EC9B14}"/>
            </c:ext>
          </c:extLst>
        </c:ser>
        <c:ser>
          <c:idx val="2"/>
          <c:order val="2"/>
          <c:tx>
            <c:strRef>
              <c:f>○Ｈ30年度対全国比DATA小数43!$B$30</c:f>
              <c:strCache>
                <c:ptCount val="1"/>
                <c:pt idx="0">
                  <c:v>数学A区分</c:v>
                </c:pt>
              </c:strCache>
            </c:strRef>
          </c:tx>
          <c:spPr>
            <a:ln w="6350">
              <a:solidFill>
                <a:srgbClr val="002060"/>
              </a:solidFill>
              <a:prstDash val="solid"/>
            </a:ln>
          </c:spPr>
          <c:marker>
            <c:symbol val="triangle"/>
            <c:size val="4"/>
            <c:spPr>
              <a:solidFill>
                <a:srgbClr val="002060"/>
              </a:solidFill>
              <a:ln>
                <a:noFill/>
                <a:prstDash val="solid"/>
              </a:ln>
            </c:spPr>
          </c:marker>
          <c:dLbls>
            <c:dLbl>
              <c:idx val="0"/>
              <c:layout>
                <c:manualLayout>
                  <c:x val="-5.8855281020906869E-2"/>
                  <c:y val="2.251304430319704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8-25B7-4C54-BE4F-D6BE08EC9B14}"/>
                </c:ext>
              </c:extLst>
            </c:dLbl>
            <c:dLbl>
              <c:idx val="1"/>
              <c:layout>
                <c:manualLayout>
                  <c:x val="-3.586658210113372E-2"/>
                  <c:y val="-3.5014249913727043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9-25B7-4C54-BE4F-D6BE08EC9B14}"/>
                </c:ext>
              </c:extLst>
            </c:dLbl>
            <c:dLbl>
              <c:idx val="2"/>
              <c:layout>
                <c:manualLayout>
                  <c:x val="-6.0277491175672007E-2"/>
                  <c:y val="-4.377541662713847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A-25B7-4C54-BE4F-D6BE08EC9B14}"/>
                </c:ext>
              </c:extLst>
            </c:dLbl>
            <c:dLbl>
              <c:idx val="3"/>
              <c:layout>
                <c:manualLayout>
                  <c:x val="-5.1004062617800855E-2"/>
                  <c:y val="-3.3936042379148844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B-25B7-4C54-BE4F-D6BE08EC9B14}"/>
                </c:ext>
              </c:extLst>
            </c:dLbl>
            <c:dLbl>
              <c:idx val="4"/>
              <c:layout>
                <c:manualLayout>
                  <c:x val="-4.4055917850663324E-2"/>
                  <c:y val="3.67378107444283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C-25B7-4C54-BE4F-D6BE08EC9B14}"/>
                </c:ext>
              </c:extLst>
            </c:dLbl>
            <c:dLbl>
              <c:idx val="5"/>
              <c:layout>
                <c:manualLayout>
                  <c:x val="-5.3595257489365555E-2"/>
                  <c:y val="-3.185150049014957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D-25B7-4C54-BE4F-D6BE08EC9B14}"/>
                </c:ext>
              </c:extLst>
            </c:dLbl>
            <c:dLbl>
              <c:idx val="6"/>
              <c:layout>
                <c:manualLayout>
                  <c:x val="-7.9310352025348793E-2"/>
                  <c:y val="2.024848627235283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E-25B7-4C54-BE4F-D6BE08EC9B14}"/>
                </c:ext>
              </c:extLst>
            </c:dLbl>
            <c:dLbl>
              <c:idx val="8"/>
              <c:layout>
                <c:manualLayout>
                  <c:x val="-2.6698810892209251E-2"/>
                  <c:y val="2.886364948347703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F-25B7-4C54-BE4F-D6BE08EC9B14}"/>
                </c:ext>
              </c:extLst>
            </c:dLbl>
            <c:dLbl>
              <c:idx val="9"/>
              <c:layout>
                <c:manualLayout>
                  <c:x val="-4.4938863683677582E-2"/>
                  <c:y val="-2.3824121704368876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0-25B7-4C54-BE4F-D6BE08EC9B14}"/>
                </c:ext>
              </c:extLst>
            </c:dLbl>
            <c:dLbl>
              <c:idx val="10"/>
              <c:layout>
                <c:manualLayout>
                  <c:x val="-2.2469431841838791E-2"/>
                  <c:y val="-1.985343475364072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1-25B7-4C54-BE4F-D6BE08EC9B14}"/>
                </c:ext>
              </c:extLst>
            </c:dLbl>
            <c:numFmt formatCode="#,##0.000_);[Red]\(#,##0.000\)" sourceLinked="0"/>
            <c:spPr>
              <a:noFill/>
              <a:ln w="25400">
                <a:noFill/>
              </a:ln>
            </c:spPr>
            <c:txPr>
              <a:bodyPr/>
              <a:lstStyle/>
              <a:p>
                <a:pPr>
                  <a:defRPr sz="7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○Ｈ30年度対全国比DATA小数43!$C$27:$N$27</c:f>
              <c:strCache>
                <c:ptCount val="12"/>
                <c:pt idx="0">
                  <c:v>H19</c:v>
                </c:pt>
                <c:pt idx="1">
                  <c:v>H20</c:v>
                </c:pt>
                <c:pt idx="2">
                  <c:v>H21</c:v>
                </c:pt>
                <c:pt idx="3">
                  <c:v>H22</c:v>
                </c:pt>
                <c:pt idx="4">
                  <c:v>H24</c:v>
                </c:pt>
                <c:pt idx="5">
                  <c:v>H25</c:v>
                </c:pt>
                <c:pt idx="6">
                  <c:v>H26</c:v>
                </c:pt>
                <c:pt idx="7">
                  <c:v>H27</c:v>
                </c:pt>
                <c:pt idx="8">
                  <c:v>H28</c:v>
                </c:pt>
                <c:pt idx="9">
                  <c:v>H29</c:v>
                </c:pt>
                <c:pt idx="10">
                  <c:v>H30</c:v>
                </c:pt>
                <c:pt idx="11">
                  <c:v>R1</c:v>
                </c:pt>
              </c:strCache>
            </c:strRef>
          </c:cat>
          <c:val>
            <c:numRef>
              <c:f>○Ｈ30年度対全国比DATA小数43!$C$30:$N$30</c:f>
              <c:numCache>
                <c:formatCode>0.000_ </c:formatCode>
                <c:ptCount val="12"/>
                <c:pt idx="0">
                  <c:v>0.96522948539638387</c:v>
                </c:pt>
                <c:pt idx="1">
                  <c:v>0.95879556259904908</c:v>
                </c:pt>
                <c:pt idx="2">
                  <c:v>0.95534290271132372</c:v>
                </c:pt>
                <c:pt idx="3">
                  <c:v>0.96749226006191957</c:v>
                </c:pt>
                <c:pt idx="4" formatCode="0.000_);[Red]\(0.000\)">
                  <c:v>0.96940418679549112</c:v>
                </c:pt>
                <c:pt idx="5">
                  <c:v>0.9686028257456829</c:v>
                </c:pt>
                <c:pt idx="6">
                  <c:v>0.96439169139465863</c:v>
                </c:pt>
                <c:pt idx="7">
                  <c:v>0.99844720496894401</c:v>
                </c:pt>
                <c:pt idx="8">
                  <c:v>0.99196141479099675</c:v>
                </c:pt>
                <c:pt idx="9">
                  <c:v>0.98606811145510853</c:v>
                </c:pt>
                <c:pt idx="10">
                  <c:v>0.98638426626323761</c:v>
                </c:pt>
              </c:numCache>
            </c:numRef>
          </c:val>
          <c:smooth val="0"/>
          <c:extLst>
            <c:ext xmlns:c16="http://schemas.microsoft.com/office/drawing/2014/chart" uri="{C3380CC4-5D6E-409C-BE32-E72D297353CC}">
              <c16:uniqueId val="{00000022-25B7-4C54-BE4F-D6BE08EC9B14}"/>
            </c:ext>
          </c:extLst>
        </c:ser>
        <c:ser>
          <c:idx val="3"/>
          <c:order val="3"/>
          <c:tx>
            <c:strRef>
              <c:f>○Ｈ30年度対全国比DATA小数43!$B$31</c:f>
              <c:strCache>
                <c:ptCount val="1"/>
                <c:pt idx="0">
                  <c:v>数学B区分</c:v>
                </c:pt>
              </c:strCache>
            </c:strRef>
          </c:tx>
          <c:spPr>
            <a:ln w="6350">
              <a:solidFill>
                <a:srgbClr val="FF0000"/>
              </a:solidFill>
              <a:prstDash val="solid"/>
            </a:ln>
          </c:spPr>
          <c:marker>
            <c:symbol val="circle"/>
            <c:size val="4"/>
            <c:spPr>
              <a:solidFill>
                <a:srgbClr val="FF0000"/>
              </a:solidFill>
              <a:ln>
                <a:noFill/>
                <a:prstDash val="solid"/>
              </a:ln>
            </c:spPr>
          </c:marker>
          <c:dLbls>
            <c:dLbl>
              <c:idx val="0"/>
              <c:layout>
                <c:manualLayout>
                  <c:x val="-5.7959162065682815E-2"/>
                  <c:y val="-2.871511278235671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3-25B7-4C54-BE4F-D6BE08EC9B14}"/>
                </c:ext>
              </c:extLst>
            </c:dLbl>
            <c:dLbl>
              <c:idx val="1"/>
              <c:layout>
                <c:manualLayout>
                  <c:x val="-5.5617385176250561E-2"/>
                  <c:y val="-2.9682898399029427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4-25B7-4C54-BE4F-D6BE08EC9B14}"/>
                </c:ext>
              </c:extLst>
            </c:dLbl>
            <c:dLbl>
              <c:idx val="2"/>
              <c:layout>
                <c:manualLayout>
                  <c:x val="-4.8685721513726445E-2"/>
                  <c:y val="-2.9086598314183535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5-25B7-4C54-BE4F-D6BE08EC9B14}"/>
                </c:ext>
              </c:extLst>
            </c:dLbl>
            <c:dLbl>
              <c:idx val="3"/>
              <c:layout>
                <c:manualLayout>
                  <c:x val="-4.7614082722418322E-2"/>
                  <c:y val="2.808446383961040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6-25B7-4C54-BE4F-D6BE08EC9B14}"/>
                </c:ext>
              </c:extLst>
            </c:dLbl>
            <c:dLbl>
              <c:idx val="4"/>
              <c:layout>
                <c:manualLayout>
                  <c:x val="0"/>
                  <c:y val="1.454036523380196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7-25B7-4C54-BE4F-D6BE08EC9B14}"/>
                </c:ext>
              </c:extLst>
            </c:dLbl>
            <c:dLbl>
              <c:idx val="5"/>
              <c:delete val="1"/>
              <c:extLst>
                <c:ext xmlns:c15="http://schemas.microsoft.com/office/drawing/2012/chart" uri="{CE6537A1-D6FC-4f65-9D91-7224C49458BB}"/>
                <c:ext xmlns:c16="http://schemas.microsoft.com/office/drawing/2014/chart" uri="{C3380CC4-5D6E-409C-BE32-E72D297353CC}">
                  <c16:uniqueId val="{00000028-25B7-4C54-BE4F-D6BE08EC9B14}"/>
                </c:ext>
              </c:extLst>
            </c:dLbl>
            <c:dLbl>
              <c:idx val="6"/>
              <c:layout>
                <c:manualLayout>
                  <c:x val="-7.1360755454128136E-2"/>
                  <c:y val="-2.518576432314925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9-25B7-4C54-BE4F-D6BE08EC9B14}"/>
                </c:ext>
              </c:extLst>
            </c:dLbl>
            <c:dLbl>
              <c:idx val="7"/>
              <c:layout>
                <c:manualLayout>
                  <c:x val="-1.0268773420080481E-2"/>
                  <c:y val="1.5393946391187754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A-25B7-4C54-BE4F-D6BE08EC9B14}"/>
                </c:ext>
              </c:extLst>
            </c:dLbl>
            <c:dLbl>
              <c:idx val="8"/>
              <c:layout>
                <c:manualLayout>
                  <c:x val="-6.8292686813296987E-3"/>
                  <c:y val="-2.5612023029779656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B-25B7-4C54-BE4F-D6BE08EC9B14}"/>
                </c:ext>
              </c:extLst>
            </c:dLbl>
            <c:dLbl>
              <c:idx val="9"/>
              <c:layout>
                <c:manualLayout>
                  <c:x val="-6.3816016872529566E-2"/>
                  <c:y val="5.6818586151551487E-3"/>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C-25B7-4C54-BE4F-D6BE08EC9B14}"/>
                </c:ext>
              </c:extLst>
            </c:dLbl>
            <c:dLbl>
              <c:idx val="10"/>
              <c:layout>
                <c:manualLayout>
                  <c:x val="-9.9864141519283509E-3"/>
                  <c:y val="-1.985343475364076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D-25B7-4C54-BE4F-D6BE08EC9B14}"/>
                </c:ext>
              </c:extLst>
            </c:dLbl>
            <c:spPr>
              <a:noFill/>
              <a:ln w="25400">
                <a:noFill/>
              </a:ln>
            </c:spPr>
            <c:txPr>
              <a:bodyPr/>
              <a:lstStyle/>
              <a:p>
                <a:pPr>
                  <a:defRPr sz="7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○Ｈ30年度対全国比DATA小数43!$C$27:$N$27</c:f>
              <c:strCache>
                <c:ptCount val="12"/>
                <c:pt idx="0">
                  <c:v>H19</c:v>
                </c:pt>
                <c:pt idx="1">
                  <c:v>H20</c:v>
                </c:pt>
                <c:pt idx="2">
                  <c:v>H21</c:v>
                </c:pt>
                <c:pt idx="3">
                  <c:v>H22</c:v>
                </c:pt>
                <c:pt idx="4">
                  <c:v>H24</c:v>
                </c:pt>
                <c:pt idx="5">
                  <c:v>H25</c:v>
                </c:pt>
                <c:pt idx="6">
                  <c:v>H26</c:v>
                </c:pt>
                <c:pt idx="7">
                  <c:v>H27</c:v>
                </c:pt>
                <c:pt idx="8">
                  <c:v>H28</c:v>
                </c:pt>
                <c:pt idx="9">
                  <c:v>H29</c:v>
                </c:pt>
                <c:pt idx="10">
                  <c:v>H30</c:v>
                </c:pt>
                <c:pt idx="11">
                  <c:v>R1</c:v>
                </c:pt>
              </c:strCache>
            </c:strRef>
          </c:cat>
          <c:val>
            <c:numRef>
              <c:f>○Ｈ30年度対全国比DATA小数43!$C$31:$N$31</c:f>
              <c:numCache>
                <c:formatCode>0.000_ </c:formatCode>
                <c:ptCount val="12"/>
                <c:pt idx="0">
                  <c:v>0.91254125412541243</c:v>
                </c:pt>
                <c:pt idx="1">
                  <c:v>0.91869918699186992</c:v>
                </c:pt>
                <c:pt idx="2">
                  <c:v>0.9226713532513181</c:v>
                </c:pt>
                <c:pt idx="3">
                  <c:v>0.91224018475750579</c:v>
                </c:pt>
                <c:pt idx="4" formatCode="0.000_);[Red]\(0.000\)">
                  <c:v>0.93103448275862066</c:v>
                </c:pt>
                <c:pt idx="5">
                  <c:v>0.93493975903614446</c:v>
                </c:pt>
                <c:pt idx="6">
                  <c:v>0.95150501672240806</c:v>
                </c:pt>
                <c:pt idx="7">
                  <c:v>0.9951923076923076</c:v>
                </c:pt>
                <c:pt idx="8">
                  <c:v>0.9773242630385488</c:v>
                </c:pt>
                <c:pt idx="9">
                  <c:v>0.96257796257796246</c:v>
                </c:pt>
                <c:pt idx="10">
                  <c:v>0.97441364605543723</c:v>
                </c:pt>
              </c:numCache>
            </c:numRef>
          </c:val>
          <c:smooth val="0"/>
          <c:extLst>
            <c:ext xmlns:c16="http://schemas.microsoft.com/office/drawing/2014/chart" uri="{C3380CC4-5D6E-409C-BE32-E72D297353CC}">
              <c16:uniqueId val="{0000002E-25B7-4C54-BE4F-D6BE08EC9B14}"/>
            </c:ext>
          </c:extLst>
        </c:ser>
        <c:ser>
          <c:idx val="4"/>
          <c:order val="4"/>
          <c:tx>
            <c:strRef>
              <c:f>○Ｈ30年度対全国比DATA小数43!$B$32</c:f>
              <c:strCache>
                <c:ptCount val="1"/>
                <c:pt idx="0">
                  <c:v>理科</c:v>
                </c:pt>
              </c:strCache>
            </c:strRef>
          </c:tx>
          <c:spPr>
            <a:ln w="6350">
              <a:solidFill>
                <a:srgbClr val="00B050"/>
              </a:solidFill>
            </a:ln>
          </c:spPr>
          <c:marker>
            <c:spPr>
              <a:ln>
                <a:solidFill>
                  <a:srgbClr val="00B050"/>
                </a:solidFill>
              </a:ln>
            </c:spPr>
          </c:marker>
          <c:dLbls>
            <c:dLbl>
              <c:idx val="4"/>
              <c:layout>
                <c:manualLayout>
                  <c:x val="-5.2428674297623844E-2"/>
                  <c:y val="-3.1765495605825214E-2"/>
                </c:manualLayout>
              </c:layout>
              <c:spPr/>
              <c:txPr>
                <a:bodyPr/>
                <a:lstStyle/>
                <a:p>
                  <a:pPr>
                    <a:defRPr sz="700"/>
                  </a:pPr>
                  <a:endParaRPr lang="ja-JP"/>
                </a:p>
              </c:txPr>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F-25B7-4C54-BE4F-D6BE08EC9B14}"/>
                </c:ext>
              </c:extLst>
            </c:dLbl>
            <c:dLbl>
              <c:idx val="7"/>
              <c:layout>
                <c:manualLayout>
                  <c:x val="-4.7435467221659665E-2"/>
                  <c:y val="2.7794808655097064E-2"/>
                </c:manualLayout>
              </c:layout>
              <c:spPr/>
              <c:txPr>
                <a:bodyPr/>
                <a:lstStyle/>
                <a:p>
                  <a:pPr>
                    <a:defRPr sz="700"/>
                  </a:pPr>
                  <a:endParaRPr lang="ja-JP"/>
                </a:p>
              </c:txPr>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30-25B7-4C54-BE4F-D6BE08EC9B14}"/>
                </c:ext>
              </c:extLst>
            </c:dLbl>
            <c:dLbl>
              <c:idx val="10"/>
              <c:layout>
                <c:manualLayout>
                  <c:x val="-4.0881209275301603E-2"/>
                  <c:y val="4.6982862146041124E-2"/>
                </c:manualLayout>
              </c:layout>
              <c:spPr/>
              <c:txPr>
                <a:bodyPr/>
                <a:lstStyle/>
                <a:p>
                  <a:pPr>
                    <a:defRPr sz="700"/>
                  </a:pPr>
                  <a:endParaRPr lang="ja-JP"/>
                </a:p>
              </c:txPr>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31-25B7-4C54-BE4F-D6BE08EC9B14}"/>
                </c:ext>
              </c:extLst>
            </c:dLbl>
            <c:spPr>
              <a:noFill/>
              <a:ln>
                <a:noFill/>
              </a:ln>
              <a:effectLst/>
            </c:spPr>
            <c:txPr>
              <a:bodyPr wrap="square" lIns="38100" tIns="19050" rIns="38100" bIns="19050" anchor="ctr">
                <a:spAutoFit/>
              </a:bodyPr>
              <a:lstStyle/>
              <a:p>
                <a:pPr>
                  <a:defRPr sz="70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○Ｈ30年度対全国比DATA小数43!$C$27:$N$27</c:f>
              <c:strCache>
                <c:ptCount val="12"/>
                <c:pt idx="0">
                  <c:v>H19</c:v>
                </c:pt>
                <c:pt idx="1">
                  <c:v>H20</c:v>
                </c:pt>
                <c:pt idx="2">
                  <c:v>H21</c:v>
                </c:pt>
                <c:pt idx="3">
                  <c:v>H22</c:v>
                </c:pt>
                <c:pt idx="4">
                  <c:v>H24</c:v>
                </c:pt>
                <c:pt idx="5">
                  <c:v>H25</c:v>
                </c:pt>
                <c:pt idx="6">
                  <c:v>H26</c:v>
                </c:pt>
                <c:pt idx="7">
                  <c:v>H27</c:v>
                </c:pt>
                <c:pt idx="8">
                  <c:v>H28</c:v>
                </c:pt>
                <c:pt idx="9">
                  <c:v>H29</c:v>
                </c:pt>
                <c:pt idx="10">
                  <c:v>H30</c:v>
                </c:pt>
                <c:pt idx="11">
                  <c:v>R1</c:v>
                </c:pt>
              </c:strCache>
            </c:strRef>
          </c:cat>
          <c:val>
            <c:numRef>
              <c:f>○Ｈ30年度対全国比DATA小数43!$C$32:$N$32</c:f>
              <c:numCache>
                <c:formatCode>General</c:formatCode>
                <c:ptCount val="12"/>
                <c:pt idx="4" formatCode="0.000_);[Red]\(0.000\)">
                  <c:v>0.9372549019607842</c:v>
                </c:pt>
                <c:pt idx="7" formatCode="0.000">
                  <c:v>0.95849056603773575</c:v>
                </c:pt>
                <c:pt idx="10" formatCode="0.000">
                  <c:v>0.96822995461422101</c:v>
                </c:pt>
              </c:numCache>
            </c:numRef>
          </c:val>
          <c:smooth val="0"/>
          <c:extLst>
            <c:ext xmlns:c16="http://schemas.microsoft.com/office/drawing/2014/chart" uri="{C3380CC4-5D6E-409C-BE32-E72D297353CC}">
              <c16:uniqueId val="{00000032-25B7-4C54-BE4F-D6BE08EC9B14}"/>
            </c:ext>
          </c:extLst>
        </c:ser>
        <c:dLbls>
          <c:showLegendKey val="0"/>
          <c:showVal val="0"/>
          <c:showCatName val="0"/>
          <c:showSerName val="0"/>
          <c:showPercent val="0"/>
          <c:showBubbleSize val="0"/>
        </c:dLbls>
        <c:marker val="1"/>
        <c:smooth val="0"/>
        <c:axId val="92682496"/>
        <c:axId val="92708864"/>
      </c:lineChart>
      <c:catAx>
        <c:axId val="92682496"/>
        <c:scaling>
          <c:orientation val="minMax"/>
        </c:scaling>
        <c:delete val="0"/>
        <c:axPos val="b"/>
        <c:numFmt formatCode="General" sourceLinked="1"/>
        <c:majorTickMark val="in"/>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ＭＳ Ｐゴシック"/>
                <a:ea typeface="ＭＳ Ｐゴシック"/>
                <a:cs typeface="ＭＳ Ｐゴシック"/>
              </a:defRPr>
            </a:pPr>
            <a:endParaRPr lang="ja-JP"/>
          </a:p>
        </c:txPr>
        <c:crossAx val="92708864"/>
        <c:crossesAt val="0.9"/>
        <c:auto val="1"/>
        <c:lblAlgn val="ctr"/>
        <c:lblOffset val="100"/>
        <c:tickLblSkip val="1"/>
        <c:tickMarkSkip val="1"/>
        <c:noMultiLvlLbl val="0"/>
      </c:catAx>
      <c:valAx>
        <c:axId val="92708864"/>
        <c:scaling>
          <c:orientation val="minMax"/>
          <c:max val="1.02"/>
          <c:min val="0.9"/>
        </c:scaling>
        <c:delete val="0"/>
        <c:axPos val="l"/>
        <c:majorGridlines>
          <c:spPr>
            <a:ln w="3175">
              <a:solidFill>
                <a:srgbClr val="000000"/>
              </a:solidFill>
              <a:prstDash val="solid"/>
            </a:ln>
          </c:spPr>
        </c:majorGridlines>
        <c:numFmt formatCode="0.000_ " sourceLinked="1"/>
        <c:majorTickMark val="in"/>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ＭＳ Ｐゴシック"/>
                <a:ea typeface="ＭＳ Ｐゴシック"/>
                <a:cs typeface="ＭＳ Ｐゴシック"/>
              </a:defRPr>
            </a:pPr>
            <a:endParaRPr lang="ja-JP"/>
          </a:p>
        </c:txPr>
        <c:crossAx val="92682496"/>
        <c:crosses val="autoZero"/>
        <c:crossBetween val="between"/>
      </c:valAx>
      <c:spPr>
        <a:solidFill>
          <a:schemeClr val="bg1"/>
        </a:solidFill>
        <a:ln w="3175">
          <a:solidFill>
            <a:srgbClr val="000000"/>
          </a:solidFill>
          <a:prstDash val="solid"/>
        </a:ln>
      </c:spPr>
    </c:plotArea>
    <c:legend>
      <c:legendPos val="r"/>
      <c:layout>
        <c:manualLayout>
          <c:xMode val="edge"/>
          <c:yMode val="edge"/>
          <c:x val="0.11955502645502644"/>
          <c:y val="0.94476567460317462"/>
          <c:w val="0.85474074074074069"/>
          <c:h val="4.7598375332466872E-2"/>
        </c:manualLayout>
      </c:layout>
      <c:overlay val="0"/>
      <c:spPr>
        <a:solidFill>
          <a:srgbClr val="FFFFFF"/>
        </a:solidFill>
        <a:ln w="3175">
          <a:solidFill>
            <a:srgbClr val="000000"/>
          </a:solidFill>
          <a:prstDash val="solid"/>
        </a:ln>
      </c:spPr>
      <c:txPr>
        <a:bodyPr/>
        <a:lstStyle/>
        <a:p>
          <a:pPr>
            <a:defRPr sz="500" b="0" i="0" u="none" strike="noStrike" baseline="0">
              <a:solidFill>
                <a:srgbClr val="000000"/>
              </a:solidFill>
              <a:latin typeface="ＭＳ Ｐゴシック"/>
              <a:ea typeface="ＭＳ Ｐゴシック"/>
              <a:cs typeface="ＭＳ Ｐゴシック"/>
            </a:defRPr>
          </a:pPr>
          <a:endParaRPr lang="ja-JP"/>
        </a:p>
      </c:txPr>
    </c:legend>
    <c:plotVisOnly val="1"/>
    <c:dispBlanksAs val="span"/>
    <c:showDLblsOverMax val="0"/>
  </c:chart>
  <c:spPr>
    <a:solidFill>
      <a:srgbClr val="FFFFFF"/>
    </a:solidFill>
    <a:ln w="3175">
      <a:noFill/>
      <a:prstDash val="solid"/>
    </a:ln>
  </c:spPr>
  <c:txPr>
    <a:bodyPr/>
    <a:lstStyle/>
    <a:p>
      <a:pPr>
        <a:defRPr sz="1200" b="0" i="0" u="none" strike="noStrike" baseline="0">
          <a:solidFill>
            <a:srgbClr val="000000"/>
          </a:solidFill>
          <a:latin typeface="ＭＳ Ｐゴシック"/>
          <a:ea typeface="ＭＳ Ｐゴシック"/>
          <a:cs typeface="ＭＳ Ｐゴシック"/>
        </a:defRPr>
      </a:pPr>
      <a:endParaRPr lang="ja-JP"/>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323107805877621"/>
          <c:y val="0.1487791652106692"/>
          <c:w val="0.70296924326572052"/>
          <c:h val="0.57700028142451487"/>
        </c:manualLayout>
      </c:layout>
      <c:barChart>
        <c:barDir val="col"/>
        <c:grouping val="clustered"/>
        <c:varyColors val="0"/>
        <c:ser>
          <c:idx val="0"/>
          <c:order val="0"/>
          <c:tx>
            <c:strRef>
              <c:f>Sheet1!$B$1</c:f>
              <c:strCache>
                <c:ptCount val="1"/>
                <c:pt idx="0">
                  <c:v>平成29年中の刑法犯少年検挙・補導人員</c:v>
                </c:pt>
              </c:strCache>
            </c:strRef>
          </c:tx>
          <c:spPr>
            <a:solidFill>
              <a:schemeClr val="bg1">
                <a:lumMod val="75000"/>
              </a:schemeClr>
            </a:solidFill>
          </c:spPr>
          <c:invertIfNegative val="0"/>
          <c:cat>
            <c:strRef>
              <c:f>Sheet1!$A$2:$A$7</c:f>
              <c:strCache>
                <c:ptCount val="6"/>
                <c:pt idx="0">
                  <c:v>大阪府</c:v>
                </c:pt>
                <c:pt idx="1">
                  <c:v>東京都</c:v>
                </c:pt>
                <c:pt idx="2">
                  <c:v>神奈川県</c:v>
                </c:pt>
                <c:pt idx="3">
                  <c:v>愛知県</c:v>
                </c:pt>
                <c:pt idx="4">
                  <c:v>京都府</c:v>
                </c:pt>
                <c:pt idx="5">
                  <c:v>兵庫県</c:v>
                </c:pt>
              </c:strCache>
            </c:strRef>
          </c:cat>
          <c:val>
            <c:numRef>
              <c:f>Sheet1!$B$2:$B$7</c:f>
              <c:numCache>
                <c:formatCode>0.00%</c:formatCode>
                <c:ptCount val="6"/>
                <c:pt idx="0">
                  <c:v>0.38004059374465066</c:v>
                </c:pt>
                <c:pt idx="1">
                  <c:v>0.27723766095959163</c:v>
                </c:pt>
                <c:pt idx="2">
                  <c:v>0.28208508088675854</c:v>
                </c:pt>
                <c:pt idx="3">
                  <c:v>0.29754418895667134</c:v>
                </c:pt>
                <c:pt idx="4">
                  <c:v>0.37584288604180716</c:v>
                </c:pt>
                <c:pt idx="5">
                  <c:v>0.34780623469345401</c:v>
                </c:pt>
              </c:numCache>
            </c:numRef>
          </c:val>
          <c:extLst>
            <c:ext xmlns:c16="http://schemas.microsoft.com/office/drawing/2014/chart" uri="{C3380CC4-5D6E-409C-BE32-E72D297353CC}">
              <c16:uniqueId val="{00000000-B09B-4A5D-B6C2-5021FE903D27}"/>
            </c:ext>
          </c:extLst>
        </c:ser>
        <c:dLbls>
          <c:showLegendKey val="0"/>
          <c:showVal val="0"/>
          <c:showCatName val="0"/>
          <c:showSerName val="0"/>
          <c:showPercent val="0"/>
          <c:showBubbleSize val="0"/>
        </c:dLbls>
        <c:gapWidth val="103"/>
        <c:axId val="36951936"/>
        <c:axId val="36953472"/>
      </c:barChart>
      <c:catAx>
        <c:axId val="36951936"/>
        <c:scaling>
          <c:orientation val="minMax"/>
        </c:scaling>
        <c:delete val="0"/>
        <c:axPos val="b"/>
        <c:numFmt formatCode="General" sourceLinked="0"/>
        <c:majorTickMark val="out"/>
        <c:minorTickMark val="none"/>
        <c:tickLblPos val="nextTo"/>
        <c:txPr>
          <a:bodyPr rot="0" vert="eaVert" anchor="ctr" anchorCtr="1"/>
          <a:lstStyle/>
          <a:p>
            <a:pPr>
              <a:defRPr sz="1000"/>
            </a:pPr>
            <a:endParaRPr lang="ja-JP"/>
          </a:p>
        </c:txPr>
        <c:crossAx val="36953472"/>
        <c:crossesAt val="0"/>
        <c:auto val="1"/>
        <c:lblAlgn val="ctr"/>
        <c:lblOffset val="100"/>
        <c:noMultiLvlLbl val="0"/>
      </c:catAx>
      <c:valAx>
        <c:axId val="36953472"/>
        <c:scaling>
          <c:orientation val="minMax"/>
          <c:min val="0"/>
        </c:scaling>
        <c:delete val="0"/>
        <c:axPos val="l"/>
        <c:majorGridlines>
          <c:spPr>
            <a:ln>
              <a:solidFill>
                <a:schemeClr val="bg1">
                  <a:lumMod val="85000"/>
                </a:schemeClr>
              </a:solidFill>
            </a:ln>
          </c:spPr>
        </c:majorGridlines>
        <c:numFmt formatCode="0.0%" sourceLinked="0"/>
        <c:majorTickMark val="out"/>
        <c:minorTickMark val="none"/>
        <c:tickLblPos val="nextTo"/>
        <c:txPr>
          <a:bodyPr/>
          <a:lstStyle/>
          <a:p>
            <a:pPr>
              <a:defRPr sz="900"/>
            </a:pPr>
            <a:endParaRPr lang="ja-JP"/>
          </a:p>
        </c:txPr>
        <c:crossAx val="36951936"/>
        <c:crosses val="autoZero"/>
        <c:crossBetween val="between"/>
        <c:majorUnit val="0.1"/>
      </c:valAx>
    </c:plotArea>
    <c:plotVisOnly val="1"/>
    <c:dispBlanksAs val="gap"/>
    <c:showDLblsOverMax val="0"/>
  </c:chart>
  <c:txPr>
    <a:bodyPr/>
    <a:lstStyle/>
    <a:p>
      <a:pPr>
        <a:defRPr sz="1800"/>
      </a:pPr>
      <a:endParaRPr lang="ja-JP"/>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3657408820318099"/>
          <c:y val="0.12455132102857816"/>
          <c:w val="0.64723373765523062"/>
          <c:h val="0.58565927204492985"/>
        </c:manualLayout>
      </c:layout>
      <c:barChart>
        <c:barDir val="col"/>
        <c:grouping val="clustered"/>
        <c:varyColors val="0"/>
        <c:ser>
          <c:idx val="0"/>
          <c:order val="0"/>
          <c:spPr>
            <a:solidFill>
              <a:sysClr val="window" lastClr="FFFFFF">
                <a:lumMod val="75000"/>
                <a:alpha val="95000"/>
              </a:sysClr>
            </a:solidFill>
            <a:ln w="25400">
              <a:solidFill>
                <a:sysClr val="window" lastClr="FFFFFF">
                  <a:lumMod val="75000"/>
                </a:sysClr>
              </a:solidFill>
            </a:ln>
            <a:effectLst/>
          </c:spPr>
          <c:invertIfNegative val="0"/>
          <c:dLbls>
            <c:dLbl>
              <c:idx val="0"/>
              <c:layout>
                <c:manualLayout>
                  <c:x val="5.1435058378791259E-3"/>
                  <c:y val="-2.9655076435375752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9F5D-4CFF-8E06-C2509BB5D385}"/>
                </c:ext>
              </c:extLst>
            </c:dLbl>
            <c:dLbl>
              <c:idx val="2"/>
              <c:layout>
                <c:manualLayout>
                  <c:x val="-1.5430517513637379E-2"/>
                  <c:y val="1.7793045861225341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9F5D-4CFF-8E06-C2509BB5D385}"/>
                </c:ext>
              </c:extLst>
            </c:dLbl>
            <c:dLbl>
              <c:idx val="3"/>
              <c:layout>
                <c:manualLayout>
                  <c:x val="1.7354760921086853E-2"/>
                  <c:y val="0"/>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9F5D-4CFF-8E06-C2509BB5D385}"/>
                </c:ext>
              </c:extLst>
            </c:dLbl>
            <c:dLbl>
              <c:idx val="4"/>
              <c:layout>
                <c:manualLayout>
                  <c:x val="6.1710067993311253E-2"/>
                  <c:y val="0"/>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9F5D-4CFF-8E06-C2509BB5D38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Sheet1!$A$4:$A$8</c:f>
              <c:strCache>
                <c:ptCount val="5"/>
                <c:pt idx="0">
                  <c:v>大阪府</c:v>
                </c:pt>
                <c:pt idx="1">
                  <c:v>東京都</c:v>
                </c:pt>
                <c:pt idx="2">
                  <c:v>神奈川県</c:v>
                </c:pt>
                <c:pt idx="3">
                  <c:v>愛知県</c:v>
                </c:pt>
                <c:pt idx="4">
                  <c:v>兵庫県</c:v>
                </c:pt>
              </c:strCache>
            </c:strRef>
          </c:cat>
          <c:val>
            <c:numRef>
              <c:f>Sheet1!$B$4:$B$8</c:f>
              <c:numCache>
                <c:formatCode>#,##0</c:formatCode>
                <c:ptCount val="5"/>
                <c:pt idx="0">
                  <c:v>2556</c:v>
                </c:pt>
                <c:pt idx="1">
                  <c:v>3598</c:v>
                </c:pt>
                <c:pt idx="2">
                  <c:v>1506</c:v>
                </c:pt>
                <c:pt idx="3">
                  <c:v>1581</c:v>
                </c:pt>
                <c:pt idx="4">
                  <c:v>1538</c:v>
                </c:pt>
              </c:numCache>
            </c:numRef>
          </c:val>
          <c:extLst>
            <c:ext xmlns:c16="http://schemas.microsoft.com/office/drawing/2014/chart" uri="{C3380CC4-5D6E-409C-BE32-E72D297353CC}">
              <c16:uniqueId val="{00000000-9F5D-4CFF-8E06-C2509BB5D385}"/>
            </c:ext>
          </c:extLst>
        </c:ser>
        <c:dLbls>
          <c:dLblPos val="outEnd"/>
          <c:showLegendKey val="0"/>
          <c:showVal val="1"/>
          <c:showCatName val="0"/>
          <c:showSerName val="0"/>
          <c:showPercent val="0"/>
          <c:showBubbleSize val="0"/>
        </c:dLbls>
        <c:gapWidth val="219"/>
        <c:overlap val="-27"/>
        <c:axId val="2143904959"/>
        <c:axId val="2143907455"/>
      </c:barChart>
      <c:catAx>
        <c:axId val="21439049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vert="eaVert"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2143907455"/>
        <c:crosses val="autoZero"/>
        <c:auto val="1"/>
        <c:lblAlgn val="ctr"/>
        <c:lblOffset val="100"/>
        <c:noMultiLvlLbl val="0"/>
      </c:catAx>
      <c:valAx>
        <c:axId val="2143907455"/>
        <c:scaling>
          <c:orientation val="minMax"/>
        </c:scaling>
        <c:delete val="0"/>
        <c:axPos val="l"/>
        <c:majorGridlines>
          <c:spPr>
            <a:ln w="9525" cap="flat" cmpd="sng" algn="ctr">
              <a:solidFill>
                <a:srgbClr val="E7E6E6">
                  <a:lumMod val="90000"/>
                </a:srgbClr>
              </a:solidFill>
              <a:round/>
            </a:ln>
            <a:effectLst/>
          </c:spPr>
        </c:majorGridlines>
        <c:numFmt formatCode="#,##0" sourceLinked="1"/>
        <c:majorTickMark val="out"/>
        <c:minorTickMark val="none"/>
        <c:tickLblPos val="nextTo"/>
        <c:spPr>
          <a:noFill/>
          <a:ln>
            <a:solidFill>
              <a:srgbClr val="E7E6E6">
                <a:lumMod val="90000"/>
              </a:srgbClr>
            </a:solid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2143904959"/>
        <c:crosses val="autoZero"/>
        <c:crossBetween val="between"/>
        <c:majorUnit val="1500"/>
      </c:valAx>
      <c:spPr>
        <a:noFill/>
        <a:ln>
          <a:noFill/>
        </a:ln>
        <a:effectLst/>
      </c:spPr>
    </c:plotArea>
    <c:plotVisOnly val="1"/>
    <c:dispBlanksAs val="gap"/>
    <c:showDLblsOverMax val="0"/>
  </c:chart>
  <c:spPr>
    <a:noFill/>
    <a:ln>
      <a:noFill/>
    </a:ln>
    <a:effectLst/>
  </c:spPr>
  <c:txPr>
    <a:bodyPr/>
    <a:lstStyle/>
    <a:p>
      <a:pPr>
        <a:defRPr/>
      </a:pPr>
      <a:endParaRPr lang="ja-JP"/>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0983705330430132E-2"/>
          <c:y val="7.0962158599078493E-2"/>
          <c:w val="0.89892206657555529"/>
          <c:h val="0.70378219533452646"/>
        </c:manualLayout>
      </c:layout>
      <c:barChart>
        <c:barDir val="col"/>
        <c:grouping val="clustered"/>
        <c:varyColors val="0"/>
        <c:ser>
          <c:idx val="0"/>
          <c:order val="0"/>
          <c:spPr>
            <a:solidFill>
              <a:schemeClr val="accent1"/>
            </a:solidFill>
            <a:ln>
              <a:noFill/>
            </a:ln>
            <a:effectLst/>
          </c:spPr>
          <c:invertIfNegative val="0"/>
          <c:cat>
            <c:strRef>
              <c:f>グラフ!$B$5:$B$51</c:f>
              <c:strCache>
                <c:ptCount val="47"/>
                <c:pt idx="0">
                  <c:v>東京都</c:v>
                </c:pt>
                <c:pt idx="1">
                  <c:v>山形県</c:v>
                </c:pt>
                <c:pt idx="2">
                  <c:v>宮城県</c:v>
                </c:pt>
                <c:pt idx="3">
                  <c:v>新潟県</c:v>
                </c:pt>
                <c:pt idx="4">
                  <c:v>富山県</c:v>
                </c:pt>
                <c:pt idx="5">
                  <c:v>山梨県</c:v>
                </c:pt>
                <c:pt idx="6">
                  <c:v>長野県</c:v>
                </c:pt>
                <c:pt idx="7">
                  <c:v>石川県</c:v>
                </c:pt>
                <c:pt idx="8">
                  <c:v>滋賀県</c:v>
                </c:pt>
                <c:pt idx="9">
                  <c:v>大分県</c:v>
                </c:pt>
                <c:pt idx="10">
                  <c:v>静岡県</c:v>
                </c:pt>
                <c:pt idx="11">
                  <c:v>島根県</c:v>
                </c:pt>
                <c:pt idx="12">
                  <c:v>三重県</c:v>
                </c:pt>
                <c:pt idx="13">
                  <c:v>千葉県</c:v>
                </c:pt>
                <c:pt idx="14">
                  <c:v>愛知県</c:v>
                </c:pt>
                <c:pt idx="15">
                  <c:v>埼玉県</c:v>
                </c:pt>
                <c:pt idx="16">
                  <c:v>茨城県</c:v>
                </c:pt>
                <c:pt idx="17">
                  <c:v>岩手県</c:v>
                </c:pt>
                <c:pt idx="18">
                  <c:v>福井県</c:v>
                </c:pt>
                <c:pt idx="19">
                  <c:v>福島県</c:v>
                </c:pt>
                <c:pt idx="20">
                  <c:v>神奈川県</c:v>
                </c:pt>
                <c:pt idx="21">
                  <c:v>栃木県</c:v>
                </c:pt>
                <c:pt idx="22">
                  <c:v>岐阜県</c:v>
                </c:pt>
                <c:pt idx="23">
                  <c:v>香川県</c:v>
                </c:pt>
                <c:pt idx="24">
                  <c:v>群馬県</c:v>
                </c:pt>
                <c:pt idx="25">
                  <c:v>京都府</c:v>
                </c:pt>
                <c:pt idx="26">
                  <c:v>佐賀県</c:v>
                </c:pt>
                <c:pt idx="27">
                  <c:v>沖縄県</c:v>
                </c:pt>
                <c:pt idx="28">
                  <c:v>熊本県</c:v>
                </c:pt>
                <c:pt idx="29">
                  <c:v>兵庫県</c:v>
                </c:pt>
                <c:pt idx="30">
                  <c:v>高知県</c:v>
                </c:pt>
                <c:pt idx="31">
                  <c:v>大阪府</c:v>
                </c:pt>
                <c:pt idx="32">
                  <c:v>鳥取県</c:v>
                </c:pt>
                <c:pt idx="33">
                  <c:v>福岡県</c:v>
                </c:pt>
                <c:pt idx="34">
                  <c:v>鹿児島県</c:v>
                </c:pt>
                <c:pt idx="35">
                  <c:v>広島県</c:v>
                </c:pt>
                <c:pt idx="36">
                  <c:v>岡山県</c:v>
                </c:pt>
                <c:pt idx="37">
                  <c:v>秋田県</c:v>
                </c:pt>
                <c:pt idx="38">
                  <c:v>青森県</c:v>
                </c:pt>
                <c:pt idx="39">
                  <c:v>愛媛県</c:v>
                </c:pt>
                <c:pt idx="40">
                  <c:v>宮崎県</c:v>
                </c:pt>
                <c:pt idx="41">
                  <c:v>長崎県</c:v>
                </c:pt>
                <c:pt idx="42">
                  <c:v>徳島県</c:v>
                </c:pt>
                <c:pt idx="43">
                  <c:v>奈良県</c:v>
                </c:pt>
                <c:pt idx="44">
                  <c:v>山口県</c:v>
                </c:pt>
                <c:pt idx="45">
                  <c:v>和歌山県</c:v>
                </c:pt>
                <c:pt idx="46">
                  <c:v>北海道</c:v>
                </c:pt>
              </c:strCache>
            </c:strRef>
          </c:cat>
          <c:val>
            <c:numRef>
              <c:f>グラフ!$C$5:$C$51</c:f>
            </c:numRef>
          </c:val>
          <c:extLst>
            <c:ext xmlns:c16="http://schemas.microsoft.com/office/drawing/2014/chart" uri="{C3380CC4-5D6E-409C-BE32-E72D297353CC}">
              <c16:uniqueId val="{00000000-661B-47E5-A367-0F67BE01FC4D}"/>
            </c:ext>
          </c:extLst>
        </c:ser>
        <c:ser>
          <c:idx val="1"/>
          <c:order val="1"/>
          <c:spPr>
            <a:solidFill>
              <a:schemeClr val="accent2"/>
            </a:solidFill>
            <a:ln>
              <a:noFill/>
            </a:ln>
            <a:effectLst/>
          </c:spPr>
          <c:invertIfNegative val="0"/>
          <c:cat>
            <c:strRef>
              <c:f>グラフ!$B$5:$B$51</c:f>
              <c:strCache>
                <c:ptCount val="47"/>
                <c:pt idx="0">
                  <c:v>東京都</c:v>
                </c:pt>
                <c:pt idx="1">
                  <c:v>山形県</c:v>
                </c:pt>
                <c:pt idx="2">
                  <c:v>宮城県</c:v>
                </c:pt>
                <c:pt idx="3">
                  <c:v>新潟県</c:v>
                </c:pt>
                <c:pt idx="4">
                  <c:v>富山県</c:v>
                </c:pt>
                <c:pt idx="5">
                  <c:v>山梨県</c:v>
                </c:pt>
                <c:pt idx="6">
                  <c:v>長野県</c:v>
                </c:pt>
                <c:pt idx="7">
                  <c:v>石川県</c:v>
                </c:pt>
                <c:pt idx="8">
                  <c:v>滋賀県</c:v>
                </c:pt>
                <c:pt idx="9">
                  <c:v>大分県</c:v>
                </c:pt>
                <c:pt idx="10">
                  <c:v>静岡県</c:v>
                </c:pt>
                <c:pt idx="11">
                  <c:v>島根県</c:v>
                </c:pt>
                <c:pt idx="12">
                  <c:v>三重県</c:v>
                </c:pt>
                <c:pt idx="13">
                  <c:v>千葉県</c:v>
                </c:pt>
                <c:pt idx="14">
                  <c:v>愛知県</c:v>
                </c:pt>
                <c:pt idx="15">
                  <c:v>埼玉県</c:v>
                </c:pt>
                <c:pt idx="16">
                  <c:v>茨城県</c:v>
                </c:pt>
                <c:pt idx="17">
                  <c:v>岩手県</c:v>
                </c:pt>
                <c:pt idx="18">
                  <c:v>福井県</c:v>
                </c:pt>
                <c:pt idx="19">
                  <c:v>福島県</c:v>
                </c:pt>
                <c:pt idx="20">
                  <c:v>神奈川県</c:v>
                </c:pt>
                <c:pt idx="21">
                  <c:v>栃木県</c:v>
                </c:pt>
                <c:pt idx="22">
                  <c:v>岐阜県</c:v>
                </c:pt>
                <c:pt idx="23">
                  <c:v>香川県</c:v>
                </c:pt>
                <c:pt idx="24">
                  <c:v>群馬県</c:v>
                </c:pt>
                <c:pt idx="25">
                  <c:v>京都府</c:v>
                </c:pt>
                <c:pt idx="26">
                  <c:v>佐賀県</c:v>
                </c:pt>
                <c:pt idx="27">
                  <c:v>沖縄県</c:v>
                </c:pt>
                <c:pt idx="28">
                  <c:v>熊本県</c:v>
                </c:pt>
                <c:pt idx="29">
                  <c:v>兵庫県</c:v>
                </c:pt>
                <c:pt idx="30">
                  <c:v>高知県</c:v>
                </c:pt>
                <c:pt idx="31">
                  <c:v>大阪府</c:v>
                </c:pt>
                <c:pt idx="32">
                  <c:v>鳥取県</c:v>
                </c:pt>
                <c:pt idx="33">
                  <c:v>福岡県</c:v>
                </c:pt>
                <c:pt idx="34">
                  <c:v>鹿児島県</c:v>
                </c:pt>
                <c:pt idx="35">
                  <c:v>広島県</c:v>
                </c:pt>
                <c:pt idx="36">
                  <c:v>岡山県</c:v>
                </c:pt>
                <c:pt idx="37">
                  <c:v>秋田県</c:v>
                </c:pt>
                <c:pt idx="38">
                  <c:v>青森県</c:v>
                </c:pt>
                <c:pt idx="39">
                  <c:v>愛媛県</c:v>
                </c:pt>
                <c:pt idx="40">
                  <c:v>宮崎県</c:v>
                </c:pt>
                <c:pt idx="41">
                  <c:v>長崎県</c:v>
                </c:pt>
                <c:pt idx="42">
                  <c:v>徳島県</c:v>
                </c:pt>
                <c:pt idx="43">
                  <c:v>奈良県</c:v>
                </c:pt>
                <c:pt idx="44">
                  <c:v>山口県</c:v>
                </c:pt>
                <c:pt idx="45">
                  <c:v>和歌山県</c:v>
                </c:pt>
                <c:pt idx="46">
                  <c:v>北海道</c:v>
                </c:pt>
              </c:strCache>
            </c:strRef>
          </c:cat>
          <c:val>
            <c:numRef>
              <c:f>グラフ!$D$5:$D$51</c:f>
            </c:numRef>
          </c:val>
          <c:extLst>
            <c:ext xmlns:c16="http://schemas.microsoft.com/office/drawing/2014/chart" uri="{C3380CC4-5D6E-409C-BE32-E72D297353CC}">
              <c16:uniqueId val="{00000001-661B-47E5-A367-0F67BE01FC4D}"/>
            </c:ext>
          </c:extLst>
        </c:ser>
        <c:ser>
          <c:idx val="2"/>
          <c:order val="2"/>
          <c:spPr>
            <a:solidFill>
              <a:srgbClr val="77DB45"/>
            </a:solidFill>
            <a:ln w="28575">
              <a:solidFill>
                <a:srgbClr val="92D050"/>
              </a:solidFill>
            </a:ln>
            <a:effectLst/>
          </c:spPr>
          <c:invertIfNegative val="0"/>
          <c:dPt>
            <c:idx val="21"/>
            <c:invertIfNegative val="0"/>
            <c:bubble3D val="0"/>
            <c:spPr>
              <a:solidFill>
                <a:srgbClr val="77DB45"/>
              </a:solidFill>
              <a:ln w="28575">
                <a:solidFill>
                  <a:srgbClr val="77DB45"/>
                </a:solidFill>
              </a:ln>
              <a:effectLst/>
            </c:spPr>
            <c:extLst>
              <c:ext xmlns:c16="http://schemas.microsoft.com/office/drawing/2014/chart" uri="{C3380CC4-5D6E-409C-BE32-E72D297353CC}">
                <c16:uniqueId val="{00000003-661B-47E5-A367-0F67BE01FC4D}"/>
              </c:ext>
            </c:extLst>
          </c:dPt>
          <c:dPt>
            <c:idx val="31"/>
            <c:invertIfNegative val="0"/>
            <c:bubble3D val="0"/>
            <c:spPr>
              <a:solidFill>
                <a:srgbClr val="D84860"/>
              </a:solidFill>
              <a:ln w="28575">
                <a:solidFill>
                  <a:srgbClr val="DF4190"/>
                </a:solidFill>
              </a:ln>
              <a:effectLst/>
            </c:spPr>
            <c:extLst>
              <c:ext xmlns:c16="http://schemas.microsoft.com/office/drawing/2014/chart" uri="{C3380CC4-5D6E-409C-BE32-E72D297353CC}">
                <c16:uniqueId val="{00000005-661B-47E5-A367-0F67BE01FC4D}"/>
              </c:ext>
            </c:extLst>
          </c:dPt>
          <c:cat>
            <c:strRef>
              <c:f>グラフ!$B$5:$B$51</c:f>
              <c:strCache>
                <c:ptCount val="47"/>
                <c:pt idx="0">
                  <c:v>東京都</c:v>
                </c:pt>
                <c:pt idx="1">
                  <c:v>山形県</c:v>
                </c:pt>
                <c:pt idx="2">
                  <c:v>宮城県</c:v>
                </c:pt>
                <c:pt idx="3">
                  <c:v>新潟県</c:v>
                </c:pt>
                <c:pt idx="4">
                  <c:v>富山県</c:v>
                </c:pt>
                <c:pt idx="5">
                  <c:v>山梨県</c:v>
                </c:pt>
                <c:pt idx="6">
                  <c:v>長野県</c:v>
                </c:pt>
                <c:pt idx="7">
                  <c:v>石川県</c:v>
                </c:pt>
                <c:pt idx="8">
                  <c:v>滋賀県</c:v>
                </c:pt>
                <c:pt idx="9">
                  <c:v>大分県</c:v>
                </c:pt>
                <c:pt idx="10">
                  <c:v>静岡県</c:v>
                </c:pt>
                <c:pt idx="11">
                  <c:v>島根県</c:v>
                </c:pt>
                <c:pt idx="12">
                  <c:v>三重県</c:v>
                </c:pt>
                <c:pt idx="13">
                  <c:v>千葉県</c:v>
                </c:pt>
                <c:pt idx="14">
                  <c:v>愛知県</c:v>
                </c:pt>
                <c:pt idx="15">
                  <c:v>埼玉県</c:v>
                </c:pt>
                <c:pt idx="16">
                  <c:v>茨城県</c:v>
                </c:pt>
                <c:pt idx="17">
                  <c:v>岩手県</c:v>
                </c:pt>
                <c:pt idx="18">
                  <c:v>福井県</c:v>
                </c:pt>
                <c:pt idx="19">
                  <c:v>福島県</c:v>
                </c:pt>
                <c:pt idx="20">
                  <c:v>神奈川県</c:v>
                </c:pt>
                <c:pt idx="21">
                  <c:v>栃木県</c:v>
                </c:pt>
                <c:pt idx="22">
                  <c:v>岐阜県</c:v>
                </c:pt>
                <c:pt idx="23">
                  <c:v>香川県</c:v>
                </c:pt>
                <c:pt idx="24">
                  <c:v>群馬県</c:v>
                </c:pt>
                <c:pt idx="25">
                  <c:v>京都府</c:v>
                </c:pt>
                <c:pt idx="26">
                  <c:v>佐賀県</c:v>
                </c:pt>
                <c:pt idx="27">
                  <c:v>沖縄県</c:v>
                </c:pt>
                <c:pt idx="28">
                  <c:v>熊本県</c:v>
                </c:pt>
                <c:pt idx="29">
                  <c:v>兵庫県</c:v>
                </c:pt>
                <c:pt idx="30">
                  <c:v>高知県</c:v>
                </c:pt>
                <c:pt idx="31">
                  <c:v>大阪府</c:v>
                </c:pt>
                <c:pt idx="32">
                  <c:v>鳥取県</c:v>
                </c:pt>
                <c:pt idx="33">
                  <c:v>福岡県</c:v>
                </c:pt>
                <c:pt idx="34">
                  <c:v>鹿児島県</c:v>
                </c:pt>
                <c:pt idx="35">
                  <c:v>広島県</c:v>
                </c:pt>
                <c:pt idx="36">
                  <c:v>岡山県</c:v>
                </c:pt>
                <c:pt idx="37">
                  <c:v>秋田県</c:v>
                </c:pt>
                <c:pt idx="38">
                  <c:v>青森県</c:v>
                </c:pt>
                <c:pt idx="39">
                  <c:v>愛媛県</c:v>
                </c:pt>
                <c:pt idx="40">
                  <c:v>宮崎県</c:v>
                </c:pt>
                <c:pt idx="41">
                  <c:v>長崎県</c:v>
                </c:pt>
                <c:pt idx="42">
                  <c:v>徳島県</c:v>
                </c:pt>
                <c:pt idx="43">
                  <c:v>奈良県</c:v>
                </c:pt>
                <c:pt idx="44">
                  <c:v>山口県</c:v>
                </c:pt>
                <c:pt idx="45">
                  <c:v>和歌山県</c:v>
                </c:pt>
                <c:pt idx="46">
                  <c:v>北海道</c:v>
                </c:pt>
              </c:strCache>
            </c:strRef>
          </c:cat>
          <c:val>
            <c:numRef>
              <c:f>グラフ!$E$5:$E$51</c:f>
              <c:numCache>
                <c:formatCode>0.0%</c:formatCode>
                <c:ptCount val="47"/>
                <c:pt idx="0">
                  <c:v>0.67097925855306972</c:v>
                </c:pt>
                <c:pt idx="1">
                  <c:v>0.63868510686594471</c:v>
                </c:pt>
                <c:pt idx="2">
                  <c:v>0.60046861172156718</c:v>
                </c:pt>
                <c:pt idx="3">
                  <c:v>0.59727775055316867</c:v>
                </c:pt>
                <c:pt idx="4">
                  <c:v>0.5969667321161225</c:v>
                </c:pt>
                <c:pt idx="5">
                  <c:v>0.59525341417800903</c:v>
                </c:pt>
                <c:pt idx="6">
                  <c:v>0.59214746903260906</c:v>
                </c:pt>
                <c:pt idx="7">
                  <c:v>0.59062594585483075</c:v>
                </c:pt>
                <c:pt idx="8">
                  <c:v>0.56690705739018499</c:v>
                </c:pt>
                <c:pt idx="9">
                  <c:v>0.56594495312956616</c:v>
                </c:pt>
                <c:pt idx="10">
                  <c:v>0.56594489738763265</c:v>
                </c:pt>
                <c:pt idx="11">
                  <c:v>0.56341227004215733</c:v>
                </c:pt>
                <c:pt idx="12">
                  <c:v>0.5627517583208822</c:v>
                </c:pt>
                <c:pt idx="13">
                  <c:v>0.55938437572541511</c:v>
                </c:pt>
                <c:pt idx="14">
                  <c:v>0.55574699453666232</c:v>
                </c:pt>
                <c:pt idx="15">
                  <c:v>0.54940961964642909</c:v>
                </c:pt>
                <c:pt idx="16">
                  <c:v>0.54926989419680949</c:v>
                </c:pt>
                <c:pt idx="17">
                  <c:v>0.54918025804009063</c:v>
                </c:pt>
                <c:pt idx="18">
                  <c:v>0.54313090659127472</c:v>
                </c:pt>
                <c:pt idx="19">
                  <c:v>0.53784576318565358</c:v>
                </c:pt>
                <c:pt idx="20">
                  <c:v>0.53647903017256859</c:v>
                </c:pt>
                <c:pt idx="21">
                  <c:v>0.53381817988062541</c:v>
                </c:pt>
                <c:pt idx="22">
                  <c:v>0.53185042219151735</c:v>
                </c:pt>
                <c:pt idx="23">
                  <c:v>0.53157588002013068</c:v>
                </c:pt>
                <c:pt idx="24">
                  <c:v>0.53012896011070976</c:v>
                </c:pt>
                <c:pt idx="25">
                  <c:v>0.51913580857044894</c:v>
                </c:pt>
                <c:pt idx="26">
                  <c:v>0.51912068065987815</c:v>
                </c:pt>
                <c:pt idx="27">
                  <c:v>0.5160079691985191</c:v>
                </c:pt>
                <c:pt idx="28">
                  <c:v>0.511285532882509</c:v>
                </c:pt>
                <c:pt idx="29">
                  <c:v>0.51077247983856311</c:v>
                </c:pt>
                <c:pt idx="30">
                  <c:v>0.50651700073826922</c:v>
                </c:pt>
                <c:pt idx="31">
                  <c:v>0.50645621980104394</c:v>
                </c:pt>
                <c:pt idx="32">
                  <c:v>0.50513076107312138</c:v>
                </c:pt>
                <c:pt idx="33">
                  <c:v>0.50483182239768332</c:v>
                </c:pt>
                <c:pt idx="34">
                  <c:v>0.50289384203470988</c:v>
                </c:pt>
                <c:pt idx="35">
                  <c:v>0.50081696343645343</c:v>
                </c:pt>
                <c:pt idx="36">
                  <c:v>0.49815839718539434</c:v>
                </c:pt>
                <c:pt idx="37">
                  <c:v>0.49774134349074128</c:v>
                </c:pt>
                <c:pt idx="38">
                  <c:v>0.49124089760863793</c:v>
                </c:pt>
                <c:pt idx="39">
                  <c:v>0.48946245322529403</c:v>
                </c:pt>
                <c:pt idx="40">
                  <c:v>0.48121246892110747</c:v>
                </c:pt>
                <c:pt idx="41">
                  <c:v>0.47469223599456956</c:v>
                </c:pt>
                <c:pt idx="42">
                  <c:v>0.47131186327438068</c:v>
                </c:pt>
                <c:pt idx="43">
                  <c:v>0.46822495369850087</c:v>
                </c:pt>
                <c:pt idx="44">
                  <c:v>0.46442188667031259</c:v>
                </c:pt>
                <c:pt idx="45">
                  <c:v>0.45186976354041836</c:v>
                </c:pt>
                <c:pt idx="46">
                  <c:v>0.44149202036168261</c:v>
                </c:pt>
              </c:numCache>
            </c:numRef>
          </c:val>
          <c:extLst>
            <c:ext xmlns:c16="http://schemas.microsoft.com/office/drawing/2014/chart" uri="{C3380CC4-5D6E-409C-BE32-E72D297353CC}">
              <c16:uniqueId val="{00000006-661B-47E5-A367-0F67BE01FC4D}"/>
            </c:ext>
          </c:extLst>
        </c:ser>
        <c:dLbls>
          <c:showLegendKey val="0"/>
          <c:showVal val="0"/>
          <c:showCatName val="0"/>
          <c:showSerName val="0"/>
          <c:showPercent val="0"/>
          <c:showBubbleSize val="0"/>
        </c:dLbls>
        <c:gapWidth val="219"/>
        <c:overlap val="-27"/>
        <c:axId val="228342687"/>
        <c:axId val="228347679"/>
      </c:barChart>
      <c:lineChart>
        <c:grouping val="standard"/>
        <c:varyColors val="0"/>
        <c:ser>
          <c:idx val="3"/>
          <c:order val="3"/>
          <c:spPr>
            <a:ln w="28575" cap="rnd">
              <a:solidFill>
                <a:srgbClr val="D84860"/>
              </a:solidFill>
              <a:prstDash val="sysDot"/>
              <a:round/>
            </a:ln>
            <a:effectLst/>
          </c:spPr>
          <c:marker>
            <c:symbol val="none"/>
          </c:marker>
          <c:cat>
            <c:strRef>
              <c:f>グラフ!$B$5:$B$51</c:f>
              <c:strCache>
                <c:ptCount val="47"/>
                <c:pt idx="0">
                  <c:v>東京都</c:v>
                </c:pt>
                <c:pt idx="1">
                  <c:v>山形県</c:v>
                </c:pt>
                <c:pt idx="2">
                  <c:v>宮城県</c:v>
                </c:pt>
                <c:pt idx="3">
                  <c:v>新潟県</c:v>
                </c:pt>
                <c:pt idx="4">
                  <c:v>富山県</c:v>
                </c:pt>
                <c:pt idx="5">
                  <c:v>山梨県</c:v>
                </c:pt>
                <c:pt idx="6">
                  <c:v>長野県</c:v>
                </c:pt>
                <c:pt idx="7">
                  <c:v>石川県</c:v>
                </c:pt>
                <c:pt idx="8">
                  <c:v>滋賀県</c:v>
                </c:pt>
                <c:pt idx="9">
                  <c:v>大分県</c:v>
                </c:pt>
                <c:pt idx="10">
                  <c:v>静岡県</c:v>
                </c:pt>
                <c:pt idx="11">
                  <c:v>島根県</c:v>
                </c:pt>
                <c:pt idx="12">
                  <c:v>三重県</c:v>
                </c:pt>
                <c:pt idx="13">
                  <c:v>千葉県</c:v>
                </c:pt>
                <c:pt idx="14">
                  <c:v>愛知県</c:v>
                </c:pt>
                <c:pt idx="15">
                  <c:v>埼玉県</c:v>
                </c:pt>
                <c:pt idx="16">
                  <c:v>茨城県</c:v>
                </c:pt>
                <c:pt idx="17">
                  <c:v>岩手県</c:v>
                </c:pt>
                <c:pt idx="18">
                  <c:v>福井県</c:v>
                </c:pt>
                <c:pt idx="19">
                  <c:v>福島県</c:v>
                </c:pt>
                <c:pt idx="20">
                  <c:v>神奈川県</c:v>
                </c:pt>
                <c:pt idx="21">
                  <c:v>栃木県</c:v>
                </c:pt>
                <c:pt idx="22">
                  <c:v>岐阜県</c:v>
                </c:pt>
                <c:pt idx="23">
                  <c:v>香川県</c:v>
                </c:pt>
                <c:pt idx="24">
                  <c:v>群馬県</c:v>
                </c:pt>
                <c:pt idx="25">
                  <c:v>京都府</c:v>
                </c:pt>
                <c:pt idx="26">
                  <c:v>佐賀県</c:v>
                </c:pt>
                <c:pt idx="27">
                  <c:v>沖縄県</c:v>
                </c:pt>
                <c:pt idx="28">
                  <c:v>熊本県</c:v>
                </c:pt>
                <c:pt idx="29">
                  <c:v>兵庫県</c:v>
                </c:pt>
                <c:pt idx="30">
                  <c:v>高知県</c:v>
                </c:pt>
                <c:pt idx="31">
                  <c:v>大阪府</c:v>
                </c:pt>
                <c:pt idx="32">
                  <c:v>鳥取県</c:v>
                </c:pt>
                <c:pt idx="33">
                  <c:v>福岡県</c:v>
                </c:pt>
                <c:pt idx="34">
                  <c:v>鹿児島県</c:v>
                </c:pt>
                <c:pt idx="35">
                  <c:v>広島県</c:v>
                </c:pt>
                <c:pt idx="36">
                  <c:v>岡山県</c:v>
                </c:pt>
                <c:pt idx="37">
                  <c:v>秋田県</c:v>
                </c:pt>
                <c:pt idx="38">
                  <c:v>青森県</c:v>
                </c:pt>
                <c:pt idx="39">
                  <c:v>愛媛県</c:v>
                </c:pt>
                <c:pt idx="40">
                  <c:v>宮崎県</c:v>
                </c:pt>
                <c:pt idx="41">
                  <c:v>長崎県</c:v>
                </c:pt>
                <c:pt idx="42">
                  <c:v>徳島県</c:v>
                </c:pt>
                <c:pt idx="43">
                  <c:v>奈良県</c:v>
                </c:pt>
                <c:pt idx="44">
                  <c:v>山口県</c:v>
                </c:pt>
                <c:pt idx="45">
                  <c:v>和歌山県</c:v>
                </c:pt>
                <c:pt idx="46">
                  <c:v>北海道</c:v>
                </c:pt>
              </c:strCache>
            </c:strRef>
          </c:cat>
          <c:val>
            <c:numRef>
              <c:f>グラフ!$F$5:$F$51</c:f>
              <c:numCache>
                <c:formatCode>0.0%</c:formatCode>
                <c:ptCount val="47"/>
                <c:pt idx="0">
                  <c:v>0.54400000000000004</c:v>
                </c:pt>
                <c:pt idx="1">
                  <c:v>0.54400000000000004</c:v>
                </c:pt>
                <c:pt idx="2">
                  <c:v>0.54400000000000004</c:v>
                </c:pt>
                <c:pt idx="3">
                  <c:v>0.54400000000000004</c:v>
                </c:pt>
                <c:pt idx="4">
                  <c:v>0.54400000000000004</c:v>
                </c:pt>
                <c:pt idx="5">
                  <c:v>0.54400000000000004</c:v>
                </c:pt>
                <c:pt idx="6">
                  <c:v>0.54400000000000004</c:v>
                </c:pt>
                <c:pt idx="7">
                  <c:v>0.54400000000000004</c:v>
                </c:pt>
                <c:pt idx="8">
                  <c:v>0.54400000000000004</c:v>
                </c:pt>
                <c:pt idx="9">
                  <c:v>0.54400000000000004</c:v>
                </c:pt>
                <c:pt idx="10">
                  <c:v>0.54400000000000004</c:v>
                </c:pt>
                <c:pt idx="11">
                  <c:v>0.54400000000000004</c:v>
                </c:pt>
                <c:pt idx="12">
                  <c:v>0.54400000000000004</c:v>
                </c:pt>
                <c:pt idx="13">
                  <c:v>0.54400000000000004</c:v>
                </c:pt>
                <c:pt idx="14">
                  <c:v>0.54400000000000004</c:v>
                </c:pt>
                <c:pt idx="15">
                  <c:v>0.54400000000000004</c:v>
                </c:pt>
                <c:pt idx="16">
                  <c:v>0.54400000000000004</c:v>
                </c:pt>
                <c:pt idx="17">
                  <c:v>0.54400000000000004</c:v>
                </c:pt>
                <c:pt idx="18">
                  <c:v>0.54400000000000004</c:v>
                </c:pt>
                <c:pt idx="19">
                  <c:v>0.54400000000000004</c:v>
                </c:pt>
                <c:pt idx="20">
                  <c:v>0.54400000000000004</c:v>
                </c:pt>
                <c:pt idx="21">
                  <c:v>0.54400000000000004</c:v>
                </c:pt>
                <c:pt idx="22">
                  <c:v>0.54400000000000004</c:v>
                </c:pt>
                <c:pt idx="23">
                  <c:v>0.54400000000000004</c:v>
                </c:pt>
                <c:pt idx="24">
                  <c:v>0.54400000000000004</c:v>
                </c:pt>
                <c:pt idx="25">
                  <c:v>0.54400000000000004</c:v>
                </c:pt>
                <c:pt idx="26">
                  <c:v>0.54400000000000004</c:v>
                </c:pt>
                <c:pt idx="27">
                  <c:v>0.54400000000000004</c:v>
                </c:pt>
                <c:pt idx="28">
                  <c:v>0.54400000000000004</c:v>
                </c:pt>
                <c:pt idx="29">
                  <c:v>0.54400000000000004</c:v>
                </c:pt>
                <c:pt idx="30">
                  <c:v>0.54400000000000004</c:v>
                </c:pt>
                <c:pt idx="31">
                  <c:v>0.54400000000000004</c:v>
                </c:pt>
                <c:pt idx="32">
                  <c:v>0.54400000000000004</c:v>
                </c:pt>
                <c:pt idx="33">
                  <c:v>0.54400000000000004</c:v>
                </c:pt>
                <c:pt idx="34">
                  <c:v>0.54400000000000004</c:v>
                </c:pt>
                <c:pt idx="35">
                  <c:v>0.54400000000000004</c:v>
                </c:pt>
                <c:pt idx="36">
                  <c:v>0.54400000000000004</c:v>
                </c:pt>
                <c:pt idx="37">
                  <c:v>0.54400000000000004</c:v>
                </c:pt>
                <c:pt idx="38">
                  <c:v>0.54400000000000004</c:v>
                </c:pt>
                <c:pt idx="39">
                  <c:v>0.54400000000000004</c:v>
                </c:pt>
                <c:pt idx="40">
                  <c:v>0.54400000000000004</c:v>
                </c:pt>
                <c:pt idx="41">
                  <c:v>0.54400000000000004</c:v>
                </c:pt>
                <c:pt idx="42">
                  <c:v>0.54400000000000004</c:v>
                </c:pt>
                <c:pt idx="43">
                  <c:v>0.54400000000000004</c:v>
                </c:pt>
                <c:pt idx="44">
                  <c:v>0.54400000000000004</c:v>
                </c:pt>
                <c:pt idx="45">
                  <c:v>0.54400000000000004</c:v>
                </c:pt>
                <c:pt idx="46">
                  <c:v>0.54400000000000004</c:v>
                </c:pt>
              </c:numCache>
            </c:numRef>
          </c:val>
          <c:smooth val="0"/>
          <c:extLst>
            <c:ext xmlns:c16="http://schemas.microsoft.com/office/drawing/2014/chart" uri="{C3380CC4-5D6E-409C-BE32-E72D297353CC}">
              <c16:uniqueId val="{00000007-661B-47E5-A367-0F67BE01FC4D}"/>
            </c:ext>
          </c:extLst>
        </c:ser>
        <c:dLbls>
          <c:showLegendKey val="0"/>
          <c:showVal val="0"/>
          <c:showCatName val="0"/>
          <c:showSerName val="0"/>
          <c:showPercent val="0"/>
          <c:showBubbleSize val="0"/>
        </c:dLbls>
        <c:marker val="1"/>
        <c:smooth val="0"/>
        <c:axId val="228342687"/>
        <c:axId val="228347679"/>
      </c:lineChart>
      <c:catAx>
        <c:axId val="2283426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vert="eaVert"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228347679"/>
        <c:crosses val="autoZero"/>
        <c:auto val="1"/>
        <c:lblAlgn val="ctr"/>
        <c:lblOffset val="100"/>
        <c:noMultiLvlLbl val="0"/>
      </c:catAx>
      <c:valAx>
        <c:axId val="228347679"/>
        <c:scaling>
          <c:orientation val="minMax"/>
          <c:max val="0.70000000000000007"/>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228342687"/>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ja-JP"/>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emf"/><Relationship Id="rId1" Type="http://schemas.openxmlformats.org/officeDocument/2006/relationships/image" Target="../media/image49.emf"/><Relationship Id="rId6" Type="http://schemas.openxmlformats.org/officeDocument/2006/relationships/image" Target="../media/image54.emf"/><Relationship Id="rId5" Type="http://schemas.openxmlformats.org/officeDocument/2006/relationships/image" Target="../media/image53.emf"/><Relationship Id="rId4" Type="http://schemas.openxmlformats.org/officeDocument/2006/relationships/image" Target="../media/image52.emf"/></Relationships>
</file>

<file path=ppt/drawings/drawing1.xml><?xml version="1.0" encoding="utf-8"?>
<c:userShapes xmlns:c="http://schemas.openxmlformats.org/drawingml/2006/chart">
  <cdr:relSizeAnchor xmlns:cdr="http://schemas.openxmlformats.org/drawingml/2006/chartDrawing">
    <cdr:from>
      <cdr:x>0</cdr:x>
      <cdr:y>2.00509E-5</cdr:y>
    </cdr:from>
    <cdr:to>
      <cdr:x>0</cdr:x>
      <cdr:y>2.00509E-5</cdr:y>
    </cdr:to>
    <cdr:grpSp>
      <cdr:nvGrpSpPr>
        <cdr:cNvPr id="4" name="グループ化 3">
          <a:extLst xmlns:a="http://schemas.openxmlformats.org/drawingml/2006/main">
            <a:ext uri="{FF2B5EF4-FFF2-40B4-BE49-F238E27FC236}">
              <a16:creationId xmlns:a16="http://schemas.microsoft.com/office/drawing/2014/main" id="{75690797-F10E-454C-BF14-1EF34268FD08}"/>
            </a:ext>
          </a:extLst>
        </cdr:cNvPr>
        <cdr:cNvGrpSpPr/>
      </cdr:nvGrpSpPr>
      <cdr:grpSpPr>
        <a:xfrm xmlns:a="http://schemas.openxmlformats.org/drawingml/2006/main">
          <a:off x="0" y="34"/>
          <a:ext cx="0" cy="0"/>
          <a:chOff x="0" y="34"/>
          <a:chExt cx="0" cy="0"/>
        </a:xfrm>
      </cdr:grpSpPr>
    </cdr:grpSp>
  </cdr:relSizeAnchor>
</c:userShapes>
</file>

<file path=ppt/drawings/drawing2.xml><?xml version="1.0" encoding="utf-8"?>
<c:userShapes xmlns:c="http://schemas.openxmlformats.org/drawingml/2006/chart">
  <cdr:relSizeAnchor xmlns:cdr="http://schemas.openxmlformats.org/drawingml/2006/chartDrawing">
    <cdr:from>
      <cdr:x>0.57945</cdr:x>
      <cdr:y>0.26135</cdr:y>
    </cdr:from>
    <cdr:to>
      <cdr:x>1</cdr:x>
      <cdr:y>0.55246</cdr:y>
    </cdr:to>
    <cdr:sp macro="" textlink="">
      <cdr:nvSpPr>
        <cdr:cNvPr id="3" name="テキスト ボックス 4">
          <a:extLst xmlns:a="http://schemas.openxmlformats.org/drawingml/2006/main">
            <a:ext uri="{FF2B5EF4-FFF2-40B4-BE49-F238E27FC236}">
              <a16:creationId xmlns:a16="http://schemas.microsoft.com/office/drawing/2014/main" id="{708C986E-66C9-445C-9961-4AE7E97D3227}"/>
            </a:ext>
          </a:extLst>
        </cdr:cNvPr>
        <cdr:cNvSpPr txBox="1"/>
      </cdr:nvSpPr>
      <cdr:spPr>
        <a:xfrm xmlns:a="http://schemas.openxmlformats.org/drawingml/2006/main">
          <a:off x="2846654" y="706991"/>
          <a:ext cx="2066006" cy="787507"/>
        </a:xfrm>
        <a:prstGeom xmlns:a="http://schemas.openxmlformats.org/drawingml/2006/main" prst="rect">
          <a:avLst/>
        </a:prstGeom>
        <a:noFill xmlns:a="http://schemas.openxmlformats.org/drawingml/2006/main"/>
      </cdr:spPr>
      <cdr:txBody>
        <a:bodyPr xmlns:a="http://schemas.openxmlformats.org/drawingml/2006/main" wrap="square" rtlCol="0">
          <a:noAutofit/>
        </a:bodyPr>
        <a:lstStyle xmlns:a="http://schemas.openxmlformats.org/drawingml/2006/main">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xmlns:a="http://schemas.openxmlformats.org/drawingml/2006/main">
          <a:r>
            <a:rPr lang="ja-JP" altLang="en-US" sz="1050" dirty="0">
              <a:solidFill>
                <a:prstClr val="black"/>
              </a:solidFill>
              <a:latin typeface="Meiryo UI"/>
              <a:ea typeface="Meiryo UI"/>
            </a:rPr>
            <a:t>正規の職員以外　　　  </a:t>
          </a:r>
          <a:r>
            <a:rPr lang="en-US" altLang="ja-JP" sz="1050" dirty="0">
              <a:solidFill>
                <a:prstClr val="black"/>
              </a:solidFill>
              <a:latin typeface="Meiryo UI"/>
              <a:ea typeface="Meiryo UI"/>
            </a:rPr>
            <a:t>1,405</a:t>
          </a:r>
          <a:r>
            <a:rPr lang="ja-JP" altLang="en-US" sz="1050" dirty="0">
              <a:solidFill>
                <a:prstClr val="black"/>
              </a:solidFill>
              <a:latin typeface="Meiryo UI"/>
              <a:ea typeface="Meiryo UI"/>
            </a:rPr>
            <a:t>人</a:t>
          </a:r>
          <a:endParaRPr lang="en-US" altLang="ja-JP" sz="1050" dirty="0">
            <a:solidFill>
              <a:prstClr val="black"/>
            </a:solidFill>
            <a:latin typeface="Meiryo UI"/>
            <a:ea typeface="Meiryo UI"/>
          </a:endParaRPr>
        </a:p>
        <a:p xmlns:a="http://schemas.openxmlformats.org/drawingml/2006/main">
          <a:r>
            <a:rPr lang="ja-JP" altLang="en-US" sz="1050" dirty="0">
              <a:solidFill>
                <a:prstClr val="black"/>
              </a:solidFill>
              <a:latin typeface="Meiryo UI"/>
              <a:ea typeface="Meiryo UI"/>
            </a:rPr>
            <a:t>一時的な仕事　　 　　  　</a:t>
          </a:r>
          <a:r>
            <a:rPr lang="en-US" altLang="ja-JP" sz="1050" dirty="0">
              <a:solidFill>
                <a:prstClr val="black"/>
              </a:solidFill>
              <a:latin typeface="Meiryo UI"/>
              <a:ea typeface="Meiryo UI"/>
            </a:rPr>
            <a:t>890</a:t>
          </a:r>
          <a:r>
            <a:rPr lang="ja-JP" altLang="en-US" sz="1050" dirty="0">
              <a:solidFill>
                <a:prstClr val="black"/>
              </a:solidFill>
              <a:latin typeface="Meiryo UI"/>
              <a:ea typeface="Meiryo UI"/>
            </a:rPr>
            <a:t>人</a:t>
          </a:r>
          <a:endParaRPr lang="en-US" altLang="ja-JP" sz="1050" dirty="0">
            <a:solidFill>
              <a:prstClr val="black"/>
            </a:solidFill>
            <a:latin typeface="Meiryo UI"/>
            <a:ea typeface="Meiryo UI"/>
          </a:endParaRPr>
        </a:p>
        <a:p xmlns:a="http://schemas.openxmlformats.org/drawingml/2006/main">
          <a:r>
            <a:rPr lang="ja-JP" altLang="en-US" sz="1050" dirty="0">
              <a:solidFill>
                <a:prstClr val="black"/>
              </a:solidFill>
              <a:latin typeface="Meiryo UI"/>
              <a:ea typeface="Meiryo UI"/>
            </a:rPr>
            <a:t>就職準備中・その他　   </a:t>
          </a:r>
          <a:r>
            <a:rPr lang="en-US" altLang="ja-JP" sz="1050" dirty="0">
              <a:solidFill>
                <a:prstClr val="black"/>
              </a:solidFill>
              <a:latin typeface="Meiryo UI"/>
              <a:ea typeface="Meiryo UI"/>
            </a:rPr>
            <a:t>2,969</a:t>
          </a:r>
          <a:r>
            <a:rPr lang="ja-JP" altLang="en-US" sz="1050" dirty="0">
              <a:solidFill>
                <a:prstClr val="black"/>
              </a:solidFill>
              <a:latin typeface="Meiryo UI"/>
              <a:ea typeface="Meiryo UI"/>
            </a:rPr>
            <a:t>人</a:t>
          </a:r>
        </a:p>
      </cdr:txBody>
    </cdr:sp>
  </cdr:relSizeAnchor>
  <cdr:relSizeAnchor xmlns:cdr="http://schemas.openxmlformats.org/drawingml/2006/chartDrawing">
    <cdr:from>
      <cdr:x>0.55562</cdr:x>
      <cdr:y>0.2542</cdr:y>
    </cdr:from>
    <cdr:to>
      <cdr:x>0.58419</cdr:x>
      <cdr:y>0.53741</cdr:y>
    </cdr:to>
    <cdr:sp macro="" textlink="">
      <cdr:nvSpPr>
        <cdr:cNvPr id="4" name="右中かっこ 3">
          <a:extLst xmlns:a="http://schemas.openxmlformats.org/drawingml/2006/main">
            <a:ext uri="{FF2B5EF4-FFF2-40B4-BE49-F238E27FC236}">
              <a16:creationId xmlns:a16="http://schemas.microsoft.com/office/drawing/2014/main" id="{AD6E6320-4EFB-45F9-818A-A20C902EE9A9}"/>
            </a:ext>
          </a:extLst>
        </cdr:cNvPr>
        <cdr:cNvSpPr/>
      </cdr:nvSpPr>
      <cdr:spPr>
        <a:xfrm xmlns:a="http://schemas.openxmlformats.org/drawingml/2006/main">
          <a:off x="2973180" y="711845"/>
          <a:ext cx="152925" cy="793105"/>
        </a:xfrm>
        <a:prstGeom xmlns:a="http://schemas.openxmlformats.org/drawingml/2006/main" prst="rightBrace">
          <a:avLst/>
        </a:prstGeom>
        <a:noFill xmlns:a="http://schemas.openxmlformats.org/drawingml/2006/main"/>
        <a:ln xmlns:a="http://schemas.openxmlformats.org/drawingml/2006/main" w="9525" cap="flat" cmpd="sng" algn="ctr">
          <a:solidFill>
            <a:sysClr val="windowText" lastClr="000000">
              <a:shade val="95000"/>
              <a:satMod val="105000"/>
            </a:sysClr>
          </a:solidFill>
          <a:prstDash val="solid"/>
        </a:ln>
        <a:effectLst xmlns:a="http://schemas.openxmlformats.org/drawingml/2006/main"/>
      </cdr:spPr>
      <cdr:txBody>
        <a:bodyPr xmlns:a="http://schemas.openxmlformats.org/drawingml/2006/main" rtlCol="0" anchor="ctr"/>
        <a:lstStyle xmlns:a="http://schemas.openxmlformats.org/drawingml/2006/main">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xmlns:a="http://schemas.openxmlformats.org/drawingml/2006/main">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Meiryo UI"/>
            <a:ea typeface="Meiryo UI"/>
            <a:cs typeface="+mn-cs"/>
          </a:endParaRPr>
        </a:p>
      </cdr:txBody>
    </cdr:sp>
  </cdr:relSizeAnchor>
  <cdr:relSizeAnchor xmlns:cdr="http://schemas.openxmlformats.org/drawingml/2006/chartDrawing">
    <cdr:from>
      <cdr:x>0.54122</cdr:x>
      <cdr:y>0.59753</cdr:y>
    </cdr:from>
    <cdr:to>
      <cdr:x>1</cdr:x>
      <cdr:y>0.8304</cdr:y>
    </cdr:to>
    <cdr:sp macro="" textlink="">
      <cdr:nvSpPr>
        <cdr:cNvPr id="6" name="テキスト ボックス 5">
          <a:extLst xmlns:a="http://schemas.openxmlformats.org/drawingml/2006/main">
            <a:ext uri="{FF2B5EF4-FFF2-40B4-BE49-F238E27FC236}">
              <a16:creationId xmlns:a16="http://schemas.microsoft.com/office/drawing/2014/main" id="{FC811099-D815-44E9-AA74-96ABC0AB195A}"/>
            </a:ext>
          </a:extLst>
        </cdr:cNvPr>
        <cdr:cNvSpPr txBox="1"/>
      </cdr:nvSpPr>
      <cdr:spPr>
        <a:xfrm xmlns:a="http://schemas.openxmlformats.org/drawingml/2006/main">
          <a:off x="2538176" y="1616430"/>
          <a:ext cx="2151531" cy="629960"/>
        </a:xfrm>
        <a:prstGeom xmlns:a="http://schemas.openxmlformats.org/drawingml/2006/main" prst="roundRect">
          <a:avLst/>
        </a:prstGeom>
        <a:noFill xmlns:a="http://schemas.openxmlformats.org/drawingml/2006/main"/>
        <a:ln xmlns:a="http://schemas.openxmlformats.org/drawingml/2006/main">
          <a:solidFill>
            <a:sysClr val="windowText" lastClr="000000"/>
          </a:solidFill>
        </a:ln>
      </cdr:spPr>
      <cdr:txBody>
        <a:bodyPr xmlns:a="http://schemas.openxmlformats.org/drawingml/2006/main" wrap="square" rtlCol="0">
          <a:spAutoFit/>
        </a:bodyPr>
        <a:lstStyle xmlns:a="http://schemas.openxmlformats.org/drawingml/2006/main">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xmlns:a="http://schemas.openxmlformats.org/drawingml/2006/main">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a:ea typeface="Meiryo UI"/>
            </a:rPr>
            <a:t>令和元年３月に大阪府内の大学を</a:t>
          </a:r>
          <a:endParaRPr kumimoji="0" lang="en-US" altLang="ja-JP" sz="1000" b="0" i="0" u="none" strike="noStrike" kern="0" cap="none" spc="0" normalizeH="0" baseline="0" noProof="0" dirty="0">
            <a:ln>
              <a:noFill/>
            </a:ln>
            <a:solidFill>
              <a:prstClr val="black"/>
            </a:solidFill>
            <a:effectLst/>
            <a:uLnTx/>
            <a:uFillTx/>
            <a:latin typeface="Meiryo UI"/>
            <a:ea typeface="Meiryo UI"/>
          </a:endParaRPr>
        </a:p>
        <a:p xmlns:a="http://schemas.openxmlformats.org/drawingml/2006/main">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a:ea typeface="Meiryo UI"/>
            </a:rPr>
            <a:t>卒業した者（進学等を除く）　</a:t>
          </a:r>
          <a:r>
            <a:rPr kumimoji="0" lang="en-US" altLang="ja-JP" sz="1100" b="1" i="0" u="none" strike="noStrike" kern="0" cap="none" spc="0" normalizeH="0" baseline="0" noProof="0" dirty="0">
              <a:ln>
                <a:noFill/>
              </a:ln>
              <a:solidFill>
                <a:prstClr val="black"/>
              </a:solidFill>
              <a:effectLst/>
              <a:uLnTx/>
              <a:uFillTx/>
              <a:latin typeface="Meiryo UI"/>
              <a:ea typeface="Meiryo UI"/>
            </a:rPr>
            <a:t>41,866</a:t>
          </a:r>
          <a:r>
            <a:rPr kumimoji="0" lang="ja-JP" altLang="en-US" sz="1100" b="1" i="0" u="none" strike="noStrike" kern="0" cap="none" spc="0" normalizeH="0" baseline="0" noProof="0" dirty="0">
              <a:ln>
                <a:noFill/>
              </a:ln>
              <a:solidFill>
                <a:prstClr val="black"/>
              </a:solidFill>
              <a:effectLst/>
              <a:uLnTx/>
              <a:uFillTx/>
              <a:latin typeface="Meiryo UI"/>
              <a:ea typeface="Meiryo UI"/>
            </a:rPr>
            <a:t>人</a:t>
          </a:r>
          <a:endParaRPr kumimoji="0" lang="ja-JP" altLang="en-US" sz="1000" b="1" i="0" u="none" strike="noStrike" kern="0" cap="none" spc="0" normalizeH="0" baseline="0" noProof="0" dirty="0">
            <a:ln>
              <a:noFill/>
            </a:ln>
            <a:solidFill>
              <a:prstClr val="black"/>
            </a:solidFill>
            <a:effectLst/>
            <a:uLnTx/>
            <a:uFillTx/>
            <a:latin typeface="Meiryo UI"/>
            <a:ea typeface="Meiryo UI"/>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cdr:x>
      <cdr:y>0.05894</cdr:y>
    </cdr:from>
    <cdr:to>
      <cdr:x>1</cdr:x>
      <cdr:y>1</cdr:y>
    </cdr:to>
    <cdr:grpSp>
      <cdr:nvGrpSpPr>
        <cdr:cNvPr id="4" name="グループ化 3">
          <a:extLst xmlns:a="http://schemas.openxmlformats.org/drawingml/2006/main">
            <a:ext uri="{FF2B5EF4-FFF2-40B4-BE49-F238E27FC236}">
              <a16:creationId xmlns:a16="http://schemas.microsoft.com/office/drawing/2014/main" id="{CF5AA131-1BA0-4781-8ECA-17DB8480B793}"/>
            </a:ext>
          </a:extLst>
        </cdr:cNvPr>
        <cdr:cNvGrpSpPr/>
      </cdr:nvGrpSpPr>
      <cdr:grpSpPr>
        <a:xfrm xmlns:a="http://schemas.openxmlformats.org/drawingml/2006/main">
          <a:off x="0" y="170645"/>
          <a:ext cx="4349652" cy="2724587"/>
          <a:chOff x="0" y="220980"/>
          <a:chExt cx="6130298" cy="3528077"/>
        </a:xfrm>
      </cdr:grpSpPr>
      <cdr:sp macro="" textlink="">
        <cdr:nvSpPr>
          <cdr:cNvPr id="2" name="テキスト ボックス 1">
            <a:extLst xmlns:a="http://schemas.openxmlformats.org/drawingml/2006/main">
              <a:ext uri="{FF2B5EF4-FFF2-40B4-BE49-F238E27FC236}">
                <a16:creationId xmlns:a16="http://schemas.microsoft.com/office/drawing/2014/main" id="{7F586B56-F10F-4E69-8599-6F28CC67EE64}"/>
              </a:ext>
            </a:extLst>
          </cdr:cNvPr>
          <cdr:cNvSpPr txBox="1"/>
        </cdr:nvSpPr>
        <cdr:spPr>
          <a:xfrm xmlns:a="http://schemas.openxmlformats.org/drawingml/2006/main">
            <a:off x="0" y="220980"/>
            <a:ext cx="899111" cy="36087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ja-JP" altLang="en-US" sz="900" dirty="0">
                <a:solidFill>
                  <a:schemeClr val="tx1"/>
                </a:solidFill>
                <a:latin typeface="Meiryo UI" panose="020B0604030504040204" pitchFamily="50" charset="-128"/>
                <a:ea typeface="Meiryo UI" panose="020B0604030504040204" pitchFamily="50" charset="-128"/>
              </a:rPr>
              <a:t>（％）</a:t>
            </a:r>
          </a:p>
        </cdr:txBody>
      </cdr:sp>
      <cdr:sp macro="" textlink="">
        <cdr:nvSpPr>
          <cdr:cNvPr id="3" name="テキスト ボックス 2">
            <a:extLst xmlns:a="http://schemas.openxmlformats.org/drawingml/2006/main">
              <a:ext uri="{FF2B5EF4-FFF2-40B4-BE49-F238E27FC236}">
                <a16:creationId xmlns:a16="http://schemas.microsoft.com/office/drawing/2014/main" id="{1847E359-E62E-4C73-86E3-0657E4862814}"/>
              </a:ext>
            </a:extLst>
          </cdr:cNvPr>
          <cdr:cNvSpPr txBox="1"/>
        </cdr:nvSpPr>
        <cdr:spPr>
          <a:xfrm xmlns:a="http://schemas.openxmlformats.org/drawingml/2006/main">
            <a:off x="5037836" y="3388181"/>
            <a:ext cx="1092462" cy="36087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ja-JP" altLang="en-US" sz="900" dirty="0">
                <a:solidFill>
                  <a:schemeClr val="tx1"/>
                </a:solidFill>
                <a:latin typeface="Meiryo UI" panose="020B0604030504040204" pitchFamily="50" charset="-128"/>
                <a:ea typeface="Meiryo UI" panose="020B0604030504040204" pitchFamily="50" charset="-128"/>
              </a:rPr>
              <a:t>（年）</a:t>
            </a:r>
          </a:p>
        </cdr:txBody>
      </cdr:sp>
    </cdr:grpSp>
  </cdr:relSizeAnchor>
  <cdr:relSizeAnchor xmlns:cdr="http://schemas.openxmlformats.org/drawingml/2006/chartDrawing">
    <cdr:from>
      <cdr:x>0.80247</cdr:x>
      <cdr:y>0.06414</cdr:y>
    </cdr:from>
    <cdr:to>
      <cdr:x>0.96457</cdr:x>
      <cdr:y>0.28366</cdr:y>
    </cdr:to>
    <cdr:sp macro="" textlink="">
      <cdr:nvSpPr>
        <cdr:cNvPr id="5" name="テキスト ボックス 4">
          <a:extLst xmlns:a="http://schemas.openxmlformats.org/drawingml/2006/main">
            <a:ext uri="{FF2B5EF4-FFF2-40B4-BE49-F238E27FC236}">
              <a16:creationId xmlns:a16="http://schemas.microsoft.com/office/drawing/2014/main" id="{12D6CF0F-3A38-41EB-B10D-588188E205AE}"/>
            </a:ext>
          </a:extLst>
        </cdr:cNvPr>
        <cdr:cNvSpPr txBox="1"/>
      </cdr:nvSpPr>
      <cdr:spPr>
        <a:xfrm xmlns:a="http://schemas.openxmlformats.org/drawingml/2006/main">
          <a:off x="3474653" y="184570"/>
          <a:ext cx="701908" cy="63170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altLang="ja-JP" sz="1100" dirty="0">
              <a:latin typeface="Meiryo UI" panose="020B0604030504040204" pitchFamily="50" charset="-128"/>
              <a:ea typeface="Meiryo UI" panose="020B0604030504040204" pitchFamily="50" charset="-128"/>
            </a:rPr>
            <a:t>R</a:t>
          </a:r>
          <a:r>
            <a:rPr lang="ja-JP" altLang="en-US" sz="1100" dirty="0">
              <a:latin typeface="Meiryo UI" panose="020B0604030504040204" pitchFamily="50" charset="-128"/>
              <a:ea typeface="Meiryo UI" panose="020B0604030504040204" pitchFamily="50" charset="-128"/>
            </a:rPr>
            <a:t>１年</a:t>
          </a:r>
          <a:endParaRPr lang="en-US" altLang="ja-JP" sz="1100" dirty="0">
            <a:latin typeface="Meiryo UI" panose="020B0604030504040204" pitchFamily="50" charset="-128"/>
            <a:ea typeface="Meiryo UI" panose="020B0604030504040204" pitchFamily="50" charset="-128"/>
          </a:endParaRPr>
        </a:p>
        <a:p xmlns:a="http://schemas.openxmlformats.org/drawingml/2006/main">
          <a:r>
            <a:rPr lang="en-US" altLang="ja-JP" sz="1100" dirty="0">
              <a:latin typeface="Meiryo UI" panose="020B0604030504040204" pitchFamily="50" charset="-128"/>
              <a:ea typeface="Meiryo UI" panose="020B0604030504040204" pitchFamily="50" charset="-128"/>
            </a:rPr>
            <a:t>66.98</a:t>
          </a:r>
        </a:p>
        <a:p xmlns:a="http://schemas.openxmlformats.org/drawingml/2006/main">
          <a:r>
            <a:rPr lang="en-US" altLang="ja-JP" sz="1100" dirty="0">
              <a:latin typeface="Meiryo UI" panose="020B0604030504040204" pitchFamily="50" charset="-128"/>
              <a:ea typeface="Meiryo UI" panose="020B0604030504040204" pitchFamily="50" charset="-128"/>
            </a:rPr>
            <a:t>66.79</a:t>
          </a:r>
          <a:endParaRPr lang="ja-JP" altLang="en-US" sz="1100" dirty="0">
            <a:latin typeface="Meiryo UI" panose="020B0604030504040204" pitchFamily="50" charset="-128"/>
            <a:ea typeface="Meiryo UI" panose="020B0604030504040204" pitchFamily="50" charset="-128"/>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0.0761</cdr:x>
      <cdr:y>0.31316</cdr:y>
    </cdr:from>
    <cdr:to>
      <cdr:x>0.19033</cdr:x>
      <cdr:y>0.3671</cdr:y>
    </cdr:to>
    <cdr:sp macro="" textlink="">
      <cdr:nvSpPr>
        <cdr:cNvPr id="2" name="テキスト ボックス 5"/>
        <cdr:cNvSpPr txBox="1"/>
      </cdr:nvSpPr>
      <cdr:spPr>
        <a:xfrm xmlns:a="http://schemas.openxmlformats.org/drawingml/2006/main">
          <a:off x="383804" y="776548"/>
          <a:ext cx="576089" cy="133754"/>
        </a:xfrm>
        <a:prstGeom xmlns:a="http://schemas.openxmlformats.org/drawingml/2006/main" prst="rect">
          <a:avLst/>
        </a:prstGeom>
        <a:solidFill xmlns:a="http://schemas.openxmlformats.org/drawingml/2006/main">
          <a:schemeClr val="bg1">
            <a:lumMod val="95000"/>
            <a:alpha val="0"/>
          </a:schemeClr>
        </a:solidFill>
        <a:ln xmlns:a="http://schemas.openxmlformats.org/drawingml/2006/main" w="3175" cmpd="sng">
          <a:solidFill>
            <a:schemeClr val="bg1"/>
          </a:solid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lIns="0" rIns="0" rtlCol="0" anchor="ctr" anchorCtr="0"/>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kumimoji="1" lang="ja-JP" altLang="en-US" sz="600" b="0" dirty="0"/>
            <a:t>（大阪府・女性）</a:t>
          </a:r>
        </a:p>
      </cdr:txBody>
    </cdr:sp>
  </cdr:relSizeAnchor>
  <cdr:relSizeAnchor xmlns:cdr="http://schemas.openxmlformats.org/drawingml/2006/chartDrawing">
    <cdr:from>
      <cdr:x>0.19149</cdr:x>
      <cdr:y>0.58175</cdr:y>
    </cdr:from>
    <cdr:to>
      <cdr:x>0.30364</cdr:x>
      <cdr:y>0.63168</cdr:y>
    </cdr:to>
    <cdr:sp macro="" textlink="">
      <cdr:nvSpPr>
        <cdr:cNvPr id="3" name="テキスト ボックス 5"/>
        <cdr:cNvSpPr txBox="1"/>
      </cdr:nvSpPr>
      <cdr:spPr>
        <a:xfrm xmlns:a="http://schemas.openxmlformats.org/drawingml/2006/main">
          <a:off x="965719" y="1442553"/>
          <a:ext cx="565600" cy="123812"/>
        </a:xfrm>
        <a:prstGeom xmlns:a="http://schemas.openxmlformats.org/drawingml/2006/main" prst="rect">
          <a:avLst/>
        </a:prstGeom>
        <a:solidFill xmlns:a="http://schemas.openxmlformats.org/drawingml/2006/main">
          <a:schemeClr val="bg1">
            <a:alpha val="0"/>
          </a:schemeClr>
        </a:solidFill>
        <a:ln xmlns:a="http://schemas.openxmlformats.org/drawingml/2006/main" w="3175" cmpd="sng">
          <a:solidFill>
            <a:schemeClr val="tx1"/>
          </a:solid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lIns="0" rIns="0" rtlCol="0" anchor="ctr" anchorCtr="0"/>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kumimoji="1" lang="ja-JP" altLang="en-US" sz="600" b="0" dirty="0"/>
            <a:t>（全国・女性）</a:t>
          </a:r>
        </a:p>
      </cdr:txBody>
    </cdr:sp>
  </cdr:relSizeAnchor>
  <cdr:relSizeAnchor xmlns:cdr="http://schemas.openxmlformats.org/drawingml/2006/chartDrawing">
    <cdr:from>
      <cdr:x>0.18615</cdr:x>
      <cdr:y>0.33424</cdr:y>
    </cdr:from>
    <cdr:to>
      <cdr:x>0.24779</cdr:x>
      <cdr:y>0.38336</cdr:y>
    </cdr:to>
    <cdr:cxnSp macro="">
      <cdr:nvCxnSpPr>
        <cdr:cNvPr id="4" name="直線矢印コネクタ 3">
          <a:extLst xmlns:a="http://schemas.openxmlformats.org/drawingml/2006/main">
            <a:ext uri="{FF2B5EF4-FFF2-40B4-BE49-F238E27FC236}">
              <a16:creationId xmlns:a16="http://schemas.microsoft.com/office/drawing/2014/main" id="{896D03C3-FBB6-42E6-BF26-81C72EA1619B}"/>
            </a:ext>
          </a:extLst>
        </cdr:cNvPr>
        <cdr:cNvCxnSpPr/>
      </cdr:nvCxnSpPr>
      <cdr:spPr>
        <a:xfrm xmlns:a="http://schemas.openxmlformats.org/drawingml/2006/main">
          <a:off x="938799" y="828813"/>
          <a:ext cx="310876" cy="121807"/>
        </a:xfrm>
        <a:prstGeom xmlns:a="http://schemas.openxmlformats.org/drawingml/2006/main" prst="straightConnector1">
          <a:avLst/>
        </a:prstGeom>
        <a:ln xmlns:a="http://schemas.openxmlformats.org/drawingml/2006/main" w="6350">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5.xml><?xml version="1.0" encoding="utf-8"?>
<c:userShapes xmlns:c="http://schemas.openxmlformats.org/drawingml/2006/chart">
  <cdr:relSizeAnchor xmlns:cdr="http://schemas.openxmlformats.org/drawingml/2006/chartDrawing">
    <cdr:from>
      <cdr:x>0.09964</cdr:x>
      <cdr:y>0</cdr:y>
    </cdr:from>
    <cdr:to>
      <cdr:x>0.21334</cdr:x>
      <cdr:y>0.1756</cdr:y>
    </cdr:to>
    <cdr:grpSp>
      <cdr:nvGrpSpPr>
        <cdr:cNvPr id="3" name="グループ化 2">
          <a:extLst xmlns:a="http://schemas.openxmlformats.org/drawingml/2006/main">
            <a:ext uri="{FF2B5EF4-FFF2-40B4-BE49-F238E27FC236}">
              <a16:creationId xmlns:a16="http://schemas.microsoft.com/office/drawing/2014/main" id="{497757B3-F83E-418A-9F4F-6C50DE02FC8F}"/>
            </a:ext>
          </a:extLst>
        </cdr:cNvPr>
        <cdr:cNvGrpSpPr/>
      </cdr:nvGrpSpPr>
      <cdr:grpSpPr>
        <a:xfrm xmlns:a="http://schemas.openxmlformats.org/drawingml/2006/main">
          <a:off x="864241" y="0"/>
          <a:ext cx="986192" cy="336851"/>
          <a:chOff x="0" y="0"/>
          <a:chExt cx="1114425" cy="466725"/>
        </a:xfrm>
      </cdr:grpSpPr>
      <cdr:sp macro="" textlink="">
        <cdr:nvSpPr>
          <cdr:cNvPr id="4" name="正方形/長方形 3"/>
          <cdr:cNvSpPr/>
        </cdr:nvSpPr>
        <cdr:spPr>
          <a:xfrm xmlns:a="http://schemas.openxmlformats.org/drawingml/2006/main">
            <a:off x="0" y="9526"/>
            <a:ext cx="1114425" cy="381000"/>
          </a:xfrm>
          <a:prstGeom xmlns:a="http://schemas.openxmlformats.org/drawingml/2006/main" prst="rect">
            <a:avLst/>
          </a:prstGeom>
          <a:solidFill xmlns:a="http://schemas.openxmlformats.org/drawingml/2006/main">
            <a:schemeClr val="bg1"/>
          </a:solidFill>
          <a:ln xmlns:a="http://schemas.openxmlformats.org/drawingml/2006/main" w="19050">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l"/>
            <a:endParaRPr kumimoji="1" lang="ja-JP" altLang="en-US" sz="1100"/>
          </a:p>
        </cdr:txBody>
      </cdr:sp>
      <cdr:sp macro="" textlink="">
        <cdr:nvSpPr>
          <cdr:cNvPr id="5" name="テキスト ボックス 5"/>
          <cdr:cNvSpPr txBox="1"/>
        </cdr:nvSpPr>
        <cdr:spPr>
          <a:xfrm xmlns:a="http://schemas.openxmlformats.org/drawingml/2006/main">
            <a:off x="15653" y="0"/>
            <a:ext cx="1098772" cy="466725"/>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lIns="108000" tIns="0" bIns="0"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kumimoji="1" lang="ja-JP" altLang="en-US" sz="900" dirty="0">
                <a:latin typeface="Meiryo UI" panose="020B0604030504040204" pitchFamily="50" charset="-128"/>
                <a:ea typeface="Meiryo UI" panose="020B0604030504040204" pitchFamily="50" charset="-128"/>
              </a:rPr>
              <a:t>東京都</a:t>
            </a:r>
            <a:endParaRPr kumimoji="1" lang="en-US" altLang="ja-JP" sz="900" dirty="0">
              <a:latin typeface="Meiryo UI" panose="020B0604030504040204" pitchFamily="50" charset="-128"/>
              <a:ea typeface="Meiryo UI" panose="020B0604030504040204" pitchFamily="50" charset="-128"/>
            </a:endParaRPr>
          </a:p>
          <a:p xmlns:a="http://schemas.openxmlformats.org/drawingml/2006/main">
            <a:pPr algn="ctr"/>
            <a:r>
              <a:rPr kumimoji="1" lang="en-US" altLang="ja-JP" sz="900" dirty="0">
                <a:latin typeface="Meiryo UI" panose="020B0604030504040204" pitchFamily="50" charset="-128"/>
                <a:ea typeface="Meiryo UI" panose="020B0604030504040204" pitchFamily="50" charset="-128"/>
              </a:rPr>
              <a:t>67.1%(</a:t>
            </a:r>
            <a:r>
              <a:rPr kumimoji="1" lang="ja-JP" altLang="en-US" sz="900" dirty="0">
                <a:latin typeface="Meiryo UI" panose="020B0604030504040204" pitchFamily="50" charset="-128"/>
                <a:ea typeface="Meiryo UI" panose="020B0604030504040204" pitchFamily="50" charset="-128"/>
              </a:rPr>
              <a:t>１位</a:t>
            </a:r>
            <a:r>
              <a:rPr kumimoji="1" lang="en-US" altLang="ja-JP" sz="900" dirty="0">
                <a:latin typeface="Meiryo UI" panose="020B0604030504040204" pitchFamily="50" charset="-128"/>
                <a:ea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endParaRPr>
          </a:p>
        </cdr:txBody>
      </cdr:sp>
    </cdr:grpSp>
  </cdr:relSizeAnchor>
  <cdr:relSizeAnchor xmlns:cdr="http://schemas.openxmlformats.org/drawingml/2006/chartDrawing">
    <cdr:from>
      <cdr:x>0.45578</cdr:x>
      <cdr:y>0.01391</cdr:y>
    </cdr:from>
    <cdr:to>
      <cdr:x>0.49652</cdr:x>
      <cdr:y>0.16594</cdr:y>
    </cdr:to>
    <cdr:cxnSp macro="">
      <cdr:nvCxnSpPr>
        <cdr:cNvPr id="7" name="直線矢印コネクタ 6">
          <a:extLst xmlns:a="http://schemas.openxmlformats.org/drawingml/2006/main">
            <a:ext uri="{FF2B5EF4-FFF2-40B4-BE49-F238E27FC236}">
              <a16:creationId xmlns:a16="http://schemas.microsoft.com/office/drawing/2014/main" id="{763255E3-100E-4A64-A6CC-AFA2E976A671}"/>
            </a:ext>
          </a:extLst>
        </cdr:cNvPr>
        <cdr:cNvCxnSpPr/>
      </cdr:nvCxnSpPr>
      <cdr:spPr>
        <a:xfrm xmlns:a="http://schemas.openxmlformats.org/drawingml/2006/main">
          <a:off x="3953282" y="24803"/>
          <a:ext cx="353377" cy="271005"/>
        </a:xfrm>
        <a:prstGeom xmlns:a="http://schemas.openxmlformats.org/drawingml/2006/main" prst="straightConnector1">
          <a:avLst/>
        </a:prstGeom>
        <a:ln xmlns:a="http://schemas.openxmlformats.org/drawingml/2006/main" w="28575">
          <a:solidFill>
            <a:srgbClr val="FF0000"/>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6.xml><?xml version="1.0" encoding="utf-8"?>
<c:userShapes xmlns:c="http://schemas.openxmlformats.org/drawingml/2006/chart">
  <cdr:relSizeAnchor xmlns:cdr="http://schemas.openxmlformats.org/drawingml/2006/chartDrawing">
    <cdr:from>
      <cdr:x>0.07541</cdr:x>
      <cdr:y>0</cdr:y>
    </cdr:from>
    <cdr:to>
      <cdr:x>0.20491</cdr:x>
      <cdr:y>0.10069</cdr:y>
    </cdr:to>
    <cdr:sp macro="" textlink="">
      <cdr:nvSpPr>
        <cdr:cNvPr id="3" name="テキスト ボックス 2"/>
        <cdr:cNvSpPr txBox="1"/>
      </cdr:nvSpPr>
      <cdr:spPr>
        <a:xfrm xmlns:a="http://schemas.openxmlformats.org/drawingml/2006/main">
          <a:off x="356851" y="0"/>
          <a:ext cx="612796" cy="27115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ja-JP" altLang="en-US" sz="800" dirty="0">
              <a:solidFill>
                <a:schemeClr val="tx1"/>
              </a:solidFill>
              <a:latin typeface="Meiryo UI" panose="020B0604030504040204" pitchFamily="50" charset="-128"/>
              <a:ea typeface="Meiryo UI" panose="020B0604030504040204" pitchFamily="50" charset="-128"/>
            </a:rPr>
            <a:t>（件）</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2949575" cy="498475"/>
          </a:xfrm>
          <a:prstGeom prst="rect">
            <a:avLst/>
          </a:prstGeom>
        </p:spPr>
        <p:txBody>
          <a:bodyPr vert="horz" lIns="91434" tIns="45717" rIns="91434" bIns="45717"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39" y="1"/>
            <a:ext cx="2949575" cy="498475"/>
          </a:xfrm>
          <a:prstGeom prst="rect">
            <a:avLst/>
          </a:prstGeom>
        </p:spPr>
        <p:txBody>
          <a:bodyPr vert="horz" lIns="91434" tIns="45717" rIns="91434" bIns="45717" rtlCol="0"/>
          <a:lstStyle>
            <a:lvl1pPr algn="r">
              <a:defRPr sz="1200"/>
            </a:lvl1pPr>
          </a:lstStyle>
          <a:p>
            <a:fld id="{6D610EFB-6326-49B0-A2D5-888D1AC6070A}" type="datetimeFigureOut">
              <a:rPr kumimoji="1" lang="ja-JP" altLang="en-US" smtClean="0"/>
              <a:t>2021/3/26</a:t>
            </a:fld>
            <a:endParaRPr kumimoji="1" lang="ja-JP" altLang="en-US"/>
          </a:p>
        </p:txBody>
      </p:sp>
      <p:sp>
        <p:nvSpPr>
          <p:cNvPr id="4" name="フッター プレースホルダー 3"/>
          <p:cNvSpPr>
            <a:spLocks noGrp="1"/>
          </p:cNvSpPr>
          <p:nvPr>
            <p:ph type="ftr" sz="quarter" idx="2"/>
          </p:nvPr>
        </p:nvSpPr>
        <p:spPr>
          <a:xfrm>
            <a:off x="1" y="9440864"/>
            <a:ext cx="2949575" cy="498475"/>
          </a:xfrm>
          <a:prstGeom prst="rect">
            <a:avLst/>
          </a:prstGeom>
        </p:spPr>
        <p:txBody>
          <a:bodyPr vert="horz" lIns="91434" tIns="45717" rIns="91434" bIns="45717"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39" y="9440864"/>
            <a:ext cx="2949575" cy="498475"/>
          </a:xfrm>
          <a:prstGeom prst="rect">
            <a:avLst/>
          </a:prstGeom>
        </p:spPr>
        <p:txBody>
          <a:bodyPr vert="horz" lIns="91434" tIns="45717" rIns="91434" bIns="45717" rtlCol="0" anchor="b"/>
          <a:lstStyle>
            <a:lvl1pPr algn="r">
              <a:defRPr sz="1200"/>
            </a:lvl1pPr>
          </a:lstStyle>
          <a:p>
            <a:fld id="{1FCB3690-E258-4DD3-B24C-69D1D30BFF3A}" type="slidenum">
              <a:rPr kumimoji="1" lang="ja-JP" altLang="en-US" smtClean="0"/>
              <a:t>‹#›</a:t>
            </a:fld>
            <a:endParaRPr kumimoji="1" lang="ja-JP" altLang="en-US"/>
          </a:p>
        </p:txBody>
      </p:sp>
    </p:spTree>
    <p:extLst>
      <p:ext uri="{BB962C8B-B14F-4D97-AF65-F5344CB8AC3E}">
        <p14:creationId xmlns:p14="http://schemas.microsoft.com/office/powerpoint/2010/main" val="26492551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0"/>
            <a:ext cx="2949575" cy="496888"/>
          </a:xfrm>
          <a:prstGeom prst="rect">
            <a:avLst/>
          </a:prstGeom>
        </p:spPr>
        <p:txBody>
          <a:bodyPr vert="horz" lIns="91427" tIns="45713" rIns="91427" bIns="45713"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40" y="0"/>
            <a:ext cx="2949575" cy="496888"/>
          </a:xfrm>
          <a:prstGeom prst="rect">
            <a:avLst/>
          </a:prstGeom>
        </p:spPr>
        <p:txBody>
          <a:bodyPr vert="horz" lIns="91427" tIns="45713" rIns="91427" bIns="45713" rtlCol="0"/>
          <a:lstStyle>
            <a:lvl1pPr algn="r">
              <a:defRPr sz="1200"/>
            </a:lvl1pPr>
          </a:lstStyle>
          <a:p>
            <a:fld id="{BEC7E683-BBDE-45AC-A4FF-3989F8F6A592}" type="datetimeFigureOut">
              <a:rPr kumimoji="1" lang="ja-JP" altLang="en-US" smtClean="0"/>
              <a:t>2021/3/26</a:t>
            </a:fld>
            <a:endParaRPr kumimoji="1" lang="ja-JP" altLang="en-US"/>
          </a:p>
        </p:txBody>
      </p:sp>
      <p:sp>
        <p:nvSpPr>
          <p:cNvPr id="4" name="スライド イメージ プレースホルダー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27" tIns="45713" rIns="91427" bIns="45713" rtlCol="0" anchor="ctr"/>
          <a:lstStyle/>
          <a:p>
            <a:endParaRPr lang="ja-JP" altLang="en-US"/>
          </a:p>
        </p:txBody>
      </p:sp>
      <p:sp>
        <p:nvSpPr>
          <p:cNvPr id="5" name="ノート プレースホルダー 4"/>
          <p:cNvSpPr>
            <a:spLocks noGrp="1"/>
          </p:cNvSpPr>
          <p:nvPr>
            <p:ph type="body" sz="quarter" idx="3"/>
          </p:nvPr>
        </p:nvSpPr>
        <p:spPr>
          <a:xfrm>
            <a:off x="681039" y="4721225"/>
            <a:ext cx="5445125" cy="4471988"/>
          </a:xfrm>
          <a:prstGeom prst="rect">
            <a:avLst/>
          </a:prstGeom>
        </p:spPr>
        <p:txBody>
          <a:bodyPr vert="horz" lIns="91427" tIns="45713" rIns="91427" bIns="45713"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2" y="9440865"/>
            <a:ext cx="2949575" cy="496887"/>
          </a:xfrm>
          <a:prstGeom prst="rect">
            <a:avLst/>
          </a:prstGeom>
        </p:spPr>
        <p:txBody>
          <a:bodyPr vert="horz" lIns="91427" tIns="45713" rIns="91427" bIns="45713"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40" y="9440865"/>
            <a:ext cx="2949575" cy="496887"/>
          </a:xfrm>
          <a:prstGeom prst="rect">
            <a:avLst/>
          </a:prstGeom>
        </p:spPr>
        <p:txBody>
          <a:bodyPr vert="horz" lIns="91427" tIns="45713" rIns="91427" bIns="45713" rtlCol="0" anchor="b"/>
          <a:lstStyle>
            <a:lvl1pPr algn="r">
              <a:defRPr sz="1200"/>
            </a:lvl1pPr>
          </a:lstStyle>
          <a:p>
            <a:fld id="{DE9D0732-3674-4A86-B757-2431B3921950}" type="slidenum">
              <a:rPr kumimoji="1" lang="ja-JP" altLang="en-US" smtClean="0"/>
              <a:t>‹#›</a:t>
            </a:fld>
            <a:endParaRPr kumimoji="1" lang="ja-JP" altLang="en-US"/>
          </a:p>
        </p:txBody>
      </p:sp>
    </p:spTree>
    <p:extLst>
      <p:ext uri="{BB962C8B-B14F-4D97-AF65-F5344CB8AC3E}">
        <p14:creationId xmlns:p14="http://schemas.microsoft.com/office/powerpoint/2010/main" val="5501468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9</a:t>
            </a:fld>
            <a:endParaRPr kumimoji="1" lang="ja-JP" altLang="en-US"/>
          </a:p>
        </p:txBody>
      </p:sp>
    </p:spTree>
    <p:extLst>
      <p:ext uri="{BB962C8B-B14F-4D97-AF65-F5344CB8AC3E}">
        <p14:creationId xmlns:p14="http://schemas.microsoft.com/office/powerpoint/2010/main" val="9811108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0" y="746125"/>
            <a:ext cx="496570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DE3736C-AECF-4117-8BB9-FCE8ED1F7533}" type="slidenum">
              <a:rPr kumimoji="1" lang="ja-JP" altLang="en-US" smtClean="0"/>
              <a:t>28</a:t>
            </a:fld>
            <a:endParaRPr kumimoji="1" lang="ja-JP" altLang="en-US"/>
          </a:p>
        </p:txBody>
      </p:sp>
    </p:spTree>
    <p:extLst>
      <p:ext uri="{BB962C8B-B14F-4D97-AF65-F5344CB8AC3E}">
        <p14:creationId xmlns:p14="http://schemas.microsoft.com/office/powerpoint/2010/main" val="39970796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0" y="746125"/>
            <a:ext cx="4965700" cy="3725863"/>
          </a:xfrm>
        </p:spPr>
      </p:sp>
      <p:sp>
        <p:nvSpPr>
          <p:cNvPr id="3" name="ノート プレースホルダー 2"/>
          <p:cNvSpPr>
            <a:spLocks noGrp="1"/>
          </p:cNvSpPr>
          <p:nvPr>
            <p:ph type="body" idx="1"/>
          </p:nvPr>
        </p:nvSpPr>
        <p:spPr/>
        <p:txBody>
          <a:bodyPr/>
          <a:lstStyle/>
          <a:p>
            <a:r>
              <a:rPr kumimoji="1" lang="ja-JP" altLang="en-US" dirty="0" smtClean="0"/>
              <a:t>■若年層（</a:t>
            </a:r>
            <a:r>
              <a:rPr kumimoji="1" lang="en-US" altLang="ja-JP" dirty="0" smtClean="0"/>
              <a:t>15</a:t>
            </a:r>
            <a:r>
              <a:rPr kumimoji="1" lang="ja-JP" altLang="en-US" dirty="0" smtClean="0"/>
              <a:t>～</a:t>
            </a:r>
            <a:r>
              <a:rPr kumimoji="1" lang="en-US" altLang="ja-JP" dirty="0" smtClean="0"/>
              <a:t>34</a:t>
            </a:r>
            <a:r>
              <a:rPr kumimoji="1" lang="ja-JP" altLang="en-US" dirty="0" smtClean="0"/>
              <a:t>歳）の就業率の推移、大学卒業後の進路データ更新</a:t>
            </a:r>
            <a:endParaRPr kumimoji="1" lang="ja-JP" altLang="en-US" dirty="0"/>
          </a:p>
        </p:txBody>
      </p:sp>
      <p:sp>
        <p:nvSpPr>
          <p:cNvPr id="4" name="スライド番号プレースホルダー 3"/>
          <p:cNvSpPr>
            <a:spLocks noGrp="1"/>
          </p:cNvSpPr>
          <p:nvPr>
            <p:ph type="sldNum" sz="quarter" idx="10"/>
          </p:nvPr>
        </p:nvSpPr>
        <p:spPr/>
        <p:txBody>
          <a:bodyPr/>
          <a:lstStyle/>
          <a:p>
            <a:fld id="{6DE3736C-AECF-4117-8BB9-FCE8ED1F7533}" type="slidenum">
              <a:rPr kumimoji="1" lang="ja-JP" altLang="en-US" smtClean="0"/>
              <a:t>29</a:t>
            </a:fld>
            <a:endParaRPr kumimoji="1" lang="ja-JP" altLang="en-US"/>
          </a:p>
        </p:txBody>
      </p:sp>
    </p:spTree>
    <p:extLst>
      <p:ext uri="{BB962C8B-B14F-4D97-AF65-F5344CB8AC3E}">
        <p14:creationId xmlns:p14="http://schemas.microsoft.com/office/powerpoint/2010/main" val="4091021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0" y="746125"/>
            <a:ext cx="496570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DE3736C-AECF-4117-8BB9-FCE8ED1F7533}" type="slidenum">
              <a:rPr kumimoji="1" lang="ja-JP" altLang="en-US" smtClean="0"/>
              <a:t>35</a:t>
            </a:fld>
            <a:endParaRPr kumimoji="1" lang="ja-JP" altLang="en-US"/>
          </a:p>
        </p:txBody>
      </p:sp>
    </p:spTree>
    <p:extLst>
      <p:ext uri="{BB962C8B-B14F-4D97-AF65-F5344CB8AC3E}">
        <p14:creationId xmlns:p14="http://schemas.microsoft.com/office/powerpoint/2010/main" val="2146796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37</a:t>
            </a:fld>
            <a:endParaRPr kumimoji="1" lang="ja-JP" altLang="en-US"/>
          </a:p>
        </p:txBody>
      </p:sp>
    </p:spTree>
    <p:extLst>
      <p:ext uri="{BB962C8B-B14F-4D97-AF65-F5344CB8AC3E}">
        <p14:creationId xmlns:p14="http://schemas.microsoft.com/office/powerpoint/2010/main" val="15493754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■令和元年中の刑法犯少年の検挙・補導人員データ更新</a:t>
            </a:r>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38</a:t>
            </a:fld>
            <a:endParaRPr kumimoji="1" lang="ja-JP" altLang="en-US"/>
          </a:p>
        </p:txBody>
      </p:sp>
    </p:spTree>
    <p:extLst>
      <p:ext uri="{BB962C8B-B14F-4D97-AF65-F5344CB8AC3E}">
        <p14:creationId xmlns:p14="http://schemas.microsoft.com/office/powerpoint/2010/main" val="790904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79450" y="811213"/>
            <a:ext cx="5399088" cy="4049712"/>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DE3736C-AECF-4117-8BB9-FCE8ED1F7533}" type="slidenum">
              <a:rPr kumimoji="1" lang="ja-JP" altLang="en-US" smtClean="0"/>
              <a:t>40</a:t>
            </a:fld>
            <a:endParaRPr kumimoji="1" lang="ja-JP" altLang="en-US"/>
          </a:p>
        </p:txBody>
      </p:sp>
    </p:spTree>
    <p:extLst>
      <p:ext uri="{BB962C8B-B14F-4D97-AF65-F5344CB8AC3E}">
        <p14:creationId xmlns:p14="http://schemas.microsoft.com/office/powerpoint/2010/main" val="25146926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0" y="746125"/>
            <a:ext cx="496570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DE3736C-AECF-4117-8BB9-FCE8ED1F7533}" type="slidenum">
              <a:rPr kumimoji="1" lang="ja-JP" altLang="en-US" smtClean="0"/>
              <a:t>41</a:t>
            </a:fld>
            <a:endParaRPr kumimoji="1" lang="ja-JP" altLang="en-US"/>
          </a:p>
        </p:txBody>
      </p:sp>
    </p:spTree>
    <p:extLst>
      <p:ext uri="{BB962C8B-B14F-4D97-AF65-F5344CB8AC3E}">
        <p14:creationId xmlns:p14="http://schemas.microsoft.com/office/powerpoint/2010/main" val="35915352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■特定健診受診率データ更新</a:t>
            </a:r>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42</a:t>
            </a:fld>
            <a:endParaRPr kumimoji="1" lang="ja-JP" altLang="en-US"/>
          </a:p>
        </p:txBody>
      </p:sp>
    </p:spTree>
    <p:extLst>
      <p:ext uri="{BB962C8B-B14F-4D97-AF65-F5344CB8AC3E}">
        <p14:creationId xmlns:p14="http://schemas.microsoft.com/office/powerpoint/2010/main" val="17437807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44</a:t>
            </a:fld>
            <a:endParaRPr kumimoji="1" lang="ja-JP" altLang="en-US"/>
          </a:p>
        </p:txBody>
      </p:sp>
    </p:spTree>
    <p:extLst>
      <p:ext uri="{BB962C8B-B14F-4D97-AF65-F5344CB8AC3E}">
        <p14:creationId xmlns:p14="http://schemas.microsoft.com/office/powerpoint/2010/main" val="37333662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0" y="746125"/>
            <a:ext cx="496570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DE3736C-AECF-4117-8BB9-FCE8ED1F7533}" type="slidenum">
              <a:rPr kumimoji="1" lang="ja-JP" altLang="en-US" smtClean="0"/>
              <a:t>48</a:t>
            </a:fld>
            <a:endParaRPr kumimoji="1" lang="ja-JP" altLang="en-US"/>
          </a:p>
        </p:txBody>
      </p:sp>
    </p:spTree>
    <p:extLst>
      <p:ext uri="{BB962C8B-B14F-4D97-AF65-F5344CB8AC3E}">
        <p14:creationId xmlns:p14="http://schemas.microsoft.com/office/powerpoint/2010/main" val="418439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10</a:t>
            </a:fld>
            <a:endParaRPr kumimoji="1" lang="ja-JP" altLang="en-US"/>
          </a:p>
        </p:txBody>
      </p:sp>
    </p:spTree>
    <p:extLst>
      <p:ext uri="{BB962C8B-B14F-4D97-AF65-F5344CB8AC3E}">
        <p14:creationId xmlns:p14="http://schemas.microsoft.com/office/powerpoint/2010/main" val="876398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■特殊詐欺、性犯罪の認知件数データ更新</a:t>
            </a:r>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49</a:t>
            </a:fld>
            <a:endParaRPr kumimoji="1" lang="ja-JP" altLang="en-US"/>
          </a:p>
        </p:txBody>
      </p:sp>
    </p:spTree>
    <p:extLst>
      <p:ext uri="{BB962C8B-B14F-4D97-AF65-F5344CB8AC3E}">
        <p14:creationId xmlns:p14="http://schemas.microsoft.com/office/powerpoint/2010/main" val="37569057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0" y="746125"/>
            <a:ext cx="496570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51</a:t>
            </a:fld>
            <a:endParaRPr kumimoji="1" lang="ja-JP" altLang="en-US"/>
          </a:p>
        </p:txBody>
      </p:sp>
    </p:spTree>
    <p:extLst>
      <p:ext uri="{BB962C8B-B14F-4D97-AF65-F5344CB8AC3E}">
        <p14:creationId xmlns:p14="http://schemas.microsoft.com/office/powerpoint/2010/main" val="19464485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0" y="746125"/>
            <a:ext cx="496570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DE3736C-AECF-4117-8BB9-FCE8ED1F7533}" type="slidenum">
              <a:rPr kumimoji="1" lang="ja-JP" altLang="en-US" smtClean="0"/>
              <a:t>53</a:t>
            </a:fld>
            <a:endParaRPr kumimoji="1" lang="ja-JP" altLang="en-US"/>
          </a:p>
        </p:txBody>
      </p:sp>
    </p:spTree>
    <p:extLst>
      <p:ext uri="{BB962C8B-B14F-4D97-AF65-F5344CB8AC3E}">
        <p14:creationId xmlns:p14="http://schemas.microsoft.com/office/powerpoint/2010/main" val="24810463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54</a:t>
            </a:fld>
            <a:endParaRPr kumimoji="1" lang="ja-JP" altLang="en-US"/>
          </a:p>
        </p:txBody>
      </p:sp>
    </p:spTree>
    <p:extLst>
      <p:ext uri="{BB962C8B-B14F-4D97-AF65-F5344CB8AC3E}">
        <p14:creationId xmlns:p14="http://schemas.microsoft.com/office/powerpoint/2010/main" val="25135238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■海外進出企業数の推移データ更新</a:t>
            </a:r>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55</a:t>
            </a:fld>
            <a:endParaRPr kumimoji="1" lang="ja-JP" altLang="en-US"/>
          </a:p>
        </p:txBody>
      </p:sp>
    </p:spTree>
    <p:extLst>
      <p:ext uri="{BB962C8B-B14F-4D97-AF65-F5344CB8AC3E}">
        <p14:creationId xmlns:p14="http://schemas.microsoft.com/office/powerpoint/2010/main" val="41268408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59</a:t>
            </a:fld>
            <a:endParaRPr kumimoji="1" lang="ja-JP" altLang="en-US"/>
          </a:p>
        </p:txBody>
      </p:sp>
    </p:spTree>
    <p:extLst>
      <p:ext uri="{BB962C8B-B14F-4D97-AF65-F5344CB8AC3E}">
        <p14:creationId xmlns:p14="http://schemas.microsoft.com/office/powerpoint/2010/main" val="37356635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49288" y="800100"/>
            <a:ext cx="5322887" cy="39925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E3736C-AECF-4117-8BB9-FCE8ED1F753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4113293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65</a:t>
            </a:fld>
            <a:endParaRPr kumimoji="1" lang="ja-JP" altLang="en-US"/>
          </a:p>
        </p:txBody>
      </p:sp>
    </p:spTree>
    <p:extLst>
      <p:ext uri="{BB962C8B-B14F-4D97-AF65-F5344CB8AC3E}">
        <p14:creationId xmlns:p14="http://schemas.microsoft.com/office/powerpoint/2010/main" val="15841733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0" y="746125"/>
            <a:ext cx="496570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DE3736C-AECF-4117-8BB9-FCE8ED1F7533}" type="slidenum">
              <a:rPr kumimoji="1" lang="ja-JP" altLang="en-US" smtClean="0"/>
              <a:t>66</a:t>
            </a:fld>
            <a:endParaRPr kumimoji="1" lang="ja-JP" altLang="en-US"/>
          </a:p>
        </p:txBody>
      </p:sp>
    </p:spTree>
    <p:extLst>
      <p:ext uri="{BB962C8B-B14F-4D97-AF65-F5344CB8AC3E}">
        <p14:creationId xmlns:p14="http://schemas.microsoft.com/office/powerpoint/2010/main" val="16884376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■世界の都市総合ランキング更新</a:t>
            </a:r>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67</a:t>
            </a:fld>
            <a:endParaRPr kumimoji="1" lang="ja-JP" altLang="en-US"/>
          </a:p>
        </p:txBody>
      </p:sp>
    </p:spTree>
    <p:extLst>
      <p:ext uri="{BB962C8B-B14F-4D97-AF65-F5344CB8AC3E}">
        <p14:creationId xmlns:p14="http://schemas.microsoft.com/office/powerpoint/2010/main" val="33877403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■「転出入の状況」図更新</a:t>
            </a:r>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12</a:t>
            </a:fld>
            <a:endParaRPr kumimoji="1" lang="ja-JP" altLang="en-US"/>
          </a:p>
        </p:txBody>
      </p:sp>
    </p:spTree>
    <p:extLst>
      <p:ext uri="{BB962C8B-B14F-4D97-AF65-F5344CB8AC3E}">
        <p14:creationId xmlns:p14="http://schemas.microsoft.com/office/powerpoint/2010/main" val="6459462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■外国人訪問者数の推移、国別訪問者数の割合のデータ更新</a:t>
            </a:r>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15</a:t>
            </a:fld>
            <a:endParaRPr kumimoji="1" lang="ja-JP" altLang="en-US"/>
          </a:p>
        </p:txBody>
      </p:sp>
    </p:spTree>
    <p:extLst>
      <p:ext uri="{BB962C8B-B14F-4D97-AF65-F5344CB8AC3E}">
        <p14:creationId xmlns:p14="http://schemas.microsoft.com/office/powerpoint/2010/main" val="13141181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E9D0732-3674-4A86-B757-2431B3921950}" type="slidenum">
              <a:rPr kumimoji="1" lang="ja-JP" altLang="en-US" smtClean="0"/>
              <a:t>16</a:t>
            </a:fld>
            <a:endParaRPr kumimoji="1" lang="ja-JP" altLang="en-US"/>
          </a:p>
        </p:txBody>
      </p:sp>
    </p:spTree>
    <p:extLst>
      <p:ext uri="{BB962C8B-B14F-4D97-AF65-F5344CB8AC3E}">
        <p14:creationId xmlns:p14="http://schemas.microsoft.com/office/powerpoint/2010/main" val="1437928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18</a:t>
            </a:fld>
            <a:endParaRPr kumimoji="1" lang="ja-JP" altLang="en-US"/>
          </a:p>
        </p:txBody>
      </p:sp>
    </p:spTree>
    <p:extLst>
      <p:ext uri="{BB962C8B-B14F-4D97-AF65-F5344CB8AC3E}">
        <p14:creationId xmlns:p14="http://schemas.microsoft.com/office/powerpoint/2010/main" val="17917193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20</a:t>
            </a:fld>
            <a:endParaRPr kumimoji="1" lang="ja-JP" altLang="en-US"/>
          </a:p>
        </p:txBody>
      </p:sp>
    </p:spTree>
    <p:extLst>
      <p:ext uri="{BB962C8B-B14F-4D97-AF65-F5344CB8AC3E}">
        <p14:creationId xmlns:p14="http://schemas.microsoft.com/office/powerpoint/2010/main" val="12196550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914344">
              <a:defRPr/>
            </a:pPr>
            <a:fld id="{DE9D0732-3674-4A86-B757-2431B3921950}" type="slidenum">
              <a:rPr lang="ja-JP" altLang="en-US">
                <a:solidFill>
                  <a:prstClr val="black"/>
                </a:solidFill>
                <a:latin typeface="Calibri"/>
                <a:ea typeface="ＭＳ Ｐゴシック" panose="020B0600070205080204" pitchFamily="50" charset="-128"/>
              </a:rPr>
              <a:pPr defTabSz="914344">
                <a:defRPr/>
              </a:pPr>
              <a:t>23</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27153597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27</a:t>
            </a:fld>
            <a:endParaRPr kumimoji="1" lang="ja-JP" altLang="en-US"/>
          </a:p>
        </p:txBody>
      </p:sp>
    </p:spTree>
    <p:extLst>
      <p:ext uri="{BB962C8B-B14F-4D97-AF65-F5344CB8AC3E}">
        <p14:creationId xmlns:p14="http://schemas.microsoft.com/office/powerpoint/2010/main" val="5867452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33"/>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6494B8EB-C3A8-4739-AC15-0DB8D7D02E21}" type="datetimeFigureOut">
              <a:rPr kumimoji="1" lang="ja-JP" altLang="en-US" smtClean="0"/>
              <a:t>2021/3/26</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22639761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6494B8EB-C3A8-4739-AC15-0DB8D7D02E21}" type="datetimeFigureOut">
              <a:rPr kumimoji="1" lang="ja-JP" altLang="en-US" smtClean="0"/>
              <a:t>2021/3/26</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2244363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9"/>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9"/>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6494B8EB-C3A8-4739-AC15-0DB8D7D02E21}" type="datetimeFigureOut">
              <a:rPr kumimoji="1" lang="ja-JP" altLang="en-US" smtClean="0"/>
              <a:t>2021/3/26</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3354139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6494B8EB-C3A8-4739-AC15-0DB8D7D02E21}" type="datetimeFigureOut">
              <a:rPr kumimoji="1" lang="ja-JP" altLang="en-US" smtClean="0"/>
              <a:t>2021/3/26</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25500837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8"/>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6494B8EB-C3A8-4739-AC15-0DB8D7D02E21}" type="datetimeFigureOut">
              <a:rPr kumimoji="1" lang="ja-JP" altLang="en-US" smtClean="0"/>
              <a:t>2021/3/26</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2446625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6494B8EB-C3A8-4739-AC15-0DB8D7D02E21}" type="datetimeFigureOut">
              <a:rPr kumimoji="1" lang="ja-JP" altLang="en-US" smtClean="0"/>
              <a:t>2021/3/26</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155495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6494B8EB-C3A8-4739-AC15-0DB8D7D02E21}" type="datetimeFigureOut">
              <a:rPr kumimoji="1" lang="ja-JP" altLang="en-US" smtClean="0"/>
              <a:t>2021/3/26</a:t>
            </a:fld>
            <a:endParaRPr kumimoji="1" lang="ja-JP" altLang="en-US" dirty="0"/>
          </a:p>
        </p:txBody>
      </p:sp>
      <p:sp>
        <p:nvSpPr>
          <p:cNvPr id="8" name="フッター プレースホルダー 7"/>
          <p:cNvSpPr>
            <a:spLocks noGrp="1"/>
          </p:cNvSpPr>
          <p:nvPr>
            <p:ph type="ftr" sz="quarter" idx="11"/>
          </p:nvPr>
        </p:nvSpPr>
        <p:spPr/>
        <p:txBody>
          <a:bodyPr/>
          <a:lstStyle/>
          <a:p>
            <a:endParaRPr kumimoji="1" lang="ja-JP" altLang="en-US" dirty="0"/>
          </a:p>
        </p:txBody>
      </p:sp>
      <p:sp>
        <p:nvSpPr>
          <p:cNvPr id="9" name="スライド番号プレースホルダー 8"/>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1915690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6494B8EB-C3A8-4739-AC15-0DB8D7D02E21}" type="datetimeFigureOut">
              <a:rPr kumimoji="1" lang="ja-JP" altLang="en-US" smtClean="0"/>
              <a:t>2021/3/26</a:t>
            </a:fld>
            <a:endParaRPr kumimoji="1" lang="ja-JP" altLang="en-US" dirty="0"/>
          </a:p>
        </p:txBody>
      </p:sp>
      <p:sp>
        <p:nvSpPr>
          <p:cNvPr id="4" name="フッター プレースホルダー 3"/>
          <p:cNvSpPr>
            <a:spLocks noGrp="1"/>
          </p:cNvSpPr>
          <p:nvPr>
            <p:ph type="ftr" sz="quarter" idx="11"/>
          </p:nvPr>
        </p:nvSpPr>
        <p:spPr/>
        <p:txBody>
          <a:bodyPr/>
          <a:lstStyle/>
          <a:p>
            <a:endParaRPr kumimoji="1" lang="ja-JP" altLang="en-US" dirty="0"/>
          </a:p>
        </p:txBody>
      </p:sp>
      <p:sp>
        <p:nvSpPr>
          <p:cNvPr id="5" name="スライド番号プレースホルダー 4"/>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3365548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6494B8EB-C3A8-4739-AC15-0DB8D7D02E21}" type="datetimeFigureOut">
              <a:rPr kumimoji="1" lang="ja-JP" altLang="en-US" smtClean="0"/>
              <a:t>2021/3/26</a:t>
            </a:fld>
            <a:endParaRPr kumimoji="1" lang="ja-JP" altLang="en-US" dirty="0"/>
          </a:p>
        </p:txBody>
      </p:sp>
      <p:sp>
        <p:nvSpPr>
          <p:cNvPr id="3" name="フッター プレースホルダー 2"/>
          <p:cNvSpPr>
            <a:spLocks noGrp="1"/>
          </p:cNvSpPr>
          <p:nvPr>
            <p:ph type="ftr" sz="quarter" idx="11"/>
          </p:nvPr>
        </p:nvSpPr>
        <p:spPr/>
        <p:txBody>
          <a:bodyPr/>
          <a:lstStyle/>
          <a:p>
            <a:endParaRPr kumimoji="1" lang="ja-JP" altLang="en-US" dirty="0"/>
          </a:p>
        </p:txBody>
      </p:sp>
      <p:sp>
        <p:nvSpPr>
          <p:cNvPr id="4" name="スライド番号プレースホルダー 3"/>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3145780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6494B8EB-C3A8-4739-AC15-0DB8D7D02E21}" type="datetimeFigureOut">
              <a:rPr kumimoji="1" lang="ja-JP" altLang="en-US" smtClean="0"/>
              <a:t>2021/3/26</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1830995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dirty="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6494B8EB-C3A8-4739-AC15-0DB8D7D02E21}" type="datetimeFigureOut">
              <a:rPr kumimoji="1" lang="ja-JP" altLang="en-US" smtClean="0"/>
              <a:t>2021/3/26</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28625210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94B8EB-C3A8-4739-AC15-0DB8D7D02E21}" type="datetimeFigureOut">
              <a:rPr kumimoji="1" lang="ja-JP" altLang="en-US" smtClean="0"/>
              <a:t>2021/3/26</a:t>
            </a:fld>
            <a:endParaRPr kumimoji="1" lang="ja-JP" altLang="en-US" dirty="0"/>
          </a:p>
        </p:txBody>
      </p:sp>
      <p:sp>
        <p:nvSpPr>
          <p:cNvPr id="5" name="フッター プレースホルダー 4"/>
          <p:cNvSpPr>
            <a:spLocks noGrp="1"/>
          </p:cNvSpPr>
          <p:nvPr>
            <p:ph type="ftr" sz="quarter" idx="3"/>
          </p:nvPr>
        </p:nvSpPr>
        <p:spPr>
          <a:xfrm>
            <a:off x="3124200" y="635635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sp>
        <p:nvSpPr>
          <p:cNvPr id="6" name="スライド番号プレースホルダー 5"/>
          <p:cNvSpPr>
            <a:spLocks noGrp="1"/>
          </p:cNvSpPr>
          <p:nvPr>
            <p:ph type="sldNum" sz="quarter" idx="4"/>
          </p:nvPr>
        </p:nvSpPr>
        <p:spPr>
          <a:xfrm>
            <a:off x="6553200" y="635635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39874183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chart" Target="../charts/chart1.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5.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4.png"/><Relationship Id="rId2" Type="http://schemas.openxmlformats.org/officeDocument/2006/relationships/image" Target="../media/image19.png"/><Relationship Id="rId16" Type="http://schemas.openxmlformats.org/officeDocument/2006/relationships/image" Target="../media/image33.png"/><Relationship Id="rId20"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19" Type="http://schemas.openxmlformats.org/officeDocument/2006/relationships/image" Target="../media/image36.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24.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36.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chart" Target="../charts/chart3.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chart" Target="../charts/char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24.png"/><Relationship Id="rId4" Type="http://schemas.openxmlformats.org/officeDocument/2006/relationships/image" Target="../media/image2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chart" Target="../charts/chart6.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chart" Target="../charts/chart8.xml"/><Relationship Id="rId4" Type="http://schemas.openxmlformats.org/officeDocument/2006/relationships/chart" Target="../charts/char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51.emf"/><Relationship Id="rId13" Type="http://schemas.openxmlformats.org/officeDocument/2006/relationships/oleObject" Target="../embeddings/oleObject6.bin"/><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53.e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50.emf"/><Relationship Id="rId11" Type="http://schemas.openxmlformats.org/officeDocument/2006/relationships/oleObject" Target="../embeddings/oleObject5.bin"/><Relationship Id="rId5" Type="http://schemas.openxmlformats.org/officeDocument/2006/relationships/oleObject" Target="../embeddings/oleObject2.bin"/><Relationship Id="rId10" Type="http://schemas.openxmlformats.org/officeDocument/2006/relationships/image" Target="../media/image52.emf"/><Relationship Id="rId4" Type="http://schemas.openxmlformats.org/officeDocument/2006/relationships/image" Target="../media/image49.emf"/><Relationship Id="rId9" Type="http://schemas.openxmlformats.org/officeDocument/2006/relationships/oleObject" Target="../embeddings/oleObject4.bin"/><Relationship Id="rId14" Type="http://schemas.openxmlformats.org/officeDocument/2006/relationships/image" Target="../media/image54.emf"/></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2.png"/><Relationship Id="rId7"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8.png"/><Relationship Id="rId10" Type="http://schemas.openxmlformats.org/officeDocument/2006/relationships/image" Target="../media/image36.png"/><Relationship Id="rId4" Type="http://schemas.openxmlformats.org/officeDocument/2006/relationships/image" Target="../media/image24.png"/><Relationship Id="rId9" Type="http://schemas.openxmlformats.org/officeDocument/2006/relationships/image" Target="../media/image29.png"/></Relationships>
</file>

<file path=ppt/slides/_rels/slide43.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chart" Target="../charts/chart1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2.png"/><Relationship Id="rId7" Type="http://schemas.openxmlformats.org/officeDocument/2006/relationships/image" Target="../media/image32.png"/><Relationship Id="rId12"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6.png"/><Relationship Id="rId5" Type="http://schemas.openxmlformats.org/officeDocument/2006/relationships/image" Target="../media/image29.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chart" Target="../charts/chart12.xml"/></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9.emf"/></Relationships>
</file>

<file path=ppt/slides/_rels/slide52.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1.png"/><Relationship Id="rId7"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3.png"/><Relationship Id="rId5" Type="http://schemas.openxmlformats.org/officeDocument/2006/relationships/image" Target="../media/image29.png"/><Relationship Id="rId10" Type="http://schemas.openxmlformats.org/officeDocument/2006/relationships/image" Target="../media/image36.png"/><Relationship Id="rId4" Type="http://schemas.openxmlformats.org/officeDocument/2006/relationships/image" Target="../media/image28.png"/><Relationship Id="rId9" Type="http://schemas.openxmlformats.org/officeDocument/2006/relationships/image" Target="../media/image34.png"/></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56.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chart" Target="../charts/chart1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63.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image" Target="../media/image73.jpeg"/><Relationship Id="rId1" Type="http://schemas.openxmlformats.org/officeDocument/2006/relationships/slideLayout" Target="../slideLayouts/slideLayout7.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png"/><Relationship Id="rId9" Type="http://schemas.openxmlformats.org/officeDocument/2006/relationships/image" Target="../media/image8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5.png"/><Relationship Id="rId2" Type="http://schemas.openxmlformats.org/officeDocument/2006/relationships/image" Target="../media/image81.jpe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84.png"/><Relationship Id="rId4" Type="http://schemas.openxmlformats.org/officeDocument/2006/relationships/image" Target="../media/image83.jpeg"/></Relationships>
</file>

<file path=ppt/slides/_rels/slide6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6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1.png"/><Relationship Id="rId4" Type="http://schemas.openxmlformats.org/officeDocument/2006/relationships/image" Target="../media/image30.png"/><Relationship Id="rId9" Type="http://schemas.openxmlformats.org/officeDocument/2006/relationships/image" Target="../media/image26.png"/></Relationships>
</file>

<file path=ppt/slides/_rels/slide68.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90.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 Id="rId5" Type="http://schemas.openxmlformats.org/officeDocument/2006/relationships/chart" Target="../charts/chart17.xml"/><Relationship Id="rId4" Type="http://schemas.openxmlformats.org/officeDocument/2006/relationships/image" Target="../media/image93.emf"/></Relationships>
</file>

<file path=ppt/slides/_rels/slide74.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image" Target="../media/image95.jpeg"/><Relationship Id="rId7" Type="http://schemas.openxmlformats.org/officeDocument/2006/relationships/image" Target="../media/image99.jpeg"/><Relationship Id="rId2" Type="http://schemas.openxmlformats.org/officeDocument/2006/relationships/image" Target="../media/image94.jpeg"/><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97.jpeg"/><Relationship Id="rId10" Type="http://schemas.openxmlformats.org/officeDocument/2006/relationships/image" Target="../media/image102.jpeg"/><Relationship Id="rId4" Type="http://schemas.openxmlformats.org/officeDocument/2006/relationships/image" Target="../media/image96.jpeg"/><Relationship Id="rId9" Type="http://schemas.openxmlformats.org/officeDocument/2006/relationships/image" Target="../media/image101.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251520" y="2146246"/>
            <a:ext cx="8352928" cy="1046440"/>
          </a:xfrm>
          <a:prstGeom prst="rect">
            <a:avLst/>
          </a:prstGeom>
        </p:spPr>
        <p:txBody>
          <a:bodyPr wrap="square">
            <a:spAutoFit/>
          </a:bodyPr>
          <a:lstStyle/>
          <a:p>
            <a:pPr algn="ctr"/>
            <a:r>
              <a:rPr lang="ja-JP" altLang="en-US" sz="2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第</a:t>
            </a:r>
            <a:r>
              <a:rPr lang="en-US" altLang="ja-JP" sz="2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2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期大阪府まち・ひと・しごと創生総合戦略</a:t>
            </a:r>
            <a:endParaRPr lang="en-US" altLang="ja-JP" sz="2800" dirty="0">
              <a:latin typeface="Meiryo UI" panose="020B0604030504040204" pitchFamily="50" charset="-128"/>
              <a:ea typeface="Meiryo UI" panose="020B0604030504040204" pitchFamily="50" charset="-128"/>
              <a:cs typeface="Meiryo UI" panose="020B0604030504040204" pitchFamily="50" charset="-128"/>
            </a:endParaRPr>
          </a:p>
          <a:p>
            <a:pPr algn="ctr">
              <a:tabLst>
                <a:tab pos="266700" algn="l"/>
              </a:tabLst>
            </a:pP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tabLst>
                <a:tab pos="266700" algn="l"/>
              </a:tabLst>
            </a:pPr>
            <a:r>
              <a:rPr lang="ja-JP" altLang="en-US" sz="2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まち・ひと・しごとの好循環の確立をめざして ～</a:t>
            </a:r>
          </a:p>
        </p:txBody>
      </p:sp>
      <p:cxnSp>
        <p:nvCxnSpPr>
          <p:cNvPr id="5" name="直線コネクタ 4"/>
          <p:cNvCxnSpPr/>
          <p:nvPr/>
        </p:nvCxnSpPr>
        <p:spPr>
          <a:xfrm>
            <a:off x="899592" y="3284984"/>
            <a:ext cx="7344816" cy="0"/>
          </a:xfrm>
          <a:prstGeom prst="line">
            <a:avLst/>
          </a:prstGeom>
        </p:spPr>
        <p:style>
          <a:lnRef idx="3">
            <a:schemeClr val="accent1"/>
          </a:lnRef>
          <a:fillRef idx="0">
            <a:schemeClr val="accent1"/>
          </a:fillRef>
          <a:effectRef idx="2">
            <a:schemeClr val="accent1"/>
          </a:effectRef>
          <a:fontRef idx="minor">
            <a:schemeClr val="tx1"/>
          </a:fontRef>
        </p:style>
      </p:cxnSp>
      <p:sp>
        <p:nvSpPr>
          <p:cNvPr id="7" name="正方形/長方形 6"/>
          <p:cNvSpPr/>
          <p:nvPr/>
        </p:nvSpPr>
        <p:spPr>
          <a:xfrm>
            <a:off x="1835695" y="4653135"/>
            <a:ext cx="5544616" cy="1361911"/>
          </a:xfrm>
          <a:prstGeom prst="rect">
            <a:avLst/>
          </a:prstGeom>
        </p:spPr>
        <p:txBody>
          <a:bodyPr wrap="square">
            <a:spAutoFit/>
          </a:bodyPr>
          <a:lstStyle/>
          <a:p>
            <a:pPr algn="ctr">
              <a:lnSpc>
                <a:spcPts val="3300"/>
              </a:lnSpc>
            </a:pPr>
            <a:r>
              <a:rPr lang="en-US" altLang="ja-JP" sz="2000" dirty="0">
                <a:latin typeface="Meiryo UI" panose="020B0604030504040204" pitchFamily="50" charset="-128"/>
                <a:ea typeface="Meiryo UI" panose="020B0604030504040204" pitchFamily="50" charset="-128"/>
                <a:cs typeface="Meiryo UI" panose="020B0604030504040204" pitchFamily="50" charset="-128"/>
              </a:rPr>
              <a:t>2020</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年（令和２年）</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3 </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月策定</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p>
            <a:pPr algn="ctr">
              <a:lnSpc>
                <a:spcPts val="3300"/>
              </a:lnSpc>
            </a:pPr>
            <a:r>
              <a:rPr lang="ja-JP" altLang="en-US" sz="2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20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20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sz="2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令和</a:t>
            </a:r>
            <a:r>
              <a:rPr lang="ja-JP" altLang="en-US" sz="20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３</a:t>
            </a:r>
            <a:r>
              <a:rPr lang="ja-JP" altLang="en-US" sz="2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sz="20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３</a:t>
            </a:r>
            <a:r>
              <a:rPr lang="ja-JP" altLang="en-US" sz="2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月</a:t>
            </a:r>
            <a:r>
              <a:rPr lang="ja-JP" altLang="en-US" sz="20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改訂版）</a:t>
            </a:r>
            <a:endParaRPr lang="en-US" altLang="ja-JP" sz="20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3300"/>
              </a:lnSpc>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大　阪　府</a:t>
            </a:r>
          </a:p>
        </p:txBody>
      </p:sp>
      <p:sp>
        <p:nvSpPr>
          <p:cNvPr id="6" name="正方形/長方形 5"/>
          <p:cNvSpPr/>
          <p:nvPr/>
        </p:nvSpPr>
        <p:spPr>
          <a:xfrm>
            <a:off x="7839980" y="83106"/>
            <a:ext cx="1133475" cy="65722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Aft>
                <a:spcPts val="0"/>
              </a:spcAft>
            </a:pPr>
            <a:r>
              <a:rPr kumimoji="1" lang="ja-JP" sz="1400" dirty="0">
                <a:solidFill>
                  <a:srgbClr val="000000"/>
                </a:solidFill>
                <a:effectLst/>
                <a:latin typeface="ＭＳ Ｐゴシック" panose="020B0600070205080204" pitchFamily="50" charset="-128"/>
                <a:ea typeface="Meiryo UI" panose="020B0604030504040204" pitchFamily="50" charset="-128"/>
                <a:cs typeface="Times New Roman" panose="02020603050405020304" pitchFamily="18" charset="0"/>
              </a:rPr>
              <a:t>資料</a:t>
            </a:r>
            <a:r>
              <a:rPr lang="ja-JP" altLang="en-US" sz="1400" dirty="0">
                <a:solidFill>
                  <a:srgbClr val="000000"/>
                </a:solidFill>
                <a:latin typeface="ＭＳ Ｐゴシック" panose="020B0600070205080204" pitchFamily="50" charset="-128"/>
                <a:ea typeface="Meiryo UI" panose="020B0604030504040204" pitchFamily="50" charset="-128"/>
                <a:cs typeface="Times New Roman" panose="02020603050405020304" pitchFamily="18" charset="0"/>
              </a:rPr>
              <a:t>１</a:t>
            </a:r>
            <a:r>
              <a:rPr kumimoji="1" lang="ja-JP" altLang="en-US" sz="1400" dirty="0">
                <a:solidFill>
                  <a:srgbClr val="000000"/>
                </a:solidFill>
                <a:effectLst/>
                <a:latin typeface="ＭＳ Ｐゴシック" panose="020B0600070205080204" pitchFamily="50" charset="-128"/>
                <a:ea typeface="Meiryo UI" panose="020B0604030504040204" pitchFamily="50" charset="-128"/>
                <a:cs typeface="Times New Roman" panose="02020603050405020304" pitchFamily="18" charset="0"/>
              </a:rPr>
              <a:t>－２</a:t>
            </a:r>
            <a:endParaRPr lang="ja-JP" sz="12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Tree>
    <p:extLst>
      <p:ext uri="{BB962C8B-B14F-4D97-AF65-F5344CB8AC3E}">
        <p14:creationId xmlns:p14="http://schemas.microsoft.com/office/powerpoint/2010/main" val="21066333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179512" y="-44234"/>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１．基本方針</a:t>
            </a:r>
          </a:p>
        </p:txBody>
      </p:sp>
      <p:grpSp>
        <p:nvGrpSpPr>
          <p:cNvPr id="13" name="グループ化 12"/>
          <p:cNvGrpSpPr/>
          <p:nvPr/>
        </p:nvGrpSpPr>
        <p:grpSpPr>
          <a:xfrm>
            <a:off x="22225" y="655208"/>
            <a:ext cx="9134470" cy="6063573"/>
            <a:chOff x="22225" y="525695"/>
            <a:chExt cx="9134470" cy="6063573"/>
          </a:xfrm>
        </p:grpSpPr>
        <p:grpSp>
          <p:nvGrpSpPr>
            <p:cNvPr id="11" name="グループ化 10"/>
            <p:cNvGrpSpPr/>
            <p:nvPr/>
          </p:nvGrpSpPr>
          <p:grpSpPr>
            <a:xfrm>
              <a:off x="47527" y="525695"/>
              <a:ext cx="9109168" cy="6037763"/>
              <a:chOff x="47527" y="525695"/>
              <a:chExt cx="9109168" cy="6037763"/>
            </a:xfrm>
          </p:grpSpPr>
          <p:sp>
            <p:nvSpPr>
              <p:cNvPr id="4" name="正方形/長方形 3"/>
              <p:cNvSpPr/>
              <p:nvPr/>
            </p:nvSpPr>
            <p:spPr>
              <a:xfrm>
                <a:off x="9031407" y="6417201"/>
                <a:ext cx="125288" cy="146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47527" y="525695"/>
                <a:ext cx="9033073"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2" name="正方形/長方形 11"/>
            <p:cNvSpPr/>
            <p:nvPr/>
          </p:nvSpPr>
          <p:spPr>
            <a:xfrm>
              <a:off x="22225" y="548680"/>
              <a:ext cx="47527" cy="6040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 name="正方形/長方形 5"/>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9</a:t>
            </a:fld>
            <a:endParaRPr lang="ja-JP" altLang="en-US" dirty="0">
              <a:solidFill>
                <a:prstClr val="black"/>
              </a:solidFill>
            </a:endParaRPr>
          </a:p>
        </p:txBody>
      </p:sp>
      <p:cxnSp>
        <p:nvCxnSpPr>
          <p:cNvPr id="16" name="直線コネクタ 15"/>
          <p:cNvCxnSpPr/>
          <p:nvPr/>
        </p:nvCxnSpPr>
        <p:spPr>
          <a:xfrm>
            <a:off x="179516" y="29866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7" name="正方形/長方形 16"/>
          <p:cNvSpPr/>
          <p:nvPr/>
        </p:nvSpPr>
        <p:spPr>
          <a:xfrm>
            <a:off x="179512" y="363720"/>
            <a:ext cx="8784980" cy="323165"/>
          </a:xfrm>
          <a:prstGeom prst="rect">
            <a:avLst/>
          </a:prstGeom>
        </p:spPr>
        <p:txBody>
          <a:bodyPr wrap="square">
            <a:spAutoFit/>
          </a:bodyPr>
          <a:lstStyle/>
          <a:p>
            <a:pPr marL="180000" indent="-457200" algn="just">
              <a:lnSpc>
                <a:spcPts val="1800"/>
              </a:lnSpc>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＜国の第</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2</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期総合戦略　政策体系＞</a:t>
            </a:r>
            <a:r>
              <a:rPr lang="en-US" altLang="ja-JP" sz="1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赤字部分：令和</a:t>
            </a:r>
            <a:r>
              <a:rPr lang="en-US" altLang="ja-JP" sz="1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月改訂箇所</a:t>
            </a:r>
            <a:endParaRPr lang="en-US" altLang="ja-JP" sz="16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p:cNvPicPr>
            <a:picLocks noChangeAspect="1"/>
          </p:cNvPicPr>
          <p:nvPr/>
        </p:nvPicPr>
        <p:blipFill rotWithShape="1">
          <a:blip r:embed="rId3"/>
          <a:srcRect l="10706" t="24351" r="30943" b="10131"/>
          <a:stretch/>
        </p:blipFill>
        <p:spPr>
          <a:xfrm>
            <a:off x="95055" y="692696"/>
            <a:ext cx="9013450" cy="5801750"/>
          </a:xfrm>
          <a:prstGeom prst="rect">
            <a:avLst/>
          </a:prstGeom>
        </p:spPr>
      </p:pic>
      <p:sp>
        <p:nvSpPr>
          <p:cNvPr id="18" name="テキスト ボックス 17">
            <a:extLst>
              <a:ext uri="{FF2B5EF4-FFF2-40B4-BE49-F238E27FC236}">
                <a16:creationId xmlns:a16="http://schemas.microsoft.com/office/drawing/2014/main" id="{178AA22E-FCB1-45B3-87A6-15F3CBAFE844}"/>
              </a:ext>
            </a:extLst>
          </p:cNvPr>
          <p:cNvSpPr txBox="1"/>
          <p:nvPr/>
        </p:nvSpPr>
        <p:spPr>
          <a:xfrm>
            <a:off x="119815" y="6558816"/>
            <a:ext cx="6540417" cy="230832"/>
          </a:xfrm>
          <a:prstGeom prst="rect">
            <a:avLst/>
          </a:prstGeom>
          <a:noFill/>
        </p:spPr>
        <p:txBody>
          <a:bodyPr wrap="square" rtlCol="0">
            <a:spAutoFit/>
          </a:bodyPr>
          <a:lstStyle/>
          <a:p>
            <a:pPr lvl="0">
              <a:defRPr/>
            </a:pP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出典：内閣官房まち・ひと・しごと創生本部事務局「第</a:t>
            </a:r>
            <a:r>
              <a:rPr kumimoji="1" lang="en-US" altLang="ja-JP"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2</a:t>
            </a: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期「まち・ひと・しごと創生総合戦略」（</a:t>
            </a:r>
            <a:r>
              <a:rPr kumimoji="1" lang="en-US" altLang="ja-JP"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2020</a:t>
            </a: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改訂版）について（概要）」</a:t>
            </a:r>
          </a:p>
        </p:txBody>
      </p:sp>
    </p:spTree>
    <p:extLst>
      <p:ext uri="{BB962C8B-B14F-4D97-AF65-F5344CB8AC3E}">
        <p14:creationId xmlns:p14="http://schemas.microsoft.com/office/powerpoint/2010/main" val="336607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10</a:t>
            </a:fld>
            <a:endParaRPr lang="ja-JP" altLang="en-US" dirty="0">
              <a:solidFill>
                <a:prstClr val="black"/>
              </a:solidFill>
            </a:endParaRPr>
          </a:p>
        </p:txBody>
      </p:sp>
      <p:sp>
        <p:nvSpPr>
          <p:cNvPr id="5" name="正方形/長方形 4"/>
          <p:cNvSpPr/>
          <p:nvPr/>
        </p:nvSpPr>
        <p:spPr>
          <a:xfrm>
            <a:off x="89746" y="599775"/>
            <a:ext cx="8784980" cy="6540252"/>
          </a:xfrm>
          <a:prstGeom prst="rect">
            <a:avLst/>
          </a:prstGeom>
        </p:spPr>
        <p:txBody>
          <a:bodyPr wrap="square">
            <a:spAutoFit/>
          </a:bodyPr>
          <a:lstStyle/>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（大阪府を取り巻く状況）</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11</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月に開催が決定した大阪・関西万博について、単なる一過性のイベントで終わらせるのではなく、開催後もレガシーとして残していくことが求められており、万博のインパクトを活かした取組みを推進していく必要があり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また、万博のテーマである“いのち輝く未来社会デザイン”は、まさに</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SDGs</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が達成された社会です。また、</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SDGs</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の取組みは、大阪が未来に向かって持続的に成長し、府民一人ひとりが「豊かさ」や「安全・安心」を実感できる社会へと発展するための基盤づくりにつながるものです。万博開催都市として、世界の先頭に立って</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SDGs</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に貢献する</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SDGs</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先進都市をめざすこととしています。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t>大阪・関西万博の開催、超高齢社会の到来を見据え、</a:t>
            </a:r>
            <a:r>
              <a:rPr lang="en-US" altLang="ja-JP" sz="1600" dirty="0" err="1"/>
              <a:t>IoT</a:t>
            </a:r>
            <a:r>
              <a:rPr lang="ja-JP" altLang="en-US" sz="1600" dirty="0" err="1"/>
              <a:t>、</a:t>
            </a:r>
            <a:r>
              <a:rPr lang="ja-JP" altLang="en-US" sz="1600" dirty="0"/>
              <a:t>ビッグデータ、</a:t>
            </a:r>
            <a:r>
              <a:rPr lang="en-US" altLang="ja-JP" sz="1600" dirty="0"/>
              <a:t>AI</a:t>
            </a:r>
            <a:r>
              <a:rPr lang="ja-JP" altLang="en-US" sz="1600" dirty="0"/>
              <a:t>（人工知能）、 ロボット</a:t>
            </a:r>
            <a:endParaRPr lang="en-US" altLang="ja-JP" sz="1600" dirty="0"/>
          </a:p>
          <a:p>
            <a:r>
              <a:rPr lang="ja-JP" altLang="en-US" sz="1600" dirty="0"/>
              <a:t>　などの先端技術を積極的に活用し、都市問題を解決するとともに、府民・市民の</a:t>
            </a:r>
            <a:r>
              <a:rPr lang="en-US" altLang="ja-JP" sz="1600" dirty="0" err="1"/>
              <a:t>QoL</a:t>
            </a:r>
            <a:r>
              <a:rPr lang="ja-JP" altLang="en-US" sz="1600" dirty="0"/>
              <a:t>（生活の質）の向</a:t>
            </a:r>
            <a:endParaRPr lang="en-US" altLang="ja-JP" sz="1600" dirty="0"/>
          </a:p>
          <a:p>
            <a:r>
              <a:rPr lang="ja-JP" altLang="en-US" sz="1600" dirty="0"/>
              <a:t>　上につながる、</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スマートシティの実現に向けた</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取組みが</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求められています。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月には、深刻な人手不足に対応し、国が新しい在留資格「特定技能制度」を創設したことを契機に、府では、外国人材の円滑な受入れ、共生社会の実現に向けた取組みが求められています。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6</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月に開催された</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G20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大阪サミットにおいて、海洋プラスチックごみによる新たな汚染を</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2050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年までにゼロにすることを目指す「大阪ブルー・オーシャン・ビジョン」が共有されるなど、世界的にも環境</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に対する関心が高まっており、環境にやさしい都市の実現が求められています。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6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年以降、新型コロナウイルスの感染拡大によりインバウンドの消失や雇用環境の悪化など、大阪経　　</a:t>
            </a:r>
            <a:endParaRPr lang="en-US" altLang="ja-JP" sz="16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済や府民生活が甚大な影響を受けるとともに、テレワーク普及の加速など新たな生活様式、行動変容が　</a:t>
            </a:r>
            <a:endParaRPr lang="en-US" altLang="ja-JP" sz="16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生じており、このコロナ渦による様々の影響を踏まえた上で、まち・ひと・しごとの好循環に</a:t>
            </a:r>
            <a:r>
              <a:rPr lang="ja-JP" altLang="en-US" sz="16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向けた取組みを</a:t>
            </a:r>
            <a:endParaRPr lang="en-US" altLang="ja-JP" sz="16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推進することが求められています。</a:t>
            </a:r>
            <a:endParaRPr lang="en-US" altLang="ja-JP" sz="16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１．基本方針</a:t>
            </a:r>
          </a:p>
        </p:txBody>
      </p:sp>
    </p:spTree>
    <p:extLst>
      <p:ext uri="{BB962C8B-B14F-4D97-AF65-F5344CB8AC3E}">
        <p14:creationId xmlns:p14="http://schemas.microsoft.com/office/powerpoint/2010/main" val="38409160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１．基本方針</a:t>
            </a:r>
          </a:p>
        </p:txBody>
      </p:sp>
      <p:cxnSp>
        <p:nvCxnSpPr>
          <p:cNvPr id="4" name="直線コネクタ 3"/>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11</a:t>
            </a:fld>
            <a:endParaRPr lang="ja-JP" altLang="en-US" dirty="0">
              <a:solidFill>
                <a:prstClr val="black"/>
              </a:solidFill>
            </a:endParaRPr>
          </a:p>
        </p:txBody>
      </p:sp>
      <p:sp>
        <p:nvSpPr>
          <p:cNvPr id="6" name="正方形/長方形 5"/>
          <p:cNvSpPr/>
          <p:nvPr/>
        </p:nvSpPr>
        <p:spPr>
          <a:xfrm>
            <a:off x="107504" y="753085"/>
            <a:ext cx="8856984" cy="1938992"/>
          </a:xfrm>
          <a:prstGeom prst="rect">
            <a:avLst/>
          </a:prstGeom>
        </p:spPr>
        <p:txBody>
          <a:bodyPr wrap="square">
            <a:spAutoFit/>
          </a:bodyPr>
          <a:lstStyle/>
          <a:p>
            <a:pPr marL="180000" indent="-457200" algn="just">
              <a:lnSpc>
                <a:spcPts val="1800"/>
              </a:lnSpc>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３</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大阪府の人口動向について</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大阪府は、総人口が</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年をピークに減少に転じるとともに、全国を上回るスピードで高齢化が進むなど、「人口減少・超高齢社会」に突入しています。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年の国勢調査では、大阪府の総人口は</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884</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万人と、</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年の同調査から約</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万人減少しました。</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年に作成した大阪府の将来推計人口では、今後、総人口は</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年から</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2045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年までの</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年間で約</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136</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万人減の</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748</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万人と見込まれています。さらにこのままの状況で推移すると、</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2065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年には</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600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万人程度の水準となる可能性があります。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7">
            <a:extLst>
              <a:ext uri="{FF2B5EF4-FFF2-40B4-BE49-F238E27FC236}">
                <a16:creationId xmlns:a16="http://schemas.microsoft.com/office/drawing/2014/main" id="{178AA22E-FCB1-45B3-87A6-15F3CBAFE844}"/>
              </a:ext>
            </a:extLst>
          </p:cNvPr>
          <p:cNvSpPr txBox="1"/>
          <p:nvPr/>
        </p:nvSpPr>
        <p:spPr>
          <a:xfrm>
            <a:off x="2195736" y="6299458"/>
            <a:ext cx="5472608" cy="369332"/>
          </a:xfrm>
          <a:prstGeom prst="rect">
            <a:avLst/>
          </a:prstGeom>
          <a:noFill/>
        </p:spPr>
        <p:txBody>
          <a:bodyPr wrap="square" rtlCol="0">
            <a:spAutoFit/>
          </a:bodyPr>
          <a:lstStyle/>
          <a:p>
            <a:pPr lvl="0">
              <a:defRPr/>
            </a:pP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出典：</a:t>
            </a:r>
            <a:r>
              <a:rPr kumimoji="1" lang="en-US" altLang="ja-JP"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2015</a:t>
            </a: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年までは総務省「国勢調査」。</a:t>
            </a:r>
            <a:r>
              <a:rPr kumimoji="1" lang="en-US" altLang="ja-JP"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2020</a:t>
            </a: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年以降</a:t>
            </a:r>
            <a:r>
              <a:rPr lang="ja-JP" altLang="en-US" sz="900" dirty="0">
                <a:latin typeface="Meiryo UI" panose="020B0604030504040204" pitchFamily="50" charset="-128"/>
                <a:ea typeface="Meiryo UI" panose="020B0604030504040204" pitchFamily="50" charset="-128"/>
              </a:rPr>
              <a:t>は「大阪府の将来推計人口について（</a:t>
            </a:r>
            <a:r>
              <a:rPr lang="en-US" altLang="ja-JP" sz="900" dirty="0">
                <a:latin typeface="Meiryo UI" panose="020B0604030504040204" pitchFamily="50" charset="-128"/>
                <a:ea typeface="Meiryo UI" panose="020B0604030504040204" pitchFamily="50" charset="-128"/>
              </a:rPr>
              <a:t>2018</a:t>
            </a:r>
            <a:r>
              <a:rPr lang="ja-JP" altLang="en-US" sz="900" dirty="0">
                <a:latin typeface="Meiryo UI" panose="020B0604030504040204" pitchFamily="50" charset="-128"/>
                <a:ea typeface="Meiryo UI" panose="020B0604030504040204" pitchFamily="50" charset="-128"/>
              </a:rPr>
              <a:t>年</a:t>
            </a:r>
            <a:r>
              <a:rPr lang="en-US" altLang="ja-JP" sz="900" dirty="0">
                <a:latin typeface="Meiryo UI" panose="020B0604030504040204" pitchFamily="50" charset="-128"/>
                <a:ea typeface="Meiryo UI" panose="020B0604030504040204" pitchFamily="50" charset="-128"/>
              </a:rPr>
              <a:t>8</a:t>
            </a:r>
            <a:r>
              <a:rPr lang="ja-JP" altLang="en-US" sz="900" dirty="0">
                <a:latin typeface="Meiryo UI" panose="020B0604030504040204" pitchFamily="50" charset="-128"/>
                <a:ea typeface="Meiryo UI" panose="020B0604030504040204" pitchFamily="50" charset="-128"/>
              </a:rPr>
              <a:t>月）」に</a:t>
            </a:r>
            <a:endParaRPr lang="en-US" altLang="ja-JP" sz="900" dirty="0">
              <a:latin typeface="Meiryo UI" panose="020B0604030504040204" pitchFamily="50" charset="-128"/>
              <a:ea typeface="Meiryo UI" panose="020B0604030504040204" pitchFamily="50" charset="-128"/>
            </a:endParaRPr>
          </a:p>
          <a:p>
            <a:pPr lvl="0">
              <a:defRPr/>
            </a:pPr>
            <a:r>
              <a:rPr lang="ja-JP" altLang="en-US" sz="900" dirty="0">
                <a:latin typeface="Meiryo UI" panose="020B0604030504040204" pitchFamily="50" charset="-128"/>
                <a:ea typeface="Meiryo UI" panose="020B0604030504040204" pitchFamily="50" charset="-128"/>
              </a:rPr>
              <a:t>　　　　 おける大阪府の人口推計（ケース２）に基づく大阪府政策企画部推計。</a:t>
            </a:r>
            <a:endPar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endParaRPr>
          </a:p>
        </p:txBody>
      </p:sp>
      <p:pic>
        <p:nvPicPr>
          <p:cNvPr id="9" name="図 8"/>
          <p:cNvPicPr>
            <a:picLocks noChangeAspect="1"/>
          </p:cNvPicPr>
          <p:nvPr/>
        </p:nvPicPr>
        <p:blipFill>
          <a:blip r:embed="rId2"/>
          <a:stretch>
            <a:fillRect/>
          </a:stretch>
        </p:blipFill>
        <p:spPr>
          <a:xfrm>
            <a:off x="1547668" y="2928992"/>
            <a:ext cx="6048672" cy="3390302"/>
          </a:xfrm>
          <a:prstGeom prst="rect">
            <a:avLst/>
          </a:prstGeom>
        </p:spPr>
      </p:pic>
      <p:sp>
        <p:nvSpPr>
          <p:cNvPr id="10" name="Rectangle 2"/>
          <p:cNvSpPr>
            <a:spLocks noChangeArrowheads="1"/>
          </p:cNvSpPr>
          <p:nvPr/>
        </p:nvSpPr>
        <p:spPr bwMode="auto">
          <a:xfrm>
            <a:off x="459444" y="2511377"/>
            <a:ext cx="1656184" cy="440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fontAlgn="ctr">
              <a:spcBef>
                <a:spcPct val="0"/>
              </a:spcBef>
              <a:buClr>
                <a:srgbClr val="D6ECFF"/>
              </a:buClr>
              <a:buFont typeface="Wingdings" pitchFamily="2" charset="2"/>
              <a:buNone/>
            </a:pPr>
            <a:r>
              <a:rPr lang="ja-JP" altLang="en-US" sz="16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■総人口の推移</a:t>
            </a:r>
          </a:p>
        </p:txBody>
      </p:sp>
    </p:spTree>
    <p:extLst>
      <p:ext uri="{BB962C8B-B14F-4D97-AF65-F5344CB8AC3E}">
        <p14:creationId xmlns:p14="http://schemas.microsoft.com/office/powerpoint/2010/main" val="4027998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416741" y="2276872"/>
            <a:ext cx="4663859" cy="3252022"/>
          </a:xfrm>
          <a:prstGeom prst="rect">
            <a:avLst/>
          </a:prstGeom>
        </p:spPr>
      </p:pic>
      <p:sp>
        <p:nvSpPr>
          <p:cNvPr id="3" name="正方形/長方形 2"/>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１．基本方針</a:t>
            </a:r>
          </a:p>
        </p:txBody>
      </p:sp>
      <p:cxnSp>
        <p:nvCxnSpPr>
          <p:cNvPr id="4" name="直線コネクタ 3"/>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12</a:t>
            </a:fld>
            <a:endParaRPr lang="ja-JP" altLang="en-US" dirty="0">
              <a:solidFill>
                <a:prstClr val="black"/>
              </a:solidFill>
            </a:endParaRPr>
          </a:p>
        </p:txBody>
      </p:sp>
      <p:pic>
        <p:nvPicPr>
          <p:cNvPr id="2" name="図 1"/>
          <p:cNvPicPr>
            <a:picLocks noChangeAspect="1"/>
          </p:cNvPicPr>
          <p:nvPr/>
        </p:nvPicPr>
        <p:blipFill>
          <a:blip r:embed="rId4"/>
          <a:stretch>
            <a:fillRect/>
          </a:stretch>
        </p:blipFill>
        <p:spPr>
          <a:xfrm>
            <a:off x="112504" y="2343886"/>
            <a:ext cx="4281700" cy="2709446"/>
          </a:xfrm>
          <a:prstGeom prst="rect">
            <a:avLst/>
          </a:prstGeom>
        </p:spPr>
      </p:pic>
      <p:sp>
        <p:nvSpPr>
          <p:cNvPr id="8" name="Rectangle 2"/>
          <p:cNvSpPr>
            <a:spLocks noChangeArrowheads="1"/>
          </p:cNvSpPr>
          <p:nvPr/>
        </p:nvSpPr>
        <p:spPr bwMode="auto">
          <a:xfrm>
            <a:off x="193428" y="1791890"/>
            <a:ext cx="2362347" cy="440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fontAlgn="ctr">
              <a:spcBef>
                <a:spcPct val="0"/>
              </a:spcBef>
              <a:buClr>
                <a:srgbClr val="D6ECFF"/>
              </a:buClr>
              <a:buFont typeface="Wingdings" pitchFamily="2" charset="2"/>
              <a:buNone/>
            </a:pPr>
            <a:r>
              <a:rPr lang="ja-JP" altLang="en-US" sz="16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■出生数・死亡数の推移</a:t>
            </a:r>
          </a:p>
        </p:txBody>
      </p:sp>
      <p:sp>
        <p:nvSpPr>
          <p:cNvPr id="9" name="Rectangle 2"/>
          <p:cNvSpPr>
            <a:spLocks noChangeArrowheads="1"/>
          </p:cNvSpPr>
          <p:nvPr/>
        </p:nvSpPr>
        <p:spPr bwMode="auto">
          <a:xfrm>
            <a:off x="4585921" y="1791890"/>
            <a:ext cx="1656184" cy="440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fontAlgn="ctr">
              <a:spcBef>
                <a:spcPct val="0"/>
              </a:spcBef>
              <a:buClr>
                <a:srgbClr val="D6ECFF"/>
              </a:buClr>
              <a:buFont typeface="Wingdings" pitchFamily="2" charset="2"/>
              <a:buNone/>
            </a:pPr>
            <a:r>
              <a:rPr lang="ja-JP" altLang="en-US" sz="16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■転出入の状況</a:t>
            </a:r>
          </a:p>
        </p:txBody>
      </p:sp>
      <p:sp>
        <p:nvSpPr>
          <p:cNvPr id="10" name="テキスト ボックス 9">
            <a:extLst>
              <a:ext uri="{FF2B5EF4-FFF2-40B4-BE49-F238E27FC236}">
                <a16:creationId xmlns:a16="http://schemas.microsoft.com/office/drawing/2014/main" id="{178AA22E-FCB1-45B3-87A6-15F3CBAFE844}"/>
              </a:ext>
            </a:extLst>
          </p:cNvPr>
          <p:cNvSpPr txBox="1"/>
          <p:nvPr/>
        </p:nvSpPr>
        <p:spPr>
          <a:xfrm>
            <a:off x="229173" y="5053332"/>
            <a:ext cx="4165031" cy="507831"/>
          </a:xfrm>
          <a:prstGeom prst="rect">
            <a:avLst/>
          </a:prstGeom>
          <a:noFill/>
        </p:spPr>
        <p:txBody>
          <a:bodyPr wrap="square" rtlCol="0">
            <a:spAutoFit/>
          </a:bodyPr>
          <a:lstStyle/>
          <a:p>
            <a:pPr lvl="0">
              <a:defRPr/>
            </a:pP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出典：</a:t>
            </a:r>
            <a:r>
              <a:rPr kumimoji="1" lang="en-US" altLang="ja-JP"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2015</a:t>
            </a: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年までは厚生労働省「人口動態統計」。</a:t>
            </a:r>
            <a:endParaRPr kumimoji="1" lang="en-US" altLang="ja-JP"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endParaRPr>
          </a:p>
          <a:p>
            <a:pPr lvl="0">
              <a:defRPr/>
            </a:pPr>
            <a:r>
              <a:rPr lang="ja-JP" altLang="en-US" sz="900" dirty="0">
                <a:latin typeface="Meiryo UI" panose="020B0604030504040204" pitchFamily="50" charset="-128"/>
                <a:ea typeface="Meiryo UI" panose="020B0604030504040204" pitchFamily="50" charset="-128"/>
              </a:rPr>
              <a:t>　　　　 </a:t>
            </a:r>
            <a:r>
              <a:rPr kumimoji="1" lang="en-US" altLang="ja-JP"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2020</a:t>
            </a: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年以降</a:t>
            </a:r>
            <a:r>
              <a:rPr lang="ja-JP" altLang="en-US" sz="900" dirty="0">
                <a:latin typeface="Meiryo UI" panose="020B0604030504040204" pitchFamily="50" charset="-128"/>
                <a:ea typeface="Meiryo UI" panose="020B0604030504040204" pitchFamily="50" charset="-128"/>
              </a:rPr>
              <a:t>は「大阪府の将来推計人口について（</a:t>
            </a:r>
            <a:r>
              <a:rPr lang="en-US" altLang="ja-JP" sz="900" dirty="0">
                <a:latin typeface="Meiryo UI" panose="020B0604030504040204" pitchFamily="50" charset="-128"/>
                <a:ea typeface="Meiryo UI" panose="020B0604030504040204" pitchFamily="50" charset="-128"/>
              </a:rPr>
              <a:t>2018</a:t>
            </a:r>
            <a:r>
              <a:rPr lang="ja-JP" altLang="en-US" sz="900" dirty="0">
                <a:latin typeface="Meiryo UI" panose="020B0604030504040204" pitchFamily="50" charset="-128"/>
                <a:ea typeface="Meiryo UI" panose="020B0604030504040204" pitchFamily="50" charset="-128"/>
              </a:rPr>
              <a:t>年</a:t>
            </a:r>
            <a:r>
              <a:rPr lang="en-US" altLang="ja-JP" sz="900" dirty="0">
                <a:latin typeface="Meiryo UI" panose="020B0604030504040204" pitchFamily="50" charset="-128"/>
                <a:ea typeface="Meiryo UI" panose="020B0604030504040204" pitchFamily="50" charset="-128"/>
              </a:rPr>
              <a:t>8</a:t>
            </a:r>
            <a:r>
              <a:rPr lang="ja-JP" altLang="en-US" sz="900" dirty="0">
                <a:latin typeface="Meiryo UI" panose="020B0604030504040204" pitchFamily="50" charset="-128"/>
                <a:ea typeface="Meiryo UI" panose="020B0604030504040204" pitchFamily="50" charset="-128"/>
              </a:rPr>
              <a:t>月）」における</a:t>
            </a:r>
            <a:endParaRPr lang="en-US" altLang="ja-JP" sz="900" dirty="0">
              <a:latin typeface="Meiryo UI" panose="020B0604030504040204" pitchFamily="50" charset="-128"/>
              <a:ea typeface="Meiryo UI" panose="020B0604030504040204" pitchFamily="50" charset="-128"/>
            </a:endParaRPr>
          </a:p>
          <a:p>
            <a:pPr lvl="0">
              <a:defRPr/>
            </a:pPr>
            <a:r>
              <a:rPr lang="ja-JP" altLang="en-US" sz="900" dirty="0">
                <a:latin typeface="Meiryo UI" panose="020B0604030504040204" pitchFamily="50" charset="-128"/>
                <a:ea typeface="Meiryo UI" panose="020B0604030504040204" pitchFamily="50" charset="-128"/>
              </a:rPr>
              <a:t>　　　　 大阪府の人口推計（ケース２）に基づく大阪府政策企画部推計。</a:t>
            </a:r>
            <a:endPar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178AA22E-FCB1-45B3-87A6-15F3CBAFE844}"/>
              </a:ext>
            </a:extLst>
          </p:cNvPr>
          <p:cNvSpPr txBox="1"/>
          <p:nvPr/>
        </p:nvSpPr>
        <p:spPr>
          <a:xfrm>
            <a:off x="4585921" y="5407512"/>
            <a:ext cx="2617413" cy="230832"/>
          </a:xfrm>
          <a:prstGeom prst="rect">
            <a:avLst/>
          </a:prstGeom>
          <a:noFill/>
        </p:spPr>
        <p:txBody>
          <a:bodyPr wrap="square" rtlCol="0">
            <a:spAutoFit/>
          </a:bodyPr>
          <a:lstStyle/>
          <a:p>
            <a:pPr lvl="0">
              <a:defRPr/>
            </a:pP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出典：総務省「住民基本台帳人口移動報告」</a:t>
            </a:r>
          </a:p>
        </p:txBody>
      </p:sp>
      <p:sp>
        <p:nvSpPr>
          <p:cNvPr id="13" name="正方形/長方形 12"/>
          <p:cNvSpPr/>
          <p:nvPr/>
        </p:nvSpPr>
        <p:spPr>
          <a:xfrm>
            <a:off x="107504" y="753085"/>
            <a:ext cx="8856984" cy="784830"/>
          </a:xfrm>
          <a:prstGeom prst="rect">
            <a:avLst/>
          </a:prstGeom>
        </p:spPr>
        <p:txBody>
          <a:bodyPr wrap="square">
            <a:spAutoFit/>
          </a:bodyPr>
          <a:lstStyle/>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自然増減は、出生率が低い水準で推移しており、出生数が減少する一方で死亡数が増加し、自然減が拡大傾向にあります。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社会増減は、全国からは転入超過であるものの、東京圏へは一貫して転出超過となっています。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9855948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１．基本方針</a:t>
            </a:r>
          </a:p>
        </p:txBody>
      </p:sp>
      <p:cxnSp>
        <p:nvCxnSpPr>
          <p:cNvPr id="4" name="直線コネクタ 3"/>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13</a:t>
            </a:fld>
            <a:endParaRPr lang="ja-JP" altLang="en-US" dirty="0">
              <a:solidFill>
                <a:prstClr val="black"/>
              </a:solidFill>
            </a:endParaRPr>
          </a:p>
        </p:txBody>
      </p:sp>
      <p:sp>
        <p:nvSpPr>
          <p:cNvPr id="6" name="正方形/長方形 5"/>
          <p:cNvSpPr/>
          <p:nvPr/>
        </p:nvSpPr>
        <p:spPr>
          <a:xfrm>
            <a:off x="107504" y="796817"/>
            <a:ext cx="8856984" cy="1246495"/>
          </a:xfrm>
          <a:prstGeom prst="rect">
            <a:avLst/>
          </a:prstGeom>
        </p:spPr>
        <p:txBody>
          <a:bodyPr wrap="square">
            <a:spAutoFit/>
          </a:bodyPr>
          <a:lstStyle/>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年代別の人口構成は、</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年の国勢調査では、高齢者人口が全体の</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分の</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を超え、年少人口や生産年齢人口が減少しており、少子高齢化が進んでいます。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今後、ますます少子高齢化が進み、</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2045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年には高齢者人口が全体の</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割近くに達し、年少人口は全体の</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割程度にまで減少し、生産年齢人口は全体の半数程度まで減少する見込みです。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Rectangle 2"/>
          <p:cNvSpPr>
            <a:spLocks noChangeArrowheads="1"/>
          </p:cNvSpPr>
          <p:nvPr/>
        </p:nvSpPr>
        <p:spPr bwMode="auto">
          <a:xfrm>
            <a:off x="323528" y="2104556"/>
            <a:ext cx="2362347" cy="440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fontAlgn="ctr">
              <a:spcBef>
                <a:spcPct val="0"/>
              </a:spcBef>
              <a:buClr>
                <a:srgbClr val="D6ECFF"/>
              </a:buClr>
              <a:buFont typeface="Wingdings" pitchFamily="2" charset="2"/>
              <a:buNone/>
            </a:pPr>
            <a:r>
              <a:rPr lang="ja-JP" altLang="en-US" sz="16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■人口構成の推移</a:t>
            </a:r>
          </a:p>
        </p:txBody>
      </p:sp>
      <p:sp>
        <p:nvSpPr>
          <p:cNvPr id="13" name="テキスト ボックス 12">
            <a:extLst>
              <a:ext uri="{FF2B5EF4-FFF2-40B4-BE49-F238E27FC236}">
                <a16:creationId xmlns:a16="http://schemas.microsoft.com/office/drawing/2014/main" id="{178AA22E-FCB1-45B3-87A6-15F3CBAFE844}"/>
              </a:ext>
            </a:extLst>
          </p:cNvPr>
          <p:cNvSpPr txBox="1"/>
          <p:nvPr/>
        </p:nvSpPr>
        <p:spPr>
          <a:xfrm>
            <a:off x="1799691" y="6073327"/>
            <a:ext cx="5472608" cy="369332"/>
          </a:xfrm>
          <a:prstGeom prst="rect">
            <a:avLst/>
          </a:prstGeom>
          <a:noFill/>
        </p:spPr>
        <p:txBody>
          <a:bodyPr wrap="square" rtlCol="0">
            <a:spAutoFit/>
          </a:bodyPr>
          <a:lstStyle/>
          <a:p>
            <a:pPr lvl="0">
              <a:defRPr/>
            </a:pP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出典：</a:t>
            </a:r>
            <a:r>
              <a:rPr kumimoji="1" lang="en-US" altLang="ja-JP"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2015</a:t>
            </a: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年までは総務省「国勢調査」。</a:t>
            </a:r>
            <a:r>
              <a:rPr kumimoji="1" lang="en-US" altLang="ja-JP"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2020</a:t>
            </a: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年以降</a:t>
            </a:r>
            <a:r>
              <a:rPr lang="ja-JP" altLang="en-US" sz="900" dirty="0">
                <a:latin typeface="Meiryo UI" panose="020B0604030504040204" pitchFamily="50" charset="-128"/>
                <a:ea typeface="Meiryo UI" panose="020B0604030504040204" pitchFamily="50" charset="-128"/>
              </a:rPr>
              <a:t>は「大阪府の将来推計人口について（</a:t>
            </a:r>
            <a:r>
              <a:rPr lang="en-US" altLang="ja-JP" sz="900" dirty="0">
                <a:latin typeface="Meiryo UI" panose="020B0604030504040204" pitchFamily="50" charset="-128"/>
                <a:ea typeface="Meiryo UI" panose="020B0604030504040204" pitchFamily="50" charset="-128"/>
              </a:rPr>
              <a:t>2018</a:t>
            </a:r>
            <a:r>
              <a:rPr lang="ja-JP" altLang="en-US" sz="900" dirty="0">
                <a:latin typeface="Meiryo UI" panose="020B0604030504040204" pitchFamily="50" charset="-128"/>
                <a:ea typeface="Meiryo UI" panose="020B0604030504040204" pitchFamily="50" charset="-128"/>
              </a:rPr>
              <a:t>年</a:t>
            </a:r>
            <a:r>
              <a:rPr lang="en-US" altLang="ja-JP" sz="900" dirty="0">
                <a:latin typeface="Meiryo UI" panose="020B0604030504040204" pitchFamily="50" charset="-128"/>
                <a:ea typeface="Meiryo UI" panose="020B0604030504040204" pitchFamily="50" charset="-128"/>
              </a:rPr>
              <a:t>8</a:t>
            </a:r>
            <a:r>
              <a:rPr lang="ja-JP" altLang="en-US" sz="900" dirty="0">
                <a:latin typeface="Meiryo UI" panose="020B0604030504040204" pitchFamily="50" charset="-128"/>
                <a:ea typeface="Meiryo UI" panose="020B0604030504040204" pitchFamily="50" charset="-128"/>
              </a:rPr>
              <a:t>月）」に</a:t>
            </a:r>
            <a:endParaRPr lang="en-US" altLang="ja-JP" sz="900" dirty="0">
              <a:latin typeface="Meiryo UI" panose="020B0604030504040204" pitchFamily="50" charset="-128"/>
              <a:ea typeface="Meiryo UI" panose="020B0604030504040204" pitchFamily="50" charset="-128"/>
            </a:endParaRPr>
          </a:p>
          <a:p>
            <a:pPr lvl="0">
              <a:defRPr/>
            </a:pPr>
            <a:r>
              <a:rPr lang="ja-JP" altLang="en-US" sz="900" dirty="0">
                <a:latin typeface="Meiryo UI" panose="020B0604030504040204" pitchFamily="50" charset="-128"/>
                <a:ea typeface="Meiryo UI" panose="020B0604030504040204" pitchFamily="50" charset="-128"/>
              </a:rPr>
              <a:t>　　　　 おける大阪府の人口推計（ケース２）に基づく大阪府政策企画部推計。</a:t>
            </a:r>
            <a:endPar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2"/>
          <a:stretch>
            <a:fillRect/>
          </a:stretch>
        </p:blipFill>
        <p:spPr>
          <a:xfrm>
            <a:off x="1079615" y="2627215"/>
            <a:ext cx="6912760" cy="3384868"/>
          </a:xfrm>
          <a:prstGeom prst="rect">
            <a:avLst/>
          </a:prstGeom>
        </p:spPr>
      </p:pic>
    </p:spTree>
    <p:extLst>
      <p:ext uri="{BB962C8B-B14F-4D97-AF65-F5344CB8AC3E}">
        <p14:creationId xmlns:p14="http://schemas.microsoft.com/office/powerpoint/2010/main" val="11081608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１．基本方針</a:t>
            </a:r>
          </a:p>
        </p:txBody>
      </p:sp>
      <p:cxnSp>
        <p:nvCxnSpPr>
          <p:cNvPr id="4" name="直線コネクタ 3"/>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6" name="正方形/長方形 5"/>
          <p:cNvSpPr/>
          <p:nvPr/>
        </p:nvSpPr>
        <p:spPr>
          <a:xfrm>
            <a:off x="107504" y="753085"/>
            <a:ext cx="8856984" cy="784830"/>
          </a:xfrm>
          <a:prstGeom prst="rect">
            <a:avLst/>
          </a:prstGeom>
        </p:spPr>
        <p:txBody>
          <a:bodyPr wrap="square">
            <a:spAutoFit/>
          </a:bodyPr>
          <a:lstStyle/>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外国人人口は、大阪府の人口に占める割合が</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を超えて増加傾向にあります。外国人労働者は、近年急激に増加しており、大阪府の就業者数の</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％以上に達しています。</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月の新たな在留資格「特定技能制度」の創設等に伴って、今後さらなる外国人人口の増加が見込まれます。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Rectangle 2"/>
          <p:cNvSpPr>
            <a:spLocks noChangeArrowheads="1"/>
          </p:cNvSpPr>
          <p:nvPr/>
        </p:nvSpPr>
        <p:spPr bwMode="auto">
          <a:xfrm>
            <a:off x="4830695" y="1796528"/>
            <a:ext cx="4249905" cy="440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fontAlgn="ctr">
              <a:spcBef>
                <a:spcPct val="0"/>
              </a:spcBef>
              <a:buClr>
                <a:srgbClr val="D6ECFF"/>
              </a:buClr>
              <a:buFont typeface="Wingdings" pitchFamily="2" charset="2"/>
              <a:buNone/>
            </a:pPr>
            <a:r>
              <a:rPr lang="ja-JP" altLang="en-US" sz="16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■外国人労働者の推移</a:t>
            </a:r>
          </a:p>
        </p:txBody>
      </p:sp>
      <p:sp>
        <p:nvSpPr>
          <p:cNvPr id="10" name="Rectangle 2"/>
          <p:cNvSpPr>
            <a:spLocks noChangeArrowheads="1"/>
          </p:cNvSpPr>
          <p:nvPr/>
        </p:nvSpPr>
        <p:spPr bwMode="auto">
          <a:xfrm>
            <a:off x="405159" y="1796528"/>
            <a:ext cx="4032448" cy="440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fontAlgn="ctr">
              <a:spcBef>
                <a:spcPct val="0"/>
              </a:spcBef>
              <a:buClr>
                <a:srgbClr val="D6ECFF"/>
              </a:buClr>
              <a:buFont typeface="Wingdings" pitchFamily="2" charset="2"/>
              <a:buNone/>
            </a:pPr>
            <a:r>
              <a:rPr lang="ja-JP" altLang="en-US" sz="16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■外国人人口の推移</a:t>
            </a:r>
          </a:p>
        </p:txBody>
      </p:sp>
      <p:sp>
        <p:nvSpPr>
          <p:cNvPr id="12" name="テキスト ボックス 11">
            <a:extLst>
              <a:ext uri="{FF2B5EF4-FFF2-40B4-BE49-F238E27FC236}">
                <a16:creationId xmlns:a16="http://schemas.microsoft.com/office/drawing/2014/main" id="{178AA22E-FCB1-45B3-87A6-15F3CBAFE844}"/>
              </a:ext>
            </a:extLst>
          </p:cNvPr>
          <p:cNvSpPr txBox="1"/>
          <p:nvPr/>
        </p:nvSpPr>
        <p:spPr>
          <a:xfrm>
            <a:off x="405159" y="5711551"/>
            <a:ext cx="3610529" cy="230832"/>
          </a:xfrm>
          <a:prstGeom prst="rect">
            <a:avLst/>
          </a:prstGeom>
          <a:noFill/>
        </p:spPr>
        <p:txBody>
          <a:bodyPr wrap="square" rtlCol="0">
            <a:spAutoFit/>
          </a:bodyPr>
          <a:lstStyle/>
          <a:p>
            <a:pPr lvl="0">
              <a:defRPr/>
            </a:pP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出典：総務省「住民基本台帳に基づく人口、人口動態及び世帯数」</a:t>
            </a:r>
          </a:p>
        </p:txBody>
      </p:sp>
      <p:pic>
        <p:nvPicPr>
          <p:cNvPr id="17" name="図 16"/>
          <p:cNvPicPr>
            <a:picLocks noChangeAspect="1"/>
          </p:cNvPicPr>
          <p:nvPr/>
        </p:nvPicPr>
        <p:blipFill>
          <a:blip r:embed="rId2"/>
          <a:stretch>
            <a:fillRect/>
          </a:stretch>
        </p:blipFill>
        <p:spPr>
          <a:xfrm>
            <a:off x="8452" y="2297872"/>
            <a:ext cx="4351182" cy="3331025"/>
          </a:xfrm>
          <a:prstGeom prst="rect">
            <a:avLst/>
          </a:prstGeom>
        </p:spPr>
      </p:pic>
      <p:sp>
        <p:nvSpPr>
          <p:cNvPr id="8" name="テキスト ボックス 7"/>
          <p:cNvSpPr txBox="1"/>
          <p:nvPr/>
        </p:nvSpPr>
        <p:spPr>
          <a:xfrm>
            <a:off x="4535996" y="1958264"/>
            <a:ext cx="612068" cy="192314"/>
          </a:xfrm>
          <a:prstGeom prst="rect">
            <a:avLst/>
          </a:prstGeom>
          <a:noFill/>
        </p:spPr>
        <p:txBody>
          <a:bodyPr vert="eaVert" wrap="square" rtlCol="0">
            <a:spAutoFit/>
          </a:bodyPr>
          <a:lstStyle/>
          <a:p>
            <a:endParaRPr kumimoji="1" lang="ja-JP" altLang="en-US" dirty="0"/>
          </a:p>
        </p:txBody>
      </p:sp>
      <p:sp>
        <p:nvSpPr>
          <p:cNvPr id="9" name="テキスト ボックス 8"/>
          <p:cNvSpPr txBox="1"/>
          <p:nvPr/>
        </p:nvSpPr>
        <p:spPr>
          <a:xfrm>
            <a:off x="4430800" y="2327297"/>
            <a:ext cx="967699" cy="230832"/>
          </a:xfrm>
          <a:prstGeom prst="rect">
            <a:avLst/>
          </a:prstGeom>
          <a:noFill/>
        </p:spPr>
        <p:txBody>
          <a:bodyPr wrap="square" rtlCol="0">
            <a:spAutoFit/>
          </a:bodyPr>
          <a:lstStyle/>
          <a:p>
            <a:r>
              <a:rPr kumimoji="1" lang="ja-JP" altLang="en-US" sz="900" dirty="0"/>
              <a:t>（人）</a:t>
            </a:r>
          </a:p>
        </p:txBody>
      </p:sp>
      <p:sp>
        <p:nvSpPr>
          <p:cNvPr id="15" name="テキスト ボックス 14"/>
          <p:cNvSpPr txBox="1"/>
          <p:nvPr/>
        </p:nvSpPr>
        <p:spPr>
          <a:xfrm>
            <a:off x="8622552" y="2334072"/>
            <a:ext cx="967699" cy="230832"/>
          </a:xfrm>
          <a:prstGeom prst="rect">
            <a:avLst/>
          </a:prstGeom>
          <a:noFill/>
        </p:spPr>
        <p:txBody>
          <a:bodyPr wrap="square" rtlCol="0">
            <a:spAutoFit/>
          </a:bodyPr>
          <a:lstStyle/>
          <a:p>
            <a:r>
              <a:rPr kumimoji="1" lang="ja-JP" altLang="en-US" sz="900" dirty="0"/>
              <a:t>（％）</a:t>
            </a:r>
          </a:p>
        </p:txBody>
      </p:sp>
      <p:sp>
        <p:nvSpPr>
          <p:cNvPr id="18" name="正方形/長方形 17"/>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14</a:t>
            </a:fld>
            <a:endParaRPr lang="ja-JP" altLang="en-US" dirty="0">
              <a:solidFill>
                <a:prstClr val="black"/>
              </a:solidFill>
            </a:endParaRPr>
          </a:p>
        </p:txBody>
      </p:sp>
      <p:pic>
        <p:nvPicPr>
          <p:cNvPr id="21" name="図 20"/>
          <p:cNvPicPr>
            <a:picLocks noChangeAspect="1"/>
          </p:cNvPicPr>
          <p:nvPr/>
        </p:nvPicPr>
        <p:blipFill>
          <a:blip r:embed="rId3"/>
          <a:stretch>
            <a:fillRect/>
          </a:stretch>
        </p:blipFill>
        <p:spPr>
          <a:xfrm>
            <a:off x="4535997" y="2510791"/>
            <a:ext cx="4413566" cy="3087917"/>
          </a:xfrm>
          <a:prstGeom prst="rect">
            <a:avLst/>
          </a:prstGeom>
        </p:spPr>
      </p:pic>
      <p:sp>
        <p:nvSpPr>
          <p:cNvPr id="23" name="テキスト ボックス 22"/>
          <p:cNvSpPr txBox="1"/>
          <p:nvPr/>
        </p:nvSpPr>
        <p:spPr>
          <a:xfrm>
            <a:off x="5292080" y="5711567"/>
            <a:ext cx="3575789" cy="230816"/>
          </a:xfrm>
          <a:prstGeom prst="rect">
            <a:avLst/>
          </a:prstGeom>
          <a:noFill/>
        </p:spPr>
        <p:txBody>
          <a:bodyPr wrap="square" lIns="91424" tIns="45712" rIns="91424" bIns="45712" rtlCol="0">
            <a:spAutoFit/>
          </a:bodyPr>
          <a:lstStyle/>
          <a:p>
            <a:r>
              <a:rPr lang="ja-JP" altLang="en-US" sz="900" dirty="0"/>
              <a:t>出典：外国人雇用状況の届出状況（厚生労働省）</a:t>
            </a:r>
          </a:p>
        </p:txBody>
      </p:sp>
    </p:spTree>
    <p:extLst>
      <p:ext uri="{BB962C8B-B14F-4D97-AF65-F5344CB8AC3E}">
        <p14:creationId xmlns:p14="http://schemas.microsoft.com/office/powerpoint/2010/main" val="29125478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a:blip r:embed="rId3"/>
          <a:stretch>
            <a:fillRect/>
          </a:stretch>
        </p:blipFill>
        <p:spPr>
          <a:xfrm>
            <a:off x="4414988" y="1687543"/>
            <a:ext cx="4729012" cy="3029678"/>
          </a:xfrm>
          <a:prstGeom prst="rect">
            <a:avLst/>
          </a:prstGeom>
        </p:spPr>
      </p:pic>
      <p:pic>
        <p:nvPicPr>
          <p:cNvPr id="15" name="図 14"/>
          <p:cNvPicPr>
            <a:picLocks noChangeAspect="1"/>
          </p:cNvPicPr>
          <p:nvPr/>
        </p:nvPicPr>
        <p:blipFill>
          <a:blip r:embed="rId4"/>
          <a:stretch>
            <a:fillRect/>
          </a:stretch>
        </p:blipFill>
        <p:spPr>
          <a:xfrm>
            <a:off x="87760" y="1798855"/>
            <a:ext cx="4196005" cy="2934287"/>
          </a:xfrm>
          <a:prstGeom prst="rect">
            <a:avLst/>
          </a:prstGeom>
        </p:spPr>
      </p:pic>
      <p:sp>
        <p:nvSpPr>
          <p:cNvPr id="3" name="正方形/長方形 2"/>
          <p:cNvSpPr/>
          <p:nvPr/>
        </p:nvSpPr>
        <p:spPr>
          <a:xfrm>
            <a:off x="179516" y="39657"/>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１．基本方針</a:t>
            </a:r>
          </a:p>
        </p:txBody>
      </p:sp>
      <p:cxnSp>
        <p:nvCxnSpPr>
          <p:cNvPr id="4" name="直線コネクタ 3"/>
          <p:cNvCxnSpPr/>
          <p:nvPr/>
        </p:nvCxnSpPr>
        <p:spPr>
          <a:xfrm>
            <a:off x="179516" y="408989"/>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15</a:t>
            </a:fld>
            <a:endParaRPr lang="ja-JP" altLang="en-US" dirty="0">
              <a:solidFill>
                <a:prstClr val="black"/>
              </a:solidFill>
            </a:endParaRPr>
          </a:p>
        </p:txBody>
      </p:sp>
      <p:sp>
        <p:nvSpPr>
          <p:cNvPr id="6" name="正方形/長方形 5"/>
          <p:cNvSpPr/>
          <p:nvPr/>
        </p:nvSpPr>
        <p:spPr>
          <a:xfrm>
            <a:off x="107508" y="589206"/>
            <a:ext cx="8856984" cy="1015663"/>
          </a:xfrm>
          <a:prstGeom prst="rect">
            <a:avLst/>
          </a:prstGeom>
        </p:spPr>
        <p:txBody>
          <a:bodyPr wrap="square">
            <a:spAutoFit/>
          </a:bodyPr>
          <a:lstStyle/>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近年、交流人口のうち来阪外国人旅行者数が大きく増加しており、大阪のにぎわいや経済への好影響が期待</a:t>
            </a:r>
            <a:r>
              <a:rPr lang="ja-JP" altLang="en-US" sz="16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されていました。</a:t>
            </a:r>
            <a:endParaRPr lang="en-US" altLang="ja-JP" sz="16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新型コロナ感染拡大の影響で、令和</a:t>
            </a:r>
            <a:r>
              <a:rPr lang="en-US" altLang="ja-JP" sz="16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6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月</a:t>
            </a:r>
            <a:r>
              <a:rPr lang="ja-JP" altLang="en-US" sz="16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時点で訪日外客者数は対前年度比</a:t>
            </a:r>
            <a:r>
              <a:rPr lang="en-US" altLang="ja-JP" sz="16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98</a:t>
            </a:r>
            <a:r>
              <a:rPr lang="ja-JP" altLang="en-US" sz="16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％マイナスで</a:t>
            </a:r>
            <a:endParaRPr lang="en-US" altLang="ja-JP" sz="16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推移しています。</a:t>
            </a:r>
            <a:endParaRPr lang="en-US" altLang="ja-JP" sz="16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Rectangle 2"/>
          <p:cNvSpPr>
            <a:spLocks noChangeArrowheads="1"/>
          </p:cNvSpPr>
          <p:nvPr/>
        </p:nvSpPr>
        <p:spPr bwMode="auto">
          <a:xfrm>
            <a:off x="91839" y="1446129"/>
            <a:ext cx="4249905" cy="440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fontAlgn="ctr">
              <a:spcBef>
                <a:spcPct val="0"/>
              </a:spcBef>
              <a:buClr>
                <a:srgbClr val="D6ECFF"/>
              </a:buClr>
              <a:buFont typeface="Wingdings" pitchFamily="2" charset="2"/>
              <a:buNone/>
            </a:pPr>
            <a:r>
              <a:rPr lang="ja-JP" altLang="en-US" sz="16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■外国人訪問者数の推移（観光・レジャー目的）</a:t>
            </a:r>
          </a:p>
        </p:txBody>
      </p:sp>
      <p:sp>
        <p:nvSpPr>
          <p:cNvPr id="8" name="テキスト ボックス 7">
            <a:extLst>
              <a:ext uri="{FF2B5EF4-FFF2-40B4-BE49-F238E27FC236}">
                <a16:creationId xmlns:a16="http://schemas.microsoft.com/office/drawing/2014/main" id="{178AA22E-FCB1-45B3-87A6-15F3CBAFE844}"/>
              </a:ext>
            </a:extLst>
          </p:cNvPr>
          <p:cNvSpPr txBox="1"/>
          <p:nvPr/>
        </p:nvSpPr>
        <p:spPr>
          <a:xfrm>
            <a:off x="3203848" y="4717221"/>
            <a:ext cx="3909893" cy="230832"/>
          </a:xfrm>
          <a:prstGeom prst="rect">
            <a:avLst/>
          </a:prstGeom>
          <a:noFill/>
        </p:spPr>
        <p:txBody>
          <a:bodyPr wrap="square" rtlCol="0">
            <a:spAutoFit/>
          </a:bodyPr>
          <a:lstStyle/>
          <a:p>
            <a:pPr lvl="0">
              <a:defRPr/>
            </a:pP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出典：「地域経済分析システム（</a:t>
            </a:r>
            <a:r>
              <a:rPr kumimoji="1" lang="en-US" altLang="ja-JP"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RESAS</a:t>
            </a: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）」より大阪府政策企画部作成</a:t>
            </a:r>
          </a:p>
        </p:txBody>
      </p:sp>
      <p:sp>
        <p:nvSpPr>
          <p:cNvPr id="17" name="Rectangle 2"/>
          <p:cNvSpPr>
            <a:spLocks noChangeArrowheads="1"/>
          </p:cNvSpPr>
          <p:nvPr/>
        </p:nvSpPr>
        <p:spPr bwMode="auto">
          <a:xfrm>
            <a:off x="4377437" y="1335766"/>
            <a:ext cx="5084545" cy="658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fontAlgn="ctr">
              <a:spcBef>
                <a:spcPct val="0"/>
              </a:spcBef>
              <a:buClr>
                <a:srgbClr val="D6ECFF"/>
              </a:buClr>
              <a:buFont typeface="Wingdings" pitchFamily="2" charset="2"/>
              <a:buNone/>
            </a:pPr>
            <a:r>
              <a:rPr lang="ja-JP" altLang="en-US" sz="16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■国別訪問者数の割合（観光・レジャー目的・</a:t>
            </a:r>
            <a:r>
              <a:rPr lang="en-US" altLang="ja-JP" sz="1600" u="sng"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u="sng"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sz="16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Rectangle 2"/>
          <p:cNvSpPr>
            <a:spLocks noChangeArrowheads="1"/>
          </p:cNvSpPr>
          <p:nvPr/>
        </p:nvSpPr>
        <p:spPr bwMode="auto">
          <a:xfrm>
            <a:off x="129390" y="4771380"/>
            <a:ext cx="4249905" cy="440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fontAlgn="ctr">
              <a:spcBef>
                <a:spcPct val="0"/>
              </a:spcBef>
              <a:buClr>
                <a:srgbClr val="D6ECFF"/>
              </a:buClr>
              <a:buFont typeface="Wingdings" pitchFamily="2" charset="2"/>
              <a:buNone/>
            </a:pPr>
            <a:r>
              <a:rPr lang="ja-JP" altLang="en-US" sz="16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■訪日外客者数の推移</a:t>
            </a:r>
          </a:p>
        </p:txBody>
      </p:sp>
      <p:sp>
        <p:nvSpPr>
          <p:cNvPr id="14" name="テキスト ボックス 13"/>
          <p:cNvSpPr txBox="1"/>
          <p:nvPr/>
        </p:nvSpPr>
        <p:spPr>
          <a:xfrm>
            <a:off x="4509081" y="6666246"/>
            <a:ext cx="7843343" cy="215444"/>
          </a:xfrm>
          <a:prstGeom prst="rect">
            <a:avLst/>
          </a:prstGeom>
          <a:noFill/>
        </p:spPr>
        <p:txBody>
          <a:bodyPr wrap="square" rtlCol="0">
            <a:spAutoFit/>
          </a:bodyPr>
          <a:lstStyle/>
          <a:p>
            <a:r>
              <a:rPr kumimoji="1" lang="ja-JP" altLang="en-US" sz="800" dirty="0">
                <a:latin typeface="+mn-ea"/>
              </a:rPr>
              <a:t>出典：日本政府観光局（</a:t>
            </a:r>
            <a:r>
              <a:rPr kumimoji="1" lang="en-US" altLang="ja-JP" sz="800" dirty="0">
                <a:latin typeface="+mn-ea"/>
              </a:rPr>
              <a:t>JNTO</a:t>
            </a:r>
            <a:r>
              <a:rPr kumimoji="1" lang="ja-JP" altLang="en-US" sz="800" dirty="0">
                <a:latin typeface="+mn-ea"/>
              </a:rPr>
              <a:t>）及び観光庁「訪日外国人消費動向調査」を基に推計</a:t>
            </a:r>
            <a:endParaRPr kumimoji="1" lang="en-US" altLang="ja-JP" sz="800" dirty="0">
              <a:latin typeface="+mn-ea"/>
            </a:endParaRPr>
          </a:p>
        </p:txBody>
      </p:sp>
      <p:graphicFrame>
        <p:nvGraphicFramePr>
          <p:cNvPr id="20" name="グラフ 19">
            <a:extLst>
              <a:ext uri="{FF2B5EF4-FFF2-40B4-BE49-F238E27FC236}">
                <a16:creationId xmlns:a16="http://schemas.microsoft.com/office/drawing/2014/main" id="{00000000-0008-0000-0000-00001F000000}"/>
              </a:ext>
            </a:extLst>
          </p:cNvPr>
          <p:cNvGraphicFramePr>
            <a:graphicFrameLocks/>
          </p:cNvGraphicFramePr>
          <p:nvPr>
            <p:extLst>
              <p:ext uri="{D42A27DB-BD31-4B8C-83A1-F6EECF244321}">
                <p14:modId xmlns:p14="http://schemas.microsoft.com/office/powerpoint/2010/main" val="1672434964"/>
              </p:ext>
            </p:extLst>
          </p:nvPr>
        </p:nvGraphicFramePr>
        <p:xfrm>
          <a:off x="153406" y="4986291"/>
          <a:ext cx="8670762" cy="167995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869169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C8692C38-0430-4F61-A0D4-4C5C3C1314F7}" type="slidenum">
              <a:rPr kumimoji="1" lang="ja-JP" altLang="en-US" sz="1800" b="0" i="0" u="none" strike="noStrike" kern="1200" cap="none" spc="0" normalizeH="0" baseline="0" noProof="0" smtClean="0">
                <a:ln>
                  <a:noFill/>
                </a:ln>
                <a:solidFill>
                  <a:prstClr val="black"/>
                </a:solidFill>
                <a:effectLst/>
                <a:uLnTx/>
                <a:uFillTx/>
                <a:latin typeface="Meiryo UI"/>
                <a:ea typeface="Meiryo UI"/>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 name="正方形/長方形 4"/>
          <p:cNvSpPr/>
          <p:nvPr/>
        </p:nvSpPr>
        <p:spPr>
          <a:xfrm>
            <a:off x="104132" y="629784"/>
            <a:ext cx="8856984" cy="6658233"/>
          </a:xfrm>
          <a:prstGeom prst="rect">
            <a:avLst/>
          </a:prstGeom>
        </p:spPr>
        <p:txBody>
          <a:bodyPr wrap="square">
            <a:spAutoFit/>
          </a:bodyPr>
          <a:lstStyle/>
          <a:p>
            <a:pPr marL="180000" marR="0" lvl="0" indent="-457200" algn="just" defTabSz="914400" rtl="0" eaLnBrk="1" fontAlgn="auto" latinLnBrk="0" hangingPunct="1">
              <a:lnSpc>
                <a:spcPts val="18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４</a:t>
            </a: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第</a:t>
            </a: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期総合戦略について</a:t>
            </a:r>
            <a:endPar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8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　大阪府では、今後本格的に到来が予想される「人口減少・超高齢社会」においても、持続的発展を実</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現するために、</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大阪府人口ビジョン</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において、中長期の人口見通し等を取りまとめるとともに、</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6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つの</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取組</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みの方向性を位置づけました。</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　これを踏まえ、</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大阪府まち・ひと・しごと総合戦略</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を策定し、</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2015</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年度から</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年度までの</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年間で</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めざすべき方向性や施策をとりまとめ、取組みを進めてきました。</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　めざすべき方向性の実現には、各施策の効果がすぐにあらわれるものではなく、継続した取組みが必要</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です。</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第</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期総合戦略</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においても、これまでの</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6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つの</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取組みの方向性を継続し、施策を推進していきます。</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　また、３つの方向性を推進していくため、第</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期総合戦略で位置付けた６つの戦略は維持しつつ、第</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期総合戦略の振り返りや新たな動きを活かし、取組みを推進・加速化していくことにより、計画終了翌年の</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2025</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年大阪・関西万博の開催に相応しいまちづくりを進めます。</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lnSpc>
                <a:spcPts val="1800"/>
              </a:lnSpc>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lang="ja-JP" altLang="en-US" sz="16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　戦略の推進に当たっては、新型コロナ感染拡大による大阪経済、府民生活への</a:t>
            </a:r>
            <a:r>
              <a:rPr lang="ja-JP" altLang="en-US" sz="16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影響や、新たな生活</a:t>
            </a:r>
            <a:endParaRPr lang="en-US" altLang="ja-JP" sz="16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lnSpc>
                <a:spcPts val="1800"/>
              </a:lnSpc>
              <a:defRPr/>
            </a:pPr>
            <a:r>
              <a:rPr lang="ja-JP" altLang="en-US" sz="16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様式の下、多様化した働き方などの行動変容を踏まえた上で</a:t>
            </a:r>
            <a:r>
              <a:rPr lang="ja-JP" altLang="en-US" sz="16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、取組みを</a:t>
            </a:r>
            <a:r>
              <a:rPr lang="ja-JP" altLang="en-US" sz="16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実施します。</a:t>
            </a:r>
          </a:p>
          <a:p>
            <a:pPr marL="180000" marR="0" lvl="0" indent="-457200" algn="just" defTabSz="914400" rtl="0" eaLnBrk="1" fontAlgn="auto" latinLnBrk="0" hangingPunct="1">
              <a:lnSpc>
                <a:spcPts val="18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179512" y="146838"/>
            <a:ext cx="813690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１．基本方針</a:t>
            </a:r>
          </a:p>
        </p:txBody>
      </p:sp>
      <p:sp>
        <p:nvSpPr>
          <p:cNvPr id="10" name="楕円 9"/>
          <p:cNvSpPr/>
          <p:nvPr/>
        </p:nvSpPr>
        <p:spPr>
          <a:xfrm>
            <a:off x="2732624" y="3771040"/>
            <a:ext cx="3600000" cy="889496"/>
          </a:xfrm>
          <a:prstGeom prst="ellipse">
            <a:avLst/>
          </a:pr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white"/>
                </a:solidFill>
                <a:effectLst/>
                <a:uLnTx/>
                <a:uFillTx/>
                <a:latin typeface="Meiryo UI"/>
                <a:ea typeface="Meiryo UI"/>
                <a:cs typeface="+mn-cs"/>
              </a:rPr>
              <a:t>Ⅲ</a:t>
            </a:r>
            <a:r>
              <a:rPr kumimoji="1" lang="ja-JP" altLang="en-US" sz="1600" b="0" i="0" u="none" strike="noStrike" kern="1200" cap="none" spc="0" normalizeH="0" baseline="0" noProof="0" dirty="0">
                <a:ln>
                  <a:noFill/>
                </a:ln>
                <a:solidFill>
                  <a:prstClr val="white"/>
                </a:solidFill>
                <a:effectLst/>
                <a:uLnTx/>
                <a:uFillTx/>
                <a:latin typeface="Meiryo UI"/>
                <a:ea typeface="Meiryo UI"/>
                <a:cs typeface="+mn-cs"/>
              </a:rPr>
              <a:t>　東西二極の一極としての社会経済構造の構築</a:t>
            </a:r>
          </a:p>
        </p:txBody>
      </p:sp>
      <p:sp>
        <p:nvSpPr>
          <p:cNvPr id="9" name="楕円 8"/>
          <p:cNvSpPr/>
          <p:nvPr/>
        </p:nvSpPr>
        <p:spPr>
          <a:xfrm>
            <a:off x="4369004" y="3146832"/>
            <a:ext cx="3600000" cy="889496"/>
          </a:xfrm>
          <a:prstGeom prst="ellipse">
            <a:avLst/>
          </a:prstGeom>
          <a:solidFill>
            <a:srgbClr val="04D3F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white"/>
                </a:solidFill>
                <a:effectLst/>
                <a:uLnTx/>
                <a:uFillTx/>
                <a:latin typeface="Meiryo UI"/>
                <a:ea typeface="Meiryo UI"/>
                <a:cs typeface="+mn-cs"/>
              </a:rPr>
              <a:t>Ⅱ</a:t>
            </a:r>
            <a:r>
              <a:rPr kumimoji="1" lang="ja-JP" altLang="en-US" sz="1600" b="0" i="0" u="none" strike="noStrike" kern="1200" cap="none" spc="0" normalizeH="0" baseline="0" noProof="0" dirty="0">
                <a:ln>
                  <a:noFill/>
                </a:ln>
                <a:solidFill>
                  <a:prstClr val="white"/>
                </a:solidFill>
                <a:effectLst/>
                <a:uLnTx/>
                <a:uFillTx/>
                <a:latin typeface="Meiryo UI"/>
                <a:ea typeface="Meiryo UI"/>
                <a:cs typeface="+mn-cs"/>
              </a:rPr>
              <a:t>　人口減少、超高齢社会でも持続可能な地域づくり</a:t>
            </a:r>
          </a:p>
        </p:txBody>
      </p:sp>
      <p:sp>
        <p:nvSpPr>
          <p:cNvPr id="8" name="楕円 7"/>
          <p:cNvSpPr/>
          <p:nvPr/>
        </p:nvSpPr>
        <p:spPr>
          <a:xfrm>
            <a:off x="1011376" y="3179008"/>
            <a:ext cx="3600000" cy="889496"/>
          </a:xfrm>
          <a:prstGeom prst="ellipse">
            <a:avLst/>
          </a:prstGeom>
          <a:solidFill>
            <a:srgbClr val="5BD07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white"/>
                </a:solidFill>
                <a:effectLst/>
                <a:uLnTx/>
                <a:uFillTx/>
                <a:latin typeface="Meiryo UI"/>
                <a:ea typeface="Meiryo UI"/>
                <a:cs typeface="+mn-cs"/>
              </a:rPr>
              <a:t>Ⅰ</a:t>
            </a:r>
            <a:r>
              <a:rPr kumimoji="1" lang="ja-JP" altLang="en-US" sz="1600" b="0" i="0" u="none" strike="noStrike" kern="1200" cap="none" spc="0" normalizeH="0" baseline="0" noProof="0" dirty="0">
                <a:ln>
                  <a:noFill/>
                </a:ln>
                <a:solidFill>
                  <a:prstClr val="white"/>
                </a:solidFill>
                <a:effectLst/>
                <a:uLnTx/>
                <a:uFillTx/>
                <a:latin typeface="Meiryo UI"/>
                <a:ea typeface="Meiryo UI"/>
                <a:cs typeface="+mn-cs"/>
              </a:rPr>
              <a:t>　若者が活躍でき、子育て安心の都市「大阪」の実現</a:t>
            </a:r>
          </a:p>
        </p:txBody>
      </p:sp>
      <p:sp>
        <p:nvSpPr>
          <p:cNvPr id="2" name="正方形/長方形 1">
            <a:extLst>
              <a:ext uri="{FF2B5EF4-FFF2-40B4-BE49-F238E27FC236}">
                <a16:creationId xmlns:a16="http://schemas.microsoft.com/office/drawing/2014/main" id="{B83EA188-B57A-4B53-ADD0-829ACDB98F5A}"/>
              </a:ext>
            </a:extLst>
          </p:cNvPr>
          <p:cNvSpPr/>
          <p:nvPr/>
        </p:nvSpPr>
        <p:spPr>
          <a:xfrm>
            <a:off x="547652" y="4774150"/>
            <a:ext cx="8208912" cy="3271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u="sng" dirty="0">
                <a:solidFill>
                  <a:srgbClr val="FF0000"/>
                </a:solidFill>
              </a:rPr>
              <a:t>感染症による、経済や府民生活への影響、新たな生活様式や行動変容を</a:t>
            </a:r>
            <a:r>
              <a:rPr kumimoji="1" lang="ja-JP" altLang="en-US" sz="1600" u="sng" dirty="0" smtClean="0">
                <a:solidFill>
                  <a:srgbClr val="FF0000"/>
                </a:solidFill>
              </a:rPr>
              <a:t>踏まえた取組みの</a:t>
            </a:r>
            <a:r>
              <a:rPr kumimoji="1" lang="ja-JP" altLang="en-US" sz="1600" u="sng" dirty="0">
                <a:solidFill>
                  <a:srgbClr val="FF0000"/>
                </a:solidFill>
              </a:rPr>
              <a:t>推進</a:t>
            </a:r>
          </a:p>
        </p:txBody>
      </p:sp>
    </p:spTree>
    <p:extLst>
      <p:ext uri="{BB962C8B-B14F-4D97-AF65-F5344CB8AC3E}">
        <p14:creationId xmlns:p14="http://schemas.microsoft.com/office/powerpoint/2010/main" val="38133878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C8692C38-0430-4F61-A0D4-4C5C3C1314F7}" type="slidenum">
              <a:rPr kumimoji="1" lang="ja-JP" altLang="en-US" sz="1800" b="0" i="0" u="none" strike="noStrike" kern="1200" cap="none" spc="0" normalizeH="0" baseline="0" noProof="0" smtClean="0">
                <a:ln>
                  <a:noFill/>
                </a:ln>
                <a:solidFill>
                  <a:prstClr val="black"/>
                </a:solidFill>
                <a:effectLst/>
                <a:uLnTx/>
                <a:uFillTx/>
                <a:latin typeface="Meiryo UI"/>
                <a:ea typeface="Meiryo UI"/>
                <a:cs typeface="+mn-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1" name="正方形/長方形 10"/>
          <p:cNvSpPr/>
          <p:nvPr/>
        </p:nvSpPr>
        <p:spPr>
          <a:xfrm>
            <a:off x="0" y="1788461"/>
            <a:ext cx="8856984" cy="338554"/>
          </a:xfrm>
          <a:prstGeom prst="rect">
            <a:avLst/>
          </a:prstGeom>
        </p:spPr>
        <p:txBody>
          <a:bodyPr wrap="square">
            <a:spAutoFit/>
          </a:bodyPr>
          <a:lstStyle/>
          <a:p>
            <a:pPr marL="180000" marR="0" lvl="0" indent="-45720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a:ea typeface="Meiryo UI"/>
                <a:cs typeface="+mn-cs"/>
              </a:rPr>
              <a:t>　</a:t>
            </a: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６</a:t>
            </a: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1" i="0" u="none" strike="noStrike" kern="1200" cap="none" spc="0" normalizeH="0" baseline="0" noProof="0" dirty="0">
                <a:ln>
                  <a:noFill/>
                </a:ln>
                <a:solidFill>
                  <a:prstClr val="black"/>
                </a:solidFill>
                <a:effectLst/>
                <a:uLnTx/>
                <a:uFillTx/>
                <a:latin typeface="Meiryo UI"/>
                <a:ea typeface="Meiryo UI"/>
                <a:cs typeface="+mn-cs"/>
              </a:rPr>
              <a:t>総合戦略の推進</a:t>
            </a:r>
            <a:endParaRPr kumimoji="1" lang="en-US" altLang="ja-JP" sz="16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3" name="正方形/長方形 12"/>
          <p:cNvSpPr/>
          <p:nvPr/>
        </p:nvSpPr>
        <p:spPr>
          <a:xfrm>
            <a:off x="179512" y="2082126"/>
            <a:ext cx="8771956" cy="4524315"/>
          </a:xfrm>
          <a:prstGeom prst="rect">
            <a:avLst/>
          </a:prstGeom>
        </p:spPr>
        <p:txBody>
          <a:bodyPr wrap="square">
            <a:spAutoFit/>
          </a:bodyPr>
          <a:lstStyle/>
          <a:p>
            <a:pPr marL="180000" marR="0" lvl="0" indent="-457200" algn="just"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まち・ひと・しごとの好循環の確立をめざして、毎年度、</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KPI</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の到達状況を確認・検証すること（</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PDCA</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サイクル）を通じて、各政策をブラッシュアップし、真に効果の高いものにしていきます。</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endPar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PDCA</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サイクルの確立</a:t>
            </a:r>
            <a:endPar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　６つの基本目標ごとに施策（事業）がどれぐらい進捗しているかを客観的に判別しやすくなるよう、</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できるだけ数値を用いて、</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KPI</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（重要事業評価指標）を設定しています。</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　地方創生の実現は、息の</a:t>
            </a: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長い取組みが</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必要です。これらの指標（</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KPI</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）をもとに、施策（事業）</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の効果を定期的に検証することで、「まち」「ひと」「しごと」の好循環の</a:t>
            </a: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確立に</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向け、より効果の高い事</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業への重点化、見直し、組換えを行い、「具体的目標」の達成に向け</a:t>
            </a: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、取組みを</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進めていきます。</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b</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推進にあたって</a:t>
            </a:r>
            <a:endPar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　「具体的目標」については、毎年「産官学金労言」の各分野の有識者等で構成する「大阪府まち・</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ひと・しごと創生推進審議会」において、進捗状況の確認・検証を行い、必要な見直しを行います。</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　各施策については、実施部局が毎年</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KPI</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の検証を行い、より効果の高い事業への重点化、見直し、　　　</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組換えを行います。</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　地方版総合戦略のもう一つの策定主体である大阪府内の市町村との適切な役割分担や連携の</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もと、オール大阪で地方創生</a:t>
            </a: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の取組みを</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推進していきます。</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179512" y="146838"/>
            <a:ext cx="8136904" cy="369332"/>
          </a:xfrm>
          <a:prstGeom prst="rect">
            <a:avLst/>
          </a:prstGeom>
        </p:spPr>
        <p:txBody>
          <a:bodyPr wrap="square">
            <a:spAutoFit/>
          </a:bodyPr>
          <a:lstStyle/>
          <a:p>
            <a:r>
              <a:rPr kumimoji="1" lang="ja-JP" altLang="en-US" sz="1800" b="0" i="0" u="none" strike="noStrike" kern="1200" cap="none" spc="0" normalizeH="0" baseline="0" noProof="0" dirty="0">
                <a:ln>
                  <a:noFill/>
                </a:ln>
                <a:solidFill>
                  <a:prstClr val="black"/>
                </a:solidFill>
                <a:effectLst/>
                <a:uLnTx/>
                <a:uFillTx/>
                <a:latin typeface="Meiryo UI"/>
                <a:ea typeface="Meiryo UI"/>
                <a:cs typeface="Meiryo UI" panose="020B0604030504040204" pitchFamily="50" charset="-128"/>
              </a:rPr>
              <a:t>　</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１．基本方針</a:t>
            </a:r>
          </a:p>
        </p:txBody>
      </p:sp>
      <p:sp>
        <p:nvSpPr>
          <p:cNvPr id="7" name="正方形/長方形 6"/>
          <p:cNvSpPr/>
          <p:nvPr/>
        </p:nvSpPr>
        <p:spPr>
          <a:xfrm>
            <a:off x="0" y="821746"/>
            <a:ext cx="8856984" cy="784830"/>
          </a:xfrm>
          <a:prstGeom prst="rect">
            <a:avLst/>
          </a:prstGeom>
        </p:spPr>
        <p:txBody>
          <a:bodyPr wrap="square">
            <a:spAutoFit/>
          </a:bodyPr>
          <a:lstStyle/>
          <a:p>
            <a:pPr marL="180000" marR="0" lvl="0" indent="-457200" algn="just" defTabSz="914400" rtl="0" eaLnBrk="1" fontAlgn="auto" latinLnBrk="0" hangingPunct="1">
              <a:lnSpc>
                <a:spcPts val="18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a:ea typeface="Meiryo UI"/>
                <a:cs typeface="+mn-cs"/>
              </a:rPr>
              <a:t>　</a:t>
            </a: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５</a:t>
            </a: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計画期間</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6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令和</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年度から</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2024(</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令和</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6)</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年度までの５年間とします。</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p:txBody>
      </p:sp>
    </p:spTree>
    <p:extLst>
      <p:ext uri="{BB962C8B-B14F-4D97-AF65-F5344CB8AC3E}">
        <p14:creationId xmlns:p14="http://schemas.microsoft.com/office/powerpoint/2010/main" val="3086178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8" name="正方形/長方形 7"/>
          <p:cNvSpPr/>
          <p:nvPr/>
        </p:nvSpPr>
        <p:spPr>
          <a:xfrm>
            <a:off x="323194" y="738307"/>
            <a:ext cx="8643785" cy="6048000"/>
          </a:xfrm>
          <a:prstGeom prst="rect">
            <a:avLst/>
          </a:prstGeom>
          <a:ln w="38100" cmpd="dbl">
            <a:solidFill>
              <a:schemeClr val="dk1">
                <a:alpha val="96000"/>
              </a:schemeClr>
            </a:solidFill>
          </a:ln>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en-US" altLang="ja-JP" sz="1400" b="1" dirty="0">
                <a:solidFill>
                  <a:schemeClr val="tx1"/>
                </a:solidFill>
              </a:rPr>
              <a:t>Topic</a:t>
            </a:r>
            <a:r>
              <a:rPr lang="ja-JP" altLang="en-US" sz="1400" b="1" dirty="0">
                <a:solidFill>
                  <a:schemeClr val="tx1"/>
                </a:solidFill>
              </a:rPr>
              <a:t>①　万博の開催</a:t>
            </a:r>
            <a:endParaRPr lang="en-US" altLang="ja-JP" sz="1400" b="1" u="sng" strike="sngStrike" dirty="0">
              <a:solidFill>
                <a:srgbClr val="002060"/>
              </a:solidFill>
            </a:endParaRPr>
          </a:p>
        </p:txBody>
      </p:sp>
      <p:sp>
        <p:nvSpPr>
          <p:cNvPr id="9" name="正方形/長方形 8"/>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１．基本方針</a:t>
            </a:r>
          </a:p>
        </p:txBody>
      </p:sp>
      <p:sp>
        <p:nvSpPr>
          <p:cNvPr id="10" name="正方形/長方形 9"/>
          <p:cNvSpPr/>
          <p:nvPr/>
        </p:nvSpPr>
        <p:spPr>
          <a:xfrm>
            <a:off x="447381" y="1723987"/>
            <a:ext cx="4078948" cy="1714857"/>
          </a:xfrm>
          <a:prstGeom prst="rect">
            <a:avLst/>
          </a:prstGeom>
          <a:ln w="9525"/>
        </p:spPr>
        <p:style>
          <a:lnRef idx="2">
            <a:schemeClr val="dk1"/>
          </a:lnRef>
          <a:fillRef idx="1">
            <a:schemeClr val="lt1"/>
          </a:fillRef>
          <a:effectRef idx="0">
            <a:schemeClr val="dk1"/>
          </a:effectRef>
          <a:fontRef idx="minor">
            <a:schemeClr val="dk1"/>
          </a:fontRef>
        </p:style>
        <p:txBody>
          <a:bodyPr rtlCol="0" anchor="t"/>
          <a:lstStyle/>
          <a:p>
            <a:pPr algn="just">
              <a:lnSpc>
                <a:spcPct val="150000"/>
              </a:lnSpc>
            </a:pPr>
            <a:r>
              <a:rPr lang="ja-JP" altLang="en-US" sz="1400" b="1" u="sng" dirty="0">
                <a:solidFill>
                  <a:schemeClr val="tx1"/>
                </a:solidFill>
              </a:rPr>
              <a:t>テーマ・サブテーマ・コンセプト</a:t>
            </a:r>
            <a:endParaRPr lang="en-US" altLang="ja-JP" sz="1400" b="1" u="sng" dirty="0">
              <a:solidFill>
                <a:schemeClr val="tx1"/>
              </a:solidFill>
            </a:endParaRPr>
          </a:p>
          <a:p>
            <a:pPr marL="144000" indent="-457200" algn="just"/>
            <a:r>
              <a:rPr lang="ja-JP" altLang="en-US" sz="1200" b="1" dirty="0">
                <a:solidFill>
                  <a:schemeClr val="tx1"/>
                </a:solidFill>
              </a:rPr>
              <a:t>テーマ　　 ：いのち輝く未来社会のデザイン</a:t>
            </a:r>
            <a:endParaRPr lang="en-US" altLang="ja-JP" sz="1200" b="1" dirty="0">
              <a:solidFill>
                <a:schemeClr val="tx1"/>
              </a:solidFill>
            </a:endParaRPr>
          </a:p>
          <a:p>
            <a:pPr marL="144000" indent="-457200" algn="just"/>
            <a:r>
              <a:rPr lang="ja-JP" altLang="en-US" sz="1200" dirty="0">
                <a:solidFill>
                  <a:schemeClr val="tx1"/>
                </a:solidFill>
              </a:rPr>
              <a:t>　　　　　     “</a:t>
            </a:r>
            <a:r>
              <a:rPr lang="en-US" altLang="ja-JP" sz="1200" dirty="0">
                <a:solidFill>
                  <a:schemeClr val="tx1"/>
                </a:solidFill>
              </a:rPr>
              <a:t>Designing Future Society for Our Lives”</a:t>
            </a:r>
          </a:p>
          <a:p>
            <a:pPr marL="144000" indent="-457200" algn="just"/>
            <a:endParaRPr lang="en-US" altLang="ja-JP" sz="600" b="1" dirty="0">
              <a:solidFill>
                <a:schemeClr val="tx1"/>
              </a:solidFill>
            </a:endParaRPr>
          </a:p>
          <a:p>
            <a:pPr marL="144000" indent="-457200" algn="just"/>
            <a:r>
              <a:rPr lang="ja-JP" altLang="en-US" sz="1200" b="1" dirty="0">
                <a:solidFill>
                  <a:schemeClr val="tx1"/>
                </a:solidFill>
              </a:rPr>
              <a:t>サブテーマ</a:t>
            </a:r>
            <a:r>
              <a:rPr lang="ja-JP" altLang="en-US" sz="1200" dirty="0">
                <a:solidFill>
                  <a:schemeClr val="tx1"/>
                </a:solidFill>
              </a:rPr>
              <a:t>：</a:t>
            </a:r>
            <a:r>
              <a:rPr lang="en-US" altLang="ja-JP" sz="1200" dirty="0">
                <a:solidFill>
                  <a:schemeClr val="tx1"/>
                </a:solidFill>
              </a:rPr>
              <a:t>Saving Lives(</a:t>
            </a:r>
            <a:r>
              <a:rPr lang="ja-JP" altLang="en-US" sz="1200" dirty="0">
                <a:solidFill>
                  <a:schemeClr val="tx1"/>
                </a:solidFill>
              </a:rPr>
              <a:t>いのちを救う</a:t>
            </a:r>
            <a:r>
              <a:rPr lang="en-US" altLang="ja-JP" sz="1200" dirty="0">
                <a:solidFill>
                  <a:schemeClr val="tx1"/>
                </a:solidFill>
              </a:rPr>
              <a:t>)</a:t>
            </a:r>
          </a:p>
          <a:p>
            <a:pPr marL="144000" indent="-457200" algn="just"/>
            <a:r>
              <a:rPr lang="en-US" altLang="ja-JP" sz="1200" dirty="0">
                <a:solidFill>
                  <a:schemeClr val="tx1"/>
                </a:solidFill>
              </a:rPr>
              <a:t>               Empowering Lives(</a:t>
            </a:r>
            <a:r>
              <a:rPr lang="ja-JP" altLang="en-US" sz="1200" dirty="0">
                <a:solidFill>
                  <a:schemeClr val="tx1"/>
                </a:solidFill>
              </a:rPr>
              <a:t>いのちに力を与える</a:t>
            </a:r>
            <a:r>
              <a:rPr lang="en-US" altLang="ja-JP" sz="1200" dirty="0">
                <a:solidFill>
                  <a:schemeClr val="tx1"/>
                </a:solidFill>
              </a:rPr>
              <a:t>)</a:t>
            </a:r>
          </a:p>
          <a:p>
            <a:pPr marL="144000" indent="-457200" algn="just"/>
            <a:r>
              <a:rPr lang="en-US" altLang="ja-JP" sz="1200" dirty="0">
                <a:solidFill>
                  <a:schemeClr val="tx1"/>
                </a:solidFill>
              </a:rPr>
              <a:t>               Connecting Lives(</a:t>
            </a:r>
            <a:r>
              <a:rPr lang="ja-JP" altLang="en-US" sz="1200" dirty="0">
                <a:solidFill>
                  <a:schemeClr val="tx1"/>
                </a:solidFill>
              </a:rPr>
              <a:t>いのちをつなぐ</a:t>
            </a:r>
            <a:r>
              <a:rPr lang="en-US" altLang="ja-JP" sz="1200" dirty="0">
                <a:solidFill>
                  <a:schemeClr val="tx1"/>
                </a:solidFill>
              </a:rPr>
              <a:t>)</a:t>
            </a:r>
            <a:endParaRPr lang="en-US" altLang="ja-JP" sz="1200" strike="sngStrike" dirty="0">
              <a:solidFill>
                <a:schemeClr val="tx1"/>
              </a:solidFill>
            </a:endParaRPr>
          </a:p>
          <a:p>
            <a:pPr marL="144000" indent="-457200" algn="just"/>
            <a:endParaRPr lang="en-US" altLang="ja-JP" sz="600" b="1" dirty="0">
              <a:solidFill>
                <a:schemeClr val="tx1"/>
              </a:solidFill>
            </a:endParaRPr>
          </a:p>
          <a:p>
            <a:pPr marL="144000" indent="-457200" algn="just"/>
            <a:r>
              <a:rPr lang="ja-JP" altLang="en-US" sz="1200" b="1" dirty="0">
                <a:solidFill>
                  <a:schemeClr val="tx1"/>
                </a:solidFill>
              </a:rPr>
              <a:t>コンセプト</a:t>
            </a:r>
            <a:r>
              <a:rPr lang="ja-JP" altLang="en-US" sz="1200" dirty="0">
                <a:solidFill>
                  <a:schemeClr val="tx1"/>
                </a:solidFill>
              </a:rPr>
              <a:t>：未来社会の実験場“</a:t>
            </a:r>
            <a:r>
              <a:rPr lang="en-US" altLang="ja-JP" sz="1200" dirty="0">
                <a:solidFill>
                  <a:schemeClr val="tx1"/>
                </a:solidFill>
              </a:rPr>
              <a:t>People’s Living Lab</a:t>
            </a:r>
            <a:r>
              <a:rPr lang="ja-JP" altLang="en-US" sz="1200" dirty="0">
                <a:solidFill>
                  <a:schemeClr val="tx1"/>
                </a:solidFill>
              </a:rPr>
              <a:t>”</a:t>
            </a:r>
            <a:endParaRPr lang="en-US" altLang="ja-JP" sz="1200" dirty="0">
              <a:solidFill>
                <a:schemeClr val="tx1"/>
              </a:solidFill>
            </a:endParaRPr>
          </a:p>
        </p:txBody>
      </p:sp>
      <p:sp>
        <p:nvSpPr>
          <p:cNvPr id="11" name="正方形/長方形 10"/>
          <p:cNvSpPr/>
          <p:nvPr/>
        </p:nvSpPr>
        <p:spPr>
          <a:xfrm>
            <a:off x="433630" y="3529011"/>
            <a:ext cx="4078948" cy="3140401"/>
          </a:xfrm>
          <a:prstGeom prst="rect">
            <a:avLst/>
          </a:prstGeom>
          <a:ln w="9525"/>
        </p:spPr>
        <p:style>
          <a:lnRef idx="2">
            <a:schemeClr val="dk1"/>
          </a:lnRef>
          <a:fillRef idx="1">
            <a:schemeClr val="lt1"/>
          </a:fillRef>
          <a:effectRef idx="0">
            <a:schemeClr val="dk1"/>
          </a:effectRef>
          <a:fontRef idx="minor">
            <a:schemeClr val="dk1"/>
          </a:fontRef>
        </p:style>
        <p:txBody>
          <a:bodyPr rtlCol="0" anchor="ctr"/>
          <a:lstStyle/>
          <a:p>
            <a:pPr algn="just">
              <a:lnSpc>
                <a:spcPct val="150000"/>
              </a:lnSpc>
            </a:pPr>
            <a:r>
              <a:rPr lang="ja-JP" altLang="en-US" sz="1400" b="1" u="sng" dirty="0">
                <a:solidFill>
                  <a:schemeClr val="tx1"/>
                </a:solidFill>
              </a:rPr>
              <a:t>大阪・関西万博における３つのポイント</a:t>
            </a:r>
            <a:endParaRPr lang="en-US" altLang="ja-JP" sz="1400" b="1" u="sng" strike="sngStrike" dirty="0">
              <a:solidFill>
                <a:schemeClr val="tx1"/>
              </a:solidFill>
            </a:endParaRPr>
          </a:p>
          <a:p>
            <a:pPr algn="just">
              <a:lnSpc>
                <a:spcPct val="150000"/>
              </a:lnSpc>
            </a:pPr>
            <a:r>
              <a:rPr lang="ja-JP" altLang="en-US" sz="1200" b="1" dirty="0">
                <a:solidFill>
                  <a:schemeClr val="tx1"/>
                </a:solidFill>
              </a:rPr>
              <a:t>１．</a:t>
            </a:r>
            <a:r>
              <a:rPr lang="en-US" altLang="ja-JP" sz="1200" b="1" dirty="0">
                <a:solidFill>
                  <a:schemeClr val="tx1"/>
                </a:solidFill>
              </a:rPr>
              <a:t>SDGs</a:t>
            </a:r>
            <a:r>
              <a:rPr lang="ja-JP" altLang="en-US" sz="1200" b="1" dirty="0">
                <a:solidFill>
                  <a:schemeClr val="tx1"/>
                </a:solidFill>
              </a:rPr>
              <a:t>の達成に向けた万博</a:t>
            </a:r>
            <a:endParaRPr lang="en-US" altLang="ja-JP" sz="1200" b="1" dirty="0">
              <a:solidFill>
                <a:schemeClr val="tx1"/>
              </a:solidFill>
            </a:endParaRPr>
          </a:p>
          <a:p>
            <a:pPr marL="171450" indent="-171450" algn="just">
              <a:lnSpc>
                <a:spcPts val="1400"/>
              </a:lnSpc>
              <a:buFont typeface="Arial" panose="020B0604020202020204" pitchFamily="34" charset="0"/>
              <a:buChar char="•"/>
            </a:pPr>
            <a:r>
              <a:rPr lang="en-US" altLang="ja-JP" sz="1100" dirty="0">
                <a:solidFill>
                  <a:schemeClr val="tx1"/>
                </a:solidFill>
              </a:rPr>
              <a:t>Society5.0</a:t>
            </a:r>
            <a:r>
              <a:rPr lang="ja-JP" altLang="en-US" sz="1100" dirty="0">
                <a:solidFill>
                  <a:schemeClr val="tx1"/>
                </a:solidFill>
              </a:rPr>
              <a:t>に向けた成長戦略を一層加速させるとともに、途上国を含めた多くの参加国と共に創る万博とすること（</a:t>
            </a:r>
            <a:r>
              <a:rPr lang="en-US" altLang="ja-JP" sz="1100" dirty="0">
                <a:solidFill>
                  <a:schemeClr val="tx1"/>
                </a:solidFill>
              </a:rPr>
              <a:t>Co-creation</a:t>
            </a:r>
            <a:r>
              <a:rPr lang="ja-JP" altLang="en-US" sz="1100" dirty="0">
                <a:solidFill>
                  <a:schemeClr val="tx1"/>
                </a:solidFill>
              </a:rPr>
              <a:t>）が重要。</a:t>
            </a:r>
            <a:endParaRPr lang="en-US" altLang="ja-JP" sz="1100" dirty="0">
              <a:solidFill>
                <a:schemeClr val="tx1"/>
              </a:solidFill>
            </a:endParaRPr>
          </a:p>
          <a:p>
            <a:pPr algn="just">
              <a:lnSpc>
                <a:spcPct val="150000"/>
              </a:lnSpc>
            </a:pPr>
            <a:r>
              <a:rPr lang="ja-JP" altLang="en-US" sz="1200" b="1" dirty="0">
                <a:solidFill>
                  <a:schemeClr val="tx1"/>
                </a:solidFill>
              </a:rPr>
              <a:t>２．未来社会の実験場として</a:t>
            </a:r>
            <a:endParaRPr lang="en-US" altLang="ja-JP" sz="1200" b="1" dirty="0">
              <a:solidFill>
                <a:schemeClr val="tx1"/>
              </a:solidFill>
            </a:endParaRPr>
          </a:p>
          <a:p>
            <a:pPr marL="171450" indent="-171450" algn="just">
              <a:lnSpc>
                <a:spcPts val="1400"/>
              </a:lnSpc>
              <a:buFont typeface="Arial" panose="020B0604020202020204" pitchFamily="34" charset="0"/>
              <a:buChar char="•"/>
            </a:pPr>
            <a:r>
              <a:rPr lang="ja-JP" altLang="en-US" sz="1100" dirty="0">
                <a:solidFill>
                  <a:schemeClr val="tx1"/>
                </a:solidFill>
              </a:rPr>
              <a:t>万博を、新たなアイデアが続々と生み出され、社会実装に向けて試行される「未来社会の実験場」とする。</a:t>
            </a:r>
            <a:endParaRPr lang="en-US" altLang="ja-JP" sz="1100" dirty="0">
              <a:solidFill>
                <a:schemeClr val="tx1"/>
              </a:solidFill>
            </a:endParaRPr>
          </a:p>
          <a:p>
            <a:pPr marL="171450" indent="-171450" algn="just">
              <a:lnSpc>
                <a:spcPts val="1400"/>
              </a:lnSpc>
              <a:buFont typeface="Arial" panose="020B0604020202020204" pitchFamily="34" charset="0"/>
              <a:buChar char="•"/>
            </a:pPr>
            <a:r>
              <a:rPr lang="ja-JP" altLang="en-US" sz="1100" dirty="0">
                <a:solidFill>
                  <a:schemeClr val="tx1"/>
                </a:solidFill>
              </a:rPr>
              <a:t>実験的なプロジェクトを推進する仕組みを設けるとともに、国内外の新たな人材を登用するなど、イノベーションの創出に向けた工夫を凝らすことが重要。</a:t>
            </a:r>
            <a:endParaRPr lang="en-US" altLang="ja-JP" sz="1100" dirty="0">
              <a:solidFill>
                <a:schemeClr val="tx1"/>
              </a:solidFill>
            </a:endParaRPr>
          </a:p>
          <a:p>
            <a:pPr algn="just">
              <a:lnSpc>
                <a:spcPct val="150000"/>
              </a:lnSpc>
            </a:pPr>
            <a:r>
              <a:rPr lang="ja-JP" altLang="en-US" sz="1200" b="1" dirty="0">
                <a:solidFill>
                  <a:schemeClr val="tx1"/>
                </a:solidFill>
              </a:rPr>
              <a:t>３．地域経済活性化の起爆剤に</a:t>
            </a:r>
            <a:endParaRPr lang="en-US" altLang="ja-JP" sz="1200" b="1" dirty="0">
              <a:solidFill>
                <a:schemeClr val="tx1"/>
              </a:solidFill>
            </a:endParaRPr>
          </a:p>
          <a:p>
            <a:pPr marL="171450" indent="-171450" algn="just">
              <a:lnSpc>
                <a:spcPts val="1400"/>
              </a:lnSpc>
              <a:buFont typeface="Arial" panose="020B0604020202020204" pitchFamily="34" charset="0"/>
              <a:buChar char="•"/>
            </a:pPr>
            <a:r>
              <a:rPr lang="ja-JP" altLang="en-US" sz="1100" dirty="0">
                <a:solidFill>
                  <a:schemeClr val="tx1"/>
                </a:solidFill>
              </a:rPr>
              <a:t>万博は、日本の魅力を世界に発信する絶好の機会。</a:t>
            </a:r>
            <a:endParaRPr lang="en-US" altLang="ja-JP" sz="1100" dirty="0">
              <a:solidFill>
                <a:schemeClr val="tx1"/>
              </a:solidFill>
            </a:endParaRPr>
          </a:p>
          <a:p>
            <a:pPr marL="171450" indent="-171450" algn="just">
              <a:lnSpc>
                <a:spcPts val="1400"/>
              </a:lnSpc>
              <a:buFont typeface="Arial" panose="020B0604020202020204" pitchFamily="34" charset="0"/>
              <a:buChar char="•"/>
            </a:pPr>
            <a:r>
              <a:rPr lang="ja-JP" altLang="en-US" sz="1100" dirty="0">
                <a:solidFill>
                  <a:schemeClr val="tx1"/>
                </a:solidFill>
              </a:rPr>
              <a:t>大阪・関西のみならず、日本各地を訪れる観光客を増大させ、地域経済が活性化する「起爆剤」とする。</a:t>
            </a:r>
            <a:endParaRPr lang="en-US" altLang="ja-JP" sz="1100" dirty="0">
              <a:solidFill>
                <a:schemeClr val="tx1"/>
              </a:solidFill>
            </a:endParaRPr>
          </a:p>
        </p:txBody>
      </p:sp>
      <p:sp>
        <p:nvSpPr>
          <p:cNvPr id="12" name="正方形/長方形 11"/>
          <p:cNvSpPr/>
          <p:nvPr/>
        </p:nvSpPr>
        <p:spPr>
          <a:xfrm>
            <a:off x="4645087" y="1533618"/>
            <a:ext cx="4153569" cy="4980438"/>
          </a:xfrm>
          <a:prstGeom prst="rect">
            <a:avLst/>
          </a:prstGeom>
          <a:ln w="9525"/>
        </p:spPr>
        <p:style>
          <a:lnRef idx="2">
            <a:schemeClr val="dk1"/>
          </a:lnRef>
          <a:fillRef idx="1">
            <a:schemeClr val="lt1"/>
          </a:fillRef>
          <a:effectRef idx="0">
            <a:schemeClr val="dk1"/>
          </a:effectRef>
          <a:fontRef idx="minor">
            <a:schemeClr val="dk1"/>
          </a:fontRef>
        </p:style>
        <p:txBody>
          <a:bodyPr rtlCol="0" anchor="t"/>
          <a:lstStyle/>
          <a:p>
            <a:pPr algn="just">
              <a:lnSpc>
                <a:spcPct val="150000"/>
              </a:lnSpc>
            </a:pPr>
            <a:r>
              <a:rPr lang="ja-JP" altLang="en-US" sz="1400" b="1" u="sng" dirty="0">
                <a:solidFill>
                  <a:schemeClr val="tx1"/>
                </a:solidFill>
              </a:rPr>
              <a:t>基本事項</a:t>
            </a:r>
            <a:endParaRPr lang="en-US" altLang="ja-JP" sz="1400" b="1" u="sng" dirty="0">
              <a:solidFill>
                <a:schemeClr val="tx1"/>
              </a:solidFill>
            </a:endParaRPr>
          </a:p>
          <a:p>
            <a:pPr marL="144000" indent="-457200" algn="just">
              <a:lnSpc>
                <a:spcPts val="1600"/>
              </a:lnSpc>
            </a:pPr>
            <a:r>
              <a:rPr lang="ja-JP" altLang="en-US" sz="1200" b="1" dirty="0">
                <a:solidFill>
                  <a:schemeClr val="tx1"/>
                </a:solidFill>
              </a:rPr>
              <a:t>①開催場所　　</a:t>
            </a:r>
            <a:r>
              <a:rPr lang="ja-JP" altLang="en-US" sz="1200" dirty="0">
                <a:solidFill>
                  <a:schemeClr val="tx1"/>
                </a:solidFill>
              </a:rPr>
              <a:t>夢洲（大阪市此花区）</a:t>
            </a:r>
            <a:endParaRPr lang="en-US" altLang="ja-JP" sz="1200" dirty="0">
              <a:solidFill>
                <a:schemeClr val="tx1"/>
              </a:solidFill>
            </a:endParaRPr>
          </a:p>
          <a:p>
            <a:pPr marL="144000" indent="-457200" algn="just">
              <a:lnSpc>
                <a:spcPts val="1600"/>
              </a:lnSpc>
            </a:pPr>
            <a:r>
              <a:rPr lang="ja-JP" altLang="en-US" sz="1200" b="1" dirty="0">
                <a:solidFill>
                  <a:schemeClr val="tx1"/>
                </a:solidFill>
              </a:rPr>
              <a:t>②開催期間　　</a:t>
            </a:r>
            <a:r>
              <a:rPr lang="en-US" altLang="ja-JP" sz="1200" dirty="0">
                <a:solidFill>
                  <a:schemeClr val="tx1"/>
                </a:solidFill>
              </a:rPr>
              <a:t>2025</a:t>
            </a:r>
            <a:r>
              <a:rPr lang="ja-JP" altLang="en-US" sz="1200" dirty="0">
                <a:solidFill>
                  <a:schemeClr val="tx1"/>
                </a:solidFill>
              </a:rPr>
              <a:t>年</a:t>
            </a:r>
            <a:r>
              <a:rPr lang="en-US" altLang="ja-JP" sz="1200" dirty="0">
                <a:solidFill>
                  <a:schemeClr val="tx1"/>
                </a:solidFill>
              </a:rPr>
              <a:t>4</a:t>
            </a:r>
            <a:r>
              <a:rPr lang="ja-JP" altLang="en-US" sz="1200" dirty="0">
                <a:solidFill>
                  <a:schemeClr val="tx1"/>
                </a:solidFill>
              </a:rPr>
              <a:t>月</a:t>
            </a:r>
            <a:r>
              <a:rPr lang="en-US" altLang="ja-JP" sz="1200" dirty="0">
                <a:solidFill>
                  <a:schemeClr val="tx1"/>
                </a:solidFill>
              </a:rPr>
              <a:t>13</a:t>
            </a:r>
            <a:r>
              <a:rPr lang="ja-JP" altLang="en-US" sz="1200" dirty="0">
                <a:solidFill>
                  <a:schemeClr val="tx1"/>
                </a:solidFill>
              </a:rPr>
              <a:t>日～</a:t>
            </a:r>
            <a:r>
              <a:rPr lang="en-US" altLang="ja-JP" sz="1200" dirty="0">
                <a:solidFill>
                  <a:schemeClr val="tx1"/>
                </a:solidFill>
              </a:rPr>
              <a:t>10</a:t>
            </a:r>
            <a:r>
              <a:rPr lang="ja-JP" altLang="en-US" sz="1200" dirty="0">
                <a:solidFill>
                  <a:schemeClr val="tx1"/>
                </a:solidFill>
              </a:rPr>
              <a:t>月</a:t>
            </a:r>
            <a:r>
              <a:rPr lang="en-US" altLang="ja-JP" sz="1200" dirty="0">
                <a:solidFill>
                  <a:schemeClr val="tx1"/>
                </a:solidFill>
              </a:rPr>
              <a:t>13</a:t>
            </a:r>
            <a:r>
              <a:rPr lang="ja-JP" altLang="en-US" sz="1200" dirty="0">
                <a:solidFill>
                  <a:schemeClr val="tx1"/>
                </a:solidFill>
              </a:rPr>
              <a:t>日（</a:t>
            </a:r>
            <a:r>
              <a:rPr lang="en-US" altLang="ja-JP" sz="1200" dirty="0">
                <a:solidFill>
                  <a:schemeClr val="tx1"/>
                </a:solidFill>
              </a:rPr>
              <a:t>184</a:t>
            </a:r>
            <a:r>
              <a:rPr lang="ja-JP" altLang="en-US" sz="1200" dirty="0">
                <a:solidFill>
                  <a:schemeClr val="tx1"/>
                </a:solidFill>
              </a:rPr>
              <a:t>日間）</a:t>
            </a:r>
            <a:endParaRPr lang="en-US" altLang="ja-JP" sz="1200" dirty="0">
              <a:solidFill>
                <a:schemeClr val="tx1"/>
              </a:solidFill>
            </a:endParaRPr>
          </a:p>
          <a:p>
            <a:pPr marL="144000" indent="-457200" algn="just">
              <a:lnSpc>
                <a:spcPts val="1600"/>
              </a:lnSpc>
            </a:pPr>
            <a:r>
              <a:rPr lang="ja-JP" altLang="en-US" sz="1200" b="1" dirty="0">
                <a:solidFill>
                  <a:schemeClr val="tx1"/>
                </a:solidFill>
              </a:rPr>
              <a:t>③入場者</a:t>
            </a:r>
            <a:r>
              <a:rPr lang="ja-JP" altLang="en-US" sz="1000" b="1" dirty="0">
                <a:solidFill>
                  <a:schemeClr val="tx1"/>
                </a:solidFill>
              </a:rPr>
              <a:t>（想定）</a:t>
            </a:r>
            <a:r>
              <a:rPr lang="ja-JP" altLang="en-US" sz="1200" b="1" dirty="0">
                <a:solidFill>
                  <a:schemeClr val="tx1"/>
                </a:solidFill>
              </a:rPr>
              <a:t>　</a:t>
            </a:r>
            <a:r>
              <a:rPr lang="ja-JP" altLang="en-US" sz="1200" dirty="0">
                <a:solidFill>
                  <a:schemeClr val="tx1"/>
                </a:solidFill>
              </a:rPr>
              <a:t>　約</a:t>
            </a:r>
            <a:r>
              <a:rPr lang="en-US" altLang="ja-JP" sz="1200" u="sng" dirty="0">
                <a:solidFill>
                  <a:srgbClr val="FF0000"/>
                </a:solidFill>
              </a:rPr>
              <a:t>2,820</a:t>
            </a:r>
            <a:r>
              <a:rPr lang="ja-JP" altLang="en-US" sz="1200" dirty="0">
                <a:solidFill>
                  <a:schemeClr val="tx1"/>
                </a:solidFill>
              </a:rPr>
              <a:t>万人</a:t>
            </a:r>
            <a:endParaRPr lang="en-US" altLang="ja-JP" sz="1200" dirty="0">
              <a:solidFill>
                <a:schemeClr val="tx1"/>
              </a:solidFill>
            </a:endParaRPr>
          </a:p>
          <a:p>
            <a:pPr marL="144000" indent="-457200" algn="just">
              <a:lnSpc>
                <a:spcPts val="1600"/>
              </a:lnSpc>
            </a:pPr>
            <a:r>
              <a:rPr lang="ja-JP" altLang="en-US" sz="1200" b="1" dirty="0">
                <a:solidFill>
                  <a:schemeClr val="tx1"/>
                </a:solidFill>
              </a:rPr>
              <a:t>④開催経費</a:t>
            </a:r>
            <a:r>
              <a:rPr lang="ja-JP" altLang="en-US" sz="1000" b="1" dirty="0">
                <a:solidFill>
                  <a:schemeClr val="tx1"/>
                </a:solidFill>
              </a:rPr>
              <a:t>（想定）</a:t>
            </a:r>
            <a:r>
              <a:rPr lang="ja-JP" altLang="en-US" sz="1000" dirty="0">
                <a:solidFill>
                  <a:schemeClr val="tx1"/>
                </a:solidFill>
              </a:rPr>
              <a:t>　</a:t>
            </a:r>
            <a:r>
              <a:rPr lang="en-US" altLang="ja-JP" sz="1200" dirty="0">
                <a:solidFill>
                  <a:schemeClr val="tx1"/>
                </a:solidFill>
              </a:rPr>
              <a:t>&lt;</a:t>
            </a:r>
            <a:r>
              <a:rPr lang="ja-JP" altLang="en-US" sz="1200" dirty="0">
                <a:solidFill>
                  <a:schemeClr val="tx1"/>
                </a:solidFill>
              </a:rPr>
              <a:t>会場建設費</a:t>
            </a:r>
            <a:r>
              <a:rPr lang="en-US" altLang="ja-JP" sz="1200" dirty="0">
                <a:solidFill>
                  <a:schemeClr val="tx1"/>
                </a:solidFill>
              </a:rPr>
              <a:t>&gt;</a:t>
            </a:r>
            <a:r>
              <a:rPr lang="ja-JP" altLang="en-US" sz="1200" u="sng" dirty="0">
                <a:solidFill>
                  <a:srgbClr val="FF0000"/>
                </a:solidFill>
              </a:rPr>
              <a:t>最大</a:t>
            </a:r>
            <a:r>
              <a:rPr lang="en-US" altLang="ja-JP" sz="1200" u="sng" dirty="0">
                <a:solidFill>
                  <a:srgbClr val="FF0000"/>
                </a:solidFill>
              </a:rPr>
              <a:t>1,850</a:t>
            </a:r>
            <a:r>
              <a:rPr lang="ja-JP" altLang="en-US" sz="1200" dirty="0">
                <a:solidFill>
                  <a:schemeClr val="tx1"/>
                </a:solidFill>
              </a:rPr>
              <a:t>億円</a:t>
            </a:r>
            <a:endParaRPr lang="en-US" altLang="ja-JP" sz="1200" dirty="0">
              <a:solidFill>
                <a:schemeClr val="tx1"/>
              </a:solidFill>
            </a:endParaRPr>
          </a:p>
          <a:p>
            <a:pPr marL="144000" indent="-457200" algn="just">
              <a:lnSpc>
                <a:spcPts val="1600"/>
              </a:lnSpc>
            </a:pPr>
            <a:r>
              <a:rPr lang="ja-JP" altLang="en-US" sz="1200" dirty="0">
                <a:solidFill>
                  <a:schemeClr val="tx1"/>
                </a:solidFill>
              </a:rPr>
              <a:t>　　　　　　　　　　　　　　</a:t>
            </a:r>
            <a:r>
              <a:rPr lang="en-US" altLang="ja-JP" sz="1200" dirty="0">
                <a:solidFill>
                  <a:schemeClr val="tx1"/>
                </a:solidFill>
              </a:rPr>
              <a:t>&lt;</a:t>
            </a:r>
            <a:r>
              <a:rPr lang="ja-JP" altLang="en-US" sz="1200" dirty="0">
                <a:solidFill>
                  <a:schemeClr val="tx1"/>
                </a:solidFill>
              </a:rPr>
              <a:t>事業運営費</a:t>
            </a:r>
            <a:r>
              <a:rPr lang="en-US" altLang="ja-JP" sz="1200" dirty="0">
                <a:solidFill>
                  <a:schemeClr val="tx1"/>
                </a:solidFill>
              </a:rPr>
              <a:t>&gt;</a:t>
            </a:r>
            <a:r>
              <a:rPr lang="ja-JP" altLang="en-US" sz="1200" dirty="0">
                <a:solidFill>
                  <a:schemeClr val="tx1"/>
                </a:solidFill>
              </a:rPr>
              <a:t>　 </a:t>
            </a:r>
            <a:r>
              <a:rPr lang="en-US" altLang="ja-JP" sz="1200" dirty="0">
                <a:solidFill>
                  <a:schemeClr val="tx1"/>
                </a:solidFill>
              </a:rPr>
              <a:t>809</a:t>
            </a:r>
            <a:r>
              <a:rPr lang="ja-JP" altLang="en-US" sz="1200" dirty="0">
                <a:solidFill>
                  <a:schemeClr val="tx1"/>
                </a:solidFill>
              </a:rPr>
              <a:t>億円</a:t>
            </a:r>
            <a:endParaRPr lang="en-US" altLang="ja-JP" sz="1200" dirty="0">
              <a:solidFill>
                <a:schemeClr val="tx1"/>
              </a:solidFill>
            </a:endParaRPr>
          </a:p>
          <a:p>
            <a:pPr marL="144000" indent="-457200" algn="just">
              <a:lnSpc>
                <a:spcPts val="1600"/>
              </a:lnSpc>
            </a:pPr>
            <a:r>
              <a:rPr lang="ja-JP" altLang="en-US" sz="1200" b="1" dirty="0">
                <a:solidFill>
                  <a:schemeClr val="tx1"/>
                </a:solidFill>
              </a:rPr>
              <a:t>⑤経済波及効果</a:t>
            </a:r>
            <a:r>
              <a:rPr lang="ja-JP" altLang="en-US" sz="1000" b="1" dirty="0">
                <a:solidFill>
                  <a:schemeClr val="tx1"/>
                </a:solidFill>
              </a:rPr>
              <a:t>（経産省試算）</a:t>
            </a:r>
            <a:r>
              <a:rPr lang="ja-JP" altLang="en-US" sz="1200" b="1" dirty="0">
                <a:solidFill>
                  <a:schemeClr val="tx1"/>
                </a:solidFill>
              </a:rPr>
              <a:t>　</a:t>
            </a:r>
            <a:r>
              <a:rPr lang="en-US" altLang="ja-JP" sz="1200" dirty="0">
                <a:solidFill>
                  <a:schemeClr val="tx1"/>
                </a:solidFill>
              </a:rPr>
              <a:t>2.0</a:t>
            </a:r>
            <a:r>
              <a:rPr lang="ja-JP" altLang="en-US" sz="1200" dirty="0">
                <a:solidFill>
                  <a:schemeClr val="tx1"/>
                </a:solidFill>
              </a:rPr>
              <a:t>兆円</a:t>
            </a:r>
            <a:endParaRPr lang="en-US" altLang="ja-JP" sz="1200" dirty="0">
              <a:solidFill>
                <a:schemeClr val="tx1"/>
              </a:solidFill>
            </a:endParaRPr>
          </a:p>
          <a:p>
            <a:pPr marL="144000" indent="-457200" algn="just">
              <a:lnSpc>
                <a:spcPts val="1300"/>
              </a:lnSpc>
            </a:pPr>
            <a:r>
              <a:rPr lang="ja-JP" altLang="en-US" sz="1050" dirty="0">
                <a:solidFill>
                  <a:schemeClr val="tx1"/>
                </a:solidFill>
              </a:rPr>
              <a:t>　（建設費約</a:t>
            </a:r>
            <a:r>
              <a:rPr lang="en-US" altLang="ja-JP" sz="1050" dirty="0">
                <a:solidFill>
                  <a:schemeClr val="tx1"/>
                </a:solidFill>
              </a:rPr>
              <a:t>0.4</a:t>
            </a:r>
            <a:r>
              <a:rPr lang="ja-JP" altLang="en-US" sz="1050" dirty="0">
                <a:solidFill>
                  <a:schemeClr val="tx1"/>
                </a:solidFill>
              </a:rPr>
              <a:t>兆円、運営費約</a:t>
            </a:r>
            <a:r>
              <a:rPr lang="en-US" altLang="ja-JP" sz="1050" dirty="0">
                <a:solidFill>
                  <a:schemeClr val="tx1"/>
                </a:solidFill>
              </a:rPr>
              <a:t>0.5</a:t>
            </a:r>
            <a:r>
              <a:rPr lang="ja-JP" altLang="en-US" sz="1050" dirty="0">
                <a:solidFill>
                  <a:schemeClr val="tx1"/>
                </a:solidFill>
              </a:rPr>
              <a:t>兆円、消費支出約</a:t>
            </a:r>
            <a:r>
              <a:rPr lang="en-US" altLang="ja-JP" sz="1050" dirty="0">
                <a:solidFill>
                  <a:schemeClr val="tx1"/>
                </a:solidFill>
              </a:rPr>
              <a:t>1.1</a:t>
            </a:r>
            <a:r>
              <a:rPr lang="ja-JP" altLang="en-US" sz="1050" dirty="0">
                <a:solidFill>
                  <a:schemeClr val="tx1"/>
                </a:solidFill>
              </a:rPr>
              <a:t>兆円）</a:t>
            </a:r>
            <a:endParaRPr lang="en-US" altLang="ja-JP" sz="1200" dirty="0">
              <a:solidFill>
                <a:schemeClr val="tx1"/>
              </a:solidFill>
            </a:endParaRPr>
          </a:p>
        </p:txBody>
      </p:sp>
      <p:sp>
        <p:nvSpPr>
          <p:cNvPr id="13" name="正方形/長方形 12"/>
          <p:cNvSpPr/>
          <p:nvPr/>
        </p:nvSpPr>
        <p:spPr>
          <a:xfrm>
            <a:off x="481377" y="1054337"/>
            <a:ext cx="8327420" cy="538477"/>
          </a:xfrm>
          <a:prstGeom prst="rect">
            <a:avLst/>
          </a:prstGeom>
          <a:noFill/>
          <a:ln w="9525">
            <a:noFill/>
          </a:ln>
        </p:spPr>
        <p:style>
          <a:lnRef idx="2">
            <a:schemeClr val="dk1"/>
          </a:lnRef>
          <a:fillRef idx="1">
            <a:schemeClr val="lt1"/>
          </a:fillRef>
          <a:effectRef idx="0">
            <a:schemeClr val="dk1"/>
          </a:effectRef>
          <a:fontRef idx="minor">
            <a:schemeClr val="dk1"/>
          </a:fontRef>
        </p:style>
        <p:txBody>
          <a:bodyPr rtlCol="0" anchor="ctr"/>
          <a:lstStyle/>
          <a:p>
            <a:pPr algn="just"/>
            <a:r>
              <a:rPr lang="en-US" altLang="ja-JP" sz="1400" dirty="0">
                <a:solidFill>
                  <a:schemeClr val="tx1"/>
                </a:solidFill>
              </a:rPr>
              <a:t>2018</a:t>
            </a:r>
            <a:r>
              <a:rPr lang="ja-JP" altLang="en-US" sz="1400" dirty="0">
                <a:solidFill>
                  <a:schemeClr val="tx1"/>
                </a:solidFill>
              </a:rPr>
              <a:t>年</a:t>
            </a:r>
            <a:r>
              <a:rPr lang="en-US" altLang="ja-JP" sz="1400" dirty="0">
                <a:solidFill>
                  <a:schemeClr val="tx1"/>
                </a:solidFill>
              </a:rPr>
              <a:t>11</a:t>
            </a:r>
            <a:r>
              <a:rPr lang="ja-JP" altLang="en-US" sz="1400" dirty="0">
                <a:solidFill>
                  <a:schemeClr val="tx1"/>
                </a:solidFill>
              </a:rPr>
              <a:t>月に開催された博覧会国際事務局（</a:t>
            </a:r>
            <a:r>
              <a:rPr lang="en-US" altLang="ja-JP" sz="1400" dirty="0">
                <a:solidFill>
                  <a:schemeClr val="tx1"/>
                </a:solidFill>
              </a:rPr>
              <a:t>BIE</a:t>
            </a:r>
            <a:r>
              <a:rPr lang="ja-JP" altLang="en-US" sz="1400" dirty="0">
                <a:solidFill>
                  <a:schemeClr val="tx1"/>
                </a:solidFill>
              </a:rPr>
              <a:t>）の総会において、</a:t>
            </a:r>
            <a:r>
              <a:rPr lang="en-US" altLang="ja-JP" sz="1400" dirty="0">
                <a:solidFill>
                  <a:schemeClr val="tx1"/>
                </a:solidFill>
              </a:rPr>
              <a:t>2025</a:t>
            </a:r>
            <a:r>
              <a:rPr lang="ja-JP" altLang="en-US" sz="1400" dirty="0">
                <a:solidFill>
                  <a:schemeClr val="tx1"/>
                </a:solidFill>
              </a:rPr>
              <a:t>年国際博覧会の開催地が日本（大阪・関西）に決定</a:t>
            </a:r>
            <a:r>
              <a:rPr lang="ja-JP" altLang="en-US" sz="1400" u="sng" dirty="0">
                <a:solidFill>
                  <a:srgbClr val="FF0000"/>
                </a:solidFill>
              </a:rPr>
              <a:t>され、</a:t>
            </a:r>
            <a:r>
              <a:rPr lang="en-US" altLang="ja-JP" sz="1400" u="sng" dirty="0">
                <a:solidFill>
                  <a:srgbClr val="FF0000"/>
                </a:solidFill>
              </a:rPr>
              <a:t>2020</a:t>
            </a:r>
            <a:r>
              <a:rPr lang="ja-JP" altLang="en-US" sz="1400" u="sng" dirty="0">
                <a:solidFill>
                  <a:srgbClr val="FF0000"/>
                </a:solidFill>
              </a:rPr>
              <a:t>年</a:t>
            </a:r>
            <a:r>
              <a:rPr lang="en-US" altLang="ja-JP" sz="1400" u="sng" dirty="0">
                <a:solidFill>
                  <a:srgbClr val="FF0000"/>
                </a:solidFill>
              </a:rPr>
              <a:t>12</a:t>
            </a:r>
            <a:r>
              <a:rPr lang="ja-JP" altLang="en-US" sz="1400" u="sng" dirty="0">
                <a:solidFill>
                  <a:srgbClr val="FF0000"/>
                </a:solidFill>
              </a:rPr>
              <a:t>月</a:t>
            </a:r>
            <a:r>
              <a:rPr lang="en-US" altLang="ja-JP" sz="1400" u="sng" dirty="0">
                <a:solidFill>
                  <a:srgbClr val="FF0000"/>
                </a:solidFill>
              </a:rPr>
              <a:t>1</a:t>
            </a:r>
            <a:r>
              <a:rPr lang="ja-JP" altLang="en-US" sz="1400" u="sng" dirty="0">
                <a:solidFill>
                  <a:srgbClr val="FF0000"/>
                </a:solidFill>
              </a:rPr>
              <a:t>日に開催された第</a:t>
            </a:r>
            <a:r>
              <a:rPr lang="en-US" altLang="ja-JP" sz="1400" u="sng" dirty="0">
                <a:solidFill>
                  <a:srgbClr val="FF0000"/>
                </a:solidFill>
              </a:rPr>
              <a:t>167</a:t>
            </a:r>
            <a:r>
              <a:rPr lang="ja-JP" altLang="en-US" sz="1400" u="sng" dirty="0">
                <a:solidFill>
                  <a:srgbClr val="FF0000"/>
                </a:solidFill>
              </a:rPr>
              <a:t>回</a:t>
            </a:r>
            <a:r>
              <a:rPr lang="en-US" altLang="ja-JP" sz="1400" u="sng" dirty="0">
                <a:solidFill>
                  <a:srgbClr val="FF0000"/>
                </a:solidFill>
              </a:rPr>
              <a:t>BIE</a:t>
            </a:r>
            <a:r>
              <a:rPr lang="ja-JP" altLang="en-US" sz="1400" u="sng" dirty="0">
                <a:solidFill>
                  <a:srgbClr val="FF0000"/>
                </a:solidFill>
              </a:rPr>
              <a:t>総会において、大阪・関西万博に向けた登録申請書の承認を得ました。</a:t>
            </a:r>
            <a:endParaRPr lang="en-US" altLang="ja-JP" sz="1400" u="sng" dirty="0">
              <a:solidFill>
                <a:srgbClr val="FF0000"/>
              </a:solidFill>
            </a:endParaRPr>
          </a:p>
        </p:txBody>
      </p:sp>
      <p:sp>
        <p:nvSpPr>
          <p:cNvPr id="16" name="テキスト ボックス 15"/>
          <p:cNvSpPr txBox="1"/>
          <p:nvPr/>
        </p:nvSpPr>
        <p:spPr>
          <a:xfrm>
            <a:off x="7023397" y="4607862"/>
            <a:ext cx="1598515" cy="253916"/>
          </a:xfrm>
          <a:prstGeom prst="rect">
            <a:avLst/>
          </a:prstGeom>
          <a:noFill/>
        </p:spPr>
        <p:txBody>
          <a:bodyPr wrap="none" rtlCol="0">
            <a:spAutoFit/>
          </a:bodyPr>
          <a:lstStyle/>
          <a:p>
            <a:r>
              <a:rPr lang="ja-JP" altLang="en-US" sz="1050" b="1" u="sng" dirty="0">
                <a:solidFill>
                  <a:srgbClr val="FF0000"/>
                </a:solidFill>
              </a:rPr>
              <a:t>屋外イベント会場イメージ</a:t>
            </a:r>
            <a:endParaRPr kumimoji="1" lang="ja-JP" altLang="en-US" sz="1050" b="1" u="sng" dirty="0">
              <a:solidFill>
                <a:srgbClr val="FF0000"/>
              </a:solidFill>
            </a:endParaRPr>
          </a:p>
        </p:txBody>
      </p:sp>
      <p:sp>
        <p:nvSpPr>
          <p:cNvPr id="23" name="テキスト ボックス 22"/>
          <p:cNvSpPr txBox="1"/>
          <p:nvPr/>
        </p:nvSpPr>
        <p:spPr>
          <a:xfrm>
            <a:off x="7097843" y="6540086"/>
            <a:ext cx="1386918" cy="246221"/>
          </a:xfrm>
          <a:prstGeom prst="rect">
            <a:avLst/>
          </a:prstGeom>
          <a:noFill/>
        </p:spPr>
        <p:txBody>
          <a:bodyPr wrap="none" rtlCol="0">
            <a:spAutoFit/>
          </a:bodyPr>
          <a:lstStyle/>
          <a:p>
            <a:r>
              <a:rPr kumimoji="1" lang="en-US" altLang="ja-JP" sz="1000" dirty="0"/>
              <a:t>※</a:t>
            </a:r>
            <a:r>
              <a:rPr kumimoji="1" lang="ja-JP" altLang="en-US" sz="1000" dirty="0"/>
              <a:t>経産省作成資料より</a:t>
            </a:r>
          </a:p>
        </p:txBody>
      </p:sp>
      <p:sp>
        <p:nvSpPr>
          <p:cNvPr id="18" name="正方形/長方形 17"/>
          <p:cNvSpPr/>
          <p:nvPr/>
        </p:nvSpPr>
        <p:spPr>
          <a:xfrm>
            <a:off x="8484761" y="654421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C8692C38-0430-4F61-A0D4-4C5C3C1314F7}" type="slidenum">
              <a:rPr kumimoji="1" lang="ja-JP" altLang="en-US" sz="1800" b="0" i="0" u="none" strike="noStrike" kern="1200" cap="none" spc="0" normalizeH="0" baseline="0" noProof="0" smtClean="0">
                <a:ln>
                  <a:noFill/>
                </a:ln>
                <a:solidFill>
                  <a:prstClr val="black"/>
                </a:solidFill>
                <a:effectLst/>
                <a:uLnTx/>
                <a:uFillTx/>
                <a:latin typeface="Meiryo UI"/>
                <a:ea typeface="Meiryo UI"/>
                <a:cs typeface="+mn-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26554" y="3649517"/>
            <a:ext cx="1895317" cy="1008907"/>
          </a:xfrm>
          <a:prstGeom prst="rect">
            <a:avLst/>
          </a:prstGeom>
        </p:spPr>
      </p:pic>
      <p:sp>
        <p:nvSpPr>
          <p:cNvPr id="19" name="テキスト ボックス 18"/>
          <p:cNvSpPr txBox="1"/>
          <p:nvPr/>
        </p:nvSpPr>
        <p:spPr>
          <a:xfrm>
            <a:off x="5479900" y="4679834"/>
            <a:ext cx="588623" cy="253916"/>
          </a:xfrm>
          <a:prstGeom prst="rect">
            <a:avLst/>
          </a:prstGeom>
          <a:noFill/>
        </p:spPr>
        <p:txBody>
          <a:bodyPr wrap="none" rtlCol="0">
            <a:spAutoFit/>
          </a:bodyPr>
          <a:lstStyle/>
          <a:p>
            <a:r>
              <a:rPr lang="ja-JP" altLang="en-US" sz="1050" b="1" u="sng" dirty="0">
                <a:solidFill>
                  <a:srgbClr val="FF0000"/>
                </a:solidFill>
              </a:rPr>
              <a:t>鳥瞰図</a:t>
            </a:r>
            <a:endParaRPr kumimoji="1" lang="ja-JP" altLang="en-US" sz="1050" b="1" u="sng" dirty="0">
              <a:solidFill>
                <a:srgbClr val="FF0000"/>
              </a:solidFill>
            </a:endParaRPr>
          </a:p>
        </p:txBody>
      </p:sp>
      <p:pic>
        <p:nvPicPr>
          <p:cNvPr id="14" name="図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80156" y="3649517"/>
            <a:ext cx="1879167" cy="948125"/>
          </a:xfrm>
          <a:prstGeom prst="rect">
            <a:avLst/>
          </a:prstGeom>
        </p:spPr>
      </p:pic>
      <p:sp>
        <p:nvSpPr>
          <p:cNvPr id="24" name="テキスト ボックス 23"/>
          <p:cNvSpPr txBox="1"/>
          <p:nvPr/>
        </p:nvSpPr>
        <p:spPr>
          <a:xfrm>
            <a:off x="6586199" y="6212636"/>
            <a:ext cx="2380780" cy="246221"/>
          </a:xfrm>
          <a:prstGeom prst="rect">
            <a:avLst/>
          </a:prstGeom>
          <a:noFill/>
        </p:spPr>
        <p:txBody>
          <a:bodyPr wrap="none" rtlCol="0">
            <a:spAutoFit/>
          </a:bodyPr>
          <a:lstStyle/>
          <a:p>
            <a:r>
              <a:rPr kumimoji="1" lang="en-US" altLang="ja-JP" sz="1000" u="sng" dirty="0">
                <a:solidFill>
                  <a:srgbClr val="FF0000"/>
                </a:solidFill>
              </a:rPr>
              <a:t>※</a:t>
            </a:r>
            <a:r>
              <a:rPr kumimoji="1" lang="ja-JP" altLang="en-US" sz="1000" u="sng" dirty="0">
                <a:solidFill>
                  <a:srgbClr val="FF0000"/>
                </a:solidFill>
              </a:rPr>
              <a:t>提供：</a:t>
            </a:r>
            <a:r>
              <a:rPr kumimoji="1" lang="en-US" altLang="ja-JP" sz="1000" u="sng" dirty="0">
                <a:solidFill>
                  <a:srgbClr val="FF0000"/>
                </a:solidFill>
              </a:rPr>
              <a:t>2025</a:t>
            </a:r>
            <a:r>
              <a:rPr kumimoji="1" lang="ja-JP" altLang="en-US" sz="1000" u="sng" dirty="0">
                <a:solidFill>
                  <a:srgbClr val="FF0000"/>
                </a:solidFill>
              </a:rPr>
              <a:t>年日本国際</a:t>
            </a:r>
            <a:r>
              <a:rPr lang="ja-JP" altLang="en-US" sz="1000" u="sng" dirty="0">
                <a:solidFill>
                  <a:srgbClr val="FF0000"/>
                </a:solidFill>
              </a:rPr>
              <a:t>博覧会協会</a:t>
            </a:r>
            <a:endParaRPr kumimoji="1" lang="ja-JP" altLang="en-US" sz="1000" u="sng" dirty="0">
              <a:solidFill>
                <a:srgbClr val="FF0000"/>
              </a:solidFill>
            </a:endParaRPr>
          </a:p>
        </p:txBody>
      </p:sp>
      <p:pic>
        <p:nvPicPr>
          <p:cNvPr id="15" name="図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26554" y="4988736"/>
            <a:ext cx="1895317" cy="1184573"/>
          </a:xfrm>
          <a:prstGeom prst="rect">
            <a:avLst/>
          </a:prstGeom>
        </p:spPr>
      </p:pic>
      <p:sp>
        <p:nvSpPr>
          <p:cNvPr id="26" name="テキスト ボックス 25"/>
          <p:cNvSpPr txBox="1"/>
          <p:nvPr/>
        </p:nvSpPr>
        <p:spPr>
          <a:xfrm>
            <a:off x="4988704" y="6199281"/>
            <a:ext cx="1443024" cy="253916"/>
          </a:xfrm>
          <a:prstGeom prst="rect">
            <a:avLst/>
          </a:prstGeom>
          <a:noFill/>
        </p:spPr>
        <p:txBody>
          <a:bodyPr wrap="none" rtlCol="0">
            <a:spAutoFit/>
          </a:bodyPr>
          <a:lstStyle/>
          <a:p>
            <a:r>
              <a:rPr lang="ja-JP" altLang="en-US" sz="1050" b="1" u="sng" dirty="0">
                <a:solidFill>
                  <a:srgbClr val="FF0000"/>
                </a:solidFill>
              </a:rPr>
              <a:t>環境演出催事イメージ</a:t>
            </a:r>
            <a:endParaRPr kumimoji="1" lang="ja-JP" altLang="en-US" sz="1050" b="1" u="sng" dirty="0">
              <a:solidFill>
                <a:srgbClr val="FF0000"/>
              </a:solidFill>
            </a:endParaRPr>
          </a:p>
        </p:txBody>
      </p:sp>
    </p:spTree>
    <p:extLst>
      <p:ext uri="{BB962C8B-B14F-4D97-AF65-F5344CB8AC3E}">
        <p14:creationId xmlns:p14="http://schemas.microsoft.com/office/powerpoint/2010/main" val="30558139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323530" y="77844"/>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目　次</a:t>
            </a:r>
          </a:p>
        </p:txBody>
      </p:sp>
      <p:cxnSp>
        <p:nvCxnSpPr>
          <p:cNvPr id="3" name="直線コネクタ 2"/>
          <p:cNvCxnSpPr/>
          <p:nvPr/>
        </p:nvCxnSpPr>
        <p:spPr>
          <a:xfrm>
            <a:off x="179516" y="523131"/>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prstClr val="black"/>
                </a:solidFill>
              </a:rPr>
              <a:t>1</a:t>
            </a:r>
            <a:endParaRPr lang="ja-JP" altLang="en-US" dirty="0">
              <a:solidFill>
                <a:prstClr val="black"/>
              </a:solidFill>
            </a:endParaRPr>
          </a:p>
        </p:txBody>
      </p:sp>
      <p:sp>
        <p:nvSpPr>
          <p:cNvPr id="6" name="テキスト ボックス 5"/>
          <p:cNvSpPr txBox="1"/>
          <p:nvPr/>
        </p:nvSpPr>
        <p:spPr>
          <a:xfrm>
            <a:off x="6239728" y="1036489"/>
            <a:ext cx="2234674" cy="1960464"/>
          </a:xfrm>
          <a:prstGeom prst="rect">
            <a:avLst/>
          </a:prstGeom>
          <a:noFill/>
        </p:spPr>
        <p:txBody>
          <a:bodyPr wrap="square" lIns="0" rIns="0" rtlCol="0" anchor="t" anchorCtr="0">
            <a:noAutofit/>
          </a:bodyPr>
          <a:lstStyle/>
          <a:p>
            <a:pPr algn="r">
              <a:lnSpc>
                <a:spcPts val="2100"/>
              </a:lnSpc>
            </a:pP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　・・・・・・・・・・・・・・・  　  </a:t>
            </a:r>
            <a:r>
              <a:rPr kumimoji="1" lang="en-US" altLang="ja-JP" sz="1600" dirty="0">
                <a:latin typeface="Meiryo UI" panose="020B0604030504040204" pitchFamily="50" charset="-128"/>
                <a:ea typeface="Meiryo UI" panose="020B0604030504040204" pitchFamily="50" charset="-128"/>
                <a:cs typeface="Meiryo UI" panose="020B0604030504040204" pitchFamily="50" charset="-128"/>
              </a:rPr>
              <a:t>2</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algn="r">
              <a:lnSpc>
                <a:spcPts val="2100"/>
              </a:lnSpc>
            </a:pP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600" dirty="0">
                <a:latin typeface="Meiryo UI" panose="020B0604030504040204" pitchFamily="50" charset="-128"/>
                <a:ea typeface="Meiryo UI" panose="020B0604030504040204" pitchFamily="50" charset="-128"/>
                <a:cs typeface="Meiryo UI" panose="020B0604030504040204" pitchFamily="50" charset="-128"/>
              </a:rPr>
              <a:t>3</a:t>
            </a:r>
          </a:p>
          <a:p>
            <a:pPr algn="r">
              <a:lnSpc>
                <a:spcPts val="21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8</a:t>
            </a:r>
          </a:p>
          <a:p>
            <a:pPr algn="r">
              <a:lnSpc>
                <a:spcPts val="21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11</a:t>
            </a:r>
          </a:p>
          <a:p>
            <a:pPr algn="r">
              <a:lnSpc>
                <a:spcPts val="21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16</a:t>
            </a:r>
            <a:endParaRPr kumimoji="1"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algn="r">
              <a:lnSpc>
                <a:spcPts val="21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17</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p>
            <a:pPr algn="r">
              <a:lnSpc>
                <a:spcPts val="21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17</a:t>
            </a:r>
            <a:endParaRPr kumimoji="1" lang="en-US" altLang="ja-JP"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テキスト ボックス 6"/>
          <p:cNvSpPr txBox="1"/>
          <p:nvPr/>
        </p:nvSpPr>
        <p:spPr>
          <a:xfrm>
            <a:off x="6254941" y="3213272"/>
            <a:ext cx="2224888" cy="1206603"/>
          </a:xfrm>
          <a:prstGeom prst="rect">
            <a:avLst/>
          </a:prstGeom>
          <a:noFill/>
        </p:spPr>
        <p:txBody>
          <a:bodyPr wrap="square" lIns="0" rIns="0" rtlCol="0" anchor="t" anchorCtr="0">
            <a:noAutofit/>
          </a:bodyPr>
          <a:lstStyle/>
          <a:p>
            <a:pPr algn="r">
              <a:lnSpc>
                <a:spcPts val="2100"/>
              </a:lnSpc>
            </a:pP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rPr>
              <a:t>2</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algn="r">
              <a:lnSpc>
                <a:spcPts val="2100"/>
              </a:lnSpc>
            </a:pP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22</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algn="r">
              <a:lnSpc>
                <a:spcPts val="21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22</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algn="r">
              <a:lnSpc>
                <a:spcPts val="2100"/>
              </a:lnSpc>
            </a:pP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28</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6239728" y="4247638"/>
            <a:ext cx="2237376" cy="2025383"/>
          </a:xfrm>
          <a:prstGeom prst="rect">
            <a:avLst/>
          </a:prstGeom>
          <a:noFill/>
        </p:spPr>
        <p:txBody>
          <a:bodyPr wrap="square" lIns="0" rIns="0" rtlCol="0" anchor="t" anchorCtr="0">
            <a:noAutofit/>
          </a:bodyPr>
          <a:lstStyle/>
          <a:p>
            <a:pPr algn="r">
              <a:lnSpc>
                <a:spcPts val="2100"/>
              </a:lnSpc>
            </a:pP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28</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algn="r">
              <a:lnSpc>
                <a:spcPts val="2100"/>
              </a:lnSpc>
            </a:pP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rPr>
              <a:t>35</a:t>
            </a:r>
            <a:endParaRPr kumimoji="1"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algn="r">
              <a:lnSpc>
                <a:spcPts val="21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41</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algn="r">
              <a:lnSpc>
                <a:spcPts val="2100"/>
              </a:lnSpc>
            </a:pP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rPr>
              <a:t>48</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algn="r">
              <a:lnSpc>
                <a:spcPts val="21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53</a:t>
            </a:r>
            <a:endParaRPr kumimoji="1"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algn="r">
              <a:lnSpc>
                <a:spcPts val="21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66</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algn="r">
              <a:lnSpc>
                <a:spcPts val="21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74</a:t>
            </a:r>
            <a:endParaRPr kumimoji="1"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Rectangle 3"/>
          <p:cNvSpPr txBox="1">
            <a:spLocks noChangeArrowheads="1"/>
          </p:cNvSpPr>
          <p:nvPr/>
        </p:nvSpPr>
        <p:spPr>
          <a:xfrm>
            <a:off x="458788" y="1057331"/>
            <a:ext cx="6201444" cy="5209118"/>
          </a:xfrm>
          <a:prstGeom prst="rect">
            <a:avLst/>
          </a:prstGeom>
          <a:extLst>
            <a:ext uri="{909E8E84-426E-40DD-AFC4-6F175D3DCCD1}">
              <a14:hiddenFill xmlns:a14="http://schemas.microsoft.com/office/drawing/2010/main">
                <a:solidFill>
                  <a:schemeClr val="bg1"/>
                </a:solidFill>
              </a14:hiddenFill>
            </a:ext>
          </a:extLst>
        </p:spPr>
        <p:txBody>
          <a:bodyPr wrap="square">
            <a:sp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defTabSz="647700">
              <a:lnSpc>
                <a:spcPts val="2100"/>
              </a:lnSpc>
              <a:spcBef>
                <a:spcPct val="0"/>
              </a:spcBef>
              <a:buFont typeface="Wingdings" pitchFamily="2" charset="2"/>
              <a:buNone/>
              <a:tabLst>
                <a:tab pos="8256588" algn="r"/>
              </a:tabLs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１．基本方針</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r>
              <a:rPr lang="ja-JP" altLang="en-US" sz="1600" b="1" i="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[1]</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第１期</a:t>
            </a:r>
            <a:r>
              <a:rPr lang="ja-JP" altLang="en-US" sz="1600" b="1" i="1" dirty="0">
                <a:latin typeface="Meiryo UI" panose="020B0604030504040204" pitchFamily="50" charset="-128"/>
                <a:ea typeface="Meiryo UI" panose="020B0604030504040204" pitchFamily="50" charset="-128"/>
                <a:cs typeface="Meiryo UI" panose="020B0604030504040204" pitchFamily="50" charset="-128"/>
              </a:rPr>
              <a:t>総合戦略の振り返り</a:t>
            </a:r>
            <a:endParaRPr lang="en-US" altLang="ja-JP" sz="1600" b="1" i="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r>
              <a:rPr lang="ja-JP" altLang="en-US" sz="1600" b="1" i="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[2]</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第</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2</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期総合戦略と関連する国と府の動き　　　　　</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[3]</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i="1" dirty="0">
                <a:latin typeface="Meiryo UI" panose="020B0604030504040204" pitchFamily="50" charset="-128"/>
                <a:ea typeface="Meiryo UI" panose="020B0604030504040204" pitchFamily="50" charset="-128"/>
                <a:cs typeface="Meiryo UI" panose="020B0604030504040204" pitchFamily="50" charset="-128"/>
              </a:rPr>
              <a:t>大阪府の人口動向について</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r>
              <a:rPr lang="ja-JP" altLang="en-US" sz="1600" b="1" i="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[4]  </a:t>
            </a:r>
            <a:r>
              <a:rPr lang="ja-JP" altLang="en-US" sz="1600" b="1" i="1" dirty="0">
                <a:latin typeface="Meiryo UI" panose="020B0604030504040204" pitchFamily="50" charset="-128"/>
                <a:ea typeface="Meiryo UI" panose="020B0604030504040204" pitchFamily="50" charset="-128"/>
                <a:cs typeface="Meiryo UI" panose="020B0604030504040204" pitchFamily="50" charset="-128"/>
              </a:rPr>
              <a:t>第</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2</a:t>
            </a:r>
            <a:r>
              <a:rPr lang="ja-JP" altLang="en-US" sz="1600" b="1" i="1" dirty="0">
                <a:latin typeface="Meiryo UI" panose="020B0604030504040204" pitchFamily="50" charset="-128"/>
                <a:ea typeface="Meiryo UI" panose="020B0604030504040204" pitchFamily="50" charset="-128"/>
                <a:cs typeface="Meiryo UI" panose="020B0604030504040204" pitchFamily="50" charset="-128"/>
              </a:rPr>
              <a:t>期総合戦略について　</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None/>
              <a:tabLst>
                <a:tab pos="8256588" algn="r"/>
              </a:tabLs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[5]</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i="1" dirty="0">
                <a:latin typeface="Meiryo UI" panose="020B0604030504040204" pitchFamily="50" charset="-128"/>
                <a:ea typeface="Meiryo UI" panose="020B0604030504040204" pitchFamily="50" charset="-128"/>
                <a:cs typeface="Meiryo UI" panose="020B0604030504040204" pitchFamily="50" charset="-128"/>
              </a:rPr>
              <a:t>計画期間</a:t>
            </a:r>
            <a:endParaRPr lang="en-US" altLang="ja-JP" sz="1600" b="1" i="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None/>
              <a:tabLst>
                <a:tab pos="8256588" algn="r"/>
              </a:tabLst>
              <a:defRPr/>
            </a:pPr>
            <a:r>
              <a:rPr lang="ja-JP" altLang="en-US" sz="1600" b="1" i="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[6]</a:t>
            </a:r>
            <a:r>
              <a:rPr lang="ja-JP" altLang="en-US" sz="1600" b="1" i="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総合戦略の推進</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endParaRPr lang="en-US" altLang="ja-JP" sz="1600" b="1" i="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２．基本目標・基本的方向</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[1]</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第２期総合戦略の基本目標</a:t>
            </a:r>
            <a:endParaRPr lang="en-US" altLang="ja-JP" sz="1600" b="1" i="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r>
              <a:rPr lang="ja-JP" altLang="en-US" sz="1600" b="1" i="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[2]</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重点取組方向について　　　　　</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[3]</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基本目標における基本的方向</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① 若い世代の就職・結婚・出産・子育ての希望を実現する　</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② 次代の「大阪」を担う人をつくる</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③ 誰もが健康でいきいきと活躍できる「まち」をつくる</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④ 安全・安心な地域をつくる</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⑤ 都市としての経済機能を強化する</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⑥ 定住魅力・都市魅力を強化する</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[4]</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国への働きかけについて</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2886630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8" name="正方形/長方形 7"/>
          <p:cNvSpPr/>
          <p:nvPr/>
        </p:nvSpPr>
        <p:spPr>
          <a:xfrm>
            <a:off x="310380" y="777985"/>
            <a:ext cx="8643785" cy="6048000"/>
          </a:xfrm>
          <a:prstGeom prst="rect">
            <a:avLst/>
          </a:prstGeom>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en-US" altLang="ja-JP" sz="1400" b="1" dirty="0">
                <a:solidFill>
                  <a:schemeClr val="tx1"/>
                </a:solidFill>
              </a:rPr>
              <a:t>Topic</a:t>
            </a:r>
            <a:r>
              <a:rPr lang="ja-JP" altLang="en-US" sz="1400" b="1" dirty="0">
                <a:solidFill>
                  <a:schemeClr val="tx1"/>
                </a:solidFill>
              </a:rPr>
              <a:t>②　　世界から見た大阪の都市ランキング</a:t>
            </a:r>
            <a:endParaRPr lang="en-US" altLang="ja-JP" sz="1400" b="1" dirty="0">
              <a:solidFill>
                <a:schemeClr val="tx1"/>
              </a:solidFill>
            </a:endParaRPr>
          </a:p>
        </p:txBody>
      </p:sp>
      <p:sp>
        <p:nvSpPr>
          <p:cNvPr id="10" name="テキスト ボックス 9"/>
          <p:cNvSpPr txBox="1"/>
          <p:nvPr/>
        </p:nvSpPr>
        <p:spPr>
          <a:xfrm>
            <a:off x="397638" y="1705528"/>
            <a:ext cx="2458313" cy="5109091"/>
          </a:xfrm>
          <a:prstGeom prst="rect">
            <a:avLst/>
          </a:prstGeom>
          <a:solidFill>
            <a:schemeClr val="accent1">
              <a:lumMod val="60000"/>
              <a:lumOff val="40000"/>
              <a:alpha val="25000"/>
            </a:schemeClr>
          </a:solidFill>
          <a:ln>
            <a:solidFill>
              <a:schemeClr val="tx1"/>
            </a:solidFill>
          </a:ln>
        </p:spPr>
        <p:txBody>
          <a:bodyPr wrap="square" rtlCol="0">
            <a:spAutoFit/>
          </a:bodyPr>
          <a:lstStyle/>
          <a:p>
            <a:endParaRPr lang="en-US" altLang="ja-JP" sz="1000" b="1" dirty="0"/>
          </a:p>
          <a:p>
            <a:r>
              <a:rPr lang="ja-JP" altLang="ja-JP" sz="1600" b="1" dirty="0"/>
              <a:t>◎「世界一安全な都市」</a:t>
            </a:r>
            <a:endParaRPr lang="en-US" altLang="ja-JP" sz="1600" b="1" dirty="0"/>
          </a:p>
          <a:p>
            <a:r>
              <a:rPr lang="ja-JP" altLang="en-US" sz="1600" b="1" dirty="0"/>
              <a:t>　　　　　　　　　</a:t>
            </a:r>
            <a:r>
              <a:rPr lang="ja-JP" altLang="ja-JP" sz="1600" b="1" dirty="0"/>
              <a:t>＝大阪３位</a:t>
            </a:r>
            <a:endParaRPr lang="en-US" altLang="ja-JP" sz="1600" b="1" dirty="0"/>
          </a:p>
          <a:p>
            <a:endParaRPr lang="en-US" altLang="ja-JP" sz="1200" dirty="0"/>
          </a:p>
          <a:p>
            <a:r>
              <a:rPr lang="ja-JP" altLang="ja-JP" sz="1600" dirty="0"/>
              <a:t>英誌エコノミストの調査部門が</a:t>
            </a:r>
            <a:r>
              <a:rPr lang="en-US" altLang="ja-JP" sz="1600" dirty="0"/>
              <a:t>2019</a:t>
            </a:r>
            <a:r>
              <a:rPr lang="ja-JP" altLang="en-US" sz="1600" dirty="0"/>
              <a:t>年</a:t>
            </a:r>
            <a:r>
              <a:rPr lang="en-US" altLang="ja-JP" sz="1600" dirty="0"/>
              <a:t>8</a:t>
            </a:r>
            <a:r>
              <a:rPr lang="ja-JP" altLang="en-US" sz="1600" dirty="0"/>
              <a:t>月</a:t>
            </a:r>
            <a:r>
              <a:rPr lang="en-US" altLang="ja-JP" sz="1600" dirty="0"/>
              <a:t>29</a:t>
            </a:r>
            <a:r>
              <a:rPr lang="ja-JP" altLang="ja-JP" sz="1600" dirty="0"/>
              <a:t>日、世界の主要都市の安全性を指数化したランキングを公表</a:t>
            </a:r>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ja-JP" altLang="en-US" sz="1600" dirty="0"/>
          </a:p>
        </p:txBody>
      </p:sp>
      <p:graphicFrame>
        <p:nvGraphicFramePr>
          <p:cNvPr id="11" name="表 10"/>
          <p:cNvGraphicFramePr>
            <a:graphicFrameLocks noGrp="1"/>
          </p:cNvGraphicFramePr>
          <p:nvPr>
            <p:extLst>
              <p:ext uri="{D42A27DB-BD31-4B8C-83A1-F6EECF244321}">
                <p14:modId xmlns:p14="http://schemas.microsoft.com/office/powerpoint/2010/main" val="3279806763"/>
              </p:ext>
            </p:extLst>
          </p:nvPr>
        </p:nvGraphicFramePr>
        <p:xfrm>
          <a:off x="787043" y="3748470"/>
          <a:ext cx="1781533" cy="2934268"/>
        </p:xfrm>
        <a:graphic>
          <a:graphicData uri="http://schemas.openxmlformats.org/drawingml/2006/table">
            <a:tbl>
              <a:tblPr firstRow="1" bandRow="1">
                <a:tableStyleId>{5C22544A-7EE6-4342-B048-85BDC9FD1C3A}</a:tableStyleId>
              </a:tblPr>
              <a:tblGrid>
                <a:gridCol w="420341">
                  <a:extLst>
                    <a:ext uri="{9D8B030D-6E8A-4147-A177-3AD203B41FA5}">
                      <a16:colId xmlns:a16="http://schemas.microsoft.com/office/drawing/2014/main" val="3814112315"/>
                    </a:ext>
                  </a:extLst>
                </a:gridCol>
                <a:gridCol w="1361192">
                  <a:extLst>
                    <a:ext uri="{9D8B030D-6E8A-4147-A177-3AD203B41FA5}">
                      <a16:colId xmlns:a16="http://schemas.microsoft.com/office/drawing/2014/main" val="1810964827"/>
                    </a:ext>
                  </a:extLst>
                </a:gridCol>
              </a:tblGrid>
              <a:tr h="205740">
                <a:tc>
                  <a:txBody>
                    <a:bodyPr/>
                    <a:lstStyle/>
                    <a:p>
                      <a:endParaRPr kumimoji="1" lang="ja-JP" altLang="en-US" sz="105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dirty="0">
                          <a:solidFill>
                            <a:schemeClr val="tx1"/>
                          </a:solidFill>
                        </a:rPr>
                        <a:t>都市名</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05836209"/>
                  </a:ext>
                </a:extLst>
              </a:tr>
              <a:tr h="205740">
                <a:tc>
                  <a:txBody>
                    <a:bodyPr/>
                    <a:lstStyle/>
                    <a:p>
                      <a:r>
                        <a:rPr kumimoji="1" lang="ja-JP" altLang="en-US" sz="1050" dirty="0"/>
                        <a:t>１</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050" dirty="0"/>
                        <a:t>東京</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53914126"/>
                  </a:ext>
                </a:extLst>
              </a:tr>
              <a:tr h="205740">
                <a:tc>
                  <a:txBody>
                    <a:bodyPr/>
                    <a:lstStyle/>
                    <a:p>
                      <a:r>
                        <a:rPr kumimoji="1" lang="ja-JP" altLang="en-US" sz="1050" dirty="0"/>
                        <a:t>２</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050" dirty="0"/>
                        <a:t>シンガポール</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00259053"/>
                  </a:ext>
                </a:extLst>
              </a:tr>
              <a:tr h="205740">
                <a:tc>
                  <a:txBody>
                    <a:bodyPr/>
                    <a:lstStyle/>
                    <a:p>
                      <a:r>
                        <a:rPr kumimoji="1" lang="ja-JP" altLang="en-US" sz="1050" b="1" dirty="0"/>
                        <a:t>３</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050" b="1" dirty="0"/>
                        <a:t>大阪</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20027198"/>
                  </a:ext>
                </a:extLst>
              </a:tr>
              <a:tr h="205740">
                <a:tc>
                  <a:txBody>
                    <a:bodyPr/>
                    <a:lstStyle/>
                    <a:p>
                      <a:r>
                        <a:rPr kumimoji="1" lang="ja-JP" altLang="en-US" sz="1050" dirty="0"/>
                        <a:t>４</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050" dirty="0"/>
                        <a:t>アムステルダム</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67734743"/>
                  </a:ext>
                </a:extLst>
              </a:tr>
              <a:tr h="205740">
                <a:tc>
                  <a:txBody>
                    <a:bodyPr/>
                    <a:lstStyle/>
                    <a:p>
                      <a:r>
                        <a:rPr kumimoji="1" lang="ja-JP" altLang="en-US" sz="1050" dirty="0"/>
                        <a:t>５</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050" dirty="0"/>
                        <a:t>シドニー</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07777582"/>
                  </a:ext>
                </a:extLst>
              </a:tr>
              <a:tr h="205740">
                <a:tc>
                  <a:txBody>
                    <a:bodyPr/>
                    <a:lstStyle/>
                    <a:p>
                      <a:endParaRPr kumimoji="1" lang="ja-JP" altLang="en-US" sz="2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sz="2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9450026"/>
                  </a:ext>
                </a:extLst>
              </a:tr>
              <a:tr h="205740">
                <a:tc>
                  <a:txBody>
                    <a:bodyPr/>
                    <a:lstStyle/>
                    <a:p>
                      <a:r>
                        <a:rPr kumimoji="1" lang="ja-JP" altLang="en-US" sz="1050" dirty="0"/>
                        <a:t>８</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050" dirty="0"/>
                        <a:t>ソウル</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84833157"/>
                  </a:ext>
                </a:extLst>
              </a:tr>
              <a:tr h="205740">
                <a:tc>
                  <a:txBody>
                    <a:bodyPr/>
                    <a:lstStyle/>
                    <a:p>
                      <a:endParaRPr kumimoji="1" lang="ja-JP" altLang="en-US" sz="3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sz="3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59401745"/>
                  </a:ext>
                </a:extLst>
              </a:tr>
              <a:tr h="205740">
                <a:tc>
                  <a:txBody>
                    <a:bodyPr/>
                    <a:lstStyle/>
                    <a:p>
                      <a:r>
                        <a:rPr kumimoji="1" lang="en-US" altLang="ja-JP" sz="1050" dirty="0"/>
                        <a:t>14</a:t>
                      </a:r>
                      <a:endParaRPr kumimoji="1" lang="ja-JP" altLang="en-US" sz="105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050" dirty="0"/>
                        <a:t>ロンドン</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3495512"/>
                  </a:ext>
                </a:extLst>
              </a:tr>
              <a:tr h="205740">
                <a:tc>
                  <a:txBody>
                    <a:bodyPr/>
                    <a:lstStyle/>
                    <a:p>
                      <a:r>
                        <a:rPr kumimoji="1" lang="en-US" altLang="ja-JP" sz="1050" dirty="0"/>
                        <a:t>15</a:t>
                      </a:r>
                      <a:endParaRPr kumimoji="1" lang="ja-JP" altLang="en-US" sz="105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050" dirty="0"/>
                        <a:t>ニューヨーク</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76674510"/>
                  </a:ext>
                </a:extLst>
              </a:tr>
              <a:tr h="232694">
                <a:tc>
                  <a:txBody>
                    <a:bodyPr/>
                    <a:lstStyle/>
                    <a:p>
                      <a:endParaRPr kumimoji="1" lang="ja-JP" altLang="en-US" sz="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sz="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40003186"/>
                  </a:ext>
                </a:extLst>
              </a:tr>
              <a:tr h="232694">
                <a:tc>
                  <a:txBody>
                    <a:bodyPr/>
                    <a:lstStyle/>
                    <a:p>
                      <a:r>
                        <a:rPr kumimoji="1" lang="en-US" altLang="ja-JP" sz="1050" dirty="0"/>
                        <a:t>31</a:t>
                      </a:r>
                      <a:endParaRPr kumimoji="1" lang="ja-JP" altLang="en-US" sz="105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050" dirty="0"/>
                        <a:t>北京</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81907875"/>
                  </a:ext>
                </a:extLst>
              </a:tr>
            </a:tbl>
          </a:graphicData>
        </a:graphic>
      </p:graphicFrame>
      <p:sp>
        <p:nvSpPr>
          <p:cNvPr id="12" name="テキスト ボックス 11"/>
          <p:cNvSpPr txBox="1"/>
          <p:nvPr/>
        </p:nvSpPr>
        <p:spPr>
          <a:xfrm>
            <a:off x="2914253" y="1712620"/>
            <a:ext cx="3196784" cy="5093702"/>
          </a:xfrm>
          <a:prstGeom prst="rect">
            <a:avLst/>
          </a:prstGeom>
          <a:solidFill>
            <a:schemeClr val="accent1">
              <a:lumMod val="60000"/>
              <a:lumOff val="40000"/>
              <a:alpha val="25000"/>
            </a:schemeClr>
          </a:solidFill>
          <a:ln>
            <a:solidFill>
              <a:schemeClr val="tx1"/>
            </a:solidFill>
          </a:ln>
        </p:spPr>
        <p:txBody>
          <a:bodyPr wrap="square" rtlCol="0">
            <a:spAutoFit/>
          </a:bodyPr>
          <a:lstStyle/>
          <a:p>
            <a:endParaRPr lang="en-US" altLang="ja-JP" sz="1000" b="1" dirty="0"/>
          </a:p>
          <a:p>
            <a:r>
              <a:rPr lang="ja-JP" altLang="ja-JP" sz="1600" b="1" dirty="0"/>
              <a:t>◎「世界</a:t>
            </a:r>
            <a:r>
              <a:rPr lang="ja-JP" altLang="en-US" sz="1600" b="1" dirty="0"/>
              <a:t>で最も住みやすい都市ラン　</a:t>
            </a:r>
            <a:endParaRPr lang="en-US" altLang="ja-JP" sz="1600" b="1" dirty="0"/>
          </a:p>
          <a:p>
            <a:r>
              <a:rPr lang="ja-JP" altLang="en-US" sz="1600" b="1" dirty="0"/>
              <a:t>　キング</a:t>
            </a:r>
            <a:r>
              <a:rPr lang="ja-JP" altLang="ja-JP" sz="1600" b="1" dirty="0"/>
              <a:t>」＝大阪</a:t>
            </a:r>
            <a:r>
              <a:rPr lang="ja-JP" altLang="en-US" sz="1600" b="1" dirty="0"/>
              <a:t>４</a:t>
            </a:r>
            <a:r>
              <a:rPr lang="ja-JP" altLang="ja-JP" sz="1600" b="1" dirty="0"/>
              <a:t>位</a:t>
            </a:r>
            <a:endParaRPr lang="en-US" altLang="ja-JP" sz="1600" b="1" dirty="0"/>
          </a:p>
          <a:p>
            <a:endParaRPr lang="en-US" altLang="ja-JP" sz="1100" dirty="0"/>
          </a:p>
          <a:p>
            <a:r>
              <a:rPr lang="ja-JP" altLang="en-US" sz="1600" dirty="0"/>
              <a:t>英誌エコノミストの調査部門が</a:t>
            </a:r>
            <a:r>
              <a:rPr lang="en-US" altLang="ja-JP" sz="1600" dirty="0"/>
              <a:t>2019</a:t>
            </a:r>
            <a:r>
              <a:rPr lang="ja-JP" altLang="en-US" sz="1600" dirty="0"/>
              <a:t>年</a:t>
            </a:r>
            <a:r>
              <a:rPr lang="en-US" altLang="ja-JP" sz="1600" dirty="0"/>
              <a:t>9</a:t>
            </a:r>
            <a:r>
              <a:rPr lang="ja-JP" altLang="en-US" sz="1600" dirty="0"/>
              <a:t>月</a:t>
            </a:r>
            <a:r>
              <a:rPr lang="en-US" altLang="ja-JP" sz="1600" dirty="0"/>
              <a:t>4</a:t>
            </a:r>
            <a:r>
              <a:rPr lang="ja-JP" altLang="en-US" sz="1600" dirty="0"/>
              <a:t>日に発表した恒例の「世界の最も住みやすい都市」ランキング</a:t>
            </a:r>
            <a:r>
              <a:rPr lang="ja-JP" altLang="ja-JP" sz="1600" dirty="0"/>
              <a:t>を公表</a:t>
            </a:r>
            <a:r>
              <a:rPr lang="ja-JP" altLang="en-US" sz="1600" dirty="0"/>
              <a:t>。</a:t>
            </a:r>
            <a:endParaRPr lang="en-US" altLang="ja-JP" sz="1600"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ja-JP" altLang="en-US" sz="1600" dirty="0"/>
          </a:p>
        </p:txBody>
      </p:sp>
      <p:sp>
        <p:nvSpPr>
          <p:cNvPr id="13" name="テキスト ボックス 12"/>
          <p:cNvSpPr txBox="1"/>
          <p:nvPr/>
        </p:nvSpPr>
        <p:spPr>
          <a:xfrm>
            <a:off x="6172200" y="1705528"/>
            <a:ext cx="2770094" cy="5155257"/>
          </a:xfrm>
          <a:prstGeom prst="rect">
            <a:avLst/>
          </a:prstGeom>
          <a:solidFill>
            <a:schemeClr val="accent1">
              <a:lumMod val="60000"/>
              <a:lumOff val="40000"/>
              <a:alpha val="25000"/>
            </a:schemeClr>
          </a:solidFill>
          <a:ln>
            <a:solidFill>
              <a:schemeClr val="tx1"/>
            </a:solidFill>
          </a:ln>
        </p:spPr>
        <p:txBody>
          <a:bodyPr wrap="square" rtlCol="0">
            <a:spAutoFit/>
          </a:bodyPr>
          <a:lstStyle/>
          <a:p>
            <a:endParaRPr lang="en-US" altLang="ja-JP" sz="1000" b="1" dirty="0"/>
          </a:p>
          <a:p>
            <a:r>
              <a:rPr lang="ja-JP" altLang="ja-JP" sz="1600" b="1" dirty="0"/>
              <a:t>◎</a:t>
            </a:r>
            <a:r>
              <a:rPr lang="ja-JP" altLang="en-US" sz="1600" b="1" dirty="0"/>
              <a:t>「急成長渡航先ランキング」</a:t>
            </a:r>
            <a:r>
              <a:rPr lang="ja-JP" altLang="ja-JP" sz="1600" b="1" dirty="0"/>
              <a:t>＝大阪</a:t>
            </a:r>
            <a:r>
              <a:rPr lang="ja-JP" altLang="en-US" sz="1600" b="1" dirty="0"/>
              <a:t>１</a:t>
            </a:r>
            <a:r>
              <a:rPr lang="ja-JP" altLang="ja-JP" sz="1600" b="1" dirty="0"/>
              <a:t>位</a:t>
            </a:r>
            <a:endParaRPr lang="en-US" altLang="ja-JP" sz="1600" b="1" dirty="0"/>
          </a:p>
          <a:p>
            <a:endParaRPr lang="en-US" altLang="ja-JP" sz="1000" dirty="0"/>
          </a:p>
          <a:p>
            <a:r>
              <a:rPr lang="ja-JP" altLang="en-US" sz="1600" dirty="0"/>
              <a:t>マスターカードが過去</a:t>
            </a:r>
            <a:r>
              <a:rPr lang="en-US" altLang="ja-JP" sz="1600" dirty="0"/>
              <a:t>7</a:t>
            </a:r>
            <a:r>
              <a:rPr lang="ja-JP" altLang="en-US" sz="1600" dirty="0"/>
              <a:t>年間にわたって海外からの渡航者数が最も増えた都市として「急成長渡航先ランキング」</a:t>
            </a:r>
            <a:r>
              <a:rPr lang="ja-JP" altLang="ja-JP" sz="1600" dirty="0"/>
              <a:t>を公表</a:t>
            </a:r>
            <a:r>
              <a:rPr lang="ja-JP" altLang="en-US" sz="1600" dirty="0"/>
              <a:t>。</a:t>
            </a:r>
            <a:endParaRPr lang="en-US" altLang="ja-JP" sz="1600"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700" b="1" dirty="0"/>
          </a:p>
          <a:p>
            <a:endParaRPr lang="en-US" altLang="ja-JP" sz="1000" b="1" dirty="0"/>
          </a:p>
          <a:p>
            <a:endParaRPr lang="en-US" altLang="ja-JP" sz="1000" b="1" dirty="0"/>
          </a:p>
          <a:p>
            <a:endParaRPr lang="en-US" altLang="ja-JP" sz="1000" b="1" dirty="0"/>
          </a:p>
        </p:txBody>
      </p:sp>
      <p:graphicFrame>
        <p:nvGraphicFramePr>
          <p:cNvPr id="14" name="表 13"/>
          <p:cNvGraphicFramePr>
            <a:graphicFrameLocks noGrp="1"/>
          </p:cNvGraphicFramePr>
          <p:nvPr>
            <p:extLst>
              <p:ext uri="{D42A27DB-BD31-4B8C-83A1-F6EECF244321}">
                <p14:modId xmlns:p14="http://schemas.microsoft.com/office/powerpoint/2010/main" val="1795942707"/>
              </p:ext>
            </p:extLst>
          </p:nvPr>
        </p:nvGraphicFramePr>
        <p:xfrm>
          <a:off x="3143219" y="3712513"/>
          <a:ext cx="2701891" cy="2663891"/>
        </p:xfrm>
        <a:graphic>
          <a:graphicData uri="http://schemas.openxmlformats.org/drawingml/2006/table">
            <a:tbl>
              <a:tblPr firstRow="1" bandRow="1">
                <a:tableStyleId>{5C22544A-7EE6-4342-B048-85BDC9FD1C3A}</a:tableStyleId>
              </a:tblPr>
              <a:tblGrid>
                <a:gridCol w="326879">
                  <a:extLst>
                    <a:ext uri="{9D8B030D-6E8A-4147-A177-3AD203B41FA5}">
                      <a16:colId xmlns:a16="http://schemas.microsoft.com/office/drawing/2014/main" val="3814112315"/>
                    </a:ext>
                  </a:extLst>
                </a:gridCol>
                <a:gridCol w="1801733">
                  <a:extLst>
                    <a:ext uri="{9D8B030D-6E8A-4147-A177-3AD203B41FA5}">
                      <a16:colId xmlns:a16="http://schemas.microsoft.com/office/drawing/2014/main" val="1810964827"/>
                    </a:ext>
                  </a:extLst>
                </a:gridCol>
                <a:gridCol w="573279">
                  <a:extLst>
                    <a:ext uri="{9D8B030D-6E8A-4147-A177-3AD203B41FA5}">
                      <a16:colId xmlns:a16="http://schemas.microsoft.com/office/drawing/2014/main" val="2971069103"/>
                    </a:ext>
                  </a:extLst>
                </a:gridCol>
              </a:tblGrid>
              <a:tr h="229060">
                <a:tc>
                  <a:txBody>
                    <a:bodyPr/>
                    <a:lstStyle/>
                    <a:p>
                      <a:pPr algn="ctr"/>
                      <a:endParaRPr kumimoji="1" lang="ja-JP" altLang="en-US" sz="110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100" dirty="0">
                          <a:solidFill>
                            <a:schemeClr val="tx1"/>
                          </a:solidFill>
                        </a:rPr>
                        <a:t>都市名</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100" dirty="0">
                          <a:solidFill>
                            <a:schemeClr val="tx1"/>
                          </a:solidFill>
                        </a:rPr>
                        <a:t>得点</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05836209"/>
                  </a:ext>
                </a:extLst>
              </a:tr>
              <a:tr h="229060">
                <a:tc>
                  <a:txBody>
                    <a:bodyPr/>
                    <a:lstStyle/>
                    <a:p>
                      <a:r>
                        <a:rPr kumimoji="1" lang="ja-JP" altLang="en-US" sz="1100" dirty="0"/>
                        <a:t>１</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a:t>ウィーン （オーストリア）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dirty="0"/>
                        <a:t>99.1</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53914126"/>
                  </a:ext>
                </a:extLst>
              </a:tr>
              <a:tr h="229060">
                <a:tc>
                  <a:txBody>
                    <a:bodyPr/>
                    <a:lstStyle/>
                    <a:p>
                      <a:r>
                        <a:rPr kumimoji="1" lang="ja-JP" altLang="en-US" sz="1100" dirty="0"/>
                        <a:t>２</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a:t>メルボルン （オーストラリア）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dirty="0"/>
                        <a:t>98.4</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00259053"/>
                  </a:ext>
                </a:extLst>
              </a:tr>
              <a:tr h="229060">
                <a:tc>
                  <a:txBody>
                    <a:bodyPr/>
                    <a:lstStyle/>
                    <a:p>
                      <a:r>
                        <a:rPr kumimoji="1" lang="ja-JP" altLang="en-US" sz="1100" b="0" dirty="0"/>
                        <a:t>３</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b="0" dirty="0"/>
                        <a:t>シドニー（オーストラリア）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b="0" dirty="0"/>
                        <a:t>98.1</a:t>
                      </a:r>
                      <a:endParaRPr kumimoji="1" lang="ja-JP" altLang="en-US" sz="1100" b="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20027198"/>
                  </a:ext>
                </a:extLst>
              </a:tr>
              <a:tr h="229060">
                <a:tc>
                  <a:txBody>
                    <a:bodyPr/>
                    <a:lstStyle/>
                    <a:p>
                      <a:r>
                        <a:rPr kumimoji="1" lang="ja-JP" altLang="en-US" sz="1100" b="1" dirty="0"/>
                        <a:t>４</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b="1" dirty="0"/>
                        <a:t>大阪（日本）</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b="1" dirty="0"/>
                        <a:t>97.7</a:t>
                      </a:r>
                      <a:endParaRPr kumimoji="1" lang="ja-JP" altLang="en-US" sz="110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67734743"/>
                  </a:ext>
                </a:extLst>
              </a:tr>
              <a:tr h="229060">
                <a:tc>
                  <a:txBody>
                    <a:bodyPr/>
                    <a:lstStyle/>
                    <a:p>
                      <a:r>
                        <a:rPr kumimoji="1" lang="ja-JP" altLang="en-US" sz="1100" dirty="0"/>
                        <a:t>５</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a:t>カルガリー（カナダ）</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dirty="0"/>
                        <a:t>97.5</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07777582"/>
                  </a:ext>
                </a:extLst>
              </a:tr>
              <a:tr h="229060">
                <a:tc>
                  <a:txBody>
                    <a:bodyPr/>
                    <a:lstStyle/>
                    <a:p>
                      <a:r>
                        <a:rPr kumimoji="1" lang="ja-JP" altLang="en-US" sz="1100" dirty="0"/>
                        <a:t>６</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a:t>バンクーバー （カナダ） </a:t>
                      </a:r>
                      <a:r>
                        <a:rPr kumimoji="1" lang="en-US" altLang="ja-JP" sz="1100" dirty="0"/>
                        <a:t> </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dirty="0"/>
                        <a:t>97.3</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9450026"/>
                  </a:ext>
                </a:extLst>
              </a:tr>
              <a:tr h="229060">
                <a:tc>
                  <a:txBody>
                    <a:bodyPr/>
                    <a:lstStyle/>
                    <a:p>
                      <a:r>
                        <a:rPr kumimoji="1" lang="ja-JP" altLang="en-US" sz="1100" b="1" dirty="0"/>
                        <a:t>７</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zh-TW" altLang="en-US" sz="1100" b="1" dirty="0"/>
                        <a:t>東京 （日本） </a:t>
                      </a:r>
                      <a:endParaRPr kumimoji="1" lang="en-US" altLang="zh-TW" sz="110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zh-TW" sz="1100" b="1" dirty="0"/>
                        <a:t>97.2</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84833157"/>
                  </a:ext>
                </a:extLst>
              </a:tr>
              <a:tr h="229060">
                <a:tc>
                  <a:txBody>
                    <a:bodyPr/>
                    <a:lstStyle/>
                    <a:p>
                      <a:r>
                        <a:rPr kumimoji="1" lang="ja-JP" altLang="en-US" sz="1100" dirty="0"/>
                        <a:t>７</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a:t>トロント （カナダ） </a:t>
                      </a:r>
                      <a:r>
                        <a:rPr kumimoji="1" lang="en-US" altLang="ja-JP" sz="1100" dirty="0"/>
                        <a:t>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dirty="0"/>
                        <a:t>97.2</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3495512"/>
                  </a:ext>
                </a:extLst>
              </a:tr>
              <a:tr h="229060">
                <a:tc>
                  <a:txBody>
                    <a:bodyPr/>
                    <a:lstStyle/>
                    <a:p>
                      <a:r>
                        <a:rPr kumimoji="1" lang="ja-JP" altLang="en-US" sz="1100" dirty="0"/>
                        <a:t>９</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a:t>コペンハーゲン （デンマーク）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dirty="0"/>
                        <a:t>96.8</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76674510"/>
                  </a:ext>
                </a:extLst>
              </a:tr>
              <a:tr h="301691">
                <a:tc>
                  <a:txBody>
                    <a:bodyPr/>
                    <a:lstStyle/>
                    <a:p>
                      <a:r>
                        <a:rPr kumimoji="1" lang="en-US" altLang="ja-JP" sz="1100" dirty="0"/>
                        <a:t>10</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a:t>アデレード （オーストラリア） </a:t>
                      </a:r>
                      <a:r>
                        <a:rPr kumimoji="1" lang="en-US" altLang="ja-JP" sz="1100" dirty="0"/>
                        <a:t> </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dirty="0"/>
                        <a:t>96.6</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81907875"/>
                  </a:ext>
                </a:extLst>
              </a:tr>
            </a:tbl>
          </a:graphicData>
        </a:graphic>
      </p:graphicFrame>
      <p:graphicFrame>
        <p:nvGraphicFramePr>
          <p:cNvPr id="15" name="表 14"/>
          <p:cNvGraphicFramePr>
            <a:graphicFrameLocks noGrp="1"/>
          </p:cNvGraphicFramePr>
          <p:nvPr/>
        </p:nvGraphicFramePr>
        <p:xfrm>
          <a:off x="6441123" y="3745248"/>
          <a:ext cx="2232248" cy="2598420"/>
        </p:xfrm>
        <a:graphic>
          <a:graphicData uri="http://schemas.openxmlformats.org/drawingml/2006/table">
            <a:tbl>
              <a:tblPr firstRow="1" bandRow="1">
                <a:tableStyleId>{5C22544A-7EE6-4342-B048-85BDC9FD1C3A}</a:tableStyleId>
              </a:tblPr>
              <a:tblGrid>
                <a:gridCol w="415967">
                  <a:extLst>
                    <a:ext uri="{9D8B030D-6E8A-4147-A177-3AD203B41FA5}">
                      <a16:colId xmlns:a16="http://schemas.microsoft.com/office/drawing/2014/main" val="3814112315"/>
                    </a:ext>
                  </a:extLst>
                </a:gridCol>
                <a:gridCol w="901155">
                  <a:extLst>
                    <a:ext uri="{9D8B030D-6E8A-4147-A177-3AD203B41FA5}">
                      <a16:colId xmlns:a16="http://schemas.microsoft.com/office/drawing/2014/main" val="1810964827"/>
                    </a:ext>
                  </a:extLst>
                </a:gridCol>
                <a:gridCol w="915126">
                  <a:extLst>
                    <a:ext uri="{9D8B030D-6E8A-4147-A177-3AD203B41FA5}">
                      <a16:colId xmlns:a16="http://schemas.microsoft.com/office/drawing/2014/main" val="4020604304"/>
                    </a:ext>
                  </a:extLst>
                </a:gridCol>
              </a:tblGrid>
              <a:tr h="216024">
                <a:tc>
                  <a:txBody>
                    <a:bodyPr/>
                    <a:lstStyle/>
                    <a:p>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100" dirty="0">
                          <a:solidFill>
                            <a:schemeClr val="tx1"/>
                          </a:solidFill>
                        </a:rPr>
                        <a:t>都市名</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100" dirty="0">
                          <a:solidFill>
                            <a:schemeClr val="tx1"/>
                          </a:solidFill>
                        </a:rPr>
                        <a:t>増加率</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05836209"/>
                  </a:ext>
                </a:extLst>
              </a:tr>
              <a:tr h="195828">
                <a:tc>
                  <a:txBody>
                    <a:bodyPr/>
                    <a:lstStyle/>
                    <a:p>
                      <a:r>
                        <a:rPr kumimoji="1" lang="ja-JP" altLang="en-US" sz="1100" b="1" dirty="0"/>
                        <a:t>１</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b="1" dirty="0"/>
                        <a:t>大阪</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b="1" dirty="0"/>
                        <a:t>24.15</a:t>
                      </a:r>
                      <a:r>
                        <a:rPr kumimoji="1" lang="ja-JP" altLang="en-US" sz="1100" b="1" dirty="0"/>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53914126"/>
                  </a:ext>
                </a:extLst>
              </a:tr>
              <a:tr h="205740">
                <a:tc>
                  <a:txBody>
                    <a:bodyPr/>
                    <a:lstStyle/>
                    <a:p>
                      <a:r>
                        <a:rPr kumimoji="1" lang="ja-JP" altLang="en-US" sz="1100" dirty="0"/>
                        <a:t>２</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a:t>成都</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dirty="0"/>
                        <a:t>20.14</a:t>
                      </a:r>
                      <a:r>
                        <a:rPr kumimoji="1" lang="ja-JP" altLang="en-US" sz="1100" dirty="0"/>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00259053"/>
                  </a:ext>
                </a:extLst>
              </a:tr>
              <a:tr h="205740">
                <a:tc>
                  <a:txBody>
                    <a:bodyPr/>
                    <a:lstStyle/>
                    <a:p>
                      <a:r>
                        <a:rPr kumimoji="1" lang="ja-JP" altLang="en-US" sz="1100" dirty="0"/>
                        <a:t>３</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a:t>アブダビ</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dirty="0"/>
                        <a:t>19.81</a:t>
                      </a:r>
                      <a:r>
                        <a:rPr kumimoji="1" lang="ja-JP" altLang="en-US" sz="1100" dirty="0"/>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20027198"/>
                  </a:ext>
                </a:extLst>
              </a:tr>
              <a:tr h="205740">
                <a:tc>
                  <a:txBody>
                    <a:bodyPr/>
                    <a:lstStyle/>
                    <a:p>
                      <a:r>
                        <a:rPr kumimoji="1" lang="ja-JP" altLang="en-US" sz="1100" dirty="0"/>
                        <a:t>４</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a:t>コロンボ</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dirty="0"/>
                        <a:t>19.57</a:t>
                      </a:r>
                      <a:r>
                        <a:rPr kumimoji="1" lang="ja-JP" altLang="en-US" sz="1100" dirty="0"/>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67734743"/>
                  </a:ext>
                </a:extLst>
              </a:tr>
              <a:tr h="224388">
                <a:tc>
                  <a:txBody>
                    <a:bodyPr/>
                    <a:lstStyle/>
                    <a:p>
                      <a:r>
                        <a:rPr kumimoji="1" lang="ja-JP" altLang="en-US" sz="1100" b="1" dirty="0"/>
                        <a:t>５</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b="1" dirty="0"/>
                        <a:t>東京</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b="1" dirty="0"/>
                        <a:t>18.48</a:t>
                      </a:r>
                      <a:r>
                        <a:rPr kumimoji="1" lang="ja-JP" altLang="en-US" sz="1100" b="1" dirty="0"/>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07777582"/>
                  </a:ext>
                </a:extLst>
              </a:tr>
              <a:tr h="205740">
                <a:tc>
                  <a:txBody>
                    <a:bodyPr/>
                    <a:lstStyle/>
                    <a:p>
                      <a:r>
                        <a:rPr kumimoji="1" lang="ja-JP" altLang="en-US" sz="1100" dirty="0"/>
                        <a:t>６</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a:t>リヤド</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dirty="0"/>
                        <a:t>16.45</a:t>
                      </a:r>
                      <a:r>
                        <a:rPr kumimoji="1" lang="ja-JP" altLang="en-US" sz="1100" dirty="0"/>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9450026"/>
                  </a:ext>
                </a:extLst>
              </a:tr>
              <a:tr h="205740">
                <a:tc>
                  <a:txBody>
                    <a:bodyPr/>
                    <a:lstStyle/>
                    <a:p>
                      <a:r>
                        <a:rPr kumimoji="1" lang="ja-JP" altLang="en-US" sz="1100" dirty="0"/>
                        <a:t>７</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a:t>台北</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dirty="0"/>
                        <a:t>14.53</a:t>
                      </a:r>
                      <a:r>
                        <a:rPr kumimoji="1" lang="ja-JP" altLang="en-US" sz="1100" dirty="0"/>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84833157"/>
                  </a:ext>
                </a:extLst>
              </a:tr>
              <a:tr h="205740">
                <a:tc>
                  <a:txBody>
                    <a:bodyPr/>
                    <a:lstStyle/>
                    <a:p>
                      <a:r>
                        <a:rPr kumimoji="1" lang="ja-JP" altLang="en-US" sz="1100" dirty="0"/>
                        <a:t>８</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a:t>西安</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dirty="0"/>
                        <a:t>14.20</a:t>
                      </a:r>
                      <a:r>
                        <a:rPr kumimoji="1" lang="ja-JP" altLang="en-US" sz="1100" dirty="0"/>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3495512"/>
                  </a:ext>
                </a:extLst>
              </a:tr>
              <a:tr h="205740">
                <a:tc>
                  <a:txBody>
                    <a:bodyPr/>
                    <a:lstStyle/>
                    <a:p>
                      <a:r>
                        <a:rPr kumimoji="1" lang="ja-JP" altLang="en-US" sz="1100" dirty="0"/>
                        <a:t>９</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a:t>テヘラン</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dirty="0"/>
                        <a:t>12.98</a:t>
                      </a:r>
                      <a:r>
                        <a:rPr kumimoji="1" lang="ja-JP" altLang="en-US" sz="1100" dirty="0"/>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76674510"/>
                  </a:ext>
                </a:extLst>
              </a:tr>
              <a:tr h="232694">
                <a:tc>
                  <a:txBody>
                    <a:bodyPr/>
                    <a:lstStyle/>
                    <a:p>
                      <a:r>
                        <a:rPr kumimoji="1" lang="en-US" altLang="ja-JP" sz="1100" dirty="0"/>
                        <a:t>10</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ja-JP" sz="1100" kern="1200" dirty="0">
                          <a:solidFill>
                            <a:schemeClr val="dk1"/>
                          </a:solidFill>
                          <a:effectLst/>
                          <a:latin typeface="+mn-lt"/>
                          <a:ea typeface="+mn-ea"/>
                          <a:cs typeface="+mn-cs"/>
                        </a:rPr>
                        <a:t>廈門</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dirty="0"/>
                        <a:t>12.93</a:t>
                      </a:r>
                      <a:r>
                        <a:rPr kumimoji="1" lang="ja-JP" altLang="en-US" sz="1100" dirty="0"/>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81907875"/>
                  </a:ext>
                </a:extLst>
              </a:tr>
            </a:tbl>
          </a:graphicData>
        </a:graphic>
      </p:graphicFrame>
      <p:sp>
        <p:nvSpPr>
          <p:cNvPr id="16" name="サブタイトル 2"/>
          <p:cNvSpPr txBox="1">
            <a:spLocks/>
          </p:cNvSpPr>
          <p:nvPr/>
        </p:nvSpPr>
        <p:spPr>
          <a:xfrm>
            <a:off x="397638" y="1086286"/>
            <a:ext cx="8422834" cy="714778"/>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1400" dirty="0"/>
              <a:t>近年、インバウンドの急増や万博の開催決定など、大阪の都市ランキングが急上昇し、世界的に安全な都市、住みやすい都市との評価を受けていることからも、着実に都市格が向上しています。</a:t>
            </a:r>
          </a:p>
        </p:txBody>
      </p:sp>
      <p:sp>
        <p:nvSpPr>
          <p:cNvPr id="17" name="正方形/長方形 16"/>
          <p:cNvSpPr/>
          <p:nvPr/>
        </p:nvSpPr>
        <p:spPr>
          <a:xfrm>
            <a:off x="179512" y="146838"/>
            <a:ext cx="8136904" cy="369332"/>
          </a:xfrm>
          <a:prstGeom prst="rect">
            <a:avLst/>
          </a:prstGeom>
        </p:spPr>
        <p:txBody>
          <a:bodyPr wrap="square">
            <a:spAutoFit/>
          </a:bodyPr>
          <a:lstStyle/>
          <a:p>
            <a:r>
              <a:rPr lang="ja-JP" altLang="en-US" dirty="0">
                <a:solidFill>
                  <a:prstClr val="black"/>
                </a:solidFill>
                <a:cs typeface="Meiryo UI" panose="020B0604030504040204" pitchFamily="50" charset="-128"/>
              </a:rPr>
              <a:t>　</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１．基本方針</a:t>
            </a:r>
          </a:p>
        </p:txBody>
      </p:sp>
      <p:sp>
        <p:nvSpPr>
          <p:cNvPr id="18" name="正方形/長方形 17"/>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19</a:t>
            </a:fld>
            <a:endParaRPr lang="ja-JP" altLang="en-US" dirty="0">
              <a:solidFill>
                <a:prstClr val="black"/>
              </a:solidFill>
            </a:endParaRPr>
          </a:p>
        </p:txBody>
      </p:sp>
    </p:spTree>
    <p:extLst>
      <p:ext uri="{BB962C8B-B14F-4D97-AF65-F5344CB8AC3E}">
        <p14:creationId xmlns:p14="http://schemas.microsoft.com/office/powerpoint/2010/main" val="5832635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8" name="正方形/長方形 7"/>
          <p:cNvSpPr/>
          <p:nvPr/>
        </p:nvSpPr>
        <p:spPr>
          <a:xfrm>
            <a:off x="250111" y="692695"/>
            <a:ext cx="8643785" cy="5968823"/>
          </a:xfrm>
          <a:prstGeom prst="rect">
            <a:avLst/>
          </a:prstGeom>
          <a:ln/>
        </p:spPr>
        <p:style>
          <a:lnRef idx="2">
            <a:schemeClr val="accent6"/>
          </a:lnRef>
          <a:fillRef idx="1">
            <a:schemeClr val="lt1"/>
          </a:fillRef>
          <a:effectRef idx="0">
            <a:schemeClr val="accent6"/>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en-US" altLang="ja-JP" sz="1400" b="1" dirty="0">
                <a:solidFill>
                  <a:schemeClr val="tx1"/>
                </a:solidFill>
              </a:rPr>
              <a:t>Topic</a:t>
            </a:r>
            <a:r>
              <a:rPr lang="ja-JP" altLang="en-US" sz="1400" b="1" dirty="0">
                <a:solidFill>
                  <a:schemeClr val="tx1"/>
                </a:solidFill>
              </a:rPr>
              <a:t>⑮　コロナによる影響と新たな潮流</a:t>
            </a:r>
            <a:endParaRPr lang="en-US" altLang="ja-JP" sz="1400" b="1" dirty="0">
              <a:solidFill>
                <a:schemeClr val="tx1"/>
              </a:solidFill>
            </a:endParaRPr>
          </a:p>
        </p:txBody>
      </p:sp>
      <p:sp>
        <p:nvSpPr>
          <p:cNvPr id="9" name="正方形/長方形 8"/>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１．基本方針　　　　　　　　　　　　　　　　　　　　　　　　　　　　　　　　　</a:t>
            </a:r>
            <a:r>
              <a:rPr lang="en-US" altLang="ja-JP"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ページ追加</a:t>
            </a:r>
          </a:p>
        </p:txBody>
      </p:sp>
      <p:sp>
        <p:nvSpPr>
          <p:cNvPr id="13" name="正方形/長方形 12"/>
          <p:cNvSpPr/>
          <p:nvPr/>
        </p:nvSpPr>
        <p:spPr>
          <a:xfrm>
            <a:off x="493052" y="1022361"/>
            <a:ext cx="8327420" cy="483679"/>
          </a:xfrm>
          <a:prstGeom prst="rect">
            <a:avLst/>
          </a:prstGeom>
          <a:noFill/>
          <a:ln w="9525">
            <a:noFill/>
          </a:ln>
        </p:spPr>
        <p:style>
          <a:lnRef idx="2">
            <a:schemeClr val="dk1"/>
          </a:lnRef>
          <a:fillRef idx="1">
            <a:schemeClr val="lt1"/>
          </a:fillRef>
          <a:effectRef idx="0">
            <a:schemeClr val="dk1"/>
          </a:effectRef>
          <a:fontRef idx="minor">
            <a:schemeClr val="dk1"/>
          </a:fontRef>
        </p:style>
        <p:txBody>
          <a:bodyPr rtlCol="0" anchor="ctr"/>
          <a:lstStyle/>
          <a:p>
            <a:pPr algn="just"/>
            <a:r>
              <a:rPr lang="ja-JP" altLang="en-US" sz="1400" dirty="0">
                <a:solidFill>
                  <a:schemeClr val="tx1"/>
                </a:solidFill>
              </a:rPr>
              <a:t>新型コロナ感染拡大によって経済、暮らしへ甚大な影響が生じる一方、新しい生活様式や行動変容など、新たな潮流が生まれている。</a:t>
            </a:r>
            <a:endParaRPr lang="en-US" altLang="ja-JP" sz="1400" dirty="0">
              <a:solidFill>
                <a:schemeClr val="tx1"/>
              </a:solidFill>
            </a:endParaRPr>
          </a:p>
        </p:txBody>
      </p:sp>
      <p:sp>
        <p:nvSpPr>
          <p:cNvPr id="4" name="正方形/長方形 3">
            <a:extLst>
              <a:ext uri="{FF2B5EF4-FFF2-40B4-BE49-F238E27FC236}">
                <a16:creationId xmlns:a16="http://schemas.microsoft.com/office/drawing/2014/main" id="{D527BA79-2CEC-474B-8BA9-98AFC7C1DF86}"/>
              </a:ext>
            </a:extLst>
          </p:cNvPr>
          <p:cNvSpPr/>
          <p:nvPr/>
        </p:nvSpPr>
        <p:spPr>
          <a:xfrm>
            <a:off x="408291" y="1979983"/>
            <a:ext cx="1083922" cy="223345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sz="2400" b="1" dirty="0">
                <a:effectLst>
                  <a:outerShdw blurRad="38100" dist="38100" dir="2700000" algn="tl">
                    <a:srgbClr val="000000">
                      <a:alpha val="43137"/>
                    </a:srgbClr>
                  </a:outerShdw>
                </a:effectLst>
              </a:rPr>
              <a:t>経済</a:t>
            </a:r>
            <a:endParaRPr kumimoji="1" lang="en-US" altLang="ja-JP" sz="2400" b="1" dirty="0">
              <a:effectLst>
                <a:outerShdw blurRad="38100" dist="38100" dir="2700000" algn="tl">
                  <a:srgbClr val="000000">
                    <a:alpha val="43137"/>
                  </a:srgbClr>
                </a:outerShdw>
              </a:effectLst>
            </a:endParaRPr>
          </a:p>
          <a:p>
            <a:pPr algn="ctr"/>
            <a:r>
              <a:rPr lang="en-US" altLang="ja-JP" sz="1200" b="1" dirty="0">
                <a:effectLst>
                  <a:outerShdw blurRad="38100" dist="38100" dir="2700000" algn="tl">
                    <a:srgbClr val="000000">
                      <a:alpha val="43137"/>
                    </a:srgbClr>
                  </a:outerShdw>
                </a:effectLst>
              </a:rPr>
              <a:t>(</a:t>
            </a:r>
            <a:r>
              <a:rPr lang="ja-JP" altLang="en-US" sz="1200" b="1" dirty="0">
                <a:effectLst>
                  <a:outerShdw blurRad="38100" dist="38100" dir="2700000" algn="tl">
                    <a:srgbClr val="000000">
                      <a:alpha val="43137"/>
                    </a:srgbClr>
                  </a:outerShdw>
                </a:effectLst>
              </a:rPr>
              <a:t>産業・雇用</a:t>
            </a:r>
            <a:r>
              <a:rPr lang="en-US" altLang="ja-JP" sz="1200" b="1" dirty="0">
                <a:effectLst>
                  <a:outerShdw blurRad="38100" dist="38100" dir="2700000" algn="tl">
                    <a:srgbClr val="000000">
                      <a:alpha val="43137"/>
                    </a:srgbClr>
                  </a:outerShdw>
                </a:effectLst>
              </a:rPr>
              <a:t>)</a:t>
            </a:r>
          </a:p>
        </p:txBody>
      </p:sp>
      <p:sp>
        <p:nvSpPr>
          <p:cNvPr id="5" name="四角形: 角を丸くする 4">
            <a:extLst>
              <a:ext uri="{FF2B5EF4-FFF2-40B4-BE49-F238E27FC236}">
                <a16:creationId xmlns:a16="http://schemas.microsoft.com/office/drawing/2014/main" id="{D4495FF4-DCC7-4145-9550-8259A4E48034}"/>
              </a:ext>
            </a:extLst>
          </p:cNvPr>
          <p:cNvSpPr/>
          <p:nvPr/>
        </p:nvSpPr>
        <p:spPr>
          <a:xfrm>
            <a:off x="5402744" y="1979983"/>
            <a:ext cx="3417726" cy="2233453"/>
          </a:xfrm>
          <a:prstGeom prst="roundRect">
            <a:avLst>
              <a:gd name="adj" fmla="val 49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ja-JP" altLang="en-US" sz="1400" dirty="0">
                <a:solidFill>
                  <a:schemeClr val="bg1"/>
                </a:solidFill>
                <a:latin typeface="+mn-ea"/>
              </a:rPr>
              <a:t>◆ＥＣの拡大など消費行動の変化</a:t>
            </a:r>
          </a:p>
          <a:p>
            <a:pPr>
              <a:lnSpc>
                <a:spcPct val="150000"/>
              </a:lnSpc>
            </a:pPr>
            <a:r>
              <a:rPr lang="ja-JP" altLang="en-US" sz="1400" dirty="0">
                <a:solidFill>
                  <a:schemeClr val="bg1"/>
                </a:solidFill>
                <a:latin typeface="+mn-ea"/>
              </a:rPr>
              <a:t>◆テレワークなど、働き方の変化</a:t>
            </a:r>
          </a:p>
          <a:p>
            <a:pPr>
              <a:lnSpc>
                <a:spcPct val="150000"/>
              </a:lnSpc>
            </a:pPr>
            <a:r>
              <a:rPr lang="ja-JP" altLang="en-US" sz="1400" dirty="0">
                <a:solidFill>
                  <a:schemeClr val="bg1"/>
                </a:solidFill>
                <a:latin typeface="+mn-ea"/>
              </a:rPr>
              <a:t>◆オンラインによるイベント等の開催</a:t>
            </a:r>
          </a:p>
          <a:p>
            <a:pPr>
              <a:lnSpc>
                <a:spcPct val="150000"/>
              </a:lnSpc>
            </a:pPr>
            <a:r>
              <a:rPr lang="ja-JP" altLang="en-US" sz="1400" dirty="0">
                <a:solidFill>
                  <a:schemeClr val="bg1"/>
                </a:solidFill>
                <a:latin typeface="+mn-ea"/>
              </a:rPr>
              <a:t>◆ポストコロナを見据えた成長産業</a:t>
            </a:r>
            <a:endParaRPr lang="en-US" altLang="ja-JP" sz="1400" dirty="0">
              <a:solidFill>
                <a:schemeClr val="bg1"/>
              </a:solidFill>
              <a:latin typeface="+mn-ea"/>
            </a:endParaRPr>
          </a:p>
          <a:p>
            <a:pPr>
              <a:lnSpc>
                <a:spcPct val="150000"/>
              </a:lnSpc>
            </a:pPr>
            <a:r>
              <a:rPr lang="ja-JP" altLang="en-US" sz="1400" dirty="0">
                <a:solidFill>
                  <a:schemeClr val="bg1"/>
                </a:solidFill>
                <a:latin typeface="+mn-ea"/>
              </a:rPr>
              <a:t>◆国際金融体制・市場の変化</a:t>
            </a:r>
            <a:endParaRPr lang="en-US" altLang="ja-JP" dirty="0">
              <a:solidFill>
                <a:schemeClr val="bg1"/>
              </a:solidFill>
              <a:latin typeface="+mn-ea"/>
            </a:endParaRPr>
          </a:p>
        </p:txBody>
      </p:sp>
      <p:sp>
        <p:nvSpPr>
          <p:cNvPr id="20" name="四角形: 角を丸くする 19">
            <a:extLst>
              <a:ext uri="{FF2B5EF4-FFF2-40B4-BE49-F238E27FC236}">
                <a16:creationId xmlns:a16="http://schemas.microsoft.com/office/drawing/2014/main" id="{46619AE8-DD48-4E6D-A29D-0ED0193971C2}"/>
              </a:ext>
            </a:extLst>
          </p:cNvPr>
          <p:cNvSpPr/>
          <p:nvPr/>
        </p:nvSpPr>
        <p:spPr>
          <a:xfrm>
            <a:off x="1590124" y="1979983"/>
            <a:ext cx="3629948" cy="2229284"/>
          </a:xfrm>
          <a:prstGeom prst="roundRect">
            <a:avLst>
              <a:gd name="adj" fmla="val 4948"/>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400" dirty="0"/>
              <a:t>◇実質成長率の大幅な低下予測</a:t>
            </a:r>
            <a:endParaRPr kumimoji="1" lang="en-US" altLang="ja-JP" sz="1400" dirty="0"/>
          </a:p>
          <a:p>
            <a:r>
              <a:rPr lang="ja-JP" altLang="en-US" sz="1400" dirty="0"/>
              <a:t>◇大阪の成長の柱の一つであったインバウンド</a:t>
            </a:r>
            <a:endParaRPr lang="en-US" altLang="ja-JP" sz="1400" dirty="0"/>
          </a:p>
          <a:p>
            <a:r>
              <a:rPr lang="ja-JP" altLang="en-US" sz="1400" dirty="0"/>
              <a:t>　　需要の消失</a:t>
            </a:r>
            <a:endParaRPr lang="en-US" altLang="ja-JP" sz="1400" dirty="0"/>
          </a:p>
          <a:p>
            <a:r>
              <a:rPr lang="ja-JP" altLang="en-US" sz="1400" dirty="0"/>
              <a:t>◇宿泊、飲食業等を中心とした国内消費の</a:t>
            </a:r>
            <a:endParaRPr lang="en-US" altLang="ja-JP" sz="1400" dirty="0"/>
          </a:p>
          <a:p>
            <a:r>
              <a:rPr lang="ja-JP" altLang="en-US" sz="1400" dirty="0"/>
              <a:t>　　減少</a:t>
            </a:r>
            <a:endParaRPr lang="en-US" altLang="ja-JP" sz="1400" dirty="0"/>
          </a:p>
          <a:p>
            <a:r>
              <a:rPr lang="ja-JP" altLang="en-US" sz="1400" dirty="0"/>
              <a:t>◇貿易額（輸出・輸入）の減少</a:t>
            </a:r>
            <a:endParaRPr lang="en-US" altLang="ja-JP" sz="1400" dirty="0"/>
          </a:p>
          <a:p>
            <a:r>
              <a:rPr lang="ja-JP" altLang="en-US" sz="1400" dirty="0"/>
              <a:t>◇企業業績の悪化、倒産増加の恐れ</a:t>
            </a:r>
            <a:endParaRPr lang="en-US" altLang="ja-JP" sz="1400" dirty="0"/>
          </a:p>
          <a:p>
            <a:r>
              <a:rPr lang="ja-JP" altLang="en-US" sz="1400" dirty="0"/>
              <a:t>◇雇用環境や外国人材の受入環境の悪化</a:t>
            </a:r>
            <a:endParaRPr kumimoji="1" lang="ja-JP" altLang="en-US" sz="1400" dirty="0"/>
          </a:p>
        </p:txBody>
      </p:sp>
      <p:sp>
        <p:nvSpPr>
          <p:cNvPr id="22" name="四角形: 角を丸くする 21">
            <a:extLst>
              <a:ext uri="{FF2B5EF4-FFF2-40B4-BE49-F238E27FC236}">
                <a16:creationId xmlns:a16="http://schemas.microsoft.com/office/drawing/2014/main" id="{CCEF2415-FEAA-4204-8518-12F959FAB8E2}"/>
              </a:ext>
            </a:extLst>
          </p:cNvPr>
          <p:cNvSpPr/>
          <p:nvPr/>
        </p:nvSpPr>
        <p:spPr>
          <a:xfrm>
            <a:off x="1590124" y="4275824"/>
            <a:ext cx="3629948" cy="2171860"/>
          </a:xfrm>
          <a:prstGeom prst="roundRect">
            <a:avLst>
              <a:gd name="adj" fmla="val 7979"/>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r>
              <a:rPr lang="ja-JP" altLang="en-US" sz="1400" dirty="0"/>
              <a:t>◇所得の低下</a:t>
            </a:r>
          </a:p>
          <a:p>
            <a:r>
              <a:rPr lang="ja-JP" altLang="en-US" sz="1400" dirty="0"/>
              <a:t>◇社会的つながりの喪失や自殺者の増加の</a:t>
            </a:r>
          </a:p>
          <a:p>
            <a:r>
              <a:rPr lang="ja-JP" altLang="en-US" sz="1400" dirty="0"/>
              <a:t>　　懸念</a:t>
            </a:r>
          </a:p>
          <a:p>
            <a:r>
              <a:rPr lang="ja-JP" altLang="en-US" sz="1400" dirty="0"/>
              <a:t>◇感染者や医療従事者等に対する人権侵害　　</a:t>
            </a:r>
          </a:p>
          <a:p>
            <a:r>
              <a:rPr lang="ja-JP" altLang="en-US" sz="1400" dirty="0"/>
              <a:t>　　事象の発生</a:t>
            </a:r>
          </a:p>
          <a:p>
            <a:r>
              <a:rPr lang="ja-JP" altLang="en-US" sz="1400" dirty="0"/>
              <a:t>◇長期間の休校</a:t>
            </a:r>
          </a:p>
        </p:txBody>
      </p:sp>
      <p:sp>
        <p:nvSpPr>
          <p:cNvPr id="24" name="正方形/長方形 23">
            <a:extLst>
              <a:ext uri="{FF2B5EF4-FFF2-40B4-BE49-F238E27FC236}">
                <a16:creationId xmlns:a16="http://schemas.microsoft.com/office/drawing/2014/main" id="{329ABA35-5201-4E0D-8F93-D48E287A8791}"/>
              </a:ext>
            </a:extLst>
          </p:cNvPr>
          <p:cNvSpPr/>
          <p:nvPr/>
        </p:nvSpPr>
        <p:spPr>
          <a:xfrm>
            <a:off x="414868" y="4287220"/>
            <a:ext cx="1083921" cy="2171860"/>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sz="2400" b="1" dirty="0">
                <a:effectLst>
                  <a:outerShdw blurRad="38100" dist="38100" dir="2700000" algn="tl">
                    <a:srgbClr val="000000">
                      <a:alpha val="43137"/>
                    </a:srgbClr>
                  </a:outerShdw>
                </a:effectLst>
              </a:rPr>
              <a:t>社会</a:t>
            </a:r>
            <a:endParaRPr kumimoji="1" lang="en-US" altLang="ja-JP" sz="2400" b="1" dirty="0">
              <a:effectLst>
                <a:outerShdw blurRad="38100" dist="38100" dir="2700000" algn="tl">
                  <a:srgbClr val="000000">
                    <a:alpha val="43137"/>
                  </a:srgbClr>
                </a:outerShdw>
              </a:effectLst>
            </a:endParaRPr>
          </a:p>
          <a:p>
            <a:pPr algn="ctr"/>
            <a:r>
              <a:rPr lang="ja-JP" altLang="en-US" sz="2400" b="1" dirty="0">
                <a:effectLst>
                  <a:outerShdw blurRad="38100" dist="38100" dir="2700000" algn="tl">
                    <a:srgbClr val="000000">
                      <a:alpha val="43137"/>
                    </a:srgbClr>
                  </a:outerShdw>
                </a:effectLst>
              </a:rPr>
              <a:t>・</a:t>
            </a:r>
            <a:endParaRPr lang="en-US" altLang="ja-JP" sz="2400" b="1" dirty="0">
              <a:effectLst>
                <a:outerShdw blurRad="38100" dist="38100" dir="2700000" algn="tl">
                  <a:srgbClr val="000000">
                    <a:alpha val="43137"/>
                  </a:srgbClr>
                </a:outerShdw>
              </a:effectLst>
            </a:endParaRPr>
          </a:p>
          <a:p>
            <a:pPr algn="ctr"/>
            <a:r>
              <a:rPr kumimoji="1" lang="ja-JP" altLang="en-US" sz="2400" b="1" dirty="0">
                <a:effectLst>
                  <a:outerShdw blurRad="38100" dist="38100" dir="2700000" algn="tl">
                    <a:srgbClr val="000000">
                      <a:alpha val="43137"/>
                    </a:srgbClr>
                  </a:outerShdw>
                </a:effectLst>
              </a:rPr>
              <a:t>くらし</a:t>
            </a:r>
          </a:p>
        </p:txBody>
      </p:sp>
      <p:sp>
        <p:nvSpPr>
          <p:cNvPr id="25" name="四角形: 角を丸くする 24">
            <a:extLst>
              <a:ext uri="{FF2B5EF4-FFF2-40B4-BE49-F238E27FC236}">
                <a16:creationId xmlns:a16="http://schemas.microsoft.com/office/drawing/2014/main" id="{3FD8F1FA-6EDA-4036-9974-3F81023CFDCE}"/>
              </a:ext>
            </a:extLst>
          </p:cNvPr>
          <p:cNvSpPr/>
          <p:nvPr/>
        </p:nvSpPr>
        <p:spPr>
          <a:xfrm>
            <a:off x="1590124" y="1496304"/>
            <a:ext cx="3629948" cy="427149"/>
          </a:xfrm>
          <a:prstGeom prst="roundRec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600" dirty="0">
                <a:effectLst>
                  <a:outerShdw blurRad="38100" dist="38100" dir="2700000" algn="tl">
                    <a:srgbClr val="000000">
                      <a:alpha val="43137"/>
                    </a:srgbClr>
                  </a:outerShdw>
                </a:effectLst>
              </a:rPr>
              <a:t>影響</a:t>
            </a:r>
          </a:p>
        </p:txBody>
      </p:sp>
      <p:sp>
        <p:nvSpPr>
          <p:cNvPr id="26" name="四角形: 角を丸くする 25">
            <a:extLst>
              <a:ext uri="{FF2B5EF4-FFF2-40B4-BE49-F238E27FC236}">
                <a16:creationId xmlns:a16="http://schemas.microsoft.com/office/drawing/2014/main" id="{D5ADA75F-2BDA-4EE5-AC46-A37C282EBAEB}"/>
              </a:ext>
            </a:extLst>
          </p:cNvPr>
          <p:cNvSpPr/>
          <p:nvPr/>
        </p:nvSpPr>
        <p:spPr>
          <a:xfrm>
            <a:off x="5402743" y="1496304"/>
            <a:ext cx="3417727" cy="427149"/>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effectLst>
                  <a:outerShdw blurRad="38100" dist="38100" dir="2700000" algn="tl">
                    <a:srgbClr val="000000">
                      <a:alpha val="43137"/>
                    </a:srgbClr>
                  </a:outerShdw>
                </a:effectLst>
              </a:rPr>
              <a:t>新たな潮流</a:t>
            </a:r>
          </a:p>
        </p:txBody>
      </p:sp>
      <p:sp>
        <p:nvSpPr>
          <p:cNvPr id="27" name="四角形: 角を丸くする 26">
            <a:extLst>
              <a:ext uri="{FF2B5EF4-FFF2-40B4-BE49-F238E27FC236}">
                <a16:creationId xmlns:a16="http://schemas.microsoft.com/office/drawing/2014/main" id="{4400A487-D39E-4223-9D07-132E7B2270D5}"/>
              </a:ext>
            </a:extLst>
          </p:cNvPr>
          <p:cNvSpPr/>
          <p:nvPr/>
        </p:nvSpPr>
        <p:spPr>
          <a:xfrm>
            <a:off x="5402743" y="4300578"/>
            <a:ext cx="3417727" cy="2171860"/>
          </a:xfrm>
          <a:prstGeom prst="roundRect">
            <a:avLst>
              <a:gd name="adj" fmla="val 530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nSpc>
                <a:spcPct val="150000"/>
              </a:lnSpc>
            </a:pPr>
            <a:r>
              <a:rPr lang="ja-JP" altLang="ja-JP" sz="1400" dirty="0">
                <a:latin typeface="+mn-ea"/>
              </a:rPr>
              <a:t>◆社会全体のデジタル化の加速</a:t>
            </a:r>
          </a:p>
          <a:p>
            <a:pPr>
              <a:lnSpc>
                <a:spcPct val="150000"/>
              </a:lnSpc>
            </a:pPr>
            <a:r>
              <a:rPr lang="ja-JP" altLang="ja-JP" sz="1400" dirty="0">
                <a:latin typeface="+mn-ea"/>
              </a:rPr>
              <a:t>◆新しい生活スタイルや意識の変化</a:t>
            </a:r>
          </a:p>
          <a:p>
            <a:pPr>
              <a:lnSpc>
                <a:spcPct val="150000"/>
              </a:lnSpc>
            </a:pPr>
            <a:r>
              <a:rPr lang="ja-JP" altLang="ja-JP" sz="1400" dirty="0">
                <a:latin typeface="+mn-ea"/>
              </a:rPr>
              <a:t>◆健康意識の高まり</a:t>
            </a:r>
          </a:p>
          <a:p>
            <a:pPr>
              <a:lnSpc>
                <a:spcPct val="150000"/>
              </a:lnSpc>
            </a:pPr>
            <a:r>
              <a:rPr lang="ja-JP" altLang="ja-JP" sz="1400" dirty="0">
                <a:latin typeface="+mn-ea"/>
              </a:rPr>
              <a:t>◆持続可能なより良い社会をめざす国際的</a:t>
            </a:r>
            <a:r>
              <a:rPr lang="ja-JP" altLang="en-US" sz="1400" dirty="0">
                <a:latin typeface="+mn-ea"/>
              </a:rPr>
              <a:t>　</a:t>
            </a:r>
            <a:endParaRPr lang="en-US" altLang="ja-JP" sz="1400" dirty="0">
              <a:latin typeface="+mn-ea"/>
            </a:endParaRPr>
          </a:p>
          <a:p>
            <a:pPr>
              <a:lnSpc>
                <a:spcPct val="150000"/>
              </a:lnSpc>
            </a:pPr>
            <a:r>
              <a:rPr lang="ja-JP" altLang="en-US" sz="1400" dirty="0">
                <a:latin typeface="+mn-ea"/>
              </a:rPr>
              <a:t>　</a:t>
            </a:r>
            <a:r>
              <a:rPr lang="ja-JP" altLang="ja-JP" sz="1400" dirty="0">
                <a:latin typeface="+mn-ea"/>
              </a:rPr>
              <a:t>なグリーンリカバリー</a:t>
            </a:r>
            <a:r>
              <a:rPr lang="en-US" altLang="ja-JP" sz="1400" dirty="0">
                <a:latin typeface="+mn-ea"/>
              </a:rPr>
              <a:t>※</a:t>
            </a:r>
            <a:r>
              <a:rPr lang="ja-JP" altLang="ja-JP" sz="1400" dirty="0">
                <a:latin typeface="+mn-ea"/>
              </a:rPr>
              <a:t>の議論</a:t>
            </a:r>
          </a:p>
          <a:p>
            <a:pPr>
              <a:lnSpc>
                <a:spcPct val="150000"/>
              </a:lnSpc>
            </a:pPr>
            <a:r>
              <a:rPr lang="ja-JP" altLang="ja-JP" sz="1400" dirty="0">
                <a:latin typeface="+mn-ea"/>
              </a:rPr>
              <a:t>◆ゆとりある都市空間へのニーズの高まり</a:t>
            </a:r>
            <a:endParaRPr lang="en-US" altLang="ja-JP" sz="1400" dirty="0">
              <a:latin typeface="+mn-ea"/>
            </a:endParaRPr>
          </a:p>
        </p:txBody>
      </p:sp>
      <p:sp>
        <p:nvSpPr>
          <p:cNvPr id="28" name="正方形/長方形 27">
            <a:extLst>
              <a:ext uri="{FF2B5EF4-FFF2-40B4-BE49-F238E27FC236}">
                <a16:creationId xmlns:a16="http://schemas.microsoft.com/office/drawing/2014/main" id="{C8691140-9876-4BAF-A9E7-19F30205344C}"/>
              </a:ext>
            </a:extLst>
          </p:cNvPr>
          <p:cNvSpPr/>
          <p:nvPr/>
        </p:nvSpPr>
        <p:spPr>
          <a:xfrm>
            <a:off x="218880" y="6320570"/>
            <a:ext cx="8327420" cy="483679"/>
          </a:xfrm>
          <a:prstGeom prst="rect">
            <a:avLst/>
          </a:prstGeom>
          <a:noFill/>
          <a:ln w="9525">
            <a:noFill/>
          </a:ln>
        </p:spPr>
        <p:style>
          <a:lnRef idx="2">
            <a:schemeClr val="dk1"/>
          </a:lnRef>
          <a:fillRef idx="1">
            <a:schemeClr val="lt1"/>
          </a:fillRef>
          <a:effectRef idx="0">
            <a:schemeClr val="dk1"/>
          </a:effectRef>
          <a:fontRef idx="minor">
            <a:schemeClr val="dk1"/>
          </a:fontRef>
        </p:style>
        <p:txBody>
          <a:bodyPr rtlCol="0" anchor="ctr"/>
          <a:lstStyle/>
          <a:p>
            <a:pPr algn="just"/>
            <a:r>
              <a:rPr lang="ja-JP" altLang="en-US" sz="1000" dirty="0">
                <a:solidFill>
                  <a:schemeClr val="tx1"/>
                </a:solidFill>
                <a:latin typeface="+mn-ea"/>
              </a:rPr>
              <a:t>　　</a:t>
            </a:r>
            <a:r>
              <a:rPr lang="en-US" altLang="ja-JP" sz="1000" dirty="0">
                <a:solidFill>
                  <a:schemeClr val="tx1"/>
                </a:solidFill>
                <a:latin typeface="+mn-ea"/>
              </a:rPr>
              <a:t>※</a:t>
            </a:r>
            <a:r>
              <a:rPr lang="ja-JP" altLang="en-US" sz="1000" dirty="0">
                <a:solidFill>
                  <a:schemeClr val="tx1"/>
                </a:solidFill>
                <a:latin typeface="+mn-ea"/>
              </a:rPr>
              <a:t>グリーンリカバリー：「持続可能な経済復興」という意味。経済復興のために、地球温暖化防止などの環境問題へ</a:t>
            </a:r>
            <a:r>
              <a:rPr lang="ja-JP" altLang="en-US" sz="1000" dirty="0" smtClean="0">
                <a:solidFill>
                  <a:schemeClr val="tx1"/>
                </a:solidFill>
                <a:latin typeface="+mn-ea"/>
              </a:rPr>
              <a:t>の取組みも</a:t>
            </a:r>
            <a:r>
              <a:rPr lang="ja-JP" altLang="en-US" sz="1000" dirty="0">
                <a:solidFill>
                  <a:schemeClr val="tx1"/>
                </a:solidFill>
                <a:latin typeface="+mn-ea"/>
              </a:rPr>
              <a:t>合わせて行うという考え方。</a:t>
            </a:r>
          </a:p>
        </p:txBody>
      </p:sp>
      <p:sp>
        <p:nvSpPr>
          <p:cNvPr id="18" name="正方形/長方形 17"/>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C8692C38-0430-4F61-A0D4-4C5C3C1314F7}" type="slidenum">
              <a:rPr kumimoji="1" lang="ja-JP" altLang="en-US" sz="1800" b="0" i="0" u="none" strike="noStrike" kern="1200" cap="none" spc="0" normalizeH="0" baseline="0" noProof="0" smtClean="0">
                <a:ln>
                  <a:noFill/>
                </a:ln>
                <a:solidFill>
                  <a:prstClr val="black"/>
                </a:solidFill>
                <a:effectLst/>
                <a:uLnTx/>
                <a:uFillTx/>
                <a:latin typeface="Meiryo UI"/>
                <a:ea typeface="Meiryo UI"/>
                <a:cs typeface="+mn-cs"/>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6" name="正方形/長方形 15">
            <a:extLst>
              <a:ext uri="{FF2B5EF4-FFF2-40B4-BE49-F238E27FC236}">
                <a16:creationId xmlns:a16="http://schemas.microsoft.com/office/drawing/2014/main" id="{C8691140-9876-4BAF-A9E7-19F30205344C}"/>
              </a:ext>
            </a:extLst>
          </p:cNvPr>
          <p:cNvSpPr/>
          <p:nvPr/>
        </p:nvSpPr>
        <p:spPr>
          <a:xfrm>
            <a:off x="-144192" y="6514241"/>
            <a:ext cx="8327420" cy="483679"/>
          </a:xfrm>
          <a:prstGeom prst="rect">
            <a:avLst/>
          </a:prstGeom>
          <a:noFill/>
          <a:ln w="9525">
            <a:noFill/>
          </a:ln>
        </p:spPr>
        <p:style>
          <a:lnRef idx="2">
            <a:schemeClr val="dk1"/>
          </a:lnRef>
          <a:fillRef idx="1">
            <a:schemeClr val="lt1"/>
          </a:fillRef>
          <a:effectRef idx="0">
            <a:schemeClr val="dk1"/>
          </a:effectRef>
          <a:fontRef idx="minor">
            <a:schemeClr val="dk1"/>
          </a:fontRef>
        </p:style>
        <p:txBody>
          <a:bodyPr rtlCol="0" anchor="ctr"/>
          <a:lstStyle/>
          <a:p>
            <a:pPr algn="just"/>
            <a:r>
              <a:rPr lang="ja-JP" altLang="en-US" sz="1000" dirty="0">
                <a:solidFill>
                  <a:schemeClr val="tx1"/>
                </a:solidFill>
                <a:latin typeface="+mn-ea"/>
              </a:rPr>
              <a:t>　　出典：大阪の再生・成長に向けた新戦略を一部抜粋</a:t>
            </a:r>
          </a:p>
        </p:txBody>
      </p:sp>
    </p:spTree>
    <p:extLst>
      <p:ext uri="{BB962C8B-B14F-4D97-AF65-F5344CB8AC3E}">
        <p14:creationId xmlns:p14="http://schemas.microsoft.com/office/powerpoint/2010/main" val="13369828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1"/>
          <p:cNvCxnSpPr/>
          <p:nvPr/>
        </p:nvCxnSpPr>
        <p:spPr>
          <a:xfrm>
            <a:off x="971604" y="2276872"/>
            <a:ext cx="7200800" cy="0"/>
          </a:xfrm>
          <a:prstGeom prst="line">
            <a:avLst/>
          </a:prstGeom>
        </p:spPr>
        <p:style>
          <a:lnRef idx="3">
            <a:schemeClr val="accent1"/>
          </a:lnRef>
          <a:fillRef idx="0">
            <a:schemeClr val="accent1"/>
          </a:fillRef>
          <a:effectRef idx="2">
            <a:schemeClr val="accent1"/>
          </a:effectRef>
          <a:fontRef idx="minor">
            <a:schemeClr val="tx1"/>
          </a:fontRef>
        </p:style>
      </p:cxnSp>
      <p:sp>
        <p:nvSpPr>
          <p:cNvPr id="3" name="正方形/長方形 2"/>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21</a:t>
            </a:fld>
            <a:endParaRPr lang="ja-JP" altLang="en-US" dirty="0">
              <a:solidFill>
                <a:prstClr val="black"/>
              </a:solidFill>
            </a:endParaRPr>
          </a:p>
        </p:txBody>
      </p:sp>
      <p:sp>
        <p:nvSpPr>
          <p:cNvPr id="4" name="テキスト ボックス 3"/>
          <p:cNvSpPr txBox="1"/>
          <p:nvPr/>
        </p:nvSpPr>
        <p:spPr>
          <a:xfrm>
            <a:off x="735776" y="1453331"/>
            <a:ext cx="8020792" cy="523220"/>
          </a:xfrm>
          <a:prstGeom prst="rect">
            <a:avLst/>
          </a:prstGeom>
          <a:noFill/>
        </p:spPr>
        <p:txBody>
          <a:bodyPr wrap="square" rtlCol="0">
            <a:spAutoFit/>
          </a:bodyPr>
          <a:lstStyle/>
          <a:p>
            <a:r>
              <a:rPr lang="ja-JP" altLang="en-US" sz="2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２．基本目標・基本的方向</a:t>
            </a:r>
          </a:p>
        </p:txBody>
      </p:sp>
    </p:spTree>
    <p:extLst>
      <p:ext uri="{BB962C8B-B14F-4D97-AF65-F5344CB8AC3E}">
        <p14:creationId xmlns:p14="http://schemas.microsoft.com/office/powerpoint/2010/main" val="18325413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134804" y="653508"/>
            <a:ext cx="8856984" cy="6273512"/>
          </a:xfrm>
          <a:prstGeom prst="rect">
            <a:avLst/>
          </a:prstGeom>
        </p:spPr>
        <p:txBody>
          <a:bodyPr wrap="square">
            <a:spAutoFit/>
          </a:bodyPr>
          <a:lstStyle/>
          <a:p>
            <a:pPr marL="180000" lvl="0" indent="-457200" algn="just">
              <a:lnSpc>
                <a:spcPts val="1800"/>
              </a:lnSpc>
              <a:defRPr/>
            </a:pPr>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第</a:t>
            </a:r>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期総合戦略の基本目標</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lnSpc>
                <a:spcPts val="800"/>
              </a:lnSpc>
              <a:defRPr/>
            </a:pP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lnSpc>
                <a:spcPts val="1800"/>
              </a:lnSpc>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大阪を取り巻く課題に的確に対応するとともに、人口減少・高齢化社会に対応した人口減少抑制対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lnSpc>
                <a:spcPts val="1800"/>
              </a:lnSpc>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策（自然増を目的とした若者・女性の自立支援、社会増を目的とした定住魅力・都市魅力の向上な</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lnSpc>
                <a:spcPts val="1800"/>
              </a:lnSpc>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ど）をはじめ、人口減少や構造変化による影響（労働力の減少、医療介護需要の増大、高齢社会に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lnSpc>
                <a:spcPts val="1800"/>
              </a:lnSpc>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対応した災害対策など）への対応、行政基盤の確保に対応</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した取組みを</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進めるため、本総合戦略では</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lnSpc>
                <a:spcPts val="1800"/>
              </a:lnSpc>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大阪府人口ビジョン</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の３つの方向性のもと、①～⑥の６つを戦略の柱と位置付けます。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8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Ⅰ</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）若者が活躍でき、子育て安心の都市「大阪」の実現</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marL="288000" indent="-5760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288000" indent="-457200" algn="just"/>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288000" indent="-457200" algn="just"/>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Ⅱ</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）人口減少・超高齢社会でも持続可能な地域づくり</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marL="288000" indent="-457200" algn="just"/>
            <a:r>
              <a:rPr lang="ja-JP" altLang="en-US" sz="1600" dirty="0"/>
              <a:t>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Ⅲ</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）東西二極の一極としての社会経済構造の構築</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4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800"/>
              </a:lnSpc>
            </a:pPr>
            <a:endPar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重点取組方向について</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35000" indent="-342900" algn="just">
              <a:lnSpc>
                <a:spcPts val="800"/>
              </a:lnSpc>
              <a:defRPr/>
            </a:pP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35000" indent="-342900" algn="ju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solidFill>
                  <a:prstClr val="black"/>
                </a:solidFill>
                <a:latin typeface="+mn-ea"/>
                <a:cs typeface="Meiryo UI" panose="020B0604030504040204" pitchFamily="50" charset="-128"/>
              </a:rPr>
              <a:t>○　</a:t>
            </a:r>
            <a:r>
              <a:rPr lang="en-US" altLang="ja-JP" sz="1600" dirty="0">
                <a:latin typeface="+mn-ea"/>
                <a:cs typeface="Times New Roman" panose="02020603050405020304" pitchFamily="18" charset="0"/>
              </a:rPr>
              <a:t>2025</a:t>
            </a:r>
            <a:r>
              <a:rPr lang="ja-JP" altLang="en-US" sz="1600" dirty="0">
                <a:latin typeface="+mn-ea"/>
                <a:cs typeface="Times New Roman" panose="02020603050405020304" pitchFamily="18" charset="0"/>
              </a:rPr>
              <a:t>年</a:t>
            </a:r>
            <a:r>
              <a:rPr lang="ja-JP" altLang="ja-JP" sz="1600" dirty="0">
                <a:latin typeface="+mn-ea"/>
                <a:cs typeface="Times New Roman" panose="02020603050405020304" pitchFamily="18" charset="0"/>
              </a:rPr>
              <a:t>大阪・</a:t>
            </a:r>
            <a:r>
              <a:rPr lang="ja-JP" altLang="en-US" sz="1600" dirty="0">
                <a:latin typeface="+mn-ea"/>
                <a:cs typeface="Times New Roman" panose="02020603050405020304" pitchFamily="18" charset="0"/>
              </a:rPr>
              <a:t>関西</a:t>
            </a:r>
            <a:r>
              <a:rPr lang="ja-JP" altLang="ja-JP" sz="1600" dirty="0">
                <a:latin typeface="+mn-ea"/>
                <a:cs typeface="Times New Roman" panose="02020603050405020304" pitchFamily="18" charset="0"/>
              </a:rPr>
              <a:t>万博</a:t>
            </a:r>
            <a:r>
              <a:rPr lang="ja-JP" altLang="en-US" sz="1600" dirty="0">
                <a:latin typeface="+mn-ea"/>
                <a:cs typeface="Times New Roman" panose="02020603050405020304" pitchFamily="18" charset="0"/>
              </a:rPr>
              <a:t>を契機として、さらなる成長や世界の課題解決に</a:t>
            </a:r>
            <a:r>
              <a:rPr lang="ja-JP" altLang="en-US" sz="1600" dirty="0" smtClean="0">
                <a:latin typeface="+mn-ea"/>
                <a:cs typeface="Times New Roman" panose="02020603050405020304" pitchFamily="18" charset="0"/>
              </a:rPr>
              <a:t>つながる取組みを</a:t>
            </a:r>
            <a:r>
              <a:rPr lang="ja-JP" altLang="en-US" sz="1600" dirty="0">
                <a:latin typeface="+mn-ea"/>
                <a:cs typeface="Times New Roman" panose="02020603050405020304" pitchFamily="18" charset="0"/>
              </a:rPr>
              <a:t>推進する</a:t>
            </a:r>
            <a:r>
              <a:rPr lang="ja-JP" altLang="en-US" sz="1600" dirty="0" err="1">
                <a:latin typeface="+mn-ea"/>
                <a:cs typeface="Times New Roman" panose="02020603050405020304" pitchFamily="18" charset="0"/>
              </a:rPr>
              <a:t>た</a:t>
            </a:r>
            <a:endParaRPr lang="en-US" altLang="ja-JP" sz="1600" dirty="0">
              <a:latin typeface="+mn-ea"/>
              <a:cs typeface="Times New Roman" panose="02020603050405020304" pitchFamily="18" charset="0"/>
            </a:endParaRPr>
          </a:p>
          <a:p>
            <a:pPr marL="135000" indent="-342900" algn="just">
              <a:defRPr/>
            </a:pPr>
            <a:r>
              <a:rPr lang="ja-JP" altLang="en-US" sz="1600" dirty="0">
                <a:latin typeface="+mn-ea"/>
                <a:cs typeface="Times New Roman" panose="02020603050405020304" pitchFamily="18" charset="0"/>
              </a:rPr>
              <a:t>　　め、第２期総合戦略では、</a:t>
            </a:r>
            <a:r>
              <a:rPr lang="en-US" altLang="ja-JP" sz="1600" dirty="0">
                <a:latin typeface="+mn-ea"/>
                <a:cs typeface="Times New Roman" panose="02020603050405020304" pitchFamily="18" charset="0"/>
              </a:rPr>
              <a:t>『</a:t>
            </a:r>
            <a:r>
              <a:rPr lang="ja-JP" altLang="en-US" sz="1600" dirty="0">
                <a:latin typeface="+mn-ea"/>
                <a:cs typeface="Times New Roman" panose="02020603050405020304" pitchFamily="18" charset="0"/>
              </a:rPr>
              <a:t>万博のインパクトを</a:t>
            </a:r>
            <a:r>
              <a:rPr lang="ja-JP" altLang="en-US" sz="1600" dirty="0" smtClean="0">
                <a:latin typeface="+mn-ea"/>
                <a:cs typeface="Times New Roman" panose="02020603050405020304" pitchFamily="18" charset="0"/>
              </a:rPr>
              <a:t>活かした取組み</a:t>
            </a:r>
            <a:r>
              <a:rPr lang="en-US" altLang="ja-JP" sz="1600" dirty="0" smtClean="0">
                <a:latin typeface="+mn-ea"/>
                <a:cs typeface="Times New Roman" panose="02020603050405020304" pitchFamily="18" charset="0"/>
              </a:rPr>
              <a:t>』</a:t>
            </a:r>
            <a:r>
              <a:rPr lang="ja-JP" altLang="en-US" sz="1600" dirty="0" err="1">
                <a:latin typeface="+mn-ea"/>
                <a:cs typeface="Times New Roman" panose="02020603050405020304" pitchFamily="18" charset="0"/>
              </a:rPr>
              <a:t>、</a:t>
            </a:r>
            <a:r>
              <a:rPr lang="en-US" altLang="ja-JP" sz="1600" dirty="0">
                <a:latin typeface="+mn-ea"/>
                <a:cs typeface="Times New Roman" panose="02020603050405020304" pitchFamily="18" charset="0"/>
              </a:rPr>
              <a:t>『SDGs</a:t>
            </a:r>
            <a:r>
              <a:rPr lang="ja-JP" altLang="en-US" sz="1600" dirty="0">
                <a:latin typeface="+mn-ea"/>
                <a:cs typeface="Times New Roman" panose="02020603050405020304" pitchFamily="18" charset="0"/>
              </a:rPr>
              <a:t>の推進</a:t>
            </a:r>
            <a:r>
              <a:rPr lang="en-US" altLang="ja-JP" sz="1600" dirty="0">
                <a:latin typeface="+mn-ea"/>
                <a:cs typeface="Times New Roman" panose="02020603050405020304" pitchFamily="18" charset="0"/>
              </a:rPr>
              <a:t>』</a:t>
            </a:r>
            <a:r>
              <a:rPr lang="ja-JP" altLang="en-US" sz="1600" dirty="0" err="1">
                <a:latin typeface="+mn-ea"/>
                <a:cs typeface="Times New Roman" panose="02020603050405020304" pitchFamily="18" charset="0"/>
              </a:rPr>
              <a:t>、</a:t>
            </a:r>
            <a:r>
              <a:rPr lang="en-US" altLang="ja-JP" sz="1600" dirty="0">
                <a:latin typeface="+mn-ea"/>
                <a:cs typeface="Times New Roman" panose="02020603050405020304" pitchFamily="18" charset="0"/>
              </a:rPr>
              <a:t>『</a:t>
            </a:r>
            <a:r>
              <a:rPr lang="ja-JP" altLang="en-US" sz="1600" dirty="0">
                <a:latin typeface="+mn-ea"/>
                <a:cs typeface="Times New Roman" panose="02020603050405020304" pitchFamily="18" charset="0"/>
              </a:rPr>
              <a:t>スマートシティ実現</a:t>
            </a:r>
            <a:endParaRPr lang="en-US" altLang="ja-JP" sz="1600" dirty="0">
              <a:latin typeface="+mn-ea"/>
              <a:cs typeface="Times New Roman" panose="02020603050405020304" pitchFamily="18" charset="0"/>
            </a:endParaRPr>
          </a:p>
          <a:p>
            <a:pPr marL="135000" indent="-342900" algn="just">
              <a:defRPr/>
            </a:pPr>
            <a:r>
              <a:rPr lang="ja-JP" altLang="en-US" sz="1600" dirty="0">
                <a:latin typeface="+mn-ea"/>
                <a:cs typeface="Times New Roman" panose="02020603050405020304" pitchFamily="18" charset="0"/>
              </a:rPr>
              <a:t>　　に</a:t>
            </a:r>
            <a:r>
              <a:rPr lang="ja-JP" altLang="en-US" sz="1600" dirty="0" smtClean="0">
                <a:latin typeface="+mn-ea"/>
                <a:cs typeface="Times New Roman" panose="02020603050405020304" pitchFamily="18" charset="0"/>
              </a:rPr>
              <a:t>向けた取組み</a:t>
            </a:r>
            <a:r>
              <a:rPr lang="en-US" altLang="ja-JP" sz="1600" dirty="0" smtClean="0">
                <a:latin typeface="+mn-ea"/>
                <a:cs typeface="Times New Roman" panose="02020603050405020304" pitchFamily="18" charset="0"/>
              </a:rPr>
              <a:t>』</a:t>
            </a:r>
            <a:r>
              <a:rPr lang="ja-JP" altLang="en-US" sz="1600" dirty="0">
                <a:latin typeface="+mn-ea"/>
                <a:cs typeface="Times New Roman" panose="02020603050405020304" pitchFamily="18" charset="0"/>
              </a:rPr>
              <a:t>について、重点的に取り組んでいきます。</a:t>
            </a:r>
          </a:p>
          <a:p>
            <a:pPr marL="135000" indent="-342900" algn="just">
              <a:defRPr/>
            </a:pPr>
            <a:endParaRPr lang="en-US" altLang="ja-JP" sz="1600" dirty="0">
              <a:ea typeface="Meiryo UI" panose="020B0604030504040204" pitchFamily="50" charset="-128"/>
              <a:cs typeface="Meiryo UI" panose="020B0604030504040204" pitchFamily="50" charset="-128"/>
            </a:endParaRPr>
          </a:p>
        </p:txBody>
      </p:sp>
      <p:sp>
        <p:nvSpPr>
          <p:cNvPr id="7" name="正方形/長方形 6"/>
          <p:cNvSpPr/>
          <p:nvPr/>
        </p:nvSpPr>
        <p:spPr>
          <a:xfrm>
            <a:off x="738160" y="2603504"/>
            <a:ext cx="7866288" cy="57606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600" dirty="0">
                <a:solidFill>
                  <a:schemeClr val="tx1"/>
                </a:solidFill>
              </a:rPr>
              <a:t>①　若い世代の就職・結婚・出産・子育ての希望を実現する</a:t>
            </a:r>
            <a:endParaRPr lang="en-US" altLang="ja-JP" sz="1600" dirty="0">
              <a:solidFill>
                <a:schemeClr val="tx1"/>
              </a:solidFill>
            </a:endParaRPr>
          </a:p>
          <a:p>
            <a:r>
              <a:rPr lang="ja-JP" altLang="en-US" sz="1600" dirty="0">
                <a:solidFill>
                  <a:schemeClr val="tx1"/>
                </a:solidFill>
              </a:rPr>
              <a:t>②　次代の「大阪」を担う人をつくる　</a:t>
            </a:r>
            <a:endParaRPr kumimoji="1" lang="ja-JP" altLang="en-US" sz="1600" dirty="0">
              <a:solidFill>
                <a:schemeClr val="tx1"/>
              </a:solidFill>
            </a:endParaRPr>
          </a:p>
        </p:txBody>
      </p:sp>
      <p:sp>
        <p:nvSpPr>
          <p:cNvPr id="8" name="正方形/長方形 7"/>
          <p:cNvSpPr/>
          <p:nvPr/>
        </p:nvSpPr>
        <p:spPr>
          <a:xfrm>
            <a:off x="738160" y="3570813"/>
            <a:ext cx="7866288" cy="57606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600" dirty="0">
                <a:solidFill>
                  <a:schemeClr val="tx1"/>
                </a:solidFill>
              </a:rPr>
              <a:t>③　誰もが健康でいきいきと活躍できる「まち」をつくる</a:t>
            </a:r>
          </a:p>
          <a:p>
            <a:r>
              <a:rPr lang="ja-JP" altLang="en-US" sz="1600" dirty="0">
                <a:solidFill>
                  <a:schemeClr val="tx1"/>
                </a:solidFill>
              </a:rPr>
              <a:t>④　安全・安心な地域をつくる</a:t>
            </a:r>
            <a:endParaRPr kumimoji="1" lang="ja-JP" altLang="en-US" sz="1600" dirty="0">
              <a:solidFill>
                <a:schemeClr val="tx1"/>
              </a:solidFill>
            </a:endParaRP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22</a:t>
            </a:fld>
            <a:endParaRPr lang="ja-JP" altLang="en-US" dirty="0">
              <a:solidFill>
                <a:prstClr val="black"/>
              </a:solidFill>
            </a:endParaRPr>
          </a:p>
        </p:txBody>
      </p:sp>
      <p:sp>
        <p:nvSpPr>
          <p:cNvPr id="9" name="正方形/長方形 8"/>
          <p:cNvSpPr/>
          <p:nvPr/>
        </p:nvSpPr>
        <p:spPr>
          <a:xfrm>
            <a:off x="738160" y="4581062"/>
            <a:ext cx="7866288" cy="63367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600" dirty="0">
                <a:solidFill>
                  <a:schemeClr val="tx1"/>
                </a:solidFill>
              </a:rPr>
              <a:t>⑤　都市としての経済機能を強化する</a:t>
            </a:r>
            <a:endParaRPr lang="en-US" altLang="ja-JP" sz="1600" dirty="0">
              <a:solidFill>
                <a:schemeClr val="tx1"/>
              </a:solidFill>
            </a:endParaRPr>
          </a:p>
          <a:p>
            <a:r>
              <a:rPr lang="ja-JP" altLang="en-US" sz="1600" dirty="0">
                <a:solidFill>
                  <a:schemeClr val="tx1"/>
                </a:solidFill>
              </a:rPr>
              <a:t>⑥　定住魅力・都市魅力を強化する　</a:t>
            </a:r>
            <a:endParaRPr kumimoji="1" lang="ja-JP" altLang="en-US" sz="1600" dirty="0">
              <a:solidFill>
                <a:schemeClr val="tx1"/>
              </a:solidFill>
            </a:endParaRPr>
          </a:p>
        </p:txBody>
      </p:sp>
      <p:sp>
        <p:nvSpPr>
          <p:cNvPr id="10" name="正方形/長方形 9"/>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Tree>
    <p:extLst>
      <p:ext uri="{BB962C8B-B14F-4D97-AF65-F5344CB8AC3E}">
        <p14:creationId xmlns:p14="http://schemas.microsoft.com/office/powerpoint/2010/main" val="3847856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9517" y="361629"/>
            <a:ext cx="9144000" cy="8500"/>
          </a:xfrm>
          <a:prstGeom prst="line">
            <a:avLst/>
          </a:prstGeom>
        </p:spPr>
        <p:style>
          <a:lnRef idx="3">
            <a:schemeClr val="accent1"/>
          </a:lnRef>
          <a:fillRef idx="0">
            <a:schemeClr val="accent1"/>
          </a:fillRef>
          <a:effectRef idx="2">
            <a:schemeClr val="accent1"/>
          </a:effectRef>
          <a:fontRef idx="minor">
            <a:schemeClr val="tx1"/>
          </a:fontRef>
        </p:style>
      </p:cxnSp>
      <p:sp>
        <p:nvSpPr>
          <p:cNvPr id="8" name="正方形/長方形 7"/>
          <p:cNvSpPr/>
          <p:nvPr/>
        </p:nvSpPr>
        <p:spPr>
          <a:xfrm>
            <a:off x="-1947" y="797"/>
            <a:ext cx="914400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２．基本目標・基本的方向</a:t>
            </a:r>
          </a:p>
        </p:txBody>
      </p:sp>
      <p:sp>
        <p:nvSpPr>
          <p:cNvPr id="41" name="角丸四角形 40"/>
          <p:cNvSpPr/>
          <p:nvPr/>
        </p:nvSpPr>
        <p:spPr>
          <a:xfrm>
            <a:off x="146137" y="476580"/>
            <a:ext cx="8818351" cy="6330620"/>
          </a:xfrm>
          <a:prstGeom prst="roundRect">
            <a:avLst>
              <a:gd name="adj" fmla="val 7547"/>
            </a:avLst>
          </a:prstGeom>
          <a:solidFill>
            <a:schemeClr val="accent1">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5000" marR="0" lvl="0" indent="-342900" algn="just" defTabSz="914400" rtl="0" eaLnBrk="1" fontAlgn="auto" latinLnBrk="0" hangingPunct="1">
              <a:lnSpc>
                <a:spcPts val="1300"/>
              </a:lnSpc>
              <a:spcBef>
                <a:spcPts val="0"/>
              </a:spcBef>
              <a:spcAft>
                <a:spcPts val="0"/>
              </a:spcAft>
              <a:buClrTx/>
              <a:buSzTx/>
              <a:buFontTx/>
              <a:buNone/>
              <a:tabLst/>
              <a:defRPr/>
            </a:pPr>
            <a:r>
              <a:rPr kumimoji="1" lang="ja-JP" altLang="en-US" sz="1800" b="1" i="0" u="none" strike="noStrike" kern="1200" cap="none" spc="0" normalizeH="0" baseline="0" noProof="0" dirty="0">
                <a:ln w="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00" b="1" i="0" u="sng" strike="noStrike" kern="1200" cap="none" spc="0" normalizeH="0" baseline="0" noProof="0" dirty="0">
                <a:ln w="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万博のインパクトを活かした取組み</a:t>
            </a:r>
            <a:endParaRPr kumimoji="1" lang="en-US" altLang="ja-JP" sz="1800" b="1" i="0" u="sng" strike="noStrike" kern="1200" cap="none" spc="0" normalizeH="0" baseline="0" noProof="0" dirty="0">
              <a:ln w="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98835" marR="0" lvl="0" indent="-198835" algn="l" defTabSz="914400" rtl="0" eaLnBrk="1" fontAlgn="auto" latinLnBrk="0" hangingPunct="1">
              <a:lnSpc>
                <a:spcPct val="100000"/>
              </a:lnSpc>
              <a:spcBef>
                <a:spcPts val="450"/>
              </a:spcBef>
              <a:spcAft>
                <a:spcPts val="0"/>
              </a:spcAft>
              <a:buClrTx/>
              <a:buSzTx/>
              <a:buFontTx/>
              <a:buNone/>
              <a:tabLst/>
              <a:defRPr/>
            </a:pPr>
            <a:endParaRPr kumimoji="1" lang="en-US" altLang="ja-JP" sz="11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大阪・関西万博を一過性のものとせず、そのインパクトを最大限に活か</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し、「大阪の持続的な成長」と「府民の豊か　</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な暮らし」を確たるものにするとともに、万博開催都市として、</a:t>
            </a:r>
            <a:r>
              <a:rPr kumimoji="1" lang="en-US" altLang="ja-JP"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SDGs</a:t>
            </a:r>
            <a:r>
              <a:rPr kumimoji="1" lang="ja-JP" altLang="en-US"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の達成に向けて世界とともに未来をつくっていくため、</a:t>
            </a:r>
            <a:endParaRPr kumimoji="1" lang="en-US" altLang="ja-JP"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a:t>
            </a:r>
            <a:r>
              <a:rPr kumimoji="1" lang="ja-JP" altLang="en-US" sz="14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「万博のインパクトを活かした大阪の将来に向けたビジョン」</a:t>
            </a:r>
            <a:r>
              <a:rPr kumimoji="1" lang="ja-JP" altLang="en-US"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を大阪府・大阪市一体で策定しました</a:t>
            </a:r>
            <a:r>
              <a:rPr kumimoji="1" lang="ja-JP"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p>
          <a:p>
            <a:pPr lvl="0"/>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lang="ja-JP" altLang="en-US" sz="1400" dirty="0">
                <a:solidFill>
                  <a:prstClr val="black"/>
                </a:solidFill>
                <a:latin typeface="Meiryo UI" panose="020B0604030504040204" pitchFamily="50" charset="-128"/>
                <a:ea typeface="Meiryo UI" panose="020B0604030504040204" pitchFamily="50" charset="-128"/>
              </a:rPr>
              <a:t>ビジョンでは、</a:t>
            </a:r>
            <a:r>
              <a:rPr lang="en-US" altLang="ja-JP" sz="1400" dirty="0">
                <a:solidFill>
                  <a:prstClr val="black"/>
                </a:solidFill>
                <a:latin typeface="Meiryo UI" panose="020B0604030504040204" pitchFamily="50" charset="-128"/>
                <a:ea typeface="Meiryo UI" panose="020B0604030504040204" pitchFamily="50" charset="-128"/>
              </a:rPr>
              <a:t>2040</a:t>
            </a:r>
            <a:r>
              <a:rPr lang="ja-JP" altLang="en-US" sz="1400" dirty="0">
                <a:solidFill>
                  <a:prstClr val="black"/>
                </a:solidFill>
                <a:latin typeface="Meiryo UI" panose="020B0604030504040204" pitchFamily="50" charset="-128"/>
                <a:ea typeface="Meiryo UI" panose="020B0604030504040204" pitchFamily="50" charset="-128"/>
              </a:rPr>
              <a:t>年の大阪の将来像を</a:t>
            </a:r>
            <a:endParaRPr lang="en-US" altLang="ja-JP" sz="1400" dirty="0">
              <a:solidFill>
                <a:prstClr val="black"/>
              </a:solidFill>
              <a:latin typeface="Meiryo UI" panose="020B0604030504040204" pitchFamily="50" charset="-128"/>
              <a:ea typeface="Meiryo UI" panose="020B0604030504040204" pitchFamily="50" charset="-128"/>
            </a:endParaRPr>
          </a:p>
          <a:p>
            <a:pPr lvl="0"/>
            <a:r>
              <a:rPr lang="ja-JP" altLang="en-US" sz="1400" dirty="0">
                <a:solidFill>
                  <a:prstClr val="black"/>
                </a:solidFill>
                <a:latin typeface="Meiryo UI" panose="020B0604030504040204" pitchFamily="50" charset="-128"/>
                <a:ea typeface="Meiryo UI" panose="020B0604030504040204" pitchFamily="50" charset="-128"/>
              </a:rPr>
              <a:t>　　</a:t>
            </a:r>
            <a:r>
              <a:rPr lang="ja-JP" altLang="en-US" sz="1400" b="1" dirty="0">
                <a:solidFill>
                  <a:prstClr val="black"/>
                </a:solidFill>
                <a:latin typeface="Meiryo UI" panose="020B0604030504040204" pitchFamily="50" charset="-128"/>
                <a:ea typeface="Meiryo UI" panose="020B0604030504040204" pitchFamily="50" charset="-128"/>
              </a:rPr>
              <a:t>「世界一ワクワクする都市・大阪</a:t>
            </a:r>
            <a:r>
              <a:rPr lang="ja-JP" altLang="en-US" sz="1400" b="1" dirty="0">
                <a:solidFill>
                  <a:schemeClr val="tx1"/>
                </a:solidFill>
                <a:latin typeface="Meiryo UI" panose="020B0604030504040204" pitchFamily="50" charset="-128"/>
                <a:ea typeface="Meiryo UI" panose="020B0604030504040204" pitchFamily="50" charset="-128"/>
              </a:rPr>
              <a:t>　</a:t>
            </a:r>
            <a:r>
              <a:rPr lang="en-US" altLang="ja-JP" sz="1400" b="1" dirty="0">
                <a:solidFill>
                  <a:schemeClr val="tx1"/>
                </a:solidFill>
                <a:latin typeface="Meiryo UI" panose="020B0604030504040204" pitchFamily="50" charset="-128"/>
                <a:ea typeface="Meiryo UI" panose="020B0604030504040204" pitchFamily="50" charset="-128"/>
              </a:rPr>
              <a:t> Osaka</a:t>
            </a:r>
            <a:r>
              <a:rPr lang="ja-JP" altLang="en-US" sz="1400" b="1" dirty="0">
                <a:solidFill>
                  <a:schemeClr val="tx1"/>
                </a:solidFill>
                <a:latin typeface="Meiryo UI" panose="020B0604030504040204" pitchFamily="50" charset="-128"/>
                <a:ea typeface="Meiryo UI" panose="020B0604030504040204" pitchFamily="50" charset="-128"/>
              </a:rPr>
              <a:t>　</a:t>
            </a:r>
            <a:r>
              <a:rPr lang="en-US" altLang="ja-JP" sz="1400" b="1" dirty="0">
                <a:solidFill>
                  <a:schemeClr val="tx1"/>
                </a:solidFill>
                <a:latin typeface="Meiryo UI" panose="020B0604030504040204" pitchFamily="50" charset="-128"/>
                <a:ea typeface="Meiryo UI" panose="020B0604030504040204" pitchFamily="50" charset="-128"/>
              </a:rPr>
              <a:t>- Co-Create Exciting Future - </a:t>
            </a:r>
            <a:r>
              <a:rPr lang="ja-JP" altLang="en-US" sz="1400" b="1" dirty="0">
                <a:solidFill>
                  <a:schemeClr val="tx1"/>
                </a:solidFill>
                <a:latin typeface="Meiryo UI" panose="020B0604030504040204" pitchFamily="50" charset="-128"/>
                <a:ea typeface="Meiryo UI" panose="020B0604030504040204" pitchFamily="50" charset="-128"/>
              </a:rPr>
              <a:t>」</a:t>
            </a:r>
            <a:endParaRPr lang="en-US" altLang="ja-JP" sz="1400" b="1" dirty="0">
              <a:solidFill>
                <a:schemeClr val="tx1"/>
              </a:solidFill>
              <a:latin typeface="Meiryo UI" panose="020B0604030504040204" pitchFamily="50" charset="-128"/>
              <a:ea typeface="Meiryo UI" panose="020B0604030504040204" pitchFamily="50" charset="-128"/>
            </a:endParaRPr>
          </a:p>
          <a:p>
            <a:pPr lvl="0">
              <a:lnSpc>
                <a:spcPts val="2000"/>
              </a:lnSpc>
            </a:pPr>
            <a:r>
              <a:rPr lang="ja-JP" altLang="en-US" sz="1400" b="1" dirty="0">
                <a:solidFill>
                  <a:schemeClr val="tx1"/>
                </a:solidFill>
                <a:latin typeface="Meiryo UI" panose="020B0604030504040204" pitchFamily="50" charset="-128"/>
                <a:ea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rPr>
              <a:t>とし、以下の３つの方向性で取組みを進めていきます</a:t>
            </a:r>
            <a:r>
              <a:rPr lang="ja-JP" altLang="ja-JP" sz="1400" dirty="0">
                <a:solidFill>
                  <a:schemeClr val="tx1"/>
                </a:solidFill>
                <a:latin typeface="Meiryo UI" panose="020B0604030504040204" pitchFamily="50" charset="-128"/>
                <a:ea typeface="Meiryo UI" panose="020B0604030504040204" pitchFamily="50" charset="-128"/>
              </a:rPr>
              <a:t>。</a:t>
            </a:r>
          </a:p>
          <a:p>
            <a:pPr lvl="0"/>
            <a:r>
              <a:rPr lang="ja-JP" altLang="en-US" sz="1400" dirty="0">
                <a:solidFill>
                  <a:schemeClr val="tx1"/>
                </a:solidFill>
                <a:latin typeface="Meiryo UI" panose="020B0604030504040204" pitchFamily="50" charset="-128"/>
                <a:ea typeface="Meiryo UI" panose="020B0604030504040204" pitchFamily="50" charset="-128"/>
              </a:rPr>
              <a:t>　</a:t>
            </a:r>
            <a:r>
              <a:rPr lang="ja-JP" altLang="en-US" sz="1400" b="1" dirty="0">
                <a:solidFill>
                  <a:schemeClr val="tx1"/>
                </a:solidFill>
                <a:latin typeface="Meiryo UI" panose="020B0604030504040204" pitchFamily="50" charset="-128"/>
                <a:ea typeface="Meiryo UI" panose="020B0604030504040204" pitchFamily="50" charset="-128"/>
              </a:rPr>
              <a:t>①多様なチャレンジによる成長（</a:t>
            </a:r>
            <a:r>
              <a:rPr lang="en-US" altLang="ja-JP" sz="1400" b="1" dirty="0">
                <a:solidFill>
                  <a:schemeClr val="tx1"/>
                </a:solidFill>
                <a:latin typeface="Meiryo UI" panose="020B0604030504040204" pitchFamily="50" charset="-128"/>
                <a:ea typeface="Meiryo UI" panose="020B0604030504040204" pitchFamily="50" charset="-128"/>
              </a:rPr>
              <a:t> Diverse Innovation </a:t>
            </a:r>
            <a:r>
              <a:rPr lang="ja-JP" altLang="en-US" sz="1400" b="1" dirty="0">
                <a:solidFill>
                  <a:schemeClr val="tx1"/>
                </a:solidFill>
                <a:latin typeface="Meiryo UI" panose="020B0604030504040204" pitchFamily="50" charset="-128"/>
                <a:ea typeface="Meiryo UI" panose="020B0604030504040204" pitchFamily="50" charset="-128"/>
              </a:rPr>
              <a:t>）</a:t>
            </a:r>
            <a:endParaRPr lang="en-US" altLang="ja-JP" sz="1400" b="1" dirty="0">
              <a:solidFill>
                <a:schemeClr val="tx1"/>
              </a:solidFill>
              <a:latin typeface="Meiryo UI" panose="020B0604030504040204" pitchFamily="50" charset="-128"/>
              <a:ea typeface="Meiryo UI" panose="020B0604030504040204" pitchFamily="50" charset="-128"/>
            </a:endParaRPr>
          </a:p>
          <a:p>
            <a:pPr lvl="0">
              <a:defRPr/>
            </a:pPr>
            <a:r>
              <a:rPr lang="ja-JP" altLang="en-US" sz="1400" dirty="0">
                <a:solidFill>
                  <a:schemeClr val="tx1"/>
                </a:solidFill>
                <a:latin typeface="Meiryo UI" panose="020B0604030504040204" pitchFamily="50" charset="-128"/>
                <a:ea typeface="Meiryo UI" panose="020B0604030504040204" pitchFamily="50" charset="-128"/>
              </a:rPr>
              <a:t>　　→「世界的なライフサイエンスクラスターの形成」、「革新的な製品等を生み出すイノベーション拠点の形成」</a:t>
            </a:r>
            <a:endParaRPr lang="en-US" altLang="ja-JP" sz="1400" dirty="0">
              <a:solidFill>
                <a:schemeClr val="tx1"/>
              </a:solidFill>
              <a:latin typeface="Meiryo UI" panose="020B0604030504040204" pitchFamily="50" charset="-128"/>
              <a:ea typeface="Meiryo UI" panose="020B0604030504040204" pitchFamily="50" charset="-128"/>
            </a:endParaRPr>
          </a:p>
          <a:p>
            <a:pPr lvl="0">
              <a:defRPr/>
            </a:pPr>
            <a:r>
              <a:rPr lang="ja-JP" altLang="en-US" sz="1400" dirty="0">
                <a:solidFill>
                  <a:schemeClr val="tx1"/>
                </a:solidFill>
                <a:latin typeface="Meiryo UI" panose="020B0604030504040204" pitchFamily="50" charset="-128"/>
                <a:ea typeface="Meiryo UI" panose="020B0604030504040204" pitchFamily="50" charset="-128"/>
              </a:rPr>
              <a:t>　　　 「世界中からチャレンジする人が集まるスタートアップ拠点の形成」、</a:t>
            </a:r>
            <a:endParaRPr lang="en-US" altLang="ja-JP" sz="1400" dirty="0">
              <a:solidFill>
                <a:schemeClr val="tx1"/>
              </a:solidFill>
              <a:latin typeface="Meiryo UI" panose="020B0604030504040204" pitchFamily="50" charset="-128"/>
              <a:ea typeface="Meiryo UI" panose="020B0604030504040204" pitchFamily="50" charset="-128"/>
            </a:endParaRPr>
          </a:p>
          <a:p>
            <a:pPr lvl="0">
              <a:defRPr/>
            </a:pPr>
            <a:r>
              <a:rPr lang="ja-JP" altLang="en-US" sz="1400" dirty="0">
                <a:solidFill>
                  <a:schemeClr val="tx1"/>
                </a:solidFill>
                <a:latin typeface="Meiryo UI" panose="020B0604030504040204" pitchFamily="50" charset="-128"/>
                <a:ea typeface="Meiryo UI" panose="020B0604030504040204" pitchFamily="50" charset="-128"/>
              </a:rPr>
              <a:t>　　　 「持続的な成長に向けた環境負荷ゼロの実現」　など</a:t>
            </a:r>
            <a:endParaRPr lang="en-US" altLang="ja-JP" sz="1400" dirty="0">
              <a:solidFill>
                <a:schemeClr val="tx1"/>
              </a:solidFill>
              <a:latin typeface="Meiryo UI" panose="020B0604030504040204" pitchFamily="50" charset="-128"/>
              <a:ea typeface="Meiryo UI" panose="020B0604030504040204" pitchFamily="50" charset="-128"/>
            </a:endParaRPr>
          </a:p>
          <a:p>
            <a:pPr lvl="0"/>
            <a:r>
              <a:rPr lang="ja-JP" altLang="en-US" sz="1400" dirty="0">
                <a:solidFill>
                  <a:schemeClr val="tx1"/>
                </a:solidFill>
                <a:latin typeface="Meiryo UI" panose="020B0604030504040204" pitchFamily="50" charset="-128"/>
                <a:ea typeface="Meiryo UI" panose="020B0604030504040204" pitchFamily="50" charset="-128"/>
              </a:rPr>
              <a:t>　</a:t>
            </a:r>
            <a:r>
              <a:rPr lang="ja-JP" altLang="en-US" sz="1400" b="1" dirty="0">
                <a:solidFill>
                  <a:schemeClr val="tx1"/>
                </a:solidFill>
                <a:latin typeface="Meiryo UI" panose="020B0604030504040204" pitchFamily="50" charset="-128"/>
                <a:ea typeface="Meiryo UI" panose="020B0604030504040204" pitchFamily="50" charset="-128"/>
              </a:rPr>
              <a:t>②いのち輝く幸せな暮らし（</a:t>
            </a:r>
            <a:r>
              <a:rPr lang="en-US" altLang="ja-JP" sz="1400" b="1" dirty="0">
                <a:solidFill>
                  <a:schemeClr val="tx1"/>
                </a:solidFill>
                <a:latin typeface="Meiryo UI" panose="020B0604030504040204" pitchFamily="50" charset="-128"/>
                <a:ea typeface="Meiryo UI" panose="020B0604030504040204" pitchFamily="50" charset="-128"/>
              </a:rPr>
              <a:t> Human Well-being </a:t>
            </a:r>
            <a:r>
              <a:rPr lang="ja-JP" altLang="en-US" sz="1400" b="1" dirty="0">
                <a:solidFill>
                  <a:schemeClr val="tx1"/>
                </a:solidFill>
                <a:latin typeface="Meiryo UI" panose="020B0604030504040204" pitchFamily="50" charset="-128"/>
                <a:ea typeface="Meiryo UI" panose="020B0604030504040204" pitchFamily="50" charset="-128"/>
              </a:rPr>
              <a:t>）</a:t>
            </a:r>
            <a:endParaRPr lang="en-US" altLang="ja-JP" sz="1400" b="1" dirty="0">
              <a:solidFill>
                <a:schemeClr val="tx1"/>
              </a:solidFill>
              <a:latin typeface="Meiryo UI" panose="020B0604030504040204" pitchFamily="50" charset="-128"/>
              <a:ea typeface="Meiryo UI" panose="020B0604030504040204" pitchFamily="50" charset="-128"/>
            </a:endParaRPr>
          </a:p>
          <a:p>
            <a:pPr lvl="0">
              <a:defRPr/>
            </a:pPr>
            <a:r>
              <a:rPr lang="ja-JP" altLang="en-US" sz="1400" dirty="0">
                <a:solidFill>
                  <a:schemeClr val="tx1"/>
                </a:solidFill>
                <a:latin typeface="Meiryo UI" panose="020B0604030504040204" pitchFamily="50" charset="-128"/>
                <a:ea typeface="Meiryo UI" panose="020B0604030504040204" pitchFamily="50" charset="-128"/>
              </a:rPr>
              <a:t>　　→</a:t>
            </a:r>
            <a:r>
              <a:rPr lang="ja-JP" altLang="en-US" sz="1400" spc="-100" dirty="0">
                <a:solidFill>
                  <a:schemeClr val="tx1"/>
                </a:solidFill>
                <a:latin typeface="Meiryo UI" panose="020B0604030504040204" pitchFamily="50" charset="-128"/>
                <a:ea typeface="Meiryo UI" panose="020B0604030504040204" pitchFamily="50" charset="-128"/>
              </a:rPr>
              <a:t>「誰もがいきいきと活躍できる「</a:t>
            </a:r>
            <a:r>
              <a:rPr lang="en-US" altLang="ja-JP" sz="1400" spc="-100" dirty="0">
                <a:solidFill>
                  <a:schemeClr val="tx1"/>
                </a:solidFill>
                <a:latin typeface="Meiryo UI" panose="020B0604030504040204" pitchFamily="50" charset="-128"/>
                <a:ea typeface="Meiryo UI" panose="020B0604030504040204" pitchFamily="50" charset="-128"/>
              </a:rPr>
              <a:t>10</a:t>
            </a:r>
            <a:r>
              <a:rPr lang="ja-JP" altLang="en-US" sz="1400" spc="-100" dirty="0">
                <a:solidFill>
                  <a:schemeClr val="tx1"/>
                </a:solidFill>
                <a:latin typeface="Meiryo UI" panose="020B0604030504040204" pitchFamily="50" charset="-128"/>
                <a:ea typeface="Meiryo UI" panose="020B0604030504040204" pitchFamily="50" charset="-128"/>
              </a:rPr>
              <a:t>歳若返り」の実現」、「人の命を守る世界一の安全・安心の実現」、</a:t>
            </a:r>
            <a:endParaRPr lang="en-US" altLang="ja-JP" sz="1400" spc="-100" dirty="0">
              <a:solidFill>
                <a:schemeClr val="tx1"/>
              </a:solidFill>
              <a:latin typeface="Meiryo UI" panose="020B0604030504040204" pitchFamily="50" charset="-128"/>
              <a:ea typeface="Meiryo UI" panose="020B0604030504040204" pitchFamily="50" charset="-128"/>
            </a:endParaRPr>
          </a:p>
          <a:p>
            <a:pPr lvl="0">
              <a:defRPr/>
            </a:pPr>
            <a:r>
              <a:rPr lang="ja-JP" altLang="en-US" sz="1400" dirty="0">
                <a:solidFill>
                  <a:schemeClr val="tx1"/>
                </a:solidFill>
                <a:latin typeface="Meiryo UI" panose="020B0604030504040204" pitchFamily="50" charset="-128"/>
                <a:ea typeface="Meiryo UI" panose="020B0604030504040204" pitchFamily="50" charset="-128"/>
              </a:rPr>
              <a:t>　　　 </a:t>
            </a:r>
            <a:r>
              <a:rPr lang="ja-JP" altLang="en-US" sz="1400" spc="-100" dirty="0">
                <a:solidFill>
                  <a:schemeClr val="tx1"/>
                </a:solidFill>
                <a:latin typeface="Meiryo UI" panose="020B0604030504040204" pitchFamily="50" charset="-128"/>
                <a:ea typeface="Meiryo UI" panose="020B0604030504040204" pitchFamily="50" charset="-128"/>
              </a:rPr>
              <a:t>「貧困の連鎖を断ち切り子どもの輝く未来をつくる」、「ワクワクする未来を創る人材の育成」　など</a:t>
            </a:r>
            <a:endParaRPr lang="en-US" altLang="ja-JP" sz="1400" spc="-100" dirty="0">
              <a:solidFill>
                <a:schemeClr val="tx1"/>
              </a:solidFill>
              <a:latin typeface="Meiryo UI" panose="020B0604030504040204" pitchFamily="50" charset="-128"/>
              <a:ea typeface="Meiryo UI" panose="020B0604030504040204" pitchFamily="50" charset="-128"/>
            </a:endParaRPr>
          </a:p>
          <a:p>
            <a:pPr>
              <a:defRPr/>
            </a:pPr>
            <a:r>
              <a:rPr lang="en-US" altLang="ja-JP" sz="1400" spc="-100" dirty="0">
                <a:solidFill>
                  <a:schemeClr val="tx1"/>
                </a:solidFill>
                <a:latin typeface="Meiryo UI" panose="020B0604030504040204" pitchFamily="50" charset="-128"/>
                <a:ea typeface="Meiryo UI" panose="020B0604030504040204" pitchFamily="50" charset="-128"/>
              </a:rPr>
              <a:t>   </a:t>
            </a:r>
            <a:r>
              <a:rPr lang="ja-JP" altLang="en-US" sz="1400" b="1" spc="-100" dirty="0">
                <a:solidFill>
                  <a:schemeClr val="tx1"/>
                </a:solidFill>
                <a:latin typeface="Meiryo UI" panose="020B0604030504040204" pitchFamily="50" charset="-128"/>
                <a:ea typeface="Meiryo UI" panose="020B0604030504040204" pitchFamily="50" charset="-128"/>
              </a:rPr>
              <a:t>③世界の未来をともにつくる</a:t>
            </a:r>
            <a:r>
              <a:rPr lang="ja-JP" altLang="en-US" sz="1400" b="1" dirty="0">
                <a:solidFill>
                  <a:schemeClr val="tx1"/>
                </a:solidFill>
                <a:latin typeface="Meiryo UI" panose="020B0604030504040204" pitchFamily="50" charset="-128"/>
                <a:ea typeface="Meiryo UI" panose="020B0604030504040204" pitchFamily="50" charset="-128"/>
              </a:rPr>
              <a:t>（</a:t>
            </a:r>
            <a:r>
              <a:rPr lang="en-US" altLang="ja-JP" sz="1400" b="1" dirty="0">
                <a:solidFill>
                  <a:schemeClr val="tx1"/>
                </a:solidFill>
                <a:latin typeface="Meiryo UI" panose="020B0604030504040204" pitchFamily="50" charset="-128"/>
                <a:ea typeface="Meiryo UI" panose="020B0604030504040204" pitchFamily="50" charset="-128"/>
              </a:rPr>
              <a:t> Global Co-Creation Hub </a:t>
            </a:r>
            <a:r>
              <a:rPr lang="ja-JP" altLang="en-US" sz="1400" b="1" dirty="0">
                <a:solidFill>
                  <a:schemeClr val="tx1"/>
                </a:solidFill>
                <a:latin typeface="Meiryo UI" panose="020B0604030504040204" pitchFamily="50" charset="-128"/>
                <a:ea typeface="Meiryo UI" panose="020B0604030504040204" pitchFamily="50" charset="-128"/>
              </a:rPr>
              <a:t>）</a:t>
            </a:r>
            <a:endParaRPr lang="en-US" altLang="ja-JP" sz="1400" b="1" spc="-100" dirty="0">
              <a:solidFill>
                <a:schemeClr val="tx1"/>
              </a:solidFill>
              <a:latin typeface="Meiryo UI" panose="020B0604030504040204" pitchFamily="50" charset="-128"/>
              <a:ea typeface="Meiryo UI" panose="020B0604030504040204" pitchFamily="50" charset="-128"/>
            </a:endParaRPr>
          </a:p>
          <a:p>
            <a:pPr lvl="0">
              <a:defRPr/>
            </a:pPr>
            <a:r>
              <a:rPr lang="ja-JP" altLang="en-US" sz="1400" spc="-100" dirty="0">
                <a:solidFill>
                  <a:schemeClr val="tx1"/>
                </a:solidFill>
                <a:latin typeface="Meiryo UI" panose="020B0604030504040204" pitchFamily="50" charset="-128"/>
                <a:ea typeface="Meiryo UI" panose="020B0604030504040204" pitchFamily="50" charset="-128"/>
              </a:rPr>
              <a:t>　　→「①と②の取組みを通じて世界の課題解決に貢献」、「三方よしなど、</a:t>
            </a:r>
            <a:r>
              <a:rPr lang="en-US" altLang="ja-JP" sz="1400" spc="-100" dirty="0">
                <a:solidFill>
                  <a:schemeClr val="tx1"/>
                </a:solidFill>
                <a:latin typeface="Meiryo UI" panose="020B0604030504040204" pitchFamily="50" charset="-128"/>
                <a:ea typeface="Meiryo UI" panose="020B0604030504040204" pitchFamily="50" charset="-128"/>
              </a:rPr>
              <a:t>SDGs</a:t>
            </a:r>
            <a:r>
              <a:rPr lang="ja-JP" altLang="en-US" sz="1400" spc="-100" dirty="0">
                <a:solidFill>
                  <a:schemeClr val="tx1"/>
                </a:solidFill>
                <a:latin typeface="Meiryo UI" panose="020B0604030504040204" pitchFamily="50" charset="-128"/>
                <a:ea typeface="Meiryo UI" panose="020B0604030504040204" pitchFamily="50" charset="-128"/>
              </a:rPr>
              <a:t>の達成にもつながる大阪的価値観を世界へ」</a:t>
            </a:r>
            <a:endParaRPr lang="en-US" altLang="ja-JP" sz="1400" spc="-1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 name="正方形/長方形 6"/>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C8692C38-0430-4F61-A0D4-4C5C3C1314F7}" type="slidenum">
              <a:rPr kumimoji="1" lang="ja-JP" altLang="en-US" sz="1800" b="0" i="0" u="none" strike="noStrike" kern="1200" cap="none" spc="0" normalizeH="0" baseline="0" noProof="0" smtClean="0">
                <a:ln>
                  <a:noFill/>
                </a:ln>
                <a:solidFill>
                  <a:prstClr val="black"/>
                </a:solidFill>
                <a:effectLst/>
                <a:uLnTx/>
                <a:uFillTx/>
                <a:latin typeface="Meiryo UI"/>
                <a:ea typeface="Meiryo UI"/>
                <a:cs typeface="+mn-cs"/>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23" name="図 22"/>
          <p:cNvPicPr>
            <a:picLocks noChangeAspect="1"/>
          </p:cNvPicPr>
          <p:nvPr/>
        </p:nvPicPr>
        <p:blipFill>
          <a:blip r:embed="rId3"/>
          <a:stretch>
            <a:fillRect/>
          </a:stretch>
        </p:blipFill>
        <p:spPr>
          <a:xfrm>
            <a:off x="333294" y="5383267"/>
            <a:ext cx="1350338" cy="998061"/>
          </a:xfrm>
          <a:prstGeom prst="rect">
            <a:avLst/>
          </a:prstGeom>
        </p:spPr>
      </p:pic>
      <p:pic>
        <p:nvPicPr>
          <p:cNvPr id="30" name="図 29"/>
          <p:cNvPicPr>
            <a:picLocks noChangeAspect="1"/>
          </p:cNvPicPr>
          <p:nvPr/>
        </p:nvPicPr>
        <p:blipFill>
          <a:blip r:embed="rId4"/>
          <a:stretch>
            <a:fillRect/>
          </a:stretch>
        </p:blipFill>
        <p:spPr>
          <a:xfrm>
            <a:off x="1844544" y="5384128"/>
            <a:ext cx="1259877" cy="997200"/>
          </a:xfrm>
          <a:prstGeom prst="rect">
            <a:avLst/>
          </a:prstGeom>
        </p:spPr>
      </p:pic>
      <p:pic>
        <p:nvPicPr>
          <p:cNvPr id="31" name="図 30"/>
          <p:cNvPicPr>
            <a:picLocks noChangeAspect="1"/>
          </p:cNvPicPr>
          <p:nvPr/>
        </p:nvPicPr>
        <p:blipFill>
          <a:blip r:embed="rId5"/>
          <a:stretch>
            <a:fillRect/>
          </a:stretch>
        </p:blipFill>
        <p:spPr>
          <a:xfrm>
            <a:off x="3291910" y="5370010"/>
            <a:ext cx="1280278" cy="997200"/>
          </a:xfrm>
          <a:prstGeom prst="rect">
            <a:avLst/>
          </a:prstGeom>
        </p:spPr>
      </p:pic>
      <p:pic>
        <p:nvPicPr>
          <p:cNvPr id="32" name="図 31"/>
          <p:cNvPicPr>
            <a:picLocks noChangeAspect="1"/>
          </p:cNvPicPr>
          <p:nvPr/>
        </p:nvPicPr>
        <p:blipFill>
          <a:blip r:embed="rId6"/>
          <a:stretch>
            <a:fillRect/>
          </a:stretch>
        </p:blipFill>
        <p:spPr>
          <a:xfrm>
            <a:off x="4714691" y="5384128"/>
            <a:ext cx="1309164" cy="997200"/>
          </a:xfrm>
          <a:prstGeom prst="rect">
            <a:avLst/>
          </a:prstGeom>
        </p:spPr>
      </p:pic>
      <p:pic>
        <p:nvPicPr>
          <p:cNvPr id="33" name="図 32"/>
          <p:cNvPicPr>
            <a:picLocks noChangeAspect="1"/>
          </p:cNvPicPr>
          <p:nvPr/>
        </p:nvPicPr>
        <p:blipFill>
          <a:blip r:embed="rId7"/>
          <a:stretch>
            <a:fillRect/>
          </a:stretch>
        </p:blipFill>
        <p:spPr>
          <a:xfrm>
            <a:off x="6231779" y="5384128"/>
            <a:ext cx="1309928" cy="997200"/>
          </a:xfrm>
          <a:prstGeom prst="rect">
            <a:avLst/>
          </a:prstGeom>
        </p:spPr>
      </p:pic>
      <p:pic>
        <p:nvPicPr>
          <p:cNvPr id="34" name="図 33"/>
          <p:cNvPicPr>
            <a:picLocks noChangeAspect="1"/>
          </p:cNvPicPr>
          <p:nvPr/>
        </p:nvPicPr>
        <p:blipFill>
          <a:blip r:embed="rId8"/>
          <a:stretch>
            <a:fillRect/>
          </a:stretch>
        </p:blipFill>
        <p:spPr>
          <a:xfrm>
            <a:off x="7658710" y="5375271"/>
            <a:ext cx="1097854" cy="997200"/>
          </a:xfrm>
          <a:prstGeom prst="rect">
            <a:avLst/>
          </a:prstGeom>
        </p:spPr>
      </p:pic>
    </p:spTree>
    <p:extLst>
      <p:ext uri="{BB962C8B-B14F-4D97-AF65-F5344CB8AC3E}">
        <p14:creationId xmlns:p14="http://schemas.microsoft.com/office/powerpoint/2010/main" val="2621936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0" y="360832"/>
            <a:ext cx="9144000" cy="8500"/>
          </a:xfrm>
          <a:prstGeom prst="line">
            <a:avLst/>
          </a:prstGeom>
        </p:spPr>
        <p:style>
          <a:lnRef idx="3">
            <a:schemeClr val="accent1"/>
          </a:lnRef>
          <a:fillRef idx="0">
            <a:schemeClr val="accent1"/>
          </a:fillRef>
          <a:effectRef idx="2">
            <a:schemeClr val="accent1"/>
          </a:effectRef>
          <a:fontRef idx="minor">
            <a:schemeClr val="tx1"/>
          </a:fontRef>
        </p:style>
      </p:cxnSp>
      <p:sp>
        <p:nvSpPr>
          <p:cNvPr id="8" name="正方形/長方形 7"/>
          <p:cNvSpPr/>
          <p:nvPr/>
        </p:nvSpPr>
        <p:spPr>
          <a:xfrm>
            <a:off x="0" y="0"/>
            <a:ext cx="9144000"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42" name="角丸四角形 41"/>
          <p:cNvSpPr/>
          <p:nvPr/>
        </p:nvSpPr>
        <p:spPr>
          <a:xfrm>
            <a:off x="196403" y="548680"/>
            <a:ext cx="8694000" cy="6256800"/>
          </a:xfrm>
          <a:prstGeom prst="roundRect">
            <a:avLst>
              <a:gd name="adj" fmla="val 7547"/>
            </a:avLst>
          </a:prstGeom>
          <a:solidFill>
            <a:schemeClr val="accent1">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35000" indent="-342900" algn="just"/>
            <a:r>
              <a:rPr lang="ja-JP" altLang="en-US" b="1" dirty="0">
                <a:ln w="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b="1" u="sng" dirty="0">
                <a:ln w="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b="1" u="sng" dirty="0">
                <a:ln w="0"/>
                <a:solidFill>
                  <a:schemeClr val="tx1"/>
                </a:solidFill>
                <a:latin typeface="Meiryo UI" panose="020B0604030504040204" pitchFamily="50" charset="-128"/>
                <a:ea typeface="Meiryo UI" panose="020B0604030504040204" pitchFamily="50" charset="-128"/>
                <a:cs typeface="Meiryo UI" panose="020B0604030504040204" pitchFamily="50" charset="-128"/>
              </a:rPr>
              <a:t>の推進</a:t>
            </a:r>
            <a:endParaRPr lang="en-US" altLang="ja-JP" b="1" u="sng" dirty="0">
              <a:ln w="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98835" indent="-198835">
              <a:spcBef>
                <a:spcPts val="450"/>
              </a:spcBef>
            </a:pPr>
            <a:endParaRPr lang="en-US" altLang="ja-JP" sz="1100" dirty="0">
              <a:solidFill>
                <a:schemeClr val="tx1"/>
              </a:solidFill>
              <a:latin typeface="Meiryo UI" panose="020B0604030504040204" pitchFamily="50" charset="-128"/>
              <a:ea typeface="Meiryo UI" panose="020B0604030504040204" pitchFamily="50" charset="-128"/>
            </a:endParaRPr>
          </a:p>
          <a:p>
            <a:pPr marL="135000" indent="-324000" algn="just"/>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ustainable </a:t>
            </a:r>
            <a:r>
              <a:rPr lang="en-US" altLang="ja-JP" sz="14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D</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evelopment </a:t>
            </a:r>
            <a:r>
              <a:rPr lang="en-US" altLang="ja-JP" sz="14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G</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oal</a:t>
            </a:r>
            <a:r>
              <a:rPr lang="en-US" altLang="ja-JP" sz="14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a:t>
            </a:r>
            <a:r>
              <a:rPr lang="en-US" altLang="ja-JP" sz="1400" dirty="0">
                <a:solidFill>
                  <a:schemeClr val="tx1"/>
                </a:solidFill>
                <a:latin typeface="Meiryo UI" panose="020B0604030504040204" pitchFamily="50" charset="-128"/>
                <a:ea typeface="Meiryo UI" panose="020B0604030504040204" pitchFamily="50" charset="-128"/>
              </a:rPr>
              <a:t>2015</a:t>
            </a:r>
            <a:r>
              <a:rPr lang="ja-JP" altLang="en-US" sz="1400" dirty="0">
                <a:solidFill>
                  <a:schemeClr val="tx1"/>
                </a:solidFill>
                <a:latin typeface="Meiryo UI" panose="020B0604030504040204" pitchFamily="50" charset="-128"/>
                <a:ea typeface="Meiryo UI" panose="020B0604030504040204" pitchFamily="50" charset="-128"/>
              </a:rPr>
              <a:t>年</a:t>
            </a:r>
            <a:r>
              <a:rPr lang="en-US" altLang="ja-JP" sz="1400" dirty="0">
                <a:solidFill>
                  <a:schemeClr val="tx1"/>
                </a:solidFill>
                <a:latin typeface="Meiryo UI" panose="020B0604030504040204" pitchFamily="50" charset="-128"/>
                <a:ea typeface="Meiryo UI" panose="020B0604030504040204" pitchFamily="50" charset="-128"/>
              </a:rPr>
              <a:t>9</a:t>
            </a:r>
            <a:r>
              <a:rPr lang="ja-JP" altLang="en-US" sz="1400" dirty="0">
                <a:solidFill>
                  <a:schemeClr val="tx1"/>
                </a:solidFill>
                <a:latin typeface="Meiryo UI" panose="020B0604030504040204" pitchFamily="50" charset="-128"/>
                <a:ea typeface="Meiryo UI" panose="020B0604030504040204" pitchFamily="50" charset="-128"/>
              </a:rPr>
              <a:t>月の国連サミットで採択された「我々の社会を変 </a:t>
            </a:r>
            <a:endParaRPr lang="en-US" altLang="ja-JP" sz="1400" dirty="0">
              <a:solidFill>
                <a:schemeClr val="tx1"/>
              </a:solidFill>
              <a:latin typeface="Meiryo UI" panose="020B0604030504040204" pitchFamily="50" charset="-128"/>
              <a:ea typeface="Meiryo UI" panose="020B0604030504040204" pitchFamily="50" charset="-128"/>
            </a:endParaRPr>
          </a:p>
          <a:p>
            <a:pPr marL="135000" indent="-324000" algn="just"/>
            <a:r>
              <a:rPr lang="en-US" altLang="ja-JP" sz="1400" dirty="0">
                <a:solidFill>
                  <a:schemeClr val="tx1"/>
                </a:solidFill>
                <a:latin typeface="Meiryo UI" panose="020B0604030504040204" pitchFamily="50" charset="-128"/>
                <a:ea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rPr>
              <a:t>革する：持続可能な開発のための</a:t>
            </a:r>
            <a:r>
              <a:rPr lang="en-US" altLang="ja-JP" sz="1400" dirty="0">
                <a:solidFill>
                  <a:schemeClr val="tx1"/>
                </a:solidFill>
                <a:latin typeface="Meiryo UI" panose="020B0604030504040204" pitchFamily="50" charset="-128"/>
                <a:ea typeface="Meiryo UI" panose="020B0604030504040204" pitchFamily="50" charset="-128"/>
              </a:rPr>
              <a:t>2030</a:t>
            </a:r>
            <a:r>
              <a:rPr lang="ja-JP" altLang="en-US" sz="1400" dirty="0">
                <a:solidFill>
                  <a:schemeClr val="tx1"/>
                </a:solidFill>
                <a:latin typeface="Meiryo UI" panose="020B0604030504040204" pitchFamily="50" charset="-128"/>
                <a:ea typeface="Meiryo UI" panose="020B0604030504040204" pitchFamily="50" charset="-128"/>
              </a:rPr>
              <a:t>アジェンダ」で設定された国際目標で、</a:t>
            </a:r>
            <a:r>
              <a:rPr lang="en-US" altLang="ja-JP" sz="1400" dirty="0">
                <a:solidFill>
                  <a:schemeClr val="tx1"/>
                </a:solidFill>
                <a:latin typeface="Meiryo UI" panose="020B0604030504040204" pitchFamily="50" charset="-128"/>
                <a:ea typeface="Meiryo UI" panose="020B0604030504040204" pitchFamily="50" charset="-128"/>
              </a:rPr>
              <a:t>2030</a:t>
            </a:r>
            <a:r>
              <a:rPr lang="ja-JP" altLang="en-US" sz="1400" dirty="0">
                <a:solidFill>
                  <a:schemeClr val="tx1"/>
                </a:solidFill>
                <a:latin typeface="Meiryo UI" panose="020B0604030504040204" pitchFamily="50" charset="-128"/>
                <a:ea typeface="Meiryo UI" panose="020B0604030504040204" pitchFamily="50" charset="-128"/>
              </a:rPr>
              <a:t>年までに達成すべき</a:t>
            </a:r>
            <a:r>
              <a:rPr lang="en-US" altLang="ja-JP" sz="1400" dirty="0">
                <a:solidFill>
                  <a:schemeClr val="tx1"/>
                </a:solidFill>
                <a:latin typeface="Meiryo UI" panose="020B0604030504040204" pitchFamily="50" charset="-128"/>
                <a:ea typeface="Meiryo UI" panose="020B0604030504040204" pitchFamily="50" charset="-128"/>
              </a:rPr>
              <a:t>17</a:t>
            </a:r>
            <a:r>
              <a:rPr lang="ja-JP" altLang="en-US" sz="1400" dirty="0">
                <a:solidFill>
                  <a:schemeClr val="tx1"/>
                </a:solidFill>
                <a:latin typeface="Meiryo UI" panose="020B0604030504040204" pitchFamily="50" charset="-128"/>
                <a:ea typeface="Meiryo UI" panose="020B0604030504040204" pitchFamily="50" charset="-128"/>
              </a:rPr>
              <a:t>のゴー</a:t>
            </a:r>
            <a:endParaRPr lang="en-US" altLang="ja-JP" sz="1400" dirty="0">
              <a:solidFill>
                <a:schemeClr val="tx1"/>
              </a:solidFill>
              <a:latin typeface="Meiryo UI" panose="020B0604030504040204" pitchFamily="50" charset="-128"/>
              <a:ea typeface="Meiryo UI" panose="020B0604030504040204" pitchFamily="50" charset="-128"/>
            </a:endParaRPr>
          </a:p>
          <a:p>
            <a:pPr marL="135000" indent="-324000" algn="just"/>
            <a:r>
              <a:rPr lang="en-US" altLang="ja-JP" sz="1400" dirty="0">
                <a:solidFill>
                  <a:schemeClr val="tx1"/>
                </a:solidFill>
                <a:latin typeface="Meiryo UI" panose="020B0604030504040204" pitchFamily="50" charset="-128"/>
                <a:ea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rPr>
              <a:t>ルと</a:t>
            </a:r>
            <a:r>
              <a:rPr lang="en-US" altLang="ja-JP" sz="1400" dirty="0">
                <a:solidFill>
                  <a:schemeClr val="tx1"/>
                </a:solidFill>
                <a:latin typeface="Meiryo UI" panose="020B0604030504040204" pitchFamily="50" charset="-128"/>
                <a:ea typeface="Meiryo UI" panose="020B0604030504040204" pitchFamily="50" charset="-128"/>
              </a:rPr>
              <a:t>169</a:t>
            </a:r>
            <a:r>
              <a:rPr lang="ja-JP" altLang="en-US" sz="1400" dirty="0">
                <a:solidFill>
                  <a:schemeClr val="tx1"/>
                </a:solidFill>
                <a:latin typeface="Meiryo UI" panose="020B0604030504040204" pitchFamily="50" charset="-128"/>
                <a:ea typeface="Meiryo UI" panose="020B0604030504040204" pitchFamily="50" charset="-128"/>
              </a:rPr>
              <a:t>のターゲットで構成されています。</a:t>
            </a:r>
            <a:endParaRPr lang="en-US" altLang="ja-JP" sz="1400" dirty="0">
              <a:solidFill>
                <a:schemeClr val="tx1"/>
              </a:solidFill>
              <a:latin typeface="Meiryo UI" panose="020B0604030504040204" pitchFamily="50" charset="-128"/>
              <a:ea typeface="Meiryo UI" panose="020B0604030504040204" pitchFamily="50" charset="-128"/>
            </a:endParaRPr>
          </a:p>
          <a:p>
            <a:pPr marL="135000" indent="-324000" algn="just"/>
            <a:endParaRPr lang="en-US" altLang="ja-JP" sz="1400" b="1" u="sng" dirty="0">
              <a:ln w="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74638" indent="-463550" algn="just"/>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は、かけがえのない地球を守り、持続可能な経済・社会・環境をどう実現していくのか、私たち一人一人が考え、それぞれが</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17</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のゴールのうち身近なもの、強みを活かせるものなどから、まずは行動を始め、更に周りといっしょになって活動を広げていくことをめざす目標です。</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35000" indent="-324000" algn="just"/>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16000" indent="-324000" algn="just"/>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また、</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の取組みは、大阪が未来に向かって持続的に成長し、府民一人ひとりが「豊かさ」や「安全・安心」を実 </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16000" indent="-324000" algn="just"/>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感できる社会へと発展するための基盤づくりにつながるものです。また、</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の基本理念である「誰一人取り</a:t>
            </a:r>
            <a:r>
              <a:rPr lang="ja-JP" altLang="en-US" sz="14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残さな</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16000" indent="-324000" algn="just"/>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い」社会を実現するためには、府民や企業、市町村など、あらゆるステークホルダーの自律的取組みの拡大を図っていくことが必要です。</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16000" indent="-324000" algn="just"/>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16000" indent="-324000" algn="just"/>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大阪府では、こうした観点から、</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Osaka SDGs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ビジョンに基づき、世界の先頭に立って</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に貢献する「</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先進都市」をめざすこととしており、本総合戦略では、</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の理念を踏まえ、「人口減少、超高齢社会」の中においても、真に持続可能な発展を実現できるよう、取組みを推進します。</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16000" indent="-342900" algn="just"/>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a:solidFill>
                <a:schemeClr val="tx1"/>
              </a:solidFill>
              <a:latin typeface="Meiryo UI" panose="020B0604030504040204" pitchFamily="50" charset="-128"/>
              <a:ea typeface="Meiryo UI" panose="020B0604030504040204" pitchFamily="50" charset="-128"/>
            </a:endParaRPr>
          </a:p>
          <a:p>
            <a:pPr marL="216000" indent="-342900" algn="just"/>
            <a:endParaRPr lang="en-US" altLang="ja-JP" sz="1600" dirty="0">
              <a:solidFill>
                <a:schemeClr val="tx1"/>
              </a:solidFill>
              <a:latin typeface="Meiryo UI" panose="020B0604030504040204" pitchFamily="50" charset="-128"/>
              <a:ea typeface="Meiryo UI" panose="020B0604030504040204" pitchFamily="50" charset="-128"/>
            </a:endParaRPr>
          </a:p>
          <a:p>
            <a:pPr marL="216000" indent="-342900" algn="just"/>
            <a:endParaRPr lang="en-US" altLang="ja-JP" sz="1600" dirty="0">
              <a:solidFill>
                <a:schemeClr val="tx1"/>
              </a:solidFill>
              <a:latin typeface="Meiryo UI" panose="020B0604030504040204" pitchFamily="50" charset="-128"/>
              <a:ea typeface="Meiryo UI" panose="020B0604030504040204" pitchFamily="50" charset="-128"/>
            </a:endParaRPr>
          </a:p>
          <a:p>
            <a:pPr marL="216000" indent="-342900" algn="just"/>
            <a:endParaRPr lang="ja-JP" altLang="en-US" sz="1600" dirty="0">
              <a:solidFill>
                <a:schemeClr val="tx1"/>
              </a:solidFill>
              <a:latin typeface="Meiryo UI" panose="020B0604030504040204" pitchFamily="50" charset="-128"/>
              <a:ea typeface="Meiryo UI" panose="020B0604030504040204" pitchFamily="50" charset="-128"/>
            </a:endParaRPr>
          </a:p>
        </p:txBody>
      </p:sp>
      <p:sp>
        <p:nvSpPr>
          <p:cNvPr id="6" name="正方形/長方形 5"/>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24</a:t>
            </a:fld>
            <a:endParaRPr lang="ja-JP" altLang="en-US" dirty="0">
              <a:solidFill>
                <a:prstClr val="black"/>
              </a:solidFill>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2957" y="5561717"/>
            <a:ext cx="1949650" cy="504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グループ化 8"/>
          <p:cNvGrpSpPr>
            <a:grpSpLocks noChangeAspect="1"/>
          </p:cNvGrpSpPr>
          <p:nvPr/>
        </p:nvGrpSpPr>
        <p:grpSpPr>
          <a:xfrm>
            <a:off x="3073753" y="5157192"/>
            <a:ext cx="5105724" cy="1228961"/>
            <a:chOff x="2320063" y="5445224"/>
            <a:chExt cx="5420289" cy="1304678"/>
          </a:xfrm>
        </p:grpSpPr>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20063" y="5445228"/>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2220" y="5445228"/>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24376" y="5445225"/>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20063" y="6097561"/>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26532" y="5445225"/>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29571" y="5445230"/>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31726" y="5445224"/>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33883" y="5445224"/>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9"/>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536040" y="5445224"/>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138196" y="5445224"/>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922219" y="6097565"/>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525258" y="6097566"/>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4"/>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127415" y="6097566"/>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5"/>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729571" y="6095750"/>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6"/>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331725" y="6097564"/>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7"/>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933883" y="6095750"/>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8"/>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536040" y="6097239"/>
              <a:ext cx="602156" cy="652336"/>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図 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618698" y="5769965"/>
            <a:ext cx="554348" cy="6144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5945255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角丸四角形 41"/>
          <p:cNvSpPr/>
          <p:nvPr/>
        </p:nvSpPr>
        <p:spPr>
          <a:xfrm>
            <a:off x="196403" y="548680"/>
            <a:ext cx="8694000" cy="6256800"/>
          </a:xfrm>
          <a:prstGeom prst="roundRect">
            <a:avLst>
              <a:gd name="adj" fmla="val 7097"/>
            </a:avLst>
          </a:prstGeom>
          <a:solidFill>
            <a:schemeClr val="accent1">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35000" indent="-342900" algn="just">
              <a:lnSpc>
                <a:spcPts val="1350"/>
              </a:lnSpc>
            </a:pPr>
            <a:r>
              <a:rPr lang="ja-JP" altLang="en-US" b="1" dirty="0">
                <a:ln w="0"/>
                <a:solidFill>
                  <a:schemeClr val="tx1"/>
                </a:solidFill>
                <a:latin typeface="Meiryo UI" panose="020B0604030504040204" pitchFamily="50" charset="-128"/>
                <a:ea typeface="Meiryo UI" panose="020B0604030504040204" pitchFamily="50" charset="-128"/>
                <a:cs typeface="Meiryo UI" panose="020B0604030504040204" pitchFamily="50" charset="-128"/>
              </a:rPr>
              <a:t>（参考）</a:t>
            </a:r>
            <a:r>
              <a:rPr lang="en-US" altLang="ja-JP" b="1" dirty="0">
                <a:ln w="0"/>
                <a:solidFill>
                  <a:schemeClr val="tx1"/>
                </a:solidFill>
                <a:latin typeface="Meiryo UI" panose="020B0604030504040204" pitchFamily="50" charset="-128"/>
                <a:ea typeface="Meiryo UI" panose="020B0604030504040204" pitchFamily="50" charset="-128"/>
                <a:cs typeface="Meiryo UI" panose="020B0604030504040204" pitchFamily="50" charset="-128"/>
              </a:rPr>
              <a:t>Osaka SDGs </a:t>
            </a:r>
            <a:r>
              <a:rPr lang="ja-JP" altLang="en-US" b="1" dirty="0">
                <a:ln w="0"/>
                <a:solidFill>
                  <a:schemeClr val="tx1"/>
                </a:solidFill>
                <a:latin typeface="Meiryo UI" panose="020B0604030504040204" pitchFamily="50" charset="-128"/>
                <a:ea typeface="Meiryo UI" panose="020B0604030504040204" pitchFamily="50" charset="-128"/>
                <a:cs typeface="Meiryo UI" panose="020B0604030504040204" pitchFamily="50" charset="-128"/>
              </a:rPr>
              <a:t>ビジョン</a:t>
            </a:r>
            <a:endParaRPr lang="en-US" altLang="ja-JP" b="1" u="sng" dirty="0">
              <a:ln w="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16000" indent="-324000" algn="just">
              <a:spcBef>
                <a:spcPts val="600"/>
              </a:spcBef>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年大阪・関西万博の開催都市として、世界の先頭に立って</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の達成に貢献する「</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先進都市」を実現するため、大阪がめざす</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先進都市の姿を明確にし、府民や企業、市町村など、様々なステークホルダーと共有することで、オール大阪で</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の新たな取組みの創出を図っていくことを目的に「</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Osaka SDGs</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ビジョン」を策定しました。</a:t>
            </a:r>
          </a:p>
          <a:p>
            <a:pPr marL="216000" indent="-324000" algn="just">
              <a:spcBef>
                <a:spcPts val="600"/>
              </a:spcBef>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年大阪・関西万博の開催に向け、</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先進都市としての基盤を整えながら、万博のレガシーとして「</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先進都市」を実現し、</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2030</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の達成に貢献していきます。</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16000" indent="-324000" algn="just">
              <a:spcBef>
                <a:spcPts val="600"/>
              </a:spcBef>
            </a:pP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年の大阪・関西万博に向けて取り組む「重点ゴール」</a:t>
            </a:r>
            <a:endPar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15900" indent="-323850" algn="just"/>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先進都市として、国際社会全体の課題であるジェンダーや人権、気候変動に取り組むことはもとより、 万博のテーマである“いのち”や暮らし、次世代に関わる課題を有するゴール３を「府民の豊かさ</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〔well-being〕</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」をめざす重点ゴールとして位置づけ、関連する横断的な課題であるゴール１、４、</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に取り組む。また、他のゴールを集約しながら様々な課題解決にバランスよく貢献できるゴール</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を「大阪の豊かさ</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〔well-being〕 </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」をめざす、もう一方の重点ゴールとして取組みを広げていく。重点ゴール等の推進にあたっては、産業や雇用、イノベーションといった都市としての強みを活かしていく。</a:t>
            </a:r>
          </a:p>
          <a:p>
            <a:pPr marL="216000" indent="-324000" algn="just"/>
            <a:endParaRPr lang="en-US" altLang="ja-JP" sz="1200" dirty="0">
              <a:solidFill>
                <a:schemeClr val="tx1"/>
              </a:solidFill>
              <a:latin typeface="Meiryo UI" panose="020B0604030504040204" pitchFamily="50" charset="-128"/>
              <a:ea typeface="Meiryo UI" panose="020B0604030504040204" pitchFamily="50" charset="-128"/>
            </a:endParaRPr>
          </a:p>
          <a:p>
            <a:pPr marL="216000" indent="-342900" algn="just"/>
            <a:endParaRPr lang="en-US" altLang="ja-JP" sz="1200" dirty="0">
              <a:solidFill>
                <a:schemeClr val="tx1"/>
              </a:solidFill>
              <a:latin typeface="Meiryo UI" panose="020B0604030504040204" pitchFamily="50" charset="-128"/>
              <a:ea typeface="Meiryo UI" panose="020B0604030504040204" pitchFamily="50" charset="-128"/>
            </a:endParaRPr>
          </a:p>
          <a:p>
            <a:pPr marL="216000" indent="-342900" algn="just"/>
            <a:endParaRPr lang="en-US" altLang="ja-JP" sz="1200" dirty="0">
              <a:solidFill>
                <a:schemeClr val="tx1"/>
              </a:solidFill>
              <a:latin typeface="Meiryo UI" panose="020B0604030504040204" pitchFamily="50" charset="-128"/>
              <a:ea typeface="Meiryo UI" panose="020B0604030504040204" pitchFamily="50" charset="-128"/>
            </a:endParaRPr>
          </a:p>
          <a:p>
            <a:pPr marL="216000" indent="-342900" algn="just"/>
            <a:endParaRPr lang="ja-JP" altLang="en-US" sz="1200" dirty="0">
              <a:solidFill>
                <a:schemeClr val="tx1"/>
              </a:solidFill>
              <a:latin typeface="Meiryo UI" panose="020B0604030504040204" pitchFamily="50" charset="-128"/>
              <a:ea typeface="Meiryo UI" panose="020B0604030504040204" pitchFamily="50" charset="-128"/>
            </a:endParaRPr>
          </a:p>
        </p:txBody>
      </p:sp>
      <p:sp>
        <p:nvSpPr>
          <p:cNvPr id="150" name="角丸四角形 149"/>
          <p:cNvSpPr/>
          <p:nvPr/>
        </p:nvSpPr>
        <p:spPr>
          <a:xfrm>
            <a:off x="793270" y="3968390"/>
            <a:ext cx="6284490" cy="2667062"/>
          </a:xfrm>
          <a:prstGeom prst="roundRect">
            <a:avLst>
              <a:gd name="adj" fmla="val 0"/>
            </a:avLst>
          </a:prstGeom>
          <a:solidFill>
            <a:schemeClr val="bg1"/>
          </a:solidFill>
          <a:ln>
            <a:solidFill>
              <a:schemeClr val="accent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rIns="0" bIns="36000" rtlCol="0" anchor="b"/>
          <a:lstStyle/>
          <a:p>
            <a:pPr algn="ctr"/>
            <a:endParaRPr kumimoji="1" lang="en-US" altLang="ja-JP" sz="1400" b="1" dirty="0">
              <a:solidFill>
                <a:schemeClr val="tx1"/>
              </a:solidFill>
              <a:latin typeface="UD デジタル 教科書体 NK-B" panose="02020700000000000000" pitchFamily="18" charset="-128"/>
              <a:ea typeface="UD デジタル 教科書体 NK-B" panose="02020700000000000000" pitchFamily="18" charset="-128"/>
            </a:endParaRPr>
          </a:p>
        </p:txBody>
      </p:sp>
      <p:cxnSp>
        <p:nvCxnSpPr>
          <p:cNvPr id="3" name="直線コネクタ 2"/>
          <p:cNvCxnSpPr/>
          <p:nvPr/>
        </p:nvCxnSpPr>
        <p:spPr>
          <a:xfrm>
            <a:off x="0" y="360832"/>
            <a:ext cx="9144000" cy="8500"/>
          </a:xfrm>
          <a:prstGeom prst="line">
            <a:avLst/>
          </a:prstGeom>
        </p:spPr>
        <p:style>
          <a:lnRef idx="3">
            <a:schemeClr val="accent1"/>
          </a:lnRef>
          <a:fillRef idx="0">
            <a:schemeClr val="accent1"/>
          </a:fillRef>
          <a:effectRef idx="2">
            <a:schemeClr val="accent1"/>
          </a:effectRef>
          <a:fontRef idx="minor">
            <a:schemeClr val="tx1"/>
          </a:fontRef>
        </p:style>
      </p:cxnSp>
      <p:sp>
        <p:nvSpPr>
          <p:cNvPr id="8" name="正方形/長方形 7"/>
          <p:cNvSpPr/>
          <p:nvPr/>
        </p:nvSpPr>
        <p:spPr>
          <a:xfrm>
            <a:off x="0" y="0"/>
            <a:ext cx="9144000"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123" name="楕円 122"/>
          <p:cNvSpPr>
            <a:spLocks noChangeAspect="1"/>
          </p:cNvSpPr>
          <p:nvPr/>
        </p:nvSpPr>
        <p:spPr>
          <a:xfrm>
            <a:off x="892283" y="3833432"/>
            <a:ext cx="6089152" cy="2705819"/>
          </a:xfrm>
          <a:prstGeom prst="ellipse">
            <a:avLst/>
          </a:prstGeom>
          <a:solidFill>
            <a:schemeClr val="bg1"/>
          </a:solidFill>
          <a:ln w="19050">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ja-JP" altLang="en-US" sz="1400"/>
          </a:p>
        </p:txBody>
      </p:sp>
      <p:sp>
        <p:nvSpPr>
          <p:cNvPr id="124" name="台形 123"/>
          <p:cNvSpPr>
            <a:spLocks/>
          </p:cNvSpPr>
          <p:nvPr/>
        </p:nvSpPr>
        <p:spPr>
          <a:xfrm rot="10800000">
            <a:off x="1136453" y="4307732"/>
            <a:ext cx="5583468" cy="1440000"/>
          </a:xfrm>
          <a:prstGeom prst="trapezoid">
            <a:avLst>
              <a:gd name="adj" fmla="val 0"/>
            </a:avLst>
          </a:prstGeom>
          <a:solidFill>
            <a:schemeClr val="bg1">
              <a:lumMod val="85000"/>
            </a:schemeClr>
          </a:solid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ja-JP" altLang="en-US" sz="1200"/>
          </a:p>
        </p:txBody>
      </p:sp>
      <p:sp>
        <p:nvSpPr>
          <p:cNvPr id="125" name="正方形/長方形 124"/>
          <p:cNvSpPr>
            <a:spLocks/>
          </p:cNvSpPr>
          <p:nvPr/>
        </p:nvSpPr>
        <p:spPr>
          <a:xfrm>
            <a:off x="1876607" y="4098692"/>
            <a:ext cx="4086780" cy="787702"/>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ja-JP" altLang="en-US" sz="1400"/>
          </a:p>
        </p:txBody>
      </p:sp>
      <p:pic>
        <p:nvPicPr>
          <p:cNvPr id="126" name="図 125"/>
          <p:cNvPicPr preferRelativeResize="0">
            <a:picLocks noChangeAspect="1"/>
          </p:cNvPicPr>
          <p:nvPr/>
        </p:nvPicPr>
        <p:blipFill>
          <a:blip r:embed="rId2"/>
          <a:stretch>
            <a:fillRect/>
          </a:stretch>
        </p:blipFill>
        <p:spPr>
          <a:xfrm>
            <a:off x="3554600" y="4140006"/>
            <a:ext cx="576000" cy="576000"/>
          </a:xfrm>
          <a:prstGeom prst="rect">
            <a:avLst/>
          </a:prstGeom>
        </p:spPr>
      </p:pic>
      <p:sp>
        <p:nvSpPr>
          <p:cNvPr id="127" name="正方形/長方形 126"/>
          <p:cNvSpPr>
            <a:spLocks noChangeAspect="1"/>
          </p:cNvSpPr>
          <p:nvPr/>
        </p:nvSpPr>
        <p:spPr>
          <a:xfrm>
            <a:off x="2757088" y="4141939"/>
            <a:ext cx="1098994" cy="246221"/>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200"/>
              </a:lnSpc>
            </a:pPr>
            <a:r>
              <a:rPr kumimoji="1" lang="ja-JP" altLang="en-US" sz="1200" b="1" dirty="0">
                <a:latin typeface="Meiryo UI" panose="020B0604030504040204" pitchFamily="50" charset="-128"/>
                <a:ea typeface="Meiryo UI" panose="020B0604030504040204" pitchFamily="50" charset="-128"/>
              </a:rPr>
              <a:t>ゴール３</a:t>
            </a:r>
            <a:endParaRPr lang="ja-JP" altLang="en-US" sz="1200" dirty="0">
              <a:latin typeface="Meiryo UI" panose="020B0604030504040204" pitchFamily="50" charset="-128"/>
              <a:ea typeface="Meiryo UI" panose="020B0604030504040204" pitchFamily="50" charset="-128"/>
            </a:endParaRPr>
          </a:p>
        </p:txBody>
      </p:sp>
      <p:pic>
        <p:nvPicPr>
          <p:cNvPr id="128" name="図 127"/>
          <p:cNvPicPr preferRelativeResize="0">
            <a:picLocks/>
          </p:cNvPicPr>
          <p:nvPr/>
        </p:nvPicPr>
        <p:blipFill>
          <a:blip r:embed="rId3" cstate="email">
            <a:extLst>
              <a:ext uri="{28A0092B-C50C-407E-A947-70E740481C1C}">
                <a14:useLocalDpi xmlns:a14="http://schemas.microsoft.com/office/drawing/2010/main"/>
              </a:ext>
            </a:extLst>
          </a:blip>
          <a:stretch>
            <a:fillRect/>
          </a:stretch>
        </p:blipFill>
        <p:spPr>
          <a:xfrm>
            <a:off x="3571888" y="5769535"/>
            <a:ext cx="576000" cy="576000"/>
          </a:xfrm>
          <a:prstGeom prst="rect">
            <a:avLst/>
          </a:prstGeom>
        </p:spPr>
      </p:pic>
      <p:pic>
        <p:nvPicPr>
          <p:cNvPr id="129" name="図 128"/>
          <p:cNvPicPr preferRelativeResize="0">
            <a:picLocks noChangeAspect="1"/>
          </p:cNvPicPr>
          <p:nvPr/>
        </p:nvPicPr>
        <p:blipFill>
          <a:blip r:embed="rId4"/>
          <a:stretch>
            <a:fillRect/>
          </a:stretch>
        </p:blipFill>
        <p:spPr>
          <a:xfrm>
            <a:off x="5719563" y="4923481"/>
            <a:ext cx="576000" cy="576000"/>
          </a:xfrm>
          <a:prstGeom prst="rect">
            <a:avLst/>
          </a:prstGeom>
        </p:spPr>
      </p:pic>
      <p:pic>
        <p:nvPicPr>
          <p:cNvPr id="130" name="図 129"/>
          <p:cNvPicPr preferRelativeResize="0">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748214" y="4953161"/>
            <a:ext cx="576000" cy="576000"/>
          </a:xfrm>
          <a:prstGeom prst="rect">
            <a:avLst/>
          </a:prstGeom>
        </p:spPr>
      </p:pic>
      <p:pic>
        <p:nvPicPr>
          <p:cNvPr id="131" name="図 130"/>
          <p:cNvPicPr preferRelativeResize="0">
            <a:picLocks noChangeAspect="1"/>
          </p:cNvPicPr>
          <p:nvPr/>
        </p:nvPicPr>
        <p:blipFill>
          <a:blip r:embed="rId6"/>
          <a:stretch>
            <a:fillRect/>
          </a:stretch>
        </p:blipFill>
        <p:spPr>
          <a:xfrm>
            <a:off x="2054880" y="4961075"/>
            <a:ext cx="576000" cy="576000"/>
          </a:xfrm>
          <a:prstGeom prst="rect">
            <a:avLst/>
          </a:prstGeom>
        </p:spPr>
      </p:pic>
      <p:sp>
        <p:nvSpPr>
          <p:cNvPr id="132" name="正方形/長方形 131"/>
          <p:cNvSpPr>
            <a:spLocks noChangeAspect="1"/>
          </p:cNvSpPr>
          <p:nvPr/>
        </p:nvSpPr>
        <p:spPr>
          <a:xfrm>
            <a:off x="1333102" y="4953979"/>
            <a:ext cx="808700" cy="246221"/>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200"/>
              </a:lnSpc>
            </a:pPr>
            <a:r>
              <a:rPr kumimoji="1" lang="ja-JP" altLang="en-US" sz="1400" b="1" dirty="0">
                <a:latin typeface="Meiryo UI" panose="020B0604030504040204" pitchFamily="50" charset="-128"/>
                <a:ea typeface="Meiryo UI" panose="020B0604030504040204" pitchFamily="50" charset="-128"/>
              </a:rPr>
              <a:t>ゴール１</a:t>
            </a:r>
            <a:endParaRPr lang="ja-JP" altLang="en-US" sz="1400" dirty="0">
              <a:latin typeface="Meiryo UI" panose="020B0604030504040204" pitchFamily="50" charset="-128"/>
              <a:ea typeface="Meiryo UI" panose="020B0604030504040204" pitchFamily="50" charset="-128"/>
            </a:endParaRPr>
          </a:p>
        </p:txBody>
      </p:sp>
      <p:sp>
        <p:nvSpPr>
          <p:cNvPr id="133" name="正方形/長方形 132"/>
          <p:cNvSpPr>
            <a:spLocks noChangeAspect="1"/>
          </p:cNvSpPr>
          <p:nvPr/>
        </p:nvSpPr>
        <p:spPr>
          <a:xfrm>
            <a:off x="2979493" y="4966837"/>
            <a:ext cx="831265" cy="246221"/>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200"/>
              </a:lnSpc>
            </a:pPr>
            <a:r>
              <a:rPr kumimoji="1" lang="ja-JP" altLang="en-US" sz="1400" b="1" dirty="0">
                <a:latin typeface="Meiryo UI" panose="020B0604030504040204" pitchFamily="50" charset="-128"/>
                <a:ea typeface="Meiryo UI" panose="020B0604030504040204" pitchFamily="50" charset="-128"/>
              </a:rPr>
              <a:t>ゴール４</a:t>
            </a:r>
            <a:endParaRPr lang="ja-JP" altLang="en-US" sz="1400" dirty="0">
              <a:latin typeface="Meiryo UI" panose="020B0604030504040204" pitchFamily="50" charset="-128"/>
              <a:ea typeface="Meiryo UI" panose="020B0604030504040204" pitchFamily="50" charset="-128"/>
            </a:endParaRPr>
          </a:p>
        </p:txBody>
      </p:sp>
      <p:sp>
        <p:nvSpPr>
          <p:cNvPr id="134" name="正方形/長方形 133"/>
          <p:cNvSpPr>
            <a:spLocks noChangeAspect="1"/>
          </p:cNvSpPr>
          <p:nvPr/>
        </p:nvSpPr>
        <p:spPr>
          <a:xfrm>
            <a:off x="4885932" y="4947782"/>
            <a:ext cx="885391" cy="246221"/>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200"/>
              </a:lnSpc>
            </a:pPr>
            <a:r>
              <a:rPr kumimoji="1" lang="ja-JP" altLang="en-US" sz="1400" b="1" dirty="0">
                <a:latin typeface="Meiryo UI" panose="020B0604030504040204" pitchFamily="50" charset="-128"/>
                <a:ea typeface="Meiryo UI" panose="020B0604030504040204" pitchFamily="50" charset="-128"/>
              </a:rPr>
              <a:t>ゴール</a:t>
            </a:r>
            <a:r>
              <a:rPr lang="en-US" altLang="ja-JP" sz="1400" b="1" dirty="0">
                <a:latin typeface="Meiryo UI" panose="020B0604030504040204" pitchFamily="50" charset="-128"/>
                <a:ea typeface="Meiryo UI" panose="020B0604030504040204" pitchFamily="50" charset="-128"/>
              </a:rPr>
              <a:t>12</a:t>
            </a:r>
            <a:endParaRPr lang="ja-JP" altLang="en-US" sz="1400" dirty="0">
              <a:latin typeface="Meiryo UI" panose="020B0604030504040204" pitchFamily="50" charset="-128"/>
              <a:ea typeface="Meiryo UI" panose="020B0604030504040204" pitchFamily="50" charset="-128"/>
            </a:endParaRPr>
          </a:p>
        </p:txBody>
      </p:sp>
      <p:sp>
        <p:nvSpPr>
          <p:cNvPr id="135" name="テキスト ボックス 64"/>
          <p:cNvSpPr txBox="1">
            <a:spLocks noChangeAspect="1"/>
          </p:cNvSpPr>
          <p:nvPr/>
        </p:nvSpPr>
        <p:spPr>
          <a:xfrm>
            <a:off x="1489407" y="5177799"/>
            <a:ext cx="793110" cy="220573"/>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000"/>
              </a:lnSpc>
            </a:pPr>
            <a:r>
              <a:rPr lang="ja-JP" altLang="en-US"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貧困</a:t>
            </a:r>
            <a:r>
              <a:rPr lang="ja-JP" altLang="en-US" sz="1200" dirty="0">
                <a:latin typeface="Meiryo UI" panose="020B0604030504040204" pitchFamily="50" charset="-128"/>
                <a:ea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endParaRPr>
          </a:p>
        </p:txBody>
      </p:sp>
      <p:sp>
        <p:nvSpPr>
          <p:cNvPr id="136" name="テキスト ボックス 65"/>
          <p:cNvSpPr txBox="1">
            <a:spLocks noChangeAspect="1"/>
          </p:cNvSpPr>
          <p:nvPr/>
        </p:nvSpPr>
        <p:spPr>
          <a:xfrm>
            <a:off x="2570651" y="4367490"/>
            <a:ext cx="1243832" cy="220573"/>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000"/>
              </a:lnSpc>
            </a:pPr>
            <a:r>
              <a:rPr lang="ja-JP" altLang="en-US"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健康と福祉」</a:t>
            </a:r>
          </a:p>
        </p:txBody>
      </p:sp>
      <p:sp>
        <p:nvSpPr>
          <p:cNvPr id="137" name="正方形/長方形 136"/>
          <p:cNvSpPr>
            <a:spLocks noChangeAspect="1"/>
          </p:cNvSpPr>
          <p:nvPr/>
        </p:nvSpPr>
        <p:spPr>
          <a:xfrm>
            <a:off x="2739494" y="5824863"/>
            <a:ext cx="1050831" cy="246221"/>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200"/>
              </a:lnSpc>
            </a:pPr>
            <a:r>
              <a:rPr kumimoji="1" lang="ja-JP" altLang="en-US" sz="1200" b="1" dirty="0">
                <a:latin typeface="Meiryo UI" panose="020B0604030504040204" pitchFamily="50" charset="-128"/>
                <a:ea typeface="Meiryo UI" panose="020B0604030504040204" pitchFamily="50" charset="-128"/>
              </a:rPr>
              <a:t>ゴール</a:t>
            </a:r>
            <a:r>
              <a:rPr kumimoji="1" lang="en-US" altLang="ja-JP" sz="1200" b="1" dirty="0">
                <a:latin typeface="Meiryo UI" panose="020B0604030504040204" pitchFamily="50" charset="-128"/>
                <a:ea typeface="Meiryo UI" panose="020B0604030504040204" pitchFamily="50" charset="-128"/>
              </a:rPr>
              <a:t>11</a:t>
            </a:r>
            <a:endParaRPr lang="ja-JP" altLang="en-US" sz="1200" dirty="0">
              <a:latin typeface="Meiryo UI" panose="020B0604030504040204" pitchFamily="50" charset="-128"/>
              <a:ea typeface="Meiryo UI" panose="020B0604030504040204" pitchFamily="50" charset="-128"/>
            </a:endParaRPr>
          </a:p>
        </p:txBody>
      </p:sp>
      <p:sp>
        <p:nvSpPr>
          <p:cNvPr id="138" name="正方形/長方形 137"/>
          <p:cNvSpPr>
            <a:spLocks noChangeAspect="1"/>
          </p:cNvSpPr>
          <p:nvPr/>
        </p:nvSpPr>
        <p:spPr>
          <a:xfrm>
            <a:off x="1977155" y="5484239"/>
            <a:ext cx="4392895" cy="35976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nchorCtr="0"/>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nSpc>
                <a:spcPts val="900"/>
              </a:lnSpc>
              <a:spcBef>
                <a:spcPts val="0"/>
              </a:spcBef>
            </a:pPr>
            <a:r>
              <a:rPr lang="ja-JP" altLang="en-US" sz="1200" b="1" dirty="0">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rPr>
              <a:t>（「ゴール３」と関連する横断的な課題としての取組み）</a:t>
            </a:r>
            <a:endParaRPr lang="en-US" altLang="ja-JP" sz="1200" b="1" dirty="0">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sp>
        <p:nvSpPr>
          <p:cNvPr id="139" name="楕円 138"/>
          <p:cNvSpPr>
            <a:spLocks noChangeAspect="1"/>
          </p:cNvSpPr>
          <p:nvPr/>
        </p:nvSpPr>
        <p:spPr>
          <a:xfrm>
            <a:off x="4275424" y="4163548"/>
            <a:ext cx="1117172" cy="504000"/>
          </a:xfrm>
          <a:prstGeom prst="ellipse">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lnSpc>
                <a:spcPts val="1300"/>
              </a:lnSpc>
            </a:pPr>
            <a:r>
              <a:rPr kumimoji="1" lang="ja-JP" altLang="en-US" sz="1200" b="1" dirty="0">
                <a:latin typeface="Meiryo UI" panose="020B0604030504040204" pitchFamily="50" charset="-128"/>
                <a:ea typeface="Meiryo UI" panose="020B0604030504040204" pitchFamily="50" charset="-128"/>
              </a:rPr>
              <a:t>重点</a:t>
            </a:r>
            <a:endParaRPr kumimoji="1" lang="en-US" altLang="ja-JP" sz="1200" b="1" dirty="0">
              <a:latin typeface="Meiryo UI" panose="020B0604030504040204" pitchFamily="50" charset="-128"/>
              <a:ea typeface="Meiryo UI" panose="020B0604030504040204" pitchFamily="50" charset="-128"/>
            </a:endParaRPr>
          </a:p>
          <a:p>
            <a:pPr algn="ctr">
              <a:lnSpc>
                <a:spcPts val="1300"/>
              </a:lnSpc>
            </a:pPr>
            <a:r>
              <a:rPr kumimoji="1" lang="ja-JP" altLang="en-US" sz="1200" b="1" dirty="0">
                <a:latin typeface="Meiryo UI" panose="020B0604030504040204" pitchFamily="50" charset="-128"/>
                <a:ea typeface="Meiryo UI" panose="020B0604030504040204" pitchFamily="50" charset="-128"/>
              </a:rPr>
              <a:t>ゴール</a:t>
            </a:r>
            <a:r>
              <a:rPr kumimoji="1" lang="en-US" altLang="ja-JP" sz="1200" b="1" dirty="0">
                <a:latin typeface="Meiryo UI" panose="020B0604030504040204" pitchFamily="50" charset="-128"/>
                <a:ea typeface="Meiryo UI" panose="020B0604030504040204" pitchFamily="50" charset="-128"/>
              </a:rPr>
              <a:t>Ⅰ</a:t>
            </a:r>
            <a:endParaRPr kumimoji="1" lang="ja-JP" altLang="en-US" sz="1200" b="1" dirty="0">
              <a:latin typeface="Meiryo UI" panose="020B0604030504040204" pitchFamily="50" charset="-128"/>
              <a:ea typeface="Meiryo UI" panose="020B0604030504040204" pitchFamily="50" charset="-128"/>
            </a:endParaRPr>
          </a:p>
        </p:txBody>
      </p:sp>
      <p:sp>
        <p:nvSpPr>
          <p:cNvPr id="140" name="テキスト ボックス 70"/>
          <p:cNvSpPr txBox="1">
            <a:spLocks noChangeAspect="1"/>
          </p:cNvSpPr>
          <p:nvPr/>
        </p:nvSpPr>
        <p:spPr>
          <a:xfrm>
            <a:off x="3155331" y="5156225"/>
            <a:ext cx="829453" cy="220573"/>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000"/>
              </a:lnSpc>
            </a:pPr>
            <a:r>
              <a:rPr lang="ja-JP" altLang="en-US"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教育」</a:t>
            </a:r>
          </a:p>
        </p:txBody>
      </p:sp>
      <p:sp>
        <p:nvSpPr>
          <p:cNvPr id="141" name="大かっこ 140"/>
          <p:cNvSpPr>
            <a:spLocks noChangeAspect="1"/>
          </p:cNvSpPr>
          <p:nvPr/>
        </p:nvSpPr>
        <p:spPr>
          <a:xfrm>
            <a:off x="4841379" y="5131896"/>
            <a:ext cx="916116" cy="419322"/>
          </a:xfrm>
          <a:prstGeom prst="bracketPair">
            <a:avLst>
              <a:gd name="adj" fmla="val 14955"/>
            </a:avLst>
          </a:prstGeom>
          <a:ln>
            <a:noFill/>
          </a:ln>
        </p:spPr>
        <p:style>
          <a:lnRef idx="1">
            <a:schemeClr val="accent1"/>
          </a:lnRef>
          <a:fillRef idx="0">
            <a:schemeClr val="accent1"/>
          </a:fillRef>
          <a:effectRef idx="0">
            <a:schemeClr val="accent1"/>
          </a:effectRef>
          <a:fontRef idx="minor">
            <a:schemeClr val="tx1"/>
          </a:fontRef>
        </p:style>
        <p:txBody>
          <a:bodyPr lIns="0" rIns="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ts val="1400"/>
              </a:lnSpc>
            </a:pPr>
            <a:r>
              <a:rPr lang="ja-JP" altLang="en-US" sz="1200" dirty="0">
                <a:latin typeface="Meiryo UI" panose="020B0604030504040204" pitchFamily="50" charset="-128"/>
                <a:ea typeface="Meiryo UI" panose="020B0604030504040204" pitchFamily="50" charset="-128"/>
              </a:rPr>
              <a:t>「持続可能な生産と消費」</a:t>
            </a:r>
            <a:endParaRPr kumimoji="1" lang="ja-JP" altLang="en-US" sz="1200" dirty="0">
              <a:latin typeface="Meiryo UI" panose="020B0604030504040204" pitchFamily="50" charset="-128"/>
              <a:ea typeface="Meiryo UI" panose="020B0604030504040204" pitchFamily="50" charset="-128"/>
            </a:endParaRPr>
          </a:p>
        </p:txBody>
      </p:sp>
      <p:sp>
        <p:nvSpPr>
          <p:cNvPr id="142" name="大かっこ 141"/>
          <p:cNvSpPr>
            <a:spLocks noChangeAspect="1"/>
          </p:cNvSpPr>
          <p:nvPr/>
        </p:nvSpPr>
        <p:spPr>
          <a:xfrm>
            <a:off x="2347932" y="5955841"/>
            <a:ext cx="1315011" cy="265015"/>
          </a:xfrm>
          <a:prstGeom prst="bracketPair">
            <a:avLst>
              <a:gd name="adj" fmla="val 14955"/>
            </a:avLst>
          </a:prstGeom>
          <a:ln>
            <a:noFill/>
          </a:ln>
        </p:spPr>
        <p:style>
          <a:lnRef idx="1">
            <a:schemeClr val="accent1"/>
          </a:lnRef>
          <a:fillRef idx="0">
            <a:schemeClr val="accent1"/>
          </a:fillRef>
          <a:effectRef idx="0">
            <a:schemeClr val="accent1"/>
          </a:effectRef>
          <a:fontRef idx="minor">
            <a:schemeClr val="tx1"/>
          </a:fontRef>
        </p:style>
        <p:txBody>
          <a:bodyPr lIns="0" rIns="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1200" dirty="0">
                <a:latin typeface="Meiryo UI" panose="020B0604030504040204" pitchFamily="50" charset="-128"/>
                <a:ea typeface="Meiryo UI" panose="020B0604030504040204" pitchFamily="50" charset="-128"/>
              </a:rPr>
              <a:t>「持続可能都市」</a:t>
            </a:r>
            <a:endParaRPr kumimoji="1" lang="ja-JP" altLang="en-US" sz="1200" dirty="0">
              <a:latin typeface="Meiryo UI" panose="020B0604030504040204" pitchFamily="50" charset="-128"/>
              <a:ea typeface="Meiryo UI" panose="020B0604030504040204" pitchFamily="50" charset="-128"/>
            </a:endParaRPr>
          </a:p>
        </p:txBody>
      </p:sp>
      <p:sp>
        <p:nvSpPr>
          <p:cNvPr id="143" name="楕円 142"/>
          <p:cNvSpPr>
            <a:spLocks noChangeAspect="1"/>
          </p:cNvSpPr>
          <p:nvPr/>
        </p:nvSpPr>
        <p:spPr>
          <a:xfrm>
            <a:off x="4202588" y="5787281"/>
            <a:ext cx="1277850" cy="504000"/>
          </a:xfrm>
          <a:prstGeom prst="ellipse">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lnSpc>
                <a:spcPts val="1300"/>
              </a:lnSpc>
            </a:pPr>
            <a:r>
              <a:rPr kumimoji="1" lang="ja-JP" altLang="en-US" sz="1200" b="1" dirty="0">
                <a:latin typeface="Meiryo UI" panose="020B0604030504040204" pitchFamily="50" charset="-128"/>
                <a:ea typeface="Meiryo UI" panose="020B0604030504040204" pitchFamily="50" charset="-128"/>
              </a:rPr>
              <a:t>重点</a:t>
            </a:r>
            <a:endParaRPr kumimoji="1" lang="en-US" altLang="ja-JP" sz="1200" b="1" dirty="0">
              <a:latin typeface="Meiryo UI" panose="020B0604030504040204" pitchFamily="50" charset="-128"/>
              <a:ea typeface="Meiryo UI" panose="020B0604030504040204" pitchFamily="50" charset="-128"/>
            </a:endParaRPr>
          </a:p>
          <a:p>
            <a:pPr algn="ctr">
              <a:lnSpc>
                <a:spcPts val="1300"/>
              </a:lnSpc>
            </a:pPr>
            <a:r>
              <a:rPr kumimoji="1" lang="ja-JP" altLang="en-US" sz="1200" b="1" dirty="0">
                <a:latin typeface="Meiryo UI" panose="020B0604030504040204" pitchFamily="50" charset="-128"/>
                <a:ea typeface="Meiryo UI" panose="020B0604030504040204" pitchFamily="50" charset="-128"/>
              </a:rPr>
              <a:t>ゴール</a:t>
            </a:r>
            <a:r>
              <a:rPr kumimoji="1" lang="en-US" altLang="ja-JP" sz="1200" b="1" dirty="0">
                <a:latin typeface="Meiryo UI" panose="020B0604030504040204" pitchFamily="50" charset="-128"/>
                <a:ea typeface="Meiryo UI" panose="020B0604030504040204" pitchFamily="50" charset="-128"/>
              </a:rPr>
              <a:t>Ⅱ</a:t>
            </a:r>
            <a:endParaRPr kumimoji="1" lang="ja-JP" altLang="en-US" sz="1200" b="1" dirty="0">
              <a:latin typeface="Meiryo UI" panose="020B0604030504040204" pitchFamily="50" charset="-128"/>
              <a:ea typeface="Meiryo UI" panose="020B0604030504040204" pitchFamily="50" charset="-128"/>
            </a:endParaRPr>
          </a:p>
        </p:txBody>
      </p:sp>
      <p:sp>
        <p:nvSpPr>
          <p:cNvPr id="144" name="正方形/長方形 143"/>
          <p:cNvSpPr>
            <a:spLocks noChangeAspect="1"/>
          </p:cNvSpPr>
          <p:nvPr/>
        </p:nvSpPr>
        <p:spPr>
          <a:xfrm>
            <a:off x="2109614" y="4655161"/>
            <a:ext cx="4185949" cy="35093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nchorCtr="0"/>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nSpc>
                <a:spcPts val="900"/>
              </a:lnSpc>
              <a:spcBef>
                <a:spcPts val="0"/>
              </a:spcBef>
            </a:pPr>
            <a:r>
              <a:rPr lang="ja-JP" altLang="en-US" sz="1200" b="1" dirty="0">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rPr>
              <a:t>（“いのち”や暮らし、次世代の課題としての取組み）</a:t>
            </a:r>
            <a:endParaRPr lang="en-US" altLang="ja-JP" sz="1200" b="1" dirty="0">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sp>
        <p:nvSpPr>
          <p:cNvPr id="145" name="正方形/長方形 144"/>
          <p:cNvSpPr/>
          <p:nvPr/>
        </p:nvSpPr>
        <p:spPr>
          <a:xfrm>
            <a:off x="1998877" y="6354349"/>
            <a:ext cx="3996000" cy="17773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spcBef>
                <a:spcPts val="0"/>
              </a:spcBef>
            </a:pPr>
            <a:r>
              <a:rPr lang="ja-JP" altLang="en-US" sz="1100" b="1" dirty="0">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rPr>
              <a:t>（他のゴールを集約しながら、様々な課題解決にバランスよく貢献）</a:t>
            </a:r>
            <a:endParaRPr lang="en-US" altLang="ja-JP" sz="1100" b="1" dirty="0">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sp>
        <p:nvSpPr>
          <p:cNvPr id="146" name="角丸四角形 145"/>
          <p:cNvSpPr/>
          <p:nvPr/>
        </p:nvSpPr>
        <p:spPr>
          <a:xfrm>
            <a:off x="7409070" y="4518531"/>
            <a:ext cx="1167098" cy="612000"/>
          </a:xfrm>
          <a:prstGeom prst="roundRect">
            <a:avLst/>
          </a:prstGeom>
        </p:spPr>
        <p:style>
          <a:lnRef idx="2">
            <a:schemeClr val="accent6"/>
          </a:lnRef>
          <a:fillRef idx="1">
            <a:schemeClr val="lt1"/>
          </a:fillRef>
          <a:effectRef idx="0">
            <a:schemeClr val="accent6"/>
          </a:effectRef>
          <a:fontRef idx="minor">
            <a:schemeClr val="dk1"/>
          </a:fontRef>
        </p:style>
        <p:txBody>
          <a:bodyPr wrap="none" anchor="ctr">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1200" b="1" dirty="0">
                <a:latin typeface="Meiryo UI" panose="020B0604030504040204" pitchFamily="50" charset="-128"/>
                <a:ea typeface="Meiryo UI" panose="020B0604030504040204" pitchFamily="50" charset="-128"/>
              </a:rPr>
              <a:t>府民の</a:t>
            </a:r>
            <a:endParaRPr kumimoji="1" lang="en-US" altLang="ja-JP" sz="1200" b="1" dirty="0">
              <a:latin typeface="Meiryo UI" panose="020B0604030504040204" pitchFamily="50" charset="-128"/>
              <a:ea typeface="Meiryo UI" panose="020B0604030504040204" pitchFamily="50" charset="-128"/>
            </a:endParaRPr>
          </a:p>
          <a:p>
            <a:pPr algn="ctr"/>
            <a:r>
              <a:rPr kumimoji="1" lang="en-US" altLang="ja-JP" sz="1200" b="1" dirty="0">
                <a:latin typeface="Meiryo UI" panose="020B0604030504040204" pitchFamily="50" charset="-128"/>
                <a:ea typeface="Meiryo UI" panose="020B0604030504040204" pitchFamily="50" charset="-128"/>
              </a:rPr>
              <a:t>well-being</a:t>
            </a:r>
            <a:endParaRPr lang="ja-JP" altLang="en-US" sz="1200" dirty="0"/>
          </a:p>
        </p:txBody>
      </p:sp>
      <p:sp>
        <p:nvSpPr>
          <p:cNvPr id="147" name="角丸四角形 146"/>
          <p:cNvSpPr/>
          <p:nvPr/>
        </p:nvSpPr>
        <p:spPr>
          <a:xfrm>
            <a:off x="7365527" y="5926036"/>
            <a:ext cx="1210641" cy="612000"/>
          </a:xfrm>
          <a:prstGeom prst="roundRect">
            <a:avLst/>
          </a:prstGeom>
        </p:spPr>
        <p:style>
          <a:lnRef idx="2">
            <a:schemeClr val="accent6"/>
          </a:lnRef>
          <a:fillRef idx="1">
            <a:schemeClr val="lt1"/>
          </a:fillRef>
          <a:effectRef idx="0">
            <a:schemeClr val="accent6"/>
          </a:effectRef>
          <a:fontRef idx="minor">
            <a:schemeClr val="dk1"/>
          </a:fontRef>
        </p:style>
        <p:txBody>
          <a:bodyPr wrap="none" anchor="ctr">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1200" b="1" dirty="0">
                <a:latin typeface="Meiryo UI" panose="020B0604030504040204" pitchFamily="50" charset="-128"/>
                <a:ea typeface="Meiryo UI" panose="020B0604030504040204" pitchFamily="50" charset="-128"/>
              </a:rPr>
              <a:t>地域（大阪）の</a:t>
            </a:r>
            <a:endParaRPr kumimoji="1" lang="en-US" altLang="ja-JP" sz="1200" b="1" dirty="0">
              <a:latin typeface="Meiryo UI" panose="020B0604030504040204" pitchFamily="50" charset="-128"/>
              <a:ea typeface="Meiryo UI" panose="020B0604030504040204" pitchFamily="50" charset="-128"/>
            </a:endParaRPr>
          </a:p>
          <a:p>
            <a:pPr algn="ctr"/>
            <a:r>
              <a:rPr kumimoji="1" lang="en-US" altLang="ja-JP" sz="1200" b="1" dirty="0">
                <a:latin typeface="Meiryo UI" panose="020B0604030504040204" pitchFamily="50" charset="-128"/>
                <a:ea typeface="Meiryo UI" panose="020B0604030504040204" pitchFamily="50" charset="-128"/>
              </a:rPr>
              <a:t>well-being</a:t>
            </a:r>
            <a:endParaRPr lang="ja-JP" altLang="en-US" sz="1200" dirty="0"/>
          </a:p>
        </p:txBody>
      </p:sp>
      <p:sp>
        <p:nvSpPr>
          <p:cNvPr id="148" name="右中かっこ 147"/>
          <p:cNvSpPr/>
          <p:nvPr/>
        </p:nvSpPr>
        <p:spPr>
          <a:xfrm>
            <a:off x="7031266" y="4067451"/>
            <a:ext cx="279501" cy="1775622"/>
          </a:xfrm>
          <a:prstGeom prst="rightBrace">
            <a:avLst>
              <a:gd name="adj1" fmla="val 83970"/>
              <a:gd name="adj2" fmla="val 50000"/>
            </a:avLst>
          </a:prstGeom>
          <a:noFill/>
        </p:spPr>
        <p:style>
          <a:lnRef idx="1">
            <a:schemeClr val="dk1"/>
          </a:lnRef>
          <a:fillRef idx="0">
            <a:schemeClr val="dk1"/>
          </a:fillRef>
          <a:effectRef idx="0">
            <a:schemeClr val="dk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kumimoji="1" lang="ja-JP" altLang="en-US" sz="1400"/>
          </a:p>
        </p:txBody>
      </p:sp>
      <p:sp>
        <p:nvSpPr>
          <p:cNvPr id="149" name="右中かっこ 148"/>
          <p:cNvSpPr/>
          <p:nvPr/>
        </p:nvSpPr>
        <p:spPr>
          <a:xfrm>
            <a:off x="7042696" y="5853434"/>
            <a:ext cx="237577" cy="742658"/>
          </a:xfrm>
          <a:prstGeom prst="rightBrace">
            <a:avLst>
              <a:gd name="adj1" fmla="val 45959"/>
              <a:gd name="adj2" fmla="val 50000"/>
            </a:avLst>
          </a:prstGeom>
          <a:noFill/>
        </p:spPr>
        <p:style>
          <a:lnRef idx="1">
            <a:schemeClr val="dk1"/>
          </a:lnRef>
          <a:fillRef idx="0">
            <a:schemeClr val="dk1"/>
          </a:fillRef>
          <a:effectRef idx="0">
            <a:schemeClr val="dk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kumimoji="1" lang="ja-JP" altLang="en-US" sz="1400"/>
          </a:p>
        </p:txBody>
      </p:sp>
      <p:sp>
        <p:nvSpPr>
          <p:cNvPr id="151" name="正方形/長方形 150"/>
          <p:cNvSpPr>
            <a:spLocks/>
          </p:cNvSpPr>
          <p:nvPr/>
        </p:nvSpPr>
        <p:spPr>
          <a:xfrm>
            <a:off x="497260" y="3751741"/>
            <a:ext cx="6984000" cy="288000"/>
          </a:xfrm>
          <a:prstGeom prst="rect">
            <a:avLst/>
          </a:prstGeom>
          <a:solidFill>
            <a:schemeClr val="bg1"/>
          </a:solidFill>
          <a:ln w="158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kumimoji="1" lang="ja-JP" altLang="en-US" sz="1200" b="1" dirty="0">
                <a:solidFill>
                  <a:schemeClr val="tx1"/>
                </a:solidFill>
                <a:latin typeface="Meiryo UI" panose="020B0604030504040204" pitchFamily="50" charset="-128"/>
                <a:ea typeface="Meiryo UI" panose="020B0604030504040204" pitchFamily="50" charset="-128"/>
              </a:rPr>
              <a:t>国際社会全体の課題であるジェンダーや人権、気候変動への取組み</a:t>
            </a:r>
            <a:endParaRPr kumimoji="1" lang="en-US" altLang="ja-JP" sz="1200" b="1" dirty="0">
              <a:solidFill>
                <a:schemeClr val="tx1"/>
              </a:solidFill>
              <a:latin typeface="Meiryo UI" panose="020B0604030504040204" pitchFamily="50" charset="-128"/>
              <a:ea typeface="Meiryo UI" panose="020B0604030504040204" pitchFamily="50" charset="-128"/>
            </a:endParaRPr>
          </a:p>
        </p:txBody>
      </p:sp>
      <p:sp>
        <p:nvSpPr>
          <p:cNvPr id="152" name="正方形/長方形 151"/>
          <p:cNvSpPr>
            <a:spLocks/>
          </p:cNvSpPr>
          <p:nvPr/>
        </p:nvSpPr>
        <p:spPr>
          <a:xfrm>
            <a:off x="1691311" y="6527525"/>
            <a:ext cx="4428000" cy="252000"/>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kumimoji="1" lang="ja-JP" altLang="en-US" sz="1200" b="1" dirty="0">
                <a:solidFill>
                  <a:schemeClr val="tx1"/>
                </a:solidFill>
                <a:latin typeface="UD デジタル 教科書体 NK-B" panose="02020700000000000000" pitchFamily="18" charset="-128"/>
                <a:ea typeface="UD デジタル 教科書体 NK-B" panose="02020700000000000000" pitchFamily="18" charset="-128"/>
              </a:rPr>
              <a:t>産業や雇用、イノベーションといった都市としての強みを活かす</a:t>
            </a:r>
            <a:endParaRPr kumimoji="1" lang="en-US" altLang="ja-JP" sz="1200" b="1" dirty="0">
              <a:solidFill>
                <a:schemeClr val="tx1"/>
              </a:solidFill>
              <a:latin typeface="Meiryo UI" panose="020B0604030504040204" pitchFamily="50" charset="-128"/>
              <a:ea typeface="Meiryo UI" panose="020B0604030504040204" pitchFamily="50" charset="-128"/>
            </a:endParaRPr>
          </a:p>
        </p:txBody>
      </p:sp>
      <p:sp>
        <p:nvSpPr>
          <p:cNvPr id="153" name="正方形/長方形 152"/>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25</a:t>
            </a:fld>
            <a:endParaRPr lang="ja-JP" altLang="en-US" dirty="0">
              <a:solidFill>
                <a:prstClr val="black"/>
              </a:solidFill>
            </a:endParaRPr>
          </a:p>
        </p:txBody>
      </p:sp>
    </p:spTree>
    <p:extLst>
      <p:ext uri="{BB962C8B-B14F-4D97-AF65-F5344CB8AC3E}">
        <p14:creationId xmlns:p14="http://schemas.microsoft.com/office/powerpoint/2010/main" val="272749734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角丸四角形 42"/>
          <p:cNvSpPr/>
          <p:nvPr/>
        </p:nvSpPr>
        <p:spPr>
          <a:xfrm>
            <a:off x="225000" y="476672"/>
            <a:ext cx="8694000" cy="6330528"/>
          </a:xfrm>
          <a:prstGeom prst="roundRect">
            <a:avLst>
              <a:gd name="adj" fmla="val 7547"/>
            </a:avLst>
          </a:prstGeom>
          <a:solidFill>
            <a:schemeClr val="accent1">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35000" indent="-342900" algn="just">
              <a:lnSpc>
                <a:spcPts val="1350"/>
              </a:lnSpc>
            </a:pPr>
            <a:r>
              <a:rPr lang="ja-JP" altLang="en-US" b="1" dirty="0">
                <a:ln w="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u="sng" dirty="0">
                <a:ln w="0"/>
                <a:solidFill>
                  <a:schemeClr val="tx1"/>
                </a:solidFill>
                <a:latin typeface="Meiryo UI" panose="020B0604030504040204" pitchFamily="50" charset="-128"/>
                <a:ea typeface="Meiryo UI" panose="020B0604030504040204" pitchFamily="50" charset="-128"/>
                <a:cs typeface="Meiryo UI" panose="020B0604030504040204" pitchFamily="50" charset="-128"/>
              </a:rPr>
              <a:t>スマートシティ実現に向けた取組み</a:t>
            </a:r>
            <a:endParaRPr lang="en-US" altLang="ja-JP" sz="1600" b="1" dirty="0">
              <a:ln w="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16000" indent="-457200" algn="just">
              <a:lnSpc>
                <a:spcPts val="1400"/>
              </a:lnSpc>
            </a:pPr>
            <a:endParaRPr lang="en-US" altLang="ja-JP" sz="1600" dirty="0">
              <a:solidFill>
                <a:srgbClr val="FF0000"/>
              </a:solidFill>
              <a:latin typeface="Meiryo UI" panose="020B0604030504040204" pitchFamily="50" charset="-128"/>
              <a:ea typeface="Meiryo UI" panose="020B0604030504040204" pitchFamily="50" charset="-128"/>
            </a:endParaRPr>
          </a:p>
          <a:p>
            <a:pPr marL="216000" indent="-457200" algn="just"/>
            <a:r>
              <a:rPr lang="ja-JP" altLang="en-US" sz="1400" dirty="0">
                <a:solidFill>
                  <a:schemeClr val="tx1"/>
                </a:solidFill>
                <a:latin typeface="Meiryo UI" panose="020B0604030504040204" pitchFamily="50" charset="-128"/>
                <a:ea typeface="Meiryo UI" panose="020B0604030504040204" pitchFamily="50" charset="-128"/>
              </a:rPr>
              <a:t>○　国が進める</a:t>
            </a:r>
            <a:r>
              <a:rPr lang="en-US" altLang="ja-JP" sz="1400" dirty="0">
                <a:solidFill>
                  <a:schemeClr val="tx1"/>
                </a:solidFill>
                <a:latin typeface="Meiryo UI" panose="020B0604030504040204" pitchFamily="50" charset="-128"/>
                <a:ea typeface="Meiryo UI" panose="020B0604030504040204" pitchFamily="50" charset="-128"/>
              </a:rPr>
              <a:t>Society5.0</a:t>
            </a:r>
            <a:r>
              <a:rPr lang="ja-JP" altLang="en-US" sz="1400" dirty="0">
                <a:solidFill>
                  <a:schemeClr val="tx1"/>
                </a:solidFill>
                <a:latin typeface="Meiryo UI" panose="020B0604030504040204" pitchFamily="50" charset="-128"/>
                <a:ea typeface="Meiryo UI" panose="020B0604030504040204" pitchFamily="50" charset="-128"/>
              </a:rPr>
              <a:t>の実現に向けた取組みや、</a:t>
            </a:r>
            <a:r>
              <a:rPr lang="en-US" altLang="ja-JP" sz="1400" dirty="0">
                <a:solidFill>
                  <a:schemeClr val="tx1"/>
                </a:solidFill>
                <a:latin typeface="Meiryo UI" panose="020B0604030504040204" pitchFamily="50" charset="-128"/>
                <a:ea typeface="Meiryo UI" panose="020B0604030504040204" pitchFamily="50" charset="-128"/>
              </a:rPr>
              <a:t>2025</a:t>
            </a:r>
            <a:r>
              <a:rPr lang="ja-JP" altLang="en-US" sz="1400" dirty="0">
                <a:solidFill>
                  <a:schemeClr val="tx1"/>
                </a:solidFill>
                <a:latin typeface="Meiryo UI" panose="020B0604030504040204" pitchFamily="50" charset="-128"/>
                <a:ea typeface="Meiryo UI" panose="020B0604030504040204" pitchFamily="50" charset="-128"/>
              </a:rPr>
              <a:t>年大阪・関西万博の開催、人口減少・超高齢社会の到来を見据え、住民の生活の質（</a:t>
            </a:r>
            <a:r>
              <a:rPr lang="en-US" altLang="ja-JP" sz="1400" dirty="0" err="1">
                <a:solidFill>
                  <a:schemeClr val="tx1"/>
                </a:solidFill>
                <a:latin typeface="Meiryo UI" panose="020B0604030504040204" pitchFamily="50" charset="-128"/>
                <a:ea typeface="Meiryo UI" panose="020B0604030504040204" pitchFamily="50" charset="-128"/>
              </a:rPr>
              <a:t>QoL</a:t>
            </a:r>
            <a:r>
              <a:rPr lang="ja-JP" altLang="en-US" sz="1400" dirty="0">
                <a:solidFill>
                  <a:schemeClr val="tx1"/>
                </a:solidFill>
                <a:latin typeface="Meiryo UI" panose="020B0604030504040204" pitchFamily="50" charset="-128"/>
                <a:ea typeface="Meiryo UI" panose="020B0604030504040204" pitchFamily="50" charset="-128"/>
              </a:rPr>
              <a:t>）の向上や都市機能の強化を図っていく上で、公民連携のもと</a:t>
            </a:r>
            <a:r>
              <a:rPr lang="en-US" altLang="ja-JP" sz="1400" dirty="0">
                <a:solidFill>
                  <a:schemeClr val="tx1"/>
                </a:solidFill>
                <a:latin typeface="Meiryo UI" panose="020B0604030504040204" pitchFamily="50" charset="-128"/>
                <a:ea typeface="Meiryo UI" panose="020B0604030504040204" pitchFamily="50" charset="-128"/>
              </a:rPr>
              <a:t>AI</a:t>
            </a:r>
            <a:r>
              <a:rPr lang="ja-JP" altLang="en-US" sz="1400" dirty="0">
                <a:solidFill>
                  <a:schemeClr val="tx1"/>
                </a:solidFill>
                <a:latin typeface="Meiryo UI" panose="020B0604030504040204" pitchFamily="50" charset="-128"/>
                <a:ea typeface="Meiryo UI" panose="020B0604030504040204" pitchFamily="50" charset="-128"/>
              </a:rPr>
              <a:t>や</a:t>
            </a:r>
            <a:r>
              <a:rPr lang="en-US" altLang="ja-JP" sz="1400" dirty="0" err="1">
                <a:solidFill>
                  <a:schemeClr val="tx1"/>
                </a:solidFill>
                <a:latin typeface="Meiryo UI" panose="020B0604030504040204" pitchFamily="50" charset="-128"/>
                <a:ea typeface="Meiryo UI" panose="020B0604030504040204" pitchFamily="50" charset="-128"/>
              </a:rPr>
              <a:t>IoT</a:t>
            </a:r>
            <a:r>
              <a:rPr lang="ja-JP" altLang="en-US" sz="1400" dirty="0">
                <a:solidFill>
                  <a:schemeClr val="tx1"/>
                </a:solidFill>
                <a:latin typeface="Meiryo UI" panose="020B0604030504040204" pitchFamily="50" charset="-128"/>
                <a:ea typeface="Meiryo UI" panose="020B0604030504040204" pitchFamily="50" charset="-128"/>
              </a:rPr>
              <a:t>など先端技術を活用した「スマートシティ」の実現は不可欠です。</a:t>
            </a:r>
            <a:endParaRPr lang="en-US" altLang="ja-JP" sz="1400" dirty="0">
              <a:solidFill>
                <a:schemeClr val="tx1"/>
              </a:solidFill>
              <a:latin typeface="Meiryo UI" panose="020B0604030504040204" pitchFamily="50" charset="-128"/>
              <a:ea typeface="Meiryo UI" panose="020B0604030504040204" pitchFamily="50" charset="-128"/>
            </a:endParaRPr>
          </a:p>
          <a:p>
            <a:pPr marL="216000" indent="-457200" algn="just">
              <a:lnSpc>
                <a:spcPts val="1000"/>
              </a:lnSpc>
            </a:pPr>
            <a:endParaRPr lang="en-US" altLang="ja-JP" sz="1400" dirty="0">
              <a:solidFill>
                <a:schemeClr val="tx1"/>
              </a:solidFill>
              <a:latin typeface="Meiryo UI" panose="020B0604030504040204" pitchFamily="50" charset="-128"/>
              <a:ea typeface="Meiryo UI" panose="020B0604030504040204" pitchFamily="50" charset="-128"/>
            </a:endParaRPr>
          </a:p>
          <a:p>
            <a:pPr marL="216000" indent="-457200" algn="just"/>
            <a:r>
              <a:rPr lang="ja-JP" altLang="en-US" sz="1400" dirty="0">
                <a:solidFill>
                  <a:schemeClr val="tx1"/>
                </a:solidFill>
                <a:latin typeface="Meiryo UI" panose="020B0604030504040204" pitchFamily="50" charset="-128"/>
                <a:ea typeface="Meiryo UI" panose="020B0604030504040204" pitchFamily="50" charset="-128"/>
              </a:rPr>
              <a:t>○　そのため、最先端技術のショーケースとなる</a:t>
            </a:r>
            <a:r>
              <a:rPr lang="en-US" altLang="ja-JP" sz="1400" dirty="0">
                <a:solidFill>
                  <a:schemeClr val="tx1"/>
                </a:solidFill>
                <a:latin typeface="Meiryo UI" panose="020B0604030504040204" pitchFamily="50" charset="-128"/>
                <a:ea typeface="Meiryo UI" panose="020B0604030504040204" pitchFamily="50" charset="-128"/>
              </a:rPr>
              <a:t>2025</a:t>
            </a:r>
            <a:r>
              <a:rPr lang="ja-JP" altLang="en-US" sz="1400" dirty="0">
                <a:solidFill>
                  <a:schemeClr val="tx1"/>
                </a:solidFill>
                <a:latin typeface="Meiryo UI" panose="020B0604030504040204" pitchFamily="50" charset="-128"/>
                <a:ea typeface="Meiryo UI" panose="020B0604030504040204" pitchFamily="50" charset="-128"/>
              </a:rPr>
              <a:t>年大阪・関西万博を大きなインパクトとしながら、府域全体で先端技術の利便性を住民に実感してもらえるような都市をめざすため、３つの基本姿勢に基づき、地域課題の解決に資する「大阪モデル」のスマートシティ実現をめざします。</a:t>
            </a:r>
            <a:endParaRPr lang="en-US" altLang="ja-JP" sz="1400" dirty="0">
              <a:solidFill>
                <a:schemeClr val="tx1"/>
              </a:solidFill>
              <a:latin typeface="Meiryo UI" panose="020B0604030504040204" pitchFamily="50" charset="-128"/>
              <a:ea typeface="Meiryo UI" panose="020B0604030504040204" pitchFamily="50" charset="-128"/>
            </a:endParaRPr>
          </a:p>
          <a:p>
            <a:pPr marL="216000" indent="-457200" algn="just">
              <a:lnSpc>
                <a:spcPts val="400"/>
              </a:lnSpc>
            </a:pPr>
            <a:endParaRPr lang="en-US" altLang="ja-JP" sz="1400" dirty="0">
              <a:solidFill>
                <a:schemeClr val="tx1"/>
              </a:solidFill>
              <a:latin typeface="Meiryo UI" panose="020B0604030504040204" pitchFamily="50" charset="-128"/>
              <a:ea typeface="Meiryo UI" panose="020B0604030504040204" pitchFamily="50" charset="-128"/>
            </a:endParaRPr>
          </a:p>
          <a:p>
            <a:pPr marL="216000" indent="-457200" algn="just"/>
            <a:r>
              <a:rPr lang="ja-JP" altLang="en-US" sz="1400" dirty="0">
                <a:solidFill>
                  <a:schemeClr val="tx1"/>
                </a:solidFill>
                <a:latin typeface="Meiryo UI" panose="020B0604030504040204" pitchFamily="50" charset="-128"/>
                <a:ea typeface="Meiryo UI" panose="020B0604030504040204" pitchFamily="50" charset="-128"/>
              </a:rPr>
              <a:t>　　　</a:t>
            </a:r>
            <a:r>
              <a:rPr lang="en-US" altLang="ja-JP" sz="1400" dirty="0">
                <a:solidFill>
                  <a:schemeClr val="tx1"/>
                </a:solidFill>
                <a:latin typeface="Meiryo UI" panose="020B0604030504040204" pitchFamily="50" charset="-128"/>
                <a:ea typeface="Meiryo UI" panose="020B0604030504040204" pitchFamily="50" charset="-128"/>
              </a:rPr>
              <a:t>(1)</a:t>
            </a:r>
            <a:r>
              <a:rPr lang="ja-JP" altLang="en-US" sz="1400" dirty="0">
                <a:solidFill>
                  <a:schemeClr val="tx1"/>
                </a:solidFill>
                <a:latin typeface="Meiryo UI" panose="020B0604030504040204" pitchFamily="50" charset="-128"/>
                <a:ea typeface="Meiryo UI" panose="020B0604030504040204" pitchFamily="50" charset="-128"/>
              </a:rPr>
              <a:t>　住民が実感できるかたちで、「生活の質（</a:t>
            </a:r>
            <a:r>
              <a:rPr lang="en-US" altLang="ja-JP" sz="1400" dirty="0" err="1">
                <a:solidFill>
                  <a:schemeClr val="tx1"/>
                </a:solidFill>
                <a:latin typeface="Meiryo UI" panose="020B0604030504040204" pitchFamily="50" charset="-128"/>
                <a:ea typeface="Meiryo UI" panose="020B0604030504040204" pitchFamily="50" charset="-128"/>
              </a:rPr>
              <a:t>QoL</a:t>
            </a:r>
            <a:r>
              <a:rPr lang="ja-JP" altLang="en-US" sz="1400" dirty="0">
                <a:solidFill>
                  <a:schemeClr val="tx1"/>
                </a:solidFill>
                <a:latin typeface="Meiryo UI" panose="020B0604030504040204" pitchFamily="50" charset="-128"/>
                <a:ea typeface="Meiryo UI" panose="020B0604030504040204" pitchFamily="50" charset="-128"/>
              </a:rPr>
              <a:t>）の向上」をめざす</a:t>
            </a:r>
            <a:endParaRPr lang="en-US" altLang="ja-JP" sz="1400" dirty="0">
              <a:solidFill>
                <a:schemeClr val="tx1"/>
              </a:solidFill>
              <a:latin typeface="Meiryo UI" panose="020B0604030504040204" pitchFamily="50" charset="-128"/>
              <a:ea typeface="Meiryo UI" panose="020B0604030504040204" pitchFamily="50" charset="-128"/>
            </a:endParaRPr>
          </a:p>
          <a:p>
            <a:pPr marL="216000" indent="-457200" algn="just"/>
            <a:r>
              <a:rPr lang="ja-JP" altLang="en-US" sz="1400" dirty="0">
                <a:solidFill>
                  <a:schemeClr val="tx1"/>
                </a:solidFill>
                <a:latin typeface="Meiryo UI" panose="020B0604030504040204" pitchFamily="50" charset="-128"/>
                <a:ea typeface="Meiryo UI" panose="020B0604030504040204" pitchFamily="50" charset="-128"/>
              </a:rPr>
              <a:t>　　　</a:t>
            </a:r>
            <a:r>
              <a:rPr lang="en-US" altLang="ja-JP" sz="1400" dirty="0">
                <a:solidFill>
                  <a:schemeClr val="tx1"/>
                </a:solidFill>
                <a:latin typeface="Meiryo UI" panose="020B0604030504040204" pitchFamily="50" charset="-128"/>
                <a:ea typeface="Meiryo UI" panose="020B0604030504040204" pitchFamily="50" charset="-128"/>
              </a:rPr>
              <a:t>(2)</a:t>
            </a:r>
            <a:r>
              <a:rPr lang="ja-JP" altLang="en-US" sz="1400" dirty="0">
                <a:solidFill>
                  <a:schemeClr val="tx1"/>
                </a:solidFill>
                <a:latin typeface="Meiryo UI" panose="020B0604030504040204" pitchFamily="50" charset="-128"/>
                <a:ea typeface="Meiryo UI" panose="020B0604030504040204" pitchFamily="50" charset="-128"/>
              </a:rPr>
              <a:t>　公民連携による「民間との協業」が大前提</a:t>
            </a:r>
            <a:endParaRPr lang="en-US" altLang="ja-JP" sz="1400" dirty="0">
              <a:solidFill>
                <a:schemeClr val="tx1"/>
              </a:solidFill>
              <a:latin typeface="Meiryo UI" panose="020B0604030504040204" pitchFamily="50" charset="-128"/>
              <a:ea typeface="Meiryo UI" panose="020B0604030504040204" pitchFamily="50" charset="-128"/>
            </a:endParaRPr>
          </a:p>
          <a:p>
            <a:pPr marL="216000" indent="-457200" algn="just"/>
            <a:r>
              <a:rPr lang="ja-JP" altLang="en-US" sz="1400" dirty="0">
                <a:solidFill>
                  <a:schemeClr val="tx1"/>
                </a:solidFill>
                <a:latin typeface="Meiryo UI" panose="020B0604030504040204" pitchFamily="50" charset="-128"/>
                <a:ea typeface="Meiryo UI" panose="020B0604030504040204" pitchFamily="50" charset="-128"/>
              </a:rPr>
              <a:t>　　　</a:t>
            </a:r>
            <a:r>
              <a:rPr lang="en-US" altLang="ja-JP" sz="1400" dirty="0">
                <a:solidFill>
                  <a:schemeClr val="tx1"/>
                </a:solidFill>
                <a:latin typeface="Meiryo UI" panose="020B0604030504040204" pitchFamily="50" charset="-128"/>
                <a:ea typeface="Meiryo UI" panose="020B0604030504040204" pitchFamily="50" charset="-128"/>
              </a:rPr>
              <a:t>(3)</a:t>
            </a:r>
            <a:r>
              <a:rPr lang="ja-JP" altLang="en-US" sz="1400" dirty="0">
                <a:solidFill>
                  <a:schemeClr val="tx1"/>
                </a:solidFill>
                <a:latin typeface="Meiryo UI" panose="020B0604030504040204" pitchFamily="50" charset="-128"/>
                <a:ea typeface="Meiryo UI" panose="020B0604030504040204" pitchFamily="50" charset="-128"/>
              </a:rPr>
              <a:t>　「技術実験」に留まらず、「社会実装」のための取組みを蓄積</a:t>
            </a:r>
            <a:endParaRPr lang="en-US" altLang="ja-JP" sz="1400" dirty="0">
              <a:solidFill>
                <a:schemeClr val="tx1"/>
              </a:solidFill>
              <a:latin typeface="Meiryo UI" panose="020B0604030504040204" pitchFamily="50" charset="-128"/>
              <a:ea typeface="Meiryo UI" panose="020B0604030504040204" pitchFamily="50" charset="-128"/>
            </a:endParaRPr>
          </a:p>
          <a:p>
            <a:pPr marL="216000" indent="-457200" algn="just">
              <a:lnSpc>
                <a:spcPts val="1000"/>
              </a:lnSpc>
            </a:pPr>
            <a:endParaRPr lang="en-US" altLang="ja-JP" sz="1400" dirty="0">
              <a:solidFill>
                <a:schemeClr val="tx1"/>
              </a:solidFill>
              <a:latin typeface="Meiryo UI" panose="020B0604030504040204" pitchFamily="50" charset="-128"/>
              <a:ea typeface="Meiryo UI" panose="020B0604030504040204" pitchFamily="50" charset="-128"/>
            </a:endParaRPr>
          </a:p>
          <a:p>
            <a:pPr marL="216000" indent="-457200" algn="just"/>
            <a:r>
              <a:rPr lang="ja-JP" altLang="en-US" sz="1400" dirty="0">
                <a:solidFill>
                  <a:schemeClr val="tx1"/>
                </a:solidFill>
                <a:latin typeface="Meiryo UI" panose="020B0604030504040204" pitchFamily="50" charset="-128"/>
                <a:ea typeface="Meiryo UI" panose="020B0604030504040204" pitchFamily="50" charset="-128"/>
              </a:rPr>
              <a:t>○　取組みの対象は、大阪が抱える課題に即した取り組むべきテーマを、分野毎の調査や有識者や民間企業、府内市町村を交えた議論などを通じてあらかじめ設定し、行政、民間の役割を整理のうえ、民間が参入意欲を示す取組みを集中的に実施していきます。</a:t>
            </a:r>
            <a:endParaRPr lang="en-US" altLang="ja-JP" sz="1400" dirty="0">
              <a:solidFill>
                <a:schemeClr val="tx1"/>
              </a:solidFill>
              <a:latin typeface="Meiryo UI" panose="020B0604030504040204" pitchFamily="50" charset="-128"/>
              <a:ea typeface="Meiryo UI" panose="020B0604030504040204" pitchFamily="50" charset="-128"/>
            </a:endParaRPr>
          </a:p>
          <a:p>
            <a:pPr marL="216000" indent="-457200" algn="just">
              <a:lnSpc>
                <a:spcPts val="400"/>
              </a:lnSpc>
            </a:pPr>
            <a:r>
              <a:rPr lang="ja-JP" altLang="en-US" sz="1400" dirty="0">
                <a:solidFill>
                  <a:schemeClr val="tx1"/>
                </a:solidFill>
                <a:latin typeface="Meiryo UI" panose="020B0604030504040204" pitchFamily="50" charset="-128"/>
                <a:ea typeface="Meiryo UI" panose="020B0604030504040204" pitchFamily="50" charset="-128"/>
              </a:rPr>
              <a:t>　</a:t>
            </a:r>
            <a:endParaRPr lang="en-US" altLang="ja-JP" sz="1400" dirty="0">
              <a:solidFill>
                <a:schemeClr val="tx1"/>
              </a:solidFill>
              <a:latin typeface="Meiryo UI" panose="020B0604030504040204" pitchFamily="50" charset="-128"/>
              <a:ea typeface="Meiryo UI" panose="020B0604030504040204" pitchFamily="50" charset="-128"/>
            </a:endParaRPr>
          </a:p>
          <a:p>
            <a:pPr marL="216000" indent="-457200" algn="just"/>
            <a:r>
              <a:rPr lang="ja-JP" altLang="en-US" sz="1400" dirty="0">
                <a:solidFill>
                  <a:schemeClr val="tx1"/>
                </a:solidFill>
                <a:latin typeface="Meiryo UI" panose="020B0604030504040204" pitchFamily="50" charset="-128"/>
                <a:ea typeface="Meiryo UI" panose="020B0604030504040204" pitchFamily="50" charset="-128"/>
              </a:rPr>
              <a:t>　</a:t>
            </a:r>
            <a:endParaRPr lang="en-US" altLang="ja-JP" sz="1400" dirty="0">
              <a:solidFill>
                <a:schemeClr val="tx1"/>
              </a:solidFill>
              <a:latin typeface="Meiryo UI" panose="020B0604030504040204" pitchFamily="50" charset="-128"/>
              <a:ea typeface="Meiryo UI" panose="020B0604030504040204" pitchFamily="50" charset="-128"/>
            </a:endParaRPr>
          </a:p>
          <a:p>
            <a:pPr marL="216000" indent="-457200" algn="just"/>
            <a:endParaRPr lang="en-US" altLang="ja-JP" sz="1400" dirty="0">
              <a:solidFill>
                <a:schemeClr val="tx1"/>
              </a:solidFill>
              <a:latin typeface="Meiryo UI" panose="020B0604030504040204" pitchFamily="50" charset="-128"/>
              <a:ea typeface="Meiryo UI" panose="020B0604030504040204" pitchFamily="50" charset="-128"/>
            </a:endParaRPr>
          </a:p>
          <a:p>
            <a:pPr marL="216000" indent="-457200" algn="just"/>
            <a:endParaRPr lang="en-US" altLang="ja-JP" sz="1400" dirty="0">
              <a:solidFill>
                <a:srgbClr val="FF0000"/>
              </a:solidFill>
              <a:latin typeface="Meiryo UI" panose="020B0604030504040204" pitchFamily="50" charset="-128"/>
              <a:ea typeface="Meiryo UI" panose="020B0604030504040204" pitchFamily="50" charset="-128"/>
            </a:endParaRPr>
          </a:p>
          <a:p>
            <a:pPr marL="216000" indent="-457200" algn="just">
              <a:lnSpc>
                <a:spcPts val="700"/>
              </a:lnSpc>
            </a:pPr>
            <a:endParaRPr lang="en-US" altLang="ja-JP" sz="1400" dirty="0">
              <a:solidFill>
                <a:schemeClr val="tx1"/>
              </a:solidFill>
              <a:latin typeface="Meiryo UI" panose="020B0604030504040204" pitchFamily="50" charset="-128"/>
              <a:ea typeface="Meiryo UI" panose="020B0604030504040204" pitchFamily="50" charset="-128"/>
            </a:endParaRPr>
          </a:p>
          <a:p>
            <a:pPr marL="216000" indent="-457200" algn="just"/>
            <a:r>
              <a:rPr lang="ja-JP" altLang="en-US" sz="1400" dirty="0">
                <a:solidFill>
                  <a:schemeClr val="tx1"/>
                </a:solidFill>
                <a:latin typeface="Meiryo UI" panose="020B0604030504040204" pitchFamily="50" charset="-128"/>
                <a:ea typeface="Meiryo UI" panose="020B0604030504040204" pitchFamily="50" charset="-128"/>
              </a:rPr>
              <a:t>○　また、スーパーシティ等により大胆な規制緩和を実現し、万博に向けた未来社会の実験場で</a:t>
            </a:r>
            <a:r>
              <a:rPr lang="en-US" altLang="ja-JP" sz="1400" dirty="0">
                <a:solidFill>
                  <a:schemeClr val="tx1"/>
                </a:solidFill>
                <a:latin typeface="Meiryo UI" panose="020B0604030504040204" pitchFamily="50" charset="-128"/>
                <a:ea typeface="Meiryo UI" panose="020B0604030504040204" pitchFamily="50" charset="-128"/>
              </a:rPr>
              <a:t/>
            </a:r>
            <a:br>
              <a:rPr lang="en-US" altLang="ja-JP" sz="1400" dirty="0">
                <a:solidFill>
                  <a:schemeClr val="tx1"/>
                </a:solidFill>
                <a:latin typeface="Meiryo UI" panose="020B0604030504040204" pitchFamily="50" charset="-128"/>
                <a:ea typeface="Meiryo UI" panose="020B0604030504040204" pitchFamily="50" charset="-128"/>
              </a:rPr>
            </a:br>
            <a:r>
              <a:rPr lang="ja-JP" altLang="en-US" sz="1400" dirty="0">
                <a:solidFill>
                  <a:schemeClr val="tx1"/>
                </a:solidFill>
                <a:latin typeface="Meiryo UI" panose="020B0604030504040204" pitchFamily="50" charset="-128"/>
                <a:ea typeface="Meiryo UI" panose="020B0604030504040204" pitchFamily="50" charset="-128"/>
              </a:rPr>
              <a:t>ある夢洲等において、企業・研究機関等での最先端の研究開発・技術開発を加速していきます。</a:t>
            </a:r>
            <a:endParaRPr lang="en-US" altLang="ja-JP" sz="1400" dirty="0">
              <a:solidFill>
                <a:schemeClr val="tx1"/>
              </a:solidFill>
              <a:latin typeface="Meiryo UI" panose="020B0604030504040204" pitchFamily="50" charset="-128"/>
              <a:ea typeface="Meiryo UI" panose="020B0604030504040204" pitchFamily="50" charset="-128"/>
            </a:endParaRPr>
          </a:p>
          <a:p>
            <a:pPr marL="216000" indent="-457200" algn="just"/>
            <a:endParaRPr lang="en-US" altLang="ja-JP" sz="1600" dirty="0">
              <a:solidFill>
                <a:schemeClr val="tx1"/>
              </a:solidFill>
              <a:latin typeface="Meiryo UI" panose="020B0604030504040204" pitchFamily="50" charset="-128"/>
              <a:ea typeface="Meiryo UI" panose="020B0604030504040204" pitchFamily="50" charset="-128"/>
            </a:endParaRPr>
          </a:p>
          <a:p>
            <a:pPr marL="216000" indent="-457200" algn="just"/>
            <a:endParaRPr lang="en-US" altLang="ja-JP" sz="1600" dirty="0">
              <a:solidFill>
                <a:schemeClr val="tx1"/>
              </a:solidFill>
              <a:latin typeface="Meiryo UI" panose="020B0604030504040204" pitchFamily="50" charset="-128"/>
              <a:ea typeface="Meiryo UI" panose="020B0604030504040204" pitchFamily="50" charset="-128"/>
            </a:endParaRPr>
          </a:p>
          <a:p>
            <a:pPr marL="216000" indent="-457200" algn="just"/>
            <a:endParaRPr lang="en-US" altLang="ja-JP" sz="1600" dirty="0">
              <a:solidFill>
                <a:schemeClr val="tx1"/>
              </a:solidFill>
              <a:latin typeface="Meiryo UI" panose="020B0604030504040204" pitchFamily="50" charset="-128"/>
              <a:ea typeface="Meiryo UI" panose="020B0604030504040204" pitchFamily="50" charset="-128"/>
            </a:endParaRPr>
          </a:p>
          <a:p>
            <a:pPr marL="216000" indent="-457200" algn="just"/>
            <a:endParaRPr lang="en-US" altLang="ja-JP" sz="1600" dirty="0">
              <a:solidFill>
                <a:schemeClr val="tx1"/>
              </a:solidFill>
              <a:latin typeface="Meiryo UI" panose="020B0604030504040204" pitchFamily="50" charset="-128"/>
              <a:ea typeface="Meiryo UI" panose="020B0604030504040204" pitchFamily="50" charset="-128"/>
            </a:endParaRPr>
          </a:p>
          <a:p>
            <a:pPr marL="216000" indent="-457200" algn="just"/>
            <a:endParaRPr lang="en-US" altLang="ja-JP" sz="1600" dirty="0">
              <a:solidFill>
                <a:schemeClr val="tx1"/>
              </a:solidFill>
              <a:latin typeface="Meiryo UI" panose="020B0604030504040204" pitchFamily="50" charset="-128"/>
              <a:ea typeface="Meiryo UI" panose="020B0604030504040204" pitchFamily="50" charset="-128"/>
            </a:endParaRPr>
          </a:p>
          <a:p>
            <a:pPr marL="216000" indent="-457200" algn="just"/>
            <a:endParaRPr lang="en-US" altLang="ja-JP" sz="1600" dirty="0">
              <a:solidFill>
                <a:schemeClr val="tx1"/>
              </a:solidFill>
              <a:latin typeface="Meiryo UI" panose="020B0604030504040204" pitchFamily="50" charset="-128"/>
              <a:ea typeface="Meiryo UI" panose="020B0604030504040204" pitchFamily="50" charset="-128"/>
            </a:endParaRPr>
          </a:p>
          <a:p>
            <a:pPr marL="216000" indent="-457200" algn="just"/>
            <a:endParaRPr lang="en-US" altLang="ja-JP" sz="1600" dirty="0">
              <a:solidFill>
                <a:schemeClr val="tx1"/>
              </a:solidFill>
              <a:latin typeface="Meiryo UI" panose="020B0604030504040204" pitchFamily="50" charset="-128"/>
              <a:ea typeface="Meiryo UI" panose="020B0604030504040204" pitchFamily="50" charset="-128"/>
            </a:endParaRPr>
          </a:p>
          <a:p>
            <a:pPr marL="216000" indent="-457200" algn="just"/>
            <a:endParaRPr lang="en-US" altLang="ja-JP" sz="1600" dirty="0">
              <a:solidFill>
                <a:schemeClr val="tx1"/>
              </a:solidFill>
              <a:latin typeface="Meiryo UI" panose="020B0604030504040204" pitchFamily="50" charset="-128"/>
              <a:ea typeface="Meiryo UI" panose="020B0604030504040204" pitchFamily="50" charset="-128"/>
            </a:endParaRPr>
          </a:p>
        </p:txBody>
      </p:sp>
      <p:sp>
        <p:nvSpPr>
          <p:cNvPr id="6" name="正方形/長方形 5"/>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26</a:t>
            </a:fld>
            <a:endParaRPr lang="ja-JP" altLang="en-US" dirty="0">
              <a:solidFill>
                <a:prstClr val="black"/>
              </a:solidFill>
            </a:endParaRPr>
          </a:p>
        </p:txBody>
      </p:sp>
      <p:sp>
        <p:nvSpPr>
          <p:cNvPr id="25" name="山形 24"/>
          <p:cNvSpPr/>
          <p:nvPr/>
        </p:nvSpPr>
        <p:spPr>
          <a:xfrm>
            <a:off x="695114" y="6024279"/>
            <a:ext cx="6300000" cy="720000"/>
          </a:xfrm>
          <a:prstGeom prst="chevron">
            <a:avLst>
              <a:gd name="adj" fmla="val 230"/>
            </a:avLst>
          </a:prstGeom>
          <a:solidFill>
            <a:srgbClr val="4F81BD"/>
          </a:solidFill>
          <a:ln w="25400" cap="flat" cmpd="sng" algn="ctr">
            <a:solidFill>
              <a:srgbClr val="4F81BD">
                <a:shade val="50000"/>
              </a:srgbClr>
            </a:solidFill>
            <a:prstDash val="solid"/>
          </a:ln>
          <a:effectLst/>
        </p:spPr>
        <p:txBody>
          <a:bodyPr lIns="72000" tIns="36000" rIns="72000" bIns="180000" rtlCol="0" anchor="t" anchorCtr="0"/>
          <a:lstStyle/>
          <a:p>
            <a:pPr marL="0" marR="0" lvl="0" indent="0" algn="ctr" defTabSz="913765"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a:ln>
                  <a:noFill/>
                </a:ln>
                <a:solidFill>
                  <a:prstClr val="white"/>
                </a:solidFill>
                <a:effectLst/>
                <a:uLnTx/>
                <a:uFillTx/>
                <a:latin typeface="Calibri"/>
                <a:ea typeface="ＭＳ Ｐゴシック" panose="020B0600070205080204" pitchFamily="50" charset="-128"/>
                <a:cs typeface="+mn-cs"/>
              </a:rPr>
              <a:t>大阪府域全体の取組み</a:t>
            </a:r>
            <a:endParaRPr kumimoji="0" lang="ja-JP" altLang="en-US" sz="1400" b="0" i="0" u="none" strike="noStrike" kern="0" cap="none" spc="0" normalizeH="0" baseline="0" noProof="0" dirty="0">
              <a:ln>
                <a:noFill/>
              </a:ln>
              <a:solidFill>
                <a:prstClr val="white"/>
              </a:solidFill>
              <a:effectLst/>
              <a:uLnTx/>
              <a:uFillTx/>
              <a:latin typeface="Calibri"/>
              <a:ea typeface="ＭＳ Ｐゴシック" panose="020B0600070205080204" pitchFamily="50" charset="-128"/>
              <a:cs typeface="+mn-cs"/>
            </a:endParaRPr>
          </a:p>
          <a:p>
            <a:pPr marL="0" marR="0" lvl="0" indent="0" algn="ctr" defTabSz="913765"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26" name="山形 25"/>
          <p:cNvSpPr/>
          <p:nvPr/>
        </p:nvSpPr>
        <p:spPr>
          <a:xfrm>
            <a:off x="695114" y="5253715"/>
            <a:ext cx="6300000" cy="720000"/>
          </a:xfrm>
          <a:prstGeom prst="chevron">
            <a:avLst>
              <a:gd name="adj" fmla="val 0"/>
            </a:avLst>
          </a:prstGeom>
          <a:solidFill>
            <a:srgbClr val="4F81BD"/>
          </a:solidFill>
          <a:ln w="25400" cap="flat" cmpd="sng" algn="ctr">
            <a:solidFill>
              <a:srgbClr val="4F81BD">
                <a:shade val="50000"/>
              </a:srgbClr>
            </a:solidFill>
            <a:prstDash val="solid"/>
          </a:ln>
          <a:effectLst/>
        </p:spPr>
        <p:txBody>
          <a:bodyPr lIns="72000" tIns="36000" rIns="72000" bIns="180000" rtlCol="0" anchor="t" anchorCtr="0"/>
          <a:lstStyle/>
          <a:p>
            <a:pPr marL="0" marR="0" lvl="0" indent="0" algn="ctr" defTabSz="913765"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dirty="0">
                <a:ln>
                  <a:noFill/>
                </a:ln>
                <a:solidFill>
                  <a:prstClr val="white"/>
                </a:solidFill>
                <a:effectLst/>
                <a:uLnTx/>
                <a:uFillTx/>
                <a:latin typeface="Calibri"/>
                <a:ea typeface="ＭＳ Ｐゴシック" panose="020B0600070205080204" pitchFamily="50" charset="-128"/>
                <a:cs typeface="+mn-cs"/>
              </a:rPr>
              <a:t>2025</a:t>
            </a:r>
            <a:r>
              <a:rPr kumimoji="0" lang="ja-JP" altLang="en-US" sz="1400" b="1" i="0" u="none" strike="noStrike" kern="0" cap="none" spc="0" normalizeH="0" baseline="0" noProof="0" dirty="0">
                <a:ln>
                  <a:noFill/>
                </a:ln>
                <a:solidFill>
                  <a:prstClr val="white"/>
                </a:solidFill>
                <a:effectLst/>
                <a:uLnTx/>
                <a:uFillTx/>
                <a:latin typeface="Calibri"/>
                <a:ea typeface="ＭＳ Ｐゴシック" panose="020B0600070205080204" pitchFamily="50" charset="-128"/>
                <a:cs typeface="+mn-cs"/>
              </a:rPr>
              <a:t>年大阪・関西万博に向けた取組み</a:t>
            </a:r>
            <a:endParaRPr kumimoji="0" lang="ja-JP" altLang="en-US" sz="14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7" name="正方形/長方形 26"/>
          <p:cNvSpPr/>
          <p:nvPr/>
        </p:nvSpPr>
        <p:spPr>
          <a:xfrm>
            <a:off x="7422375" y="5253715"/>
            <a:ext cx="709124" cy="1490564"/>
          </a:xfrm>
          <a:prstGeom prst="rect">
            <a:avLst/>
          </a:prstGeom>
          <a:solidFill>
            <a:srgbClr val="C00000"/>
          </a:solidFill>
          <a:ln w="25400" cap="flat" cmpd="sng" algn="ctr">
            <a:solidFill>
              <a:sysClr val="windowText" lastClr="000000"/>
            </a:solidFill>
            <a:prstDash val="solid"/>
          </a:ln>
          <a:effectLst/>
        </p:spPr>
        <p:txBody>
          <a:bodyPr vert="eaVert" rtlCol="0" anchor="ctr"/>
          <a:lstStyle/>
          <a:p>
            <a:pPr marL="0" marR="0" lvl="0" indent="0" algn="ctr" defTabSz="913765"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dirty="0">
                <a:ln>
                  <a:noFill/>
                </a:ln>
                <a:solidFill>
                  <a:prstClr val="white"/>
                </a:solidFill>
                <a:effectLst/>
                <a:uLnTx/>
                <a:uFillTx/>
                <a:latin typeface="Calibri"/>
                <a:ea typeface="ＭＳ Ｐゴシック" panose="020B0600070205080204" pitchFamily="50" charset="-128"/>
                <a:cs typeface="+mn-cs"/>
              </a:rPr>
              <a:t>大阪モデルの</a:t>
            </a:r>
            <a:endParaRPr kumimoji="0" lang="en-US" altLang="ja-JP" sz="1200" b="1" i="0" u="none" strike="noStrike" kern="0" cap="none" spc="0" normalizeH="0" baseline="0" noProof="0" dirty="0">
              <a:ln>
                <a:noFill/>
              </a:ln>
              <a:solidFill>
                <a:prstClr val="white"/>
              </a:solidFill>
              <a:effectLst/>
              <a:uLnTx/>
              <a:uFillTx/>
              <a:latin typeface="Calibri"/>
              <a:ea typeface="ＭＳ Ｐゴシック" panose="020B0600070205080204" pitchFamily="50" charset="-128"/>
              <a:cs typeface="+mn-cs"/>
            </a:endParaRPr>
          </a:p>
          <a:p>
            <a:pPr marL="0" marR="0" lvl="0" indent="0" algn="ctr" defTabSz="913765"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dirty="0">
                <a:ln>
                  <a:noFill/>
                </a:ln>
                <a:solidFill>
                  <a:prstClr val="white"/>
                </a:solidFill>
                <a:effectLst/>
                <a:uLnTx/>
                <a:uFillTx/>
                <a:latin typeface="Calibri"/>
                <a:ea typeface="ＭＳ Ｐゴシック" panose="020B0600070205080204" pitchFamily="50" charset="-128"/>
                <a:cs typeface="+mn-cs"/>
              </a:rPr>
              <a:t>スマートシティの実現</a:t>
            </a:r>
            <a:endParaRPr kumimoji="0" lang="en-US" altLang="ja-JP" sz="1200" b="1" i="0" u="none" strike="noStrike" kern="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28" name="角丸四角形 27"/>
          <p:cNvSpPr/>
          <p:nvPr/>
        </p:nvSpPr>
        <p:spPr>
          <a:xfrm>
            <a:off x="915163" y="5508369"/>
            <a:ext cx="5859902" cy="396000"/>
          </a:xfrm>
          <a:prstGeom prst="roundRect">
            <a:avLst>
              <a:gd name="adj" fmla="val 8152"/>
            </a:avLst>
          </a:prstGeom>
          <a:solidFill>
            <a:srgbClr val="FFFF99"/>
          </a:solidFill>
          <a:ln w="6350" cap="flat" cmpd="sng" algn="ctr">
            <a:solidFill>
              <a:sysClr val="windowText" lastClr="000000"/>
            </a:solidFill>
            <a:prstDash val="solid"/>
          </a:ln>
          <a:effectLst/>
        </p:spPr>
        <p:txBody>
          <a:bodyPr wrap="square" lIns="108000" tIns="72000" rIns="108000" bIns="72000" rtlCol="0" anchor="ctr" anchorCtr="0">
            <a:spAutoFit/>
          </a:bodyPr>
          <a:lstStyle/>
          <a:p>
            <a:pPr marL="0" marR="0" lvl="0" indent="0" algn="ctr" defTabSz="913765"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２０２５年大阪・関西万博に向け、大胆な規制緩和等を活用することにより、</a:t>
            </a:r>
            <a:endParaRPr kumimoji="0" lang="en-US" altLang="ja-JP" sz="12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3765"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「未来社会の実験場」にふさわしい、世界に類のない最先端技術を実証・実装。</a:t>
            </a:r>
            <a:endParaRPr kumimoji="0" lang="en-US" altLang="ja-JP" sz="12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9" name="角丸四角形 28"/>
          <p:cNvSpPr/>
          <p:nvPr/>
        </p:nvSpPr>
        <p:spPr>
          <a:xfrm>
            <a:off x="916058" y="6272973"/>
            <a:ext cx="5858113" cy="396000"/>
          </a:xfrm>
          <a:prstGeom prst="roundRect">
            <a:avLst>
              <a:gd name="adj" fmla="val 8152"/>
            </a:avLst>
          </a:prstGeom>
          <a:solidFill>
            <a:srgbClr val="FFFF99"/>
          </a:solidFill>
          <a:ln w="6350" cap="flat" cmpd="sng" algn="ctr">
            <a:solidFill>
              <a:sysClr val="windowText" lastClr="000000"/>
            </a:solidFill>
            <a:prstDash val="solid"/>
          </a:ln>
          <a:effectLst/>
        </p:spPr>
        <p:txBody>
          <a:bodyPr wrap="square" lIns="108000" tIns="72000" rIns="108000" bIns="72000" rtlCol="0" anchor="ctr" anchorCtr="0">
            <a:spAutoFit/>
          </a:bodyPr>
          <a:lstStyle/>
          <a:p>
            <a:pPr marL="0" marR="0" lvl="0" indent="0" algn="ctr" defTabSz="913765"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住民生活の質（Ｑｏ</a:t>
            </a:r>
            <a:r>
              <a:rPr kumimoji="0" lang="en-US" altLang="ja-JP" sz="12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L</a:t>
            </a:r>
            <a:r>
              <a:rPr kumimoji="0" lang="ja-JP" altLang="en-US" sz="12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）の向上や都市機能の強化を図っていくため、世界の先進都市等の</a:t>
            </a:r>
            <a:endParaRPr kumimoji="0" lang="en-US" altLang="ja-JP" sz="12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3765"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事例も参考にしながら先端技術を積極的に活用し、スマートシティの基盤を確立。</a:t>
            </a:r>
            <a:endParaRPr kumimoji="0" lang="en-US" altLang="ja-JP" sz="12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32" name="二等辺三角形 31"/>
          <p:cNvSpPr/>
          <p:nvPr/>
        </p:nvSpPr>
        <p:spPr>
          <a:xfrm rot="5400000">
            <a:off x="6657298" y="5880206"/>
            <a:ext cx="1107308" cy="237344"/>
          </a:xfrm>
          <a:prstGeom prst="triangle">
            <a:avLst/>
          </a:prstGeom>
          <a:solidFill>
            <a:srgbClr val="008000"/>
          </a:solidFill>
          <a:ln w="25400" cap="flat" cmpd="sng" algn="ctr">
            <a:solidFill>
              <a:srgbClr val="4F81BD">
                <a:shade val="50000"/>
              </a:srgbClr>
            </a:solidFill>
            <a:prstDash val="solid"/>
          </a:ln>
          <a:effectLst/>
        </p:spPr>
        <p:txBody>
          <a:bodyPr rtlCol="0" anchor="ctr"/>
          <a:lstStyle/>
          <a:p>
            <a:pPr marL="0" marR="0" lvl="0" indent="0" algn="ctr" defTabSz="913765"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cxnSp>
        <p:nvCxnSpPr>
          <p:cNvPr id="12" name="直線コネクタ 11"/>
          <p:cNvCxnSpPr/>
          <p:nvPr/>
        </p:nvCxnSpPr>
        <p:spPr>
          <a:xfrm>
            <a:off x="0" y="360832"/>
            <a:ext cx="9144000" cy="8500"/>
          </a:xfrm>
          <a:prstGeom prst="line">
            <a:avLst/>
          </a:prstGeom>
        </p:spPr>
        <p:style>
          <a:lnRef idx="3">
            <a:schemeClr val="accent1"/>
          </a:lnRef>
          <a:fillRef idx="0">
            <a:schemeClr val="accent1"/>
          </a:fillRef>
          <a:effectRef idx="2">
            <a:schemeClr val="accent1"/>
          </a:effectRef>
          <a:fontRef idx="minor">
            <a:schemeClr val="tx1"/>
          </a:fontRef>
        </p:style>
      </p:cxnSp>
      <p:sp>
        <p:nvSpPr>
          <p:cNvPr id="13" name="正方形/長方形 12"/>
          <p:cNvSpPr/>
          <p:nvPr/>
        </p:nvSpPr>
        <p:spPr>
          <a:xfrm>
            <a:off x="0" y="0"/>
            <a:ext cx="9144000"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2" name="テキスト ボックス 1"/>
          <p:cNvSpPr txBox="1"/>
          <p:nvPr/>
        </p:nvSpPr>
        <p:spPr>
          <a:xfrm>
            <a:off x="442386" y="3864816"/>
            <a:ext cx="8638214" cy="738664"/>
          </a:xfrm>
          <a:prstGeom prst="rect">
            <a:avLst/>
          </a:prstGeom>
          <a:noFill/>
        </p:spPr>
        <p:txBody>
          <a:bodyPr wrap="square" rtlCol="0">
            <a:spAutoFit/>
          </a:bodyPr>
          <a:lstStyle/>
          <a:p>
            <a:pPr marL="216000" indent="-457200" algn="just"/>
            <a:r>
              <a:rPr lang="ja-JP" altLang="en-US" sz="1400" dirty="0">
                <a:latin typeface="Meiryo UI" panose="020B0604030504040204" pitchFamily="50" charset="-128"/>
                <a:ea typeface="Meiryo UI" panose="020B0604030504040204" pitchFamily="50" charset="-128"/>
              </a:rPr>
              <a:t>（戦略テーマ）</a:t>
            </a:r>
            <a:endParaRPr lang="en-US" altLang="ja-JP" sz="1400" dirty="0">
              <a:latin typeface="Meiryo UI" panose="020B0604030504040204" pitchFamily="50" charset="-128"/>
              <a:ea typeface="Meiryo UI" panose="020B0604030504040204" pitchFamily="50" charset="-128"/>
            </a:endParaRPr>
          </a:p>
          <a:p>
            <a:pPr marL="216000" indent="-457200" algn="just"/>
            <a:r>
              <a:rPr lang="ja-JP" altLang="en-US" sz="1400" dirty="0">
                <a:latin typeface="Meiryo UI" panose="020B0604030504040204" pitchFamily="50" charset="-128"/>
                <a:ea typeface="Meiryo UI" panose="020B0604030504040204" pitchFamily="50" charset="-128"/>
              </a:rPr>
              <a:t>　　・ 住民の</a:t>
            </a:r>
            <a:r>
              <a:rPr lang="en-US" altLang="ja-JP" sz="1400" dirty="0" err="1">
                <a:latin typeface="Meiryo UI" panose="020B0604030504040204" pitchFamily="50" charset="-128"/>
                <a:ea typeface="Meiryo UI" panose="020B0604030504040204" pitchFamily="50" charset="-128"/>
              </a:rPr>
              <a:t>QoL</a:t>
            </a:r>
            <a:r>
              <a:rPr lang="ja-JP" altLang="en-US" sz="1400" dirty="0">
                <a:latin typeface="Meiryo UI" panose="020B0604030504040204" pitchFamily="50" charset="-128"/>
                <a:ea typeface="Meiryo UI" panose="020B0604030504040204" pitchFamily="50" charset="-128"/>
              </a:rPr>
              <a:t>向上に向けた取組み（行政手続のオンライン化</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スマートモビリティ</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データヘルス、スマートスクール等）</a:t>
            </a:r>
            <a:endParaRPr lang="en-US" altLang="ja-JP" sz="1400" dirty="0">
              <a:latin typeface="Meiryo UI" panose="020B0604030504040204" pitchFamily="50" charset="-128"/>
              <a:ea typeface="Meiryo UI" panose="020B0604030504040204" pitchFamily="50" charset="-128"/>
            </a:endParaRPr>
          </a:p>
          <a:p>
            <a:pPr marL="216000" indent="-457200" algn="just"/>
            <a:r>
              <a:rPr lang="ja-JP" altLang="en-US" sz="1400" dirty="0">
                <a:latin typeface="Meiryo UI" panose="020B0604030504040204" pitchFamily="50" charset="-128"/>
                <a:ea typeface="Meiryo UI" panose="020B0604030504040204" pitchFamily="50" charset="-128"/>
              </a:rPr>
              <a:t>　　・ スマートシティを支えるデータとインフラ（オープンデータ</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データ活用プラットフォーム</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５Ｇ）</a:t>
            </a:r>
            <a:endParaRPr lang="en-US" altLang="ja-JP" sz="1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145753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118596" y="627257"/>
            <a:ext cx="9025404" cy="6165392"/>
          </a:xfrm>
          <a:prstGeom prst="roundRect">
            <a:avLst>
              <a:gd name="adj" fmla="val 1674"/>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u="sng" dirty="0">
                <a:solidFill>
                  <a:srgbClr val="FF0000"/>
                </a:solidFill>
                <a:latin typeface="Meiryo UI" panose="020B0604030504040204" pitchFamily="50" charset="-128"/>
                <a:ea typeface="Meiryo UI" panose="020B0604030504040204" pitchFamily="50" charset="-128"/>
              </a:rPr>
              <a:t>新型コロナ感染拡大による大阪経済や府民生活への影響、意識・行動変容を踏まえた上でウィズコロナ、ポストコロナを踏まえた</a:t>
            </a:r>
            <a:endParaRPr lang="en-US" altLang="ja-JP" sz="1200" u="sng" dirty="0">
              <a:solidFill>
                <a:srgbClr val="FF0000"/>
              </a:solidFill>
              <a:latin typeface="Meiryo UI" panose="020B0604030504040204" pitchFamily="50" charset="-128"/>
              <a:ea typeface="Meiryo UI" panose="020B0604030504040204" pitchFamily="50" charset="-128"/>
            </a:endParaRPr>
          </a:p>
          <a:p>
            <a:r>
              <a:rPr lang="ja-JP" altLang="en-US" sz="1200" u="sng" dirty="0">
                <a:solidFill>
                  <a:srgbClr val="FF0000"/>
                </a:solidFill>
                <a:latin typeface="Meiryo UI" panose="020B0604030504040204" pitchFamily="50" charset="-128"/>
                <a:ea typeface="Meiryo UI" panose="020B0604030504040204" pitchFamily="50" charset="-128"/>
              </a:rPr>
              <a:t>まち・ひと・しごとの創生を推進していく。</a:t>
            </a:r>
            <a:endParaRPr lang="en-US" altLang="ja-JP" sz="1200" u="sng" dirty="0">
              <a:solidFill>
                <a:srgbClr val="FF0000"/>
              </a:solidFill>
              <a:latin typeface="Meiryo UI" panose="020B0604030504040204" pitchFamily="50" charset="-128"/>
              <a:ea typeface="Meiryo UI" panose="020B0604030504040204" pitchFamily="50" charset="-128"/>
            </a:endParaRPr>
          </a:p>
        </p:txBody>
      </p:sp>
      <p:sp>
        <p:nvSpPr>
          <p:cNvPr id="29" name="角丸四角形 28"/>
          <p:cNvSpPr/>
          <p:nvPr/>
        </p:nvSpPr>
        <p:spPr>
          <a:xfrm>
            <a:off x="179509" y="4725376"/>
            <a:ext cx="8901091" cy="2088000"/>
          </a:xfrm>
          <a:prstGeom prst="roundRect">
            <a:avLst>
              <a:gd name="adj" fmla="val 7131"/>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Ⅲ</a:t>
            </a:r>
            <a:r>
              <a:rPr kumimoji="1" lang="ja-JP" altLang="en-US"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）東西二極の一極としての社会経済構造の構築</a:t>
            </a:r>
          </a:p>
        </p:txBody>
      </p:sp>
      <p:sp>
        <p:nvSpPr>
          <p:cNvPr id="28" name="角丸四角形 27"/>
          <p:cNvSpPr/>
          <p:nvPr/>
        </p:nvSpPr>
        <p:spPr>
          <a:xfrm>
            <a:off x="179509" y="2808990"/>
            <a:ext cx="8889996" cy="1884837"/>
          </a:xfrm>
          <a:prstGeom prst="roundRect">
            <a:avLst>
              <a:gd name="adj" fmla="val 7131"/>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Ⅱ</a:t>
            </a:r>
            <a:r>
              <a:rPr kumimoji="1" lang="ja-JP" altLang="en-US"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）人口減少・超高齢社会でも持続可能な地域づくり</a:t>
            </a:r>
          </a:p>
        </p:txBody>
      </p:sp>
      <p:sp>
        <p:nvSpPr>
          <p:cNvPr id="27" name="角丸四角形 26"/>
          <p:cNvSpPr/>
          <p:nvPr/>
        </p:nvSpPr>
        <p:spPr>
          <a:xfrm>
            <a:off x="179323" y="1089809"/>
            <a:ext cx="8886577" cy="1674328"/>
          </a:xfrm>
          <a:prstGeom prst="roundRect">
            <a:avLst>
              <a:gd name="adj" fmla="val 7131"/>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Ⅰ</a:t>
            </a:r>
            <a:r>
              <a:rPr kumimoji="1" lang="ja-JP" altLang="en-US"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）若者が活躍でき、子育て安心の都市「大阪」の実現</a:t>
            </a:r>
            <a:endParaRPr kumimoji="1" lang="en-US" altLang="ja-JP"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cxnSp>
        <p:nvCxnSpPr>
          <p:cNvPr id="2" name="直線コネクタ 1"/>
          <p:cNvCxnSpPr/>
          <p:nvPr/>
        </p:nvCxnSpPr>
        <p:spPr>
          <a:xfrm>
            <a:off x="190604" y="353205"/>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7" name="正方形/長方形 6"/>
          <p:cNvSpPr/>
          <p:nvPr/>
        </p:nvSpPr>
        <p:spPr>
          <a:xfrm>
            <a:off x="284992" y="1413501"/>
            <a:ext cx="3872721" cy="1235755"/>
          </a:xfrm>
          <a:prstGeom prst="rect">
            <a:avLst/>
          </a:prstGeom>
          <a:solidFill>
            <a:schemeClr val="bg1"/>
          </a:solidFill>
          <a:ln w="9525">
            <a:solidFill>
              <a:schemeClr val="tx1"/>
            </a:solidFill>
          </a:ln>
        </p:spPr>
        <p:style>
          <a:lnRef idx="2">
            <a:schemeClr val="accent1"/>
          </a:lnRef>
          <a:fillRef idx="1">
            <a:schemeClr val="lt1"/>
          </a:fillRef>
          <a:effectRef idx="0">
            <a:schemeClr val="accent1"/>
          </a:effectRef>
          <a:fontRef idx="minor">
            <a:schemeClr val="dk1"/>
          </a:fontRef>
        </p:style>
        <p:txBody>
          <a:bodyPr tIns="72000" rtlCol="0" anchor="t"/>
          <a:lstStyle/>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①若い世代の就職・結婚・出産・子育ての希望を実現する</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（１）若者の安定就職支援、職場定着支援</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（２）女性の活躍推進</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（３）結婚・妊娠・出産・子育て環境の充実</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 name="正方形/長方形 7"/>
          <p:cNvSpPr/>
          <p:nvPr/>
        </p:nvSpPr>
        <p:spPr>
          <a:xfrm>
            <a:off x="284992" y="3192750"/>
            <a:ext cx="3872721" cy="1316500"/>
          </a:xfrm>
          <a:prstGeom prst="rect">
            <a:avLst/>
          </a:prstGeom>
          <a:solidFill>
            <a:schemeClr val="bg1"/>
          </a:solidFill>
          <a:ln w="9525">
            <a:solidFill>
              <a:schemeClr val="tx1"/>
            </a:solidFill>
          </a:ln>
        </p:spPr>
        <p:style>
          <a:lnRef idx="2">
            <a:schemeClr val="accent1"/>
          </a:lnRef>
          <a:fillRef idx="1">
            <a:schemeClr val="lt1"/>
          </a:fillRef>
          <a:effectRef idx="0">
            <a:schemeClr val="accent1"/>
          </a:effectRef>
          <a:fontRef idx="minor">
            <a:schemeClr val="dk1"/>
          </a:fontRef>
        </p:style>
        <p:txBody>
          <a:bodyPr tIns="72000" rtlCol="0" anchor="t"/>
          <a:lstStyle/>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③誰もが健康でいきいきと暮らせるまちづくり</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（１）健康寿命の延伸</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（２）高齢者等がいきいきと暮らせるまちづくり</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（３）あらゆる人が活躍できる「全員参画社会」の実現</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9" name="正方形/長方形 8"/>
          <p:cNvSpPr/>
          <p:nvPr/>
        </p:nvSpPr>
        <p:spPr>
          <a:xfrm>
            <a:off x="284992" y="5108096"/>
            <a:ext cx="3872721" cy="1615434"/>
          </a:xfrm>
          <a:prstGeom prst="rect">
            <a:avLst/>
          </a:prstGeom>
          <a:solidFill>
            <a:schemeClr val="bg1"/>
          </a:solidFill>
          <a:ln w="9525">
            <a:solidFill>
              <a:schemeClr val="tx1"/>
            </a:solidFill>
          </a:ln>
        </p:spPr>
        <p:style>
          <a:lnRef idx="2">
            <a:schemeClr val="accent1"/>
          </a:lnRef>
          <a:fillRef idx="1">
            <a:schemeClr val="lt1"/>
          </a:fillRef>
          <a:effectRef idx="0">
            <a:schemeClr val="accent1"/>
          </a:effectRef>
          <a:fontRef idx="minor">
            <a:schemeClr val="dk1"/>
          </a:fontRef>
        </p:style>
        <p:txBody>
          <a:bodyPr tIns="72000" rtlCol="0" anchor="t"/>
          <a:lstStyle/>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⑤都市としての経済機能を強化する</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1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（１）産業の創出・振興</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1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（２）企業立地の促進</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1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（３）活力ある農林水産業の実現</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1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（４）多様な担い手との協働</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100"/>
              </a:lnSpc>
              <a:spcBef>
                <a:spcPts val="0"/>
              </a:spcBef>
              <a:spcAft>
                <a:spcPts val="0"/>
              </a:spcAft>
              <a:buClrTx/>
              <a:buSzTx/>
              <a:buFontTx/>
              <a:buNone/>
              <a:tabLst/>
              <a:defRPr/>
            </a:pPr>
            <a:r>
              <a:rPr lang="ja-JP" altLang="en-US" sz="1200" dirty="0">
                <a:solidFill>
                  <a:prstClr val="black"/>
                </a:solidFill>
                <a:latin typeface="Meiryo UI" panose="020B0604030504040204" pitchFamily="50" charset="-128"/>
                <a:ea typeface="Meiryo UI" panose="020B0604030504040204" pitchFamily="50" charset="-128"/>
              </a:rPr>
              <a:t>（５）インフラの充実・強化</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0" name="正方形/長方形 9"/>
          <p:cNvSpPr/>
          <p:nvPr/>
        </p:nvSpPr>
        <p:spPr>
          <a:xfrm>
            <a:off x="4211803" y="1399854"/>
            <a:ext cx="3564000" cy="1235754"/>
          </a:xfrm>
          <a:prstGeom prst="rect">
            <a:avLst/>
          </a:prstGeom>
          <a:solidFill>
            <a:schemeClr val="bg1"/>
          </a:solidFill>
          <a:ln w="9525">
            <a:solidFill>
              <a:schemeClr val="tx1"/>
            </a:solidFill>
          </a:ln>
        </p:spPr>
        <p:style>
          <a:lnRef idx="2">
            <a:schemeClr val="accent1"/>
          </a:lnRef>
          <a:fillRef idx="1">
            <a:schemeClr val="lt1"/>
          </a:fillRef>
          <a:effectRef idx="0">
            <a:schemeClr val="accent1"/>
          </a:effectRef>
          <a:fontRef idx="minor">
            <a:schemeClr val="dk1"/>
          </a:fontRef>
        </p:style>
        <p:txBody>
          <a:bodyPr tIns="72000" rtlCol="0" anchor="t"/>
          <a:lstStyle/>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②次代の「大阪」を担う人をつくる</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（１）次代を担う人づくり　</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（２）子どもをめぐる課題への対応</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1" name="正方形/長方形 10"/>
          <p:cNvSpPr/>
          <p:nvPr/>
        </p:nvSpPr>
        <p:spPr>
          <a:xfrm>
            <a:off x="4216179" y="3201475"/>
            <a:ext cx="3564000" cy="1294125"/>
          </a:xfrm>
          <a:prstGeom prst="rect">
            <a:avLst/>
          </a:prstGeom>
          <a:solidFill>
            <a:schemeClr val="bg1"/>
          </a:solidFill>
          <a:ln w="9525">
            <a:solidFill>
              <a:schemeClr val="tx1"/>
            </a:solidFill>
          </a:ln>
        </p:spPr>
        <p:style>
          <a:lnRef idx="2">
            <a:schemeClr val="accent1"/>
          </a:lnRef>
          <a:fillRef idx="1">
            <a:schemeClr val="lt1"/>
          </a:fillRef>
          <a:effectRef idx="0">
            <a:schemeClr val="accent1"/>
          </a:effectRef>
          <a:fontRef idx="minor">
            <a:schemeClr val="dk1"/>
          </a:fontRef>
        </p:style>
        <p:txBody>
          <a:bodyPr tIns="72000" rtlCol="0" anchor="t"/>
          <a:lstStyle/>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④安全・安心な地域をつくる</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（１）安全・安心の確保</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（２）都市基盤の再構築</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（３）環境にやさしい都市の</a:t>
            </a:r>
            <a:r>
              <a:rPr lang="ja-JP" altLang="en-US" sz="1200" dirty="0">
                <a:solidFill>
                  <a:prstClr val="black"/>
                </a:solidFill>
                <a:latin typeface="Meiryo UI" panose="020B0604030504040204" pitchFamily="50" charset="-128"/>
                <a:ea typeface="Meiryo UI" panose="020B0604030504040204" pitchFamily="50" charset="-128"/>
              </a:rPr>
              <a:t>実現</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2" name="正方形/長方形 11"/>
          <p:cNvSpPr/>
          <p:nvPr/>
        </p:nvSpPr>
        <p:spPr>
          <a:xfrm>
            <a:off x="4211803" y="5114463"/>
            <a:ext cx="3564000" cy="1595419"/>
          </a:xfrm>
          <a:prstGeom prst="rect">
            <a:avLst/>
          </a:prstGeom>
          <a:solidFill>
            <a:schemeClr val="bg1"/>
          </a:solidFill>
          <a:ln w="9525">
            <a:solidFill>
              <a:schemeClr val="tx1"/>
            </a:solidFill>
          </a:ln>
        </p:spPr>
        <p:style>
          <a:lnRef idx="2">
            <a:schemeClr val="accent1"/>
          </a:lnRef>
          <a:fillRef idx="1">
            <a:schemeClr val="lt1"/>
          </a:fillRef>
          <a:effectRef idx="0">
            <a:schemeClr val="accent1"/>
          </a:effectRef>
          <a:fontRef idx="minor">
            <a:schemeClr val="dk1"/>
          </a:fontRef>
        </p:style>
        <p:txBody>
          <a:bodyPr tIns="72000" rtlCol="0" anchor="t"/>
          <a:lstStyle/>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⑥定住魅力・都市魅力を強化する</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（１）定住魅力の強化</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（２）都市魅力の創出・発信</a:t>
            </a:r>
            <a:endParaRPr kumimoji="1" lang="en-US" altLang="ja-JP" sz="12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p:txBody>
      </p:sp>
      <p:sp>
        <p:nvSpPr>
          <p:cNvPr id="39" name="正方形/長方形 38"/>
          <p:cNvSpPr/>
          <p:nvPr/>
        </p:nvSpPr>
        <p:spPr>
          <a:xfrm>
            <a:off x="0" y="-14900"/>
            <a:ext cx="8136904" cy="369332"/>
          </a:xfrm>
          <a:prstGeom prst="rect">
            <a:avLst/>
          </a:prstGeom>
        </p:spPr>
        <p:txBody>
          <a:bodyPr wrap="square">
            <a:spAutoFit/>
          </a:bodyPr>
          <a:lstStyle/>
          <a:p>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２．基本目標・基本的方向</a:t>
            </a:r>
          </a:p>
        </p:txBody>
      </p:sp>
      <p:sp>
        <p:nvSpPr>
          <p:cNvPr id="40" name="正方形/長方形 39"/>
          <p:cNvSpPr/>
          <p:nvPr/>
        </p:nvSpPr>
        <p:spPr>
          <a:xfrm>
            <a:off x="118596" y="349801"/>
            <a:ext cx="8856984" cy="323165"/>
          </a:xfrm>
          <a:prstGeom prst="rect">
            <a:avLst/>
          </a:prstGeom>
        </p:spPr>
        <p:txBody>
          <a:bodyPr wrap="square">
            <a:spAutoFit/>
          </a:bodyPr>
          <a:lstStyle/>
          <a:p>
            <a:pPr marL="180000" marR="0" lvl="0" indent="-457200" algn="just" defTabSz="914400" rtl="0" eaLnBrk="1" fontAlgn="auto" latinLnBrk="0" hangingPunct="1">
              <a:lnSpc>
                <a:spcPts val="18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基本目標・基本的方向の枠組み</a:t>
            </a:r>
          </a:p>
        </p:txBody>
      </p:sp>
      <p:sp>
        <p:nvSpPr>
          <p:cNvPr id="47" name="角丸四角形 46"/>
          <p:cNvSpPr/>
          <p:nvPr/>
        </p:nvSpPr>
        <p:spPr>
          <a:xfrm>
            <a:off x="7871222" y="1055129"/>
            <a:ext cx="344091" cy="5731899"/>
          </a:xfrm>
          <a:prstGeom prst="roundRect">
            <a:avLst/>
          </a:prstGeom>
        </p:spPr>
        <p:style>
          <a:lnRef idx="1">
            <a:schemeClr val="accent3"/>
          </a:lnRef>
          <a:fillRef idx="2">
            <a:schemeClr val="accent3"/>
          </a:fillRef>
          <a:effectRef idx="1">
            <a:schemeClr val="accent3"/>
          </a:effectRef>
          <a:fontRef idx="minor">
            <a:schemeClr val="dk1"/>
          </a:fontRef>
        </p:style>
        <p:txBody>
          <a:bodyPr vert="eaVert" lIns="36000" tIns="72000" rIns="36000" bIns="7200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ja-JP" altLang="en-US" sz="1200" b="1" noProof="0" dirty="0">
                <a:solidFill>
                  <a:srgbClr val="FF0000"/>
                </a:solidFill>
                <a:latin typeface="Meiryo UI"/>
                <a:ea typeface="Meiryo UI"/>
              </a:rPr>
              <a:t>　　　　　　　　　◎万博のインパクトを活かした取組み</a:t>
            </a:r>
            <a:endParaRPr kumimoji="1" lang="ja-JP" altLang="en-US" sz="1200" b="1" i="0" u="none" strike="noStrike" kern="1200" cap="none" spc="0" normalizeH="0" baseline="0" noProof="0" dirty="0">
              <a:ln>
                <a:noFill/>
              </a:ln>
              <a:solidFill>
                <a:srgbClr val="FF0000"/>
              </a:solidFill>
              <a:effectLst/>
              <a:uLnTx/>
              <a:uFillTx/>
              <a:latin typeface="Meiryo UI"/>
              <a:ea typeface="Meiryo UI"/>
            </a:endParaRPr>
          </a:p>
        </p:txBody>
      </p:sp>
      <p:sp>
        <p:nvSpPr>
          <p:cNvPr id="48" name="角丸四角形 47"/>
          <p:cNvSpPr/>
          <p:nvPr/>
        </p:nvSpPr>
        <p:spPr>
          <a:xfrm>
            <a:off x="8253413" y="1055129"/>
            <a:ext cx="344091" cy="5731899"/>
          </a:xfrm>
          <a:prstGeom prst="roundRect">
            <a:avLst/>
          </a:prstGeom>
        </p:spPr>
        <p:style>
          <a:lnRef idx="1">
            <a:schemeClr val="accent3"/>
          </a:lnRef>
          <a:fillRef idx="2">
            <a:schemeClr val="accent3"/>
          </a:fillRef>
          <a:effectRef idx="1">
            <a:schemeClr val="accent3"/>
          </a:effectRef>
          <a:fontRef idx="minor">
            <a:schemeClr val="dk1"/>
          </a:fontRef>
        </p:style>
        <p:txBody>
          <a:bodyPr vert="eaVert" lIns="36000" tIns="72000" rIns="36000" bIns="7200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ja-JP" altLang="en-US" sz="1200" b="1" dirty="0">
                <a:solidFill>
                  <a:srgbClr val="FF0000"/>
                </a:solidFill>
                <a:latin typeface="Meiryo UI"/>
                <a:ea typeface="Meiryo UI"/>
              </a:rPr>
              <a:t>　　　　　　　　　◎ＳＤＧ</a:t>
            </a:r>
            <a:r>
              <a:rPr kumimoji="1" lang="ja-JP" altLang="en-US" sz="1200" b="1" i="0" u="none" strike="noStrike" kern="1200" cap="none" spc="0" normalizeH="0" baseline="0" noProof="0" dirty="0" err="1">
                <a:ln>
                  <a:noFill/>
                </a:ln>
                <a:solidFill>
                  <a:srgbClr val="FF0000"/>
                </a:solidFill>
                <a:effectLst/>
                <a:uLnTx/>
                <a:uFillTx/>
                <a:latin typeface="Meiryo UI"/>
                <a:ea typeface="Meiryo UI"/>
                <a:cs typeface="+mn-cs"/>
              </a:rPr>
              <a:t>ｓ</a:t>
            </a:r>
            <a:r>
              <a:rPr kumimoji="1" lang="ja-JP" altLang="en-US" sz="1200" b="1" i="0" u="none" strike="noStrike" kern="1200" cap="none" spc="0" normalizeH="0" baseline="0" noProof="0" dirty="0">
                <a:ln>
                  <a:noFill/>
                </a:ln>
                <a:solidFill>
                  <a:srgbClr val="FF0000"/>
                </a:solidFill>
                <a:effectLst/>
                <a:uLnTx/>
                <a:uFillTx/>
                <a:latin typeface="Meiryo UI"/>
                <a:ea typeface="Meiryo UI"/>
                <a:cs typeface="+mn-cs"/>
              </a:rPr>
              <a:t>の推進</a:t>
            </a:r>
          </a:p>
        </p:txBody>
      </p:sp>
      <p:sp>
        <p:nvSpPr>
          <p:cNvPr id="49" name="角丸四角形 48"/>
          <p:cNvSpPr/>
          <p:nvPr/>
        </p:nvSpPr>
        <p:spPr>
          <a:xfrm>
            <a:off x="8634981" y="1044955"/>
            <a:ext cx="344091" cy="5742073"/>
          </a:xfrm>
          <a:prstGeom prst="roundRect">
            <a:avLst/>
          </a:prstGeom>
        </p:spPr>
        <p:style>
          <a:lnRef idx="1">
            <a:schemeClr val="accent3"/>
          </a:lnRef>
          <a:fillRef idx="2">
            <a:schemeClr val="accent3"/>
          </a:fillRef>
          <a:effectRef idx="1">
            <a:schemeClr val="accent3"/>
          </a:effectRef>
          <a:fontRef idx="minor">
            <a:schemeClr val="dk1"/>
          </a:fontRef>
        </p:style>
        <p:txBody>
          <a:bodyPr vert="eaVert" lIns="36000" tIns="72000" rIns="36000" bIns="7200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ja-JP" altLang="en-US" sz="1200" b="1" dirty="0">
                <a:solidFill>
                  <a:srgbClr val="FF0000"/>
                </a:solidFill>
                <a:latin typeface="Meiryo UI"/>
                <a:ea typeface="Meiryo UI"/>
              </a:rPr>
              <a:t>　　　　　　　　　◎</a:t>
            </a:r>
            <a:r>
              <a:rPr kumimoji="1" lang="ja-JP" altLang="en-US" sz="1200" b="1" i="0" u="none" strike="noStrike" kern="1200" cap="none" spc="0" normalizeH="0" baseline="0" noProof="0" dirty="0">
                <a:ln>
                  <a:noFill/>
                </a:ln>
                <a:solidFill>
                  <a:srgbClr val="FF0000"/>
                </a:solidFill>
                <a:effectLst/>
                <a:uLnTx/>
                <a:uFillTx/>
                <a:latin typeface="Meiryo UI"/>
                <a:ea typeface="Meiryo UI"/>
                <a:cs typeface="+mn-cs"/>
              </a:rPr>
              <a:t>スマートシティ実現に向けた取組み</a:t>
            </a:r>
          </a:p>
        </p:txBody>
      </p:sp>
      <p:sp>
        <p:nvSpPr>
          <p:cNvPr id="41" name="正方形/長方形 40"/>
          <p:cNvSpPr/>
          <p:nvPr/>
        </p:nvSpPr>
        <p:spPr>
          <a:xfrm>
            <a:off x="8443015" y="6461745"/>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27</a:t>
            </a:fld>
            <a:endParaRPr lang="ja-JP" altLang="en-US" dirty="0">
              <a:solidFill>
                <a:prstClr val="black"/>
              </a:solidFill>
            </a:endParaRPr>
          </a:p>
        </p:txBody>
      </p:sp>
      <p:sp>
        <p:nvSpPr>
          <p:cNvPr id="3" name="テキスト ボックス 2"/>
          <p:cNvSpPr txBox="1"/>
          <p:nvPr/>
        </p:nvSpPr>
        <p:spPr>
          <a:xfrm>
            <a:off x="7849015" y="647984"/>
            <a:ext cx="1188000" cy="360850"/>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wrap="square" lIns="0" tIns="72000" rIns="0" bIns="72000" rtlCol="0" anchor="ctr" anchorCtr="0">
            <a:spAutoFit/>
          </a:bodyPr>
          <a:lstStyle/>
          <a:p>
            <a:pPr algn="ctr"/>
            <a:r>
              <a:rPr lang="ja-JP" altLang="en-US" sz="1400" dirty="0"/>
              <a:t>重点取組方向</a:t>
            </a:r>
            <a:endParaRPr kumimoji="1" lang="ja-JP" altLang="en-US" sz="2000" dirty="0"/>
          </a:p>
        </p:txBody>
      </p:sp>
    </p:spTree>
    <p:extLst>
      <p:ext uri="{BB962C8B-B14F-4D97-AF65-F5344CB8AC3E}">
        <p14:creationId xmlns:p14="http://schemas.microsoft.com/office/powerpoint/2010/main" val="29582035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p:cNvSpPr/>
          <p:nvPr/>
        </p:nvSpPr>
        <p:spPr>
          <a:xfrm>
            <a:off x="179512" y="5674898"/>
            <a:ext cx="8136904" cy="1155805"/>
          </a:xfrm>
          <a:prstGeom prst="roundRect">
            <a:avLst>
              <a:gd name="adj" fmla="val 0"/>
            </a:avLst>
          </a:prstGeom>
          <a:no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ja-JP" altLang="en-US" sz="1400" b="1" dirty="0">
                <a:solidFill>
                  <a:schemeClr val="tx1"/>
                </a:solidFill>
              </a:rPr>
              <a:t>（１）若者の安定した雇用支援</a:t>
            </a:r>
            <a:endParaRPr lang="en-US" altLang="ja-JP" sz="1400" b="1" dirty="0">
              <a:solidFill>
                <a:schemeClr val="tx1"/>
              </a:solidFill>
            </a:endParaRPr>
          </a:p>
          <a:p>
            <a:r>
              <a:rPr lang="ja-JP" altLang="en-US" sz="1400" b="1" dirty="0">
                <a:solidFill>
                  <a:schemeClr val="tx1"/>
                </a:solidFill>
              </a:rPr>
              <a:t>　　　　　　</a:t>
            </a:r>
            <a:r>
              <a:rPr lang="ja-JP" altLang="en-US" sz="1400" dirty="0">
                <a:solidFill>
                  <a:schemeClr val="tx1"/>
                </a:solidFill>
              </a:rPr>
              <a:t>（若者の安定した就職支援、職場定着支援　求職者に対する府内中小企業の魅力発信　等）</a:t>
            </a:r>
            <a:endParaRPr lang="en-US" altLang="ja-JP" sz="1400" dirty="0">
              <a:solidFill>
                <a:schemeClr val="tx1"/>
              </a:solidFill>
            </a:endParaRPr>
          </a:p>
          <a:p>
            <a:r>
              <a:rPr lang="ja-JP" altLang="en-US" sz="1400" b="1" dirty="0">
                <a:solidFill>
                  <a:schemeClr val="tx1"/>
                </a:solidFill>
              </a:rPr>
              <a:t>（２）女性の活躍支援</a:t>
            </a:r>
            <a:r>
              <a:rPr lang="ja-JP" altLang="en-US" sz="1400" dirty="0">
                <a:solidFill>
                  <a:schemeClr val="tx1"/>
                </a:solidFill>
              </a:rPr>
              <a:t>（ワーク・ライフ・バランスの推進、女性の職域拡大　等）</a:t>
            </a:r>
            <a:endParaRPr lang="en-US" altLang="ja-JP" sz="1400" dirty="0">
              <a:solidFill>
                <a:schemeClr val="tx1"/>
              </a:solidFill>
            </a:endParaRPr>
          </a:p>
          <a:p>
            <a:r>
              <a:rPr lang="ja-JP" altLang="en-US" sz="1400" b="1" dirty="0">
                <a:solidFill>
                  <a:schemeClr val="tx1"/>
                </a:solidFill>
              </a:rPr>
              <a:t>（３）結婚・妊娠・出産・子育て環境の充実</a:t>
            </a:r>
            <a:r>
              <a:rPr lang="ja-JP" altLang="en-US" sz="1400" dirty="0">
                <a:solidFill>
                  <a:schemeClr val="tx1"/>
                </a:solidFill>
              </a:rPr>
              <a:t>（待機児童の解消、放課後児童クラブ等の拡充　等）</a:t>
            </a:r>
            <a:endParaRPr kumimoji="1" lang="ja-JP" altLang="en-US" sz="2000" dirty="0"/>
          </a:p>
        </p:txBody>
      </p:sp>
      <p:sp>
        <p:nvSpPr>
          <p:cNvPr id="27" name="テキスト ボックス 26"/>
          <p:cNvSpPr txBox="1"/>
          <p:nvPr/>
        </p:nvSpPr>
        <p:spPr>
          <a:xfrm>
            <a:off x="3203848" y="1593755"/>
            <a:ext cx="5616624" cy="1600438"/>
          </a:xfrm>
          <a:prstGeom prst="rect">
            <a:avLst/>
          </a:prstGeom>
          <a:solidFill>
            <a:srgbClr val="4AD679"/>
          </a:solidFill>
          <a:ln>
            <a:solidFill>
              <a:schemeClr val="tx1"/>
            </a:solidFill>
          </a:ln>
        </p:spPr>
        <p:txBody>
          <a:bodyPr wrap="square" rtlCol="0">
            <a:spAutoFit/>
          </a:bodyPr>
          <a:lstStyle/>
          <a:p>
            <a:pPr algn="ctr"/>
            <a:r>
              <a:rPr kumimoji="1" lang="ja-JP" altLang="en-US" sz="1400" b="1" dirty="0"/>
              <a:t>外部環境</a:t>
            </a:r>
            <a:endParaRPr kumimoji="1" lang="en-US" altLang="ja-JP" sz="1400" b="1" dirty="0"/>
          </a:p>
          <a:p>
            <a:pPr algn="ctr"/>
            <a:endParaRPr lang="en-US" altLang="ja-JP" sz="1400" b="1" dirty="0"/>
          </a:p>
          <a:p>
            <a:pPr algn="ctr"/>
            <a:endParaRPr kumimoji="1" lang="en-US" altLang="ja-JP" sz="1400" b="1" dirty="0"/>
          </a:p>
          <a:p>
            <a:pPr algn="ctr"/>
            <a:endParaRPr lang="en-US" altLang="ja-JP" sz="1400" b="1" dirty="0"/>
          </a:p>
          <a:p>
            <a:pPr algn="ctr"/>
            <a:endParaRPr kumimoji="1" lang="en-US" altLang="ja-JP" sz="1400" b="1" dirty="0"/>
          </a:p>
          <a:p>
            <a:pPr algn="ctr"/>
            <a:endParaRPr kumimoji="1" lang="en-US" altLang="ja-JP" sz="1400" b="1" dirty="0"/>
          </a:p>
          <a:p>
            <a:pPr algn="ctr"/>
            <a:endParaRPr kumimoji="1" lang="ja-JP" altLang="en-US" sz="1400" b="1" dirty="0"/>
          </a:p>
        </p:txBody>
      </p:sp>
      <p:sp>
        <p:nvSpPr>
          <p:cNvPr id="42" name="角丸四角形 41"/>
          <p:cNvSpPr/>
          <p:nvPr/>
        </p:nvSpPr>
        <p:spPr>
          <a:xfrm>
            <a:off x="5952603" y="1937320"/>
            <a:ext cx="2867869" cy="1198259"/>
          </a:xfrm>
          <a:prstGeom prst="roundRect">
            <a:avLst>
              <a:gd name="adj" fmla="val 6416"/>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b="1" dirty="0">
                <a:solidFill>
                  <a:schemeClr val="tx1"/>
                </a:solidFill>
              </a:rPr>
              <a:t>弱　</a:t>
            </a:r>
            <a:r>
              <a:rPr kumimoji="1" lang="ja-JP" altLang="en-US" sz="1400" b="1" dirty="0" err="1">
                <a:solidFill>
                  <a:schemeClr val="tx1"/>
                </a:solidFill>
              </a:rPr>
              <a:t>み</a:t>
            </a:r>
            <a:endParaRPr lang="en-US" altLang="ja-JP" sz="1400" b="1" dirty="0">
              <a:solidFill>
                <a:schemeClr val="tx1"/>
              </a:solidFill>
            </a:endParaRPr>
          </a:p>
          <a:p>
            <a:pPr algn="ctr"/>
            <a:endParaRPr kumimoji="1" lang="en-US" altLang="ja-JP" sz="1400" dirty="0">
              <a:solidFill>
                <a:schemeClr val="tx1"/>
              </a:solidFill>
            </a:endParaRPr>
          </a:p>
          <a:p>
            <a:pPr algn="ctr"/>
            <a:endParaRPr lang="en-US" altLang="ja-JP" sz="1400" dirty="0">
              <a:solidFill>
                <a:schemeClr val="tx1"/>
              </a:solidFill>
            </a:endParaRPr>
          </a:p>
          <a:p>
            <a:pPr algn="ctr"/>
            <a:endParaRPr kumimoji="1" lang="en-US" altLang="ja-JP" sz="1400" dirty="0">
              <a:solidFill>
                <a:schemeClr val="tx1"/>
              </a:solidFill>
            </a:endParaRPr>
          </a:p>
          <a:p>
            <a:pPr algn="ctr"/>
            <a:endParaRPr kumimoji="1" lang="ja-JP" altLang="en-US" sz="2000" dirty="0">
              <a:solidFill>
                <a:schemeClr val="tx1"/>
              </a:solidFill>
            </a:endParaRPr>
          </a:p>
        </p:txBody>
      </p:sp>
      <p:sp>
        <p:nvSpPr>
          <p:cNvPr id="9" name="角丸四角形 8"/>
          <p:cNvSpPr/>
          <p:nvPr/>
        </p:nvSpPr>
        <p:spPr>
          <a:xfrm>
            <a:off x="3238498" y="1944675"/>
            <a:ext cx="2662665" cy="1190904"/>
          </a:xfrm>
          <a:prstGeom prst="roundRect">
            <a:avLst>
              <a:gd name="adj" fmla="val 8822"/>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400" b="1" dirty="0">
                <a:solidFill>
                  <a:schemeClr val="tx1"/>
                </a:solidFill>
              </a:rPr>
              <a:t>強　</a:t>
            </a:r>
            <a:r>
              <a:rPr lang="ja-JP" altLang="en-US" sz="1400" b="1" dirty="0" err="1">
                <a:solidFill>
                  <a:schemeClr val="tx1"/>
                </a:solidFill>
              </a:rPr>
              <a:t>み</a:t>
            </a:r>
            <a:endParaRPr kumimoji="1" lang="en-US" altLang="ja-JP" sz="1400" b="1" dirty="0">
              <a:solidFill>
                <a:schemeClr val="tx1"/>
              </a:solidFill>
            </a:endParaRPr>
          </a:p>
          <a:p>
            <a:pPr algn="ctr"/>
            <a:endParaRPr lang="en-US" altLang="ja-JP" sz="1400" dirty="0">
              <a:solidFill>
                <a:schemeClr val="tx1"/>
              </a:solidFill>
            </a:endParaRPr>
          </a:p>
          <a:p>
            <a:pPr algn="ctr"/>
            <a:endParaRPr kumimoji="1" lang="en-US" altLang="ja-JP" sz="1400" dirty="0">
              <a:solidFill>
                <a:schemeClr val="tx1"/>
              </a:solidFill>
            </a:endParaRPr>
          </a:p>
          <a:p>
            <a:pPr algn="ctr"/>
            <a:endParaRPr lang="en-US" altLang="ja-JP" sz="1400" dirty="0">
              <a:solidFill>
                <a:schemeClr val="tx1"/>
              </a:solidFill>
            </a:endParaRPr>
          </a:p>
          <a:p>
            <a:pPr algn="ctr"/>
            <a:endParaRPr kumimoji="1" lang="ja-JP" altLang="en-US" sz="2000" dirty="0">
              <a:solidFill>
                <a:schemeClr val="tx1"/>
              </a:solidFill>
            </a:endParaRPr>
          </a:p>
        </p:txBody>
      </p:sp>
      <p:sp>
        <p:nvSpPr>
          <p:cNvPr id="7" name="テキスト ボックス 6"/>
          <p:cNvSpPr txBox="1"/>
          <p:nvPr/>
        </p:nvSpPr>
        <p:spPr>
          <a:xfrm>
            <a:off x="383424" y="3217932"/>
            <a:ext cx="2769989" cy="2095675"/>
          </a:xfrm>
          <a:prstGeom prst="rect">
            <a:avLst/>
          </a:prstGeom>
          <a:solidFill>
            <a:srgbClr val="4AD679"/>
          </a:solidFill>
          <a:ln>
            <a:solidFill>
              <a:schemeClr val="tx1"/>
            </a:solidFill>
          </a:ln>
        </p:spPr>
        <p:txBody>
          <a:bodyPr vert="eaVert" wrap="square" rtlCol="0">
            <a:spAutoFit/>
          </a:bodyPr>
          <a:lstStyle/>
          <a:p>
            <a:pPr algn="ctr"/>
            <a:endParaRPr kumimoji="1" lang="en-US" altLang="ja-JP" sz="1400" b="1" dirty="0"/>
          </a:p>
          <a:p>
            <a:pPr algn="ctr"/>
            <a:endParaRPr lang="en-US" altLang="ja-JP" sz="1400" b="1" dirty="0"/>
          </a:p>
          <a:p>
            <a:pPr algn="ctr"/>
            <a:endParaRPr kumimoji="1" lang="en-US" altLang="ja-JP" sz="1400" b="1" dirty="0"/>
          </a:p>
          <a:p>
            <a:pPr algn="ctr"/>
            <a:endParaRPr lang="en-US" altLang="ja-JP" sz="1400" b="1" dirty="0"/>
          </a:p>
          <a:p>
            <a:pPr algn="ctr"/>
            <a:endParaRPr kumimoji="1" lang="en-US" altLang="ja-JP" sz="1400" b="1" dirty="0"/>
          </a:p>
          <a:p>
            <a:pPr algn="ctr"/>
            <a:endParaRPr lang="en-US" altLang="ja-JP" sz="1400" b="1" dirty="0"/>
          </a:p>
          <a:p>
            <a:pPr algn="ctr"/>
            <a:endParaRPr lang="en-US" altLang="ja-JP" sz="1400" b="1" dirty="0"/>
          </a:p>
          <a:p>
            <a:pPr algn="ctr"/>
            <a:endParaRPr lang="en-US" altLang="ja-JP" sz="1400" b="1" dirty="0"/>
          </a:p>
          <a:p>
            <a:pPr algn="ctr"/>
            <a:endParaRPr lang="en-US" altLang="ja-JP" sz="1400" b="1" dirty="0"/>
          </a:p>
          <a:p>
            <a:pPr algn="ctr"/>
            <a:endParaRPr lang="en-US" altLang="ja-JP" sz="1400" b="1" dirty="0"/>
          </a:p>
          <a:p>
            <a:pPr algn="ctr"/>
            <a:endParaRPr lang="en-US" altLang="ja-JP" sz="1400" b="1" dirty="0"/>
          </a:p>
          <a:p>
            <a:pPr algn="ctr"/>
            <a:r>
              <a:rPr kumimoji="1" lang="ja-JP" altLang="en-US" sz="1400" b="1" dirty="0"/>
              <a:t>内部要因</a:t>
            </a:r>
          </a:p>
        </p:txBody>
      </p:sp>
      <p:sp>
        <p:nvSpPr>
          <p:cNvPr id="43" name="角丸四角形 42"/>
          <p:cNvSpPr/>
          <p:nvPr/>
        </p:nvSpPr>
        <p:spPr>
          <a:xfrm>
            <a:off x="899592" y="3250053"/>
            <a:ext cx="2219619" cy="45598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400" b="1" dirty="0">
                <a:solidFill>
                  <a:schemeClr val="tx1"/>
                </a:solidFill>
              </a:rPr>
              <a:t>強</a:t>
            </a:r>
            <a:endParaRPr kumimoji="1" lang="en-US" altLang="ja-JP" sz="1400" b="1" dirty="0">
              <a:solidFill>
                <a:schemeClr val="tx1"/>
              </a:solidFill>
            </a:endParaRPr>
          </a:p>
          <a:p>
            <a:r>
              <a:rPr kumimoji="1" lang="ja-JP" altLang="en-US" sz="1400" b="1" dirty="0">
                <a:solidFill>
                  <a:schemeClr val="tx1"/>
                </a:solidFill>
              </a:rPr>
              <a:t>み</a:t>
            </a:r>
            <a:endParaRPr kumimoji="1" lang="ja-JP" altLang="en-US" sz="2000" b="1" dirty="0">
              <a:solidFill>
                <a:schemeClr val="tx1"/>
              </a:solidFill>
            </a:endParaRPr>
          </a:p>
        </p:txBody>
      </p:sp>
      <p:cxnSp>
        <p:nvCxnSpPr>
          <p:cNvPr id="3" name="直線コネクタ 2"/>
          <p:cNvCxnSpPr/>
          <p:nvPr/>
        </p:nvCxnSpPr>
        <p:spPr>
          <a:xfrm flipV="1">
            <a:off x="179516" y="516170"/>
            <a:ext cx="864095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189392" y="801949"/>
            <a:ext cx="8856984" cy="830997"/>
          </a:xfrm>
          <a:prstGeom prst="rect">
            <a:avLst/>
          </a:prstGeom>
        </p:spPr>
        <p:txBody>
          <a:bodyPr wrap="square">
            <a:spAutoFit/>
          </a:bodyPr>
          <a:lstStyle/>
          <a:p>
            <a:pPr algn="just"/>
            <a:r>
              <a:rPr lang="ja-JP" altLang="en-US" sz="1600" b="1" dirty="0"/>
              <a:t>　基本目標①：</a:t>
            </a:r>
            <a:r>
              <a:rPr lang="ja-JP" altLang="ja-JP" sz="1600" b="1" dirty="0"/>
              <a:t>若い世代の就職</a:t>
            </a:r>
            <a:r>
              <a:rPr lang="ja-JP" altLang="en-US" sz="1600" b="1" dirty="0"/>
              <a:t>・結婚</a:t>
            </a:r>
            <a:r>
              <a:rPr lang="ja-JP" altLang="ja-JP" sz="1600" b="1" dirty="0"/>
              <a:t>・出産・子育ての希望を実現する</a:t>
            </a:r>
            <a:endParaRPr lang="en-US" altLang="ja-JP" sz="1600" b="1" dirty="0"/>
          </a:p>
          <a:p>
            <a:pPr marL="180000" indent="-4572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ja-JP" sz="1600" dirty="0"/>
              <a:t>若い世代の経済的安定や</a:t>
            </a:r>
            <a:r>
              <a:rPr lang="ja-JP" altLang="en-US" sz="1600" dirty="0"/>
              <a:t>結婚・</a:t>
            </a:r>
            <a:r>
              <a:rPr lang="ja-JP" altLang="ja-JP" sz="1600" dirty="0"/>
              <a:t>妊娠・出産・子育ての切れ目のない支援により、結婚・出産・子育ての希望が実現できる環境を整備</a:t>
            </a:r>
            <a:r>
              <a:rPr lang="ja-JP" altLang="en-US" sz="1600" dirty="0"/>
              <a:t>します</a:t>
            </a:r>
            <a:r>
              <a:rPr lang="ja-JP" altLang="ja-JP" sz="1600" dirty="0"/>
              <a:t>。</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2" name="テキスト ボックス 1"/>
          <p:cNvSpPr txBox="1"/>
          <p:nvPr/>
        </p:nvSpPr>
        <p:spPr>
          <a:xfrm>
            <a:off x="2058552" y="2777257"/>
            <a:ext cx="1271805" cy="316564"/>
          </a:xfrm>
          <a:prstGeom prst="rect">
            <a:avLst/>
          </a:prstGeom>
          <a:noFill/>
        </p:spPr>
        <p:txBody>
          <a:bodyPr wrap="square" rtlCol="0">
            <a:spAutoFit/>
          </a:bodyPr>
          <a:lstStyle/>
          <a:p>
            <a:r>
              <a:rPr kumimoji="1" lang="ja-JP" altLang="en-US" sz="1400" b="1" dirty="0"/>
              <a:t>＜現状分析＞</a:t>
            </a:r>
          </a:p>
        </p:txBody>
      </p:sp>
      <p:sp>
        <p:nvSpPr>
          <p:cNvPr id="25" name="テキスト ボックス 24"/>
          <p:cNvSpPr txBox="1"/>
          <p:nvPr/>
        </p:nvSpPr>
        <p:spPr>
          <a:xfrm>
            <a:off x="279410" y="5408605"/>
            <a:ext cx="1800200" cy="307777"/>
          </a:xfrm>
          <a:prstGeom prst="rect">
            <a:avLst/>
          </a:prstGeom>
          <a:noFill/>
        </p:spPr>
        <p:txBody>
          <a:bodyPr wrap="square" rtlCol="0">
            <a:spAutoFit/>
          </a:bodyPr>
          <a:lstStyle/>
          <a:p>
            <a:r>
              <a:rPr kumimoji="1" lang="ja-JP" altLang="en-US" sz="1400" b="1" dirty="0"/>
              <a:t>＜基本的方向＞</a:t>
            </a:r>
          </a:p>
        </p:txBody>
      </p:sp>
      <p:sp>
        <p:nvSpPr>
          <p:cNvPr id="4" name="正方形/長方形 3"/>
          <p:cNvSpPr/>
          <p:nvPr/>
        </p:nvSpPr>
        <p:spPr>
          <a:xfrm>
            <a:off x="8446176" y="6502983"/>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28</a:t>
            </a:fld>
            <a:endParaRPr lang="ja-JP" altLang="en-US" dirty="0">
              <a:solidFill>
                <a:prstClr val="black"/>
              </a:solidFill>
            </a:endParaRPr>
          </a:p>
        </p:txBody>
      </p:sp>
      <p:sp>
        <p:nvSpPr>
          <p:cNvPr id="31" name="テキスト ボックス 30"/>
          <p:cNvSpPr txBox="1"/>
          <p:nvPr/>
        </p:nvSpPr>
        <p:spPr>
          <a:xfrm>
            <a:off x="3203848" y="2208616"/>
            <a:ext cx="2697317" cy="1015663"/>
          </a:xfrm>
          <a:prstGeom prst="rect">
            <a:avLst/>
          </a:prstGeom>
          <a:noFill/>
          <a:ln>
            <a:noFill/>
          </a:ln>
        </p:spPr>
        <p:txBody>
          <a:bodyPr wrap="square" rtlCol="0">
            <a:noAutofit/>
          </a:bodyPr>
          <a:lstStyle/>
          <a:p>
            <a:pPr marL="72000" indent="-457200"/>
            <a:r>
              <a:rPr lang="ja-JP" altLang="en-US" sz="1200" dirty="0"/>
              <a:t>・人口が集積している</a:t>
            </a:r>
            <a:endParaRPr lang="en-US" altLang="ja-JP" sz="1200" dirty="0"/>
          </a:p>
          <a:p>
            <a:pPr marL="72000" indent="-457200"/>
            <a:r>
              <a:rPr lang="ja-JP" altLang="en-US" sz="1200" dirty="0"/>
              <a:t>・企業が集積し、多様な求人がある</a:t>
            </a:r>
            <a:endParaRPr lang="en-US" altLang="ja-JP" sz="1200" dirty="0"/>
          </a:p>
          <a:p>
            <a:pPr marL="72000" indent="-457200"/>
            <a:r>
              <a:rPr lang="ja-JP" altLang="en-US" sz="1200" dirty="0"/>
              <a:t>・大学進学や就職を機に転入者が多い</a:t>
            </a:r>
            <a:endParaRPr lang="en-US" altLang="ja-JP" sz="1200" dirty="0"/>
          </a:p>
          <a:p>
            <a:pPr marL="72000" indent="-457200"/>
            <a:r>
              <a:rPr lang="ja-JP" altLang="en-US" sz="1200" dirty="0"/>
              <a:t>・</a:t>
            </a:r>
            <a:r>
              <a:rPr lang="en-US" altLang="ja-JP" sz="1200" dirty="0"/>
              <a:t>2025</a:t>
            </a:r>
            <a:r>
              <a:rPr lang="ja-JP" altLang="en-US" sz="1200" dirty="0"/>
              <a:t>大阪・関西万博の開催</a:t>
            </a:r>
            <a:endParaRPr lang="en-US" altLang="ja-JP" sz="1200" dirty="0"/>
          </a:p>
        </p:txBody>
      </p:sp>
      <p:sp>
        <p:nvSpPr>
          <p:cNvPr id="32" name="テキスト ボックス 31"/>
          <p:cNvSpPr txBox="1"/>
          <p:nvPr/>
        </p:nvSpPr>
        <p:spPr>
          <a:xfrm>
            <a:off x="5935813" y="2208617"/>
            <a:ext cx="3028675" cy="830997"/>
          </a:xfrm>
          <a:prstGeom prst="rect">
            <a:avLst/>
          </a:prstGeom>
          <a:noFill/>
          <a:ln>
            <a:noFill/>
          </a:ln>
        </p:spPr>
        <p:txBody>
          <a:bodyPr wrap="square" rtlCol="0">
            <a:spAutoFit/>
          </a:bodyPr>
          <a:lstStyle/>
          <a:p>
            <a:pPr marL="72000" lvl="0" indent="-457200">
              <a:defRPr/>
            </a:pPr>
            <a:r>
              <a:rPr lang="ja-JP" altLang="en-US" sz="1200" dirty="0"/>
              <a:t>・合計特殊出生率が低い</a:t>
            </a:r>
            <a:endParaRPr lang="en-US" altLang="ja-JP" sz="1200" dirty="0"/>
          </a:p>
          <a:p>
            <a:pPr marL="72000" lvl="0" indent="-457200">
              <a:defRPr/>
            </a:pPr>
            <a:r>
              <a:rPr lang="ja-JP" altLang="en-US" sz="1200" dirty="0"/>
              <a:t>・若者の非正規雇用が多く、収入が低い</a:t>
            </a:r>
            <a:endParaRPr lang="en-US" altLang="ja-JP" sz="1200" dirty="0"/>
          </a:p>
          <a:p>
            <a:pPr marL="72000" indent="-457200"/>
            <a:r>
              <a:rPr lang="ja-JP" altLang="en-US" sz="1200" dirty="0"/>
              <a:t>・女性の就業率、出産後の再就職率が低い</a:t>
            </a:r>
            <a:endParaRPr lang="en-US" altLang="ja-JP" sz="1200" dirty="0"/>
          </a:p>
          <a:p>
            <a:pPr marL="72000" lvl="0" indent="-457200">
              <a:defRPr/>
            </a:pPr>
            <a:r>
              <a:rPr lang="ja-JP" altLang="en-US" sz="1200" dirty="0"/>
              <a:t>・子育ての負担感が強い</a:t>
            </a:r>
            <a:endParaRPr lang="en-US" altLang="ja-JP" sz="1200" dirty="0"/>
          </a:p>
        </p:txBody>
      </p:sp>
      <p:sp>
        <p:nvSpPr>
          <p:cNvPr id="35" name="テキスト ボックス 34"/>
          <p:cNvSpPr txBox="1"/>
          <p:nvPr/>
        </p:nvSpPr>
        <p:spPr>
          <a:xfrm>
            <a:off x="1179510" y="3307344"/>
            <a:ext cx="1939701" cy="468000"/>
          </a:xfrm>
          <a:prstGeom prst="rect">
            <a:avLst/>
          </a:prstGeom>
          <a:noFill/>
          <a:ln>
            <a:noFill/>
          </a:ln>
        </p:spPr>
        <p:txBody>
          <a:bodyPr wrap="square" rtlCol="0">
            <a:spAutoFit/>
          </a:bodyPr>
          <a:lstStyle/>
          <a:p>
            <a:pPr marL="72000" indent="-457200"/>
            <a:r>
              <a:rPr lang="ja-JP" altLang="en-US" sz="1200" dirty="0"/>
              <a:t>・産官学の連携が容易</a:t>
            </a:r>
            <a:endParaRPr lang="en-US" altLang="ja-JP" sz="1200" dirty="0"/>
          </a:p>
        </p:txBody>
      </p:sp>
      <p:sp>
        <p:nvSpPr>
          <p:cNvPr id="37" name="テキスト ボックス 36"/>
          <p:cNvSpPr txBox="1"/>
          <p:nvPr/>
        </p:nvSpPr>
        <p:spPr>
          <a:xfrm>
            <a:off x="3203847" y="3222868"/>
            <a:ext cx="2697317" cy="455986"/>
          </a:xfrm>
          <a:prstGeom prst="rect">
            <a:avLst/>
          </a:prstGeom>
          <a:noFill/>
          <a:ln>
            <a:solidFill>
              <a:schemeClr val="tx1"/>
            </a:solidFill>
          </a:ln>
        </p:spPr>
        <p:txBody>
          <a:bodyPr wrap="square" rtlCol="0">
            <a:noAutofit/>
          </a:bodyPr>
          <a:lstStyle/>
          <a:p>
            <a:pPr marL="72000" indent="-457200"/>
            <a:r>
              <a:rPr lang="ja-JP" altLang="en-US" sz="1200" dirty="0"/>
              <a:t>・企業・大学等と連携したビジネスマッチング</a:t>
            </a:r>
            <a:endParaRPr lang="en-US" altLang="ja-JP" sz="1200" dirty="0"/>
          </a:p>
        </p:txBody>
      </p:sp>
      <p:sp>
        <p:nvSpPr>
          <p:cNvPr id="38" name="テキスト ボックス 37"/>
          <p:cNvSpPr txBox="1"/>
          <p:nvPr/>
        </p:nvSpPr>
        <p:spPr>
          <a:xfrm>
            <a:off x="3203847" y="3713505"/>
            <a:ext cx="2697317" cy="1600104"/>
          </a:xfrm>
          <a:prstGeom prst="rect">
            <a:avLst/>
          </a:prstGeom>
          <a:noFill/>
          <a:ln>
            <a:solidFill>
              <a:schemeClr val="tx1"/>
            </a:solidFill>
          </a:ln>
        </p:spPr>
        <p:txBody>
          <a:bodyPr wrap="square" rtlCol="0">
            <a:noAutofit/>
          </a:bodyPr>
          <a:lstStyle/>
          <a:p>
            <a:pPr marL="72000" indent="-457200"/>
            <a:r>
              <a:rPr lang="ja-JP" altLang="en-US" sz="1200" dirty="0"/>
              <a:t>・求職者に対する府内中小企業の魅力発信</a:t>
            </a:r>
            <a:endParaRPr lang="en-US" altLang="ja-JP" sz="1200" dirty="0"/>
          </a:p>
          <a:p>
            <a:pPr marL="72000" indent="-457200"/>
            <a:endParaRPr lang="en-US" altLang="ja-JP" sz="800" dirty="0"/>
          </a:p>
          <a:p>
            <a:pPr marL="72000" indent="-457200"/>
            <a:r>
              <a:rPr lang="ja-JP" altLang="en-US" sz="1200" dirty="0"/>
              <a:t>・企業に対する働き方改革の周知・啓発</a:t>
            </a:r>
            <a:endParaRPr lang="en-US" altLang="ja-JP" sz="1200" dirty="0"/>
          </a:p>
          <a:p>
            <a:pPr marL="72000" indent="-457200"/>
            <a:r>
              <a:rPr lang="ja-JP" altLang="en-US" sz="1200" dirty="0"/>
              <a:t>　（ワーク・ライフ・バランスの推進）</a:t>
            </a:r>
            <a:endParaRPr lang="en-US" altLang="ja-JP" sz="1200" dirty="0"/>
          </a:p>
          <a:p>
            <a:pPr marL="72000" indent="-457200"/>
            <a:endParaRPr lang="en-US" altLang="ja-JP" sz="800" dirty="0"/>
          </a:p>
          <a:p>
            <a:pPr marL="72000" indent="-457200"/>
            <a:endParaRPr lang="en-US" altLang="ja-JP" sz="1200" dirty="0"/>
          </a:p>
          <a:p>
            <a:pPr marL="72000" indent="-457200"/>
            <a:r>
              <a:rPr lang="ja-JP" altLang="en-US" sz="1200" dirty="0"/>
              <a:t>・企業主導型保育事業の設置促進の支援</a:t>
            </a:r>
            <a:endParaRPr lang="en-US" altLang="ja-JP" sz="1200" dirty="0"/>
          </a:p>
        </p:txBody>
      </p:sp>
      <p:sp>
        <p:nvSpPr>
          <p:cNvPr id="40" name="テキスト ボックス 39"/>
          <p:cNvSpPr txBox="1"/>
          <p:nvPr/>
        </p:nvSpPr>
        <p:spPr>
          <a:xfrm>
            <a:off x="5961759" y="3217933"/>
            <a:ext cx="2858713" cy="474570"/>
          </a:xfrm>
          <a:prstGeom prst="rect">
            <a:avLst/>
          </a:prstGeom>
          <a:noFill/>
          <a:ln>
            <a:solidFill>
              <a:schemeClr val="tx1"/>
            </a:solidFill>
          </a:ln>
        </p:spPr>
        <p:txBody>
          <a:bodyPr wrap="square" rtlCol="0">
            <a:noAutofit/>
          </a:bodyPr>
          <a:lstStyle/>
          <a:p>
            <a:pPr marL="72000" indent="-457200"/>
            <a:r>
              <a:rPr lang="ja-JP" altLang="en-US" sz="1200" dirty="0"/>
              <a:t>・子ども・子育て支援の</a:t>
            </a:r>
            <a:r>
              <a:rPr lang="ja-JP" altLang="en-US" sz="1200" dirty="0" smtClean="0"/>
              <a:t>取組み</a:t>
            </a:r>
            <a:endParaRPr lang="en-US" altLang="ja-JP" sz="1200" dirty="0"/>
          </a:p>
          <a:p>
            <a:pPr marL="72000" indent="-457200"/>
            <a:r>
              <a:rPr lang="ja-JP" altLang="en-US" sz="1200" dirty="0"/>
              <a:t>　（多様な保育の充実）</a:t>
            </a:r>
            <a:endParaRPr lang="en-US" altLang="ja-JP" sz="1200" dirty="0"/>
          </a:p>
        </p:txBody>
      </p:sp>
      <p:sp>
        <p:nvSpPr>
          <p:cNvPr id="41" name="テキスト ボックス 40"/>
          <p:cNvSpPr txBox="1"/>
          <p:nvPr/>
        </p:nvSpPr>
        <p:spPr>
          <a:xfrm>
            <a:off x="5952603" y="3725255"/>
            <a:ext cx="2867869" cy="1588353"/>
          </a:xfrm>
          <a:prstGeom prst="rect">
            <a:avLst/>
          </a:prstGeom>
          <a:noFill/>
          <a:ln>
            <a:solidFill>
              <a:schemeClr val="tx1"/>
            </a:solidFill>
          </a:ln>
        </p:spPr>
        <p:txBody>
          <a:bodyPr wrap="square" rtlCol="0">
            <a:noAutofit/>
          </a:bodyPr>
          <a:lstStyle/>
          <a:p>
            <a:pPr marL="72000" indent="-457200"/>
            <a:r>
              <a:rPr lang="ja-JP" altLang="en-US" sz="1200" dirty="0"/>
              <a:t>・若年者の安定した雇用・職場定着支援</a:t>
            </a:r>
            <a:endParaRPr lang="en-US" altLang="ja-JP" sz="1200" dirty="0"/>
          </a:p>
          <a:p>
            <a:pPr marL="72000" indent="-457200"/>
            <a:endParaRPr lang="en-US" altLang="ja-JP" sz="1200" dirty="0"/>
          </a:p>
          <a:p>
            <a:pPr marL="72000" indent="-457200"/>
            <a:endParaRPr lang="en-US" altLang="ja-JP" sz="600" dirty="0"/>
          </a:p>
          <a:p>
            <a:pPr marL="72000" indent="-457200"/>
            <a:r>
              <a:rPr lang="ja-JP" altLang="en-US" sz="1200" dirty="0"/>
              <a:t>・女性の職域拡大</a:t>
            </a:r>
            <a:endParaRPr lang="en-US" altLang="ja-JP" sz="1200" dirty="0"/>
          </a:p>
          <a:p>
            <a:pPr marL="72000" indent="-457200"/>
            <a:endParaRPr lang="en-US" altLang="ja-JP" sz="1050" dirty="0"/>
          </a:p>
          <a:p>
            <a:pPr marL="72000" indent="-457200"/>
            <a:endParaRPr lang="en-US" altLang="ja-JP" sz="1200" dirty="0"/>
          </a:p>
          <a:p>
            <a:pPr marL="72000" indent="-457200"/>
            <a:endParaRPr lang="en-US" altLang="ja-JP" sz="1200" dirty="0"/>
          </a:p>
          <a:p>
            <a:pPr marL="72000" indent="-457200"/>
            <a:r>
              <a:rPr lang="ja-JP" altLang="en-US" sz="1200" dirty="0"/>
              <a:t>・放課後児童クラブの拡充</a:t>
            </a:r>
            <a:endParaRPr lang="en-US" altLang="ja-JP" sz="1200" dirty="0"/>
          </a:p>
          <a:p>
            <a:pPr marL="72000" indent="-457200"/>
            <a:endParaRPr lang="en-US" altLang="ja-JP" sz="1200" dirty="0"/>
          </a:p>
        </p:txBody>
      </p:sp>
      <p:sp>
        <p:nvSpPr>
          <p:cNvPr id="44" name="角丸四角形 43"/>
          <p:cNvSpPr/>
          <p:nvPr/>
        </p:nvSpPr>
        <p:spPr>
          <a:xfrm>
            <a:off x="899592" y="3744864"/>
            <a:ext cx="2219619" cy="1507856"/>
          </a:xfrm>
          <a:prstGeom prst="roundRect">
            <a:avLst>
              <a:gd name="adj" fmla="val 5803"/>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400" b="1" dirty="0">
                <a:solidFill>
                  <a:schemeClr val="tx1"/>
                </a:solidFill>
              </a:rPr>
              <a:t>弱</a:t>
            </a:r>
            <a:endParaRPr kumimoji="1" lang="en-US" altLang="ja-JP" sz="1400" b="1" dirty="0">
              <a:solidFill>
                <a:schemeClr val="tx1"/>
              </a:solidFill>
            </a:endParaRPr>
          </a:p>
          <a:p>
            <a:pPr algn="ctr"/>
            <a:endParaRPr lang="en-US" altLang="ja-JP" sz="1400" b="1" dirty="0">
              <a:solidFill>
                <a:schemeClr val="tx1"/>
              </a:solidFill>
            </a:endParaRPr>
          </a:p>
          <a:p>
            <a:r>
              <a:rPr kumimoji="1" lang="ja-JP" altLang="en-US" sz="1400" b="1" dirty="0">
                <a:solidFill>
                  <a:schemeClr val="tx1"/>
                </a:solidFill>
              </a:rPr>
              <a:t>み</a:t>
            </a:r>
            <a:endParaRPr kumimoji="1" lang="ja-JP" altLang="en-US" sz="2000" b="1" dirty="0">
              <a:solidFill>
                <a:schemeClr val="tx1"/>
              </a:solidFill>
            </a:endParaRPr>
          </a:p>
        </p:txBody>
      </p:sp>
      <p:sp>
        <p:nvSpPr>
          <p:cNvPr id="45" name="ストライプ矢印 44"/>
          <p:cNvSpPr/>
          <p:nvPr/>
        </p:nvSpPr>
        <p:spPr>
          <a:xfrm rot="5400000">
            <a:off x="5721703" y="4291886"/>
            <a:ext cx="358918" cy="2407107"/>
          </a:xfrm>
          <a:prstGeom prst="striped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kumimoji="1" lang="ja-JP" altLang="en-US"/>
          </a:p>
        </p:txBody>
      </p:sp>
      <p:sp>
        <p:nvSpPr>
          <p:cNvPr id="36" name="テキスト ボックス 35"/>
          <p:cNvSpPr txBox="1"/>
          <p:nvPr/>
        </p:nvSpPr>
        <p:spPr>
          <a:xfrm>
            <a:off x="1179510" y="3775392"/>
            <a:ext cx="1903147" cy="1477328"/>
          </a:xfrm>
          <a:prstGeom prst="rect">
            <a:avLst/>
          </a:prstGeom>
          <a:noFill/>
          <a:ln>
            <a:noFill/>
          </a:ln>
        </p:spPr>
        <p:txBody>
          <a:bodyPr wrap="square" rtlCol="0">
            <a:spAutoFit/>
          </a:bodyPr>
          <a:lstStyle/>
          <a:p>
            <a:pPr marL="72000" indent="-457200"/>
            <a:r>
              <a:rPr lang="ja-JP" altLang="en-US" sz="1200" dirty="0"/>
              <a:t>・求人求職のミスマッチがある</a:t>
            </a:r>
            <a:endParaRPr lang="en-US" altLang="ja-JP" sz="1200" dirty="0"/>
          </a:p>
          <a:p>
            <a:pPr marL="72000" indent="-457200">
              <a:defRPr/>
            </a:pPr>
            <a:endParaRPr lang="en-US" altLang="ja-JP" sz="300" dirty="0"/>
          </a:p>
          <a:p>
            <a:pPr marL="72000" indent="-457200">
              <a:defRPr/>
            </a:pPr>
            <a:r>
              <a:rPr lang="ja-JP" altLang="en-US" sz="1200" dirty="0"/>
              <a:t>・ワーク・ライフ・バランスの浸透が不十分である</a:t>
            </a:r>
            <a:endParaRPr lang="en-US" altLang="ja-JP" sz="1200" dirty="0"/>
          </a:p>
          <a:p>
            <a:pPr marL="72000" indent="-457200"/>
            <a:r>
              <a:rPr lang="ja-JP" altLang="en-US" sz="1200" dirty="0"/>
              <a:t>・女性の働く環境整備が不十分である</a:t>
            </a:r>
            <a:endParaRPr lang="en-US" altLang="ja-JP" sz="1200" dirty="0"/>
          </a:p>
          <a:p>
            <a:pPr marL="72000" indent="-457200"/>
            <a:endParaRPr lang="en-US" altLang="ja-JP" sz="300" dirty="0"/>
          </a:p>
          <a:p>
            <a:pPr marL="72000" indent="-457200"/>
            <a:r>
              <a:rPr lang="ja-JP" altLang="en-US" sz="1200" dirty="0"/>
              <a:t>・保育施設が不足している</a:t>
            </a:r>
            <a:endParaRPr lang="en-US" altLang="ja-JP" sz="1200" dirty="0"/>
          </a:p>
          <a:p>
            <a:pPr marL="72000" indent="-457200"/>
            <a:r>
              <a:rPr lang="ja-JP" altLang="en-US" sz="1200" dirty="0"/>
              <a:t>・小１の壁がある</a:t>
            </a:r>
          </a:p>
        </p:txBody>
      </p:sp>
      <p:sp>
        <p:nvSpPr>
          <p:cNvPr id="46" name="テキスト ボックス 45"/>
          <p:cNvSpPr txBox="1"/>
          <p:nvPr/>
        </p:nvSpPr>
        <p:spPr>
          <a:xfrm>
            <a:off x="109184" y="1636898"/>
            <a:ext cx="2573506" cy="307777"/>
          </a:xfrm>
          <a:prstGeom prst="rect">
            <a:avLst/>
          </a:prstGeom>
          <a:noFill/>
        </p:spPr>
        <p:txBody>
          <a:bodyPr wrap="square" rtlCol="0">
            <a:spAutoFit/>
          </a:bodyPr>
          <a:lstStyle/>
          <a:p>
            <a:r>
              <a:rPr kumimoji="1" lang="ja-JP" altLang="en-US" sz="1400" b="1" dirty="0"/>
              <a:t>＜関連する</a:t>
            </a:r>
            <a:r>
              <a:rPr kumimoji="1" lang="en-US" altLang="ja-JP" sz="1400" b="1" dirty="0"/>
              <a:t>SDGs</a:t>
            </a:r>
            <a:r>
              <a:rPr kumimoji="1" lang="ja-JP" altLang="en-US" sz="1400" b="1" dirty="0"/>
              <a:t>のゴール＞</a:t>
            </a:r>
          </a:p>
        </p:txBody>
      </p:sp>
      <p:sp>
        <p:nvSpPr>
          <p:cNvPr id="47" name="角丸四角形 46"/>
          <p:cNvSpPr/>
          <p:nvPr/>
        </p:nvSpPr>
        <p:spPr>
          <a:xfrm>
            <a:off x="6404320" y="215292"/>
            <a:ext cx="2448272" cy="585978"/>
          </a:xfrm>
          <a:prstGeom prst="roundRect">
            <a:avLst/>
          </a:prstGeom>
          <a:solidFill>
            <a:srgbClr val="5BD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a:t>Ⅰ</a:t>
            </a:r>
            <a:r>
              <a:rPr lang="ja-JP" altLang="en-US" sz="1400" b="1" dirty="0" err="1"/>
              <a:t>．</a:t>
            </a:r>
            <a:r>
              <a:rPr lang="ja-JP" altLang="en-US" sz="1400" b="1" dirty="0"/>
              <a:t>若者が活躍でき、子育て安心の都市「大阪」の実現</a:t>
            </a:r>
          </a:p>
        </p:txBody>
      </p:sp>
      <p:sp>
        <p:nvSpPr>
          <p:cNvPr id="8" name="正方形/長方形 7"/>
          <p:cNvSpPr/>
          <p:nvPr/>
        </p:nvSpPr>
        <p:spPr>
          <a:xfrm>
            <a:off x="290414" y="517837"/>
            <a:ext cx="3188693" cy="335028"/>
          </a:xfrm>
          <a:prstGeom prst="rect">
            <a:avLst/>
          </a:prstGeom>
        </p:spPr>
        <p:txBody>
          <a:bodyPr wrap="none">
            <a:spAutoFit/>
          </a:bodyPr>
          <a:lstStyle/>
          <a:p>
            <a:pPr defTabSz="647700">
              <a:lnSpc>
                <a:spcPts val="2100"/>
              </a:lnSpc>
              <a:spcBef>
                <a:spcPct val="0"/>
              </a:spcBef>
              <a:buFont typeface="Wingdings" pitchFamily="2" charset="2"/>
              <a:buNone/>
              <a:tabLst>
                <a:tab pos="8256588" algn="r"/>
              </a:tabLst>
              <a:defRPr/>
            </a:pP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[3]</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基本目標における基本的方向</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52" name="Picture 4"/>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4642" y="1940913"/>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9"/>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4575" y="2448661"/>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54" name="図 53"/>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1501869" y="2441265"/>
            <a:ext cx="468000" cy="468000"/>
          </a:xfrm>
          <a:prstGeom prst="rect">
            <a:avLst/>
          </a:prstGeom>
        </p:spPr>
      </p:pic>
      <p:pic>
        <p:nvPicPr>
          <p:cNvPr id="55" name="図 54"/>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999221" y="1940913"/>
            <a:ext cx="468000" cy="468000"/>
          </a:xfrm>
          <a:prstGeom prst="rect">
            <a:avLst/>
          </a:prstGeom>
        </p:spPr>
      </p:pic>
      <p:pic>
        <p:nvPicPr>
          <p:cNvPr id="56" name="Picture 6"/>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01869" y="1940972"/>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57" name="図 56"/>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1001560" y="2445601"/>
            <a:ext cx="468000" cy="468000"/>
          </a:xfrm>
          <a:prstGeom prst="rect">
            <a:avLst/>
          </a:prstGeom>
        </p:spPr>
      </p:pic>
    </p:spTree>
    <p:extLst>
      <p:ext uri="{BB962C8B-B14F-4D97-AF65-F5344CB8AC3E}">
        <p14:creationId xmlns:p14="http://schemas.microsoft.com/office/powerpoint/2010/main" val="1769333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1"/>
          <p:cNvCxnSpPr/>
          <p:nvPr/>
        </p:nvCxnSpPr>
        <p:spPr>
          <a:xfrm>
            <a:off x="971604" y="2276872"/>
            <a:ext cx="7200800" cy="0"/>
          </a:xfrm>
          <a:prstGeom prst="line">
            <a:avLst/>
          </a:prstGeom>
        </p:spPr>
        <p:style>
          <a:lnRef idx="3">
            <a:schemeClr val="accent1"/>
          </a:lnRef>
          <a:fillRef idx="0">
            <a:schemeClr val="accent1"/>
          </a:fillRef>
          <a:effectRef idx="2">
            <a:schemeClr val="accent1"/>
          </a:effectRef>
          <a:fontRef idx="minor">
            <a:schemeClr val="tx1"/>
          </a:fontRef>
        </p:style>
      </p:cxnSp>
      <p:sp>
        <p:nvSpPr>
          <p:cNvPr id="3" name="正方形/長方形 2"/>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2</a:t>
            </a:fld>
            <a:endParaRPr lang="ja-JP" altLang="en-US" dirty="0">
              <a:solidFill>
                <a:prstClr val="black"/>
              </a:solidFill>
            </a:endParaRPr>
          </a:p>
        </p:txBody>
      </p:sp>
      <p:sp>
        <p:nvSpPr>
          <p:cNvPr id="4" name="テキスト ボックス 3"/>
          <p:cNvSpPr txBox="1"/>
          <p:nvPr/>
        </p:nvSpPr>
        <p:spPr>
          <a:xfrm>
            <a:off x="735776" y="1453331"/>
            <a:ext cx="8020792" cy="523220"/>
          </a:xfrm>
          <a:prstGeom prst="rect">
            <a:avLst/>
          </a:prstGeom>
          <a:noFill/>
        </p:spPr>
        <p:txBody>
          <a:bodyPr wrap="square" rtlCol="0">
            <a:spAutoFit/>
          </a:bodyPr>
          <a:lstStyle/>
          <a:p>
            <a:r>
              <a:rPr lang="zh-TW" altLang="en-US" sz="2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１．基本方針</a:t>
            </a:r>
            <a:endParaRPr lang="ja-JP" altLang="en-US" sz="2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8755999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グラフ 18">
            <a:extLst>
              <a:ext uri="{FF2B5EF4-FFF2-40B4-BE49-F238E27FC236}">
                <a16:creationId xmlns:a16="http://schemas.microsoft.com/office/drawing/2014/main" id="{00000000-0008-0000-0300-000003000000}"/>
              </a:ext>
            </a:extLst>
          </p:cNvPr>
          <p:cNvGraphicFramePr>
            <a:graphicFrameLocks/>
          </p:cNvGraphicFramePr>
          <p:nvPr>
            <p:extLst>
              <p:ext uri="{D42A27DB-BD31-4B8C-83A1-F6EECF244321}">
                <p14:modId xmlns:p14="http://schemas.microsoft.com/office/powerpoint/2010/main" val="2077105638"/>
              </p:ext>
            </p:extLst>
          </p:nvPr>
        </p:nvGraphicFramePr>
        <p:xfrm>
          <a:off x="4105400" y="3663981"/>
          <a:ext cx="4859092" cy="2825359"/>
        </p:xfrm>
        <a:graphic>
          <a:graphicData uri="http://schemas.openxmlformats.org/drawingml/2006/chart">
            <c:chart xmlns:c="http://schemas.openxmlformats.org/drawingml/2006/chart" xmlns:r="http://schemas.openxmlformats.org/officeDocument/2006/relationships" r:id="rId3"/>
          </a:graphicData>
        </a:graphic>
      </p:graphicFrame>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14" name="正方形/長方形 13"/>
          <p:cNvSpPr/>
          <p:nvPr/>
        </p:nvSpPr>
        <p:spPr>
          <a:xfrm>
            <a:off x="286651" y="692697"/>
            <a:ext cx="8677841" cy="1224139"/>
          </a:xfrm>
          <a:prstGeom prst="rect">
            <a:avLst/>
          </a:prstGeom>
          <a:ln w="12700"/>
        </p:spPr>
        <p:style>
          <a:lnRef idx="2">
            <a:schemeClr val="dk1"/>
          </a:lnRef>
          <a:fillRef idx="1">
            <a:schemeClr val="lt1"/>
          </a:fillRef>
          <a:effectRef idx="0">
            <a:schemeClr val="dk1"/>
          </a:effectRef>
          <a:fontRef idx="minor">
            <a:schemeClr val="dk1"/>
          </a:fontRef>
        </p:style>
        <p:txBody>
          <a:bodyPr rtlCol="0" anchor="t"/>
          <a:lstStyle/>
          <a:p>
            <a:r>
              <a:rPr kumimoji="1" lang="en-US" altLang="ja-JP" sz="1400" b="1" dirty="0">
                <a:solidFill>
                  <a:schemeClr val="tx1"/>
                </a:solidFill>
              </a:rPr>
              <a:t>【</a:t>
            </a:r>
            <a:r>
              <a:rPr lang="ja-JP" altLang="en-US" sz="1400" b="1" dirty="0">
                <a:solidFill>
                  <a:schemeClr val="tx1"/>
                </a:solidFill>
              </a:rPr>
              <a:t>具体的</a:t>
            </a:r>
            <a:r>
              <a:rPr kumimoji="1" lang="ja-JP" altLang="en-US" sz="1400" b="1" dirty="0">
                <a:solidFill>
                  <a:schemeClr val="tx1"/>
                </a:solidFill>
              </a:rPr>
              <a:t>目標</a:t>
            </a:r>
            <a:r>
              <a:rPr kumimoji="1" lang="en-US" altLang="ja-JP" sz="1400" b="1" dirty="0">
                <a:solidFill>
                  <a:schemeClr val="tx1"/>
                </a:solidFill>
              </a:rPr>
              <a:t>】</a:t>
            </a:r>
          </a:p>
          <a:p>
            <a:r>
              <a:rPr lang="ja-JP" altLang="en-US" sz="1400" b="1" dirty="0">
                <a:solidFill>
                  <a:schemeClr val="tx1"/>
                </a:solidFill>
              </a:rPr>
              <a:t>○　就業率（</a:t>
            </a:r>
            <a:r>
              <a:rPr lang="en-US" altLang="ja-JP" sz="1400" b="1" dirty="0">
                <a:solidFill>
                  <a:schemeClr val="tx1"/>
                </a:solidFill>
              </a:rPr>
              <a:t>15</a:t>
            </a:r>
            <a:r>
              <a:rPr lang="ja-JP" altLang="en-US" sz="1400" b="1" dirty="0">
                <a:solidFill>
                  <a:schemeClr val="tx1"/>
                </a:solidFill>
              </a:rPr>
              <a:t>～</a:t>
            </a:r>
            <a:r>
              <a:rPr lang="en-US" altLang="ja-JP" sz="1400" b="1" dirty="0">
                <a:solidFill>
                  <a:schemeClr val="tx1"/>
                </a:solidFill>
              </a:rPr>
              <a:t>34</a:t>
            </a:r>
            <a:r>
              <a:rPr lang="ja-JP" altLang="en-US" sz="1400" b="1" dirty="0">
                <a:solidFill>
                  <a:schemeClr val="tx1"/>
                </a:solidFill>
              </a:rPr>
              <a:t>才）：年平均</a:t>
            </a:r>
            <a:r>
              <a:rPr lang="en-US" altLang="ja-JP" sz="1400" b="1" dirty="0">
                <a:solidFill>
                  <a:schemeClr val="tx1"/>
                </a:solidFill>
              </a:rPr>
              <a:t>64.96</a:t>
            </a:r>
            <a:r>
              <a:rPr lang="ja-JP" altLang="en-US" sz="1400" b="1" dirty="0">
                <a:solidFill>
                  <a:schemeClr val="tx1"/>
                </a:solidFill>
              </a:rPr>
              <a:t>％（</a:t>
            </a:r>
            <a:r>
              <a:rPr lang="en-US" altLang="ja-JP" sz="1400" b="1" dirty="0">
                <a:solidFill>
                  <a:schemeClr val="tx1"/>
                </a:solidFill>
              </a:rPr>
              <a:t>2018</a:t>
            </a:r>
            <a:r>
              <a:rPr lang="ja-JP" altLang="en-US" sz="1400" b="1" dirty="0">
                <a:solidFill>
                  <a:schemeClr val="tx1"/>
                </a:solidFill>
              </a:rPr>
              <a:t>年）➡ 全国平均を上回る　</a:t>
            </a:r>
            <a:endParaRPr lang="en-US" altLang="ja-JP" sz="1400" b="1" dirty="0">
              <a:solidFill>
                <a:schemeClr val="tx1"/>
              </a:solidFill>
            </a:endParaRPr>
          </a:p>
          <a:p>
            <a:r>
              <a:rPr lang="ja-JP" altLang="en-US" sz="1400" b="1" dirty="0">
                <a:solidFill>
                  <a:schemeClr val="tx1"/>
                </a:solidFill>
              </a:rPr>
              <a:t>　　　　　　　　　　　　　　　　　　　　　　　　　　　　　　　　　　　　　　　　　　　　</a:t>
            </a:r>
            <a:r>
              <a:rPr lang="en-US" altLang="ja-JP" sz="1400" b="1" dirty="0">
                <a:solidFill>
                  <a:schemeClr val="tx1"/>
                </a:solidFill>
              </a:rPr>
              <a:t>※ 2018</a:t>
            </a:r>
            <a:r>
              <a:rPr lang="ja-JP" altLang="en-US" sz="1400" b="1" dirty="0">
                <a:solidFill>
                  <a:schemeClr val="tx1"/>
                </a:solidFill>
              </a:rPr>
              <a:t>年全国平均</a:t>
            </a:r>
            <a:r>
              <a:rPr lang="en-US" altLang="ja-JP" sz="1400" b="1" dirty="0">
                <a:solidFill>
                  <a:schemeClr val="tx1"/>
                </a:solidFill>
              </a:rPr>
              <a:t>66.09</a:t>
            </a:r>
            <a:r>
              <a:rPr lang="ja-JP" altLang="en-US" sz="1400" b="1" dirty="0">
                <a:solidFill>
                  <a:schemeClr val="tx1"/>
                </a:solidFill>
              </a:rPr>
              <a:t>％</a:t>
            </a:r>
            <a:endParaRPr lang="en-US" altLang="ja-JP" sz="1400" b="1" dirty="0">
              <a:solidFill>
                <a:schemeClr val="tx1"/>
              </a:solidFill>
            </a:endParaRPr>
          </a:p>
          <a:p>
            <a:r>
              <a:rPr lang="ja-JP" altLang="en-US" sz="1400" b="1" dirty="0">
                <a:solidFill>
                  <a:schemeClr val="tx1"/>
                </a:solidFill>
              </a:rPr>
              <a:t>○　女性の就業率：年平均</a:t>
            </a:r>
            <a:r>
              <a:rPr lang="en-US" altLang="ja-JP" sz="1400" b="1" dirty="0">
                <a:solidFill>
                  <a:schemeClr val="tx1"/>
                </a:solidFill>
              </a:rPr>
              <a:t>48.65</a:t>
            </a:r>
            <a:r>
              <a:rPr lang="ja-JP" altLang="en-US" sz="1400" b="1" dirty="0">
                <a:solidFill>
                  <a:schemeClr val="tx1"/>
                </a:solidFill>
              </a:rPr>
              <a:t>％（</a:t>
            </a:r>
            <a:r>
              <a:rPr lang="en-US" altLang="ja-JP" sz="1400" b="1" dirty="0">
                <a:solidFill>
                  <a:schemeClr val="tx1"/>
                </a:solidFill>
              </a:rPr>
              <a:t> 2018</a:t>
            </a:r>
            <a:r>
              <a:rPr lang="ja-JP" altLang="en-US" sz="1400" b="1" dirty="0">
                <a:solidFill>
                  <a:schemeClr val="tx1"/>
                </a:solidFill>
              </a:rPr>
              <a:t>年）➡ 全国平均を上回る　</a:t>
            </a:r>
            <a:r>
              <a:rPr lang="en-US" altLang="ja-JP" sz="1400" b="1" dirty="0">
                <a:solidFill>
                  <a:schemeClr val="tx1"/>
                </a:solidFill>
              </a:rPr>
              <a:t>※ 2018</a:t>
            </a:r>
            <a:r>
              <a:rPr lang="ja-JP" altLang="en-US" sz="1400" b="1" dirty="0">
                <a:solidFill>
                  <a:schemeClr val="tx1"/>
                </a:solidFill>
              </a:rPr>
              <a:t>年全国平均</a:t>
            </a:r>
            <a:r>
              <a:rPr lang="en-US" altLang="ja-JP" sz="1400" b="1" dirty="0">
                <a:solidFill>
                  <a:schemeClr val="tx1"/>
                </a:solidFill>
              </a:rPr>
              <a:t>51.55</a:t>
            </a:r>
            <a:r>
              <a:rPr lang="ja-JP" altLang="en-US" sz="1400" b="1" dirty="0">
                <a:solidFill>
                  <a:schemeClr val="tx1"/>
                </a:solidFill>
              </a:rPr>
              <a:t>％</a:t>
            </a:r>
            <a:endParaRPr lang="en-US" altLang="ja-JP" sz="1400" b="1" dirty="0">
              <a:solidFill>
                <a:schemeClr val="tx1"/>
              </a:solidFill>
            </a:endParaRPr>
          </a:p>
          <a:p>
            <a:r>
              <a:rPr kumimoji="1" lang="ja-JP" altLang="en-US" sz="1400" b="1" dirty="0">
                <a:solidFill>
                  <a:schemeClr val="tx1"/>
                </a:solidFill>
              </a:rPr>
              <a:t>○　合計特殊出生率：</a:t>
            </a:r>
            <a:r>
              <a:rPr lang="en-US" altLang="ja-JP" sz="1400" b="1" dirty="0">
                <a:solidFill>
                  <a:schemeClr val="tx1"/>
                </a:solidFill>
              </a:rPr>
              <a:t>1.35</a:t>
            </a:r>
            <a:r>
              <a:rPr kumimoji="1" lang="ja-JP" altLang="en-US" sz="1400" b="1" dirty="0">
                <a:solidFill>
                  <a:schemeClr val="tx1"/>
                </a:solidFill>
              </a:rPr>
              <a:t>（</a:t>
            </a:r>
            <a:r>
              <a:rPr lang="en-US" altLang="ja-JP" sz="1400" b="1" dirty="0">
                <a:solidFill>
                  <a:schemeClr val="tx1"/>
                </a:solidFill>
              </a:rPr>
              <a:t> 2018</a:t>
            </a:r>
            <a:r>
              <a:rPr lang="ja-JP" altLang="en-US" sz="1400" b="1" dirty="0">
                <a:solidFill>
                  <a:schemeClr val="tx1"/>
                </a:solidFill>
              </a:rPr>
              <a:t>年</a:t>
            </a:r>
            <a:r>
              <a:rPr kumimoji="1" lang="ja-JP" altLang="en-US" sz="1400" b="1" dirty="0">
                <a:solidFill>
                  <a:schemeClr val="tx1"/>
                </a:solidFill>
              </a:rPr>
              <a:t>）➡　前年を上回る</a:t>
            </a:r>
            <a:endParaRPr lang="en-US" altLang="ja-JP" sz="1400" dirty="0">
              <a:solidFill>
                <a:schemeClr val="tx1"/>
              </a:solidFill>
            </a:endParaRPr>
          </a:p>
        </p:txBody>
      </p:sp>
      <p:sp>
        <p:nvSpPr>
          <p:cNvPr id="11" name="テキスト ボックス 10"/>
          <p:cNvSpPr txBox="1"/>
          <p:nvPr/>
        </p:nvSpPr>
        <p:spPr>
          <a:xfrm>
            <a:off x="526004" y="3632860"/>
            <a:ext cx="3469931" cy="276999"/>
          </a:xfrm>
          <a:prstGeom prst="rect">
            <a:avLst/>
          </a:prstGeom>
          <a:noFill/>
        </p:spPr>
        <p:txBody>
          <a:bodyPr wrap="square" rtlCol="0">
            <a:spAutoFit/>
          </a:bodyPr>
          <a:lstStyle/>
          <a:p>
            <a:r>
              <a:rPr kumimoji="1" lang="ja-JP" altLang="en-US" sz="1200" b="1" dirty="0"/>
              <a:t>■　若年層（</a:t>
            </a:r>
            <a:r>
              <a:rPr kumimoji="1" lang="en-US" altLang="ja-JP" sz="1200" b="1" dirty="0"/>
              <a:t>15</a:t>
            </a:r>
            <a:r>
              <a:rPr lang="en-US" altLang="ja-JP" sz="1200" b="1" dirty="0"/>
              <a:t>~34</a:t>
            </a:r>
            <a:r>
              <a:rPr lang="ja-JP" altLang="en-US" sz="1200" b="1" dirty="0"/>
              <a:t>歳）の就業率の推移</a:t>
            </a:r>
            <a:endParaRPr kumimoji="1" lang="ja-JP" altLang="en-US" sz="1200" b="1" dirty="0"/>
          </a:p>
        </p:txBody>
      </p:sp>
      <p:sp>
        <p:nvSpPr>
          <p:cNvPr id="6" name="正方形/長方形 5"/>
          <p:cNvSpPr/>
          <p:nvPr/>
        </p:nvSpPr>
        <p:spPr>
          <a:xfrm>
            <a:off x="1061915" y="6516339"/>
            <a:ext cx="3150048" cy="307777"/>
          </a:xfrm>
          <a:prstGeom prst="rect">
            <a:avLst/>
          </a:prstGeom>
        </p:spPr>
        <p:txBody>
          <a:bodyPr wrap="square">
            <a:spAutoFit/>
          </a:bodyPr>
          <a:lstStyle/>
          <a:p>
            <a:pPr marL="261938" indent="-261938"/>
            <a:r>
              <a:rPr lang="ja-JP" altLang="en-US"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出典：総務省「労働力調査」、大阪府「</a:t>
            </a:r>
            <a:r>
              <a:rPr lang="zh-TW" altLang="en-US"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労働力調査地方集計結果（年平均）</a:t>
            </a:r>
            <a:r>
              <a:rPr lang="ja-JP" altLang="en-US"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61938" indent="-261938"/>
            <a:r>
              <a:rPr lang="en-US" altLang="ja-JP"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より大阪府政策企画部作成</a:t>
            </a:r>
            <a:endParaRPr lang="ja-JP" altLang="en-US" sz="700" dirty="0"/>
          </a:p>
        </p:txBody>
      </p:sp>
      <p:sp>
        <p:nvSpPr>
          <p:cNvPr id="18" name="正方形/長方形 17"/>
          <p:cNvSpPr/>
          <p:nvPr/>
        </p:nvSpPr>
        <p:spPr>
          <a:xfrm>
            <a:off x="396413" y="1985076"/>
            <a:ext cx="8460940" cy="1600438"/>
          </a:xfrm>
          <a:prstGeom prst="rect">
            <a:avLst/>
          </a:prstGeom>
        </p:spPr>
        <p:txBody>
          <a:bodyPr wrap="square">
            <a:spAutoFit/>
          </a:bodyPr>
          <a:lstStyle/>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≪基本的方向≫</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（１）若者の安定した雇用支援</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雇用情勢の改善にかかわらず、未だ７人に１人が正社員などの安定した職につかないまま大学を卒業し、無職（学生を除く）や非正規雇用の状態にあるなど、府内には経済的に不安定な若者が多くいます。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若い世代が希望する結婚・出産・子育ての夢を実現するためには、このような状況を改善し、若者が安定した職に就けるよう支援する必要があります。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新型コロナの感染拡大により完全失業率が上昇、有効求人倍率が低下しており、雇用の確保を図ることが必要です。</a:t>
            </a:r>
            <a:endParaRPr lang="en-US" altLang="ja-JP"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テキスト ボックス 29"/>
          <p:cNvSpPr txBox="1"/>
          <p:nvPr/>
        </p:nvSpPr>
        <p:spPr>
          <a:xfrm>
            <a:off x="4860036" y="3661040"/>
            <a:ext cx="4392488" cy="276999"/>
          </a:xfrm>
          <a:prstGeom prst="rect">
            <a:avLst/>
          </a:prstGeom>
          <a:noFill/>
        </p:spPr>
        <p:txBody>
          <a:bodyPr wrap="square" rtlCol="0">
            <a:spAutoFit/>
          </a:bodyPr>
          <a:lstStyle/>
          <a:p>
            <a:r>
              <a:rPr lang="ja-JP" altLang="en-US" sz="1200" b="1" dirty="0"/>
              <a:t>■　大阪府・大学卒業後の進路</a:t>
            </a:r>
            <a:endParaRPr kumimoji="1" lang="ja-JP" altLang="en-US" sz="1200" b="1" dirty="0"/>
          </a:p>
        </p:txBody>
      </p:sp>
      <p:sp>
        <p:nvSpPr>
          <p:cNvPr id="34" name="正方形/長方形 33"/>
          <p:cNvSpPr/>
          <p:nvPr/>
        </p:nvSpPr>
        <p:spPr>
          <a:xfrm>
            <a:off x="5250476" y="6252675"/>
            <a:ext cx="3595856" cy="200055"/>
          </a:xfrm>
          <a:prstGeom prst="rect">
            <a:avLst/>
          </a:prstGeom>
        </p:spPr>
        <p:txBody>
          <a:bodyPr wrap="none">
            <a:spAutoFit/>
          </a:bodyPr>
          <a:lstStyle/>
          <a:p>
            <a:pPr defTabSz="914400"/>
            <a:r>
              <a:rPr lang="ja-JP" altLang="en-US" sz="700" dirty="0">
                <a:solidFill>
                  <a:prstClr val="black"/>
                </a:solidFill>
                <a:latin typeface="ＭＳ ゴシック" panose="020B0609070205080204" pitchFamily="49" charset="-128"/>
                <a:ea typeface="ＭＳ ゴシック" panose="020B0609070205080204" pitchFamily="49" charset="-128"/>
                <a:cs typeface="AngsanaUPC" panose="02020603050405020304" pitchFamily="18" charset="-34"/>
              </a:rPr>
              <a:t>出典：文部科学省「</a:t>
            </a:r>
            <a:r>
              <a:rPr lang="zh-TW" altLang="en-US" sz="700" dirty="0">
                <a:solidFill>
                  <a:prstClr val="black"/>
                </a:solidFill>
                <a:latin typeface="ＭＳ ゴシック" panose="020B0609070205080204" pitchFamily="49" charset="-128"/>
                <a:ea typeface="ＭＳ ゴシック" panose="020B0609070205080204" pitchFamily="49" charset="-128"/>
                <a:cs typeface="AngsanaUPC" panose="02020603050405020304" pitchFamily="18" charset="-34"/>
              </a:rPr>
              <a:t>学校基本調査</a:t>
            </a:r>
            <a:r>
              <a:rPr lang="ja-JP" altLang="en-US" sz="700" dirty="0" smtClean="0">
                <a:solidFill>
                  <a:prstClr val="black"/>
                </a:solidFill>
                <a:latin typeface="ＭＳ ゴシック" panose="020B0609070205080204" pitchFamily="49" charset="-128"/>
                <a:ea typeface="ＭＳ ゴシック" panose="020B0609070205080204" pitchFamily="49" charset="-128"/>
                <a:cs typeface="AngsanaUPC" panose="02020603050405020304" pitchFamily="18" charset="-34"/>
              </a:rPr>
              <a:t>」令和元</a:t>
            </a:r>
            <a:r>
              <a:rPr lang="zh-TW" altLang="en-US" sz="700" dirty="0" smtClean="0">
                <a:solidFill>
                  <a:prstClr val="black"/>
                </a:solidFill>
                <a:latin typeface="ＭＳ ゴシック" panose="020B0609070205080204" pitchFamily="49" charset="-128"/>
                <a:ea typeface="ＭＳ ゴシック" panose="020B0609070205080204" pitchFamily="49" charset="-128"/>
                <a:cs typeface="AngsanaUPC" panose="02020603050405020304" pitchFamily="18" charset="-34"/>
              </a:rPr>
              <a:t>年度</a:t>
            </a:r>
            <a:r>
              <a:rPr lang="en-US" altLang="zh-TW" sz="700" dirty="0">
                <a:solidFill>
                  <a:prstClr val="black"/>
                </a:solidFill>
                <a:latin typeface="ＭＳ ゴシック" panose="020B0609070205080204" pitchFamily="49" charset="-128"/>
                <a:ea typeface="ＭＳ ゴシック" panose="020B0609070205080204" pitchFamily="49" charset="-128"/>
                <a:cs typeface="AngsanaUPC" panose="02020603050405020304" pitchFamily="18" charset="-34"/>
              </a:rPr>
              <a:t>(</a:t>
            </a:r>
            <a:r>
              <a:rPr lang="ja-JP" altLang="en-US" sz="700" dirty="0">
                <a:solidFill>
                  <a:prstClr val="black"/>
                </a:solidFill>
                <a:latin typeface="ＭＳ ゴシック" panose="020B0609070205080204" pitchFamily="49" charset="-128"/>
                <a:ea typeface="ＭＳ ゴシック" panose="020B0609070205080204" pitchFamily="49" charset="-128"/>
                <a:cs typeface="AngsanaUPC" panose="02020603050405020304" pitchFamily="18" charset="-34"/>
              </a:rPr>
              <a:t>確定値</a:t>
            </a:r>
            <a:r>
              <a:rPr lang="en-US" altLang="zh-TW" sz="700" dirty="0">
                <a:solidFill>
                  <a:prstClr val="black"/>
                </a:solidFill>
                <a:latin typeface="ＭＳ ゴシック" panose="020B0609070205080204" pitchFamily="49" charset="-128"/>
                <a:ea typeface="ＭＳ ゴシック" panose="020B0609070205080204" pitchFamily="49" charset="-128"/>
                <a:cs typeface="AngsanaUPC" panose="02020603050405020304" pitchFamily="18" charset="-34"/>
              </a:rPr>
              <a:t>)</a:t>
            </a:r>
            <a:r>
              <a:rPr lang="ja-JP" altLang="en-US" sz="700" dirty="0">
                <a:solidFill>
                  <a:prstClr val="black"/>
                </a:solidFill>
                <a:latin typeface="ＭＳ ゴシック" panose="020B0609070205080204" pitchFamily="49" charset="-128"/>
                <a:ea typeface="ＭＳ ゴシック" panose="020B0609070205080204" pitchFamily="49" charset="-128"/>
                <a:cs typeface="AngsanaUPC" panose="02020603050405020304" pitchFamily="18" charset="-34"/>
              </a:rPr>
              <a:t>より大阪府商工労働部作成</a:t>
            </a:r>
          </a:p>
        </p:txBody>
      </p:sp>
      <p:sp>
        <p:nvSpPr>
          <p:cNvPr id="26" name="正方形/長方形 25"/>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29</a:t>
            </a:fld>
            <a:endParaRPr lang="ja-JP" altLang="en-US" dirty="0">
              <a:solidFill>
                <a:prstClr val="black"/>
              </a:solidFill>
            </a:endParaRPr>
          </a:p>
        </p:txBody>
      </p:sp>
      <p:graphicFrame>
        <p:nvGraphicFramePr>
          <p:cNvPr id="17" name="グラフ 16">
            <a:extLst>
              <a:ext uri="{FF2B5EF4-FFF2-40B4-BE49-F238E27FC236}">
                <a16:creationId xmlns:a16="http://schemas.microsoft.com/office/drawing/2014/main" id="{F6567D0D-BA60-4770-BC60-401682DE01B0}"/>
              </a:ext>
            </a:extLst>
          </p:cNvPr>
          <p:cNvGraphicFramePr>
            <a:graphicFrameLocks/>
          </p:cNvGraphicFramePr>
          <p:nvPr>
            <p:extLst>
              <p:ext uri="{D42A27DB-BD31-4B8C-83A1-F6EECF244321}">
                <p14:modId xmlns:p14="http://schemas.microsoft.com/office/powerpoint/2010/main" val="2637707271"/>
              </p:ext>
            </p:extLst>
          </p:nvPr>
        </p:nvGraphicFramePr>
        <p:xfrm>
          <a:off x="222348" y="3664435"/>
          <a:ext cx="4349652" cy="289523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53197802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425213"/>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30</a:t>
            </a:fld>
            <a:endParaRPr lang="ja-JP" altLang="en-US" dirty="0">
              <a:solidFill>
                <a:prstClr val="black"/>
              </a:solidFill>
            </a:endParaRPr>
          </a:p>
        </p:txBody>
      </p:sp>
      <p:sp>
        <p:nvSpPr>
          <p:cNvPr id="12" name="正方形/長方形 11"/>
          <p:cNvSpPr/>
          <p:nvPr/>
        </p:nvSpPr>
        <p:spPr>
          <a:xfrm>
            <a:off x="179512" y="5834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6" name="正方形/長方形 5"/>
          <p:cNvSpPr/>
          <p:nvPr/>
        </p:nvSpPr>
        <p:spPr>
          <a:xfrm>
            <a:off x="73682" y="2189642"/>
            <a:ext cx="8996635" cy="5909310"/>
          </a:xfrm>
          <a:prstGeom prst="rect">
            <a:avLst/>
          </a:prstGeom>
        </p:spPr>
        <p:txBody>
          <a:bodyPr wrap="square">
            <a:spAutoFit/>
          </a:bodyPr>
          <a:lstStyle/>
          <a:p>
            <a:pPr marL="180000" indent="-457200"/>
            <a:r>
              <a:rPr lang="ja-JP" altLang="en-US" sz="1400" dirty="0"/>
              <a:t>○　</a:t>
            </a:r>
            <a:r>
              <a:rPr lang="ja-JP" altLang="ja-JP" sz="1400" dirty="0"/>
              <a:t>大阪府では、「</a:t>
            </a:r>
            <a:r>
              <a:rPr lang="en-US" altLang="ja-JP" sz="1400" dirty="0"/>
              <a:t>OSAKA</a:t>
            </a:r>
            <a:r>
              <a:rPr lang="ja-JP" altLang="ja-JP" sz="1400" dirty="0"/>
              <a:t>しごとフィールド」を</a:t>
            </a:r>
            <a:r>
              <a:rPr lang="ja-JP" altLang="en-US" sz="1400" dirty="0"/>
              <a:t>軸</a:t>
            </a:r>
            <a:r>
              <a:rPr lang="ja-JP" altLang="ja-JP" sz="1400" dirty="0"/>
              <a:t>に、金融機関や商工会議所、商工会、市町村、大学等と連携し、若者の職種志向の拡大、社会人基礎力の向上など求職者支援と、人材確保のマッチングや労働環境の整備など企業の支援を実施して</a:t>
            </a:r>
            <a:r>
              <a:rPr lang="ja-JP" altLang="en-US" sz="1400" dirty="0"/>
              <a:t>います</a:t>
            </a:r>
            <a:r>
              <a:rPr lang="ja-JP" altLang="ja-JP" sz="1400" dirty="0"/>
              <a:t>。</a:t>
            </a:r>
            <a:endParaRPr lang="en-US" altLang="ja-JP" sz="1400" dirty="0"/>
          </a:p>
          <a:p>
            <a:endParaRPr lang="en-US" altLang="ja-JP" sz="1400" dirty="0"/>
          </a:p>
          <a:p>
            <a:r>
              <a:rPr lang="ja-JP" altLang="en-US" sz="1400" dirty="0"/>
              <a:t>○　</a:t>
            </a:r>
            <a:r>
              <a:rPr lang="ja-JP" altLang="ja-JP" sz="1400" dirty="0"/>
              <a:t>平成</a:t>
            </a:r>
            <a:r>
              <a:rPr lang="en-US" altLang="ja-JP" sz="1400" dirty="0"/>
              <a:t>29</a:t>
            </a:r>
            <a:r>
              <a:rPr lang="ja-JP" altLang="ja-JP" sz="1400" dirty="0"/>
              <a:t>年より、</a:t>
            </a:r>
            <a:r>
              <a:rPr lang="ja-JP" altLang="en-US" sz="1400" dirty="0"/>
              <a:t>社会環境の変化に応じた課題に対応するため</a:t>
            </a:r>
            <a:r>
              <a:rPr lang="ja-JP" altLang="ja-JP" sz="1400" dirty="0"/>
              <a:t>、公民連携デスク</a:t>
            </a:r>
            <a:r>
              <a:rPr lang="ja-JP" altLang="en-US" sz="1400" dirty="0"/>
              <a:t>を活用し、</a:t>
            </a:r>
            <a:r>
              <a:rPr lang="ja-JP" altLang="ja-JP" sz="1400" dirty="0"/>
              <a:t>民間企業や団体と</a:t>
            </a:r>
            <a:r>
              <a:rPr lang="ja-JP" altLang="en-US" sz="1400" dirty="0"/>
              <a:t>の</a:t>
            </a:r>
            <a:r>
              <a:rPr lang="ja-JP" altLang="ja-JP" sz="1400" dirty="0"/>
              <a:t>連携</a:t>
            </a:r>
            <a:r>
              <a:rPr lang="ja-JP" altLang="en-US" sz="1400" dirty="0"/>
              <a:t>などにより</a:t>
            </a:r>
            <a:r>
              <a:rPr lang="ja-JP" altLang="ja-JP" sz="1400" dirty="0"/>
              <a:t>、求職者や中小企業向けサービスの更なる充実を図っています。</a:t>
            </a:r>
          </a:p>
          <a:p>
            <a:r>
              <a:rPr lang="en-US" altLang="ja-JP" sz="1400" dirty="0"/>
              <a:t> </a:t>
            </a:r>
            <a:endParaRPr lang="ja-JP" altLang="ja-JP" sz="1400" dirty="0"/>
          </a:p>
          <a:p>
            <a:r>
              <a:rPr lang="ja-JP" altLang="en-US" sz="1400" dirty="0"/>
              <a:t>○　</a:t>
            </a:r>
            <a:r>
              <a:rPr lang="ja-JP" altLang="ja-JP" sz="1400" dirty="0"/>
              <a:t>求職者支援として、</a:t>
            </a:r>
            <a:r>
              <a:rPr lang="ja-JP" altLang="en-US" sz="1400" dirty="0"/>
              <a:t>就職氷河期世代も含めた</a:t>
            </a:r>
            <a:r>
              <a:rPr lang="ja-JP" altLang="ja-JP" sz="1400" dirty="0"/>
              <a:t>就職に困難性を抱える求職者への就職から定着までの一体的な支援や、</a:t>
            </a:r>
            <a:r>
              <a:rPr lang="ja-JP" altLang="en-US" sz="1400" dirty="0"/>
              <a:t>職場体験等の実施により、</a:t>
            </a:r>
            <a:r>
              <a:rPr lang="ja-JP" altLang="ja-JP" sz="1400" dirty="0"/>
              <a:t>ミスマッチの解消を図るため</a:t>
            </a:r>
            <a:r>
              <a:rPr lang="ja-JP" altLang="en-US" sz="1400" dirty="0"/>
              <a:t>の</a:t>
            </a:r>
            <a:r>
              <a:rPr lang="ja-JP" altLang="ja-JP" sz="1400" dirty="0"/>
              <a:t>支援にも取り組んでいます。</a:t>
            </a:r>
          </a:p>
          <a:p>
            <a:r>
              <a:rPr lang="en-US" altLang="ja-JP" sz="1400" dirty="0"/>
              <a:t>  </a:t>
            </a:r>
            <a:endParaRPr lang="ja-JP" altLang="ja-JP" sz="1400" dirty="0"/>
          </a:p>
          <a:p>
            <a:r>
              <a:rPr lang="ja-JP" altLang="en-US" sz="1400" dirty="0"/>
              <a:t>○　</a:t>
            </a:r>
            <a:r>
              <a:rPr lang="ja-JP" altLang="ja-JP" sz="1400" dirty="0"/>
              <a:t>また、大阪の成長を支える分野への女性・若者の正社員</a:t>
            </a:r>
            <a:r>
              <a:rPr lang="ja-JP" altLang="en-US" sz="1400" dirty="0"/>
              <a:t>としての</a:t>
            </a:r>
            <a:r>
              <a:rPr lang="ja-JP" altLang="ja-JP" sz="1400" dirty="0"/>
              <a:t>雇用を促進するため、職種志向の拡大を促すセミナーの開催</a:t>
            </a:r>
            <a:r>
              <a:rPr lang="ja-JP" altLang="en-US" sz="1400" dirty="0"/>
              <a:t>など就職に向けた支援から</a:t>
            </a:r>
            <a:r>
              <a:rPr lang="ja-JP" altLang="ja-JP" sz="1400" dirty="0"/>
              <a:t>、早期離職を防止するため</a:t>
            </a:r>
            <a:r>
              <a:rPr lang="ja-JP" altLang="en-US" sz="1400" dirty="0"/>
              <a:t>の</a:t>
            </a:r>
            <a:r>
              <a:rPr lang="ja-JP" altLang="ja-JP" sz="1400" dirty="0"/>
              <a:t>職場定着まで</a:t>
            </a:r>
            <a:r>
              <a:rPr lang="ja-JP" altLang="en-US" sz="1400" dirty="0"/>
              <a:t>を目的とした</a:t>
            </a:r>
            <a:r>
              <a:rPr lang="ja-JP" altLang="ja-JP" sz="1400" dirty="0"/>
              <a:t>トータルサポートを実施しています。</a:t>
            </a:r>
          </a:p>
          <a:p>
            <a:r>
              <a:rPr lang="en-US" altLang="ja-JP" sz="1400" dirty="0"/>
              <a:t> </a:t>
            </a:r>
            <a:endParaRPr lang="ja-JP" altLang="ja-JP" sz="1400" dirty="0"/>
          </a:p>
          <a:p>
            <a:r>
              <a:rPr lang="ja-JP" altLang="en-US" sz="1400" dirty="0"/>
              <a:t>○　中小企業人材支援センターにおいて、若年求職者等に</a:t>
            </a:r>
            <a:r>
              <a:rPr lang="ja-JP" altLang="ja-JP" sz="1400" dirty="0"/>
              <a:t>対して、府内中小企業の魅力を発信するなど、人材確保</a:t>
            </a:r>
            <a:r>
              <a:rPr lang="ja-JP" altLang="en-US" sz="1400" dirty="0"/>
              <a:t>を支援し</a:t>
            </a:r>
            <a:endParaRPr lang="en-US" altLang="ja-JP" sz="1400" dirty="0"/>
          </a:p>
          <a:p>
            <a:r>
              <a:rPr lang="ja-JP" altLang="en-US" sz="1400" dirty="0"/>
              <a:t>　　ています。</a:t>
            </a:r>
            <a:endParaRPr lang="ja-JP" altLang="ja-JP" sz="1400" dirty="0"/>
          </a:p>
          <a:p>
            <a:r>
              <a:rPr lang="en-US" altLang="ja-JP" sz="1400" dirty="0"/>
              <a:t> </a:t>
            </a:r>
            <a:endParaRPr lang="ja-JP" altLang="ja-JP" sz="1400" dirty="0"/>
          </a:p>
          <a:p>
            <a:pPr marL="85725" indent="-85725"/>
            <a:r>
              <a:rPr lang="ja-JP" altLang="en-US" sz="1400" dirty="0"/>
              <a:t>○　</a:t>
            </a:r>
            <a:r>
              <a:rPr lang="en-US" altLang="ja-JP" sz="1400" dirty="0"/>
              <a:t>15</a:t>
            </a:r>
            <a:r>
              <a:rPr lang="ja-JP" altLang="ja-JP" sz="1400" dirty="0"/>
              <a:t>歳～</a:t>
            </a:r>
            <a:r>
              <a:rPr lang="en-US" altLang="ja-JP" sz="1400" dirty="0"/>
              <a:t>49</a:t>
            </a:r>
            <a:r>
              <a:rPr lang="ja-JP" altLang="ja-JP" sz="1400" dirty="0"/>
              <a:t>歳までの、</a:t>
            </a:r>
            <a:r>
              <a:rPr lang="ja-JP" altLang="en-US" sz="1400" dirty="0"/>
              <a:t>若年無業者に対する</a:t>
            </a:r>
            <a:r>
              <a:rPr lang="ja-JP" altLang="ja-JP" sz="1400" dirty="0"/>
              <a:t>就業支援を</a:t>
            </a:r>
            <a:r>
              <a:rPr lang="ja-JP" altLang="en-US" sz="1400" dirty="0"/>
              <a:t>行う</a:t>
            </a:r>
            <a:r>
              <a:rPr lang="ja-JP" altLang="ja-JP" sz="1400" dirty="0"/>
              <a:t>ため、</a:t>
            </a:r>
            <a:r>
              <a:rPr lang="ja-JP" altLang="en-US" sz="1400" dirty="0"/>
              <a:t>大阪労働局と一体的に、地域</a:t>
            </a:r>
            <a:r>
              <a:rPr lang="ja-JP" altLang="ja-JP" sz="1400" dirty="0"/>
              <a:t>若者サポートステーション事業</a:t>
            </a:r>
            <a:r>
              <a:rPr lang="ja-JP" altLang="en-US" sz="1400" dirty="0"/>
              <a:t>（厚生労働省事業）</a:t>
            </a:r>
            <a:r>
              <a:rPr lang="ja-JP" altLang="ja-JP" sz="1400" dirty="0"/>
              <a:t>を行っています。</a:t>
            </a:r>
            <a:endParaRPr lang="en-US" altLang="ja-JP" sz="1400" dirty="0"/>
          </a:p>
          <a:p>
            <a:r>
              <a:rPr lang="en-US" altLang="ja-JP" sz="1400" dirty="0"/>
              <a:t> </a:t>
            </a:r>
          </a:p>
          <a:p>
            <a:r>
              <a:rPr lang="ja-JP" altLang="en-US" sz="1400" dirty="0"/>
              <a:t>○　</a:t>
            </a:r>
            <a:r>
              <a:rPr lang="ja-JP" altLang="ja-JP" sz="1400" dirty="0"/>
              <a:t>企業の人材確保支援として、企業の採用・定着等人材確保力の強化を図るセミナーの実施、相談窓口の運営などを行</a:t>
            </a:r>
            <a:r>
              <a:rPr lang="ja-JP" altLang="ja-JP" sz="1400" dirty="0" err="1"/>
              <a:t>っ</a:t>
            </a:r>
            <a:r>
              <a:rPr lang="ja-JP" altLang="en-US" sz="1400" dirty="0"/>
              <a:t>　　</a:t>
            </a:r>
            <a:endParaRPr lang="en-US" altLang="ja-JP" sz="1400" dirty="0"/>
          </a:p>
          <a:p>
            <a:r>
              <a:rPr lang="ja-JP" altLang="en-US" sz="1400" dirty="0"/>
              <a:t>　　　</a:t>
            </a:r>
            <a:r>
              <a:rPr lang="ja-JP" altLang="ja-JP" sz="1400" dirty="0"/>
              <a:t>ています。</a:t>
            </a:r>
            <a:endParaRPr lang="en-US" altLang="ja-JP" sz="1400" dirty="0"/>
          </a:p>
          <a:p>
            <a:endParaRPr lang="en-US" altLang="ja-JP" sz="1400" dirty="0"/>
          </a:p>
          <a:p>
            <a:endParaRPr lang="en-US" altLang="ja-JP" sz="1400" dirty="0"/>
          </a:p>
          <a:p>
            <a:endParaRPr lang="en-US" altLang="ja-JP" sz="1400" dirty="0"/>
          </a:p>
          <a:p>
            <a:endParaRPr lang="en-US" altLang="ja-JP" sz="1400" dirty="0"/>
          </a:p>
          <a:p>
            <a:endParaRPr lang="ja-JP" altLang="ja-JP" sz="1400" dirty="0"/>
          </a:p>
          <a:p>
            <a:endParaRPr lang="ja-JP" altLang="ja-JP" sz="1400" dirty="0"/>
          </a:p>
        </p:txBody>
      </p:sp>
      <p:pic>
        <p:nvPicPr>
          <p:cNvPr id="2" name="図 1"/>
          <p:cNvPicPr>
            <a:picLocks noChangeAspect="1"/>
          </p:cNvPicPr>
          <p:nvPr/>
        </p:nvPicPr>
        <p:blipFill>
          <a:blip r:embed="rId2"/>
          <a:stretch>
            <a:fillRect/>
          </a:stretch>
        </p:blipFill>
        <p:spPr>
          <a:xfrm>
            <a:off x="395536" y="480724"/>
            <a:ext cx="3449149" cy="1635111"/>
          </a:xfrm>
          <a:prstGeom prst="rect">
            <a:avLst/>
          </a:prstGeom>
        </p:spPr>
      </p:pic>
      <p:sp>
        <p:nvSpPr>
          <p:cNvPr id="8" name="正方形/長方形 7"/>
          <p:cNvSpPr/>
          <p:nvPr/>
        </p:nvSpPr>
        <p:spPr>
          <a:xfrm>
            <a:off x="2523389" y="2075497"/>
            <a:ext cx="4719305" cy="200055"/>
          </a:xfrm>
          <a:prstGeom prst="rect">
            <a:avLst/>
          </a:prstGeom>
        </p:spPr>
        <p:txBody>
          <a:bodyPr wrap="square">
            <a:spAutoFit/>
          </a:bodyPr>
          <a:lstStyle/>
          <a:p>
            <a:pPr marL="248923" indent="-248923">
              <a:defRPr/>
            </a:pPr>
            <a:r>
              <a:rPr lang="ja-JP" altLang="en-US" sz="700" dirty="0">
                <a:solidFill>
                  <a:prstClr val="black"/>
                </a:solidFill>
                <a:latin typeface="+mn-ea"/>
                <a:cs typeface="Meiryo UI" panose="020B0604030504040204" pitchFamily="50" charset="-128"/>
              </a:rPr>
              <a:t>出典：厚生労働省 「一般職業紹介状況」</a:t>
            </a:r>
            <a:r>
              <a:rPr lang="en-US" altLang="ja-JP" sz="700" dirty="0">
                <a:solidFill>
                  <a:prstClr val="black"/>
                </a:solidFill>
                <a:latin typeface="+mn-ea"/>
                <a:cs typeface="Meiryo UI" panose="020B0604030504040204" pitchFamily="50" charset="-128"/>
              </a:rPr>
              <a:t> </a:t>
            </a:r>
            <a:endParaRPr lang="ja-JP" altLang="en-US" sz="700" dirty="0">
              <a:solidFill>
                <a:prstClr val="black"/>
              </a:solidFill>
              <a:latin typeface="+mn-ea"/>
              <a:cs typeface="Meiryo UI" panose="020B0604030504040204" pitchFamily="50" charset="-128"/>
            </a:endParaRPr>
          </a:p>
        </p:txBody>
      </p:sp>
      <p:pic>
        <p:nvPicPr>
          <p:cNvPr id="5" name="図 4"/>
          <p:cNvPicPr>
            <a:picLocks noChangeAspect="1"/>
          </p:cNvPicPr>
          <p:nvPr/>
        </p:nvPicPr>
        <p:blipFill>
          <a:blip r:embed="rId3"/>
          <a:stretch>
            <a:fillRect/>
          </a:stretch>
        </p:blipFill>
        <p:spPr>
          <a:xfrm>
            <a:off x="5193071" y="480724"/>
            <a:ext cx="2634928" cy="1706452"/>
          </a:xfrm>
          <a:prstGeom prst="rect">
            <a:avLst/>
          </a:prstGeom>
        </p:spPr>
      </p:pic>
      <p:sp>
        <p:nvSpPr>
          <p:cNvPr id="10" name="正方形/長方形 9"/>
          <p:cNvSpPr/>
          <p:nvPr/>
        </p:nvSpPr>
        <p:spPr>
          <a:xfrm>
            <a:off x="7392985" y="2052711"/>
            <a:ext cx="2299416" cy="200055"/>
          </a:xfrm>
          <a:prstGeom prst="rect">
            <a:avLst/>
          </a:prstGeom>
        </p:spPr>
        <p:txBody>
          <a:bodyPr wrap="square">
            <a:spAutoFit/>
          </a:bodyPr>
          <a:lstStyle/>
          <a:p>
            <a:r>
              <a:rPr lang="ja-JP" altLang="en-US" sz="700" dirty="0"/>
              <a:t>出典：総務省 「労働力調査」</a:t>
            </a:r>
          </a:p>
        </p:txBody>
      </p:sp>
    </p:spTree>
    <p:extLst>
      <p:ext uri="{BB962C8B-B14F-4D97-AF65-F5344CB8AC3E}">
        <p14:creationId xmlns:p14="http://schemas.microsoft.com/office/powerpoint/2010/main" val="1243346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280875" y="723060"/>
            <a:ext cx="8643785" cy="6048000"/>
          </a:xfrm>
          <a:prstGeom prst="rect">
            <a:avLst/>
          </a:prstGeom>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en-US" altLang="ja-JP" sz="1400" b="1" dirty="0">
                <a:solidFill>
                  <a:prstClr val="black"/>
                </a:solidFill>
              </a:rPr>
              <a:t>Topic</a:t>
            </a:r>
            <a:r>
              <a:rPr lang="ja-JP" altLang="en-US" sz="1400" b="1" dirty="0">
                <a:solidFill>
                  <a:prstClr val="black"/>
                </a:solidFill>
              </a:rPr>
              <a:t>③　</a:t>
            </a:r>
            <a:r>
              <a:rPr lang="en-US" altLang="ja-JP" sz="1400" b="1" dirty="0">
                <a:solidFill>
                  <a:prstClr val="black"/>
                </a:solidFill>
              </a:rPr>
              <a:t>OSAKA</a:t>
            </a:r>
            <a:r>
              <a:rPr lang="ja-JP" altLang="en-US" sz="1400" b="1" dirty="0">
                <a:solidFill>
                  <a:prstClr val="black"/>
                </a:solidFill>
              </a:rPr>
              <a:t>しごとフィールド</a:t>
            </a:r>
            <a:endParaRPr lang="en-US" altLang="ja-JP" sz="1400" b="1" dirty="0">
              <a:solidFill>
                <a:prstClr val="black"/>
              </a:solidFill>
            </a:endParaRPr>
          </a:p>
        </p:txBody>
      </p:sp>
      <p:sp>
        <p:nvSpPr>
          <p:cNvPr id="24" name="正方形/長方形 23"/>
          <p:cNvSpPr/>
          <p:nvPr/>
        </p:nvSpPr>
        <p:spPr>
          <a:xfrm>
            <a:off x="4644008" y="2709279"/>
            <a:ext cx="3888432" cy="269746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467544" y="1360715"/>
            <a:ext cx="3888432" cy="2539201"/>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p:cNvSpPr/>
          <p:nvPr/>
        </p:nvSpPr>
        <p:spPr>
          <a:xfrm>
            <a:off x="380628" y="1266833"/>
            <a:ext cx="8439844" cy="4201056"/>
          </a:xfrm>
          <a:prstGeom prst="rect">
            <a:avLst/>
          </a:prstGeom>
          <a:noFill/>
          <a:ln w="1905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19100" y="1360715"/>
            <a:ext cx="2313280" cy="1272891"/>
          </a:xfrm>
          <a:prstGeom prst="rect">
            <a:avLst/>
          </a:prstGeom>
          <a:ln>
            <a:noFill/>
          </a:ln>
          <a:effectLst>
            <a:softEdge rad="112500"/>
          </a:effectLst>
        </p:spPr>
      </p:pic>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cs typeface="Meiryo UI" panose="020B0604030504040204" pitchFamily="50" charset="-128"/>
              </a:rPr>
              <a:t>　２．基本目標・基本的方向　</a:t>
            </a:r>
            <a:endParaRPr lang="ja-JP" altLang="en-US" dirty="0">
              <a:solidFill>
                <a:srgbClr val="FF0000"/>
              </a:solidFill>
              <a:cs typeface="Meiryo UI" panose="020B0604030504040204" pitchFamily="50" charset="-128"/>
            </a:endParaRPr>
          </a:p>
        </p:txBody>
      </p:sp>
      <p:sp>
        <p:nvSpPr>
          <p:cNvPr id="16" name="角丸四角形 15"/>
          <p:cNvSpPr/>
          <p:nvPr/>
        </p:nvSpPr>
        <p:spPr>
          <a:xfrm>
            <a:off x="3451360" y="620688"/>
            <a:ext cx="2159523" cy="481605"/>
          </a:xfrm>
          <a:prstGeom prst="roundRect">
            <a:avLst/>
          </a:prstGeom>
          <a:noFill/>
          <a:ln w="12700">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400" b="1" dirty="0">
                <a:solidFill>
                  <a:prstClr val="black"/>
                </a:solidFill>
                <a:effectLst>
                  <a:outerShdw blurRad="38100" dist="38100" dir="2700000" algn="tl">
                    <a:srgbClr val="000000">
                      <a:alpha val="43137"/>
                    </a:srgbClr>
                  </a:outerShdw>
                </a:effectLst>
              </a:rPr>
              <a:t>総合的な就業支援拠点</a:t>
            </a:r>
          </a:p>
        </p:txBody>
      </p:sp>
      <p:sp>
        <p:nvSpPr>
          <p:cNvPr id="18" name="正方形/長方形 17"/>
          <p:cNvSpPr/>
          <p:nvPr/>
        </p:nvSpPr>
        <p:spPr>
          <a:xfrm>
            <a:off x="658331" y="1426972"/>
            <a:ext cx="2545517" cy="526013"/>
          </a:xfrm>
          <a:prstGeom prst="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100" b="1" dirty="0">
                <a:solidFill>
                  <a:prstClr val="black"/>
                </a:solidFill>
              </a:rPr>
              <a:t>【</a:t>
            </a:r>
            <a:r>
              <a:rPr lang="ja-JP" altLang="en-US" sz="1100" b="1" dirty="0">
                <a:solidFill>
                  <a:prstClr val="black"/>
                </a:solidFill>
              </a:rPr>
              <a:t>求職者に対する支援</a:t>
            </a:r>
            <a:r>
              <a:rPr lang="en-US" altLang="ja-JP" sz="1100" dirty="0">
                <a:solidFill>
                  <a:prstClr val="black"/>
                </a:solidFill>
              </a:rPr>
              <a:t>】</a:t>
            </a:r>
          </a:p>
          <a:p>
            <a:r>
              <a:rPr lang="ja-JP" altLang="en-US" sz="1100" dirty="0">
                <a:solidFill>
                  <a:prstClr val="black"/>
                </a:solidFill>
              </a:rPr>
              <a:t>キャリアカウンセリング、セミナー、職場体験等による就業支援</a:t>
            </a:r>
          </a:p>
        </p:txBody>
      </p:sp>
      <p:sp>
        <p:nvSpPr>
          <p:cNvPr id="20" name="正方形/長方形 19"/>
          <p:cNvSpPr/>
          <p:nvPr/>
        </p:nvSpPr>
        <p:spPr>
          <a:xfrm>
            <a:off x="654984" y="4878175"/>
            <a:ext cx="1840720" cy="528569"/>
          </a:xfrm>
          <a:prstGeom prst="rect">
            <a:avLst/>
          </a:prstGeom>
          <a:no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100" b="1" dirty="0">
                <a:solidFill>
                  <a:prstClr val="black"/>
                </a:solidFill>
              </a:rPr>
              <a:t>【</a:t>
            </a:r>
            <a:r>
              <a:rPr lang="ja-JP" altLang="en-US" sz="1100" b="1" dirty="0">
                <a:solidFill>
                  <a:prstClr val="black"/>
                </a:solidFill>
              </a:rPr>
              <a:t>ハローワークブランチ</a:t>
            </a:r>
            <a:r>
              <a:rPr lang="en-US" altLang="ja-JP" sz="1100" dirty="0">
                <a:solidFill>
                  <a:prstClr val="black"/>
                </a:solidFill>
              </a:rPr>
              <a:t>】</a:t>
            </a:r>
          </a:p>
          <a:p>
            <a:pPr algn="ctr"/>
            <a:r>
              <a:rPr lang="ja-JP" altLang="en-US" sz="1100" dirty="0">
                <a:solidFill>
                  <a:prstClr val="black"/>
                </a:solidFill>
              </a:rPr>
              <a:t>求人情報の提供・職業相談職業紹介</a:t>
            </a:r>
          </a:p>
        </p:txBody>
      </p:sp>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7013" y="967008"/>
            <a:ext cx="2647073" cy="209545"/>
          </a:xfrm>
          <a:prstGeom prst="rect">
            <a:avLst/>
          </a:prstGeom>
        </p:spPr>
      </p:pic>
      <p:pic>
        <p:nvPicPr>
          <p:cNvPr id="80" name="コンテンツ プレースホルダー 4"/>
          <p:cNvPicPr>
            <a:picLocks noChangeAspect="1"/>
          </p:cNvPicPr>
          <p:nvPr/>
        </p:nvPicPr>
        <p:blipFill>
          <a:blip r:embed="rId4"/>
          <a:stretch>
            <a:fillRect/>
          </a:stretch>
        </p:blipFill>
        <p:spPr>
          <a:xfrm>
            <a:off x="2721021" y="4017944"/>
            <a:ext cx="1911188" cy="1271077"/>
          </a:xfrm>
          <a:prstGeom prst="rect">
            <a:avLst/>
          </a:prstGeom>
          <a:ln>
            <a:noFill/>
          </a:ln>
          <a:effectLst>
            <a:softEdge rad="112500"/>
          </a:effectLst>
        </p:spPr>
      </p:pic>
      <p:sp>
        <p:nvSpPr>
          <p:cNvPr id="19" name="正方形/長方形 18"/>
          <p:cNvSpPr/>
          <p:nvPr/>
        </p:nvSpPr>
        <p:spPr>
          <a:xfrm>
            <a:off x="4920964" y="2781636"/>
            <a:ext cx="2419887" cy="526013"/>
          </a:xfrm>
          <a:prstGeom prst="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100" b="1" dirty="0">
                <a:solidFill>
                  <a:prstClr val="black"/>
                </a:solidFill>
              </a:rPr>
              <a:t>【</a:t>
            </a:r>
            <a:r>
              <a:rPr lang="ja-JP" altLang="en-US" sz="1100" b="1" dirty="0">
                <a:solidFill>
                  <a:prstClr val="black"/>
                </a:solidFill>
              </a:rPr>
              <a:t>中小企業に対する支援</a:t>
            </a:r>
            <a:r>
              <a:rPr lang="en-US" altLang="ja-JP" sz="1100" b="1" dirty="0">
                <a:solidFill>
                  <a:prstClr val="black"/>
                </a:solidFill>
              </a:rPr>
              <a:t>】</a:t>
            </a:r>
          </a:p>
          <a:p>
            <a:r>
              <a:rPr lang="ja-JP" altLang="en-US" sz="1100" dirty="0">
                <a:solidFill>
                  <a:prstClr val="black"/>
                </a:solidFill>
              </a:rPr>
              <a:t>「中小企業</a:t>
            </a:r>
            <a:r>
              <a:rPr lang="ja-JP" altLang="en-US" sz="1100" dirty="0">
                <a:solidFill>
                  <a:schemeClr val="tx1"/>
                </a:solidFill>
              </a:rPr>
              <a:t>人材</a:t>
            </a:r>
            <a:r>
              <a:rPr lang="ja-JP" altLang="en-US" sz="1100" dirty="0">
                <a:solidFill>
                  <a:prstClr val="black"/>
                </a:solidFill>
              </a:rPr>
              <a:t>支援センター」における人材の採用・定着支援</a:t>
            </a:r>
          </a:p>
        </p:txBody>
      </p:sp>
      <p:sp>
        <p:nvSpPr>
          <p:cNvPr id="101" name="正方形/長方形 100"/>
          <p:cNvSpPr/>
          <p:nvPr/>
        </p:nvSpPr>
        <p:spPr>
          <a:xfrm>
            <a:off x="1145249" y="2051906"/>
            <a:ext cx="2895740" cy="1682923"/>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just">
              <a:lnSpc>
                <a:spcPts val="1400"/>
              </a:lnSpc>
            </a:pPr>
            <a:r>
              <a:rPr lang="ja-JP" altLang="en-US" sz="1200" u="sng" dirty="0">
                <a:solidFill>
                  <a:schemeClr val="tx1"/>
                </a:solidFill>
              </a:rPr>
              <a:t>働きたいと思う全ての方の就職を支援</a:t>
            </a:r>
            <a:endParaRPr lang="en-US" altLang="ja-JP" sz="1200" u="sng" dirty="0">
              <a:solidFill>
                <a:schemeClr val="tx1"/>
              </a:solidFill>
            </a:endParaRPr>
          </a:p>
          <a:p>
            <a:pPr algn="just">
              <a:lnSpc>
                <a:spcPts val="1400"/>
              </a:lnSpc>
            </a:pPr>
            <a:r>
              <a:rPr lang="ja-JP" altLang="en-US" sz="1100" dirty="0">
                <a:solidFill>
                  <a:schemeClr val="tx1"/>
                </a:solidFill>
              </a:rPr>
              <a:t>○</a:t>
            </a:r>
            <a:r>
              <a:rPr lang="ja-JP" altLang="en-US" sz="1100" b="1" dirty="0">
                <a:solidFill>
                  <a:schemeClr val="tx1"/>
                </a:solidFill>
              </a:rPr>
              <a:t>キャリアカウンセリングの実施</a:t>
            </a:r>
            <a:endParaRPr lang="en-US" altLang="ja-JP" sz="1100" b="1" dirty="0">
              <a:solidFill>
                <a:schemeClr val="tx1"/>
              </a:solidFill>
            </a:endParaRPr>
          </a:p>
          <a:p>
            <a:pPr marL="85725" indent="-85725" algn="just">
              <a:lnSpc>
                <a:spcPts val="1400"/>
              </a:lnSpc>
            </a:pPr>
            <a:r>
              <a:rPr lang="ja-JP" altLang="en-US" sz="1100" dirty="0">
                <a:solidFill>
                  <a:schemeClr val="tx1"/>
                </a:solidFill>
              </a:rPr>
              <a:t>・キャリアカウンセリングを通じて、適性の見極めや職業選択の幅を広げる就職を支援。</a:t>
            </a:r>
            <a:endParaRPr lang="en-US" altLang="ja-JP" sz="1100" dirty="0">
              <a:solidFill>
                <a:schemeClr val="tx1"/>
              </a:solidFill>
            </a:endParaRPr>
          </a:p>
          <a:p>
            <a:pPr marL="85725" indent="-85725" algn="just">
              <a:lnSpc>
                <a:spcPts val="1400"/>
              </a:lnSpc>
            </a:pPr>
            <a:r>
              <a:rPr lang="ja-JP" altLang="en-US" sz="1100" dirty="0">
                <a:solidFill>
                  <a:schemeClr val="tx1"/>
                </a:solidFill>
              </a:rPr>
              <a:t>・再就職をめざす女性等への子育て等の家庭と仕事との両立を支援。</a:t>
            </a:r>
            <a:endParaRPr lang="en-US" altLang="ja-JP" sz="1100" dirty="0">
              <a:solidFill>
                <a:schemeClr val="tx1"/>
              </a:solidFill>
            </a:endParaRPr>
          </a:p>
          <a:p>
            <a:pPr algn="just">
              <a:lnSpc>
                <a:spcPts val="1400"/>
              </a:lnSpc>
            </a:pPr>
            <a:r>
              <a:rPr lang="ja-JP" altLang="en-US" sz="1100" dirty="0">
                <a:solidFill>
                  <a:schemeClr val="tx1"/>
                </a:solidFill>
              </a:rPr>
              <a:t>○</a:t>
            </a:r>
            <a:r>
              <a:rPr lang="ja-JP" altLang="en-US" sz="1100" b="1" dirty="0">
                <a:solidFill>
                  <a:schemeClr val="tx1"/>
                </a:solidFill>
              </a:rPr>
              <a:t>セミナーやイベントの開催</a:t>
            </a:r>
            <a:endParaRPr lang="en-US" altLang="ja-JP" sz="1100" b="1" dirty="0">
              <a:solidFill>
                <a:schemeClr val="tx1"/>
              </a:solidFill>
            </a:endParaRPr>
          </a:p>
          <a:p>
            <a:pPr marL="85725" indent="-85725" algn="just">
              <a:lnSpc>
                <a:spcPts val="1400"/>
              </a:lnSpc>
            </a:pPr>
            <a:r>
              <a:rPr lang="ja-JP" altLang="en-US" sz="1100" dirty="0">
                <a:solidFill>
                  <a:schemeClr val="tx1"/>
                </a:solidFill>
              </a:rPr>
              <a:t>・就職に役立つセミナーやイベント、企業との交流会、職場体験のプログラムなどを実施。</a:t>
            </a:r>
            <a:endParaRPr lang="en-US" altLang="ja-JP" sz="1100" dirty="0">
              <a:solidFill>
                <a:schemeClr val="tx1"/>
              </a:solidFill>
            </a:endParaRPr>
          </a:p>
        </p:txBody>
      </p:sp>
      <p:sp>
        <p:nvSpPr>
          <p:cNvPr id="102" name="正方形/長方形 101"/>
          <p:cNvSpPr/>
          <p:nvPr/>
        </p:nvSpPr>
        <p:spPr>
          <a:xfrm>
            <a:off x="5248626" y="3410021"/>
            <a:ext cx="2896387" cy="1838459"/>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just">
              <a:lnSpc>
                <a:spcPts val="1400"/>
              </a:lnSpc>
            </a:pPr>
            <a:r>
              <a:rPr lang="ja-JP" altLang="en-US" sz="1200" u="sng" dirty="0">
                <a:solidFill>
                  <a:schemeClr val="tx1"/>
                </a:solidFill>
              </a:rPr>
              <a:t>中小企業の人材確保を支援</a:t>
            </a:r>
            <a:endParaRPr lang="en-US" altLang="ja-JP" sz="1200" u="sng" dirty="0">
              <a:solidFill>
                <a:schemeClr val="tx1"/>
              </a:solidFill>
            </a:endParaRPr>
          </a:p>
          <a:p>
            <a:pPr algn="just">
              <a:lnSpc>
                <a:spcPts val="1400"/>
              </a:lnSpc>
            </a:pPr>
            <a:r>
              <a:rPr lang="ja-JP" altLang="en-US" sz="1100" dirty="0">
                <a:solidFill>
                  <a:schemeClr val="tx1"/>
                </a:solidFill>
              </a:rPr>
              <a:t>○</a:t>
            </a:r>
            <a:r>
              <a:rPr lang="ja-JP" altLang="en-US" sz="1100" b="1" dirty="0">
                <a:solidFill>
                  <a:schemeClr val="tx1"/>
                </a:solidFill>
              </a:rPr>
              <a:t>相談窓口の運営</a:t>
            </a:r>
            <a:endParaRPr lang="en-US" altLang="ja-JP" sz="1100" b="1" dirty="0">
              <a:solidFill>
                <a:schemeClr val="tx1"/>
              </a:solidFill>
            </a:endParaRPr>
          </a:p>
          <a:p>
            <a:pPr marL="85725" indent="-85725" algn="just">
              <a:lnSpc>
                <a:spcPts val="1400"/>
              </a:lnSpc>
            </a:pPr>
            <a:r>
              <a:rPr lang="ja-JP" altLang="en-US" sz="1100" dirty="0">
                <a:solidFill>
                  <a:schemeClr val="tx1"/>
                </a:solidFill>
              </a:rPr>
              <a:t>・人材確保に関する課題を可視化し、課題解決に向けたメニューを提案する相談窓口を運営。</a:t>
            </a:r>
            <a:endParaRPr lang="en-US" altLang="ja-JP" sz="1100" dirty="0">
              <a:solidFill>
                <a:schemeClr val="tx1"/>
              </a:solidFill>
            </a:endParaRPr>
          </a:p>
          <a:p>
            <a:pPr algn="just">
              <a:lnSpc>
                <a:spcPts val="1400"/>
              </a:lnSpc>
            </a:pPr>
            <a:r>
              <a:rPr lang="ja-JP" altLang="en-US" sz="1100" dirty="0">
                <a:solidFill>
                  <a:schemeClr val="tx1"/>
                </a:solidFill>
              </a:rPr>
              <a:t>○</a:t>
            </a:r>
            <a:r>
              <a:rPr lang="ja-JP" altLang="en-US" sz="1100" b="1" dirty="0">
                <a:solidFill>
                  <a:schemeClr val="tx1"/>
                </a:solidFill>
              </a:rPr>
              <a:t>セミナーやイベントの開催</a:t>
            </a:r>
            <a:endParaRPr lang="en-US" altLang="ja-JP" sz="1100" b="1" dirty="0">
              <a:solidFill>
                <a:schemeClr val="tx1"/>
              </a:solidFill>
            </a:endParaRPr>
          </a:p>
          <a:p>
            <a:pPr marL="85725" indent="-85725" algn="just">
              <a:lnSpc>
                <a:spcPts val="1400"/>
              </a:lnSpc>
            </a:pPr>
            <a:r>
              <a:rPr lang="ja-JP" altLang="en-US" sz="1100" dirty="0">
                <a:solidFill>
                  <a:schemeClr val="tx1"/>
                </a:solidFill>
              </a:rPr>
              <a:t>・人材確保や社員の定着、職場環境の改善など、様々なテーマでセミナーや研修を実施。</a:t>
            </a:r>
            <a:endParaRPr lang="en-US" altLang="ja-JP" sz="1100" dirty="0">
              <a:solidFill>
                <a:schemeClr val="tx1"/>
              </a:solidFill>
            </a:endParaRPr>
          </a:p>
          <a:p>
            <a:pPr algn="just">
              <a:lnSpc>
                <a:spcPts val="1400"/>
              </a:lnSpc>
            </a:pPr>
            <a:r>
              <a:rPr lang="ja-JP" altLang="en-US" sz="1100" dirty="0">
                <a:solidFill>
                  <a:schemeClr val="tx1"/>
                </a:solidFill>
              </a:rPr>
              <a:t>○</a:t>
            </a:r>
            <a:r>
              <a:rPr lang="ja-JP" altLang="en-US" sz="1100" b="1" dirty="0">
                <a:solidFill>
                  <a:schemeClr val="tx1"/>
                </a:solidFill>
              </a:rPr>
              <a:t>企業説明会等の開催</a:t>
            </a:r>
            <a:endParaRPr lang="en-US" altLang="ja-JP" sz="1100" b="1" dirty="0">
              <a:solidFill>
                <a:schemeClr val="tx1"/>
              </a:solidFill>
            </a:endParaRPr>
          </a:p>
          <a:p>
            <a:pPr marL="85725" indent="-85725" algn="just">
              <a:lnSpc>
                <a:spcPts val="1400"/>
              </a:lnSpc>
            </a:pPr>
            <a:r>
              <a:rPr lang="ja-JP" altLang="en-US" sz="1100" dirty="0">
                <a:solidFill>
                  <a:schemeClr val="tx1"/>
                </a:solidFill>
              </a:rPr>
              <a:t>・求職者との交流会や説明会の開催を通じて、マッチングを支援。</a:t>
            </a:r>
            <a:endParaRPr lang="en-US" altLang="ja-JP" sz="1100" dirty="0">
              <a:solidFill>
                <a:schemeClr val="tx1"/>
              </a:solidFill>
            </a:endParaRPr>
          </a:p>
        </p:txBody>
      </p:sp>
      <p:sp>
        <p:nvSpPr>
          <p:cNvPr id="103" name="大かっこ 102"/>
          <p:cNvSpPr/>
          <p:nvPr/>
        </p:nvSpPr>
        <p:spPr>
          <a:xfrm>
            <a:off x="827584" y="5594763"/>
            <a:ext cx="5649520" cy="246723"/>
          </a:xfrm>
          <a:prstGeom prst="bracketPair">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r>
              <a:rPr lang="en-US" altLang="ja-JP" sz="1200" b="1" dirty="0">
                <a:effectLst>
                  <a:outerShdw blurRad="38100" dist="38100" dir="2700000" algn="tl">
                    <a:srgbClr val="000000">
                      <a:alpha val="43137"/>
                    </a:srgbClr>
                  </a:outerShdw>
                </a:effectLst>
              </a:rPr>
              <a:t>OSAKA</a:t>
            </a:r>
            <a:r>
              <a:rPr lang="ja-JP" altLang="en-US" sz="1200" b="1" dirty="0">
                <a:effectLst>
                  <a:outerShdw blurRad="38100" dist="38100" dir="2700000" algn="tl">
                    <a:srgbClr val="000000">
                      <a:alpha val="43137"/>
                    </a:srgbClr>
                  </a:outerShdw>
                </a:effectLst>
              </a:rPr>
              <a:t>しごとフィールドと連携して実施する事業</a:t>
            </a:r>
            <a:endParaRPr lang="en-US" altLang="ja-JP" sz="1200" b="1" dirty="0">
              <a:effectLst>
                <a:outerShdw blurRad="38100" dist="38100" dir="2700000" algn="tl">
                  <a:srgbClr val="000000">
                    <a:alpha val="43137"/>
                  </a:srgbClr>
                </a:outerShdw>
              </a:effectLst>
            </a:endParaRPr>
          </a:p>
        </p:txBody>
      </p:sp>
      <p:sp>
        <p:nvSpPr>
          <p:cNvPr id="104" name="右矢印吹き出し 103"/>
          <p:cNvSpPr/>
          <p:nvPr/>
        </p:nvSpPr>
        <p:spPr>
          <a:xfrm rot="16200000">
            <a:off x="3784538" y="3137321"/>
            <a:ext cx="1071846" cy="5975685"/>
          </a:xfrm>
          <a:prstGeom prst="rightArrowCallou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1200" b="1" dirty="0">
                <a:solidFill>
                  <a:schemeClr val="tx1"/>
                </a:solidFill>
              </a:rPr>
              <a:t>大阪府地域若者サポートステーション</a:t>
            </a:r>
            <a:endParaRPr kumimoji="1" lang="en-US" altLang="ja-JP" sz="1200" b="1" dirty="0">
              <a:solidFill>
                <a:schemeClr val="tx1"/>
              </a:solidFill>
            </a:endParaRPr>
          </a:p>
          <a:p>
            <a:pPr algn="ctr"/>
            <a:r>
              <a:rPr lang="ja-JP" altLang="en-US" sz="1200" dirty="0">
                <a:solidFill>
                  <a:schemeClr val="tx1"/>
                </a:solidFill>
              </a:rPr>
              <a:t>・</a:t>
            </a:r>
            <a:r>
              <a:rPr lang="en-US" altLang="ja-JP" sz="1200" dirty="0">
                <a:solidFill>
                  <a:schemeClr val="tx1"/>
                </a:solidFill>
              </a:rPr>
              <a:t>15</a:t>
            </a:r>
            <a:r>
              <a:rPr lang="ja-JP" altLang="en-US" sz="1200" dirty="0">
                <a:solidFill>
                  <a:schemeClr val="tx1"/>
                </a:solidFill>
              </a:rPr>
              <a:t>歳から</a:t>
            </a:r>
            <a:r>
              <a:rPr lang="en-US" altLang="ja-JP" sz="1200" dirty="0">
                <a:solidFill>
                  <a:schemeClr val="tx1"/>
                </a:solidFill>
              </a:rPr>
              <a:t>49</a:t>
            </a:r>
            <a:r>
              <a:rPr lang="ja-JP" altLang="en-US" sz="1200" dirty="0">
                <a:solidFill>
                  <a:schemeClr val="tx1"/>
                </a:solidFill>
              </a:rPr>
              <a:t>歳までの若年無業者等を対象とした就職支援</a:t>
            </a:r>
            <a:endParaRPr kumimoji="1" lang="ja-JP" altLang="en-US" sz="1100" dirty="0">
              <a:solidFill>
                <a:schemeClr val="tx1"/>
              </a:solidFill>
            </a:endParaRPr>
          </a:p>
        </p:txBody>
      </p:sp>
      <p:sp>
        <p:nvSpPr>
          <p:cNvPr id="5" name="上下矢印 4"/>
          <p:cNvSpPr/>
          <p:nvPr/>
        </p:nvSpPr>
        <p:spPr>
          <a:xfrm>
            <a:off x="1271360" y="3948601"/>
            <a:ext cx="598471" cy="891983"/>
          </a:xfrm>
          <a:prstGeom prst="upDownArrow">
            <a:avLst>
              <a:gd name="adj1" fmla="val 50000"/>
              <a:gd name="adj2" fmla="val 35676"/>
            </a:avLst>
          </a:prstGeom>
          <a:gradFill flip="none" rotWithShape="1">
            <a:gsLst>
              <a:gs pos="0">
                <a:srgbClr val="66FF33">
                  <a:shade val="30000"/>
                  <a:satMod val="115000"/>
                </a:srgbClr>
              </a:gs>
              <a:gs pos="50000">
                <a:srgbClr val="66FF33">
                  <a:shade val="67500"/>
                  <a:satMod val="115000"/>
                </a:srgbClr>
              </a:gs>
              <a:gs pos="100000">
                <a:srgbClr val="66FF33">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角丸四角形 18"/>
          <p:cNvSpPr>
            <a:spLocks noChangeArrowheads="1"/>
          </p:cNvSpPr>
          <p:nvPr/>
        </p:nvSpPr>
        <p:spPr bwMode="auto">
          <a:xfrm>
            <a:off x="154646" y="4133522"/>
            <a:ext cx="2831898" cy="536207"/>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r>
              <a:rPr lang="ja-JP" altLang="en-US" sz="1300" b="1" dirty="0">
                <a:solidFill>
                  <a:prstClr val="black"/>
                </a:solidFill>
                <a:latin typeface="HGPｺﾞｼｯｸM" pitchFamily="50" charset="-128"/>
                <a:ea typeface="HGPｺﾞｼｯｸM" pitchFamily="50" charset="-128"/>
                <a:cs typeface="Times New Roman" pitchFamily="18" charset="0"/>
              </a:rPr>
              <a:t>一体的実施による</a:t>
            </a:r>
            <a:endParaRPr lang="en-US" altLang="ja-JP" sz="1300" b="1" dirty="0">
              <a:solidFill>
                <a:prstClr val="black"/>
              </a:solidFill>
              <a:latin typeface="HGPｺﾞｼｯｸM" pitchFamily="50" charset="-128"/>
              <a:ea typeface="HGPｺﾞｼｯｸM" pitchFamily="50" charset="-128"/>
              <a:cs typeface="Times New Roman" pitchFamily="18" charset="0"/>
            </a:endParaRPr>
          </a:p>
          <a:p>
            <a:pPr algn="ctr"/>
            <a:r>
              <a:rPr lang="ja-JP" altLang="en-US" sz="1300" b="1" dirty="0">
                <a:solidFill>
                  <a:prstClr val="black"/>
                </a:solidFill>
                <a:latin typeface="HGPｺﾞｼｯｸM" pitchFamily="50" charset="-128"/>
                <a:ea typeface="HGPｺﾞｼｯｸM" pitchFamily="50" charset="-128"/>
                <a:cs typeface="Times New Roman" pitchFamily="18" charset="0"/>
              </a:rPr>
              <a:t>相乗効果</a:t>
            </a:r>
            <a:endParaRPr lang="en-US" altLang="ja-JP" sz="1300" b="1" dirty="0">
              <a:solidFill>
                <a:prstClr val="black"/>
              </a:solidFill>
              <a:latin typeface="HGPｺﾞｼｯｸM" pitchFamily="50" charset="-128"/>
              <a:ea typeface="HGPｺﾞｼｯｸM" pitchFamily="50" charset="-128"/>
              <a:cs typeface="Times New Roman" pitchFamily="18" charset="0"/>
            </a:endParaRPr>
          </a:p>
        </p:txBody>
      </p:sp>
      <p:sp>
        <p:nvSpPr>
          <p:cNvPr id="26" name="正方形/長方形 25"/>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31</a:t>
            </a:fld>
            <a:endParaRPr lang="ja-JP" altLang="en-US" dirty="0">
              <a:solidFill>
                <a:prstClr val="black"/>
              </a:solidFill>
            </a:endParaRPr>
          </a:p>
        </p:txBody>
      </p:sp>
    </p:spTree>
    <p:extLst>
      <p:ext uri="{BB962C8B-B14F-4D97-AF65-F5344CB8AC3E}">
        <p14:creationId xmlns:p14="http://schemas.microsoft.com/office/powerpoint/2010/main" val="64975057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32</a:t>
            </a:fld>
            <a:endParaRPr lang="ja-JP" altLang="en-US" dirty="0">
              <a:solidFill>
                <a:prstClr val="black"/>
              </a:solidFill>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2" name="正方形/長方形 1"/>
          <p:cNvSpPr/>
          <p:nvPr/>
        </p:nvSpPr>
        <p:spPr>
          <a:xfrm>
            <a:off x="320703" y="620688"/>
            <a:ext cx="8460940" cy="5858014"/>
          </a:xfrm>
          <a:prstGeom prst="rect">
            <a:avLst/>
          </a:prstGeom>
        </p:spPr>
        <p:txBody>
          <a:bodyPr wrap="square">
            <a:spAutoFit/>
          </a:bodyPr>
          <a:lstStyle/>
          <a:p>
            <a:pPr marL="180000" lvl="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（２）女性の活躍推進</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女性の有業率は結婚・出産期に当たる年代に一旦低下し、育児が落ち着いた時期に再び上昇するという「Ｍ字カーブ」を描いています。大阪の有業率は、新卒時には男女に大きな差がないにもかかわらず、その後</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代後半までに女性は男性ほど有業率が上がらず男女の差が拡大する「第１のギャップ問題」や、全国平均に比べて</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M</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字の谷が深い（出産後の再就職割合が低い「第２・第３のギャップ問題」）ことが指摘されています。 </a:t>
            </a:r>
            <a:r>
              <a:rPr lang="ja-JP" altLang="en-US" sz="1400" dirty="0">
                <a:cs typeface="Meiryo UI" panose="020B0604030504040204" pitchFamily="50" charset="-128"/>
              </a:rPr>
              <a:t>（➡</a:t>
            </a:r>
            <a:r>
              <a:rPr lang="en-US" altLang="ja-JP" sz="1400" dirty="0">
                <a:cs typeface="Meiryo UI" panose="020B0604030504040204" pitchFamily="50" charset="-128"/>
              </a:rPr>
              <a:t>Topic</a:t>
            </a:r>
            <a:r>
              <a:rPr lang="ja-JP" altLang="en-US" sz="1400" dirty="0">
                <a:cs typeface="Meiryo UI" panose="020B0604030504040204" pitchFamily="50" charset="-128"/>
              </a:rPr>
              <a:t>④：女性</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有業率</a:t>
            </a:r>
            <a:r>
              <a:rPr lang="ja-JP" altLang="en-US" sz="1400" dirty="0">
                <a:cs typeface="Meiryo UI" panose="020B0604030504040204" pitchFamily="50" charset="-128"/>
              </a:rPr>
              <a:t>の</a:t>
            </a:r>
            <a:r>
              <a:rPr lang="en-US" altLang="ja-JP" sz="1400" dirty="0">
                <a:cs typeface="Meiryo UI" panose="020B0604030504040204" pitchFamily="50" charset="-128"/>
              </a:rPr>
              <a:t>3</a:t>
            </a:r>
            <a:r>
              <a:rPr lang="ja-JP" altLang="en-US" sz="1400" dirty="0" err="1">
                <a:cs typeface="Meiryo UI" panose="020B0604030504040204" pitchFamily="50" charset="-128"/>
              </a:rPr>
              <a:t>つの</a:t>
            </a:r>
            <a:r>
              <a:rPr lang="ja-JP" altLang="en-US" sz="1400" dirty="0">
                <a:cs typeface="Meiryo UI" panose="020B0604030504040204" pitchFamily="50" charset="-128"/>
              </a:rPr>
              <a:t>ギャップ）</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また、有業率は全国でワースト３位であるなど（</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59</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歳・総務省「平成</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29</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年就業構造基本調査」）出産・子育てとの両立が難しく、就業が進んでいない状況となっています。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人口減少社会において、活力ある大阪を実現するためには、あらゆる分野において女性が活躍するための支援が求められています。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0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すべての女性がいきいきと活躍することができるよう、仕事と生活の調和（ワーク・ライフ・バランス）の推進や、「男女　いきいき」各種制度（</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）の活用により、働き続けるための職場環境の整備を進めるとともに、男性も含めた働き方の見直しを進めます。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5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男女いきいき各種制度：働く場における男女共同参画を進める事業者の「登録」、女性活躍推進法に基づく一般事業主行動計画の策定や「女性　　　</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500"/>
              </a:lnSpc>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　　　　　の活躍推進企業データベース」（厚労省）での公表等を実施している事業者の「認証」、他の模範となる事業者の「表彰」の</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制度</a:t>
            </a:r>
          </a:p>
          <a:p>
            <a:pPr marL="180000" indent="-457200" algn="just">
              <a:lnSpc>
                <a:spcPts val="10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行政と経済団体、大学等が相互に連携・協力し、オール大阪で女性活躍推進の機運を盛り上げるため、平成</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27</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7</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月に設置した「</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OSAKA</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女性活躍推進会議」を通じ、社会のあらゆる分野で女性の就業促進・定着を図るとともに、企業経営者等の意識改革や就業前の学生のキャリア形成を進めます。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0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女性や若者等に対し、キャリアカウンセリングやセミナー等を通して、職種志向を拡大し、安定就職に繋げます。更に就職後の早期離職を防止するための定着支援を実施します。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0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また、出産・育児等で離職した女性の再就職を支援するため、</a:t>
            </a:r>
            <a:r>
              <a:rPr lang="ja-JP" altLang="ja-JP" sz="1400" dirty="0"/>
              <a:t>保育所利用活動と就職活動を行うママへの</a:t>
            </a:r>
            <a:r>
              <a:rPr lang="ja-JP" altLang="en-US" sz="1400" dirty="0"/>
              <a:t>カウンセ</a:t>
            </a:r>
            <a:endParaRPr lang="en-US" altLang="ja-JP" sz="1400" dirty="0"/>
          </a:p>
          <a:p>
            <a:r>
              <a:rPr lang="ja-JP" altLang="en-US" sz="1400" dirty="0"/>
              <a:t>　 ラー</a:t>
            </a:r>
            <a:r>
              <a:rPr lang="ja-JP" altLang="ja-JP" sz="1400" dirty="0"/>
              <a:t>による支援を行</a:t>
            </a:r>
            <a:r>
              <a:rPr lang="ja-JP" altLang="en-US" sz="1400" dirty="0"/>
              <a:t>うとともに、企業に対する事業所内保育施設の開設支援を行っています。</a:t>
            </a:r>
            <a:endParaRPr lang="en-US" altLang="ja-JP" sz="1400" dirty="0"/>
          </a:p>
          <a:p>
            <a:pPr>
              <a:lnSpc>
                <a:spcPts val="10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t>ワーク・ライフ・バランスを推進するため、</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民間企業の取組みのモデルとなるよう、府においても「大阪府特定事業主行</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動計画」に基づき、積極的に府職員の仕事と生活の調和に向けた取組みを進めます。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00935241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9" name="正方形/長方形 8"/>
          <p:cNvSpPr/>
          <p:nvPr/>
        </p:nvSpPr>
        <p:spPr>
          <a:xfrm>
            <a:off x="341530" y="692696"/>
            <a:ext cx="8460940" cy="6048000"/>
          </a:xfrm>
          <a:prstGeom prst="rect">
            <a:avLst/>
          </a:prstGeom>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180000" lvl="0" indent="-457200" algn="just"/>
            <a:r>
              <a:rPr lang="en-US" altLang="ja-JP" sz="1400" b="1" dirty="0">
                <a:solidFill>
                  <a:schemeClr val="tx1"/>
                </a:solidFill>
              </a:rPr>
              <a:t>Topic</a:t>
            </a:r>
            <a:r>
              <a:rPr lang="ja-JP" altLang="en-US" sz="1400" b="1" dirty="0">
                <a:solidFill>
                  <a:schemeClr val="tx1"/>
                </a:solidFill>
              </a:rPr>
              <a:t>④　</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女性有業率の３つのギャップ</a:t>
            </a:r>
            <a:endPar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女性の有業率の特徴として、男性と比べて、３つのギャップが認められており、このギャップをいかに解消するかが女性有業率向上の「鍵」となっています。</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第１のギャップ・・・・若年期（男性と比べて有業率が低い）</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第２のギャップ・・・・妊娠・出産による離職</a:t>
            </a:r>
            <a:endParaRPr lang="en-US" altLang="ja-JP" sz="1400" strike="sng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第３のギャップ・・・・子育てが一段落ついた後の再就職</a:t>
            </a:r>
            <a:endParaRPr lang="en-US" altLang="ja-JP" sz="1400" strike="sng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「第１のギャップ問題」</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若年女性の有業率を高めるため、働く意欲の向上、「働き続ける力」の習得につながる人材育成プログラムを開発し、</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OSAKA</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しごとフィールドにおいて求職者向けセミナーを実施しています。</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「第２・第３のギャップ問題」</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子育て期及び子育て後においても働き続けられる職場環境の整備を進めるため、経営者・管理職の意識改革等を図ります。 </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また、「働きたいママ」の再就職支援のため、</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OSAKA</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しごとフィールドでキャリアカウンセリングや保育所等情報の提供、就職活動中の子どもの一時保育サービスをワンストップでおこないます。</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3"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40494" y="4129929"/>
            <a:ext cx="2047875" cy="142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48264" y="5288997"/>
            <a:ext cx="1714500" cy="1285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33</a:t>
            </a:fld>
            <a:endParaRPr lang="ja-JP" altLang="en-US" dirty="0">
              <a:solidFill>
                <a:prstClr val="black"/>
              </a:solidFill>
            </a:endParaRPr>
          </a:p>
        </p:txBody>
      </p:sp>
      <p:sp>
        <p:nvSpPr>
          <p:cNvPr id="16" name="テキスト ボックス 15"/>
          <p:cNvSpPr txBox="1"/>
          <p:nvPr/>
        </p:nvSpPr>
        <p:spPr>
          <a:xfrm>
            <a:off x="5222283" y="6417438"/>
            <a:ext cx="792857" cy="230832"/>
          </a:xfrm>
          <a:prstGeom prst="rect">
            <a:avLst/>
          </a:prstGeom>
          <a:noFill/>
        </p:spPr>
        <p:txBody>
          <a:bodyPr wrap="square" rtlCol="0">
            <a:spAutoFit/>
          </a:bodyPr>
          <a:lstStyle/>
          <a:p>
            <a:r>
              <a:rPr lang="ja-JP" altLang="en-US" sz="900" dirty="0"/>
              <a:t>（歳）</a:t>
            </a:r>
            <a:endParaRPr kumimoji="1" lang="ja-JP" altLang="en-US" sz="900" dirty="0"/>
          </a:p>
        </p:txBody>
      </p:sp>
      <p:sp>
        <p:nvSpPr>
          <p:cNvPr id="31" name="テキスト ボックス 30"/>
          <p:cNvSpPr txBox="1"/>
          <p:nvPr/>
        </p:nvSpPr>
        <p:spPr>
          <a:xfrm>
            <a:off x="474332" y="3921031"/>
            <a:ext cx="2912172" cy="276999"/>
          </a:xfrm>
          <a:prstGeom prst="rect">
            <a:avLst/>
          </a:prstGeom>
          <a:noFill/>
        </p:spPr>
        <p:txBody>
          <a:bodyPr wrap="square" rtlCol="0">
            <a:spAutoFit/>
          </a:bodyPr>
          <a:lstStyle/>
          <a:p>
            <a:r>
              <a:rPr lang="ja-JP" altLang="en-US" sz="1200" b="1" dirty="0">
                <a:solidFill>
                  <a:prstClr val="black"/>
                </a:solidFill>
                <a:latin typeface="Meiryo UI"/>
                <a:ea typeface="Meiryo UI"/>
              </a:rPr>
              <a:t>■　年代別女性の有業率</a:t>
            </a:r>
          </a:p>
        </p:txBody>
      </p:sp>
      <p:graphicFrame>
        <p:nvGraphicFramePr>
          <p:cNvPr id="32" name="グラフ 31" title="■"/>
          <p:cNvGraphicFramePr>
            <a:graphicFrameLocks/>
          </p:cNvGraphicFramePr>
          <p:nvPr>
            <p:extLst>
              <p:ext uri="{D42A27DB-BD31-4B8C-83A1-F6EECF244321}">
                <p14:modId xmlns:p14="http://schemas.microsoft.com/office/powerpoint/2010/main" val="1784101005"/>
              </p:ext>
            </p:extLst>
          </p:nvPr>
        </p:nvGraphicFramePr>
        <p:xfrm>
          <a:off x="571084" y="4089849"/>
          <a:ext cx="5043239" cy="2479695"/>
        </p:xfrm>
        <a:graphic>
          <a:graphicData uri="http://schemas.openxmlformats.org/drawingml/2006/chart">
            <c:chart xmlns:c="http://schemas.openxmlformats.org/drawingml/2006/chart" xmlns:r="http://schemas.openxmlformats.org/officeDocument/2006/relationships" r:id="rId4"/>
          </a:graphicData>
        </a:graphic>
      </p:graphicFrame>
      <p:cxnSp>
        <p:nvCxnSpPr>
          <p:cNvPr id="33" name="直線矢印コネクタ 32"/>
          <p:cNvCxnSpPr/>
          <p:nvPr/>
        </p:nvCxnSpPr>
        <p:spPr>
          <a:xfrm flipH="1">
            <a:off x="1819151" y="4467362"/>
            <a:ext cx="1" cy="476466"/>
          </a:xfrm>
          <a:prstGeom prst="straightConnector1">
            <a:avLst/>
          </a:prstGeom>
          <a:ln w="952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4" name="直線矢印コネクタ 33"/>
          <p:cNvCxnSpPr/>
          <p:nvPr/>
        </p:nvCxnSpPr>
        <p:spPr>
          <a:xfrm flipH="1">
            <a:off x="2918422" y="4403813"/>
            <a:ext cx="2320" cy="871733"/>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5" name="直線矢印コネクタ 34"/>
          <p:cNvCxnSpPr/>
          <p:nvPr/>
        </p:nvCxnSpPr>
        <p:spPr>
          <a:xfrm>
            <a:off x="4040060" y="4378439"/>
            <a:ext cx="0" cy="897107"/>
          </a:xfrm>
          <a:prstGeom prst="straightConnector1">
            <a:avLst/>
          </a:prstGeom>
          <a:ln w="952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6" name="テキスト ボックス 35"/>
          <p:cNvSpPr txBox="1"/>
          <p:nvPr/>
        </p:nvSpPr>
        <p:spPr>
          <a:xfrm>
            <a:off x="1819411" y="4572743"/>
            <a:ext cx="554360" cy="321935"/>
          </a:xfrm>
          <a:prstGeom prst="rect">
            <a:avLst/>
          </a:prstGeom>
          <a:solidFill>
            <a:schemeClr val="lt1">
              <a:alpha val="0"/>
            </a:schemeClr>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900" dirty="0">
                <a:solidFill>
                  <a:prstClr val="black"/>
                </a:solidFill>
                <a:latin typeface="Meiryo UI"/>
                <a:ea typeface="Meiryo UI"/>
              </a:rPr>
              <a:t>第１の</a:t>
            </a:r>
          </a:p>
          <a:p>
            <a:r>
              <a:rPr lang="ja-JP" altLang="en-US" sz="900" dirty="0">
                <a:solidFill>
                  <a:prstClr val="black"/>
                </a:solidFill>
                <a:latin typeface="Meiryo UI"/>
                <a:ea typeface="Meiryo UI"/>
              </a:rPr>
              <a:t>ギャップ</a:t>
            </a:r>
          </a:p>
        </p:txBody>
      </p:sp>
      <p:sp>
        <p:nvSpPr>
          <p:cNvPr id="37" name="テキスト ボックス 36"/>
          <p:cNvSpPr txBox="1"/>
          <p:nvPr/>
        </p:nvSpPr>
        <p:spPr>
          <a:xfrm>
            <a:off x="2896591" y="4676230"/>
            <a:ext cx="554360" cy="323921"/>
          </a:xfrm>
          <a:prstGeom prst="rect">
            <a:avLst/>
          </a:prstGeom>
          <a:solidFill>
            <a:schemeClr val="lt1">
              <a:alpha val="0"/>
            </a:schemeClr>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900" dirty="0">
                <a:solidFill>
                  <a:prstClr val="black"/>
                </a:solidFill>
                <a:latin typeface="Meiryo UI"/>
                <a:ea typeface="Meiryo UI"/>
              </a:rPr>
              <a:t>第２の</a:t>
            </a:r>
          </a:p>
          <a:p>
            <a:r>
              <a:rPr lang="ja-JP" altLang="en-US" sz="900" dirty="0">
                <a:solidFill>
                  <a:prstClr val="black"/>
                </a:solidFill>
                <a:latin typeface="Meiryo UI"/>
                <a:ea typeface="Meiryo UI"/>
              </a:rPr>
              <a:t>ギャップ</a:t>
            </a:r>
          </a:p>
        </p:txBody>
      </p:sp>
      <p:sp>
        <p:nvSpPr>
          <p:cNvPr id="38" name="テキスト ボックス 37"/>
          <p:cNvSpPr txBox="1"/>
          <p:nvPr/>
        </p:nvSpPr>
        <p:spPr>
          <a:xfrm>
            <a:off x="4040060" y="4658172"/>
            <a:ext cx="554360" cy="360035"/>
          </a:xfrm>
          <a:prstGeom prst="rect">
            <a:avLst/>
          </a:prstGeom>
          <a:solidFill>
            <a:schemeClr val="lt1">
              <a:alpha val="0"/>
            </a:schemeClr>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900" dirty="0">
                <a:solidFill>
                  <a:prstClr val="black"/>
                </a:solidFill>
                <a:latin typeface="Meiryo UI"/>
                <a:ea typeface="Meiryo UI"/>
              </a:rPr>
              <a:t>第３の</a:t>
            </a:r>
          </a:p>
          <a:p>
            <a:r>
              <a:rPr lang="ja-JP" altLang="en-US" sz="900" dirty="0">
                <a:solidFill>
                  <a:prstClr val="black"/>
                </a:solidFill>
                <a:latin typeface="Meiryo UI"/>
                <a:ea typeface="Meiryo UI"/>
              </a:rPr>
              <a:t>ギャップ</a:t>
            </a:r>
          </a:p>
        </p:txBody>
      </p:sp>
      <p:sp>
        <p:nvSpPr>
          <p:cNvPr id="39" name="テキスト ボックス 6"/>
          <p:cNvSpPr txBox="1"/>
          <p:nvPr/>
        </p:nvSpPr>
        <p:spPr>
          <a:xfrm>
            <a:off x="5273047" y="4499037"/>
            <a:ext cx="864096" cy="247650"/>
          </a:xfrm>
          <a:prstGeom prst="rect">
            <a:avLst/>
          </a:prstGeom>
          <a:solidFill>
            <a:schemeClr val="lt1">
              <a:alpha val="0"/>
            </a:schemeClr>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900" b="1" dirty="0">
                <a:solidFill>
                  <a:prstClr val="black"/>
                </a:solidFill>
                <a:latin typeface="Meiryo UI"/>
                <a:ea typeface="Meiryo UI"/>
              </a:rPr>
              <a:t>大阪府・男性</a:t>
            </a:r>
          </a:p>
        </p:txBody>
      </p:sp>
      <p:sp>
        <p:nvSpPr>
          <p:cNvPr id="40" name="テキスト ボックス 4"/>
          <p:cNvSpPr txBox="1"/>
          <p:nvPr/>
        </p:nvSpPr>
        <p:spPr>
          <a:xfrm>
            <a:off x="5317547" y="5384874"/>
            <a:ext cx="723055" cy="411826"/>
          </a:xfrm>
          <a:prstGeom prst="rect">
            <a:avLst/>
          </a:prstGeom>
          <a:solidFill>
            <a:schemeClr val="lt1">
              <a:alpha val="0"/>
            </a:schemeClr>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900" b="1" dirty="0">
                <a:solidFill>
                  <a:prstClr val="black"/>
                </a:solidFill>
                <a:latin typeface="Meiryo UI"/>
                <a:ea typeface="Meiryo UI"/>
              </a:rPr>
              <a:t>全国・女性</a:t>
            </a:r>
          </a:p>
        </p:txBody>
      </p:sp>
      <p:sp>
        <p:nvSpPr>
          <p:cNvPr id="41" name="テキスト ボックス 5"/>
          <p:cNvSpPr txBox="1"/>
          <p:nvPr/>
        </p:nvSpPr>
        <p:spPr>
          <a:xfrm>
            <a:off x="5306617" y="5683213"/>
            <a:ext cx="848412" cy="247650"/>
          </a:xfrm>
          <a:prstGeom prst="rect">
            <a:avLst/>
          </a:prstGeom>
          <a:solidFill>
            <a:schemeClr val="lt1">
              <a:alpha val="0"/>
            </a:schemeClr>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900" b="1" dirty="0">
                <a:solidFill>
                  <a:prstClr val="black"/>
                </a:solidFill>
                <a:latin typeface="Meiryo UI"/>
                <a:ea typeface="Meiryo UI"/>
              </a:rPr>
              <a:t>大阪府・女性</a:t>
            </a:r>
          </a:p>
        </p:txBody>
      </p:sp>
      <p:cxnSp>
        <p:nvCxnSpPr>
          <p:cNvPr id="42" name="直線矢印コネクタ 41"/>
          <p:cNvCxnSpPr/>
          <p:nvPr/>
        </p:nvCxnSpPr>
        <p:spPr>
          <a:xfrm flipV="1">
            <a:off x="1819151" y="5228641"/>
            <a:ext cx="1" cy="269689"/>
          </a:xfrm>
          <a:prstGeom prst="straightConnector1">
            <a:avLst/>
          </a:prstGeom>
          <a:ln w="63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3" name="テキスト ボックス 42"/>
          <p:cNvSpPr txBox="1"/>
          <p:nvPr/>
        </p:nvSpPr>
        <p:spPr>
          <a:xfrm>
            <a:off x="357286" y="4944306"/>
            <a:ext cx="194148" cy="507831"/>
          </a:xfrm>
          <a:prstGeom prst="rect">
            <a:avLst/>
          </a:prstGeom>
          <a:noFill/>
        </p:spPr>
        <p:txBody>
          <a:bodyPr wrap="square" rtlCol="0">
            <a:spAutoFit/>
          </a:bodyPr>
          <a:lstStyle/>
          <a:p>
            <a:r>
              <a:rPr lang="ja-JP" altLang="en-US" sz="900" dirty="0">
                <a:solidFill>
                  <a:prstClr val="black"/>
                </a:solidFill>
                <a:latin typeface="Meiryo UI"/>
                <a:ea typeface="Meiryo UI"/>
              </a:rPr>
              <a:t>有業率</a:t>
            </a:r>
          </a:p>
        </p:txBody>
      </p:sp>
      <p:sp>
        <p:nvSpPr>
          <p:cNvPr id="44" name="テキスト ボックス 43"/>
          <p:cNvSpPr txBox="1"/>
          <p:nvPr/>
        </p:nvSpPr>
        <p:spPr>
          <a:xfrm>
            <a:off x="668006" y="6537825"/>
            <a:ext cx="4608080" cy="200055"/>
          </a:xfrm>
          <a:prstGeom prst="rect">
            <a:avLst/>
          </a:prstGeom>
          <a:noFill/>
        </p:spPr>
        <p:txBody>
          <a:bodyPr wrap="square" rtlCol="0">
            <a:spAutoFit/>
          </a:bodyPr>
          <a:lstStyle/>
          <a:p>
            <a:r>
              <a:rPr lang="ja-JP" altLang="en-US" sz="700" dirty="0">
                <a:solidFill>
                  <a:prstClr val="black"/>
                </a:solidFill>
                <a:latin typeface="Meiryo UI"/>
                <a:ea typeface="Meiryo UI"/>
              </a:rPr>
              <a:t>出典：総務省「平成</a:t>
            </a:r>
            <a:r>
              <a:rPr lang="en-US" altLang="ja-JP" sz="700" dirty="0">
                <a:solidFill>
                  <a:prstClr val="black"/>
                </a:solidFill>
                <a:latin typeface="Meiryo UI"/>
                <a:ea typeface="Meiryo UI"/>
              </a:rPr>
              <a:t>29</a:t>
            </a:r>
            <a:r>
              <a:rPr lang="ja-JP" altLang="en-US" sz="700" dirty="0">
                <a:solidFill>
                  <a:prstClr val="black"/>
                </a:solidFill>
                <a:latin typeface="Meiryo UI"/>
                <a:ea typeface="Meiryo UI"/>
              </a:rPr>
              <a:t>年就業構造基本調査」　ただし、有業率＝有業者数</a:t>
            </a:r>
            <a:r>
              <a:rPr lang="en-US" altLang="ja-JP" sz="700" dirty="0">
                <a:solidFill>
                  <a:prstClr val="black"/>
                </a:solidFill>
                <a:latin typeface="Meiryo UI"/>
                <a:ea typeface="Meiryo UI"/>
              </a:rPr>
              <a:t>÷</a:t>
            </a:r>
            <a:r>
              <a:rPr lang="ja-JP" altLang="en-US" sz="700" dirty="0">
                <a:solidFill>
                  <a:prstClr val="black"/>
                </a:solidFill>
                <a:latin typeface="Meiryo UI"/>
                <a:ea typeface="Meiryo UI"/>
              </a:rPr>
              <a:t>総数で算出</a:t>
            </a:r>
          </a:p>
        </p:txBody>
      </p:sp>
    </p:spTree>
    <p:extLst>
      <p:ext uri="{BB962C8B-B14F-4D97-AF65-F5344CB8AC3E}">
        <p14:creationId xmlns:p14="http://schemas.microsoft.com/office/powerpoint/2010/main" val="185209966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2" name="正方形/長方形 1"/>
          <p:cNvSpPr/>
          <p:nvPr/>
        </p:nvSpPr>
        <p:spPr>
          <a:xfrm>
            <a:off x="308478" y="593395"/>
            <a:ext cx="8656010" cy="6001643"/>
          </a:xfrm>
          <a:prstGeom prst="rect">
            <a:avLst/>
          </a:prstGeom>
        </p:spPr>
        <p:txBody>
          <a:bodyPr wrap="square">
            <a:spAutoFit/>
          </a:bodyPr>
          <a:lstStyle/>
          <a:p>
            <a:pPr marL="180000" lvl="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（３）結婚・妊娠・出産・子育て環境の充実</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国の調査では、独身男女の約９割は結婚する意志があり、希望する子どもの数も２人以上である一方、未婚率は上昇しており、晩婚化も相まって、夫婦の子ども数は長期的に減少傾向にあるなど、結婚・出産・子育てを希望する人の願いが叶いにくい状況があ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また、子どもが生まれても、保育所の待機児童の問題や、小学校に入学する際に保育サービスが十分に受けられない「小１の壁」の問題も指摘されています。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大阪府では、「大阪府子ども総合計画</a:t>
            </a:r>
            <a:r>
              <a:rPr lang="ja-JP" altLang="en-US"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後期計画</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」に基づき、若者が自立し、次の世代の子育てを担い、成長した子どもが再び次の世代の子育てを担っていくという良い循環が続いていくことをめざし、さまざまな取組みを進めています。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あわせて、子どもを安心して産み・育てられる環境づくりを進めます。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9388" indent="3175"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P.48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基本目標④（１）安全・安心の確保）</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平成</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31</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月に策定した「少子化対策基本指針」</a:t>
            </a:r>
            <a:r>
              <a:rPr lang="ja-JP" altLang="en-US"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を踏まえ、令和２年３月に策定した大阪府子ども総合計画後期計画に少子化対策に</a:t>
            </a:r>
            <a:r>
              <a:rPr lang="ja-JP" altLang="en-US" sz="14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資する取組みを</a:t>
            </a:r>
            <a:r>
              <a:rPr lang="ja-JP" altLang="en-US"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改めて位置づけ、</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着実に取り組んでいきます。</a:t>
            </a:r>
          </a:p>
          <a:p>
            <a:pPr marL="180000" indent="-457200" algn="just"/>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待機児童の解消に向け、保育所等の施設整備や認定こども園への移行促進など保育の受け皿拡大の支援に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取り組む</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とともに、一時預かり、病児保育や放課後児童クラブなど保護者の多様なニーズに応えることができる体制づくりを市町村と連携してすすめます。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妊娠・出産・子育て期にわたって、地域で安心して子どもを産み育てることができる保健・医療環境づくりを市町村と連携して進めます。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子育て世代の女性が働きながら安心して子育てできるよう、「結婚・妊娠・出産・子育ての切れ目のない支援」を進めます。また、労働問題に関する労働相談や労働法規に関する啓発・情報提供などにより女性が働き続けられるよう取組み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800" dirty="0"/>
          </a:p>
          <a:p>
            <a:r>
              <a:rPr lang="ja-JP" altLang="en-US" sz="1400" dirty="0"/>
              <a:t>○　「小１の壁」による子育ての負担軽減を図るため、学校施設を活用した放課後児童クラブの拡充を図っています。</a:t>
            </a:r>
            <a:endParaRPr lang="en-US" altLang="ja-JP" sz="1400" dirty="0"/>
          </a:p>
          <a:p>
            <a:pPr marL="180000" indent="-457200" algn="just"/>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t>近年、大阪府でも</a:t>
            </a:r>
            <a:r>
              <a:rPr lang="en-US" altLang="ja-JP" sz="1400" u="sng" dirty="0">
                <a:solidFill>
                  <a:srgbClr val="FF0000"/>
                </a:solidFill>
              </a:rPr>
              <a:t>50</a:t>
            </a:r>
            <a:r>
              <a:rPr lang="ja-JP" altLang="en-US" sz="1400" u="sng" dirty="0">
                <a:solidFill>
                  <a:srgbClr val="FF0000"/>
                </a:solidFill>
              </a:rPr>
              <a:t>歳時</a:t>
            </a:r>
            <a:r>
              <a:rPr lang="ja-JP" altLang="en-US" sz="1400" dirty="0"/>
              <a:t>未婚率が急伸している状況にあり、少子化の要因である未婚化・晩婚化への対策として、市町村や民間事業者と連携して、出会いの機会の創出や結婚・新生活の応援など結婚を応援する機運の醸成に</a:t>
            </a:r>
            <a:r>
              <a:rPr lang="ja-JP" altLang="en-US" sz="1400" dirty="0" smtClean="0"/>
              <a:t>取り組んで</a:t>
            </a:r>
            <a:r>
              <a:rPr lang="ja-JP" altLang="en-US" sz="1400" dirty="0"/>
              <a:t>います。</a:t>
            </a:r>
            <a:endParaRPr lang="ja-JP" altLang="ja-JP" sz="1400" dirty="0"/>
          </a:p>
        </p:txBody>
      </p:sp>
      <p:sp>
        <p:nvSpPr>
          <p:cNvPr id="4" name="正方形/長方形 3"/>
          <p:cNvSpPr/>
          <p:nvPr/>
        </p:nvSpPr>
        <p:spPr>
          <a:xfrm>
            <a:off x="8432528" y="651663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34</a:t>
            </a:fld>
            <a:endParaRPr lang="ja-JP" altLang="en-US" dirty="0">
              <a:solidFill>
                <a:prstClr val="black"/>
              </a:solidFill>
            </a:endParaRPr>
          </a:p>
        </p:txBody>
      </p:sp>
    </p:spTree>
    <p:extLst>
      <p:ext uri="{BB962C8B-B14F-4D97-AF65-F5344CB8AC3E}">
        <p14:creationId xmlns:p14="http://schemas.microsoft.com/office/powerpoint/2010/main" val="204809114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テキスト ボックス 26"/>
          <p:cNvSpPr txBox="1"/>
          <p:nvPr/>
        </p:nvSpPr>
        <p:spPr>
          <a:xfrm>
            <a:off x="3203848" y="1197963"/>
            <a:ext cx="5760640" cy="1815882"/>
          </a:xfrm>
          <a:prstGeom prst="rect">
            <a:avLst/>
          </a:prstGeom>
          <a:solidFill>
            <a:srgbClr val="4AD679"/>
          </a:solidFill>
          <a:ln>
            <a:solidFill>
              <a:schemeClr val="tx1"/>
            </a:solidFill>
          </a:ln>
        </p:spPr>
        <p:txBody>
          <a:bodyPr wrap="square" rtlCol="0">
            <a:spAutoFit/>
          </a:bodyPr>
          <a:lstStyle/>
          <a:p>
            <a:pPr algn="ctr"/>
            <a:r>
              <a:rPr kumimoji="1" lang="ja-JP" altLang="en-US" sz="1400" b="1" dirty="0"/>
              <a:t>外部環境</a:t>
            </a:r>
            <a:endParaRPr kumimoji="1" lang="en-US" altLang="ja-JP" sz="1400" b="1" dirty="0"/>
          </a:p>
          <a:p>
            <a:pPr algn="ctr"/>
            <a:endParaRPr lang="en-US" altLang="ja-JP" sz="1400" b="1" dirty="0"/>
          </a:p>
          <a:p>
            <a:pPr algn="ctr"/>
            <a:endParaRPr kumimoji="1" lang="en-US" altLang="ja-JP" sz="1400" b="1" dirty="0"/>
          </a:p>
          <a:p>
            <a:pPr algn="ctr"/>
            <a:endParaRPr lang="en-US" altLang="ja-JP" sz="1400" b="1" dirty="0"/>
          </a:p>
          <a:p>
            <a:pPr algn="ctr"/>
            <a:endParaRPr kumimoji="1" lang="en-US" altLang="ja-JP" sz="1400" b="1" dirty="0"/>
          </a:p>
          <a:p>
            <a:pPr algn="ctr"/>
            <a:endParaRPr lang="en-US" altLang="ja-JP" sz="1400" b="1" dirty="0"/>
          </a:p>
          <a:p>
            <a:pPr algn="ctr"/>
            <a:endParaRPr kumimoji="1" lang="en-US" altLang="ja-JP" sz="1400" b="1" dirty="0"/>
          </a:p>
          <a:p>
            <a:pPr algn="ctr"/>
            <a:endParaRPr kumimoji="1" lang="en-US" altLang="ja-JP" sz="1400" b="1" dirty="0"/>
          </a:p>
        </p:txBody>
      </p:sp>
      <p:sp>
        <p:nvSpPr>
          <p:cNvPr id="42" name="角丸四角形 41"/>
          <p:cNvSpPr/>
          <p:nvPr/>
        </p:nvSpPr>
        <p:spPr>
          <a:xfrm>
            <a:off x="5608036" y="1536580"/>
            <a:ext cx="3356451" cy="141378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b="1" dirty="0">
                <a:solidFill>
                  <a:schemeClr val="tx1"/>
                </a:solidFill>
              </a:rPr>
              <a:t>弱　</a:t>
            </a:r>
            <a:r>
              <a:rPr kumimoji="1" lang="ja-JP" altLang="en-US" sz="1400" b="1" dirty="0" err="1">
                <a:solidFill>
                  <a:schemeClr val="tx1"/>
                </a:solidFill>
              </a:rPr>
              <a:t>み</a:t>
            </a:r>
            <a:endParaRPr kumimoji="1" lang="en-US" altLang="ja-JP" sz="1400" b="1" dirty="0">
              <a:solidFill>
                <a:schemeClr val="tx1"/>
              </a:solidFill>
            </a:endParaRPr>
          </a:p>
          <a:p>
            <a:pPr algn="ctr"/>
            <a:endParaRPr lang="en-US" altLang="ja-JP" sz="1400" b="1" dirty="0">
              <a:solidFill>
                <a:schemeClr val="tx1"/>
              </a:solidFill>
            </a:endParaRPr>
          </a:p>
          <a:p>
            <a:pPr algn="ctr"/>
            <a:endParaRPr kumimoji="1" lang="en-US" altLang="ja-JP" sz="1400" dirty="0">
              <a:solidFill>
                <a:schemeClr val="tx1"/>
              </a:solidFill>
            </a:endParaRPr>
          </a:p>
          <a:p>
            <a:pPr algn="ctr"/>
            <a:endParaRPr lang="en-US" altLang="ja-JP" sz="1400" dirty="0">
              <a:solidFill>
                <a:schemeClr val="tx1"/>
              </a:solidFill>
            </a:endParaRPr>
          </a:p>
          <a:p>
            <a:pPr algn="ctr"/>
            <a:endParaRPr kumimoji="1" lang="en-US" altLang="ja-JP" sz="1400" dirty="0">
              <a:solidFill>
                <a:schemeClr val="tx1"/>
              </a:solidFill>
            </a:endParaRPr>
          </a:p>
          <a:p>
            <a:pPr algn="ctr"/>
            <a:endParaRPr kumimoji="1" lang="ja-JP" altLang="en-US" sz="2000" dirty="0">
              <a:solidFill>
                <a:schemeClr val="tx1"/>
              </a:solidFill>
            </a:endParaRPr>
          </a:p>
        </p:txBody>
      </p:sp>
      <p:sp>
        <p:nvSpPr>
          <p:cNvPr id="9" name="角丸四角形 8"/>
          <p:cNvSpPr/>
          <p:nvPr/>
        </p:nvSpPr>
        <p:spPr>
          <a:xfrm>
            <a:off x="3238498" y="1536580"/>
            <a:ext cx="2334889" cy="1413787"/>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b="1" dirty="0">
                <a:solidFill>
                  <a:schemeClr val="tx1"/>
                </a:solidFill>
              </a:rPr>
              <a:t>強　</a:t>
            </a:r>
            <a:r>
              <a:rPr kumimoji="1" lang="ja-JP" altLang="en-US" sz="1400" b="1" dirty="0" err="1">
                <a:solidFill>
                  <a:schemeClr val="tx1"/>
                </a:solidFill>
              </a:rPr>
              <a:t>み</a:t>
            </a:r>
            <a:endParaRPr kumimoji="1" lang="en-US" altLang="ja-JP" sz="1400" b="1" dirty="0">
              <a:solidFill>
                <a:schemeClr val="tx1"/>
              </a:solidFill>
            </a:endParaRPr>
          </a:p>
          <a:p>
            <a:pPr algn="ctr"/>
            <a:endParaRPr lang="en-US" altLang="ja-JP" sz="1400" dirty="0">
              <a:solidFill>
                <a:schemeClr val="tx1"/>
              </a:solidFill>
            </a:endParaRPr>
          </a:p>
          <a:p>
            <a:pPr algn="ctr"/>
            <a:endParaRPr kumimoji="1" lang="en-US" altLang="ja-JP" sz="1400" dirty="0">
              <a:solidFill>
                <a:schemeClr val="tx1"/>
              </a:solidFill>
            </a:endParaRPr>
          </a:p>
          <a:p>
            <a:pPr algn="ctr"/>
            <a:endParaRPr lang="en-US" altLang="ja-JP" sz="1400" dirty="0">
              <a:solidFill>
                <a:schemeClr val="tx1"/>
              </a:solidFill>
            </a:endParaRPr>
          </a:p>
          <a:p>
            <a:pPr algn="ctr"/>
            <a:endParaRPr kumimoji="1" lang="ja-JP" altLang="en-US" sz="2000" dirty="0">
              <a:solidFill>
                <a:schemeClr val="tx1"/>
              </a:solidFill>
            </a:endParaRPr>
          </a:p>
        </p:txBody>
      </p:sp>
      <p:sp>
        <p:nvSpPr>
          <p:cNvPr id="7" name="テキスト ボックス 6"/>
          <p:cNvSpPr txBox="1"/>
          <p:nvPr/>
        </p:nvSpPr>
        <p:spPr>
          <a:xfrm>
            <a:off x="167980" y="3080325"/>
            <a:ext cx="2985433" cy="2464756"/>
          </a:xfrm>
          <a:prstGeom prst="rect">
            <a:avLst/>
          </a:prstGeom>
          <a:solidFill>
            <a:srgbClr val="4AD679"/>
          </a:solidFill>
          <a:ln>
            <a:solidFill>
              <a:schemeClr val="tx1"/>
            </a:solidFill>
          </a:ln>
        </p:spPr>
        <p:txBody>
          <a:bodyPr vert="eaVert" wrap="square" rtlCol="0">
            <a:spAutoFit/>
          </a:bodyPr>
          <a:lstStyle/>
          <a:p>
            <a:pPr algn="ctr"/>
            <a:endParaRPr kumimoji="1" lang="en-US" altLang="ja-JP" sz="1400" b="1" dirty="0"/>
          </a:p>
          <a:p>
            <a:pPr algn="ctr"/>
            <a:endParaRPr lang="en-US" altLang="ja-JP" sz="1400" b="1" dirty="0"/>
          </a:p>
          <a:p>
            <a:pPr algn="ctr"/>
            <a:endParaRPr kumimoji="1" lang="en-US" altLang="ja-JP" sz="1400" b="1" dirty="0"/>
          </a:p>
          <a:p>
            <a:pPr algn="ctr"/>
            <a:endParaRPr lang="en-US" altLang="ja-JP" sz="1400" b="1" dirty="0"/>
          </a:p>
          <a:p>
            <a:pPr algn="ctr"/>
            <a:endParaRPr kumimoji="1" lang="en-US" altLang="ja-JP" sz="1400" b="1" dirty="0"/>
          </a:p>
          <a:p>
            <a:pPr algn="ctr"/>
            <a:endParaRPr lang="en-US" altLang="ja-JP" sz="1400" b="1" dirty="0"/>
          </a:p>
          <a:p>
            <a:pPr algn="ctr"/>
            <a:endParaRPr lang="en-US" altLang="ja-JP" sz="1400" b="1" dirty="0"/>
          </a:p>
          <a:p>
            <a:pPr algn="ctr"/>
            <a:endParaRPr lang="en-US" altLang="ja-JP" sz="1400" b="1" dirty="0"/>
          </a:p>
          <a:p>
            <a:pPr algn="ctr"/>
            <a:endParaRPr lang="en-US" altLang="ja-JP" sz="1400" b="1" dirty="0"/>
          </a:p>
          <a:p>
            <a:pPr algn="ctr"/>
            <a:endParaRPr lang="en-US" altLang="ja-JP" sz="1400" b="1" dirty="0"/>
          </a:p>
          <a:p>
            <a:pPr algn="ctr"/>
            <a:endParaRPr lang="en-US" altLang="ja-JP" sz="1400" b="1" dirty="0"/>
          </a:p>
          <a:p>
            <a:pPr algn="ctr"/>
            <a:endParaRPr kumimoji="1" lang="en-US" altLang="ja-JP" sz="1400" b="1" dirty="0"/>
          </a:p>
          <a:p>
            <a:pPr algn="ctr"/>
            <a:r>
              <a:rPr kumimoji="1" lang="ja-JP" altLang="en-US" sz="1400" b="1" dirty="0"/>
              <a:t>内部要因</a:t>
            </a:r>
          </a:p>
        </p:txBody>
      </p:sp>
      <p:sp>
        <p:nvSpPr>
          <p:cNvPr id="43" name="角丸四角形 42"/>
          <p:cNvSpPr/>
          <p:nvPr/>
        </p:nvSpPr>
        <p:spPr>
          <a:xfrm>
            <a:off x="611560" y="3119182"/>
            <a:ext cx="2519388" cy="104647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400" b="1" dirty="0">
                <a:solidFill>
                  <a:schemeClr val="tx1"/>
                </a:solidFill>
              </a:rPr>
              <a:t>強</a:t>
            </a:r>
            <a:endParaRPr kumimoji="1" lang="en-US" altLang="ja-JP" sz="1400" b="1" dirty="0">
              <a:solidFill>
                <a:schemeClr val="tx1"/>
              </a:solidFill>
            </a:endParaRPr>
          </a:p>
          <a:p>
            <a:r>
              <a:rPr kumimoji="1" lang="ja-JP" altLang="en-US" sz="1400" b="1" dirty="0">
                <a:solidFill>
                  <a:schemeClr val="tx1"/>
                </a:solidFill>
              </a:rPr>
              <a:t>み</a:t>
            </a:r>
            <a:endParaRPr kumimoji="1" lang="ja-JP" altLang="en-US" sz="2000" b="1" dirty="0">
              <a:solidFill>
                <a:schemeClr val="tx1"/>
              </a:solidFill>
            </a:endParaRPr>
          </a:p>
        </p:txBody>
      </p:sp>
      <p:cxnSp>
        <p:nvCxnSpPr>
          <p:cNvPr id="3" name="直線コネクタ 2"/>
          <p:cNvCxnSpPr/>
          <p:nvPr/>
        </p:nvCxnSpPr>
        <p:spPr>
          <a:xfrm flipV="1">
            <a:off x="179516" y="516170"/>
            <a:ext cx="864095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107504" y="610877"/>
            <a:ext cx="8856984" cy="830997"/>
          </a:xfrm>
          <a:prstGeom prst="rect">
            <a:avLst/>
          </a:prstGeom>
        </p:spPr>
        <p:txBody>
          <a:bodyPr wrap="square">
            <a:spAutoFit/>
          </a:bodyPr>
          <a:lstStyle/>
          <a:p>
            <a:pPr algn="just"/>
            <a:r>
              <a:rPr lang="ja-JP" altLang="en-US" sz="1600" b="1" dirty="0"/>
              <a:t>　基本目標②：</a:t>
            </a:r>
            <a:r>
              <a:rPr lang="ja-JP" altLang="ja-JP" sz="1600" b="1" dirty="0"/>
              <a:t>次代の「大阪」を担う人</a:t>
            </a:r>
            <a:r>
              <a:rPr lang="ja-JP" altLang="en-US" sz="1600" b="1" dirty="0"/>
              <a:t>をつくる</a:t>
            </a:r>
            <a:endParaRPr lang="ja-JP" altLang="ja-JP" sz="1600" dirty="0"/>
          </a:p>
          <a:p>
            <a:pPr marL="180000" indent="-4572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ja-JP" sz="1600" dirty="0"/>
              <a:t>虐待や貧困の連鎖、学力</a:t>
            </a:r>
            <a:r>
              <a:rPr lang="ja-JP" altLang="en-US" sz="1600" dirty="0"/>
              <a:t>・健康</a:t>
            </a:r>
            <a:r>
              <a:rPr lang="ja-JP" altLang="ja-JP" sz="1600" dirty="0"/>
              <a:t>問題など、大阪</a:t>
            </a:r>
            <a:r>
              <a:rPr lang="ja-JP" altLang="en-US" sz="1600" dirty="0"/>
              <a:t>が抱える</a:t>
            </a:r>
            <a:r>
              <a:rPr lang="ja-JP" altLang="ja-JP" sz="1600" dirty="0"/>
              <a:t>負の連鎖</a:t>
            </a:r>
            <a:r>
              <a:rPr lang="ja-JP" altLang="en-US" sz="1600" dirty="0"/>
              <a:t>や課題</a:t>
            </a:r>
            <a:r>
              <a:rPr lang="ja-JP" altLang="ja-JP" sz="1600" dirty="0"/>
              <a:t>を</a:t>
            </a:r>
            <a:r>
              <a:rPr lang="ja-JP" altLang="en-US" sz="1600" dirty="0"/>
              <a:t>解消す</a:t>
            </a:r>
            <a:r>
              <a:rPr lang="ja-JP" altLang="ja-JP" sz="1600" dirty="0"/>
              <a:t>る</a:t>
            </a:r>
            <a:r>
              <a:rPr lang="ja-JP" altLang="en-US" sz="1600" dirty="0"/>
              <a:t>と</a:t>
            </a:r>
            <a:r>
              <a:rPr lang="ja-JP" altLang="ja-JP" sz="1600" dirty="0"/>
              <a:t>ともに、</a:t>
            </a:r>
            <a:r>
              <a:rPr lang="ja-JP" altLang="en-US" sz="1600" dirty="0"/>
              <a:t>次代</a:t>
            </a:r>
            <a:r>
              <a:rPr lang="ja-JP" altLang="ja-JP" sz="1600" dirty="0"/>
              <a:t>の大阪を担う人づくりを進め</a:t>
            </a:r>
            <a:r>
              <a:rPr lang="ja-JP" altLang="en-US" sz="1600" dirty="0"/>
              <a:t>ます</a:t>
            </a:r>
            <a:r>
              <a:rPr lang="ja-JP" altLang="ja-JP" sz="1600" dirty="0"/>
              <a:t>。</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2" name="テキスト ボックス 1"/>
          <p:cNvSpPr txBox="1"/>
          <p:nvPr/>
        </p:nvSpPr>
        <p:spPr>
          <a:xfrm>
            <a:off x="1949368" y="2545242"/>
            <a:ext cx="1271805" cy="316564"/>
          </a:xfrm>
          <a:prstGeom prst="rect">
            <a:avLst/>
          </a:prstGeom>
          <a:noFill/>
        </p:spPr>
        <p:txBody>
          <a:bodyPr wrap="square" rtlCol="0">
            <a:spAutoFit/>
          </a:bodyPr>
          <a:lstStyle/>
          <a:p>
            <a:r>
              <a:rPr kumimoji="1" lang="ja-JP" altLang="en-US" sz="1400" b="1" dirty="0"/>
              <a:t>＜現状分析＞</a:t>
            </a:r>
          </a:p>
        </p:txBody>
      </p:sp>
      <p:sp>
        <p:nvSpPr>
          <p:cNvPr id="25" name="テキスト ボックス 24"/>
          <p:cNvSpPr txBox="1"/>
          <p:nvPr/>
        </p:nvSpPr>
        <p:spPr>
          <a:xfrm>
            <a:off x="289159" y="5798226"/>
            <a:ext cx="1800200" cy="307777"/>
          </a:xfrm>
          <a:prstGeom prst="rect">
            <a:avLst/>
          </a:prstGeom>
          <a:noFill/>
        </p:spPr>
        <p:txBody>
          <a:bodyPr wrap="square" rtlCol="0">
            <a:spAutoFit/>
          </a:bodyPr>
          <a:lstStyle/>
          <a:p>
            <a:r>
              <a:rPr kumimoji="1" lang="ja-JP" altLang="en-US" sz="1400" b="1" dirty="0"/>
              <a:t>＜基本的方向＞</a:t>
            </a:r>
          </a:p>
        </p:txBody>
      </p:sp>
      <p:sp>
        <p:nvSpPr>
          <p:cNvPr id="4" name="正方形/長方形 3"/>
          <p:cNvSpPr/>
          <p:nvPr/>
        </p:nvSpPr>
        <p:spPr>
          <a:xfrm>
            <a:off x="8446176" y="6502983"/>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35</a:t>
            </a:fld>
            <a:endParaRPr lang="ja-JP" altLang="en-US" dirty="0">
              <a:solidFill>
                <a:prstClr val="black"/>
              </a:solidFill>
            </a:endParaRPr>
          </a:p>
        </p:txBody>
      </p:sp>
      <p:sp>
        <p:nvSpPr>
          <p:cNvPr id="6" name="角丸四角形 5"/>
          <p:cNvSpPr/>
          <p:nvPr/>
        </p:nvSpPr>
        <p:spPr>
          <a:xfrm>
            <a:off x="179512" y="6142522"/>
            <a:ext cx="8109727" cy="688181"/>
          </a:xfrm>
          <a:prstGeom prst="roundRect">
            <a:avLst>
              <a:gd name="adj" fmla="val 0"/>
            </a:avLst>
          </a:prstGeom>
          <a:no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ja-JP" altLang="en-US" sz="1400" dirty="0">
                <a:solidFill>
                  <a:schemeClr val="tx1"/>
                </a:solidFill>
              </a:rPr>
              <a:t>（１）次代を担う人づくり（学力・体力の向上、生きる力をはぐくむ教育、グローバル人材の育成　等）</a:t>
            </a:r>
            <a:endParaRPr lang="en-US" altLang="ja-JP" sz="1400" dirty="0">
              <a:solidFill>
                <a:schemeClr val="tx1"/>
              </a:solidFill>
            </a:endParaRPr>
          </a:p>
          <a:p>
            <a:r>
              <a:rPr lang="ja-JP" altLang="en-US" sz="1400" dirty="0">
                <a:solidFill>
                  <a:schemeClr val="tx1"/>
                </a:solidFill>
              </a:rPr>
              <a:t>（２）子どもをめぐる課題への対応（少年非行等への対応、児童虐待の発生予防　等）</a:t>
            </a:r>
            <a:endParaRPr lang="en-US" altLang="ja-JP" sz="1400" dirty="0">
              <a:solidFill>
                <a:schemeClr val="tx1"/>
              </a:solidFill>
            </a:endParaRPr>
          </a:p>
        </p:txBody>
      </p:sp>
      <p:sp>
        <p:nvSpPr>
          <p:cNvPr id="31" name="テキスト ボックス 30"/>
          <p:cNvSpPr txBox="1"/>
          <p:nvPr/>
        </p:nvSpPr>
        <p:spPr>
          <a:xfrm>
            <a:off x="3203848" y="1872580"/>
            <a:ext cx="2369539" cy="1015663"/>
          </a:xfrm>
          <a:prstGeom prst="rect">
            <a:avLst/>
          </a:prstGeom>
          <a:noFill/>
          <a:ln>
            <a:noFill/>
          </a:ln>
        </p:spPr>
        <p:txBody>
          <a:bodyPr wrap="square" rtlCol="0">
            <a:noAutofit/>
          </a:bodyPr>
          <a:lstStyle/>
          <a:p>
            <a:pPr marL="72000" indent="-457200"/>
            <a:r>
              <a:rPr lang="ja-JP" altLang="en-US" sz="1200" dirty="0"/>
              <a:t>・公立高校と私立高校の切磋琢磨</a:t>
            </a:r>
            <a:endParaRPr lang="en-US" altLang="ja-JP" sz="1200" dirty="0"/>
          </a:p>
          <a:p>
            <a:pPr marL="72000" indent="-457200"/>
            <a:r>
              <a:rPr lang="ja-JP" altLang="en-US" sz="1200" dirty="0"/>
              <a:t>・大学等進学率が全国平均と比較して高い</a:t>
            </a:r>
            <a:endParaRPr lang="en-US" altLang="ja-JP" sz="1200" dirty="0"/>
          </a:p>
          <a:p>
            <a:pPr marL="72000" indent="-457200"/>
            <a:r>
              <a:rPr lang="ja-JP" altLang="en-US" sz="1200" dirty="0"/>
              <a:t>・大学や職業教育機関の集積</a:t>
            </a:r>
            <a:endParaRPr lang="en-US" altLang="ja-JP" sz="1200" dirty="0"/>
          </a:p>
          <a:p>
            <a:pPr marL="72000" indent="-457200"/>
            <a:r>
              <a:rPr lang="ja-JP" altLang="en-US" sz="1200" dirty="0"/>
              <a:t>・</a:t>
            </a:r>
            <a:r>
              <a:rPr lang="en-US" altLang="ja-JP" sz="1200" dirty="0"/>
              <a:t>2025</a:t>
            </a:r>
            <a:r>
              <a:rPr lang="ja-JP" altLang="en-US" sz="1200" dirty="0"/>
              <a:t>大阪・関西万博の開催</a:t>
            </a:r>
            <a:endParaRPr lang="en-US" altLang="ja-JP" sz="1200" dirty="0"/>
          </a:p>
          <a:p>
            <a:pPr marL="72000" indent="-457200"/>
            <a:endParaRPr lang="ja-JP" altLang="en-US" sz="1200" dirty="0">
              <a:solidFill>
                <a:srgbClr val="FF0000"/>
              </a:solidFill>
            </a:endParaRPr>
          </a:p>
        </p:txBody>
      </p:sp>
      <p:sp>
        <p:nvSpPr>
          <p:cNvPr id="32" name="テキスト ボックス 31"/>
          <p:cNvSpPr txBox="1"/>
          <p:nvPr/>
        </p:nvSpPr>
        <p:spPr>
          <a:xfrm>
            <a:off x="5625363" y="1812825"/>
            <a:ext cx="3339126" cy="1015663"/>
          </a:xfrm>
          <a:prstGeom prst="rect">
            <a:avLst/>
          </a:prstGeom>
          <a:noFill/>
          <a:ln>
            <a:noFill/>
          </a:ln>
        </p:spPr>
        <p:txBody>
          <a:bodyPr wrap="square" rtlCol="0">
            <a:spAutoFit/>
          </a:bodyPr>
          <a:lstStyle/>
          <a:p>
            <a:pPr marL="72000" indent="-457200"/>
            <a:r>
              <a:rPr lang="ja-JP" altLang="en-US" sz="1200" dirty="0"/>
              <a:t>・高卒者の就職内定率が全国平均と比較して低い</a:t>
            </a:r>
            <a:endParaRPr lang="en-US" altLang="ja-JP" sz="1200" dirty="0"/>
          </a:p>
          <a:p>
            <a:pPr marL="72000" indent="-457200"/>
            <a:r>
              <a:rPr lang="ja-JP" altLang="en-US" sz="1200" dirty="0"/>
              <a:t>・刑法犯少年の検挙・補導人数</a:t>
            </a:r>
            <a:endParaRPr lang="en-US" altLang="ja-JP" sz="1200" dirty="0"/>
          </a:p>
          <a:p>
            <a:pPr marL="72000" indent="-457200"/>
            <a:r>
              <a:rPr lang="ja-JP" altLang="en-US" sz="1200" dirty="0"/>
              <a:t>・中退・不登校等の割合が全国平均と比較して高い</a:t>
            </a:r>
            <a:endParaRPr lang="en-US" altLang="ja-JP" sz="1200" dirty="0"/>
          </a:p>
          <a:p>
            <a:pPr marL="72000" indent="-457200"/>
            <a:r>
              <a:rPr lang="ja-JP" altLang="en-US" sz="1200" dirty="0"/>
              <a:t>・年収</a:t>
            </a:r>
            <a:r>
              <a:rPr lang="en-US" altLang="ja-JP" sz="1200" dirty="0"/>
              <a:t>300</a:t>
            </a:r>
            <a:r>
              <a:rPr lang="ja-JP" altLang="en-US" sz="1200" dirty="0"/>
              <a:t>万円未満の世帯の割合が高い</a:t>
            </a:r>
            <a:endParaRPr lang="en-US" altLang="ja-JP" sz="1200" dirty="0"/>
          </a:p>
          <a:p>
            <a:pPr marL="72000" indent="-457200"/>
            <a:r>
              <a:rPr lang="ja-JP" altLang="en-US" sz="1200" dirty="0"/>
              <a:t>・貧困の連鎖の存在</a:t>
            </a:r>
            <a:endParaRPr lang="en-US" altLang="ja-JP" sz="1200" strike="sngStrike" dirty="0"/>
          </a:p>
        </p:txBody>
      </p:sp>
      <p:sp>
        <p:nvSpPr>
          <p:cNvPr id="35" name="テキスト ボックス 34"/>
          <p:cNvSpPr txBox="1"/>
          <p:nvPr/>
        </p:nvSpPr>
        <p:spPr>
          <a:xfrm>
            <a:off x="851635" y="3238279"/>
            <a:ext cx="2291618" cy="830997"/>
          </a:xfrm>
          <a:prstGeom prst="rect">
            <a:avLst/>
          </a:prstGeom>
          <a:noFill/>
          <a:ln>
            <a:noFill/>
          </a:ln>
        </p:spPr>
        <p:txBody>
          <a:bodyPr wrap="square" rtlCol="0">
            <a:spAutoFit/>
          </a:bodyPr>
          <a:lstStyle/>
          <a:p>
            <a:pPr marL="72000" indent="-457200"/>
            <a:r>
              <a:rPr lang="ja-JP" altLang="en-US" sz="1200" dirty="0"/>
              <a:t>・多様な教育環境（豊富な教育ストック、幅広い学びの提供など）</a:t>
            </a:r>
            <a:endParaRPr lang="en-US" altLang="ja-JP" sz="1200" dirty="0"/>
          </a:p>
          <a:p>
            <a:pPr marL="72000" indent="-457200"/>
            <a:r>
              <a:rPr lang="ja-JP" altLang="en-US" sz="1200" dirty="0"/>
              <a:t>・授業料無償化制度による生徒の選択機会の確保</a:t>
            </a:r>
            <a:endParaRPr lang="en-US" altLang="ja-JP" sz="1200" dirty="0"/>
          </a:p>
        </p:txBody>
      </p:sp>
      <p:sp>
        <p:nvSpPr>
          <p:cNvPr id="37" name="テキスト ボックス 36"/>
          <p:cNvSpPr txBox="1"/>
          <p:nvPr/>
        </p:nvSpPr>
        <p:spPr>
          <a:xfrm>
            <a:off x="3203848" y="3154628"/>
            <a:ext cx="2369540" cy="971120"/>
          </a:xfrm>
          <a:prstGeom prst="rect">
            <a:avLst/>
          </a:prstGeom>
          <a:noFill/>
          <a:ln>
            <a:solidFill>
              <a:schemeClr val="tx1"/>
            </a:solidFill>
          </a:ln>
        </p:spPr>
        <p:txBody>
          <a:bodyPr wrap="square" rtlCol="0">
            <a:noAutofit/>
          </a:bodyPr>
          <a:lstStyle/>
          <a:p>
            <a:pPr marL="72000" indent="-457200"/>
            <a:endParaRPr lang="en-US" altLang="ja-JP" sz="1200" dirty="0"/>
          </a:p>
          <a:p>
            <a:pPr marL="72000" indent="-457200"/>
            <a:r>
              <a:rPr lang="ja-JP" altLang="en-US" sz="1200" dirty="0"/>
              <a:t>・グローバル人材の育成</a:t>
            </a:r>
            <a:endParaRPr lang="en-US" altLang="ja-JP" sz="1200" dirty="0"/>
          </a:p>
          <a:p>
            <a:pPr marL="72000" indent="-457200"/>
            <a:endParaRPr lang="en-US" altLang="ja-JP" sz="1200" dirty="0"/>
          </a:p>
          <a:p>
            <a:pPr marL="72000" indent="-457200"/>
            <a:r>
              <a:rPr lang="ja-JP" altLang="en-US" sz="1200" dirty="0"/>
              <a:t>・生きる力をはぐくむ教育</a:t>
            </a:r>
            <a:endParaRPr lang="en-US" altLang="ja-JP" sz="1200" dirty="0"/>
          </a:p>
          <a:p>
            <a:pPr marL="72000" indent="-457200"/>
            <a:endParaRPr lang="en-US" altLang="ja-JP" sz="1200" dirty="0"/>
          </a:p>
        </p:txBody>
      </p:sp>
      <p:sp>
        <p:nvSpPr>
          <p:cNvPr id="38" name="テキスト ボックス 37"/>
          <p:cNvSpPr txBox="1"/>
          <p:nvPr/>
        </p:nvSpPr>
        <p:spPr>
          <a:xfrm>
            <a:off x="3187338" y="4165656"/>
            <a:ext cx="2386050" cy="1365700"/>
          </a:xfrm>
          <a:prstGeom prst="rect">
            <a:avLst/>
          </a:prstGeom>
          <a:noFill/>
          <a:ln>
            <a:solidFill>
              <a:schemeClr val="tx1"/>
            </a:solidFill>
          </a:ln>
        </p:spPr>
        <p:txBody>
          <a:bodyPr wrap="square" rtlCol="0">
            <a:noAutofit/>
          </a:bodyPr>
          <a:lstStyle/>
          <a:p>
            <a:pPr marL="72000" indent="-457200"/>
            <a:endParaRPr lang="en-US" altLang="ja-JP" sz="1200" dirty="0"/>
          </a:p>
          <a:p>
            <a:pPr marL="72000" indent="-457200"/>
            <a:r>
              <a:rPr lang="ja-JP" altLang="en-US" sz="1200" dirty="0"/>
              <a:t>・小・中学生の学力向上を図る</a:t>
            </a:r>
            <a:endParaRPr lang="en-US" altLang="ja-JP" sz="1200" dirty="0"/>
          </a:p>
          <a:p>
            <a:pPr marL="72000" indent="-457200"/>
            <a:endParaRPr lang="en-US" altLang="ja-JP" sz="1200" dirty="0"/>
          </a:p>
          <a:p>
            <a:pPr marL="72000" indent="-457200"/>
            <a:endParaRPr lang="en-US" altLang="ja-JP" sz="1200" dirty="0"/>
          </a:p>
          <a:p>
            <a:pPr marL="72000" indent="-457200"/>
            <a:r>
              <a:rPr lang="ja-JP" altLang="en-US" sz="1200" dirty="0"/>
              <a:t>・小・中学生の体力向上を図る</a:t>
            </a:r>
            <a:endParaRPr lang="en-US" altLang="ja-JP" sz="1200" dirty="0"/>
          </a:p>
        </p:txBody>
      </p:sp>
      <p:sp>
        <p:nvSpPr>
          <p:cNvPr id="40" name="テキスト ボックス 39"/>
          <p:cNvSpPr txBox="1"/>
          <p:nvPr/>
        </p:nvSpPr>
        <p:spPr>
          <a:xfrm>
            <a:off x="5623823" y="3136045"/>
            <a:ext cx="3340664" cy="966134"/>
          </a:xfrm>
          <a:prstGeom prst="rect">
            <a:avLst/>
          </a:prstGeom>
          <a:noFill/>
          <a:ln>
            <a:solidFill>
              <a:schemeClr val="tx1"/>
            </a:solidFill>
          </a:ln>
        </p:spPr>
        <p:txBody>
          <a:bodyPr wrap="square" rtlCol="0">
            <a:noAutofit/>
          </a:bodyPr>
          <a:lstStyle/>
          <a:p>
            <a:pPr marL="72000" indent="-457200"/>
            <a:endParaRPr lang="en-US" altLang="ja-JP" sz="1200" dirty="0"/>
          </a:p>
          <a:p>
            <a:pPr marL="72000" indent="-457200"/>
            <a:r>
              <a:rPr lang="ja-JP" altLang="en-US" sz="1200" dirty="0"/>
              <a:t>・少年非行等への対応</a:t>
            </a:r>
            <a:endParaRPr lang="en-US" altLang="ja-JP" sz="1200" dirty="0"/>
          </a:p>
          <a:p>
            <a:pPr marL="72000" indent="-457200"/>
            <a:endParaRPr lang="en-US" altLang="ja-JP" sz="1200" dirty="0"/>
          </a:p>
          <a:p>
            <a:pPr marL="72000" indent="-457200"/>
            <a:r>
              <a:rPr lang="ja-JP" altLang="en-US" sz="1200" dirty="0"/>
              <a:t>・児童虐待の発生予防（重大な児童虐待</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「ゼロ」</a:t>
            </a:r>
            <a:r>
              <a:rPr lang="ja-JP" altLang="en-US" sz="1200" dirty="0"/>
              <a:t>を目指す）</a:t>
            </a:r>
            <a:endParaRPr lang="en-US" altLang="ja-JP" sz="1200" dirty="0"/>
          </a:p>
        </p:txBody>
      </p:sp>
      <p:sp>
        <p:nvSpPr>
          <p:cNvPr id="41" name="テキスト ボックス 40"/>
          <p:cNvSpPr txBox="1"/>
          <p:nvPr/>
        </p:nvSpPr>
        <p:spPr>
          <a:xfrm>
            <a:off x="5623823" y="4165656"/>
            <a:ext cx="3340664" cy="1365700"/>
          </a:xfrm>
          <a:prstGeom prst="rect">
            <a:avLst/>
          </a:prstGeom>
          <a:noFill/>
          <a:ln>
            <a:solidFill>
              <a:schemeClr val="tx1"/>
            </a:solidFill>
          </a:ln>
        </p:spPr>
        <p:txBody>
          <a:bodyPr wrap="square" rtlCol="0">
            <a:noAutofit/>
          </a:bodyPr>
          <a:lstStyle/>
          <a:p>
            <a:pPr marL="72000" indent="-457200"/>
            <a:endParaRPr lang="en-US" altLang="ja-JP" sz="1200" dirty="0"/>
          </a:p>
          <a:p>
            <a:pPr marL="72000" indent="-457200"/>
            <a:r>
              <a:rPr lang="ja-JP" altLang="en-US" sz="1200" dirty="0"/>
              <a:t>・生きる力をはぐくむ教育</a:t>
            </a:r>
            <a:endParaRPr lang="en-US" altLang="ja-JP" sz="1200" dirty="0"/>
          </a:p>
          <a:p>
            <a:pPr marL="72000" indent="-457200"/>
            <a:endParaRPr lang="en-US" altLang="ja-JP" sz="1200" dirty="0"/>
          </a:p>
          <a:p>
            <a:pPr marL="72000" indent="-457200"/>
            <a:endParaRPr lang="en-US" altLang="ja-JP" sz="1200" dirty="0"/>
          </a:p>
          <a:p>
            <a:pPr marL="72000" indent="-457200"/>
            <a:r>
              <a:rPr lang="ja-JP" altLang="en-US" sz="1200" dirty="0"/>
              <a:t>・地域の特色を活かした教育の実施</a:t>
            </a:r>
            <a:endParaRPr lang="en-US" altLang="ja-JP" sz="1200" dirty="0"/>
          </a:p>
        </p:txBody>
      </p:sp>
      <p:sp>
        <p:nvSpPr>
          <p:cNvPr id="44" name="角丸四角形 43"/>
          <p:cNvSpPr/>
          <p:nvPr/>
        </p:nvSpPr>
        <p:spPr>
          <a:xfrm>
            <a:off x="611560" y="4172054"/>
            <a:ext cx="2541201" cy="1323701"/>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400" b="1" dirty="0">
                <a:solidFill>
                  <a:schemeClr val="tx1"/>
                </a:solidFill>
              </a:rPr>
              <a:t>弱</a:t>
            </a:r>
            <a:endParaRPr kumimoji="1" lang="en-US" altLang="ja-JP" sz="1400" b="1" dirty="0">
              <a:solidFill>
                <a:schemeClr val="tx1"/>
              </a:solidFill>
            </a:endParaRPr>
          </a:p>
          <a:p>
            <a:pPr algn="ctr"/>
            <a:endParaRPr lang="en-US" altLang="ja-JP" sz="1400" b="1" dirty="0">
              <a:solidFill>
                <a:schemeClr val="tx1"/>
              </a:solidFill>
            </a:endParaRPr>
          </a:p>
          <a:p>
            <a:r>
              <a:rPr kumimoji="1" lang="ja-JP" altLang="en-US" sz="1400" b="1" dirty="0">
                <a:solidFill>
                  <a:schemeClr val="tx1"/>
                </a:solidFill>
              </a:rPr>
              <a:t>み</a:t>
            </a:r>
            <a:endParaRPr kumimoji="1" lang="ja-JP" altLang="en-US" sz="2000" b="1" dirty="0">
              <a:solidFill>
                <a:schemeClr val="tx1"/>
              </a:solidFill>
            </a:endParaRPr>
          </a:p>
        </p:txBody>
      </p:sp>
      <p:sp>
        <p:nvSpPr>
          <p:cNvPr id="45" name="ストライプ矢印 44"/>
          <p:cNvSpPr/>
          <p:nvPr/>
        </p:nvSpPr>
        <p:spPr>
          <a:xfrm rot="5400000">
            <a:off x="5477291" y="4620294"/>
            <a:ext cx="557533" cy="2407107"/>
          </a:xfrm>
          <a:prstGeom prst="striped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kumimoji="1" lang="ja-JP" altLang="en-US"/>
          </a:p>
        </p:txBody>
      </p:sp>
      <p:sp>
        <p:nvSpPr>
          <p:cNvPr id="36" name="テキスト ボックス 35"/>
          <p:cNvSpPr txBox="1"/>
          <p:nvPr/>
        </p:nvSpPr>
        <p:spPr>
          <a:xfrm>
            <a:off x="851634" y="4247544"/>
            <a:ext cx="2240773" cy="1200329"/>
          </a:xfrm>
          <a:prstGeom prst="rect">
            <a:avLst/>
          </a:prstGeom>
          <a:noFill/>
          <a:ln>
            <a:noFill/>
          </a:ln>
        </p:spPr>
        <p:txBody>
          <a:bodyPr wrap="square" rtlCol="0">
            <a:spAutoFit/>
          </a:bodyPr>
          <a:lstStyle/>
          <a:p>
            <a:pPr marL="72000" indent="-457200">
              <a:defRPr/>
            </a:pPr>
            <a:r>
              <a:rPr lang="ja-JP" altLang="en-US" sz="1200" dirty="0"/>
              <a:t>・全国学力・学習状況調査では改善が見られたものの、全国平均を下回る</a:t>
            </a:r>
          </a:p>
          <a:p>
            <a:pPr marL="72000" indent="-457200"/>
            <a:r>
              <a:rPr lang="ja-JP" altLang="en-US" sz="1200" dirty="0"/>
              <a:t>・全国体力・運動能力、運動習慣等調査において小・中学校とも全国平均を下回る</a:t>
            </a:r>
            <a:endParaRPr lang="en-US" altLang="ja-JP" sz="1200" dirty="0"/>
          </a:p>
        </p:txBody>
      </p:sp>
      <p:sp>
        <p:nvSpPr>
          <p:cNvPr id="46" name="テキスト ボックス 45"/>
          <p:cNvSpPr txBox="1"/>
          <p:nvPr/>
        </p:nvSpPr>
        <p:spPr>
          <a:xfrm>
            <a:off x="0" y="1432178"/>
            <a:ext cx="2573506" cy="307777"/>
          </a:xfrm>
          <a:prstGeom prst="rect">
            <a:avLst/>
          </a:prstGeom>
          <a:noFill/>
        </p:spPr>
        <p:txBody>
          <a:bodyPr wrap="square" rtlCol="0">
            <a:spAutoFit/>
          </a:bodyPr>
          <a:lstStyle/>
          <a:p>
            <a:r>
              <a:rPr kumimoji="1" lang="ja-JP" altLang="en-US" sz="1400" b="1" dirty="0"/>
              <a:t>＜関連する</a:t>
            </a:r>
            <a:r>
              <a:rPr kumimoji="1" lang="en-US" altLang="ja-JP" sz="1400" b="1" dirty="0"/>
              <a:t>SDGs</a:t>
            </a:r>
            <a:r>
              <a:rPr kumimoji="1" lang="ja-JP" altLang="en-US" sz="1400" b="1" dirty="0"/>
              <a:t>のゴール＞</a:t>
            </a:r>
          </a:p>
        </p:txBody>
      </p:sp>
      <p:pic>
        <p:nvPicPr>
          <p:cNvPr id="39" name="Picture 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4691" y="1740522"/>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4"/>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5942" y="1740522"/>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11129" y="1740522"/>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7"/>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14304" y="2240920"/>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60" name="図 59"/>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908482" y="2240920"/>
            <a:ext cx="468000" cy="468000"/>
          </a:xfrm>
          <a:prstGeom prst="rect">
            <a:avLst/>
          </a:prstGeom>
        </p:spPr>
      </p:pic>
      <p:pic>
        <p:nvPicPr>
          <p:cNvPr id="61" name="図 60"/>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404691" y="2240920"/>
            <a:ext cx="468000" cy="468000"/>
          </a:xfrm>
          <a:prstGeom prst="rect">
            <a:avLst/>
          </a:prstGeom>
        </p:spPr>
      </p:pic>
      <p:sp>
        <p:nvSpPr>
          <p:cNvPr id="52" name="角丸四角形 51"/>
          <p:cNvSpPr/>
          <p:nvPr/>
        </p:nvSpPr>
        <p:spPr>
          <a:xfrm>
            <a:off x="6404320" y="215292"/>
            <a:ext cx="2448272" cy="585978"/>
          </a:xfrm>
          <a:prstGeom prst="roundRect">
            <a:avLst/>
          </a:prstGeom>
          <a:solidFill>
            <a:srgbClr val="5BD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a:t>Ⅰ</a:t>
            </a:r>
            <a:r>
              <a:rPr lang="ja-JP" altLang="en-US" sz="1400" b="1" dirty="0" err="1"/>
              <a:t>．</a:t>
            </a:r>
            <a:r>
              <a:rPr lang="ja-JP" altLang="en-US" sz="1400" b="1" dirty="0"/>
              <a:t>若者が活躍でき、子育て安心の都市「大阪」の実現</a:t>
            </a:r>
          </a:p>
        </p:txBody>
      </p:sp>
    </p:spTree>
    <p:extLst>
      <p:ext uri="{BB962C8B-B14F-4D97-AF65-F5344CB8AC3E}">
        <p14:creationId xmlns:p14="http://schemas.microsoft.com/office/powerpoint/2010/main" val="425600193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51690" y="395459"/>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316416" y="644158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36</a:t>
            </a:fld>
            <a:endParaRPr lang="ja-JP" altLang="en-US" dirty="0">
              <a:solidFill>
                <a:prstClr val="black"/>
              </a:solidFill>
            </a:endParaRPr>
          </a:p>
        </p:txBody>
      </p:sp>
      <p:sp>
        <p:nvSpPr>
          <p:cNvPr id="2" name="正方形/長方形 1"/>
          <p:cNvSpPr/>
          <p:nvPr/>
        </p:nvSpPr>
        <p:spPr>
          <a:xfrm>
            <a:off x="151690" y="2011271"/>
            <a:ext cx="8746128" cy="4278094"/>
          </a:xfrm>
          <a:prstGeom prst="rect">
            <a:avLst/>
          </a:prstGeom>
        </p:spPr>
        <p:txBody>
          <a:bodyPr wrap="square">
            <a:spAutoFit/>
          </a:bodyPr>
          <a:lstStyle/>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≪基本的方向≫</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a:t>（１）次代を担う人づくり</a:t>
            </a:r>
          </a:p>
          <a:p>
            <a:pPr marL="180000" indent="-457200" algn="just"/>
            <a:r>
              <a:rPr lang="ja-JP" altLang="en-US" sz="1400" dirty="0"/>
              <a:t>　　人口減少・超高齢社会を迎える中、大阪がアジアの諸都市との熾烈なグローバル競争などに勝ち抜き、持続的に活力を保つためには、ハイエンド人材の育成や大阪の成長を支える基盤となる人づくりが求められます。</a:t>
            </a:r>
            <a:endParaRPr lang="en-US" altLang="ja-JP" sz="1400" dirty="0"/>
          </a:p>
          <a:p>
            <a:pPr marL="180000" indent="-457200" algn="just"/>
            <a:r>
              <a:rPr lang="ja-JP" altLang="en-US" sz="1400" dirty="0"/>
              <a:t>　　大阪府では、「大阪府教育振興基本計画」に基づき、大阪の子どもたちが、大きく変化する社会の中で、力強く生き抜き、次代の社会を担う自立した大人となるよう、さまざまな取組みを進めています。</a:t>
            </a:r>
            <a:endParaRPr lang="en-US" altLang="ja-JP" sz="1400" dirty="0"/>
          </a:p>
          <a:p>
            <a:pPr marL="180000" indent="-457200" algn="just"/>
            <a:r>
              <a:rPr lang="ja-JP" altLang="en-US" sz="1400" dirty="0"/>
              <a:t>　　現状では「</a:t>
            </a:r>
            <a:r>
              <a:rPr lang="ja-JP" altLang="en-US" sz="1400" u="sng" dirty="0">
                <a:solidFill>
                  <a:srgbClr val="FF0000"/>
                </a:solidFill>
              </a:rPr>
              <a:t>令和元</a:t>
            </a:r>
            <a:r>
              <a:rPr lang="ja-JP" altLang="en-US" sz="1400" dirty="0"/>
              <a:t>年度全国体力・運動能力、運動習慣等調査」においては、</a:t>
            </a:r>
            <a:r>
              <a:rPr lang="en-US" altLang="ja-JP" sz="1400" dirty="0"/>
              <a:t> </a:t>
            </a:r>
            <a:r>
              <a:rPr lang="ja-JP" altLang="en-US" sz="1400" u="sng" dirty="0">
                <a:solidFill>
                  <a:srgbClr val="FF0000"/>
                </a:solidFill>
              </a:rPr>
              <a:t>現在の調査方式となって以来、</a:t>
            </a:r>
            <a:r>
              <a:rPr lang="ja-JP" altLang="en-US" sz="1400" dirty="0"/>
              <a:t>全国水準との差が</a:t>
            </a:r>
            <a:r>
              <a:rPr lang="ja-JP" altLang="en-US" sz="1400" u="sng" dirty="0">
                <a:solidFill>
                  <a:srgbClr val="FF0000"/>
                </a:solidFill>
              </a:rPr>
              <a:t>最も</a:t>
            </a:r>
            <a:r>
              <a:rPr lang="ja-JP" altLang="en-US" sz="1400" dirty="0"/>
              <a:t>縮小したものの、小・中学校とも依然として全国平均を下回っています。</a:t>
            </a:r>
            <a:endParaRPr lang="en-US" altLang="ja-JP" sz="1400" dirty="0"/>
          </a:p>
          <a:p>
            <a:pPr marL="180000" indent="-457200" algn="just"/>
            <a:r>
              <a:rPr lang="ja-JP" altLang="en-US" sz="1400" dirty="0"/>
              <a:t>　　このような現状を改善し、学校・家庭・地域など社会総がかりで、自らの力で社会を生き抜き、自らを律しながら社会を支え、粘り強く果敢にチャレンジできるような子どもを育てていく必要があります。 </a:t>
            </a:r>
            <a:endParaRPr lang="en-US" altLang="ja-JP" sz="1400" u="sng" dirty="0">
              <a:solidFill>
                <a:srgbClr val="FF0000"/>
              </a:solidFill>
            </a:endParaRPr>
          </a:p>
          <a:p>
            <a:pPr marL="180000" indent="-457200" algn="just">
              <a:lnSpc>
                <a:spcPts val="1200"/>
              </a:lnSpc>
            </a:pPr>
            <a:r>
              <a:rPr lang="ja-JP" altLang="en-US" sz="1400" u="sng" dirty="0">
                <a:solidFill>
                  <a:srgbClr val="FF0000"/>
                </a:solidFill>
              </a:rPr>
              <a:t>　　</a:t>
            </a:r>
            <a:endParaRPr lang="en-US" altLang="ja-JP" sz="1400" u="sng" strike="sngStrike" dirty="0">
              <a:solidFill>
                <a:srgbClr val="FF0000"/>
              </a:solidFill>
            </a:endParaRPr>
          </a:p>
          <a:p>
            <a:pPr marL="180000" indent="-457200" algn="just"/>
            <a:r>
              <a:rPr lang="ja-JP" altLang="en-US" sz="1400" dirty="0"/>
              <a:t>○　児童・生徒の確かな学力をはぐくむため、「基礎・基本」の確実な定着と「活用する力」の向上に取り組むとともに、教員の授業力を伸ばすなど学校力の向上を図ります。また、多様な学習と幅広い進路選択を可能にする教育環境の整備により、すべての子どもの学びを支援し、一人ひとりの力（学力・体力）を伸ばす教育の充実に努めます。</a:t>
            </a:r>
          </a:p>
          <a:p>
            <a:pPr marL="180000" indent="-457200" algn="just">
              <a:lnSpc>
                <a:spcPts val="1200"/>
              </a:lnSpc>
            </a:pPr>
            <a:r>
              <a:rPr lang="ja-JP" altLang="en-US" sz="1400" dirty="0"/>
              <a:t>　</a:t>
            </a:r>
            <a:endParaRPr lang="en-US" altLang="ja-JP" sz="1400" dirty="0"/>
          </a:p>
          <a:p>
            <a:pPr marL="180000" indent="-457200" algn="just"/>
            <a:r>
              <a:rPr lang="ja-JP" altLang="en-US" sz="1400" dirty="0"/>
              <a:t>○　世界で活躍するグローバル人材の育成のため小・中学校からの英語教育を充実させるとともに、小・中・高一貫したキャリア教育として、地域企業との連携や外部人材の活用等により、児童・生徒が小学校段階から地域の産業等について学習する機会を充実させ、子どもの豊かで多様な職業観・勤労観を醸成します。また、高校生等を対象とした英語教育の充実、海外進学の支援や実践的な英語体験を実施します。学校を核として、市町村や市町村教育委員会、</a:t>
            </a:r>
            <a:endParaRPr lang="en-US" altLang="ja-JP" sz="1400" dirty="0"/>
          </a:p>
          <a:p>
            <a:pPr marL="180000" indent="-457200" algn="just"/>
            <a:r>
              <a:rPr lang="ja-JP" altLang="en-US" sz="1400" dirty="0"/>
              <a:t>　 地域等と連携しながら、将来の地域社会・産業等を支える人材を育てます。</a:t>
            </a:r>
          </a:p>
        </p:txBody>
      </p:sp>
      <p:sp>
        <p:nvSpPr>
          <p:cNvPr id="8" name="正方形/長方形 7"/>
          <p:cNvSpPr/>
          <p:nvPr/>
        </p:nvSpPr>
        <p:spPr>
          <a:xfrm>
            <a:off x="179512" y="475988"/>
            <a:ext cx="8901088" cy="1580764"/>
          </a:xfrm>
          <a:prstGeom prst="rect">
            <a:avLst/>
          </a:prstGeom>
          <a:ln w="12700"/>
        </p:spPr>
        <p:style>
          <a:lnRef idx="2">
            <a:schemeClr val="dk1"/>
          </a:lnRef>
          <a:fillRef idx="1">
            <a:schemeClr val="lt1"/>
          </a:fillRef>
          <a:effectRef idx="0">
            <a:schemeClr val="dk1"/>
          </a:effectRef>
          <a:fontRef idx="minor">
            <a:schemeClr val="dk1"/>
          </a:fontRef>
        </p:style>
        <p:txBody>
          <a:bodyPr rtlCol="0" anchor="t"/>
          <a:lstStyle/>
          <a:p>
            <a:r>
              <a:rPr kumimoji="1" lang="en-US" altLang="ja-JP" sz="1400" b="1" dirty="0">
                <a:solidFill>
                  <a:schemeClr val="tx1"/>
                </a:solidFill>
              </a:rPr>
              <a:t>【</a:t>
            </a:r>
            <a:r>
              <a:rPr lang="ja-JP" altLang="en-US" sz="1400" b="1" dirty="0">
                <a:solidFill>
                  <a:schemeClr val="tx1"/>
                </a:solidFill>
              </a:rPr>
              <a:t>具体的</a:t>
            </a:r>
            <a:r>
              <a:rPr kumimoji="1" lang="ja-JP" altLang="en-US" sz="1400" b="1" dirty="0">
                <a:solidFill>
                  <a:schemeClr val="tx1"/>
                </a:solidFill>
              </a:rPr>
              <a:t>目標</a:t>
            </a:r>
            <a:r>
              <a:rPr kumimoji="1" lang="en-US" altLang="ja-JP" sz="1400" b="1" dirty="0">
                <a:solidFill>
                  <a:schemeClr val="tx1"/>
                </a:solidFill>
              </a:rPr>
              <a:t>】</a:t>
            </a:r>
          </a:p>
          <a:p>
            <a:r>
              <a:rPr lang="ja-JP" altLang="en-US" sz="1400" b="1" dirty="0">
                <a:solidFill>
                  <a:schemeClr val="tx1"/>
                </a:solidFill>
              </a:rPr>
              <a:t>○　全国学力・学習状況調査における平均正答率：全国水準の達成・維持をめざす（小６・中３）</a:t>
            </a:r>
          </a:p>
          <a:p>
            <a:r>
              <a:rPr lang="ja-JP" altLang="en-US" sz="1400" b="1" dirty="0">
                <a:solidFill>
                  <a:schemeClr val="tx1"/>
                </a:solidFill>
              </a:rPr>
              <a:t>　　　（</a:t>
            </a:r>
            <a:r>
              <a:rPr lang="en-US" altLang="ja-JP" sz="1400" b="1" dirty="0">
                <a:solidFill>
                  <a:schemeClr val="tx1"/>
                </a:solidFill>
              </a:rPr>
              <a:t>2019</a:t>
            </a:r>
            <a:r>
              <a:rPr lang="ja-JP" altLang="en-US" sz="1400" b="1" dirty="0">
                <a:solidFill>
                  <a:schemeClr val="tx1"/>
                </a:solidFill>
              </a:rPr>
              <a:t>年度：小</a:t>
            </a:r>
            <a:r>
              <a:rPr lang="en-US" altLang="ja-JP" sz="1400" b="1" dirty="0">
                <a:solidFill>
                  <a:schemeClr val="tx1"/>
                </a:solidFill>
              </a:rPr>
              <a:t>63.4</a:t>
            </a:r>
            <a:r>
              <a:rPr lang="ja-JP" altLang="en-US" sz="1400" b="1" dirty="0">
                <a:solidFill>
                  <a:schemeClr val="tx1"/>
                </a:solidFill>
              </a:rPr>
              <a:t>（全国</a:t>
            </a:r>
            <a:r>
              <a:rPr lang="en-US" altLang="ja-JP" sz="1400" b="1" dirty="0">
                <a:solidFill>
                  <a:schemeClr val="tx1"/>
                </a:solidFill>
              </a:rPr>
              <a:t>65.2</a:t>
            </a:r>
            <a:r>
              <a:rPr lang="ja-JP" altLang="en-US" sz="1400" b="1" dirty="0">
                <a:solidFill>
                  <a:schemeClr val="tx1"/>
                </a:solidFill>
              </a:rPr>
              <a:t>）、中</a:t>
            </a:r>
            <a:r>
              <a:rPr lang="en-US" altLang="ja-JP" sz="1400" b="1" dirty="0">
                <a:solidFill>
                  <a:schemeClr val="tx1"/>
                </a:solidFill>
              </a:rPr>
              <a:t>64.2</a:t>
            </a:r>
            <a:r>
              <a:rPr lang="ja-JP" altLang="en-US" sz="1400" b="1" dirty="0">
                <a:solidFill>
                  <a:schemeClr val="tx1"/>
                </a:solidFill>
              </a:rPr>
              <a:t>（全国</a:t>
            </a:r>
            <a:r>
              <a:rPr lang="en-US" altLang="ja-JP" sz="1400" b="1" dirty="0">
                <a:solidFill>
                  <a:schemeClr val="tx1"/>
                </a:solidFill>
              </a:rPr>
              <a:t>66.3</a:t>
            </a:r>
            <a:r>
              <a:rPr lang="ja-JP" altLang="en-US" sz="1400" b="1" dirty="0">
                <a:solidFill>
                  <a:schemeClr val="tx1"/>
                </a:solidFill>
              </a:rPr>
              <a:t>））</a:t>
            </a:r>
            <a:endParaRPr lang="en-US" altLang="ja-JP" sz="1400" b="1" dirty="0">
              <a:solidFill>
                <a:schemeClr val="tx1"/>
              </a:solidFill>
            </a:endParaRPr>
          </a:p>
          <a:p>
            <a:r>
              <a:rPr lang="ja-JP" altLang="en-US" sz="1400" b="1" dirty="0">
                <a:solidFill>
                  <a:schemeClr val="tx1"/>
                </a:solidFill>
              </a:rPr>
              <a:t>○　全国体力・運動能力、運動習慣等調査における評価：全国水準をめざす</a:t>
            </a:r>
            <a:endParaRPr lang="en-US" altLang="ja-JP" sz="1400" b="1" dirty="0">
              <a:solidFill>
                <a:schemeClr val="tx1"/>
              </a:solidFill>
            </a:endParaRPr>
          </a:p>
          <a:p>
            <a:r>
              <a:rPr lang="ja-JP" altLang="en-US" sz="1400" b="1" dirty="0">
                <a:solidFill>
                  <a:schemeClr val="tx1"/>
                </a:solidFill>
              </a:rPr>
              <a:t>　　　　　　　　　　　　　　　　　　　　　　　（体力テストの５段階総合評価で下位段階（Ｄ・Ｅ）の児童の割合（小５））</a:t>
            </a:r>
          </a:p>
          <a:p>
            <a:r>
              <a:rPr lang="ja-JP" altLang="en-US" sz="1400" b="1" dirty="0">
                <a:solidFill>
                  <a:schemeClr val="tx1"/>
                </a:solidFill>
              </a:rPr>
              <a:t>　　　　</a:t>
            </a:r>
            <a:r>
              <a:rPr lang="zh-CN" altLang="en-US" sz="1400" b="1" dirty="0">
                <a:solidFill>
                  <a:schemeClr val="tx1"/>
                </a:solidFill>
              </a:rPr>
              <a:t>（</a:t>
            </a:r>
            <a:r>
              <a:rPr lang="en-US" altLang="zh-CN" sz="1400" b="1" dirty="0">
                <a:solidFill>
                  <a:schemeClr val="tx1"/>
                </a:solidFill>
              </a:rPr>
              <a:t>2018</a:t>
            </a:r>
            <a:r>
              <a:rPr lang="zh-CN" altLang="en-US" sz="1400" b="1" dirty="0">
                <a:solidFill>
                  <a:schemeClr val="tx1"/>
                </a:solidFill>
              </a:rPr>
              <a:t>年度：男子　</a:t>
            </a:r>
            <a:r>
              <a:rPr lang="en-US" altLang="zh-CN" sz="1400" b="1" dirty="0">
                <a:solidFill>
                  <a:schemeClr val="tx1"/>
                </a:solidFill>
              </a:rPr>
              <a:t>33.7%</a:t>
            </a:r>
            <a:r>
              <a:rPr lang="zh-CN" altLang="en-US" sz="1400" b="1" dirty="0">
                <a:solidFill>
                  <a:schemeClr val="tx1"/>
                </a:solidFill>
              </a:rPr>
              <a:t>（全国</a:t>
            </a:r>
            <a:r>
              <a:rPr lang="en-US" altLang="zh-CN" sz="1400" b="1" dirty="0">
                <a:solidFill>
                  <a:schemeClr val="tx1"/>
                </a:solidFill>
              </a:rPr>
              <a:t>28.8%</a:t>
            </a:r>
            <a:r>
              <a:rPr lang="zh-CN" altLang="en-US" sz="1400" b="1" dirty="0">
                <a:solidFill>
                  <a:schemeClr val="tx1"/>
                </a:solidFill>
              </a:rPr>
              <a:t>）、女子　</a:t>
            </a:r>
            <a:r>
              <a:rPr lang="en-US" altLang="zh-CN" sz="1400" b="1" dirty="0">
                <a:solidFill>
                  <a:schemeClr val="tx1"/>
                </a:solidFill>
              </a:rPr>
              <a:t>28.3%</a:t>
            </a:r>
            <a:r>
              <a:rPr lang="zh-CN" altLang="en-US" sz="1400" b="1" dirty="0">
                <a:solidFill>
                  <a:schemeClr val="tx1"/>
                </a:solidFill>
              </a:rPr>
              <a:t>（全国</a:t>
            </a:r>
            <a:r>
              <a:rPr lang="en-US" altLang="zh-CN" sz="1400" b="1" dirty="0">
                <a:solidFill>
                  <a:schemeClr val="tx1"/>
                </a:solidFill>
              </a:rPr>
              <a:t>22.5%</a:t>
            </a:r>
            <a:r>
              <a:rPr lang="zh-CN" altLang="en-US" sz="1400" b="1" dirty="0">
                <a:solidFill>
                  <a:schemeClr val="tx1"/>
                </a:solidFill>
              </a:rPr>
              <a:t>））</a:t>
            </a:r>
            <a:endParaRPr lang="en-US" altLang="ja-JP" sz="1400" b="1" dirty="0">
              <a:solidFill>
                <a:schemeClr val="tx1"/>
              </a:solidFill>
            </a:endParaRPr>
          </a:p>
          <a:p>
            <a:r>
              <a:rPr lang="ja-JP" altLang="en-US" sz="1400" dirty="0">
                <a:solidFill>
                  <a:schemeClr val="tx1"/>
                </a:solidFill>
              </a:rPr>
              <a:t>○</a:t>
            </a:r>
            <a:r>
              <a:rPr lang="ja-JP" altLang="en-US" sz="1400" b="1" dirty="0">
                <a:solidFill>
                  <a:schemeClr val="tx1"/>
                </a:solidFill>
              </a:rPr>
              <a:t>　高校卒業者就職率（就職希望者に対する割合）：全国水準をめざす（</a:t>
            </a:r>
            <a:r>
              <a:rPr lang="en-US" altLang="ja-JP" sz="1400" b="1" dirty="0">
                <a:solidFill>
                  <a:schemeClr val="tx1"/>
                </a:solidFill>
              </a:rPr>
              <a:t>2018</a:t>
            </a:r>
            <a:r>
              <a:rPr lang="ja-JP" altLang="en-US" sz="1400" b="1" dirty="0">
                <a:solidFill>
                  <a:schemeClr val="tx1"/>
                </a:solidFill>
              </a:rPr>
              <a:t>年度：</a:t>
            </a:r>
            <a:r>
              <a:rPr lang="en-US" altLang="ja-JP" sz="1400" b="1" dirty="0">
                <a:solidFill>
                  <a:schemeClr val="tx1"/>
                </a:solidFill>
              </a:rPr>
              <a:t>95.2</a:t>
            </a:r>
            <a:r>
              <a:rPr lang="ja-JP" altLang="en-US" sz="1400" b="1" dirty="0">
                <a:solidFill>
                  <a:schemeClr val="tx1"/>
                </a:solidFill>
              </a:rPr>
              <a:t>％（全国</a:t>
            </a:r>
            <a:r>
              <a:rPr lang="en-US" altLang="ja-JP" sz="1400" b="1" dirty="0">
                <a:solidFill>
                  <a:schemeClr val="tx1"/>
                </a:solidFill>
              </a:rPr>
              <a:t>98.2</a:t>
            </a:r>
            <a:r>
              <a:rPr lang="ja-JP" altLang="en-US" sz="1400" b="1" dirty="0">
                <a:solidFill>
                  <a:schemeClr val="tx1"/>
                </a:solidFill>
              </a:rPr>
              <a:t>％））</a:t>
            </a:r>
          </a:p>
          <a:p>
            <a:endParaRPr lang="ja-JP" altLang="en-US" sz="1400" dirty="0">
              <a:solidFill>
                <a:schemeClr val="tx1"/>
              </a:solidFill>
            </a:endParaRPr>
          </a:p>
          <a:p>
            <a:r>
              <a:rPr lang="ja-JP" altLang="en-US" sz="1400" b="1" dirty="0">
                <a:solidFill>
                  <a:schemeClr val="tx1"/>
                </a:solidFill>
              </a:rPr>
              <a:t>　</a:t>
            </a:r>
            <a:endParaRPr lang="ja-JP" altLang="en-US" sz="1400" dirty="0">
              <a:solidFill>
                <a:schemeClr val="tx1"/>
              </a:solidFill>
            </a:endParaRPr>
          </a:p>
        </p:txBody>
      </p:sp>
      <p:sp>
        <p:nvSpPr>
          <p:cNvPr id="7" name="正方形/長方形 6"/>
          <p:cNvSpPr/>
          <p:nvPr/>
        </p:nvSpPr>
        <p:spPr>
          <a:xfrm>
            <a:off x="179512" y="58090"/>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Tree>
    <p:extLst>
      <p:ext uri="{BB962C8B-B14F-4D97-AF65-F5344CB8AC3E}">
        <p14:creationId xmlns:p14="http://schemas.microsoft.com/office/powerpoint/2010/main" val="159255394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393008"/>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 name="正方形/長方形 1"/>
          <p:cNvSpPr/>
          <p:nvPr/>
        </p:nvSpPr>
        <p:spPr>
          <a:xfrm>
            <a:off x="3" y="415734"/>
            <a:ext cx="5393384" cy="6463308"/>
          </a:xfrm>
          <a:prstGeom prst="rect">
            <a:avLst/>
          </a:prstGeom>
        </p:spPr>
        <p:txBody>
          <a:bodyPr wrap="square">
            <a:spAutoFit/>
          </a:bodyPr>
          <a:lstStyle/>
          <a:p>
            <a:pPr marL="180000" indent="-457200" algn="just"/>
            <a:r>
              <a:rPr lang="ja-JP" altLang="en-US" sz="1400" dirty="0"/>
              <a:t>○</a:t>
            </a:r>
            <a:r>
              <a:rPr lang="ja-JP" altLang="en-US" sz="1400" dirty="0">
                <a:solidFill>
                  <a:srgbClr val="0070C0"/>
                </a:solidFill>
              </a:rPr>
              <a:t>　</a:t>
            </a:r>
            <a:r>
              <a:rPr lang="en-US" altLang="ja-JP" sz="1400" dirty="0"/>
              <a:t>Society5.0</a:t>
            </a:r>
            <a:r>
              <a:rPr lang="ja-JP" altLang="en-US" sz="1400" dirty="0"/>
              <a:t>時代に必要となる能力を育成・深化し、すべての子どもの力を最大限引き出すため、学校現場において</a:t>
            </a:r>
            <a:r>
              <a:rPr lang="en-US" altLang="ja-JP" sz="1400" dirty="0"/>
              <a:t>ICT</a:t>
            </a:r>
            <a:r>
              <a:rPr lang="ja-JP" altLang="en-US" sz="1400" dirty="0"/>
              <a:t>を基盤とした先端技術の活用をすすめます。また、遠隔教育の実施などにより、人口減少の著しい地域における学習機会の確保や教育環境の充実を図ります。</a:t>
            </a:r>
            <a:endParaRPr lang="en-US" altLang="ja-JP" sz="1400" dirty="0"/>
          </a:p>
          <a:p>
            <a:pPr marL="180000" indent="-457200" algn="just"/>
            <a:endParaRPr lang="en-US" altLang="ja-JP" sz="1000" dirty="0"/>
          </a:p>
          <a:p>
            <a:pPr marL="180000" indent="-457200" algn="just"/>
            <a:r>
              <a:rPr lang="ja-JP" altLang="en-US" sz="1400" dirty="0"/>
              <a:t>○　地域と連携した体験活動の充実や読書活動の推進により、子どもたちが夢や志をもって粘り強くチャレンジする力や豊かでたくましい人間性などの「生きる力」をはぐくみます。</a:t>
            </a:r>
          </a:p>
          <a:p>
            <a:pPr marL="180000" indent="-457200" algn="just"/>
            <a:endParaRPr lang="en-US" altLang="ja-JP" sz="1000" dirty="0"/>
          </a:p>
          <a:p>
            <a:pPr marL="180000" indent="-457200" algn="just"/>
            <a:r>
              <a:rPr lang="ja-JP" altLang="en-US" sz="1400" dirty="0"/>
              <a:t>○　地域の人的資源を活用しながら学校体育活動の活性化を図ります。また、学校だけでなく、地域や家庭で運動に親しむ機会を増やすことにより、子どもの体力向上</a:t>
            </a:r>
            <a:r>
              <a:rPr lang="ja-JP" altLang="en-US" sz="1400" dirty="0" smtClean="0"/>
              <a:t>に取り組みます</a:t>
            </a:r>
            <a:r>
              <a:rPr lang="ja-JP" altLang="en-US" sz="1400" dirty="0"/>
              <a:t>。</a:t>
            </a:r>
          </a:p>
          <a:p>
            <a:pPr marL="180000" indent="-457200" algn="just"/>
            <a:endParaRPr lang="en-US" altLang="ja-JP" sz="1000" dirty="0"/>
          </a:p>
          <a:p>
            <a:pPr marL="180000" indent="-457200" algn="just"/>
            <a:r>
              <a:rPr lang="ja-JP" altLang="en-US" sz="1400" dirty="0"/>
              <a:t>○　放課後等における子どもたちの体験活動や学習活動等の場づくり、学校の教育活動を支える取組みへの地域人材の参画促進など、学校・家庭・地域が互いに連携・協力しながら、地域の特色を活かした教育を実施することにより、それぞれの教育力を高めます。</a:t>
            </a:r>
            <a:endParaRPr lang="en-US" altLang="ja-JP" sz="1400" dirty="0"/>
          </a:p>
          <a:p>
            <a:pPr marL="180000" indent="-457200" algn="just"/>
            <a:endParaRPr lang="en-US" altLang="ja-JP" sz="1000" dirty="0"/>
          </a:p>
          <a:p>
            <a:pPr marL="180000" indent="-457200" algn="just"/>
            <a:r>
              <a:rPr lang="ja-JP" altLang="en-US" sz="1400" dirty="0"/>
              <a:t>○　府民の健康寿命の延伸を図るためには、子どもの頃から、発達段階に応じた自身の健康の大切さや生活習慣の改善等を学ぶことが重要です。そのため、学校や家庭を通じて幼少時からの健康教育を進めます。</a:t>
            </a:r>
            <a:endParaRPr lang="en-US" altLang="ja-JP" sz="1400" dirty="0"/>
          </a:p>
          <a:p>
            <a:pPr marL="180000" indent="-457200" algn="just"/>
            <a:endParaRPr lang="en-US" altLang="ja-JP" sz="1000" dirty="0"/>
          </a:p>
          <a:p>
            <a:pPr marL="180000" indent="-457200" algn="just"/>
            <a:r>
              <a:rPr lang="ja-JP" altLang="en-US" sz="1400" dirty="0"/>
              <a:t>○　大阪には「知の拠点」である大学や職業教育機関などが数多く集積していることから、その特性を活かして、クリエイティビティを発揮しイノベーションに結び付けることができる人材、将来を担う起業家精神にあふれる人材、国際的視野を持って世界で活躍することができる人材、さらには、現場において実業を担う人材など、さまざまな分野で大阪や日本社会をリードし、国際競争力を勝ち抜くハイエンド人材やプロフェッショナル人材を育成します。また、民間企業等とともにこうした人材が活躍する場や機会の創出・提供に努めます。　</a:t>
            </a:r>
          </a:p>
        </p:txBody>
      </p:sp>
      <p:sp>
        <p:nvSpPr>
          <p:cNvPr id="6" name="Rectangle 2"/>
          <p:cNvSpPr>
            <a:spLocks noChangeArrowheads="1"/>
          </p:cNvSpPr>
          <p:nvPr/>
        </p:nvSpPr>
        <p:spPr bwMode="auto">
          <a:xfrm>
            <a:off x="3"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dirty="0"/>
          </a:p>
        </p:txBody>
      </p:sp>
      <p:sp>
        <p:nvSpPr>
          <p:cNvPr id="9" name="Rectangle 4"/>
          <p:cNvSpPr>
            <a:spLocks noChangeArrowheads="1"/>
          </p:cNvSpPr>
          <p:nvPr/>
        </p:nvSpPr>
        <p:spPr bwMode="auto">
          <a:xfrm>
            <a:off x="3"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dirty="0"/>
          </a:p>
        </p:txBody>
      </p:sp>
      <p:sp>
        <p:nvSpPr>
          <p:cNvPr id="19" name="正方形/長方形 18"/>
          <p:cNvSpPr/>
          <p:nvPr/>
        </p:nvSpPr>
        <p:spPr>
          <a:xfrm>
            <a:off x="179516" y="11394"/>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31" name="正方形/長方形 30"/>
          <p:cNvSpPr/>
          <p:nvPr/>
        </p:nvSpPr>
        <p:spPr>
          <a:xfrm>
            <a:off x="5453332" y="629875"/>
            <a:ext cx="3390672" cy="461665"/>
          </a:xfrm>
          <a:prstGeom prst="rect">
            <a:avLst/>
          </a:prstGeom>
        </p:spPr>
        <p:txBody>
          <a:bodyPr wrap="none">
            <a:spAutoFit/>
          </a:bodyPr>
          <a:lstStyle/>
          <a:p>
            <a:pPr marL="180000" indent="-457200"/>
            <a:r>
              <a:rPr lang="ja-JP" altLang="en-US" sz="1200" dirty="0">
                <a:latin typeface="Meiryo UI" panose="020B0604030504040204" pitchFamily="50" charset="-128"/>
                <a:ea typeface="Meiryo UI" panose="020B0604030504040204" pitchFamily="50" charset="-128"/>
                <a:cs typeface="Meiryo UI" panose="020B0604030504040204" pitchFamily="50" charset="-128"/>
              </a:rPr>
              <a:t>■　全国学力・学習状況調査　校種・教科・区分別</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
            </a:r>
            <a:br>
              <a:rPr lang="en-US" altLang="ja-JP" sz="1200" dirty="0">
                <a:latin typeface="Meiryo UI" panose="020B0604030504040204" pitchFamily="50" charset="-128"/>
                <a:ea typeface="Meiryo UI" panose="020B0604030504040204" pitchFamily="50" charset="-128"/>
                <a:cs typeface="Meiryo UI" panose="020B0604030504040204" pitchFamily="50" charset="-128"/>
              </a:rPr>
            </a:br>
            <a:r>
              <a:rPr lang="ja-JP" altLang="en-US" sz="1200" dirty="0">
                <a:latin typeface="Meiryo UI" panose="020B0604030504040204" pitchFamily="50" charset="-128"/>
                <a:ea typeface="Meiryo UI" panose="020B0604030504040204" pitchFamily="50" charset="-128"/>
                <a:cs typeface="Meiryo UI" panose="020B0604030504040204" pitchFamily="50" charset="-128"/>
              </a:rPr>
              <a:t>平均正答率（対全国比経年比較）</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正方形/長方形 31"/>
          <p:cNvSpPr/>
          <p:nvPr/>
        </p:nvSpPr>
        <p:spPr>
          <a:xfrm>
            <a:off x="5716352" y="1041866"/>
            <a:ext cx="1569660" cy="276999"/>
          </a:xfrm>
          <a:prstGeom prst="rect">
            <a:avLst/>
          </a:prstGeom>
        </p:spPr>
        <p:txBody>
          <a:bodyPr wrap="none">
            <a:spAutoFit/>
          </a:bodyPr>
          <a:lstStyle/>
          <a:p>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小学校（大阪府）</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5877219" y="6460682"/>
            <a:ext cx="1935145" cy="200055"/>
          </a:xfrm>
          <a:prstGeom prst="rect">
            <a:avLst/>
          </a:prstGeom>
          <a:noFill/>
        </p:spPr>
        <p:txBody>
          <a:bodyPr wrap="none" rtlCol="0">
            <a:spAutoFit/>
          </a:bodyPr>
          <a:lstStyle/>
          <a:p>
            <a:r>
              <a:rPr kumimoji="1" lang="ja-JP" altLang="en-US" sz="700" dirty="0">
                <a:latin typeface="+mn-ea"/>
              </a:rPr>
              <a:t>出典：文部科学省「全国学力・学習状況調査」</a:t>
            </a:r>
          </a:p>
        </p:txBody>
      </p:sp>
      <p:sp>
        <p:nvSpPr>
          <p:cNvPr id="35" name="正方形/長方形 34"/>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37</a:t>
            </a:fld>
            <a:endParaRPr lang="ja-JP" altLang="en-US" dirty="0">
              <a:solidFill>
                <a:prstClr val="black"/>
              </a:solidFill>
            </a:endParaRPr>
          </a:p>
        </p:txBody>
      </p:sp>
      <p:sp>
        <p:nvSpPr>
          <p:cNvPr id="44" name="テキスト ボックス 43"/>
          <p:cNvSpPr txBox="1"/>
          <p:nvPr/>
        </p:nvSpPr>
        <p:spPr>
          <a:xfrm>
            <a:off x="8642263" y="3393700"/>
            <a:ext cx="453970" cy="200055"/>
          </a:xfrm>
          <a:prstGeom prst="rect">
            <a:avLst/>
          </a:prstGeom>
          <a:noFill/>
        </p:spPr>
        <p:txBody>
          <a:bodyPr wrap="none" rtlCol="0">
            <a:spAutoFit/>
          </a:bodyPr>
          <a:lstStyle/>
          <a:p>
            <a:r>
              <a:rPr lang="ja-JP" altLang="en-US" sz="700" dirty="0"/>
              <a:t>（年）</a:t>
            </a:r>
            <a:endParaRPr kumimoji="1" lang="ja-JP" altLang="en-US" sz="700" dirty="0"/>
          </a:p>
        </p:txBody>
      </p:sp>
      <p:sp>
        <p:nvSpPr>
          <p:cNvPr id="45" name="テキスト ボックス 44"/>
          <p:cNvSpPr txBox="1"/>
          <p:nvPr/>
        </p:nvSpPr>
        <p:spPr>
          <a:xfrm>
            <a:off x="8673273" y="6119355"/>
            <a:ext cx="415498" cy="184666"/>
          </a:xfrm>
          <a:prstGeom prst="rect">
            <a:avLst/>
          </a:prstGeom>
          <a:noFill/>
        </p:spPr>
        <p:txBody>
          <a:bodyPr wrap="none" rtlCol="0">
            <a:spAutoFit/>
          </a:bodyPr>
          <a:lstStyle/>
          <a:p>
            <a:r>
              <a:rPr lang="ja-JP" altLang="en-US" sz="600" dirty="0"/>
              <a:t>（年）</a:t>
            </a:r>
            <a:endParaRPr kumimoji="1" lang="ja-JP" altLang="en-US" sz="800" dirty="0"/>
          </a:p>
        </p:txBody>
      </p:sp>
      <p:sp>
        <p:nvSpPr>
          <p:cNvPr id="33" name="正方形/長方形 32"/>
          <p:cNvSpPr/>
          <p:nvPr/>
        </p:nvSpPr>
        <p:spPr>
          <a:xfrm>
            <a:off x="5768041" y="3823711"/>
            <a:ext cx="1569660" cy="276999"/>
          </a:xfrm>
          <a:prstGeom prst="rect">
            <a:avLst/>
          </a:prstGeom>
        </p:spPr>
        <p:txBody>
          <a:bodyPr wrap="none">
            <a:spAutoFit/>
          </a:bodyPr>
          <a:lstStyle/>
          <a:p>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中学校（大阪府）</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57" name="グループ化 56"/>
          <p:cNvGrpSpPr/>
          <p:nvPr/>
        </p:nvGrpSpPr>
        <p:grpSpPr>
          <a:xfrm>
            <a:off x="5421818" y="1317035"/>
            <a:ext cx="3697795" cy="2493227"/>
            <a:chOff x="5421818" y="1317035"/>
            <a:chExt cx="3697795" cy="2493227"/>
          </a:xfrm>
        </p:grpSpPr>
        <p:graphicFrame>
          <p:nvGraphicFramePr>
            <p:cNvPr id="58" name="グラフ 57"/>
            <p:cNvGraphicFramePr>
              <a:graphicFrameLocks/>
            </p:cNvGraphicFramePr>
            <p:nvPr>
              <p:extLst>
                <p:ext uri="{D42A27DB-BD31-4B8C-83A1-F6EECF244321}">
                  <p14:modId xmlns:p14="http://schemas.microsoft.com/office/powerpoint/2010/main" val="299155945"/>
                </p:ext>
              </p:extLst>
            </p:nvPr>
          </p:nvGraphicFramePr>
          <p:xfrm>
            <a:off x="5421818" y="1317035"/>
            <a:ext cx="3501259" cy="2493227"/>
          </p:xfrm>
          <a:graphic>
            <a:graphicData uri="http://schemas.openxmlformats.org/drawingml/2006/chart">
              <c:chart xmlns:c="http://schemas.openxmlformats.org/drawingml/2006/chart" xmlns:r="http://schemas.openxmlformats.org/officeDocument/2006/relationships" r:id="rId3"/>
            </a:graphicData>
          </a:graphic>
        </p:graphicFrame>
        <p:grpSp>
          <p:nvGrpSpPr>
            <p:cNvPr id="59" name="グループ化 58"/>
            <p:cNvGrpSpPr/>
            <p:nvPr/>
          </p:nvGrpSpPr>
          <p:grpSpPr>
            <a:xfrm>
              <a:off x="5831398" y="1527441"/>
              <a:ext cx="3288215" cy="1533469"/>
              <a:chOff x="5789840" y="1593843"/>
              <a:chExt cx="3360451" cy="1634426"/>
            </a:xfrm>
          </p:grpSpPr>
          <p:cxnSp>
            <p:nvCxnSpPr>
              <p:cNvPr id="71" name="直線コネクタ 70"/>
              <p:cNvCxnSpPr/>
              <p:nvPr/>
            </p:nvCxnSpPr>
            <p:spPr>
              <a:xfrm flipV="1">
                <a:off x="5789840" y="1859345"/>
                <a:ext cx="3144452" cy="5313"/>
              </a:xfrm>
              <a:prstGeom prst="line">
                <a:avLst/>
              </a:prstGeom>
              <a:ln w="6350"/>
            </p:spPr>
            <p:style>
              <a:lnRef idx="1">
                <a:schemeClr val="dk1"/>
              </a:lnRef>
              <a:fillRef idx="0">
                <a:schemeClr val="dk1"/>
              </a:fillRef>
              <a:effectRef idx="0">
                <a:schemeClr val="dk1"/>
              </a:effectRef>
              <a:fontRef idx="minor">
                <a:schemeClr val="tx1"/>
              </a:fontRef>
            </p:style>
          </p:cxnSp>
          <p:sp>
            <p:nvSpPr>
              <p:cNvPr id="72" name="テキスト ボックス 71"/>
              <p:cNvSpPr txBox="1"/>
              <p:nvPr/>
            </p:nvSpPr>
            <p:spPr>
              <a:xfrm rot="10800000" flipV="1">
                <a:off x="8561201" y="2867426"/>
                <a:ext cx="501796" cy="360843"/>
              </a:xfrm>
              <a:prstGeom prst="rect">
                <a:avLst/>
              </a:prstGeom>
              <a:noFill/>
            </p:spPr>
            <p:txBody>
              <a:bodyPr wrap="square" rtlCol="0">
                <a:spAutoFit/>
              </a:bodyPr>
              <a:lstStyle/>
              <a:p>
                <a:r>
                  <a:rPr kumimoji="1" lang="ja-JP" altLang="en-US" sz="800" b="1" dirty="0"/>
                  <a:t>国語</a:t>
                </a:r>
                <a:r>
                  <a:rPr kumimoji="1" lang="en-US" altLang="ja-JP" sz="800" b="1" dirty="0"/>
                  <a:t>0.945</a:t>
                </a:r>
                <a:endParaRPr kumimoji="1" lang="ja-JP" altLang="en-US" sz="800" b="1" dirty="0"/>
              </a:p>
            </p:txBody>
          </p:sp>
          <p:sp>
            <p:nvSpPr>
              <p:cNvPr id="73" name="テキスト ボックス 72"/>
              <p:cNvSpPr txBox="1"/>
              <p:nvPr/>
            </p:nvSpPr>
            <p:spPr>
              <a:xfrm>
                <a:off x="8605617" y="1593843"/>
                <a:ext cx="544674" cy="360843"/>
              </a:xfrm>
              <a:prstGeom prst="rect">
                <a:avLst/>
              </a:prstGeom>
              <a:noFill/>
            </p:spPr>
            <p:txBody>
              <a:bodyPr wrap="square" rtlCol="0">
                <a:spAutoFit/>
              </a:bodyPr>
              <a:lstStyle/>
              <a:p>
                <a:r>
                  <a:rPr kumimoji="1" lang="ja-JP" altLang="en-US" sz="800" b="1" dirty="0"/>
                  <a:t>算数</a:t>
                </a:r>
                <a:r>
                  <a:rPr kumimoji="1" lang="en-US" altLang="ja-JP" sz="800" b="1" dirty="0"/>
                  <a:t>0.997</a:t>
                </a:r>
                <a:endParaRPr kumimoji="1" lang="ja-JP" altLang="en-US" sz="800" b="1" dirty="0"/>
              </a:p>
            </p:txBody>
          </p:sp>
        </p:grpSp>
        <p:sp>
          <p:nvSpPr>
            <p:cNvPr id="69" name="楕円 68"/>
            <p:cNvSpPr/>
            <p:nvPr/>
          </p:nvSpPr>
          <p:spPr>
            <a:xfrm>
              <a:off x="8726542" y="2662258"/>
              <a:ext cx="65322" cy="54912"/>
            </a:xfrm>
            <a:prstGeom prst="ellipse">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70" name="二等辺三角形 69"/>
            <p:cNvSpPr/>
            <p:nvPr/>
          </p:nvSpPr>
          <p:spPr>
            <a:xfrm>
              <a:off x="8726542" y="1844824"/>
              <a:ext cx="89323" cy="45719"/>
            </a:xfrm>
            <a:prstGeom prst="triangle">
              <a:avLst/>
            </a:prstGeom>
            <a:solidFill>
              <a:srgbClr val="0070C0"/>
            </a:solidFill>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grpSp>
        <p:nvGrpSpPr>
          <p:cNvPr id="74" name="グループ化 73"/>
          <p:cNvGrpSpPr/>
          <p:nvPr/>
        </p:nvGrpSpPr>
        <p:grpSpPr>
          <a:xfrm>
            <a:off x="5436096" y="4070308"/>
            <a:ext cx="3871785" cy="2419031"/>
            <a:chOff x="5436096" y="4070308"/>
            <a:chExt cx="3871785" cy="2419031"/>
          </a:xfrm>
        </p:grpSpPr>
        <p:graphicFrame>
          <p:nvGraphicFramePr>
            <p:cNvPr id="75" name="グラフ 74"/>
            <p:cNvGraphicFramePr>
              <a:graphicFrameLocks/>
            </p:cNvGraphicFramePr>
            <p:nvPr>
              <p:extLst>
                <p:ext uri="{D42A27DB-BD31-4B8C-83A1-F6EECF244321}">
                  <p14:modId xmlns:p14="http://schemas.microsoft.com/office/powerpoint/2010/main" val="2524059524"/>
                </p:ext>
              </p:extLst>
            </p:nvPr>
          </p:nvGraphicFramePr>
          <p:xfrm>
            <a:off x="5436096" y="4070308"/>
            <a:ext cx="3486981" cy="2419031"/>
          </p:xfrm>
          <a:graphic>
            <a:graphicData uri="http://schemas.openxmlformats.org/drawingml/2006/chart">
              <c:chart xmlns:c="http://schemas.openxmlformats.org/drawingml/2006/chart" xmlns:r="http://schemas.openxmlformats.org/officeDocument/2006/relationships" r:id="rId4"/>
            </a:graphicData>
          </a:graphic>
        </p:graphicFrame>
        <p:grpSp>
          <p:nvGrpSpPr>
            <p:cNvPr id="76" name="グループ化 75"/>
            <p:cNvGrpSpPr/>
            <p:nvPr/>
          </p:nvGrpSpPr>
          <p:grpSpPr>
            <a:xfrm>
              <a:off x="5831399" y="4100493"/>
              <a:ext cx="3476482" cy="1417419"/>
              <a:chOff x="5789840" y="4142434"/>
              <a:chExt cx="3463453" cy="1417419"/>
            </a:xfrm>
          </p:grpSpPr>
          <p:cxnSp>
            <p:nvCxnSpPr>
              <p:cNvPr id="77" name="直線コネクタ 76"/>
              <p:cNvCxnSpPr/>
              <p:nvPr/>
            </p:nvCxnSpPr>
            <p:spPr>
              <a:xfrm>
                <a:off x="5789840" y="4551242"/>
                <a:ext cx="3001314" cy="0"/>
              </a:xfrm>
              <a:prstGeom prst="line">
                <a:avLst/>
              </a:prstGeom>
              <a:ln w="19050"/>
            </p:spPr>
            <p:style>
              <a:lnRef idx="1">
                <a:schemeClr val="dk1"/>
              </a:lnRef>
              <a:fillRef idx="0">
                <a:schemeClr val="dk1"/>
              </a:fillRef>
              <a:effectRef idx="0">
                <a:schemeClr val="dk1"/>
              </a:effectRef>
              <a:fontRef idx="minor">
                <a:schemeClr val="tx1"/>
              </a:fontRef>
            </p:style>
          </p:cxnSp>
          <p:sp>
            <p:nvSpPr>
              <p:cNvPr id="78" name="楕円 77"/>
              <p:cNvSpPr/>
              <p:nvPr/>
            </p:nvSpPr>
            <p:spPr>
              <a:xfrm>
                <a:off x="8700863" y="5106312"/>
                <a:ext cx="99912" cy="72008"/>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cxnSp>
            <p:nvCxnSpPr>
              <p:cNvPr id="79" name="直線コネクタ 78"/>
              <p:cNvCxnSpPr/>
              <p:nvPr/>
            </p:nvCxnSpPr>
            <p:spPr>
              <a:xfrm>
                <a:off x="8652579" y="4466096"/>
                <a:ext cx="106529" cy="73752"/>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sp>
            <p:nvSpPr>
              <p:cNvPr id="80" name="テキスト ボックス 79"/>
              <p:cNvSpPr txBox="1"/>
              <p:nvPr/>
            </p:nvSpPr>
            <p:spPr>
              <a:xfrm>
                <a:off x="8678211" y="4730571"/>
                <a:ext cx="575082" cy="338554"/>
              </a:xfrm>
              <a:prstGeom prst="rect">
                <a:avLst/>
              </a:prstGeom>
              <a:noFill/>
            </p:spPr>
            <p:txBody>
              <a:bodyPr wrap="square" rtlCol="0">
                <a:spAutoFit/>
              </a:bodyPr>
              <a:lstStyle/>
              <a:p>
                <a:r>
                  <a:rPr kumimoji="1" lang="ja-JP" altLang="en-US" sz="800" b="1" dirty="0"/>
                  <a:t>数学</a:t>
                </a:r>
                <a:r>
                  <a:rPr kumimoji="1" lang="en-US" altLang="ja-JP" sz="800" b="1" dirty="0"/>
                  <a:t>0.975</a:t>
                </a:r>
                <a:endParaRPr kumimoji="1" lang="ja-JP" altLang="en-US" sz="800" b="1" dirty="0"/>
              </a:p>
            </p:txBody>
          </p:sp>
          <p:sp>
            <p:nvSpPr>
              <p:cNvPr id="81" name="テキスト ボックス 80"/>
              <p:cNvSpPr txBox="1"/>
              <p:nvPr/>
            </p:nvSpPr>
            <p:spPr>
              <a:xfrm>
                <a:off x="8534762" y="5221299"/>
                <a:ext cx="560483" cy="338554"/>
              </a:xfrm>
              <a:prstGeom prst="rect">
                <a:avLst/>
              </a:prstGeom>
              <a:noFill/>
            </p:spPr>
            <p:txBody>
              <a:bodyPr wrap="square" rtlCol="0">
                <a:spAutoFit/>
              </a:bodyPr>
              <a:lstStyle/>
              <a:p>
                <a:r>
                  <a:rPr kumimoji="1" lang="ja-JP" altLang="en-US" sz="800" b="1" dirty="0"/>
                  <a:t>国語</a:t>
                </a:r>
                <a:r>
                  <a:rPr kumimoji="1" lang="en-US" altLang="ja-JP" sz="800" b="1" dirty="0"/>
                  <a:t>0.962</a:t>
                </a:r>
                <a:endParaRPr kumimoji="1" lang="ja-JP" altLang="en-US" sz="800" b="1" dirty="0"/>
              </a:p>
            </p:txBody>
          </p:sp>
          <p:sp>
            <p:nvSpPr>
              <p:cNvPr id="82" name="二等辺三角形 81"/>
              <p:cNvSpPr/>
              <p:nvPr/>
            </p:nvSpPr>
            <p:spPr>
              <a:xfrm>
                <a:off x="8692938" y="4898283"/>
                <a:ext cx="60705" cy="45719"/>
              </a:xfrm>
              <a:prstGeom prst="triangle">
                <a:avLst/>
              </a:prstGeom>
              <a:solidFill>
                <a:srgbClr val="0070C0"/>
              </a:solidFill>
              <a:ln>
                <a:solidFill>
                  <a:srgbClr val="0070C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cxnSp>
            <p:nvCxnSpPr>
              <p:cNvPr id="83" name="直線コネクタ 82"/>
              <p:cNvCxnSpPr/>
              <p:nvPr/>
            </p:nvCxnSpPr>
            <p:spPr>
              <a:xfrm flipH="1">
                <a:off x="8667806" y="4451567"/>
                <a:ext cx="87759" cy="101540"/>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sp>
            <p:nvSpPr>
              <p:cNvPr id="84" name="テキスト ボックス 83"/>
              <p:cNvSpPr txBox="1"/>
              <p:nvPr/>
            </p:nvSpPr>
            <p:spPr>
              <a:xfrm>
                <a:off x="8509874" y="4142434"/>
                <a:ext cx="516990" cy="338554"/>
              </a:xfrm>
              <a:prstGeom prst="rect">
                <a:avLst/>
              </a:prstGeom>
              <a:noFill/>
            </p:spPr>
            <p:txBody>
              <a:bodyPr wrap="square" rtlCol="0">
                <a:spAutoFit/>
              </a:bodyPr>
              <a:lstStyle/>
              <a:p>
                <a:r>
                  <a:rPr lang="ja-JP" altLang="en-US" sz="800" b="1" dirty="0"/>
                  <a:t>英語</a:t>
                </a:r>
                <a:r>
                  <a:rPr lang="en-US" altLang="ja-JP" sz="800" b="1" dirty="0"/>
                  <a:t>1.002</a:t>
                </a:r>
                <a:endParaRPr kumimoji="1" lang="ja-JP" altLang="en-US" sz="800" b="1" dirty="0"/>
              </a:p>
            </p:txBody>
          </p:sp>
        </p:grpSp>
      </p:grpSp>
    </p:spTree>
    <p:extLst>
      <p:ext uri="{BB962C8B-B14F-4D97-AF65-F5344CB8AC3E}">
        <p14:creationId xmlns:p14="http://schemas.microsoft.com/office/powerpoint/2010/main" val="413803814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3"/>
          <a:stretch>
            <a:fillRect/>
          </a:stretch>
        </p:blipFill>
        <p:spPr>
          <a:xfrm>
            <a:off x="4011685" y="3678412"/>
            <a:ext cx="5119076" cy="2598158"/>
          </a:xfrm>
          <a:prstGeom prst="rect">
            <a:avLst/>
          </a:prstGeom>
        </p:spPr>
      </p:pic>
      <p:sp>
        <p:nvSpPr>
          <p:cNvPr id="2" name="正方形/長方形 1"/>
          <p:cNvSpPr/>
          <p:nvPr/>
        </p:nvSpPr>
        <p:spPr>
          <a:xfrm>
            <a:off x="118808" y="350532"/>
            <a:ext cx="8712968" cy="738664"/>
          </a:xfrm>
          <a:prstGeom prst="rect">
            <a:avLst/>
          </a:prstGeom>
        </p:spPr>
        <p:txBody>
          <a:bodyPr wrap="square">
            <a:spAutoFit/>
          </a:bodyPr>
          <a:lstStyle/>
          <a:p>
            <a:pPr marL="18000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（２）子どもをめぐる課題への対応</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大阪府では、少年の刑法犯検挙・補導者数や児童虐待相談対応件数も全国に比較して多い状況にあります。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また、全国平均より高い失業率など雇用環境が厳しく、年収</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300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万円未満の世帯が約４割を占めるなど、いわゆる</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 name="直線コネクタ 2"/>
          <p:cNvCxnSpPr/>
          <p:nvPr/>
        </p:nvCxnSpPr>
        <p:spPr>
          <a:xfrm>
            <a:off x="118808" y="321845"/>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3" name="正方形/長方形 12"/>
          <p:cNvSpPr/>
          <p:nvPr/>
        </p:nvSpPr>
        <p:spPr>
          <a:xfrm>
            <a:off x="246425" y="2949910"/>
            <a:ext cx="3838170" cy="1384995"/>
          </a:xfrm>
          <a:prstGeom prst="rect">
            <a:avLst/>
          </a:prstGeom>
        </p:spPr>
        <p:txBody>
          <a:bodyPr wrap="square">
            <a:spAutoFit/>
          </a:bodyPr>
          <a:lstStyle/>
          <a:p>
            <a:pPr marL="180000" indent="-457200" algn="just"/>
            <a:r>
              <a:rPr lang="ja-JP" altLang="en-US" sz="1400" dirty="0"/>
              <a:t>○　不登校やいじめ、暴力行為、中途退学などの課題に対し、子どもたちの置かれている状況に応じて適切に対応し、児童・生徒一人ひとりの自立を支える教育を充実します。</a:t>
            </a:r>
            <a:endParaRPr lang="en-US" altLang="ja-JP" sz="1400" dirty="0"/>
          </a:p>
          <a:p>
            <a:pPr marL="179388" indent="88900" algn="just"/>
            <a:r>
              <a:rPr lang="ja-JP" altLang="en-US" sz="1400" dirty="0"/>
              <a:t>また、少年非行については、関係機関が連携して適切に対応します。</a:t>
            </a:r>
            <a:endParaRPr lang="en-US" altLang="ja-JP" sz="1400" dirty="0"/>
          </a:p>
        </p:txBody>
      </p:sp>
      <p:sp>
        <p:nvSpPr>
          <p:cNvPr id="18" name="テキスト ボックス 17"/>
          <p:cNvSpPr txBox="1"/>
          <p:nvPr/>
        </p:nvSpPr>
        <p:spPr>
          <a:xfrm>
            <a:off x="4394930" y="6232381"/>
            <a:ext cx="3021460" cy="200055"/>
          </a:xfrm>
          <a:prstGeom prst="rect">
            <a:avLst/>
          </a:prstGeom>
          <a:noFill/>
        </p:spPr>
        <p:txBody>
          <a:bodyPr wrap="square" rtlCol="0">
            <a:spAutoFit/>
          </a:bodyPr>
          <a:lstStyle/>
          <a:p>
            <a:pPr marL="185738" indent="-185738"/>
            <a:r>
              <a:rPr kumimoji="1" lang="ja-JP" altLang="en-US" sz="700" dirty="0">
                <a:latin typeface="+mn-ea"/>
              </a:rPr>
              <a:t>出典：厚生労働省調べ</a:t>
            </a:r>
          </a:p>
        </p:txBody>
      </p:sp>
      <p:sp>
        <p:nvSpPr>
          <p:cNvPr id="25" name="正方形/長方形 24"/>
          <p:cNvSpPr/>
          <p:nvPr/>
        </p:nvSpPr>
        <p:spPr>
          <a:xfrm>
            <a:off x="179516" y="-47487"/>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38</a:t>
            </a:fld>
            <a:endParaRPr lang="ja-JP" altLang="en-US" dirty="0">
              <a:solidFill>
                <a:prstClr val="black"/>
              </a:solidFill>
            </a:endParaRPr>
          </a:p>
        </p:txBody>
      </p:sp>
      <p:sp>
        <p:nvSpPr>
          <p:cNvPr id="17" name="正方形/長方形 16"/>
          <p:cNvSpPr/>
          <p:nvPr/>
        </p:nvSpPr>
        <p:spPr>
          <a:xfrm>
            <a:off x="4511296" y="3587175"/>
            <a:ext cx="3182281" cy="276999"/>
          </a:xfrm>
          <a:prstGeom prst="rect">
            <a:avLst/>
          </a:prstGeom>
        </p:spPr>
        <p:txBody>
          <a:bodyPr wrap="none">
            <a:spAutoFit/>
          </a:body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t>児童虐待相談対応件数の推移（大阪府）</a:t>
            </a:r>
          </a:p>
        </p:txBody>
      </p:sp>
      <p:sp>
        <p:nvSpPr>
          <p:cNvPr id="26" name="正方形/長方形 25"/>
          <p:cNvSpPr/>
          <p:nvPr/>
        </p:nvSpPr>
        <p:spPr>
          <a:xfrm>
            <a:off x="161945" y="986498"/>
            <a:ext cx="4176464" cy="2031325"/>
          </a:xfrm>
          <a:prstGeom prst="rect">
            <a:avLst/>
          </a:prstGeom>
        </p:spPr>
        <p:txBody>
          <a:bodyPr wrap="square">
            <a:spAutoFit/>
          </a:bodyPr>
          <a:lstStyle/>
          <a:p>
            <a:pPr marL="179388" indent="-7938"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低所得の世帯割合が高い状況にあり、子どもの貧困が課題となっています。これらの状況がいわゆる「負の連鎖」として、虐待・暴力行為につながるなど、子どもの成育環境に影響を及ぼしているとの指摘があ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9388" indent="-7938"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あわせて、府内小・中学校における不登校児童生徒数（千人率）が全国平均を上回るなど、生徒指導上の課題も抱えています。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9388" indent="-7938"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行政・学校・家庭・地域が一体となった取組みが必要です。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正方形/長方形 34"/>
          <p:cNvSpPr/>
          <p:nvPr/>
        </p:nvSpPr>
        <p:spPr>
          <a:xfrm>
            <a:off x="6853460" y="1043803"/>
            <a:ext cx="2105063" cy="646331"/>
          </a:xfrm>
          <a:prstGeom prst="rect">
            <a:avLst/>
          </a:prstGeom>
        </p:spPr>
        <p:txBody>
          <a:bodyPr wrap="none">
            <a:spAutoFit/>
          </a:body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令和元年中</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の刑法犯少年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
            </a:r>
            <a:br>
              <a:rPr lang="en-US" altLang="ja-JP" sz="1200" dirty="0">
                <a:latin typeface="Meiryo UI" panose="020B0604030504040204" pitchFamily="50" charset="-128"/>
                <a:ea typeface="Meiryo UI" panose="020B0604030504040204" pitchFamily="50" charset="-128"/>
                <a:cs typeface="Meiryo UI" panose="020B0604030504040204" pitchFamily="50" charset="-128"/>
              </a:rPr>
            </a:br>
            <a:r>
              <a:rPr lang="ja-JP" altLang="en-US" sz="1200" dirty="0">
                <a:latin typeface="Meiryo UI" panose="020B0604030504040204" pitchFamily="50" charset="-128"/>
                <a:ea typeface="Meiryo UI" panose="020B0604030504040204" pitchFamily="50" charset="-128"/>
                <a:cs typeface="Meiryo UI" panose="020B0604030504040204" pitchFamily="50" charset="-128"/>
              </a:rPr>
              <a:t>　　の検挙・補導人員</a:t>
            </a:r>
          </a:p>
          <a:p>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テキスト ボックス 35"/>
          <p:cNvSpPr txBox="1"/>
          <p:nvPr/>
        </p:nvSpPr>
        <p:spPr>
          <a:xfrm>
            <a:off x="7079090" y="3372553"/>
            <a:ext cx="2079415" cy="307777"/>
          </a:xfrm>
          <a:prstGeom prst="rect">
            <a:avLst/>
          </a:prstGeom>
          <a:noFill/>
        </p:spPr>
        <p:txBody>
          <a:bodyPr wrap="none" rtlCol="0">
            <a:spAutoFit/>
          </a:bodyPr>
          <a:lstStyle/>
          <a:p>
            <a:r>
              <a:rPr kumimoji="1" lang="ja-JP" altLang="en-US" sz="700" dirty="0">
                <a:latin typeface="+mn-ea"/>
              </a:rPr>
              <a:t>出典</a:t>
            </a:r>
            <a:r>
              <a:rPr lang="ja-JP" altLang="en-US" sz="700" dirty="0">
                <a:latin typeface="+mn-ea"/>
              </a:rPr>
              <a:t>：大阪府警察</a:t>
            </a:r>
            <a:r>
              <a:rPr lang="en-US" altLang="ja-JP" sz="700" dirty="0">
                <a:latin typeface="+mn-ea"/>
              </a:rPr>
              <a:t/>
            </a:r>
            <a:br>
              <a:rPr lang="en-US" altLang="ja-JP" sz="700" dirty="0">
                <a:latin typeface="+mn-ea"/>
              </a:rPr>
            </a:br>
            <a:r>
              <a:rPr lang="ja-JP" altLang="en-US" sz="700" dirty="0">
                <a:latin typeface="+mn-ea"/>
              </a:rPr>
              <a:t>　　　　「大阪の少年非行の概要」</a:t>
            </a:r>
            <a:r>
              <a:rPr lang="ja-JP" altLang="en-US" sz="700" dirty="0" smtClean="0">
                <a:latin typeface="+mn-ea"/>
              </a:rPr>
              <a:t>（令和元年版</a:t>
            </a:r>
            <a:r>
              <a:rPr lang="ja-JP" altLang="en-US" sz="700" dirty="0">
                <a:latin typeface="+mn-ea"/>
              </a:rPr>
              <a:t>）</a:t>
            </a:r>
            <a:endParaRPr lang="en-US" altLang="ja-JP" sz="700" dirty="0">
              <a:latin typeface="+mn-ea"/>
            </a:endParaRPr>
          </a:p>
        </p:txBody>
      </p:sp>
      <p:sp>
        <p:nvSpPr>
          <p:cNvPr id="27" name="テキスト ボックス 26"/>
          <p:cNvSpPr txBox="1"/>
          <p:nvPr/>
        </p:nvSpPr>
        <p:spPr>
          <a:xfrm>
            <a:off x="4984530" y="3398492"/>
            <a:ext cx="1912703" cy="200055"/>
          </a:xfrm>
          <a:prstGeom prst="rect">
            <a:avLst/>
          </a:prstGeom>
          <a:noFill/>
        </p:spPr>
        <p:txBody>
          <a:bodyPr wrap="none" rtlCol="0">
            <a:spAutoFit/>
          </a:bodyPr>
          <a:lstStyle/>
          <a:p>
            <a:r>
              <a:rPr lang="ja-JP" altLang="en-US" sz="700" dirty="0">
                <a:solidFill>
                  <a:prstClr val="black"/>
                </a:solidFill>
                <a:latin typeface="Meiryo UI"/>
                <a:ea typeface="Meiryo UI"/>
              </a:rPr>
              <a:t>出典：総務省「平成</a:t>
            </a:r>
            <a:r>
              <a:rPr lang="en-US" altLang="ja-JP" sz="700" dirty="0">
                <a:solidFill>
                  <a:prstClr val="black"/>
                </a:solidFill>
                <a:latin typeface="Meiryo UI"/>
                <a:ea typeface="Meiryo UI"/>
              </a:rPr>
              <a:t>29</a:t>
            </a:r>
            <a:r>
              <a:rPr lang="ja-JP" altLang="en-US" sz="700" dirty="0">
                <a:solidFill>
                  <a:prstClr val="black"/>
                </a:solidFill>
                <a:latin typeface="Meiryo UI"/>
                <a:ea typeface="Meiryo UI"/>
              </a:rPr>
              <a:t>年</a:t>
            </a:r>
            <a:r>
              <a:rPr lang="zh-TW" altLang="en-US" sz="700" dirty="0">
                <a:solidFill>
                  <a:prstClr val="black"/>
                </a:solidFill>
                <a:latin typeface="Meiryo UI"/>
                <a:ea typeface="Meiryo UI"/>
              </a:rPr>
              <a:t>就業構造基本調査</a:t>
            </a:r>
            <a:r>
              <a:rPr lang="ja-JP" altLang="en-US" sz="700" dirty="0">
                <a:solidFill>
                  <a:prstClr val="black"/>
                </a:solidFill>
                <a:latin typeface="Meiryo UI"/>
                <a:ea typeface="Meiryo UI"/>
              </a:rPr>
              <a:t>」</a:t>
            </a:r>
          </a:p>
        </p:txBody>
      </p:sp>
      <p:sp>
        <p:nvSpPr>
          <p:cNvPr id="37" name="正方形/長方形 36"/>
          <p:cNvSpPr/>
          <p:nvPr/>
        </p:nvSpPr>
        <p:spPr>
          <a:xfrm>
            <a:off x="4503629" y="1063607"/>
            <a:ext cx="2393604" cy="276999"/>
          </a:xfrm>
          <a:prstGeom prst="rect">
            <a:avLst/>
          </a:prstGeom>
        </p:spPr>
        <p:txBody>
          <a:bodyPr wrap="none">
            <a:spAutoFit/>
          </a:bodyPr>
          <a:lstStyle/>
          <a:p>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年収</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300</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万円未満の世帯割合</a:t>
            </a:r>
          </a:p>
        </p:txBody>
      </p:sp>
      <p:grpSp>
        <p:nvGrpSpPr>
          <p:cNvPr id="7" name="グループ化 6">
            <a:extLst>
              <a:ext uri="{FF2B5EF4-FFF2-40B4-BE49-F238E27FC236}">
                <a16:creationId xmlns:a16="http://schemas.microsoft.com/office/drawing/2014/main" id="{21DDBA48-632E-482B-A56E-8C5F50F54E51}"/>
              </a:ext>
            </a:extLst>
          </p:cNvPr>
          <p:cNvGrpSpPr/>
          <p:nvPr/>
        </p:nvGrpSpPr>
        <p:grpSpPr>
          <a:xfrm>
            <a:off x="4604185" y="1168798"/>
            <a:ext cx="2156042" cy="2292243"/>
            <a:chOff x="4741191" y="1517495"/>
            <a:chExt cx="2156042" cy="2292243"/>
          </a:xfrm>
        </p:grpSpPr>
        <p:graphicFrame>
          <p:nvGraphicFramePr>
            <p:cNvPr id="40" name="グラフ 39"/>
            <p:cNvGraphicFramePr>
              <a:graphicFrameLocks noChangeAspect="1"/>
            </p:cNvGraphicFramePr>
            <p:nvPr>
              <p:extLst>
                <p:ext uri="{D42A27DB-BD31-4B8C-83A1-F6EECF244321}">
                  <p14:modId xmlns:p14="http://schemas.microsoft.com/office/powerpoint/2010/main" val="125424208"/>
                </p:ext>
              </p:extLst>
            </p:nvPr>
          </p:nvGraphicFramePr>
          <p:xfrm>
            <a:off x="4741191" y="1517495"/>
            <a:ext cx="2156042" cy="2292243"/>
          </p:xfrm>
          <a:graphic>
            <a:graphicData uri="http://schemas.openxmlformats.org/drawingml/2006/chart">
              <c:chart xmlns:c="http://schemas.openxmlformats.org/drawingml/2006/chart" xmlns:r="http://schemas.openxmlformats.org/officeDocument/2006/relationships" r:id="rId4"/>
            </a:graphicData>
          </a:graphic>
        </p:graphicFrame>
        <p:cxnSp>
          <p:nvCxnSpPr>
            <p:cNvPr id="41" name="直線コネクタ 40"/>
            <p:cNvCxnSpPr/>
            <p:nvPr/>
          </p:nvCxnSpPr>
          <p:spPr>
            <a:xfrm>
              <a:off x="5249473" y="2071852"/>
              <a:ext cx="1475248" cy="1554"/>
            </a:xfrm>
            <a:prstGeom prst="line">
              <a:avLst/>
            </a:prstGeom>
            <a:ln>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2" name="テキスト ボックス 41"/>
            <p:cNvSpPr txBox="1"/>
            <p:nvPr/>
          </p:nvSpPr>
          <p:spPr>
            <a:xfrm>
              <a:off x="5101386" y="1635558"/>
              <a:ext cx="641228" cy="246221"/>
            </a:xfrm>
            <a:prstGeom prst="rect">
              <a:avLst/>
            </a:prstGeom>
            <a:noFill/>
            <a:ln>
              <a:noFill/>
            </a:ln>
          </p:spPr>
          <p:txBody>
            <a:bodyPr wrap="square" rtlCol="0">
              <a:spAutoFit/>
            </a:bodyPr>
            <a:lstStyle/>
            <a:p>
              <a:r>
                <a:rPr kumimoji="1" lang="en-US" altLang="ja-JP" sz="1000" dirty="0"/>
                <a:t>38.0%</a:t>
              </a:r>
              <a:endParaRPr kumimoji="1" lang="ja-JP" altLang="en-US" sz="1000" dirty="0"/>
            </a:p>
          </p:txBody>
        </p:sp>
      </p:grpSp>
      <p:cxnSp>
        <p:nvCxnSpPr>
          <p:cNvPr id="39" name="直線矢印コネクタ 38"/>
          <p:cNvCxnSpPr/>
          <p:nvPr/>
        </p:nvCxnSpPr>
        <p:spPr>
          <a:xfrm flipH="1">
            <a:off x="5766123" y="1452500"/>
            <a:ext cx="139537" cy="180407"/>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8" name="テキスト ボックス 5"/>
          <p:cNvSpPr txBox="1"/>
          <p:nvPr/>
        </p:nvSpPr>
        <p:spPr>
          <a:xfrm>
            <a:off x="5725866" y="1169143"/>
            <a:ext cx="1333930" cy="50231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900" dirty="0">
                <a:solidFill>
                  <a:prstClr val="black"/>
                </a:solidFill>
                <a:latin typeface="Meiryo UI"/>
                <a:ea typeface="Meiryo UI"/>
              </a:rPr>
              <a:t>全国平均 </a:t>
            </a:r>
            <a:r>
              <a:rPr kumimoji="0" lang="en-US" altLang="ja-JP" sz="900" dirty="0">
                <a:solidFill>
                  <a:prstClr val="black"/>
                </a:solidFill>
                <a:latin typeface="Meiryo UI"/>
                <a:ea typeface="Meiryo UI"/>
              </a:rPr>
              <a:t>34.4</a:t>
            </a:r>
            <a:r>
              <a:rPr kumimoji="0" lang="ja-JP" altLang="en-US" sz="900" dirty="0">
                <a:solidFill>
                  <a:prstClr val="black"/>
                </a:solidFill>
                <a:latin typeface="Meiryo UI"/>
                <a:ea typeface="Meiryo UI"/>
              </a:rPr>
              <a:t>％</a:t>
            </a:r>
            <a:endParaRPr lang="ja-JP" altLang="en-US" sz="900" dirty="0">
              <a:solidFill>
                <a:prstClr val="black"/>
              </a:solidFill>
              <a:latin typeface="Meiryo UI"/>
              <a:ea typeface="Meiryo UI"/>
            </a:endParaRPr>
          </a:p>
        </p:txBody>
      </p:sp>
      <p:sp>
        <p:nvSpPr>
          <p:cNvPr id="32" name="正方形/長方形 31">
            <a:extLst>
              <a:ext uri="{FF2B5EF4-FFF2-40B4-BE49-F238E27FC236}">
                <a16:creationId xmlns:a16="http://schemas.microsoft.com/office/drawing/2014/main" id="{93874EE3-134A-4995-924F-5F86C71C2555}"/>
              </a:ext>
            </a:extLst>
          </p:cNvPr>
          <p:cNvSpPr/>
          <p:nvPr/>
        </p:nvSpPr>
        <p:spPr>
          <a:xfrm>
            <a:off x="226819" y="6370446"/>
            <a:ext cx="8496945" cy="523220"/>
          </a:xfrm>
          <a:prstGeom prst="rect">
            <a:avLst/>
          </a:prstGeom>
        </p:spPr>
        <p:txBody>
          <a:bodyPr wrap="square">
            <a:spAutoFit/>
          </a:bodyPr>
          <a:lstStyle/>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t>子どもの貧困対策については、教育、就労、生活支援など行政だけでなく、地域コミュニティや</a:t>
            </a:r>
            <a:r>
              <a:rPr lang="en-US" altLang="ja-JP" sz="1400" dirty="0"/>
              <a:t>NPO</a:t>
            </a:r>
            <a:r>
              <a:rPr lang="ja-JP" altLang="en-US" sz="1400" dirty="0"/>
              <a:t>、企業などの</a:t>
            </a:r>
            <a:endParaRPr lang="en-US" altLang="ja-JP" sz="1400" dirty="0"/>
          </a:p>
          <a:p>
            <a:pPr marL="180000" indent="-457200" algn="just"/>
            <a:r>
              <a:rPr lang="en-US" altLang="ja-JP" sz="1400" dirty="0"/>
              <a:t>   </a:t>
            </a:r>
            <a:r>
              <a:rPr lang="ja-JP" altLang="en-US" sz="1400" dirty="0"/>
              <a:t>民間も含め社会全体で総合的</a:t>
            </a:r>
            <a:r>
              <a:rPr lang="ja-JP" altLang="en-US" sz="1400" dirty="0" smtClean="0"/>
              <a:t>に取り組みます</a:t>
            </a:r>
            <a:r>
              <a:rPr lang="ja-JP" altLang="en-US" sz="1400" dirty="0"/>
              <a:t>。（</a:t>
            </a:r>
            <a:r>
              <a:rPr lang="ja-JP" altLang="en-US" sz="1400" dirty="0">
                <a:cs typeface="Meiryo UI" panose="020B0604030504040204" pitchFamily="50" charset="-128"/>
              </a:rPr>
              <a:t> ➡</a:t>
            </a:r>
            <a:r>
              <a:rPr lang="en-US" altLang="ja-JP" sz="1400" dirty="0"/>
              <a:t>Topic</a:t>
            </a:r>
            <a:r>
              <a:rPr lang="ja-JP" altLang="en-US" sz="1400" dirty="0"/>
              <a:t>⑤：子どもの貧困対策）</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正方形/長方形 32">
            <a:extLst>
              <a:ext uri="{FF2B5EF4-FFF2-40B4-BE49-F238E27FC236}">
                <a16:creationId xmlns:a16="http://schemas.microsoft.com/office/drawing/2014/main" id="{3C78223F-9D22-4D80-9AFC-3CA2BA704C02}"/>
              </a:ext>
            </a:extLst>
          </p:cNvPr>
          <p:cNvSpPr/>
          <p:nvPr/>
        </p:nvSpPr>
        <p:spPr>
          <a:xfrm>
            <a:off x="246425" y="4333756"/>
            <a:ext cx="3838170" cy="2031325"/>
          </a:xfrm>
          <a:prstGeom prst="rect">
            <a:avLst/>
          </a:prstGeom>
        </p:spPr>
        <p:txBody>
          <a:bodyPr wrap="square">
            <a:spAutoFit/>
          </a:bodyPr>
          <a:lstStyle/>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子育ての喜びを実感できるよう家庭の養育力・教育力を高めるための支援を充実する等により、児童虐待の発生予防を図ります。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特に、支援を要する家庭には、きめ細やかな支援を行います。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また、関係機関が連携することで、早期発見・早期対応を行うなど、社会全体で子どもを守るための取組みを進め、重大な児童虐待「ゼロ」をめざします。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8" name="グループ化 27">
            <a:extLst>
              <a:ext uri="{FF2B5EF4-FFF2-40B4-BE49-F238E27FC236}">
                <a16:creationId xmlns:a16="http://schemas.microsoft.com/office/drawing/2014/main" id="{00000000-0008-0000-0000-000004000000}"/>
              </a:ext>
            </a:extLst>
          </p:cNvPr>
          <p:cNvGrpSpPr/>
          <p:nvPr/>
        </p:nvGrpSpPr>
        <p:grpSpPr>
          <a:xfrm>
            <a:off x="6707973" y="1410992"/>
            <a:ext cx="2372627" cy="2141286"/>
            <a:chOff x="78554" y="-215990"/>
            <a:chExt cx="4223424" cy="2959190"/>
          </a:xfrm>
        </p:grpSpPr>
        <p:graphicFrame>
          <p:nvGraphicFramePr>
            <p:cNvPr id="30" name="グラフ 29">
              <a:extLst>
                <a:ext uri="{FF2B5EF4-FFF2-40B4-BE49-F238E27FC236}">
                  <a16:creationId xmlns:a16="http://schemas.microsoft.com/office/drawing/2014/main" id="{00000000-0008-0000-0000-000002000000}"/>
                </a:ext>
              </a:extLst>
            </p:cNvPr>
            <p:cNvGraphicFramePr/>
            <p:nvPr>
              <p:extLst>
                <p:ext uri="{D42A27DB-BD31-4B8C-83A1-F6EECF244321}">
                  <p14:modId xmlns:p14="http://schemas.microsoft.com/office/powerpoint/2010/main" val="317983304"/>
                </p:ext>
              </p:extLst>
            </p:nvPr>
          </p:nvGraphicFramePr>
          <p:xfrm>
            <a:off x="78554" y="-215990"/>
            <a:ext cx="4223424" cy="2959190"/>
          </p:xfrm>
          <a:graphic>
            <a:graphicData uri="http://schemas.openxmlformats.org/drawingml/2006/chart">
              <c:chart xmlns:c="http://schemas.openxmlformats.org/drawingml/2006/chart" xmlns:r="http://schemas.openxmlformats.org/officeDocument/2006/relationships" r:id="rId5"/>
            </a:graphicData>
          </a:graphic>
        </p:graphicFrame>
        <p:sp>
          <p:nvSpPr>
            <p:cNvPr id="31" name="テキスト ボックス 2">
              <a:extLst>
                <a:ext uri="{FF2B5EF4-FFF2-40B4-BE49-F238E27FC236}">
                  <a16:creationId xmlns:a16="http://schemas.microsoft.com/office/drawing/2014/main" id="{00000000-0008-0000-0000-000003000000}"/>
                </a:ext>
              </a:extLst>
            </p:cNvPr>
            <p:cNvSpPr txBox="1"/>
            <p:nvPr/>
          </p:nvSpPr>
          <p:spPr>
            <a:xfrm>
              <a:off x="187613" y="-182244"/>
              <a:ext cx="939921" cy="315830"/>
            </a:xfrm>
            <a:prstGeom prst="rect">
              <a:avLst/>
            </a:prstGeom>
            <a:noFill/>
            <a:ln w="9525" cmpd="sng">
              <a:noFill/>
            </a:ln>
            <a:effectLst/>
          </p:spPr>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800" b="0" i="0" u="none" strike="noStrike" kern="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rPr>
                <a:t>（人）</a:t>
              </a:r>
              <a:endParaRPr kumimoji="0" lang="en-US" altLang="ja-JP" sz="800" b="0" i="0" u="none" strike="noStrike" kern="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endParaRPr>
            </a:p>
          </p:txBody>
        </p:sp>
      </p:grpSp>
    </p:spTree>
    <p:extLst>
      <p:ext uri="{BB962C8B-B14F-4D97-AF65-F5344CB8AC3E}">
        <p14:creationId xmlns:p14="http://schemas.microsoft.com/office/powerpoint/2010/main" val="25232658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a:t>
            </a:fld>
            <a:endParaRPr lang="ja-JP" altLang="en-US" dirty="0">
              <a:solidFill>
                <a:prstClr val="black"/>
              </a:solidFill>
            </a:endParaRPr>
          </a:p>
        </p:txBody>
      </p:sp>
      <p:sp>
        <p:nvSpPr>
          <p:cNvPr id="5" name="正方形/長方形 4"/>
          <p:cNvSpPr/>
          <p:nvPr/>
        </p:nvSpPr>
        <p:spPr>
          <a:xfrm>
            <a:off x="107504" y="620688"/>
            <a:ext cx="8856984" cy="5863144"/>
          </a:xfrm>
          <a:prstGeom prst="rect">
            <a:avLst/>
          </a:prstGeom>
        </p:spPr>
        <p:txBody>
          <a:bodyPr wrap="square">
            <a:spAutoFit/>
          </a:bodyPr>
          <a:lstStyle/>
          <a:p>
            <a:pPr marL="180000" indent="-457200" algn="just">
              <a:lnSpc>
                <a:spcPts val="1800"/>
              </a:lnSpc>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１</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第</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1</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期総合戦略の振り返り</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第</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期大阪府まち・ひと・しごと総合戦略</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では、</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大阪府人口ビジョン</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で示された「人口減少・超高齢社会」においても持続的発展を実現するための３つの方向性のもと、６つの戦略の柱を位置付け、</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年度から</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年度までの</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年間を計画期間と</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して取組みを</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進めてきました。</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方向性</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Ⅰ</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若者が活躍でき、子育て安心の都市「大阪」の実現”については、人口減少傾向の抑制や、将来予想される人口構成を変えていくため、子育て世代が安心して子供を産み育てることのできる環境整備などの女性の活躍支援や、若い世代の安定した雇用支援に</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関する取組みを</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進めてきました。</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方向性</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Ⅱ</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“人口減少・超高齢社会でも持続可能な地域づくり”については、今後の人口減少・超高齢者社会に対応するため、若者・女性・高齢者・</a:t>
            </a:r>
            <a:r>
              <a:rPr lang="ja-JP" altLang="en-US" sz="1600" dirty="0" err="1">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者などすべての人が活躍できる環境づくりや、安全・安心な都市基盤の再構築など、持続可能な社会システムの構築に</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向けた取組みを</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実施しました。</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方向性</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Ⅲ</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“東西二極の一極としての社会経済構造の構築”については、大阪府を中心とした関西都市圏はわが国第二の経済圏であり、「大阪」が有する都市としての強みを活かし、経済機能・都市魅力を強化</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する取組みを</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進めてきました。</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１．基本方針</a:t>
            </a:r>
          </a:p>
        </p:txBody>
      </p:sp>
      <p:sp>
        <p:nvSpPr>
          <p:cNvPr id="10" name="テキスト ボックス 9"/>
          <p:cNvSpPr txBox="1"/>
          <p:nvPr/>
        </p:nvSpPr>
        <p:spPr>
          <a:xfrm>
            <a:off x="261366" y="2150525"/>
            <a:ext cx="2773514" cy="1343958"/>
          </a:xfrm>
          <a:prstGeom prst="rect">
            <a:avLst/>
          </a:prstGeom>
          <a:noFill/>
          <a:ln w="15875">
            <a:solidFill>
              <a:schemeClr val="accent1"/>
            </a:solidFill>
          </a:ln>
        </p:spPr>
        <p:txBody>
          <a:bodyPr wrap="square" rtlCol="0">
            <a:spAutoFit/>
          </a:bodyPr>
          <a:lstStyle/>
          <a:p>
            <a:pPr marL="180000" indent="-457200" algn="just">
              <a:lnSpc>
                <a:spcPts val="1800"/>
              </a:lnSpc>
            </a:pPr>
            <a:r>
              <a:rPr lang="en-US" altLang="ja-JP" sz="1200" b="1" u="sng" dirty="0">
                <a:latin typeface="Meiryo UI" panose="020B0604030504040204" pitchFamily="50" charset="-128"/>
                <a:ea typeface="Meiryo UI" panose="020B0604030504040204" pitchFamily="50" charset="-128"/>
                <a:cs typeface="Meiryo UI" panose="020B0604030504040204" pitchFamily="50" charset="-128"/>
              </a:rPr>
              <a:t>Ⅰ</a:t>
            </a:r>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）若者が活躍でき、</a:t>
            </a:r>
            <a:endParaRPr lang="en-US" altLang="ja-JP" sz="1200" b="1" u="sng"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子育て安心の都市「大阪」の実現</a:t>
            </a:r>
            <a:endParaRPr lang="en-US" altLang="ja-JP" sz="1200" b="1" u="sng" dirty="0">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ja-JP" altLang="en-US" sz="1200" dirty="0"/>
              <a:t>　① 若い世代の就職・結婚・出産・子育て</a:t>
            </a:r>
            <a:endParaRPr lang="en-US" altLang="ja-JP" sz="1200" dirty="0"/>
          </a:p>
          <a:p>
            <a:pPr>
              <a:lnSpc>
                <a:spcPts val="1800"/>
              </a:lnSpc>
            </a:pPr>
            <a:r>
              <a:rPr lang="ja-JP" altLang="en-US" sz="1200" dirty="0"/>
              <a:t>　　　の希望を実現する</a:t>
            </a:r>
            <a:endParaRPr lang="en-US" altLang="ja-JP" sz="1200" dirty="0"/>
          </a:p>
          <a:p>
            <a:pPr>
              <a:lnSpc>
                <a:spcPct val="150000"/>
              </a:lnSpc>
            </a:pPr>
            <a:r>
              <a:rPr lang="ja-JP" altLang="en-US" sz="1200" dirty="0"/>
              <a:t>　② 次代の「大阪」を担う人をつくる</a:t>
            </a:r>
            <a:endParaRPr lang="en-US" altLang="ja-JP" sz="1200" dirty="0"/>
          </a:p>
        </p:txBody>
      </p:sp>
      <p:sp>
        <p:nvSpPr>
          <p:cNvPr id="11" name="テキスト ボックス 10"/>
          <p:cNvSpPr txBox="1"/>
          <p:nvPr/>
        </p:nvSpPr>
        <p:spPr>
          <a:xfrm>
            <a:off x="3106528" y="2158555"/>
            <a:ext cx="2952000" cy="1342800"/>
          </a:xfrm>
          <a:prstGeom prst="rect">
            <a:avLst/>
          </a:prstGeom>
          <a:noFill/>
          <a:ln w="15875">
            <a:solidFill>
              <a:schemeClr val="accent1"/>
            </a:solidFill>
          </a:ln>
        </p:spPr>
        <p:txBody>
          <a:bodyPr wrap="square" rtlCol="0">
            <a:spAutoFit/>
          </a:bodyPr>
          <a:lstStyle/>
          <a:p>
            <a:pPr marL="180000" indent="-457200" algn="just">
              <a:lnSpc>
                <a:spcPts val="1800"/>
              </a:lnSpc>
            </a:pPr>
            <a:r>
              <a:rPr lang="en-US" altLang="ja-JP" sz="1200" b="1" u="sng" dirty="0">
                <a:latin typeface="Meiryo UI" panose="020B0604030504040204" pitchFamily="50" charset="-128"/>
                <a:ea typeface="Meiryo UI" panose="020B0604030504040204" pitchFamily="50" charset="-128"/>
                <a:cs typeface="Meiryo UI" panose="020B0604030504040204" pitchFamily="50" charset="-128"/>
              </a:rPr>
              <a:t>Ⅱ</a:t>
            </a:r>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）人口減少・超高齢社会でも</a:t>
            </a:r>
            <a:endParaRPr lang="en-US" altLang="ja-JP" sz="1200" b="1" u="sng"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持続可能な地域づくり</a:t>
            </a:r>
            <a:endParaRPr lang="en-US" altLang="ja-JP" sz="1200" b="1" u="sng" dirty="0">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t>③ 誰もが健康でいきいきと活躍できる</a:t>
            </a:r>
            <a:endParaRPr lang="en-US" altLang="ja-JP" sz="1200" dirty="0"/>
          </a:p>
          <a:p>
            <a:r>
              <a:rPr lang="en-US" altLang="ja-JP" sz="1200" dirty="0"/>
              <a:t>      </a:t>
            </a:r>
            <a:r>
              <a:rPr lang="ja-JP" altLang="en-US" sz="1200" dirty="0"/>
              <a:t>「まち」をつくる</a:t>
            </a:r>
            <a:endParaRPr lang="en-US" altLang="ja-JP" sz="1200" dirty="0"/>
          </a:p>
          <a:p>
            <a:pPr>
              <a:lnSpc>
                <a:spcPct val="150000"/>
              </a:lnSpc>
            </a:pPr>
            <a:r>
              <a:rPr lang="ja-JP" altLang="en-US" sz="1200" dirty="0"/>
              <a:t>　④ 安全・安心な地域をつくる</a:t>
            </a:r>
            <a:endParaRPr lang="en-US" altLang="ja-JP" sz="1200" dirty="0"/>
          </a:p>
        </p:txBody>
      </p:sp>
      <p:sp>
        <p:nvSpPr>
          <p:cNvPr id="12" name="テキスト ボックス 11"/>
          <p:cNvSpPr txBox="1"/>
          <p:nvPr/>
        </p:nvSpPr>
        <p:spPr>
          <a:xfrm>
            <a:off x="6139283" y="2158552"/>
            <a:ext cx="2681189" cy="1342800"/>
          </a:xfrm>
          <a:prstGeom prst="rect">
            <a:avLst/>
          </a:prstGeom>
          <a:noFill/>
          <a:ln w="15875">
            <a:solidFill>
              <a:schemeClr val="accent1"/>
            </a:solidFill>
          </a:ln>
        </p:spPr>
        <p:txBody>
          <a:bodyPr wrap="square" rtlCol="0">
            <a:spAutoFit/>
          </a:bodyPr>
          <a:lstStyle/>
          <a:p>
            <a:pPr marL="180000" indent="-457200" algn="just">
              <a:lnSpc>
                <a:spcPts val="1800"/>
              </a:lnSpc>
            </a:pPr>
            <a:r>
              <a:rPr lang="en-US" altLang="ja-JP" sz="1200" b="1" u="sng" dirty="0">
                <a:latin typeface="Meiryo UI" panose="020B0604030504040204" pitchFamily="50" charset="-128"/>
                <a:ea typeface="Meiryo UI" panose="020B0604030504040204" pitchFamily="50" charset="-128"/>
                <a:cs typeface="Meiryo UI" panose="020B0604030504040204" pitchFamily="50" charset="-128"/>
              </a:rPr>
              <a:t>Ⅲ</a:t>
            </a:r>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）東西二極の一極としての</a:t>
            </a:r>
            <a:endParaRPr lang="en-US" altLang="ja-JP" sz="1200" b="1" u="sng"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社会経済構造の構築</a:t>
            </a:r>
            <a:endParaRPr lang="en-US" altLang="ja-JP" sz="1200" b="1" u="sng" dirty="0">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pPr>
            <a:r>
              <a:rPr lang="ja-JP" altLang="en-US" sz="1200" dirty="0"/>
              <a:t>　⑤ 都市としての経済機能を強化する</a:t>
            </a:r>
            <a:endParaRPr lang="en-US" altLang="ja-JP" sz="1200" dirty="0"/>
          </a:p>
          <a:p>
            <a:pPr>
              <a:lnSpc>
                <a:spcPct val="150000"/>
              </a:lnSpc>
            </a:pPr>
            <a:r>
              <a:rPr lang="ja-JP" altLang="en-US" sz="1200" dirty="0"/>
              <a:t>　⑥ 定住魅力・都市魅力を強化する</a:t>
            </a:r>
          </a:p>
        </p:txBody>
      </p:sp>
      <p:sp>
        <p:nvSpPr>
          <p:cNvPr id="13" name="Rectangle 2"/>
          <p:cNvSpPr>
            <a:spLocks noChangeArrowheads="1"/>
          </p:cNvSpPr>
          <p:nvPr/>
        </p:nvSpPr>
        <p:spPr bwMode="auto">
          <a:xfrm>
            <a:off x="248064" y="1782696"/>
            <a:ext cx="2762135" cy="296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fontAlgn="ctr">
              <a:spcBef>
                <a:spcPct val="0"/>
              </a:spcBef>
              <a:buClr>
                <a:srgbClr val="D6ECFF"/>
              </a:buClr>
              <a:buFont typeface="Wingdings" pitchFamily="2" charset="2"/>
              <a:buNone/>
            </a:pPr>
            <a:r>
              <a:rPr lang="ja-JP" altLang="en-US" sz="14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400" b="1" u="sng" dirty="0" err="1">
                <a:solidFill>
                  <a:srgbClr val="000000"/>
                </a:solidFill>
                <a:latin typeface="Meiryo UI" panose="020B0604030504040204" pitchFamily="50" charset="-128"/>
                <a:ea typeface="Meiryo UI" panose="020B0604030504040204" pitchFamily="50" charset="-128"/>
                <a:cs typeface="Meiryo UI" panose="020B0604030504040204" pitchFamily="50" charset="-128"/>
              </a:rPr>
              <a:t>つの</a:t>
            </a:r>
            <a:r>
              <a:rPr lang="ja-JP" altLang="en-US" sz="14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方向性と</a:t>
            </a:r>
            <a:r>
              <a:rPr lang="en-US" altLang="ja-JP" sz="14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400" b="1" u="sng" dirty="0" err="1">
                <a:solidFill>
                  <a:srgbClr val="000000"/>
                </a:solidFill>
                <a:latin typeface="Meiryo UI" panose="020B0604030504040204" pitchFamily="50" charset="-128"/>
                <a:ea typeface="Meiryo UI" panose="020B0604030504040204" pitchFamily="50" charset="-128"/>
                <a:cs typeface="Meiryo UI" panose="020B0604030504040204" pitchFamily="50" charset="-128"/>
              </a:rPr>
              <a:t>つの</a:t>
            </a:r>
            <a:r>
              <a:rPr lang="ja-JP" altLang="en-US" sz="14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戦略</a:t>
            </a:r>
          </a:p>
        </p:txBody>
      </p:sp>
    </p:spTree>
    <p:extLst>
      <p:ext uri="{BB962C8B-B14F-4D97-AF65-F5344CB8AC3E}">
        <p14:creationId xmlns:p14="http://schemas.microsoft.com/office/powerpoint/2010/main" val="5168786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Rectangle 2"/>
          <p:cNvSpPr>
            <a:spLocks noChangeArrowheads="1"/>
          </p:cNvSpPr>
          <p:nvPr/>
        </p:nvSpPr>
        <p:spPr bwMode="auto">
          <a:xfrm>
            <a:off x="3"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dirty="0"/>
          </a:p>
        </p:txBody>
      </p:sp>
      <p:sp>
        <p:nvSpPr>
          <p:cNvPr id="8" name="Rectangle 4"/>
          <p:cNvSpPr>
            <a:spLocks noChangeArrowheads="1"/>
          </p:cNvSpPr>
          <p:nvPr/>
        </p:nvSpPr>
        <p:spPr bwMode="auto">
          <a:xfrm>
            <a:off x="3"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dirty="0"/>
          </a:p>
        </p:txBody>
      </p:sp>
      <p:sp>
        <p:nvSpPr>
          <p:cNvPr id="10" name="Rectangle 6"/>
          <p:cNvSpPr>
            <a:spLocks noChangeArrowheads="1"/>
          </p:cNvSpPr>
          <p:nvPr/>
        </p:nvSpPr>
        <p:spPr bwMode="auto">
          <a:xfrm>
            <a:off x="3"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dirty="0"/>
          </a:p>
        </p:txBody>
      </p:sp>
      <p:sp>
        <p:nvSpPr>
          <p:cNvPr id="12" name="Rectangle 8"/>
          <p:cNvSpPr>
            <a:spLocks noChangeArrowheads="1"/>
          </p:cNvSpPr>
          <p:nvPr/>
        </p:nvSpPr>
        <p:spPr bwMode="auto">
          <a:xfrm>
            <a:off x="3"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dirty="0"/>
          </a:p>
        </p:txBody>
      </p:sp>
      <p:sp>
        <p:nvSpPr>
          <p:cNvPr id="16" name="正方形/長方形 15"/>
          <p:cNvSpPr/>
          <p:nvPr/>
        </p:nvSpPr>
        <p:spPr>
          <a:xfrm>
            <a:off x="251520" y="1711841"/>
            <a:ext cx="2664295" cy="276999"/>
          </a:xfrm>
          <a:prstGeom prst="rect">
            <a:avLst/>
          </a:prstGeom>
        </p:spPr>
        <p:txBody>
          <a:bodyPr wrap="square">
            <a:spAutoFit/>
          </a:bodyPr>
          <a:lstStyle/>
          <a:p>
            <a:pPr marL="180000" indent="-4572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ja-JP" sz="1200" dirty="0"/>
              <a:t>暴力行為の発生件数の千人率</a:t>
            </a:r>
            <a:endParaRPr lang="en-US" altLang="ja-JP" sz="1200" dirty="0"/>
          </a:p>
        </p:txBody>
      </p:sp>
      <p:sp>
        <p:nvSpPr>
          <p:cNvPr id="17" name="正方形/長方形 16"/>
          <p:cNvSpPr/>
          <p:nvPr/>
        </p:nvSpPr>
        <p:spPr>
          <a:xfrm>
            <a:off x="291888" y="3368028"/>
            <a:ext cx="2335896" cy="276999"/>
          </a:xfrm>
          <a:prstGeom prst="rect">
            <a:avLst/>
          </a:prstGeom>
        </p:spPr>
        <p:txBody>
          <a:bodyPr wrap="none">
            <a:spAutoFit/>
          </a:body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ja-JP" sz="1200" dirty="0"/>
              <a:t>不登校児童・生徒数の千人率</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Rectangle 10"/>
          <p:cNvSpPr>
            <a:spLocks noChangeArrowheads="1"/>
          </p:cNvSpPr>
          <p:nvPr/>
        </p:nvSpPr>
        <p:spPr bwMode="auto">
          <a:xfrm>
            <a:off x="3"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dirty="0"/>
          </a:p>
        </p:txBody>
      </p:sp>
      <p:sp>
        <p:nvSpPr>
          <p:cNvPr id="22" name="Rectangle 12"/>
          <p:cNvSpPr>
            <a:spLocks noChangeArrowheads="1"/>
          </p:cNvSpPr>
          <p:nvPr/>
        </p:nvSpPr>
        <p:spPr bwMode="auto">
          <a:xfrm>
            <a:off x="3"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dirty="0"/>
          </a:p>
        </p:txBody>
      </p:sp>
      <p:sp>
        <p:nvSpPr>
          <p:cNvPr id="24" name="正方形/長方形 23"/>
          <p:cNvSpPr/>
          <p:nvPr/>
        </p:nvSpPr>
        <p:spPr>
          <a:xfrm>
            <a:off x="323528" y="5024217"/>
            <a:ext cx="1388522" cy="276999"/>
          </a:xfrm>
          <a:prstGeom prst="rect">
            <a:avLst/>
          </a:prstGeom>
        </p:spPr>
        <p:txBody>
          <a:bodyPr wrap="none">
            <a:spAutoFit/>
          </a:body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ja-JP" sz="1200" dirty="0"/>
              <a:t>いじめの解消率</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Text Box 13"/>
          <p:cNvSpPr txBox="1">
            <a:spLocks noChangeArrowheads="1"/>
          </p:cNvSpPr>
          <p:nvPr/>
        </p:nvSpPr>
        <p:spPr bwMode="auto">
          <a:xfrm>
            <a:off x="5291322" y="6358965"/>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r>
              <a:rPr kumimoji="1" lang="ja-JP" altLang="en-US"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年度</a:t>
            </a: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6" name="Text Box 13"/>
          <p:cNvSpPr txBox="1">
            <a:spLocks noChangeArrowheads="1"/>
          </p:cNvSpPr>
          <p:nvPr/>
        </p:nvSpPr>
        <p:spPr bwMode="auto">
          <a:xfrm>
            <a:off x="5371706" y="4721697"/>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r>
              <a:rPr kumimoji="1" lang="ja-JP" altLang="en-US"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年度</a:t>
            </a: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7" name="Text Box 13"/>
          <p:cNvSpPr txBox="1">
            <a:spLocks noChangeArrowheads="1"/>
          </p:cNvSpPr>
          <p:nvPr/>
        </p:nvSpPr>
        <p:spPr bwMode="auto">
          <a:xfrm>
            <a:off x="5305541" y="2988427"/>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r>
              <a:rPr kumimoji="1" lang="ja-JP" altLang="en-US"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年度</a:t>
            </a: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8" name="Text Box 13"/>
          <p:cNvSpPr txBox="1">
            <a:spLocks noChangeArrowheads="1"/>
          </p:cNvSpPr>
          <p:nvPr/>
        </p:nvSpPr>
        <p:spPr bwMode="auto">
          <a:xfrm>
            <a:off x="8672657" y="6372089"/>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r>
              <a:rPr kumimoji="1" lang="ja-JP" altLang="en-US"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年度</a:t>
            </a: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9" name="Text Box 13"/>
          <p:cNvSpPr txBox="1">
            <a:spLocks noChangeArrowheads="1"/>
          </p:cNvSpPr>
          <p:nvPr/>
        </p:nvSpPr>
        <p:spPr bwMode="auto">
          <a:xfrm>
            <a:off x="8614355" y="4741182"/>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r>
              <a:rPr kumimoji="1" lang="ja-JP" altLang="en-US"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年度</a:t>
            </a: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0" name="Text Box 13"/>
          <p:cNvSpPr txBox="1">
            <a:spLocks noChangeArrowheads="1"/>
          </p:cNvSpPr>
          <p:nvPr/>
        </p:nvSpPr>
        <p:spPr bwMode="auto">
          <a:xfrm>
            <a:off x="8597980" y="3019787"/>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r>
              <a:rPr kumimoji="1" lang="ja-JP" altLang="en-US"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年度</a:t>
            </a: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2" name="Text Box 13"/>
          <p:cNvSpPr txBox="1">
            <a:spLocks noChangeArrowheads="1"/>
          </p:cNvSpPr>
          <p:nvPr/>
        </p:nvSpPr>
        <p:spPr bwMode="auto">
          <a:xfrm>
            <a:off x="2825317" y="1603705"/>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r>
              <a:rPr lang="ja-JP" altLang="en-US" sz="600" dirty="0">
                <a:latin typeface="Century" pitchFamily="18" charset="0"/>
                <a:ea typeface="ＭＳ 明朝" pitchFamily="17" charset="-128"/>
                <a:cs typeface="ＭＳ Ｐゴシック" pitchFamily="50" charset="-128"/>
              </a:rPr>
              <a:t>件</a:t>
            </a: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3" name="Text Box 13"/>
          <p:cNvSpPr txBox="1">
            <a:spLocks noChangeArrowheads="1"/>
          </p:cNvSpPr>
          <p:nvPr/>
        </p:nvSpPr>
        <p:spPr bwMode="auto">
          <a:xfrm>
            <a:off x="5789668" y="1579627"/>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r>
              <a:rPr lang="ja-JP" altLang="en-US" sz="600" dirty="0">
                <a:latin typeface="Century" pitchFamily="18" charset="0"/>
                <a:ea typeface="ＭＳ 明朝" pitchFamily="17" charset="-128"/>
                <a:cs typeface="ＭＳ Ｐゴシック" pitchFamily="50" charset="-128"/>
              </a:rPr>
              <a:t>件</a:t>
            </a: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4" name="Text Box 13"/>
          <p:cNvSpPr txBox="1">
            <a:spLocks noChangeArrowheads="1"/>
          </p:cNvSpPr>
          <p:nvPr/>
        </p:nvSpPr>
        <p:spPr bwMode="auto">
          <a:xfrm>
            <a:off x="2817485" y="3281537"/>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r>
              <a:rPr lang="ja-JP" altLang="en-US" sz="600" dirty="0">
                <a:latin typeface="Century" pitchFamily="18" charset="0"/>
                <a:ea typeface="ＭＳ 明朝" pitchFamily="17" charset="-128"/>
                <a:cs typeface="ＭＳ Ｐゴシック" pitchFamily="50" charset="-128"/>
              </a:rPr>
              <a:t>人</a:t>
            </a: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5" name="Text Box 13"/>
          <p:cNvSpPr txBox="1">
            <a:spLocks noChangeArrowheads="1"/>
          </p:cNvSpPr>
          <p:nvPr/>
        </p:nvSpPr>
        <p:spPr bwMode="auto">
          <a:xfrm>
            <a:off x="5806043" y="3264063"/>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r>
              <a:rPr lang="ja-JP" altLang="en-US" sz="600" dirty="0">
                <a:latin typeface="Century" pitchFamily="18" charset="0"/>
                <a:ea typeface="ＭＳ 明朝" pitchFamily="17" charset="-128"/>
                <a:cs typeface="ＭＳ Ｐゴシック" pitchFamily="50" charset="-128"/>
              </a:rPr>
              <a:t>人</a:t>
            </a: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6" name="Text Box 13"/>
          <p:cNvSpPr txBox="1">
            <a:spLocks noChangeArrowheads="1"/>
          </p:cNvSpPr>
          <p:nvPr/>
        </p:nvSpPr>
        <p:spPr bwMode="auto">
          <a:xfrm>
            <a:off x="2817328" y="4911140"/>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r>
              <a:rPr lang="ja-JP" altLang="en-US" sz="600" dirty="0">
                <a:latin typeface="Century" pitchFamily="18" charset="0"/>
                <a:ea typeface="ＭＳ 明朝" pitchFamily="17" charset="-128"/>
                <a:cs typeface="ＭＳ Ｐゴシック" pitchFamily="50" charset="-128"/>
              </a:rPr>
              <a:t>％</a:t>
            </a: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7" name="Text Box 13"/>
          <p:cNvSpPr txBox="1">
            <a:spLocks noChangeArrowheads="1"/>
          </p:cNvSpPr>
          <p:nvPr/>
        </p:nvSpPr>
        <p:spPr bwMode="auto">
          <a:xfrm>
            <a:off x="5913649" y="4894997"/>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r>
              <a:rPr lang="ja-JP" altLang="en-US" sz="600" dirty="0">
                <a:latin typeface="Century" pitchFamily="18" charset="0"/>
                <a:ea typeface="ＭＳ 明朝" pitchFamily="17" charset="-128"/>
                <a:cs typeface="ＭＳ Ｐゴシック" pitchFamily="50" charset="-128"/>
              </a:rPr>
              <a:t>％</a:t>
            </a: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8" name="正方形/長方形 37"/>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39</a:t>
            </a:fld>
            <a:endParaRPr lang="ja-JP" altLang="en-US" dirty="0">
              <a:solidFill>
                <a:prstClr val="black"/>
              </a:solidFill>
            </a:endParaRPr>
          </a:p>
        </p:txBody>
      </p:sp>
      <p:sp>
        <p:nvSpPr>
          <p:cNvPr id="39" name="正方形/長方形 38"/>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45" name="正方形/長方形 44"/>
          <p:cNvSpPr/>
          <p:nvPr/>
        </p:nvSpPr>
        <p:spPr>
          <a:xfrm>
            <a:off x="2915816" y="6525932"/>
            <a:ext cx="4572000" cy="200055"/>
          </a:xfrm>
          <a:prstGeom prst="rect">
            <a:avLst/>
          </a:prstGeom>
        </p:spPr>
        <p:txBody>
          <a:bodyPr>
            <a:spAutoFit/>
          </a:bodyPr>
          <a:lstStyle/>
          <a:p>
            <a:r>
              <a:rPr lang="ja-JP" altLang="en-US" sz="700" dirty="0"/>
              <a:t>出典：</a:t>
            </a:r>
            <a:r>
              <a:rPr lang="ja-JP" altLang="ja-JP" sz="700" dirty="0"/>
              <a:t>文部科学省「児童生徒の問題行動</a:t>
            </a:r>
            <a:r>
              <a:rPr lang="ja-JP" altLang="en-US" sz="700" dirty="0"/>
              <a:t>・不登校</a:t>
            </a:r>
            <a:r>
              <a:rPr lang="ja-JP" altLang="ja-JP" sz="700" dirty="0"/>
              <a:t>等生徒指導上の諸問題に関する調査」</a:t>
            </a:r>
          </a:p>
        </p:txBody>
      </p:sp>
      <p:graphicFrame>
        <p:nvGraphicFramePr>
          <p:cNvPr id="40" name="オブジェクト 39"/>
          <p:cNvGraphicFramePr>
            <a:graphicFrameLocks noChangeAspect="1"/>
          </p:cNvGraphicFramePr>
          <p:nvPr>
            <p:extLst/>
          </p:nvPr>
        </p:nvGraphicFramePr>
        <p:xfrm>
          <a:off x="2817328" y="1609590"/>
          <a:ext cx="2790825" cy="1485900"/>
        </p:xfrm>
        <a:graphic>
          <a:graphicData uri="http://schemas.openxmlformats.org/presentationml/2006/ole">
            <mc:AlternateContent xmlns:mc="http://schemas.openxmlformats.org/markup-compatibility/2006">
              <mc:Choice xmlns:v="urn:schemas-microsoft-com:vml" Requires="v">
                <p:oleObj spid="_x0000_s17584" name="グラフ" r:id="rId3" imgW="2790967" imgH="1505112" progId="MSGraph.Chart.8">
                  <p:embed/>
                </p:oleObj>
              </mc:Choice>
              <mc:Fallback>
                <p:oleObj name="グラフ" r:id="rId3" imgW="2790967" imgH="1505112" progId="MSGraph.Chart.8">
                  <p:embed/>
                  <p:pic>
                    <p:nvPicPr>
                      <p:cNvPr id="40" name="オブジェクト 39"/>
                      <p:cNvPicPr>
                        <a:picLocks noChangeAspect="1" noChangeArrowheads="1"/>
                      </p:cNvPicPr>
                      <p:nvPr/>
                    </p:nvPicPr>
                    <p:blipFill>
                      <a:blip r:embed="rId4"/>
                      <a:srcRect/>
                      <a:stretch>
                        <a:fillRect/>
                      </a:stretch>
                    </p:blipFill>
                    <p:spPr bwMode="auto">
                      <a:xfrm>
                        <a:off x="2817328" y="1609590"/>
                        <a:ext cx="2790825"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1" name="オブジェクト 40"/>
          <p:cNvGraphicFramePr>
            <a:graphicFrameLocks noChangeAspect="1"/>
          </p:cNvGraphicFramePr>
          <p:nvPr>
            <p:extLst/>
          </p:nvPr>
        </p:nvGraphicFramePr>
        <p:xfrm>
          <a:off x="5799931" y="1614441"/>
          <a:ext cx="3019425" cy="1562100"/>
        </p:xfrm>
        <a:graphic>
          <a:graphicData uri="http://schemas.openxmlformats.org/presentationml/2006/ole">
            <mc:AlternateContent xmlns:mc="http://schemas.openxmlformats.org/markup-compatibility/2006">
              <mc:Choice xmlns:v="urn:schemas-microsoft-com:vml" Requires="v">
                <p:oleObj spid="_x0000_s17585" name="グラフ" r:id="rId5" imgW="3019419" imgH="1561966" progId="MSGraph.Chart.8">
                  <p:embed/>
                </p:oleObj>
              </mc:Choice>
              <mc:Fallback>
                <p:oleObj name="グラフ" r:id="rId5" imgW="3019419" imgH="1561966" progId="MSGraph.Chart.8">
                  <p:embed/>
                  <p:pic>
                    <p:nvPicPr>
                      <p:cNvPr id="41" name="オブジェクト 40"/>
                      <p:cNvPicPr>
                        <a:picLocks noChangeAspect="1" noChangeArrowheads="1"/>
                      </p:cNvPicPr>
                      <p:nvPr/>
                    </p:nvPicPr>
                    <p:blipFill>
                      <a:blip r:embed="rId6"/>
                      <a:srcRect/>
                      <a:stretch>
                        <a:fillRect/>
                      </a:stretch>
                    </p:blipFill>
                    <p:spPr bwMode="auto">
                      <a:xfrm>
                        <a:off x="5799931" y="1614441"/>
                        <a:ext cx="3019425"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2" name="オブジェクト 41"/>
          <p:cNvGraphicFramePr>
            <a:graphicFrameLocks noChangeAspect="1"/>
          </p:cNvGraphicFramePr>
          <p:nvPr>
            <p:extLst/>
          </p:nvPr>
        </p:nvGraphicFramePr>
        <p:xfrm>
          <a:off x="2775350" y="3256031"/>
          <a:ext cx="2876550" cy="1571625"/>
        </p:xfrm>
        <a:graphic>
          <a:graphicData uri="http://schemas.openxmlformats.org/presentationml/2006/ole">
            <mc:AlternateContent xmlns:mc="http://schemas.openxmlformats.org/markup-compatibility/2006">
              <mc:Choice xmlns:v="urn:schemas-microsoft-com:vml" Requires="v">
                <p:oleObj spid="_x0000_s17586" name="グラフ" r:id="rId7" imgW="2876448" imgH="1571441" progId="MSGraph.Chart.8">
                  <p:embed/>
                </p:oleObj>
              </mc:Choice>
              <mc:Fallback>
                <p:oleObj name="グラフ" r:id="rId7" imgW="2876448" imgH="1571441" progId="MSGraph.Chart.8">
                  <p:embed/>
                  <p:pic>
                    <p:nvPicPr>
                      <p:cNvPr id="42" name="オブジェクト 41"/>
                      <p:cNvPicPr>
                        <a:picLocks noChangeAspect="1" noChangeArrowheads="1"/>
                      </p:cNvPicPr>
                      <p:nvPr/>
                    </p:nvPicPr>
                    <p:blipFill>
                      <a:blip r:embed="rId8"/>
                      <a:srcRect/>
                      <a:stretch>
                        <a:fillRect/>
                      </a:stretch>
                    </p:blipFill>
                    <p:spPr bwMode="auto">
                      <a:xfrm>
                        <a:off x="2775350" y="3256031"/>
                        <a:ext cx="287655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3" name="オブジェクト 42"/>
          <p:cNvGraphicFramePr>
            <a:graphicFrameLocks noChangeAspect="1"/>
          </p:cNvGraphicFramePr>
          <p:nvPr>
            <p:extLst/>
          </p:nvPr>
        </p:nvGraphicFramePr>
        <p:xfrm>
          <a:off x="5871122" y="3279701"/>
          <a:ext cx="3033712" cy="1571625"/>
        </p:xfrm>
        <a:graphic>
          <a:graphicData uri="http://schemas.openxmlformats.org/presentationml/2006/ole">
            <mc:AlternateContent xmlns:mc="http://schemas.openxmlformats.org/markup-compatibility/2006">
              <mc:Choice xmlns:v="urn:schemas-microsoft-com:vml" Requires="v">
                <p:oleObj spid="_x0000_s17587" name="グラフ" r:id="rId9" imgW="3114733" imgH="1571441" progId="MSGraph.Chart.8">
                  <p:embed/>
                </p:oleObj>
              </mc:Choice>
              <mc:Fallback>
                <p:oleObj name="グラフ" r:id="rId9" imgW="3114733" imgH="1571441" progId="MSGraph.Chart.8">
                  <p:embed/>
                  <p:pic>
                    <p:nvPicPr>
                      <p:cNvPr id="43" name="オブジェクト 42"/>
                      <p:cNvPicPr>
                        <a:picLocks noChangeAspect="1" noChangeArrowheads="1"/>
                      </p:cNvPicPr>
                      <p:nvPr/>
                    </p:nvPicPr>
                    <p:blipFill>
                      <a:blip r:embed="rId10"/>
                      <a:srcRect/>
                      <a:stretch>
                        <a:fillRect/>
                      </a:stretch>
                    </p:blipFill>
                    <p:spPr bwMode="auto">
                      <a:xfrm>
                        <a:off x="5871122" y="3279701"/>
                        <a:ext cx="3033712" cy="1571625"/>
                      </a:xfrm>
                      <a:prstGeom prst="rect">
                        <a:avLst/>
                      </a:prstGeom>
                      <a:noFill/>
                      <a:ln>
                        <a:noFill/>
                      </a:ln>
                    </p:spPr>
                  </p:pic>
                </p:oleObj>
              </mc:Fallback>
            </mc:AlternateContent>
          </a:graphicData>
        </a:graphic>
      </p:graphicFrame>
      <p:graphicFrame>
        <p:nvGraphicFramePr>
          <p:cNvPr id="44" name="オブジェクト 43"/>
          <p:cNvGraphicFramePr>
            <a:graphicFrameLocks noChangeAspect="1"/>
          </p:cNvGraphicFramePr>
          <p:nvPr>
            <p:extLst/>
          </p:nvPr>
        </p:nvGraphicFramePr>
        <p:xfrm>
          <a:off x="2804931" y="4839877"/>
          <a:ext cx="2900362" cy="1609575"/>
        </p:xfrm>
        <a:graphic>
          <a:graphicData uri="http://schemas.openxmlformats.org/presentationml/2006/ole">
            <mc:AlternateContent xmlns:mc="http://schemas.openxmlformats.org/markup-compatibility/2006">
              <mc:Choice xmlns:v="urn:schemas-microsoft-com:vml" Requires="v">
                <p:oleObj spid="_x0000_s17588" name="グラフ" r:id="rId11" imgW="2876448" imgH="1571441" progId="MSGraph.Chart.8">
                  <p:embed/>
                </p:oleObj>
              </mc:Choice>
              <mc:Fallback>
                <p:oleObj name="グラフ" r:id="rId11" imgW="2876448" imgH="1571441" progId="MSGraph.Chart.8">
                  <p:embed/>
                  <p:pic>
                    <p:nvPicPr>
                      <p:cNvPr id="44" name="オブジェクト 43"/>
                      <p:cNvPicPr>
                        <a:picLocks noChangeAspect="1" noChangeArrowheads="1"/>
                      </p:cNvPicPr>
                      <p:nvPr/>
                    </p:nvPicPr>
                    <p:blipFill>
                      <a:blip r:embed="rId12"/>
                      <a:srcRect/>
                      <a:stretch>
                        <a:fillRect/>
                      </a:stretch>
                    </p:blipFill>
                    <p:spPr bwMode="auto">
                      <a:xfrm>
                        <a:off x="2804931" y="4839877"/>
                        <a:ext cx="2900362" cy="1609575"/>
                      </a:xfrm>
                      <a:prstGeom prst="rect">
                        <a:avLst/>
                      </a:prstGeom>
                      <a:noFill/>
                      <a:ln>
                        <a:noFill/>
                      </a:ln>
                    </p:spPr>
                  </p:pic>
                </p:oleObj>
              </mc:Fallback>
            </mc:AlternateContent>
          </a:graphicData>
        </a:graphic>
      </p:graphicFrame>
      <p:graphicFrame>
        <p:nvGraphicFramePr>
          <p:cNvPr id="52" name="オブジェクト 51"/>
          <p:cNvGraphicFramePr>
            <a:graphicFrameLocks noChangeAspect="1"/>
          </p:cNvGraphicFramePr>
          <p:nvPr>
            <p:extLst/>
          </p:nvPr>
        </p:nvGraphicFramePr>
        <p:xfrm>
          <a:off x="5840096" y="4823211"/>
          <a:ext cx="3133725" cy="1647825"/>
        </p:xfrm>
        <a:graphic>
          <a:graphicData uri="http://schemas.openxmlformats.org/presentationml/2006/ole">
            <mc:AlternateContent xmlns:mc="http://schemas.openxmlformats.org/markup-compatibility/2006">
              <mc:Choice xmlns:v="urn:schemas-microsoft-com:vml" Requires="v">
                <p:oleObj spid="_x0000_s17589" name="グラフ" r:id="rId13" imgW="3133645" imgH="1648005" progId="MSGraph.Chart.8">
                  <p:embed/>
                </p:oleObj>
              </mc:Choice>
              <mc:Fallback>
                <p:oleObj name="グラフ" r:id="rId13" imgW="3133645" imgH="1648005" progId="MSGraph.Chart.8">
                  <p:embed/>
                  <p:pic>
                    <p:nvPicPr>
                      <p:cNvPr id="52" name="オブジェクト 51"/>
                      <p:cNvPicPr>
                        <a:picLocks noChangeAspect="1" noChangeArrowheads="1"/>
                      </p:cNvPicPr>
                      <p:nvPr/>
                    </p:nvPicPr>
                    <p:blipFill>
                      <a:blip r:embed="rId14"/>
                      <a:srcRect/>
                      <a:stretch>
                        <a:fillRect/>
                      </a:stretch>
                    </p:blipFill>
                    <p:spPr bwMode="auto">
                      <a:xfrm>
                        <a:off x="5840096" y="4823211"/>
                        <a:ext cx="3133725"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18915406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正方形/長方形 45"/>
          <p:cNvSpPr/>
          <p:nvPr/>
        </p:nvSpPr>
        <p:spPr>
          <a:xfrm>
            <a:off x="108978" y="579166"/>
            <a:ext cx="8926051" cy="6180139"/>
          </a:xfrm>
          <a:prstGeom prst="rect">
            <a:avLst/>
          </a:prstGeom>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just"/>
            <a:r>
              <a:rPr lang="en-US" altLang="ja-JP" sz="1400" b="1" dirty="0">
                <a:solidFill>
                  <a:schemeClr val="tx1"/>
                </a:solidFill>
                <a:latin typeface="Meiryo UI" panose="020B0604030504040204" pitchFamily="50" charset="-128"/>
                <a:ea typeface="Meiryo UI" panose="020B0604030504040204" pitchFamily="50" charset="-128"/>
              </a:rPr>
              <a:t>Topic</a:t>
            </a:r>
            <a:r>
              <a:rPr lang="ja-JP" altLang="en-US" sz="1400" b="1" dirty="0">
                <a:solidFill>
                  <a:schemeClr val="tx1"/>
                </a:solidFill>
                <a:latin typeface="Meiryo UI" panose="020B0604030504040204" pitchFamily="50" charset="-128"/>
                <a:ea typeface="Meiryo UI" panose="020B0604030504040204" pitchFamily="50" charset="-128"/>
              </a:rPr>
              <a:t>⑤　子どもの貧困対策</a:t>
            </a:r>
            <a:endParaRPr lang="en-US" altLang="ja-JP" sz="1400" b="1" dirty="0">
              <a:solidFill>
                <a:schemeClr val="tx1"/>
              </a:solidFill>
              <a:latin typeface="Meiryo UI" panose="020B0604030504040204" pitchFamily="50" charset="-128"/>
              <a:ea typeface="Meiryo UI" panose="020B0604030504040204" pitchFamily="50" charset="-128"/>
            </a:endParaRPr>
          </a:p>
          <a:p>
            <a:pPr algn="just"/>
            <a:r>
              <a:rPr lang="ja-JP" altLang="en-US" sz="1400" dirty="0">
                <a:solidFill>
                  <a:schemeClr val="tx1"/>
                </a:solidFill>
                <a:latin typeface="Meiryo UI" panose="020B0604030504040204" pitchFamily="50" charset="-128"/>
                <a:ea typeface="Meiryo UI" panose="020B0604030504040204" pitchFamily="50" charset="-128"/>
              </a:rPr>
              <a:t>　</a:t>
            </a:r>
            <a:endParaRPr lang="en-US" altLang="ja-JP" sz="1400" dirty="0">
              <a:solidFill>
                <a:schemeClr val="tx1"/>
              </a:solidFill>
              <a:latin typeface="Meiryo UI" panose="020B0604030504040204" pitchFamily="50" charset="-128"/>
              <a:ea typeface="Meiryo UI" panose="020B0604030504040204" pitchFamily="50" charset="-128"/>
            </a:endParaRPr>
          </a:p>
          <a:p>
            <a:pPr algn="just"/>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5" name="正方形/長方形 4"/>
          <p:cNvSpPr/>
          <p:nvPr/>
        </p:nvSpPr>
        <p:spPr>
          <a:xfrm>
            <a:off x="636130" y="916868"/>
            <a:ext cx="7949069" cy="1233043"/>
          </a:xfrm>
          <a:prstGeom prst="rect">
            <a:avLst/>
          </a:prstGeom>
          <a:ln w="6350"/>
        </p:spPr>
        <p:style>
          <a:lnRef idx="2">
            <a:schemeClr val="accent6"/>
          </a:lnRef>
          <a:fillRef idx="1">
            <a:schemeClr val="lt1"/>
          </a:fillRef>
          <a:effectRef idx="0">
            <a:schemeClr val="accent6"/>
          </a:effectRef>
          <a:fontRef idx="minor">
            <a:schemeClr val="dk1"/>
          </a:fontRef>
        </p:style>
        <p:txBody>
          <a:bodyPr rtlCol="0" anchor="ctr"/>
          <a:lstStyle/>
          <a:p>
            <a:r>
              <a:rPr lang="ja-JP" altLang="en-US" sz="1400" dirty="0">
                <a:solidFill>
                  <a:schemeClr val="tx1"/>
                </a:solidFill>
                <a:latin typeface="Meiryo UI" panose="020B0604030504040204" pitchFamily="50" charset="-128"/>
                <a:ea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rPr>
              <a:t>全国の子どもの貧困率（</a:t>
            </a:r>
            <a:r>
              <a:rPr lang="en-US" altLang="ja-JP" sz="1200" dirty="0" smtClean="0">
                <a:solidFill>
                  <a:schemeClr val="tx1"/>
                </a:solidFill>
                <a:latin typeface="Meiryo UI" panose="020B0604030504040204" pitchFamily="50" charset="-128"/>
                <a:ea typeface="Meiryo UI" panose="020B0604030504040204" pitchFamily="50" charset="-128"/>
              </a:rPr>
              <a:t>H</a:t>
            </a:r>
            <a:r>
              <a:rPr lang="en-US" altLang="ja-JP" sz="1200" u="sng" dirty="0" smtClean="0">
                <a:solidFill>
                  <a:srgbClr val="FF0000"/>
                </a:solidFill>
                <a:latin typeface="Meiryo UI" panose="020B0604030504040204" pitchFamily="50" charset="-128"/>
                <a:ea typeface="Meiryo UI" panose="020B0604030504040204" pitchFamily="50" charset="-128"/>
              </a:rPr>
              <a:t>30</a:t>
            </a:r>
            <a:r>
              <a:rPr lang="ja-JP" altLang="en-US" sz="1200" dirty="0" smtClean="0">
                <a:solidFill>
                  <a:schemeClr val="tx1"/>
                </a:solidFill>
                <a:latin typeface="Meiryo UI" panose="020B0604030504040204" pitchFamily="50" charset="-128"/>
                <a:ea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rPr>
              <a:t>は</a:t>
            </a:r>
            <a:r>
              <a:rPr lang="en-US" altLang="ja-JP" sz="1200" dirty="0" smtClean="0">
                <a:solidFill>
                  <a:schemeClr val="tx1"/>
                </a:solidFill>
                <a:latin typeface="Meiryo UI" panose="020B0604030504040204" pitchFamily="50" charset="-128"/>
                <a:ea typeface="Meiryo UI" panose="020B0604030504040204" pitchFamily="50" charset="-128"/>
              </a:rPr>
              <a:t>13.</a:t>
            </a:r>
            <a:r>
              <a:rPr lang="en-US" altLang="ja-JP" sz="1200" u="sng" dirty="0" smtClean="0">
                <a:solidFill>
                  <a:srgbClr val="FF0000"/>
                </a:solidFill>
                <a:latin typeface="Meiryo UI" panose="020B0604030504040204" pitchFamily="50" charset="-128"/>
                <a:ea typeface="Meiryo UI" panose="020B0604030504040204" pitchFamily="50" charset="-128"/>
              </a:rPr>
              <a:t>5</a:t>
            </a:r>
            <a:r>
              <a:rPr lang="en-US" altLang="ja-JP" sz="1200" dirty="0" smtClean="0">
                <a:solidFill>
                  <a:schemeClr val="tx1"/>
                </a:solidFill>
                <a:latin typeface="Meiryo UI" panose="020B0604030504040204" pitchFamily="50" charset="-128"/>
                <a:ea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rPr>
              <a:t>となっており、大阪府においては、他の都道府県と比較して、就学援助率や</a:t>
            </a:r>
            <a:endParaRPr lang="en-US" altLang="ja-JP" sz="1200" dirty="0">
              <a:solidFill>
                <a:schemeClr val="tx1"/>
              </a:solidFill>
              <a:latin typeface="Meiryo UI" panose="020B0604030504040204" pitchFamily="50" charset="-128"/>
              <a:ea typeface="Meiryo UI" panose="020B0604030504040204" pitchFamily="50" charset="-128"/>
            </a:endParaRPr>
          </a:p>
          <a:p>
            <a:r>
              <a:rPr lang="ja-JP" altLang="en-US" sz="1200" dirty="0">
                <a:solidFill>
                  <a:schemeClr val="tx1"/>
                </a:solidFill>
                <a:latin typeface="Meiryo UI" panose="020B0604030504040204" pitchFamily="50" charset="-128"/>
                <a:ea typeface="Meiryo UI" panose="020B0604030504040204" pitchFamily="50" charset="-128"/>
              </a:rPr>
              <a:t>　生活保護率が高い状況にあります。</a:t>
            </a:r>
            <a:endParaRPr lang="en-US" altLang="ja-JP" sz="1200" dirty="0">
              <a:solidFill>
                <a:schemeClr val="tx1"/>
              </a:solidFill>
              <a:latin typeface="Meiryo UI" panose="020B0604030504040204" pitchFamily="50" charset="-128"/>
              <a:ea typeface="Meiryo UI" panose="020B0604030504040204" pitchFamily="50" charset="-128"/>
            </a:endParaRPr>
          </a:p>
          <a:p>
            <a:r>
              <a:rPr lang="ja-JP" altLang="en-US" sz="1200" dirty="0">
                <a:solidFill>
                  <a:schemeClr val="tx1"/>
                </a:solidFill>
                <a:latin typeface="Meiryo UI" panose="020B0604030504040204" pitchFamily="50" charset="-128"/>
                <a:ea typeface="Meiryo UI" panose="020B0604030504040204" pitchFamily="50" charset="-128"/>
              </a:rPr>
              <a:t>・子ども食堂等の居場所の拡がりなど、地域において子どもや保護者を支援する体制の充実は図られている一方で、</a:t>
            </a:r>
            <a:endParaRPr lang="en-US" altLang="ja-JP" sz="1200" dirty="0">
              <a:solidFill>
                <a:schemeClr val="tx1"/>
              </a:solidFill>
              <a:latin typeface="Meiryo UI" panose="020B0604030504040204" pitchFamily="50" charset="-128"/>
              <a:ea typeface="Meiryo UI" panose="020B0604030504040204" pitchFamily="50" charset="-128"/>
            </a:endParaRPr>
          </a:p>
          <a:p>
            <a:r>
              <a:rPr lang="ja-JP" altLang="en-US" sz="1200" dirty="0">
                <a:solidFill>
                  <a:schemeClr val="tx1"/>
                </a:solidFill>
                <a:latin typeface="Meiryo UI" panose="020B0604030504040204" pitchFamily="50" charset="-128"/>
                <a:ea typeface="Meiryo UI" panose="020B0604030504040204" pitchFamily="50" charset="-128"/>
              </a:rPr>
              <a:t>　支援制度を十分に活用できていない状況もあることから、困難を抱える子どもや保護者を漏れなく支援や地域の</a:t>
            </a:r>
            <a:endParaRPr lang="en-US" altLang="ja-JP" sz="1200" dirty="0">
              <a:solidFill>
                <a:schemeClr val="tx1"/>
              </a:solidFill>
              <a:latin typeface="Meiryo UI" panose="020B0604030504040204" pitchFamily="50" charset="-128"/>
              <a:ea typeface="Meiryo UI" panose="020B0604030504040204" pitchFamily="50" charset="-128"/>
            </a:endParaRPr>
          </a:p>
          <a:p>
            <a:r>
              <a:rPr lang="ja-JP" altLang="en-US" sz="1200" dirty="0">
                <a:solidFill>
                  <a:schemeClr val="tx1"/>
                </a:solidFill>
                <a:latin typeface="Meiryo UI" panose="020B0604030504040204" pitchFamily="50" charset="-128"/>
                <a:ea typeface="Meiryo UI" panose="020B0604030504040204" pitchFamily="50" charset="-128"/>
              </a:rPr>
              <a:t>　見守りにつなぐ仕組みづくりが必要となっています。</a:t>
            </a:r>
            <a:endParaRPr lang="en-US" altLang="ja-JP" sz="1200" dirty="0">
              <a:solidFill>
                <a:schemeClr val="tx1"/>
              </a:solidFill>
              <a:latin typeface="Meiryo UI" panose="020B0604030504040204" pitchFamily="50" charset="-128"/>
              <a:ea typeface="Meiryo UI" panose="020B0604030504040204" pitchFamily="50" charset="-128"/>
            </a:endParaRPr>
          </a:p>
          <a:p>
            <a:pPr algn="just"/>
            <a:r>
              <a:rPr lang="ja-JP" altLang="en-US" sz="1100" dirty="0">
                <a:solidFill>
                  <a:schemeClr val="tx1"/>
                </a:solidFill>
                <a:latin typeface="Meiryo UI" panose="020B0604030504040204" pitchFamily="50" charset="-128"/>
                <a:ea typeface="Meiryo UI" panose="020B0604030504040204" pitchFamily="50" charset="-128"/>
              </a:rPr>
              <a:t>　＜参考＞生活保護率（</a:t>
            </a:r>
            <a:r>
              <a:rPr lang="en-US" altLang="ja-JP" sz="1100" dirty="0">
                <a:solidFill>
                  <a:schemeClr val="tx1"/>
                </a:solidFill>
                <a:latin typeface="Meiryo UI" panose="020B0604030504040204" pitchFamily="50" charset="-128"/>
                <a:ea typeface="Meiryo UI" panose="020B0604030504040204" pitchFamily="50" charset="-128"/>
              </a:rPr>
              <a:t>H</a:t>
            </a:r>
            <a:r>
              <a:rPr lang="en-US" altLang="ja-JP" sz="1100" u="sng" dirty="0">
                <a:solidFill>
                  <a:srgbClr val="FF0000"/>
                </a:solidFill>
                <a:latin typeface="Meiryo UI" panose="020B0604030504040204" pitchFamily="50" charset="-128"/>
                <a:ea typeface="Meiryo UI" panose="020B0604030504040204" pitchFamily="50" charset="-128"/>
              </a:rPr>
              <a:t>30</a:t>
            </a:r>
            <a:r>
              <a:rPr lang="ja-JP" altLang="en-US" sz="1100" dirty="0">
                <a:solidFill>
                  <a:schemeClr val="tx1"/>
                </a:solidFill>
                <a:latin typeface="Meiryo UI" panose="020B0604030504040204" pitchFamily="50" charset="-128"/>
                <a:ea typeface="Meiryo UI" panose="020B0604030504040204" pitchFamily="50" charset="-128"/>
              </a:rPr>
              <a:t>）大阪府</a:t>
            </a:r>
            <a:r>
              <a:rPr lang="en-US" altLang="ja-JP" sz="1100" dirty="0">
                <a:solidFill>
                  <a:schemeClr val="tx1"/>
                </a:solidFill>
                <a:latin typeface="Meiryo UI" panose="020B0604030504040204" pitchFamily="50" charset="-128"/>
                <a:ea typeface="Meiryo UI" panose="020B0604030504040204" pitchFamily="50" charset="-128"/>
              </a:rPr>
              <a:t>32.</a:t>
            </a:r>
            <a:r>
              <a:rPr lang="en-US" altLang="ja-JP" sz="1100" u="sng" dirty="0">
                <a:solidFill>
                  <a:srgbClr val="FF0000"/>
                </a:solidFill>
                <a:latin typeface="Meiryo UI" panose="020B0604030504040204" pitchFamily="50" charset="-128"/>
                <a:ea typeface="Meiryo UI" panose="020B0604030504040204" pitchFamily="50" charset="-128"/>
              </a:rPr>
              <a:t>2</a:t>
            </a:r>
            <a:r>
              <a:rPr lang="en-US" altLang="ja-JP" sz="1100" dirty="0">
                <a:solidFill>
                  <a:schemeClr val="tx1"/>
                </a:solidFill>
                <a:latin typeface="Meiryo UI" panose="020B0604030504040204" pitchFamily="50" charset="-128"/>
                <a:ea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rPr>
              <a:t>　全国</a:t>
            </a:r>
            <a:r>
              <a:rPr lang="en-US" altLang="ja-JP" sz="1100" dirty="0">
                <a:solidFill>
                  <a:schemeClr val="tx1"/>
                </a:solidFill>
                <a:latin typeface="Meiryo UI" panose="020B0604030504040204" pitchFamily="50" charset="-128"/>
                <a:ea typeface="Meiryo UI" panose="020B0604030504040204" pitchFamily="50" charset="-128"/>
              </a:rPr>
              <a:t>16.</a:t>
            </a:r>
            <a:r>
              <a:rPr lang="en-US" altLang="ja-JP" sz="1100" u="sng" dirty="0">
                <a:solidFill>
                  <a:srgbClr val="FF0000"/>
                </a:solidFill>
                <a:latin typeface="Meiryo UI" panose="020B0604030504040204" pitchFamily="50" charset="-128"/>
                <a:ea typeface="Meiryo UI" panose="020B0604030504040204" pitchFamily="50" charset="-128"/>
              </a:rPr>
              <a:t>6</a:t>
            </a:r>
            <a:r>
              <a:rPr lang="en-US" altLang="ja-JP" sz="1100" dirty="0">
                <a:solidFill>
                  <a:schemeClr val="tx1"/>
                </a:solidFill>
                <a:latin typeface="Meiryo UI" panose="020B0604030504040204" pitchFamily="50" charset="-128"/>
                <a:ea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rPr>
              <a:t>（千人率）、就学援助率（</a:t>
            </a:r>
            <a:r>
              <a:rPr lang="en-US" altLang="ja-JP" sz="1100" dirty="0">
                <a:solidFill>
                  <a:schemeClr val="tx1"/>
                </a:solidFill>
                <a:latin typeface="Meiryo UI" panose="020B0604030504040204" pitchFamily="50" charset="-128"/>
                <a:ea typeface="Meiryo UI" panose="020B0604030504040204" pitchFamily="50" charset="-128"/>
              </a:rPr>
              <a:t>H</a:t>
            </a:r>
            <a:r>
              <a:rPr lang="en-US" altLang="ja-JP" sz="1100" u="sng" dirty="0">
                <a:solidFill>
                  <a:srgbClr val="FF0000"/>
                </a:solidFill>
                <a:latin typeface="Meiryo UI" panose="020B0604030504040204" pitchFamily="50" charset="-128"/>
                <a:ea typeface="Meiryo UI" panose="020B0604030504040204" pitchFamily="50" charset="-128"/>
              </a:rPr>
              <a:t>30</a:t>
            </a:r>
            <a:r>
              <a:rPr lang="ja-JP" altLang="en-US" sz="1100" dirty="0">
                <a:solidFill>
                  <a:schemeClr val="tx1"/>
                </a:solidFill>
                <a:latin typeface="Meiryo UI" panose="020B0604030504040204" pitchFamily="50" charset="-128"/>
                <a:ea typeface="Meiryo UI" panose="020B0604030504040204" pitchFamily="50" charset="-128"/>
              </a:rPr>
              <a:t>）大阪府</a:t>
            </a:r>
            <a:r>
              <a:rPr lang="en-US" altLang="ja-JP" sz="1100" u="sng" dirty="0">
                <a:solidFill>
                  <a:srgbClr val="FF0000"/>
                </a:solidFill>
                <a:latin typeface="Meiryo UI" panose="020B0604030504040204" pitchFamily="50" charset="-128"/>
                <a:ea typeface="Meiryo UI" panose="020B0604030504040204" pitchFamily="50" charset="-128"/>
              </a:rPr>
              <a:t>21.3</a:t>
            </a:r>
            <a:r>
              <a:rPr lang="ja-JP" altLang="en-US" sz="1100" dirty="0">
                <a:solidFill>
                  <a:schemeClr val="tx1"/>
                </a:solidFill>
                <a:latin typeface="Meiryo UI" panose="020B0604030504040204" pitchFamily="50" charset="-128"/>
                <a:ea typeface="Meiryo UI" panose="020B0604030504040204" pitchFamily="50" charset="-128"/>
              </a:rPr>
              <a:t>％　全国</a:t>
            </a:r>
            <a:r>
              <a:rPr lang="en-US" altLang="ja-JP" sz="1100" u="sng" dirty="0">
                <a:solidFill>
                  <a:srgbClr val="FF0000"/>
                </a:solidFill>
                <a:latin typeface="Meiryo UI" panose="020B0604030504040204" pitchFamily="50" charset="-128"/>
                <a:ea typeface="Meiryo UI" panose="020B0604030504040204" pitchFamily="50" charset="-128"/>
              </a:rPr>
              <a:t>14.7</a:t>
            </a:r>
            <a:r>
              <a:rPr lang="ja-JP" altLang="en-US" sz="1100" dirty="0">
                <a:solidFill>
                  <a:schemeClr val="tx1"/>
                </a:solidFill>
                <a:latin typeface="Meiryo UI" panose="020B0604030504040204" pitchFamily="50" charset="-128"/>
                <a:ea typeface="Meiryo UI" panose="020B0604030504040204" pitchFamily="50" charset="-128"/>
              </a:rPr>
              <a:t>％</a:t>
            </a:r>
            <a:endParaRPr lang="en-US" altLang="ja-JP" sz="1100" dirty="0">
              <a:solidFill>
                <a:schemeClr val="tx1"/>
              </a:solidFill>
              <a:latin typeface="Meiryo UI" panose="020B0604030504040204" pitchFamily="50" charset="-128"/>
              <a:ea typeface="Meiryo UI" panose="020B0604030504040204" pitchFamily="50" charset="-128"/>
            </a:endParaRPr>
          </a:p>
        </p:txBody>
      </p:sp>
      <p:sp>
        <p:nvSpPr>
          <p:cNvPr id="6" name="正方形/長方形 5"/>
          <p:cNvSpPr/>
          <p:nvPr/>
        </p:nvSpPr>
        <p:spPr>
          <a:xfrm>
            <a:off x="406400" y="2614589"/>
            <a:ext cx="4314348" cy="2554545"/>
          </a:xfrm>
          <a:prstGeom prst="rect">
            <a:avLst/>
          </a:prstGeom>
          <a:noFill/>
          <a:ln w="6350">
            <a:noFill/>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ja-JP" altLang="en-US" dirty="0">
                <a:solidFill>
                  <a:schemeClr val="tx1"/>
                </a:solidFill>
                <a:latin typeface="Meiryo UI" panose="020B0604030504040204" pitchFamily="50" charset="-128"/>
                <a:ea typeface="Meiryo UI" panose="020B0604030504040204" pitchFamily="50" charset="-128"/>
              </a:rPr>
              <a:t>　</a:t>
            </a:r>
            <a:r>
              <a:rPr lang="ja-JP" altLang="en-US" sz="1200" dirty="0">
                <a:solidFill>
                  <a:schemeClr val="tx1"/>
                </a:solidFill>
                <a:latin typeface="Meiryo UI" panose="020B0604030504040204" pitchFamily="50" charset="-128"/>
                <a:ea typeface="Meiryo UI" panose="020B0604030504040204" pitchFamily="50" charset="-128"/>
              </a:rPr>
              <a:t>大阪府では、平成</a:t>
            </a:r>
            <a:r>
              <a:rPr lang="en-US" altLang="ja-JP" sz="1200" dirty="0">
                <a:solidFill>
                  <a:schemeClr val="tx1"/>
                </a:solidFill>
                <a:latin typeface="Meiryo UI" panose="020B0604030504040204" pitchFamily="50" charset="-128"/>
                <a:ea typeface="Meiryo UI" panose="020B0604030504040204" pitchFamily="50" charset="-128"/>
              </a:rPr>
              <a:t>27</a:t>
            </a:r>
            <a:r>
              <a:rPr lang="ja-JP" altLang="en-US" sz="1200" dirty="0">
                <a:solidFill>
                  <a:schemeClr val="tx1"/>
                </a:solidFill>
                <a:latin typeface="Meiryo UI" panose="020B0604030504040204" pitchFamily="50" charset="-128"/>
                <a:ea typeface="Meiryo UI" panose="020B0604030504040204" pitchFamily="50" charset="-128"/>
              </a:rPr>
              <a:t>年３月に子どもの貧困対策の推進に関する法律に基づく都道府県計画を</a:t>
            </a:r>
            <a:r>
              <a:rPr lang="ja-JP" altLang="ja-JP" sz="1200" dirty="0">
                <a:solidFill>
                  <a:schemeClr val="tx1"/>
                </a:solidFill>
                <a:latin typeface="Meiryo UI" panose="020B0604030504040204" pitchFamily="50" charset="-128"/>
                <a:ea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rPr>
              <a:t>大阪府</a:t>
            </a:r>
            <a:r>
              <a:rPr lang="ja-JP" altLang="ja-JP" sz="1200" dirty="0">
                <a:solidFill>
                  <a:schemeClr val="tx1"/>
                </a:solidFill>
                <a:latin typeface="Meiryo UI" panose="020B0604030504040204" pitchFamily="50" charset="-128"/>
                <a:ea typeface="Meiryo UI" panose="020B0604030504040204" pitchFamily="50" charset="-128"/>
              </a:rPr>
              <a:t>子ども総合計画」に包含</a:t>
            </a:r>
            <a:r>
              <a:rPr lang="ja-JP" altLang="en-US" sz="1200" dirty="0">
                <a:solidFill>
                  <a:schemeClr val="tx1"/>
                </a:solidFill>
                <a:latin typeface="Meiryo UI" panose="020B0604030504040204" pitchFamily="50" charset="-128"/>
                <a:ea typeface="Meiryo UI" panose="020B0604030504040204" pitchFamily="50" charset="-128"/>
              </a:rPr>
              <a:t>して策定し、実態調査や施策の総点検など、庁内関係部局が連携した総合的な</a:t>
            </a:r>
            <a:r>
              <a:rPr lang="ja-JP" altLang="en-US" sz="1200" dirty="0" smtClean="0">
                <a:solidFill>
                  <a:schemeClr val="tx1"/>
                </a:solidFill>
                <a:latin typeface="Meiryo UI" panose="020B0604030504040204" pitchFamily="50" charset="-128"/>
                <a:ea typeface="Meiryo UI" panose="020B0604030504040204" pitchFamily="50" charset="-128"/>
              </a:rPr>
              <a:t>取組みを</a:t>
            </a:r>
            <a:r>
              <a:rPr lang="ja-JP" altLang="en-US" sz="1200" dirty="0">
                <a:solidFill>
                  <a:schemeClr val="tx1"/>
                </a:solidFill>
                <a:latin typeface="Meiryo UI" panose="020B0604030504040204" pitchFamily="50" charset="-128"/>
                <a:ea typeface="Meiryo UI" panose="020B0604030504040204" pitchFamily="50" charset="-128"/>
              </a:rPr>
              <a:t>進めてきました。</a:t>
            </a:r>
            <a:endParaRPr lang="en-US" altLang="ja-JP" sz="1200" dirty="0">
              <a:solidFill>
                <a:schemeClr val="tx1"/>
              </a:solidFill>
              <a:latin typeface="Meiryo UI" panose="020B0604030504040204" pitchFamily="50" charset="-128"/>
              <a:ea typeface="Meiryo UI" panose="020B0604030504040204" pitchFamily="50" charset="-128"/>
            </a:endParaRPr>
          </a:p>
          <a:p>
            <a:pPr algn="just"/>
            <a:r>
              <a:rPr lang="ja-JP" altLang="en-US" sz="1200" dirty="0">
                <a:solidFill>
                  <a:schemeClr val="tx1"/>
                </a:solidFill>
                <a:latin typeface="Meiryo UI" panose="020B0604030504040204" pitchFamily="50" charset="-128"/>
                <a:ea typeface="Meiryo UI" panose="020B0604030504040204" pitchFamily="50" charset="-128"/>
              </a:rPr>
              <a:t>　令和２年３月には、第二次計画を策定し、市町村とも連携しながら、すべての子どもたちが同じスタートラインに立って将来をめざすことができるよう</a:t>
            </a:r>
            <a:r>
              <a:rPr lang="ja-JP" altLang="en-US" sz="1200" dirty="0" smtClean="0">
                <a:solidFill>
                  <a:schemeClr val="tx1"/>
                </a:solidFill>
                <a:latin typeface="Meiryo UI" panose="020B0604030504040204" pitchFamily="50" charset="-128"/>
                <a:ea typeface="Meiryo UI" panose="020B0604030504040204" pitchFamily="50" charset="-128"/>
              </a:rPr>
              <a:t>に取り組みます</a:t>
            </a:r>
            <a:r>
              <a:rPr lang="ja-JP" altLang="en-US" sz="1200" dirty="0">
                <a:solidFill>
                  <a:schemeClr val="tx1"/>
                </a:solidFill>
                <a:latin typeface="Meiryo UI" panose="020B0604030504040204" pitchFamily="50" charset="-128"/>
                <a:ea typeface="Meiryo UI" panose="020B0604030504040204" pitchFamily="50" charset="-128"/>
              </a:rPr>
              <a:t>。</a:t>
            </a:r>
            <a:endParaRPr lang="en-US" altLang="ja-JP" sz="1200" dirty="0">
              <a:solidFill>
                <a:schemeClr val="tx1"/>
              </a:solidFill>
              <a:latin typeface="Meiryo UI" panose="020B0604030504040204" pitchFamily="50" charset="-128"/>
              <a:ea typeface="Meiryo UI" panose="020B0604030504040204" pitchFamily="50" charset="-128"/>
            </a:endParaRPr>
          </a:p>
          <a:p>
            <a:pPr algn="just"/>
            <a:endParaRPr lang="en-US" altLang="ja-JP" sz="1000" dirty="0">
              <a:solidFill>
                <a:schemeClr val="tx1"/>
              </a:solidFill>
              <a:latin typeface="Meiryo UI" panose="020B0604030504040204" pitchFamily="50" charset="-128"/>
              <a:ea typeface="Meiryo UI" panose="020B0604030504040204" pitchFamily="50" charset="-128"/>
            </a:endParaRPr>
          </a:p>
          <a:p>
            <a:pPr algn="just"/>
            <a:r>
              <a:rPr lang="ja-JP" altLang="en-US" sz="1200" dirty="0">
                <a:solidFill>
                  <a:schemeClr val="tx1"/>
                </a:solidFill>
                <a:latin typeface="Meiryo UI" panose="020B0604030504040204" pitchFamily="50" charset="-128"/>
                <a:ea typeface="Meiryo UI" panose="020B0604030504040204" pitchFamily="50" charset="-128"/>
              </a:rPr>
              <a:t>（第二次計画の主な内容）</a:t>
            </a:r>
            <a:endParaRPr lang="en-US" altLang="ja-JP" sz="1200" dirty="0">
              <a:solidFill>
                <a:schemeClr val="tx1"/>
              </a:solidFill>
              <a:latin typeface="Meiryo UI" panose="020B0604030504040204" pitchFamily="50" charset="-128"/>
              <a:ea typeface="Meiryo UI" panose="020B0604030504040204" pitchFamily="50" charset="-128"/>
            </a:endParaRPr>
          </a:p>
          <a:p>
            <a:pPr algn="just"/>
            <a:r>
              <a:rPr lang="ja-JP" altLang="en-US" sz="1200" dirty="0">
                <a:solidFill>
                  <a:schemeClr val="tx1"/>
                </a:solidFill>
                <a:latin typeface="Meiryo UI" panose="020B0604030504040204" pitchFamily="50" charset="-128"/>
                <a:ea typeface="Meiryo UI" panose="020B0604030504040204" pitchFamily="50" charset="-128"/>
              </a:rPr>
              <a:t>　➣学校をプラットフォームとした地域や福祉との連携</a:t>
            </a:r>
            <a:r>
              <a:rPr lang="ja-JP" altLang="en-US" sz="1200" u="sng" dirty="0">
                <a:solidFill>
                  <a:srgbClr val="FF0000"/>
                </a:solidFill>
                <a:latin typeface="Meiryo UI" panose="020B0604030504040204" pitchFamily="50" charset="-128"/>
                <a:ea typeface="Meiryo UI" panose="020B0604030504040204" pitchFamily="50" charset="-128"/>
              </a:rPr>
              <a:t>による支援に</a:t>
            </a:r>
            <a:endParaRPr lang="en-US" altLang="ja-JP" sz="1200" u="sng" dirty="0">
              <a:solidFill>
                <a:srgbClr val="FF0000"/>
              </a:solidFill>
              <a:latin typeface="Meiryo UI" panose="020B0604030504040204" pitchFamily="50" charset="-128"/>
              <a:ea typeface="Meiryo UI" panose="020B0604030504040204" pitchFamily="50" charset="-128"/>
            </a:endParaRPr>
          </a:p>
          <a:p>
            <a:pPr algn="just"/>
            <a:r>
              <a:rPr lang="ja-JP" altLang="en-US" sz="1200" dirty="0">
                <a:solidFill>
                  <a:srgbClr val="FF0000"/>
                </a:solidFill>
                <a:latin typeface="Meiryo UI" panose="020B0604030504040204" pitchFamily="50" charset="-128"/>
                <a:ea typeface="Meiryo UI" panose="020B0604030504040204" pitchFamily="50" charset="-128"/>
              </a:rPr>
              <a:t>　　　</a:t>
            </a:r>
            <a:r>
              <a:rPr lang="ja-JP" altLang="en-US" sz="1200" u="sng" dirty="0">
                <a:solidFill>
                  <a:srgbClr val="FF0000"/>
                </a:solidFill>
                <a:latin typeface="Meiryo UI" panose="020B0604030504040204" pitchFamily="50" charset="-128"/>
                <a:ea typeface="Meiryo UI" panose="020B0604030504040204" pitchFamily="50" charset="-128"/>
              </a:rPr>
              <a:t>つなぐ</a:t>
            </a:r>
            <a:r>
              <a:rPr lang="ja-JP" altLang="en-US" sz="1200" u="sng" dirty="0" smtClean="0">
                <a:solidFill>
                  <a:srgbClr val="FF0000"/>
                </a:solidFill>
                <a:latin typeface="Meiryo UI" panose="020B0604030504040204" pitchFamily="50" charset="-128"/>
                <a:ea typeface="Meiryo UI" panose="020B0604030504040204" pitchFamily="50" charset="-128"/>
              </a:rPr>
              <a:t>取組みの</a:t>
            </a:r>
            <a:r>
              <a:rPr lang="ja-JP" altLang="en-US" sz="1200" u="sng" dirty="0">
                <a:solidFill>
                  <a:srgbClr val="FF0000"/>
                </a:solidFill>
                <a:latin typeface="Meiryo UI" panose="020B0604030504040204" pitchFamily="50" charset="-128"/>
                <a:ea typeface="Meiryo UI" panose="020B0604030504040204" pitchFamily="50" charset="-128"/>
              </a:rPr>
              <a:t>推進</a:t>
            </a:r>
            <a:endParaRPr lang="en-US" altLang="ja-JP" sz="1200" u="sng" dirty="0">
              <a:solidFill>
                <a:srgbClr val="FF0000"/>
              </a:solidFill>
              <a:latin typeface="Meiryo UI" panose="020B0604030504040204" pitchFamily="50" charset="-128"/>
              <a:ea typeface="Meiryo UI" panose="020B0604030504040204" pitchFamily="50" charset="-128"/>
            </a:endParaRPr>
          </a:p>
          <a:p>
            <a:pPr algn="just"/>
            <a:r>
              <a:rPr lang="ja-JP" altLang="en-US" sz="1200" dirty="0">
                <a:solidFill>
                  <a:schemeClr val="tx1"/>
                </a:solidFill>
                <a:latin typeface="Meiryo UI" panose="020B0604030504040204" pitchFamily="50" charset="-128"/>
                <a:ea typeface="Meiryo UI" panose="020B0604030504040204" pitchFamily="50" charset="-128"/>
              </a:rPr>
              <a:t>　➣子どもの居場所づくりへの</a:t>
            </a:r>
            <a:r>
              <a:rPr lang="ja-JP" altLang="en-US" sz="1200" dirty="0" smtClean="0">
                <a:solidFill>
                  <a:schemeClr val="tx1"/>
                </a:solidFill>
                <a:latin typeface="Meiryo UI" panose="020B0604030504040204" pitchFamily="50" charset="-128"/>
                <a:ea typeface="Meiryo UI" panose="020B0604030504040204" pitchFamily="50" charset="-128"/>
              </a:rPr>
              <a:t>支援</a:t>
            </a:r>
            <a:endParaRPr lang="en-US" altLang="ja-JP" sz="1200" dirty="0">
              <a:solidFill>
                <a:schemeClr val="tx1"/>
              </a:solidFill>
              <a:latin typeface="Meiryo UI" panose="020B0604030504040204" pitchFamily="50" charset="-128"/>
              <a:ea typeface="Meiryo UI" panose="020B0604030504040204" pitchFamily="50" charset="-128"/>
            </a:endParaRPr>
          </a:p>
          <a:p>
            <a:pPr algn="just"/>
            <a:r>
              <a:rPr lang="ja-JP" altLang="en-US" sz="1200" dirty="0">
                <a:solidFill>
                  <a:schemeClr val="tx1"/>
                </a:solidFill>
                <a:latin typeface="Meiryo UI" panose="020B0604030504040204" pitchFamily="50" charset="-128"/>
                <a:ea typeface="Meiryo UI" panose="020B0604030504040204" pitchFamily="50" charset="-128"/>
              </a:rPr>
              <a:t>　➣公民連携などによる社会全体で</a:t>
            </a:r>
            <a:r>
              <a:rPr lang="ja-JP" altLang="en-US" sz="1200" dirty="0" smtClean="0">
                <a:solidFill>
                  <a:schemeClr val="tx1"/>
                </a:solidFill>
                <a:latin typeface="Meiryo UI" panose="020B0604030504040204" pitchFamily="50" charset="-128"/>
                <a:ea typeface="Meiryo UI" panose="020B0604030504040204" pitchFamily="50" charset="-128"/>
              </a:rPr>
              <a:t>の取組みの</a:t>
            </a:r>
            <a:r>
              <a:rPr lang="ja-JP" altLang="en-US" sz="1200" dirty="0">
                <a:solidFill>
                  <a:schemeClr val="tx1"/>
                </a:solidFill>
                <a:latin typeface="Meiryo UI" panose="020B0604030504040204" pitchFamily="50" charset="-128"/>
                <a:ea typeface="Meiryo UI" panose="020B0604030504040204" pitchFamily="50" charset="-128"/>
              </a:rPr>
              <a:t>推進</a:t>
            </a:r>
            <a:endParaRPr lang="en-US" altLang="ja-JP" sz="1200" dirty="0">
              <a:solidFill>
                <a:schemeClr val="tx1"/>
              </a:solidFill>
              <a:latin typeface="Meiryo UI" panose="020B0604030504040204" pitchFamily="50" charset="-128"/>
              <a:ea typeface="Meiryo UI" panose="020B0604030504040204" pitchFamily="50" charset="-128"/>
            </a:endParaRPr>
          </a:p>
        </p:txBody>
      </p:sp>
      <p:sp>
        <p:nvSpPr>
          <p:cNvPr id="7" name="正方形/長方形 6"/>
          <p:cNvSpPr/>
          <p:nvPr/>
        </p:nvSpPr>
        <p:spPr>
          <a:xfrm>
            <a:off x="321763" y="916868"/>
            <a:ext cx="314367" cy="124589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400" b="1" dirty="0">
                <a:solidFill>
                  <a:schemeClr val="tx1"/>
                </a:solidFill>
                <a:latin typeface="Meiryo UI" panose="020B0604030504040204" pitchFamily="50" charset="-128"/>
                <a:ea typeface="Meiryo UI" panose="020B0604030504040204" pitchFamily="50" charset="-128"/>
              </a:rPr>
              <a:t>現状</a:t>
            </a:r>
          </a:p>
        </p:txBody>
      </p:sp>
      <p:sp>
        <p:nvSpPr>
          <p:cNvPr id="23" name="角丸四角形 22"/>
          <p:cNvSpPr/>
          <p:nvPr/>
        </p:nvSpPr>
        <p:spPr>
          <a:xfrm>
            <a:off x="321763" y="2347934"/>
            <a:ext cx="1581603" cy="29802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400" b="1" dirty="0">
                <a:solidFill>
                  <a:schemeClr val="tx1"/>
                </a:solidFill>
                <a:latin typeface="Meiryo UI" panose="020B0604030504040204" pitchFamily="50" charset="-128"/>
                <a:ea typeface="Meiryo UI" panose="020B0604030504040204" pitchFamily="50" charset="-128"/>
              </a:rPr>
              <a:t>大阪府の方向性</a:t>
            </a:r>
          </a:p>
        </p:txBody>
      </p:sp>
      <p:sp>
        <p:nvSpPr>
          <p:cNvPr id="22" name="正方形/長方形 21"/>
          <p:cNvSpPr/>
          <p:nvPr/>
        </p:nvSpPr>
        <p:spPr>
          <a:xfrm>
            <a:off x="179512" y="118263"/>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cxnSp>
        <p:nvCxnSpPr>
          <p:cNvPr id="25" name="直線コネクタ 24"/>
          <p:cNvCxnSpPr/>
          <p:nvPr/>
        </p:nvCxnSpPr>
        <p:spPr>
          <a:xfrm>
            <a:off x="179516" y="472247"/>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6" name="テキスト ボックス 25"/>
          <p:cNvSpPr txBox="1"/>
          <p:nvPr/>
        </p:nvSpPr>
        <p:spPr>
          <a:xfrm>
            <a:off x="3628301" y="2121211"/>
            <a:ext cx="5155654" cy="200055"/>
          </a:xfrm>
          <a:prstGeom prst="rect">
            <a:avLst/>
          </a:prstGeom>
          <a:noFill/>
          <a:ln>
            <a:noFill/>
            <a:prstDash val="dash"/>
          </a:ln>
        </p:spPr>
        <p:txBody>
          <a:bodyPr wrap="square" rtlCol="0">
            <a:spAutoFit/>
          </a:bodyPr>
          <a:lstStyle/>
          <a:p>
            <a:pPr marL="684000" indent="-864000"/>
            <a:r>
              <a:rPr lang="ja-JP" altLang="en-US" sz="700" dirty="0">
                <a:latin typeface="Meiryo UI" panose="020B0604030504040204" pitchFamily="50" charset="-128"/>
                <a:ea typeface="Meiryo UI" panose="020B0604030504040204" pitchFamily="50" charset="-128"/>
              </a:rPr>
              <a:t>出典（掲載順）：厚生労働省「国民生活基礎調査の概況」</a:t>
            </a:r>
            <a:r>
              <a:rPr lang="en-US" altLang="ja-JP" sz="700" dirty="0">
                <a:latin typeface="Meiryo UI" panose="020B0604030504040204" pitchFamily="50" charset="-128"/>
                <a:ea typeface="Meiryo UI" panose="020B0604030504040204" pitchFamily="50" charset="-128"/>
              </a:rPr>
              <a:t>/</a:t>
            </a:r>
            <a:r>
              <a:rPr lang="ja-JP" altLang="en-US" sz="700" dirty="0">
                <a:latin typeface="Meiryo UI" panose="020B0604030504040204" pitchFamily="50" charset="-128"/>
                <a:ea typeface="Meiryo UI" panose="020B0604030504040204" pitchFamily="50" charset="-128"/>
              </a:rPr>
              <a:t>大阪府</a:t>
            </a:r>
            <a:r>
              <a:rPr lang="zh-TW" altLang="en-US" sz="700" dirty="0">
                <a:latin typeface="Meiryo UI" panose="020B0604030504040204" pitchFamily="50" charset="-128"/>
                <a:ea typeface="Meiryo UI" panose="020B0604030504040204" pitchFamily="50" charset="-128"/>
              </a:rPr>
              <a:t>「</a:t>
            </a:r>
            <a:r>
              <a:rPr lang="ja-JP" altLang="en-US" sz="700" dirty="0">
                <a:latin typeface="Meiryo UI" panose="020B0604030504040204" pitchFamily="50" charset="-128"/>
                <a:ea typeface="Meiryo UI" panose="020B0604030504040204" pitchFamily="50" charset="-128"/>
              </a:rPr>
              <a:t>大阪府の生活保護</a:t>
            </a:r>
            <a:r>
              <a:rPr lang="zh-TW" altLang="en-US" sz="700" dirty="0">
                <a:latin typeface="Meiryo UI" panose="020B0604030504040204" pitchFamily="50" charset="-128"/>
                <a:ea typeface="Meiryo UI" panose="020B0604030504040204" pitchFamily="50" charset="-128"/>
              </a:rPr>
              <a:t>」</a:t>
            </a:r>
            <a:r>
              <a:rPr lang="en-US" altLang="zh-TW" sz="700" dirty="0">
                <a:latin typeface="Meiryo UI" panose="020B0604030504040204" pitchFamily="50" charset="-128"/>
                <a:ea typeface="Meiryo UI" panose="020B0604030504040204" pitchFamily="50" charset="-128"/>
              </a:rPr>
              <a:t>/</a:t>
            </a:r>
            <a:r>
              <a:rPr lang="ja-JP" altLang="en-US" sz="700" dirty="0">
                <a:latin typeface="Meiryo UI" panose="020B0604030504040204" pitchFamily="50" charset="-128"/>
                <a:ea typeface="Meiryo UI" panose="020B0604030504040204" pitchFamily="50" charset="-128"/>
              </a:rPr>
              <a:t>文部科学省</a:t>
            </a:r>
            <a:r>
              <a:rPr lang="zh-CN" altLang="en-US" sz="700" dirty="0">
                <a:latin typeface="Meiryo UI" panose="020B0604030504040204" pitchFamily="50" charset="-128"/>
                <a:ea typeface="Meiryo UI" panose="020B0604030504040204" pitchFamily="50" charset="-128"/>
              </a:rPr>
              <a:t>「</a:t>
            </a:r>
            <a:r>
              <a:rPr lang="ja-JP" altLang="en-US" sz="700" dirty="0">
                <a:latin typeface="Meiryo UI" panose="020B0604030504040204" pitchFamily="50" charset="-128"/>
                <a:ea typeface="Meiryo UI" panose="020B0604030504040204" pitchFamily="50" charset="-128"/>
              </a:rPr>
              <a:t>就学援助実施状況等調査</a:t>
            </a:r>
            <a:r>
              <a:rPr lang="zh-CN" altLang="en-US" sz="700" dirty="0">
                <a:latin typeface="Meiryo UI" panose="020B0604030504040204" pitchFamily="50" charset="-128"/>
                <a:ea typeface="Meiryo UI" panose="020B0604030504040204" pitchFamily="50" charset="-128"/>
              </a:rPr>
              <a:t>」</a:t>
            </a:r>
            <a:endParaRPr lang="en-US" altLang="ja-JP" sz="700" dirty="0">
              <a:latin typeface="Meiryo UI" panose="020B0604030504040204" pitchFamily="50" charset="-128"/>
              <a:ea typeface="Meiryo UI" panose="020B0604030504040204" pitchFamily="50" charset="-128"/>
            </a:endParaRPr>
          </a:p>
        </p:txBody>
      </p:sp>
      <p:sp>
        <p:nvSpPr>
          <p:cNvPr id="30" name="正方形/長方形 29"/>
          <p:cNvSpPr/>
          <p:nvPr/>
        </p:nvSpPr>
        <p:spPr>
          <a:xfrm>
            <a:off x="520700" y="5485827"/>
            <a:ext cx="8064499" cy="1292662"/>
          </a:xfrm>
          <a:prstGeom prst="rect">
            <a:avLst/>
          </a:prstGeom>
          <a:noFill/>
          <a:ln w="6350">
            <a:noFill/>
          </a:ln>
        </p:spPr>
        <p:style>
          <a:lnRef idx="2">
            <a:schemeClr val="accent6"/>
          </a:lnRef>
          <a:fillRef idx="1">
            <a:schemeClr val="lt1"/>
          </a:fillRef>
          <a:effectRef idx="0">
            <a:schemeClr val="accent6"/>
          </a:effectRef>
          <a:fontRef idx="minor">
            <a:schemeClr val="dk1"/>
          </a:fontRef>
        </p:style>
        <p:txBody>
          <a:bodyPr wrap="square">
            <a:spAutoFit/>
          </a:bodyPr>
          <a:lstStyle/>
          <a:p>
            <a:pPr marL="108000" indent="-457200" algn="just"/>
            <a:r>
              <a:rPr lang="ja-JP" altLang="en-US" sz="1200" dirty="0">
                <a:solidFill>
                  <a:schemeClr val="tx1"/>
                </a:solidFill>
                <a:latin typeface="Meiryo UI" panose="020B0604030504040204" pitchFamily="50" charset="-128"/>
                <a:ea typeface="Meiryo UI" panose="020B0604030504040204" pitchFamily="50" charset="-128"/>
              </a:rPr>
              <a:t>　</a:t>
            </a:r>
            <a:r>
              <a:rPr lang="ja-JP" altLang="ja-JP" sz="1200" dirty="0">
                <a:solidFill>
                  <a:schemeClr val="tx1"/>
                </a:solidFill>
                <a:latin typeface="Meiryo UI" panose="020B0604030504040204" pitchFamily="50" charset="-128"/>
                <a:ea typeface="Meiryo UI" panose="020B0604030504040204" pitchFamily="50" charset="-128"/>
              </a:rPr>
              <a:t>実態調査の結果を踏まえ、生活の安定に資するための支援、教育に関する支援、子どもや保護者の孤立を防ぐ支援など</a:t>
            </a:r>
            <a:endParaRPr lang="en-US" altLang="ja-JP" sz="1200" dirty="0">
              <a:solidFill>
                <a:schemeClr val="tx1"/>
              </a:solidFill>
              <a:latin typeface="Meiryo UI" panose="020B0604030504040204" pitchFamily="50" charset="-128"/>
              <a:ea typeface="Meiryo UI" panose="020B0604030504040204" pitchFamily="50" charset="-128"/>
            </a:endParaRPr>
          </a:p>
          <a:p>
            <a:pPr marL="108000" indent="-457200" algn="just"/>
            <a:r>
              <a:rPr lang="ja-JP" altLang="ja-JP" sz="1200" dirty="0">
                <a:solidFill>
                  <a:schemeClr val="tx1"/>
                </a:solidFill>
                <a:latin typeface="Meiryo UI" panose="020B0604030504040204" pitchFamily="50" charset="-128"/>
                <a:ea typeface="Meiryo UI" panose="020B0604030504040204" pitchFamily="50" charset="-128"/>
              </a:rPr>
              <a:t>総合的な</a:t>
            </a:r>
            <a:r>
              <a:rPr lang="ja-JP" altLang="ja-JP" sz="1200" dirty="0" smtClean="0">
                <a:solidFill>
                  <a:schemeClr val="tx1"/>
                </a:solidFill>
                <a:latin typeface="Meiryo UI" panose="020B0604030504040204" pitchFamily="50" charset="-128"/>
                <a:ea typeface="Meiryo UI" panose="020B0604030504040204" pitchFamily="50" charset="-128"/>
              </a:rPr>
              <a:t>取組</a:t>
            </a:r>
            <a:r>
              <a:rPr lang="ja-JP" altLang="en-US" sz="1200" dirty="0" smtClean="0">
                <a:solidFill>
                  <a:schemeClr val="tx1"/>
                </a:solidFill>
                <a:latin typeface="Meiryo UI" panose="020B0604030504040204" pitchFamily="50" charset="-128"/>
                <a:ea typeface="Meiryo UI" panose="020B0604030504040204" pitchFamily="50" charset="-128"/>
              </a:rPr>
              <a:t>み</a:t>
            </a:r>
            <a:r>
              <a:rPr lang="ja-JP" altLang="ja-JP" sz="1200" dirty="0" smtClean="0">
                <a:solidFill>
                  <a:schemeClr val="tx1"/>
                </a:solidFill>
                <a:latin typeface="Meiryo UI" panose="020B0604030504040204" pitchFamily="50" charset="-128"/>
                <a:ea typeface="Meiryo UI" panose="020B0604030504040204" pitchFamily="50" charset="-128"/>
              </a:rPr>
              <a:t>を</a:t>
            </a:r>
            <a:r>
              <a:rPr lang="ja-JP" altLang="ja-JP" sz="1200" dirty="0">
                <a:solidFill>
                  <a:schemeClr val="tx1"/>
                </a:solidFill>
                <a:latin typeface="Meiryo UI" panose="020B0604030504040204" pitchFamily="50" charset="-128"/>
                <a:ea typeface="Meiryo UI" panose="020B0604030504040204" pitchFamily="50" charset="-128"/>
              </a:rPr>
              <a:t>推進するため、</a:t>
            </a:r>
            <a:r>
              <a:rPr lang="ja-JP" altLang="en-US" sz="1200" dirty="0">
                <a:solidFill>
                  <a:schemeClr val="tx1"/>
                </a:solidFill>
                <a:latin typeface="Meiryo UI" panose="020B0604030504040204" pitchFamily="50" charset="-128"/>
                <a:ea typeface="Meiryo UI" panose="020B0604030504040204" pitchFamily="50" charset="-128"/>
              </a:rPr>
              <a:t>庁内が連携し、</a:t>
            </a:r>
            <a:r>
              <a:rPr lang="ja-JP" altLang="ja-JP" sz="1200" dirty="0">
                <a:solidFill>
                  <a:schemeClr val="tx1"/>
                </a:solidFill>
                <a:latin typeface="Meiryo UI" panose="020B0604030504040204" pitchFamily="50" charset="-128"/>
                <a:ea typeface="Meiryo UI" panose="020B0604030504040204" pitchFamily="50" charset="-128"/>
              </a:rPr>
              <a:t>７つの視点で具体的な</a:t>
            </a:r>
            <a:r>
              <a:rPr lang="ja-JP" altLang="ja-JP" sz="1200" dirty="0" smtClean="0">
                <a:solidFill>
                  <a:schemeClr val="tx1"/>
                </a:solidFill>
                <a:latin typeface="Meiryo UI" panose="020B0604030504040204" pitchFamily="50" charset="-128"/>
                <a:ea typeface="Meiryo UI" panose="020B0604030504040204" pitchFamily="50" charset="-128"/>
              </a:rPr>
              <a:t>取組</a:t>
            </a:r>
            <a:r>
              <a:rPr lang="ja-JP" altLang="en-US" sz="1200" dirty="0" smtClean="0">
                <a:solidFill>
                  <a:schemeClr val="tx1"/>
                </a:solidFill>
                <a:latin typeface="Meiryo UI" panose="020B0604030504040204" pitchFamily="50" charset="-128"/>
                <a:ea typeface="Meiryo UI" panose="020B0604030504040204" pitchFamily="50" charset="-128"/>
              </a:rPr>
              <a:t>み</a:t>
            </a:r>
            <a:r>
              <a:rPr lang="ja-JP" altLang="ja-JP" sz="1200" dirty="0" smtClean="0">
                <a:solidFill>
                  <a:schemeClr val="tx1"/>
                </a:solidFill>
                <a:latin typeface="Meiryo UI" panose="020B0604030504040204" pitchFamily="50" charset="-128"/>
                <a:ea typeface="Meiryo UI" panose="020B0604030504040204" pitchFamily="50" charset="-128"/>
              </a:rPr>
              <a:t>を</a:t>
            </a:r>
            <a:r>
              <a:rPr lang="ja-JP" altLang="ja-JP" sz="1200" dirty="0">
                <a:solidFill>
                  <a:schemeClr val="tx1"/>
                </a:solidFill>
                <a:latin typeface="Meiryo UI" panose="020B0604030504040204" pitchFamily="50" charset="-128"/>
                <a:ea typeface="Meiryo UI" panose="020B0604030504040204" pitchFamily="50" charset="-128"/>
              </a:rPr>
              <a:t>進</a:t>
            </a:r>
            <a:r>
              <a:rPr lang="ja-JP" altLang="en-US" sz="1200" dirty="0">
                <a:solidFill>
                  <a:schemeClr val="tx1"/>
                </a:solidFill>
                <a:latin typeface="Meiryo UI" panose="020B0604030504040204" pitchFamily="50" charset="-128"/>
                <a:ea typeface="Meiryo UI" panose="020B0604030504040204" pitchFamily="50" charset="-128"/>
              </a:rPr>
              <a:t>め</a:t>
            </a:r>
            <a:r>
              <a:rPr lang="ja-JP" altLang="ja-JP" sz="1200" dirty="0">
                <a:solidFill>
                  <a:schemeClr val="tx1"/>
                </a:solidFill>
                <a:latin typeface="Meiryo UI" panose="020B0604030504040204" pitchFamily="50" charset="-128"/>
                <a:ea typeface="Meiryo UI" panose="020B0604030504040204" pitchFamily="50" charset="-128"/>
              </a:rPr>
              <a:t>ます。</a:t>
            </a:r>
            <a:endParaRPr lang="en-US" altLang="ja-JP" sz="1200" dirty="0">
              <a:solidFill>
                <a:schemeClr val="tx1"/>
              </a:solidFill>
              <a:latin typeface="Meiryo UI" panose="020B0604030504040204" pitchFamily="50" charset="-128"/>
              <a:ea typeface="Meiryo UI" panose="020B0604030504040204" pitchFamily="50" charset="-128"/>
            </a:endParaRPr>
          </a:p>
          <a:p>
            <a:pPr marL="108000" indent="-457200" algn="just"/>
            <a:endParaRPr lang="en-US" altLang="ja-JP" sz="400" dirty="0">
              <a:solidFill>
                <a:schemeClr val="tx1"/>
              </a:solidFill>
              <a:latin typeface="Meiryo UI" panose="020B0604030504040204" pitchFamily="50" charset="-128"/>
              <a:ea typeface="Meiryo UI" panose="020B0604030504040204" pitchFamily="50" charset="-128"/>
            </a:endParaRPr>
          </a:p>
          <a:p>
            <a:pPr marL="108000" indent="-457200" algn="just"/>
            <a:r>
              <a:rPr lang="ja-JP" altLang="en-US" sz="1200" dirty="0">
                <a:solidFill>
                  <a:schemeClr val="tx1"/>
                </a:solidFill>
                <a:latin typeface="Meiryo UI" panose="020B0604030504040204" pitchFamily="50" charset="-128"/>
                <a:ea typeface="Meiryo UI" panose="020B0604030504040204" pitchFamily="50" charset="-128"/>
              </a:rPr>
              <a:t>　➣　困窮している世帯を経済的に支援（就労支援を含む）</a:t>
            </a:r>
          </a:p>
          <a:p>
            <a:pPr marL="108000" indent="-457200" algn="just"/>
            <a:r>
              <a:rPr lang="ja-JP" altLang="en-US" sz="1200" dirty="0">
                <a:solidFill>
                  <a:schemeClr val="tx1"/>
                </a:solidFill>
                <a:latin typeface="Meiryo UI" panose="020B0604030504040204" pitchFamily="50" charset="-128"/>
                <a:ea typeface="Meiryo UI" panose="020B0604030504040204" pitchFamily="50" charset="-128"/>
              </a:rPr>
              <a:t>　➣　学びを支える環境づくりを支援　　　 　　　 　　</a:t>
            </a:r>
          </a:p>
          <a:p>
            <a:pPr marL="108000" indent="-457200" algn="just"/>
            <a:r>
              <a:rPr lang="ja-JP" altLang="en-US" sz="1200" dirty="0">
                <a:solidFill>
                  <a:schemeClr val="tx1"/>
                </a:solidFill>
                <a:latin typeface="Meiryo UI" panose="020B0604030504040204" pitchFamily="50" charset="-128"/>
                <a:ea typeface="Meiryo UI" panose="020B0604030504040204" pitchFamily="50" charset="-128"/>
              </a:rPr>
              <a:t>　➣　保護者が孤立しないように支援　　　　　　　　</a:t>
            </a:r>
          </a:p>
          <a:p>
            <a:pPr marL="108000" indent="-457200" algn="just"/>
            <a:r>
              <a:rPr lang="ja-JP" altLang="en-US" sz="1200" dirty="0">
                <a:solidFill>
                  <a:schemeClr val="tx1"/>
                </a:solidFill>
                <a:latin typeface="Meiryo UI" panose="020B0604030504040204" pitchFamily="50" charset="-128"/>
                <a:ea typeface="Meiryo UI" panose="020B0604030504040204" pitchFamily="50" charset="-128"/>
              </a:rPr>
              <a:t>　➣　健康づくりを支援　</a:t>
            </a:r>
            <a:endParaRPr lang="en-US" altLang="ja-JP" sz="1200" dirty="0">
              <a:solidFill>
                <a:schemeClr val="tx1"/>
              </a:solidFill>
              <a:latin typeface="Meiryo UI" panose="020B0604030504040204" pitchFamily="50" charset="-128"/>
              <a:ea typeface="Meiryo UI" panose="020B0604030504040204" pitchFamily="50" charset="-128"/>
            </a:endParaRPr>
          </a:p>
        </p:txBody>
      </p:sp>
      <p:sp>
        <p:nvSpPr>
          <p:cNvPr id="27" name="テキスト ボックス 2"/>
          <p:cNvSpPr txBox="1"/>
          <p:nvPr/>
        </p:nvSpPr>
        <p:spPr>
          <a:xfrm>
            <a:off x="4746148" y="6119458"/>
            <a:ext cx="3343275" cy="6965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ts val="1500"/>
              </a:lnSpc>
              <a:spcAft>
                <a:spcPts val="0"/>
              </a:spcAft>
            </a:pPr>
            <a:r>
              <a:rPr lang="en-US" sz="1200" kern="100" dirty="0">
                <a:effectLst/>
                <a:latin typeface="Meiryo UI" panose="020B0604030504040204" pitchFamily="50" charset="-128"/>
                <a:ea typeface="Meiryo UI" panose="020B0604030504040204" pitchFamily="50" charset="-128"/>
                <a:cs typeface="Times New Roman" panose="02020603050405020304" pitchFamily="18" charset="0"/>
              </a:rPr>
              <a:t>➣</a:t>
            </a: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　子どもたちが孤立しないように支援</a:t>
            </a:r>
          </a:p>
          <a:p>
            <a:pPr algn="just">
              <a:lnSpc>
                <a:spcPts val="1500"/>
              </a:lnSpc>
              <a:spcAft>
                <a:spcPts val="0"/>
              </a:spcAft>
            </a:pPr>
            <a:r>
              <a:rPr lang="en-US" sz="1200" kern="100" dirty="0">
                <a:effectLst/>
                <a:latin typeface="Meiryo UI" panose="020B0604030504040204" pitchFamily="50" charset="-128"/>
                <a:ea typeface="Meiryo UI" panose="020B0604030504040204" pitchFamily="50" charset="-128"/>
                <a:cs typeface="Times New Roman" panose="02020603050405020304" pitchFamily="18" charset="0"/>
              </a:rPr>
              <a:t>➣</a:t>
            </a: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　安心して子育てできる環境を整備</a:t>
            </a:r>
          </a:p>
          <a:p>
            <a:pPr algn="just">
              <a:lnSpc>
                <a:spcPts val="1500"/>
              </a:lnSpc>
              <a:spcAft>
                <a:spcPts val="0"/>
              </a:spcAft>
            </a:pPr>
            <a:r>
              <a:rPr lang="en-US" sz="1200" kern="100" dirty="0">
                <a:effectLst/>
                <a:latin typeface="Meiryo UI" panose="020B0604030504040204" pitchFamily="50" charset="-128"/>
                <a:ea typeface="Meiryo UI" panose="020B0604030504040204" pitchFamily="50" charset="-128"/>
                <a:cs typeface="Times New Roman" panose="02020603050405020304" pitchFamily="18" charset="0"/>
              </a:rPr>
              <a:t>➣</a:t>
            </a: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　オール大阪で</a:t>
            </a:r>
            <a:r>
              <a:rPr lang="ja-JP" sz="1200" kern="100" dirty="0" smtClean="0">
                <a:effectLst/>
                <a:latin typeface="Meiryo UI" panose="020B0604030504040204" pitchFamily="50" charset="-128"/>
                <a:ea typeface="Meiryo UI" panose="020B0604030504040204" pitchFamily="50" charset="-128"/>
                <a:cs typeface="Times New Roman" panose="02020603050405020304" pitchFamily="18" charset="0"/>
              </a:rPr>
              <a:t>の</a:t>
            </a:r>
            <a:r>
              <a:rPr lang="ja-JP" altLang="en-US" sz="1200" kern="100" dirty="0" smtClean="0">
                <a:effectLst/>
                <a:latin typeface="Meiryo UI" panose="020B0604030504040204" pitchFamily="50" charset="-128"/>
                <a:ea typeface="Meiryo UI" panose="020B0604030504040204" pitchFamily="50" charset="-128"/>
                <a:cs typeface="Times New Roman" panose="02020603050405020304" pitchFamily="18" charset="0"/>
              </a:rPr>
              <a:t>取組み</a:t>
            </a:r>
            <a:endParaRPr 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8" name="角丸四角形 7"/>
          <p:cNvSpPr/>
          <p:nvPr/>
        </p:nvSpPr>
        <p:spPr>
          <a:xfrm>
            <a:off x="331912" y="5144239"/>
            <a:ext cx="1581603" cy="29802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400" b="1" dirty="0">
                <a:solidFill>
                  <a:schemeClr val="tx1"/>
                </a:solidFill>
                <a:latin typeface="Meiryo UI" panose="020B0604030504040204" pitchFamily="50" charset="-128"/>
                <a:ea typeface="Meiryo UI" panose="020B0604030504040204" pitchFamily="50" charset="-128"/>
              </a:rPr>
              <a:t>具体的</a:t>
            </a:r>
            <a:r>
              <a:rPr lang="ja-JP" altLang="en-US" sz="1400" b="1" dirty="0" smtClean="0">
                <a:solidFill>
                  <a:schemeClr val="tx1"/>
                </a:solidFill>
                <a:latin typeface="Meiryo UI" panose="020B0604030504040204" pitchFamily="50" charset="-128"/>
                <a:ea typeface="Meiryo UI" panose="020B0604030504040204" pitchFamily="50" charset="-128"/>
              </a:rPr>
              <a:t>取組み</a:t>
            </a:r>
            <a:endParaRPr lang="ja-JP" altLang="en-US" sz="1400" b="1" dirty="0">
              <a:solidFill>
                <a:schemeClr val="tx1"/>
              </a:solidFill>
              <a:latin typeface="Meiryo UI" panose="020B0604030504040204" pitchFamily="50" charset="-128"/>
              <a:ea typeface="Meiryo UI" panose="020B0604030504040204" pitchFamily="50" charset="-128"/>
            </a:endParaRPr>
          </a:p>
        </p:txBody>
      </p:sp>
      <p:pic>
        <p:nvPicPr>
          <p:cNvPr id="31" name="図 30" descr="困難を抱える子どもや保護者を学校や地域で発見し、居場所・地域ボランティアや専門機関につなぐスキーム図" title="学校をプラットフォームとした地域・福祉との連携による子ども(保護者)を支援につなぐスキーム"/>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6312" y="2373180"/>
            <a:ext cx="4141872" cy="3141795"/>
          </a:xfrm>
          <a:prstGeom prst="rect">
            <a:avLst/>
          </a:prstGeom>
          <a:noFill/>
          <a:ln>
            <a:noFill/>
          </a:ln>
        </p:spPr>
      </p:pic>
      <p:sp>
        <p:nvSpPr>
          <p:cNvPr id="17" name="正方形/長方形 16"/>
          <p:cNvSpPr/>
          <p:nvPr/>
        </p:nvSpPr>
        <p:spPr>
          <a:xfrm>
            <a:off x="8432528" y="6489340"/>
            <a:ext cx="648072" cy="317860"/>
          </a:xfrm>
          <a:prstGeom prst="rect">
            <a:avLst/>
          </a:prstGeom>
          <a:ln w="25400">
            <a:solidFill>
              <a:srgbClr val="7FD13B"/>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prstClr val="black"/>
                </a:solidFill>
              </a:rPr>
              <a:t>40</a:t>
            </a:r>
            <a:endParaRPr lang="ja-JP" altLang="en-US" dirty="0">
              <a:solidFill>
                <a:prstClr val="black"/>
              </a:solidFill>
            </a:endParaRPr>
          </a:p>
        </p:txBody>
      </p:sp>
    </p:spTree>
    <p:extLst>
      <p:ext uri="{BB962C8B-B14F-4D97-AF65-F5344CB8AC3E}">
        <p14:creationId xmlns:p14="http://schemas.microsoft.com/office/powerpoint/2010/main" val="377041234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テキスト ボックス 26"/>
          <p:cNvSpPr txBox="1"/>
          <p:nvPr/>
        </p:nvSpPr>
        <p:spPr>
          <a:xfrm>
            <a:off x="3203848" y="1430838"/>
            <a:ext cx="5760640" cy="1384995"/>
          </a:xfrm>
          <a:prstGeom prst="rect">
            <a:avLst/>
          </a:prstGeom>
          <a:solidFill>
            <a:srgbClr val="4AD679"/>
          </a:solidFill>
          <a:ln>
            <a:solidFill>
              <a:schemeClr val="tx1"/>
            </a:solidFill>
          </a:ln>
        </p:spPr>
        <p:txBody>
          <a:bodyPr wrap="square" rtlCol="0">
            <a:spAutoFit/>
          </a:bodyPr>
          <a:lstStyle/>
          <a:p>
            <a:pPr algn="ctr"/>
            <a:r>
              <a:rPr kumimoji="1" lang="ja-JP" altLang="en-US" sz="1400" b="1" dirty="0"/>
              <a:t>外部環境</a:t>
            </a:r>
            <a:endParaRPr kumimoji="1" lang="en-US" altLang="ja-JP" sz="1400" b="1" dirty="0"/>
          </a:p>
          <a:p>
            <a:pPr algn="ctr"/>
            <a:endParaRPr lang="en-US" altLang="ja-JP" sz="1400" b="1" dirty="0"/>
          </a:p>
          <a:p>
            <a:pPr algn="ctr"/>
            <a:endParaRPr kumimoji="1" lang="en-US" altLang="ja-JP" sz="1400" b="1" dirty="0"/>
          </a:p>
          <a:p>
            <a:pPr algn="ctr"/>
            <a:endParaRPr lang="en-US" altLang="ja-JP" sz="1400" b="1" dirty="0"/>
          </a:p>
          <a:p>
            <a:pPr algn="ctr"/>
            <a:endParaRPr kumimoji="1" lang="en-US" altLang="ja-JP" sz="1400" b="1" dirty="0"/>
          </a:p>
          <a:p>
            <a:pPr algn="ctr"/>
            <a:endParaRPr kumimoji="1" lang="en-US" altLang="ja-JP" sz="1400" b="1" dirty="0"/>
          </a:p>
        </p:txBody>
      </p:sp>
      <p:sp>
        <p:nvSpPr>
          <p:cNvPr id="42" name="角丸四角形 41"/>
          <p:cNvSpPr/>
          <p:nvPr/>
        </p:nvSpPr>
        <p:spPr>
          <a:xfrm>
            <a:off x="5973171" y="1768695"/>
            <a:ext cx="2919309" cy="98955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400" b="1" dirty="0">
                <a:solidFill>
                  <a:schemeClr val="tx1"/>
                </a:solidFill>
              </a:rPr>
              <a:t>弱　</a:t>
            </a:r>
            <a:r>
              <a:rPr lang="ja-JP" altLang="en-US" sz="1400" b="1" dirty="0" err="1">
                <a:solidFill>
                  <a:schemeClr val="tx1"/>
                </a:solidFill>
              </a:rPr>
              <a:t>み</a:t>
            </a:r>
            <a:endParaRPr kumimoji="1" lang="en-US" altLang="ja-JP" sz="1400" b="1" dirty="0">
              <a:solidFill>
                <a:schemeClr val="tx1"/>
              </a:solidFill>
            </a:endParaRPr>
          </a:p>
          <a:p>
            <a:pPr algn="ctr"/>
            <a:endParaRPr lang="en-US" altLang="ja-JP" sz="1400" dirty="0">
              <a:solidFill>
                <a:schemeClr val="tx1"/>
              </a:solidFill>
            </a:endParaRPr>
          </a:p>
          <a:p>
            <a:pPr algn="ctr"/>
            <a:endParaRPr kumimoji="1" lang="en-US" altLang="ja-JP" sz="1400" dirty="0">
              <a:solidFill>
                <a:schemeClr val="tx1"/>
              </a:solidFill>
            </a:endParaRPr>
          </a:p>
          <a:p>
            <a:pPr algn="ctr"/>
            <a:endParaRPr kumimoji="1" lang="ja-JP" altLang="en-US" sz="2000" dirty="0">
              <a:solidFill>
                <a:schemeClr val="tx1"/>
              </a:solidFill>
            </a:endParaRPr>
          </a:p>
        </p:txBody>
      </p:sp>
      <p:sp>
        <p:nvSpPr>
          <p:cNvPr id="9" name="角丸四角形 8"/>
          <p:cNvSpPr/>
          <p:nvPr/>
        </p:nvSpPr>
        <p:spPr>
          <a:xfrm>
            <a:off x="3238498" y="1770267"/>
            <a:ext cx="2662665" cy="97922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400" b="1" dirty="0">
                <a:solidFill>
                  <a:schemeClr val="tx1"/>
                </a:solidFill>
              </a:rPr>
              <a:t>強　</a:t>
            </a:r>
            <a:r>
              <a:rPr lang="ja-JP" altLang="en-US" sz="1400" b="1" dirty="0" err="1">
                <a:solidFill>
                  <a:schemeClr val="tx1"/>
                </a:solidFill>
              </a:rPr>
              <a:t>み</a:t>
            </a:r>
            <a:endParaRPr kumimoji="1" lang="en-US" altLang="ja-JP" sz="1400" dirty="0">
              <a:solidFill>
                <a:schemeClr val="tx1"/>
              </a:solidFill>
            </a:endParaRPr>
          </a:p>
          <a:p>
            <a:pPr algn="ctr"/>
            <a:endParaRPr lang="en-US" altLang="ja-JP" sz="1400" dirty="0">
              <a:solidFill>
                <a:schemeClr val="tx1"/>
              </a:solidFill>
            </a:endParaRPr>
          </a:p>
          <a:p>
            <a:pPr algn="ctr"/>
            <a:endParaRPr kumimoji="1" lang="ja-JP" altLang="en-US" sz="2000" dirty="0">
              <a:solidFill>
                <a:schemeClr val="tx1"/>
              </a:solidFill>
            </a:endParaRPr>
          </a:p>
        </p:txBody>
      </p:sp>
      <p:sp>
        <p:nvSpPr>
          <p:cNvPr id="7" name="テキスト ボックス 6"/>
          <p:cNvSpPr txBox="1"/>
          <p:nvPr/>
        </p:nvSpPr>
        <p:spPr>
          <a:xfrm>
            <a:off x="167980" y="2749493"/>
            <a:ext cx="2985433" cy="2367811"/>
          </a:xfrm>
          <a:prstGeom prst="rect">
            <a:avLst/>
          </a:prstGeom>
          <a:solidFill>
            <a:srgbClr val="4AD679"/>
          </a:solidFill>
          <a:ln>
            <a:solidFill>
              <a:schemeClr val="tx1"/>
            </a:solidFill>
          </a:ln>
        </p:spPr>
        <p:txBody>
          <a:bodyPr vert="eaVert" wrap="square" rtlCol="0">
            <a:spAutoFit/>
          </a:bodyPr>
          <a:lstStyle/>
          <a:p>
            <a:pPr algn="ctr"/>
            <a:endParaRPr kumimoji="1" lang="en-US" altLang="ja-JP" sz="1400" b="1" dirty="0"/>
          </a:p>
          <a:p>
            <a:pPr algn="ctr"/>
            <a:endParaRPr lang="en-US" altLang="ja-JP" sz="1400" b="1" dirty="0"/>
          </a:p>
          <a:p>
            <a:pPr algn="ctr"/>
            <a:endParaRPr kumimoji="1" lang="en-US" altLang="ja-JP" sz="1400" b="1" dirty="0"/>
          </a:p>
          <a:p>
            <a:pPr algn="ctr"/>
            <a:endParaRPr lang="en-US" altLang="ja-JP" sz="1400" b="1" dirty="0"/>
          </a:p>
          <a:p>
            <a:pPr algn="ctr"/>
            <a:endParaRPr kumimoji="1" lang="en-US" altLang="ja-JP" sz="1400" b="1" dirty="0"/>
          </a:p>
          <a:p>
            <a:pPr algn="ctr"/>
            <a:endParaRPr lang="en-US" altLang="ja-JP" sz="1400" b="1" dirty="0"/>
          </a:p>
          <a:p>
            <a:pPr algn="ctr"/>
            <a:endParaRPr lang="en-US" altLang="ja-JP" sz="1400" b="1" dirty="0"/>
          </a:p>
          <a:p>
            <a:pPr algn="ctr"/>
            <a:endParaRPr lang="en-US" altLang="ja-JP" sz="1400" b="1" dirty="0"/>
          </a:p>
          <a:p>
            <a:pPr algn="ctr"/>
            <a:endParaRPr lang="en-US" altLang="ja-JP" sz="1400" b="1" dirty="0"/>
          </a:p>
          <a:p>
            <a:pPr algn="ctr"/>
            <a:endParaRPr lang="en-US" altLang="ja-JP" sz="1400" b="1" dirty="0"/>
          </a:p>
          <a:p>
            <a:pPr algn="ctr"/>
            <a:endParaRPr lang="en-US" altLang="ja-JP" sz="1400" b="1" dirty="0"/>
          </a:p>
          <a:p>
            <a:pPr algn="ctr"/>
            <a:endParaRPr kumimoji="1" lang="en-US" altLang="ja-JP" sz="1400" b="1" dirty="0"/>
          </a:p>
          <a:p>
            <a:pPr algn="ctr"/>
            <a:r>
              <a:rPr kumimoji="1" lang="ja-JP" altLang="en-US" sz="1400" b="1" dirty="0"/>
              <a:t>内部要因</a:t>
            </a:r>
          </a:p>
        </p:txBody>
      </p:sp>
      <p:sp>
        <p:nvSpPr>
          <p:cNvPr id="43" name="角丸四角形 42"/>
          <p:cNvSpPr/>
          <p:nvPr/>
        </p:nvSpPr>
        <p:spPr>
          <a:xfrm>
            <a:off x="539552" y="2788349"/>
            <a:ext cx="2591396" cy="69979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400" b="1" dirty="0">
                <a:solidFill>
                  <a:schemeClr val="tx1"/>
                </a:solidFill>
              </a:rPr>
              <a:t>強</a:t>
            </a:r>
            <a:endParaRPr kumimoji="1" lang="en-US" altLang="ja-JP" sz="1400" b="1" dirty="0">
              <a:solidFill>
                <a:schemeClr val="tx1"/>
              </a:solidFill>
            </a:endParaRPr>
          </a:p>
          <a:p>
            <a:r>
              <a:rPr kumimoji="1" lang="ja-JP" altLang="en-US" sz="1400" b="1" dirty="0">
                <a:solidFill>
                  <a:schemeClr val="tx1"/>
                </a:solidFill>
              </a:rPr>
              <a:t>み</a:t>
            </a:r>
            <a:endParaRPr kumimoji="1" lang="ja-JP" altLang="en-US" sz="2000" b="1" dirty="0">
              <a:solidFill>
                <a:schemeClr val="tx1"/>
              </a:solidFill>
            </a:endParaRPr>
          </a:p>
        </p:txBody>
      </p:sp>
      <p:cxnSp>
        <p:nvCxnSpPr>
          <p:cNvPr id="3" name="直線コネクタ 2"/>
          <p:cNvCxnSpPr/>
          <p:nvPr/>
        </p:nvCxnSpPr>
        <p:spPr>
          <a:xfrm flipV="1">
            <a:off x="179516" y="516170"/>
            <a:ext cx="864095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107504" y="610877"/>
            <a:ext cx="8856984" cy="830997"/>
          </a:xfrm>
          <a:prstGeom prst="rect">
            <a:avLst/>
          </a:prstGeom>
        </p:spPr>
        <p:txBody>
          <a:bodyPr wrap="square">
            <a:spAutoFit/>
          </a:bodyPr>
          <a:lstStyle/>
          <a:p>
            <a:pPr algn="just"/>
            <a:r>
              <a:rPr lang="ja-JP" altLang="en-US" sz="1600" b="1" dirty="0"/>
              <a:t>　基本目標③：誰もが健康でいきいきと活躍できる「まち」をつくる</a:t>
            </a:r>
            <a:endParaRPr lang="ja-JP" altLang="ja-JP" sz="1600" dirty="0"/>
          </a:p>
          <a:p>
            <a:pPr marL="180000" indent="-4572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ja-JP" sz="1600" dirty="0"/>
              <a:t>現在進行している人口減少・超高齢社会においても</a:t>
            </a:r>
            <a:r>
              <a:rPr lang="ja-JP" altLang="en-US" sz="1600" dirty="0"/>
              <a:t>、あらゆる人が健康でいきいきと活躍できる社会の実現をめざします。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2" name="テキスト ボックス 1"/>
          <p:cNvSpPr txBox="1"/>
          <p:nvPr/>
        </p:nvSpPr>
        <p:spPr>
          <a:xfrm>
            <a:off x="2044189" y="2487908"/>
            <a:ext cx="1271805" cy="316564"/>
          </a:xfrm>
          <a:prstGeom prst="rect">
            <a:avLst/>
          </a:prstGeom>
          <a:noFill/>
        </p:spPr>
        <p:txBody>
          <a:bodyPr wrap="square" rtlCol="0">
            <a:spAutoFit/>
          </a:bodyPr>
          <a:lstStyle/>
          <a:p>
            <a:r>
              <a:rPr kumimoji="1" lang="ja-JP" altLang="en-US" sz="1400" b="1" dirty="0"/>
              <a:t>＜現状分析＞</a:t>
            </a:r>
          </a:p>
        </p:txBody>
      </p:sp>
      <p:sp>
        <p:nvSpPr>
          <p:cNvPr id="25" name="テキスト ボックス 24"/>
          <p:cNvSpPr txBox="1"/>
          <p:nvPr/>
        </p:nvSpPr>
        <p:spPr>
          <a:xfrm>
            <a:off x="279410" y="5196437"/>
            <a:ext cx="1800200" cy="307777"/>
          </a:xfrm>
          <a:prstGeom prst="rect">
            <a:avLst/>
          </a:prstGeom>
          <a:noFill/>
        </p:spPr>
        <p:txBody>
          <a:bodyPr wrap="square" rtlCol="0">
            <a:spAutoFit/>
          </a:bodyPr>
          <a:lstStyle/>
          <a:p>
            <a:r>
              <a:rPr kumimoji="1" lang="ja-JP" altLang="en-US" sz="1400" b="1" dirty="0"/>
              <a:t>＜基本的方向＞</a:t>
            </a:r>
          </a:p>
        </p:txBody>
      </p:sp>
      <p:sp>
        <p:nvSpPr>
          <p:cNvPr id="6" name="角丸四角形 5"/>
          <p:cNvSpPr/>
          <p:nvPr/>
        </p:nvSpPr>
        <p:spPr>
          <a:xfrm>
            <a:off x="179512" y="5472516"/>
            <a:ext cx="8712968" cy="1332000"/>
          </a:xfrm>
          <a:prstGeom prst="roundRect">
            <a:avLst>
              <a:gd name="adj" fmla="val 0"/>
            </a:avLst>
          </a:prstGeom>
          <a:no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ja-JP" altLang="en-US" sz="1400" b="1" dirty="0">
                <a:solidFill>
                  <a:schemeClr val="tx1"/>
                </a:solidFill>
              </a:rPr>
              <a:t>（１）健康寿命の延伸</a:t>
            </a:r>
            <a:r>
              <a:rPr lang="ja-JP" altLang="en-US" sz="1400" dirty="0">
                <a:solidFill>
                  <a:schemeClr val="tx1"/>
                </a:solidFill>
              </a:rPr>
              <a:t>（健（検）診の促進、生活習慣の改善、健康アプリ「アスマイル」の展開　等）</a:t>
            </a:r>
            <a:endParaRPr lang="en-US" altLang="ja-JP" sz="1400" dirty="0">
              <a:solidFill>
                <a:schemeClr val="tx1"/>
              </a:solidFill>
            </a:endParaRPr>
          </a:p>
          <a:p>
            <a:r>
              <a:rPr lang="ja-JP" altLang="en-US" sz="1400" b="1" dirty="0">
                <a:solidFill>
                  <a:schemeClr val="tx1"/>
                </a:solidFill>
              </a:rPr>
              <a:t>（２）高齢者等がいきいきと暮らせるまちづくり</a:t>
            </a:r>
            <a:r>
              <a:rPr lang="ja-JP" altLang="en-US" sz="1400" dirty="0">
                <a:solidFill>
                  <a:schemeClr val="tx1"/>
                </a:solidFill>
              </a:rPr>
              <a:t>（地域包括ケアシステムの構築、地域医療構想の実現、先端技術の活用   </a:t>
            </a:r>
            <a:endParaRPr lang="en-US" altLang="ja-JP" sz="1400" dirty="0">
              <a:solidFill>
                <a:schemeClr val="tx1"/>
              </a:solidFill>
            </a:endParaRPr>
          </a:p>
          <a:p>
            <a:r>
              <a:rPr lang="en-US" altLang="ja-JP" sz="1400" dirty="0">
                <a:solidFill>
                  <a:schemeClr val="tx1"/>
                </a:solidFill>
              </a:rPr>
              <a:t>                                                           </a:t>
            </a:r>
            <a:r>
              <a:rPr lang="ja-JP" altLang="en-US" sz="1400" dirty="0">
                <a:solidFill>
                  <a:schemeClr val="tx1"/>
                </a:solidFill>
              </a:rPr>
              <a:t>による住民生活の質の向上　等）</a:t>
            </a:r>
            <a:endParaRPr lang="en-US" altLang="ja-JP" sz="1400" dirty="0">
              <a:solidFill>
                <a:schemeClr val="tx1"/>
              </a:solidFill>
            </a:endParaRPr>
          </a:p>
          <a:p>
            <a:r>
              <a:rPr lang="ja-JP" altLang="en-US" sz="1400" b="1" dirty="0">
                <a:solidFill>
                  <a:schemeClr val="tx1"/>
                </a:solidFill>
              </a:rPr>
              <a:t>（３）あらゆる人が活躍できる「全員参画社会」 の実現</a:t>
            </a:r>
            <a:endParaRPr lang="en-US" altLang="ja-JP" sz="1400" b="1" dirty="0">
              <a:solidFill>
                <a:schemeClr val="tx1"/>
              </a:solidFill>
            </a:endParaRPr>
          </a:p>
          <a:p>
            <a:r>
              <a:rPr lang="ja-JP" altLang="en-US" sz="1400" dirty="0">
                <a:solidFill>
                  <a:schemeClr val="tx1"/>
                </a:solidFill>
              </a:rPr>
              <a:t>　　　　（若者・女性・高齢者・</a:t>
            </a:r>
            <a:r>
              <a:rPr lang="ja-JP" altLang="en-US" sz="1400" dirty="0" err="1">
                <a:solidFill>
                  <a:schemeClr val="tx1"/>
                </a:solidFill>
              </a:rPr>
              <a:t>障がい</a:t>
            </a:r>
            <a:r>
              <a:rPr lang="ja-JP" altLang="en-US" sz="1400" dirty="0">
                <a:solidFill>
                  <a:schemeClr val="tx1"/>
                </a:solidFill>
              </a:rPr>
              <a:t>者などあらゆる人が活躍できる環境づくりの実現、</a:t>
            </a:r>
            <a:endParaRPr lang="en-US" altLang="ja-JP" sz="1400" dirty="0">
              <a:solidFill>
                <a:schemeClr val="tx1"/>
              </a:solidFill>
            </a:endParaRPr>
          </a:p>
          <a:p>
            <a:r>
              <a:rPr lang="ja-JP" altLang="en-US" sz="1400" dirty="0">
                <a:solidFill>
                  <a:schemeClr val="tx1"/>
                </a:solidFill>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全ての人の人権が尊重される社会の実現</a:t>
            </a:r>
            <a:r>
              <a:rPr lang="ja-JP" altLang="en-US" sz="1400" dirty="0">
                <a:solidFill>
                  <a:schemeClr val="tx1"/>
                </a:solidFill>
              </a:rPr>
              <a:t>、外国人材の円滑な受入れ促進　等）</a:t>
            </a:r>
            <a:endParaRPr lang="en-US" altLang="ja-JP" sz="1400" dirty="0">
              <a:solidFill>
                <a:schemeClr val="tx1"/>
              </a:solidFill>
            </a:endParaRPr>
          </a:p>
        </p:txBody>
      </p:sp>
      <p:sp>
        <p:nvSpPr>
          <p:cNvPr id="31" name="テキスト ボックス 30"/>
          <p:cNvSpPr txBox="1"/>
          <p:nvPr/>
        </p:nvSpPr>
        <p:spPr>
          <a:xfrm>
            <a:off x="3322055" y="2039990"/>
            <a:ext cx="2697317" cy="611478"/>
          </a:xfrm>
          <a:prstGeom prst="rect">
            <a:avLst/>
          </a:prstGeom>
          <a:noFill/>
          <a:ln>
            <a:noFill/>
          </a:ln>
        </p:spPr>
        <p:txBody>
          <a:bodyPr wrap="square" rtlCol="0">
            <a:noAutofit/>
          </a:bodyPr>
          <a:lstStyle/>
          <a:p>
            <a:pPr marL="72000" indent="-457200"/>
            <a:r>
              <a:rPr lang="ja-JP" altLang="en-US" sz="1200" dirty="0"/>
              <a:t>・元気な高齢者の存在</a:t>
            </a:r>
            <a:endParaRPr lang="en-US" altLang="ja-JP" sz="1200" dirty="0"/>
          </a:p>
          <a:p>
            <a:pPr marL="72000" indent="-457200"/>
            <a:r>
              <a:rPr lang="ja-JP" altLang="en-US" sz="1200" dirty="0"/>
              <a:t>・</a:t>
            </a:r>
            <a:r>
              <a:rPr lang="en-US" altLang="ja-JP" sz="1200" dirty="0"/>
              <a:t>NPO</a:t>
            </a:r>
            <a:r>
              <a:rPr lang="ja-JP" altLang="en-US" sz="1200" dirty="0"/>
              <a:t>の活動の多様性</a:t>
            </a:r>
            <a:endParaRPr lang="en-US" altLang="ja-JP" sz="1200" dirty="0"/>
          </a:p>
          <a:p>
            <a:pPr marL="72000" indent="-457200"/>
            <a:r>
              <a:rPr lang="ja-JP" altLang="en-US" sz="1200" dirty="0"/>
              <a:t>・</a:t>
            </a:r>
            <a:r>
              <a:rPr lang="en-US" altLang="ja-JP" sz="1200" dirty="0"/>
              <a:t>2025</a:t>
            </a:r>
            <a:r>
              <a:rPr lang="ja-JP" altLang="en-US" sz="1200" dirty="0"/>
              <a:t>大阪・関西万博の開催</a:t>
            </a:r>
            <a:endParaRPr lang="en-US" altLang="ja-JP" sz="1200" dirty="0"/>
          </a:p>
          <a:p>
            <a:pPr marL="72000" indent="-457200"/>
            <a:endParaRPr lang="en-US" altLang="ja-JP" sz="1200" dirty="0"/>
          </a:p>
        </p:txBody>
      </p:sp>
      <p:sp>
        <p:nvSpPr>
          <p:cNvPr id="32" name="テキスト ボックス 31"/>
          <p:cNvSpPr txBox="1"/>
          <p:nvPr/>
        </p:nvSpPr>
        <p:spPr>
          <a:xfrm>
            <a:off x="6162607" y="1972374"/>
            <a:ext cx="2705786" cy="830997"/>
          </a:xfrm>
          <a:prstGeom prst="rect">
            <a:avLst/>
          </a:prstGeom>
          <a:noFill/>
          <a:ln>
            <a:noFill/>
          </a:ln>
        </p:spPr>
        <p:txBody>
          <a:bodyPr wrap="square" rtlCol="0">
            <a:spAutoFit/>
          </a:bodyPr>
          <a:lstStyle/>
          <a:p>
            <a:pPr marL="72000" indent="-457200"/>
            <a:r>
              <a:rPr lang="ja-JP" altLang="en-US" sz="1200" dirty="0"/>
              <a:t>・医療・介護需要の増大</a:t>
            </a:r>
            <a:endParaRPr lang="en-US" altLang="ja-JP" sz="1200" dirty="0"/>
          </a:p>
          <a:p>
            <a:pPr marL="72000" indent="-457200"/>
            <a:r>
              <a:rPr lang="ja-JP" altLang="en-US" sz="1200" dirty="0"/>
              <a:t>・社会保障費の増大</a:t>
            </a:r>
            <a:endParaRPr lang="en-US" altLang="ja-JP" sz="1200" dirty="0"/>
          </a:p>
          <a:p>
            <a:pPr marL="72000" indent="-457200"/>
            <a:r>
              <a:rPr lang="ja-JP" altLang="en-US" sz="1200" dirty="0"/>
              <a:t>・高齢者の社会的孤立の進展</a:t>
            </a:r>
            <a:endParaRPr lang="en-US" altLang="ja-JP" sz="1200" dirty="0"/>
          </a:p>
          <a:p>
            <a:pPr marL="72000" indent="-457200"/>
            <a:r>
              <a:rPr lang="ja-JP" altLang="en-US" sz="1200" dirty="0"/>
              <a:t>・非就労者の多様な課題</a:t>
            </a:r>
            <a:endParaRPr lang="en-US" altLang="ja-JP" sz="1200" dirty="0"/>
          </a:p>
        </p:txBody>
      </p:sp>
      <p:sp>
        <p:nvSpPr>
          <p:cNvPr id="35" name="テキスト ボックス 34"/>
          <p:cNvSpPr txBox="1"/>
          <p:nvPr/>
        </p:nvSpPr>
        <p:spPr>
          <a:xfrm>
            <a:off x="862930" y="2784615"/>
            <a:ext cx="2280323" cy="646331"/>
          </a:xfrm>
          <a:prstGeom prst="rect">
            <a:avLst/>
          </a:prstGeom>
          <a:noFill/>
          <a:ln>
            <a:noFill/>
          </a:ln>
        </p:spPr>
        <p:txBody>
          <a:bodyPr wrap="square" rtlCol="0">
            <a:spAutoFit/>
          </a:bodyPr>
          <a:lstStyle/>
          <a:p>
            <a:pPr marL="72000" indent="-457200"/>
            <a:r>
              <a:rPr lang="ja-JP" altLang="en-US" sz="1200" dirty="0"/>
              <a:t>・高度な医療機関等の集積</a:t>
            </a:r>
            <a:endParaRPr lang="en-US" altLang="ja-JP" sz="1200" dirty="0"/>
          </a:p>
          <a:p>
            <a:pPr marL="72000" indent="-457200"/>
            <a:r>
              <a:rPr lang="ja-JP" altLang="en-US" sz="1200" dirty="0"/>
              <a:t>・全国に先駆けた</a:t>
            </a:r>
            <a:r>
              <a:rPr lang="ja-JP" altLang="en-US" sz="1200" dirty="0" err="1"/>
              <a:t>障がい</a:t>
            </a:r>
            <a:r>
              <a:rPr lang="ja-JP" altLang="en-US" sz="1200" dirty="0"/>
              <a:t>者施策、支援教育</a:t>
            </a:r>
            <a:endParaRPr lang="en-US" altLang="ja-JP" sz="1200" dirty="0"/>
          </a:p>
        </p:txBody>
      </p:sp>
      <p:sp>
        <p:nvSpPr>
          <p:cNvPr id="37" name="テキスト ボックス 36"/>
          <p:cNvSpPr txBox="1"/>
          <p:nvPr/>
        </p:nvSpPr>
        <p:spPr>
          <a:xfrm>
            <a:off x="3203847" y="2823796"/>
            <a:ext cx="2697317" cy="666412"/>
          </a:xfrm>
          <a:prstGeom prst="rect">
            <a:avLst/>
          </a:prstGeom>
          <a:noFill/>
          <a:ln>
            <a:solidFill>
              <a:schemeClr val="tx1"/>
            </a:solidFill>
          </a:ln>
        </p:spPr>
        <p:txBody>
          <a:bodyPr wrap="square" rtlCol="0" anchor="ctr">
            <a:noAutofit/>
          </a:bodyPr>
          <a:lstStyle/>
          <a:p>
            <a:r>
              <a:rPr lang="ja-JP" altLang="en-US" sz="1200" dirty="0"/>
              <a:t>・若者・女性・高齢者・</a:t>
            </a:r>
            <a:r>
              <a:rPr lang="ja-JP" altLang="en-US" sz="1200" dirty="0" err="1"/>
              <a:t>障がい</a:t>
            </a:r>
            <a:r>
              <a:rPr lang="ja-JP" altLang="en-US" sz="1200" dirty="0"/>
              <a:t>者などあらゆる人が活躍できる環境づくりの実現</a:t>
            </a:r>
            <a:endParaRPr lang="en-US" altLang="ja-JP" sz="1200" dirty="0"/>
          </a:p>
        </p:txBody>
      </p:sp>
      <p:sp>
        <p:nvSpPr>
          <p:cNvPr id="38" name="テキスト ボックス 37"/>
          <p:cNvSpPr txBox="1"/>
          <p:nvPr/>
        </p:nvSpPr>
        <p:spPr>
          <a:xfrm>
            <a:off x="3203845" y="3498171"/>
            <a:ext cx="2697317" cy="1551717"/>
          </a:xfrm>
          <a:prstGeom prst="rect">
            <a:avLst/>
          </a:prstGeom>
          <a:noFill/>
          <a:ln>
            <a:solidFill>
              <a:schemeClr val="tx1"/>
            </a:solidFill>
          </a:ln>
        </p:spPr>
        <p:txBody>
          <a:bodyPr wrap="square" rtlCol="0">
            <a:noAutofit/>
          </a:bodyPr>
          <a:lstStyle/>
          <a:p>
            <a:r>
              <a:rPr lang="ja-JP" altLang="en-US" sz="1200" dirty="0"/>
              <a:t>・１０歳若返りの</a:t>
            </a:r>
            <a:r>
              <a:rPr lang="ja-JP" altLang="en-US" sz="1200" dirty="0" smtClean="0"/>
              <a:t>取組み</a:t>
            </a:r>
            <a:endParaRPr lang="en-US" altLang="ja-JP" sz="1200" dirty="0"/>
          </a:p>
          <a:p>
            <a:r>
              <a:rPr lang="ja-JP" altLang="en-US" sz="1200" dirty="0"/>
              <a:t>・先端技術の活用による住民生活の質の向上</a:t>
            </a:r>
            <a:endParaRPr lang="en-US" altLang="ja-JP" sz="1200" dirty="0"/>
          </a:p>
          <a:p>
            <a:r>
              <a:rPr lang="ja-JP" altLang="en-US" sz="1200" dirty="0"/>
              <a:t>・若者・女性・高齢者・</a:t>
            </a:r>
            <a:r>
              <a:rPr lang="ja-JP" altLang="en-US" sz="1200" dirty="0" err="1"/>
              <a:t>障がい</a:t>
            </a:r>
            <a:r>
              <a:rPr lang="ja-JP" altLang="en-US" sz="1200" dirty="0"/>
              <a:t>者などあらゆる人が活躍できる環境づくりの実現</a:t>
            </a:r>
            <a:endParaRPr lang="en-US" altLang="ja-JP" sz="1200" dirty="0"/>
          </a:p>
          <a:p>
            <a:r>
              <a:rPr lang="ja-JP" altLang="en-US" sz="1200" dirty="0"/>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全ての人の人権が尊重される社会の実</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現</a:t>
            </a:r>
            <a:endParaRPr lang="en-US" altLang="ja-JP" sz="1200" dirty="0"/>
          </a:p>
          <a:p>
            <a:r>
              <a:rPr lang="ja-JP" altLang="en-US" sz="1200" dirty="0"/>
              <a:t>・外国人材の円滑な受入れ促進</a:t>
            </a:r>
            <a:endParaRPr lang="en-US" altLang="ja-JP" sz="1200" dirty="0"/>
          </a:p>
        </p:txBody>
      </p:sp>
      <p:sp>
        <p:nvSpPr>
          <p:cNvPr id="40" name="テキスト ボックス 39"/>
          <p:cNvSpPr txBox="1"/>
          <p:nvPr/>
        </p:nvSpPr>
        <p:spPr>
          <a:xfrm>
            <a:off x="5961759" y="2805213"/>
            <a:ext cx="3002729" cy="684995"/>
          </a:xfrm>
          <a:prstGeom prst="rect">
            <a:avLst/>
          </a:prstGeom>
          <a:noFill/>
          <a:ln>
            <a:solidFill>
              <a:schemeClr val="tx1"/>
            </a:solidFill>
          </a:ln>
        </p:spPr>
        <p:txBody>
          <a:bodyPr wrap="square" rtlCol="0">
            <a:noAutofit/>
          </a:bodyPr>
          <a:lstStyle/>
          <a:p>
            <a:pPr marL="72000" indent="-457200"/>
            <a:endParaRPr lang="en-US" altLang="ja-JP" sz="1200" dirty="0"/>
          </a:p>
          <a:p>
            <a:pPr marL="72000" indent="-457200"/>
            <a:r>
              <a:rPr lang="ja-JP" altLang="en-US" sz="1200" dirty="0"/>
              <a:t>・地域医療構想の実現</a:t>
            </a:r>
            <a:endParaRPr lang="en-US" altLang="ja-JP" sz="1200" dirty="0"/>
          </a:p>
        </p:txBody>
      </p:sp>
      <p:sp>
        <p:nvSpPr>
          <p:cNvPr id="41" name="テキスト ボックス 40"/>
          <p:cNvSpPr txBox="1"/>
          <p:nvPr/>
        </p:nvSpPr>
        <p:spPr>
          <a:xfrm>
            <a:off x="5952603" y="3508793"/>
            <a:ext cx="3011885" cy="1541095"/>
          </a:xfrm>
          <a:prstGeom prst="rect">
            <a:avLst/>
          </a:prstGeom>
          <a:noFill/>
          <a:ln>
            <a:solidFill>
              <a:schemeClr val="tx1"/>
            </a:solidFill>
          </a:ln>
        </p:spPr>
        <p:txBody>
          <a:bodyPr wrap="square" rtlCol="0">
            <a:noAutofit/>
          </a:bodyPr>
          <a:lstStyle/>
          <a:p>
            <a:pPr marL="72000" indent="-457200"/>
            <a:r>
              <a:rPr lang="ja-JP" altLang="en-US" sz="1200" dirty="0"/>
              <a:t>・生活習慣の改善</a:t>
            </a:r>
            <a:endParaRPr lang="en-US" altLang="ja-JP" sz="1200" dirty="0"/>
          </a:p>
          <a:p>
            <a:pPr marL="72000" indent="-457200"/>
            <a:r>
              <a:rPr lang="ja-JP" altLang="en-US" sz="1200" dirty="0"/>
              <a:t>・健（検）診の促進</a:t>
            </a:r>
            <a:endParaRPr lang="en-US" altLang="ja-JP" sz="1200" dirty="0"/>
          </a:p>
          <a:p>
            <a:pPr marL="72000" indent="-457200"/>
            <a:r>
              <a:rPr lang="ja-JP" altLang="en-US" sz="1200" dirty="0"/>
              <a:t>・地域包括ケアシステムの構築</a:t>
            </a:r>
            <a:endParaRPr lang="en-US" altLang="ja-JP" sz="1200" dirty="0"/>
          </a:p>
          <a:p>
            <a:pPr marL="72000" indent="-457200"/>
            <a:r>
              <a:rPr lang="ja-JP" altLang="en-US" sz="1200" dirty="0"/>
              <a:t>・個々の状況に応じた就業支援</a:t>
            </a:r>
            <a:endParaRPr lang="en-US" altLang="ja-JP" sz="1200" dirty="0"/>
          </a:p>
        </p:txBody>
      </p:sp>
      <p:sp>
        <p:nvSpPr>
          <p:cNvPr id="44" name="角丸四角形 43"/>
          <p:cNvSpPr/>
          <p:nvPr/>
        </p:nvSpPr>
        <p:spPr>
          <a:xfrm>
            <a:off x="539552" y="3509569"/>
            <a:ext cx="2603700" cy="158004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400" b="1" dirty="0">
                <a:solidFill>
                  <a:schemeClr val="tx1"/>
                </a:solidFill>
              </a:rPr>
              <a:t>弱</a:t>
            </a:r>
            <a:endParaRPr kumimoji="1" lang="en-US" altLang="ja-JP" sz="1400" b="1" dirty="0">
              <a:solidFill>
                <a:schemeClr val="tx1"/>
              </a:solidFill>
            </a:endParaRPr>
          </a:p>
          <a:p>
            <a:pPr algn="ctr"/>
            <a:endParaRPr lang="en-US" altLang="ja-JP" sz="1400" b="1" dirty="0">
              <a:solidFill>
                <a:schemeClr val="tx1"/>
              </a:solidFill>
            </a:endParaRPr>
          </a:p>
          <a:p>
            <a:r>
              <a:rPr kumimoji="1" lang="ja-JP" altLang="en-US" sz="1400" b="1" dirty="0">
                <a:solidFill>
                  <a:schemeClr val="tx1"/>
                </a:solidFill>
              </a:rPr>
              <a:t>み</a:t>
            </a:r>
            <a:endParaRPr kumimoji="1" lang="ja-JP" altLang="en-US" sz="2000" b="1" dirty="0">
              <a:solidFill>
                <a:schemeClr val="tx1"/>
              </a:solidFill>
            </a:endParaRPr>
          </a:p>
        </p:txBody>
      </p:sp>
      <p:sp>
        <p:nvSpPr>
          <p:cNvPr id="45" name="ストライプ矢印 44"/>
          <p:cNvSpPr/>
          <p:nvPr/>
        </p:nvSpPr>
        <p:spPr>
          <a:xfrm rot="5400000">
            <a:off x="5749472" y="4076331"/>
            <a:ext cx="385263" cy="2407107"/>
          </a:xfrm>
          <a:prstGeom prst="striped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kumimoji="1" lang="ja-JP" altLang="en-US"/>
          </a:p>
        </p:txBody>
      </p:sp>
      <p:sp>
        <p:nvSpPr>
          <p:cNvPr id="36" name="テキスト ボックス 35"/>
          <p:cNvSpPr txBox="1"/>
          <p:nvPr/>
        </p:nvSpPr>
        <p:spPr>
          <a:xfrm>
            <a:off x="852735" y="3519953"/>
            <a:ext cx="2260672" cy="1569660"/>
          </a:xfrm>
          <a:prstGeom prst="rect">
            <a:avLst/>
          </a:prstGeom>
          <a:noFill/>
          <a:ln>
            <a:noFill/>
          </a:ln>
        </p:spPr>
        <p:txBody>
          <a:bodyPr wrap="square" rtlCol="0">
            <a:spAutoFit/>
          </a:bodyPr>
          <a:lstStyle/>
          <a:p>
            <a:pPr marL="72000" lvl="0" indent="-457200">
              <a:defRPr/>
            </a:pPr>
            <a:r>
              <a:rPr lang="ja-JP" altLang="en-US" sz="1200" dirty="0"/>
              <a:t>・平均寿命・健康寿命ともに全国を下回る</a:t>
            </a:r>
            <a:endParaRPr lang="en-US" altLang="ja-JP" sz="1200" dirty="0"/>
          </a:p>
          <a:p>
            <a:pPr marL="72000" lvl="0" indent="-457200">
              <a:defRPr/>
            </a:pPr>
            <a:r>
              <a:rPr lang="ja-JP" altLang="en-US" sz="1200" dirty="0"/>
              <a:t>・健康寿命と平均寿命との差が大きい</a:t>
            </a:r>
            <a:endParaRPr lang="en-US" altLang="ja-JP" sz="1200" dirty="0"/>
          </a:p>
          <a:p>
            <a:pPr marL="72000" indent="-457200"/>
            <a:r>
              <a:rPr lang="ja-JP" altLang="en-US" sz="1200" dirty="0"/>
              <a:t>・特定健診やがん検診の受診率が低い</a:t>
            </a:r>
            <a:endParaRPr lang="en-US" altLang="ja-JP" sz="1200" dirty="0"/>
          </a:p>
          <a:p>
            <a:pPr marL="72000" lvl="0" indent="-457200">
              <a:defRPr/>
            </a:pPr>
            <a:r>
              <a:rPr lang="ja-JP" altLang="en-US" sz="1200" dirty="0"/>
              <a:t>・地域のかかわりの希薄化、コミュニティの弱体化</a:t>
            </a:r>
          </a:p>
        </p:txBody>
      </p:sp>
      <p:sp>
        <p:nvSpPr>
          <p:cNvPr id="48" name="角丸四角形 47"/>
          <p:cNvSpPr/>
          <p:nvPr/>
        </p:nvSpPr>
        <p:spPr>
          <a:xfrm>
            <a:off x="6404320" y="215292"/>
            <a:ext cx="2448272" cy="585978"/>
          </a:xfrm>
          <a:prstGeom prst="roundRect">
            <a:avLst/>
          </a:prstGeom>
          <a:solidFill>
            <a:srgbClr val="04D3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a:t>Ⅱ</a:t>
            </a:r>
            <a:r>
              <a:rPr lang="ja-JP" altLang="en-US" sz="1400" b="1" dirty="0" err="1"/>
              <a:t>．</a:t>
            </a:r>
            <a:r>
              <a:rPr lang="ja-JP" altLang="en-US" sz="1400" b="1" dirty="0"/>
              <a:t>人口減少・超高齢社会でも持続可能な地域づくり</a:t>
            </a:r>
          </a:p>
        </p:txBody>
      </p:sp>
      <p:sp>
        <p:nvSpPr>
          <p:cNvPr id="4" name="正方形/長方形 3"/>
          <p:cNvSpPr/>
          <p:nvPr/>
        </p:nvSpPr>
        <p:spPr>
          <a:xfrm>
            <a:off x="8470387" y="6554119"/>
            <a:ext cx="648072" cy="26971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41</a:t>
            </a:fld>
            <a:endParaRPr lang="ja-JP" altLang="en-US" dirty="0">
              <a:solidFill>
                <a:prstClr val="black"/>
              </a:solidFill>
            </a:endParaRPr>
          </a:p>
        </p:txBody>
      </p:sp>
      <p:pic>
        <p:nvPicPr>
          <p:cNvPr id="47" name="Picture 4"/>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162" y="1643783"/>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74758" y="1642874"/>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9"/>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69130" y="1642246"/>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1"/>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9197" y="2133881"/>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62" name="図 61"/>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1177360" y="2135637"/>
            <a:ext cx="468000" cy="468000"/>
          </a:xfrm>
          <a:prstGeom prst="rect">
            <a:avLst/>
          </a:prstGeom>
        </p:spPr>
      </p:pic>
      <p:pic>
        <p:nvPicPr>
          <p:cNvPr id="63" name="図 62"/>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182351" y="1642246"/>
            <a:ext cx="468000" cy="468000"/>
          </a:xfrm>
          <a:prstGeom prst="rect">
            <a:avLst/>
          </a:prstGeom>
        </p:spPr>
      </p:pic>
      <p:pic>
        <p:nvPicPr>
          <p:cNvPr id="64" name="図 63"/>
          <p:cNvPicPr>
            <a:picLocks/>
          </p:cNvPicPr>
          <p:nvPr/>
        </p:nvPicPr>
        <p:blipFill>
          <a:blip r:embed="rId9" cstate="print">
            <a:extLst>
              <a:ext uri="{28A0092B-C50C-407E-A947-70E740481C1C}">
                <a14:useLocalDpi xmlns:a14="http://schemas.microsoft.com/office/drawing/2010/main" val="0"/>
              </a:ext>
            </a:extLst>
          </a:blip>
          <a:stretch>
            <a:fillRect/>
          </a:stretch>
        </p:blipFill>
        <p:spPr>
          <a:xfrm>
            <a:off x="183360" y="2133543"/>
            <a:ext cx="468000" cy="468000"/>
          </a:xfrm>
          <a:prstGeom prst="rect">
            <a:avLst/>
          </a:prstGeom>
        </p:spPr>
      </p:pic>
      <p:pic>
        <p:nvPicPr>
          <p:cNvPr id="65" name="図 64"/>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1670717" y="2137332"/>
            <a:ext cx="468000" cy="468000"/>
          </a:xfrm>
          <a:prstGeom prst="rect">
            <a:avLst/>
          </a:prstGeom>
        </p:spPr>
      </p:pic>
      <p:sp>
        <p:nvSpPr>
          <p:cNvPr id="55" name="テキスト ボックス 54"/>
          <p:cNvSpPr txBox="1"/>
          <p:nvPr/>
        </p:nvSpPr>
        <p:spPr>
          <a:xfrm>
            <a:off x="0" y="1381378"/>
            <a:ext cx="2573506" cy="307777"/>
          </a:xfrm>
          <a:prstGeom prst="rect">
            <a:avLst/>
          </a:prstGeom>
          <a:noFill/>
        </p:spPr>
        <p:txBody>
          <a:bodyPr wrap="square" rtlCol="0">
            <a:spAutoFit/>
          </a:bodyPr>
          <a:lstStyle/>
          <a:p>
            <a:r>
              <a:rPr kumimoji="1" lang="ja-JP" altLang="en-US" sz="1400" b="1" dirty="0"/>
              <a:t>＜関連する</a:t>
            </a:r>
            <a:r>
              <a:rPr kumimoji="1" lang="en-US" altLang="ja-JP" sz="1400" b="1" dirty="0"/>
              <a:t>SDGs</a:t>
            </a:r>
            <a:r>
              <a:rPr kumimoji="1" lang="ja-JP" altLang="en-US" sz="1400" b="1" dirty="0"/>
              <a:t>のゴール＞</a:t>
            </a:r>
          </a:p>
        </p:txBody>
      </p:sp>
    </p:spTree>
    <p:extLst>
      <p:ext uri="{BB962C8B-B14F-4D97-AF65-F5344CB8AC3E}">
        <p14:creationId xmlns:p14="http://schemas.microsoft.com/office/powerpoint/2010/main" val="50700828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グループ化 24">
            <a:extLst>
              <a:ext uri="{FF2B5EF4-FFF2-40B4-BE49-F238E27FC236}">
                <a16:creationId xmlns:a16="http://schemas.microsoft.com/office/drawing/2014/main" id="{00000000-0008-0000-0100-000010000000}"/>
              </a:ext>
            </a:extLst>
          </p:cNvPr>
          <p:cNvGrpSpPr/>
          <p:nvPr/>
        </p:nvGrpSpPr>
        <p:grpSpPr>
          <a:xfrm>
            <a:off x="82391" y="4870434"/>
            <a:ext cx="8673634" cy="1926092"/>
            <a:chOff x="0" y="-13027"/>
            <a:chExt cx="11639551" cy="3213427"/>
          </a:xfrm>
        </p:grpSpPr>
        <p:grpSp>
          <p:nvGrpSpPr>
            <p:cNvPr id="26" name="グループ化 25">
              <a:extLst>
                <a:ext uri="{FF2B5EF4-FFF2-40B4-BE49-F238E27FC236}">
                  <a16:creationId xmlns:a16="http://schemas.microsoft.com/office/drawing/2014/main" id="{00000000-0008-0000-0100-00000F000000}"/>
                </a:ext>
              </a:extLst>
            </p:cNvPr>
            <p:cNvGrpSpPr/>
            <p:nvPr/>
          </p:nvGrpSpPr>
          <p:grpSpPr>
            <a:xfrm>
              <a:off x="0" y="-13027"/>
              <a:ext cx="11639551" cy="3213427"/>
              <a:chOff x="0" y="-13027"/>
              <a:chExt cx="11639551" cy="3213427"/>
            </a:xfrm>
          </p:grpSpPr>
          <p:graphicFrame>
            <p:nvGraphicFramePr>
              <p:cNvPr id="28" name="グラフ 27">
                <a:extLst>
                  <a:ext uri="{FF2B5EF4-FFF2-40B4-BE49-F238E27FC236}">
                    <a16:creationId xmlns:a16="http://schemas.microsoft.com/office/drawing/2014/main" id="{00000000-0008-0000-0100-000004000000}"/>
                  </a:ext>
                </a:extLst>
              </p:cNvPr>
              <p:cNvGraphicFramePr/>
              <p:nvPr>
                <p:extLst>
                  <p:ext uri="{D42A27DB-BD31-4B8C-83A1-F6EECF244321}">
                    <p14:modId xmlns:p14="http://schemas.microsoft.com/office/powerpoint/2010/main" val="523318285"/>
                  </p:ext>
                </p:extLst>
              </p:nvPr>
            </p:nvGraphicFramePr>
            <p:xfrm>
              <a:off x="0" y="0"/>
              <a:ext cx="11639551" cy="3200400"/>
            </p:xfrm>
            <a:graphic>
              <a:graphicData uri="http://schemas.openxmlformats.org/drawingml/2006/chart">
                <c:chart xmlns:c="http://schemas.openxmlformats.org/drawingml/2006/chart" xmlns:r="http://schemas.openxmlformats.org/officeDocument/2006/relationships" r:id="rId3"/>
              </a:graphicData>
            </a:graphic>
          </p:graphicFrame>
          <p:grpSp>
            <p:nvGrpSpPr>
              <p:cNvPr id="29" name="グループ化 28">
                <a:extLst>
                  <a:ext uri="{FF2B5EF4-FFF2-40B4-BE49-F238E27FC236}">
                    <a16:creationId xmlns:a16="http://schemas.microsoft.com/office/drawing/2014/main" id="{00000000-0008-0000-0100-000008000000}"/>
                  </a:ext>
                </a:extLst>
              </p:cNvPr>
              <p:cNvGrpSpPr/>
              <p:nvPr/>
            </p:nvGrpSpPr>
            <p:grpSpPr>
              <a:xfrm>
                <a:off x="4172637" y="-13027"/>
                <a:ext cx="1114425" cy="544088"/>
                <a:chOff x="4172637" y="-13027"/>
                <a:chExt cx="1114425" cy="544088"/>
              </a:xfrm>
            </p:grpSpPr>
            <p:sp>
              <p:nvSpPr>
                <p:cNvPr id="35" name="正方形/長方形 34">
                  <a:extLst>
                    <a:ext uri="{FF2B5EF4-FFF2-40B4-BE49-F238E27FC236}">
                      <a16:creationId xmlns:a16="http://schemas.microsoft.com/office/drawing/2014/main" id="{00000000-0008-0000-0100-000005000000}"/>
                    </a:ext>
                  </a:extLst>
                </p:cNvPr>
                <p:cNvSpPr/>
                <p:nvPr/>
              </p:nvSpPr>
              <p:spPr>
                <a:xfrm>
                  <a:off x="4172637" y="-13027"/>
                  <a:ext cx="1114425" cy="457486"/>
                </a:xfrm>
                <a:prstGeom prst="rect">
                  <a:avLst/>
                </a:prstGeom>
                <a:solidFill>
                  <a:sysClr val="window" lastClr="FFFFFF"/>
                </a:solidFill>
                <a:ln w="19050" cap="flat" cmpd="sng" algn="ctr">
                  <a:solidFill>
                    <a:sysClr val="windowText" lastClr="000000"/>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ysClr val="window" lastClr="FFFFFF"/>
                    </a:solidFill>
                    <a:effectLst/>
                    <a:uLnTx/>
                    <a:uFillTx/>
                    <a:latin typeface="Calibri" panose="020F0502020204030204"/>
                    <a:ea typeface="ＭＳ Ｐゴシック" panose="020B0600070205080204" pitchFamily="50" charset="-128"/>
                    <a:cs typeface="+mn-cs"/>
                  </a:endParaRPr>
                </a:p>
              </p:txBody>
            </p:sp>
            <p:sp>
              <p:nvSpPr>
                <p:cNvPr id="36" name="テキスト ボックス 5">
                  <a:extLst>
                    <a:ext uri="{FF2B5EF4-FFF2-40B4-BE49-F238E27FC236}">
                      <a16:creationId xmlns:a16="http://schemas.microsoft.com/office/drawing/2014/main" id="{00000000-0008-0000-0100-000006000000}"/>
                    </a:ext>
                  </a:extLst>
                </p:cNvPr>
                <p:cNvSpPr txBox="1"/>
                <p:nvPr/>
              </p:nvSpPr>
              <p:spPr>
                <a:xfrm>
                  <a:off x="4228595" y="7067"/>
                  <a:ext cx="1002507" cy="523994"/>
                </a:xfrm>
                <a:prstGeom prst="rect">
                  <a:avLst/>
                </a:prstGeom>
                <a:noFill/>
                <a:ln w="9525" cmpd="sng">
                  <a:noFill/>
                </a:ln>
                <a:effectLst/>
              </p:spPr>
              <p:txBody>
                <a:bodyPr wrap="square" lIns="108000" tIns="0" bIns="0"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9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全国平均</a:t>
                  </a:r>
                  <a:r>
                    <a:rPr kumimoji="1" lang="en-US" altLang="ja-JP" sz="9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54.4%</a:t>
                  </a:r>
                  <a:endParaRPr kumimoji="1" lang="ja-JP" altLang="en-US" sz="9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endParaRPr>
                </a:p>
              </p:txBody>
            </p:sp>
          </p:grpSp>
          <p:grpSp>
            <p:nvGrpSpPr>
              <p:cNvPr id="30" name="グループ化 29">
                <a:extLst>
                  <a:ext uri="{FF2B5EF4-FFF2-40B4-BE49-F238E27FC236}">
                    <a16:creationId xmlns:a16="http://schemas.microsoft.com/office/drawing/2014/main" id="{00000000-0008-0000-0100-00000A000000}"/>
                  </a:ext>
                </a:extLst>
              </p:cNvPr>
              <p:cNvGrpSpPr/>
              <p:nvPr/>
            </p:nvGrpSpPr>
            <p:grpSpPr>
              <a:xfrm>
                <a:off x="5888199" y="35762"/>
                <a:ext cx="1428750" cy="514205"/>
                <a:chOff x="5888199" y="35762"/>
                <a:chExt cx="1428750" cy="514205"/>
              </a:xfrm>
            </p:grpSpPr>
            <p:sp>
              <p:nvSpPr>
                <p:cNvPr id="32" name="正方形/長方形 31">
                  <a:extLst>
                    <a:ext uri="{FF2B5EF4-FFF2-40B4-BE49-F238E27FC236}">
                      <a16:creationId xmlns:a16="http://schemas.microsoft.com/office/drawing/2014/main" id="{00000000-0008-0000-0100-00000B000000}"/>
                    </a:ext>
                  </a:extLst>
                </p:cNvPr>
                <p:cNvSpPr/>
                <p:nvPr/>
              </p:nvSpPr>
              <p:spPr>
                <a:xfrm>
                  <a:off x="6045362" y="35762"/>
                  <a:ext cx="1114424" cy="495297"/>
                </a:xfrm>
                <a:prstGeom prst="rect">
                  <a:avLst/>
                </a:prstGeom>
                <a:solidFill>
                  <a:sysClr val="window" lastClr="FFFFFF"/>
                </a:solidFill>
                <a:ln w="19050" cap="flat" cmpd="sng" algn="ctr">
                  <a:solidFill>
                    <a:sysClr val="windowText" lastClr="000000"/>
                  </a:solidFill>
                  <a:prstDash val="solid"/>
                </a:ln>
                <a:effectLst/>
              </p:spPr>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ysClr val="window" lastClr="FFFFFF"/>
                    </a:solidFill>
                    <a:effectLst/>
                    <a:uLnTx/>
                    <a:uFillTx/>
                    <a:latin typeface="Calibri" panose="020F0502020204030204"/>
                    <a:ea typeface="ＭＳ Ｐゴシック" panose="020B0600070205080204" pitchFamily="50" charset="-128"/>
                    <a:cs typeface="+mn-cs"/>
                  </a:endParaRPr>
                </a:p>
              </p:txBody>
            </p:sp>
            <p:sp>
              <p:nvSpPr>
                <p:cNvPr id="33" name="テキスト ボックス 5">
                  <a:extLst>
                    <a:ext uri="{FF2B5EF4-FFF2-40B4-BE49-F238E27FC236}">
                      <a16:creationId xmlns:a16="http://schemas.microsoft.com/office/drawing/2014/main" id="{00000000-0008-0000-0100-00000C000000}"/>
                    </a:ext>
                  </a:extLst>
                </p:cNvPr>
                <p:cNvSpPr txBox="1"/>
                <p:nvPr/>
              </p:nvSpPr>
              <p:spPr>
                <a:xfrm>
                  <a:off x="5888199" y="54669"/>
                  <a:ext cx="1428750" cy="495298"/>
                </a:xfrm>
                <a:prstGeom prst="rect">
                  <a:avLst/>
                </a:prstGeom>
                <a:noFill/>
                <a:ln w="9525" cmpd="sng">
                  <a:noFill/>
                </a:ln>
                <a:effectLst/>
              </p:spPr>
              <p:txBody>
                <a:bodyPr wrap="square" lIns="108000" tIns="0" bIns="0"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9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大阪府</a:t>
                  </a:r>
                  <a:endParaRPr kumimoji="1" lang="en-US" altLang="ja-JP" sz="9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9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50.6%(32</a:t>
                  </a:r>
                  <a:r>
                    <a:rPr kumimoji="1" lang="ja-JP" altLang="en-US" sz="9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位</a:t>
                  </a:r>
                  <a:r>
                    <a:rPr kumimoji="1" lang="en-US" altLang="ja-JP" sz="9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a:t>
                  </a:r>
                </a:p>
              </p:txBody>
            </p:sp>
          </p:grpSp>
        </p:grpSp>
        <p:cxnSp>
          <p:nvCxnSpPr>
            <p:cNvPr id="27" name="直線矢印コネクタ 26">
              <a:extLst>
                <a:ext uri="{FF2B5EF4-FFF2-40B4-BE49-F238E27FC236}">
                  <a16:creationId xmlns:a16="http://schemas.microsoft.com/office/drawing/2014/main" id="{00000000-0008-0000-0100-00000D000000}"/>
                </a:ext>
              </a:extLst>
            </p:cNvPr>
            <p:cNvCxnSpPr/>
            <p:nvPr/>
          </p:nvCxnSpPr>
          <p:spPr>
            <a:xfrm>
              <a:off x="7202082" y="149733"/>
              <a:ext cx="428624" cy="495300"/>
            </a:xfrm>
            <a:prstGeom prst="straightConnector1">
              <a:avLst/>
            </a:prstGeom>
            <a:noFill/>
            <a:ln w="28575" cap="flat" cmpd="sng" algn="ctr">
              <a:solidFill>
                <a:srgbClr val="FF0000"/>
              </a:solidFill>
              <a:prstDash val="solid"/>
              <a:tailEnd type="triangle"/>
            </a:ln>
            <a:effectLst/>
          </p:spPr>
        </p:cxnSp>
      </p:grpSp>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9" name="正方形/長方形 8"/>
          <p:cNvSpPr/>
          <p:nvPr/>
        </p:nvSpPr>
        <p:spPr>
          <a:xfrm>
            <a:off x="378097" y="637852"/>
            <a:ext cx="8460940" cy="997517"/>
          </a:xfrm>
          <a:prstGeom prst="rect">
            <a:avLst/>
          </a:prstGeom>
          <a:ln w="12700"/>
        </p:spPr>
        <p:style>
          <a:lnRef idx="2">
            <a:schemeClr val="dk1"/>
          </a:lnRef>
          <a:fillRef idx="1">
            <a:schemeClr val="lt1"/>
          </a:fillRef>
          <a:effectRef idx="0">
            <a:schemeClr val="dk1"/>
          </a:effectRef>
          <a:fontRef idx="minor">
            <a:schemeClr val="dk1"/>
          </a:fontRef>
        </p:style>
        <p:txBody>
          <a:bodyPr rtlCol="0" anchor="t"/>
          <a:lstStyle/>
          <a:p>
            <a:r>
              <a:rPr kumimoji="1" lang="en-US" altLang="ja-JP" sz="1400" b="1" dirty="0">
                <a:solidFill>
                  <a:schemeClr val="tx1"/>
                </a:solidFill>
              </a:rPr>
              <a:t>【</a:t>
            </a:r>
            <a:r>
              <a:rPr lang="ja-JP" altLang="en-US" sz="1400" b="1" dirty="0">
                <a:solidFill>
                  <a:schemeClr val="tx1"/>
                </a:solidFill>
              </a:rPr>
              <a:t>具体的</a:t>
            </a:r>
            <a:r>
              <a:rPr kumimoji="1" lang="ja-JP" altLang="en-US" sz="1400" b="1" dirty="0">
                <a:solidFill>
                  <a:schemeClr val="tx1"/>
                </a:solidFill>
              </a:rPr>
              <a:t>目標</a:t>
            </a:r>
            <a:r>
              <a:rPr kumimoji="1" lang="en-US" altLang="ja-JP" sz="1400" b="1" dirty="0">
                <a:solidFill>
                  <a:schemeClr val="tx1"/>
                </a:solidFill>
              </a:rPr>
              <a:t>】</a:t>
            </a:r>
          </a:p>
          <a:p>
            <a:r>
              <a:rPr lang="ja-JP" altLang="en-US" sz="1400" b="1" dirty="0">
                <a:solidFill>
                  <a:schemeClr val="tx1"/>
                </a:solidFill>
              </a:rPr>
              <a:t>○　健康寿命の</a:t>
            </a:r>
            <a:r>
              <a:rPr lang="en-US" altLang="ja-JP" sz="1400" b="1" dirty="0">
                <a:solidFill>
                  <a:schemeClr val="tx1"/>
                </a:solidFill>
              </a:rPr>
              <a:t>2</a:t>
            </a:r>
            <a:r>
              <a:rPr lang="ja-JP" altLang="en-US" sz="1400" b="1" dirty="0">
                <a:solidFill>
                  <a:schemeClr val="tx1"/>
                </a:solidFill>
              </a:rPr>
              <a:t>歳以上延伸　　　　　　健康寿命（</a:t>
            </a:r>
            <a:r>
              <a:rPr lang="en-US" altLang="ja-JP" sz="1400" b="1" dirty="0">
                <a:solidFill>
                  <a:schemeClr val="tx1"/>
                </a:solidFill>
              </a:rPr>
              <a:t>2013</a:t>
            </a:r>
            <a:r>
              <a:rPr lang="ja-JP" altLang="en-US" sz="1400" b="1" dirty="0">
                <a:solidFill>
                  <a:schemeClr val="tx1"/>
                </a:solidFill>
              </a:rPr>
              <a:t>年）：男性</a:t>
            </a:r>
            <a:r>
              <a:rPr lang="en-US" altLang="ja-JP" sz="1400" b="1" dirty="0">
                <a:solidFill>
                  <a:schemeClr val="tx1"/>
                </a:solidFill>
              </a:rPr>
              <a:t>70.46</a:t>
            </a:r>
            <a:r>
              <a:rPr lang="ja-JP" altLang="en-US" sz="1400" b="1" dirty="0">
                <a:solidFill>
                  <a:schemeClr val="tx1"/>
                </a:solidFill>
              </a:rPr>
              <a:t>歳</a:t>
            </a:r>
            <a:r>
              <a:rPr kumimoji="1" lang="ja-JP" altLang="en-US" sz="1400" b="1" dirty="0">
                <a:solidFill>
                  <a:schemeClr val="tx1"/>
                </a:solidFill>
              </a:rPr>
              <a:t>　女性</a:t>
            </a:r>
            <a:r>
              <a:rPr kumimoji="1" lang="en-US" altLang="ja-JP" sz="1400" b="1" dirty="0">
                <a:solidFill>
                  <a:schemeClr val="tx1"/>
                </a:solidFill>
              </a:rPr>
              <a:t>72.49</a:t>
            </a:r>
            <a:r>
              <a:rPr kumimoji="1" lang="ja-JP" altLang="en-US" sz="1400" b="1" dirty="0">
                <a:solidFill>
                  <a:schemeClr val="tx1"/>
                </a:solidFill>
              </a:rPr>
              <a:t>歳</a:t>
            </a:r>
            <a:endParaRPr kumimoji="1" lang="en-US" altLang="ja-JP" sz="1400" b="1" dirty="0">
              <a:solidFill>
                <a:schemeClr val="tx1"/>
              </a:solidFill>
            </a:endParaRPr>
          </a:p>
          <a:p>
            <a:r>
              <a:rPr kumimoji="1" lang="ja-JP" altLang="en-US" sz="1400" b="1" dirty="0">
                <a:solidFill>
                  <a:schemeClr val="tx1"/>
                </a:solidFill>
              </a:rPr>
              <a:t>　　　　　　　　　　　　　　　　　　　　　　　　</a:t>
            </a:r>
            <a:r>
              <a:rPr lang="ja-JP" altLang="en-US" sz="1400" b="1" dirty="0">
                <a:solidFill>
                  <a:schemeClr val="tx1"/>
                </a:solidFill>
              </a:rPr>
              <a:t> </a:t>
            </a:r>
            <a:r>
              <a:rPr kumimoji="1" lang="ja-JP" altLang="en-US" sz="1400" b="1" dirty="0">
                <a:solidFill>
                  <a:schemeClr val="tx1"/>
                </a:solidFill>
              </a:rPr>
              <a:t>健康</a:t>
            </a:r>
            <a:r>
              <a:rPr lang="ja-JP" altLang="en-US" sz="1400" b="1" dirty="0">
                <a:solidFill>
                  <a:schemeClr val="tx1"/>
                </a:solidFill>
              </a:rPr>
              <a:t>寿命（</a:t>
            </a:r>
            <a:r>
              <a:rPr lang="en-US" altLang="ja-JP" sz="1400" b="1" dirty="0">
                <a:solidFill>
                  <a:schemeClr val="tx1"/>
                </a:solidFill>
              </a:rPr>
              <a:t>2016</a:t>
            </a:r>
            <a:r>
              <a:rPr lang="ja-JP" altLang="en-US" sz="1400" b="1" dirty="0">
                <a:solidFill>
                  <a:schemeClr val="tx1"/>
                </a:solidFill>
              </a:rPr>
              <a:t>年）：男性</a:t>
            </a:r>
            <a:r>
              <a:rPr lang="en-US" altLang="ja-JP" sz="1400" b="1" dirty="0">
                <a:solidFill>
                  <a:schemeClr val="tx1"/>
                </a:solidFill>
              </a:rPr>
              <a:t>71.50</a:t>
            </a:r>
            <a:r>
              <a:rPr lang="ja-JP" altLang="en-US" sz="1400" b="1" dirty="0">
                <a:solidFill>
                  <a:schemeClr val="tx1"/>
                </a:solidFill>
              </a:rPr>
              <a:t>歳　女性</a:t>
            </a:r>
            <a:r>
              <a:rPr lang="en-US" altLang="ja-JP" sz="1400" b="1" dirty="0">
                <a:solidFill>
                  <a:schemeClr val="tx1"/>
                </a:solidFill>
              </a:rPr>
              <a:t>74.46</a:t>
            </a:r>
            <a:r>
              <a:rPr lang="ja-JP" altLang="en-US" sz="1400" b="1" dirty="0">
                <a:solidFill>
                  <a:schemeClr val="tx1"/>
                </a:solidFill>
              </a:rPr>
              <a:t>歳</a:t>
            </a:r>
            <a:endParaRPr lang="en-US" altLang="ja-JP" sz="1400" b="1" dirty="0">
              <a:solidFill>
                <a:schemeClr val="tx1"/>
              </a:solidFill>
            </a:endParaRPr>
          </a:p>
          <a:p>
            <a:r>
              <a:rPr lang="ja-JP" altLang="en-US" sz="1400" b="1" dirty="0">
                <a:solidFill>
                  <a:schemeClr val="tx1"/>
                </a:solidFill>
              </a:rPr>
              <a:t>○　府内民間企業の</a:t>
            </a:r>
            <a:r>
              <a:rPr lang="ja-JP" altLang="en-US" sz="1400" b="1" dirty="0" err="1">
                <a:solidFill>
                  <a:schemeClr val="tx1"/>
                </a:solidFill>
              </a:rPr>
              <a:t>障がい</a:t>
            </a:r>
            <a:r>
              <a:rPr lang="ja-JP" altLang="en-US" sz="1400" b="1" dirty="0">
                <a:solidFill>
                  <a:schemeClr val="tx1"/>
                </a:solidFill>
              </a:rPr>
              <a:t>者実雇用率：</a:t>
            </a:r>
            <a:r>
              <a:rPr lang="en-US" altLang="ja-JP" sz="1400" b="1" dirty="0">
                <a:solidFill>
                  <a:schemeClr val="tx1"/>
                </a:solidFill>
              </a:rPr>
              <a:t>2.08</a:t>
            </a:r>
            <a:r>
              <a:rPr lang="ja-JP" altLang="en-US" sz="1400" b="1" dirty="0">
                <a:solidFill>
                  <a:schemeClr val="tx1"/>
                </a:solidFill>
              </a:rPr>
              <a:t>％　（</a:t>
            </a:r>
            <a:r>
              <a:rPr lang="en-US" altLang="ja-JP" sz="1400" b="1" dirty="0">
                <a:solidFill>
                  <a:schemeClr val="tx1"/>
                </a:solidFill>
              </a:rPr>
              <a:t>2019</a:t>
            </a:r>
            <a:r>
              <a:rPr lang="ja-JP" altLang="en-US" sz="1400" b="1" smtClean="0">
                <a:solidFill>
                  <a:schemeClr val="tx1"/>
                </a:solidFill>
              </a:rPr>
              <a:t>年）</a:t>
            </a:r>
            <a:r>
              <a:rPr lang="ja-JP" altLang="en-US" sz="1400" b="1" dirty="0">
                <a:solidFill>
                  <a:schemeClr val="tx1"/>
                </a:solidFill>
              </a:rPr>
              <a:t>➡　</a:t>
            </a:r>
            <a:r>
              <a:rPr lang="en-US" altLang="ja-JP" sz="1400" b="1" u="sng" dirty="0">
                <a:solidFill>
                  <a:srgbClr val="FF0000"/>
                </a:solidFill>
              </a:rPr>
              <a:t>2.3</a:t>
            </a:r>
            <a:r>
              <a:rPr lang="ja-JP" altLang="en-US" sz="1400" b="1" dirty="0">
                <a:solidFill>
                  <a:schemeClr val="tx1"/>
                </a:solidFill>
              </a:rPr>
              <a:t>％以上</a:t>
            </a:r>
            <a:endParaRPr kumimoji="1" lang="en-US" altLang="ja-JP" sz="1400" b="1" dirty="0">
              <a:solidFill>
                <a:schemeClr val="tx1"/>
              </a:solidFill>
            </a:endParaRPr>
          </a:p>
        </p:txBody>
      </p:sp>
      <p:sp>
        <p:nvSpPr>
          <p:cNvPr id="20" name="テキスト ボックス 19"/>
          <p:cNvSpPr txBox="1"/>
          <p:nvPr/>
        </p:nvSpPr>
        <p:spPr>
          <a:xfrm>
            <a:off x="8604448" y="1876538"/>
            <a:ext cx="595068" cy="230832"/>
          </a:xfrm>
          <a:prstGeom prst="rect">
            <a:avLst/>
          </a:prstGeom>
          <a:noFill/>
        </p:spPr>
        <p:txBody>
          <a:bodyPr wrap="square" rtlCol="0">
            <a:spAutoFit/>
          </a:bodyPr>
          <a:lstStyle/>
          <a:p>
            <a:r>
              <a:rPr kumimoji="1" lang="ja-JP" altLang="en-US" sz="900" dirty="0"/>
              <a:t>（年）</a:t>
            </a:r>
          </a:p>
        </p:txBody>
      </p:sp>
      <p:sp>
        <p:nvSpPr>
          <p:cNvPr id="24" name="正方形/長方形 23"/>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54" name="正方形/長方形 53"/>
          <p:cNvSpPr/>
          <p:nvPr/>
        </p:nvSpPr>
        <p:spPr>
          <a:xfrm>
            <a:off x="8432528" y="647866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42</a:t>
            </a:fld>
            <a:endParaRPr lang="ja-JP" altLang="en-US" dirty="0">
              <a:solidFill>
                <a:prstClr val="black"/>
              </a:solidFill>
            </a:endParaRPr>
          </a:p>
        </p:txBody>
      </p:sp>
      <p:sp>
        <p:nvSpPr>
          <p:cNvPr id="55" name="正方形/長方形 54"/>
          <p:cNvSpPr/>
          <p:nvPr/>
        </p:nvSpPr>
        <p:spPr>
          <a:xfrm>
            <a:off x="158779" y="1844824"/>
            <a:ext cx="4985174" cy="2677656"/>
          </a:xfrm>
          <a:prstGeom prst="rect">
            <a:avLst/>
          </a:prstGeom>
        </p:spPr>
        <p:txBody>
          <a:bodyPr wrap="square">
            <a:spAutoFit/>
          </a:bodyPr>
          <a:lstStyle/>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≪基本的方向≫</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（１）健康寿命の延伸</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大阪府の健康寿命（</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）は男性</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39</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位、女性</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34</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位（いずれも</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2016</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年）と全国と比べて短い状況にあります。また、特定健診やがん検診の受診率も従前に比べ、順位の上昇は見られるものの、依然全国と比較して低い順位となっています。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今後、少子高齢化や疾病構造の変化がさらに進展する中で、生涯を通じて心身ともに自立し、健やかで質の高い生活を送ることができるよう、健康寿命の延伸を図る必要があります。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健康寿命・・・人の寿命において「健康上の問題で日常生活が制限されることなく</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
            </a:r>
            <a:br>
              <a:rPr lang="en-US" altLang="ja-JP" sz="1050" dirty="0">
                <a:latin typeface="Meiryo UI" panose="020B0604030504040204" pitchFamily="50" charset="-128"/>
                <a:ea typeface="Meiryo UI" panose="020B0604030504040204" pitchFamily="50" charset="-128"/>
                <a:cs typeface="Meiryo UI" panose="020B0604030504040204" pitchFamily="50" charset="-128"/>
              </a:rPr>
            </a:br>
            <a:r>
              <a:rPr lang="ja-JP" altLang="en-US" sz="1050" dirty="0">
                <a:latin typeface="Meiryo UI" panose="020B0604030504040204" pitchFamily="50" charset="-128"/>
                <a:ea typeface="Meiryo UI" panose="020B0604030504040204" pitchFamily="50" charset="-128"/>
                <a:cs typeface="Meiryo UI" panose="020B0604030504040204" pitchFamily="50" charset="-128"/>
              </a:rPr>
              <a:t>　　　　　　　　　　　生活できる期間」</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56" name="グラフ 55"/>
          <p:cNvGraphicFramePr>
            <a:graphicFrameLocks/>
          </p:cNvGraphicFramePr>
          <p:nvPr>
            <p:extLst>
              <p:ext uri="{D42A27DB-BD31-4B8C-83A1-F6EECF244321}">
                <p14:modId xmlns:p14="http://schemas.microsoft.com/office/powerpoint/2010/main" val="895326472"/>
              </p:ext>
            </p:extLst>
          </p:nvPr>
        </p:nvGraphicFramePr>
        <p:xfrm>
          <a:off x="5244107" y="2011421"/>
          <a:ext cx="3811057" cy="2768048"/>
        </p:xfrm>
        <a:graphic>
          <a:graphicData uri="http://schemas.openxmlformats.org/drawingml/2006/chart">
            <c:chart xmlns:c="http://schemas.openxmlformats.org/drawingml/2006/chart" xmlns:r="http://schemas.openxmlformats.org/officeDocument/2006/relationships" r:id="rId4"/>
          </a:graphicData>
        </a:graphic>
      </p:graphicFrame>
      <p:sp>
        <p:nvSpPr>
          <p:cNvPr id="58" name="テキスト ボックス 57"/>
          <p:cNvSpPr txBox="1"/>
          <p:nvPr/>
        </p:nvSpPr>
        <p:spPr>
          <a:xfrm>
            <a:off x="5202789" y="1935441"/>
            <a:ext cx="3674010" cy="276999"/>
          </a:xfrm>
          <a:prstGeom prst="rect">
            <a:avLst/>
          </a:prstGeom>
          <a:noFill/>
        </p:spPr>
        <p:txBody>
          <a:bodyPr wrap="square" rtlCol="0">
            <a:spAutoFit/>
          </a:bodyPr>
          <a:lstStyle/>
          <a:p>
            <a:r>
              <a:rPr kumimoji="1" lang="ja-JP" altLang="en-US" sz="1200" dirty="0"/>
              <a:t>■　</a:t>
            </a:r>
            <a:r>
              <a:rPr lang="ja-JP" altLang="en-US" sz="1200" dirty="0"/>
              <a:t>平均寿命（</a:t>
            </a:r>
            <a:r>
              <a:rPr lang="en-US" altLang="ja-JP" sz="1200" dirty="0"/>
              <a:t>2015</a:t>
            </a:r>
            <a:r>
              <a:rPr lang="ja-JP" altLang="en-US" sz="1200" dirty="0"/>
              <a:t>年）と健康</a:t>
            </a:r>
            <a:r>
              <a:rPr kumimoji="1" lang="ja-JP" altLang="en-US" sz="1200" dirty="0"/>
              <a:t>寿命（</a:t>
            </a:r>
            <a:r>
              <a:rPr kumimoji="1" lang="en-US" altLang="ja-JP" sz="1200" dirty="0"/>
              <a:t>2016</a:t>
            </a:r>
            <a:r>
              <a:rPr kumimoji="1" lang="ja-JP" altLang="en-US" sz="1200" dirty="0"/>
              <a:t>年）</a:t>
            </a:r>
          </a:p>
        </p:txBody>
      </p:sp>
      <p:sp>
        <p:nvSpPr>
          <p:cNvPr id="59" name="テキスト ボックス 58"/>
          <p:cNvSpPr txBox="1"/>
          <p:nvPr/>
        </p:nvSpPr>
        <p:spPr>
          <a:xfrm>
            <a:off x="378097" y="4593435"/>
            <a:ext cx="4041111" cy="276999"/>
          </a:xfrm>
          <a:prstGeom prst="rect">
            <a:avLst/>
          </a:prstGeom>
          <a:noFill/>
        </p:spPr>
        <p:txBody>
          <a:bodyPr wrap="square" rtlCol="0">
            <a:spAutoFit/>
          </a:bodyPr>
          <a:lstStyle/>
          <a:p>
            <a:r>
              <a:rPr kumimoji="1" lang="ja-JP" altLang="en-US" sz="1200" dirty="0"/>
              <a:t>■　</a:t>
            </a:r>
            <a:r>
              <a:rPr lang="ja-JP" altLang="en-US" sz="1200" dirty="0"/>
              <a:t>都道府県別特定健診受診率（</a:t>
            </a:r>
            <a:r>
              <a:rPr lang="en-US" altLang="ja-JP" sz="1200" dirty="0" smtClean="0"/>
              <a:t>2018</a:t>
            </a:r>
            <a:r>
              <a:rPr lang="ja-JP" altLang="en-US" sz="1200" dirty="0" smtClean="0"/>
              <a:t>年度</a:t>
            </a:r>
            <a:r>
              <a:rPr lang="ja-JP" altLang="en-US" sz="1200" dirty="0"/>
              <a:t>）</a:t>
            </a:r>
            <a:endParaRPr lang="en-US" altLang="ja-JP" sz="1200" dirty="0"/>
          </a:p>
        </p:txBody>
      </p:sp>
      <p:sp>
        <p:nvSpPr>
          <p:cNvPr id="60" name="テキスト ボックス 59"/>
          <p:cNvSpPr txBox="1"/>
          <p:nvPr/>
        </p:nvSpPr>
        <p:spPr>
          <a:xfrm>
            <a:off x="827588" y="6677917"/>
            <a:ext cx="2030176" cy="200055"/>
          </a:xfrm>
          <a:prstGeom prst="rect">
            <a:avLst/>
          </a:prstGeom>
          <a:noFill/>
        </p:spPr>
        <p:txBody>
          <a:bodyPr wrap="square" rtlCol="0">
            <a:spAutoFit/>
          </a:bodyPr>
          <a:lstStyle/>
          <a:p>
            <a:r>
              <a:rPr kumimoji="1" lang="ja-JP" altLang="en-US" sz="700" dirty="0"/>
              <a:t>出典</a:t>
            </a:r>
            <a:r>
              <a:rPr lang="ja-JP" altLang="en-US" sz="700" dirty="0"/>
              <a:t>：厚生労働省ホームページ</a:t>
            </a:r>
          </a:p>
        </p:txBody>
      </p:sp>
      <p:cxnSp>
        <p:nvCxnSpPr>
          <p:cNvPr id="65" name="直線矢印コネクタ 64"/>
          <p:cNvCxnSpPr/>
          <p:nvPr/>
        </p:nvCxnSpPr>
        <p:spPr>
          <a:xfrm>
            <a:off x="7330122" y="4324609"/>
            <a:ext cx="698262" cy="0"/>
          </a:xfrm>
          <a:prstGeom prst="straightConnector1">
            <a:avLst/>
          </a:prstGeom>
          <a:ln w="28575">
            <a:headEnd type="arrow"/>
            <a:tailEnd type="arrow"/>
          </a:ln>
        </p:spPr>
        <p:style>
          <a:lnRef idx="1">
            <a:schemeClr val="dk1"/>
          </a:lnRef>
          <a:fillRef idx="0">
            <a:schemeClr val="dk1"/>
          </a:fillRef>
          <a:effectRef idx="0">
            <a:schemeClr val="dk1"/>
          </a:effectRef>
          <a:fontRef idx="minor">
            <a:schemeClr val="tx1"/>
          </a:fontRef>
        </p:style>
      </p:cxnSp>
      <p:sp>
        <p:nvSpPr>
          <p:cNvPr id="66" name="テキスト ボックス 65"/>
          <p:cNvSpPr txBox="1"/>
          <p:nvPr/>
        </p:nvSpPr>
        <p:spPr>
          <a:xfrm>
            <a:off x="8028384" y="3565779"/>
            <a:ext cx="892954" cy="230832"/>
          </a:xfrm>
          <a:prstGeom prst="rect">
            <a:avLst/>
          </a:prstGeom>
          <a:noFill/>
        </p:spPr>
        <p:txBody>
          <a:bodyPr wrap="square" rtlCol="0">
            <a:spAutoFit/>
          </a:bodyPr>
          <a:lstStyle/>
          <a:p>
            <a:r>
              <a:rPr kumimoji="1" lang="ja-JP" altLang="en-US" sz="900" b="1" dirty="0"/>
              <a:t>不健康な期間</a:t>
            </a:r>
          </a:p>
        </p:txBody>
      </p:sp>
      <p:cxnSp>
        <p:nvCxnSpPr>
          <p:cNvPr id="67" name="直線矢印コネクタ 66"/>
          <p:cNvCxnSpPr/>
          <p:nvPr/>
        </p:nvCxnSpPr>
        <p:spPr>
          <a:xfrm>
            <a:off x="7341841" y="3702876"/>
            <a:ext cx="686543" cy="0"/>
          </a:xfrm>
          <a:prstGeom prst="straightConnector1">
            <a:avLst/>
          </a:prstGeom>
          <a:ln w="28575">
            <a:headEnd type="arrow"/>
            <a:tailEnd type="arrow"/>
          </a:ln>
        </p:spPr>
        <p:style>
          <a:lnRef idx="1">
            <a:schemeClr val="dk1"/>
          </a:lnRef>
          <a:fillRef idx="0">
            <a:schemeClr val="dk1"/>
          </a:fillRef>
          <a:effectRef idx="0">
            <a:schemeClr val="dk1"/>
          </a:effectRef>
          <a:fontRef idx="minor">
            <a:schemeClr val="tx1"/>
          </a:fontRef>
        </p:style>
      </p:cxnSp>
      <p:cxnSp>
        <p:nvCxnSpPr>
          <p:cNvPr id="68" name="直線矢印コネクタ 67"/>
          <p:cNvCxnSpPr/>
          <p:nvPr/>
        </p:nvCxnSpPr>
        <p:spPr>
          <a:xfrm>
            <a:off x="7161841" y="3150025"/>
            <a:ext cx="504000" cy="0"/>
          </a:xfrm>
          <a:prstGeom prst="straightConnector1">
            <a:avLst/>
          </a:prstGeom>
          <a:ln w="28575">
            <a:headEnd type="arrow"/>
            <a:tailEnd type="arrow"/>
          </a:ln>
        </p:spPr>
        <p:style>
          <a:lnRef idx="1">
            <a:schemeClr val="dk1"/>
          </a:lnRef>
          <a:fillRef idx="0">
            <a:schemeClr val="dk1"/>
          </a:fillRef>
          <a:effectRef idx="0">
            <a:schemeClr val="dk1"/>
          </a:effectRef>
          <a:fontRef idx="minor">
            <a:schemeClr val="tx1"/>
          </a:fontRef>
        </p:style>
      </p:cxnSp>
      <p:cxnSp>
        <p:nvCxnSpPr>
          <p:cNvPr id="69" name="直線矢印コネクタ 68"/>
          <p:cNvCxnSpPr/>
          <p:nvPr/>
        </p:nvCxnSpPr>
        <p:spPr>
          <a:xfrm>
            <a:off x="7197841" y="2565554"/>
            <a:ext cx="468000" cy="0"/>
          </a:xfrm>
          <a:prstGeom prst="straightConnector1">
            <a:avLst/>
          </a:prstGeom>
          <a:ln w="28575">
            <a:headEnd type="arrow"/>
            <a:tailEnd type="arrow"/>
          </a:ln>
        </p:spPr>
        <p:style>
          <a:lnRef idx="1">
            <a:schemeClr val="dk1"/>
          </a:lnRef>
          <a:fillRef idx="0">
            <a:schemeClr val="dk1"/>
          </a:fillRef>
          <a:effectRef idx="0">
            <a:schemeClr val="dk1"/>
          </a:effectRef>
          <a:fontRef idx="minor">
            <a:schemeClr val="tx1"/>
          </a:fontRef>
        </p:style>
      </p:cxnSp>
      <p:sp>
        <p:nvSpPr>
          <p:cNvPr id="31" name="テキスト ボックス 30"/>
          <p:cNvSpPr txBox="1"/>
          <p:nvPr/>
        </p:nvSpPr>
        <p:spPr>
          <a:xfrm>
            <a:off x="6970480" y="4655331"/>
            <a:ext cx="2605482" cy="307777"/>
          </a:xfrm>
          <a:prstGeom prst="rect">
            <a:avLst/>
          </a:prstGeom>
          <a:noFill/>
        </p:spPr>
        <p:txBody>
          <a:bodyPr wrap="square" rtlCol="0">
            <a:spAutoFit/>
          </a:bodyPr>
          <a:lstStyle/>
          <a:p>
            <a:r>
              <a:rPr kumimoji="1" lang="ja-JP" altLang="en-US" sz="700" dirty="0"/>
              <a:t>出典：</a:t>
            </a:r>
            <a:r>
              <a:rPr lang="ja-JP" altLang="en-US" sz="700" dirty="0"/>
              <a:t>厚生労働省都道府県別生命表（</a:t>
            </a:r>
            <a:r>
              <a:rPr lang="en-US" altLang="ja-JP" sz="700" dirty="0"/>
              <a:t>2015</a:t>
            </a:r>
            <a:r>
              <a:rPr lang="ja-JP" altLang="en-US" sz="700" dirty="0"/>
              <a:t>年）</a:t>
            </a:r>
            <a:endParaRPr lang="en-US" altLang="ja-JP" sz="700" dirty="0"/>
          </a:p>
          <a:p>
            <a:r>
              <a:rPr lang="ja-JP" altLang="en-US" sz="700" dirty="0"/>
              <a:t>　　　　 厚生労働科学研究報告書（</a:t>
            </a:r>
            <a:r>
              <a:rPr lang="en-US" altLang="ja-JP" sz="700" dirty="0"/>
              <a:t>2016</a:t>
            </a:r>
            <a:r>
              <a:rPr lang="ja-JP" altLang="en-US" sz="700" dirty="0"/>
              <a:t>年）</a:t>
            </a:r>
          </a:p>
        </p:txBody>
      </p:sp>
    </p:spTree>
    <p:extLst>
      <p:ext uri="{BB962C8B-B14F-4D97-AF65-F5344CB8AC3E}">
        <p14:creationId xmlns:p14="http://schemas.microsoft.com/office/powerpoint/2010/main" val="88964856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43</a:t>
            </a:fld>
            <a:endParaRPr lang="ja-JP" altLang="en-US" dirty="0">
              <a:solidFill>
                <a:prstClr val="black"/>
              </a:solidFill>
            </a:endParaRPr>
          </a:p>
        </p:txBody>
      </p: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34" name="正方形/長方形 33"/>
          <p:cNvSpPr/>
          <p:nvPr/>
        </p:nvSpPr>
        <p:spPr>
          <a:xfrm>
            <a:off x="378917" y="625324"/>
            <a:ext cx="8460123" cy="6124754"/>
          </a:xfrm>
          <a:prstGeom prst="rect">
            <a:avLst/>
          </a:prstGeom>
        </p:spPr>
        <p:txBody>
          <a:bodyPr wrap="square">
            <a:spAutoFit/>
          </a:bodyPr>
          <a:lstStyle/>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府民一人ひとりが健康づくり</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に取組み、</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全ての府民が健やかで心豊かに生活できる活力ある社会「いのち輝く健康未来都市・大阪」</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実現をめざし、市町村、関係機関、医療保険者や地域などと連携して、生活習慣病の予防・早期発見・重症化予防、ライフステージに応じた健康づくりの取組み、府民の健康づくりを支える社会環境整備などを進めます。特に、</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2018</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月に制定した「大阪府健康づくり推進条例」に基づき、オール大阪体制による府民の健康づくりと気運の醸成を図ります。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府民の健康づくりに対する意識の向上と実践を促すことを目的に、インセンティブを活用した健康づくり事業を実施するための</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ICT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基盤（プラットフォーム）を整備し、府民向けサービスとして健康アプリ「アスマイル」を展開します。アプリを通じて収集した歩数や健診データなどを活用し</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PHR</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パーソナルヘルスレコード）として個人の健康情報の見える化を行うとともに、蓄積したデータの分析・研究により、データヘルスの推進や府民への効果的な健康づくり施策と医療費適正化施策の実施につなげ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健康アプリ「アスマイル」・・・ウォーキングや特定健診の受診などの健康行動を行った結果にポイントを付与し、一定のポイントが貯まると、抽選に参加でき</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050" dirty="0">
                <a:latin typeface="Meiryo UI" panose="020B0604030504040204" pitchFamily="50" charset="-128"/>
                <a:ea typeface="Meiryo UI" panose="020B0604030504040204" pitchFamily="50" charset="-128"/>
                <a:cs typeface="Meiryo UI" panose="020B0604030504040204" pitchFamily="50" charset="-128"/>
              </a:rPr>
              <a:t>　　　　　　　　　　　　　　　　　　　　たり、電子マネーなどの特典と交換できる仕組み。</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健康増進法の改正を受けて、</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年３月</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に大阪府</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受動喫煙防止条例を定め、望まない受動喫煙をなくすため、全国トップクラスの受動喫煙防止対策を行います。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こころの健康を維持するための取組みを推進するとともに、</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IR</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の誘致も見据え、依存症対策の強化を図ります。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中小企業で働く従業員とその家族等の健康づくりを進めるため、保険者と連携した働きかけや、従業員の健康づくりに関する積極的な取組みの表彰・周知を行うことにより、生活習慣を改善し、健康寿命の延伸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多言語遠隔医療通訳</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サービス、ワンストップ</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相談窓口等により、外国人を受け入れる医療</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機関・薬局を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支援します。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「いきいき百歳体操」などを行う通いの場の拡充などを通じて、公主導から住民主体の介護予防へと転換を図ります。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2025</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年大阪・関西万博のテーマである「いのち輝く未来社会」の実現に向けて、地域の健康づくり活動に加え、革新技術を最大限活用し、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歳若返り”の取組みを、府内市町村や企業と連携し、充実・拡大を図ります。（➡</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Topic</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⑥：</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歳若返りの取組み）</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8157438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29858" y="379811"/>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8" name="正方形/長方形 7"/>
          <p:cNvSpPr/>
          <p:nvPr/>
        </p:nvSpPr>
        <p:spPr>
          <a:xfrm>
            <a:off x="179516" y="467166"/>
            <a:ext cx="8735318" cy="6340034"/>
          </a:xfrm>
          <a:prstGeom prst="rect">
            <a:avLst/>
          </a:prstGeom>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just"/>
            <a:r>
              <a:rPr lang="en-US" altLang="ja-JP" sz="1400" b="1" dirty="0">
                <a:solidFill>
                  <a:schemeClr val="tx1"/>
                </a:solidFill>
              </a:rPr>
              <a:t>Topic</a:t>
            </a:r>
            <a:r>
              <a:rPr lang="ja-JP" altLang="en-US" sz="1400" b="1" dirty="0">
                <a:solidFill>
                  <a:schemeClr val="tx1"/>
                </a:solidFill>
              </a:rPr>
              <a:t>⑥　</a:t>
            </a:r>
            <a:r>
              <a:rPr lang="en-US" altLang="ja-JP" sz="1400" b="1" dirty="0">
                <a:solidFill>
                  <a:schemeClr val="tx1"/>
                </a:solidFill>
              </a:rPr>
              <a:t>10</a:t>
            </a:r>
            <a:r>
              <a:rPr lang="ja-JP" altLang="en-US" sz="1400" b="1" dirty="0">
                <a:solidFill>
                  <a:schemeClr val="tx1"/>
                </a:solidFill>
              </a:rPr>
              <a:t>歳若返りの取組み</a:t>
            </a:r>
            <a:endParaRPr lang="en-US" altLang="ja-JP" sz="1400" b="1" dirty="0">
              <a:solidFill>
                <a:schemeClr val="tx1"/>
              </a:solidFill>
            </a:endParaRPr>
          </a:p>
          <a:p>
            <a:pPr algn="just"/>
            <a:endParaRPr lang="en-US" altLang="ja-JP" sz="1050" dirty="0">
              <a:solidFill>
                <a:schemeClr val="accent4"/>
              </a:solidFill>
            </a:endParaRPr>
          </a:p>
          <a:p>
            <a:r>
              <a:rPr lang="ja-JP" altLang="en-US" sz="1400" dirty="0">
                <a:solidFill>
                  <a:schemeClr val="tx1"/>
                </a:solidFill>
              </a:rPr>
              <a:t>　「いのち輝く未来社会をめざすビジョン（</a:t>
            </a:r>
            <a:r>
              <a:rPr lang="en-US" altLang="ja-JP" sz="1400" dirty="0">
                <a:solidFill>
                  <a:schemeClr val="tx1"/>
                </a:solidFill>
              </a:rPr>
              <a:t>2018</a:t>
            </a:r>
            <a:r>
              <a:rPr lang="ja-JP" altLang="en-US" sz="1400" dirty="0">
                <a:solidFill>
                  <a:schemeClr val="tx1"/>
                </a:solidFill>
              </a:rPr>
              <a:t>年３月策定）」は、万博のテーマである「いのち輝く未来社会のデザイン」の理念を先取りした施策の推進を図るため、オール大阪で取組みを進める共通の目標として以下の２つを掲げている。</a:t>
            </a:r>
            <a:endParaRPr lang="en-US" altLang="ja-JP" sz="1400" dirty="0">
              <a:solidFill>
                <a:schemeClr val="tx1"/>
              </a:solidFill>
            </a:endParaRPr>
          </a:p>
          <a:p>
            <a:endParaRPr lang="en-US" altLang="ja-JP" sz="1400" dirty="0">
              <a:solidFill>
                <a:schemeClr val="tx1"/>
              </a:solidFill>
            </a:endParaRPr>
          </a:p>
          <a:p>
            <a:endParaRPr lang="en-US" altLang="ja-JP" sz="1400" dirty="0">
              <a:solidFill>
                <a:schemeClr val="tx1"/>
              </a:solidFill>
            </a:endParaRPr>
          </a:p>
          <a:p>
            <a:endParaRPr lang="en-US" altLang="ja-JP" sz="1400" dirty="0">
              <a:solidFill>
                <a:schemeClr val="tx1"/>
              </a:solidFill>
            </a:endParaRPr>
          </a:p>
          <a:p>
            <a:endParaRPr lang="en-US" altLang="ja-JP" sz="1400" dirty="0">
              <a:solidFill>
                <a:schemeClr val="tx1"/>
              </a:solidFill>
            </a:endParaRPr>
          </a:p>
          <a:p>
            <a:endParaRPr lang="en-US" altLang="ja-JP" sz="1400" dirty="0">
              <a:solidFill>
                <a:schemeClr val="tx1"/>
              </a:solidFill>
            </a:endParaRPr>
          </a:p>
          <a:p>
            <a:r>
              <a:rPr lang="ja-JP" altLang="en-US" sz="1400" dirty="0">
                <a:solidFill>
                  <a:schemeClr val="tx1"/>
                </a:solidFill>
              </a:rPr>
              <a:t>「</a:t>
            </a:r>
            <a:r>
              <a:rPr lang="en-US" altLang="ja-JP" sz="1400" dirty="0">
                <a:solidFill>
                  <a:schemeClr val="tx1"/>
                </a:solidFill>
              </a:rPr>
              <a:t>10</a:t>
            </a:r>
            <a:r>
              <a:rPr lang="ja-JP" altLang="en-US" sz="1400" dirty="0">
                <a:solidFill>
                  <a:schemeClr val="tx1"/>
                </a:solidFill>
              </a:rPr>
              <a:t>歳若返り」とは、</a:t>
            </a:r>
            <a:endParaRPr lang="en-US" altLang="ja-JP" sz="1400" dirty="0">
              <a:solidFill>
                <a:schemeClr val="tx1"/>
              </a:solidFill>
            </a:endParaRPr>
          </a:p>
          <a:p>
            <a:r>
              <a:rPr lang="ja-JP" altLang="en-US" sz="1400" dirty="0">
                <a:solidFill>
                  <a:schemeClr val="tx1"/>
                </a:solidFill>
              </a:rPr>
              <a:t>　健康寿命の延伸に加え、</a:t>
            </a:r>
            <a:r>
              <a:rPr lang="ja-JP" altLang="en-US" sz="1400" b="1" dirty="0">
                <a:solidFill>
                  <a:schemeClr val="tx1"/>
                </a:solidFill>
              </a:rPr>
              <a:t>健康状態に応じて、誰もが生涯を通じ、自らの意思に基づき活動的に生活できる</a:t>
            </a:r>
            <a:r>
              <a:rPr lang="ja-JP" altLang="en-US" sz="1400" dirty="0">
                <a:solidFill>
                  <a:schemeClr val="tx1"/>
                </a:solidFill>
              </a:rPr>
              <a:t>こと</a:t>
            </a:r>
          </a:p>
          <a:p>
            <a:r>
              <a:rPr lang="ja-JP" altLang="en-US" sz="1400" dirty="0">
                <a:solidFill>
                  <a:schemeClr val="tx1"/>
                </a:solidFill>
              </a:rPr>
              <a:t>⇒　大阪・関西万博が開催される</a:t>
            </a:r>
            <a:r>
              <a:rPr lang="en-US" altLang="ja-JP" sz="1400" dirty="0">
                <a:solidFill>
                  <a:schemeClr val="tx1"/>
                </a:solidFill>
              </a:rPr>
              <a:t>2025</a:t>
            </a:r>
            <a:r>
              <a:rPr lang="ja-JP" altLang="en-US" sz="1400" dirty="0">
                <a:solidFill>
                  <a:schemeClr val="tx1"/>
                </a:solidFill>
              </a:rPr>
              <a:t>年に向けて、健康寿命を延ばすことに加え、</a:t>
            </a:r>
          </a:p>
          <a:p>
            <a:r>
              <a:rPr lang="ja-JP" altLang="en-US" sz="1400" dirty="0">
                <a:solidFill>
                  <a:schemeClr val="tx1"/>
                </a:solidFill>
              </a:rPr>
              <a:t>　健康に影響があってもいきいきと活動できるようにすることで、平均寿命と健康寿命の間の</a:t>
            </a:r>
            <a:r>
              <a:rPr lang="en-US" altLang="ja-JP" sz="1400" dirty="0">
                <a:solidFill>
                  <a:schemeClr val="tx1"/>
                </a:solidFill>
              </a:rPr>
              <a:t>10</a:t>
            </a:r>
            <a:r>
              <a:rPr lang="ja-JP" altLang="en-US" sz="1400" dirty="0">
                <a:solidFill>
                  <a:schemeClr val="tx1"/>
                </a:solidFill>
              </a:rPr>
              <a:t>歳の差を限りなく縮めていく。</a:t>
            </a:r>
            <a:endParaRPr lang="en-US" altLang="ja-JP" sz="1400" dirty="0">
              <a:solidFill>
                <a:schemeClr val="tx1"/>
              </a:solidFill>
            </a:endParaRPr>
          </a:p>
          <a:p>
            <a:endParaRPr lang="ja-JP" altLang="en-US" sz="1400" dirty="0">
              <a:solidFill>
                <a:schemeClr val="tx1"/>
              </a:solidFill>
            </a:endParaRPr>
          </a:p>
          <a:p>
            <a:r>
              <a:rPr lang="ja-JP" altLang="en-US" sz="1400" dirty="0">
                <a:solidFill>
                  <a:schemeClr val="tx1"/>
                </a:solidFill>
              </a:rPr>
              <a:t>・</a:t>
            </a:r>
            <a:r>
              <a:rPr lang="en-US" altLang="ja-JP" sz="1400" dirty="0">
                <a:solidFill>
                  <a:schemeClr val="tx1"/>
                </a:solidFill>
              </a:rPr>
              <a:t>10</a:t>
            </a:r>
            <a:r>
              <a:rPr lang="ja-JP" altLang="en-US" sz="1400" dirty="0">
                <a:solidFill>
                  <a:schemeClr val="tx1"/>
                </a:solidFill>
              </a:rPr>
              <a:t>歳若返りの取組分野</a:t>
            </a:r>
            <a:endParaRPr lang="en-US" altLang="ja-JP" sz="1400" dirty="0">
              <a:solidFill>
                <a:schemeClr val="tx1"/>
              </a:solidFill>
            </a:endParaRPr>
          </a:p>
          <a:p>
            <a:pPr lvl="0" defTabSz="457200">
              <a:defRPr/>
            </a:pPr>
            <a:r>
              <a:rPr kumimoji="0" lang="ja-JP" altLang="ja-JP" sz="1200" kern="0" dirty="0">
                <a:solidFill>
                  <a:schemeClr val="tx1"/>
                </a:solidFill>
                <a:latin typeface="Meiryo UI" panose="020B0604030504040204" pitchFamily="50" charset="-128"/>
                <a:ea typeface="Meiryo UI" panose="020B0604030504040204" pitchFamily="50" charset="-128"/>
              </a:rPr>
              <a:t>（１）運動</a:t>
            </a:r>
            <a:r>
              <a:rPr kumimoji="0" lang="ja-JP" altLang="en-US" sz="1200" kern="0" dirty="0">
                <a:solidFill>
                  <a:schemeClr val="tx1"/>
                </a:solidFill>
                <a:latin typeface="Meiryo UI" panose="020B0604030504040204" pitchFamily="50" charset="-128"/>
                <a:ea typeface="Meiryo UI" panose="020B0604030504040204" pitchFamily="50" charset="-128"/>
              </a:rPr>
              <a:t>と</a:t>
            </a:r>
            <a:r>
              <a:rPr kumimoji="0" lang="ja-JP" altLang="ja-JP" sz="1200" kern="0" dirty="0">
                <a:solidFill>
                  <a:schemeClr val="tx1"/>
                </a:solidFill>
                <a:latin typeface="Meiryo UI" panose="020B0604030504040204" pitchFamily="50" charset="-128"/>
                <a:ea typeface="Meiryo UI" panose="020B0604030504040204" pitchFamily="50" charset="-128"/>
              </a:rPr>
              <a:t>笑い、音楽</a:t>
            </a:r>
            <a:endParaRPr kumimoji="0" lang="ja-JP" altLang="ja-JP" sz="1200" kern="0" dirty="0">
              <a:solidFill>
                <a:schemeClr val="tx1"/>
              </a:solidFill>
              <a:latin typeface="Arial" panose="020B0604020202020204" pitchFamily="34" charset="0"/>
              <a:ea typeface="游ゴシック" panose="020B0400000000000000" pitchFamily="50" charset="-128"/>
            </a:endParaRPr>
          </a:p>
          <a:p>
            <a:pPr lvl="0" defTabSz="457200">
              <a:defRPr/>
            </a:pPr>
            <a:r>
              <a:rPr kumimoji="0" lang="ja-JP" altLang="ja-JP" sz="1200" kern="0" dirty="0">
                <a:solidFill>
                  <a:schemeClr val="tx1"/>
                </a:solidFill>
                <a:latin typeface="Meiryo UI" panose="020B0604030504040204" pitchFamily="50" charset="-128"/>
                <a:ea typeface="Meiryo UI" panose="020B0604030504040204" pitchFamily="50" charset="-128"/>
              </a:rPr>
              <a:t>（２）口の健康、食</a:t>
            </a:r>
            <a:endParaRPr kumimoji="0" lang="ja-JP" altLang="ja-JP" sz="1200" kern="0" dirty="0">
              <a:solidFill>
                <a:schemeClr val="tx1"/>
              </a:solidFill>
              <a:latin typeface="Arial" panose="020B0604020202020204" pitchFamily="34" charset="0"/>
              <a:ea typeface="游ゴシック" panose="020B0400000000000000" pitchFamily="50" charset="-128"/>
            </a:endParaRPr>
          </a:p>
          <a:p>
            <a:pPr lvl="0" defTabSz="457200">
              <a:defRPr/>
            </a:pPr>
            <a:r>
              <a:rPr kumimoji="0" lang="ja-JP" altLang="ja-JP" sz="1200" kern="0" dirty="0">
                <a:solidFill>
                  <a:schemeClr val="tx1"/>
                </a:solidFill>
                <a:latin typeface="Meiryo UI" panose="020B0604030504040204" pitchFamily="50" charset="-128"/>
                <a:ea typeface="Meiryo UI" panose="020B0604030504040204" pitchFamily="50" charset="-128"/>
              </a:rPr>
              <a:t>（３）認知症予防</a:t>
            </a:r>
            <a:endParaRPr kumimoji="0" lang="ja-JP" altLang="ja-JP" sz="1200" kern="0" dirty="0">
              <a:solidFill>
                <a:schemeClr val="tx1"/>
              </a:solidFill>
              <a:latin typeface="Arial" panose="020B0604020202020204" pitchFamily="34" charset="0"/>
              <a:ea typeface="游ゴシック" panose="020B0400000000000000" pitchFamily="50" charset="-128"/>
            </a:endParaRPr>
          </a:p>
          <a:p>
            <a:pPr lvl="0" defTabSz="457200">
              <a:defRPr/>
            </a:pPr>
            <a:r>
              <a:rPr kumimoji="0" lang="ja-JP" altLang="en-US" sz="1200" kern="0" dirty="0">
                <a:solidFill>
                  <a:schemeClr val="tx1"/>
                </a:solidFill>
                <a:latin typeface="Meiryo UI" panose="020B0604030504040204" pitchFamily="50" charset="-128"/>
                <a:ea typeface="Meiryo UI" panose="020B0604030504040204" pitchFamily="50" charset="-128"/>
              </a:rPr>
              <a:t>（４）アンチエイジング</a:t>
            </a:r>
            <a:endParaRPr kumimoji="0" lang="en-US" altLang="ja-JP" sz="1200" kern="0" dirty="0">
              <a:solidFill>
                <a:schemeClr val="tx1"/>
              </a:solidFill>
              <a:latin typeface="Meiryo UI" panose="020B0604030504040204" pitchFamily="50" charset="-128"/>
              <a:ea typeface="Meiryo UI" panose="020B0604030504040204" pitchFamily="50" charset="-128"/>
            </a:endParaRPr>
          </a:p>
          <a:p>
            <a:pPr lvl="0" defTabSz="457200">
              <a:defRPr/>
            </a:pPr>
            <a:r>
              <a:rPr kumimoji="0" lang="ja-JP" altLang="en-US" sz="1200" kern="0" dirty="0">
                <a:solidFill>
                  <a:schemeClr val="tx1"/>
                </a:solidFill>
                <a:latin typeface="Meiryo UI" panose="020B0604030504040204" pitchFamily="50" charset="-128"/>
                <a:ea typeface="Meiryo UI" panose="020B0604030504040204" pitchFamily="50" charset="-128"/>
              </a:rPr>
              <a:t>（５）企業の取組み促進</a:t>
            </a:r>
            <a:endParaRPr kumimoji="0" lang="en-US" altLang="ja-JP" sz="1200" kern="0" dirty="0">
              <a:solidFill>
                <a:schemeClr val="tx1"/>
              </a:solidFill>
              <a:latin typeface="Meiryo UI" panose="020B0604030504040204" pitchFamily="50" charset="-128"/>
              <a:ea typeface="Meiryo UI" panose="020B0604030504040204" pitchFamily="50" charset="-128"/>
            </a:endParaRPr>
          </a:p>
          <a:p>
            <a:pPr lvl="0" defTabSz="457200">
              <a:defRPr/>
            </a:pPr>
            <a:r>
              <a:rPr kumimoji="0" lang="ja-JP" altLang="en-US" sz="1200" kern="0" dirty="0">
                <a:solidFill>
                  <a:schemeClr val="tx1"/>
                </a:solidFill>
                <a:latin typeface="Meiryo UI" panose="020B0604030504040204" pitchFamily="50" charset="-128"/>
                <a:ea typeface="Meiryo UI" panose="020B0604030504040204" pitchFamily="50" charset="-128"/>
              </a:rPr>
              <a:t>（６）</a:t>
            </a:r>
            <a:r>
              <a:rPr kumimoji="0" lang="ja-JP" altLang="en-US" sz="1200" u="sng" kern="0" dirty="0">
                <a:solidFill>
                  <a:srgbClr val="FF0000"/>
                </a:solidFill>
                <a:latin typeface="Meiryo UI" panose="020B0604030504040204" pitchFamily="50" charset="-128"/>
                <a:ea typeface="Meiryo UI" panose="020B0604030504040204" pitchFamily="50" charset="-128"/>
              </a:rPr>
              <a:t>生きがい、やりがい</a:t>
            </a:r>
            <a:endParaRPr kumimoji="0" lang="en-US" altLang="ja-JP" sz="1200" u="sng" kern="0" dirty="0">
              <a:solidFill>
                <a:srgbClr val="FF0000"/>
              </a:solidFill>
              <a:latin typeface="Meiryo UI" panose="020B0604030504040204" pitchFamily="50" charset="-128"/>
              <a:ea typeface="Meiryo UI" panose="020B0604030504040204" pitchFamily="50" charset="-128"/>
            </a:endParaRPr>
          </a:p>
          <a:p>
            <a:pPr lvl="0" defTabSz="457200">
              <a:defRPr/>
            </a:pPr>
            <a:r>
              <a:rPr kumimoji="0" lang="ja-JP" altLang="en-US" sz="1200" u="sng" kern="0" dirty="0">
                <a:solidFill>
                  <a:srgbClr val="FF0000"/>
                </a:solidFill>
                <a:latin typeface="Meiryo UI" panose="020B0604030504040204" pitchFamily="50" charset="-128"/>
                <a:ea typeface="Meiryo UI" panose="020B0604030504040204" pitchFamily="50" charset="-128"/>
              </a:rPr>
              <a:t>（７）いのち輝く未来社会のまちづくり</a:t>
            </a:r>
            <a:r>
              <a:rPr kumimoji="0" lang="ja-JP" altLang="en-US" sz="1200" kern="0" dirty="0">
                <a:solidFill>
                  <a:srgbClr val="FF0000"/>
                </a:solidFill>
                <a:latin typeface="Meiryo UI" panose="020B0604030504040204" pitchFamily="50" charset="-128"/>
                <a:ea typeface="Meiryo UI" panose="020B0604030504040204" pitchFamily="50" charset="-128"/>
              </a:rPr>
              <a:t>　</a:t>
            </a:r>
            <a:r>
              <a:rPr kumimoji="0" lang="ja-JP" altLang="en-US" sz="1200" kern="0" dirty="0">
                <a:solidFill>
                  <a:schemeClr val="tx1"/>
                </a:solidFill>
                <a:latin typeface="Meiryo UI" panose="020B0604030504040204" pitchFamily="50" charset="-128"/>
                <a:ea typeface="Meiryo UI" panose="020B0604030504040204" pitchFamily="50" charset="-128"/>
              </a:rPr>
              <a:t>など</a:t>
            </a:r>
            <a:endParaRPr kumimoji="0" lang="en-US" altLang="ja-JP" sz="1200" kern="0" dirty="0">
              <a:solidFill>
                <a:schemeClr val="tx1"/>
              </a:solidFill>
              <a:latin typeface="Meiryo UI" panose="020B0604030504040204" pitchFamily="50" charset="-128"/>
              <a:ea typeface="Meiryo UI" panose="020B0604030504040204" pitchFamily="50" charset="-128"/>
            </a:endParaRPr>
          </a:p>
          <a:p>
            <a:pPr lvl="0" defTabSz="457200">
              <a:defRPr/>
            </a:pPr>
            <a:endParaRPr kumimoji="0" lang="ja-JP" altLang="en-US" sz="1200" kern="0" dirty="0">
              <a:solidFill>
                <a:schemeClr val="tx1"/>
              </a:solidFill>
              <a:latin typeface="Meiryo UI" panose="020B0604030504040204" pitchFamily="50" charset="-128"/>
              <a:ea typeface="Meiryo UI" panose="020B0604030504040204" pitchFamily="50" charset="-128"/>
            </a:endParaRPr>
          </a:p>
          <a:p>
            <a:pPr defTabSz="457200"/>
            <a:r>
              <a:rPr lang="ja-JP" altLang="en-US" sz="1400" dirty="0">
                <a:solidFill>
                  <a:schemeClr val="tx1"/>
                </a:solidFill>
                <a:latin typeface="Meiryo UI" panose="020B0604030504040204" pitchFamily="50" charset="-128"/>
                <a:ea typeface="Meiryo UI" panose="020B0604030504040204" pitchFamily="50" charset="-128"/>
              </a:rPr>
              <a:t>・</a:t>
            </a:r>
            <a:r>
              <a:rPr lang="en-US" altLang="ja-JP" sz="1400" dirty="0">
                <a:solidFill>
                  <a:schemeClr val="tx1"/>
                </a:solidFill>
                <a:latin typeface="Meiryo UI" panose="020B0604030504040204" pitchFamily="50" charset="-128"/>
                <a:ea typeface="Meiryo UI" panose="020B0604030504040204" pitchFamily="50" charset="-128"/>
              </a:rPr>
              <a:t>10</a:t>
            </a:r>
            <a:r>
              <a:rPr lang="ja-JP" altLang="en-US" sz="1400" dirty="0">
                <a:solidFill>
                  <a:schemeClr val="tx1"/>
                </a:solidFill>
                <a:latin typeface="Meiryo UI" panose="020B0604030504040204" pitchFamily="50" charset="-128"/>
                <a:ea typeface="Meiryo UI" panose="020B0604030504040204" pitchFamily="50" charset="-128"/>
              </a:rPr>
              <a:t>歳若返りの取組みの視点</a:t>
            </a:r>
            <a:endParaRPr lang="en-US" altLang="ja-JP" sz="1400" dirty="0">
              <a:solidFill>
                <a:schemeClr val="tx1"/>
              </a:solidFill>
              <a:latin typeface="Meiryo UI" panose="020B0604030504040204" pitchFamily="50" charset="-128"/>
              <a:ea typeface="Meiryo UI" panose="020B0604030504040204" pitchFamily="50" charset="-128"/>
            </a:endParaRPr>
          </a:p>
          <a:p>
            <a:pPr defTabSz="457200"/>
            <a:r>
              <a:rPr lang="ja-JP" altLang="en-US" sz="1200" dirty="0">
                <a:solidFill>
                  <a:schemeClr val="tx1"/>
                </a:solidFill>
                <a:latin typeface="Meiryo UI" panose="020B0604030504040204" pitchFamily="50" charset="-128"/>
                <a:ea typeface="Meiryo UI" panose="020B0604030504040204" pitchFamily="50" charset="-128"/>
              </a:rPr>
              <a:t>①　連携の視点</a:t>
            </a:r>
            <a:endParaRPr lang="en-US" altLang="ja-JP" sz="1200" dirty="0">
              <a:solidFill>
                <a:schemeClr val="tx1"/>
              </a:solidFill>
              <a:latin typeface="Meiryo UI" panose="020B0604030504040204" pitchFamily="50" charset="-128"/>
              <a:ea typeface="Meiryo UI" panose="020B0604030504040204" pitchFamily="50" charset="-128"/>
            </a:endParaRPr>
          </a:p>
          <a:p>
            <a:pPr marL="99568" indent="-99568" defTabSz="457200"/>
            <a:r>
              <a:rPr lang="ja-JP" altLang="en-US" sz="1200" dirty="0">
                <a:solidFill>
                  <a:schemeClr val="tx1"/>
                </a:solidFill>
                <a:latin typeface="Meiryo UI" panose="020B0604030504040204" pitchFamily="50" charset="-128"/>
                <a:ea typeface="Meiryo UI" panose="020B0604030504040204" pitchFamily="50" charset="-128"/>
              </a:rPr>
              <a:t>　・企業、地域や分野間の連携</a:t>
            </a:r>
          </a:p>
          <a:p>
            <a:pPr marL="99568" indent="-99568" defTabSz="457200"/>
            <a:r>
              <a:rPr lang="ja-JP" altLang="en-US" sz="1200" dirty="0">
                <a:solidFill>
                  <a:schemeClr val="tx1"/>
                </a:solidFill>
                <a:latin typeface="Meiryo UI" panose="020B0604030504040204" pitchFamily="50" charset="-128"/>
                <a:ea typeface="Meiryo UI" panose="020B0604030504040204" pitchFamily="50" charset="-128"/>
              </a:rPr>
              <a:t>　・生きがい、楽しみやつながりなどの視点を加味</a:t>
            </a:r>
          </a:p>
          <a:p>
            <a:pPr marL="99568" indent="-99568" defTabSz="457200"/>
            <a:r>
              <a:rPr lang="ja-JP" altLang="en-US" sz="1200" dirty="0">
                <a:solidFill>
                  <a:srgbClr val="00B0F0"/>
                </a:solidFill>
                <a:latin typeface="Meiryo UI" panose="020B0604030504040204" pitchFamily="50" charset="-128"/>
                <a:ea typeface="Meiryo UI" panose="020B0604030504040204" pitchFamily="50" charset="-128"/>
              </a:rPr>
              <a:t>　</a:t>
            </a:r>
            <a:r>
              <a:rPr lang="ja-JP" altLang="en-US" sz="1200" u="sng" dirty="0">
                <a:solidFill>
                  <a:srgbClr val="FF0000"/>
                </a:solidFill>
                <a:latin typeface="Meiryo UI" panose="020B0604030504040204" pitchFamily="50" charset="-128"/>
                <a:ea typeface="Meiryo UI" panose="020B0604030504040204" pitchFamily="50" charset="-128"/>
              </a:rPr>
              <a:t>・「新しい生活様式」を踏まえた取組み</a:t>
            </a:r>
          </a:p>
          <a:p>
            <a:pPr defTabSz="457200"/>
            <a:r>
              <a:rPr lang="ja-JP" altLang="en-US" sz="1200" dirty="0">
                <a:solidFill>
                  <a:schemeClr val="tx1"/>
                </a:solidFill>
                <a:latin typeface="Meiryo UI" panose="020B0604030504040204" pitchFamily="50" charset="-128"/>
                <a:ea typeface="Meiryo UI" panose="020B0604030504040204" pitchFamily="50" charset="-128"/>
              </a:rPr>
              <a:t>②　先進技術の視点</a:t>
            </a:r>
            <a:endParaRPr lang="en-US" altLang="ja-JP" sz="1200" dirty="0">
              <a:solidFill>
                <a:schemeClr val="tx1"/>
              </a:solidFill>
              <a:latin typeface="Meiryo UI" panose="020B0604030504040204" pitchFamily="50" charset="-128"/>
              <a:ea typeface="Meiryo UI" panose="020B0604030504040204" pitchFamily="50" charset="-128"/>
            </a:endParaRPr>
          </a:p>
          <a:p>
            <a:pPr defTabSz="457200"/>
            <a:r>
              <a:rPr lang="ja-JP" altLang="en-US" sz="1200" dirty="0">
                <a:solidFill>
                  <a:schemeClr val="tx1"/>
                </a:solidFill>
                <a:latin typeface="Meiryo UI" panose="020B0604030504040204" pitchFamily="50" charset="-128"/>
                <a:ea typeface="Meiryo UI" panose="020B0604030504040204" pitchFamily="50" charset="-128"/>
              </a:rPr>
              <a:t>　・　先進技術や新たな手法を活用</a:t>
            </a:r>
          </a:p>
          <a:p>
            <a:pPr defTabSz="457200"/>
            <a:r>
              <a:rPr lang="ja-JP" altLang="en-US" sz="1200" dirty="0">
                <a:solidFill>
                  <a:srgbClr val="00B0F0"/>
                </a:solidFill>
                <a:latin typeface="Meiryo UI" panose="020B0604030504040204" pitchFamily="50" charset="-128"/>
                <a:ea typeface="Meiryo UI" panose="020B0604030504040204" pitchFamily="50" charset="-128"/>
              </a:rPr>
              <a:t>　</a:t>
            </a:r>
            <a:r>
              <a:rPr lang="ja-JP" altLang="en-US" sz="1200" u="sng" dirty="0">
                <a:solidFill>
                  <a:srgbClr val="FF0000"/>
                </a:solidFill>
                <a:latin typeface="Meiryo UI" panose="020B0604030504040204" pitchFamily="50" charset="-128"/>
                <a:ea typeface="Meiryo UI" panose="020B0604030504040204" pitchFamily="50" charset="-128"/>
              </a:rPr>
              <a:t>・</a:t>
            </a:r>
            <a:r>
              <a:rPr lang="en-US" altLang="ja-JP" sz="1200" u="sng" dirty="0">
                <a:solidFill>
                  <a:srgbClr val="FF0000"/>
                </a:solidFill>
                <a:latin typeface="Meiryo UI" panose="020B0604030504040204" pitchFamily="50" charset="-128"/>
                <a:ea typeface="Meiryo UI" panose="020B0604030504040204" pitchFamily="50" charset="-128"/>
              </a:rPr>
              <a:t>DX</a:t>
            </a:r>
            <a:r>
              <a:rPr lang="ja-JP" altLang="en-US" sz="1200" u="sng" dirty="0">
                <a:solidFill>
                  <a:srgbClr val="FF0000"/>
                </a:solidFill>
                <a:latin typeface="Meiryo UI" panose="020B0604030504040204" pitchFamily="50" charset="-128"/>
                <a:ea typeface="Meiryo UI" panose="020B0604030504040204" pitchFamily="50" charset="-128"/>
              </a:rPr>
              <a:t>（デジタル・トランスフォーメーション）の加速</a:t>
            </a: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44</a:t>
            </a:fld>
            <a:endParaRPr lang="ja-JP" altLang="en-US" dirty="0">
              <a:solidFill>
                <a:prstClr val="black"/>
              </a:solidFill>
            </a:endParaRPr>
          </a:p>
        </p:txBody>
      </p:sp>
      <p:sp>
        <p:nvSpPr>
          <p:cNvPr id="10" name="正方形/長方形 9"/>
          <p:cNvSpPr/>
          <p:nvPr/>
        </p:nvSpPr>
        <p:spPr>
          <a:xfrm>
            <a:off x="179516" y="10479"/>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12" name="二等辺三角形 11"/>
          <p:cNvSpPr/>
          <p:nvPr/>
        </p:nvSpPr>
        <p:spPr>
          <a:xfrm rot="10800000">
            <a:off x="3853979" y="2147431"/>
            <a:ext cx="1386391" cy="216024"/>
          </a:xfrm>
          <a:prstGeom prst="triangle">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 name="テキスト ボックス 5"/>
          <p:cNvSpPr txBox="1"/>
          <p:nvPr/>
        </p:nvSpPr>
        <p:spPr>
          <a:xfrm>
            <a:off x="3289073" y="3346601"/>
            <a:ext cx="1917790" cy="261610"/>
          </a:xfrm>
          <a:prstGeom prst="rect">
            <a:avLst/>
          </a:prstGeom>
          <a:noFill/>
        </p:spPr>
        <p:txBody>
          <a:bodyPr wrap="square" rtlCol="0">
            <a:spAutoFit/>
          </a:bodyPr>
          <a:lstStyle/>
          <a:p>
            <a:r>
              <a:rPr kumimoji="1" lang="ja-JP" altLang="en-US" sz="1100" dirty="0"/>
              <a:t>■</a:t>
            </a:r>
            <a:r>
              <a:rPr kumimoji="1" lang="en-US" altLang="ja-JP" sz="1100" dirty="0"/>
              <a:t>10</a:t>
            </a:r>
            <a:r>
              <a:rPr kumimoji="1" lang="ja-JP" altLang="en-US" sz="1100" dirty="0"/>
              <a:t>歳若返りのイメージ</a:t>
            </a:r>
          </a:p>
        </p:txBody>
      </p:sp>
      <p:sp>
        <p:nvSpPr>
          <p:cNvPr id="9" name="角丸四角形 8"/>
          <p:cNvSpPr/>
          <p:nvPr/>
        </p:nvSpPr>
        <p:spPr>
          <a:xfrm>
            <a:off x="832316" y="1386964"/>
            <a:ext cx="7647994" cy="673113"/>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400" dirty="0">
                <a:solidFill>
                  <a:schemeClr val="tx1"/>
                </a:solidFill>
              </a:rPr>
              <a:t>○「健康」を重点ターゲットに健康寿命の延伸</a:t>
            </a:r>
            <a:endParaRPr kumimoji="1" lang="en-US" altLang="ja-JP" sz="1400" dirty="0">
              <a:solidFill>
                <a:schemeClr val="tx1"/>
              </a:solidFill>
            </a:endParaRPr>
          </a:p>
          <a:p>
            <a:r>
              <a:rPr lang="ja-JP" altLang="en-US" sz="1400" dirty="0">
                <a:solidFill>
                  <a:schemeClr val="tx1"/>
                </a:solidFill>
              </a:rPr>
              <a:t>○地域の健康づくり活動に加え、革新技術を最大限活用し、さらに</a:t>
            </a:r>
            <a:r>
              <a:rPr lang="en-US" altLang="ja-JP" sz="1400" dirty="0">
                <a:solidFill>
                  <a:schemeClr val="tx1"/>
                </a:solidFill>
              </a:rPr>
              <a:t>2025</a:t>
            </a:r>
            <a:r>
              <a:rPr lang="ja-JP" altLang="en-US" sz="1400" dirty="0">
                <a:solidFill>
                  <a:schemeClr val="tx1"/>
                </a:solidFill>
              </a:rPr>
              <a:t>年万博のインパクトを活かして、</a:t>
            </a:r>
            <a:endParaRPr lang="en-US" altLang="ja-JP" sz="1400" dirty="0">
              <a:solidFill>
                <a:schemeClr val="tx1"/>
              </a:solidFill>
            </a:endParaRPr>
          </a:p>
          <a:p>
            <a:r>
              <a:rPr lang="ja-JP" altLang="en-US" sz="1400" dirty="0">
                <a:solidFill>
                  <a:schemeClr val="tx1"/>
                </a:solidFill>
              </a:rPr>
              <a:t>いきいきと長く活躍できる</a:t>
            </a:r>
            <a:r>
              <a:rPr lang="ja-JP" altLang="en-US" sz="1400" b="1" u="sng" dirty="0">
                <a:solidFill>
                  <a:schemeClr val="tx1"/>
                </a:solidFill>
              </a:rPr>
              <a:t>「</a:t>
            </a:r>
            <a:r>
              <a:rPr lang="en-US" altLang="ja-JP" sz="1400" b="1" u="sng" dirty="0">
                <a:solidFill>
                  <a:schemeClr val="tx1"/>
                </a:solidFill>
              </a:rPr>
              <a:t>10</a:t>
            </a:r>
            <a:r>
              <a:rPr lang="ja-JP" altLang="en-US" sz="1400" b="1" u="sng" dirty="0">
                <a:solidFill>
                  <a:schemeClr val="tx1"/>
                </a:solidFill>
              </a:rPr>
              <a:t>歳若返り」</a:t>
            </a:r>
            <a:endParaRPr kumimoji="1" lang="ja-JP" altLang="en-US" sz="1400" b="1" u="sng" dirty="0">
              <a:solidFill>
                <a:schemeClr val="tx1"/>
              </a:solidFill>
            </a:endParaRPr>
          </a:p>
        </p:txBody>
      </p:sp>
      <p:pic>
        <p:nvPicPr>
          <p:cNvPr id="7" name="図 6"/>
          <p:cNvPicPr>
            <a:picLocks noChangeAspect="1"/>
          </p:cNvPicPr>
          <p:nvPr/>
        </p:nvPicPr>
        <p:blipFill>
          <a:blip r:embed="rId3"/>
          <a:stretch>
            <a:fillRect/>
          </a:stretch>
        </p:blipFill>
        <p:spPr>
          <a:xfrm>
            <a:off x="3340221" y="3743469"/>
            <a:ext cx="5140089" cy="2928472"/>
          </a:xfrm>
          <a:prstGeom prst="rect">
            <a:avLst/>
          </a:prstGeom>
        </p:spPr>
      </p:pic>
    </p:spTree>
    <p:extLst>
      <p:ext uri="{BB962C8B-B14F-4D97-AF65-F5344CB8AC3E}">
        <p14:creationId xmlns:p14="http://schemas.microsoft.com/office/powerpoint/2010/main" val="405518264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45</a:t>
            </a:fld>
            <a:endParaRPr lang="ja-JP" altLang="en-US" dirty="0">
              <a:solidFill>
                <a:prstClr val="black"/>
              </a:solidFill>
            </a:endParaRPr>
          </a:p>
        </p:txBody>
      </p:sp>
      <p:sp>
        <p:nvSpPr>
          <p:cNvPr id="6" name="正方形/長方形 5"/>
          <p:cNvSpPr/>
          <p:nvPr/>
        </p:nvSpPr>
        <p:spPr>
          <a:xfrm>
            <a:off x="251522" y="676286"/>
            <a:ext cx="8712968" cy="5478423"/>
          </a:xfrm>
          <a:prstGeom prst="rect">
            <a:avLst/>
          </a:prstGeom>
        </p:spPr>
        <p:txBody>
          <a:bodyPr wrap="square">
            <a:spAutoFit/>
          </a:bodyPr>
          <a:lstStyle/>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（２）高齢者等がいきいきと暮らせるまちづくり</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高齢化が急速に進展する中、高齢者が可能な限り住み慣れた地域で安心していきいきと生活するためには、医療・介護サービスをはじめ、必要なサービスを必要なときに受けることができる体制を整えるとともに、地域コミュニティの再構築や住まい・生活支援サービスの提供などの基盤を整備する必要があります。（「地域包括ケアシステム」の構築）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府では、「大阪ええまちプロジェクト」を通じた地域の支え合いと高齢者の活躍の場の創出、在宅医療と介護の連携推進、介護予防の推進に向けた市町村支援等を通じて、地域で安心して在宅生活を送れる体制づくりを進めます。</a:t>
            </a:r>
            <a:endParaRPr lang="en-US" altLang="ja-JP" sz="1400" strike="dblStrike"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strike="dblStrike"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不足が予想される介護人材について、地域や教育関係機関と連携し、福祉の職場体験等を通じて、福祉・介護の仕事の内容について理解を深めることにより、人材確保に努めます。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住み慣れた地域で医療・介護サービスの提供を受けることができるよう、地域の実情に沿った医療提供体制の構築に向け、地域医療構想（</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）の推進、医師確保、医師の働き方改革の推進などの策定を一体的に進めます。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一般病床及び療養病床について、病床の機能区分（高度急性期、急性期、回復期、慢性期）ごとの将来の医療需要と病床数の必要量と在宅医　</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050" dirty="0">
                <a:latin typeface="Meiryo UI" panose="020B0604030504040204" pitchFamily="50" charset="-128"/>
                <a:ea typeface="Meiryo UI" panose="020B0604030504040204" pitchFamily="50" charset="-128"/>
                <a:cs typeface="Meiryo UI" panose="020B0604030504040204" pitchFamily="50" charset="-128"/>
              </a:rPr>
              <a:t>　　　　　　療等の将来の医療需要を推計し、</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2025</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年のあるべき医療体制の姿を明らかにするとともに、その実現に必要となる施策の方向を示すもの。</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高齢者をはじめ、あらゆる人が安心して快適に住み続けられ、多様な世代の新たな住民を惹きつけるとともに、幅広い関連産業の創出・振興を図るなど、超高齢社会の課題解決と地域の活性化を進めるまちづくり「スマートエイジング・シティ」（</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）の取組みを推進します。</a:t>
            </a:r>
            <a:endParaRPr lang="en-US" altLang="ja-JP" sz="1400" dirty="0">
              <a:cs typeface="Meiryo UI" panose="020B0604030504040204" pitchFamily="50" charset="-128"/>
            </a:endParaRPr>
          </a:p>
          <a:p>
            <a:pPr marL="179388" indent="88900" algn="just"/>
            <a:r>
              <a:rPr lang="ja-JP" altLang="en-US" sz="1400" dirty="0">
                <a:cs typeface="Meiryo UI" panose="020B0604030504040204" pitchFamily="50" charset="-128"/>
              </a:rPr>
              <a:t>「スマートエイジング・シティ」では、基礎自治体や地域関係者間の主体的な取組みを支援し、</a:t>
            </a:r>
            <a:r>
              <a:rPr lang="ja-JP" altLang="ja-JP" sz="1400" dirty="0"/>
              <a:t>健康寿命の延伸</a:t>
            </a:r>
            <a:r>
              <a:rPr lang="ja-JP" altLang="en-US" sz="1400" dirty="0"/>
              <a:t>と生涯にわたる生活の質の向上のため、保健・医療・福祉に加えて、住宅、移動手段、都市機能などについても領域横断的に課題解決を図ります。これら</a:t>
            </a:r>
            <a:r>
              <a:rPr lang="ja-JP" altLang="en-US" sz="1400" dirty="0" smtClean="0"/>
              <a:t>の取組みに</a:t>
            </a:r>
            <a:r>
              <a:rPr lang="ja-JP" altLang="en-US" sz="1400" dirty="0"/>
              <a:t>より、人口</a:t>
            </a:r>
            <a:r>
              <a:rPr lang="ja-JP" altLang="ja-JP" sz="1400" dirty="0"/>
              <a:t>流出</a:t>
            </a:r>
            <a:r>
              <a:rPr lang="ja-JP" altLang="en-US" sz="1400" dirty="0"/>
              <a:t>の</a:t>
            </a:r>
            <a:r>
              <a:rPr lang="ja-JP" altLang="ja-JP" sz="1400" dirty="0"/>
              <a:t>抑制</a:t>
            </a:r>
            <a:r>
              <a:rPr lang="ja-JP" altLang="en-US" sz="1400" dirty="0"/>
              <a:t>や、</a:t>
            </a:r>
            <a:r>
              <a:rPr lang="ja-JP" altLang="ja-JP" sz="1400" dirty="0"/>
              <a:t>周辺</a:t>
            </a:r>
            <a:r>
              <a:rPr lang="ja-JP" altLang="en-US" sz="1400" dirty="0"/>
              <a:t>地域</a:t>
            </a:r>
            <a:r>
              <a:rPr lang="ja-JP" altLang="ja-JP" sz="1400" dirty="0"/>
              <a:t>からのまちなか居住</a:t>
            </a:r>
            <a:r>
              <a:rPr lang="ja-JP" altLang="en-US" sz="1400" dirty="0"/>
              <a:t>、さらには東京圏等からの</a:t>
            </a:r>
            <a:r>
              <a:rPr lang="en-US" altLang="ja-JP" sz="1400" dirty="0"/>
              <a:t>U</a:t>
            </a:r>
            <a:r>
              <a:rPr lang="ja-JP" altLang="ja-JP" sz="1400" dirty="0"/>
              <a:t>ターンにも</a:t>
            </a:r>
            <a:r>
              <a:rPr lang="ja-JP" altLang="en-US" sz="1400" dirty="0"/>
              <a:t>つながるなど、</a:t>
            </a:r>
            <a:r>
              <a:rPr lang="ja-JP" altLang="en-US" sz="1400" dirty="0">
                <a:cs typeface="Meiryo UI" panose="020B0604030504040204" pitchFamily="50" charset="-128"/>
              </a:rPr>
              <a:t>都市部における「生涯活躍のまち構想（</a:t>
            </a:r>
            <a:r>
              <a:rPr lang="en-US" altLang="ja-JP" sz="1400" dirty="0">
                <a:cs typeface="Meiryo UI" panose="020B0604030504040204" pitchFamily="50" charset="-128"/>
              </a:rPr>
              <a:t>※</a:t>
            </a:r>
            <a:r>
              <a:rPr lang="ja-JP" altLang="en-US" sz="1400" dirty="0">
                <a:cs typeface="Meiryo UI" panose="020B0604030504040204" pitchFamily="50" charset="-128"/>
              </a:rPr>
              <a:t>）」を実現します。</a:t>
            </a:r>
            <a:endParaRPr lang="en-US" altLang="ja-JP" sz="1400" dirty="0">
              <a:cs typeface="Meiryo UI" panose="020B0604030504040204" pitchFamily="50" charset="-128"/>
            </a:endParaRPr>
          </a:p>
          <a:p>
            <a:pPr algn="just"/>
            <a:r>
              <a:rPr lang="ja-JP" altLang="en-US" sz="1050" dirty="0"/>
              <a:t>　　</a:t>
            </a:r>
            <a:r>
              <a:rPr lang="en-US" altLang="ja-JP" sz="1050" dirty="0"/>
              <a:t>※</a:t>
            </a:r>
            <a:r>
              <a:rPr lang="ja-JP" altLang="en-US" sz="1050" dirty="0"/>
              <a:t>　「スマートエイジング・シティ」は、「大阪府市医療戦略会議提言（平成</a:t>
            </a:r>
            <a:r>
              <a:rPr lang="en-US" altLang="ja-JP" sz="1050" dirty="0"/>
              <a:t>26</a:t>
            </a:r>
            <a:r>
              <a:rPr lang="ja-JP" altLang="en-US" sz="1050" dirty="0"/>
              <a:t>年１月）」で示された戦略の１つです。</a:t>
            </a:r>
            <a:endParaRPr lang="en-US" altLang="ja-JP" sz="1050" dirty="0"/>
          </a:p>
          <a:p>
            <a:pPr algn="just"/>
            <a:r>
              <a:rPr lang="ja-JP" altLang="en-US" sz="1050" dirty="0"/>
              <a:t>　　</a:t>
            </a:r>
            <a:endParaRPr lang="en-US" altLang="ja-JP" sz="1050" dirty="0"/>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Tree>
    <p:extLst>
      <p:ext uri="{BB962C8B-B14F-4D97-AF65-F5344CB8AC3E}">
        <p14:creationId xmlns:p14="http://schemas.microsoft.com/office/powerpoint/2010/main" val="136090741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6" name="正方形/長方形 5"/>
          <p:cNvSpPr/>
          <p:nvPr/>
        </p:nvSpPr>
        <p:spPr>
          <a:xfrm>
            <a:off x="86139" y="599775"/>
            <a:ext cx="8878353" cy="6332503"/>
          </a:xfrm>
          <a:prstGeom prst="rect">
            <a:avLst/>
          </a:prstGeom>
        </p:spPr>
        <p:txBody>
          <a:bodyPr wrap="square">
            <a:spAutoFit/>
          </a:bodyPr>
          <a:lstStyle/>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（３）あらゆる人が活躍できる「全員参画社会」の実現</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cs typeface="Meiryo UI" panose="020B0604030504040204" pitchFamily="50" charset="-128"/>
              </a:rPr>
              <a:t>若者・女性・高齢者・</a:t>
            </a:r>
            <a:r>
              <a:rPr lang="ja-JP" altLang="en-US" sz="1400" dirty="0" err="1">
                <a:cs typeface="Meiryo UI" panose="020B0604030504040204" pitchFamily="50" charset="-128"/>
              </a:rPr>
              <a:t>障がい</a:t>
            </a:r>
            <a:r>
              <a:rPr lang="ja-JP" altLang="en-US" sz="1400" dirty="0">
                <a:cs typeface="Meiryo UI" panose="020B0604030504040204" pitchFamily="50" charset="-128"/>
              </a:rPr>
              <a:t>者・外国人など、あらゆる人が活躍できる「全員参画社会」の実現に向け、個々の適性や能力に応じたきめ細やかな就業や就学支援策などが求められます。</a:t>
            </a:r>
            <a:endParaRPr lang="en-US" altLang="ja-JP" sz="1400" dirty="0">
              <a:cs typeface="Meiryo UI" panose="020B0604030504040204" pitchFamily="50" charset="-128"/>
            </a:endParaRPr>
          </a:p>
          <a:p>
            <a:pPr marL="180000" indent="-457200" algn="just"/>
            <a:r>
              <a:rPr lang="ja-JP" altLang="en-US" sz="1400" dirty="0">
                <a:cs typeface="Meiryo UI" panose="020B0604030504040204" pitchFamily="50" charset="-128"/>
              </a:rPr>
              <a:t>　　また、年齢を問わず、ボランティア活動等に気軽に参加できる環境づくりや</a:t>
            </a:r>
            <a:r>
              <a:rPr lang="en-US" altLang="ja-JP" sz="1400" dirty="0">
                <a:cs typeface="Meiryo UI" panose="020B0604030504040204" pitchFamily="50" charset="-128"/>
              </a:rPr>
              <a:t>NPO</a:t>
            </a:r>
            <a:r>
              <a:rPr lang="ja-JP" altLang="en-US" sz="1400" dirty="0">
                <a:cs typeface="Meiryo UI" panose="020B0604030504040204" pitchFamily="50" charset="-128"/>
              </a:rPr>
              <a:t>の活性化も「全員参画社会」の実現に向けて重要となっています。</a:t>
            </a:r>
            <a:endParaRPr lang="en-US" altLang="ja-JP" sz="1400" dirty="0">
              <a:cs typeface="Meiryo UI" panose="020B0604030504040204" pitchFamily="50" charset="-128"/>
            </a:endParaRPr>
          </a:p>
          <a:p>
            <a:pPr marL="180000" indent="-457200" algn="just"/>
            <a:r>
              <a:rPr lang="ja-JP" altLang="en-US" sz="1400" dirty="0">
                <a:cs typeface="Meiryo UI" panose="020B0604030504040204" pitchFamily="50" charset="-128"/>
              </a:rPr>
              <a:t>　　　</a:t>
            </a:r>
            <a:r>
              <a:rPr lang="ja-JP" altLang="ja-JP" sz="1400" dirty="0"/>
              <a:t>さらに、人口減少や超高齢社会</a:t>
            </a:r>
            <a:r>
              <a:rPr lang="ja-JP" altLang="en-US" sz="1400" dirty="0"/>
              <a:t>の進展</a:t>
            </a:r>
            <a:r>
              <a:rPr lang="ja-JP" altLang="ja-JP" sz="1400" dirty="0"/>
              <a:t>により、コミュニティの希薄化が課題となる中、地域における見守り・発見・つなぎ機能の強化等を通じて、住民</a:t>
            </a:r>
            <a:r>
              <a:rPr lang="ja-JP" altLang="en-US" sz="1400" dirty="0"/>
              <a:t>の</a:t>
            </a:r>
            <a:r>
              <a:rPr lang="ja-JP" altLang="ja-JP" sz="1400" dirty="0"/>
              <a:t>理解や関心を高め、地域福祉を支える多様な人づくり</a:t>
            </a:r>
            <a:r>
              <a:rPr lang="ja-JP" altLang="en-US" sz="1400" dirty="0"/>
              <a:t>が求められています。</a:t>
            </a:r>
            <a:endParaRPr lang="en-US" altLang="ja-JP" sz="1400" dirty="0"/>
          </a:p>
          <a:p>
            <a:pPr marL="180000" indent="-457200" algn="just">
              <a:lnSpc>
                <a:spcPts val="1300"/>
              </a:lnSpc>
            </a:pPr>
            <a:endParaRPr lang="en-US" altLang="ja-JP" sz="1400" dirty="0">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府では、「第４次大阪府障がい者計画」に基づき、障がい福祉の総合的な推進に取り組んでいます。障がい者の就労支援については、就労準備段階から就労後の定着支援に至るまで、地域の就労支援機関のネットワークの構築・強化や福祉施設への人的・技術的支援のほか、企業への働きかけ等により、障がい者が安心して就労できる環境づくりを進めます。特に、精神・発達障がい者については、職場定着に課題があることから支援を強化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9388" indent="889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また、アート作品の販売支援等により、</a:t>
            </a:r>
            <a:r>
              <a:rPr lang="ja-JP" altLang="en-US" sz="1400" dirty="0" err="1">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者のアーティストとしての活躍の場を創出する仕組みを構築します。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6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cs typeface="Meiryo UI" panose="020B0604030504040204" pitchFamily="50" charset="-128"/>
              </a:rPr>
              <a:t>障がいのある子どもたちに対しては、「ともに学び、ともに育つ」教育を推進するため、支援学級・支援学校だけでなく、小・中・高校等のすべての学校で連続性のある多様な学びの場を提供するとともに、就労や職場定着支援を行います。</a:t>
            </a:r>
            <a:endParaRPr lang="en-US" altLang="ja-JP" sz="1400" dirty="0">
              <a:cs typeface="Meiryo UI" panose="020B0604030504040204" pitchFamily="50" charset="-128"/>
            </a:endParaRPr>
          </a:p>
          <a:p>
            <a:pPr marL="180000" indent="-457200" algn="just">
              <a:lnSpc>
                <a:spcPts val="600"/>
              </a:lnSpc>
            </a:pPr>
            <a:endParaRPr lang="en-US" altLang="ja-JP" sz="1400" dirty="0">
              <a:cs typeface="Meiryo UI" panose="020B0604030504040204" pitchFamily="50" charset="-128"/>
            </a:endParaRPr>
          </a:p>
          <a:p>
            <a:pPr marL="180000" lvl="0" indent="-457200" algn="just"/>
            <a:r>
              <a:rPr lang="ja-JP" altLang="en-US" sz="1400" dirty="0">
                <a:cs typeface="Meiryo UI" panose="020B0604030504040204" pitchFamily="50" charset="-128"/>
              </a:rPr>
              <a:t>○　就職が困難な方の早期の就職や定着をめざし、以下の取組みを進めます。</a:t>
            </a:r>
            <a:endParaRPr lang="en-US" altLang="ja-JP" sz="1400" dirty="0">
              <a:cs typeface="Meiryo UI" panose="020B0604030504040204" pitchFamily="50" charset="-128"/>
            </a:endParaRPr>
          </a:p>
          <a:p>
            <a:pPr marL="180000" lvl="0" indent="-457200" algn="just"/>
            <a:r>
              <a:rPr lang="ja-JP" altLang="en-US" sz="1400" dirty="0">
                <a:cs typeface="Meiryo UI" panose="020B0604030504040204" pitchFamily="50" charset="-128"/>
              </a:rPr>
              <a:t>　　・　高等職業技術専門校等や、民間教育訓練機関を活用した職業訓練の充実</a:t>
            </a:r>
            <a:endParaRPr lang="en-US" altLang="ja-JP" sz="1400" dirty="0">
              <a:cs typeface="Meiryo UI" panose="020B0604030504040204" pitchFamily="50" charset="-128"/>
            </a:endParaRPr>
          </a:p>
          <a:p>
            <a:pPr marL="180000" lvl="0" indent="-457200" algn="just"/>
            <a:r>
              <a:rPr lang="ja-JP" altLang="en-US" sz="1400" dirty="0">
                <a:cs typeface="Meiryo UI" panose="020B0604030504040204" pitchFamily="50" charset="-128"/>
              </a:rPr>
              <a:t>　　・　</a:t>
            </a:r>
            <a:r>
              <a:rPr lang="en-US" altLang="ja-JP" sz="1400" dirty="0">
                <a:cs typeface="Meiryo UI" panose="020B0604030504040204" pitchFamily="50" charset="-128"/>
              </a:rPr>
              <a:t>OSAKA</a:t>
            </a:r>
            <a:r>
              <a:rPr lang="ja-JP" altLang="en-US" sz="1400" dirty="0">
                <a:cs typeface="Meiryo UI" panose="020B0604030504040204" pitchFamily="50" charset="-128"/>
              </a:rPr>
              <a:t>しごとフィールドが軸となり、若者や女性、中高年齢者（就職氷河期世代を含む）、</a:t>
            </a:r>
            <a:r>
              <a:rPr lang="ja-JP" altLang="en-US" sz="1400" dirty="0" err="1">
                <a:cs typeface="Meiryo UI" panose="020B0604030504040204" pitchFamily="50" charset="-128"/>
              </a:rPr>
              <a:t>障がい</a:t>
            </a:r>
            <a:r>
              <a:rPr lang="ja-JP" altLang="en-US" sz="1400" dirty="0">
                <a:cs typeface="Meiryo UI" panose="020B0604030504040204" pitchFamily="50" charset="-128"/>
              </a:rPr>
              <a:t>者など就業をめざ</a:t>
            </a:r>
            <a:endParaRPr lang="en-US" altLang="ja-JP" sz="1400" dirty="0">
              <a:cs typeface="Meiryo UI" panose="020B0604030504040204" pitchFamily="50" charset="-128"/>
            </a:endParaRPr>
          </a:p>
          <a:p>
            <a:pPr marL="180000" lvl="0" indent="-457200" algn="just"/>
            <a:r>
              <a:rPr lang="ja-JP" altLang="en-US" sz="1400" dirty="0">
                <a:cs typeface="Meiryo UI" panose="020B0604030504040204" pitchFamily="50" charset="-128"/>
              </a:rPr>
              <a:t>　　　 </a:t>
            </a:r>
            <a:r>
              <a:rPr lang="ja-JP" altLang="en-US" sz="1400" dirty="0" err="1">
                <a:cs typeface="Meiryo UI" panose="020B0604030504040204" pitchFamily="50" charset="-128"/>
              </a:rPr>
              <a:t>す</a:t>
            </a:r>
            <a:r>
              <a:rPr lang="ja-JP" altLang="en-US" sz="1400" dirty="0">
                <a:cs typeface="Meiryo UI" panose="020B0604030504040204" pitchFamily="50" charset="-128"/>
              </a:rPr>
              <a:t>全ての方に対する支援</a:t>
            </a:r>
            <a:endParaRPr lang="en-US" altLang="ja-JP" sz="1400" dirty="0">
              <a:cs typeface="Meiryo UI" panose="020B0604030504040204" pitchFamily="50" charset="-128"/>
            </a:endParaRPr>
          </a:p>
          <a:p>
            <a:pPr marL="180000" lvl="0" indent="-457200" algn="just"/>
            <a:r>
              <a:rPr lang="ja-JP" altLang="en-US" sz="1400" dirty="0">
                <a:cs typeface="Meiryo UI" panose="020B0604030504040204" pitchFamily="50" charset="-128"/>
              </a:rPr>
              <a:t>　　・　発達障がいの可能性がある方への支援</a:t>
            </a:r>
            <a:endParaRPr lang="en-US" altLang="ja-JP" sz="1400" strike="dblStrike" dirty="0">
              <a:cs typeface="Meiryo UI" panose="020B0604030504040204" pitchFamily="50" charset="-128"/>
            </a:endParaRPr>
          </a:p>
          <a:p>
            <a:pPr marL="180000" lvl="0" indent="-457200" algn="just"/>
            <a:r>
              <a:rPr lang="ja-JP" altLang="en-US" sz="1400" dirty="0">
                <a:cs typeface="Meiryo UI" panose="020B0604030504040204" pitchFamily="50" charset="-128"/>
              </a:rPr>
              <a:t>　　・　働く意欲のある高齢者に対する多様な就業機会を提供するための職域開拓</a:t>
            </a:r>
            <a:endParaRPr lang="en-US" altLang="ja-JP" sz="1400" dirty="0">
              <a:cs typeface="Meiryo UI" panose="020B0604030504040204" pitchFamily="50" charset="-128"/>
            </a:endParaRPr>
          </a:p>
          <a:p>
            <a:pPr marL="180000" lvl="0" indent="-457200" algn="just"/>
            <a:r>
              <a:rPr lang="ja-JP" altLang="en-US" sz="1400" dirty="0">
                <a:cs typeface="Meiryo UI" panose="020B0604030504040204" pitchFamily="50" charset="-128"/>
              </a:rPr>
              <a:t>　　・　生活困窮者等に対する就労支援員のサポート及び就労場所や就労体験等の受け入れ事業所の開拓</a:t>
            </a:r>
            <a:endParaRPr lang="en-US" altLang="ja-JP" sz="1400" dirty="0">
              <a:cs typeface="Meiryo UI" panose="020B0604030504040204" pitchFamily="50" charset="-128"/>
            </a:endParaRPr>
          </a:p>
          <a:p>
            <a:pPr marL="180000" indent="-457200" algn="just"/>
            <a:r>
              <a:rPr lang="ja-JP" altLang="en-US" sz="800" dirty="0">
                <a:cs typeface="Meiryo UI" panose="020B0604030504040204" pitchFamily="50" charset="-128"/>
              </a:rPr>
              <a:t>　　　 </a:t>
            </a:r>
            <a:r>
              <a:rPr lang="ja-JP" altLang="en-US" sz="1400" dirty="0">
                <a:cs typeface="Meiryo UI" panose="020B0604030504040204" pitchFamily="50" charset="-128"/>
              </a:rPr>
              <a:t>・　中小事業主における</a:t>
            </a:r>
            <a:r>
              <a:rPr lang="ja-JP" altLang="en-US" sz="1400" dirty="0" err="1">
                <a:cs typeface="Meiryo UI" panose="020B0604030504040204" pitchFamily="50" charset="-128"/>
              </a:rPr>
              <a:t>障がい</a:t>
            </a:r>
            <a:r>
              <a:rPr lang="ja-JP" altLang="en-US" sz="1400" dirty="0">
                <a:cs typeface="Meiryo UI" panose="020B0604030504040204" pitchFamily="50" charset="-128"/>
              </a:rPr>
              <a:t>者の雇用状況の改善が進まない状況を踏まえた、効果的な意識啓発と個々の状況・段階</a:t>
            </a:r>
            <a:endParaRPr lang="en-US" altLang="ja-JP" sz="1400" dirty="0">
              <a:cs typeface="Meiryo UI" panose="020B0604030504040204" pitchFamily="50" charset="-128"/>
            </a:endParaRPr>
          </a:p>
          <a:p>
            <a:pPr marL="180000" indent="-457200" algn="just"/>
            <a:r>
              <a:rPr lang="en-US" altLang="ja-JP" sz="1400" dirty="0">
                <a:cs typeface="Meiryo UI" panose="020B0604030504040204" pitchFamily="50" charset="-128"/>
              </a:rPr>
              <a:t>       </a:t>
            </a:r>
            <a:r>
              <a:rPr lang="ja-JP" altLang="en-US" sz="1400" dirty="0">
                <a:cs typeface="Meiryo UI" panose="020B0604030504040204" pitchFamily="50" charset="-128"/>
              </a:rPr>
              <a:t>に応じた支援</a:t>
            </a:r>
            <a:endParaRPr lang="en-US" altLang="ja-JP" sz="1400" strike="sngStrike" dirty="0">
              <a:cs typeface="Meiryo UI" panose="020B0604030504040204" pitchFamily="50" charset="-128"/>
            </a:endParaRPr>
          </a:p>
          <a:p>
            <a:pPr marL="180000" lvl="0" indent="-457200" algn="just">
              <a:lnSpc>
                <a:spcPts val="800"/>
              </a:lnSpc>
            </a:pPr>
            <a:endParaRPr lang="en-US" altLang="ja-JP" sz="1400" strike="sngStrike" dirty="0">
              <a:cs typeface="Meiryo UI" panose="020B0604030504040204" pitchFamily="50" charset="-128"/>
            </a:endParaRPr>
          </a:p>
          <a:p>
            <a:pPr marL="180000" indent="-457200" algn="just"/>
            <a:r>
              <a:rPr lang="ja-JP" altLang="en-US" sz="1400" dirty="0">
                <a:cs typeface="Meiryo UI" panose="020B0604030504040204" pitchFamily="50" charset="-128"/>
              </a:rPr>
              <a:t>○　キャリアブランクのある女性、高年齢者、就職氷河期世代等の潜在求職者を掘り起こし、</a:t>
            </a:r>
            <a:r>
              <a:rPr lang="ja-JP" altLang="en-US" sz="1400" dirty="0"/>
              <a:t>就業支援を行うとともに、企業における職場環境の改善に向けた助言を行いながら、求職者と企業のマッチングを図っていきます。 </a:t>
            </a:r>
            <a:endParaRPr lang="en-US" altLang="ja-JP" sz="1400" dirty="0"/>
          </a:p>
          <a:p>
            <a:pPr marL="180000" indent="-457200" algn="just"/>
            <a:r>
              <a:rPr lang="en-US" altLang="ja-JP" sz="1400" dirty="0">
                <a:cs typeface="Meiryo UI" panose="020B0604030504040204" pitchFamily="50" charset="-128"/>
              </a:rPr>
              <a:t>※</a:t>
            </a:r>
            <a:r>
              <a:rPr lang="ja-JP" altLang="en-US" sz="1400" dirty="0">
                <a:cs typeface="Meiryo UI" panose="020B0604030504040204" pitchFamily="50" charset="-128"/>
              </a:rPr>
              <a:t>　若者は①（１）</a:t>
            </a:r>
            <a:r>
              <a:rPr lang="en-US" altLang="ja-JP" sz="1400" dirty="0" smtClean="0">
                <a:cs typeface="Meiryo UI" panose="020B0604030504040204" pitchFamily="50" charset="-128"/>
              </a:rPr>
              <a:t>P.29</a:t>
            </a:r>
            <a:r>
              <a:rPr lang="ja-JP" altLang="en-US" sz="1400" dirty="0" err="1" smtClean="0">
                <a:cs typeface="Meiryo UI" panose="020B0604030504040204" pitchFamily="50" charset="-128"/>
              </a:rPr>
              <a:t>、</a:t>
            </a:r>
            <a:r>
              <a:rPr lang="ja-JP" altLang="en-US" sz="1400" dirty="0" smtClean="0">
                <a:cs typeface="Meiryo UI" panose="020B0604030504040204" pitchFamily="50" charset="-128"/>
              </a:rPr>
              <a:t> </a:t>
            </a:r>
            <a:r>
              <a:rPr lang="ja-JP" altLang="en-US" sz="1400" dirty="0">
                <a:cs typeface="Meiryo UI" panose="020B0604030504040204" pitchFamily="50" charset="-128"/>
              </a:rPr>
              <a:t>女性は①（２）</a:t>
            </a:r>
            <a:r>
              <a:rPr lang="en-US" altLang="ja-JP" sz="1400" dirty="0" smtClean="0">
                <a:cs typeface="Meiryo UI" panose="020B0604030504040204" pitchFamily="50" charset="-128"/>
              </a:rPr>
              <a:t>P.32</a:t>
            </a:r>
            <a:r>
              <a:rPr lang="ja-JP" altLang="en-US" sz="1400" dirty="0" err="1" smtClean="0">
                <a:cs typeface="Meiryo UI" panose="020B0604030504040204" pitchFamily="50" charset="-128"/>
              </a:rPr>
              <a:t>、</a:t>
            </a:r>
            <a:r>
              <a:rPr lang="ja-JP" altLang="en-US" sz="1400" dirty="0">
                <a:cs typeface="Meiryo UI" panose="020B0604030504040204" pitchFamily="50" charset="-128"/>
              </a:rPr>
              <a:t>高齢者は③（２）</a:t>
            </a:r>
            <a:r>
              <a:rPr lang="en-US" altLang="ja-JP" sz="1400" dirty="0" smtClean="0">
                <a:cs typeface="Meiryo UI" panose="020B0604030504040204" pitchFamily="50" charset="-128"/>
              </a:rPr>
              <a:t>P.45</a:t>
            </a:r>
            <a:r>
              <a:rPr lang="ja-JP" altLang="en-US" sz="1400" dirty="0">
                <a:cs typeface="Meiryo UI" panose="020B0604030504040204" pitchFamily="50" charset="-128"/>
              </a:rPr>
              <a:t>　にも記載しています。</a:t>
            </a:r>
            <a:endParaRPr lang="en-US" altLang="ja-JP" sz="1400" dirty="0">
              <a:cs typeface="Meiryo UI" panose="020B0604030504040204" pitchFamily="50" charset="-128"/>
            </a:endParaRPr>
          </a:p>
          <a:p>
            <a:pPr marL="180000" indent="-457200" algn="just"/>
            <a:endParaRPr lang="en-US" altLang="ja-JP" sz="1400" dirty="0">
              <a:cs typeface="Meiryo UI" panose="020B0604030504040204" pitchFamily="50" charset="-128"/>
            </a:endParaRP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46</a:t>
            </a:fld>
            <a:endParaRPr lang="ja-JP" altLang="en-US" dirty="0">
              <a:solidFill>
                <a:prstClr val="black"/>
              </a:solidFill>
            </a:endParaRPr>
          </a:p>
        </p:txBody>
      </p: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Tree>
    <p:extLst>
      <p:ext uri="{BB962C8B-B14F-4D97-AF65-F5344CB8AC3E}">
        <p14:creationId xmlns:p14="http://schemas.microsoft.com/office/powerpoint/2010/main" val="407431347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6" name="正方形/長方形 5"/>
          <p:cNvSpPr/>
          <p:nvPr/>
        </p:nvSpPr>
        <p:spPr>
          <a:xfrm>
            <a:off x="251522" y="626196"/>
            <a:ext cx="8712968" cy="5909310"/>
          </a:xfrm>
          <a:prstGeom prst="rect">
            <a:avLst/>
          </a:prstGeom>
        </p:spPr>
        <p:txBody>
          <a:bodyPr wrap="square">
            <a:spAutoFit/>
          </a:bodyPr>
          <a:lstStyle/>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（全ての人の人権が尊重される社会の実現）</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大阪府では、「大阪府人権尊重の社会づくり条例」に基づき、全ての人の人権が尊重される社会の実現を目指して</a:t>
            </a:r>
            <a:r>
              <a:rPr lang="ja-JP" altLang="ja-JP" sz="1400" dirty="0">
                <a:latin typeface="+mn-ea"/>
              </a:rPr>
              <a:t>人</a:t>
            </a:r>
            <a:endParaRPr lang="en-US" altLang="ja-JP" sz="1400" dirty="0">
              <a:latin typeface="+mn-ea"/>
            </a:endParaRPr>
          </a:p>
          <a:p>
            <a:r>
              <a:rPr lang="ja-JP" altLang="en-US" sz="1400" dirty="0">
                <a:latin typeface="+mn-ea"/>
              </a:rPr>
              <a:t>　</a:t>
            </a:r>
            <a:r>
              <a:rPr lang="ja-JP" altLang="ja-JP" sz="1400" dirty="0">
                <a:latin typeface="+mn-ea"/>
              </a:rPr>
              <a:t>権施策を推進して</a:t>
            </a:r>
            <a:r>
              <a:rPr lang="ja-JP" altLang="en-US" sz="1400" dirty="0">
                <a:latin typeface="+mn-ea"/>
              </a:rPr>
              <a:t>います</a:t>
            </a:r>
            <a:r>
              <a:rPr lang="ja-JP" altLang="ja-JP" sz="1400" dirty="0">
                <a:latin typeface="+mn-ea"/>
              </a:rPr>
              <a:t>。近年</a:t>
            </a:r>
            <a:r>
              <a:rPr lang="ja-JP" altLang="en-US" sz="1400" dirty="0">
                <a:latin typeface="+mn-ea"/>
              </a:rPr>
              <a:t>では</a:t>
            </a:r>
            <a:r>
              <a:rPr lang="ja-JP" altLang="ja-JP" sz="1400" dirty="0">
                <a:latin typeface="+mn-ea"/>
              </a:rPr>
              <a:t>、</a:t>
            </a:r>
            <a:r>
              <a:rPr lang="ja-JP" altLang="en-US" sz="1400" dirty="0">
                <a:latin typeface="+mn-ea"/>
              </a:rPr>
              <a:t>性の多様性や</a:t>
            </a:r>
            <a:r>
              <a:rPr lang="ja-JP" altLang="ja-JP" sz="1400" dirty="0">
                <a:latin typeface="+mn-ea"/>
              </a:rPr>
              <a:t>ヘイトスピーチなど複雑多様化</a:t>
            </a:r>
            <a:r>
              <a:rPr lang="ja-JP" altLang="en-US" sz="1400" dirty="0">
                <a:latin typeface="+mn-ea"/>
              </a:rPr>
              <a:t>する</a:t>
            </a:r>
            <a:r>
              <a:rPr lang="ja-JP" altLang="ja-JP" sz="1400" dirty="0">
                <a:latin typeface="+mn-ea"/>
              </a:rPr>
              <a:t>人権課題</a:t>
            </a:r>
            <a:r>
              <a:rPr lang="ja-JP" altLang="en-US" sz="1400" dirty="0">
                <a:latin typeface="+mn-ea"/>
              </a:rPr>
              <a:t>にも的確に対応し、国</a:t>
            </a:r>
            <a:endParaRPr lang="en-US" altLang="ja-JP" sz="1400" dirty="0">
              <a:latin typeface="+mn-ea"/>
            </a:endParaRPr>
          </a:p>
          <a:p>
            <a:r>
              <a:rPr lang="ja-JP" altLang="en-US" sz="1400" dirty="0">
                <a:latin typeface="+mn-ea"/>
              </a:rPr>
              <a:t>　際都市にふさわしい環境を整備していくことが求められています。</a:t>
            </a:r>
            <a:endParaRPr lang="en-US" altLang="ja-JP" sz="1400" dirty="0">
              <a:latin typeface="+mn-ea"/>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性の多様性については、「生物学的な性」と「性自認」が一致している人や、「性的指向」が異性に向いている人が多数派とされる一方で、これらにあてはまらない「性的マイノリティ」の人権問題に対する理解がまだ十分に進んでいない状況です。</a:t>
            </a:r>
            <a:r>
              <a:rPr lang="ja-JP" altLang="en-US"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性的マイノリティに対する差別や誤解、偏見をなくしていくために、令和元年</a:t>
            </a:r>
            <a:r>
              <a:rPr lang="en-US" altLang="ja-JP"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月に施行した「大阪府性的指向及び性自認の多様性に関する府民の理解の増進に関する条例」に基づき、</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正しい知識の普及・定着を図り</a:t>
            </a:r>
            <a:r>
              <a:rPr lang="ja-JP" altLang="en-US"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ます。</a:t>
            </a:r>
            <a:endParaRPr lang="en-US" altLang="ja-JP" sz="1400" u="sng"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また、</a:t>
            </a:r>
            <a:r>
              <a:rPr lang="ja-JP" altLang="en-US" sz="1400" u="sng" dirty="0">
                <a:solidFill>
                  <a:srgbClr val="FF0000"/>
                </a:solidFill>
                <a:cs typeface="Meiryo UI" panose="020B0604030504040204" pitchFamily="50" charset="-128"/>
              </a:rPr>
              <a:t>特定の人種や民族の人々を排斥する差別的言動、いわゆるヘイトスピーチについては、人々に不安感や嫌悪感を与えるだけでなく、人としての尊厳を傷つけ、また、差別意識を生じさせるものであり、その</a:t>
            </a:r>
            <a:r>
              <a:rPr lang="ja-JP" altLang="en-US"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解消に向け、令和元年</a:t>
            </a:r>
            <a:r>
              <a:rPr lang="en-US" altLang="ja-JP"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月に施行した「大阪府人種又は民族を理由とする不当な差別的言動の解消の推進に関する条例」に基づき、教育・啓発などの充実を図ります。</a:t>
            </a:r>
            <a:endParaRPr lang="en-US" altLang="ja-JP"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社会に与える影響の大きいインターネット上の差別的書き込みについては、</a:t>
            </a:r>
            <a:r>
              <a:rPr lang="ja-JP" altLang="ja-JP" sz="1400" u="sng" kern="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インターネットを利用する一人ひとりが人権意識を高め、情報の収集や発信における責任やモラルについて正しく理解できるように、さらなる啓発に努めるとともに、被害者への支援を図るため、相談体制の充実などの取組み</a:t>
            </a:r>
            <a:r>
              <a:rPr lang="ja-JP" altLang="en-US" sz="1400" u="sng" kern="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を進めます</a:t>
            </a:r>
            <a:r>
              <a:rPr lang="ja-JP" altLang="ja-JP" sz="1400" u="sng" kern="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a:t>
            </a:r>
            <a:endParaRPr lang="en-US" altLang="ja-JP" sz="1400" u="sng" dirty="0">
              <a:solidFill>
                <a:srgbClr val="FF0000"/>
              </a:solidFill>
              <a:cs typeface="Meiryo UI" panose="020B0604030504040204" pitchFamily="50" charset="-128"/>
            </a:endParaRPr>
          </a:p>
          <a:p>
            <a:pPr marL="180000" indent="-457200" algn="just"/>
            <a:endParaRPr lang="en-US" altLang="ja-JP" sz="1400" dirty="0">
              <a:cs typeface="Meiryo UI" panose="020B0604030504040204" pitchFamily="50" charset="-128"/>
            </a:endParaRPr>
          </a:p>
          <a:p>
            <a:pPr marL="180000" indent="-457200" algn="just"/>
            <a:r>
              <a:rPr lang="ja-JP" altLang="en-US" sz="1400" dirty="0">
                <a:cs typeface="Meiryo UI" panose="020B0604030504040204" pitchFamily="50" charset="-128"/>
              </a:rPr>
              <a:t>（外国人）</a:t>
            </a:r>
            <a:endParaRPr lang="en-US" altLang="ja-JP" sz="1400" dirty="0">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国や市町村、民間団体等、多様な主体との連携のもと、外国人材の受入れ促進と外国人が安心して暮らせる共生社会の実現に向けて、事業者・外国人・府民にとって「三方良し」となるよう、効果的な施策を推進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外国人材は⑤（１）</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P.56</a:t>
            </a:r>
            <a:r>
              <a:rPr lang="ja-JP" altLang="en-US" sz="1400" dirty="0" err="1" smtClean="0">
                <a:latin typeface="Meiryo UI" panose="020B0604030504040204" pitchFamily="50" charset="-128"/>
                <a:ea typeface="Meiryo UI" panose="020B0604030504040204" pitchFamily="50" charset="-128"/>
                <a:cs typeface="Meiryo UI" panose="020B0604030504040204" pitchFamily="50" charset="-128"/>
              </a:rPr>
              <a:t>にも</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記載しています。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cs typeface="Meiryo UI" panose="020B0604030504040204" pitchFamily="50" charset="-128"/>
            </a:endParaRP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47</a:t>
            </a:fld>
            <a:endParaRPr lang="ja-JP" altLang="en-US" dirty="0">
              <a:solidFill>
                <a:prstClr val="black"/>
              </a:solidFill>
            </a:endParaRPr>
          </a:p>
        </p:txBody>
      </p: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Tree>
    <p:extLst>
      <p:ext uri="{BB962C8B-B14F-4D97-AF65-F5344CB8AC3E}">
        <p14:creationId xmlns:p14="http://schemas.microsoft.com/office/powerpoint/2010/main" val="203710479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テキスト ボックス 26"/>
          <p:cNvSpPr txBox="1"/>
          <p:nvPr/>
        </p:nvSpPr>
        <p:spPr>
          <a:xfrm>
            <a:off x="3624798" y="1457634"/>
            <a:ext cx="5364123" cy="1600438"/>
          </a:xfrm>
          <a:prstGeom prst="rect">
            <a:avLst/>
          </a:prstGeom>
          <a:solidFill>
            <a:srgbClr val="4AD679"/>
          </a:solidFill>
          <a:ln>
            <a:solidFill>
              <a:schemeClr val="tx1"/>
            </a:solidFill>
          </a:ln>
        </p:spPr>
        <p:txBody>
          <a:bodyPr wrap="square" rtlCol="0">
            <a:spAutoFit/>
          </a:bodyPr>
          <a:lstStyle/>
          <a:p>
            <a:pPr algn="ctr"/>
            <a:r>
              <a:rPr kumimoji="1" lang="ja-JP" altLang="en-US" sz="1400" b="1" dirty="0"/>
              <a:t>外部環境</a:t>
            </a:r>
            <a:endParaRPr kumimoji="1" lang="en-US" altLang="ja-JP" sz="1400" b="1" dirty="0"/>
          </a:p>
          <a:p>
            <a:pPr algn="ctr"/>
            <a:endParaRPr kumimoji="1" lang="en-US" altLang="ja-JP" sz="1400" b="1" dirty="0"/>
          </a:p>
          <a:p>
            <a:pPr algn="ctr"/>
            <a:endParaRPr lang="en-US" altLang="ja-JP" sz="1400" b="1" dirty="0"/>
          </a:p>
          <a:p>
            <a:pPr algn="ctr"/>
            <a:endParaRPr kumimoji="1" lang="en-US" altLang="ja-JP" sz="1400" b="1" dirty="0"/>
          </a:p>
          <a:p>
            <a:pPr algn="ctr"/>
            <a:endParaRPr lang="en-US" altLang="ja-JP" sz="1400" b="1" dirty="0"/>
          </a:p>
          <a:p>
            <a:pPr algn="ctr"/>
            <a:endParaRPr kumimoji="1" lang="en-US" altLang="ja-JP" sz="1400" b="1" dirty="0"/>
          </a:p>
          <a:p>
            <a:pPr algn="ctr"/>
            <a:endParaRPr kumimoji="1" lang="en-US" altLang="ja-JP" sz="1400" b="1" dirty="0"/>
          </a:p>
        </p:txBody>
      </p:sp>
      <p:sp>
        <p:nvSpPr>
          <p:cNvPr id="42" name="角丸四角形 41"/>
          <p:cNvSpPr/>
          <p:nvPr/>
        </p:nvSpPr>
        <p:spPr>
          <a:xfrm>
            <a:off x="6046251" y="1739954"/>
            <a:ext cx="2918235" cy="1328453"/>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b="1" dirty="0">
                <a:solidFill>
                  <a:schemeClr val="tx1"/>
                </a:solidFill>
              </a:rPr>
              <a:t>弱　</a:t>
            </a:r>
            <a:r>
              <a:rPr kumimoji="1" lang="ja-JP" altLang="en-US" sz="1400" b="1" dirty="0" err="1">
                <a:solidFill>
                  <a:schemeClr val="tx1"/>
                </a:solidFill>
              </a:rPr>
              <a:t>み</a:t>
            </a:r>
            <a:endParaRPr kumimoji="1" lang="en-US" altLang="ja-JP" sz="1400" b="1" dirty="0">
              <a:solidFill>
                <a:schemeClr val="tx1"/>
              </a:solidFill>
            </a:endParaRPr>
          </a:p>
          <a:p>
            <a:pPr algn="ctr"/>
            <a:endParaRPr kumimoji="1" lang="en-US" altLang="ja-JP" sz="1400" dirty="0">
              <a:solidFill>
                <a:schemeClr val="tx1"/>
              </a:solidFill>
            </a:endParaRPr>
          </a:p>
          <a:p>
            <a:pPr algn="ctr"/>
            <a:endParaRPr lang="en-US" altLang="ja-JP" sz="1400" dirty="0">
              <a:solidFill>
                <a:schemeClr val="tx1"/>
              </a:solidFill>
            </a:endParaRPr>
          </a:p>
          <a:p>
            <a:pPr algn="ctr"/>
            <a:endParaRPr kumimoji="1" lang="en-US" altLang="ja-JP" sz="1400" dirty="0">
              <a:solidFill>
                <a:schemeClr val="tx1"/>
              </a:solidFill>
            </a:endParaRPr>
          </a:p>
          <a:p>
            <a:pPr algn="ctr"/>
            <a:endParaRPr kumimoji="1" lang="ja-JP" altLang="en-US" sz="2000" dirty="0">
              <a:solidFill>
                <a:schemeClr val="tx1"/>
              </a:solidFill>
            </a:endParaRPr>
          </a:p>
        </p:txBody>
      </p:sp>
      <p:sp>
        <p:nvSpPr>
          <p:cNvPr id="9" name="角丸四角形 8"/>
          <p:cNvSpPr/>
          <p:nvPr/>
        </p:nvSpPr>
        <p:spPr>
          <a:xfrm>
            <a:off x="3705032" y="1739954"/>
            <a:ext cx="2298328" cy="131811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400" b="1" dirty="0">
                <a:solidFill>
                  <a:schemeClr val="tx1"/>
                </a:solidFill>
              </a:rPr>
              <a:t>強　</a:t>
            </a:r>
            <a:r>
              <a:rPr lang="ja-JP" altLang="en-US" sz="1400" b="1" dirty="0" err="1">
                <a:solidFill>
                  <a:schemeClr val="tx1"/>
                </a:solidFill>
              </a:rPr>
              <a:t>み</a:t>
            </a:r>
            <a:endParaRPr lang="en-US" altLang="ja-JP" sz="1400" b="1" dirty="0">
              <a:solidFill>
                <a:schemeClr val="tx1"/>
              </a:solidFill>
            </a:endParaRPr>
          </a:p>
          <a:p>
            <a:pPr algn="ctr"/>
            <a:endParaRPr lang="en-US" altLang="ja-JP" sz="1400" dirty="0">
              <a:solidFill>
                <a:schemeClr val="tx1"/>
              </a:solidFill>
            </a:endParaRPr>
          </a:p>
          <a:p>
            <a:pPr algn="ctr"/>
            <a:endParaRPr kumimoji="1" lang="en-US" altLang="ja-JP" sz="1400" dirty="0">
              <a:solidFill>
                <a:schemeClr val="tx1"/>
              </a:solidFill>
            </a:endParaRPr>
          </a:p>
          <a:p>
            <a:pPr algn="ctr"/>
            <a:endParaRPr lang="en-US" altLang="ja-JP" sz="1400" dirty="0">
              <a:solidFill>
                <a:schemeClr val="tx1"/>
              </a:solidFill>
            </a:endParaRPr>
          </a:p>
          <a:p>
            <a:pPr algn="ctr"/>
            <a:endParaRPr kumimoji="1" lang="ja-JP" altLang="en-US" sz="2000" dirty="0">
              <a:solidFill>
                <a:schemeClr val="tx1"/>
              </a:solidFill>
            </a:endParaRPr>
          </a:p>
        </p:txBody>
      </p:sp>
      <p:sp>
        <p:nvSpPr>
          <p:cNvPr id="7" name="テキスト ボックス 6"/>
          <p:cNvSpPr txBox="1"/>
          <p:nvPr/>
        </p:nvSpPr>
        <p:spPr>
          <a:xfrm>
            <a:off x="13493" y="3083415"/>
            <a:ext cx="3631763" cy="2464756"/>
          </a:xfrm>
          <a:prstGeom prst="rect">
            <a:avLst/>
          </a:prstGeom>
          <a:solidFill>
            <a:srgbClr val="4AD679"/>
          </a:solidFill>
          <a:ln>
            <a:solidFill>
              <a:schemeClr val="tx1"/>
            </a:solidFill>
          </a:ln>
        </p:spPr>
        <p:txBody>
          <a:bodyPr vert="eaVert" wrap="square" rtlCol="0">
            <a:spAutoFit/>
          </a:bodyPr>
          <a:lstStyle/>
          <a:p>
            <a:pPr algn="ctr"/>
            <a:endParaRPr kumimoji="1" lang="en-US" altLang="ja-JP" sz="1400" b="1" dirty="0"/>
          </a:p>
          <a:p>
            <a:pPr algn="ctr"/>
            <a:endParaRPr lang="en-US" altLang="ja-JP" sz="1400" b="1" dirty="0"/>
          </a:p>
          <a:p>
            <a:pPr algn="ctr"/>
            <a:endParaRPr kumimoji="1" lang="en-US" altLang="ja-JP" sz="1400" b="1" dirty="0"/>
          </a:p>
          <a:p>
            <a:pPr algn="ctr"/>
            <a:endParaRPr lang="en-US" altLang="ja-JP" sz="1400" b="1" dirty="0"/>
          </a:p>
          <a:p>
            <a:pPr algn="ctr"/>
            <a:endParaRPr kumimoji="1" lang="en-US" altLang="ja-JP" sz="1400" b="1" dirty="0"/>
          </a:p>
          <a:p>
            <a:pPr algn="ctr"/>
            <a:endParaRPr lang="en-US" altLang="ja-JP" sz="1400" b="1" dirty="0"/>
          </a:p>
          <a:p>
            <a:pPr algn="ctr"/>
            <a:endParaRPr lang="en-US" altLang="ja-JP" sz="1400" b="1" dirty="0"/>
          </a:p>
          <a:p>
            <a:pPr algn="ctr"/>
            <a:endParaRPr lang="en-US" altLang="ja-JP" sz="1400" b="1" dirty="0"/>
          </a:p>
          <a:p>
            <a:pPr algn="ctr"/>
            <a:endParaRPr lang="en-US" altLang="ja-JP" sz="1400" b="1" dirty="0"/>
          </a:p>
          <a:p>
            <a:pPr algn="ctr"/>
            <a:endParaRPr lang="en-US" altLang="ja-JP" sz="1400" b="1" dirty="0"/>
          </a:p>
          <a:p>
            <a:pPr algn="ctr"/>
            <a:endParaRPr lang="en-US" altLang="ja-JP" sz="1400" b="1" dirty="0"/>
          </a:p>
          <a:p>
            <a:pPr algn="ctr"/>
            <a:endParaRPr kumimoji="1" lang="en-US" altLang="ja-JP" sz="1400" b="1" dirty="0"/>
          </a:p>
          <a:p>
            <a:pPr algn="ctr"/>
            <a:endParaRPr kumimoji="1" lang="en-US" altLang="ja-JP" sz="1400" b="1" dirty="0"/>
          </a:p>
          <a:p>
            <a:pPr algn="ctr"/>
            <a:endParaRPr kumimoji="1" lang="en-US" altLang="ja-JP" sz="1400" b="1" dirty="0"/>
          </a:p>
          <a:p>
            <a:pPr algn="ctr"/>
            <a:endParaRPr kumimoji="1" lang="en-US" altLang="ja-JP" sz="1400" b="1" dirty="0"/>
          </a:p>
          <a:p>
            <a:pPr algn="ctr"/>
            <a:r>
              <a:rPr kumimoji="1" lang="ja-JP" altLang="en-US" sz="1400" b="1" dirty="0"/>
              <a:t>内部要因</a:t>
            </a:r>
          </a:p>
        </p:txBody>
      </p:sp>
      <p:sp>
        <p:nvSpPr>
          <p:cNvPr id="43" name="角丸四角形 42"/>
          <p:cNvSpPr/>
          <p:nvPr/>
        </p:nvSpPr>
        <p:spPr>
          <a:xfrm>
            <a:off x="371046" y="3119182"/>
            <a:ext cx="3212809" cy="104647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400" b="1" dirty="0">
                <a:solidFill>
                  <a:schemeClr val="tx1"/>
                </a:solidFill>
              </a:rPr>
              <a:t>強</a:t>
            </a:r>
            <a:endParaRPr kumimoji="1" lang="en-US" altLang="ja-JP" sz="1400" b="1" dirty="0">
              <a:solidFill>
                <a:schemeClr val="tx1"/>
              </a:solidFill>
            </a:endParaRPr>
          </a:p>
          <a:p>
            <a:r>
              <a:rPr kumimoji="1" lang="ja-JP" altLang="en-US" sz="1400" b="1" dirty="0">
                <a:solidFill>
                  <a:schemeClr val="tx1"/>
                </a:solidFill>
              </a:rPr>
              <a:t>み</a:t>
            </a:r>
            <a:endParaRPr kumimoji="1" lang="ja-JP" altLang="en-US" sz="2000" b="1" dirty="0">
              <a:solidFill>
                <a:schemeClr val="tx1"/>
              </a:solidFill>
            </a:endParaRPr>
          </a:p>
        </p:txBody>
      </p:sp>
      <p:cxnSp>
        <p:nvCxnSpPr>
          <p:cNvPr id="3" name="直線コネクタ 2"/>
          <p:cNvCxnSpPr/>
          <p:nvPr/>
        </p:nvCxnSpPr>
        <p:spPr>
          <a:xfrm flipV="1">
            <a:off x="179516" y="516170"/>
            <a:ext cx="864095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107504" y="610877"/>
            <a:ext cx="8856984" cy="830997"/>
          </a:xfrm>
          <a:prstGeom prst="rect">
            <a:avLst/>
          </a:prstGeom>
        </p:spPr>
        <p:txBody>
          <a:bodyPr wrap="square">
            <a:spAutoFit/>
          </a:bodyPr>
          <a:lstStyle/>
          <a:p>
            <a:pPr algn="just"/>
            <a:r>
              <a:rPr lang="ja-JP" altLang="en-US" sz="1600" b="1" dirty="0"/>
              <a:t>　基本目標④：</a:t>
            </a:r>
            <a:r>
              <a:rPr lang="ja-JP" altLang="ja-JP" sz="1600" b="1" dirty="0"/>
              <a:t>安全・安心な地域</a:t>
            </a:r>
            <a:r>
              <a:rPr lang="ja-JP" altLang="en-US" sz="1600" b="1" dirty="0"/>
              <a:t>をつくる</a:t>
            </a:r>
            <a:endParaRPr lang="ja-JP" altLang="ja-JP" sz="1600" dirty="0"/>
          </a:p>
          <a:p>
            <a:pPr marL="180000" indent="-4572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t>防災・治安の確保に向けて地域力の強化を図るとともに、公共施設等の利活用・長寿命化などを通じて、人口減少社会においても安全・安心で快適な都市基盤整備の最適化を実現します。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2" name="テキスト ボックス 1"/>
          <p:cNvSpPr txBox="1"/>
          <p:nvPr/>
        </p:nvSpPr>
        <p:spPr>
          <a:xfrm>
            <a:off x="2491503" y="2781712"/>
            <a:ext cx="1271805" cy="316564"/>
          </a:xfrm>
          <a:prstGeom prst="rect">
            <a:avLst/>
          </a:prstGeom>
          <a:noFill/>
        </p:spPr>
        <p:txBody>
          <a:bodyPr wrap="square" rtlCol="0">
            <a:spAutoFit/>
          </a:bodyPr>
          <a:lstStyle/>
          <a:p>
            <a:r>
              <a:rPr kumimoji="1" lang="ja-JP" altLang="en-US" sz="1400" b="1" dirty="0"/>
              <a:t>＜現状分析＞</a:t>
            </a:r>
          </a:p>
        </p:txBody>
      </p:sp>
      <p:sp>
        <p:nvSpPr>
          <p:cNvPr id="25" name="テキスト ボックス 24"/>
          <p:cNvSpPr txBox="1"/>
          <p:nvPr/>
        </p:nvSpPr>
        <p:spPr>
          <a:xfrm>
            <a:off x="289159" y="5747426"/>
            <a:ext cx="1800200" cy="307777"/>
          </a:xfrm>
          <a:prstGeom prst="rect">
            <a:avLst/>
          </a:prstGeom>
          <a:noFill/>
        </p:spPr>
        <p:txBody>
          <a:bodyPr wrap="square" rtlCol="0">
            <a:spAutoFit/>
          </a:bodyPr>
          <a:lstStyle/>
          <a:p>
            <a:r>
              <a:rPr kumimoji="1" lang="ja-JP" altLang="en-US" sz="1400" b="1" dirty="0"/>
              <a:t>＜基本的方向＞</a:t>
            </a:r>
          </a:p>
        </p:txBody>
      </p:sp>
      <p:sp>
        <p:nvSpPr>
          <p:cNvPr id="4" name="正方形/長方形 3"/>
          <p:cNvSpPr/>
          <p:nvPr/>
        </p:nvSpPr>
        <p:spPr>
          <a:xfrm>
            <a:off x="8446176" y="6502983"/>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48</a:t>
            </a:fld>
            <a:endParaRPr lang="ja-JP" altLang="en-US" dirty="0">
              <a:solidFill>
                <a:prstClr val="black"/>
              </a:solidFill>
            </a:endParaRPr>
          </a:p>
        </p:txBody>
      </p:sp>
      <p:sp>
        <p:nvSpPr>
          <p:cNvPr id="6" name="角丸四角形 5"/>
          <p:cNvSpPr/>
          <p:nvPr/>
        </p:nvSpPr>
        <p:spPr>
          <a:xfrm>
            <a:off x="506668" y="6051258"/>
            <a:ext cx="7801354" cy="783190"/>
          </a:xfrm>
          <a:prstGeom prst="roundRect">
            <a:avLst>
              <a:gd name="adj" fmla="val 0"/>
            </a:avLst>
          </a:prstGeom>
          <a:no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ja-JP" altLang="en-US" sz="1400" dirty="0">
                <a:solidFill>
                  <a:schemeClr val="tx1"/>
                </a:solidFill>
              </a:rPr>
              <a:t>（１）安全・安心の確保（南海トラフ巨大地震対策、治安・防犯の推進　等）</a:t>
            </a:r>
            <a:endParaRPr lang="en-US" altLang="ja-JP" sz="1400" dirty="0">
              <a:solidFill>
                <a:schemeClr val="tx1"/>
              </a:solidFill>
            </a:endParaRPr>
          </a:p>
          <a:p>
            <a:r>
              <a:rPr lang="ja-JP" altLang="en-US" sz="1400" dirty="0">
                <a:solidFill>
                  <a:schemeClr val="tx1"/>
                </a:solidFill>
              </a:rPr>
              <a:t>（２）都市基盤の再構築（ファシリティマネジメントの推進　等）</a:t>
            </a:r>
            <a:endParaRPr lang="en-US" altLang="ja-JP" sz="1400" dirty="0">
              <a:solidFill>
                <a:schemeClr val="tx1"/>
              </a:solidFill>
            </a:endParaRPr>
          </a:p>
          <a:p>
            <a:r>
              <a:rPr lang="ja-JP" altLang="en-US" sz="1400" dirty="0">
                <a:solidFill>
                  <a:schemeClr val="tx1"/>
                </a:solidFill>
              </a:rPr>
              <a:t>（３）環境にやさしい都市の実現（プラスチックごみ対策、食品ロス対策、</a:t>
            </a:r>
            <a:r>
              <a:rPr lang="ja-JP" altLang="en-US" sz="1400" u="sng" dirty="0">
                <a:solidFill>
                  <a:srgbClr val="FF0000"/>
                </a:solidFill>
              </a:rPr>
              <a:t>脱炭素社会の実現</a:t>
            </a:r>
            <a:r>
              <a:rPr lang="ja-JP" altLang="en-US" sz="1400" dirty="0">
                <a:solidFill>
                  <a:schemeClr val="tx1"/>
                </a:solidFill>
              </a:rPr>
              <a:t>　等）</a:t>
            </a:r>
            <a:endParaRPr lang="en-US" altLang="ja-JP" sz="1400" dirty="0">
              <a:solidFill>
                <a:schemeClr val="tx1"/>
              </a:solidFill>
            </a:endParaRPr>
          </a:p>
        </p:txBody>
      </p:sp>
      <p:sp>
        <p:nvSpPr>
          <p:cNvPr id="31" name="テキスト ボックス 30"/>
          <p:cNvSpPr txBox="1"/>
          <p:nvPr/>
        </p:nvSpPr>
        <p:spPr>
          <a:xfrm>
            <a:off x="3742850" y="2124753"/>
            <a:ext cx="2369539" cy="1015663"/>
          </a:xfrm>
          <a:prstGeom prst="rect">
            <a:avLst/>
          </a:prstGeom>
          <a:noFill/>
          <a:ln>
            <a:noFill/>
          </a:ln>
        </p:spPr>
        <p:txBody>
          <a:bodyPr wrap="square" rtlCol="0">
            <a:noAutofit/>
          </a:bodyPr>
          <a:lstStyle/>
          <a:p>
            <a:pPr marL="72000" lvl="0" indent="-457200">
              <a:defRPr/>
            </a:pPr>
            <a:r>
              <a:rPr lang="ja-JP" altLang="en-US" sz="1200" dirty="0"/>
              <a:t>・</a:t>
            </a:r>
            <a:r>
              <a:rPr lang="en-US" altLang="ja-JP" sz="1200" dirty="0"/>
              <a:t>2025</a:t>
            </a:r>
            <a:r>
              <a:rPr lang="ja-JP" altLang="en-US" sz="1200" dirty="0"/>
              <a:t>大阪・関西万博の開催</a:t>
            </a:r>
            <a:endParaRPr lang="en-US" altLang="ja-JP" sz="1200" dirty="0"/>
          </a:p>
          <a:p>
            <a:pPr marL="72000" lvl="0" indent="-457200">
              <a:defRPr/>
            </a:pPr>
            <a:r>
              <a:rPr lang="ja-JP" altLang="en-US" sz="1200" dirty="0"/>
              <a:t>・</a:t>
            </a:r>
            <a:r>
              <a:rPr lang="en-US" altLang="ja-JP" sz="1200" dirty="0"/>
              <a:t>G20</a:t>
            </a:r>
            <a:r>
              <a:rPr lang="ja-JP" altLang="en-US" sz="1200" dirty="0"/>
              <a:t>サミットにおいて「大阪ブルー・オーシャン・ビジョン」共有</a:t>
            </a:r>
            <a:endParaRPr lang="en-US" altLang="ja-JP" sz="1200" dirty="0"/>
          </a:p>
        </p:txBody>
      </p:sp>
      <p:sp>
        <p:nvSpPr>
          <p:cNvPr id="32" name="テキスト ボックス 31"/>
          <p:cNvSpPr txBox="1"/>
          <p:nvPr/>
        </p:nvSpPr>
        <p:spPr>
          <a:xfrm>
            <a:off x="6046252" y="2067752"/>
            <a:ext cx="2919543" cy="1015663"/>
          </a:xfrm>
          <a:prstGeom prst="rect">
            <a:avLst/>
          </a:prstGeom>
          <a:noFill/>
          <a:ln>
            <a:noFill/>
          </a:ln>
        </p:spPr>
        <p:txBody>
          <a:bodyPr wrap="square" rtlCol="0">
            <a:spAutoFit/>
          </a:bodyPr>
          <a:lstStyle/>
          <a:p>
            <a:pPr marL="72000" indent="-457200"/>
            <a:r>
              <a:rPr lang="ja-JP" altLang="en-US" sz="1200" dirty="0"/>
              <a:t>・突発的で局地的な集中豪雨が頻発</a:t>
            </a:r>
            <a:endParaRPr lang="en-US" altLang="ja-JP" sz="1200" dirty="0"/>
          </a:p>
          <a:p>
            <a:pPr marL="72000" indent="-457200"/>
            <a:r>
              <a:rPr lang="ja-JP" altLang="en-US" sz="1200" dirty="0"/>
              <a:t>・台風被害や猛暑など気候変動の深刻化</a:t>
            </a:r>
            <a:endParaRPr lang="en-US" altLang="ja-JP" sz="1200" dirty="0"/>
          </a:p>
          <a:p>
            <a:pPr marL="72000" indent="-457200"/>
            <a:r>
              <a:rPr lang="ja-JP" altLang="en-US" sz="1200" dirty="0"/>
              <a:t>・ひったくりや特殊詐欺、性犯罪が高水準で推移</a:t>
            </a:r>
            <a:endParaRPr lang="en-US" altLang="ja-JP" sz="1200" dirty="0"/>
          </a:p>
          <a:p>
            <a:pPr marL="72000" indent="-457200"/>
            <a:r>
              <a:rPr lang="ja-JP" altLang="en-US" sz="1200" dirty="0"/>
              <a:t>・交通事故の多発</a:t>
            </a:r>
            <a:endParaRPr lang="en-US" altLang="ja-JP" sz="1200" dirty="0"/>
          </a:p>
        </p:txBody>
      </p:sp>
      <p:sp>
        <p:nvSpPr>
          <p:cNvPr id="35" name="テキスト ボックス 34"/>
          <p:cNvSpPr txBox="1"/>
          <p:nvPr/>
        </p:nvSpPr>
        <p:spPr>
          <a:xfrm>
            <a:off x="678401" y="3159386"/>
            <a:ext cx="2905455" cy="830997"/>
          </a:xfrm>
          <a:prstGeom prst="rect">
            <a:avLst/>
          </a:prstGeom>
          <a:noFill/>
          <a:ln>
            <a:noFill/>
          </a:ln>
        </p:spPr>
        <p:txBody>
          <a:bodyPr wrap="square" rtlCol="0">
            <a:spAutoFit/>
          </a:bodyPr>
          <a:lstStyle/>
          <a:p>
            <a:pPr marL="72000" indent="-457200"/>
            <a:r>
              <a:rPr lang="ja-JP" altLang="en-US" sz="1200" dirty="0"/>
              <a:t>・全国に先駆けた「逃げる」「凌ぐ」「防ぐ」の総合的な災害対策</a:t>
            </a:r>
            <a:endParaRPr lang="en-US" altLang="ja-JP" sz="1200" dirty="0"/>
          </a:p>
          <a:p>
            <a:pPr marL="72000" indent="-457200"/>
            <a:r>
              <a:rPr lang="ja-JP" altLang="en-US" sz="1200" dirty="0"/>
              <a:t>・安全なまちづくりに向けた警察との連携</a:t>
            </a:r>
            <a:endParaRPr lang="en-US" altLang="ja-JP" sz="1200" dirty="0"/>
          </a:p>
          <a:p>
            <a:pPr marL="72000" indent="-457200"/>
            <a:r>
              <a:rPr lang="ja-JP" altLang="en-US" sz="1200" dirty="0"/>
              <a:t>・おおさかプラスチックごみゼロ宣言</a:t>
            </a:r>
            <a:endParaRPr lang="en-US" altLang="ja-JP" sz="1200" dirty="0"/>
          </a:p>
        </p:txBody>
      </p:sp>
      <p:sp>
        <p:nvSpPr>
          <p:cNvPr id="37" name="テキスト ボックス 36"/>
          <p:cNvSpPr txBox="1"/>
          <p:nvPr/>
        </p:nvSpPr>
        <p:spPr>
          <a:xfrm>
            <a:off x="3700240" y="3154141"/>
            <a:ext cx="2197382" cy="971120"/>
          </a:xfrm>
          <a:prstGeom prst="rect">
            <a:avLst/>
          </a:prstGeom>
          <a:noFill/>
          <a:ln>
            <a:solidFill>
              <a:schemeClr val="tx1"/>
            </a:solidFill>
          </a:ln>
        </p:spPr>
        <p:txBody>
          <a:bodyPr wrap="square" rtlCol="0" anchor="ctr">
            <a:noAutofit/>
          </a:bodyPr>
          <a:lstStyle/>
          <a:p>
            <a:pPr marL="72000" indent="-457200"/>
            <a:r>
              <a:rPr lang="ja-JP" altLang="en-US" sz="1200" dirty="0"/>
              <a:t>・プラスチックごみ対策など環境にやさしい都市の実現</a:t>
            </a:r>
            <a:endParaRPr lang="en-US" altLang="ja-JP" sz="1200" dirty="0"/>
          </a:p>
          <a:p>
            <a:pPr marL="72000" indent="-457200"/>
            <a:endParaRPr lang="en-US" altLang="ja-JP" sz="1200" dirty="0"/>
          </a:p>
        </p:txBody>
      </p:sp>
      <p:sp>
        <p:nvSpPr>
          <p:cNvPr id="38" name="テキスト ボックス 37"/>
          <p:cNvSpPr txBox="1"/>
          <p:nvPr/>
        </p:nvSpPr>
        <p:spPr>
          <a:xfrm>
            <a:off x="3692416" y="4172054"/>
            <a:ext cx="2205206" cy="1344700"/>
          </a:xfrm>
          <a:prstGeom prst="rect">
            <a:avLst/>
          </a:prstGeom>
          <a:noFill/>
          <a:ln>
            <a:solidFill>
              <a:schemeClr val="tx1"/>
            </a:solidFill>
          </a:ln>
        </p:spPr>
        <p:txBody>
          <a:bodyPr wrap="square" rtlCol="0" anchor="ctr">
            <a:noAutofit/>
          </a:bodyPr>
          <a:lstStyle/>
          <a:p>
            <a:pPr marL="72000" indent="-457200"/>
            <a:r>
              <a:rPr lang="ja-JP" altLang="en-US" sz="1200" dirty="0"/>
              <a:t>・ファシリティマネジメントの推進</a:t>
            </a:r>
            <a:endParaRPr lang="en-US" altLang="ja-JP" sz="1200" dirty="0"/>
          </a:p>
        </p:txBody>
      </p:sp>
      <p:sp>
        <p:nvSpPr>
          <p:cNvPr id="40" name="テキスト ボックス 39"/>
          <p:cNvSpPr txBox="1"/>
          <p:nvPr/>
        </p:nvSpPr>
        <p:spPr>
          <a:xfrm>
            <a:off x="5951933" y="3136045"/>
            <a:ext cx="3012554" cy="966134"/>
          </a:xfrm>
          <a:prstGeom prst="rect">
            <a:avLst/>
          </a:prstGeom>
          <a:noFill/>
          <a:ln>
            <a:solidFill>
              <a:schemeClr val="tx1"/>
            </a:solidFill>
          </a:ln>
        </p:spPr>
        <p:txBody>
          <a:bodyPr wrap="square" rtlCol="0">
            <a:noAutofit/>
          </a:bodyPr>
          <a:lstStyle/>
          <a:p>
            <a:pPr marL="72000" indent="-457200"/>
            <a:endParaRPr lang="en-US" altLang="ja-JP" sz="1200" dirty="0"/>
          </a:p>
          <a:p>
            <a:pPr marL="72000" indent="-457200"/>
            <a:r>
              <a:rPr lang="ja-JP" altLang="en-US" sz="1200" dirty="0"/>
              <a:t>・地域と連携した治安の確保・防犯力向上</a:t>
            </a:r>
            <a:endParaRPr lang="en-US" altLang="ja-JP" sz="1200" dirty="0"/>
          </a:p>
          <a:p>
            <a:pPr marL="72000" indent="-457200"/>
            <a:endParaRPr lang="en-US" altLang="ja-JP" sz="1200" dirty="0"/>
          </a:p>
          <a:p>
            <a:pPr marL="72000" indent="-457200"/>
            <a:r>
              <a:rPr lang="ja-JP" altLang="en-US" sz="1200" dirty="0"/>
              <a:t>・少年非行等への対応</a:t>
            </a:r>
            <a:endParaRPr lang="en-US" altLang="ja-JP" sz="1200" dirty="0"/>
          </a:p>
        </p:txBody>
      </p:sp>
      <p:sp>
        <p:nvSpPr>
          <p:cNvPr id="41" name="テキスト ボックス 40"/>
          <p:cNvSpPr txBox="1"/>
          <p:nvPr/>
        </p:nvSpPr>
        <p:spPr>
          <a:xfrm>
            <a:off x="5951933" y="4165656"/>
            <a:ext cx="3012554" cy="1365700"/>
          </a:xfrm>
          <a:prstGeom prst="rect">
            <a:avLst/>
          </a:prstGeom>
          <a:noFill/>
          <a:ln>
            <a:solidFill>
              <a:schemeClr val="tx1"/>
            </a:solidFill>
          </a:ln>
        </p:spPr>
        <p:txBody>
          <a:bodyPr wrap="square" rtlCol="0" anchor="ctr">
            <a:noAutofit/>
          </a:bodyPr>
          <a:lstStyle/>
          <a:p>
            <a:pPr marL="72000" indent="-457200"/>
            <a:r>
              <a:rPr lang="ja-JP" altLang="en-US" sz="1200" dirty="0"/>
              <a:t>・大規模災害に備えた国土強靭化計画</a:t>
            </a:r>
            <a:r>
              <a:rPr lang="ja-JP" altLang="en-US" sz="1200" dirty="0" smtClean="0"/>
              <a:t>に</a:t>
            </a:r>
            <a:endParaRPr lang="en-US" altLang="ja-JP" sz="1200" dirty="0" smtClean="0"/>
          </a:p>
          <a:p>
            <a:pPr marL="72000" indent="-457200"/>
            <a:r>
              <a:rPr lang="ja-JP" altLang="en-US" sz="1200" dirty="0"/>
              <a:t>　</a:t>
            </a:r>
            <a:r>
              <a:rPr lang="ja-JP" altLang="en-US" sz="1200" dirty="0" smtClean="0"/>
              <a:t>基づく取組み</a:t>
            </a:r>
            <a:endParaRPr lang="en-US" altLang="ja-JP" sz="1200" dirty="0"/>
          </a:p>
          <a:p>
            <a:pPr marL="72000" indent="-457200"/>
            <a:r>
              <a:rPr lang="ja-JP" altLang="en-US" sz="1200" dirty="0"/>
              <a:t>・関係市と連携した密集市街地の解消</a:t>
            </a:r>
            <a:endParaRPr lang="en-US" altLang="ja-JP" sz="1200" dirty="0"/>
          </a:p>
          <a:p>
            <a:pPr marL="72000" indent="-457200"/>
            <a:r>
              <a:rPr lang="ja-JP" altLang="en-US" sz="1200" dirty="0"/>
              <a:t>・地域の防犯・防災体制の強化</a:t>
            </a:r>
            <a:endParaRPr lang="en-US" altLang="ja-JP" sz="1200" dirty="0"/>
          </a:p>
        </p:txBody>
      </p:sp>
      <p:sp>
        <p:nvSpPr>
          <p:cNvPr id="44" name="角丸四角形 43"/>
          <p:cNvSpPr/>
          <p:nvPr/>
        </p:nvSpPr>
        <p:spPr>
          <a:xfrm>
            <a:off x="371047" y="4172054"/>
            <a:ext cx="3212808" cy="1323701"/>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400" b="1" dirty="0">
                <a:solidFill>
                  <a:schemeClr val="tx1"/>
                </a:solidFill>
              </a:rPr>
              <a:t>弱</a:t>
            </a:r>
            <a:endParaRPr kumimoji="1" lang="en-US" altLang="ja-JP" sz="1400" b="1" dirty="0">
              <a:solidFill>
                <a:schemeClr val="tx1"/>
              </a:solidFill>
            </a:endParaRPr>
          </a:p>
          <a:p>
            <a:pPr algn="ctr"/>
            <a:endParaRPr lang="en-US" altLang="ja-JP" sz="1400" b="1" dirty="0">
              <a:solidFill>
                <a:schemeClr val="tx1"/>
              </a:solidFill>
            </a:endParaRPr>
          </a:p>
          <a:p>
            <a:r>
              <a:rPr kumimoji="1" lang="ja-JP" altLang="en-US" sz="1400" b="1" dirty="0">
                <a:solidFill>
                  <a:schemeClr val="tx1"/>
                </a:solidFill>
              </a:rPr>
              <a:t>み</a:t>
            </a:r>
            <a:endParaRPr kumimoji="1" lang="ja-JP" altLang="en-US" sz="2000" b="1" dirty="0">
              <a:solidFill>
                <a:schemeClr val="tx1"/>
              </a:solidFill>
            </a:endParaRPr>
          </a:p>
        </p:txBody>
      </p:sp>
      <p:sp>
        <p:nvSpPr>
          <p:cNvPr id="45" name="ストライプ矢印 44"/>
          <p:cNvSpPr/>
          <p:nvPr/>
        </p:nvSpPr>
        <p:spPr>
          <a:xfrm rot="5400000">
            <a:off x="5502967" y="4594617"/>
            <a:ext cx="506178" cy="2407107"/>
          </a:xfrm>
          <a:prstGeom prst="striped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kumimoji="1" lang="ja-JP" altLang="en-US"/>
          </a:p>
        </p:txBody>
      </p:sp>
      <p:sp>
        <p:nvSpPr>
          <p:cNvPr id="36" name="テキスト ボックス 35"/>
          <p:cNvSpPr txBox="1"/>
          <p:nvPr/>
        </p:nvSpPr>
        <p:spPr>
          <a:xfrm>
            <a:off x="755577" y="4357553"/>
            <a:ext cx="2828278" cy="1015663"/>
          </a:xfrm>
          <a:prstGeom prst="rect">
            <a:avLst/>
          </a:prstGeom>
          <a:noFill/>
          <a:ln>
            <a:noFill/>
          </a:ln>
        </p:spPr>
        <p:txBody>
          <a:bodyPr wrap="square" rtlCol="0">
            <a:spAutoFit/>
          </a:bodyPr>
          <a:lstStyle/>
          <a:p>
            <a:pPr marL="72000" indent="-457200"/>
            <a:r>
              <a:rPr lang="ja-JP" altLang="en-US" sz="1200" dirty="0"/>
              <a:t>・南海トラフ巨大地震による被害の想定（ゼロメートル地帯に人口・資産が集中）</a:t>
            </a:r>
            <a:endParaRPr lang="en-US" altLang="ja-JP" sz="1200" dirty="0"/>
          </a:p>
          <a:p>
            <a:pPr marL="72000" lvl="0" indent="-457200">
              <a:defRPr/>
            </a:pPr>
            <a:r>
              <a:rPr lang="ja-JP" altLang="en-US" sz="1200" dirty="0"/>
              <a:t>・高齢化等による地域の防犯・防災力低下</a:t>
            </a:r>
            <a:endParaRPr lang="en-US" altLang="ja-JP" sz="1200" dirty="0"/>
          </a:p>
          <a:p>
            <a:pPr marL="72000" indent="-457200"/>
            <a:r>
              <a:rPr lang="ja-JP" altLang="en-US" sz="1200" dirty="0"/>
              <a:t>・全国最大規模の密集市街地の存在</a:t>
            </a:r>
            <a:endParaRPr lang="en-US" altLang="ja-JP" sz="1200" dirty="0"/>
          </a:p>
          <a:p>
            <a:pPr marL="72000" lvl="0" indent="-457200">
              <a:defRPr/>
            </a:pPr>
            <a:r>
              <a:rPr lang="ja-JP" altLang="en-US" sz="1200" dirty="0"/>
              <a:t>・公共施設等の老朽化</a:t>
            </a:r>
          </a:p>
        </p:txBody>
      </p:sp>
      <p:sp>
        <p:nvSpPr>
          <p:cNvPr id="46" name="テキスト ボックス 45"/>
          <p:cNvSpPr txBox="1"/>
          <p:nvPr/>
        </p:nvSpPr>
        <p:spPr>
          <a:xfrm>
            <a:off x="414318" y="1432178"/>
            <a:ext cx="2573506" cy="307777"/>
          </a:xfrm>
          <a:prstGeom prst="rect">
            <a:avLst/>
          </a:prstGeom>
          <a:noFill/>
        </p:spPr>
        <p:txBody>
          <a:bodyPr wrap="square" rtlCol="0">
            <a:spAutoFit/>
          </a:bodyPr>
          <a:lstStyle/>
          <a:p>
            <a:r>
              <a:rPr kumimoji="1" lang="ja-JP" altLang="en-US" sz="1400" b="1" dirty="0"/>
              <a:t>＜関連する</a:t>
            </a:r>
            <a:r>
              <a:rPr kumimoji="1" lang="en-US" altLang="ja-JP" sz="1400" b="1" dirty="0"/>
              <a:t>SDGs</a:t>
            </a:r>
            <a:r>
              <a:rPr kumimoji="1" lang="ja-JP" altLang="en-US" sz="1400" b="1" dirty="0"/>
              <a:t>のゴール＞</a:t>
            </a:r>
          </a:p>
        </p:txBody>
      </p:sp>
      <p:pic>
        <p:nvPicPr>
          <p:cNvPr id="48" name="Picture 4"/>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8234" y="1722511"/>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8"/>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1913" y="1723963"/>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0"/>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38183" y="1723963"/>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2"/>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36789" y="1717423"/>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4"/>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2728" y="2230715"/>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7"/>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42945" y="2227050"/>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67" name="図 66"/>
          <p:cNvPicPr>
            <a:picLocks/>
          </p:cNvPicPr>
          <p:nvPr/>
        </p:nvPicPr>
        <p:blipFill>
          <a:blip r:embed="rId9" cstate="print">
            <a:extLst>
              <a:ext uri="{28A0092B-C50C-407E-A947-70E740481C1C}">
                <a14:useLocalDpi xmlns:a14="http://schemas.microsoft.com/office/drawing/2010/main" val="0"/>
              </a:ext>
            </a:extLst>
          </a:blip>
          <a:stretch>
            <a:fillRect/>
          </a:stretch>
        </p:blipFill>
        <p:spPr>
          <a:xfrm>
            <a:off x="442889" y="2230237"/>
            <a:ext cx="468000" cy="468000"/>
          </a:xfrm>
          <a:prstGeom prst="rect">
            <a:avLst/>
          </a:prstGeom>
        </p:spPr>
      </p:pic>
      <p:pic>
        <p:nvPicPr>
          <p:cNvPr id="68" name="図 67"/>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1438074" y="2227050"/>
            <a:ext cx="468000" cy="468000"/>
          </a:xfrm>
          <a:prstGeom prst="rect">
            <a:avLst/>
          </a:prstGeom>
        </p:spPr>
      </p:pic>
      <p:pic>
        <p:nvPicPr>
          <p:cNvPr id="69" name="図 68"/>
          <p:cNvPicPr>
            <a:picLocks/>
          </p:cNvPicPr>
          <p:nvPr/>
        </p:nvPicPr>
        <p:blipFill>
          <a:blip r:embed="rId11" cstate="print">
            <a:extLst>
              <a:ext uri="{28A0092B-C50C-407E-A947-70E740481C1C}">
                <a14:useLocalDpi xmlns:a14="http://schemas.microsoft.com/office/drawing/2010/main" val="0"/>
              </a:ext>
            </a:extLst>
          </a:blip>
          <a:stretch>
            <a:fillRect/>
          </a:stretch>
        </p:blipFill>
        <p:spPr>
          <a:xfrm>
            <a:off x="2438290" y="2227563"/>
            <a:ext cx="468000" cy="468000"/>
          </a:xfrm>
          <a:prstGeom prst="rect">
            <a:avLst/>
          </a:prstGeom>
        </p:spPr>
      </p:pic>
      <p:pic>
        <p:nvPicPr>
          <p:cNvPr id="70" name="図 69"/>
          <p:cNvPicPr>
            <a:picLocks/>
          </p:cNvPicPr>
          <p:nvPr/>
        </p:nvPicPr>
        <p:blipFill>
          <a:blip r:embed="rId12" cstate="print">
            <a:extLst>
              <a:ext uri="{28A0092B-C50C-407E-A947-70E740481C1C}">
                <a14:useLocalDpi xmlns:a14="http://schemas.microsoft.com/office/drawing/2010/main" val="0"/>
              </a:ext>
            </a:extLst>
          </a:blip>
          <a:stretch>
            <a:fillRect/>
          </a:stretch>
        </p:blipFill>
        <p:spPr>
          <a:xfrm>
            <a:off x="441964" y="1722511"/>
            <a:ext cx="468000" cy="468000"/>
          </a:xfrm>
          <a:prstGeom prst="rect">
            <a:avLst/>
          </a:prstGeom>
        </p:spPr>
      </p:pic>
      <p:sp>
        <p:nvSpPr>
          <p:cNvPr id="57" name="角丸四角形 56"/>
          <p:cNvSpPr/>
          <p:nvPr/>
        </p:nvSpPr>
        <p:spPr>
          <a:xfrm>
            <a:off x="6404320" y="215292"/>
            <a:ext cx="2448272" cy="585978"/>
          </a:xfrm>
          <a:prstGeom prst="roundRect">
            <a:avLst/>
          </a:prstGeom>
          <a:solidFill>
            <a:srgbClr val="04D3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a:t>Ⅱ</a:t>
            </a:r>
            <a:r>
              <a:rPr lang="ja-JP" altLang="en-US" sz="1400" b="1" dirty="0" err="1"/>
              <a:t>．</a:t>
            </a:r>
            <a:r>
              <a:rPr lang="ja-JP" altLang="en-US" sz="1400" b="1" dirty="0"/>
              <a:t>人口減少・超高齢社会でも持続可能な地域づくり</a:t>
            </a:r>
          </a:p>
        </p:txBody>
      </p:sp>
    </p:spTree>
    <p:extLst>
      <p:ext uri="{BB962C8B-B14F-4D97-AF65-F5344CB8AC3E}">
        <p14:creationId xmlns:p14="http://schemas.microsoft.com/office/powerpoint/2010/main" val="36588294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１．基本方針</a:t>
            </a:r>
          </a:p>
        </p:txBody>
      </p:sp>
      <p:graphicFrame>
        <p:nvGraphicFramePr>
          <p:cNvPr id="6" name="表 5"/>
          <p:cNvGraphicFramePr>
            <a:graphicFrameLocks noGrp="1"/>
          </p:cNvGraphicFramePr>
          <p:nvPr>
            <p:extLst>
              <p:ext uri="{D42A27DB-BD31-4B8C-83A1-F6EECF244321}">
                <p14:modId xmlns:p14="http://schemas.microsoft.com/office/powerpoint/2010/main" val="1471570524"/>
              </p:ext>
            </p:extLst>
          </p:nvPr>
        </p:nvGraphicFramePr>
        <p:xfrm>
          <a:off x="539552" y="3442417"/>
          <a:ext cx="8433911" cy="3238431"/>
        </p:xfrm>
        <a:graphic>
          <a:graphicData uri="http://schemas.openxmlformats.org/drawingml/2006/table">
            <a:tbl>
              <a:tblPr firstRow="1" firstCol="1" bandRow="1">
                <a:tableStyleId>{5C22544A-7EE6-4342-B048-85BDC9FD1C3A}</a:tableStyleId>
              </a:tblPr>
              <a:tblGrid>
                <a:gridCol w="2304256">
                  <a:extLst>
                    <a:ext uri="{9D8B030D-6E8A-4147-A177-3AD203B41FA5}">
                      <a16:colId xmlns:a16="http://schemas.microsoft.com/office/drawing/2014/main" val="2203108715"/>
                    </a:ext>
                  </a:extLst>
                </a:gridCol>
                <a:gridCol w="2617741">
                  <a:extLst>
                    <a:ext uri="{9D8B030D-6E8A-4147-A177-3AD203B41FA5}">
                      <a16:colId xmlns:a16="http://schemas.microsoft.com/office/drawing/2014/main" val="108265800"/>
                    </a:ext>
                  </a:extLst>
                </a:gridCol>
                <a:gridCol w="1755957">
                  <a:extLst>
                    <a:ext uri="{9D8B030D-6E8A-4147-A177-3AD203B41FA5}">
                      <a16:colId xmlns:a16="http://schemas.microsoft.com/office/drawing/2014/main" val="1876572018"/>
                    </a:ext>
                  </a:extLst>
                </a:gridCol>
                <a:gridCol w="1755957">
                  <a:extLst>
                    <a:ext uri="{9D8B030D-6E8A-4147-A177-3AD203B41FA5}">
                      <a16:colId xmlns:a16="http://schemas.microsoft.com/office/drawing/2014/main" val="1161421592"/>
                    </a:ext>
                  </a:extLst>
                </a:gridCol>
              </a:tblGrid>
              <a:tr h="292031">
                <a:tc>
                  <a:txBody>
                    <a:bodyPr/>
                    <a:lstStyle/>
                    <a:p>
                      <a:pPr algn="ctr">
                        <a:lnSpc>
                          <a:spcPts val="1400"/>
                        </a:lnSpc>
                        <a:spcAft>
                          <a:spcPts val="0"/>
                        </a:spcAft>
                      </a:pPr>
                      <a:r>
                        <a:rPr lang="ja-JP" altLang="en-US" sz="1400"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rPr>
                        <a:t>基本目標</a:t>
                      </a:r>
                      <a:endParaRPr lang="ja-JP" sz="1400"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ts val="1400"/>
                        </a:lnSpc>
                        <a:spcAft>
                          <a:spcPts val="0"/>
                        </a:spcAft>
                      </a:pPr>
                      <a:r>
                        <a:rPr lang="ja-JP" sz="1400" kern="100" dirty="0">
                          <a:solidFill>
                            <a:sysClr val="windowText" lastClr="000000"/>
                          </a:solidFill>
                          <a:effectLst/>
                          <a:latin typeface="+mn-lt"/>
                        </a:rPr>
                        <a:t>具体的目標</a:t>
                      </a:r>
                      <a:endParaRPr lang="ja-JP" sz="1400" kern="100" dirty="0">
                        <a:solidFill>
                          <a:sysClr val="windowText" lastClr="000000"/>
                        </a:solidFill>
                        <a:effectLst/>
                        <a:latin typeface="+mn-lt"/>
                        <a:ea typeface="游明朝" panose="02020400000000000000" pitchFamily="18" charset="-128"/>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ts val="1400"/>
                        </a:lnSpc>
                        <a:spcAft>
                          <a:spcPts val="0"/>
                        </a:spcAft>
                      </a:pPr>
                      <a:r>
                        <a:rPr lang="ja-JP" altLang="en-US" sz="1400"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rPr>
                        <a:t>戦略策定時</a:t>
                      </a:r>
                      <a:endParaRPr lang="ja-JP" sz="1400"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ts val="1400"/>
                        </a:lnSpc>
                        <a:spcAft>
                          <a:spcPts val="0"/>
                        </a:spcAft>
                      </a:pPr>
                      <a:r>
                        <a:rPr lang="ja-JP" altLang="en-US" sz="1400" u="none"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第</a:t>
                      </a:r>
                      <a:r>
                        <a:rPr lang="en-US" altLang="ja-JP" sz="1400" u="none"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1</a:t>
                      </a:r>
                      <a:r>
                        <a:rPr lang="ja-JP" altLang="en-US" sz="1400" u="none"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期戦略終了時</a:t>
                      </a:r>
                      <a:endParaRPr lang="ja-JP" sz="14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4088669528"/>
                  </a:ext>
                </a:extLst>
              </a:tr>
              <a:tr h="0">
                <a:tc rowSpan="3">
                  <a:txBody>
                    <a:bodyPr/>
                    <a:lstStyle/>
                    <a:p>
                      <a:pPr algn="l">
                        <a:lnSpc>
                          <a:spcPts val="1400"/>
                        </a:lnSpc>
                      </a:pPr>
                      <a:r>
                        <a:rPr kumimoji="1" lang="ja-JP" altLang="en-US" sz="1200" dirty="0">
                          <a:solidFill>
                            <a:sysClr val="windowText" lastClr="000000"/>
                          </a:solidFill>
                          <a:latin typeface="+mn-lt"/>
                        </a:rPr>
                        <a:t>① 若い世代の就職・結婚・出</a:t>
                      </a:r>
                      <a:endParaRPr kumimoji="1" lang="en-US" altLang="ja-JP" sz="1200" dirty="0">
                        <a:solidFill>
                          <a:sysClr val="windowText" lastClr="000000"/>
                        </a:solidFill>
                        <a:latin typeface="+mn-lt"/>
                      </a:endParaRPr>
                    </a:p>
                    <a:p>
                      <a:pPr algn="l">
                        <a:lnSpc>
                          <a:spcPts val="1400"/>
                        </a:lnSpc>
                      </a:pPr>
                      <a:r>
                        <a:rPr kumimoji="1" lang="en-US" altLang="ja-JP" sz="1200" dirty="0">
                          <a:solidFill>
                            <a:sysClr val="windowText" lastClr="000000"/>
                          </a:solidFill>
                          <a:latin typeface="+mn-lt"/>
                        </a:rPr>
                        <a:t>   </a:t>
                      </a:r>
                      <a:r>
                        <a:rPr kumimoji="1" lang="ja-JP" altLang="en-US" sz="1200" dirty="0">
                          <a:solidFill>
                            <a:sysClr val="windowText" lastClr="000000"/>
                          </a:solidFill>
                          <a:latin typeface="+mn-lt"/>
                        </a:rPr>
                        <a:t>産・子育ての希望を実現する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ja-JP" altLang="en-US" sz="1050" b="1" u="sng" dirty="0">
                          <a:solidFill>
                            <a:sysClr val="windowText" lastClr="000000"/>
                          </a:solidFill>
                          <a:latin typeface="+mn-lt"/>
                        </a:rPr>
                        <a:t>就業率（</a:t>
                      </a:r>
                      <a:r>
                        <a:rPr kumimoji="1" lang="en-US" altLang="ja-JP" sz="1050" b="1" u="sng" dirty="0">
                          <a:solidFill>
                            <a:sysClr val="windowText" lastClr="000000"/>
                          </a:solidFill>
                          <a:latin typeface="+mn-lt"/>
                        </a:rPr>
                        <a:t>15</a:t>
                      </a:r>
                      <a:r>
                        <a:rPr kumimoji="1" lang="ja-JP" altLang="en-US" sz="1050" b="1" u="sng" dirty="0">
                          <a:solidFill>
                            <a:sysClr val="windowText" lastClr="000000"/>
                          </a:solidFill>
                          <a:latin typeface="+mn-lt"/>
                        </a:rPr>
                        <a:t>～</a:t>
                      </a:r>
                      <a:r>
                        <a:rPr kumimoji="1" lang="en-US" altLang="ja-JP" sz="1050" b="1" u="sng" dirty="0">
                          <a:solidFill>
                            <a:sysClr val="windowText" lastClr="000000"/>
                          </a:solidFill>
                          <a:latin typeface="+mn-lt"/>
                        </a:rPr>
                        <a:t>34</a:t>
                      </a:r>
                      <a:r>
                        <a:rPr kumimoji="1" lang="ja-JP" altLang="en-US" sz="1050" b="1" u="sng" dirty="0">
                          <a:solidFill>
                            <a:sysClr val="windowText" lastClr="000000"/>
                          </a:solidFill>
                          <a:latin typeface="+mn-lt"/>
                        </a:rPr>
                        <a:t>歳）</a:t>
                      </a:r>
                      <a:endParaRPr kumimoji="1" lang="en-US" altLang="ja-JP" sz="1050" b="1" u="sng" dirty="0">
                        <a:solidFill>
                          <a:sysClr val="windowText" lastClr="000000"/>
                        </a:solidFill>
                        <a:latin typeface="+mn-lt"/>
                      </a:endParaRPr>
                    </a:p>
                    <a:p>
                      <a:pPr>
                        <a:lnSpc>
                          <a:spcPts val="1400"/>
                        </a:lnSpc>
                      </a:pPr>
                      <a:r>
                        <a:rPr kumimoji="1" lang="ja-JP" altLang="en-US" sz="1050" baseline="0" dirty="0">
                          <a:solidFill>
                            <a:sysClr val="windowText" lastClr="000000"/>
                          </a:solidFill>
                          <a:latin typeface="+mn-lt"/>
                        </a:rPr>
                        <a:t>  </a:t>
                      </a:r>
                      <a:r>
                        <a:rPr kumimoji="1" lang="ja-JP" altLang="en-US" sz="1050" dirty="0">
                          <a:solidFill>
                            <a:sysClr val="windowText" lastClr="000000"/>
                          </a:solidFill>
                          <a:latin typeface="+mn-lt"/>
                        </a:rPr>
                        <a:t>目標：全国平均を上回る</a:t>
                      </a:r>
                    </a:p>
                    <a:p>
                      <a:pPr>
                        <a:lnSpc>
                          <a:spcPts val="1400"/>
                        </a:lnSpc>
                      </a:pPr>
                      <a:r>
                        <a:rPr kumimoji="1" lang="ja-JP" altLang="en-US" sz="1050" baseline="0" dirty="0">
                          <a:solidFill>
                            <a:sysClr val="windowText" lastClr="000000"/>
                          </a:solidFill>
                          <a:latin typeface="+mn-lt"/>
                        </a:rPr>
                        <a:t>  </a:t>
                      </a:r>
                      <a:r>
                        <a:rPr kumimoji="1" lang="ja-JP" altLang="en-US" sz="1050" dirty="0">
                          <a:solidFill>
                            <a:sysClr val="windowText" lastClr="000000"/>
                          </a:solidFill>
                          <a:latin typeface="+mn-lt"/>
                        </a:rPr>
                        <a:t>目標年（年度）：</a:t>
                      </a:r>
                      <a:r>
                        <a:rPr kumimoji="1" lang="en-US" altLang="ja-JP" sz="1050" dirty="0">
                          <a:solidFill>
                            <a:sysClr val="windowText" lastClr="000000"/>
                          </a:solidFill>
                          <a:latin typeface="+mn-lt"/>
                        </a:rPr>
                        <a:t>2019</a:t>
                      </a:r>
                      <a:r>
                        <a:rPr kumimoji="1" lang="ja-JP" altLang="en-US" sz="1050" dirty="0">
                          <a:solidFill>
                            <a:sysClr val="windowText" lastClr="000000"/>
                          </a:solidFill>
                          <a:latin typeface="+mn-lt"/>
                        </a:rPr>
                        <a:t>年度</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【2014</a:t>
                      </a:r>
                      <a:r>
                        <a:rPr kumimoji="1" lang="ja-JP" altLang="en-US" sz="1050" dirty="0">
                          <a:solidFill>
                            <a:sysClr val="windowText" lastClr="000000"/>
                          </a:solidFill>
                          <a:latin typeface="+mn-lt"/>
                        </a:rPr>
                        <a:t>年度</a:t>
                      </a:r>
                      <a:r>
                        <a:rPr kumimoji="1" lang="en-US" altLang="ja-JP" sz="1050" dirty="0">
                          <a:solidFill>
                            <a:sysClr val="windowText" lastClr="000000"/>
                          </a:solidFill>
                          <a:latin typeface="+mn-lt"/>
                        </a:rPr>
                        <a:t>】</a:t>
                      </a:r>
                    </a:p>
                    <a:p>
                      <a:pPr algn="ctr">
                        <a:lnSpc>
                          <a:spcPts val="1400"/>
                        </a:lnSpc>
                      </a:pPr>
                      <a:r>
                        <a:rPr kumimoji="1" lang="en-US" altLang="ja-JP" sz="1050" b="1" dirty="0">
                          <a:solidFill>
                            <a:sysClr val="windowText" lastClr="000000"/>
                          </a:solidFill>
                          <a:latin typeface="+mn-lt"/>
                        </a:rPr>
                        <a:t>      61.07</a:t>
                      </a:r>
                      <a:r>
                        <a:rPr kumimoji="1" lang="ja-JP" altLang="en-US" sz="1050" b="1" dirty="0">
                          <a:solidFill>
                            <a:sysClr val="windowText" lastClr="000000"/>
                          </a:solidFill>
                          <a:latin typeface="+mn-lt"/>
                        </a:rPr>
                        <a:t>％</a:t>
                      </a:r>
                      <a:endParaRPr kumimoji="1" lang="en-US" altLang="ja-JP" sz="1050" b="1" dirty="0">
                        <a:solidFill>
                          <a:sysClr val="windowText" lastClr="000000"/>
                        </a:solidFill>
                        <a:latin typeface="+mn-lt"/>
                      </a:endParaRPr>
                    </a:p>
                    <a:p>
                      <a:pPr algn="ctr">
                        <a:lnSpc>
                          <a:spcPts val="1400"/>
                        </a:lnSpc>
                      </a:pPr>
                      <a:r>
                        <a:rPr kumimoji="1" lang="en-US" altLang="ja-JP" sz="1050" b="1" dirty="0">
                          <a:solidFill>
                            <a:sysClr val="windowText" lastClr="000000"/>
                          </a:solidFill>
                          <a:latin typeface="+mn-lt"/>
                        </a:rPr>
                        <a:t>(</a:t>
                      </a:r>
                      <a:r>
                        <a:rPr kumimoji="1" lang="ja-JP" altLang="en-US" sz="1050" b="1" dirty="0">
                          <a:solidFill>
                            <a:sysClr val="windowText" lastClr="000000"/>
                          </a:solidFill>
                          <a:latin typeface="+mn-lt"/>
                        </a:rPr>
                        <a:t>全国</a:t>
                      </a:r>
                      <a:r>
                        <a:rPr kumimoji="1" lang="en-US" altLang="ja-JP" sz="1050" b="1" dirty="0">
                          <a:solidFill>
                            <a:sysClr val="windowText" lastClr="000000"/>
                          </a:solidFill>
                          <a:latin typeface="+mn-lt"/>
                        </a:rPr>
                        <a:t>62.17</a:t>
                      </a:r>
                      <a:r>
                        <a:rPr kumimoji="1" lang="ja-JP" altLang="en-US" sz="1050" b="1" dirty="0">
                          <a:solidFill>
                            <a:sysClr val="windowText" lastClr="000000"/>
                          </a:solidFill>
                          <a:latin typeface="+mn-lt"/>
                        </a:rPr>
                        <a:t>％</a:t>
                      </a:r>
                      <a:r>
                        <a:rPr kumimoji="1" lang="en-US" altLang="ja-JP" sz="1050" b="1" dirty="0">
                          <a:solidFill>
                            <a:sysClr val="windowText" lastClr="000000"/>
                          </a:solidFill>
                          <a:latin typeface="+mn-lt"/>
                        </a:rPr>
                        <a:t>)</a:t>
                      </a:r>
                      <a:endParaRPr kumimoji="1" lang="ja-JP" altLang="en-US" sz="1050" b="1"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【2018</a:t>
                      </a:r>
                      <a:r>
                        <a:rPr kumimoji="1" lang="ja-JP" altLang="en-US" sz="1050" dirty="0">
                          <a:solidFill>
                            <a:sysClr val="windowText" lastClr="000000"/>
                          </a:solidFill>
                          <a:latin typeface="+mn-lt"/>
                        </a:rPr>
                        <a:t>年度</a:t>
                      </a:r>
                      <a:r>
                        <a:rPr kumimoji="1" lang="en-US" altLang="ja-JP" sz="1050" dirty="0">
                          <a:solidFill>
                            <a:sysClr val="windowText" lastClr="000000"/>
                          </a:solidFill>
                          <a:latin typeface="+mn-lt"/>
                        </a:rPr>
                        <a:t>】</a:t>
                      </a:r>
                    </a:p>
                    <a:p>
                      <a:pPr algn="ctr">
                        <a:lnSpc>
                          <a:spcPts val="1400"/>
                        </a:lnSpc>
                      </a:pPr>
                      <a:r>
                        <a:rPr kumimoji="1" lang="en-US" altLang="ja-JP" sz="1050" b="1" dirty="0">
                          <a:solidFill>
                            <a:sysClr val="windowText" lastClr="000000"/>
                          </a:solidFill>
                          <a:latin typeface="+mn-lt"/>
                        </a:rPr>
                        <a:t>      64.96</a:t>
                      </a:r>
                      <a:r>
                        <a:rPr kumimoji="1" lang="ja-JP" altLang="en-US" sz="1050" b="1" dirty="0">
                          <a:solidFill>
                            <a:sysClr val="windowText" lastClr="000000"/>
                          </a:solidFill>
                          <a:latin typeface="+mn-lt"/>
                        </a:rPr>
                        <a:t>％</a:t>
                      </a:r>
                      <a:endParaRPr kumimoji="1" lang="en-US" altLang="ja-JP" sz="1050" b="1" dirty="0">
                        <a:solidFill>
                          <a:sysClr val="windowText" lastClr="000000"/>
                        </a:solidFill>
                        <a:latin typeface="+mn-lt"/>
                      </a:endParaRPr>
                    </a:p>
                    <a:p>
                      <a:pPr algn="ctr">
                        <a:lnSpc>
                          <a:spcPts val="1400"/>
                        </a:lnSpc>
                      </a:pPr>
                      <a:r>
                        <a:rPr kumimoji="1" lang="en-US" altLang="ja-JP" sz="1050" b="1" dirty="0">
                          <a:solidFill>
                            <a:sysClr val="windowText" lastClr="000000"/>
                          </a:solidFill>
                          <a:latin typeface="+mn-lt"/>
                        </a:rPr>
                        <a:t>(</a:t>
                      </a:r>
                      <a:r>
                        <a:rPr kumimoji="1" lang="ja-JP" altLang="en-US" sz="1050" b="1" dirty="0">
                          <a:solidFill>
                            <a:sysClr val="windowText" lastClr="000000"/>
                          </a:solidFill>
                          <a:latin typeface="+mn-lt"/>
                        </a:rPr>
                        <a:t>全国</a:t>
                      </a:r>
                      <a:r>
                        <a:rPr kumimoji="1" lang="en-US" altLang="ja-JP" sz="1050" b="1" dirty="0">
                          <a:solidFill>
                            <a:sysClr val="windowText" lastClr="000000"/>
                          </a:solidFill>
                          <a:latin typeface="+mn-lt"/>
                        </a:rPr>
                        <a:t>66.36</a:t>
                      </a:r>
                      <a:r>
                        <a:rPr kumimoji="1" lang="ja-JP" altLang="en-US" sz="1050" b="1" dirty="0">
                          <a:solidFill>
                            <a:sysClr val="windowText" lastClr="000000"/>
                          </a:solidFill>
                          <a:latin typeface="+mn-lt"/>
                        </a:rPr>
                        <a:t>％</a:t>
                      </a:r>
                      <a:r>
                        <a:rPr kumimoji="1" lang="en-US" altLang="ja-JP" sz="1050" b="1" dirty="0">
                          <a:solidFill>
                            <a:sysClr val="windowText" lastClr="000000"/>
                          </a:solidFill>
                          <a:latin typeface="+mn-lt"/>
                        </a:rPr>
                        <a:t>)</a:t>
                      </a:r>
                      <a:endParaRPr kumimoji="1" lang="ja-JP" altLang="en-US" sz="1050" b="1"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49178917"/>
                  </a:ext>
                </a:extLst>
              </a:tr>
              <a:tr h="0">
                <a:tc vMerge="1">
                  <a:txBody>
                    <a:bodyPr/>
                    <a:lstStyle/>
                    <a:p>
                      <a:endParaRPr kumimoji="1" lang="ja-JP" altLang="en-US" sz="1200" dirty="0">
                        <a:solidFill>
                          <a:sysClr val="windowText" lastClr="000000"/>
                        </a:solidFill>
                        <a:latin typeface="+mn-lt"/>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ja-JP" altLang="en-US" sz="1050" b="1" u="sng" dirty="0">
                          <a:solidFill>
                            <a:sysClr val="windowText" lastClr="000000"/>
                          </a:solidFill>
                          <a:latin typeface="+mn-lt"/>
                        </a:rPr>
                        <a:t>女性の就業率（</a:t>
                      </a:r>
                      <a:r>
                        <a:rPr kumimoji="1" lang="en-US" altLang="ja-JP" sz="1050" b="1" u="sng" dirty="0">
                          <a:solidFill>
                            <a:sysClr val="windowText" lastClr="000000"/>
                          </a:solidFill>
                          <a:latin typeface="+mn-lt"/>
                        </a:rPr>
                        <a:t>15</a:t>
                      </a:r>
                      <a:r>
                        <a:rPr kumimoji="1" lang="ja-JP" altLang="en-US" sz="1050" b="1" u="sng" dirty="0">
                          <a:solidFill>
                            <a:sysClr val="windowText" lastClr="000000"/>
                          </a:solidFill>
                          <a:latin typeface="+mn-lt"/>
                        </a:rPr>
                        <a:t>歳～）</a:t>
                      </a:r>
                      <a:endParaRPr kumimoji="1" lang="en-US" altLang="ja-JP" sz="1050" b="1" u="sng" dirty="0">
                        <a:solidFill>
                          <a:sysClr val="windowText" lastClr="000000"/>
                        </a:solidFill>
                        <a:latin typeface="+mn-lt"/>
                      </a:endParaRPr>
                    </a:p>
                    <a:p>
                      <a:pPr>
                        <a:lnSpc>
                          <a:spcPts val="1400"/>
                        </a:lnSpc>
                      </a:pPr>
                      <a:r>
                        <a:rPr kumimoji="1" lang="ja-JP" altLang="en-US" sz="1050" baseline="0" dirty="0">
                          <a:solidFill>
                            <a:sysClr val="windowText" lastClr="000000"/>
                          </a:solidFill>
                          <a:latin typeface="+mn-lt"/>
                        </a:rPr>
                        <a:t>  </a:t>
                      </a:r>
                      <a:r>
                        <a:rPr kumimoji="1" lang="ja-JP" altLang="en-US" sz="1050" dirty="0">
                          <a:solidFill>
                            <a:sysClr val="windowText" lastClr="000000"/>
                          </a:solidFill>
                          <a:latin typeface="+mn-lt"/>
                        </a:rPr>
                        <a:t>目標：全国平均を上回る</a:t>
                      </a:r>
                    </a:p>
                    <a:p>
                      <a:pPr>
                        <a:lnSpc>
                          <a:spcPts val="1400"/>
                        </a:lnSpc>
                      </a:pPr>
                      <a:r>
                        <a:rPr kumimoji="1" lang="ja-JP" altLang="en-US" sz="1050" baseline="0" dirty="0">
                          <a:solidFill>
                            <a:sysClr val="windowText" lastClr="000000"/>
                          </a:solidFill>
                          <a:latin typeface="+mn-lt"/>
                        </a:rPr>
                        <a:t>  </a:t>
                      </a:r>
                      <a:r>
                        <a:rPr kumimoji="1" lang="ja-JP" altLang="en-US" sz="1050" dirty="0">
                          <a:solidFill>
                            <a:sysClr val="windowText" lastClr="000000"/>
                          </a:solidFill>
                          <a:latin typeface="+mn-lt"/>
                        </a:rPr>
                        <a:t>目標年（年度）：</a:t>
                      </a:r>
                      <a:r>
                        <a:rPr kumimoji="1" lang="en-US" altLang="ja-JP" sz="1050" dirty="0">
                          <a:solidFill>
                            <a:sysClr val="windowText" lastClr="000000"/>
                          </a:solidFill>
                          <a:latin typeface="+mn-lt"/>
                        </a:rPr>
                        <a:t>2019</a:t>
                      </a:r>
                      <a:r>
                        <a:rPr kumimoji="1" lang="ja-JP" altLang="en-US" sz="1050" dirty="0">
                          <a:solidFill>
                            <a:sysClr val="windowText" lastClr="000000"/>
                          </a:solidFill>
                          <a:latin typeface="+mn-lt"/>
                        </a:rPr>
                        <a:t>年度</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【2014</a:t>
                      </a:r>
                      <a:r>
                        <a:rPr kumimoji="1" lang="ja-JP" altLang="en-US" sz="1050" dirty="0">
                          <a:solidFill>
                            <a:sysClr val="windowText" lastClr="000000"/>
                          </a:solidFill>
                          <a:latin typeface="+mn-lt"/>
                        </a:rPr>
                        <a:t>年度</a:t>
                      </a:r>
                      <a:r>
                        <a:rPr kumimoji="1" lang="en-US" altLang="ja-JP" sz="1050" dirty="0">
                          <a:solidFill>
                            <a:sysClr val="windowText" lastClr="000000"/>
                          </a:solidFill>
                          <a:latin typeface="+mn-lt"/>
                        </a:rPr>
                        <a:t>】</a:t>
                      </a:r>
                    </a:p>
                    <a:p>
                      <a:pPr algn="ctr">
                        <a:lnSpc>
                          <a:spcPts val="1400"/>
                        </a:lnSpc>
                      </a:pPr>
                      <a:r>
                        <a:rPr kumimoji="1" lang="en-US" altLang="ja-JP" sz="1050" b="1" dirty="0">
                          <a:solidFill>
                            <a:sysClr val="windowText" lastClr="000000"/>
                          </a:solidFill>
                          <a:latin typeface="+mn-lt"/>
                        </a:rPr>
                        <a:t>      44.80</a:t>
                      </a:r>
                      <a:r>
                        <a:rPr kumimoji="1" lang="ja-JP" altLang="en-US" sz="1050" b="1" dirty="0">
                          <a:solidFill>
                            <a:sysClr val="windowText" lastClr="000000"/>
                          </a:solidFill>
                          <a:latin typeface="+mn-lt"/>
                        </a:rPr>
                        <a:t>％</a:t>
                      </a:r>
                      <a:endParaRPr kumimoji="1" lang="en-US" altLang="ja-JP" sz="1050" b="1" dirty="0">
                        <a:solidFill>
                          <a:sysClr val="windowText" lastClr="000000"/>
                        </a:solidFill>
                        <a:latin typeface="+mn-lt"/>
                      </a:endParaRPr>
                    </a:p>
                    <a:p>
                      <a:pPr algn="ctr">
                        <a:lnSpc>
                          <a:spcPts val="1400"/>
                        </a:lnSpc>
                      </a:pPr>
                      <a:r>
                        <a:rPr kumimoji="1" lang="en-US" altLang="ja-JP" sz="1050" b="1" dirty="0">
                          <a:solidFill>
                            <a:sysClr val="windowText" lastClr="000000"/>
                          </a:solidFill>
                          <a:latin typeface="+mn-lt"/>
                        </a:rPr>
                        <a:t>(</a:t>
                      </a:r>
                      <a:r>
                        <a:rPr kumimoji="1" lang="ja-JP" altLang="en-US" sz="1050" b="1" dirty="0">
                          <a:solidFill>
                            <a:sysClr val="windowText" lastClr="000000"/>
                          </a:solidFill>
                          <a:latin typeface="+mn-lt"/>
                        </a:rPr>
                        <a:t>全国</a:t>
                      </a:r>
                      <a:r>
                        <a:rPr kumimoji="1" lang="en-US" altLang="ja-JP" sz="1050" b="1" dirty="0">
                          <a:solidFill>
                            <a:sysClr val="windowText" lastClr="000000"/>
                          </a:solidFill>
                          <a:latin typeface="+mn-lt"/>
                        </a:rPr>
                        <a:t>47.72</a:t>
                      </a:r>
                      <a:r>
                        <a:rPr kumimoji="1" lang="ja-JP" altLang="en-US" sz="1050" b="1" dirty="0">
                          <a:solidFill>
                            <a:sysClr val="windowText" lastClr="000000"/>
                          </a:solidFill>
                          <a:latin typeface="+mn-lt"/>
                        </a:rPr>
                        <a:t>％</a:t>
                      </a:r>
                      <a:r>
                        <a:rPr kumimoji="1" lang="en-US" altLang="ja-JP" sz="1050" b="1" dirty="0">
                          <a:solidFill>
                            <a:sysClr val="windowText" lastClr="000000"/>
                          </a:solidFill>
                          <a:latin typeface="+mn-lt"/>
                        </a:rPr>
                        <a:t>)</a:t>
                      </a:r>
                      <a:endParaRPr kumimoji="1" lang="ja-JP" altLang="en-US" sz="1050" b="1"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【2018</a:t>
                      </a:r>
                      <a:r>
                        <a:rPr kumimoji="1" lang="ja-JP" altLang="en-US" sz="1050" dirty="0">
                          <a:solidFill>
                            <a:sysClr val="windowText" lastClr="000000"/>
                          </a:solidFill>
                          <a:latin typeface="+mn-lt"/>
                        </a:rPr>
                        <a:t>年度</a:t>
                      </a:r>
                      <a:r>
                        <a:rPr kumimoji="1" lang="en-US" altLang="ja-JP" sz="1050" dirty="0">
                          <a:solidFill>
                            <a:sysClr val="windowText" lastClr="000000"/>
                          </a:solidFill>
                          <a:latin typeface="+mn-lt"/>
                        </a:rPr>
                        <a:t>】</a:t>
                      </a:r>
                    </a:p>
                    <a:p>
                      <a:pPr algn="ctr">
                        <a:lnSpc>
                          <a:spcPts val="1400"/>
                        </a:lnSpc>
                      </a:pPr>
                      <a:r>
                        <a:rPr kumimoji="1" lang="en-US" altLang="ja-JP" sz="1050" dirty="0">
                          <a:solidFill>
                            <a:sysClr val="windowText" lastClr="000000"/>
                          </a:solidFill>
                          <a:latin typeface="+mn-lt"/>
                        </a:rPr>
                        <a:t>     </a:t>
                      </a:r>
                      <a:r>
                        <a:rPr kumimoji="1" lang="en-US" altLang="ja-JP" sz="1050" b="1" dirty="0">
                          <a:solidFill>
                            <a:sysClr val="windowText" lastClr="000000"/>
                          </a:solidFill>
                          <a:latin typeface="+mn-lt"/>
                        </a:rPr>
                        <a:t> 48.65</a:t>
                      </a:r>
                      <a:r>
                        <a:rPr kumimoji="1" lang="ja-JP" altLang="en-US" sz="1050" b="1" dirty="0">
                          <a:solidFill>
                            <a:sysClr val="windowText" lastClr="000000"/>
                          </a:solidFill>
                          <a:latin typeface="+mn-lt"/>
                        </a:rPr>
                        <a:t>％</a:t>
                      </a:r>
                      <a:endParaRPr kumimoji="1" lang="en-US" altLang="ja-JP" sz="1050" b="1" dirty="0">
                        <a:solidFill>
                          <a:sysClr val="windowText" lastClr="000000"/>
                        </a:solidFill>
                        <a:latin typeface="+mn-lt"/>
                      </a:endParaRPr>
                    </a:p>
                    <a:p>
                      <a:pPr algn="ctr">
                        <a:lnSpc>
                          <a:spcPts val="1400"/>
                        </a:lnSpc>
                      </a:pPr>
                      <a:r>
                        <a:rPr kumimoji="1" lang="en-US" altLang="ja-JP" sz="1050" b="1" dirty="0">
                          <a:solidFill>
                            <a:sysClr val="windowText" lastClr="000000"/>
                          </a:solidFill>
                          <a:latin typeface="+mn-lt"/>
                        </a:rPr>
                        <a:t>(</a:t>
                      </a:r>
                      <a:r>
                        <a:rPr kumimoji="1" lang="ja-JP" altLang="en-US" sz="1050" b="1" dirty="0">
                          <a:solidFill>
                            <a:sysClr val="windowText" lastClr="000000"/>
                          </a:solidFill>
                          <a:latin typeface="+mn-lt"/>
                        </a:rPr>
                        <a:t>全国</a:t>
                      </a:r>
                      <a:r>
                        <a:rPr kumimoji="1" lang="en-US" altLang="ja-JP" sz="1050" b="1" dirty="0">
                          <a:solidFill>
                            <a:sysClr val="windowText" lastClr="000000"/>
                          </a:solidFill>
                          <a:latin typeface="+mn-lt"/>
                        </a:rPr>
                        <a:t>51.55</a:t>
                      </a:r>
                      <a:r>
                        <a:rPr kumimoji="1" lang="ja-JP" altLang="en-US" sz="1050" b="1" dirty="0">
                          <a:solidFill>
                            <a:sysClr val="windowText" lastClr="000000"/>
                          </a:solidFill>
                          <a:latin typeface="+mn-lt"/>
                        </a:rPr>
                        <a:t>％</a:t>
                      </a:r>
                      <a:r>
                        <a:rPr kumimoji="1" lang="en-US" altLang="ja-JP" sz="1050" b="1" dirty="0">
                          <a:solidFill>
                            <a:sysClr val="windowText" lastClr="000000"/>
                          </a:solidFill>
                          <a:latin typeface="+mn-lt"/>
                        </a:rPr>
                        <a:t>)</a:t>
                      </a:r>
                      <a:endParaRPr kumimoji="1" lang="ja-JP" altLang="en-US" sz="1050" b="1"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7947236"/>
                  </a:ext>
                </a:extLst>
              </a:tr>
              <a:tr h="132632">
                <a:tc vMerge="1">
                  <a:txBody>
                    <a:bodyPr/>
                    <a:lstStyle/>
                    <a:p>
                      <a:endParaRPr kumimoji="1" lang="ja-JP" altLang="en-US" sz="1200" dirty="0">
                        <a:solidFill>
                          <a:sysClr val="windowText" lastClr="000000"/>
                        </a:solidFill>
                        <a:latin typeface="+mn-lt"/>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ja-JP" altLang="en-US" sz="1050" b="1" u="sng" dirty="0">
                          <a:solidFill>
                            <a:sysClr val="windowText" lastClr="000000"/>
                          </a:solidFill>
                          <a:latin typeface="+mn-lt"/>
                        </a:rPr>
                        <a:t>合計特殊出生率</a:t>
                      </a:r>
                    </a:p>
                    <a:p>
                      <a:pPr>
                        <a:lnSpc>
                          <a:spcPts val="1400"/>
                        </a:lnSpc>
                      </a:pPr>
                      <a:r>
                        <a:rPr kumimoji="1" lang="ja-JP" altLang="en-US" sz="1050" baseline="0" dirty="0">
                          <a:solidFill>
                            <a:sysClr val="windowText" lastClr="000000"/>
                          </a:solidFill>
                          <a:latin typeface="+mn-lt"/>
                        </a:rPr>
                        <a:t>  </a:t>
                      </a:r>
                      <a:r>
                        <a:rPr kumimoji="1" lang="ja-JP" altLang="en-US" sz="1050" dirty="0">
                          <a:solidFill>
                            <a:sysClr val="windowText" lastClr="000000"/>
                          </a:solidFill>
                          <a:latin typeface="+mn-lt"/>
                        </a:rPr>
                        <a:t>目標：前年を上回る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【2014</a:t>
                      </a:r>
                      <a:r>
                        <a:rPr kumimoji="1" lang="ja-JP" altLang="en-US" sz="1050" dirty="0">
                          <a:solidFill>
                            <a:sysClr val="windowText" lastClr="000000"/>
                          </a:solidFill>
                          <a:latin typeface="+mn-lt"/>
                        </a:rPr>
                        <a:t>年</a:t>
                      </a:r>
                      <a:r>
                        <a:rPr kumimoji="1" lang="en-US" altLang="ja-JP" sz="1050" dirty="0">
                          <a:solidFill>
                            <a:sysClr val="windowText" lastClr="000000"/>
                          </a:solidFill>
                          <a:latin typeface="+mn-lt"/>
                        </a:rPr>
                        <a:t>】</a:t>
                      </a:r>
                    </a:p>
                    <a:p>
                      <a:pPr algn="ctr">
                        <a:lnSpc>
                          <a:spcPts val="1400"/>
                        </a:lnSpc>
                      </a:pPr>
                      <a:r>
                        <a:rPr kumimoji="1" lang="en-US" altLang="ja-JP" sz="1050" b="1" dirty="0">
                          <a:solidFill>
                            <a:sysClr val="windowText" lastClr="000000"/>
                          </a:solidFill>
                          <a:latin typeface="+mn-lt"/>
                        </a:rPr>
                        <a:t>1.31</a:t>
                      </a:r>
                      <a:endParaRPr kumimoji="1" lang="ja-JP" altLang="en-US" sz="1050" b="1"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【2018</a:t>
                      </a:r>
                      <a:r>
                        <a:rPr kumimoji="1" lang="ja-JP" altLang="en-US" sz="1050" dirty="0">
                          <a:solidFill>
                            <a:sysClr val="windowText" lastClr="000000"/>
                          </a:solidFill>
                          <a:latin typeface="+mn-lt"/>
                        </a:rPr>
                        <a:t>年</a:t>
                      </a:r>
                      <a:r>
                        <a:rPr kumimoji="1" lang="en-US" altLang="ja-JP" sz="1050" dirty="0">
                          <a:solidFill>
                            <a:sysClr val="windowText" lastClr="000000"/>
                          </a:solidFill>
                          <a:latin typeface="+mn-lt"/>
                        </a:rPr>
                        <a:t>】</a:t>
                      </a:r>
                    </a:p>
                    <a:p>
                      <a:pPr algn="ctr">
                        <a:lnSpc>
                          <a:spcPts val="1400"/>
                        </a:lnSpc>
                      </a:pPr>
                      <a:r>
                        <a:rPr kumimoji="1" lang="ja-JP" altLang="en-US" sz="1050" dirty="0">
                          <a:solidFill>
                            <a:sysClr val="windowText" lastClr="000000"/>
                          </a:solidFill>
                          <a:latin typeface="+mn-lt"/>
                        </a:rPr>
                        <a:t>　　　　　</a:t>
                      </a:r>
                      <a:r>
                        <a:rPr kumimoji="1" lang="ja-JP" altLang="en-US" sz="1050" b="1" dirty="0">
                          <a:solidFill>
                            <a:sysClr val="windowText" lastClr="000000"/>
                          </a:solidFill>
                          <a:latin typeface="+mn-lt"/>
                        </a:rPr>
                        <a:t>　</a:t>
                      </a:r>
                      <a:r>
                        <a:rPr kumimoji="1" lang="en-US" altLang="ja-JP" sz="1050" b="1" dirty="0">
                          <a:solidFill>
                            <a:sysClr val="windowText" lastClr="000000"/>
                          </a:solidFill>
                          <a:latin typeface="+mn-lt"/>
                        </a:rPr>
                        <a:t>1.35</a:t>
                      </a:r>
                      <a:r>
                        <a:rPr kumimoji="1" lang="ja-JP" altLang="en-US" sz="1050" b="1" dirty="0">
                          <a:solidFill>
                            <a:sysClr val="windowText" lastClr="000000"/>
                          </a:solidFill>
                          <a:latin typeface="+mn-lt"/>
                        </a:rPr>
                        <a:t>（概数）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88305349"/>
                  </a:ext>
                </a:extLst>
              </a:tr>
              <a:tr h="0">
                <a:tc rowSpan="2">
                  <a:txBody>
                    <a:bodyPr/>
                    <a:lstStyle/>
                    <a:p>
                      <a:pPr algn="l">
                        <a:lnSpc>
                          <a:spcPts val="1400"/>
                        </a:lnSpc>
                      </a:pPr>
                      <a:r>
                        <a:rPr kumimoji="1" lang="ja-JP" altLang="en-US" sz="1200" u="none" dirty="0">
                          <a:solidFill>
                            <a:sysClr val="windowText" lastClr="000000"/>
                          </a:solidFill>
                          <a:latin typeface="+mn-lt"/>
                        </a:rPr>
                        <a:t>② 次代の大阪を担う人をつくる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ja-JP" altLang="en-US" sz="1050" b="1" u="sng" dirty="0">
                          <a:solidFill>
                            <a:sysClr val="windowText" lastClr="000000"/>
                          </a:solidFill>
                          <a:latin typeface="+mn-lt"/>
                        </a:rPr>
                        <a:t>全国学力・学習状況調査における</a:t>
                      </a:r>
                      <a:endParaRPr kumimoji="1" lang="en-US" altLang="ja-JP" sz="1050" b="1" u="sng" dirty="0">
                        <a:solidFill>
                          <a:sysClr val="windowText" lastClr="000000"/>
                        </a:solidFill>
                        <a:latin typeface="+mn-lt"/>
                      </a:endParaRPr>
                    </a:p>
                    <a:p>
                      <a:pPr>
                        <a:lnSpc>
                          <a:spcPts val="1400"/>
                        </a:lnSpc>
                      </a:pPr>
                      <a:r>
                        <a:rPr kumimoji="1" lang="ja-JP" altLang="en-US" sz="1050" b="1" u="sng" dirty="0">
                          <a:solidFill>
                            <a:sysClr val="windowText" lastClr="000000"/>
                          </a:solidFill>
                          <a:latin typeface="+mn-lt"/>
                        </a:rPr>
                        <a:t>平均正答率</a:t>
                      </a:r>
                    </a:p>
                    <a:p>
                      <a:pPr>
                        <a:lnSpc>
                          <a:spcPts val="1400"/>
                        </a:lnSpc>
                      </a:pPr>
                      <a:r>
                        <a:rPr kumimoji="1" lang="ja-JP" altLang="en-US" sz="1050" u="none" baseline="0" dirty="0">
                          <a:solidFill>
                            <a:sysClr val="windowText" lastClr="000000"/>
                          </a:solidFill>
                          <a:latin typeface="+mn-lt"/>
                        </a:rPr>
                        <a:t> </a:t>
                      </a:r>
                      <a:r>
                        <a:rPr kumimoji="1" lang="ja-JP" altLang="en-US" sz="1050" u="none" dirty="0">
                          <a:solidFill>
                            <a:sysClr val="windowText" lastClr="000000"/>
                          </a:solidFill>
                          <a:latin typeface="+mn-lt"/>
                        </a:rPr>
                        <a:t>目標：全国水準をめざす</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【2015</a:t>
                      </a:r>
                      <a:r>
                        <a:rPr kumimoji="1" lang="ja-JP" altLang="en-US" sz="1050" dirty="0">
                          <a:solidFill>
                            <a:sysClr val="windowText" lastClr="000000"/>
                          </a:solidFill>
                          <a:latin typeface="+mn-lt"/>
                        </a:rPr>
                        <a:t>年度</a:t>
                      </a:r>
                      <a:r>
                        <a:rPr kumimoji="1" lang="en-US" altLang="ja-JP" sz="1050" dirty="0">
                          <a:solidFill>
                            <a:sysClr val="windowText" lastClr="000000"/>
                          </a:solidFill>
                          <a:latin typeface="+mn-lt"/>
                        </a:rPr>
                        <a:t>】</a:t>
                      </a:r>
                    </a:p>
                    <a:p>
                      <a:pPr algn="ctr">
                        <a:lnSpc>
                          <a:spcPts val="1400"/>
                        </a:lnSpc>
                      </a:pPr>
                      <a:r>
                        <a:rPr kumimoji="1" lang="zh-CN" altLang="en-US" sz="1050" b="1" dirty="0">
                          <a:solidFill>
                            <a:sysClr val="windowText" lastClr="000000"/>
                          </a:solidFill>
                          <a:latin typeface="+mn-lt"/>
                        </a:rPr>
                        <a:t>小：</a:t>
                      </a:r>
                      <a:r>
                        <a:rPr kumimoji="1" lang="en-US" altLang="zh-CN" sz="1050" b="1" dirty="0">
                          <a:solidFill>
                            <a:sysClr val="windowText" lastClr="000000"/>
                          </a:solidFill>
                          <a:latin typeface="+mn-lt"/>
                        </a:rPr>
                        <a:t>62.3(</a:t>
                      </a:r>
                      <a:r>
                        <a:rPr kumimoji="1" lang="zh-CN" altLang="en-US" sz="1050" b="1" dirty="0">
                          <a:solidFill>
                            <a:sysClr val="windowText" lastClr="000000"/>
                          </a:solidFill>
                          <a:latin typeface="+mn-lt"/>
                        </a:rPr>
                        <a:t>全国</a:t>
                      </a:r>
                      <a:r>
                        <a:rPr kumimoji="1" lang="en-US" altLang="zh-CN" sz="1050" b="1" dirty="0">
                          <a:solidFill>
                            <a:sysClr val="windowText" lastClr="000000"/>
                          </a:solidFill>
                          <a:latin typeface="+mn-lt"/>
                        </a:rPr>
                        <a:t>63.9)</a:t>
                      </a:r>
                    </a:p>
                    <a:p>
                      <a:pPr algn="ctr">
                        <a:lnSpc>
                          <a:spcPts val="1400"/>
                        </a:lnSpc>
                      </a:pPr>
                      <a:r>
                        <a:rPr kumimoji="1" lang="zh-CN" altLang="en-US" sz="1050" b="1" dirty="0">
                          <a:solidFill>
                            <a:sysClr val="windowText" lastClr="000000"/>
                          </a:solidFill>
                          <a:latin typeface="+mn-lt"/>
                        </a:rPr>
                        <a:t>中：</a:t>
                      </a:r>
                      <a:r>
                        <a:rPr kumimoji="1" lang="en-US" altLang="zh-CN" sz="1050" b="1" dirty="0">
                          <a:solidFill>
                            <a:sysClr val="windowText" lastClr="000000"/>
                          </a:solidFill>
                          <a:latin typeface="+mn-lt"/>
                        </a:rPr>
                        <a:t>61.2(</a:t>
                      </a:r>
                      <a:r>
                        <a:rPr kumimoji="1" lang="zh-CN" altLang="en-US" sz="1050" b="1" dirty="0">
                          <a:solidFill>
                            <a:sysClr val="windowText" lastClr="000000"/>
                          </a:solidFill>
                          <a:latin typeface="+mn-lt"/>
                        </a:rPr>
                        <a:t>全国</a:t>
                      </a:r>
                      <a:r>
                        <a:rPr kumimoji="1" lang="en-US" altLang="zh-CN" sz="1050" b="1" dirty="0">
                          <a:solidFill>
                            <a:sysClr val="windowText" lastClr="000000"/>
                          </a:solidFill>
                          <a:latin typeface="+mn-lt"/>
                        </a:rPr>
                        <a:t>61.9)</a:t>
                      </a:r>
                      <a:endParaRPr kumimoji="1" lang="ja-JP" altLang="en-US" sz="1050" b="1"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【2018</a:t>
                      </a:r>
                      <a:r>
                        <a:rPr kumimoji="1" lang="ja-JP" altLang="en-US" sz="1050" dirty="0">
                          <a:solidFill>
                            <a:sysClr val="windowText" lastClr="000000"/>
                          </a:solidFill>
                          <a:latin typeface="+mn-lt"/>
                        </a:rPr>
                        <a:t>年度</a:t>
                      </a:r>
                      <a:r>
                        <a:rPr kumimoji="1" lang="en-US" altLang="ja-JP" sz="1050" dirty="0">
                          <a:solidFill>
                            <a:sysClr val="windowText" lastClr="000000"/>
                          </a:solidFill>
                          <a:latin typeface="+mn-lt"/>
                        </a:rPr>
                        <a:t>】</a:t>
                      </a:r>
                    </a:p>
                    <a:p>
                      <a:pPr algn="ctr">
                        <a:lnSpc>
                          <a:spcPts val="1400"/>
                        </a:lnSpc>
                      </a:pPr>
                      <a:r>
                        <a:rPr kumimoji="1" lang="zh-CN" altLang="en-US" sz="1050" b="1" dirty="0">
                          <a:solidFill>
                            <a:sysClr val="windowText" lastClr="000000"/>
                          </a:solidFill>
                          <a:latin typeface="+mn-lt"/>
                        </a:rPr>
                        <a:t>小：</a:t>
                      </a:r>
                      <a:r>
                        <a:rPr kumimoji="1" lang="en-US" altLang="zh-CN" sz="1050" b="1" dirty="0">
                          <a:solidFill>
                            <a:sysClr val="windowText" lastClr="000000"/>
                          </a:solidFill>
                          <a:latin typeface="+mn-lt"/>
                        </a:rPr>
                        <a:t>58.</a:t>
                      </a:r>
                      <a:r>
                        <a:rPr kumimoji="1" lang="en-US" altLang="ja-JP" sz="1050" b="1" dirty="0">
                          <a:solidFill>
                            <a:sysClr val="windowText" lastClr="000000"/>
                          </a:solidFill>
                          <a:latin typeface="+mn-lt"/>
                        </a:rPr>
                        <a:t>6</a:t>
                      </a:r>
                      <a:r>
                        <a:rPr kumimoji="1" lang="en-US" altLang="zh-CN" sz="1050" b="1" dirty="0">
                          <a:solidFill>
                            <a:sysClr val="windowText" lastClr="000000"/>
                          </a:solidFill>
                          <a:latin typeface="+mn-lt"/>
                        </a:rPr>
                        <a:t>(</a:t>
                      </a:r>
                      <a:r>
                        <a:rPr kumimoji="1" lang="zh-CN" altLang="en-US" sz="1050" b="1" dirty="0">
                          <a:solidFill>
                            <a:sysClr val="windowText" lastClr="000000"/>
                          </a:solidFill>
                          <a:latin typeface="+mn-lt"/>
                        </a:rPr>
                        <a:t>全国</a:t>
                      </a:r>
                      <a:r>
                        <a:rPr kumimoji="1" lang="en-US" altLang="zh-CN" sz="1050" b="1" dirty="0">
                          <a:solidFill>
                            <a:sysClr val="windowText" lastClr="000000"/>
                          </a:solidFill>
                          <a:latin typeface="+mn-lt"/>
                        </a:rPr>
                        <a:t>60.1)</a:t>
                      </a:r>
                    </a:p>
                    <a:p>
                      <a:pPr algn="ctr">
                        <a:lnSpc>
                          <a:spcPts val="1400"/>
                        </a:lnSpc>
                      </a:pPr>
                      <a:r>
                        <a:rPr kumimoji="1" lang="zh-CN" altLang="en-US" sz="1050" b="1" dirty="0">
                          <a:solidFill>
                            <a:sysClr val="windowText" lastClr="000000"/>
                          </a:solidFill>
                          <a:latin typeface="+mn-lt"/>
                        </a:rPr>
                        <a:t>中：</a:t>
                      </a:r>
                      <a:r>
                        <a:rPr kumimoji="1" lang="en-US" altLang="zh-CN" sz="1050" b="1" dirty="0">
                          <a:solidFill>
                            <a:sysClr val="windowText" lastClr="000000"/>
                          </a:solidFill>
                          <a:latin typeface="+mn-lt"/>
                        </a:rPr>
                        <a:t>61.3(</a:t>
                      </a:r>
                      <a:r>
                        <a:rPr kumimoji="1" lang="zh-CN" altLang="en-US" sz="1050" b="1" dirty="0">
                          <a:solidFill>
                            <a:sysClr val="windowText" lastClr="000000"/>
                          </a:solidFill>
                          <a:latin typeface="+mn-lt"/>
                        </a:rPr>
                        <a:t>全国</a:t>
                      </a:r>
                      <a:r>
                        <a:rPr kumimoji="1" lang="en-US" altLang="zh-CN" sz="1050" b="1" dirty="0">
                          <a:solidFill>
                            <a:sysClr val="windowText" lastClr="000000"/>
                          </a:solidFill>
                          <a:latin typeface="+mn-lt"/>
                        </a:rPr>
                        <a:t>6</a:t>
                      </a:r>
                      <a:r>
                        <a:rPr kumimoji="1" lang="en-US" altLang="ja-JP" sz="1050" b="1" dirty="0">
                          <a:solidFill>
                            <a:sysClr val="windowText" lastClr="000000"/>
                          </a:solidFill>
                          <a:latin typeface="+mn-lt"/>
                        </a:rPr>
                        <a:t>2.6</a:t>
                      </a:r>
                      <a:r>
                        <a:rPr kumimoji="1" lang="en-US" altLang="zh-CN" sz="1050" b="1" dirty="0">
                          <a:solidFill>
                            <a:sysClr val="windowText" lastClr="000000"/>
                          </a:solidFill>
                          <a:latin typeface="+mn-lt"/>
                        </a:rPr>
                        <a:t>)</a:t>
                      </a:r>
                      <a:endParaRPr kumimoji="1" lang="ja-JP" altLang="en-US" sz="1050" b="1"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13517678"/>
                  </a:ext>
                </a:extLst>
              </a:tr>
              <a:tr h="148632">
                <a:tc vMerge="1">
                  <a:txBody>
                    <a:bodyPr/>
                    <a:lstStyle/>
                    <a:p>
                      <a:endParaRPr kumimoji="1" lang="ja-JP" altLang="en-US" sz="1200" u="none"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nSpc>
                          <a:spcPts val="1400"/>
                        </a:lnSpc>
                      </a:pPr>
                      <a:r>
                        <a:rPr kumimoji="1" lang="ja-JP" altLang="en-US" sz="1050" b="1" u="sng" dirty="0">
                          <a:solidFill>
                            <a:sysClr val="windowText" lastClr="000000"/>
                          </a:solidFill>
                          <a:latin typeface="+mn-lt"/>
                        </a:rPr>
                        <a:t>少年非行防止活動ネットワーク構築市町村</a:t>
                      </a:r>
                    </a:p>
                    <a:p>
                      <a:pPr>
                        <a:lnSpc>
                          <a:spcPts val="1400"/>
                        </a:lnSpc>
                      </a:pPr>
                      <a:r>
                        <a:rPr kumimoji="1" lang="ja-JP" altLang="en-US" sz="1050" u="none" baseline="0" dirty="0">
                          <a:solidFill>
                            <a:sysClr val="windowText" lastClr="000000"/>
                          </a:solidFill>
                          <a:latin typeface="+mn-lt"/>
                        </a:rPr>
                        <a:t> </a:t>
                      </a:r>
                      <a:r>
                        <a:rPr kumimoji="1" lang="ja-JP" altLang="en-US" sz="1050" u="none" dirty="0">
                          <a:solidFill>
                            <a:sysClr val="windowText" lastClr="000000"/>
                          </a:solidFill>
                          <a:latin typeface="+mn-lt"/>
                        </a:rPr>
                        <a:t>目標：全市町村での構築</a:t>
                      </a:r>
                    </a:p>
                    <a:p>
                      <a:pPr>
                        <a:lnSpc>
                          <a:spcPts val="1400"/>
                        </a:lnSpc>
                      </a:pPr>
                      <a:r>
                        <a:rPr kumimoji="1" lang="ja-JP" altLang="en-US" sz="1050" u="none" baseline="0" dirty="0">
                          <a:solidFill>
                            <a:sysClr val="windowText" lastClr="000000"/>
                          </a:solidFill>
                          <a:latin typeface="+mn-lt"/>
                        </a:rPr>
                        <a:t> </a:t>
                      </a:r>
                      <a:r>
                        <a:rPr kumimoji="1" lang="ja-JP" altLang="en-US" sz="1050" u="none" dirty="0">
                          <a:solidFill>
                            <a:sysClr val="windowText" lastClr="000000"/>
                          </a:solidFill>
                          <a:latin typeface="+mn-lt"/>
                        </a:rPr>
                        <a:t>目標年</a:t>
                      </a:r>
                      <a:r>
                        <a:rPr kumimoji="1" lang="en-US" altLang="ja-JP" sz="1050" u="none" dirty="0">
                          <a:solidFill>
                            <a:sysClr val="windowText" lastClr="000000"/>
                          </a:solidFill>
                          <a:latin typeface="+mn-lt"/>
                        </a:rPr>
                        <a:t>(</a:t>
                      </a:r>
                      <a:r>
                        <a:rPr kumimoji="1" lang="ja-JP" altLang="en-US" sz="1050" u="none" dirty="0">
                          <a:solidFill>
                            <a:sysClr val="windowText" lastClr="000000"/>
                          </a:solidFill>
                          <a:latin typeface="+mn-lt"/>
                        </a:rPr>
                        <a:t>年度</a:t>
                      </a:r>
                      <a:r>
                        <a:rPr kumimoji="1" lang="en-US" altLang="ja-JP" sz="1050" u="none" dirty="0">
                          <a:solidFill>
                            <a:sysClr val="windowText" lastClr="000000"/>
                          </a:solidFill>
                          <a:latin typeface="+mn-lt"/>
                        </a:rPr>
                        <a:t>)</a:t>
                      </a:r>
                      <a:r>
                        <a:rPr kumimoji="1" lang="ja-JP" altLang="en-US" sz="1050" u="none" dirty="0">
                          <a:solidFill>
                            <a:sysClr val="windowText" lastClr="000000"/>
                          </a:solidFill>
                          <a:latin typeface="+mn-lt"/>
                        </a:rPr>
                        <a:t>：</a:t>
                      </a:r>
                      <a:r>
                        <a:rPr kumimoji="1" lang="en-US" altLang="ja-JP" sz="1050" u="none" dirty="0">
                          <a:solidFill>
                            <a:sysClr val="windowText" lastClr="000000"/>
                          </a:solidFill>
                          <a:latin typeface="+mn-lt"/>
                        </a:rPr>
                        <a:t>2019</a:t>
                      </a:r>
                      <a:r>
                        <a:rPr kumimoji="1" lang="ja-JP" altLang="en-US" sz="1050" u="none" dirty="0">
                          <a:solidFill>
                            <a:sysClr val="windowText" lastClr="000000"/>
                          </a:solidFill>
                          <a:latin typeface="+mn-lt"/>
                        </a:rPr>
                        <a:t>年度</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【2014</a:t>
                      </a:r>
                      <a:r>
                        <a:rPr kumimoji="1" lang="ja-JP" altLang="en-US" sz="1050" dirty="0">
                          <a:solidFill>
                            <a:sysClr val="windowText" lastClr="000000"/>
                          </a:solidFill>
                          <a:latin typeface="+mn-lt"/>
                        </a:rPr>
                        <a:t>年度</a:t>
                      </a:r>
                      <a:r>
                        <a:rPr kumimoji="1" lang="en-US" altLang="ja-JP" sz="1050" dirty="0">
                          <a:solidFill>
                            <a:sysClr val="windowText" lastClr="000000"/>
                          </a:solidFill>
                          <a:latin typeface="+mn-lt"/>
                        </a:rPr>
                        <a:t>】</a:t>
                      </a:r>
                    </a:p>
                    <a:p>
                      <a:pPr algn="ctr">
                        <a:lnSpc>
                          <a:spcPts val="1400"/>
                        </a:lnSpc>
                      </a:pPr>
                      <a:r>
                        <a:rPr kumimoji="1" lang="en-US" altLang="ja-JP" sz="1050" b="1" dirty="0">
                          <a:solidFill>
                            <a:sysClr val="windowText" lastClr="000000"/>
                          </a:solidFill>
                          <a:latin typeface="+mn-lt"/>
                        </a:rPr>
                        <a:t>30</a:t>
                      </a:r>
                      <a:endParaRPr kumimoji="1" lang="ja-JP" altLang="en-US" sz="1050" b="1"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【2018</a:t>
                      </a:r>
                      <a:r>
                        <a:rPr kumimoji="1" lang="ja-JP" altLang="en-US" sz="1050" dirty="0">
                          <a:solidFill>
                            <a:sysClr val="windowText" lastClr="000000"/>
                          </a:solidFill>
                          <a:latin typeface="+mn-lt"/>
                        </a:rPr>
                        <a:t>年度</a:t>
                      </a:r>
                      <a:r>
                        <a:rPr kumimoji="1" lang="en-US" altLang="ja-JP" sz="1050" dirty="0">
                          <a:solidFill>
                            <a:sysClr val="windowText" lastClr="000000"/>
                          </a:solidFill>
                          <a:latin typeface="+mn-lt"/>
                        </a:rPr>
                        <a:t>】</a:t>
                      </a:r>
                    </a:p>
                    <a:p>
                      <a:pPr algn="ctr">
                        <a:lnSpc>
                          <a:spcPts val="1400"/>
                        </a:lnSpc>
                      </a:pPr>
                      <a:r>
                        <a:rPr kumimoji="1" lang="en-US" altLang="ja-JP" sz="1050" b="1" dirty="0">
                          <a:solidFill>
                            <a:sysClr val="windowText" lastClr="000000"/>
                          </a:solidFill>
                          <a:latin typeface="+mn-lt"/>
                        </a:rPr>
                        <a:t>43</a:t>
                      </a:r>
                      <a:endParaRPr kumimoji="1" lang="ja-JP" altLang="en-US" sz="1050" b="1"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26157935"/>
                  </a:ext>
                </a:extLst>
              </a:tr>
            </a:tbl>
          </a:graphicData>
        </a:graphic>
      </p:graphicFrame>
      <p:sp>
        <p:nvSpPr>
          <p:cNvPr id="15" name="正方形/長方形 14"/>
          <p:cNvSpPr/>
          <p:nvPr/>
        </p:nvSpPr>
        <p:spPr>
          <a:xfrm>
            <a:off x="156884" y="689789"/>
            <a:ext cx="8856984" cy="2754600"/>
          </a:xfrm>
          <a:prstGeom prst="rect">
            <a:avLst/>
          </a:prstGeom>
        </p:spPr>
        <p:txBody>
          <a:bodyPr wrap="square">
            <a:spAutoFit/>
          </a:bodyPr>
          <a:lstStyle/>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これら</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の取組みの</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結果、第</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期総合戦略の具体的目標の達成状況は以下のとおりです。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en-US" altLang="ja-JP" sz="1600" b="1" dirty="0">
                <a:latin typeface="Meiryo UI" panose="020B0604030504040204" pitchFamily="50" charset="-128"/>
                <a:ea typeface="Meiryo UI" panose="020B0604030504040204" pitchFamily="50" charset="-128"/>
                <a:cs typeface="Meiryo UI" panose="020B0604030504040204" pitchFamily="50" charset="-128"/>
              </a:rPr>
              <a:t>Ⅰ</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）若者が活躍でき、子育て安心の都市「大阪」の実現</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marL="288000" indent="-5760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288000" indent="-5760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　基本目標①「若い世代の就職・結婚・出産・子育ての希望を実現する」について、</a:t>
            </a:r>
            <a:r>
              <a:rPr lang="ja-JP" altLang="en-US" sz="1600" dirty="0"/>
              <a:t>若者や女性の就業率や合計特殊出生率の指標には、具体的目標を達成していないものの、一定の改善傾向は見られます。</a:t>
            </a:r>
            <a:endParaRPr lang="en-US" altLang="ja-JP" sz="1600" dirty="0"/>
          </a:p>
          <a:p>
            <a:pPr marL="288000" indent="-5760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288000" indent="-5760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　基本目標②「次代の大阪を担う人をつくる」について、少年非行防止活動ネットワークは全市町村で構築されたものの、小・中学生の学力・学習状況調査については、全国平均よりやや低い状況が続いてい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a:t>
            </a:fld>
            <a:endParaRPr lang="ja-JP" altLang="en-US" dirty="0">
              <a:solidFill>
                <a:prstClr val="black"/>
              </a:solidFill>
            </a:endParaRPr>
          </a:p>
        </p:txBody>
      </p:sp>
    </p:spTree>
    <p:extLst>
      <p:ext uri="{BB962C8B-B14F-4D97-AF65-F5344CB8AC3E}">
        <p14:creationId xmlns:p14="http://schemas.microsoft.com/office/powerpoint/2010/main" val="9385503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グループ化 23">
            <a:extLst>
              <a:ext uri="{FF2B5EF4-FFF2-40B4-BE49-F238E27FC236}">
                <a16:creationId xmlns:a16="http://schemas.microsoft.com/office/drawing/2014/main" id="{00000000-0008-0000-0000-000006000000}"/>
              </a:ext>
            </a:extLst>
          </p:cNvPr>
          <p:cNvGrpSpPr/>
          <p:nvPr/>
        </p:nvGrpSpPr>
        <p:grpSpPr>
          <a:xfrm>
            <a:off x="2815587" y="4686865"/>
            <a:ext cx="5616942" cy="3604949"/>
            <a:chOff x="-45760" y="-1797088"/>
            <a:chExt cx="7371631" cy="4892713"/>
          </a:xfrm>
        </p:grpSpPr>
        <p:graphicFrame>
          <p:nvGraphicFramePr>
            <p:cNvPr id="25" name="グラフ 24">
              <a:extLst>
                <a:ext uri="{FF2B5EF4-FFF2-40B4-BE49-F238E27FC236}">
                  <a16:creationId xmlns:a16="http://schemas.microsoft.com/office/drawing/2014/main" id="{00000000-0008-0000-0000-000003000000}"/>
                </a:ext>
              </a:extLst>
            </p:cNvPr>
            <p:cNvGraphicFramePr/>
            <p:nvPr>
              <p:extLst>
                <p:ext uri="{D42A27DB-BD31-4B8C-83A1-F6EECF244321}">
                  <p14:modId xmlns:p14="http://schemas.microsoft.com/office/powerpoint/2010/main" val="4057232245"/>
                </p:ext>
              </p:extLst>
            </p:nvPr>
          </p:nvGraphicFramePr>
          <p:xfrm>
            <a:off x="2928730" y="-1797088"/>
            <a:ext cx="4397141" cy="2832066"/>
          </p:xfrm>
          <a:graphic>
            <a:graphicData uri="http://schemas.openxmlformats.org/drawingml/2006/chart">
              <c:chart xmlns:c="http://schemas.openxmlformats.org/drawingml/2006/chart" xmlns:r="http://schemas.openxmlformats.org/officeDocument/2006/relationships" r:id="rId3"/>
            </a:graphicData>
          </a:graphic>
        </p:graphicFrame>
        <p:sp>
          <p:nvSpPr>
            <p:cNvPr id="26" name="テキスト ボックス 3">
              <a:extLst>
                <a:ext uri="{FF2B5EF4-FFF2-40B4-BE49-F238E27FC236}">
                  <a16:creationId xmlns:a16="http://schemas.microsoft.com/office/drawing/2014/main" id="{00000000-0008-0000-0000-000004000000}"/>
                </a:ext>
              </a:extLst>
            </p:cNvPr>
            <p:cNvSpPr txBox="1"/>
            <p:nvPr/>
          </p:nvSpPr>
          <p:spPr>
            <a:xfrm>
              <a:off x="-45760" y="66695"/>
              <a:ext cx="781399" cy="238125"/>
            </a:xfrm>
            <a:prstGeom prst="rect">
              <a:avLst/>
            </a:prstGeom>
            <a:noFill/>
            <a:ln w="9525" cmpd="sng">
              <a:noFill/>
            </a:ln>
            <a:effectLst/>
          </p:spPr>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（件）</a:t>
              </a:r>
            </a:p>
          </p:txBody>
        </p:sp>
        <p:sp>
          <p:nvSpPr>
            <p:cNvPr id="27" name="テキスト ボックス 4">
              <a:extLst>
                <a:ext uri="{FF2B5EF4-FFF2-40B4-BE49-F238E27FC236}">
                  <a16:creationId xmlns:a16="http://schemas.microsoft.com/office/drawing/2014/main" id="{00000000-0008-0000-0000-000005000000}"/>
                </a:ext>
              </a:extLst>
            </p:cNvPr>
            <p:cNvSpPr txBox="1"/>
            <p:nvPr/>
          </p:nvSpPr>
          <p:spPr>
            <a:xfrm>
              <a:off x="4144150" y="2828925"/>
              <a:ext cx="685339" cy="266700"/>
            </a:xfrm>
            <a:prstGeom prst="rect">
              <a:avLst/>
            </a:prstGeom>
            <a:noFill/>
            <a:ln w="9525" cmpd="sng">
              <a:noFill/>
            </a:ln>
            <a:effectLst/>
          </p:spPr>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a:ln>
                    <a:noFill/>
                  </a:ln>
                  <a:solidFill>
                    <a:sysClr val="windowText" lastClr="000000"/>
                  </a:solidFill>
                  <a:effectLst/>
                  <a:uLnTx/>
                  <a:uFillTx/>
                  <a:latin typeface="Meiryo UI" panose="020B0604030504040204" pitchFamily="50" charset="-128"/>
                  <a:ea typeface="Meiryo UI" panose="020B0604030504040204" pitchFamily="50" charset="-128"/>
                  <a:cs typeface="+mn-cs"/>
                </a:rPr>
                <a:t>（年）</a:t>
              </a:r>
            </a:p>
          </p:txBody>
        </p:sp>
      </p:grpSp>
      <p:grpSp>
        <p:nvGrpSpPr>
          <p:cNvPr id="21" name="グループ化 20">
            <a:extLst>
              <a:ext uri="{FF2B5EF4-FFF2-40B4-BE49-F238E27FC236}">
                <a16:creationId xmlns:a16="http://schemas.microsoft.com/office/drawing/2014/main" id="{00000000-0008-0000-0000-000004000000}"/>
              </a:ext>
            </a:extLst>
          </p:cNvPr>
          <p:cNvGrpSpPr/>
          <p:nvPr/>
        </p:nvGrpSpPr>
        <p:grpSpPr>
          <a:xfrm>
            <a:off x="26645" y="4562654"/>
            <a:ext cx="4401770" cy="2286443"/>
            <a:chOff x="97501" y="-408617"/>
            <a:chExt cx="5074355" cy="3151817"/>
          </a:xfrm>
        </p:grpSpPr>
        <p:graphicFrame>
          <p:nvGraphicFramePr>
            <p:cNvPr id="22" name="グラフ 21">
              <a:extLst>
                <a:ext uri="{FF2B5EF4-FFF2-40B4-BE49-F238E27FC236}">
                  <a16:creationId xmlns:a16="http://schemas.microsoft.com/office/drawing/2014/main" id="{00000000-0008-0000-0000-000002000000}"/>
                </a:ext>
              </a:extLst>
            </p:cNvPr>
            <p:cNvGraphicFramePr/>
            <p:nvPr>
              <p:extLst>
                <p:ext uri="{D42A27DB-BD31-4B8C-83A1-F6EECF244321}">
                  <p14:modId xmlns:p14="http://schemas.microsoft.com/office/powerpoint/2010/main" val="2267060461"/>
                </p:ext>
              </p:extLst>
            </p:nvPr>
          </p:nvGraphicFramePr>
          <p:xfrm>
            <a:off x="97501" y="-260979"/>
            <a:ext cx="5074355" cy="3004179"/>
          </p:xfrm>
          <a:graphic>
            <a:graphicData uri="http://schemas.openxmlformats.org/drawingml/2006/chart">
              <c:chart xmlns:c="http://schemas.openxmlformats.org/drawingml/2006/chart" xmlns:r="http://schemas.openxmlformats.org/officeDocument/2006/relationships" r:id="rId4"/>
            </a:graphicData>
          </a:graphic>
        </p:graphicFrame>
        <p:sp>
          <p:nvSpPr>
            <p:cNvPr id="23" name="テキスト ボックス 2">
              <a:extLst>
                <a:ext uri="{FF2B5EF4-FFF2-40B4-BE49-F238E27FC236}">
                  <a16:creationId xmlns:a16="http://schemas.microsoft.com/office/drawing/2014/main" id="{00000000-0008-0000-0000-000003000000}"/>
                </a:ext>
              </a:extLst>
            </p:cNvPr>
            <p:cNvSpPr txBox="1"/>
            <p:nvPr/>
          </p:nvSpPr>
          <p:spPr>
            <a:xfrm>
              <a:off x="4441460" y="-408617"/>
              <a:ext cx="647700" cy="295276"/>
            </a:xfrm>
            <a:prstGeom prst="rect">
              <a:avLst/>
            </a:prstGeom>
            <a:noFill/>
            <a:ln w="9525" cmpd="sng">
              <a:noFill/>
            </a:ln>
            <a:effectLst/>
          </p:spPr>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（円）</a:t>
              </a:r>
            </a:p>
          </p:txBody>
        </p:sp>
      </p:gr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49</a:t>
            </a:fld>
            <a:endParaRPr lang="ja-JP" altLang="en-US" dirty="0">
              <a:solidFill>
                <a:prstClr val="black"/>
              </a:solidFill>
            </a:endParaRPr>
          </a:p>
        </p:txBody>
      </p:sp>
      <p:sp>
        <p:nvSpPr>
          <p:cNvPr id="2" name="正方形/長方形 1"/>
          <p:cNvSpPr/>
          <p:nvPr/>
        </p:nvSpPr>
        <p:spPr>
          <a:xfrm>
            <a:off x="323527" y="1486208"/>
            <a:ext cx="8515510" cy="2985433"/>
          </a:xfrm>
          <a:prstGeom prst="rect">
            <a:avLst/>
          </a:prstGeom>
        </p:spPr>
        <p:txBody>
          <a:bodyPr wrap="square">
            <a:spAutoFit/>
          </a:bodyPr>
          <a:lstStyle/>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≪基本的方向≫</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（１）安全・安心の確保</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が有する多様な機能が、自然災害によって致命的な被害を負わないだけの「強さ」と、被災後も、地域活動や経済活動が可能な限り速やかに回復し、成長を持続することができるだけの「しなやかさ」を併せ持った地域・社会づくりを進めることが必要です。また、地域の高齢化が進む中、地震・津波・風水害などの様々な災害に対応する上で、　　　地域防災力の向上をはじめとするソフト・ハード両面にわたる対策が必要です。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府民の安全・安心の確保には治安・防犯などの視点も欠かせません。</a:t>
            </a:r>
            <a:r>
              <a:rPr lang="ja-JP" altLang="en-US" sz="1400" dirty="0"/>
              <a:t>高齢者に対する特殊詐欺</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、子どもや女性に対する性犯罪は依然として高水準で推移しています。交通事故も同様です。これらの犯罪や事故等の抑止のため、地域ぐるみでの防犯環境の充実や啓発が重要です。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大規模災害に備え、起きてはならない最悪の事態を想定のうえ、これらの事態を確実に回避するために、</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2016</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年に「大阪府国土強靭化計画」を策定し、この計画で位置付けた最悪の事態を回避するために必要な施策の推進を図っています。加えて、大阪府北部を震源とする地震や平成</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年台風第</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21</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号などの災害で顕在化した課題へ対応していくため、出勤及び帰宅困難者への対応や訪日外国人への対応など</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に取り組みます</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323527" y="347144"/>
            <a:ext cx="8515510" cy="1139064"/>
          </a:xfrm>
          <a:prstGeom prst="rect">
            <a:avLst/>
          </a:prstGeom>
          <a:ln w="12700"/>
        </p:spPr>
        <p:style>
          <a:lnRef idx="2">
            <a:schemeClr val="dk1"/>
          </a:lnRef>
          <a:fillRef idx="1">
            <a:schemeClr val="lt1"/>
          </a:fillRef>
          <a:effectRef idx="0">
            <a:schemeClr val="dk1"/>
          </a:effectRef>
          <a:fontRef idx="minor">
            <a:schemeClr val="dk1"/>
          </a:fontRef>
        </p:style>
        <p:txBody>
          <a:bodyPr rtlCol="0" anchor="t"/>
          <a:lstStyle/>
          <a:p>
            <a:r>
              <a:rPr kumimoji="1" lang="en-US" altLang="ja-JP" sz="1400" b="1" dirty="0">
                <a:solidFill>
                  <a:schemeClr val="tx1"/>
                </a:solidFill>
              </a:rPr>
              <a:t>【</a:t>
            </a:r>
            <a:r>
              <a:rPr lang="ja-JP" altLang="en-US" sz="1400" b="1" dirty="0">
                <a:solidFill>
                  <a:schemeClr val="tx1"/>
                </a:solidFill>
              </a:rPr>
              <a:t>具体的</a:t>
            </a:r>
            <a:r>
              <a:rPr kumimoji="1" lang="ja-JP" altLang="en-US" sz="1400" b="1" dirty="0">
                <a:solidFill>
                  <a:schemeClr val="tx1"/>
                </a:solidFill>
              </a:rPr>
              <a:t>目標</a:t>
            </a:r>
            <a:r>
              <a:rPr kumimoji="1" lang="en-US" altLang="ja-JP" sz="1400" b="1" dirty="0">
                <a:solidFill>
                  <a:schemeClr val="tx1"/>
                </a:solidFill>
              </a:rPr>
              <a:t>】</a:t>
            </a:r>
          </a:p>
          <a:p>
            <a:r>
              <a:rPr lang="ja-JP" altLang="en-US" sz="1400" b="1" dirty="0">
                <a:solidFill>
                  <a:schemeClr val="tx1"/>
                </a:solidFill>
              </a:rPr>
              <a:t>○　地震による被害予測</a:t>
            </a:r>
            <a:r>
              <a:rPr lang="ja-JP" altLang="en-US" sz="1050" b="1" dirty="0">
                <a:solidFill>
                  <a:schemeClr val="tx1"/>
                </a:solidFill>
              </a:rPr>
              <a:t>（人的被害</a:t>
            </a:r>
            <a:r>
              <a:rPr lang="en-US" altLang="ja-JP" sz="1050" b="1" dirty="0">
                <a:solidFill>
                  <a:schemeClr val="tx1"/>
                </a:solidFill>
              </a:rPr>
              <a:t>(</a:t>
            </a:r>
            <a:r>
              <a:rPr lang="ja-JP" altLang="en-US" sz="1050" b="1" dirty="0">
                <a:solidFill>
                  <a:schemeClr val="tx1"/>
                </a:solidFill>
              </a:rPr>
              <a:t>死者数</a:t>
            </a:r>
            <a:r>
              <a:rPr lang="en-US" altLang="ja-JP" sz="1050" b="1" dirty="0">
                <a:solidFill>
                  <a:schemeClr val="tx1"/>
                </a:solidFill>
              </a:rPr>
              <a:t>)</a:t>
            </a:r>
            <a:r>
              <a:rPr lang="ja-JP" altLang="en-US" sz="1050" b="1" dirty="0">
                <a:solidFill>
                  <a:schemeClr val="tx1"/>
                </a:solidFill>
              </a:rPr>
              <a:t>）</a:t>
            </a:r>
            <a:r>
              <a:rPr lang="ja-JP" altLang="en-US" sz="1400" b="1" dirty="0">
                <a:solidFill>
                  <a:schemeClr val="tx1"/>
                </a:solidFill>
              </a:rPr>
              <a:t>：</a:t>
            </a:r>
            <a:endParaRPr lang="en-US" altLang="ja-JP" sz="1400" b="1" dirty="0">
              <a:solidFill>
                <a:schemeClr val="tx1"/>
              </a:solidFill>
            </a:endParaRPr>
          </a:p>
          <a:p>
            <a:r>
              <a:rPr lang="ja-JP" altLang="en-US" sz="1400" b="1" dirty="0">
                <a:solidFill>
                  <a:schemeClr val="tx1"/>
                </a:solidFill>
              </a:rPr>
              <a:t>　　　　　　　　　　　　　約</a:t>
            </a:r>
            <a:r>
              <a:rPr lang="en-US" altLang="ja-JP" sz="1400" b="1" dirty="0">
                <a:solidFill>
                  <a:schemeClr val="tx1"/>
                </a:solidFill>
              </a:rPr>
              <a:t>134,000</a:t>
            </a:r>
            <a:r>
              <a:rPr lang="ja-JP" altLang="en-US" sz="1400" b="1" dirty="0">
                <a:solidFill>
                  <a:schemeClr val="tx1"/>
                </a:solidFill>
              </a:rPr>
              <a:t>人（</a:t>
            </a:r>
            <a:r>
              <a:rPr lang="en-US" altLang="ja-JP" sz="1400" b="1" dirty="0">
                <a:solidFill>
                  <a:schemeClr val="tx1"/>
                </a:solidFill>
              </a:rPr>
              <a:t>2013</a:t>
            </a:r>
            <a:r>
              <a:rPr lang="ja-JP" altLang="en-US" sz="1400" b="1" dirty="0">
                <a:solidFill>
                  <a:schemeClr val="tx1"/>
                </a:solidFill>
              </a:rPr>
              <a:t>年度公表） ➡　限りなくゼロに（</a:t>
            </a:r>
            <a:r>
              <a:rPr lang="en-US" altLang="ja-JP" sz="1400" b="1" dirty="0">
                <a:solidFill>
                  <a:schemeClr val="tx1"/>
                </a:solidFill>
              </a:rPr>
              <a:t>2024</a:t>
            </a:r>
            <a:r>
              <a:rPr lang="ja-JP" altLang="en-US" sz="1400" b="1" dirty="0">
                <a:solidFill>
                  <a:schemeClr val="tx1"/>
                </a:solidFill>
              </a:rPr>
              <a:t>年まで</a:t>
            </a:r>
            <a:r>
              <a:rPr lang="en-US" altLang="ja-JP" sz="1400" b="1" dirty="0" smtClean="0">
                <a:solidFill>
                  <a:schemeClr val="tx1"/>
                </a:solidFill>
              </a:rPr>
              <a:t>】</a:t>
            </a:r>
          </a:p>
          <a:p>
            <a:r>
              <a:rPr lang="ja-JP" altLang="en-US" sz="1400" b="1" u="sng" dirty="0">
                <a:solidFill>
                  <a:srgbClr val="FF0000"/>
                </a:solidFill>
              </a:rPr>
              <a:t>〇　温室効果ガス排出量：</a:t>
            </a:r>
            <a:r>
              <a:rPr lang="en-US" altLang="ja-JP" sz="1400" b="1" u="sng" dirty="0">
                <a:solidFill>
                  <a:srgbClr val="FF0000"/>
                </a:solidFill>
              </a:rPr>
              <a:t>2030</a:t>
            </a:r>
            <a:r>
              <a:rPr lang="ja-JP" altLang="en-US" sz="1400" b="1" u="sng" dirty="0">
                <a:solidFill>
                  <a:srgbClr val="FF0000"/>
                </a:solidFill>
              </a:rPr>
              <a:t>年度の府域の温室効果ガス排出量を</a:t>
            </a:r>
            <a:r>
              <a:rPr lang="en-US" altLang="ja-JP" sz="1400" b="1" u="sng" dirty="0">
                <a:solidFill>
                  <a:srgbClr val="FF0000"/>
                </a:solidFill>
              </a:rPr>
              <a:t>2013</a:t>
            </a:r>
            <a:r>
              <a:rPr lang="ja-JP" altLang="en-US" sz="1400" b="1" u="sng" dirty="0">
                <a:solidFill>
                  <a:srgbClr val="FF0000"/>
                </a:solidFill>
              </a:rPr>
              <a:t>年度比で</a:t>
            </a:r>
            <a:r>
              <a:rPr lang="en-US" altLang="ja-JP" sz="1400" b="1" u="sng" dirty="0">
                <a:solidFill>
                  <a:srgbClr val="FF0000"/>
                </a:solidFill>
              </a:rPr>
              <a:t>40</a:t>
            </a:r>
            <a:r>
              <a:rPr lang="ja-JP" altLang="en-US" sz="1400" b="1" u="sng" dirty="0">
                <a:solidFill>
                  <a:srgbClr val="FF0000"/>
                </a:solidFill>
              </a:rPr>
              <a:t>％</a:t>
            </a:r>
            <a:r>
              <a:rPr lang="ja-JP" altLang="en-US" sz="1400" b="1" u="sng" dirty="0" smtClean="0">
                <a:solidFill>
                  <a:srgbClr val="FF0000"/>
                </a:solidFill>
              </a:rPr>
              <a:t>削減</a:t>
            </a:r>
            <a:r>
              <a:rPr lang="en-US" altLang="ja-JP" sz="1400" b="1" u="sng" dirty="0" smtClean="0">
                <a:solidFill>
                  <a:srgbClr val="FF0000"/>
                </a:solidFill>
              </a:rPr>
              <a:t>(</a:t>
            </a:r>
            <a:r>
              <a:rPr lang="ja-JP" altLang="en-US" sz="1400" b="1" u="sng" dirty="0" smtClean="0">
                <a:solidFill>
                  <a:srgbClr val="FF0000"/>
                </a:solidFill>
              </a:rPr>
              <a:t>案</a:t>
            </a:r>
            <a:r>
              <a:rPr lang="en-US" altLang="ja-JP" sz="1400" b="1" u="sng" dirty="0" smtClean="0">
                <a:solidFill>
                  <a:srgbClr val="FF0000"/>
                </a:solidFill>
              </a:rPr>
              <a:t>)</a:t>
            </a:r>
          </a:p>
          <a:p>
            <a:r>
              <a:rPr lang="en-US" altLang="ja-JP" sz="1050" dirty="0">
                <a:solidFill>
                  <a:srgbClr val="FF0000"/>
                </a:solidFill>
                <a:latin typeface="Meiryo UI" panose="020B0604030504040204" pitchFamily="50" charset="-128"/>
                <a:ea typeface="Meiryo UI" panose="020B0604030504040204" pitchFamily="50" charset="-128"/>
              </a:rPr>
              <a:t>※</a:t>
            </a:r>
            <a:r>
              <a:rPr lang="zh-CN" altLang="en-US" sz="1050" dirty="0">
                <a:solidFill>
                  <a:srgbClr val="FF0000"/>
                </a:solidFill>
                <a:latin typeface="Meiryo UI" panose="020B0604030504040204" pitchFamily="50" charset="-128"/>
                <a:ea typeface="Meiryo UI" panose="020B0604030504040204" pitchFamily="50" charset="-128"/>
              </a:rPr>
              <a:t>大阪府地球温暖化対策実行計画（区域施策編）</a:t>
            </a:r>
            <a:r>
              <a:rPr lang="zh-TW" altLang="en-US" sz="1050" dirty="0">
                <a:solidFill>
                  <a:srgbClr val="FF0000"/>
                </a:solidFill>
                <a:latin typeface="Meiryo UI" panose="020B0604030504040204" pitchFamily="50" charset="-128"/>
                <a:ea typeface="Meiryo UI" panose="020B0604030504040204" pitchFamily="50" charset="-128"/>
              </a:rPr>
              <a:t>（案）</a:t>
            </a:r>
            <a:r>
              <a:rPr lang="ja-JP" altLang="en-US" sz="1050" dirty="0">
                <a:solidFill>
                  <a:srgbClr val="FF0000"/>
                </a:solidFill>
                <a:latin typeface="Meiryo UI" panose="020B0604030504040204" pitchFamily="50" charset="-128"/>
                <a:ea typeface="Meiryo UI" panose="020B0604030504040204" pitchFamily="50" charset="-128"/>
              </a:rPr>
              <a:t>が</a:t>
            </a:r>
            <a:r>
              <a:rPr lang="zh-TW" altLang="en-US" sz="1050" dirty="0">
                <a:solidFill>
                  <a:srgbClr val="FF0000"/>
                </a:solidFill>
                <a:latin typeface="Meiryo UI" panose="020B0604030504040204" pitchFamily="50" charset="-128"/>
                <a:ea typeface="Meiryo UI" panose="020B0604030504040204" pitchFamily="50" charset="-128"/>
              </a:rPr>
              <a:t>令和</a:t>
            </a:r>
            <a:r>
              <a:rPr lang="en-US" altLang="zh-TW" sz="1050" dirty="0" smtClean="0">
                <a:solidFill>
                  <a:srgbClr val="FF0000"/>
                </a:solidFill>
                <a:latin typeface="Meiryo UI" panose="020B0604030504040204" pitchFamily="50" charset="-128"/>
                <a:ea typeface="Meiryo UI" panose="020B0604030504040204" pitchFamily="50" charset="-128"/>
              </a:rPr>
              <a:t>3</a:t>
            </a:r>
            <a:r>
              <a:rPr lang="zh-TW" altLang="en-US" sz="1050" dirty="0" smtClean="0">
                <a:solidFill>
                  <a:srgbClr val="FF0000"/>
                </a:solidFill>
                <a:latin typeface="Meiryo UI" panose="020B0604030504040204" pitchFamily="50" charset="-128"/>
                <a:ea typeface="Meiryo UI" panose="020B0604030504040204" pitchFamily="50" charset="-128"/>
              </a:rPr>
              <a:t>年</a:t>
            </a:r>
            <a:r>
              <a:rPr lang="en-US" altLang="zh-TW" sz="1050" smtClean="0">
                <a:solidFill>
                  <a:srgbClr val="FF0000"/>
                </a:solidFill>
                <a:latin typeface="Meiryo UI" panose="020B0604030504040204" pitchFamily="50" charset="-128"/>
                <a:ea typeface="Meiryo UI" panose="020B0604030504040204" pitchFamily="50" charset="-128"/>
              </a:rPr>
              <a:t>3</a:t>
            </a:r>
            <a:r>
              <a:rPr lang="zh-TW" altLang="en-US" sz="1050" smtClean="0">
                <a:solidFill>
                  <a:srgbClr val="FF0000"/>
                </a:solidFill>
                <a:latin typeface="Meiryo UI" panose="020B0604030504040204" pitchFamily="50" charset="-128"/>
                <a:ea typeface="Meiryo UI" panose="020B0604030504040204" pitchFamily="50" charset="-128"/>
              </a:rPr>
              <a:t>月</a:t>
            </a:r>
            <a:r>
              <a:rPr lang="zh-TW" altLang="en-US" sz="1050" dirty="0">
                <a:solidFill>
                  <a:srgbClr val="FF0000"/>
                </a:solidFill>
                <a:latin typeface="Meiryo UI" panose="020B0604030504040204" pitchFamily="50" charset="-128"/>
                <a:ea typeface="Meiryo UI" panose="020B0604030504040204" pitchFamily="50" charset="-128"/>
              </a:rPr>
              <a:t>策定予定</a:t>
            </a:r>
            <a:r>
              <a:rPr lang="ja-JP" altLang="en-US" sz="1050" dirty="0">
                <a:solidFill>
                  <a:srgbClr val="FF0000"/>
                </a:solidFill>
                <a:latin typeface="Meiryo UI" panose="020B0604030504040204" pitchFamily="50" charset="-128"/>
                <a:ea typeface="Meiryo UI" panose="020B0604030504040204" pitchFamily="50" charset="-128"/>
              </a:rPr>
              <a:t>のため、現時点ではあくまで案とする</a:t>
            </a:r>
            <a:endParaRPr lang="en-US" altLang="ja-JP" sz="1050" b="1" u="sng" dirty="0">
              <a:solidFill>
                <a:srgbClr val="FF0000"/>
              </a:solidFill>
            </a:endParaRPr>
          </a:p>
          <a:p>
            <a:endParaRPr lang="en-US" altLang="ja-JP" sz="1400" b="1" dirty="0">
              <a:solidFill>
                <a:schemeClr val="tx1"/>
              </a:solidFill>
            </a:endParaRPr>
          </a:p>
        </p:txBody>
      </p:sp>
      <p:sp>
        <p:nvSpPr>
          <p:cNvPr id="14" name="正方形/長方形 13"/>
          <p:cNvSpPr/>
          <p:nvPr/>
        </p:nvSpPr>
        <p:spPr>
          <a:xfrm>
            <a:off x="179512" y="10951"/>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35" name="正方形/長方形 34"/>
          <p:cNvSpPr/>
          <p:nvPr/>
        </p:nvSpPr>
        <p:spPr>
          <a:xfrm>
            <a:off x="5010315" y="4400653"/>
            <a:ext cx="4021076" cy="438582"/>
          </a:xfrm>
          <a:prstGeom prst="rect">
            <a:avLst/>
          </a:prstGeom>
        </p:spPr>
        <p:txBody>
          <a:bodyPr wrap="square">
            <a:spAutoFit/>
          </a:bodyPr>
          <a:lstStyle/>
          <a:p>
            <a:pPr>
              <a:defRPr sz="2160" b="1" i="0" u="none" strike="noStrike" kern="1200" baseline="0">
                <a:solidFill>
                  <a:prstClr val="black"/>
                </a:solidFill>
                <a:latin typeface="+mn-lt"/>
                <a:ea typeface="+mn-ea"/>
                <a:cs typeface="+mn-cs"/>
              </a:defRPr>
            </a:pPr>
            <a:r>
              <a:rPr lang="ja-JP" altLang="en-US" sz="1200" dirty="0"/>
              <a:t>■　</a:t>
            </a:r>
            <a:r>
              <a:rPr lang="ja-JP" altLang="ja-JP" sz="1200" dirty="0"/>
              <a:t>性犯罪</a:t>
            </a:r>
            <a:r>
              <a:rPr lang="ja-JP" altLang="en-US" sz="1200" dirty="0"/>
              <a:t>の</a:t>
            </a:r>
            <a:r>
              <a:rPr lang="ja-JP" altLang="ja-JP" sz="1200" dirty="0"/>
              <a:t>認知件</a:t>
            </a:r>
            <a:r>
              <a:rPr lang="ja-JP" altLang="en-US" sz="1200" dirty="0"/>
              <a:t>数　</a:t>
            </a:r>
            <a:endParaRPr lang="en-US" altLang="ja-JP" sz="1200" dirty="0"/>
          </a:p>
          <a:p>
            <a:pPr>
              <a:defRPr sz="2160" b="1" i="0" u="none" strike="noStrike" kern="1200" baseline="0">
                <a:solidFill>
                  <a:prstClr val="black"/>
                </a:solidFill>
                <a:latin typeface="+mn-lt"/>
                <a:ea typeface="+mn-ea"/>
                <a:cs typeface="+mn-cs"/>
              </a:defRPr>
            </a:pPr>
            <a:r>
              <a:rPr lang="ja-JP" altLang="en-US" sz="1000" dirty="0"/>
              <a:t>　　　</a:t>
            </a:r>
            <a:r>
              <a:rPr lang="en-US" altLang="ja-JP" sz="1000" dirty="0"/>
              <a:t>(</a:t>
            </a:r>
            <a:r>
              <a:rPr lang="ja-JP" altLang="en-US" sz="1000" dirty="0"/>
              <a:t>強制性交等</a:t>
            </a:r>
            <a:r>
              <a:rPr lang="en-US" altLang="ja-JP" sz="1000" dirty="0"/>
              <a:t>(</a:t>
            </a:r>
            <a:r>
              <a:rPr lang="ja-JP" altLang="ja-JP" sz="1000" dirty="0"/>
              <a:t>強姦</a:t>
            </a:r>
            <a:r>
              <a:rPr lang="en-US" altLang="ja-JP" sz="1000" dirty="0"/>
              <a:t>)</a:t>
            </a:r>
            <a:r>
              <a:rPr lang="ja-JP" altLang="ja-JP" sz="1000" dirty="0"/>
              <a:t>と強制わいせつの認知件数の合計</a:t>
            </a:r>
            <a:r>
              <a:rPr lang="en-US" altLang="ja-JP" sz="1000" dirty="0"/>
              <a:t>)</a:t>
            </a:r>
            <a:endParaRPr lang="ja-JP" altLang="ja-JP" sz="1050" dirty="0"/>
          </a:p>
        </p:txBody>
      </p:sp>
      <p:sp>
        <p:nvSpPr>
          <p:cNvPr id="38" name="テキスト ボックス 37"/>
          <p:cNvSpPr txBox="1"/>
          <p:nvPr/>
        </p:nvSpPr>
        <p:spPr>
          <a:xfrm>
            <a:off x="5636671" y="6648270"/>
            <a:ext cx="2401894" cy="200055"/>
          </a:xfrm>
          <a:prstGeom prst="rect">
            <a:avLst/>
          </a:prstGeom>
          <a:noFill/>
        </p:spPr>
        <p:txBody>
          <a:bodyPr wrap="square" rtlCol="0">
            <a:spAutoFit/>
          </a:bodyPr>
          <a:lstStyle/>
          <a:p>
            <a:pPr marL="185738" indent="-185738"/>
            <a:r>
              <a:rPr kumimoji="1" lang="ja-JP" altLang="en-US" sz="700" dirty="0">
                <a:latin typeface="+mn-ea"/>
              </a:rPr>
              <a:t>出典：</a:t>
            </a:r>
            <a:r>
              <a:rPr lang="ja-JP" altLang="en-US" sz="700" dirty="0">
                <a:latin typeface="+mn-ea"/>
              </a:rPr>
              <a:t>大阪府警察</a:t>
            </a:r>
            <a:r>
              <a:rPr lang="zh-TW" altLang="en-US" sz="700" dirty="0">
                <a:latin typeface="+mn-ea"/>
              </a:rPr>
              <a:t>　</a:t>
            </a:r>
            <a:r>
              <a:rPr lang="ja-JP" altLang="en-US" sz="700" dirty="0">
                <a:latin typeface="+mn-ea"/>
              </a:rPr>
              <a:t>「</a:t>
            </a:r>
            <a:r>
              <a:rPr lang="zh-TW" altLang="en-US" sz="700" dirty="0">
                <a:latin typeface="+mn-ea"/>
              </a:rPr>
              <a:t>犯罪統計</a:t>
            </a:r>
            <a:r>
              <a:rPr lang="ja-JP" altLang="en-US" sz="700" dirty="0">
                <a:latin typeface="+mn-ea"/>
              </a:rPr>
              <a:t>」</a:t>
            </a:r>
            <a:r>
              <a:rPr lang="ja-JP" altLang="en-US" sz="700" dirty="0" smtClean="0">
                <a:latin typeface="+mn-ea"/>
              </a:rPr>
              <a:t>（令和元年</a:t>
            </a:r>
            <a:r>
              <a:rPr lang="ja-JP" altLang="en-US" sz="700" dirty="0">
                <a:latin typeface="+mn-ea"/>
              </a:rPr>
              <a:t>）</a:t>
            </a:r>
          </a:p>
        </p:txBody>
      </p:sp>
      <p:sp>
        <p:nvSpPr>
          <p:cNvPr id="39" name="正方形/長方形 38"/>
          <p:cNvSpPr/>
          <p:nvPr/>
        </p:nvSpPr>
        <p:spPr>
          <a:xfrm>
            <a:off x="8170975" y="5568516"/>
            <a:ext cx="866972" cy="7028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bg2">
                    <a:lumMod val="50000"/>
                  </a:schemeClr>
                </a:solidFill>
              </a:rPr>
              <a:t>■</a:t>
            </a:r>
            <a:r>
              <a:rPr lang="ja-JP" altLang="en-US" sz="1200" dirty="0">
                <a:solidFill>
                  <a:schemeClr val="tx1"/>
                </a:solidFill>
              </a:rPr>
              <a:t>・・大阪</a:t>
            </a:r>
          </a:p>
          <a:p>
            <a:pPr algn="ctr"/>
            <a:r>
              <a:rPr lang="ja-JP" altLang="en-US" sz="1200" dirty="0">
                <a:solidFill>
                  <a:srgbClr val="FF0000"/>
                </a:solidFill>
              </a:rPr>
              <a:t>▲</a:t>
            </a:r>
            <a:r>
              <a:rPr kumimoji="1" lang="ja-JP" altLang="en-US" sz="1200" dirty="0">
                <a:solidFill>
                  <a:schemeClr val="tx1"/>
                </a:solidFill>
              </a:rPr>
              <a:t>・・東京</a:t>
            </a:r>
          </a:p>
        </p:txBody>
      </p:sp>
      <p:sp>
        <p:nvSpPr>
          <p:cNvPr id="40" name="テキスト ボックス 39"/>
          <p:cNvSpPr txBox="1"/>
          <p:nvPr/>
        </p:nvSpPr>
        <p:spPr>
          <a:xfrm>
            <a:off x="7901709" y="6566025"/>
            <a:ext cx="495672" cy="200055"/>
          </a:xfrm>
          <a:prstGeom prst="rect">
            <a:avLst/>
          </a:prstGeom>
          <a:noFill/>
        </p:spPr>
        <p:txBody>
          <a:bodyPr wrap="square" rtlCol="0">
            <a:spAutoFit/>
          </a:bodyPr>
          <a:lstStyle/>
          <a:p>
            <a:pPr marL="185738" indent="-185738"/>
            <a:r>
              <a:rPr lang="ja-JP" altLang="en-US" sz="700" dirty="0">
                <a:latin typeface="+mn-ea"/>
              </a:rPr>
              <a:t>（年）</a:t>
            </a:r>
          </a:p>
        </p:txBody>
      </p:sp>
      <p:sp>
        <p:nvSpPr>
          <p:cNvPr id="42" name="テキスト ボックス 41"/>
          <p:cNvSpPr txBox="1"/>
          <p:nvPr/>
        </p:nvSpPr>
        <p:spPr>
          <a:xfrm>
            <a:off x="4982878" y="4694775"/>
            <a:ext cx="495672" cy="200055"/>
          </a:xfrm>
          <a:prstGeom prst="rect">
            <a:avLst/>
          </a:prstGeom>
          <a:noFill/>
        </p:spPr>
        <p:txBody>
          <a:bodyPr wrap="square" rtlCol="0">
            <a:spAutoFit/>
          </a:bodyPr>
          <a:lstStyle/>
          <a:p>
            <a:pPr marL="185738" indent="-185738"/>
            <a:r>
              <a:rPr lang="ja-JP" altLang="en-US" sz="700" dirty="0">
                <a:latin typeface="+mn-ea"/>
              </a:rPr>
              <a:t>（件）</a:t>
            </a:r>
          </a:p>
        </p:txBody>
      </p:sp>
      <p:sp>
        <p:nvSpPr>
          <p:cNvPr id="36" name="正方形/長方形 35"/>
          <p:cNvSpPr/>
          <p:nvPr/>
        </p:nvSpPr>
        <p:spPr>
          <a:xfrm>
            <a:off x="1241369" y="4497803"/>
            <a:ext cx="4021076" cy="276999"/>
          </a:xfrm>
          <a:prstGeom prst="rect">
            <a:avLst/>
          </a:prstGeom>
        </p:spPr>
        <p:txBody>
          <a:bodyPr wrap="square">
            <a:spAutoFit/>
          </a:bodyPr>
          <a:lstStyle/>
          <a:p>
            <a:pPr>
              <a:defRPr sz="2160" b="1" i="0" u="none" strike="noStrike" kern="1200" baseline="0">
                <a:solidFill>
                  <a:prstClr val="black"/>
                </a:solidFill>
                <a:latin typeface="+mn-lt"/>
                <a:ea typeface="+mn-ea"/>
                <a:cs typeface="+mn-cs"/>
              </a:defRPr>
            </a:pPr>
            <a:r>
              <a:rPr lang="ja-JP" altLang="en-US" sz="1200" dirty="0"/>
              <a:t>■　特殊詐欺の認知</a:t>
            </a:r>
            <a:r>
              <a:rPr lang="ja-JP" altLang="en-US" sz="1200" dirty="0" smtClean="0"/>
              <a:t>件数</a:t>
            </a:r>
            <a:endParaRPr lang="ja-JP" altLang="ja-JP" sz="1000" dirty="0"/>
          </a:p>
        </p:txBody>
      </p:sp>
      <p:sp>
        <p:nvSpPr>
          <p:cNvPr id="45" name="テキスト ボックス 44"/>
          <p:cNvSpPr txBox="1"/>
          <p:nvPr/>
        </p:nvSpPr>
        <p:spPr>
          <a:xfrm>
            <a:off x="1226504" y="6634837"/>
            <a:ext cx="3021460" cy="200055"/>
          </a:xfrm>
          <a:prstGeom prst="rect">
            <a:avLst/>
          </a:prstGeom>
          <a:noFill/>
        </p:spPr>
        <p:txBody>
          <a:bodyPr wrap="square" rtlCol="0">
            <a:spAutoFit/>
          </a:bodyPr>
          <a:lstStyle/>
          <a:p>
            <a:pPr marL="185738" indent="-185738"/>
            <a:r>
              <a:rPr kumimoji="1" lang="ja-JP" altLang="en-US" sz="700" dirty="0">
                <a:latin typeface="+mn-ea"/>
              </a:rPr>
              <a:t>出典：</a:t>
            </a:r>
            <a:r>
              <a:rPr lang="zh-TW" altLang="en-US" sz="700" dirty="0">
                <a:latin typeface="+mn-ea"/>
              </a:rPr>
              <a:t>大阪府警察　</a:t>
            </a:r>
            <a:r>
              <a:rPr lang="ja-JP" altLang="en-US" sz="700" dirty="0">
                <a:latin typeface="+mn-ea"/>
              </a:rPr>
              <a:t>「</a:t>
            </a:r>
            <a:r>
              <a:rPr lang="zh-TW" altLang="en-US" sz="700" dirty="0">
                <a:latin typeface="+mn-ea"/>
              </a:rPr>
              <a:t>犯罪統計</a:t>
            </a:r>
            <a:r>
              <a:rPr lang="ja-JP" altLang="en-US" sz="700" dirty="0">
                <a:latin typeface="+mn-ea"/>
              </a:rPr>
              <a:t>」（令和元年）</a:t>
            </a:r>
            <a:endParaRPr kumimoji="1" lang="ja-JP" altLang="en-US" sz="700" dirty="0">
              <a:latin typeface="+mn-ea"/>
            </a:endParaRPr>
          </a:p>
        </p:txBody>
      </p:sp>
    </p:spTree>
    <p:extLst>
      <p:ext uri="{BB962C8B-B14F-4D97-AF65-F5344CB8AC3E}">
        <p14:creationId xmlns:p14="http://schemas.microsoft.com/office/powerpoint/2010/main" val="381729109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50</a:t>
            </a:fld>
            <a:endParaRPr lang="ja-JP" altLang="en-US" dirty="0">
              <a:solidFill>
                <a:prstClr val="black"/>
              </a:solidFill>
            </a:endParaRPr>
          </a:p>
        </p:txBody>
      </p:sp>
      <p:sp>
        <p:nvSpPr>
          <p:cNvPr id="2" name="正方形/長方形 1"/>
          <p:cNvSpPr/>
          <p:nvPr/>
        </p:nvSpPr>
        <p:spPr>
          <a:xfrm>
            <a:off x="179512" y="784248"/>
            <a:ext cx="5261773" cy="3062377"/>
          </a:xfrm>
          <a:prstGeom prst="rect">
            <a:avLst/>
          </a:prstGeom>
        </p:spPr>
        <p:txBody>
          <a:bodyPr wrap="square">
            <a:spAutoFit/>
          </a:bodyPr>
          <a:lstStyle/>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南海トラフ巨大地震はもとより、土砂災害、風水害等の自然災害から府民の生命・財産を守るため、計画的な災害対策等を進めるとともに、防災・減災を図る観点から、地域コミュニティに貢献する自主防災組織や消防団等の充実強化、</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ICT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の利活用の推進等により、地域の住民自らが地域防災の担い手となる環境整備の充実など、地域防災力の強化を図ります。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5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南海トラフ巨大地震等を見据え、防潮堤の強化や道路・鉄道の耐震性強化、密集市街地の解消、住宅・建築物の耐震化の促進、防災公園の整備といったハード対策を着実に実施します。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5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集中豪雨が頻発する近年の状況を鑑み、まちづくりと連携した総合的な治水対策、土砂災害対策を実施するとともに、住民の自主的な避難行動の促進のため、防災情報の収集、発信機能の高度化を図ります。</a:t>
            </a:r>
          </a:p>
        </p:txBody>
      </p:sp>
      <p:grpSp>
        <p:nvGrpSpPr>
          <p:cNvPr id="10" name="グループ化 9"/>
          <p:cNvGrpSpPr>
            <a:grpSpLocks noChangeAspect="1"/>
          </p:cNvGrpSpPr>
          <p:nvPr/>
        </p:nvGrpSpPr>
        <p:grpSpPr>
          <a:xfrm>
            <a:off x="6426291" y="3539632"/>
            <a:ext cx="2538198" cy="2864091"/>
            <a:chOff x="6338198" y="2374020"/>
            <a:chExt cx="2266249" cy="2557224"/>
          </a:xfrm>
        </p:grpSpPr>
        <p:pic>
          <p:nvPicPr>
            <p:cNvPr id="11"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338198" y="2374020"/>
              <a:ext cx="2266249" cy="2557224"/>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00392" y="4221088"/>
              <a:ext cx="429621" cy="595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6" name="正方形/長方形 5"/>
          <p:cNvSpPr/>
          <p:nvPr/>
        </p:nvSpPr>
        <p:spPr>
          <a:xfrm>
            <a:off x="6284511" y="3258215"/>
            <a:ext cx="1980029" cy="276999"/>
          </a:xfrm>
          <a:prstGeom prst="rect">
            <a:avLst/>
          </a:prstGeom>
        </p:spPr>
        <p:txBody>
          <a:bodyPr wrap="none">
            <a:spAutoFit/>
          </a:bodyPr>
          <a:lstStyle/>
          <a:p>
            <a:r>
              <a:rPr lang="ja-JP" altLang="en-US" sz="1200" dirty="0"/>
              <a:t>■　大阪府津波浸水想定図</a:t>
            </a:r>
          </a:p>
        </p:txBody>
      </p:sp>
      <p:sp>
        <p:nvSpPr>
          <p:cNvPr id="12" name="テキスト ボックス 11"/>
          <p:cNvSpPr txBox="1"/>
          <p:nvPr/>
        </p:nvSpPr>
        <p:spPr>
          <a:xfrm>
            <a:off x="6300192" y="6433599"/>
            <a:ext cx="3021460" cy="307777"/>
          </a:xfrm>
          <a:prstGeom prst="rect">
            <a:avLst/>
          </a:prstGeom>
          <a:noFill/>
        </p:spPr>
        <p:txBody>
          <a:bodyPr wrap="square" rtlCol="0">
            <a:spAutoFit/>
          </a:bodyPr>
          <a:lstStyle/>
          <a:p>
            <a:pPr marL="185738" indent="-185738"/>
            <a:r>
              <a:rPr lang="ja-JP" altLang="en-US" sz="700" dirty="0">
                <a:latin typeface="+mn-ea"/>
              </a:rPr>
              <a:t>出典：大阪府危機管理室</a:t>
            </a:r>
            <a:endParaRPr lang="en-US" altLang="ja-JP" sz="700" dirty="0">
              <a:latin typeface="+mn-ea"/>
            </a:endParaRPr>
          </a:p>
          <a:p>
            <a:pPr marL="185738" indent="-185738"/>
            <a:r>
              <a:rPr lang="ja-JP" altLang="en-US" sz="700" dirty="0">
                <a:latin typeface="+mn-ea"/>
              </a:rPr>
              <a:t>　　　　「大阪府津波浸水想定」（平成</a:t>
            </a:r>
            <a:r>
              <a:rPr lang="en-US" altLang="ja-JP" sz="700" dirty="0">
                <a:latin typeface="+mn-ea"/>
              </a:rPr>
              <a:t>25</a:t>
            </a:r>
            <a:r>
              <a:rPr lang="ja-JP" altLang="en-US" sz="700" dirty="0">
                <a:latin typeface="+mn-ea"/>
              </a:rPr>
              <a:t>年）</a:t>
            </a:r>
            <a:endParaRPr kumimoji="1" lang="ja-JP" altLang="en-US" sz="700" dirty="0">
              <a:latin typeface="+mn-ea"/>
            </a:endParaRPr>
          </a:p>
        </p:txBody>
      </p:sp>
      <p:sp>
        <p:nvSpPr>
          <p:cNvPr id="21" name="正方形/長方形 20"/>
          <p:cNvSpPr/>
          <p:nvPr/>
        </p:nvSpPr>
        <p:spPr>
          <a:xfrm>
            <a:off x="5506249" y="2731795"/>
            <a:ext cx="3466162" cy="415498"/>
          </a:xfrm>
          <a:prstGeom prst="rect">
            <a:avLst/>
          </a:prstGeom>
        </p:spPr>
        <p:txBody>
          <a:bodyPr wrap="square">
            <a:spAutoFit/>
          </a:bodyPr>
          <a:lstStyle/>
          <a:p>
            <a:r>
              <a:rPr lang="ja-JP" altLang="ja-JP" sz="700" dirty="0"/>
              <a:t>※１…「早期避難率低」の場合（避難開始が発災</a:t>
            </a:r>
            <a:r>
              <a:rPr lang="en-US" altLang="ja-JP" sz="700" dirty="0"/>
              <a:t>5</a:t>
            </a:r>
            <a:r>
              <a:rPr lang="ja-JP" altLang="ja-JP" sz="700" dirty="0"/>
              <a:t>分後</a:t>
            </a:r>
            <a:r>
              <a:rPr lang="en-US" altLang="ja-JP" sz="700" dirty="0"/>
              <a:t>:20</a:t>
            </a:r>
            <a:r>
              <a:rPr lang="ja-JP" altLang="ja-JP" sz="700" dirty="0"/>
              <a:t>％、</a:t>
            </a:r>
            <a:r>
              <a:rPr lang="en-US" altLang="ja-JP" sz="700" dirty="0"/>
              <a:t>15</a:t>
            </a:r>
            <a:r>
              <a:rPr lang="ja-JP" altLang="ja-JP" sz="700" dirty="0"/>
              <a:t>分後</a:t>
            </a:r>
            <a:r>
              <a:rPr lang="en-US" altLang="ja-JP" sz="700" dirty="0"/>
              <a:t>:50</a:t>
            </a:r>
            <a:r>
              <a:rPr lang="ja-JP" altLang="ja-JP" sz="700" dirty="0"/>
              <a:t>％、津波到</a:t>
            </a:r>
            <a:r>
              <a:rPr lang="ja-JP" altLang="en-US" sz="700" dirty="0"/>
              <a:t>　　　　　</a:t>
            </a:r>
            <a:endParaRPr lang="en-US" altLang="ja-JP" sz="700" dirty="0"/>
          </a:p>
          <a:p>
            <a:r>
              <a:rPr lang="ja-JP" altLang="en-US" sz="700" dirty="0"/>
              <a:t>　　　　　</a:t>
            </a:r>
            <a:r>
              <a:rPr lang="ja-JP" altLang="ja-JP" sz="700" dirty="0"/>
              <a:t>達後あるいは避難しな</a:t>
            </a:r>
            <a:r>
              <a:rPr lang="ja-JP" altLang="en-US" sz="700" dirty="0"/>
              <a:t>い</a:t>
            </a:r>
            <a:r>
              <a:rPr lang="en-US" altLang="ja-JP" sz="700" dirty="0"/>
              <a:t>:30</a:t>
            </a:r>
            <a:r>
              <a:rPr lang="ja-JP" altLang="ja-JP" sz="700" dirty="0"/>
              <a:t>％）</a:t>
            </a:r>
            <a:endParaRPr lang="en-US" altLang="ja-JP" sz="700" dirty="0"/>
          </a:p>
          <a:p>
            <a:r>
              <a:rPr lang="ja-JP" altLang="ja-JP" sz="700" dirty="0"/>
              <a:t>※２…「避難迅速化」の場合（避難開始が発災</a:t>
            </a:r>
            <a:r>
              <a:rPr lang="en-US" altLang="ja-JP" sz="700" dirty="0"/>
              <a:t>5</a:t>
            </a:r>
            <a:r>
              <a:rPr lang="ja-JP" altLang="ja-JP" sz="700" dirty="0"/>
              <a:t>分後</a:t>
            </a:r>
            <a:r>
              <a:rPr lang="en-US" altLang="ja-JP" sz="700" dirty="0"/>
              <a:t>:100</a:t>
            </a:r>
            <a:r>
              <a:rPr lang="ja-JP" altLang="ja-JP" sz="700" dirty="0"/>
              <a:t>％）</a:t>
            </a:r>
          </a:p>
        </p:txBody>
      </p:sp>
      <p:sp>
        <p:nvSpPr>
          <p:cNvPr id="22" name="正方形/長方形 21"/>
          <p:cNvSpPr/>
          <p:nvPr/>
        </p:nvSpPr>
        <p:spPr>
          <a:xfrm>
            <a:off x="179512" y="3877478"/>
            <a:ext cx="6079005" cy="2477601"/>
          </a:xfrm>
          <a:prstGeom prst="rect">
            <a:avLst/>
          </a:prstGeom>
        </p:spPr>
        <p:txBody>
          <a:bodyPr wrap="square">
            <a:spAutoFit/>
          </a:bodyPr>
          <a:lstStyle/>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発災後の迅速かつ的確な初動対応に向け、資機材の充実等を含めた応急災害対策の強化を進めます。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5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実践的な避難訓練や教職員に対する研修の実施など、学校・地域における防災教育の充実を図り、子どもたちが自らの命を守り抜く力の育成を図ります。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5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まちの安全や治安の確保については、市町村をはじめ、地域のあらゆる方々と連携し、特殊詐欺等の犯罪を抑止するための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取組みを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進めるとともに、その活動を地域に根付かせ、活性化することで、息の長い自律的な活動へとつなげます。</a:t>
            </a:r>
            <a:endParaRPr lang="en-US" altLang="ja-JP" sz="1400" dirty="0">
              <a:solidFill>
                <a:srgbClr val="0070C0"/>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5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交通事故を未然に防止し、誰もが安全で安心できる交通環境を整備するため、歩行者、自転車通行空間の確保などの交通安全対策を着実に実施します。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また、防犯教育や交通安全教育を通じて、子どもたちの安全を確保します。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5475193" y="632882"/>
            <a:ext cx="3057247" cy="276999"/>
          </a:xfrm>
          <a:prstGeom prst="rect">
            <a:avLst/>
          </a:prstGeom>
        </p:spPr>
        <p:txBody>
          <a:bodyPr wrap="none">
            <a:spAutoFit/>
          </a:bodyPr>
          <a:lstStyle/>
          <a:p>
            <a:r>
              <a:rPr lang="ja-JP" altLang="en-US" sz="1200" dirty="0"/>
              <a:t>■　被害軽減目標（人的被害（死者数））</a:t>
            </a:r>
          </a:p>
        </p:txBody>
      </p:sp>
      <p:sp>
        <p:nvSpPr>
          <p:cNvPr id="24" name="テキスト ボックス 23"/>
          <p:cNvSpPr txBox="1"/>
          <p:nvPr/>
        </p:nvSpPr>
        <p:spPr>
          <a:xfrm>
            <a:off x="5508104" y="3074953"/>
            <a:ext cx="3562767" cy="200055"/>
          </a:xfrm>
          <a:prstGeom prst="rect">
            <a:avLst/>
          </a:prstGeom>
          <a:noFill/>
        </p:spPr>
        <p:txBody>
          <a:bodyPr wrap="square" rtlCol="0">
            <a:spAutoFit/>
          </a:bodyPr>
          <a:lstStyle/>
          <a:p>
            <a:pPr marL="185738" indent="-185738"/>
            <a:r>
              <a:rPr kumimoji="1" lang="ja-JP" altLang="en-US" sz="700" dirty="0">
                <a:latin typeface="+mn-ea"/>
              </a:rPr>
              <a:t>出典：</a:t>
            </a:r>
            <a:r>
              <a:rPr lang="ja-JP" altLang="en-US" sz="700" dirty="0">
                <a:latin typeface="+mn-ea"/>
              </a:rPr>
              <a:t>大阪府「</a:t>
            </a:r>
            <a:r>
              <a:rPr kumimoji="1" lang="ja-JP" altLang="en-US" sz="700" dirty="0">
                <a:latin typeface="+mn-ea"/>
              </a:rPr>
              <a:t>新・大阪府地震防災アクションプラン」（</a:t>
            </a:r>
            <a:r>
              <a:rPr lang="en-US" altLang="ja-JP" sz="700" dirty="0">
                <a:latin typeface="+mn-ea"/>
              </a:rPr>
              <a:t>2016</a:t>
            </a:r>
            <a:r>
              <a:rPr kumimoji="1" lang="ja-JP" altLang="en-US" sz="700" dirty="0">
                <a:latin typeface="+mn-ea"/>
              </a:rPr>
              <a:t>年）</a:t>
            </a:r>
          </a:p>
        </p:txBody>
      </p:sp>
      <p:sp>
        <p:nvSpPr>
          <p:cNvPr id="17" name="正方形/長方形 1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pic>
        <p:nvPicPr>
          <p:cNvPr id="1024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01369" y="895821"/>
            <a:ext cx="3434695" cy="1871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正方形/長方形 4"/>
          <p:cNvSpPr/>
          <p:nvPr/>
        </p:nvSpPr>
        <p:spPr>
          <a:xfrm>
            <a:off x="6294548" y="2479110"/>
            <a:ext cx="564603"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p:cNvSpPr txBox="1"/>
          <p:nvPr/>
        </p:nvSpPr>
        <p:spPr>
          <a:xfrm>
            <a:off x="6178044" y="2416548"/>
            <a:ext cx="1008112" cy="184666"/>
          </a:xfrm>
          <a:prstGeom prst="rect">
            <a:avLst/>
          </a:prstGeom>
          <a:noFill/>
        </p:spPr>
        <p:txBody>
          <a:bodyPr wrap="square" rtlCol="0">
            <a:spAutoFit/>
          </a:bodyPr>
          <a:lstStyle/>
          <a:p>
            <a:pPr marL="185738" indent="-185738"/>
            <a:r>
              <a:rPr kumimoji="1" lang="ja-JP" altLang="en-US" sz="600" dirty="0">
                <a:latin typeface="HG丸ｺﾞｼｯｸM-PRO" panose="020F0600000000000000" pitchFamily="50" charset="-128"/>
                <a:ea typeface="HG丸ｺﾞｼｯｸM-PRO" panose="020F0600000000000000" pitchFamily="50" charset="-128"/>
              </a:rPr>
              <a:t>現況</a:t>
            </a:r>
            <a:r>
              <a:rPr kumimoji="1" lang="ja-JP" altLang="en-US" sz="500" dirty="0">
                <a:latin typeface="HG丸ｺﾞｼｯｸM-PRO" panose="020F0600000000000000" pitchFamily="50" charset="-128"/>
                <a:ea typeface="HG丸ｺﾞｼｯｸM-PRO" panose="020F0600000000000000" pitchFamily="50" charset="-128"/>
              </a:rPr>
              <a:t>（</a:t>
            </a:r>
            <a:r>
              <a:rPr kumimoji="1" lang="en-US" altLang="ja-JP" sz="500" dirty="0">
                <a:latin typeface="HG丸ｺﾞｼｯｸM-PRO" panose="020F0600000000000000" pitchFamily="50" charset="-128"/>
                <a:ea typeface="HG丸ｺﾞｼｯｸM-PRO" panose="020F0600000000000000" pitchFamily="50" charset="-128"/>
              </a:rPr>
              <a:t>2013</a:t>
            </a:r>
            <a:r>
              <a:rPr kumimoji="1" lang="ja-JP" altLang="en-US" sz="500" dirty="0">
                <a:latin typeface="HG丸ｺﾞｼｯｸM-PRO" panose="020F0600000000000000" pitchFamily="50" charset="-128"/>
                <a:ea typeface="HG丸ｺﾞｼｯｸM-PRO" panose="020F0600000000000000" pitchFamily="50" charset="-128"/>
              </a:rPr>
              <a:t>年公表）</a:t>
            </a:r>
          </a:p>
        </p:txBody>
      </p:sp>
      <p:sp>
        <p:nvSpPr>
          <p:cNvPr id="30" name="正方形/長方形 29"/>
          <p:cNvSpPr/>
          <p:nvPr/>
        </p:nvSpPr>
        <p:spPr>
          <a:xfrm>
            <a:off x="6998403" y="2483496"/>
            <a:ext cx="564603"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p:cNvSpPr txBox="1"/>
          <p:nvPr/>
        </p:nvSpPr>
        <p:spPr>
          <a:xfrm>
            <a:off x="6965987" y="2419812"/>
            <a:ext cx="692689" cy="184666"/>
          </a:xfrm>
          <a:prstGeom prst="rect">
            <a:avLst/>
          </a:prstGeom>
          <a:noFill/>
        </p:spPr>
        <p:txBody>
          <a:bodyPr wrap="square" rtlCol="0">
            <a:spAutoFit/>
          </a:bodyPr>
          <a:lstStyle/>
          <a:p>
            <a:pPr marL="185738" indent="-185738"/>
            <a:r>
              <a:rPr kumimoji="1" lang="ja-JP" altLang="en-US" sz="600" dirty="0">
                <a:latin typeface="HG丸ｺﾞｼｯｸM-PRO" panose="020F0600000000000000" pitchFamily="50" charset="-128"/>
                <a:ea typeface="HG丸ｺﾞｼｯｸM-PRO" panose="020F0600000000000000" pitchFamily="50" charset="-128"/>
              </a:rPr>
              <a:t>（</a:t>
            </a:r>
            <a:r>
              <a:rPr kumimoji="1" lang="en-US" altLang="ja-JP" sz="600" dirty="0">
                <a:latin typeface="HG丸ｺﾞｼｯｸM-PRO" panose="020F0600000000000000" pitchFamily="50" charset="-128"/>
                <a:ea typeface="HG丸ｺﾞｼｯｸM-PRO" panose="020F0600000000000000" pitchFamily="50" charset="-128"/>
              </a:rPr>
              <a:t>2017</a:t>
            </a:r>
            <a:r>
              <a:rPr kumimoji="1" lang="ja-JP" altLang="en-US" sz="600" dirty="0">
                <a:latin typeface="HG丸ｺﾞｼｯｸM-PRO" panose="020F0600000000000000" pitchFamily="50" charset="-128"/>
                <a:ea typeface="HG丸ｺﾞｼｯｸM-PRO" panose="020F0600000000000000" pitchFamily="50" charset="-128"/>
              </a:rPr>
              <a:t>年）</a:t>
            </a:r>
          </a:p>
        </p:txBody>
      </p:sp>
      <p:sp>
        <p:nvSpPr>
          <p:cNvPr id="31" name="正方形/長方形 30"/>
          <p:cNvSpPr/>
          <p:nvPr/>
        </p:nvSpPr>
        <p:spPr>
          <a:xfrm>
            <a:off x="8383365" y="2483496"/>
            <a:ext cx="564603"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p:cNvSpPr txBox="1"/>
          <p:nvPr/>
        </p:nvSpPr>
        <p:spPr>
          <a:xfrm>
            <a:off x="8332941" y="2410286"/>
            <a:ext cx="692689" cy="184666"/>
          </a:xfrm>
          <a:prstGeom prst="rect">
            <a:avLst/>
          </a:prstGeom>
          <a:noFill/>
        </p:spPr>
        <p:txBody>
          <a:bodyPr wrap="square" rtlCol="0">
            <a:spAutoFit/>
          </a:bodyPr>
          <a:lstStyle/>
          <a:p>
            <a:pPr marL="185738" indent="-185738"/>
            <a:r>
              <a:rPr kumimoji="1" lang="ja-JP" altLang="en-US" sz="600" dirty="0">
                <a:latin typeface="HG丸ｺﾞｼｯｸM-PRO" panose="020F0600000000000000" pitchFamily="50" charset="-128"/>
                <a:ea typeface="HG丸ｺﾞｼｯｸM-PRO" panose="020F0600000000000000" pitchFamily="50" charset="-128"/>
              </a:rPr>
              <a:t>（</a:t>
            </a:r>
            <a:r>
              <a:rPr kumimoji="1" lang="en-US" altLang="ja-JP" sz="600" dirty="0">
                <a:latin typeface="HG丸ｺﾞｼｯｸM-PRO" panose="020F0600000000000000" pitchFamily="50" charset="-128"/>
                <a:ea typeface="HG丸ｺﾞｼｯｸM-PRO" panose="020F0600000000000000" pitchFamily="50" charset="-128"/>
              </a:rPr>
              <a:t>2024</a:t>
            </a:r>
            <a:r>
              <a:rPr kumimoji="1" lang="ja-JP" altLang="en-US" sz="600" dirty="0">
                <a:latin typeface="HG丸ｺﾞｼｯｸM-PRO" panose="020F0600000000000000" pitchFamily="50" charset="-128"/>
                <a:ea typeface="HG丸ｺﾞｼｯｸM-PRO" panose="020F0600000000000000" pitchFamily="50" charset="-128"/>
              </a:rPr>
              <a:t>年）</a:t>
            </a:r>
          </a:p>
        </p:txBody>
      </p:sp>
      <p:sp>
        <p:nvSpPr>
          <p:cNvPr id="34" name="正方形/長方形 33"/>
          <p:cNvSpPr/>
          <p:nvPr/>
        </p:nvSpPr>
        <p:spPr>
          <a:xfrm>
            <a:off x="7077155" y="1553761"/>
            <a:ext cx="564603"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p:cNvSpPr/>
          <p:nvPr/>
        </p:nvSpPr>
        <p:spPr>
          <a:xfrm>
            <a:off x="8407808" y="2109662"/>
            <a:ext cx="564603"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p:cNvSpPr txBox="1"/>
          <p:nvPr/>
        </p:nvSpPr>
        <p:spPr>
          <a:xfrm>
            <a:off x="7149216" y="1505122"/>
            <a:ext cx="692689" cy="169277"/>
          </a:xfrm>
          <a:prstGeom prst="rect">
            <a:avLst/>
          </a:prstGeom>
          <a:noFill/>
        </p:spPr>
        <p:txBody>
          <a:bodyPr wrap="square" rtlCol="0">
            <a:spAutoFit/>
          </a:bodyPr>
          <a:lstStyle/>
          <a:p>
            <a:pPr marL="185738" indent="-185738"/>
            <a:r>
              <a:rPr kumimoji="1" lang="ja-JP" altLang="en-US" sz="500" dirty="0">
                <a:latin typeface="ＭＳ Ｐ明朝" panose="02020600040205080304" pitchFamily="18" charset="-128"/>
                <a:ea typeface="ＭＳ Ｐ明朝" panose="02020600040205080304" pitchFamily="18" charset="-128"/>
              </a:rPr>
              <a:t>（</a:t>
            </a:r>
            <a:r>
              <a:rPr kumimoji="1" lang="en-US" altLang="ja-JP" sz="500" dirty="0">
                <a:latin typeface="ＭＳ Ｐ明朝" panose="02020600040205080304" pitchFamily="18" charset="-128"/>
                <a:ea typeface="ＭＳ Ｐ明朝" panose="02020600040205080304" pitchFamily="18" charset="-128"/>
              </a:rPr>
              <a:t>2017</a:t>
            </a:r>
            <a:r>
              <a:rPr kumimoji="1" lang="ja-JP" altLang="en-US" sz="500" dirty="0">
                <a:latin typeface="ＭＳ Ｐ明朝" panose="02020600040205080304" pitchFamily="18" charset="-128"/>
                <a:ea typeface="ＭＳ Ｐ明朝" panose="02020600040205080304" pitchFamily="18" charset="-128"/>
              </a:rPr>
              <a:t>年）</a:t>
            </a:r>
          </a:p>
        </p:txBody>
      </p:sp>
      <p:sp>
        <p:nvSpPr>
          <p:cNvPr id="36" name="テキスト ボックス 35"/>
          <p:cNvSpPr txBox="1"/>
          <p:nvPr/>
        </p:nvSpPr>
        <p:spPr>
          <a:xfrm>
            <a:off x="8356079" y="2052630"/>
            <a:ext cx="692689" cy="169277"/>
          </a:xfrm>
          <a:prstGeom prst="rect">
            <a:avLst/>
          </a:prstGeom>
          <a:noFill/>
        </p:spPr>
        <p:txBody>
          <a:bodyPr wrap="square" rtlCol="0">
            <a:spAutoFit/>
          </a:bodyPr>
          <a:lstStyle/>
          <a:p>
            <a:pPr marL="185738" indent="-185738"/>
            <a:r>
              <a:rPr kumimoji="1" lang="ja-JP" altLang="en-US" sz="500" dirty="0">
                <a:latin typeface="ＭＳ Ｐ明朝" panose="02020600040205080304" pitchFamily="18" charset="-128"/>
                <a:ea typeface="ＭＳ Ｐ明朝" panose="02020600040205080304" pitchFamily="18" charset="-128"/>
              </a:rPr>
              <a:t>（</a:t>
            </a:r>
            <a:r>
              <a:rPr kumimoji="1" lang="en-US" altLang="ja-JP" sz="500" dirty="0">
                <a:latin typeface="ＭＳ Ｐ明朝" panose="02020600040205080304" pitchFamily="18" charset="-128"/>
                <a:ea typeface="ＭＳ Ｐ明朝" panose="02020600040205080304" pitchFamily="18" charset="-128"/>
              </a:rPr>
              <a:t>2024</a:t>
            </a:r>
            <a:r>
              <a:rPr kumimoji="1" lang="ja-JP" altLang="en-US" sz="500" dirty="0">
                <a:latin typeface="ＭＳ Ｐ明朝" panose="02020600040205080304" pitchFamily="18" charset="-128"/>
                <a:ea typeface="ＭＳ Ｐ明朝" panose="02020600040205080304" pitchFamily="18" charset="-128"/>
              </a:rPr>
              <a:t>年）</a:t>
            </a:r>
          </a:p>
        </p:txBody>
      </p:sp>
      <p:sp>
        <p:nvSpPr>
          <p:cNvPr id="37" name="正方形/長方形 36"/>
          <p:cNvSpPr/>
          <p:nvPr/>
        </p:nvSpPr>
        <p:spPr>
          <a:xfrm>
            <a:off x="6399798" y="933669"/>
            <a:ext cx="564603"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テキスト ボックス 37"/>
          <p:cNvSpPr txBox="1"/>
          <p:nvPr/>
        </p:nvSpPr>
        <p:spPr>
          <a:xfrm>
            <a:off x="6319546" y="880195"/>
            <a:ext cx="692689" cy="169277"/>
          </a:xfrm>
          <a:prstGeom prst="rect">
            <a:avLst/>
          </a:prstGeom>
          <a:noFill/>
        </p:spPr>
        <p:txBody>
          <a:bodyPr wrap="square" rtlCol="0">
            <a:spAutoFit/>
          </a:bodyPr>
          <a:lstStyle/>
          <a:p>
            <a:pPr marL="185738" indent="-185738"/>
            <a:r>
              <a:rPr kumimoji="1" lang="ja-JP" altLang="en-US" sz="500" dirty="0">
                <a:latin typeface="ＭＳ Ｐ明朝" panose="02020600040205080304" pitchFamily="18" charset="-128"/>
                <a:ea typeface="ＭＳ Ｐ明朝" panose="02020600040205080304" pitchFamily="18" charset="-128"/>
              </a:rPr>
              <a:t>現況（</a:t>
            </a:r>
            <a:r>
              <a:rPr kumimoji="1" lang="en-US" altLang="ja-JP" sz="500" dirty="0">
                <a:latin typeface="ＭＳ Ｐ明朝" panose="02020600040205080304" pitchFamily="18" charset="-128"/>
                <a:ea typeface="ＭＳ Ｐ明朝" panose="02020600040205080304" pitchFamily="18" charset="-128"/>
              </a:rPr>
              <a:t>2013</a:t>
            </a:r>
            <a:r>
              <a:rPr kumimoji="1" lang="ja-JP" altLang="en-US" sz="500" dirty="0">
                <a:latin typeface="ＭＳ Ｐ明朝" panose="02020600040205080304" pitchFamily="18" charset="-128"/>
                <a:ea typeface="ＭＳ Ｐ明朝" panose="02020600040205080304" pitchFamily="18" charset="-128"/>
              </a:rPr>
              <a:t>年公表）</a:t>
            </a:r>
          </a:p>
        </p:txBody>
      </p:sp>
    </p:spTree>
    <p:extLst>
      <p:ext uri="{BB962C8B-B14F-4D97-AF65-F5344CB8AC3E}">
        <p14:creationId xmlns:p14="http://schemas.microsoft.com/office/powerpoint/2010/main" val="288439847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51</a:t>
            </a:fld>
            <a:endParaRPr lang="ja-JP" altLang="en-US" dirty="0">
              <a:solidFill>
                <a:prstClr val="black"/>
              </a:solidFill>
            </a:endParaRPr>
          </a:p>
        </p:txBody>
      </p:sp>
      <p:sp>
        <p:nvSpPr>
          <p:cNvPr id="2" name="正方形/長方形 1"/>
          <p:cNvSpPr/>
          <p:nvPr/>
        </p:nvSpPr>
        <p:spPr>
          <a:xfrm>
            <a:off x="332289" y="608296"/>
            <a:ext cx="8640960" cy="2677656"/>
          </a:xfrm>
          <a:prstGeom prst="rect">
            <a:avLst/>
          </a:prstGeom>
        </p:spPr>
        <p:txBody>
          <a:bodyPr wrap="square">
            <a:spAutoFit/>
          </a:bodyPr>
          <a:lstStyle/>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（２）都市基盤の再構築</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府では、高度経済成長期以降に建設された都市基盤施設（インフラ）をはじめ多くの公共施設等が、今後一斉に更新時期を迎えるため、府民の安全・安心を確保しつつ、中長期を見通したうえで投資すべき事業の重点化を図っていく必要があります。特に、建物については、今後</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年間で、建築後</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50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年を経過するものが全体の約４割を占めることとなる一方で、人口の減少や構成の変化により利用需要が変化することも予想されます。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また、高度経済成長期に、大量かつ集中的に整備された府域の道路や河川などの都市基盤施設についても、防災・減災の視点も踏まえ、将来の更新も見据えた長寿命化対策などを、市町村と連携して進める必要があります。さらに、大阪が魅力あるまちであり続けるためには、自然環境・生活環境に配慮することも必要です。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府ファシリティマネジメント基本方針」に基づき、資産の最適な経営管理という観点から、老朽化や利用状況など公共施設等全体の状況を把握し、総合的かつ計画的な管理を行う「ファシリティマネジメント」を推進し、公共施設等の長寿命化と総量最適化・有効活用を図ります。</a:t>
            </a:r>
            <a:endParaRPr lang="en-US" altLang="ja-JP" sz="1400" i="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正方形/長方形 30"/>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30" name="右矢印 29"/>
          <p:cNvSpPr/>
          <p:nvPr/>
        </p:nvSpPr>
        <p:spPr>
          <a:xfrm>
            <a:off x="1007036" y="3338987"/>
            <a:ext cx="1826665" cy="1406188"/>
          </a:xfrm>
          <a:prstGeom prst="rightArrow">
            <a:avLst/>
          </a:prstGeom>
          <a:solidFill>
            <a:schemeClr val="accent6"/>
          </a:solidFill>
          <a:ln/>
        </p:spPr>
        <p:style>
          <a:lnRef idx="2">
            <a:schemeClr val="accent6"/>
          </a:lnRef>
          <a:fillRef idx="1">
            <a:schemeClr val="lt1"/>
          </a:fillRef>
          <a:effectRef idx="0">
            <a:schemeClr val="accent6"/>
          </a:effectRef>
          <a:fontRef idx="minor">
            <a:schemeClr val="dk1"/>
          </a:fontRef>
        </p:style>
        <p:txBody>
          <a:bodyPr wrap="square" lIns="91440" tIns="45720" rIns="91440" bIns="45720" rtlCol="0" anchor="ct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marL="0" marR="0" indent="0" algn="ctr" defTabSz="914400" eaLnBrk="1" fontAlgn="auto" latinLnBrk="0" hangingPunct="1">
              <a:lnSpc>
                <a:spcPct val="100000"/>
              </a:lnSpc>
              <a:spcBef>
                <a:spcPts val="0"/>
              </a:spcBef>
              <a:spcAft>
                <a:spcPts val="0"/>
              </a:spcAft>
              <a:buClrTx/>
              <a:buSzTx/>
              <a:buFontTx/>
              <a:buNone/>
              <a:tabLst/>
            </a:pPr>
            <a:endParaRPr kumimoji="0" lang="ja-JP" altLang="en-US" sz="4000" i="1" u="none" strike="noStrike" kern="0" cap="all" spc="0" normalizeH="0" baseline="0" noProof="0" dirty="0">
              <a:ln/>
              <a:solidFill>
                <a:sysClr val="windowText" lastClr="000000"/>
              </a:solidFill>
              <a:effectLst>
                <a:outerShdw blurRad="19685" dist="12700" dir="5400000" algn="tl" rotWithShape="0">
                  <a:srgbClr val="4F81BD">
                    <a:satMod val="130000"/>
                    <a:alpha val="60000"/>
                  </a:srgbClr>
                </a:outerShdw>
                <a:reflection blurRad="10000" stA="55000" endPos="48000" dist="500" dir="5400000" sy="-100000" algn="bl" rotWithShape="0"/>
              </a:effectLst>
              <a:uLnTx/>
              <a:uFillTx/>
              <a:latin typeface="HG丸ｺﾞｼｯｸM-PRO" panose="020F0600000000000000" pitchFamily="50" charset="-128"/>
              <a:ea typeface="HG丸ｺﾞｼｯｸM-PRO" panose="020F0600000000000000" pitchFamily="50" charset="-128"/>
            </a:endParaRPr>
          </a:p>
        </p:txBody>
      </p:sp>
      <p:grpSp>
        <p:nvGrpSpPr>
          <p:cNvPr id="24" name="グループ化 23"/>
          <p:cNvGrpSpPr/>
          <p:nvPr/>
        </p:nvGrpSpPr>
        <p:grpSpPr>
          <a:xfrm>
            <a:off x="332289" y="3224016"/>
            <a:ext cx="8488183" cy="3424261"/>
            <a:chOff x="268380" y="3215064"/>
            <a:chExt cx="8488183" cy="3424261"/>
          </a:xfrm>
        </p:grpSpPr>
        <p:graphicFrame>
          <p:nvGraphicFramePr>
            <p:cNvPr id="25" name="グラフ 24"/>
            <p:cNvGraphicFramePr>
              <a:graphicFrameLocks/>
            </p:cNvGraphicFramePr>
            <p:nvPr/>
          </p:nvGraphicFramePr>
          <p:xfrm>
            <a:off x="268380" y="3403200"/>
            <a:ext cx="7979399" cy="3120790"/>
          </p:xfrm>
          <a:graphic>
            <a:graphicData uri="http://schemas.openxmlformats.org/drawingml/2006/chart">
              <c:chart xmlns:c="http://schemas.openxmlformats.org/drawingml/2006/chart" xmlns:r="http://schemas.openxmlformats.org/officeDocument/2006/relationships" r:id="rId3"/>
            </a:graphicData>
          </a:graphic>
        </p:graphicFrame>
        <p:sp>
          <p:nvSpPr>
            <p:cNvPr id="26" name="正方形/長方形 25"/>
            <p:cNvSpPr/>
            <p:nvPr/>
          </p:nvSpPr>
          <p:spPr>
            <a:xfrm>
              <a:off x="343936" y="3215064"/>
              <a:ext cx="5742384" cy="276999"/>
            </a:xfrm>
            <a:prstGeom prst="rect">
              <a:avLst/>
            </a:prstGeom>
          </p:spPr>
          <p:txBody>
            <a:bodyPr wrap="square">
              <a:spAutoFit/>
            </a:bodyPr>
            <a:lstStyle/>
            <a:p>
              <a:r>
                <a:rPr lang="ja-JP" altLang="en-US" sz="1200" dirty="0"/>
                <a:t>■　</a:t>
              </a:r>
              <a:r>
                <a:rPr lang="ja-JP" altLang="ja-JP" sz="1200" dirty="0"/>
                <a:t>公共施設等</a:t>
              </a:r>
              <a:r>
                <a:rPr lang="ja-JP" altLang="en-US" sz="1200" dirty="0"/>
                <a:t>（建物）の建替時期別延床面積（平成</a:t>
              </a:r>
              <a:r>
                <a:rPr lang="en-US" altLang="ja-JP" sz="1200" dirty="0"/>
                <a:t>27</a:t>
              </a:r>
              <a:r>
                <a:rPr lang="ja-JP" altLang="en-US" sz="1200" dirty="0"/>
                <a:t>年３月末現在）（</a:t>
              </a:r>
              <a:r>
                <a:rPr lang="en-US" altLang="ja-JP" sz="1200" dirty="0"/>
                <a:t>※</a:t>
              </a:r>
              <a:r>
                <a:rPr lang="ja-JP" altLang="en-US" sz="1200" dirty="0"/>
                <a:t>１）</a:t>
              </a:r>
            </a:p>
          </p:txBody>
        </p:sp>
        <p:sp>
          <p:nvSpPr>
            <p:cNvPr id="27" name="角丸四角形吹き出し 26"/>
            <p:cNvSpPr/>
            <p:nvPr/>
          </p:nvSpPr>
          <p:spPr>
            <a:xfrm>
              <a:off x="3635896" y="4443575"/>
              <a:ext cx="5120667" cy="432048"/>
            </a:xfrm>
            <a:prstGeom prst="wedgeRoundRectCallout">
              <a:avLst>
                <a:gd name="adj1" fmla="val -73652"/>
                <a:gd name="adj2" fmla="val -65116"/>
                <a:gd name="adj3" fmla="val 16667"/>
              </a:avLst>
            </a:prstGeom>
          </p:spPr>
          <p:style>
            <a:lnRef idx="2">
              <a:schemeClr val="accent6"/>
            </a:lnRef>
            <a:fillRef idx="1">
              <a:schemeClr val="lt1"/>
            </a:fillRef>
            <a:effectRef idx="0">
              <a:schemeClr val="accent6"/>
            </a:effectRef>
            <a:fontRef idx="minor">
              <a:schemeClr val="dk1"/>
            </a:fontRef>
          </p:style>
          <p:txBody>
            <a:bodyPr anchor="ctr" anchorCtr="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1200" dirty="0">
                  <a:solidFill>
                    <a:schemeClr val="tx1"/>
                  </a:solidFill>
                  <a:latin typeface="+mn-ea"/>
                </a:rPr>
                <a:t>今後</a:t>
              </a:r>
              <a:r>
                <a:rPr lang="en-US" altLang="ja-JP" sz="1200" dirty="0">
                  <a:solidFill>
                    <a:schemeClr val="tx1"/>
                  </a:solidFill>
                  <a:latin typeface="+mn-ea"/>
                </a:rPr>
                <a:t>10</a:t>
              </a:r>
              <a:r>
                <a:rPr lang="ja-JP" altLang="en-US" sz="1200" dirty="0">
                  <a:solidFill>
                    <a:schemeClr val="tx1"/>
                  </a:solidFill>
                  <a:latin typeface="+mn-ea"/>
                </a:rPr>
                <a:t>年間で建築後</a:t>
              </a:r>
              <a:r>
                <a:rPr lang="en-US" altLang="ja-JP" sz="1200" dirty="0">
                  <a:solidFill>
                    <a:schemeClr val="tx1"/>
                  </a:solidFill>
                  <a:latin typeface="+mn-ea"/>
                </a:rPr>
                <a:t>50</a:t>
              </a:r>
              <a:r>
                <a:rPr lang="ja-JP" altLang="en-US" sz="1200" dirty="0">
                  <a:solidFill>
                    <a:schemeClr val="tx1"/>
                  </a:solidFill>
                  <a:latin typeface="+mn-ea"/>
                </a:rPr>
                <a:t>年を経過する建物は全体の約</a:t>
              </a:r>
              <a:r>
                <a:rPr lang="en-US" altLang="ja-JP" sz="1200" dirty="0">
                  <a:solidFill>
                    <a:schemeClr val="tx1"/>
                  </a:solidFill>
                  <a:latin typeface="+mn-ea"/>
                </a:rPr>
                <a:t>4</a:t>
              </a:r>
              <a:r>
                <a:rPr lang="ja-JP" altLang="en-US" sz="1200" dirty="0">
                  <a:solidFill>
                    <a:schemeClr val="tx1"/>
                  </a:solidFill>
                  <a:latin typeface="+mn-ea"/>
                </a:rPr>
                <a:t>割を占める（</a:t>
              </a:r>
              <a:r>
                <a:rPr lang="en-US" altLang="ja-JP" sz="1200" dirty="0">
                  <a:solidFill>
                    <a:schemeClr val="tx1"/>
                  </a:solidFill>
                  <a:latin typeface="+mn-ea"/>
                </a:rPr>
                <a:t>※</a:t>
              </a:r>
              <a:r>
                <a:rPr lang="ja-JP" altLang="en-US" sz="1200" dirty="0">
                  <a:solidFill>
                    <a:schemeClr val="tx1"/>
                  </a:solidFill>
                  <a:latin typeface="+mn-ea"/>
                </a:rPr>
                <a:t>２）</a:t>
              </a:r>
              <a:endParaRPr lang="en-US" altLang="ja-JP" sz="1200" dirty="0">
                <a:solidFill>
                  <a:schemeClr val="tx1"/>
                </a:solidFill>
                <a:latin typeface="+mn-ea"/>
              </a:endParaRPr>
            </a:p>
          </p:txBody>
        </p:sp>
        <p:sp>
          <p:nvSpPr>
            <p:cNvPr id="28" name="正方形/長方形 27"/>
            <p:cNvSpPr/>
            <p:nvPr/>
          </p:nvSpPr>
          <p:spPr>
            <a:xfrm>
              <a:off x="845389" y="6440866"/>
              <a:ext cx="4759273" cy="1984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US" altLang="ja-JP" sz="1050" dirty="0">
                  <a:solidFill>
                    <a:schemeClr val="tx1"/>
                  </a:solidFill>
                  <a:latin typeface="+mn-ea"/>
                </a:rPr>
                <a:t>※</a:t>
              </a:r>
              <a:r>
                <a:rPr lang="ja-JP" altLang="en-US" sz="1050" dirty="0">
                  <a:solidFill>
                    <a:schemeClr val="tx1"/>
                  </a:solidFill>
                  <a:latin typeface="+mn-ea"/>
                </a:rPr>
                <a:t>２　全ての建物について、耐用年数（</a:t>
              </a:r>
              <a:r>
                <a:rPr lang="en-US" altLang="ja-JP" sz="1050" dirty="0">
                  <a:solidFill>
                    <a:schemeClr val="tx1"/>
                  </a:solidFill>
                  <a:latin typeface="+mn-ea"/>
                </a:rPr>
                <a:t>50</a:t>
              </a:r>
              <a:r>
                <a:rPr lang="ja-JP" altLang="en-US" sz="1050" dirty="0">
                  <a:solidFill>
                    <a:schemeClr val="tx1"/>
                  </a:solidFill>
                  <a:latin typeface="+mn-ea"/>
                </a:rPr>
                <a:t>年と仮定）経過後に建替えする場合</a:t>
              </a:r>
            </a:p>
          </p:txBody>
        </p:sp>
        <p:sp>
          <p:nvSpPr>
            <p:cNvPr id="33" name="正方形/長方形 32"/>
            <p:cNvSpPr/>
            <p:nvPr/>
          </p:nvSpPr>
          <p:spPr>
            <a:xfrm>
              <a:off x="835491" y="6260516"/>
              <a:ext cx="5906865" cy="2198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US" altLang="ja-JP" sz="1050" dirty="0">
                  <a:solidFill>
                    <a:schemeClr val="tx1"/>
                  </a:solidFill>
                  <a:latin typeface="+mn-ea"/>
                </a:rPr>
                <a:t>※</a:t>
              </a:r>
              <a:r>
                <a:rPr lang="ja-JP" altLang="en-US" sz="1050" dirty="0">
                  <a:solidFill>
                    <a:schemeClr val="tx1"/>
                  </a:solidFill>
                  <a:latin typeface="+mn-ea"/>
                </a:rPr>
                <a:t>１　大阪市内の</a:t>
              </a:r>
              <a:r>
                <a:rPr lang="ja-JP" altLang="ja-JP" sz="1050" dirty="0">
                  <a:solidFill>
                    <a:schemeClr val="tx1"/>
                  </a:solidFill>
                </a:rPr>
                <a:t>府営住宅については、平成</a:t>
              </a:r>
              <a:r>
                <a:rPr lang="en-US" altLang="ja-JP" sz="1050" dirty="0">
                  <a:solidFill>
                    <a:schemeClr val="tx1"/>
                  </a:solidFill>
                </a:rPr>
                <a:t>27</a:t>
              </a:r>
              <a:r>
                <a:rPr lang="ja-JP" altLang="ja-JP" sz="1050" dirty="0">
                  <a:solidFill>
                    <a:schemeClr val="tx1"/>
                  </a:solidFill>
                </a:rPr>
                <a:t>年</a:t>
              </a:r>
              <a:r>
                <a:rPr lang="ja-JP" altLang="en-US" sz="1050" dirty="0">
                  <a:solidFill>
                    <a:schemeClr val="tx1"/>
                  </a:solidFill>
                </a:rPr>
                <a:t>８</a:t>
              </a:r>
              <a:r>
                <a:rPr lang="ja-JP" altLang="ja-JP" sz="1050" dirty="0">
                  <a:solidFill>
                    <a:schemeClr val="tx1"/>
                  </a:solidFill>
                </a:rPr>
                <a:t>月</a:t>
              </a:r>
              <a:r>
                <a:rPr lang="ja-JP" altLang="en-US" sz="1050" dirty="0">
                  <a:solidFill>
                    <a:schemeClr val="tx1"/>
                  </a:solidFill>
                </a:rPr>
                <a:t>１</a:t>
              </a:r>
              <a:r>
                <a:rPr lang="ja-JP" altLang="ja-JP" sz="1050" dirty="0">
                  <a:solidFill>
                    <a:schemeClr val="tx1"/>
                  </a:solidFill>
                </a:rPr>
                <a:t>日に移管済のものについて除いている</a:t>
              </a:r>
              <a:endParaRPr lang="ja-JP" altLang="en-US" sz="1050" dirty="0">
                <a:solidFill>
                  <a:schemeClr val="tx1"/>
                </a:solidFill>
                <a:latin typeface="+mn-ea"/>
              </a:endParaRPr>
            </a:p>
          </p:txBody>
        </p:sp>
      </p:grpSp>
      <p:sp>
        <p:nvSpPr>
          <p:cNvPr id="34" name="正方形/長方形 33"/>
          <p:cNvSpPr/>
          <p:nvPr/>
        </p:nvSpPr>
        <p:spPr>
          <a:xfrm>
            <a:off x="952553" y="3826546"/>
            <a:ext cx="1836000" cy="2214000"/>
          </a:xfrm>
          <a:prstGeom prst="rect">
            <a:avLst/>
          </a:prstGeom>
          <a:noFill/>
          <a:ln w="38100">
            <a:prstDash val="sysDash"/>
          </a:ln>
        </p:spPr>
        <p:style>
          <a:lnRef idx="2">
            <a:schemeClr val="accent6"/>
          </a:lnRef>
          <a:fillRef idx="1">
            <a:schemeClr val="lt1"/>
          </a:fillRef>
          <a:effectRef idx="0">
            <a:schemeClr val="accent6"/>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endParaRPr kumimoji="1" lang="ja-JP" altLang="en-US" sz="1100"/>
          </a:p>
        </p:txBody>
      </p:sp>
      <p:sp>
        <p:nvSpPr>
          <p:cNvPr id="41" name="テキスト ボックス 40"/>
          <p:cNvSpPr txBox="1"/>
          <p:nvPr/>
        </p:nvSpPr>
        <p:spPr>
          <a:xfrm>
            <a:off x="899596" y="6669368"/>
            <a:ext cx="4536500" cy="200055"/>
          </a:xfrm>
          <a:prstGeom prst="rect">
            <a:avLst/>
          </a:prstGeom>
          <a:noFill/>
        </p:spPr>
        <p:txBody>
          <a:bodyPr wrap="square" rtlCol="0">
            <a:spAutoFit/>
          </a:bodyPr>
          <a:lstStyle/>
          <a:p>
            <a:pPr marL="185738" indent="-185738"/>
            <a:r>
              <a:rPr kumimoji="1" lang="ja-JP" altLang="en-US" sz="700" dirty="0">
                <a:latin typeface="+mn-ea"/>
              </a:rPr>
              <a:t>出典：大阪府</a:t>
            </a:r>
            <a:r>
              <a:rPr lang="ja-JP" altLang="en-US" sz="700" dirty="0">
                <a:latin typeface="+mn-ea"/>
              </a:rPr>
              <a:t>「大阪府ファシリティマネジメント基本方針</a:t>
            </a:r>
            <a:r>
              <a:rPr kumimoji="1" lang="ja-JP" altLang="en-US" sz="700" dirty="0">
                <a:latin typeface="+mn-ea"/>
              </a:rPr>
              <a:t>」（</a:t>
            </a:r>
            <a:r>
              <a:rPr lang="ja-JP" altLang="en-US" sz="700" dirty="0">
                <a:latin typeface="+mn-ea"/>
              </a:rPr>
              <a:t>平成</a:t>
            </a:r>
            <a:r>
              <a:rPr kumimoji="1" lang="en-US" altLang="ja-JP" sz="700" dirty="0">
                <a:latin typeface="+mn-ea"/>
              </a:rPr>
              <a:t>27</a:t>
            </a:r>
            <a:r>
              <a:rPr kumimoji="1" lang="ja-JP" altLang="en-US" sz="700" dirty="0">
                <a:latin typeface="+mn-ea"/>
              </a:rPr>
              <a:t>年</a:t>
            </a:r>
            <a:r>
              <a:rPr kumimoji="1" lang="en-US" altLang="ja-JP" sz="700" dirty="0">
                <a:latin typeface="+mn-ea"/>
              </a:rPr>
              <a:t>11</a:t>
            </a:r>
            <a:r>
              <a:rPr kumimoji="1" lang="ja-JP" altLang="en-US" sz="700" dirty="0">
                <a:latin typeface="+mn-ea"/>
              </a:rPr>
              <a:t>月策定、平成</a:t>
            </a:r>
            <a:r>
              <a:rPr kumimoji="1" lang="en-US" altLang="ja-JP" sz="700" dirty="0">
                <a:latin typeface="+mn-ea"/>
              </a:rPr>
              <a:t>31</a:t>
            </a:r>
            <a:r>
              <a:rPr kumimoji="1" lang="ja-JP" altLang="en-US" sz="700" dirty="0">
                <a:latin typeface="+mn-ea"/>
              </a:rPr>
              <a:t>年</a:t>
            </a:r>
            <a:r>
              <a:rPr kumimoji="1" lang="en-US" altLang="ja-JP" sz="700" dirty="0">
                <a:latin typeface="+mn-ea"/>
              </a:rPr>
              <a:t>2</a:t>
            </a:r>
            <a:r>
              <a:rPr kumimoji="1" lang="ja-JP" altLang="en-US" sz="700" dirty="0">
                <a:latin typeface="+mn-ea"/>
              </a:rPr>
              <a:t>月改訂）</a:t>
            </a:r>
          </a:p>
        </p:txBody>
      </p:sp>
    </p:spTree>
    <p:extLst>
      <p:ext uri="{BB962C8B-B14F-4D97-AF65-F5344CB8AC3E}">
        <p14:creationId xmlns:p14="http://schemas.microsoft.com/office/powerpoint/2010/main" val="261704875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図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01" y="4698876"/>
            <a:ext cx="3724724" cy="2346462"/>
          </a:xfrm>
          <a:prstGeom prst="rect">
            <a:avLst/>
          </a:prstGeom>
        </p:spPr>
      </p:pic>
      <p:pic>
        <p:nvPicPr>
          <p:cNvPr id="3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4419" y="4439982"/>
            <a:ext cx="3919871" cy="2610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正方形/長方形 13"/>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cxnSp>
        <p:nvCxnSpPr>
          <p:cNvPr id="19" name="直線コネクタ 18"/>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1" name="正方形/長方形 20"/>
          <p:cNvSpPr/>
          <p:nvPr/>
        </p:nvSpPr>
        <p:spPr>
          <a:xfrm>
            <a:off x="251522" y="597614"/>
            <a:ext cx="8640960" cy="4185761"/>
          </a:xfrm>
          <a:prstGeom prst="rect">
            <a:avLst/>
          </a:prstGeom>
        </p:spPr>
        <p:txBody>
          <a:bodyPr wrap="square">
            <a:spAutoFit/>
          </a:bodyPr>
          <a:lstStyle/>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（３）環境にやさしい都市の実現</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6</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月に開催された</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G20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大阪サミットにおいて、海洋プラスチックごみによる新たな汚染を</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2050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年までにゼロに</a:t>
            </a:r>
            <a:r>
              <a:rPr lang="ja-JP" altLang="en-US" sz="1400" dirty="0" err="1">
                <a:latin typeface="Meiryo UI" panose="020B0604030504040204" pitchFamily="50" charset="-128"/>
                <a:ea typeface="Meiryo UI" panose="020B0604030504040204" pitchFamily="50" charset="-128"/>
                <a:cs typeface="Meiryo UI" panose="020B0604030504040204" pitchFamily="50" charset="-128"/>
              </a:rPr>
              <a:t>す</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err="1">
                <a:latin typeface="Meiryo UI" panose="020B0604030504040204" pitchFamily="50" charset="-128"/>
                <a:ea typeface="Meiryo UI" panose="020B0604030504040204" pitchFamily="50" charset="-128"/>
                <a:cs typeface="Meiryo UI" panose="020B0604030504040204" pitchFamily="50" charset="-128"/>
              </a:rPr>
              <a:t>る</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ことを目指す「大阪ブルー・オーシャン・ビジョン」が共有されるなど、世界的にも環境に対する関心が高まっており、環境に</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やさしい都市の実現が求められています。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i="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i="1" dirty="0">
                <a:latin typeface="Meiryo UI" panose="020B0604030504040204" pitchFamily="50" charset="-128"/>
                <a:ea typeface="Meiryo UI" panose="020B0604030504040204" pitchFamily="50" charset="-128"/>
                <a:cs typeface="Meiryo UI" panose="020B0604030504040204" pitchFamily="50" charset="-128"/>
              </a:rPr>
              <a:t>○　大阪府では、</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400" i="1" dirty="0">
                <a:latin typeface="Meiryo UI" panose="020B0604030504040204" pitchFamily="50" charset="-128"/>
                <a:ea typeface="Meiryo UI" panose="020B0604030504040204" pitchFamily="50" charset="-128"/>
                <a:cs typeface="Meiryo UI" panose="020B0604030504040204" pitchFamily="50" charset="-128"/>
              </a:rPr>
              <a:t>年１月に、</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G20</a:t>
            </a:r>
            <a:r>
              <a:rPr lang="ja-JP" altLang="en-US" sz="1400" i="1" dirty="0">
                <a:latin typeface="Meiryo UI" panose="020B0604030504040204" pitchFamily="50" charset="-128"/>
                <a:ea typeface="Meiryo UI" panose="020B0604030504040204" pitchFamily="50" charset="-128"/>
                <a:cs typeface="Meiryo UI" panose="020B0604030504040204" pitchFamily="50" charset="-128"/>
              </a:rPr>
              <a:t>大阪サミット及び</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2025</a:t>
            </a:r>
            <a:r>
              <a:rPr lang="ja-JP" altLang="en-US" sz="1400" i="1" dirty="0">
                <a:latin typeface="Meiryo UI" panose="020B0604030504040204" pitchFamily="50" charset="-128"/>
                <a:ea typeface="Meiryo UI" panose="020B0604030504040204" pitchFamily="50" charset="-128"/>
                <a:cs typeface="Meiryo UI" panose="020B0604030504040204" pitchFamily="50" charset="-128"/>
              </a:rPr>
              <a:t>大阪・関西万博の開催地として</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SDGs</a:t>
            </a:r>
            <a:r>
              <a:rPr lang="ja-JP" altLang="en-US" sz="1400" i="1" dirty="0">
                <a:latin typeface="Meiryo UI" panose="020B0604030504040204" pitchFamily="50" charset="-128"/>
                <a:ea typeface="Meiryo UI" panose="020B0604030504040204" pitchFamily="50" charset="-128"/>
                <a:cs typeface="Meiryo UI" panose="020B0604030504040204" pitchFamily="50" charset="-128"/>
              </a:rPr>
              <a:t>先進都市を目指し、プラスチックごみによる河川や海洋の汚染の防止やプラスチックの資源循環の推進などを盛り込んだ「おおさかプラスチックごみゼロ宣言」を大阪市と共同で行い</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、市町村や企業と連携し、府民や来阪者に対して啓発に努めていきます。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ja-JP" altLang="en-US" sz="1400" i="1" dirty="0">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r>
              <a:rPr lang="ja-JP" altLang="en-US" sz="1400" i="1"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2025</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a:t>
            </a:r>
            <a:r>
              <a:rPr lang="ja-JP" altLang="en-US" sz="1400" i="1" dirty="0">
                <a:latin typeface="Meiryo UI" panose="020B0604030504040204" pitchFamily="50" charset="-128"/>
                <a:ea typeface="Meiryo UI" panose="020B0604030504040204" pitchFamily="50" charset="-128"/>
                <a:cs typeface="Meiryo UI" panose="020B0604030504040204" pitchFamily="50" charset="-128"/>
              </a:rPr>
              <a:t>大阪・関西万博を見据え、</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内外からひとや企業が集う環境・エネルギー先進都市を実現し、人々の生活の質</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err="1">
                <a:latin typeface="Meiryo UI" panose="020B0604030504040204" pitchFamily="50" charset="-128"/>
                <a:ea typeface="Meiryo UI" panose="020B0604030504040204" pitchFamily="50" charset="-128"/>
                <a:cs typeface="Meiryo UI" panose="020B0604030504040204" pitchFamily="50" charset="-128"/>
              </a:rPr>
              <a:t>QoL</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）を高めるため、再生可能エネルギーの普及拡大、省エネの促進や温室効果ガスの排出削減など、</a:t>
            </a:r>
            <a:r>
              <a:rPr lang="ja-JP" altLang="ja-JP" sz="1400" dirty="0"/>
              <a:t>ヒートアイランド対策や温暖化対策に関する</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取組みを進めます。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endParaRPr lang="en-US" altLang="ja-JP"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r>
              <a:rPr lang="ja-JP" altLang="en-US"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〇　より良い持続可能な社会をつくり、コロナ禍からの復興をめざすという「グリーンリカバリー」の考え方を踏まえて、脱炭素社会の実現に向け、府域の</a:t>
            </a:r>
            <a:r>
              <a:rPr lang="en-US" altLang="ja-JP"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CO2</a:t>
            </a:r>
            <a:r>
              <a:rPr lang="ja-JP" altLang="en-US"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排出量実質ゼロ、プラスチックごみゼロの実現に資する環境先進技術の実用化を進め、その技術を普及促進します。また、脱炭素化の鍵となり、関連産業分野の裾野が広い水素エネルギーについて、万博の開催も契機にその普及拡大を図ります。</a:t>
            </a:r>
          </a:p>
          <a:p>
            <a:pPr marL="180000" lvl="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また、食品ロス対策についても、府民への啓発など、企業と連携して取り組んでいきます。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52</a:t>
            </a:fld>
            <a:endParaRPr lang="ja-JP" altLang="en-US" dirty="0">
              <a:solidFill>
                <a:prstClr val="black"/>
              </a:solidFill>
            </a:endParaRPr>
          </a:p>
        </p:txBody>
      </p:sp>
      <p:sp>
        <p:nvSpPr>
          <p:cNvPr id="15" name="テキスト ボックス 14"/>
          <p:cNvSpPr txBox="1"/>
          <p:nvPr/>
        </p:nvSpPr>
        <p:spPr>
          <a:xfrm>
            <a:off x="665176" y="6707172"/>
            <a:ext cx="4176464" cy="200055"/>
          </a:xfrm>
          <a:prstGeom prst="rect">
            <a:avLst/>
          </a:prstGeom>
          <a:noFill/>
        </p:spPr>
        <p:txBody>
          <a:bodyPr wrap="square" rtlCol="0">
            <a:spAutoFit/>
          </a:bodyPr>
          <a:lstStyle/>
          <a:p>
            <a:pPr marL="185738" indent="-185738"/>
            <a:r>
              <a:rPr kumimoji="1" lang="ja-JP" altLang="en-US" sz="700" dirty="0">
                <a:latin typeface="+mn-ea"/>
              </a:rPr>
              <a:t>出典：</a:t>
            </a:r>
            <a:r>
              <a:rPr lang="ja-JP" altLang="en-US" sz="700" dirty="0">
                <a:latin typeface="+mn-ea"/>
              </a:rPr>
              <a:t>気象庁・大阪管区気象台ホームページより大阪府環境農林水産部作成</a:t>
            </a:r>
            <a:endParaRPr kumimoji="1" lang="ja-JP" altLang="en-US" sz="700" dirty="0">
              <a:latin typeface="+mn-ea"/>
            </a:endParaRPr>
          </a:p>
        </p:txBody>
      </p:sp>
      <p:sp>
        <p:nvSpPr>
          <p:cNvPr id="17" name="正方形/長方形 16"/>
          <p:cNvSpPr/>
          <p:nvPr/>
        </p:nvSpPr>
        <p:spPr>
          <a:xfrm>
            <a:off x="414109" y="4684516"/>
            <a:ext cx="4040513" cy="276999"/>
          </a:xfrm>
          <a:prstGeom prst="rect">
            <a:avLst/>
          </a:prstGeom>
        </p:spPr>
        <p:txBody>
          <a:bodyPr wrap="square">
            <a:spAutoFit/>
          </a:bodyPr>
          <a:lstStyle/>
          <a:p>
            <a:r>
              <a:rPr lang="ja-JP" altLang="en-US" sz="1200" dirty="0"/>
              <a:t>■　年間平均気温の推移</a:t>
            </a:r>
          </a:p>
        </p:txBody>
      </p:sp>
      <p:sp>
        <p:nvSpPr>
          <p:cNvPr id="20" name="正方形/長方形 19"/>
          <p:cNvSpPr/>
          <p:nvPr/>
        </p:nvSpPr>
        <p:spPr>
          <a:xfrm>
            <a:off x="4535814" y="4665401"/>
            <a:ext cx="4456431" cy="276999"/>
          </a:xfrm>
          <a:prstGeom prst="rect">
            <a:avLst/>
          </a:prstGeom>
        </p:spPr>
        <p:txBody>
          <a:bodyPr wrap="square">
            <a:spAutoFit/>
          </a:bodyPr>
          <a:lstStyle/>
          <a:p>
            <a:r>
              <a:rPr lang="ja-JP" altLang="en-US" sz="1200" dirty="0"/>
              <a:t>■　全国</a:t>
            </a:r>
            <a:r>
              <a:rPr lang="en-US" altLang="ja-JP" sz="1200" dirty="0"/>
              <a:t>3</a:t>
            </a:r>
            <a:r>
              <a:rPr lang="ja-JP" altLang="en-US" sz="1200" dirty="0"/>
              <a:t>都市における熱帯夜日数の比較</a:t>
            </a:r>
          </a:p>
        </p:txBody>
      </p:sp>
      <p:sp>
        <p:nvSpPr>
          <p:cNvPr id="29" name="テキスト ボックス 28"/>
          <p:cNvSpPr txBox="1"/>
          <p:nvPr/>
        </p:nvSpPr>
        <p:spPr>
          <a:xfrm>
            <a:off x="4715687" y="6657945"/>
            <a:ext cx="3123636" cy="200055"/>
          </a:xfrm>
          <a:prstGeom prst="rect">
            <a:avLst/>
          </a:prstGeom>
          <a:noFill/>
        </p:spPr>
        <p:txBody>
          <a:bodyPr wrap="square" rtlCol="0">
            <a:spAutoFit/>
          </a:bodyPr>
          <a:lstStyle/>
          <a:p>
            <a:pPr marL="185738" indent="-185738"/>
            <a:r>
              <a:rPr kumimoji="1" lang="ja-JP" altLang="en-US" sz="700" dirty="0">
                <a:latin typeface="+mn-ea"/>
              </a:rPr>
              <a:t>出典：</a:t>
            </a:r>
            <a:r>
              <a:rPr lang="ja-JP" altLang="en-US" sz="700" dirty="0">
                <a:latin typeface="+mn-ea"/>
              </a:rPr>
              <a:t>気象庁データより大阪府環境農林水産部作成</a:t>
            </a:r>
            <a:endParaRPr kumimoji="1" lang="ja-JP" altLang="en-US" sz="700" dirty="0">
              <a:latin typeface="+mn-ea"/>
            </a:endParaRPr>
          </a:p>
        </p:txBody>
      </p:sp>
    </p:spTree>
    <p:extLst>
      <p:ext uri="{BB962C8B-B14F-4D97-AF65-F5344CB8AC3E}">
        <p14:creationId xmlns:p14="http://schemas.microsoft.com/office/powerpoint/2010/main" val="64113626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テキスト ボックス 26"/>
          <p:cNvSpPr txBox="1"/>
          <p:nvPr/>
        </p:nvSpPr>
        <p:spPr>
          <a:xfrm>
            <a:off x="3203848" y="1443627"/>
            <a:ext cx="5760640" cy="1815882"/>
          </a:xfrm>
          <a:prstGeom prst="rect">
            <a:avLst/>
          </a:prstGeom>
          <a:solidFill>
            <a:srgbClr val="4AD679"/>
          </a:solidFill>
          <a:ln>
            <a:solidFill>
              <a:schemeClr val="tx1"/>
            </a:solidFill>
          </a:ln>
        </p:spPr>
        <p:txBody>
          <a:bodyPr wrap="square" rtlCol="0">
            <a:spAutoFit/>
          </a:bodyPr>
          <a:lstStyle/>
          <a:p>
            <a:pPr algn="ctr"/>
            <a:r>
              <a:rPr kumimoji="1" lang="ja-JP" altLang="en-US" sz="1400" b="1" dirty="0"/>
              <a:t>外部環境</a:t>
            </a:r>
            <a:endParaRPr kumimoji="1" lang="en-US" altLang="ja-JP" sz="1400" b="1" dirty="0"/>
          </a:p>
          <a:p>
            <a:pPr algn="ctr"/>
            <a:endParaRPr kumimoji="1" lang="en-US" altLang="ja-JP" sz="1400" b="1" dirty="0"/>
          </a:p>
          <a:p>
            <a:pPr algn="ctr"/>
            <a:endParaRPr lang="en-US" altLang="ja-JP" sz="1400" b="1" dirty="0"/>
          </a:p>
          <a:p>
            <a:pPr algn="ctr"/>
            <a:endParaRPr kumimoji="1" lang="en-US" altLang="ja-JP" sz="1400" b="1" dirty="0"/>
          </a:p>
          <a:p>
            <a:pPr algn="ctr"/>
            <a:endParaRPr lang="en-US" altLang="ja-JP" sz="1400" b="1" dirty="0"/>
          </a:p>
          <a:p>
            <a:pPr algn="ctr"/>
            <a:endParaRPr kumimoji="1" lang="en-US" altLang="ja-JP" sz="1400" b="1" dirty="0"/>
          </a:p>
          <a:p>
            <a:pPr algn="ctr"/>
            <a:endParaRPr kumimoji="1" lang="en-US" altLang="ja-JP" sz="1400" b="1" dirty="0"/>
          </a:p>
          <a:p>
            <a:pPr algn="ctr"/>
            <a:endParaRPr kumimoji="1" lang="ja-JP" altLang="en-US" sz="1400" b="1" dirty="0"/>
          </a:p>
        </p:txBody>
      </p:sp>
      <p:sp>
        <p:nvSpPr>
          <p:cNvPr id="42" name="角丸四角形 41"/>
          <p:cNvSpPr/>
          <p:nvPr/>
        </p:nvSpPr>
        <p:spPr>
          <a:xfrm>
            <a:off x="5901163" y="1732601"/>
            <a:ext cx="3063325" cy="1469943"/>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400" b="1" dirty="0">
                <a:solidFill>
                  <a:schemeClr val="tx1"/>
                </a:solidFill>
              </a:rPr>
              <a:t>弱　</a:t>
            </a:r>
            <a:r>
              <a:rPr lang="ja-JP" altLang="en-US" sz="1400" b="1" dirty="0" err="1">
                <a:solidFill>
                  <a:schemeClr val="tx1"/>
                </a:solidFill>
              </a:rPr>
              <a:t>み</a:t>
            </a:r>
            <a:endParaRPr lang="en-US" altLang="ja-JP" sz="1400" b="1" dirty="0">
              <a:solidFill>
                <a:schemeClr val="tx1"/>
              </a:solidFill>
            </a:endParaRPr>
          </a:p>
          <a:p>
            <a:pPr algn="ctr"/>
            <a:endParaRPr kumimoji="1" lang="en-US" altLang="ja-JP" sz="1400" dirty="0">
              <a:solidFill>
                <a:schemeClr val="tx1"/>
              </a:solidFill>
            </a:endParaRPr>
          </a:p>
          <a:p>
            <a:pPr algn="ctr"/>
            <a:endParaRPr lang="en-US" altLang="ja-JP" sz="1400" dirty="0">
              <a:solidFill>
                <a:schemeClr val="tx1"/>
              </a:solidFill>
            </a:endParaRPr>
          </a:p>
          <a:p>
            <a:pPr algn="ctr"/>
            <a:endParaRPr kumimoji="1" lang="en-US" altLang="ja-JP" sz="1400" dirty="0">
              <a:solidFill>
                <a:schemeClr val="tx1"/>
              </a:solidFill>
            </a:endParaRPr>
          </a:p>
          <a:p>
            <a:pPr algn="ctr"/>
            <a:endParaRPr kumimoji="1" lang="ja-JP" altLang="en-US" sz="2000" dirty="0">
              <a:solidFill>
                <a:schemeClr val="tx1"/>
              </a:solidFill>
            </a:endParaRPr>
          </a:p>
        </p:txBody>
      </p:sp>
      <p:sp>
        <p:nvSpPr>
          <p:cNvPr id="9" name="角丸四角形 8"/>
          <p:cNvSpPr/>
          <p:nvPr/>
        </p:nvSpPr>
        <p:spPr>
          <a:xfrm>
            <a:off x="3238498" y="1732602"/>
            <a:ext cx="2662665" cy="145308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400" b="1" dirty="0">
                <a:solidFill>
                  <a:schemeClr val="tx1"/>
                </a:solidFill>
              </a:rPr>
              <a:t>強　</a:t>
            </a:r>
            <a:r>
              <a:rPr lang="ja-JP" altLang="en-US" sz="1400" b="1" dirty="0" err="1">
                <a:solidFill>
                  <a:schemeClr val="tx1"/>
                </a:solidFill>
              </a:rPr>
              <a:t>み</a:t>
            </a:r>
            <a:endParaRPr lang="en-US" altLang="ja-JP" sz="1400" b="1" dirty="0">
              <a:solidFill>
                <a:schemeClr val="tx1"/>
              </a:solidFill>
            </a:endParaRPr>
          </a:p>
          <a:p>
            <a:pPr algn="ctr"/>
            <a:endParaRPr kumimoji="1" lang="en-US" altLang="ja-JP" sz="1400" b="1" dirty="0">
              <a:solidFill>
                <a:schemeClr val="tx1"/>
              </a:solidFill>
            </a:endParaRPr>
          </a:p>
          <a:p>
            <a:pPr algn="ctr"/>
            <a:endParaRPr lang="en-US" altLang="ja-JP" sz="1400" dirty="0">
              <a:solidFill>
                <a:schemeClr val="tx1"/>
              </a:solidFill>
            </a:endParaRPr>
          </a:p>
          <a:p>
            <a:pPr algn="ctr"/>
            <a:endParaRPr kumimoji="1" lang="en-US" altLang="ja-JP" sz="1400" dirty="0">
              <a:solidFill>
                <a:schemeClr val="tx1"/>
              </a:solidFill>
            </a:endParaRPr>
          </a:p>
          <a:p>
            <a:pPr algn="ctr"/>
            <a:endParaRPr lang="en-US" altLang="ja-JP" sz="1400" dirty="0">
              <a:solidFill>
                <a:schemeClr val="tx1"/>
              </a:solidFill>
            </a:endParaRPr>
          </a:p>
          <a:p>
            <a:pPr algn="ctr"/>
            <a:endParaRPr kumimoji="1" lang="ja-JP" altLang="en-US" sz="2000" dirty="0">
              <a:solidFill>
                <a:schemeClr val="tx1"/>
              </a:solidFill>
            </a:endParaRPr>
          </a:p>
        </p:txBody>
      </p:sp>
      <p:sp>
        <p:nvSpPr>
          <p:cNvPr id="7" name="テキスト ボックス 6"/>
          <p:cNvSpPr txBox="1"/>
          <p:nvPr/>
        </p:nvSpPr>
        <p:spPr>
          <a:xfrm>
            <a:off x="37202" y="3027128"/>
            <a:ext cx="3200876" cy="2074118"/>
          </a:xfrm>
          <a:prstGeom prst="rect">
            <a:avLst/>
          </a:prstGeom>
          <a:solidFill>
            <a:srgbClr val="4AD679"/>
          </a:solidFill>
          <a:ln>
            <a:solidFill>
              <a:schemeClr val="tx1"/>
            </a:solidFill>
          </a:ln>
        </p:spPr>
        <p:txBody>
          <a:bodyPr vert="eaVert" wrap="square" rtlCol="0">
            <a:spAutoFit/>
          </a:bodyPr>
          <a:lstStyle/>
          <a:p>
            <a:pPr algn="ctr"/>
            <a:endParaRPr kumimoji="1" lang="en-US" altLang="ja-JP" sz="1400" b="1" dirty="0"/>
          </a:p>
          <a:p>
            <a:pPr algn="ctr"/>
            <a:endParaRPr lang="en-US" altLang="ja-JP" sz="1400" b="1" dirty="0"/>
          </a:p>
          <a:p>
            <a:pPr algn="ctr"/>
            <a:endParaRPr kumimoji="1" lang="en-US" altLang="ja-JP" sz="1400" b="1" dirty="0"/>
          </a:p>
          <a:p>
            <a:pPr algn="ctr"/>
            <a:endParaRPr lang="en-US" altLang="ja-JP" sz="1400" b="1" dirty="0"/>
          </a:p>
          <a:p>
            <a:pPr algn="ctr"/>
            <a:endParaRPr kumimoji="1" lang="en-US" altLang="ja-JP" sz="1400" b="1" dirty="0"/>
          </a:p>
          <a:p>
            <a:pPr algn="ctr"/>
            <a:endParaRPr lang="en-US" altLang="ja-JP" sz="1400" b="1" dirty="0"/>
          </a:p>
          <a:p>
            <a:pPr algn="ctr"/>
            <a:endParaRPr lang="en-US" altLang="ja-JP" sz="1400" b="1" dirty="0"/>
          </a:p>
          <a:p>
            <a:pPr algn="ctr"/>
            <a:endParaRPr lang="en-US" altLang="ja-JP" sz="1400" b="1" dirty="0"/>
          </a:p>
          <a:p>
            <a:pPr algn="ctr"/>
            <a:endParaRPr lang="en-US" altLang="ja-JP" sz="1400" b="1" dirty="0"/>
          </a:p>
          <a:p>
            <a:pPr algn="ctr"/>
            <a:endParaRPr lang="en-US" altLang="ja-JP" sz="1400" b="1" dirty="0"/>
          </a:p>
          <a:p>
            <a:pPr algn="ctr"/>
            <a:endParaRPr lang="en-US" altLang="ja-JP" sz="1400" b="1" dirty="0"/>
          </a:p>
          <a:p>
            <a:pPr algn="ctr"/>
            <a:endParaRPr kumimoji="1" lang="en-US" altLang="ja-JP" sz="1400" b="1" dirty="0"/>
          </a:p>
          <a:p>
            <a:pPr algn="ctr"/>
            <a:endParaRPr kumimoji="1" lang="en-US" altLang="ja-JP" sz="1400" b="1" dirty="0"/>
          </a:p>
          <a:p>
            <a:pPr algn="ctr"/>
            <a:r>
              <a:rPr kumimoji="1" lang="ja-JP" altLang="en-US" sz="1400" b="1" dirty="0"/>
              <a:t>内部要因</a:t>
            </a:r>
          </a:p>
        </p:txBody>
      </p:sp>
      <p:sp>
        <p:nvSpPr>
          <p:cNvPr id="43" name="角丸四角形 42"/>
          <p:cNvSpPr/>
          <p:nvPr/>
        </p:nvSpPr>
        <p:spPr>
          <a:xfrm>
            <a:off x="373275" y="3041967"/>
            <a:ext cx="2847898" cy="1327181"/>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400" b="1" dirty="0">
                <a:solidFill>
                  <a:schemeClr val="tx1"/>
                </a:solidFill>
              </a:rPr>
              <a:t>　</a:t>
            </a:r>
            <a:endParaRPr kumimoji="1" lang="en-US" altLang="ja-JP" sz="1400" b="1" dirty="0">
              <a:solidFill>
                <a:schemeClr val="tx1"/>
              </a:solidFill>
            </a:endParaRPr>
          </a:p>
          <a:p>
            <a:r>
              <a:rPr kumimoji="1" lang="ja-JP" altLang="en-US" sz="1400" b="1" dirty="0">
                <a:solidFill>
                  <a:schemeClr val="tx1"/>
                </a:solidFill>
              </a:rPr>
              <a:t>強</a:t>
            </a:r>
            <a:endParaRPr kumimoji="1" lang="en-US" altLang="ja-JP" sz="1400" b="1" dirty="0">
              <a:solidFill>
                <a:schemeClr val="tx1"/>
              </a:solidFill>
            </a:endParaRPr>
          </a:p>
          <a:p>
            <a:endParaRPr kumimoji="1" lang="en-US" altLang="ja-JP" sz="1400" b="1" dirty="0">
              <a:solidFill>
                <a:schemeClr val="tx1"/>
              </a:solidFill>
            </a:endParaRPr>
          </a:p>
          <a:p>
            <a:r>
              <a:rPr kumimoji="1" lang="ja-JP" altLang="en-US" sz="1400" b="1" dirty="0">
                <a:solidFill>
                  <a:schemeClr val="tx1"/>
                </a:solidFill>
              </a:rPr>
              <a:t>み</a:t>
            </a:r>
            <a:endParaRPr kumimoji="1" lang="ja-JP" altLang="en-US" sz="2000" b="1" dirty="0">
              <a:solidFill>
                <a:schemeClr val="tx1"/>
              </a:solidFill>
            </a:endParaRPr>
          </a:p>
        </p:txBody>
      </p:sp>
      <p:cxnSp>
        <p:nvCxnSpPr>
          <p:cNvPr id="3" name="直線コネクタ 2"/>
          <p:cNvCxnSpPr/>
          <p:nvPr/>
        </p:nvCxnSpPr>
        <p:spPr>
          <a:xfrm flipV="1">
            <a:off x="179516" y="516170"/>
            <a:ext cx="864095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107504" y="610877"/>
            <a:ext cx="8856984" cy="830997"/>
          </a:xfrm>
          <a:prstGeom prst="rect">
            <a:avLst/>
          </a:prstGeom>
        </p:spPr>
        <p:txBody>
          <a:bodyPr wrap="square">
            <a:spAutoFit/>
          </a:bodyPr>
          <a:lstStyle/>
          <a:p>
            <a:pPr algn="just"/>
            <a:r>
              <a:rPr lang="ja-JP" altLang="en-US" sz="1600" b="1" dirty="0"/>
              <a:t>　基本目標⑤：</a:t>
            </a:r>
            <a:r>
              <a:rPr lang="ja-JP" altLang="ja-JP" sz="1600" b="1" dirty="0"/>
              <a:t>都市としての経済機能</a:t>
            </a:r>
            <a:r>
              <a:rPr lang="ja-JP" altLang="en-US" sz="1600" b="1" dirty="0"/>
              <a:t>を</a:t>
            </a:r>
            <a:r>
              <a:rPr lang="ja-JP" altLang="ja-JP" sz="1600" b="1" dirty="0"/>
              <a:t>強化</a:t>
            </a:r>
            <a:r>
              <a:rPr lang="ja-JP" altLang="en-US" sz="1600" b="1" dirty="0"/>
              <a:t>する</a:t>
            </a:r>
            <a:endParaRPr lang="ja-JP" altLang="ja-JP" sz="1600" dirty="0"/>
          </a:p>
          <a:p>
            <a:pPr marL="180000" indent="-4572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東京圏への経済機能の流出に歯止めをかけるとともに、関西経済圏の中心を担う大阪において、</a:t>
            </a:r>
            <a:r>
              <a:rPr lang="ja-JP" altLang="ja-JP" sz="1600" dirty="0"/>
              <a:t>東西二極の一極としての経済中枢機能、世界との交流窓口となる中継都市機能を強化</a:t>
            </a:r>
            <a:r>
              <a:rPr lang="ja-JP" altLang="en-US" sz="1600" dirty="0"/>
              <a:t>します。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2" name="テキスト ボックス 1"/>
          <p:cNvSpPr txBox="1"/>
          <p:nvPr/>
        </p:nvSpPr>
        <p:spPr>
          <a:xfrm>
            <a:off x="2099544" y="2729796"/>
            <a:ext cx="1271805" cy="316564"/>
          </a:xfrm>
          <a:prstGeom prst="rect">
            <a:avLst/>
          </a:prstGeom>
          <a:noFill/>
        </p:spPr>
        <p:txBody>
          <a:bodyPr wrap="square" rtlCol="0">
            <a:spAutoFit/>
          </a:bodyPr>
          <a:lstStyle/>
          <a:p>
            <a:r>
              <a:rPr kumimoji="1" lang="ja-JP" altLang="en-US" sz="1400" b="1" dirty="0"/>
              <a:t>＜現状分析＞</a:t>
            </a:r>
          </a:p>
        </p:txBody>
      </p:sp>
      <p:sp>
        <p:nvSpPr>
          <p:cNvPr id="25" name="テキスト ボックス 24"/>
          <p:cNvSpPr txBox="1"/>
          <p:nvPr/>
        </p:nvSpPr>
        <p:spPr>
          <a:xfrm>
            <a:off x="299176" y="5175074"/>
            <a:ext cx="1800200" cy="307777"/>
          </a:xfrm>
          <a:prstGeom prst="rect">
            <a:avLst/>
          </a:prstGeom>
          <a:noFill/>
        </p:spPr>
        <p:txBody>
          <a:bodyPr wrap="square" rtlCol="0">
            <a:spAutoFit/>
          </a:bodyPr>
          <a:lstStyle/>
          <a:p>
            <a:r>
              <a:rPr kumimoji="1" lang="ja-JP" altLang="en-US" sz="1400" b="1" dirty="0"/>
              <a:t>＜基本的方向＞</a:t>
            </a:r>
          </a:p>
        </p:txBody>
      </p:sp>
      <p:sp>
        <p:nvSpPr>
          <p:cNvPr id="6" name="角丸四角形 5"/>
          <p:cNvSpPr/>
          <p:nvPr/>
        </p:nvSpPr>
        <p:spPr>
          <a:xfrm>
            <a:off x="107504" y="5496500"/>
            <a:ext cx="8986744" cy="1332000"/>
          </a:xfrm>
          <a:prstGeom prst="roundRect">
            <a:avLst>
              <a:gd name="adj" fmla="val 0"/>
            </a:avLst>
          </a:prstGeom>
          <a:no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ja-JP" altLang="en-US" sz="1400" dirty="0">
                <a:solidFill>
                  <a:schemeClr val="tx1"/>
                </a:solidFill>
              </a:rPr>
              <a:t>　（１）産業の創出・振興（イノベーションの創出</a:t>
            </a:r>
            <a:r>
              <a:rPr lang="ja-JP" altLang="en-US" sz="1400" dirty="0" smtClean="0">
                <a:solidFill>
                  <a:schemeClr val="tx1"/>
                </a:solidFill>
              </a:rPr>
              <a:t>、</a:t>
            </a:r>
            <a:r>
              <a:rPr lang="ja-JP" altLang="en-US" sz="1400" u="sng" dirty="0" smtClean="0">
                <a:solidFill>
                  <a:srgbClr val="FF0000"/>
                </a:solidFill>
              </a:rPr>
              <a:t>グローバル拠点都市</a:t>
            </a:r>
            <a:r>
              <a:rPr lang="ja-JP" altLang="en-US" sz="1400" dirty="0" smtClean="0">
                <a:solidFill>
                  <a:schemeClr val="tx1"/>
                </a:solidFill>
              </a:rPr>
              <a:t>、起業</a:t>
            </a:r>
            <a:r>
              <a:rPr lang="ja-JP" altLang="en-US" sz="1400" dirty="0">
                <a:solidFill>
                  <a:schemeClr val="tx1"/>
                </a:solidFill>
              </a:rPr>
              <a:t>・第二創業、先端技術を活用した生産性</a:t>
            </a:r>
            <a:r>
              <a:rPr lang="ja-JP" altLang="en-US" sz="1400" dirty="0" smtClean="0">
                <a:solidFill>
                  <a:schemeClr val="tx1"/>
                </a:solidFill>
              </a:rPr>
              <a:t>の</a:t>
            </a:r>
            <a:endParaRPr lang="en-US" altLang="ja-JP" sz="1400" dirty="0" smtClean="0">
              <a:solidFill>
                <a:schemeClr val="tx1"/>
              </a:solidFill>
            </a:endParaRPr>
          </a:p>
          <a:p>
            <a:r>
              <a:rPr lang="ja-JP" altLang="en-US" sz="1400" dirty="0">
                <a:solidFill>
                  <a:schemeClr val="tx1"/>
                </a:solidFill>
              </a:rPr>
              <a:t>　</a:t>
            </a:r>
            <a:r>
              <a:rPr lang="ja-JP" altLang="en-US" sz="1400" dirty="0" smtClean="0">
                <a:solidFill>
                  <a:schemeClr val="tx1"/>
                </a:solidFill>
              </a:rPr>
              <a:t>　　　　　向上</a:t>
            </a:r>
            <a:r>
              <a:rPr lang="ja-JP" altLang="en-US" sz="1400" dirty="0">
                <a:solidFill>
                  <a:schemeClr val="tx1"/>
                </a:solidFill>
              </a:rPr>
              <a:t>、外国人材の</a:t>
            </a:r>
            <a:r>
              <a:rPr lang="ja-JP" altLang="en-US" sz="1400" dirty="0" smtClean="0">
                <a:solidFill>
                  <a:schemeClr val="tx1"/>
                </a:solidFill>
              </a:rPr>
              <a:t>円滑な</a:t>
            </a:r>
            <a:r>
              <a:rPr lang="ja-JP" altLang="en-US" sz="1400" dirty="0">
                <a:solidFill>
                  <a:schemeClr val="tx1"/>
                </a:solidFill>
              </a:rPr>
              <a:t>受入れ促進、事業承継の</a:t>
            </a:r>
            <a:r>
              <a:rPr lang="ja-JP" altLang="en-US" sz="1400" dirty="0" smtClean="0">
                <a:solidFill>
                  <a:schemeClr val="tx1"/>
                </a:solidFill>
              </a:rPr>
              <a:t>支援、</a:t>
            </a:r>
            <a:r>
              <a:rPr lang="ja-JP" altLang="en-US" sz="1400" u="sng" dirty="0" smtClean="0">
                <a:solidFill>
                  <a:srgbClr val="FF0000"/>
                </a:solidFill>
              </a:rPr>
              <a:t>国際金融都市の実現</a:t>
            </a:r>
            <a:r>
              <a:rPr lang="ja-JP" altLang="en-US" sz="1400" dirty="0">
                <a:solidFill>
                  <a:schemeClr val="tx1"/>
                </a:solidFill>
              </a:rPr>
              <a:t>　等）</a:t>
            </a:r>
            <a:endParaRPr lang="en-US" altLang="ja-JP" sz="1400" dirty="0">
              <a:solidFill>
                <a:schemeClr val="tx1"/>
              </a:solidFill>
            </a:endParaRPr>
          </a:p>
          <a:p>
            <a:r>
              <a:rPr lang="ja-JP" altLang="en-US" sz="1400" dirty="0">
                <a:solidFill>
                  <a:schemeClr val="tx1"/>
                </a:solidFill>
              </a:rPr>
              <a:t>　（２）企業立地の促進（東京圏等への経済機能の流出抑制　等）</a:t>
            </a:r>
            <a:endParaRPr lang="en-US" altLang="ja-JP" sz="1400" dirty="0">
              <a:solidFill>
                <a:schemeClr val="tx1"/>
              </a:solidFill>
            </a:endParaRPr>
          </a:p>
          <a:p>
            <a:r>
              <a:rPr lang="ja-JP" altLang="en-US" sz="1400" dirty="0">
                <a:solidFill>
                  <a:schemeClr val="tx1"/>
                </a:solidFill>
              </a:rPr>
              <a:t>　（３）活力ある農林水産業の実現（都市型農業の振興、農水産物、加工食品など特産品の海外展開　等）</a:t>
            </a:r>
            <a:endParaRPr lang="en-US" altLang="ja-JP" sz="1400" dirty="0">
              <a:solidFill>
                <a:schemeClr val="tx1"/>
              </a:solidFill>
            </a:endParaRPr>
          </a:p>
          <a:p>
            <a:r>
              <a:rPr lang="ja-JP" altLang="en-US" sz="1400" dirty="0">
                <a:solidFill>
                  <a:schemeClr val="tx1"/>
                </a:solidFill>
              </a:rPr>
              <a:t>　（４）多様な担い手との協働（民間など多様な担い手との幅広い連携・ネットワーク　等）</a:t>
            </a:r>
            <a:endParaRPr lang="en-US" altLang="ja-JP" sz="1400" dirty="0">
              <a:solidFill>
                <a:schemeClr val="tx1"/>
              </a:solidFill>
            </a:endParaRPr>
          </a:p>
          <a:p>
            <a:r>
              <a:rPr lang="ja-JP" altLang="en-US" sz="1400" dirty="0">
                <a:solidFill>
                  <a:schemeClr val="tx1"/>
                </a:solidFill>
              </a:rPr>
              <a:t>　（５）インフラの充実・強化（広域交通インフラ整備　等）</a:t>
            </a:r>
            <a:endParaRPr lang="en-US" altLang="ja-JP" sz="1400" dirty="0">
              <a:solidFill>
                <a:schemeClr val="tx1"/>
              </a:solidFill>
            </a:endParaRPr>
          </a:p>
        </p:txBody>
      </p:sp>
      <p:sp>
        <p:nvSpPr>
          <p:cNvPr id="31" name="テキスト ボックス 30"/>
          <p:cNvSpPr txBox="1"/>
          <p:nvPr/>
        </p:nvSpPr>
        <p:spPr>
          <a:xfrm>
            <a:off x="3320223" y="2003897"/>
            <a:ext cx="2697317" cy="1190914"/>
          </a:xfrm>
          <a:prstGeom prst="rect">
            <a:avLst/>
          </a:prstGeom>
          <a:noFill/>
          <a:ln>
            <a:noFill/>
          </a:ln>
        </p:spPr>
        <p:txBody>
          <a:bodyPr wrap="square" rtlCol="0">
            <a:noAutofit/>
          </a:bodyPr>
          <a:lstStyle/>
          <a:p>
            <a:pPr marL="72000" indent="-457200"/>
            <a:r>
              <a:rPr lang="ja-JP" altLang="en-US" sz="1200" dirty="0"/>
              <a:t>・わが国第二の経済都市圏</a:t>
            </a:r>
            <a:endParaRPr lang="en-US" altLang="ja-JP" sz="1200" dirty="0"/>
          </a:p>
          <a:p>
            <a:pPr marL="72000" indent="-457200"/>
            <a:r>
              <a:rPr lang="ja-JP" altLang="en-US" sz="1200" dirty="0"/>
              <a:t>・中小企業の集積</a:t>
            </a:r>
            <a:endParaRPr lang="en-US" altLang="ja-JP" sz="1200" dirty="0"/>
          </a:p>
          <a:p>
            <a:pPr marL="72000" indent="-457200"/>
            <a:r>
              <a:rPr lang="ja-JP" altLang="en-US" sz="1200" dirty="0"/>
              <a:t>・金融機関・大学・研究機関の集積</a:t>
            </a:r>
            <a:endParaRPr lang="en-US" altLang="ja-JP" sz="1200" dirty="0"/>
          </a:p>
          <a:p>
            <a:pPr marL="72000" indent="-457200"/>
            <a:r>
              <a:rPr lang="ja-JP" altLang="en-US" sz="1200" dirty="0"/>
              <a:t>・創薬等の支援機能の集積（</a:t>
            </a:r>
            <a:r>
              <a:rPr lang="en-US" altLang="ja-JP" sz="1200" dirty="0"/>
              <a:t>AMED</a:t>
            </a:r>
            <a:r>
              <a:rPr lang="ja-JP" altLang="en-US" sz="1200" dirty="0"/>
              <a:t>創薬戦略本部、</a:t>
            </a:r>
            <a:r>
              <a:rPr lang="en-US" altLang="ja-JP" sz="1200" dirty="0"/>
              <a:t>PMDA</a:t>
            </a:r>
            <a:r>
              <a:rPr lang="ja-JP" altLang="en-US" sz="1200" dirty="0"/>
              <a:t>関西支部）</a:t>
            </a:r>
            <a:endParaRPr lang="en-US" altLang="ja-JP" sz="1200" dirty="0"/>
          </a:p>
          <a:p>
            <a:pPr marL="72000" indent="-457200"/>
            <a:r>
              <a:rPr lang="ja-JP" altLang="en-US" sz="1200" dirty="0"/>
              <a:t>・</a:t>
            </a:r>
            <a:r>
              <a:rPr lang="en-US" altLang="ja-JP" sz="1200" dirty="0"/>
              <a:t>2025</a:t>
            </a:r>
            <a:r>
              <a:rPr lang="ja-JP" altLang="en-US" sz="1200" dirty="0"/>
              <a:t>大阪・関西万博の開催</a:t>
            </a:r>
            <a:endParaRPr lang="en-US" altLang="ja-JP" sz="1200" dirty="0"/>
          </a:p>
        </p:txBody>
      </p:sp>
      <p:sp>
        <p:nvSpPr>
          <p:cNvPr id="32" name="テキスト ボックス 31"/>
          <p:cNvSpPr txBox="1"/>
          <p:nvPr/>
        </p:nvSpPr>
        <p:spPr>
          <a:xfrm>
            <a:off x="5947377" y="2096240"/>
            <a:ext cx="3028675" cy="830997"/>
          </a:xfrm>
          <a:prstGeom prst="rect">
            <a:avLst/>
          </a:prstGeom>
          <a:noFill/>
          <a:ln>
            <a:noFill/>
          </a:ln>
        </p:spPr>
        <p:txBody>
          <a:bodyPr wrap="square" rtlCol="0">
            <a:spAutoFit/>
          </a:bodyPr>
          <a:lstStyle/>
          <a:p>
            <a:pPr marL="72000" indent="-457200"/>
            <a:r>
              <a:rPr lang="ja-JP" altLang="en-US" sz="1200" dirty="0"/>
              <a:t>・人口減少に伴う労働力の不足</a:t>
            </a:r>
            <a:endParaRPr lang="en-US" altLang="ja-JP" sz="1200" dirty="0"/>
          </a:p>
          <a:p>
            <a:pPr marL="72000" indent="-457200"/>
            <a:r>
              <a:rPr lang="ja-JP" altLang="en-US" sz="1200" dirty="0"/>
              <a:t>・経営者・技術者の高齢化、後継者不足</a:t>
            </a:r>
            <a:endParaRPr lang="en-US" altLang="ja-JP" sz="1200" dirty="0"/>
          </a:p>
          <a:p>
            <a:pPr marL="72000" indent="-457200"/>
            <a:r>
              <a:rPr lang="ja-JP" altLang="en-US" sz="1200" dirty="0"/>
              <a:t>・環状交通ネットワーク機能が東京圏（・中京圏）と比較して低い</a:t>
            </a:r>
            <a:endParaRPr lang="en-US" altLang="ja-JP" sz="1200" dirty="0"/>
          </a:p>
        </p:txBody>
      </p:sp>
      <p:sp>
        <p:nvSpPr>
          <p:cNvPr id="35" name="テキスト ボックス 34"/>
          <p:cNvSpPr txBox="1"/>
          <p:nvPr/>
        </p:nvSpPr>
        <p:spPr>
          <a:xfrm>
            <a:off x="540762" y="3025035"/>
            <a:ext cx="2602492" cy="1384995"/>
          </a:xfrm>
          <a:prstGeom prst="rect">
            <a:avLst/>
          </a:prstGeom>
          <a:noFill/>
          <a:ln>
            <a:noFill/>
          </a:ln>
        </p:spPr>
        <p:txBody>
          <a:bodyPr wrap="square" rtlCol="0">
            <a:spAutoFit/>
          </a:bodyPr>
          <a:lstStyle/>
          <a:p>
            <a:pPr marL="72000" lvl="0" indent="-457200">
              <a:defRPr/>
            </a:pPr>
            <a:r>
              <a:rPr lang="ja-JP" altLang="en-US" sz="1200" dirty="0"/>
              <a:t>・ライフサイエンス、新エネルギーなど成長産業の集積</a:t>
            </a:r>
            <a:endParaRPr lang="en-US" altLang="ja-JP" sz="1200" dirty="0"/>
          </a:p>
          <a:p>
            <a:pPr marL="72000" indent="-457200">
              <a:defRPr/>
            </a:pPr>
            <a:r>
              <a:rPr lang="ja-JP" altLang="en-US" sz="1200" dirty="0"/>
              <a:t>・多様な担い手との協働</a:t>
            </a:r>
            <a:r>
              <a:rPr lang="en-US" altLang="ja-JP" sz="1200" dirty="0"/>
              <a:t>(</a:t>
            </a:r>
            <a:r>
              <a:rPr lang="ja-JP" altLang="en-US" sz="1200" dirty="0"/>
              <a:t>産学公民金の連携</a:t>
            </a:r>
            <a:r>
              <a:rPr lang="en-US" altLang="ja-JP" sz="1200" dirty="0"/>
              <a:t>)</a:t>
            </a:r>
          </a:p>
          <a:p>
            <a:pPr marL="72000" indent="-457200"/>
            <a:r>
              <a:rPr lang="ja-JP" altLang="en-US" sz="1200" dirty="0"/>
              <a:t>・充実した都市交通インフラ</a:t>
            </a:r>
            <a:endParaRPr lang="en-US" altLang="ja-JP" sz="1200" dirty="0"/>
          </a:p>
          <a:p>
            <a:pPr marL="72000" indent="-457200"/>
            <a:r>
              <a:rPr lang="ja-JP" altLang="en-US" sz="1200" dirty="0"/>
              <a:t>・大阪産業局、大阪市、大商との連携</a:t>
            </a:r>
            <a:endParaRPr lang="en-US" altLang="ja-JP" sz="1200" dirty="0"/>
          </a:p>
          <a:p>
            <a:pPr marL="72000" indent="-457200"/>
            <a:r>
              <a:rPr lang="ja-JP" altLang="en-US" sz="1200" dirty="0"/>
              <a:t>・外国人労働者数が全国第３位</a:t>
            </a:r>
          </a:p>
        </p:txBody>
      </p:sp>
      <p:sp>
        <p:nvSpPr>
          <p:cNvPr id="37" name="テキスト ボックス 36"/>
          <p:cNvSpPr txBox="1"/>
          <p:nvPr/>
        </p:nvSpPr>
        <p:spPr>
          <a:xfrm>
            <a:off x="3203847" y="3221128"/>
            <a:ext cx="2697317" cy="948230"/>
          </a:xfrm>
          <a:prstGeom prst="rect">
            <a:avLst/>
          </a:prstGeom>
          <a:noFill/>
          <a:ln>
            <a:solidFill>
              <a:schemeClr val="tx1"/>
            </a:solidFill>
          </a:ln>
        </p:spPr>
        <p:txBody>
          <a:bodyPr wrap="square" rtlCol="0">
            <a:noAutofit/>
          </a:bodyPr>
          <a:lstStyle/>
          <a:p>
            <a:pPr marL="72000" indent="-457200"/>
            <a:endParaRPr lang="en-US" altLang="ja-JP" sz="1200" dirty="0"/>
          </a:p>
          <a:p>
            <a:pPr marL="72000" indent="-457200"/>
            <a:r>
              <a:rPr lang="ja-JP" altLang="en-US" sz="1200" dirty="0"/>
              <a:t>・民間など多様な担い手との幅広い連携・ネットワーク</a:t>
            </a:r>
            <a:endParaRPr lang="en-US" altLang="ja-JP" sz="1200" dirty="0"/>
          </a:p>
          <a:p>
            <a:pPr marL="72000" indent="-457200"/>
            <a:r>
              <a:rPr lang="ja-JP" altLang="en-US" sz="1200" dirty="0"/>
              <a:t>・近隣の産業・研究クラスターとの連携</a:t>
            </a:r>
            <a:endParaRPr lang="en-US" altLang="ja-JP" sz="1200" dirty="0"/>
          </a:p>
        </p:txBody>
      </p:sp>
      <p:sp>
        <p:nvSpPr>
          <p:cNvPr id="38" name="テキスト ボックス 37"/>
          <p:cNvSpPr txBox="1"/>
          <p:nvPr/>
        </p:nvSpPr>
        <p:spPr>
          <a:xfrm>
            <a:off x="3203847" y="4238551"/>
            <a:ext cx="2697317" cy="862695"/>
          </a:xfrm>
          <a:prstGeom prst="rect">
            <a:avLst/>
          </a:prstGeom>
          <a:noFill/>
          <a:ln>
            <a:solidFill>
              <a:schemeClr val="tx1"/>
            </a:solidFill>
          </a:ln>
        </p:spPr>
        <p:txBody>
          <a:bodyPr wrap="square" rtlCol="0">
            <a:noAutofit/>
          </a:bodyPr>
          <a:lstStyle/>
          <a:p>
            <a:pPr marL="72000" indent="-457200"/>
            <a:r>
              <a:rPr lang="ja-JP" altLang="en-US" sz="1200" dirty="0"/>
              <a:t>・東京圏等への経済機能の流出抑制</a:t>
            </a:r>
            <a:endParaRPr lang="en-US" altLang="ja-JP" sz="1200" dirty="0"/>
          </a:p>
          <a:p>
            <a:pPr marL="72000" indent="-457200"/>
            <a:endParaRPr lang="en-US" altLang="ja-JP" sz="1200" dirty="0"/>
          </a:p>
          <a:p>
            <a:pPr marL="72000" indent="-457200"/>
            <a:r>
              <a:rPr lang="ja-JP" altLang="en-US" sz="1200" dirty="0"/>
              <a:t>・イノベーションの創出、起業・第二創業　</a:t>
            </a:r>
            <a:endParaRPr lang="en-US" altLang="ja-JP" sz="1200" dirty="0"/>
          </a:p>
          <a:p>
            <a:pPr marL="72000" indent="-457200"/>
            <a:endParaRPr lang="en-US" altLang="ja-JP" sz="1200" dirty="0"/>
          </a:p>
        </p:txBody>
      </p:sp>
      <p:sp>
        <p:nvSpPr>
          <p:cNvPr id="40" name="テキスト ボックス 39"/>
          <p:cNvSpPr txBox="1"/>
          <p:nvPr/>
        </p:nvSpPr>
        <p:spPr>
          <a:xfrm>
            <a:off x="5961759" y="3202545"/>
            <a:ext cx="3002729" cy="952247"/>
          </a:xfrm>
          <a:prstGeom prst="rect">
            <a:avLst/>
          </a:prstGeom>
          <a:noFill/>
          <a:ln>
            <a:solidFill>
              <a:schemeClr val="tx1"/>
            </a:solidFill>
          </a:ln>
        </p:spPr>
        <p:txBody>
          <a:bodyPr wrap="square" rtlCol="0">
            <a:noAutofit/>
          </a:bodyPr>
          <a:lstStyle/>
          <a:p>
            <a:pPr marL="72000" indent="-457200"/>
            <a:endParaRPr lang="en-US" altLang="ja-JP" sz="1200" dirty="0">
              <a:solidFill>
                <a:srgbClr val="FF0000"/>
              </a:solidFill>
            </a:endParaRPr>
          </a:p>
          <a:p>
            <a:pPr marL="72000" indent="-457200"/>
            <a:r>
              <a:rPr lang="ja-JP" altLang="en-US" sz="1200" dirty="0"/>
              <a:t>・先端技術を活用した生産性の向上</a:t>
            </a:r>
            <a:endParaRPr lang="en-US" altLang="ja-JP" sz="1200" dirty="0"/>
          </a:p>
          <a:p>
            <a:pPr marL="72000" indent="-457200"/>
            <a:r>
              <a:rPr lang="ja-JP" altLang="en-US" sz="1200" dirty="0"/>
              <a:t>・外国人材の円滑な受入れ促進</a:t>
            </a:r>
            <a:endParaRPr lang="en-US" altLang="ja-JP" sz="1200" dirty="0"/>
          </a:p>
          <a:p>
            <a:pPr marL="72000" indent="-457200"/>
            <a:r>
              <a:rPr lang="ja-JP" altLang="en-US" sz="1200" dirty="0"/>
              <a:t>・広域交通インフラの整備</a:t>
            </a:r>
            <a:endParaRPr lang="en-US" altLang="ja-JP" sz="1200" dirty="0"/>
          </a:p>
        </p:txBody>
      </p:sp>
      <p:sp>
        <p:nvSpPr>
          <p:cNvPr id="41" name="テキスト ボックス 40"/>
          <p:cNvSpPr txBox="1"/>
          <p:nvPr/>
        </p:nvSpPr>
        <p:spPr>
          <a:xfrm>
            <a:off x="5961759" y="4234373"/>
            <a:ext cx="3014293" cy="883736"/>
          </a:xfrm>
          <a:prstGeom prst="rect">
            <a:avLst/>
          </a:prstGeom>
          <a:noFill/>
          <a:ln>
            <a:solidFill>
              <a:schemeClr val="tx1"/>
            </a:solidFill>
          </a:ln>
        </p:spPr>
        <p:txBody>
          <a:bodyPr wrap="square" rtlCol="0">
            <a:noAutofit/>
          </a:bodyPr>
          <a:lstStyle/>
          <a:p>
            <a:pPr marL="72000" indent="-457200"/>
            <a:r>
              <a:rPr lang="ja-JP" altLang="en-US" sz="1200" dirty="0"/>
              <a:t>・都市型農業の振興</a:t>
            </a:r>
            <a:endParaRPr lang="en-US" altLang="ja-JP" sz="1200" dirty="0"/>
          </a:p>
          <a:p>
            <a:pPr marL="72000" indent="-457200"/>
            <a:r>
              <a:rPr lang="ja-JP" altLang="en-US" sz="1200" dirty="0"/>
              <a:t>・農水産物、加工食品など特産品の海外展開</a:t>
            </a:r>
            <a:endParaRPr lang="en-US" altLang="ja-JP" sz="1200" dirty="0"/>
          </a:p>
          <a:p>
            <a:pPr marL="72000" indent="-457200"/>
            <a:r>
              <a:rPr lang="ja-JP" altLang="en-US" sz="1200" dirty="0"/>
              <a:t>・事業承継の支援</a:t>
            </a:r>
            <a:endParaRPr lang="en-US" altLang="ja-JP" sz="1200" dirty="0"/>
          </a:p>
          <a:p>
            <a:pPr marL="72000" indent="-457200"/>
            <a:r>
              <a:rPr lang="ja-JP" altLang="en-US" sz="1200" dirty="0"/>
              <a:t>・学生の流出防止</a:t>
            </a:r>
            <a:endParaRPr lang="en-US" altLang="ja-JP" sz="1200" dirty="0"/>
          </a:p>
        </p:txBody>
      </p:sp>
      <p:sp>
        <p:nvSpPr>
          <p:cNvPr id="44" name="角丸四角形 43"/>
          <p:cNvSpPr/>
          <p:nvPr/>
        </p:nvSpPr>
        <p:spPr>
          <a:xfrm>
            <a:off x="373275" y="4392912"/>
            <a:ext cx="2864803" cy="716656"/>
          </a:xfrm>
          <a:prstGeom prst="roundRect">
            <a:avLst>
              <a:gd name="adj" fmla="val 12976"/>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400" b="1" dirty="0">
                <a:solidFill>
                  <a:schemeClr val="tx1"/>
                </a:solidFill>
              </a:rPr>
              <a:t>　弱</a:t>
            </a:r>
            <a:endParaRPr lang="en-US" altLang="ja-JP" sz="1400" b="1" dirty="0">
              <a:solidFill>
                <a:schemeClr val="tx1"/>
              </a:solidFill>
            </a:endParaRPr>
          </a:p>
          <a:p>
            <a:r>
              <a:rPr kumimoji="1" lang="ja-JP" altLang="en-US" sz="1400" b="1" dirty="0">
                <a:solidFill>
                  <a:schemeClr val="tx1"/>
                </a:solidFill>
              </a:rPr>
              <a:t>　み</a:t>
            </a:r>
            <a:endParaRPr kumimoji="1" lang="ja-JP" altLang="en-US" sz="2000" b="1" dirty="0">
              <a:solidFill>
                <a:schemeClr val="tx1"/>
              </a:solidFill>
            </a:endParaRPr>
          </a:p>
        </p:txBody>
      </p:sp>
      <p:sp>
        <p:nvSpPr>
          <p:cNvPr id="45" name="ストライプ矢印 44"/>
          <p:cNvSpPr/>
          <p:nvPr/>
        </p:nvSpPr>
        <p:spPr>
          <a:xfrm rot="5400000">
            <a:off x="5805837" y="4098113"/>
            <a:ext cx="307777" cy="2407107"/>
          </a:xfrm>
          <a:prstGeom prst="striped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kumimoji="1" lang="ja-JP" altLang="en-US"/>
          </a:p>
        </p:txBody>
      </p:sp>
      <p:sp>
        <p:nvSpPr>
          <p:cNvPr id="36" name="テキスト ボックス 35"/>
          <p:cNvSpPr txBox="1"/>
          <p:nvPr/>
        </p:nvSpPr>
        <p:spPr>
          <a:xfrm>
            <a:off x="862511" y="4431152"/>
            <a:ext cx="2375567" cy="646331"/>
          </a:xfrm>
          <a:prstGeom prst="rect">
            <a:avLst/>
          </a:prstGeom>
          <a:noFill/>
          <a:ln>
            <a:noFill/>
          </a:ln>
        </p:spPr>
        <p:txBody>
          <a:bodyPr wrap="square" rtlCol="0">
            <a:spAutoFit/>
          </a:bodyPr>
          <a:lstStyle/>
          <a:p>
            <a:pPr marL="72000" indent="-457200"/>
            <a:r>
              <a:rPr lang="ja-JP" altLang="en-US" sz="1200" dirty="0"/>
              <a:t>・東京圏及び近隣府県への企業、人材の流出</a:t>
            </a:r>
            <a:endParaRPr lang="en-US" altLang="ja-JP" sz="1200" dirty="0"/>
          </a:p>
          <a:p>
            <a:pPr marL="72000" indent="-457200"/>
            <a:r>
              <a:rPr lang="ja-JP" altLang="en-US" sz="1200" dirty="0"/>
              <a:t>・産業用地の不足</a:t>
            </a:r>
            <a:endParaRPr lang="en-US" altLang="ja-JP" sz="1200" dirty="0"/>
          </a:p>
        </p:txBody>
      </p:sp>
      <p:sp>
        <p:nvSpPr>
          <p:cNvPr id="46" name="テキスト ボックス 45"/>
          <p:cNvSpPr txBox="1"/>
          <p:nvPr/>
        </p:nvSpPr>
        <p:spPr>
          <a:xfrm>
            <a:off x="198294" y="1465039"/>
            <a:ext cx="2573506" cy="307777"/>
          </a:xfrm>
          <a:prstGeom prst="rect">
            <a:avLst/>
          </a:prstGeom>
          <a:noFill/>
        </p:spPr>
        <p:txBody>
          <a:bodyPr wrap="square" rtlCol="0">
            <a:spAutoFit/>
          </a:bodyPr>
          <a:lstStyle/>
          <a:p>
            <a:r>
              <a:rPr kumimoji="1" lang="ja-JP" altLang="en-US" sz="1400" b="1" dirty="0"/>
              <a:t>＜関連する</a:t>
            </a:r>
            <a:r>
              <a:rPr kumimoji="1" lang="en-US" altLang="ja-JP" sz="1400" b="1" dirty="0"/>
              <a:t>SDGs</a:t>
            </a:r>
            <a:r>
              <a:rPr kumimoji="1" lang="ja-JP" altLang="en-US" sz="1400" b="1" dirty="0"/>
              <a:t>のゴール＞</a:t>
            </a:r>
          </a:p>
        </p:txBody>
      </p:sp>
      <p:sp>
        <p:nvSpPr>
          <p:cNvPr id="47" name="角丸四角形 46"/>
          <p:cNvSpPr/>
          <p:nvPr/>
        </p:nvSpPr>
        <p:spPr>
          <a:xfrm>
            <a:off x="6404320" y="215292"/>
            <a:ext cx="2448272" cy="58597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a:t>Ⅲ</a:t>
            </a:r>
            <a:r>
              <a:rPr lang="ja-JP" altLang="en-US" sz="1400" b="1" dirty="0" err="1"/>
              <a:t>．</a:t>
            </a:r>
            <a:r>
              <a:rPr lang="ja-JP" altLang="en-US" sz="1400" b="1" dirty="0"/>
              <a:t>東西二極の一極としての</a:t>
            </a:r>
            <a:endParaRPr lang="en-US" altLang="ja-JP" sz="1400" b="1" dirty="0"/>
          </a:p>
          <a:p>
            <a:pPr algn="ctr"/>
            <a:r>
              <a:rPr lang="ja-JP" altLang="en-US" sz="1400" b="1" dirty="0"/>
              <a:t>社会経済構造の構築</a:t>
            </a:r>
            <a:endParaRPr kumimoji="1" lang="ja-JP" altLang="en-US" dirty="0"/>
          </a:p>
        </p:txBody>
      </p:sp>
      <p:sp>
        <p:nvSpPr>
          <p:cNvPr id="4" name="正方形/長方形 3"/>
          <p:cNvSpPr/>
          <p:nvPr/>
        </p:nvSpPr>
        <p:spPr>
          <a:xfrm>
            <a:off x="8446176" y="6502983"/>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53</a:t>
            </a:fld>
            <a:endParaRPr lang="ja-JP" altLang="en-US" dirty="0">
              <a:solidFill>
                <a:prstClr val="black"/>
              </a:solidFill>
            </a:endParaRPr>
          </a:p>
        </p:txBody>
      </p:sp>
      <p:pic>
        <p:nvPicPr>
          <p:cNvPr id="39" name="Picture 3"/>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9980" y="1733881"/>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9"/>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99368" y="1732071"/>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0"/>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95670" y="1735554"/>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2"/>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4229" y="2228809"/>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64" name="図 63"/>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704831" y="1733939"/>
            <a:ext cx="468000" cy="468000"/>
          </a:xfrm>
          <a:prstGeom prst="rect">
            <a:avLst/>
          </a:prstGeom>
        </p:spPr>
      </p:pic>
      <p:pic>
        <p:nvPicPr>
          <p:cNvPr id="65" name="図 64"/>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1204956" y="1733939"/>
            <a:ext cx="468000" cy="468000"/>
          </a:xfrm>
          <a:prstGeom prst="rect">
            <a:avLst/>
          </a:prstGeom>
        </p:spPr>
      </p:pic>
      <p:pic>
        <p:nvPicPr>
          <p:cNvPr id="66" name="図 65"/>
          <p:cNvPicPr>
            <a:picLocks/>
          </p:cNvPicPr>
          <p:nvPr/>
        </p:nvPicPr>
        <p:blipFill>
          <a:blip r:embed="rId9" cstate="print">
            <a:extLst>
              <a:ext uri="{28A0092B-C50C-407E-A947-70E740481C1C}">
                <a14:useLocalDpi xmlns:a14="http://schemas.microsoft.com/office/drawing/2010/main" val="0"/>
              </a:ext>
            </a:extLst>
          </a:blip>
          <a:stretch>
            <a:fillRect/>
          </a:stretch>
        </p:blipFill>
        <p:spPr>
          <a:xfrm>
            <a:off x="1204956" y="2225703"/>
            <a:ext cx="468000" cy="468000"/>
          </a:xfrm>
          <a:prstGeom prst="rect">
            <a:avLst/>
          </a:prstGeom>
        </p:spPr>
      </p:pic>
      <p:pic>
        <p:nvPicPr>
          <p:cNvPr id="67" name="図 66"/>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1699368" y="2228272"/>
            <a:ext cx="468000" cy="468000"/>
          </a:xfrm>
          <a:prstGeom prst="rect">
            <a:avLst/>
          </a:prstGeom>
        </p:spPr>
      </p:pic>
      <p:pic>
        <p:nvPicPr>
          <p:cNvPr id="68" name="図 67"/>
          <p:cNvPicPr>
            <a:picLocks/>
          </p:cNvPicPr>
          <p:nvPr/>
        </p:nvPicPr>
        <p:blipFill>
          <a:blip r:embed="rId11" cstate="print">
            <a:extLst>
              <a:ext uri="{28A0092B-C50C-407E-A947-70E740481C1C}">
                <a14:useLocalDpi xmlns:a14="http://schemas.microsoft.com/office/drawing/2010/main" val="0"/>
              </a:ext>
            </a:extLst>
          </a:blip>
          <a:stretch>
            <a:fillRect/>
          </a:stretch>
        </p:blipFill>
        <p:spPr>
          <a:xfrm>
            <a:off x="704018" y="2229449"/>
            <a:ext cx="468000" cy="468000"/>
          </a:xfrm>
          <a:prstGeom prst="rect">
            <a:avLst/>
          </a:prstGeom>
        </p:spPr>
      </p:pic>
    </p:spTree>
    <p:extLst>
      <p:ext uri="{BB962C8B-B14F-4D97-AF65-F5344CB8AC3E}">
        <p14:creationId xmlns:p14="http://schemas.microsoft.com/office/powerpoint/2010/main" val="34917252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251524" y="1975108"/>
            <a:ext cx="8640960" cy="4832092"/>
          </a:xfrm>
          <a:prstGeom prst="rect">
            <a:avLst/>
          </a:prstGeom>
        </p:spPr>
        <p:txBody>
          <a:bodyPr wrap="square">
            <a:spAutoFit/>
          </a:bodyPr>
          <a:lstStyle/>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≪基本的方向≫</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（１）産業の創出・振興</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わが国第二の経済圏である関西都市圏が、「日本の成長をけん引する東西二極の一極として世界で存在感を発揮する都市」をめざし、価値創造（ハイエンド）都市と中継都市を担う（大阪の成長戦略（</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２月版））ためには、ライフサイエンス・新エネルギー分野など大阪が有する特色や強みを活かしてイノベーションの創出を促進するとともに、市町村、経済団体、金融機関等とのネットワークの強化による中小企業への支援、成長するアジア市場の取り込みを中心とした中小企業のグローバルな成長促進、市町村、経済団体、金融機関等とのネットワークの強化による中小企業への支援、「中核人材」や「企業が求める優秀な若者」などの人材確保推進などにより、効果的に産業の創出・振興を進める必要があ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〇コロナの感染拡大に伴う、世界的な人・モノの移動制限によるインバウンドの消失や、国内における不要不急の外出自粛や飲食店の各店舗、施設への営業自粛の要請等により、消費の大きな落ち込みがみられるなど、大阪経済は多大なダメージを受けています。大阪経済の立て直しに向け、令和</a:t>
            </a:r>
            <a:r>
              <a:rPr lang="en-US" altLang="ja-JP"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月策定の大阪の再生・成長に向けた新戦略との整合性を図り、</a:t>
            </a:r>
            <a:r>
              <a:rPr lang="en-US" altLang="ja-JP"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2022</a:t>
            </a:r>
            <a:r>
              <a:rPr lang="ja-JP" altLang="en-US"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年度に府内総生産（実質）をコロナ前の水準に戻すことを当面の目標とします。</a:t>
            </a:r>
            <a:endParaRPr lang="en-US" altLang="ja-JP"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u="sng"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u="sng"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u="sng"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1674" y="643071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54</a:t>
            </a:fld>
            <a:endParaRPr lang="ja-JP" altLang="en-US" dirty="0">
              <a:solidFill>
                <a:prstClr val="black"/>
              </a:solidFill>
            </a:endParaRPr>
          </a:p>
        </p:txBody>
      </p:sp>
      <p:sp>
        <p:nvSpPr>
          <p:cNvPr id="8" name="正方形/長方形 7"/>
          <p:cNvSpPr/>
          <p:nvPr/>
        </p:nvSpPr>
        <p:spPr>
          <a:xfrm>
            <a:off x="378097" y="684560"/>
            <a:ext cx="8460940" cy="1326756"/>
          </a:xfrm>
          <a:prstGeom prst="rect">
            <a:avLst/>
          </a:prstGeom>
          <a:ln w="12700"/>
        </p:spPr>
        <p:style>
          <a:lnRef idx="2">
            <a:schemeClr val="dk1"/>
          </a:lnRef>
          <a:fillRef idx="1">
            <a:schemeClr val="lt1"/>
          </a:fillRef>
          <a:effectRef idx="0">
            <a:schemeClr val="dk1"/>
          </a:effectRef>
          <a:fontRef idx="minor">
            <a:schemeClr val="dk1"/>
          </a:fontRef>
        </p:style>
        <p:txBody>
          <a:bodyPr rtlCol="0" anchor="t"/>
          <a:lstStyle/>
          <a:p>
            <a:r>
              <a:rPr kumimoji="1" lang="en-US" altLang="ja-JP" sz="1400" b="1" dirty="0">
                <a:solidFill>
                  <a:schemeClr val="tx1"/>
                </a:solidFill>
              </a:rPr>
              <a:t>【</a:t>
            </a:r>
            <a:r>
              <a:rPr lang="ja-JP" altLang="en-US" sz="1400" b="1" dirty="0">
                <a:solidFill>
                  <a:schemeClr val="tx1"/>
                </a:solidFill>
              </a:rPr>
              <a:t>具体的</a:t>
            </a:r>
            <a:r>
              <a:rPr kumimoji="1" lang="ja-JP" altLang="en-US" sz="1400" b="1" dirty="0">
                <a:solidFill>
                  <a:schemeClr val="tx1"/>
                </a:solidFill>
              </a:rPr>
              <a:t>目標</a:t>
            </a:r>
            <a:r>
              <a:rPr kumimoji="1" lang="en-US" altLang="ja-JP" sz="1400" b="1" dirty="0">
                <a:solidFill>
                  <a:schemeClr val="tx1"/>
                </a:solidFill>
              </a:rPr>
              <a:t>】</a:t>
            </a:r>
          </a:p>
          <a:p>
            <a:r>
              <a:rPr lang="ja-JP" altLang="en-US" sz="1400" b="1" dirty="0">
                <a:solidFill>
                  <a:schemeClr val="tx1"/>
                </a:solidFill>
              </a:rPr>
              <a:t>○　実質経済成長率：</a:t>
            </a:r>
            <a:r>
              <a:rPr lang="en-US" altLang="ja-JP" sz="1400" b="1" dirty="0">
                <a:solidFill>
                  <a:schemeClr val="tx1"/>
                </a:solidFill>
              </a:rPr>
              <a:t>+0.0</a:t>
            </a:r>
            <a:r>
              <a:rPr lang="ja-JP" altLang="en-US" sz="1400" b="1" dirty="0">
                <a:solidFill>
                  <a:schemeClr val="tx1"/>
                </a:solidFill>
              </a:rPr>
              <a:t>％（</a:t>
            </a:r>
            <a:r>
              <a:rPr lang="en-US" altLang="ja-JP" sz="1400" b="1" dirty="0">
                <a:solidFill>
                  <a:schemeClr val="tx1"/>
                </a:solidFill>
              </a:rPr>
              <a:t>2016</a:t>
            </a:r>
            <a:r>
              <a:rPr lang="ja-JP" altLang="en-US" sz="1400" b="1" dirty="0">
                <a:solidFill>
                  <a:schemeClr val="tx1"/>
                </a:solidFill>
              </a:rPr>
              <a:t>年度　大阪府）　</a:t>
            </a:r>
            <a:endParaRPr lang="en-US" altLang="ja-JP" sz="1400" b="1" dirty="0">
              <a:solidFill>
                <a:schemeClr val="tx1"/>
              </a:solidFill>
            </a:endParaRPr>
          </a:p>
          <a:p>
            <a:r>
              <a:rPr lang="ja-JP" altLang="en-US" sz="1400" b="1" dirty="0">
                <a:solidFill>
                  <a:schemeClr val="tx1"/>
                </a:solidFill>
              </a:rPr>
              <a:t>　　　　　　　　　　　　　　　　　　　　　　　　　　　　　　　</a:t>
            </a:r>
            <a:r>
              <a:rPr lang="ja-JP" altLang="en-US" sz="1400" b="1" u="sng" dirty="0">
                <a:solidFill>
                  <a:srgbClr val="FF0000"/>
                </a:solidFill>
              </a:rPr>
              <a:t>➡　</a:t>
            </a:r>
            <a:r>
              <a:rPr lang="en-US" altLang="ja-JP" sz="1400" b="1" u="sng" dirty="0">
                <a:solidFill>
                  <a:srgbClr val="FF0000"/>
                </a:solidFill>
              </a:rPr>
              <a:t>2022</a:t>
            </a:r>
            <a:r>
              <a:rPr lang="ja-JP" altLang="en-US" sz="1400" b="1" u="sng" dirty="0">
                <a:solidFill>
                  <a:srgbClr val="FF0000"/>
                </a:solidFill>
              </a:rPr>
              <a:t>年度に府内総生産（実質）をコロナ前の水準に戻す</a:t>
            </a:r>
          </a:p>
          <a:p>
            <a:r>
              <a:rPr lang="ja-JP" altLang="en-US" sz="1400" b="1" dirty="0">
                <a:solidFill>
                  <a:srgbClr val="FF0000"/>
                </a:solidFill>
              </a:rPr>
              <a:t>　　　　　　　　　　　　　　　　　　　　　　　　　　　　　　　</a:t>
            </a:r>
            <a:r>
              <a:rPr lang="ja-JP" altLang="en-US" sz="1400" b="1" u="sng" dirty="0">
                <a:solidFill>
                  <a:srgbClr val="FF0000"/>
                </a:solidFill>
              </a:rPr>
              <a:t>　　それを踏まえ、年平均２</a:t>
            </a:r>
            <a:r>
              <a:rPr lang="en-US" altLang="ja-JP" sz="1400" b="1" u="sng" dirty="0">
                <a:solidFill>
                  <a:srgbClr val="FF0000"/>
                </a:solidFill>
              </a:rPr>
              <a:t>%</a:t>
            </a:r>
            <a:r>
              <a:rPr lang="ja-JP" altLang="en-US" sz="1400" b="1" u="sng" dirty="0">
                <a:solidFill>
                  <a:srgbClr val="FF0000"/>
                </a:solidFill>
              </a:rPr>
              <a:t>以上</a:t>
            </a:r>
          </a:p>
          <a:p>
            <a:r>
              <a:rPr lang="ja-JP" altLang="en-US" sz="1400" b="1" dirty="0">
                <a:solidFill>
                  <a:schemeClr val="tx1"/>
                </a:solidFill>
              </a:rPr>
              <a:t>○　開業事業所数：</a:t>
            </a:r>
            <a:r>
              <a:rPr lang="en-US" altLang="ja-JP" sz="1400" b="1" dirty="0">
                <a:solidFill>
                  <a:schemeClr val="tx1"/>
                </a:solidFill>
              </a:rPr>
              <a:t>8,463</a:t>
            </a:r>
            <a:r>
              <a:rPr lang="ja-JP" altLang="en-US" sz="1400" b="1" dirty="0">
                <a:solidFill>
                  <a:schemeClr val="tx1"/>
                </a:solidFill>
              </a:rPr>
              <a:t>か所（</a:t>
            </a:r>
            <a:r>
              <a:rPr lang="en-US" altLang="ja-JP" sz="1400" b="1" dirty="0">
                <a:solidFill>
                  <a:schemeClr val="tx1"/>
                </a:solidFill>
              </a:rPr>
              <a:t>2018</a:t>
            </a:r>
            <a:r>
              <a:rPr lang="ja-JP" altLang="en-US" sz="1400" b="1" dirty="0">
                <a:solidFill>
                  <a:schemeClr val="tx1"/>
                </a:solidFill>
              </a:rPr>
              <a:t>年度）　➡　</a:t>
            </a:r>
            <a:r>
              <a:rPr lang="en-US" altLang="ja-JP" sz="1400" b="1" dirty="0">
                <a:solidFill>
                  <a:schemeClr val="tx1"/>
                </a:solidFill>
              </a:rPr>
              <a:t>10,000</a:t>
            </a:r>
            <a:r>
              <a:rPr lang="ja-JP" altLang="en-US" sz="1400" b="1" dirty="0">
                <a:solidFill>
                  <a:schemeClr val="tx1"/>
                </a:solidFill>
              </a:rPr>
              <a:t>か所</a:t>
            </a:r>
            <a:endParaRPr lang="ja-JP" altLang="en-US" sz="1400" dirty="0">
              <a:solidFill>
                <a:srgbClr val="FF0000"/>
              </a:solidFill>
            </a:endParaRPr>
          </a:p>
        </p:txBody>
      </p: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26" name="テキスト ボックス 25"/>
          <p:cNvSpPr txBox="1"/>
          <p:nvPr/>
        </p:nvSpPr>
        <p:spPr>
          <a:xfrm>
            <a:off x="8088861" y="6554008"/>
            <a:ext cx="495672" cy="184666"/>
          </a:xfrm>
          <a:prstGeom prst="rect">
            <a:avLst/>
          </a:prstGeom>
          <a:noFill/>
        </p:spPr>
        <p:txBody>
          <a:bodyPr wrap="square" rtlCol="0">
            <a:spAutoFit/>
          </a:bodyPr>
          <a:lstStyle/>
          <a:p>
            <a:pPr marL="185738" indent="-185738"/>
            <a:r>
              <a:rPr lang="ja-JP" altLang="en-US" sz="600" dirty="0">
                <a:latin typeface="+mn-ea"/>
              </a:rPr>
              <a:t>（年）</a:t>
            </a:r>
          </a:p>
        </p:txBody>
      </p:sp>
      <p:pic>
        <p:nvPicPr>
          <p:cNvPr id="9" name="図 8"/>
          <p:cNvPicPr>
            <a:picLocks noChangeAspect="1"/>
          </p:cNvPicPr>
          <p:nvPr/>
        </p:nvPicPr>
        <p:blipFill>
          <a:blip r:embed="rId3"/>
          <a:stretch>
            <a:fillRect/>
          </a:stretch>
        </p:blipFill>
        <p:spPr>
          <a:xfrm>
            <a:off x="4714760" y="4977939"/>
            <a:ext cx="3419096" cy="1701380"/>
          </a:xfrm>
          <a:prstGeom prst="rect">
            <a:avLst/>
          </a:prstGeom>
        </p:spPr>
      </p:pic>
      <p:pic>
        <p:nvPicPr>
          <p:cNvPr id="20" name="図 19"/>
          <p:cNvPicPr>
            <a:picLocks noChangeAspect="1"/>
          </p:cNvPicPr>
          <p:nvPr/>
        </p:nvPicPr>
        <p:blipFill>
          <a:blip r:embed="rId4"/>
          <a:stretch>
            <a:fillRect/>
          </a:stretch>
        </p:blipFill>
        <p:spPr>
          <a:xfrm>
            <a:off x="1012440" y="5169192"/>
            <a:ext cx="2357784" cy="1412104"/>
          </a:xfrm>
          <a:prstGeom prst="rect">
            <a:avLst/>
          </a:prstGeom>
        </p:spPr>
      </p:pic>
      <p:sp>
        <p:nvSpPr>
          <p:cNvPr id="22" name="テキスト ボックス 21"/>
          <p:cNvSpPr txBox="1"/>
          <p:nvPr/>
        </p:nvSpPr>
        <p:spPr>
          <a:xfrm>
            <a:off x="1056738" y="6536558"/>
            <a:ext cx="5489865" cy="200055"/>
          </a:xfrm>
          <a:prstGeom prst="rect">
            <a:avLst/>
          </a:prstGeom>
          <a:noFill/>
        </p:spPr>
        <p:txBody>
          <a:bodyPr wrap="square" rtlCol="0">
            <a:spAutoFit/>
          </a:bodyPr>
          <a:lstStyle/>
          <a:p>
            <a:pPr lvl="0">
              <a:defRPr/>
            </a:pPr>
            <a:r>
              <a:rPr kumimoji="1" lang="en-US" altLang="ja-JP" sz="700" dirty="0">
                <a:solidFill>
                  <a:prstClr val="black"/>
                </a:solidFill>
                <a:latin typeface="+mn-ea"/>
              </a:rPr>
              <a:t>※2017 </a:t>
            </a:r>
            <a:r>
              <a:rPr kumimoji="1" lang="ja-JP" altLang="en-US" sz="700" dirty="0">
                <a:solidFill>
                  <a:prstClr val="black"/>
                </a:solidFill>
                <a:latin typeface="+mn-ea"/>
              </a:rPr>
              <a:t>年度は実績値、</a:t>
            </a:r>
            <a:r>
              <a:rPr kumimoji="1" lang="en-US" altLang="ja-JP" sz="700" dirty="0">
                <a:solidFill>
                  <a:prstClr val="black"/>
                </a:solidFill>
                <a:latin typeface="+mn-ea"/>
              </a:rPr>
              <a:t>18-19 </a:t>
            </a:r>
            <a:r>
              <a:rPr kumimoji="1" lang="ja-JP" altLang="en-US" sz="700" dirty="0">
                <a:solidFill>
                  <a:prstClr val="black"/>
                </a:solidFill>
                <a:latin typeface="+mn-ea"/>
              </a:rPr>
              <a:t>年度は実績⾒通し、</a:t>
            </a:r>
            <a:r>
              <a:rPr kumimoji="1" lang="en-US" altLang="ja-JP" sz="700" dirty="0">
                <a:solidFill>
                  <a:prstClr val="black"/>
                </a:solidFill>
                <a:latin typeface="+mn-ea"/>
              </a:rPr>
              <a:t>20 </a:t>
            </a:r>
            <a:r>
              <a:rPr kumimoji="1" lang="ja-JP" altLang="en-US" sz="700" dirty="0">
                <a:solidFill>
                  <a:prstClr val="black"/>
                </a:solidFill>
                <a:latin typeface="+mn-ea"/>
              </a:rPr>
              <a:t>年度以降は予測値</a:t>
            </a:r>
            <a:endParaRPr kumimoji="1" lang="ja-JP" altLang="en-US" sz="700" b="0" i="0" u="none" strike="noStrike" kern="1200" cap="none" spc="0" normalizeH="0" baseline="0" noProof="0" dirty="0">
              <a:ln>
                <a:noFill/>
              </a:ln>
              <a:solidFill>
                <a:prstClr val="black"/>
              </a:solidFill>
              <a:effectLst/>
              <a:uLnTx/>
              <a:uFillTx/>
              <a:latin typeface="+mn-ea"/>
            </a:endParaRPr>
          </a:p>
        </p:txBody>
      </p:sp>
      <p:sp>
        <p:nvSpPr>
          <p:cNvPr id="23" name="テキスト ボックス 22"/>
          <p:cNvSpPr txBox="1"/>
          <p:nvPr/>
        </p:nvSpPr>
        <p:spPr>
          <a:xfrm>
            <a:off x="1056738" y="6636585"/>
            <a:ext cx="5716606" cy="200055"/>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mn-ea"/>
              </a:rPr>
              <a:t>出典：</a:t>
            </a:r>
            <a:r>
              <a:rPr kumimoji="1" lang="en-US" altLang="ja-JP" sz="700" b="0" i="0" u="none" strike="noStrike" kern="1200" cap="none" spc="0" normalizeH="0" baseline="0" noProof="0" dirty="0">
                <a:ln>
                  <a:noFill/>
                </a:ln>
                <a:solidFill>
                  <a:prstClr val="black"/>
                </a:solidFill>
                <a:effectLst/>
                <a:uLnTx/>
                <a:uFillTx/>
                <a:latin typeface="+mn-ea"/>
              </a:rPr>
              <a:t>APIR</a:t>
            </a:r>
            <a:r>
              <a:rPr kumimoji="1" lang="ja-JP" altLang="en-US" sz="700" b="0" i="0" u="none" strike="noStrike" kern="1200" cap="none" spc="0" normalizeH="0" baseline="0" noProof="0" dirty="0">
                <a:ln>
                  <a:noFill/>
                </a:ln>
                <a:solidFill>
                  <a:prstClr val="black"/>
                </a:solidFill>
                <a:effectLst/>
                <a:uLnTx/>
                <a:uFillTx/>
                <a:latin typeface="+mn-ea"/>
              </a:rPr>
              <a:t>「</a:t>
            </a:r>
            <a:r>
              <a:rPr kumimoji="1" lang="ja-JP" altLang="en-US" sz="700" dirty="0">
                <a:solidFill>
                  <a:prstClr val="black"/>
                </a:solidFill>
                <a:latin typeface="+mn-ea"/>
              </a:rPr>
              <a:t>関西経済の現況と予測</a:t>
            </a:r>
            <a:r>
              <a:rPr kumimoji="1" lang="en-US" altLang="ja-JP" sz="700" dirty="0">
                <a:solidFill>
                  <a:prstClr val="black"/>
                </a:solidFill>
                <a:latin typeface="+mn-ea"/>
              </a:rPr>
              <a:t>No.51</a:t>
            </a:r>
            <a:r>
              <a:rPr kumimoji="1" lang="ja-JP" altLang="en-US" sz="700" dirty="0">
                <a:solidFill>
                  <a:prstClr val="black"/>
                </a:solidFill>
                <a:latin typeface="+mn-ea"/>
              </a:rPr>
              <a:t>」（</a:t>
            </a:r>
            <a:r>
              <a:rPr kumimoji="1" lang="en-US" altLang="ja-JP" sz="700" dirty="0">
                <a:solidFill>
                  <a:prstClr val="black"/>
                </a:solidFill>
                <a:latin typeface="+mn-ea"/>
              </a:rPr>
              <a:t>11/26</a:t>
            </a:r>
            <a:r>
              <a:rPr kumimoji="1" lang="ja-JP" altLang="en-US" sz="700" dirty="0">
                <a:solidFill>
                  <a:prstClr val="black"/>
                </a:solidFill>
                <a:latin typeface="+mn-ea"/>
              </a:rPr>
              <a:t>公表）より引用</a:t>
            </a:r>
            <a:endParaRPr kumimoji="1" lang="ja-JP" altLang="en-US" sz="700" b="0" i="0" u="none" strike="noStrike" kern="1200" cap="none" spc="0" normalizeH="0" baseline="0" noProof="0" dirty="0">
              <a:ln>
                <a:noFill/>
              </a:ln>
              <a:solidFill>
                <a:prstClr val="black"/>
              </a:solidFill>
              <a:effectLst/>
              <a:uLnTx/>
              <a:uFillTx/>
              <a:latin typeface="+mn-ea"/>
            </a:endParaRPr>
          </a:p>
        </p:txBody>
      </p:sp>
      <p:sp>
        <p:nvSpPr>
          <p:cNvPr id="21" name="正方形/長方形 20"/>
          <p:cNvSpPr/>
          <p:nvPr/>
        </p:nvSpPr>
        <p:spPr>
          <a:xfrm>
            <a:off x="179512" y="4729108"/>
            <a:ext cx="4490950" cy="9144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900" dirty="0">
                <a:solidFill>
                  <a:schemeClr val="tx1"/>
                </a:solidFill>
                <a:latin typeface="Meiryo UI" panose="020B0604030504040204" pitchFamily="50" charset="-128"/>
                <a:ea typeface="Meiryo UI" panose="020B0604030504040204" pitchFamily="50" charset="-128"/>
              </a:rPr>
              <a:t>関西経済予測（実質</a:t>
            </a:r>
            <a:r>
              <a:rPr lang="en-US" altLang="ja-JP" sz="900" dirty="0">
                <a:solidFill>
                  <a:schemeClr val="tx1"/>
                </a:solidFill>
                <a:latin typeface="Meiryo UI" panose="020B0604030504040204" pitchFamily="50" charset="-128"/>
                <a:ea typeface="Meiryo UI" panose="020B0604030504040204" pitchFamily="50" charset="-128"/>
              </a:rPr>
              <a:t>GRP</a:t>
            </a:r>
            <a:r>
              <a:rPr lang="ja-JP" altLang="en-US" sz="900" dirty="0">
                <a:solidFill>
                  <a:schemeClr val="tx1"/>
                </a:solidFill>
                <a:latin typeface="Meiryo UI" panose="020B0604030504040204" pitchFamily="50" charset="-128"/>
                <a:ea typeface="Meiryo UI" panose="020B0604030504040204" pitchFamily="50" charset="-128"/>
              </a:rPr>
              <a:t>成長率と寄与度）</a:t>
            </a:r>
          </a:p>
          <a:p>
            <a:pPr algn="ctr"/>
            <a:endParaRPr kumimoji="1" lang="ja-JP" altLang="en-US" sz="900" dirty="0">
              <a:solidFill>
                <a:schemeClr val="tx1"/>
              </a:solidFill>
            </a:endParaRPr>
          </a:p>
        </p:txBody>
      </p:sp>
      <p:sp>
        <p:nvSpPr>
          <p:cNvPr id="25" name="正方形/長方形 24"/>
          <p:cNvSpPr/>
          <p:nvPr/>
        </p:nvSpPr>
        <p:spPr>
          <a:xfrm>
            <a:off x="5642210" y="5018916"/>
            <a:ext cx="1564196" cy="177736"/>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900" dirty="0">
                <a:solidFill>
                  <a:schemeClr val="tx1"/>
                </a:solidFill>
                <a:latin typeface="Meiryo UI" panose="020B0604030504040204" pitchFamily="50" charset="-128"/>
                <a:ea typeface="Meiryo UI" panose="020B0604030504040204" pitchFamily="50" charset="-128"/>
              </a:rPr>
              <a:t>訪日外客数の推移（再掲）</a:t>
            </a:r>
            <a:endParaRPr kumimoji="1" lang="ja-JP" altLang="en-US" sz="900" dirty="0">
              <a:solidFill>
                <a:schemeClr val="tx1"/>
              </a:solidFill>
            </a:endParaRPr>
          </a:p>
        </p:txBody>
      </p:sp>
      <p:sp>
        <p:nvSpPr>
          <p:cNvPr id="27" name="テキスト ボックス 26"/>
          <p:cNvSpPr txBox="1"/>
          <p:nvPr/>
        </p:nvSpPr>
        <p:spPr>
          <a:xfrm>
            <a:off x="4670462" y="6679319"/>
            <a:ext cx="7843343" cy="200055"/>
          </a:xfrm>
          <a:prstGeom prst="rect">
            <a:avLst/>
          </a:prstGeom>
          <a:noFill/>
        </p:spPr>
        <p:txBody>
          <a:bodyPr wrap="square" rtlCol="0">
            <a:spAutoFit/>
          </a:bodyPr>
          <a:lstStyle/>
          <a:p>
            <a:r>
              <a:rPr kumimoji="1" lang="ja-JP" altLang="en-US" sz="700" dirty="0">
                <a:latin typeface="+mn-ea"/>
              </a:rPr>
              <a:t>出典：日本政府観光局（</a:t>
            </a:r>
            <a:r>
              <a:rPr kumimoji="1" lang="en-US" altLang="ja-JP" sz="700" dirty="0">
                <a:latin typeface="+mn-ea"/>
              </a:rPr>
              <a:t>JNTO</a:t>
            </a:r>
            <a:r>
              <a:rPr kumimoji="1" lang="ja-JP" altLang="en-US" sz="700" dirty="0">
                <a:latin typeface="+mn-ea"/>
              </a:rPr>
              <a:t>）及び観光庁「訪日外国人消費動向調査」を基に推計</a:t>
            </a:r>
            <a:endParaRPr kumimoji="1" lang="en-US" altLang="ja-JP" sz="700" dirty="0">
              <a:latin typeface="+mn-ea"/>
            </a:endParaRPr>
          </a:p>
        </p:txBody>
      </p:sp>
    </p:spTree>
    <p:extLst>
      <p:ext uri="{BB962C8B-B14F-4D97-AF65-F5344CB8AC3E}">
        <p14:creationId xmlns:p14="http://schemas.microsoft.com/office/powerpoint/2010/main" val="224895347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00000000-0008-0000-0000-000005000000}"/>
              </a:ext>
            </a:extLst>
          </p:cNvPr>
          <p:cNvGrpSpPr/>
          <p:nvPr/>
        </p:nvGrpSpPr>
        <p:grpSpPr>
          <a:xfrm>
            <a:off x="4648701" y="4509120"/>
            <a:ext cx="3788958" cy="2317346"/>
            <a:chOff x="0" y="0"/>
            <a:chExt cx="4676775" cy="2743200"/>
          </a:xfrm>
        </p:grpSpPr>
        <p:graphicFrame>
          <p:nvGraphicFramePr>
            <p:cNvPr id="12" name="グラフ 11">
              <a:extLst>
                <a:ext uri="{FF2B5EF4-FFF2-40B4-BE49-F238E27FC236}">
                  <a16:creationId xmlns:a16="http://schemas.microsoft.com/office/drawing/2014/main" id="{00000000-0008-0000-0000-000002000000}"/>
                </a:ext>
              </a:extLst>
            </p:cNvPr>
            <p:cNvGraphicFramePr/>
            <p:nvPr>
              <p:extLst>
                <p:ext uri="{D42A27DB-BD31-4B8C-83A1-F6EECF244321}">
                  <p14:modId xmlns:p14="http://schemas.microsoft.com/office/powerpoint/2010/main" val="2040068471"/>
                </p:ext>
              </p:extLst>
            </p:nvPr>
          </p:nvGraphicFramePr>
          <p:xfrm>
            <a:off x="0" y="0"/>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14" name="テキスト ボックス 2">
              <a:extLst>
                <a:ext uri="{FF2B5EF4-FFF2-40B4-BE49-F238E27FC236}">
                  <a16:creationId xmlns:a16="http://schemas.microsoft.com/office/drawing/2014/main" id="{00000000-0008-0000-0000-000003000000}"/>
                </a:ext>
              </a:extLst>
            </p:cNvPr>
            <p:cNvSpPr txBox="1"/>
            <p:nvPr/>
          </p:nvSpPr>
          <p:spPr>
            <a:xfrm>
              <a:off x="1" y="183917"/>
              <a:ext cx="809626" cy="292333"/>
            </a:xfrm>
            <a:prstGeom prst="rect">
              <a:avLst/>
            </a:prstGeom>
            <a:solidFill>
              <a:sysClr val="window" lastClr="FFFFFF"/>
            </a:solidFill>
            <a:ln w="9525" cmpd="sng">
              <a:noFill/>
            </a:ln>
            <a:effectLst/>
          </p:spPr>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（社）</a:t>
              </a:r>
            </a:p>
          </p:txBody>
        </p:sp>
        <p:sp>
          <p:nvSpPr>
            <p:cNvPr id="15" name="テキスト ボックス 3">
              <a:extLst>
                <a:ext uri="{FF2B5EF4-FFF2-40B4-BE49-F238E27FC236}">
                  <a16:creationId xmlns:a16="http://schemas.microsoft.com/office/drawing/2014/main" id="{00000000-0008-0000-0000-000004000000}"/>
                </a:ext>
              </a:extLst>
            </p:cNvPr>
            <p:cNvSpPr txBox="1"/>
            <p:nvPr/>
          </p:nvSpPr>
          <p:spPr>
            <a:xfrm>
              <a:off x="4067175" y="2314575"/>
              <a:ext cx="609600" cy="285750"/>
            </a:xfrm>
            <a:prstGeom prst="rect">
              <a:avLst/>
            </a:prstGeom>
            <a:noFill/>
            <a:ln w="9525" cmpd="sng">
              <a:noFill/>
            </a:ln>
            <a:effectLst/>
          </p:spPr>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a:ln>
                    <a:noFill/>
                  </a:ln>
                  <a:solidFill>
                    <a:sysClr val="windowText" lastClr="000000"/>
                  </a:solidFill>
                  <a:effectLst/>
                  <a:uLnTx/>
                  <a:uFillTx/>
                  <a:latin typeface="Meiryo UI" panose="020B0604030504040204" pitchFamily="50" charset="-128"/>
                  <a:ea typeface="Meiryo UI" panose="020B0604030504040204" pitchFamily="50" charset="-128"/>
                  <a:cs typeface="+mn-cs"/>
                </a:rPr>
                <a:t>（年）</a:t>
              </a:r>
            </a:p>
          </p:txBody>
        </p:sp>
      </p:grpSp>
      <p:graphicFrame>
        <p:nvGraphicFramePr>
          <p:cNvPr id="27" name="グラフ 26"/>
          <p:cNvGraphicFramePr/>
          <p:nvPr>
            <p:extLst>
              <p:ext uri="{D42A27DB-BD31-4B8C-83A1-F6EECF244321}">
                <p14:modId xmlns:p14="http://schemas.microsoft.com/office/powerpoint/2010/main" val="2337723448"/>
              </p:ext>
            </p:extLst>
          </p:nvPr>
        </p:nvGraphicFramePr>
        <p:xfrm>
          <a:off x="964276" y="4839070"/>
          <a:ext cx="3204356" cy="1741546"/>
        </p:xfrm>
        <a:graphic>
          <a:graphicData uri="http://schemas.openxmlformats.org/drawingml/2006/chart">
            <c:chart xmlns:c="http://schemas.openxmlformats.org/drawingml/2006/chart" xmlns:r="http://schemas.openxmlformats.org/officeDocument/2006/relationships" r:id="rId4"/>
          </a:graphicData>
        </a:graphic>
      </p:graphicFrame>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1674" y="643071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55</a:t>
            </a:fld>
            <a:endParaRPr lang="ja-JP" altLang="en-US" dirty="0">
              <a:solidFill>
                <a:prstClr val="black"/>
              </a:solidFill>
            </a:endParaRPr>
          </a:p>
        </p:txBody>
      </p: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5" name="正方形/長方形 4"/>
          <p:cNvSpPr/>
          <p:nvPr/>
        </p:nvSpPr>
        <p:spPr>
          <a:xfrm>
            <a:off x="323532" y="681271"/>
            <a:ext cx="8496944" cy="4442242"/>
          </a:xfrm>
          <a:prstGeom prst="rect">
            <a:avLst/>
          </a:prstGeom>
        </p:spPr>
        <p:txBody>
          <a:bodyPr wrap="square">
            <a:spAutoFit/>
          </a:bodyPr>
          <a:lstStyle/>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国家戦略特区」等による大胆な規制改革や「国際戦略総合特区」における産業の国際競争力強化を図る取組成果を活かし、環境・エネルギーや医薬品・医療機器など、成長分野に挑戦する企業を支援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また、 ライフサイエンスや新エネルギー分野等における企業集積や研究開発の促進、新たなビジネスの創出などのイノベーション（技術革新）を生み出す環境整備を図ります。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cs typeface="Meiryo UI" panose="020B0604030504040204" pitchFamily="50" charset="-128"/>
              </a:rPr>
              <a:t>（➡</a:t>
            </a:r>
            <a:r>
              <a:rPr lang="en-US" altLang="ja-JP" sz="1400" dirty="0">
                <a:cs typeface="Meiryo UI" panose="020B0604030504040204" pitchFamily="50" charset="-128"/>
              </a:rPr>
              <a:t>Topic</a:t>
            </a:r>
            <a:r>
              <a:rPr lang="ja-JP" altLang="en-US" sz="1400" dirty="0">
                <a:cs typeface="Meiryo UI" panose="020B0604030504040204" pitchFamily="50" charset="-128"/>
              </a:rPr>
              <a:t>⑦：革新的医薬品・医療機器等の創出のための環境整備）</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0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人口減少や国内市場の縮小、</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TPP</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協定（環太平洋パートナーシップ協定）の発効などに伴う市場の変化を見据え、成長著しいアジアなど世界市場の開拓に積極的に打って出る在阪企業を支援するとともに、今後需要の増大が見込まれる健康医療産業などの生活支援型サービス等を強化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医薬品等の承認審査機関である医薬品医療機器総合機構（</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PMDA</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）について、</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2016</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６月、関西支部にて、テレビ会議システムを活用して、高度で、専門的な相談に対応できる体制が整いました。今後、大阪・関西が強みを有する再生医療分野における審査機能の委譲を求めるなど、関西支部の一層の発展をめざ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大阪の産業・経済を支えている府内中小企業の持続的発展とアジア市場の取り込みを中心としたグローバルな成長を促進するため、経営・技術・資金面にわたる効果的な支援</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に取り組みます</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0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cs typeface="Meiryo UI" panose="020B0604030504040204" pitchFamily="50" charset="-128"/>
              </a:rPr>
              <a:t>○　</a:t>
            </a:r>
            <a:r>
              <a:rPr lang="en-US" altLang="ja-JP" sz="1400" dirty="0" err="1">
                <a:cs typeface="Meiryo UI" panose="020B0604030504040204" pitchFamily="50" charset="-128"/>
              </a:rPr>
              <a:t>IoT</a:t>
            </a:r>
            <a:r>
              <a:rPr lang="ja-JP" altLang="en-US" sz="1400" dirty="0" err="1">
                <a:cs typeface="Meiryo UI" panose="020B0604030504040204" pitchFamily="50" charset="-128"/>
              </a:rPr>
              <a:t>、</a:t>
            </a:r>
            <a:r>
              <a:rPr lang="ja-JP" altLang="en-US" sz="1400" dirty="0">
                <a:cs typeface="Meiryo UI" panose="020B0604030504040204" pitchFamily="50" charset="-128"/>
              </a:rPr>
              <a:t>ロボティクスなどの先端技術やライフサイエンス、新エネルギー分野といった大阪の強みを活かした分野などについて、海外企業とのマッチングや海外から大阪への投資を通じたグローバル化の促進を図ります。</a:t>
            </a:r>
            <a:endParaRPr lang="en-US" altLang="ja-JP" sz="1400" dirty="0">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1450330" y="6626411"/>
            <a:ext cx="2232248" cy="200055"/>
          </a:xfrm>
          <a:prstGeom prst="rect">
            <a:avLst/>
          </a:prstGeom>
          <a:noFill/>
        </p:spPr>
        <p:txBody>
          <a:bodyPr wrap="square" rtlCol="0">
            <a:spAutoFit/>
          </a:bodyPr>
          <a:lstStyle/>
          <a:p>
            <a:pPr marL="185738" indent="-185738"/>
            <a:r>
              <a:rPr kumimoji="1" lang="ja-JP" altLang="en-US" sz="700" dirty="0">
                <a:latin typeface="+mn-ea"/>
              </a:rPr>
              <a:t>出典：「</a:t>
            </a:r>
            <a:r>
              <a:rPr lang="ja-JP" altLang="en-US" sz="700" dirty="0">
                <a:latin typeface="+mn-ea"/>
              </a:rPr>
              <a:t>地域経済分析システム（</a:t>
            </a:r>
            <a:r>
              <a:rPr lang="en-US" altLang="ja-JP" sz="700" dirty="0">
                <a:latin typeface="+mn-ea"/>
              </a:rPr>
              <a:t>RESAS</a:t>
            </a:r>
            <a:r>
              <a:rPr lang="ja-JP" altLang="en-US" sz="700" dirty="0">
                <a:latin typeface="+mn-ea"/>
              </a:rPr>
              <a:t>）」より作成</a:t>
            </a:r>
            <a:endParaRPr kumimoji="1" lang="ja-JP" altLang="en-US" sz="700" dirty="0">
              <a:latin typeface="+mn-ea"/>
            </a:endParaRPr>
          </a:p>
        </p:txBody>
      </p:sp>
    </p:spTree>
    <p:extLst>
      <p:ext uri="{BB962C8B-B14F-4D97-AF65-F5344CB8AC3E}">
        <p14:creationId xmlns:p14="http://schemas.microsoft.com/office/powerpoint/2010/main" val="285156446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1"/>
          <p:cNvCxnSpPr/>
          <p:nvPr/>
        </p:nvCxnSpPr>
        <p:spPr>
          <a:xfrm>
            <a:off x="179516" y="444738"/>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207420" y="208444"/>
            <a:ext cx="8757072" cy="7053213"/>
          </a:xfrm>
          <a:prstGeom prst="rect">
            <a:avLst/>
          </a:prstGeom>
        </p:spPr>
        <p:txBody>
          <a:bodyPr wrap="square">
            <a:spAutoFit/>
          </a:bodyPr>
          <a:lstStyle/>
          <a:p>
            <a:pPr marL="180000" indent="-457200" algn="just">
              <a:lnSpc>
                <a:spcPts val="10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0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起業や第二創業の促進に向けて、市町村、商工会・商工会議所等による創業支援体制の整備とともに、女性・若</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a:latin typeface="Meiryo UI" panose="020B0604030504040204" pitchFamily="50" charset="-128"/>
                <a:ea typeface="Meiryo UI" panose="020B0604030504040204" pitchFamily="50" charset="-128"/>
                <a:cs typeface="Meiryo UI" panose="020B0604030504040204" pitchFamily="50" charset="-128"/>
              </a:rPr>
            </a:br>
            <a:r>
              <a:rPr lang="ja-JP" altLang="en-US" sz="1400" dirty="0">
                <a:latin typeface="Meiryo UI" panose="020B0604030504040204" pitchFamily="50" charset="-128"/>
                <a:ea typeface="Meiryo UI" panose="020B0604030504040204" pitchFamily="50" charset="-128"/>
                <a:cs typeface="Meiryo UI" panose="020B0604030504040204" pitchFamily="50" charset="-128"/>
              </a:rPr>
              <a:t>者・シニアなど多様な起業家を育成・支援します。また、</a:t>
            </a:r>
            <a:r>
              <a:rPr lang="en-US" altLang="ja-JP" sz="1400" dirty="0">
                <a:cs typeface="Meiryo UI" panose="020B0604030504040204" pitchFamily="50" charset="-128"/>
              </a:rPr>
              <a:t>2019</a:t>
            </a:r>
            <a:r>
              <a:rPr lang="ja-JP" altLang="en-US" sz="1400" dirty="0">
                <a:cs typeface="Meiryo UI" panose="020B0604030504040204" pitchFamily="50" charset="-128"/>
              </a:rPr>
              <a:t>年</a:t>
            </a:r>
            <a:r>
              <a:rPr lang="en-US" altLang="ja-JP" sz="1400" dirty="0">
                <a:cs typeface="Meiryo UI" panose="020B0604030504040204" pitchFamily="50" charset="-128"/>
              </a:rPr>
              <a:t>4</a:t>
            </a:r>
            <a:r>
              <a:rPr lang="ja-JP" altLang="en-US" sz="1400" dirty="0">
                <a:cs typeface="Meiryo UI" panose="020B0604030504040204" pitchFamily="50" charset="-128"/>
              </a:rPr>
              <a:t>月に発足した中小企業支援機関である</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公益財団法人大阪産業局等と連携し創業を促進するとともに、大阪の強みを活かした成長志向型のスタートアップ輩出をめざします。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000"/>
              </a:lnSpc>
            </a:pPr>
            <a:endParaRPr lang="en-US" altLang="ja-JP" sz="1400" dirty="0">
              <a:cs typeface="Meiryo UI" panose="020B0604030504040204" pitchFamily="50" charset="-128"/>
            </a:endParaRPr>
          </a:p>
          <a:p>
            <a:pPr marL="180000" indent="-457200" algn="just"/>
            <a:r>
              <a:rPr lang="ja-JP" altLang="en-US" sz="1400" dirty="0">
                <a:cs typeface="Meiryo UI" panose="020B0604030504040204" pitchFamily="50" charset="-128"/>
              </a:rPr>
              <a:t>○　また、行政と経済界等が一体となって、次代の産業を担うスタートアップをオール大阪で産み育てる環境を整備</a:t>
            </a:r>
            <a:r>
              <a:rPr lang="ja-JP" altLang="en-US" sz="1400" u="sng" dirty="0">
                <a:solidFill>
                  <a:srgbClr val="FF0000"/>
                </a:solidFill>
                <a:cs typeface="Meiryo UI" panose="020B0604030504040204" pitchFamily="50" charset="-128"/>
              </a:rPr>
              <a:t>し、京阪神、関西との広域連携の</a:t>
            </a:r>
            <a:r>
              <a:rPr lang="ja-JP" altLang="en-US" sz="1400" u="sng" dirty="0" smtClean="0">
                <a:solidFill>
                  <a:srgbClr val="FF0000"/>
                </a:solidFill>
                <a:cs typeface="Meiryo UI" panose="020B0604030504040204" pitchFamily="50" charset="-128"/>
              </a:rPr>
              <a:t>取組みに</a:t>
            </a:r>
            <a:r>
              <a:rPr lang="ja-JP" altLang="en-US" sz="1400" u="sng" dirty="0">
                <a:solidFill>
                  <a:srgbClr val="FF0000"/>
                </a:solidFill>
                <a:cs typeface="Meiryo UI" panose="020B0604030504040204" pitchFamily="50" charset="-128"/>
              </a:rPr>
              <a:t>より、東京や海外主要都市に匹敵する世界トップクラスの</a:t>
            </a:r>
            <a:r>
              <a:rPr lang="ja-JP" altLang="en-US" sz="1400" u="sng" dirty="0">
                <a:cs typeface="Meiryo UI" panose="020B0604030504040204" pitchFamily="50" charset="-128"/>
              </a:rPr>
              <a:t>スタートアップ・エコシステムの構築・拠点形成</a:t>
            </a:r>
            <a:r>
              <a:rPr lang="ja-JP" altLang="en-US" sz="1400" u="sng" dirty="0">
                <a:solidFill>
                  <a:srgbClr val="FF0000"/>
                </a:solidFill>
                <a:cs typeface="Meiryo UI" panose="020B0604030504040204" pitchFamily="50" charset="-128"/>
              </a:rPr>
              <a:t>をめざします。</a:t>
            </a:r>
            <a:endParaRPr lang="en-US" altLang="ja-JP" sz="1400" u="sng" dirty="0">
              <a:solidFill>
                <a:srgbClr val="FF0000"/>
              </a:solidFill>
              <a:cs typeface="Meiryo UI" panose="020B0604030504040204" pitchFamily="50" charset="-128"/>
            </a:endParaRPr>
          </a:p>
          <a:p>
            <a:pPr marL="180000" indent="-457200" algn="just"/>
            <a:r>
              <a:rPr lang="ja-JP" altLang="en-US" sz="1400" dirty="0">
                <a:cs typeface="Meiryo UI" panose="020B0604030504040204" pitchFamily="50" charset="-128"/>
              </a:rPr>
              <a:t>　　</a:t>
            </a:r>
            <a:r>
              <a:rPr lang="ja-JP" altLang="en-US" sz="1400" u="sng" dirty="0">
                <a:solidFill>
                  <a:srgbClr val="FF0000"/>
                </a:solidFill>
                <a:cs typeface="Meiryo UI" panose="020B0604030504040204" pitchFamily="50" charset="-128"/>
              </a:rPr>
              <a:t>令和</a:t>
            </a:r>
            <a:r>
              <a:rPr lang="en-US" altLang="ja-JP" sz="1400" u="sng" dirty="0">
                <a:solidFill>
                  <a:srgbClr val="FF0000"/>
                </a:solidFill>
                <a:cs typeface="Meiryo UI" panose="020B0604030504040204" pitchFamily="50" charset="-128"/>
              </a:rPr>
              <a:t>2</a:t>
            </a:r>
            <a:r>
              <a:rPr lang="ja-JP" altLang="en-US" sz="1400" u="sng" dirty="0">
                <a:solidFill>
                  <a:srgbClr val="FF0000"/>
                </a:solidFill>
                <a:cs typeface="Meiryo UI" panose="020B0604030504040204" pitchFamily="50" charset="-128"/>
              </a:rPr>
              <a:t>年</a:t>
            </a:r>
            <a:r>
              <a:rPr lang="en-US" altLang="ja-JP" sz="1400" u="sng" dirty="0">
                <a:solidFill>
                  <a:srgbClr val="FF0000"/>
                </a:solidFill>
                <a:cs typeface="Meiryo UI" panose="020B0604030504040204" pitchFamily="50" charset="-128"/>
              </a:rPr>
              <a:t>7</a:t>
            </a:r>
            <a:r>
              <a:rPr lang="ja-JP" altLang="en-US" sz="1400" u="sng" dirty="0">
                <a:solidFill>
                  <a:srgbClr val="FF0000"/>
                </a:solidFill>
                <a:cs typeface="Meiryo UI" panose="020B0604030504040204" pitchFamily="50" charset="-128"/>
              </a:rPr>
              <a:t>月、京都、兵庫とともにグローバル拠点都市に選出されたことを受け、世界</a:t>
            </a:r>
            <a:r>
              <a:rPr lang="ja-JP" altLang="en-US" sz="1400" u="sng" dirty="0" smtClean="0">
                <a:solidFill>
                  <a:srgbClr val="FF0000"/>
                </a:solidFill>
                <a:cs typeface="Meiryo UI" panose="020B0604030504040204" pitchFamily="50" charset="-128"/>
              </a:rPr>
              <a:t>に冠たるグローバル</a:t>
            </a:r>
            <a:r>
              <a:rPr lang="ja-JP" altLang="en-US" sz="1400" u="sng" dirty="0">
                <a:solidFill>
                  <a:srgbClr val="FF0000"/>
                </a:solidFill>
                <a:cs typeface="Meiryo UI" panose="020B0604030504040204" pitchFamily="50" charset="-128"/>
              </a:rPr>
              <a:t>・エコシステムへの発展</a:t>
            </a:r>
            <a:r>
              <a:rPr lang="ja-JP" altLang="en-US" sz="1400" u="sng" dirty="0" smtClean="0">
                <a:solidFill>
                  <a:srgbClr val="FF0000"/>
                </a:solidFill>
                <a:cs typeface="Meiryo UI" panose="020B0604030504040204" pitchFamily="50" charset="-128"/>
              </a:rPr>
              <a:t>に取り組みます</a:t>
            </a:r>
            <a:r>
              <a:rPr lang="ja-JP" altLang="en-US" sz="1400" u="sng" dirty="0">
                <a:solidFill>
                  <a:srgbClr val="FF0000"/>
                </a:solidFill>
                <a:cs typeface="Meiryo UI" panose="020B0604030504040204" pitchFamily="50" charset="-128"/>
              </a:rPr>
              <a:t>。</a:t>
            </a:r>
            <a:endParaRPr lang="en-US" altLang="ja-JP" sz="1400" u="sng" dirty="0">
              <a:solidFill>
                <a:srgbClr val="FF0000"/>
              </a:solidFill>
              <a:cs typeface="Meiryo UI" panose="020B0604030504040204" pitchFamily="50" charset="-128"/>
            </a:endParaRPr>
          </a:p>
          <a:p>
            <a:pPr marL="180000" indent="-457200" algn="just">
              <a:lnSpc>
                <a:spcPts val="10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0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u="sng" dirty="0">
                <a:solidFill>
                  <a:srgbClr val="FF0000"/>
                </a:solidFill>
                <a:cs typeface="Meiryo UI" panose="020B0604030504040204" pitchFamily="50" charset="-128"/>
              </a:rPr>
              <a:t>〇</a:t>
            </a:r>
            <a:r>
              <a:rPr lang="ja-JP" altLang="en-US" sz="1400" u="sng" dirty="0">
                <a:solidFill>
                  <a:srgbClr val="FF0000"/>
                </a:solidFill>
                <a:latin typeface="+mn-ea"/>
              </a:rPr>
              <a:t>金融・商品のデリバティブを扱う国内唯一の総合取引所である大阪取引所を有する大阪の強みや、万博やＩＲなどの国内外の投資を呼び込む世界的なビッグプロジェクトの進展、スタートアップ拠点形成などのポテンシャルを活かし、東京とは異なる個性・機能を持った国際金融都市の実現に向けた取組みを推進します。</a:t>
            </a:r>
            <a:endParaRPr lang="en-US" altLang="ja-JP" sz="1400" u="sng" dirty="0">
              <a:solidFill>
                <a:srgbClr val="FF0000"/>
              </a:solidFill>
              <a:cs typeface="Meiryo UI" panose="020B0604030504040204" pitchFamily="50" charset="-128"/>
            </a:endParaRPr>
          </a:p>
          <a:p>
            <a:pPr marL="180000" indent="-457200">
              <a:lnSpc>
                <a:spcPts val="10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0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商工会や商工会議所、金融機関等の関係機関など</a:t>
            </a:r>
            <a:r>
              <a:rPr lang="ja-JP" altLang="en-US"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が参加</a:t>
            </a:r>
            <a:r>
              <a:rPr lang="ja-JP" altLang="en-US" sz="14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する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「大阪府事業承継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ネットワーク」</a:t>
            </a:r>
            <a:r>
              <a:rPr lang="ja-JP" altLang="en-US"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と連携</a:t>
            </a:r>
            <a:r>
              <a:rPr lang="ja-JP" altLang="en-US" sz="14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し</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府内</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の中小企業・小規模事業者経営者等に</a:t>
            </a:r>
            <a:r>
              <a:rPr lang="ja-JP" altLang="en-US" sz="14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対する、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事業</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承継支援に取り組みます。</a:t>
            </a:r>
          </a:p>
          <a:p>
            <a:pPr marL="180000" indent="-457200" algn="just">
              <a:lnSpc>
                <a:spcPts val="1000"/>
              </a:lnSpc>
            </a:pPr>
            <a:endParaRPr lang="en-US" altLang="ja-JP" sz="1400" strike="dblStrike"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製品・サービスの高付加価値化への支援により、革新的な都市型サービス産業の育成や地域産業の振興、さらには</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a:latin typeface="Meiryo UI" panose="020B0604030504040204" pitchFamily="50" charset="-128"/>
                <a:ea typeface="Meiryo UI" panose="020B0604030504040204" pitchFamily="50" charset="-128"/>
                <a:cs typeface="Meiryo UI" panose="020B0604030504040204" pitchFamily="50" charset="-128"/>
              </a:rPr>
            </a:br>
            <a:r>
              <a:rPr lang="ja-JP" altLang="en-US" sz="1400" dirty="0">
                <a:latin typeface="Meiryo UI" panose="020B0604030504040204" pitchFamily="50" charset="-128"/>
                <a:ea typeface="Meiryo UI" panose="020B0604030504040204" pitchFamily="50" charset="-128"/>
                <a:cs typeface="Meiryo UI" panose="020B0604030504040204" pitchFamily="50" charset="-128"/>
              </a:rPr>
              <a:t>少子・高齢化に伴う地域課題の解決等にも資するビジネスモデルを創出します。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0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成長性向上に向けた</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AI</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やロボット、</a:t>
            </a:r>
            <a:r>
              <a:rPr lang="en-US" altLang="ja-JP" sz="1400" dirty="0" err="1">
                <a:latin typeface="Meiryo UI" panose="020B0604030504040204" pitchFamily="50" charset="-128"/>
                <a:ea typeface="Meiryo UI" panose="020B0604030504040204" pitchFamily="50" charset="-128"/>
                <a:cs typeface="Meiryo UI" panose="020B0604030504040204" pitchFamily="50" charset="-128"/>
              </a:rPr>
              <a:t>IoT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などの導入促進を図ります。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000"/>
              </a:lnSpc>
            </a:pPr>
            <a:endParaRPr lang="en-US" altLang="ja-JP" sz="1400" dirty="0"/>
          </a:p>
          <a:p>
            <a:pPr marL="180000" indent="-457200" algn="just"/>
            <a:r>
              <a:rPr lang="ja-JP" altLang="en-US" sz="1400" dirty="0"/>
              <a:t>○　</a:t>
            </a:r>
            <a:r>
              <a:rPr lang="en-US" altLang="ja-JP" sz="1400" dirty="0"/>
              <a:t>EG</a:t>
            </a:r>
            <a:r>
              <a:rPr lang="ja-JP" altLang="en-US" sz="1400" dirty="0"/>
              <a:t>（エコノミックガーデニング（</a:t>
            </a:r>
            <a:r>
              <a:rPr lang="en-US" altLang="ja-JP" sz="1400" dirty="0"/>
              <a:t>※</a:t>
            </a:r>
            <a:r>
              <a:rPr lang="ja-JP" altLang="en-US" sz="1400" dirty="0"/>
              <a:t>））おおさか推進ネットワークなど、「産・学・公・民（民間支援者）・金（金融機関）」の連携・協働の強化により、中小企業にとって最適なビジネス環境の整備を進め、頑張る中小企業を応援します。</a:t>
            </a:r>
            <a:endParaRPr lang="en-US" altLang="ja-JP" sz="1400" dirty="0"/>
          </a:p>
          <a:p>
            <a:pPr marL="180000" indent="-457200"/>
            <a:r>
              <a:rPr lang="en-US" altLang="ja-JP" sz="1050" dirty="0"/>
              <a:t>※</a:t>
            </a:r>
            <a:r>
              <a:rPr lang="ja-JP" altLang="en-US" sz="1050" dirty="0"/>
              <a:t>　エコノミックガーデニング・・・ 地域経済を「庭」、地元の中小企業を「植物」に見立て、地域という土壌を生かして地元の中小企業を大切に育てることにより地域経済を活性化させる政策</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〇省エネ・</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ESCO</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事業を推進することにより、省エネリニューアル事業を創出し、省エネビジネスの振興・人材育成をめざします。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nSpc>
                <a:spcPts val="10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国や市町村、民間団体等、多様な主体との連携のもと、外国人材の受入れ促進と外国人が安心して暮らせる共生社会の実現に向けて、事業者・外国人・府民にとって「三方良し」となるよう、効果的な施策を推進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400"/>
              </a:lnSpc>
            </a:pPr>
            <a:r>
              <a:rPr lang="ja-JP" altLang="en-US" sz="1400" dirty="0">
                <a:cs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外国人材は③（３）</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P.47</a:t>
            </a:r>
            <a:r>
              <a:rPr lang="ja-JP" altLang="en-US" sz="1400" dirty="0" err="1" smtClean="0">
                <a:latin typeface="Meiryo UI" panose="020B0604030504040204" pitchFamily="50" charset="-128"/>
                <a:ea typeface="Meiryo UI" panose="020B0604030504040204" pitchFamily="50" charset="-128"/>
                <a:cs typeface="Meiryo UI" panose="020B0604030504040204" pitchFamily="50" charset="-128"/>
              </a:rPr>
              <a:t>にも</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記載しています。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400"/>
              </a:lnSpc>
            </a:pPr>
            <a:endParaRPr lang="en-US" altLang="ja-JP" sz="1400" dirty="0">
              <a:cs typeface="Meiryo UI" panose="020B0604030504040204" pitchFamily="50" charset="-128"/>
            </a:endParaRPr>
          </a:p>
          <a:p>
            <a:pPr marL="180000" indent="-457200" algn="just">
              <a:lnSpc>
                <a:spcPts val="1000"/>
              </a:lnSpc>
            </a:pPr>
            <a:endParaRPr lang="en-US" altLang="ja-JP" sz="1400" dirty="0">
              <a:cs typeface="Meiryo UI" panose="020B0604030504040204" pitchFamily="50" charset="-128"/>
            </a:endParaRPr>
          </a:p>
        </p:txBody>
      </p:sp>
      <p:sp>
        <p:nvSpPr>
          <p:cNvPr id="9" name="正方形/長方形 8"/>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56</a:t>
            </a:fld>
            <a:endParaRPr lang="ja-JP" altLang="en-US" dirty="0">
              <a:solidFill>
                <a:prstClr val="black"/>
              </a:solidFill>
            </a:endParaRPr>
          </a:p>
        </p:txBody>
      </p:sp>
      <p:sp>
        <p:nvSpPr>
          <p:cNvPr id="10" name="正方形/長方形 9"/>
          <p:cNvSpPr/>
          <p:nvPr/>
        </p:nvSpPr>
        <p:spPr>
          <a:xfrm>
            <a:off x="179516" y="75406"/>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Tree>
    <p:extLst>
      <p:ext uri="{BB962C8B-B14F-4D97-AF65-F5344CB8AC3E}">
        <p14:creationId xmlns:p14="http://schemas.microsoft.com/office/powerpoint/2010/main" val="318435247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10" name="正方形/長方形 9"/>
          <p:cNvSpPr/>
          <p:nvPr/>
        </p:nvSpPr>
        <p:spPr>
          <a:xfrm>
            <a:off x="6156176" y="3786564"/>
            <a:ext cx="2160240"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eiryo UI" panose="020B0604030504040204" pitchFamily="50" charset="-128"/>
              </a:rPr>
              <a:t>■大阪大学医学部附属病院</a:t>
            </a:r>
          </a:p>
        </p:txBody>
      </p:sp>
      <p:sp>
        <p:nvSpPr>
          <p:cNvPr id="9" name="正方形/長方形 8"/>
          <p:cNvSpPr/>
          <p:nvPr/>
        </p:nvSpPr>
        <p:spPr>
          <a:xfrm>
            <a:off x="8411319" y="647309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57</a:t>
            </a:fld>
            <a:endParaRPr lang="ja-JP" altLang="en-US" dirty="0">
              <a:solidFill>
                <a:prstClr val="black"/>
              </a:solidFill>
            </a:endParaRPr>
          </a:p>
        </p:txBody>
      </p:sp>
      <p:sp>
        <p:nvSpPr>
          <p:cNvPr id="13" name="正方形/長方形 12"/>
          <p:cNvSpPr/>
          <p:nvPr/>
        </p:nvSpPr>
        <p:spPr>
          <a:xfrm>
            <a:off x="223882" y="516170"/>
            <a:ext cx="8757072" cy="2887970"/>
          </a:xfrm>
          <a:prstGeom prst="rect">
            <a:avLst/>
          </a:prstGeom>
        </p:spPr>
        <p:txBody>
          <a:bodyPr wrap="square">
            <a:spAutoFit/>
          </a:bodyPr>
          <a:lstStyle/>
          <a:p>
            <a:pPr marL="180000" indent="-457200" algn="just">
              <a:lnSpc>
                <a:spcPts val="1000"/>
              </a:lnSpc>
            </a:pPr>
            <a:endParaRPr lang="en-US" altLang="ja-JP" sz="1400" dirty="0">
              <a:cs typeface="Meiryo UI" panose="020B0604030504040204" pitchFamily="50" charset="-128"/>
            </a:endParaRPr>
          </a:p>
          <a:p>
            <a:pPr marL="180000" indent="-457200" algn="just"/>
            <a:r>
              <a:rPr lang="ja-JP" altLang="en-US" sz="1400" dirty="0">
                <a:cs typeface="Meiryo UI" panose="020B0604030504040204" pitchFamily="50" charset="-128"/>
              </a:rPr>
              <a:t>○　府内企業の人材確保とグローバル化に寄与するため、外国人留学生の採用意欲向上を図り、マッチングの促進と職場定着を支援します。</a:t>
            </a:r>
            <a:endParaRPr lang="en-US" altLang="ja-JP" sz="1400" dirty="0">
              <a:cs typeface="Meiryo UI" panose="020B0604030504040204" pitchFamily="50" charset="-128"/>
            </a:endParaRPr>
          </a:p>
          <a:p>
            <a:pPr marL="180000" indent="-457200" algn="just">
              <a:lnSpc>
                <a:spcPts val="1000"/>
              </a:lnSpc>
            </a:pPr>
            <a:endParaRPr lang="en-US" altLang="ja-JP" sz="1400" dirty="0">
              <a:cs typeface="Meiryo UI" panose="020B0604030504040204" pitchFamily="50" charset="-128"/>
            </a:endParaRPr>
          </a:p>
          <a:p>
            <a:pPr marL="180000" indent="-457200" algn="just"/>
            <a:r>
              <a:rPr lang="ja-JP" altLang="en-US" sz="1400" dirty="0">
                <a:cs typeface="Meiryo UI" panose="020B0604030504040204" pitchFamily="50" charset="-128"/>
              </a:rPr>
              <a:t>○　府内企業への就職につなげるため、府内大学との連携により、低学年次から継続的に学生志向に合う地域企業や成長企業と学生との接点を創出します。また、</a:t>
            </a:r>
            <a:r>
              <a:rPr lang="en-US" altLang="ja-JP" sz="1400" dirty="0">
                <a:cs typeface="Meiryo UI" panose="020B0604030504040204" pitchFamily="50" charset="-128"/>
              </a:rPr>
              <a:t>UIJ</a:t>
            </a:r>
            <a:r>
              <a:rPr lang="ja-JP" altLang="en-US" sz="1400" dirty="0">
                <a:cs typeface="Meiryo UI" panose="020B0604030504040204" pitchFamily="50" charset="-128"/>
              </a:rPr>
              <a:t>ターン就職に係る協定を締結した東京圏の８大学との連携に</a:t>
            </a:r>
            <a:endParaRPr lang="en-US" altLang="ja-JP" sz="1400" dirty="0">
              <a:cs typeface="Meiryo UI" panose="020B0604030504040204" pitchFamily="50" charset="-128"/>
            </a:endParaRPr>
          </a:p>
          <a:p>
            <a:pPr marL="180000" indent="-457200" algn="just"/>
            <a:r>
              <a:rPr lang="en-US" altLang="ja-JP" sz="1400" dirty="0">
                <a:cs typeface="Meiryo UI" panose="020B0604030504040204" pitchFamily="50" charset="-128"/>
              </a:rPr>
              <a:t>   </a:t>
            </a:r>
            <a:r>
              <a:rPr lang="ja-JP" altLang="en-US" sz="1400" dirty="0">
                <a:cs typeface="Meiryo UI" panose="020B0604030504040204" pitchFamily="50" charset="-128"/>
              </a:rPr>
              <a:t>よる府内企業等の情報発信を実施します。</a:t>
            </a:r>
            <a:endParaRPr lang="en-US" altLang="ja-JP" sz="1400" dirty="0">
              <a:cs typeface="Meiryo UI" panose="020B0604030504040204" pitchFamily="50" charset="-128"/>
            </a:endParaRPr>
          </a:p>
          <a:p>
            <a:pPr marL="180000" indent="-457200" algn="just">
              <a:lnSpc>
                <a:spcPts val="1000"/>
              </a:lnSpc>
            </a:pPr>
            <a:endParaRPr lang="en-US" altLang="ja-JP" sz="1400" dirty="0">
              <a:cs typeface="Meiryo UI" panose="020B0604030504040204" pitchFamily="50" charset="-128"/>
            </a:endParaRPr>
          </a:p>
          <a:p>
            <a:pPr marL="180000" indent="-457200" algn="just"/>
            <a:r>
              <a:rPr lang="ja-JP" altLang="en-US" sz="1400" dirty="0">
                <a:cs typeface="Meiryo UI" panose="020B0604030504040204" pitchFamily="50" charset="-128"/>
              </a:rPr>
              <a:t>○　府内企業の成長戦略を実現し、雇用の拡大に寄与するため、副業・兼業等による大企業人材の受入れ推進等を通じて多様な人材供給を拡大し、幅広く人材マッチングを支援します。</a:t>
            </a:r>
            <a:endParaRPr lang="en-US" altLang="ja-JP" sz="1400" dirty="0">
              <a:cs typeface="Meiryo UI" panose="020B0604030504040204" pitchFamily="50" charset="-128"/>
            </a:endParaRPr>
          </a:p>
          <a:p>
            <a:pPr marL="180000" indent="-457200" algn="just">
              <a:lnSpc>
                <a:spcPts val="1000"/>
              </a:lnSpc>
            </a:pPr>
            <a:endParaRPr lang="en-US" altLang="ja-JP" sz="1400" dirty="0">
              <a:cs typeface="Meiryo UI" panose="020B0604030504040204" pitchFamily="50" charset="-128"/>
            </a:endParaRPr>
          </a:p>
          <a:p>
            <a:pPr marL="180000" indent="-457200" algn="just"/>
            <a:r>
              <a:rPr lang="ja-JP" altLang="en-US" sz="1400" dirty="0">
                <a:cs typeface="Meiryo UI" panose="020B0604030504040204" pitchFamily="50" charset="-128"/>
              </a:rPr>
              <a:t>○　大阪発の先進的ながん治療法であるホウ素中性子補足療法（</a:t>
            </a:r>
            <a:r>
              <a:rPr lang="en-US" altLang="ja-JP" sz="1400" dirty="0">
                <a:cs typeface="Meiryo UI" panose="020B0604030504040204" pitchFamily="50" charset="-128"/>
              </a:rPr>
              <a:t>BNCT</a:t>
            </a:r>
            <a:r>
              <a:rPr lang="ja-JP" altLang="en-US" sz="1400" dirty="0">
                <a:cs typeface="Meiryo UI" panose="020B0604030504040204" pitchFamily="50" charset="-128"/>
              </a:rPr>
              <a:t>）の普及促進、定着に向けた取組みを実施します。</a:t>
            </a:r>
            <a:endParaRPr lang="en-US" altLang="ja-JP" sz="1400" dirty="0">
              <a:cs typeface="Meiryo UI" panose="020B0604030504040204" pitchFamily="50" charset="-128"/>
            </a:endParaRPr>
          </a:p>
          <a:p>
            <a:pPr marL="180000" indent="-457200" algn="just"/>
            <a:endParaRPr lang="en-US" altLang="ja-JP" sz="1400" dirty="0">
              <a:cs typeface="Meiryo UI" panose="020B0604030504040204" pitchFamily="50" charset="-128"/>
            </a:endParaRPr>
          </a:p>
          <a:p>
            <a:pPr marL="180000" indent="-457200" algn="just">
              <a:lnSpc>
                <a:spcPts val="1000"/>
              </a:lnSpc>
            </a:pPr>
            <a:endParaRPr lang="en-US" altLang="ja-JP" sz="1400" dirty="0">
              <a:cs typeface="Meiryo UI" panose="020B0604030504040204" pitchFamily="50" charset="-128"/>
            </a:endParaRPr>
          </a:p>
        </p:txBody>
      </p:sp>
      <p:sp>
        <p:nvSpPr>
          <p:cNvPr id="14" name="正方形/長方形 13"/>
          <p:cNvSpPr/>
          <p:nvPr/>
        </p:nvSpPr>
        <p:spPr>
          <a:xfrm>
            <a:off x="281937" y="3171892"/>
            <a:ext cx="8640961" cy="3004392"/>
          </a:xfrm>
          <a:prstGeom prst="rect">
            <a:avLst/>
          </a:prstGeom>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lvl="0">
              <a:defRPr/>
            </a:pPr>
            <a:r>
              <a:rPr kumimoji="1" lang="en-US" altLang="ja-JP" sz="1400" b="1" i="0" u="none" strike="noStrike" kern="1200" cap="none" spc="0" normalizeH="0" baseline="0" noProof="0" dirty="0">
                <a:ln>
                  <a:noFill/>
                </a:ln>
                <a:solidFill>
                  <a:prstClr val="black"/>
                </a:solidFill>
                <a:effectLst/>
                <a:uLnTx/>
                <a:uFillTx/>
                <a:latin typeface="Meiryo UI"/>
                <a:ea typeface="Meiryo UI"/>
                <a:cs typeface="+mn-cs"/>
              </a:rPr>
              <a:t>Topic</a:t>
            </a: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⑦</a:t>
            </a:r>
            <a:r>
              <a:rPr kumimoji="1" lang="ja-JP" altLang="en-US" sz="1400" b="1" i="0" u="none" strike="noStrike" kern="1200" cap="none" spc="0" normalizeH="0" baseline="0" noProof="0" dirty="0">
                <a:ln>
                  <a:noFill/>
                </a:ln>
                <a:solidFill>
                  <a:schemeClr val="tx1"/>
                </a:solidFill>
                <a:effectLst/>
                <a:uLnTx/>
                <a:uFillTx/>
                <a:latin typeface="Meiryo UI"/>
                <a:ea typeface="Meiryo UI"/>
                <a:cs typeface="+mn-cs"/>
              </a:rPr>
              <a:t>　</a:t>
            </a:r>
            <a:r>
              <a:rPr lang="ja-JP" altLang="en-US" sz="1400" b="1" dirty="0">
                <a:solidFill>
                  <a:schemeClr val="tx1"/>
                </a:solidFill>
              </a:rPr>
              <a:t>革新的医薬品・医療機器等の創出のための環境整備</a:t>
            </a:r>
            <a:endParaRPr kumimoji="1" lang="en-US" altLang="ja-JP" sz="1400" b="0" i="0" u="none" strike="noStrike" kern="1200" cap="none" spc="0" normalizeH="0" baseline="0" noProof="0" dirty="0">
              <a:ln>
                <a:noFill/>
              </a:ln>
              <a:solidFill>
                <a:schemeClr val="tx1"/>
              </a:solidFill>
              <a:effectLst/>
              <a:uLnTx/>
              <a:uFillTx/>
              <a:latin typeface="Meiryo UI"/>
              <a:ea typeface="Meiryo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　</a:t>
            </a: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400" dirty="0">
              <a:solidFill>
                <a:prstClr val="black"/>
              </a:solidFill>
              <a:latin typeface="Meiryo UI"/>
              <a:ea typeface="Meiryo UI"/>
            </a:endParaRPr>
          </a:p>
          <a:p>
            <a:pPr marL="0" marR="0" lvl="0" indent="0" algn="l" defTabSz="914400" rtl="0" eaLnBrk="1" fontAlgn="auto" latinLnBrk="0" hangingPunct="1">
              <a:lnSpc>
                <a:spcPts val="400"/>
              </a:lnSpc>
              <a:spcBef>
                <a:spcPts val="0"/>
              </a:spcBef>
              <a:spcAft>
                <a:spcPts val="0"/>
              </a:spcAft>
              <a:buClrTx/>
              <a:buSzTx/>
              <a:buFontTx/>
              <a:buNone/>
              <a:tabLst/>
              <a:defRPr/>
            </a:pPr>
            <a:endParaRPr kumimoji="1" lang="en-US" altLang="ja-JP" sz="105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１　革新的医薬品等の開発に必要な臨床研究の中心的役割を担い、他の医療機関の臨床研究</a:t>
            </a:r>
            <a:endParaRPr kumimoji="1" lang="en-US" altLang="ja-JP" sz="1050" b="0" i="0" u="none" strike="noStrike" kern="1200" cap="none" spc="0" normalizeH="0" baseline="0" noProof="0" dirty="0">
              <a:ln>
                <a:noFill/>
              </a:ln>
              <a:solidFill>
                <a:prstClr val="black"/>
              </a:solidFill>
              <a:effectLst/>
              <a:uLnTx/>
              <a:uFillTx/>
              <a:latin typeface="Meiryo UI"/>
              <a:ea typeface="Meiryo UI"/>
              <a:cs typeface="+mn-cs"/>
            </a:endParaRPr>
          </a:p>
          <a:p>
            <a:pPr marL="360000" marR="0" lvl="0" indent="-4572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　　　　も支援する医療機関として、</a:t>
            </a:r>
            <a: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t>2015</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年４月から医療法に位置づけられた。</a:t>
            </a:r>
            <a: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t/>
            </a:r>
            <a:b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b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また、</a:t>
            </a:r>
            <a: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t>2016</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年４月に施行済の「患者申出療養」において制度の中核を担うこととされている。</a:t>
            </a:r>
            <a:endParaRPr kumimoji="1" lang="en-US" altLang="ja-JP" sz="1050" b="0" i="0" u="none" strike="noStrike" kern="1200" cap="none" spc="0" normalizeH="0" baseline="0" noProof="0" dirty="0">
              <a:ln>
                <a:noFill/>
              </a:ln>
              <a:solidFill>
                <a:prstClr val="black"/>
              </a:solidFill>
              <a:effectLst/>
              <a:uLnTx/>
              <a:uFillTx/>
              <a:latin typeface="Meiryo UI"/>
              <a:ea typeface="Meiryo UI"/>
              <a:cs typeface="+mn-cs"/>
            </a:endParaRPr>
          </a:p>
          <a:p>
            <a:pPr marL="360000" marR="0" lvl="0" indent="-457200" algn="l" defTabSz="914400" rtl="0" eaLnBrk="1" fontAlgn="auto" latinLnBrk="0" hangingPunct="1">
              <a:lnSpc>
                <a:spcPct val="100000"/>
              </a:lnSpc>
              <a:spcBef>
                <a:spcPts val="0"/>
              </a:spcBef>
              <a:spcAft>
                <a:spcPts val="0"/>
              </a:spcAft>
              <a:buClrTx/>
              <a:buSzTx/>
              <a:buFontTx/>
              <a:buNone/>
              <a:tabLst/>
              <a:defRPr/>
            </a:pPr>
            <a:endParaRPr kumimoji="1" lang="en-US" altLang="ja-JP" sz="1050" b="0" i="0" u="none" strike="noStrike" kern="1200" cap="none" spc="0" normalizeH="0" baseline="0" noProof="0" dirty="0">
              <a:ln>
                <a:noFill/>
              </a:ln>
              <a:solidFill>
                <a:prstClr val="black"/>
              </a:solidFill>
              <a:effectLst/>
              <a:uLnTx/>
              <a:uFillTx/>
              <a:latin typeface="Meiryo UI"/>
              <a:ea typeface="Meiryo UI"/>
              <a:cs typeface="+mn-cs"/>
            </a:endParaRPr>
          </a:p>
          <a:p>
            <a:pPr marL="360000" marR="0" lvl="0" indent="-45720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２　全国で６法人。国民の健康に重大な影響のある特定の疾患等に係る医療に関し、調査、研究</a:t>
            </a:r>
            <a: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t/>
            </a:r>
            <a:b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b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及び技術の開発並びにこれらの業務に密接に関連する医療の提供、技術者の研修等を行う医療</a:t>
            </a:r>
            <a:endParaRPr kumimoji="1" lang="en-US" altLang="ja-JP" sz="1050" b="0" i="0" u="none" strike="noStrike" kern="1200" cap="none" spc="0" normalizeH="0" baseline="0" noProof="0" dirty="0">
              <a:ln>
                <a:noFill/>
              </a:ln>
              <a:solidFill>
                <a:prstClr val="black"/>
              </a:solidFill>
              <a:effectLst/>
              <a:uLnTx/>
              <a:uFillTx/>
              <a:latin typeface="Meiryo UI"/>
              <a:ea typeface="Meiryo UI"/>
              <a:cs typeface="+mn-cs"/>
            </a:endParaRPr>
          </a:p>
          <a:p>
            <a:pPr marL="360000" marR="0" lvl="0" indent="-4572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　　　　機関。</a:t>
            </a:r>
            <a:endParaRPr kumimoji="1" lang="en-US" altLang="ja-JP" sz="105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　</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7" name="テキスト ボックス 16"/>
          <p:cNvSpPr txBox="1"/>
          <p:nvPr/>
        </p:nvSpPr>
        <p:spPr>
          <a:xfrm>
            <a:off x="424402" y="3588282"/>
            <a:ext cx="5731774" cy="1600438"/>
          </a:xfrm>
          <a:prstGeom prst="rect">
            <a:avLst/>
          </a:prstGeom>
          <a:noFill/>
        </p:spPr>
        <p:txBody>
          <a:bodyPr wrap="square" rtlCol="0">
            <a:spAutoFit/>
          </a:bodyPr>
          <a:lstStyle/>
          <a:p>
            <a:pPr lvl="0" algn="just">
              <a:defRPr/>
            </a:pP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　</a:t>
            </a:r>
            <a:r>
              <a:rPr lang="en-US" altLang="ja-JP" sz="1400" dirty="0">
                <a:solidFill>
                  <a:prstClr val="black"/>
                </a:solidFill>
              </a:rPr>
              <a:t>2015</a:t>
            </a:r>
            <a:r>
              <a:rPr lang="ja-JP" altLang="en-US" sz="1400" dirty="0">
                <a:solidFill>
                  <a:prstClr val="black"/>
                </a:solidFill>
              </a:rPr>
              <a:t>年８月、 「大阪大学医学部附属病院」が、医療法に基づく臨床研究</a:t>
            </a:r>
            <a:r>
              <a:rPr lang="en-US" altLang="ja-JP" sz="1400" dirty="0">
                <a:solidFill>
                  <a:prstClr val="black"/>
                </a:solidFill>
              </a:rPr>
              <a:t/>
            </a:r>
            <a:br>
              <a:rPr lang="en-US" altLang="ja-JP" sz="1400" dirty="0">
                <a:solidFill>
                  <a:prstClr val="black"/>
                </a:solidFill>
              </a:rPr>
            </a:br>
            <a:r>
              <a:rPr lang="ja-JP" altLang="en-US" sz="1400" dirty="0">
                <a:solidFill>
                  <a:prstClr val="black"/>
                </a:solidFill>
              </a:rPr>
              <a:t>中核病院（</a:t>
            </a:r>
            <a:r>
              <a:rPr lang="en-US" altLang="ja-JP" sz="1400" dirty="0">
                <a:solidFill>
                  <a:prstClr val="black"/>
                </a:solidFill>
              </a:rPr>
              <a:t>※</a:t>
            </a:r>
            <a:r>
              <a:rPr lang="ja-JP" altLang="en-US" sz="1400" dirty="0">
                <a:solidFill>
                  <a:prstClr val="black"/>
                </a:solidFill>
              </a:rPr>
              <a:t>１）として、全国に先駆け国に承認されました。</a:t>
            </a:r>
            <a:endParaRPr lang="en-US" altLang="ja-JP" sz="1400" dirty="0">
              <a:solidFill>
                <a:prstClr val="black"/>
              </a:solidFill>
            </a:endParaRPr>
          </a:p>
          <a:p>
            <a:pPr lvl="0" algn="just">
              <a:defRPr/>
            </a:pPr>
            <a:r>
              <a:rPr lang="ja-JP" altLang="en-US" sz="1400" dirty="0">
                <a:solidFill>
                  <a:prstClr val="black"/>
                </a:solidFill>
              </a:rPr>
              <a:t>　また、大阪府内には国立高度専門医療研究センター（</a:t>
            </a:r>
            <a:r>
              <a:rPr lang="en-US" altLang="ja-JP" sz="1400" dirty="0">
                <a:solidFill>
                  <a:prstClr val="black"/>
                </a:solidFill>
              </a:rPr>
              <a:t>※</a:t>
            </a:r>
            <a:r>
              <a:rPr lang="ja-JP" altLang="en-US" sz="1400" dirty="0">
                <a:solidFill>
                  <a:prstClr val="black"/>
                </a:solidFill>
              </a:rPr>
              <a:t>２）である「国立循環器病研究センター」といった、国内屈指の臨床研究拠点が存在しています。</a:t>
            </a:r>
            <a:endParaRPr lang="en-US" altLang="ja-JP" sz="1400" dirty="0">
              <a:solidFill>
                <a:prstClr val="black"/>
              </a:solidFill>
            </a:endParaRPr>
          </a:p>
          <a:p>
            <a:pPr lvl="0" algn="just">
              <a:defRPr/>
            </a:pPr>
            <a:r>
              <a:rPr lang="ja-JP" altLang="en-US" sz="1400" dirty="0">
                <a:solidFill>
                  <a:prstClr val="black"/>
                </a:solidFill>
              </a:rPr>
              <a:t>　これら大阪の優位性を活かし、革新的な医薬品・医療機器等を次々と生み出すための環境整備</a:t>
            </a:r>
            <a:r>
              <a:rPr lang="ja-JP" altLang="en-US" sz="1400" dirty="0" smtClean="0">
                <a:solidFill>
                  <a:prstClr val="black"/>
                </a:solidFill>
              </a:rPr>
              <a:t>に取り組みます</a:t>
            </a:r>
            <a:r>
              <a:rPr lang="ja-JP" altLang="en-US" sz="1400" dirty="0">
                <a:solidFill>
                  <a:prstClr val="black"/>
                </a:solidFill>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0" name="正方形/長方形 19"/>
          <p:cNvSpPr/>
          <p:nvPr/>
        </p:nvSpPr>
        <p:spPr>
          <a:xfrm>
            <a:off x="6423859" y="3159884"/>
            <a:ext cx="2160240"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eiryo UI" panose="020B0604030504040204" pitchFamily="50" charset="-128"/>
              </a:rPr>
              <a:t>■大阪大学医学部附属病院</a:t>
            </a:r>
          </a:p>
        </p:txBody>
      </p:sp>
      <p:pic>
        <p:nvPicPr>
          <p:cNvPr id="21"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517191" y="3416148"/>
            <a:ext cx="1944000" cy="12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正方形/長方形 21"/>
          <p:cNvSpPr/>
          <p:nvPr/>
        </p:nvSpPr>
        <p:spPr>
          <a:xfrm>
            <a:off x="6409071" y="4687941"/>
            <a:ext cx="2160240"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eiryo UI" panose="020B0604030504040204" pitchFamily="50" charset="-128"/>
              </a:rPr>
              <a:t>■国立循環器病研究センター</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eiryo UI" panose="020B0604030504040204" pitchFamily="50" charset="-128"/>
              </a:rPr>
              <a:t> </a:t>
            </a:r>
            <a:endParaRPr kumimoji="1" lang="ja-JP" altLang="en-US" sz="1200" b="0" i="0" u="none" strike="noStrike" kern="1200" cap="none" spc="0" normalizeH="0" baseline="0" noProof="0" dirty="0">
              <a:ln>
                <a:noFill/>
              </a:ln>
              <a:solidFill>
                <a:prstClr val="black"/>
              </a:solidFill>
              <a:effectLst/>
              <a:uLnTx/>
              <a:uFillTx/>
              <a:latin typeface="Meiryo UI"/>
              <a:ea typeface="Meiryo UI"/>
              <a:cs typeface="Meiryo UI" panose="020B0604030504040204" pitchFamily="50" charset="-128"/>
            </a:endParaRPr>
          </a:p>
        </p:txBody>
      </p:sp>
      <p:pic>
        <p:nvPicPr>
          <p:cNvPr id="23" name="図 2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gray">
          <a:xfrm>
            <a:off x="6517191" y="4976948"/>
            <a:ext cx="2190610" cy="1081874"/>
          </a:xfrm>
          <a:prstGeom prst="rect">
            <a:avLst/>
          </a:prstGeom>
        </p:spPr>
      </p:pic>
    </p:spTree>
    <p:extLst>
      <p:ext uri="{BB962C8B-B14F-4D97-AF65-F5344CB8AC3E}">
        <p14:creationId xmlns:p14="http://schemas.microsoft.com/office/powerpoint/2010/main" val="137359024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13059" y="853071"/>
            <a:ext cx="3699683" cy="5233262"/>
          </a:xfrm>
          <a:prstGeom prst="rect">
            <a:avLst/>
          </a:prstGeom>
        </p:spPr>
      </p:pic>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58</a:t>
            </a:fld>
            <a:endParaRPr lang="ja-JP" altLang="en-US" dirty="0">
              <a:solidFill>
                <a:prstClr val="black"/>
              </a:solidFill>
            </a:endParaRPr>
          </a:p>
        </p:txBody>
      </p:sp>
      <p:sp>
        <p:nvSpPr>
          <p:cNvPr id="2" name="正方形/長方形 1"/>
          <p:cNvSpPr/>
          <p:nvPr/>
        </p:nvSpPr>
        <p:spPr>
          <a:xfrm>
            <a:off x="323532" y="607910"/>
            <a:ext cx="4475120" cy="6340197"/>
          </a:xfrm>
          <a:prstGeom prst="rect">
            <a:avLst/>
          </a:prstGeom>
        </p:spPr>
        <p:txBody>
          <a:bodyPr wrap="square">
            <a:spAutoFit/>
          </a:bodyPr>
          <a:lstStyle/>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（２）企業立地の促進</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cs typeface="Meiryo UI" panose="020B0604030504040204" pitchFamily="50" charset="-128"/>
              </a:rPr>
              <a:t>　</a:t>
            </a:r>
            <a:r>
              <a:rPr lang="en-US" altLang="ja-JP" sz="1400" dirty="0"/>
              <a:t>2018</a:t>
            </a:r>
            <a:r>
              <a:rPr lang="ja-JP" altLang="ja-JP" sz="1400" dirty="0"/>
              <a:t>年に大阪府へ本社を移転した</a:t>
            </a:r>
            <a:r>
              <a:rPr lang="ja-JP" altLang="ja-JP" sz="1400" dirty="0" smtClean="0">
                <a:effectLst>
                  <a:outerShdw blurRad="38100" dist="38100" dir="2700000" algn="tl">
                    <a:srgbClr val="000000">
                      <a:alpha val="43137"/>
                    </a:srgbClr>
                  </a:outerShdw>
                </a:effectLst>
              </a:rPr>
              <a:t>企業</a:t>
            </a:r>
            <a:r>
              <a:rPr lang="ja-JP" altLang="en-US" sz="1400" dirty="0" smtClean="0">
                <a:effectLst>
                  <a:outerShdw blurRad="38100" dist="38100" dir="2700000" algn="tl">
                    <a:srgbClr val="000000">
                      <a:alpha val="43137"/>
                    </a:srgbClr>
                  </a:outerShdw>
                </a:effectLst>
              </a:rPr>
              <a:t>数</a:t>
            </a:r>
            <a:r>
              <a:rPr lang="ja-JP" altLang="en-US" sz="1400" dirty="0">
                <a:effectLst>
                  <a:outerShdw blurRad="38100" dist="38100" dir="2700000" algn="tl">
                    <a:srgbClr val="000000">
                      <a:alpha val="43137"/>
                    </a:srgbClr>
                  </a:outerShdw>
                </a:effectLst>
              </a:rPr>
              <a:t>は、</a:t>
            </a:r>
            <a:r>
              <a:rPr lang="en-US" altLang="ja-JP" sz="1400" dirty="0">
                <a:effectLst>
                  <a:outerShdw blurRad="38100" dist="38100" dir="2700000" algn="tl">
                    <a:srgbClr val="000000">
                      <a:alpha val="43137"/>
                    </a:srgbClr>
                  </a:outerShdw>
                </a:effectLst>
              </a:rPr>
              <a:t>2</a:t>
            </a:r>
            <a:r>
              <a:rPr lang="en-US" altLang="ja-JP" sz="1400" dirty="0"/>
              <a:t>3</a:t>
            </a:r>
            <a:r>
              <a:rPr lang="ja-JP" altLang="ja-JP" sz="1400" dirty="0"/>
              <a:t>年ぶりの</a:t>
            </a:r>
            <a:r>
              <a:rPr lang="ja-JP" altLang="ja-JP" sz="1400" dirty="0" smtClean="0"/>
              <a:t>高水準</a:t>
            </a:r>
            <a:r>
              <a:rPr lang="ja-JP" altLang="en-US" sz="1400" dirty="0" smtClean="0"/>
              <a:t>、</a:t>
            </a:r>
            <a:r>
              <a:rPr lang="ja-JP" altLang="en-US" sz="1400" dirty="0"/>
              <a:t>大阪</a:t>
            </a:r>
            <a:r>
              <a:rPr lang="ja-JP" altLang="ja-JP" sz="1400" dirty="0"/>
              <a:t>府から転出した企業</a:t>
            </a:r>
            <a:r>
              <a:rPr lang="ja-JP" altLang="en-US" sz="1400" dirty="0"/>
              <a:t>数</a:t>
            </a:r>
            <a:r>
              <a:rPr lang="ja-JP" altLang="ja-JP" sz="1400" dirty="0"/>
              <a:t>は過去</a:t>
            </a:r>
            <a:r>
              <a:rPr lang="en-US" altLang="ja-JP" sz="1400" dirty="0"/>
              <a:t>26</a:t>
            </a:r>
            <a:r>
              <a:rPr lang="ja-JP" altLang="ja-JP" sz="1400" dirty="0"/>
              <a:t>年間で</a:t>
            </a:r>
            <a:r>
              <a:rPr lang="ja-JP" altLang="en-US" sz="1400" dirty="0"/>
              <a:t>最小でした。</a:t>
            </a:r>
            <a:endParaRPr lang="en-US" altLang="ja-JP" sz="1400" dirty="0"/>
          </a:p>
          <a:p>
            <a:r>
              <a:rPr lang="ja-JP" altLang="en-US" sz="1400" dirty="0">
                <a:cs typeface="Meiryo UI" panose="020B0604030504040204" pitchFamily="50" charset="-128"/>
              </a:rPr>
              <a:t>　　</a:t>
            </a:r>
            <a:r>
              <a:rPr lang="ja-JP" altLang="en-US" sz="1400" u="sng" dirty="0">
                <a:solidFill>
                  <a:srgbClr val="FF0000"/>
                </a:solidFill>
                <a:cs typeface="Meiryo UI" panose="020B0604030504040204" pitchFamily="50" charset="-128"/>
              </a:rPr>
              <a:t>　しかし、翌年</a:t>
            </a:r>
            <a:r>
              <a:rPr lang="en-US" altLang="ja-JP" sz="1400" u="sng" dirty="0">
                <a:solidFill>
                  <a:srgbClr val="FF0000"/>
                </a:solidFill>
                <a:cs typeface="Meiryo UI" panose="020B0604030504040204" pitchFamily="50" charset="-128"/>
              </a:rPr>
              <a:t>(2019</a:t>
            </a:r>
            <a:r>
              <a:rPr lang="ja-JP" altLang="en-US" sz="1400" u="sng" dirty="0">
                <a:solidFill>
                  <a:srgbClr val="FF0000"/>
                </a:solidFill>
                <a:cs typeface="Meiryo UI" panose="020B0604030504040204" pitchFamily="50" charset="-128"/>
              </a:rPr>
              <a:t>年</a:t>
            </a:r>
            <a:r>
              <a:rPr lang="en-US" altLang="ja-JP" sz="1400" u="sng" dirty="0">
                <a:solidFill>
                  <a:srgbClr val="FF0000"/>
                </a:solidFill>
                <a:cs typeface="Meiryo UI" panose="020B0604030504040204" pitchFamily="50" charset="-128"/>
              </a:rPr>
              <a:t>)</a:t>
            </a:r>
            <a:r>
              <a:rPr lang="ja-JP" altLang="en-US" sz="1400" u="sng" dirty="0">
                <a:solidFill>
                  <a:srgbClr val="FF0000"/>
                </a:solidFill>
                <a:cs typeface="Meiryo UI" panose="020B0604030504040204" pitchFamily="50" charset="-128"/>
              </a:rPr>
              <a:t>には、再び大阪府からの転出過</a:t>
            </a:r>
            <a:endParaRPr lang="en-US" altLang="ja-JP" sz="1400" u="sng" dirty="0">
              <a:solidFill>
                <a:srgbClr val="FF0000"/>
              </a:solidFill>
              <a:cs typeface="Meiryo UI" panose="020B0604030504040204" pitchFamily="50" charset="-128"/>
            </a:endParaRPr>
          </a:p>
          <a:p>
            <a:r>
              <a:rPr lang="ja-JP" altLang="en-US" sz="1400" u="sng" dirty="0">
                <a:solidFill>
                  <a:srgbClr val="FF0000"/>
                </a:solidFill>
                <a:cs typeface="Meiryo UI" panose="020B0604030504040204" pitchFamily="50" charset="-128"/>
              </a:rPr>
              <a:t>　 多となり、東京一極集中の進展や府内産業用地の不足に</a:t>
            </a:r>
            <a:endParaRPr lang="en-US" altLang="ja-JP" sz="1400" u="sng" dirty="0">
              <a:solidFill>
                <a:srgbClr val="FF0000"/>
              </a:solidFill>
              <a:cs typeface="Meiryo UI" panose="020B0604030504040204" pitchFamily="50" charset="-128"/>
            </a:endParaRPr>
          </a:p>
          <a:p>
            <a:r>
              <a:rPr lang="en-US" altLang="ja-JP" sz="1400" u="sng" dirty="0">
                <a:solidFill>
                  <a:srgbClr val="FF0000"/>
                </a:solidFill>
                <a:cs typeface="Meiryo UI" panose="020B0604030504040204" pitchFamily="50" charset="-128"/>
              </a:rPr>
              <a:t> </a:t>
            </a:r>
            <a:r>
              <a:rPr lang="ja-JP" altLang="en-US" sz="1400" u="sng" dirty="0">
                <a:solidFill>
                  <a:srgbClr val="FF0000"/>
                </a:solidFill>
                <a:cs typeface="Meiryo UI" panose="020B0604030504040204" pitchFamily="50" charset="-128"/>
              </a:rPr>
              <a:t>　伴う、東京圏及び近隣府県への流出は続いています。</a:t>
            </a:r>
            <a:endParaRPr lang="en-US" altLang="ja-JP" sz="1400" u="sng" dirty="0">
              <a:solidFill>
                <a:srgbClr val="FF0000"/>
              </a:solidFill>
              <a:cs typeface="Meiryo UI" panose="020B0604030504040204" pitchFamily="50" charset="-128"/>
            </a:endParaRPr>
          </a:p>
          <a:p>
            <a:pPr marL="180000" indent="-457200" algn="just"/>
            <a:r>
              <a:rPr lang="ja-JP" altLang="en-US" sz="1400" dirty="0">
                <a:solidFill>
                  <a:srgbClr val="0070C0"/>
                </a:solidFill>
                <a:cs typeface="Meiryo UI" panose="020B0604030504040204" pitchFamily="50" charset="-128"/>
              </a:rPr>
              <a:t>　　　</a:t>
            </a:r>
            <a:r>
              <a:rPr lang="ja-JP" altLang="en-US" sz="1400" dirty="0">
                <a:cs typeface="Meiryo UI" panose="020B0604030504040204" pitchFamily="50" charset="-128"/>
              </a:rPr>
              <a:t>大阪経済の発展のためには</a:t>
            </a:r>
            <a:r>
              <a:rPr lang="ja-JP" altLang="en-US" sz="1400" dirty="0" smtClean="0">
                <a:cs typeface="Meiryo UI" panose="020B0604030504040204" pitchFamily="50" charset="-128"/>
              </a:rPr>
              <a:t>、</a:t>
            </a:r>
            <a:r>
              <a:rPr lang="ja-JP" altLang="en-US" sz="1400" u="sng" dirty="0" smtClean="0">
                <a:solidFill>
                  <a:srgbClr val="FF0000"/>
                </a:solidFill>
                <a:cs typeface="Meiryo UI" panose="020B0604030504040204" pitchFamily="50" charset="-128"/>
              </a:rPr>
              <a:t>ウィズ</a:t>
            </a:r>
            <a:r>
              <a:rPr lang="ja-JP" altLang="en-US" sz="1400" u="sng" dirty="0">
                <a:solidFill>
                  <a:srgbClr val="FF0000"/>
                </a:solidFill>
                <a:cs typeface="Meiryo UI" panose="020B0604030504040204" pitchFamily="50" charset="-128"/>
              </a:rPr>
              <a:t>／アフターコロナ時代の中、</a:t>
            </a:r>
            <a:r>
              <a:rPr lang="ja-JP" altLang="en-US" sz="1400" dirty="0">
                <a:cs typeface="Meiryo UI" panose="020B0604030504040204" pitchFamily="50" charset="-128"/>
              </a:rPr>
              <a:t>東京圏等への経済機能の流出に歯止めをかけ、府内での再投資及び国内外からの企業立地を</a:t>
            </a:r>
            <a:r>
              <a:rPr lang="ja-JP" altLang="en-US" sz="1400" u="sng" dirty="0">
                <a:solidFill>
                  <a:srgbClr val="FF0000"/>
                </a:solidFill>
                <a:cs typeface="Meiryo UI" panose="020B0604030504040204" pitchFamily="50" charset="-128"/>
              </a:rPr>
              <a:t>より一層</a:t>
            </a:r>
            <a:r>
              <a:rPr lang="ja-JP" altLang="en-US" sz="1400" dirty="0">
                <a:cs typeface="Meiryo UI" panose="020B0604030504040204" pitchFamily="50" charset="-128"/>
              </a:rPr>
              <a:t>促進する必要があります。</a:t>
            </a:r>
            <a:endParaRPr lang="en-US" altLang="ja-JP" sz="1400" dirty="0">
              <a:cs typeface="Meiryo UI" panose="020B0604030504040204" pitchFamily="50" charset="-128"/>
            </a:endParaRPr>
          </a:p>
          <a:p>
            <a:pPr marL="180000" indent="-457200" algn="just"/>
            <a:r>
              <a:rPr lang="ja-JP" altLang="en-US" sz="1400" dirty="0">
                <a:cs typeface="Meiryo UI" panose="020B0604030504040204" pitchFamily="50" charset="-128"/>
              </a:rPr>
              <a:t>　　</a:t>
            </a:r>
            <a:endParaRPr lang="en-US" altLang="ja-JP" sz="1400" dirty="0">
              <a:cs typeface="Meiryo UI" panose="020B0604030504040204" pitchFamily="50" charset="-128"/>
            </a:endParaRPr>
          </a:p>
          <a:p>
            <a:pPr marL="180000" indent="-457200" algn="just"/>
            <a:r>
              <a:rPr lang="ja-JP" altLang="en-US" sz="1400" dirty="0">
                <a:cs typeface="Meiryo UI" panose="020B0604030504040204" pitchFamily="50" charset="-128"/>
              </a:rPr>
              <a:t>○　地域再生法に基づく地方活力向上地域等特定業務施設整備事業</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（地方拠点強化税制）</a:t>
            </a:r>
            <a:r>
              <a:rPr lang="ja-JP" altLang="en-US" sz="1400" dirty="0">
                <a:cs typeface="Meiryo UI" panose="020B0604030504040204" pitchFamily="50" charset="-128"/>
              </a:rPr>
              <a:t>を活用し、本社機能をもった企業の他府県への流出を防止するとともに、府外からの企業立地を促進します。</a:t>
            </a:r>
            <a:endParaRPr lang="en-US" altLang="ja-JP" sz="1400" dirty="0">
              <a:cs typeface="Meiryo UI" panose="020B0604030504040204" pitchFamily="50" charset="-128"/>
            </a:endParaRPr>
          </a:p>
          <a:p>
            <a:pPr marL="179388" indent="3175" algn="just"/>
            <a:r>
              <a:rPr lang="ja-JP" altLang="en-US" sz="1400" dirty="0">
                <a:cs typeface="Meiryo UI" panose="020B0604030504040204" pitchFamily="50" charset="-128"/>
              </a:rPr>
              <a:t>（➡</a:t>
            </a:r>
            <a:r>
              <a:rPr lang="en-US" altLang="ja-JP" sz="1400" dirty="0">
                <a:cs typeface="Meiryo UI" panose="020B0604030504040204" pitchFamily="50" charset="-128"/>
              </a:rPr>
              <a:t>Topic</a:t>
            </a:r>
            <a:r>
              <a:rPr lang="ja-JP" altLang="en-US" sz="1400" dirty="0">
                <a:cs typeface="Meiryo UI" panose="020B0604030504040204" pitchFamily="50" charset="-128"/>
              </a:rPr>
              <a:t>⑧：地方拠点強化税制の活用）</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cs typeface="Meiryo UI" panose="020B0604030504040204" pitchFamily="50" charset="-128"/>
            </a:endParaRPr>
          </a:p>
          <a:p>
            <a:pPr marL="180000" indent="-457200" algn="just"/>
            <a:r>
              <a:rPr lang="ja-JP" altLang="en-US" sz="1400" dirty="0">
                <a:cs typeface="Meiryo UI" panose="020B0604030504040204" pitchFamily="50" charset="-128"/>
              </a:rPr>
              <a:t>○　 ライフサイエンス・新エネルギー分野の成長産業分野を対象とした企業の立地促進を図ります。</a:t>
            </a:r>
            <a:endParaRPr lang="en-US" altLang="ja-JP" sz="1400" dirty="0">
              <a:cs typeface="Meiryo UI" panose="020B0604030504040204" pitchFamily="50" charset="-128"/>
            </a:endParaRPr>
          </a:p>
          <a:p>
            <a:pPr marL="180000" indent="-457200" algn="just"/>
            <a:r>
              <a:rPr lang="ja-JP" altLang="en-US" sz="1400" dirty="0">
                <a:cs typeface="Meiryo UI" panose="020B0604030504040204" pitchFamily="50" charset="-128"/>
              </a:rPr>
              <a:t>　（➡</a:t>
            </a:r>
            <a:r>
              <a:rPr lang="en-US" altLang="ja-JP" sz="1400" dirty="0">
                <a:cs typeface="Meiryo UI" panose="020B0604030504040204" pitchFamily="50" charset="-128"/>
              </a:rPr>
              <a:t>Topic</a:t>
            </a:r>
            <a:r>
              <a:rPr lang="ja-JP" altLang="en-US" sz="1400" dirty="0">
                <a:cs typeface="Meiryo UI" panose="020B0604030504040204" pitchFamily="50" charset="-128"/>
              </a:rPr>
              <a:t>⑨：北大阪健康医療都市「健都」の形成）</a:t>
            </a:r>
            <a:endParaRPr lang="en-US" altLang="ja-JP" sz="1400" dirty="0">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ja-JP" sz="1400" dirty="0">
                <a:latin typeface="+mn-ea"/>
              </a:rPr>
              <a:t>幹線道路沿道等の交通ネットワークを活用した産業立地を推進する区域については、周辺環境及び景観に配慮しつつ、工業系の用途地域を指定するなど、適切な土地利用を促進します。</a:t>
            </a:r>
            <a:endParaRPr lang="en-US" altLang="ja-JP" sz="1400" dirty="0">
              <a:latin typeface="+mn-ea"/>
            </a:endParaRPr>
          </a:p>
          <a:p>
            <a:pPr marL="179388" indent="3175"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Topic</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⑩：彩都東部地区における新たな</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9388" indent="3175"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産業拠点</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の形成）</a:t>
            </a:r>
          </a:p>
        </p:txBody>
      </p:sp>
      <p:sp>
        <p:nvSpPr>
          <p:cNvPr id="37" name="正方形/長方形 3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46" name="正方形/長方形 45"/>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58</a:t>
            </a:fld>
            <a:endParaRPr lang="ja-JP" altLang="en-US" dirty="0">
              <a:solidFill>
                <a:prstClr val="black"/>
              </a:solidFill>
            </a:endParaRPr>
          </a:p>
        </p:txBody>
      </p:sp>
      <p:sp>
        <p:nvSpPr>
          <p:cNvPr id="47" name="テキスト ボックス 46"/>
          <p:cNvSpPr txBox="1"/>
          <p:nvPr/>
        </p:nvSpPr>
        <p:spPr>
          <a:xfrm>
            <a:off x="5078055" y="836716"/>
            <a:ext cx="2926487" cy="276999"/>
          </a:xfrm>
          <a:prstGeom prst="rect">
            <a:avLst/>
          </a:prstGeom>
          <a:noFill/>
        </p:spPr>
        <p:txBody>
          <a:bodyPr wrap="square" rtlCol="0">
            <a:spAutoFit/>
          </a:bodyPr>
          <a:lstStyle/>
          <a:p>
            <a:r>
              <a:rPr lang="ja-JP" altLang="en-US" sz="1200" dirty="0"/>
              <a:t>■　大阪府の企業立地優遇制度対象地域</a:t>
            </a:r>
            <a:endParaRPr kumimoji="1" lang="ja-JP" altLang="en-US" sz="1200" dirty="0"/>
          </a:p>
        </p:txBody>
      </p:sp>
      <p:sp>
        <p:nvSpPr>
          <p:cNvPr id="26" name="テキスト ボックス 25"/>
          <p:cNvSpPr txBox="1"/>
          <p:nvPr/>
        </p:nvSpPr>
        <p:spPr>
          <a:xfrm>
            <a:off x="5364088" y="6426880"/>
            <a:ext cx="4176464" cy="200055"/>
          </a:xfrm>
          <a:prstGeom prst="rect">
            <a:avLst/>
          </a:prstGeom>
          <a:noFill/>
        </p:spPr>
        <p:txBody>
          <a:bodyPr wrap="square" rtlCol="0">
            <a:spAutoFit/>
          </a:bodyPr>
          <a:lstStyle/>
          <a:p>
            <a:pPr marL="185738" indent="-185738"/>
            <a:r>
              <a:rPr kumimoji="1" lang="ja-JP" altLang="en-US" sz="700" dirty="0">
                <a:latin typeface="+mn-ea"/>
              </a:rPr>
              <a:t>出典：大阪府</a:t>
            </a:r>
            <a:r>
              <a:rPr lang="ja-JP" altLang="en-US" sz="700" dirty="0">
                <a:latin typeface="+mn-ea"/>
              </a:rPr>
              <a:t>商工労働部「企業立地の優遇制度のご案内（制度リーフレット</a:t>
            </a:r>
            <a:r>
              <a:rPr lang="ja-JP" altLang="en-US" sz="700" dirty="0" smtClean="0">
                <a:latin typeface="+mn-ea"/>
              </a:rPr>
              <a:t>）」</a:t>
            </a:r>
            <a:endParaRPr kumimoji="1" lang="ja-JP" altLang="en-US" sz="700" dirty="0">
              <a:latin typeface="+mn-ea"/>
            </a:endParaRPr>
          </a:p>
        </p:txBody>
      </p:sp>
      <p:sp>
        <p:nvSpPr>
          <p:cNvPr id="27" name="テキスト ボックス 37"/>
          <p:cNvSpPr txBox="1">
            <a:spLocks noChangeArrowheads="1"/>
          </p:cNvSpPr>
          <p:nvPr/>
        </p:nvSpPr>
        <p:spPr bwMode="auto">
          <a:xfrm>
            <a:off x="6255428" y="5734836"/>
            <a:ext cx="2400413" cy="646595"/>
          </a:xfrm>
          <a:prstGeom prst="rect">
            <a:avLst/>
          </a:prstGeom>
          <a:noFill/>
          <a:ln w="6350">
            <a:solidFill>
              <a:schemeClr val="tx1"/>
            </a:solid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ts val="500"/>
              </a:lnSpc>
              <a:spcBef>
                <a:spcPct val="0"/>
              </a:spcBef>
              <a:spcAft>
                <a:spcPct val="0"/>
              </a:spcAft>
              <a:buClrTx/>
              <a:buSzTx/>
              <a:buFontTx/>
              <a:buNone/>
              <a:tabLst/>
            </a:pPr>
            <a:endParaRPr lang="en-US" altLang="ja-JP" sz="700" dirty="0">
              <a:latin typeface="Meiryo UI 本文"/>
              <a:ea typeface="メイリオ" pitchFamily="50" charset="-128"/>
              <a:cs typeface="ＭＳ Ｐゴシック" pitchFamily="50" charset="-128"/>
            </a:endParaRPr>
          </a:p>
          <a:p>
            <a:pPr marL="0" marR="0" lvl="0" indent="0" algn="just" defTabSz="914400" rtl="0" eaLnBrk="1" fontAlgn="base" latinLnBrk="0" hangingPunct="1">
              <a:lnSpc>
                <a:spcPts val="500"/>
              </a:lnSpc>
              <a:spcBef>
                <a:spcPct val="0"/>
              </a:spcBef>
              <a:spcAft>
                <a:spcPct val="0"/>
              </a:spcAft>
              <a:buClrTx/>
              <a:buSzTx/>
              <a:buFontTx/>
              <a:buNone/>
              <a:tabLst/>
            </a:pPr>
            <a:r>
              <a:rPr kumimoji="1" lang="ja-JP" altLang="en-US" sz="700" b="0" i="0" u="none" strike="noStrike" cap="none" normalizeH="0" baseline="0" dirty="0">
                <a:ln>
                  <a:noFill/>
                </a:ln>
                <a:effectLst/>
                <a:latin typeface="Meiryo UI 本文"/>
                <a:ea typeface="メイリオ" pitchFamily="50" charset="-128"/>
                <a:cs typeface="ＭＳ Ｐゴシック" pitchFamily="50" charset="-128"/>
              </a:rPr>
              <a:t>①～⑨　</a:t>
            </a:r>
            <a:r>
              <a:rPr kumimoji="1" lang="en-US" altLang="ja-JP" sz="700" b="0" i="0" u="none" strike="noStrike" cap="none" normalizeH="0" baseline="0" dirty="0">
                <a:ln>
                  <a:noFill/>
                </a:ln>
                <a:effectLst/>
                <a:latin typeface="Meiryo UI 本文"/>
                <a:ea typeface="メイリオ" pitchFamily="50" charset="-128"/>
                <a:cs typeface="ＭＳ Ｐゴシック" pitchFamily="50" charset="-128"/>
              </a:rPr>
              <a:t>…</a:t>
            </a:r>
            <a:r>
              <a:rPr kumimoji="1" lang="ja-JP" altLang="en-US" sz="700" b="0" i="0" u="none" strike="noStrike" cap="none" normalizeH="0" baseline="0" dirty="0">
                <a:ln>
                  <a:noFill/>
                </a:ln>
                <a:effectLst/>
                <a:latin typeface="Meiryo UI 本文"/>
                <a:ea typeface="メイリオ" pitchFamily="50" charset="-128"/>
                <a:cs typeface="ＭＳ Ｐゴシック" pitchFamily="50" charset="-128"/>
              </a:rPr>
              <a:t>成長特区税制対象区域</a:t>
            </a:r>
            <a:endParaRPr kumimoji="1" lang="en-US" altLang="ja-JP" sz="700" b="0" i="0" u="none" strike="noStrike" cap="none" normalizeH="0" baseline="0" dirty="0">
              <a:ln>
                <a:noFill/>
              </a:ln>
              <a:effectLst/>
              <a:latin typeface="Meiryo UI 本文"/>
              <a:ea typeface="メイリオ" pitchFamily="50" charset="-128"/>
              <a:cs typeface="ＭＳ Ｐゴシック" pitchFamily="50" charset="-128"/>
            </a:endParaRPr>
          </a:p>
          <a:p>
            <a:pPr marL="0" marR="0" lvl="0" indent="0" algn="just" defTabSz="914400" rtl="0" eaLnBrk="1" fontAlgn="base" latinLnBrk="0" hangingPunct="1">
              <a:lnSpc>
                <a:spcPts val="500"/>
              </a:lnSpc>
              <a:spcBef>
                <a:spcPct val="0"/>
              </a:spcBef>
              <a:spcAft>
                <a:spcPct val="0"/>
              </a:spcAft>
              <a:buClrTx/>
              <a:buSzTx/>
              <a:buFontTx/>
              <a:buNone/>
              <a:tabLst/>
            </a:pPr>
            <a:endParaRPr kumimoji="1" lang="en-US" altLang="ja-JP" sz="700" b="0" i="0" u="none" strike="noStrike" cap="none" normalizeH="0" baseline="0" dirty="0">
              <a:ln>
                <a:noFill/>
              </a:ln>
              <a:effectLst/>
              <a:latin typeface="Meiryo UI 本文"/>
              <a:ea typeface="メイリオ" pitchFamily="50" charset="-128"/>
              <a:cs typeface="ＭＳ Ｐゴシック" pitchFamily="50" charset="-128"/>
            </a:endParaRPr>
          </a:p>
          <a:p>
            <a:pPr marL="0" marR="0" lvl="0" indent="0" algn="just" defTabSz="914400" rtl="0" eaLnBrk="1" fontAlgn="base" latinLnBrk="0" hangingPunct="1">
              <a:lnSpc>
                <a:spcPts val="500"/>
              </a:lnSpc>
              <a:spcBef>
                <a:spcPct val="0"/>
              </a:spcBef>
              <a:spcAft>
                <a:spcPct val="0"/>
              </a:spcAft>
              <a:buClrTx/>
              <a:buSzTx/>
              <a:buFontTx/>
              <a:buNone/>
              <a:tabLst/>
            </a:pPr>
            <a:r>
              <a:rPr kumimoji="1" lang="ja-JP" altLang="en-US" sz="700" b="0" i="0" u="none" strike="noStrike" cap="none" normalizeH="0" baseline="0" dirty="0" smtClean="0">
                <a:ln>
                  <a:noFill/>
                </a:ln>
                <a:effectLst/>
                <a:latin typeface="Meiryo UI 本文"/>
                <a:ea typeface="メイリオ" pitchFamily="50" charset="-128"/>
                <a:cs typeface="ＭＳ Ｐゴシック" pitchFamily="50" charset="-128"/>
              </a:rPr>
              <a:t>　　　</a:t>
            </a:r>
            <a:r>
              <a:rPr kumimoji="1" lang="ja-JP" altLang="en-US" sz="700" b="0" i="0" u="none" strike="noStrike" cap="none" normalizeH="0" baseline="0" dirty="0">
                <a:ln>
                  <a:noFill/>
                </a:ln>
                <a:effectLst/>
                <a:latin typeface="Meiryo UI 本文"/>
                <a:ea typeface="メイリオ" pitchFamily="50" charset="-128"/>
                <a:cs typeface="ＭＳ Ｐゴシック" pitchFamily="50" charset="-128"/>
              </a:rPr>
              <a:t>　</a:t>
            </a:r>
            <a:r>
              <a:rPr kumimoji="1" lang="en-US" altLang="ja-JP" sz="700" b="0" i="0" u="none" strike="noStrike" cap="none" normalizeH="0" baseline="0" dirty="0">
                <a:ln>
                  <a:noFill/>
                </a:ln>
                <a:effectLst/>
                <a:latin typeface="Meiryo UI 本文"/>
                <a:ea typeface="メイリオ" pitchFamily="50" charset="-128"/>
                <a:cs typeface="ＭＳ Ｐゴシック" pitchFamily="50" charset="-128"/>
              </a:rPr>
              <a:t>…</a:t>
            </a:r>
            <a:r>
              <a:rPr kumimoji="1" lang="ja-JP" altLang="en-US" sz="700" b="0" i="0" u="none" strike="noStrike" cap="none" normalizeH="0" baseline="0" dirty="0">
                <a:ln>
                  <a:noFill/>
                </a:ln>
                <a:effectLst/>
                <a:latin typeface="Meiryo UI 本文"/>
                <a:ea typeface="メイリオ" pitchFamily="50" charset="-128"/>
                <a:cs typeface="ＭＳ Ｐゴシック" pitchFamily="50" charset="-128"/>
              </a:rPr>
              <a:t>研究開発施設の投資奨励計画</a:t>
            </a:r>
            <a:r>
              <a:rPr lang="ja-JP" altLang="en-US" sz="700" dirty="0">
                <a:latin typeface="Meiryo UI 本文"/>
                <a:ea typeface="メイリオ" pitchFamily="50" charset="-128"/>
                <a:cs typeface="ＭＳ Ｐゴシック" pitchFamily="50" charset="-128"/>
              </a:rPr>
              <a:t>がある</a:t>
            </a:r>
            <a:r>
              <a:rPr kumimoji="1" lang="ja-JP" altLang="en-US" sz="700" b="0" i="0" u="none" strike="noStrike" cap="none" normalizeH="0" baseline="0" dirty="0">
                <a:ln>
                  <a:noFill/>
                </a:ln>
                <a:effectLst/>
                <a:latin typeface="Meiryo UI 本文"/>
                <a:ea typeface="メイリオ" pitchFamily="50" charset="-128"/>
                <a:cs typeface="ＭＳ Ｐゴシック" pitchFamily="50" charset="-128"/>
              </a:rPr>
              <a:t>市町村</a:t>
            </a:r>
            <a:endParaRPr kumimoji="1" lang="en-US" altLang="ja-JP" sz="700" b="0" i="0" u="none" strike="noStrike" cap="none" normalizeH="0" baseline="0" dirty="0">
              <a:ln>
                <a:noFill/>
              </a:ln>
              <a:effectLst/>
              <a:latin typeface="Meiryo UI 本文"/>
              <a:ea typeface="メイリオ" pitchFamily="50" charset="-128"/>
              <a:cs typeface="ＭＳ Ｐゴシック" pitchFamily="50" charset="-128"/>
            </a:endParaRPr>
          </a:p>
          <a:p>
            <a:pPr marL="0" marR="0" lvl="0" indent="0" algn="just" defTabSz="914400" rtl="0" eaLnBrk="1" fontAlgn="base" latinLnBrk="0" hangingPunct="1">
              <a:lnSpc>
                <a:spcPts val="500"/>
              </a:lnSpc>
              <a:spcBef>
                <a:spcPct val="0"/>
              </a:spcBef>
              <a:spcAft>
                <a:spcPct val="0"/>
              </a:spcAft>
              <a:buClrTx/>
              <a:buSzTx/>
              <a:buFontTx/>
              <a:buNone/>
              <a:tabLst/>
            </a:pPr>
            <a:endParaRPr lang="en-US" altLang="ja-JP" sz="700" dirty="0">
              <a:latin typeface="Meiryo UI 本文"/>
              <a:ea typeface="メイリオ" pitchFamily="50" charset="-128"/>
              <a:cs typeface="ＭＳ Ｐゴシック" pitchFamily="50" charset="-128"/>
            </a:endParaRPr>
          </a:p>
          <a:p>
            <a:pPr marL="0" marR="0" lvl="0" indent="0" algn="just" defTabSz="914400" rtl="0" eaLnBrk="1" fontAlgn="base" latinLnBrk="0" hangingPunct="1">
              <a:lnSpc>
                <a:spcPts val="500"/>
              </a:lnSpc>
              <a:spcBef>
                <a:spcPct val="0"/>
              </a:spcBef>
              <a:spcAft>
                <a:spcPct val="0"/>
              </a:spcAft>
              <a:buClrTx/>
              <a:buSzTx/>
              <a:buFontTx/>
              <a:buNone/>
              <a:tabLst/>
            </a:pPr>
            <a:r>
              <a:rPr lang="en-US" altLang="ja-JP" sz="700" dirty="0">
                <a:latin typeface="Meiryo UI 本文"/>
                <a:ea typeface="メイリオ" pitchFamily="50" charset="-128"/>
                <a:cs typeface="ＭＳ Ｐゴシック" pitchFamily="50" charset="-128"/>
              </a:rPr>
              <a:t>             </a:t>
            </a:r>
            <a:r>
              <a:rPr kumimoji="1" lang="en-US" altLang="ja-JP" sz="700" b="0" i="0" u="none" strike="noStrike" cap="none" normalizeH="0" baseline="0" dirty="0">
                <a:ln>
                  <a:noFill/>
                </a:ln>
                <a:effectLst/>
                <a:latin typeface="Meiryo UI 本文"/>
                <a:ea typeface="メイリオ" pitchFamily="50" charset="-128"/>
                <a:cs typeface="ＭＳ Ｐゴシック" pitchFamily="50" charset="-128"/>
              </a:rPr>
              <a:t>…</a:t>
            </a:r>
            <a:r>
              <a:rPr kumimoji="1" lang="ja-JP" altLang="en-US" sz="700" b="0" i="0" u="none" strike="noStrike" cap="none" normalizeH="0" baseline="0" dirty="0">
                <a:ln>
                  <a:noFill/>
                </a:ln>
                <a:effectLst/>
                <a:latin typeface="Meiryo UI 本文"/>
                <a:ea typeface="メイリオ" pitchFamily="50" charset="-128"/>
                <a:cs typeface="ＭＳ Ｐゴシック" pitchFamily="50" charset="-128"/>
              </a:rPr>
              <a:t>産業集積促進地域がある市町村</a:t>
            </a:r>
            <a:endParaRPr lang="ja-JP" altLang="en-US" sz="700" dirty="0">
              <a:latin typeface="Meiryo UI 本文"/>
              <a:ea typeface="メイリオ" pitchFamily="50" charset="-128"/>
              <a:cs typeface="ＭＳ Ｐゴシック" pitchFamily="50" charset="-128"/>
            </a:endParaRPr>
          </a:p>
          <a:p>
            <a:pPr marL="0" marR="0" lvl="0" indent="0" algn="just" defTabSz="914400" rtl="0" eaLnBrk="1" fontAlgn="base" latinLnBrk="0" hangingPunct="1">
              <a:lnSpc>
                <a:spcPts val="500"/>
              </a:lnSpc>
              <a:spcBef>
                <a:spcPct val="0"/>
              </a:spcBef>
              <a:spcAft>
                <a:spcPct val="0"/>
              </a:spcAft>
              <a:buClrTx/>
              <a:buSzTx/>
              <a:buFontTx/>
              <a:buNone/>
              <a:tabLst/>
            </a:pPr>
            <a:r>
              <a:rPr lang="ja-JP" altLang="en-US" sz="700" dirty="0">
                <a:latin typeface="Meiryo UI 本文"/>
                <a:ea typeface="メイリオ" pitchFamily="50" charset="-128"/>
                <a:cs typeface="ＭＳ Ｐゴシック" pitchFamily="50" charset="-128"/>
              </a:rPr>
              <a:t>　　</a:t>
            </a:r>
            <a:endParaRPr lang="en-US" altLang="ja-JP" sz="700" dirty="0">
              <a:latin typeface="Meiryo UI 本文"/>
              <a:ea typeface="メイリオ" pitchFamily="50" charset="-128"/>
              <a:cs typeface="ＭＳ Ｐゴシック" pitchFamily="50" charset="-128"/>
            </a:endParaRPr>
          </a:p>
          <a:p>
            <a:pPr lvl="0" algn="just" fontAlgn="base">
              <a:lnSpc>
                <a:spcPts val="500"/>
              </a:lnSpc>
              <a:spcBef>
                <a:spcPct val="0"/>
              </a:spcBef>
              <a:spcAft>
                <a:spcPct val="0"/>
              </a:spcAft>
            </a:pPr>
            <a:r>
              <a:rPr lang="ja-JP" altLang="en-US" sz="700" dirty="0">
                <a:latin typeface="Meiryo UI 本文"/>
                <a:ea typeface="メイリオ" pitchFamily="50" charset="-128"/>
                <a:cs typeface="ＭＳ Ｐゴシック" pitchFamily="50" charset="-128"/>
              </a:rPr>
              <a:t>  市町　 </a:t>
            </a:r>
            <a:r>
              <a:rPr lang="en-US" altLang="ja-JP" sz="700" dirty="0">
                <a:latin typeface="Meiryo UI 本文"/>
                <a:ea typeface="メイリオ" pitchFamily="50" charset="-128"/>
                <a:cs typeface="ＭＳ Ｐゴシック" pitchFamily="50" charset="-128"/>
              </a:rPr>
              <a:t>…</a:t>
            </a:r>
            <a:r>
              <a:rPr lang="ja-JP" altLang="en-US" sz="700" dirty="0">
                <a:latin typeface="Meiryo UI 本文"/>
                <a:ea typeface="メイリオ" pitchFamily="50" charset="-128"/>
                <a:cs typeface="ＭＳ Ｐゴシック" pitchFamily="50" charset="-128"/>
              </a:rPr>
              <a:t>地域未来投資促進法の基本計画がある市町村</a:t>
            </a:r>
            <a:endParaRPr lang="en-US" altLang="ja-JP" sz="700" dirty="0">
              <a:latin typeface="Meiryo UI 本文"/>
              <a:ea typeface="メイリオ" pitchFamily="50" charset="-128"/>
              <a:cs typeface="ＭＳ Ｐゴシック" pitchFamily="50" charset="-128"/>
            </a:endParaRPr>
          </a:p>
          <a:p>
            <a:pPr lvl="0" algn="just" fontAlgn="base">
              <a:lnSpc>
                <a:spcPts val="500"/>
              </a:lnSpc>
              <a:spcBef>
                <a:spcPct val="0"/>
              </a:spcBef>
              <a:spcAft>
                <a:spcPct val="0"/>
              </a:spcAft>
            </a:pPr>
            <a:r>
              <a:rPr lang="ja-JP" altLang="en-US" sz="900" dirty="0">
                <a:latin typeface="Meiryo UI 本文"/>
                <a:ea typeface="メイリオ" pitchFamily="50" charset="-128"/>
                <a:cs typeface="ＭＳ Ｐゴシック" pitchFamily="50" charset="-128"/>
              </a:rPr>
              <a:t>　　　</a:t>
            </a:r>
            <a:endParaRPr lang="en-US" altLang="ja-JP" sz="900" dirty="0">
              <a:latin typeface="Meiryo UI 本文"/>
              <a:ea typeface="メイリオ" pitchFamily="50" charset="-128"/>
              <a:cs typeface="ＭＳ Ｐゴシック" pitchFamily="50" charset="-128"/>
            </a:endParaRPr>
          </a:p>
          <a:p>
            <a:pPr marL="0" marR="0" lvl="0" indent="0" algn="just" defTabSz="914400" rtl="0" eaLnBrk="1" fontAlgn="base" latinLnBrk="0" hangingPunct="1">
              <a:lnSpc>
                <a:spcPts val="500"/>
              </a:lnSpc>
              <a:spcBef>
                <a:spcPct val="0"/>
              </a:spcBef>
              <a:spcAft>
                <a:spcPct val="0"/>
              </a:spcAft>
              <a:buClrTx/>
              <a:buSzTx/>
              <a:buFontTx/>
              <a:buNone/>
              <a:tabLst/>
            </a:pPr>
            <a:r>
              <a:rPr kumimoji="1" lang="ja-JP" altLang="en-US" sz="900" b="0" i="0" u="none" strike="noStrike" cap="none" normalizeH="0" baseline="0" dirty="0">
                <a:ln>
                  <a:noFill/>
                </a:ln>
                <a:solidFill>
                  <a:schemeClr val="tx1"/>
                </a:solidFill>
                <a:effectLst/>
                <a:latin typeface="Meiryo UI 本文"/>
                <a:ea typeface="メイリオ" pitchFamily="50" charset="-128"/>
                <a:cs typeface="ＭＳ Ｐゴシック" pitchFamily="50" charset="-128"/>
              </a:rPr>
              <a:t>　　　　</a:t>
            </a:r>
            <a:endParaRPr kumimoji="1" lang="en-US" altLang="ja-JP" sz="900" b="0" i="0" u="none" strike="noStrike" cap="none" normalizeH="0" baseline="0" dirty="0">
              <a:ln>
                <a:noFill/>
              </a:ln>
              <a:solidFill>
                <a:schemeClr val="tx1"/>
              </a:solidFill>
              <a:effectLst/>
              <a:latin typeface="Meiryo UI 本文"/>
              <a:ea typeface="メイリオ" pitchFamily="50" charset="-128"/>
              <a:cs typeface="ＭＳ Ｐゴシック" pitchFamily="50" charset="-128"/>
            </a:endParaRPr>
          </a:p>
          <a:p>
            <a:pPr marL="0" marR="0" lvl="0" indent="0" algn="just" defTabSz="914400" rtl="0" eaLnBrk="1" fontAlgn="base" latinLnBrk="0" hangingPunct="1">
              <a:lnSpc>
                <a:spcPts val="500"/>
              </a:lnSpc>
              <a:spcBef>
                <a:spcPct val="0"/>
              </a:spcBef>
              <a:spcAft>
                <a:spcPct val="0"/>
              </a:spcAft>
              <a:buClrTx/>
              <a:buSzTx/>
              <a:buFontTx/>
              <a:buNone/>
              <a:tabLst/>
            </a:pPr>
            <a:r>
              <a:rPr lang="ja-JP" altLang="en-US" sz="900" dirty="0">
                <a:latin typeface="Meiryo UI 本文"/>
                <a:ea typeface="メイリオ" pitchFamily="50" charset="-128"/>
                <a:cs typeface="ＭＳ Ｐゴシック" pitchFamily="50" charset="-128"/>
              </a:rPr>
              <a:t>　　　　　</a:t>
            </a:r>
            <a:endParaRPr kumimoji="1" lang="ja-JP" altLang="ja-JP" sz="1800" b="0" i="0" u="none" strike="noStrike" cap="none" normalizeH="0" baseline="0" dirty="0">
              <a:ln>
                <a:noFill/>
              </a:ln>
              <a:solidFill>
                <a:schemeClr val="tx1"/>
              </a:solidFill>
              <a:effectLst/>
              <a:latin typeface="Meiryo UI 本文"/>
              <a:ea typeface="ＭＳ Ｐゴシック" pitchFamily="50" charset="-128"/>
              <a:cs typeface="ＭＳ Ｐゴシック" pitchFamily="50" charset="-128"/>
            </a:endParaRPr>
          </a:p>
        </p:txBody>
      </p:sp>
      <p:pic>
        <p:nvPicPr>
          <p:cNvPr id="15" name="Picture 3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7999" y="5919928"/>
            <a:ext cx="324901" cy="11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oup 36"/>
          <p:cNvGrpSpPr>
            <a:grpSpLocks/>
          </p:cNvGrpSpPr>
          <p:nvPr/>
        </p:nvGrpSpPr>
        <p:grpSpPr bwMode="auto">
          <a:xfrm>
            <a:off x="6337999" y="6056065"/>
            <a:ext cx="306000" cy="97200"/>
            <a:chOff x="18945" y="13268"/>
            <a:chExt cx="736" cy="331"/>
          </a:xfrm>
        </p:grpSpPr>
        <p:sp>
          <p:nvSpPr>
            <p:cNvPr id="17" name="正方形/長方形 47"/>
            <p:cNvSpPr>
              <a:spLocks noChangeArrowheads="1"/>
            </p:cNvSpPr>
            <p:nvPr/>
          </p:nvSpPr>
          <p:spPr bwMode="auto">
            <a:xfrm>
              <a:off x="18945" y="13268"/>
              <a:ext cx="735" cy="328"/>
            </a:xfrm>
            <a:prstGeom prst="rect">
              <a:avLst/>
            </a:prstGeom>
            <a:solidFill>
              <a:srgbClr val="FFFFFF"/>
            </a:solidFill>
            <a:ln w="3175" algn="ctr">
              <a:solidFill>
                <a:srgbClr val="000000"/>
              </a:solidFill>
              <a:miter lim="800000"/>
              <a:headEnd/>
              <a:tailEnd/>
            </a:ln>
          </p:spPr>
          <p:txBody>
            <a:bodyPr vert="horz" wrap="square" lIns="91440" tIns="45720" rIns="91440" bIns="45720" numCol="1" anchor="ctr" anchorCtr="0" compatLnSpc="1">
              <a:prstTxWarp prst="textNoShape">
                <a:avLst/>
              </a:prstTxWarp>
            </a:bodyPr>
            <a:lstStyle/>
            <a:p>
              <a:endParaRPr lang="ja-JP" altLang="en-US" dirty="0"/>
            </a:p>
          </p:txBody>
        </p:sp>
        <p:cxnSp>
          <p:nvCxnSpPr>
            <p:cNvPr id="18" name="直線コネクタ 48"/>
            <p:cNvCxnSpPr>
              <a:cxnSpLocks noChangeShapeType="1"/>
            </p:cNvCxnSpPr>
            <p:nvPr/>
          </p:nvCxnSpPr>
          <p:spPr bwMode="auto">
            <a:xfrm flipH="1">
              <a:off x="18945" y="13300"/>
              <a:ext cx="135" cy="190"/>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cxnSp>
          <p:nvCxnSpPr>
            <p:cNvPr id="19" name="直線コネクタ 18"/>
            <p:cNvCxnSpPr>
              <a:cxnSpLocks noChangeShapeType="1"/>
            </p:cNvCxnSpPr>
            <p:nvPr/>
          </p:nvCxnSpPr>
          <p:spPr bwMode="auto">
            <a:xfrm flipH="1">
              <a:off x="19065" y="13300"/>
              <a:ext cx="240" cy="299"/>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cxnSp>
          <p:nvCxnSpPr>
            <p:cNvPr id="20" name="直線コネクタ 19"/>
            <p:cNvCxnSpPr>
              <a:cxnSpLocks noChangeShapeType="1"/>
            </p:cNvCxnSpPr>
            <p:nvPr/>
          </p:nvCxnSpPr>
          <p:spPr bwMode="auto">
            <a:xfrm flipH="1">
              <a:off x="19260" y="13300"/>
              <a:ext cx="255" cy="299"/>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cxnSp>
          <p:nvCxnSpPr>
            <p:cNvPr id="21" name="直線矢印コネクタ 20"/>
            <p:cNvCxnSpPr>
              <a:cxnSpLocks noChangeShapeType="1"/>
            </p:cNvCxnSpPr>
            <p:nvPr/>
          </p:nvCxnSpPr>
          <p:spPr bwMode="auto">
            <a:xfrm flipV="1">
              <a:off x="19515" y="13380"/>
              <a:ext cx="166" cy="219"/>
            </a:xfrm>
            <a:prstGeom prst="straightConnector1">
              <a:avLst/>
            </a:prstGeom>
            <a:noFill/>
            <a:ln w="9525" algn="ctr">
              <a:solidFill>
                <a:srgbClr val="000000"/>
              </a:solidFill>
              <a:round/>
              <a:headEnd/>
              <a:tailEnd/>
            </a:ln>
            <a:extLst>
              <a:ext uri="{909E8E84-426E-40DD-AFC4-6F175D3DCCD1}">
                <a14:hiddenFill xmlns:a14="http://schemas.microsoft.com/office/drawing/2010/main">
                  <a:noFill/>
                </a14:hiddenFill>
              </a:ext>
            </a:extLst>
          </p:spPr>
        </p:cxnSp>
      </p:grpSp>
      <p:sp>
        <p:nvSpPr>
          <p:cNvPr id="22" name="角丸四角形 21"/>
          <p:cNvSpPr/>
          <p:nvPr/>
        </p:nvSpPr>
        <p:spPr>
          <a:xfrm>
            <a:off x="6337999" y="6178507"/>
            <a:ext cx="320465" cy="121017"/>
          </a:xfrm>
          <a:prstGeom prst="round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32648040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１．基本方針</a:t>
            </a:r>
          </a:p>
        </p:txBody>
      </p:sp>
      <p:sp>
        <p:nvSpPr>
          <p:cNvPr id="10" name="正方形/長方形 9"/>
          <p:cNvSpPr/>
          <p:nvPr/>
        </p:nvSpPr>
        <p:spPr>
          <a:xfrm>
            <a:off x="97740" y="706546"/>
            <a:ext cx="8856984" cy="2308324"/>
          </a:xfrm>
          <a:prstGeom prst="rect">
            <a:avLst/>
          </a:prstGeom>
        </p:spPr>
        <p:txBody>
          <a:bodyPr wrap="square">
            <a:spAutoFit/>
          </a:bodyPr>
          <a:lstStyle/>
          <a:p>
            <a:pPr marL="180000" indent="-457200" algn="just"/>
            <a:r>
              <a:rPr lang="en-US" altLang="ja-JP" sz="1600" b="1" dirty="0">
                <a:latin typeface="Meiryo UI" panose="020B0604030504040204" pitchFamily="50" charset="-128"/>
                <a:ea typeface="Meiryo UI" panose="020B0604030504040204" pitchFamily="50" charset="-128"/>
                <a:cs typeface="Meiryo UI" panose="020B0604030504040204" pitchFamily="50" charset="-128"/>
              </a:rPr>
              <a:t>Ⅱ</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）人口減少・超高齢社会でも持続可能な地域づくり</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marL="288000" indent="-5760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　基本目標③「誰もが健康でいきいきと活躍できる「まち」をつくる」について、健康寿命は</a:t>
            </a:r>
            <a:r>
              <a:rPr lang="ja-JP" altLang="en-US" sz="1600" dirty="0"/>
              <a:t>平均寿命の増加分を上回る増加となっていますが、日常生活に制限のある不健康な期間が拡大すれば個人の生活の質を損なうだけでなく、医療や介護に係る費用を多く必要とする期間が拡大することになるため、平均寿命と健康寿命の差を縮小することが重要です。</a:t>
            </a:r>
            <a:endParaRPr lang="en-US" altLang="ja-JP" sz="1600" dirty="0"/>
          </a:p>
          <a:p>
            <a:pPr marL="288000" indent="-5760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288000" indent="-5760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　基本目標④「安全・安心な地域をつくる」について、地震による被害の軽減や危険な密集市街地の解消に</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向けた取組みは</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着実に進んでいるものの、</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引き続き取組みが</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必要です。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8" name="表 7"/>
          <p:cNvGraphicFramePr>
            <a:graphicFrameLocks noGrp="1"/>
          </p:cNvGraphicFramePr>
          <p:nvPr>
            <p:extLst>
              <p:ext uri="{D42A27DB-BD31-4B8C-83A1-F6EECF244321}">
                <p14:modId xmlns:p14="http://schemas.microsoft.com/office/powerpoint/2010/main" val="3018059038"/>
              </p:ext>
            </p:extLst>
          </p:nvPr>
        </p:nvGraphicFramePr>
        <p:xfrm>
          <a:off x="355221" y="3015477"/>
          <a:ext cx="8433911" cy="3511498"/>
        </p:xfrm>
        <a:graphic>
          <a:graphicData uri="http://schemas.openxmlformats.org/drawingml/2006/table">
            <a:tbl>
              <a:tblPr firstRow="1" firstCol="1" bandRow="1">
                <a:tableStyleId>{5C22544A-7EE6-4342-B048-85BDC9FD1C3A}</a:tableStyleId>
              </a:tblPr>
              <a:tblGrid>
                <a:gridCol w="2304256">
                  <a:extLst>
                    <a:ext uri="{9D8B030D-6E8A-4147-A177-3AD203B41FA5}">
                      <a16:colId xmlns:a16="http://schemas.microsoft.com/office/drawing/2014/main" val="2203108715"/>
                    </a:ext>
                  </a:extLst>
                </a:gridCol>
                <a:gridCol w="2612397">
                  <a:extLst>
                    <a:ext uri="{9D8B030D-6E8A-4147-A177-3AD203B41FA5}">
                      <a16:colId xmlns:a16="http://schemas.microsoft.com/office/drawing/2014/main" val="108265800"/>
                    </a:ext>
                  </a:extLst>
                </a:gridCol>
                <a:gridCol w="1758629">
                  <a:extLst>
                    <a:ext uri="{9D8B030D-6E8A-4147-A177-3AD203B41FA5}">
                      <a16:colId xmlns:a16="http://schemas.microsoft.com/office/drawing/2014/main" val="1876572018"/>
                    </a:ext>
                  </a:extLst>
                </a:gridCol>
                <a:gridCol w="1758629">
                  <a:extLst>
                    <a:ext uri="{9D8B030D-6E8A-4147-A177-3AD203B41FA5}">
                      <a16:colId xmlns:a16="http://schemas.microsoft.com/office/drawing/2014/main" val="1161421592"/>
                    </a:ext>
                  </a:extLst>
                </a:gridCol>
              </a:tblGrid>
              <a:tr h="300938">
                <a:tc>
                  <a:txBody>
                    <a:bodyPr/>
                    <a:lstStyle/>
                    <a:p>
                      <a:pPr algn="ctr">
                        <a:lnSpc>
                          <a:spcPts val="1400"/>
                        </a:lnSpc>
                        <a:spcAft>
                          <a:spcPts val="0"/>
                        </a:spcAft>
                      </a:pPr>
                      <a:r>
                        <a:rPr lang="ja-JP" altLang="en-US" sz="1400"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rPr>
                        <a:t>基本目標</a:t>
                      </a:r>
                      <a:endParaRPr lang="ja-JP" sz="1400"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ts val="1400"/>
                        </a:lnSpc>
                        <a:spcAft>
                          <a:spcPts val="0"/>
                        </a:spcAft>
                      </a:pPr>
                      <a:r>
                        <a:rPr lang="ja-JP" sz="1400" kern="100" dirty="0">
                          <a:solidFill>
                            <a:sysClr val="windowText" lastClr="000000"/>
                          </a:solidFill>
                          <a:effectLst/>
                          <a:latin typeface="+mn-lt"/>
                        </a:rPr>
                        <a:t>具体的目標</a:t>
                      </a:r>
                      <a:endParaRPr lang="ja-JP" sz="1400" kern="100" dirty="0">
                        <a:solidFill>
                          <a:sysClr val="windowText" lastClr="000000"/>
                        </a:solidFill>
                        <a:effectLst/>
                        <a:latin typeface="+mn-lt"/>
                        <a:ea typeface="游明朝" panose="02020400000000000000" pitchFamily="18" charset="-128"/>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ts val="1400"/>
                        </a:lnSpc>
                        <a:spcAft>
                          <a:spcPts val="0"/>
                        </a:spcAft>
                      </a:pPr>
                      <a:r>
                        <a:rPr lang="ja-JP" altLang="en-US" sz="14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戦略策定時</a:t>
                      </a:r>
                      <a:endParaRPr lang="ja-JP" sz="14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ts val="1400"/>
                        </a:lnSpc>
                        <a:spcAft>
                          <a:spcPts val="0"/>
                        </a:spcAft>
                      </a:pPr>
                      <a:r>
                        <a:rPr lang="ja-JP" altLang="en-US" sz="1400" u="none"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第</a:t>
                      </a:r>
                      <a:r>
                        <a:rPr lang="en-US" altLang="ja-JP" sz="1400" u="none"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1</a:t>
                      </a:r>
                      <a:r>
                        <a:rPr lang="ja-JP" altLang="en-US" sz="1400" u="none"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期戦略終了時</a:t>
                      </a:r>
                      <a:endParaRPr lang="ja-JP" altLang="ja-JP" sz="14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4088669528"/>
                  </a:ext>
                </a:extLst>
              </a:tr>
              <a:tr h="522152">
                <a:tc rowSpan="2">
                  <a:txBody>
                    <a:bodyPr/>
                    <a:lstStyle/>
                    <a:p>
                      <a:pPr>
                        <a:lnSpc>
                          <a:spcPts val="1400"/>
                        </a:lnSpc>
                      </a:pPr>
                      <a:r>
                        <a:rPr kumimoji="1" lang="ja-JP" altLang="en-US" sz="1200" u="none" dirty="0">
                          <a:solidFill>
                            <a:sysClr val="windowText" lastClr="000000"/>
                          </a:solidFill>
                          <a:latin typeface="+mn-lt"/>
                        </a:rPr>
                        <a:t>③ 誰もが健康でいきいきと活</a:t>
                      </a:r>
                      <a:endParaRPr kumimoji="1" lang="en-US" altLang="ja-JP" sz="1200" u="none" dirty="0">
                        <a:solidFill>
                          <a:sysClr val="windowText" lastClr="000000"/>
                        </a:solidFill>
                        <a:latin typeface="+mn-lt"/>
                      </a:endParaRPr>
                    </a:p>
                    <a:p>
                      <a:pPr>
                        <a:lnSpc>
                          <a:spcPts val="1400"/>
                        </a:lnSpc>
                      </a:pPr>
                      <a:r>
                        <a:rPr kumimoji="1" lang="en-US" altLang="ja-JP" sz="1200" u="none" dirty="0">
                          <a:solidFill>
                            <a:sysClr val="windowText" lastClr="000000"/>
                          </a:solidFill>
                          <a:latin typeface="+mn-lt"/>
                        </a:rPr>
                        <a:t>   </a:t>
                      </a:r>
                      <a:r>
                        <a:rPr kumimoji="1" lang="ja-JP" altLang="en-US" sz="1200" u="none" dirty="0">
                          <a:solidFill>
                            <a:sysClr val="windowText" lastClr="000000"/>
                          </a:solidFill>
                          <a:latin typeface="+mn-lt"/>
                        </a:rPr>
                        <a:t>躍できる「まち」をつくる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ja-JP" altLang="en-US" sz="1050" b="1" u="sng" dirty="0">
                          <a:solidFill>
                            <a:sysClr val="windowText" lastClr="000000"/>
                          </a:solidFill>
                          <a:latin typeface="+mn-lt"/>
                        </a:rPr>
                        <a:t>健康寿命</a:t>
                      </a:r>
                      <a:r>
                        <a:rPr kumimoji="1" lang="en-US" altLang="ja-JP" sz="1050" b="1" u="sng" dirty="0">
                          <a:solidFill>
                            <a:sysClr val="windowText" lastClr="000000"/>
                          </a:solidFill>
                          <a:latin typeface="+mn-lt"/>
                        </a:rPr>
                        <a:t>[</a:t>
                      </a:r>
                      <a:r>
                        <a:rPr kumimoji="1" lang="ja-JP" altLang="en-US" sz="1050" b="1" u="sng" dirty="0">
                          <a:solidFill>
                            <a:sysClr val="windowText" lastClr="000000"/>
                          </a:solidFill>
                          <a:latin typeface="+mn-lt"/>
                        </a:rPr>
                        <a:t>歳</a:t>
                      </a:r>
                      <a:r>
                        <a:rPr kumimoji="1" lang="en-US" altLang="ja-JP" sz="1050" b="1" u="sng" dirty="0">
                          <a:solidFill>
                            <a:sysClr val="windowText" lastClr="000000"/>
                          </a:solidFill>
                          <a:latin typeface="+mn-lt"/>
                        </a:rPr>
                        <a:t>]</a:t>
                      </a:r>
                    </a:p>
                    <a:p>
                      <a:pPr>
                        <a:lnSpc>
                          <a:spcPts val="1400"/>
                        </a:lnSpc>
                      </a:pPr>
                      <a:r>
                        <a:rPr kumimoji="1" lang="ja-JP" altLang="en-US" sz="1050" u="none" baseline="0" dirty="0">
                          <a:solidFill>
                            <a:sysClr val="windowText" lastClr="000000"/>
                          </a:solidFill>
                          <a:latin typeface="+mn-lt"/>
                        </a:rPr>
                        <a:t> </a:t>
                      </a:r>
                      <a:r>
                        <a:rPr kumimoji="1" lang="ja-JP" altLang="en-US" sz="1050" u="none" dirty="0">
                          <a:solidFill>
                            <a:sysClr val="windowText" lastClr="000000"/>
                          </a:solidFill>
                          <a:latin typeface="+mn-lt"/>
                        </a:rPr>
                        <a:t>目標：平均寿命の増加分を上回る</a:t>
                      </a:r>
                      <a:endParaRPr kumimoji="1" lang="en-US" altLang="ja-JP" sz="1050" u="none" dirty="0">
                        <a:solidFill>
                          <a:sysClr val="windowText" lastClr="000000"/>
                        </a:solidFill>
                        <a:latin typeface="+mn-lt"/>
                      </a:endParaRPr>
                    </a:p>
                    <a:p>
                      <a:pPr>
                        <a:lnSpc>
                          <a:spcPts val="1400"/>
                        </a:lnSpc>
                      </a:pPr>
                      <a:r>
                        <a:rPr kumimoji="1" lang="en-US" altLang="ja-JP" sz="1050" u="none" dirty="0">
                          <a:solidFill>
                            <a:sysClr val="windowText" lastClr="000000"/>
                          </a:solidFill>
                          <a:latin typeface="+mn-lt"/>
                        </a:rPr>
                        <a:t>          </a:t>
                      </a:r>
                      <a:r>
                        <a:rPr kumimoji="1" lang="ja-JP" altLang="en-US" sz="1050" u="none" dirty="0">
                          <a:solidFill>
                            <a:sysClr val="windowText" lastClr="000000"/>
                          </a:solidFill>
                          <a:latin typeface="+mn-lt"/>
                        </a:rPr>
                        <a:t>健康寿命の増加</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【2010</a:t>
                      </a:r>
                      <a:r>
                        <a:rPr kumimoji="1" lang="ja-JP" altLang="en-US" sz="1050" dirty="0">
                          <a:solidFill>
                            <a:sysClr val="windowText" lastClr="000000"/>
                          </a:solidFill>
                          <a:latin typeface="+mn-lt"/>
                        </a:rPr>
                        <a:t>年</a:t>
                      </a:r>
                      <a:r>
                        <a:rPr kumimoji="1" lang="en-US" altLang="ja-JP" sz="1050" dirty="0">
                          <a:solidFill>
                            <a:sysClr val="windowText" lastClr="000000"/>
                          </a:solidFill>
                          <a:latin typeface="+mn-lt"/>
                        </a:rPr>
                        <a:t>】</a:t>
                      </a:r>
                    </a:p>
                    <a:p>
                      <a:pPr algn="ctr">
                        <a:lnSpc>
                          <a:spcPts val="1400"/>
                        </a:lnSpc>
                      </a:pPr>
                      <a:r>
                        <a:rPr kumimoji="1" lang="en-US" altLang="zh-CN" sz="1050" b="1" u="none" dirty="0">
                          <a:solidFill>
                            <a:sysClr val="windowText" lastClr="000000"/>
                          </a:solidFill>
                          <a:latin typeface="+mn-lt"/>
                        </a:rPr>
                        <a:t>&lt;</a:t>
                      </a:r>
                      <a:r>
                        <a:rPr kumimoji="1" lang="zh-CN" altLang="en-US" sz="1050" b="1" u="none" dirty="0">
                          <a:solidFill>
                            <a:sysClr val="windowText" lastClr="000000"/>
                          </a:solidFill>
                          <a:latin typeface="+mn-lt"/>
                        </a:rPr>
                        <a:t>平均寿命</a:t>
                      </a:r>
                      <a:r>
                        <a:rPr kumimoji="1" lang="en-US" altLang="zh-CN" sz="1050" b="1" u="none" dirty="0">
                          <a:solidFill>
                            <a:sysClr val="windowText" lastClr="000000"/>
                          </a:solidFill>
                          <a:latin typeface="+mn-lt"/>
                        </a:rPr>
                        <a:t>&gt;</a:t>
                      </a:r>
                    </a:p>
                    <a:p>
                      <a:pPr algn="ctr">
                        <a:lnSpc>
                          <a:spcPts val="1400"/>
                        </a:lnSpc>
                      </a:pPr>
                      <a:r>
                        <a:rPr kumimoji="1" lang="zh-CN" altLang="en-US" sz="1050" b="1" dirty="0">
                          <a:solidFill>
                            <a:sysClr val="windowText" lastClr="000000"/>
                          </a:solidFill>
                          <a:latin typeface="+mn-lt"/>
                        </a:rPr>
                        <a:t>男性 </a:t>
                      </a:r>
                      <a:r>
                        <a:rPr kumimoji="1" lang="en-US" altLang="zh-CN" sz="1050" b="1" dirty="0">
                          <a:solidFill>
                            <a:sysClr val="windowText" lastClr="000000"/>
                          </a:solidFill>
                          <a:latin typeface="+mn-lt"/>
                        </a:rPr>
                        <a:t>78.99</a:t>
                      </a:r>
                      <a:r>
                        <a:rPr kumimoji="1" lang="ja-JP" altLang="en-US" sz="1050" b="1" dirty="0" err="1">
                          <a:solidFill>
                            <a:sysClr val="windowText" lastClr="000000"/>
                          </a:solidFill>
                          <a:latin typeface="+mn-lt"/>
                        </a:rPr>
                        <a:t>、</a:t>
                      </a:r>
                      <a:r>
                        <a:rPr kumimoji="1" lang="zh-CN" altLang="en-US" sz="1050" b="1" dirty="0">
                          <a:solidFill>
                            <a:sysClr val="windowText" lastClr="000000"/>
                          </a:solidFill>
                          <a:latin typeface="+mn-lt"/>
                        </a:rPr>
                        <a:t>女性 </a:t>
                      </a:r>
                      <a:r>
                        <a:rPr kumimoji="1" lang="en-US" altLang="zh-CN" sz="1050" b="1" dirty="0">
                          <a:solidFill>
                            <a:sysClr val="windowText" lastClr="000000"/>
                          </a:solidFill>
                          <a:latin typeface="+mn-lt"/>
                        </a:rPr>
                        <a:t>85.93</a:t>
                      </a:r>
                    </a:p>
                    <a:p>
                      <a:pPr algn="l">
                        <a:lnSpc>
                          <a:spcPts val="1400"/>
                        </a:lnSpc>
                      </a:pPr>
                      <a:r>
                        <a:rPr kumimoji="1" lang="en-US" altLang="ja-JP" sz="1050" dirty="0">
                          <a:solidFill>
                            <a:sysClr val="windowText" lastClr="000000"/>
                          </a:solidFill>
                          <a:latin typeface="+mn-lt"/>
                        </a:rPr>
                        <a:t>【2010</a:t>
                      </a:r>
                      <a:r>
                        <a:rPr kumimoji="1" lang="ja-JP" altLang="en-US" sz="1050" dirty="0">
                          <a:solidFill>
                            <a:sysClr val="windowText" lastClr="000000"/>
                          </a:solidFill>
                          <a:latin typeface="+mn-lt"/>
                        </a:rPr>
                        <a:t>年</a:t>
                      </a:r>
                      <a:r>
                        <a:rPr kumimoji="1" lang="en-US" altLang="ja-JP" sz="1050" dirty="0">
                          <a:solidFill>
                            <a:sysClr val="windowText" lastClr="000000"/>
                          </a:solidFill>
                          <a:latin typeface="+mn-lt"/>
                        </a:rPr>
                        <a:t>】</a:t>
                      </a:r>
                      <a:endParaRPr kumimoji="1" lang="en-US" altLang="zh-CN" sz="1050" dirty="0">
                        <a:solidFill>
                          <a:sysClr val="windowText" lastClr="000000"/>
                        </a:solidFill>
                        <a:latin typeface="+mn-lt"/>
                      </a:endParaRPr>
                    </a:p>
                    <a:p>
                      <a:pPr algn="ctr">
                        <a:lnSpc>
                          <a:spcPts val="1400"/>
                        </a:lnSpc>
                      </a:pPr>
                      <a:r>
                        <a:rPr kumimoji="1" lang="en-US" altLang="zh-CN" sz="1050" b="1" dirty="0">
                          <a:solidFill>
                            <a:sysClr val="windowText" lastClr="000000"/>
                          </a:solidFill>
                          <a:latin typeface="+mn-lt"/>
                        </a:rPr>
                        <a:t>&lt;</a:t>
                      </a:r>
                      <a:r>
                        <a:rPr kumimoji="1" lang="zh-CN" altLang="en-US" sz="1050" b="1" dirty="0">
                          <a:solidFill>
                            <a:sysClr val="windowText" lastClr="000000"/>
                          </a:solidFill>
                          <a:latin typeface="+mn-lt"/>
                        </a:rPr>
                        <a:t>健康寿命</a:t>
                      </a:r>
                      <a:r>
                        <a:rPr kumimoji="1" lang="en-US" altLang="zh-CN" sz="1050" b="1" dirty="0">
                          <a:solidFill>
                            <a:sysClr val="windowText" lastClr="000000"/>
                          </a:solidFill>
                          <a:latin typeface="+mn-lt"/>
                        </a:rPr>
                        <a:t>&gt;</a:t>
                      </a:r>
                    </a:p>
                    <a:p>
                      <a:pPr algn="ctr">
                        <a:lnSpc>
                          <a:spcPts val="1400"/>
                        </a:lnSpc>
                      </a:pPr>
                      <a:r>
                        <a:rPr kumimoji="1" lang="zh-CN" altLang="en-US" sz="1050" b="1" dirty="0">
                          <a:solidFill>
                            <a:sysClr val="windowText" lastClr="000000"/>
                          </a:solidFill>
                          <a:latin typeface="+mn-lt"/>
                        </a:rPr>
                        <a:t>男性 </a:t>
                      </a:r>
                      <a:r>
                        <a:rPr kumimoji="1" lang="en-US" altLang="zh-CN" sz="1050" b="1" dirty="0">
                          <a:solidFill>
                            <a:sysClr val="windowText" lastClr="000000"/>
                          </a:solidFill>
                          <a:latin typeface="+mn-lt"/>
                        </a:rPr>
                        <a:t>69.39</a:t>
                      </a:r>
                      <a:r>
                        <a:rPr kumimoji="1" lang="ja-JP" altLang="en-US" sz="1050" b="1" dirty="0" err="1">
                          <a:solidFill>
                            <a:sysClr val="windowText" lastClr="000000"/>
                          </a:solidFill>
                          <a:latin typeface="+mn-lt"/>
                        </a:rPr>
                        <a:t>、</a:t>
                      </a:r>
                      <a:r>
                        <a:rPr kumimoji="1" lang="zh-CN" altLang="en-US" sz="1050" b="1" dirty="0">
                          <a:solidFill>
                            <a:sysClr val="windowText" lastClr="000000"/>
                          </a:solidFill>
                          <a:latin typeface="+mn-lt"/>
                        </a:rPr>
                        <a:t>女性 </a:t>
                      </a:r>
                      <a:r>
                        <a:rPr kumimoji="1" lang="en-US" altLang="zh-CN" sz="1050" b="1" dirty="0">
                          <a:solidFill>
                            <a:sysClr val="windowText" lastClr="000000"/>
                          </a:solidFill>
                          <a:latin typeface="+mn-lt"/>
                        </a:rPr>
                        <a:t>72.55</a:t>
                      </a:r>
                      <a:endParaRPr kumimoji="1" lang="ja-JP" altLang="en-US" sz="1050" b="1"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ts val="1400"/>
                        </a:lnSpc>
                      </a:pPr>
                      <a:r>
                        <a:rPr kumimoji="1" lang="en-US" altLang="ja-JP" sz="1050" dirty="0">
                          <a:solidFill>
                            <a:sysClr val="windowText" lastClr="000000"/>
                          </a:solidFill>
                          <a:latin typeface="+mn-lt"/>
                        </a:rPr>
                        <a:t>【2015</a:t>
                      </a:r>
                      <a:r>
                        <a:rPr kumimoji="1" lang="ja-JP" altLang="en-US" sz="1050" dirty="0">
                          <a:solidFill>
                            <a:sysClr val="windowText" lastClr="000000"/>
                          </a:solidFill>
                          <a:latin typeface="+mn-lt"/>
                        </a:rPr>
                        <a:t>年</a:t>
                      </a:r>
                      <a:r>
                        <a:rPr kumimoji="1" lang="en-US" altLang="ja-JP" sz="1050" dirty="0">
                          <a:solidFill>
                            <a:sysClr val="windowText" lastClr="000000"/>
                          </a:solidFill>
                          <a:latin typeface="+mn-lt"/>
                        </a:rPr>
                        <a:t>】</a:t>
                      </a:r>
                    </a:p>
                    <a:p>
                      <a:pPr algn="ctr">
                        <a:lnSpc>
                          <a:spcPts val="1400"/>
                        </a:lnSpc>
                      </a:pPr>
                      <a:r>
                        <a:rPr kumimoji="1" lang="en-US" altLang="ja-JP" sz="1050" b="1" dirty="0">
                          <a:solidFill>
                            <a:sysClr val="windowText" lastClr="000000"/>
                          </a:solidFill>
                          <a:latin typeface="+mn-lt"/>
                        </a:rPr>
                        <a:t>&lt;</a:t>
                      </a:r>
                      <a:r>
                        <a:rPr kumimoji="1" lang="ja-JP" altLang="en-US" sz="1050" b="1" dirty="0">
                          <a:solidFill>
                            <a:sysClr val="windowText" lastClr="000000"/>
                          </a:solidFill>
                          <a:latin typeface="+mn-lt"/>
                        </a:rPr>
                        <a:t>平均寿命</a:t>
                      </a:r>
                      <a:r>
                        <a:rPr kumimoji="1" lang="en-US" altLang="ja-JP" sz="1050" b="1" dirty="0">
                          <a:solidFill>
                            <a:sysClr val="windowText" lastClr="000000"/>
                          </a:solidFill>
                          <a:latin typeface="+mn-lt"/>
                        </a:rPr>
                        <a:t>&gt;</a:t>
                      </a:r>
                    </a:p>
                    <a:p>
                      <a:pPr algn="ctr">
                        <a:lnSpc>
                          <a:spcPts val="1400"/>
                        </a:lnSpc>
                      </a:pPr>
                      <a:r>
                        <a:rPr kumimoji="1" lang="zh-CN" altLang="en-US" sz="1050" b="1" dirty="0">
                          <a:solidFill>
                            <a:sysClr val="windowText" lastClr="000000"/>
                          </a:solidFill>
                          <a:latin typeface="+mn-lt"/>
                        </a:rPr>
                        <a:t>男性 </a:t>
                      </a:r>
                      <a:r>
                        <a:rPr kumimoji="1" lang="en-US" altLang="zh-CN" sz="1050" b="1" dirty="0">
                          <a:solidFill>
                            <a:sysClr val="windowText" lastClr="000000"/>
                          </a:solidFill>
                          <a:latin typeface="+mn-lt"/>
                        </a:rPr>
                        <a:t>80.23</a:t>
                      </a:r>
                      <a:r>
                        <a:rPr kumimoji="1" lang="ja-JP" altLang="en-US" sz="1050" b="1" dirty="0" err="1">
                          <a:solidFill>
                            <a:sysClr val="windowText" lastClr="000000"/>
                          </a:solidFill>
                          <a:latin typeface="+mn-lt"/>
                        </a:rPr>
                        <a:t>、</a:t>
                      </a:r>
                      <a:r>
                        <a:rPr kumimoji="1" lang="zh-CN" altLang="en-US" sz="1050" b="1" dirty="0">
                          <a:solidFill>
                            <a:sysClr val="windowText" lastClr="000000"/>
                          </a:solidFill>
                          <a:latin typeface="+mn-lt"/>
                        </a:rPr>
                        <a:t>女性 </a:t>
                      </a:r>
                      <a:r>
                        <a:rPr kumimoji="1" lang="en-US" altLang="zh-CN" sz="1050" b="1" dirty="0">
                          <a:solidFill>
                            <a:sysClr val="windowText" lastClr="000000"/>
                          </a:solidFill>
                          <a:latin typeface="+mn-lt"/>
                        </a:rPr>
                        <a:t>86.73</a:t>
                      </a:r>
                      <a:endParaRPr kumimoji="1" lang="en-US" altLang="ja-JP" sz="1050" b="1" dirty="0">
                        <a:solidFill>
                          <a:sysClr val="windowText" lastClr="000000"/>
                        </a:solidFill>
                        <a:latin typeface="+mn-lt"/>
                      </a:endParaRPr>
                    </a:p>
                    <a:p>
                      <a:pPr algn="l">
                        <a:lnSpc>
                          <a:spcPts val="1400"/>
                        </a:lnSpc>
                      </a:pPr>
                      <a:r>
                        <a:rPr kumimoji="1" lang="en-US" altLang="ja-JP" sz="1050" dirty="0">
                          <a:solidFill>
                            <a:sysClr val="windowText" lastClr="000000"/>
                          </a:solidFill>
                          <a:latin typeface="+mn-lt"/>
                        </a:rPr>
                        <a:t>【2016</a:t>
                      </a:r>
                      <a:r>
                        <a:rPr kumimoji="1" lang="ja-JP" altLang="en-US" sz="1050" dirty="0">
                          <a:solidFill>
                            <a:sysClr val="windowText" lastClr="000000"/>
                          </a:solidFill>
                          <a:latin typeface="+mn-lt"/>
                        </a:rPr>
                        <a:t>年</a:t>
                      </a:r>
                      <a:r>
                        <a:rPr kumimoji="1" lang="en-US" altLang="ja-JP" sz="1050" dirty="0">
                          <a:solidFill>
                            <a:sysClr val="windowText" lastClr="000000"/>
                          </a:solidFill>
                          <a:latin typeface="+mn-lt"/>
                        </a:rPr>
                        <a:t>】</a:t>
                      </a:r>
                    </a:p>
                    <a:p>
                      <a:pPr algn="ctr">
                        <a:lnSpc>
                          <a:spcPts val="1400"/>
                        </a:lnSpc>
                      </a:pPr>
                      <a:r>
                        <a:rPr kumimoji="1" lang="en-US" altLang="ja-JP" sz="1050" b="1" dirty="0">
                          <a:solidFill>
                            <a:sysClr val="windowText" lastClr="000000"/>
                          </a:solidFill>
                          <a:latin typeface="+mn-lt"/>
                        </a:rPr>
                        <a:t>&lt;</a:t>
                      </a:r>
                      <a:r>
                        <a:rPr kumimoji="1" lang="ja-JP" altLang="en-US" sz="1050" b="1" dirty="0">
                          <a:solidFill>
                            <a:sysClr val="windowText" lastClr="000000"/>
                          </a:solidFill>
                          <a:latin typeface="+mn-lt"/>
                        </a:rPr>
                        <a:t>健康寿命</a:t>
                      </a:r>
                      <a:r>
                        <a:rPr kumimoji="1" lang="en-US" altLang="ja-JP" sz="1050" b="1" dirty="0">
                          <a:solidFill>
                            <a:sysClr val="windowText" lastClr="000000"/>
                          </a:solidFill>
                          <a:latin typeface="+mn-lt"/>
                        </a:rPr>
                        <a:t>&gt;</a:t>
                      </a:r>
                    </a:p>
                    <a:p>
                      <a:pPr algn="ctr">
                        <a:lnSpc>
                          <a:spcPts val="1400"/>
                        </a:lnSpc>
                      </a:pPr>
                      <a:r>
                        <a:rPr kumimoji="1" lang="zh-CN" altLang="en-US" sz="1050" b="1" dirty="0">
                          <a:solidFill>
                            <a:sysClr val="windowText" lastClr="000000"/>
                          </a:solidFill>
                          <a:latin typeface="+mn-lt"/>
                        </a:rPr>
                        <a:t>男性 </a:t>
                      </a:r>
                      <a:r>
                        <a:rPr kumimoji="1" lang="en-US" altLang="zh-CN" sz="1050" b="1" dirty="0">
                          <a:solidFill>
                            <a:sysClr val="windowText" lastClr="000000"/>
                          </a:solidFill>
                          <a:latin typeface="+mn-lt"/>
                        </a:rPr>
                        <a:t>71.50</a:t>
                      </a:r>
                      <a:r>
                        <a:rPr kumimoji="1" lang="ja-JP" altLang="en-US" sz="1050" b="1" dirty="0" err="1">
                          <a:solidFill>
                            <a:sysClr val="windowText" lastClr="000000"/>
                          </a:solidFill>
                          <a:latin typeface="+mn-lt"/>
                        </a:rPr>
                        <a:t>、</a:t>
                      </a:r>
                      <a:r>
                        <a:rPr kumimoji="1" lang="zh-CN" altLang="en-US" sz="1050" b="1" dirty="0">
                          <a:solidFill>
                            <a:sysClr val="windowText" lastClr="000000"/>
                          </a:solidFill>
                          <a:latin typeface="+mn-lt"/>
                        </a:rPr>
                        <a:t>女性 </a:t>
                      </a:r>
                      <a:r>
                        <a:rPr kumimoji="1" lang="en-US" altLang="zh-CN" sz="1050" b="1" dirty="0">
                          <a:solidFill>
                            <a:sysClr val="windowText" lastClr="000000"/>
                          </a:solidFill>
                          <a:latin typeface="+mn-lt"/>
                        </a:rPr>
                        <a:t>74.46</a:t>
                      </a:r>
                      <a:endParaRPr kumimoji="1" lang="en-US" altLang="ja-JP" sz="1050" b="1"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65988926"/>
                  </a:ext>
                </a:extLst>
              </a:tr>
              <a:tr h="0">
                <a:tc vMerge="1">
                  <a:txBody>
                    <a:bodyPr/>
                    <a:lstStyle/>
                    <a:p>
                      <a:endParaRPr kumimoji="1" lang="ja-JP" altLang="en-US" sz="1200" u="none" dirty="0">
                        <a:solidFill>
                          <a:sysClr val="windowText" lastClr="000000"/>
                        </a:solidFill>
                        <a:latin typeface="+mn-lt"/>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ja-JP" altLang="en-US" sz="1050" b="1" u="sng" dirty="0">
                          <a:solidFill>
                            <a:sysClr val="windowText" lastClr="000000"/>
                          </a:solidFill>
                          <a:latin typeface="+mn-lt"/>
                        </a:rPr>
                        <a:t>府内民間企業の</a:t>
                      </a:r>
                      <a:r>
                        <a:rPr kumimoji="1" lang="ja-JP" altLang="en-US" sz="1050" b="1" u="sng" dirty="0" err="1">
                          <a:solidFill>
                            <a:sysClr val="windowText" lastClr="000000"/>
                          </a:solidFill>
                          <a:latin typeface="+mn-lt"/>
                        </a:rPr>
                        <a:t>障がい</a:t>
                      </a:r>
                      <a:r>
                        <a:rPr kumimoji="1" lang="ja-JP" altLang="en-US" sz="1050" b="1" u="sng" dirty="0">
                          <a:solidFill>
                            <a:sysClr val="windowText" lastClr="000000"/>
                          </a:solidFill>
                          <a:latin typeface="+mn-lt"/>
                        </a:rPr>
                        <a:t>者実雇用率</a:t>
                      </a:r>
                      <a:r>
                        <a:rPr kumimoji="1" lang="en-US" altLang="ja-JP" sz="1050" b="1" u="sng" dirty="0">
                          <a:solidFill>
                            <a:sysClr val="windowText" lastClr="000000"/>
                          </a:solidFill>
                          <a:latin typeface="+mn-lt"/>
                        </a:rPr>
                        <a:t>[</a:t>
                      </a:r>
                      <a:r>
                        <a:rPr kumimoji="1" lang="ja-JP" altLang="en-US" sz="1050" b="1" u="sng" dirty="0">
                          <a:solidFill>
                            <a:sysClr val="windowText" lastClr="000000"/>
                          </a:solidFill>
                          <a:latin typeface="+mn-lt"/>
                        </a:rPr>
                        <a:t>％</a:t>
                      </a:r>
                      <a:r>
                        <a:rPr kumimoji="1" lang="en-US" altLang="ja-JP" sz="1050" b="1" u="sng" dirty="0">
                          <a:solidFill>
                            <a:sysClr val="windowText" lastClr="000000"/>
                          </a:solidFill>
                          <a:latin typeface="+mn-lt"/>
                        </a:rPr>
                        <a:t>]</a:t>
                      </a:r>
                    </a:p>
                    <a:p>
                      <a:pPr>
                        <a:lnSpc>
                          <a:spcPts val="1400"/>
                        </a:lnSpc>
                      </a:pPr>
                      <a:r>
                        <a:rPr kumimoji="1" lang="ja-JP" altLang="en-US" sz="1050" u="none" dirty="0">
                          <a:solidFill>
                            <a:sysClr val="windowText" lastClr="000000"/>
                          </a:solidFill>
                          <a:latin typeface="+mn-lt"/>
                        </a:rPr>
                        <a:t>目標：</a:t>
                      </a:r>
                      <a:r>
                        <a:rPr kumimoji="1" lang="en-US" altLang="ja-JP" sz="1050" u="none" dirty="0">
                          <a:solidFill>
                            <a:sysClr val="windowText" lastClr="000000"/>
                          </a:solidFill>
                          <a:latin typeface="+mn-lt"/>
                        </a:rPr>
                        <a:t>2.0</a:t>
                      </a:r>
                      <a:r>
                        <a:rPr kumimoji="1" lang="ja-JP" altLang="en-US" sz="1050" u="none" dirty="0">
                          <a:solidFill>
                            <a:sysClr val="windowText" lastClr="000000"/>
                          </a:solidFill>
                          <a:latin typeface="+mn-lt"/>
                        </a:rPr>
                        <a:t>以上</a:t>
                      </a:r>
                      <a:r>
                        <a:rPr kumimoji="1" lang="en-US" altLang="ja-JP" sz="1050" u="none" dirty="0">
                          <a:solidFill>
                            <a:sysClr val="windowText" lastClr="000000"/>
                          </a:solidFill>
                          <a:latin typeface="+mn-lt"/>
                        </a:rPr>
                        <a:t>【</a:t>
                      </a:r>
                      <a:r>
                        <a:rPr kumimoji="1" lang="ja-JP" altLang="en-US" sz="1050" u="none" dirty="0">
                          <a:solidFill>
                            <a:sysClr val="windowText" lastClr="000000"/>
                          </a:solidFill>
                          <a:latin typeface="+mn-lt"/>
                        </a:rPr>
                        <a:t>～</a:t>
                      </a:r>
                      <a:r>
                        <a:rPr kumimoji="1" lang="en-US" altLang="ja-JP" sz="1050" u="none" dirty="0">
                          <a:solidFill>
                            <a:sysClr val="windowText" lastClr="000000"/>
                          </a:solidFill>
                          <a:latin typeface="+mn-lt"/>
                        </a:rPr>
                        <a:t>2017</a:t>
                      </a:r>
                      <a:r>
                        <a:rPr kumimoji="1" lang="ja-JP" altLang="en-US" sz="1050" u="none" dirty="0">
                          <a:solidFill>
                            <a:sysClr val="windowText" lastClr="000000"/>
                          </a:solidFill>
                          <a:latin typeface="+mn-lt"/>
                        </a:rPr>
                        <a:t>年度</a:t>
                      </a:r>
                      <a:r>
                        <a:rPr kumimoji="1" lang="en-US" altLang="ja-JP" sz="1050" u="none" dirty="0">
                          <a:solidFill>
                            <a:sysClr val="windowText" lastClr="000000"/>
                          </a:solidFill>
                          <a:latin typeface="+mn-lt"/>
                        </a:rPr>
                        <a:t>】</a:t>
                      </a:r>
                    </a:p>
                    <a:p>
                      <a:pPr>
                        <a:lnSpc>
                          <a:spcPts val="1400"/>
                        </a:lnSpc>
                      </a:pPr>
                      <a:r>
                        <a:rPr kumimoji="1" lang="ja-JP" altLang="en-US" sz="1050" u="none" dirty="0">
                          <a:solidFill>
                            <a:sysClr val="windowText" lastClr="000000"/>
                          </a:solidFill>
                          <a:latin typeface="+mn-lt"/>
                        </a:rPr>
                        <a:t>　　　</a:t>
                      </a:r>
                      <a:r>
                        <a:rPr kumimoji="1" lang="en-US" altLang="ja-JP" sz="1050" u="none" dirty="0">
                          <a:solidFill>
                            <a:sysClr val="windowText" lastClr="000000"/>
                          </a:solidFill>
                          <a:latin typeface="+mn-lt"/>
                        </a:rPr>
                        <a:t>2.2</a:t>
                      </a:r>
                      <a:r>
                        <a:rPr kumimoji="1" lang="ja-JP" altLang="en-US" sz="1050" u="none" dirty="0">
                          <a:solidFill>
                            <a:sysClr val="windowText" lastClr="000000"/>
                          </a:solidFill>
                          <a:latin typeface="+mn-lt"/>
                        </a:rPr>
                        <a:t>以上</a:t>
                      </a:r>
                      <a:r>
                        <a:rPr kumimoji="1" lang="en-US" altLang="ja-JP" sz="1050" u="none" dirty="0">
                          <a:solidFill>
                            <a:sysClr val="windowText" lastClr="000000"/>
                          </a:solidFill>
                          <a:latin typeface="+mn-lt"/>
                        </a:rPr>
                        <a:t>【2018</a:t>
                      </a:r>
                      <a:r>
                        <a:rPr kumimoji="1" lang="ja-JP" altLang="en-US" sz="1050" u="none" dirty="0">
                          <a:solidFill>
                            <a:sysClr val="windowText" lastClr="000000"/>
                          </a:solidFill>
                          <a:latin typeface="+mn-lt"/>
                        </a:rPr>
                        <a:t>年度～</a:t>
                      </a:r>
                      <a:r>
                        <a:rPr kumimoji="1" lang="en-US" altLang="ja-JP" sz="1050" u="none" dirty="0">
                          <a:solidFill>
                            <a:sysClr val="windowText" lastClr="000000"/>
                          </a:solidFill>
                          <a:latin typeface="+mn-lt"/>
                        </a:rPr>
                        <a:t>】</a:t>
                      </a:r>
                      <a:endParaRPr kumimoji="1" lang="ja-JP" altLang="en-US" sz="1050" u="none"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a:t>
                      </a:r>
                      <a:r>
                        <a:rPr kumimoji="1" lang="en-US" altLang="ja-JP" sz="1050" dirty="0" smtClean="0">
                          <a:solidFill>
                            <a:sysClr val="windowText" lastClr="000000"/>
                          </a:solidFill>
                          <a:latin typeface="+mn-lt"/>
                        </a:rPr>
                        <a:t>2015</a:t>
                      </a:r>
                      <a:r>
                        <a:rPr kumimoji="1" lang="ja-JP" altLang="en-US" sz="1050" dirty="0" smtClean="0">
                          <a:solidFill>
                            <a:sysClr val="windowText" lastClr="000000"/>
                          </a:solidFill>
                          <a:latin typeface="+mn-lt"/>
                        </a:rPr>
                        <a:t>年</a:t>
                      </a:r>
                      <a:r>
                        <a:rPr kumimoji="1" lang="en-US" altLang="ja-JP" sz="1050" dirty="0" smtClean="0">
                          <a:solidFill>
                            <a:sysClr val="windowText" lastClr="000000"/>
                          </a:solidFill>
                          <a:latin typeface="+mn-lt"/>
                        </a:rPr>
                        <a:t>】</a:t>
                      </a:r>
                      <a:endParaRPr kumimoji="1" lang="en-US" altLang="ja-JP" sz="1050" dirty="0">
                        <a:solidFill>
                          <a:sysClr val="windowText" lastClr="000000"/>
                        </a:solidFill>
                        <a:latin typeface="+mn-lt"/>
                      </a:endParaRPr>
                    </a:p>
                    <a:p>
                      <a:pPr algn="ctr">
                        <a:lnSpc>
                          <a:spcPts val="1400"/>
                        </a:lnSpc>
                      </a:pPr>
                      <a:r>
                        <a:rPr kumimoji="1" lang="en-US" altLang="zh-CN" sz="1050" b="1" dirty="0">
                          <a:solidFill>
                            <a:sysClr val="windowText" lastClr="000000"/>
                          </a:solidFill>
                          <a:latin typeface="+mn-lt"/>
                        </a:rPr>
                        <a:t>1.84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chemeClr val="tx1"/>
                          </a:solidFill>
                          <a:latin typeface="+mn-lt"/>
                        </a:rPr>
                        <a:t>【</a:t>
                      </a:r>
                      <a:r>
                        <a:rPr kumimoji="1" lang="en-US" altLang="ja-JP" sz="1050" dirty="0" smtClean="0">
                          <a:solidFill>
                            <a:schemeClr val="tx1"/>
                          </a:solidFill>
                          <a:latin typeface="+mn-lt"/>
                        </a:rPr>
                        <a:t>2019</a:t>
                      </a:r>
                      <a:r>
                        <a:rPr kumimoji="1" lang="ja-JP" altLang="en-US" sz="1050" dirty="0" smtClean="0">
                          <a:solidFill>
                            <a:schemeClr val="tx1"/>
                          </a:solidFill>
                          <a:latin typeface="+mn-lt"/>
                        </a:rPr>
                        <a:t>年</a:t>
                      </a:r>
                      <a:r>
                        <a:rPr kumimoji="1" lang="en-US" altLang="ja-JP" sz="1050" dirty="0" smtClean="0">
                          <a:solidFill>
                            <a:schemeClr val="tx1"/>
                          </a:solidFill>
                          <a:latin typeface="+mn-lt"/>
                        </a:rPr>
                        <a:t>】</a:t>
                      </a:r>
                      <a:endParaRPr kumimoji="1" lang="en-US" altLang="ja-JP" sz="1050" dirty="0">
                        <a:solidFill>
                          <a:schemeClr val="tx1"/>
                        </a:solidFill>
                        <a:latin typeface="+mn-lt"/>
                      </a:endParaRPr>
                    </a:p>
                    <a:p>
                      <a:pPr algn="ctr">
                        <a:lnSpc>
                          <a:spcPts val="1400"/>
                        </a:lnSpc>
                      </a:pPr>
                      <a:r>
                        <a:rPr kumimoji="1" lang="en-US" altLang="ja-JP" sz="1050" b="1" dirty="0">
                          <a:solidFill>
                            <a:schemeClr val="tx1"/>
                          </a:solidFill>
                          <a:latin typeface="+mn-lt"/>
                        </a:rPr>
                        <a:t>2.08</a:t>
                      </a:r>
                      <a:endParaRPr kumimoji="1" lang="en-US" altLang="zh-CN" sz="1050" b="1"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26210209"/>
                  </a:ext>
                </a:extLst>
              </a:tr>
              <a:tr h="300839">
                <a:tc rowSpan="2">
                  <a:txBody>
                    <a:bodyPr/>
                    <a:lstStyle/>
                    <a:p>
                      <a:pPr>
                        <a:lnSpc>
                          <a:spcPts val="1400"/>
                        </a:lnSpc>
                      </a:pPr>
                      <a:r>
                        <a:rPr kumimoji="1" lang="ja-JP" altLang="en-US" sz="1200" u="none" dirty="0">
                          <a:solidFill>
                            <a:sysClr val="windowText" lastClr="000000"/>
                          </a:solidFill>
                          <a:latin typeface="+mn-lt"/>
                        </a:rPr>
                        <a:t>④ 安全・安心な地域をつくる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ja-JP" altLang="en-US" sz="1050" b="1" u="sng" dirty="0">
                          <a:solidFill>
                            <a:sysClr val="windowText" lastClr="000000"/>
                          </a:solidFill>
                          <a:latin typeface="+mn-lt"/>
                        </a:rPr>
                        <a:t>地震による被害予測</a:t>
                      </a:r>
                      <a:endParaRPr kumimoji="1" lang="en-US" altLang="ja-JP" sz="1050" b="1" u="sng" dirty="0">
                        <a:solidFill>
                          <a:sysClr val="windowText" lastClr="000000"/>
                        </a:solidFill>
                        <a:latin typeface="+mn-lt"/>
                      </a:endParaRPr>
                    </a:p>
                    <a:p>
                      <a:pPr>
                        <a:lnSpc>
                          <a:spcPts val="1400"/>
                        </a:lnSpc>
                      </a:pPr>
                      <a:r>
                        <a:rPr kumimoji="1" lang="ja-JP" altLang="en-US" sz="1050" u="none" baseline="0" dirty="0">
                          <a:solidFill>
                            <a:sysClr val="windowText" lastClr="000000"/>
                          </a:solidFill>
                          <a:latin typeface="+mn-lt"/>
                        </a:rPr>
                        <a:t> </a:t>
                      </a:r>
                      <a:r>
                        <a:rPr kumimoji="1" lang="ja-JP" altLang="en-US" sz="1050" u="none" dirty="0">
                          <a:solidFill>
                            <a:sysClr val="windowText" lastClr="000000"/>
                          </a:solidFill>
                          <a:latin typeface="+mn-lt"/>
                        </a:rPr>
                        <a:t>目標：限りなくゼロに</a:t>
                      </a:r>
                      <a:endParaRPr kumimoji="1" lang="en-US" altLang="ja-JP" sz="1050" u="none" dirty="0">
                        <a:solidFill>
                          <a:sysClr val="windowText" lastClr="000000"/>
                        </a:solidFill>
                        <a:latin typeface="+mn-lt"/>
                      </a:endParaRPr>
                    </a:p>
                    <a:p>
                      <a:pPr>
                        <a:lnSpc>
                          <a:spcPts val="1400"/>
                        </a:lnSpc>
                      </a:pPr>
                      <a:r>
                        <a:rPr kumimoji="1" lang="en-US" altLang="ja-JP" sz="1050" u="none" baseline="0" dirty="0">
                          <a:solidFill>
                            <a:sysClr val="windowText" lastClr="000000"/>
                          </a:solidFill>
                          <a:latin typeface="+mn-lt"/>
                        </a:rPr>
                        <a:t> </a:t>
                      </a:r>
                      <a:r>
                        <a:rPr kumimoji="1" lang="ja-JP" altLang="en-US" sz="1050" u="none" dirty="0">
                          <a:solidFill>
                            <a:sysClr val="windowText" lastClr="000000"/>
                          </a:solidFill>
                          <a:latin typeface="+mn-lt"/>
                        </a:rPr>
                        <a:t>目標年</a:t>
                      </a:r>
                      <a:r>
                        <a:rPr kumimoji="1" lang="en-US" altLang="ja-JP" sz="1050" u="none" dirty="0">
                          <a:solidFill>
                            <a:sysClr val="windowText" lastClr="000000"/>
                          </a:solidFill>
                          <a:latin typeface="+mn-lt"/>
                        </a:rPr>
                        <a:t>(</a:t>
                      </a:r>
                      <a:r>
                        <a:rPr kumimoji="1" lang="ja-JP" altLang="en-US" sz="1050" u="none" dirty="0">
                          <a:solidFill>
                            <a:sysClr val="windowText" lastClr="000000"/>
                          </a:solidFill>
                          <a:latin typeface="+mn-lt"/>
                        </a:rPr>
                        <a:t>年度</a:t>
                      </a:r>
                      <a:r>
                        <a:rPr kumimoji="1" lang="en-US" altLang="ja-JP" sz="1050" u="none" dirty="0">
                          <a:solidFill>
                            <a:sysClr val="windowText" lastClr="000000"/>
                          </a:solidFill>
                          <a:latin typeface="+mn-lt"/>
                        </a:rPr>
                        <a:t>)</a:t>
                      </a:r>
                      <a:r>
                        <a:rPr kumimoji="1" lang="ja-JP" altLang="en-US" sz="1050" u="none" dirty="0">
                          <a:solidFill>
                            <a:sysClr val="windowText" lastClr="000000"/>
                          </a:solidFill>
                          <a:latin typeface="+mn-lt"/>
                        </a:rPr>
                        <a:t>：</a:t>
                      </a:r>
                      <a:r>
                        <a:rPr kumimoji="1" lang="en-US" altLang="ja-JP" sz="1050" u="none" dirty="0">
                          <a:solidFill>
                            <a:sysClr val="windowText" lastClr="000000"/>
                          </a:solidFill>
                          <a:latin typeface="+mn-lt"/>
                        </a:rPr>
                        <a:t>2024</a:t>
                      </a:r>
                      <a:r>
                        <a:rPr kumimoji="1" lang="ja-JP" altLang="en-US" sz="1050" u="none" dirty="0">
                          <a:solidFill>
                            <a:sysClr val="windowText" lastClr="000000"/>
                          </a:solidFill>
                          <a:latin typeface="+mn-lt"/>
                        </a:rPr>
                        <a:t>年度</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【2013</a:t>
                      </a:r>
                      <a:r>
                        <a:rPr kumimoji="1" lang="ja-JP" altLang="en-US" sz="1050" dirty="0">
                          <a:solidFill>
                            <a:sysClr val="windowText" lastClr="000000"/>
                          </a:solidFill>
                          <a:latin typeface="+mn-lt"/>
                        </a:rPr>
                        <a:t>年度</a:t>
                      </a:r>
                      <a:r>
                        <a:rPr kumimoji="1" lang="en-US" altLang="ja-JP" sz="1050" dirty="0">
                          <a:solidFill>
                            <a:sysClr val="windowText" lastClr="000000"/>
                          </a:solidFill>
                          <a:latin typeface="+mn-lt"/>
                        </a:rPr>
                        <a:t>】</a:t>
                      </a:r>
                    </a:p>
                    <a:p>
                      <a:pPr algn="ctr">
                        <a:lnSpc>
                          <a:spcPts val="1400"/>
                        </a:lnSpc>
                      </a:pPr>
                      <a:r>
                        <a:rPr kumimoji="1" lang="en-US" altLang="zh-CN" sz="1050" b="1" dirty="0">
                          <a:solidFill>
                            <a:sysClr val="windowText" lastClr="000000"/>
                          </a:solidFill>
                          <a:latin typeface="+mn-lt"/>
                        </a:rPr>
                        <a:t>134,000</a:t>
                      </a:r>
                      <a:r>
                        <a:rPr kumimoji="1" lang="ja-JP" altLang="en-US" sz="1050" b="1" dirty="0">
                          <a:solidFill>
                            <a:sysClr val="windowText" lastClr="000000"/>
                          </a:solidFill>
                          <a:latin typeface="+mn-lt"/>
                        </a:rPr>
                        <a:t>人</a:t>
                      </a:r>
                      <a:endParaRPr kumimoji="1" lang="en-US" altLang="ja-JP" sz="1050" b="1" dirty="0">
                        <a:solidFill>
                          <a:sysClr val="windowText" lastClr="000000"/>
                        </a:solidFill>
                        <a:latin typeface="+mn-lt"/>
                      </a:endParaRPr>
                    </a:p>
                    <a:p>
                      <a:pPr algn="ctr">
                        <a:lnSpc>
                          <a:spcPts val="1400"/>
                        </a:lnSpc>
                      </a:pPr>
                      <a:r>
                        <a:rPr kumimoji="1" lang="ja-JP" altLang="en-US" sz="900" b="0" dirty="0">
                          <a:solidFill>
                            <a:sysClr val="windowText" lastClr="000000"/>
                          </a:solidFill>
                          <a:latin typeface="+mn-lt"/>
                        </a:rPr>
                        <a:t>（推定値）</a:t>
                      </a:r>
                      <a:endParaRPr kumimoji="1" lang="en-US" altLang="ja-JP" sz="900" b="0" dirty="0">
                        <a:solidFill>
                          <a:sysClr val="windowText" lastClr="000000"/>
                        </a:solidFill>
                        <a:latin typeface="+mn-lt"/>
                      </a:endParaRPr>
                    </a:p>
                    <a:p>
                      <a:pPr algn="ctr">
                        <a:lnSpc>
                          <a:spcPts val="1400"/>
                        </a:lnSpc>
                      </a:pPr>
                      <a:endParaRPr kumimoji="1" lang="ja-JP" altLang="en-US" sz="900" b="0"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【2018</a:t>
                      </a:r>
                      <a:r>
                        <a:rPr kumimoji="1" lang="ja-JP" altLang="en-US" sz="1050" dirty="0">
                          <a:solidFill>
                            <a:sysClr val="windowText" lastClr="000000"/>
                          </a:solidFill>
                          <a:latin typeface="+mn-lt"/>
                        </a:rPr>
                        <a:t>年度</a:t>
                      </a:r>
                      <a:r>
                        <a:rPr kumimoji="1" lang="en-US" altLang="ja-JP" sz="1050" dirty="0">
                          <a:solidFill>
                            <a:sysClr val="windowText" lastClr="000000"/>
                          </a:solidFill>
                          <a:latin typeface="+mn-lt"/>
                        </a:rPr>
                        <a:t>】</a:t>
                      </a:r>
                    </a:p>
                    <a:p>
                      <a:pPr algn="ctr">
                        <a:lnSpc>
                          <a:spcPts val="1400"/>
                        </a:lnSpc>
                      </a:pPr>
                      <a:r>
                        <a:rPr kumimoji="1" lang="en-US" altLang="ja-JP" sz="1050" b="1" dirty="0">
                          <a:solidFill>
                            <a:sysClr val="windowText" lastClr="000000"/>
                          </a:solidFill>
                          <a:latin typeface="+mn-lt"/>
                        </a:rPr>
                        <a:t>24</a:t>
                      </a:r>
                      <a:r>
                        <a:rPr kumimoji="1" lang="en-US" altLang="zh-CN" sz="1050" b="1" dirty="0">
                          <a:solidFill>
                            <a:sysClr val="windowText" lastClr="000000"/>
                          </a:solidFill>
                          <a:latin typeface="+mn-lt"/>
                        </a:rPr>
                        <a:t>,000</a:t>
                      </a:r>
                      <a:r>
                        <a:rPr kumimoji="1" lang="ja-JP" altLang="en-US" sz="1050" b="1" dirty="0">
                          <a:solidFill>
                            <a:sysClr val="windowText" lastClr="000000"/>
                          </a:solidFill>
                          <a:latin typeface="+mn-lt"/>
                        </a:rPr>
                        <a:t>人</a:t>
                      </a:r>
                      <a:endParaRPr kumimoji="1" lang="en-US" altLang="ja-JP" sz="1050" b="1" dirty="0">
                        <a:solidFill>
                          <a:sysClr val="windowText" lastClr="000000"/>
                        </a:solidFill>
                        <a:latin typeface="+mn-lt"/>
                      </a:endParaRPr>
                    </a:p>
                    <a:p>
                      <a:pPr marL="0" marR="0" lvl="0" indent="0" algn="ctr" defTabSz="914400" rtl="0" eaLnBrk="1" fontAlgn="auto" latinLnBrk="0" hangingPunct="1">
                        <a:lnSpc>
                          <a:spcPts val="1400"/>
                        </a:lnSpc>
                        <a:spcBef>
                          <a:spcPts val="0"/>
                        </a:spcBef>
                        <a:spcAft>
                          <a:spcPts val="0"/>
                        </a:spcAft>
                        <a:buClrTx/>
                        <a:buSzTx/>
                        <a:buFontTx/>
                        <a:buNone/>
                        <a:tabLst/>
                        <a:defRPr/>
                      </a:pPr>
                      <a:r>
                        <a:rPr kumimoji="1" lang="ja-JP" altLang="en-US" sz="900" b="0" dirty="0">
                          <a:solidFill>
                            <a:sysClr val="windowText" lastClr="000000"/>
                          </a:solidFill>
                          <a:latin typeface="+mn-lt"/>
                        </a:rPr>
                        <a:t>（推定値</a:t>
                      </a:r>
                      <a:r>
                        <a:rPr kumimoji="1" lang="en-US" altLang="ja-JP" sz="900" b="0" dirty="0">
                          <a:solidFill>
                            <a:sysClr val="windowText" lastClr="000000"/>
                          </a:solidFill>
                          <a:latin typeface="+mn-lt"/>
                        </a:rPr>
                        <a:t>※</a:t>
                      </a:r>
                      <a:r>
                        <a:rPr kumimoji="1" lang="ja-JP" altLang="en-US" sz="900" b="0" dirty="0">
                          <a:solidFill>
                            <a:sysClr val="windowText" lastClr="000000"/>
                          </a:solidFill>
                          <a:latin typeface="+mn-lt"/>
                        </a:rPr>
                        <a:t>）</a:t>
                      </a:r>
                      <a:endParaRPr kumimoji="1" lang="en-US" altLang="ja-JP" sz="900" b="0" dirty="0">
                        <a:solidFill>
                          <a:sysClr val="windowText" lastClr="000000"/>
                        </a:solidFill>
                        <a:latin typeface="+mn-lt"/>
                      </a:endParaRPr>
                    </a:p>
                    <a:p>
                      <a:pPr marL="0" marR="0" lvl="0" indent="0" algn="ctr" defTabSz="914400" rtl="0" eaLnBrk="1" fontAlgn="auto" latinLnBrk="0" hangingPunct="1">
                        <a:lnSpc>
                          <a:spcPts val="1400"/>
                        </a:lnSpc>
                        <a:spcBef>
                          <a:spcPts val="0"/>
                        </a:spcBef>
                        <a:spcAft>
                          <a:spcPts val="0"/>
                        </a:spcAft>
                        <a:buClrTx/>
                        <a:buSzTx/>
                        <a:buFontTx/>
                        <a:buNone/>
                        <a:tabLst/>
                        <a:defRPr/>
                      </a:pPr>
                      <a:endParaRPr kumimoji="1" lang="ja-JP" altLang="en-US" sz="1000" b="0"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73906282"/>
                  </a:ext>
                </a:extLst>
              </a:tr>
              <a:tr h="437928">
                <a:tc vMerge="1">
                  <a:txBody>
                    <a:bodyPr/>
                    <a:lstStyle/>
                    <a:p>
                      <a:endParaRPr kumimoji="1" lang="ja-JP" altLang="en-US" sz="1200" u="none" dirty="0">
                        <a:solidFill>
                          <a:sysClr val="windowText" lastClr="000000"/>
                        </a:solidFill>
                        <a:latin typeface="+mn-lt"/>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ja-JP" altLang="en-US" sz="1050" b="1" u="sng" dirty="0">
                          <a:solidFill>
                            <a:sysClr val="windowText" lastClr="000000"/>
                          </a:solidFill>
                          <a:latin typeface="+mn-lt"/>
                        </a:rPr>
                        <a:t>地震時等に著しく危険な密集市街地の面積</a:t>
                      </a:r>
                    </a:p>
                    <a:p>
                      <a:pPr>
                        <a:lnSpc>
                          <a:spcPts val="1400"/>
                        </a:lnSpc>
                      </a:pPr>
                      <a:r>
                        <a:rPr kumimoji="1" lang="ja-JP" altLang="en-US" sz="1050" u="none" baseline="0" dirty="0">
                          <a:solidFill>
                            <a:sysClr val="windowText" lastClr="000000"/>
                          </a:solidFill>
                          <a:latin typeface="+mn-lt"/>
                        </a:rPr>
                        <a:t> </a:t>
                      </a:r>
                      <a:r>
                        <a:rPr kumimoji="1" lang="ja-JP" altLang="en-US" sz="1050" u="none" dirty="0">
                          <a:solidFill>
                            <a:sysClr val="windowText" lastClr="000000"/>
                          </a:solidFill>
                          <a:latin typeface="+mn-lt"/>
                        </a:rPr>
                        <a:t>目標：解消</a:t>
                      </a:r>
                      <a:endParaRPr kumimoji="1" lang="en-US" altLang="ja-JP" sz="1050" u="none" dirty="0">
                        <a:solidFill>
                          <a:sysClr val="windowText" lastClr="000000"/>
                        </a:solidFill>
                        <a:latin typeface="+mn-lt"/>
                      </a:endParaRPr>
                    </a:p>
                    <a:p>
                      <a:pPr>
                        <a:lnSpc>
                          <a:spcPts val="1400"/>
                        </a:lnSpc>
                      </a:pPr>
                      <a:r>
                        <a:rPr kumimoji="1" lang="en-US" altLang="ja-JP" sz="1050" u="none" baseline="0" dirty="0">
                          <a:solidFill>
                            <a:sysClr val="windowText" lastClr="000000"/>
                          </a:solidFill>
                          <a:latin typeface="+mn-lt"/>
                        </a:rPr>
                        <a:t> </a:t>
                      </a:r>
                      <a:r>
                        <a:rPr kumimoji="1" lang="ja-JP" altLang="en-US" sz="1050" u="none" dirty="0">
                          <a:solidFill>
                            <a:sysClr val="windowText" lastClr="000000"/>
                          </a:solidFill>
                          <a:latin typeface="+mn-lt"/>
                        </a:rPr>
                        <a:t>目標年</a:t>
                      </a:r>
                      <a:r>
                        <a:rPr kumimoji="1" lang="en-US" altLang="ja-JP" sz="1050" u="none" dirty="0">
                          <a:solidFill>
                            <a:sysClr val="windowText" lastClr="000000"/>
                          </a:solidFill>
                          <a:latin typeface="+mn-lt"/>
                        </a:rPr>
                        <a:t>(</a:t>
                      </a:r>
                      <a:r>
                        <a:rPr kumimoji="1" lang="ja-JP" altLang="en-US" sz="1050" u="none" dirty="0">
                          <a:solidFill>
                            <a:sysClr val="windowText" lastClr="000000"/>
                          </a:solidFill>
                          <a:latin typeface="+mn-lt"/>
                        </a:rPr>
                        <a:t>年度</a:t>
                      </a:r>
                      <a:r>
                        <a:rPr kumimoji="1" lang="en-US" altLang="ja-JP" sz="1050" u="none" dirty="0">
                          <a:solidFill>
                            <a:sysClr val="windowText" lastClr="000000"/>
                          </a:solidFill>
                          <a:latin typeface="+mn-lt"/>
                        </a:rPr>
                        <a:t>)</a:t>
                      </a:r>
                      <a:r>
                        <a:rPr kumimoji="1" lang="ja-JP" altLang="en-US" sz="1050" u="none" dirty="0">
                          <a:solidFill>
                            <a:sysClr val="windowText" lastClr="000000"/>
                          </a:solidFill>
                          <a:latin typeface="+mn-lt"/>
                        </a:rPr>
                        <a:t>：</a:t>
                      </a:r>
                      <a:r>
                        <a:rPr kumimoji="1" lang="en-US" altLang="ja-JP" sz="1050" u="none" dirty="0">
                          <a:solidFill>
                            <a:sysClr val="windowText" lastClr="000000"/>
                          </a:solidFill>
                          <a:latin typeface="+mn-lt"/>
                        </a:rPr>
                        <a:t>2020</a:t>
                      </a:r>
                      <a:r>
                        <a:rPr kumimoji="1" lang="ja-JP" altLang="en-US" sz="1050" u="none" dirty="0">
                          <a:solidFill>
                            <a:sysClr val="windowText" lastClr="000000"/>
                          </a:solidFill>
                          <a:latin typeface="+mn-lt"/>
                        </a:rPr>
                        <a:t>年度</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【2014</a:t>
                      </a:r>
                      <a:r>
                        <a:rPr kumimoji="1" lang="ja-JP" altLang="en-US" sz="1050" dirty="0">
                          <a:solidFill>
                            <a:sysClr val="windowText" lastClr="000000"/>
                          </a:solidFill>
                          <a:latin typeface="+mn-lt"/>
                        </a:rPr>
                        <a:t>年度</a:t>
                      </a:r>
                      <a:r>
                        <a:rPr kumimoji="1" lang="en-US" altLang="ja-JP" sz="1050" dirty="0">
                          <a:solidFill>
                            <a:sysClr val="windowText" lastClr="000000"/>
                          </a:solidFill>
                          <a:latin typeface="+mn-lt"/>
                        </a:rPr>
                        <a:t>】</a:t>
                      </a:r>
                    </a:p>
                    <a:p>
                      <a:pPr algn="ctr">
                        <a:lnSpc>
                          <a:spcPts val="1400"/>
                        </a:lnSpc>
                      </a:pPr>
                      <a:r>
                        <a:rPr kumimoji="1" lang="en-US" altLang="zh-CN" sz="1050" b="1" dirty="0">
                          <a:solidFill>
                            <a:sysClr val="windowText" lastClr="000000"/>
                          </a:solidFill>
                          <a:latin typeface="+mn-lt"/>
                        </a:rPr>
                        <a:t>2,248</a:t>
                      </a:r>
                      <a:r>
                        <a:rPr kumimoji="1" lang="en-US" altLang="ja-JP" sz="1050" b="1" dirty="0">
                          <a:solidFill>
                            <a:sysClr val="windowText" lastClr="000000"/>
                          </a:solidFill>
                          <a:latin typeface="+mn-lt"/>
                        </a:rPr>
                        <a:t>ha</a:t>
                      </a:r>
                      <a:endParaRPr kumimoji="1" lang="en-US" altLang="zh-CN" sz="1050" b="1" dirty="0">
                        <a:solidFill>
                          <a:sysClr val="windowText" lastClr="000000"/>
                        </a:solidFill>
                        <a:latin typeface="+mn-lt"/>
                      </a:endParaRPr>
                    </a:p>
                    <a:p>
                      <a:pPr algn="ctr">
                        <a:lnSpc>
                          <a:spcPts val="1400"/>
                        </a:lnSpc>
                      </a:pPr>
                      <a:r>
                        <a:rPr kumimoji="1" lang="en-US" altLang="zh-CN" sz="1050" dirty="0">
                          <a:solidFill>
                            <a:sysClr val="windowText" lastClr="000000"/>
                          </a:solidFill>
                          <a:latin typeface="+mn-lt"/>
                        </a:rPr>
                        <a:t>(</a:t>
                      </a:r>
                      <a:r>
                        <a:rPr kumimoji="1" lang="ja-JP" altLang="en-US" sz="1050" dirty="0">
                          <a:solidFill>
                            <a:sysClr val="windowText" lastClr="000000"/>
                          </a:solidFill>
                          <a:latin typeface="+mn-lt"/>
                        </a:rPr>
                        <a:t>地区数：</a:t>
                      </a:r>
                      <a:r>
                        <a:rPr kumimoji="1" lang="zh-CN" altLang="en-US" sz="1050" dirty="0">
                          <a:solidFill>
                            <a:sysClr val="windowText" lastClr="000000"/>
                          </a:solidFill>
                          <a:latin typeface="+mn-lt"/>
                        </a:rPr>
                        <a:t>７市</a:t>
                      </a:r>
                      <a:r>
                        <a:rPr kumimoji="1" lang="en-US" altLang="zh-CN" sz="1050" dirty="0">
                          <a:solidFill>
                            <a:sysClr val="windowText" lastClr="000000"/>
                          </a:solidFill>
                          <a:latin typeface="+mn-lt"/>
                        </a:rPr>
                        <a:t>11</a:t>
                      </a:r>
                      <a:r>
                        <a:rPr kumimoji="1" lang="zh-CN" altLang="en-US" sz="1050" dirty="0">
                          <a:solidFill>
                            <a:sysClr val="windowText" lastClr="000000"/>
                          </a:solidFill>
                          <a:latin typeface="+mn-lt"/>
                        </a:rPr>
                        <a:t>地区</a:t>
                      </a:r>
                      <a:r>
                        <a:rPr kumimoji="1" lang="en-US" altLang="zh-CN" sz="1050" dirty="0">
                          <a:solidFill>
                            <a:sysClr val="windowText" lastClr="000000"/>
                          </a:solidFill>
                          <a:latin typeface="+mn-lt"/>
                        </a:rPr>
                        <a:t>)</a:t>
                      </a:r>
                      <a:endParaRPr kumimoji="1" lang="ja-JP" altLang="en-US" sz="1050"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【2018</a:t>
                      </a:r>
                      <a:r>
                        <a:rPr kumimoji="1" lang="ja-JP" altLang="en-US" sz="1050" dirty="0">
                          <a:solidFill>
                            <a:sysClr val="windowText" lastClr="000000"/>
                          </a:solidFill>
                          <a:latin typeface="+mn-lt"/>
                        </a:rPr>
                        <a:t>年度</a:t>
                      </a:r>
                      <a:r>
                        <a:rPr kumimoji="1" lang="en-US" altLang="ja-JP" sz="1050" dirty="0">
                          <a:solidFill>
                            <a:sysClr val="windowText" lastClr="000000"/>
                          </a:solidFill>
                          <a:latin typeface="+mn-lt"/>
                        </a:rPr>
                        <a:t>】</a:t>
                      </a:r>
                    </a:p>
                    <a:p>
                      <a:pPr algn="ctr">
                        <a:lnSpc>
                          <a:spcPts val="1400"/>
                        </a:lnSpc>
                      </a:pPr>
                      <a:r>
                        <a:rPr kumimoji="1" lang="en-US" altLang="ja-JP" sz="1050" b="1" dirty="0">
                          <a:solidFill>
                            <a:sysClr val="windowText" lastClr="000000"/>
                          </a:solidFill>
                          <a:latin typeface="+mn-lt"/>
                        </a:rPr>
                        <a:t>1,885ha</a:t>
                      </a:r>
                      <a:endParaRPr kumimoji="1" lang="en-US" altLang="zh-CN" sz="1050" b="1" dirty="0">
                        <a:solidFill>
                          <a:sysClr val="windowText" lastClr="000000"/>
                        </a:solidFill>
                        <a:latin typeface="+mn-lt"/>
                      </a:endParaRPr>
                    </a:p>
                    <a:p>
                      <a:pPr algn="ctr">
                        <a:lnSpc>
                          <a:spcPts val="1400"/>
                        </a:lnSpc>
                      </a:pPr>
                      <a:r>
                        <a:rPr kumimoji="1" lang="en-US" altLang="zh-CN" sz="1050" dirty="0">
                          <a:solidFill>
                            <a:sysClr val="windowText" lastClr="000000"/>
                          </a:solidFill>
                          <a:latin typeface="+mn-lt"/>
                        </a:rPr>
                        <a:t>(</a:t>
                      </a:r>
                      <a:r>
                        <a:rPr kumimoji="1" lang="ja-JP" altLang="en-US" sz="1050" dirty="0">
                          <a:solidFill>
                            <a:sysClr val="windowText" lastClr="000000"/>
                          </a:solidFill>
                          <a:latin typeface="+mn-lt"/>
                        </a:rPr>
                        <a:t>地区数：</a:t>
                      </a:r>
                      <a:r>
                        <a:rPr kumimoji="1" lang="zh-CN" altLang="en-US" sz="1050" dirty="0">
                          <a:solidFill>
                            <a:sysClr val="windowText" lastClr="000000"/>
                          </a:solidFill>
                          <a:latin typeface="+mn-lt"/>
                        </a:rPr>
                        <a:t>７市</a:t>
                      </a:r>
                      <a:r>
                        <a:rPr kumimoji="1" lang="en-US" altLang="zh-CN" sz="1050" dirty="0">
                          <a:solidFill>
                            <a:sysClr val="windowText" lastClr="000000"/>
                          </a:solidFill>
                          <a:latin typeface="+mn-lt"/>
                        </a:rPr>
                        <a:t>1</a:t>
                      </a:r>
                      <a:r>
                        <a:rPr kumimoji="1" lang="en-US" altLang="ja-JP" sz="1050" dirty="0">
                          <a:solidFill>
                            <a:sysClr val="windowText" lastClr="000000"/>
                          </a:solidFill>
                          <a:latin typeface="+mn-lt"/>
                        </a:rPr>
                        <a:t>0</a:t>
                      </a:r>
                      <a:r>
                        <a:rPr kumimoji="1" lang="zh-CN" altLang="en-US" sz="1050" dirty="0">
                          <a:solidFill>
                            <a:sysClr val="windowText" lastClr="000000"/>
                          </a:solidFill>
                          <a:latin typeface="+mn-lt"/>
                        </a:rPr>
                        <a:t>地区</a:t>
                      </a:r>
                      <a:r>
                        <a:rPr kumimoji="1" lang="en-US" altLang="zh-CN" sz="1050" dirty="0">
                          <a:solidFill>
                            <a:sysClr val="windowText" lastClr="000000"/>
                          </a:solidFill>
                          <a:latin typeface="+mn-lt"/>
                        </a:rPr>
                        <a:t>)</a:t>
                      </a:r>
                      <a:endParaRPr kumimoji="1" lang="ja-JP" altLang="en-US" sz="1050"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4982579"/>
                  </a:ext>
                </a:extLst>
              </a:tr>
            </a:tbl>
          </a:graphicData>
        </a:graphic>
      </p:graphicFrame>
      <p:sp>
        <p:nvSpPr>
          <p:cNvPr id="9" name="テキスト ボックス 8"/>
          <p:cNvSpPr txBox="1"/>
          <p:nvPr/>
        </p:nvSpPr>
        <p:spPr>
          <a:xfrm>
            <a:off x="7052524" y="5661810"/>
            <a:ext cx="2033421" cy="200055"/>
          </a:xfrm>
          <a:prstGeom prst="rect">
            <a:avLst/>
          </a:prstGeom>
          <a:noFill/>
        </p:spPr>
        <p:txBody>
          <a:bodyPr wrap="square" rtlCol="0">
            <a:spAutoFit/>
          </a:bodyPr>
          <a:lstStyle/>
          <a:p>
            <a:r>
              <a:rPr lang="en-US" altLang="ja-JP" sz="700" dirty="0"/>
              <a:t>※2018</a:t>
            </a:r>
            <a:r>
              <a:rPr lang="ja-JP" altLang="en-US" sz="700" dirty="0"/>
              <a:t>年度までの整備効果を見込んだもの</a:t>
            </a:r>
            <a:endParaRPr kumimoji="1" lang="ja-JP" altLang="en-US" sz="700" dirty="0"/>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a:t>
            </a:fld>
            <a:endParaRPr lang="ja-JP" altLang="en-US" dirty="0">
              <a:solidFill>
                <a:prstClr val="black"/>
              </a:solidFill>
            </a:endParaRPr>
          </a:p>
        </p:txBody>
      </p:sp>
    </p:spTree>
    <p:extLst>
      <p:ext uri="{BB962C8B-B14F-4D97-AF65-F5344CB8AC3E}">
        <p14:creationId xmlns:p14="http://schemas.microsoft.com/office/powerpoint/2010/main" val="13830677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7" name="正方形/長方形 6"/>
          <p:cNvSpPr/>
          <p:nvPr/>
        </p:nvSpPr>
        <p:spPr>
          <a:xfrm>
            <a:off x="323531" y="3140968"/>
            <a:ext cx="8640961" cy="3528392"/>
          </a:xfrm>
          <a:prstGeom prst="rect">
            <a:avLst/>
          </a:prstGeom>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en-US" altLang="ja-JP" sz="1400" b="1" dirty="0">
                <a:solidFill>
                  <a:schemeClr val="tx1"/>
                </a:solidFill>
              </a:rPr>
              <a:t>Topic</a:t>
            </a:r>
            <a:r>
              <a:rPr lang="ja-JP" altLang="en-US" sz="1400" b="1" dirty="0">
                <a:solidFill>
                  <a:schemeClr val="tx1"/>
                </a:solidFill>
              </a:rPr>
              <a:t>⑧　地方拠点強化税制の活用</a:t>
            </a:r>
            <a:endParaRPr lang="en-US" altLang="ja-JP" sz="1400" b="1" dirty="0">
              <a:solidFill>
                <a:schemeClr val="tx1"/>
              </a:solidFill>
            </a:endParaRPr>
          </a:p>
          <a:p>
            <a:r>
              <a:rPr lang="ja-JP" altLang="en-US" sz="1400" dirty="0">
                <a:solidFill>
                  <a:schemeClr val="tx1"/>
                </a:solidFill>
              </a:rPr>
              <a:t>　</a:t>
            </a:r>
            <a:endParaRPr lang="en-US" altLang="ja-JP" sz="1400" dirty="0">
              <a:solidFill>
                <a:schemeClr val="tx1"/>
              </a:solidFill>
            </a:endParaRPr>
          </a:p>
        </p:txBody>
      </p:sp>
      <p:sp>
        <p:nvSpPr>
          <p:cNvPr id="10" name="テキスト ボックス 9"/>
          <p:cNvSpPr txBox="1"/>
          <p:nvPr/>
        </p:nvSpPr>
        <p:spPr>
          <a:xfrm>
            <a:off x="5796140" y="3361023"/>
            <a:ext cx="2880316" cy="24622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ja-JP" altLang="en-US" sz="1000" dirty="0">
                <a:solidFill>
                  <a:schemeClr val="tx1"/>
                </a:solidFill>
              </a:rPr>
              <a:t>◆</a:t>
            </a:r>
            <a:r>
              <a:rPr kumimoji="1" lang="ja-JP" altLang="en-US" sz="1000" dirty="0">
                <a:solidFill>
                  <a:schemeClr val="tx1"/>
                </a:solidFill>
              </a:rPr>
              <a:t>近畿圏で対象外となっているエリア（拡充型のみ）</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71709" y="3799648"/>
            <a:ext cx="2241130" cy="2005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直線矢印コネクタ 5"/>
          <p:cNvCxnSpPr/>
          <p:nvPr/>
        </p:nvCxnSpPr>
        <p:spPr>
          <a:xfrm flipH="1">
            <a:off x="7164290" y="3607239"/>
            <a:ext cx="72008" cy="1195214"/>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3" name="直線矢印コネクタ 12"/>
          <p:cNvCxnSpPr/>
          <p:nvPr/>
        </p:nvCxnSpPr>
        <p:spPr>
          <a:xfrm>
            <a:off x="7236300" y="3607239"/>
            <a:ext cx="288032" cy="782797"/>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59</a:t>
            </a:fld>
            <a:endParaRPr lang="ja-JP" altLang="en-US" dirty="0">
              <a:solidFill>
                <a:prstClr val="black"/>
              </a:solidFill>
            </a:endParaRPr>
          </a:p>
        </p:txBody>
      </p:sp>
      <p:sp>
        <p:nvSpPr>
          <p:cNvPr id="11" name="テキスト ボックス 10"/>
          <p:cNvSpPr txBox="1"/>
          <p:nvPr/>
        </p:nvSpPr>
        <p:spPr>
          <a:xfrm>
            <a:off x="185728" y="692704"/>
            <a:ext cx="4212666" cy="276999"/>
          </a:xfrm>
          <a:prstGeom prst="rect">
            <a:avLst/>
          </a:prstGeom>
          <a:noFill/>
        </p:spPr>
        <p:txBody>
          <a:bodyPr wrap="square" rtlCol="0">
            <a:spAutoFit/>
          </a:bodyPr>
          <a:lstStyle/>
          <a:p>
            <a:r>
              <a:rPr kumimoji="1" lang="ja-JP" altLang="en-US" sz="1200" dirty="0"/>
              <a:t>■　大阪府における転入・転出企業数の推移</a:t>
            </a:r>
          </a:p>
        </p:txBody>
      </p:sp>
      <p:sp>
        <p:nvSpPr>
          <p:cNvPr id="17" name="正方形/長方形 16"/>
          <p:cNvSpPr/>
          <p:nvPr/>
        </p:nvSpPr>
        <p:spPr>
          <a:xfrm>
            <a:off x="539556" y="5861292"/>
            <a:ext cx="5594909" cy="72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08000" indent="-457200" algn="just"/>
            <a:r>
              <a:rPr kumimoji="1" lang="en-US" altLang="ja-JP" sz="1100" dirty="0">
                <a:solidFill>
                  <a:schemeClr val="tx1"/>
                </a:solidFill>
              </a:rPr>
              <a:t>※</a:t>
            </a:r>
            <a:r>
              <a:rPr kumimoji="1" lang="ja-JP" altLang="en-US" sz="1100" dirty="0">
                <a:solidFill>
                  <a:schemeClr val="tx1"/>
                </a:solidFill>
              </a:rPr>
              <a:t>　</a:t>
            </a:r>
            <a:r>
              <a:rPr lang="ja-JP" altLang="en-US" sz="1100" dirty="0">
                <a:solidFill>
                  <a:schemeClr val="tx1"/>
                </a:solidFill>
              </a:rPr>
              <a:t>「調査・企画部門」「情報処理部門」「研究開発部門」「国際事業部門」「その他管理業務部門」のいずれかを有する事務所又は研究所若しくは研修所であって重要な役割を担う事業所をいう。</a:t>
            </a:r>
            <a:r>
              <a:rPr lang="en-US" altLang="ja-JP" sz="1100" dirty="0">
                <a:solidFill>
                  <a:schemeClr val="tx1"/>
                </a:solidFill>
              </a:rPr>
              <a:t/>
            </a:r>
            <a:br>
              <a:rPr lang="en-US" altLang="ja-JP" sz="1100" dirty="0">
                <a:solidFill>
                  <a:schemeClr val="tx1"/>
                </a:solidFill>
              </a:rPr>
            </a:br>
            <a:r>
              <a:rPr lang="ja-JP" altLang="en-US" sz="1100" dirty="0">
                <a:solidFill>
                  <a:schemeClr val="tx1"/>
                </a:solidFill>
              </a:rPr>
              <a:t>工場及び当該地域を管轄する営業所等は含まない。</a:t>
            </a:r>
            <a:endParaRPr kumimoji="1" lang="ja-JP" altLang="en-US" sz="1100" dirty="0">
              <a:solidFill>
                <a:schemeClr val="tx1"/>
              </a:solidFill>
            </a:endParaRPr>
          </a:p>
        </p:txBody>
      </p:sp>
      <p:sp>
        <p:nvSpPr>
          <p:cNvPr id="18" name="大かっこ 17"/>
          <p:cNvSpPr/>
          <p:nvPr/>
        </p:nvSpPr>
        <p:spPr>
          <a:xfrm>
            <a:off x="467548" y="5925118"/>
            <a:ext cx="5738925" cy="612000"/>
          </a:xfrm>
          <a:prstGeom prst="bracketPair">
            <a:avLst>
              <a:gd name="adj" fmla="val 9441"/>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5" name="正方形/長方形 14"/>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19" name="テキスト ボックス 18"/>
          <p:cNvSpPr txBox="1"/>
          <p:nvPr/>
        </p:nvSpPr>
        <p:spPr>
          <a:xfrm>
            <a:off x="3635896" y="2165618"/>
            <a:ext cx="3047440" cy="200055"/>
          </a:xfrm>
          <a:prstGeom prst="rect">
            <a:avLst/>
          </a:prstGeom>
          <a:noFill/>
        </p:spPr>
        <p:txBody>
          <a:bodyPr wrap="square" rtlCol="0">
            <a:spAutoFit/>
          </a:bodyPr>
          <a:lstStyle/>
          <a:p>
            <a:r>
              <a:rPr kumimoji="1" lang="ja-JP" altLang="en-US" sz="700" dirty="0"/>
              <a:t>出典</a:t>
            </a:r>
            <a:r>
              <a:rPr lang="ja-JP" altLang="en-US" sz="700" dirty="0">
                <a:sym typeface="Wingdings" panose="05000000000000000000" pitchFamily="2" charset="2"/>
              </a:rPr>
              <a:t>：</a:t>
            </a:r>
            <a:r>
              <a:rPr kumimoji="1" lang="ja-JP" altLang="en-US" sz="700" dirty="0"/>
              <a:t>帝国データバンク　「大阪府・本社移転</a:t>
            </a:r>
            <a:r>
              <a:rPr lang="ja-JP" altLang="en-US" sz="700" dirty="0"/>
              <a:t>企業調査」</a:t>
            </a:r>
            <a:r>
              <a:rPr lang="ja-JP" altLang="en-US" sz="700" dirty="0" smtClean="0"/>
              <a:t>（</a:t>
            </a:r>
            <a:r>
              <a:rPr lang="en-US" altLang="ja-JP" sz="700" dirty="0" smtClean="0"/>
              <a:t>2019</a:t>
            </a:r>
            <a:r>
              <a:rPr lang="ja-JP" altLang="en-US" sz="700" dirty="0" smtClean="0"/>
              <a:t>年</a:t>
            </a:r>
            <a:r>
              <a:rPr lang="ja-JP" altLang="en-US" sz="700" dirty="0"/>
              <a:t>）</a:t>
            </a:r>
            <a:endParaRPr kumimoji="1" lang="ja-JP" altLang="en-US" sz="700" dirty="0"/>
          </a:p>
        </p:txBody>
      </p:sp>
      <p:graphicFrame>
        <p:nvGraphicFramePr>
          <p:cNvPr id="2" name="表 1"/>
          <p:cNvGraphicFramePr>
            <a:graphicFrameLocks noGrp="1"/>
          </p:cNvGraphicFramePr>
          <p:nvPr>
            <p:extLst/>
          </p:nvPr>
        </p:nvGraphicFramePr>
        <p:xfrm>
          <a:off x="6907447" y="1204976"/>
          <a:ext cx="1944215" cy="1560590"/>
        </p:xfrm>
        <a:graphic>
          <a:graphicData uri="http://schemas.openxmlformats.org/drawingml/2006/table">
            <a:tbl>
              <a:tblPr firstRow="1" bandRow="1">
                <a:tableStyleId>{5C22544A-7EE6-4342-B048-85BDC9FD1C3A}</a:tableStyleId>
              </a:tblPr>
              <a:tblGrid>
                <a:gridCol w="432048">
                  <a:extLst>
                    <a:ext uri="{9D8B030D-6E8A-4147-A177-3AD203B41FA5}">
                      <a16:colId xmlns:a16="http://schemas.microsoft.com/office/drawing/2014/main" val="20000"/>
                    </a:ext>
                  </a:extLst>
                </a:gridCol>
                <a:gridCol w="504056">
                  <a:extLst>
                    <a:ext uri="{9D8B030D-6E8A-4147-A177-3AD203B41FA5}">
                      <a16:colId xmlns:a16="http://schemas.microsoft.com/office/drawing/2014/main" val="20001"/>
                    </a:ext>
                  </a:extLst>
                </a:gridCol>
                <a:gridCol w="1008111">
                  <a:extLst>
                    <a:ext uri="{9D8B030D-6E8A-4147-A177-3AD203B41FA5}">
                      <a16:colId xmlns:a16="http://schemas.microsoft.com/office/drawing/2014/main" val="20002"/>
                    </a:ext>
                  </a:extLst>
                </a:gridCol>
              </a:tblGrid>
              <a:tr h="360040">
                <a:tc>
                  <a:txBody>
                    <a:bodyPr/>
                    <a:lstStyle/>
                    <a:p>
                      <a:pPr algn="ctr"/>
                      <a:r>
                        <a:rPr kumimoji="1" lang="ja-JP" altLang="en-US" sz="900" dirty="0"/>
                        <a:t>順位</a:t>
                      </a:r>
                    </a:p>
                  </a:txBody>
                  <a:tcPr anchor="ctr"/>
                </a:tc>
                <a:tc>
                  <a:txBody>
                    <a:bodyPr/>
                    <a:lstStyle/>
                    <a:p>
                      <a:pPr algn="ctr"/>
                      <a:r>
                        <a:rPr kumimoji="1" lang="ja-JP" altLang="en-US" sz="900" dirty="0"/>
                        <a:t>都道</a:t>
                      </a:r>
                      <a:endParaRPr kumimoji="1" lang="en-US" altLang="ja-JP" sz="900" dirty="0"/>
                    </a:p>
                    <a:p>
                      <a:pPr algn="ctr"/>
                      <a:r>
                        <a:rPr kumimoji="1" lang="ja-JP" altLang="en-US" sz="900" dirty="0"/>
                        <a:t>府県</a:t>
                      </a:r>
                    </a:p>
                  </a:txBody>
                  <a:tcPr anchor="ctr"/>
                </a:tc>
                <a:tc>
                  <a:txBody>
                    <a:bodyPr/>
                    <a:lstStyle/>
                    <a:p>
                      <a:pPr algn="ctr">
                        <a:lnSpc>
                          <a:spcPts val="1700"/>
                        </a:lnSpc>
                        <a:spcAft>
                          <a:spcPts val="0"/>
                        </a:spcAft>
                      </a:pPr>
                      <a:r>
                        <a:rPr lang="ja-JP" altLang="ja-JP" sz="900" kern="100" dirty="0">
                          <a:effectLst/>
                        </a:rPr>
                        <a:t>転入－転出</a:t>
                      </a:r>
                      <a:endParaRPr lang="ja-JP" altLang="ja-JP" sz="1800" kern="100" dirty="0">
                        <a:effectLst/>
                        <a:latin typeface="Century"/>
                        <a:ea typeface="ＭＳ 明朝"/>
                        <a:cs typeface="Times New Roman"/>
                      </a:endParaRPr>
                    </a:p>
                  </a:txBody>
                  <a:tcPr anchor="ctr"/>
                </a:tc>
                <a:extLst>
                  <a:ext uri="{0D108BD9-81ED-4DB2-BD59-A6C34878D82A}">
                    <a16:rowId xmlns:a16="http://schemas.microsoft.com/office/drawing/2014/main" val="10000"/>
                  </a:ext>
                </a:extLst>
              </a:tr>
              <a:tr h="238966">
                <a:tc>
                  <a:txBody>
                    <a:bodyPr/>
                    <a:lstStyle/>
                    <a:p>
                      <a:pPr algn="ctr"/>
                      <a:r>
                        <a:rPr kumimoji="1" lang="en-US" altLang="ja-JP" sz="900" dirty="0"/>
                        <a:t>1</a:t>
                      </a:r>
                      <a:r>
                        <a:rPr kumimoji="1" lang="ja-JP" altLang="en-US" sz="900" dirty="0"/>
                        <a:t>位</a:t>
                      </a:r>
                    </a:p>
                  </a:txBody>
                  <a:tcPr/>
                </a:tc>
                <a:tc>
                  <a:txBody>
                    <a:bodyPr/>
                    <a:lstStyle/>
                    <a:p>
                      <a:pPr algn="ctr" fontAlgn="b"/>
                      <a:r>
                        <a:rPr lang="ja-JP" altLang="en-US" sz="900" b="0" i="0" u="none" strike="noStrike" dirty="0">
                          <a:solidFill>
                            <a:srgbClr val="000000"/>
                          </a:solidFill>
                          <a:effectLst/>
                          <a:latin typeface="ＭＳ Ｐゴシック"/>
                        </a:rPr>
                        <a:t>東京都</a:t>
                      </a:r>
                    </a:p>
                  </a:txBody>
                  <a:tcPr marL="9525" marR="9525" marT="9525" marB="0" anchor="ctr"/>
                </a:tc>
                <a:tc>
                  <a:txBody>
                    <a:bodyPr/>
                    <a:lstStyle/>
                    <a:p>
                      <a:pPr algn="ctr" fontAlgn="b"/>
                      <a:r>
                        <a:rPr lang="ja-JP" altLang="en-US" sz="900" b="0" i="0" u="none" strike="noStrike" dirty="0">
                          <a:solidFill>
                            <a:srgbClr val="000000"/>
                          </a:solidFill>
                          <a:effectLst/>
                          <a:latin typeface="+mn-lt"/>
                        </a:rPr>
                        <a:t>▲ </a:t>
                      </a:r>
                      <a:r>
                        <a:rPr lang="en-US" altLang="ja-JP" sz="900" b="0" i="0" u="none" strike="noStrike" dirty="0">
                          <a:solidFill>
                            <a:srgbClr val="000000"/>
                          </a:solidFill>
                          <a:effectLst/>
                          <a:latin typeface="+mn-lt"/>
                        </a:rPr>
                        <a:t>372</a:t>
                      </a:r>
                      <a:r>
                        <a:rPr lang="ja-JP" altLang="en-US" sz="900" b="0" i="0" u="none" strike="noStrike" dirty="0">
                          <a:solidFill>
                            <a:srgbClr val="000000"/>
                          </a:solidFill>
                          <a:effectLst/>
                          <a:latin typeface="+mn-lt"/>
                        </a:rPr>
                        <a:t>（▲</a:t>
                      </a:r>
                      <a:r>
                        <a:rPr lang="en-US" altLang="ja-JP" sz="900" b="0" i="0" u="none" strike="noStrike" dirty="0">
                          <a:solidFill>
                            <a:srgbClr val="000000"/>
                          </a:solidFill>
                          <a:effectLst/>
                          <a:latin typeface="+mn-lt"/>
                        </a:rPr>
                        <a:t>89</a:t>
                      </a:r>
                      <a:r>
                        <a:rPr lang="ja-JP" altLang="en-US" sz="900" b="0" i="0" u="none" strike="noStrike" dirty="0">
                          <a:solidFill>
                            <a:srgbClr val="000000"/>
                          </a:solidFill>
                          <a:effectLst/>
                          <a:latin typeface="+mn-lt"/>
                        </a:rPr>
                        <a:t>）</a:t>
                      </a:r>
                      <a:endParaRPr lang="en-US" altLang="ja-JP" sz="9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0001"/>
                  </a:ext>
                </a:extLst>
              </a:tr>
              <a:tr h="238966">
                <a:tc>
                  <a:txBody>
                    <a:bodyPr/>
                    <a:lstStyle/>
                    <a:p>
                      <a:pPr algn="ctr"/>
                      <a:r>
                        <a:rPr kumimoji="1" lang="en-US" altLang="ja-JP" sz="900" dirty="0"/>
                        <a:t>2</a:t>
                      </a:r>
                      <a:r>
                        <a:rPr kumimoji="1" lang="ja-JP" altLang="en-US" sz="900" dirty="0"/>
                        <a:t>位</a:t>
                      </a:r>
                    </a:p>
                  </a:txBody>
                  <a:tcPr/>
                </a:tc>
                <a:tc>
                  <a:txBody>
                    <a:bodyPr/>
                    <a:lstStyle/>
                    <a:p>
                      <a:pPr algn="ctr" fontAlgn="b"/>
                      <a:r>
                        <a:rPr lang="ja-JP" altLang="en-US" sz="900" b="0" i="0" u="none" strike="noStrike" dirty="0">
                          <a:solidFill>
                            <a:srgbClr val="000000"/>
                          </a:solidFill>
                          <a:effectLst/>
                          <a:latin typeface="ＭＳ Ｐゴシック"/>
                        </a:rPr>
                        <a:t>兵庫県</a:t>
                      </a:r>
                    </a:p>
                  </a:txBody>
                  <a:tcPr marL="9525" marR="9525" marT="9525" marB="0" anchor="ctr"/>
                </a:tc>
                <a:tc>
                  <a:txBody>
                    <a:bodyPr/>
                    <a:lstStyle/>
                    <a:p>
                      <a:pPr algn="ctr" fontAlgn="b"/>
                      <a:r>
                        <a:rPr lang="ja-JP" altLang="en-US" sz="900" b="0" i="0" u="none" strike="noStrike" dirty="0">
                          <a:solidFill>
                            <a:schemeClr val="tx1"/>
                          </a:solidFill>
                          <a:effectLst/>
                          <a:latin typeface="+mn-lt"/>
                        </a:rPr>
                        <a:t>▲ </a:t>
                      </a:r>
                      <a:r>
                        <a:rPr lang="en-US" altLang="ja-JP" sz="900" b="0" i="0" u="none" strike="noStrike" dirty="0">
                          <a:solidFill>
                            <a:schemeClr val="tx1"/>
                          </a:solidFill>
                          <a:effectLst/>
                          <a:latin typeface="+mn-lt"/>
                        </a:rPr>
                        <a:t>296</a:t>
                      </a:r>
                      <a:r>
                        <a:rPr lang="ja-JP" altLang="en-US" sz="900" b="0" i="0" u="none" strike="noStrike" dirty="0">
                          <a:solidFill>
                            <a:srgbClr val="000000"/>
                          </a:solidFill>
                          <a:effectLst/>
                          <a:latin typeface="+mn-lt"/>
                        </a:rPr>
                        <a:t>（▲</a:t>
                      </a:r>
                      <a:r>
                        <a:rPr lang="en-US" altLang="ja-JP" sz="900" b="0" i="0" u="none" strike="noStrike" dirty="0">
                          <a:solidFill>
                            <a:srgbClr val="000000"/>
                          </a:solidFill>
                          <a:effectLst/>
                          <a:latin typeface="+mn-lt"/>
                        </a:rPr>
                        <a:t>13</a:t>
                      </a:r>
                      <a:r>
                        <a:rPr lang="ja-JP" altLang="en-US" sz="900" b="0" i="0" u="none" strike="noStrike" dirty="0">
                          <a:solidFill>
                            <a:srgbClr val="000000"/>
                          </a:solidFill>
                          <a:effectLst/>
                          <a:latin typeface="+mn-lt"/>
                        </a:rPr>
                        <a:t>）</a:t>
                      </a:r>
                      <a:endParaRPr lang="en-US" altLang="ja-JP" sz="9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0002"/>
                  </a:ext>
                </a:extLst>
              </a:tr>
              <a:tr h="238966">
                <a:tc>
                  <a:txBody>
                    <a:bodyPr/>
                    <a:lstStyle/>
                    <a:p>
                      <a:pPr algn="ctr"/>
                      <a:r>
                        <a:rPr kumimoji="1" lang="en-US" altLang="ja-JP" sz="900" dirty="0"/>
                        <a:t>3</a:t>
                      </a:r>
                      <a:r>
                        <a:rPr kumimoji="1" lang="ja-JP" altLang="en-US" sz="900" dirty="0"/>
                        <a:t>位</a:t>
                      </a:r>
                    </a:p>
                  </a:txBody>
                  <a:tcPr/>
                </a:tc>
                <a:tc>
                  <a:txBody>
                    <a:bodyPr/>
                    <a:lstStyle/>
                    <a:p>
                      <a:pPr algn="ctr" fontAlgn="b"/>
                      <a:r>
                        <a:rPr lang="ja-JP" altLang="en-US" sz="900" b="0" i="0" u="none" strike="noStrike" dirty="0">
                          <a:solidFill>
                            <a:srgbClr val="000000"/>
                          </a:solidFill>
                          <a:effectLst/>
                          <a:latin typeface="ＭＳ Ｐゴシック"/>
                        </a:rPr>
                        <a:t>奈良県</a:t>
                      </a:r>
                    </a:p>
                  </a:txBody>
                  <a:tcPr marL="9525" marR="9525" marT="9525" marB="0" anchor="ctr"/>
                </a:tc>
                <a:tc>
                  <a:txBody>
                    <a:bodyPr/>
                    <a:lstStyle/>
                    <a:p>
                      <a:pPr algn="ctr" fontAlgn="b"/>
                      <a:r>
                        <a:rPr lang="ja-JP" altLang="en-US" sz="900" b="0" i="0" u="none" strike="noStrike" dirty="0">
                          <a:solidFill>
                            <a:srgbClr val="000000"/>
                          </a:solidFill>
                          <a:effectLst/>
                          <a:latin typeface="+mn-lt"/>
                        </a:rPr>
                        <a:t>▲ </a:t>
                      </a:r>
                      <a:r>
                        <a:rPr lang="en-US" altLang="ja-JP" sz="900" b="0" i="0" u="none" strike="noStrike" dirty="0">
                          <a:solidFill>
                            <a:srgbClr val="000000"/>
                          </a:solidFill>
                          <a:effectLst/>
                          <a:latin typeface="+mn-lt"/>
                        </a:rPr>
                        <a:t>115</a:t>
                      </a:r>
                      <a:r>
                        <a:rPr lang="ja-JP" altLang="en-US" sz="900" b="0" i="0" u="none" strike="noStrike" dirty="0">
                          <a:solidFill>
                            <a:srgbClr val="000000"/>
                          </a:solidFill>
                          <a:effectLst/>
                          <a:latin typeface="+mn-lt"/>
                        </a:rPr>
                        <a:t>（　</a:t>
                      </a:r>
                      <a:r>
                        <a:rPr lang="en-US" altLang="ja-JP" sz="900" b="0" i="0" u="none" strike="noStrike" dirty="0">
                          <a:solidFill>
                            <a:srgbClr val="000000"/>
                          </a:solidFill>
                          <a:effectLst/>
                          <a:latin typeface="+mn-lt"/>
                        </a:rPr>
                        <a:t>+6</a:t>
                      </a:r>
                      <a:r>
                        <a:rPr lang="ja-JP" altLang="en-US" sz="900" b="0" i="0" u="none" strike="noStrike" dirty="0">
                          <a:solidFill>
                            <a:srgbClr val="000000"/>
                          </a:solidFill>
                          <a:effectLst/>
                          <a:latin typeface="+mn-lt"/>
                        </a:rPr>
                        <a:t>）</a:t>
                      </a:r>
                      <a:endParaRPr lang="en-US" altLang="ja-JP" sz="9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0003"/>
                  </a:ext>
                </a:extLst>
              </a:tr>
              <a:tr h="238966">
                <a:tc>
                  <a:txBody>
                    <a:bodyPr/>
                    <a:lstStyle/>
                    <a:p>
                      <a:pPr algn="ctr"/>
                      <a:r>
                        <a:rPr kumimoji="1" lang="en-US" altLang="ja-JP" sz="900" dirty="0"/>
                        <a:t>4</a:t>
                      </a:r>
                      <a:r>
                        <a:rPr kumimoji="1" lang="ja-JP" altLang="en-US" sz="900" dirty="0"/>
                        <a:t>位</a:t>
                      </a:r>
                    </a:p>
                  </a:txBody>
                  <a:tcPr/>
                </a:tc>
                <a:tc>
                  <a:txBody>
                    <a:bodyPr/>
                    <a:lstStyle/>
                    <a:p>
                      <a:pPr algn="ctr" fontAlgn="b"/>
                      <a:r>
                        <a:rPr lang="ja-JP" altLang="en-US" sz="900" b="0" i="0" u="none" strike="noStrike" dirty="0">
                          <a:solidFill>
                            <a:srgbClr val="000000"/>
                          </a:solidFill>
                          <a:effectLst/>
                          <a:latin typeface="ＭＳ Ｐゴシック"/>
                        </a:rPr>
                        <a:t>京都府</a:t>
                      </a:r>
                    </a:p>
                  </a:txBody>
                  <a:tcPr marL="9525" marR="9525" marT="9525" marB="0" anchor="ctr"/>
                </a:tc>
                <a:tc>
                  <a:txBody>
                    <a:bodyPr/>
                    <a:lstStyle/>
                    <a:p>
                      <a:pPr algn="ctr" fontAlgn="b"/>
                      <a:r>
                        <a:rPr lang="ja-JP" altLang="en-US" sz="900" b="0" i="0" u="none" strike="noStrike" dirty="0">
                          <a:solidFill>
                            <a:srgbClr val="000000"/>
                          </a:solidFill>
                          <a:effectLst/>
                          <a:latin typeface="+mn-lt"/>
                        </a:rPr>
                        <a:t>▲ 　</a:t>
                      </a:r>
                      <a:r>
                        <a:rPr lang="en-US" altLang="ja-JP" sz="900" b="0" i="0" u="none" strike="noStrike" dirty="0">
                          <a:solidFill>
                            <a:srgbClr val="000000"/>
                          </a:solidFill>
                          <a:effectLst/>
                          <a:latin typeface="+mn-lt"/>
                        </a:rPr>
                        <a:t>64</a:t>
                      </a:r>
                      <a:r>
                        <a:rPr lang="ja-JP" altLang="en-US" sz="900" b="0" i="0" u="none" strike="noStrike" dirty="0">
                          <a:solidFill>
                            <a:srgbClr val="000000"/>
                          </a:solidFill>
                          <a:effectLst/>
                          <a:latin typeface="+mn-lt"/>
                        </a:rPr>
                        <a:t>（　</a:t>
                      </a:r>
                      <a:r>
                        <a:rPr lang="en-US" altLang="ja-JP" sz="900" b="0" i="0" u="none" strike="noStrike" dirty="0">
                          <a:solidFill>
                            <a:srgbClr val="000000"/>
                          </a:solidFill>
                          <a:effectLst/>
                          <a:latin typeface="+mn-lt"/>
                        </a:rPr>
                        <a:t>+3</a:t>
                      </a:r>
                      <a:r>
                        <a:rPr lang="ja-JP" altLang="en-US" sz="900" b="0" i="0" u="none" strike="noStrike" dirty="0">
                          <a:solidFill>
                            <a:srgbClr val="000000"/>
                          </a:solidFill>
                          <a:effectLst/>
                          <a:latin typeface="+mn-lt"/>
                        </a:rPr>
                        <a:t>）</a:t>
                      </a:r>
                      <a:endParaRPr lang="en-US" altLang="ja-JP" sz="9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0004"/>
                  </a:ext>
                </a:extLst>
              </a:tr>
              <a:tr h="238966">
                <a:tc>
                  <a:txBody>
                    <a:bodyPr/>
                    <a:lstStyle/>
                    <a:p>
                      <a:pPr algn="ctr"/>
                      <a:r>
                        <a:rPr kumimoji="1" lang="en-US" altLang="ja-JP" sz="900" dirty="0"/>
                        <a:t>5</a:t>
                      </a:r>
                      <a:r>
                        <a:rPr kumimoji="1" lang="ja-JP" altLang="en-US" sz="900" dirty="0"/>
                        <a:t>位</a:t>
                      </a:r>
                    </a:p>
                  </a:txBody>
                  <a:tcPr/>
                </a:tc>
                <a:tc>
                  <a:txBody>
                    <a:bodyPr/>
                    <a:lstStyle/>
                    <a:p>
                      <a:pPr algn="ctr" fontAlgn="b"/>
                      <a:r>
                        <a:rPr lang="ja-JP" altLang="en-US" sz="900" b="0" i="0" u="none" strike="noStrike" dirty="0">
                          <a:solidFill>
                            <a:srgbClr val="000000"/>
                          </a:solidFill>
                          <a:effectLst/>
                          <a:latin typeface="ＭＳ Ｐゴシック"/>
                        </a:rPr>
                        <a:t>滋賀県</a:t>
                      </a:r>
                    </a:p>
                  </a:txBody>
                  <a:tcPr marL="9525" marR="9525" marT="9525" marB="0" anchor="ctr"/>
                </a:tc>
                <a:tc>
                  <a:txBody>
                    <a:bodyPr/>
                    <a:lstStyle/>
                    <a:p>
                      <a:pPr algn="ctr" fontAlgn="b"/>
                      <a:r>
                        <a:rPr lang="ja-JP" altLang="en-US" sz="900" b="0" i="0" u="none" strike="noStrike" dirty="0">
                          <a:solidFill>
                            <a:srgbClr val="000000"/>
                          </a:solidFill>
                          <a:effectLst/>
                          <a:latin typeface="+mn-lt"/>
                        </a:rPr>
                        <a:t>▲　 </a:t>
                      </a:r>
                      <a:r>
                        <a:rPr lang="en-US" altLang="ja-JP" sz="900" b="0" i="0" u="none" strike="noStrike" dirty="0">
                          <a:solidFill>
                            <a:srgbClr val="000000"/>
                          </a:solidFill>
                          <a:effectLst/>
                          <a:latin typeface="+mn-lt"/>
                        </a:rPr>
                        <a:t>21</a:t>
                      </a:r>
                      <a:r>
                        <a:rPr lang="ja-JP" altLang="en-US" sz="900" b="0" i="0" u="none" strike="noStrike" dirty="0">
                          <a:solidFill>
                            <a:srgbClr val="000000"/>
                          </a:solidFill>
                          <a:effectLst/>
                          <a:latin typeface="+mn-lt"/>
                        </a:rPr>
                        <a:t>（　▲</a:t>
                      </a:r>
                      <a:r>
                        <a:rPr lang="en-US" altLang="ja-JP" sz="900" b="0" i="0" u="none" strike="noStrike" dirty="0">
                          <a:solidFill>
                            <a:srgbClr val="000000"/>
                          </a:solidFill>
                          <a:effectLst/>
                          <a:latin typeface="+mn-lt"/>
                        </a:rPr>
                        <a:t>4</a:t>
                      </a:r>
                      <a:r>
                        <a:rPr lang="ja-JP" altLang="en-US" sz="900" b="0" i="0" u="none" strike="noStrike" dirty="0">
                          <a:solidFill>
                            <a:srgbClr val="000000"/>
                          </a:solidFill>
                          <a:effectLst/>
                          <a:latin typeface="+mn-lt"/>
                        </a:rPr>
                        <a:t>）</a:t>
                      </a:r>
                      <a:endParaRPr lang="en-US" altLang="ja-JP" sz="9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0005"/>
                  </a:ext>
                </a:extLst>
              </a:tr>
            </a:tbl>
          </a:graphicData>
        </a:graphic>
      </p:graphicFrame>
      <p:sp>
        <p:nvSpPr>
          <p:cNvPr id="16" name="テキスト ボックス 15"/>
          <p:cNvSpPr txBox="1"/>
          <p:nvPr/>
        </p:nvSpPr>
        <p:spPr>
          <a:xfrm>
            <a:off x="6732240" y="608823"/>
            <a:ext cx="2519970" cy="646331"/>
          </a:xfrm>
          <a:prstGeom prst="rect">
            <a:avLst/>
          </a:prstGeom>
          <a:noFill/>
        </p:spPr>
        <p:txBody>
          <a:bodyPr wrap="square" rtlCol="0">
            <a:spAutoFit/>
          </a:bodyPr>
          <a:lstStyle/>
          <a:p>
            <a:r>
              <a:rPr kumimoji="1" lang="ja-JP" altLang="en-US" sz="1200" dirty="0"/>
              <a:t>■　</a:t>
            </a:r>
            <a:r>
              <a:rPr lang="ja-JP" altLang="ja-JP" sz="1200" dirty="0"/>
              <a:t>大阪府外への転出超過数</a:t>
            </a:r>
            <a:r>
              <a:rPr lang="en-US" altLang="ja-JP" sz="1200" dirty="0"/>
              <a:t/>
            </a:r>
            <a:br>
              <a:rPr lang="en-US" altLang="ja-JP" sz="1200" dirty="0"/>
            </a:br>
            <a:r>
              <a:rPr lang="ja-JP" altLang="en-US" sz="1200" dirty="0"/>
              <a:t>　　　</a:t>
            </a:r>
            <a:r>
              <a:rPr lang="en-US" altLang="ja-JP" sz="1200" dirty="0"/>
              <a:t>(</a:t>
            </a:r>
            <a:r>
              <a:rPr lang="ja-JP" altLang="ja-JP" sz="1200" dirty="0"/>
              <a:t>都道府県別</a:t>
            </a:r>
            <a:r>
              <a:rPr lang="ja-JP" altLang="en-US" sz="1200" dirty="0"/>
              <a:t>：</a:t>
            </a:r>
            <a:r>
              <a:rPr lang="en-US" altLang="ja-JP" sz="1200" dirty="0"/>
              <a:t>2005</a:t>
            </a:r>
            <a:r>
              <a:rPr lang="ja-JP" altLang="en-US" sz="1200" dirty="0"/>
              <a:t>～</a:t>
            </a:r>
            <a:r>
              <a:rPr lang="en-US" altLang="ja-JP" sz="1200" dirty="0"/>
              <a:t/>
            </a:r>
            <a:br>
              <a:rPr lang="en-US" altLang="ja-JP" sz="1200" dirty="0"/>
            </a:br>
            <a:r>
              <a:rPr lang="ja-JP" altLang="en-US" sz="1200" dirty="0"/>
              <a:t>　　　 </a:t>
            </a:r>
            <a:r>
              <a:rPr lang="en-US" altLang="ja-JP" sz="1200" dirty="0"/>
              <a:t>2014</a:t>
            </a:r>
            <a:r>
              <a:rPr lang="ja-JP" altLang="en-US" sz="1200" dirty="0"/>
              <a:t>年の合計）</a:t>
            </a:r>
            <a:endParaRPr kumimoji="1" lang="ja-JP" altLang="en-US" sz="1200" dirty="0"/>
          </a:p>
        </p:txBody>
      </p:sp>
      <p:sp>
        <p:nvSpPr>
          <p:cNvPr id="21" name="テキスト ボックス 20"/>
          <p:cNvSpPr txBox="1"/>
          <p:nvPr/>
        </p:nvSpPr>
        <p:spPr>
          <a:xfrm>
            <a:off x="6854105" y="2731700"/>
            <a:ext cx="2226495" cy="215444"/>
          </a:xfrm>
          <a:prstGeom prst="rect">
            <a:avLst/>
          </a:prstGeom>
          <a:noFill/>
        </p:spPr>
        <p:txBody>
          <a:bodyPr wrap="square" rtlCol="0">
            <a:spAutoFit/>
          </a:bodyPr>
          <a:lstStyle/>
          <a:p>
            <a:r>
              <a:rPr kumimoji="1" lang="en-US" altLang="ja-JP" sz="800" dirty="0"/>
              <a:t>※</a:t>
            </a:r>
            <a:r>
              <a:rPr kumimoji="1" lang="ja-JP" altLang="en-US" sz="800" dirty="0"/>
              <a:t>　（　　）内は資本金</a:t>
            </a:r>
            <a:r>
              <a:rPr lang="ja-JP" altLang="en-US" sz="800" dirty="0"/>
              <a:t>３</a:t>
            </a:r>
            <a:r>
              <a:rPr kumimoji="1" lang="ja-JP" altLang="en-US" sz="800" dirty="0"/>
              <a:t>億円以上の企業</a:t>
            </a:r>
          </a:p>
        </p:txBody>
      </p:sp>
      <p:sp>
        <p:nvSpPr>
          <p:cNvPr id="22" name="テキスト ボックス 21"/>
          <p:cNvSpPr txBox="1"/>
          <p:nvPr/>
        </p:nvSpPr>
        <p:spPr>
          <a:xfrm>
            <a:off x="6228184" y="5904091"/>
            <a:ext cx="4176464" cy="307777"/>
          </a:xfrm>
          <a:prstGeom prst="rect">
            <a:avLst/>
          </a:prstGeom>
          <a:noFill/>
        </p:spPr>
        <p:txBody>
          <a:bodyPr wrap="square" rtlCol="0">
            <a:spAutoFit/>
          </a:bodyPr>
          <a:lstStyle/>
          <a:p>
            <a:pPr marL="185738" indent="-185738"/>
            <a:r>
              <a:rPr lang="ja-JP" altLang="en-US" sz="700" dirty="0">
                <a:latin typeface="+mn-ea"/>
              </a:rPr>
              <a:t>出典：内閣府・経済産業省・厚生労働省</a:t>
            </a:r>
            <a:endParaRPr lang="en-US" altLang="ja-JP" sz="700" dirty="0">
              <a:latin typeface="+mn-ea"/>
            </a:endParaRPr>
          </a:p>
          <a:p>
            <a:pPr marL="185738" indent="-185738"/>
            <a:r>
              <a:rPr lang="ja-JP" altLang="en-US" sz="700" dirty="0">
                <a:latin typeface="+mn-ea"/>
              </a:rPr>
              <a:t>「地域再生計画に基づく地方拠点強化税制等について」（</a:t>
            </a:r>
            <a:r>
              <a:rPr lang="en-US" altLang="ja-JP" sz="700" dirty="0">
                <a:latin typeface="+mn-ea"/>
              </a:rPr>
              <a:t>2015</a:t>
            </a:r>
            <a:r>
              <a:rPr lang="ja-JP" altLang="en-US" sz="700" dirty="0">
                <a:latin typeface="+mn-ea"/>
              </a:rPr>
              <a:t>年）</a:t>
            </a:r>
            <a:endParaRPr kumimoji="1" lang="ja-JP" altLang="en-US" sz="700" dirty="0">
              <a:latin typeface="+mn-ea"/>
            </a:endParaRPr>
          </a:p>
        </p:txBody>
      </p:sp>
      <p:sp>
        <p:nvSpPr>
          <p:cNvPr id="5" name="テキスト ボックス 4"/>
          <p:cNvSpPr txBox="1"/>
          <p:nvPr/>
        </p:nvSpPr>
        <p:spPr>
          <a:xfrm>
            <a:off x="395536" y="3415062"/>
            <a:ext cx="5400600" cy="1384995"/>
          </a:xfrm>
          <a:prstGeom prst="rect">
            <a:avLst/>
          </a:prstGeom>
          <a:noFill/>
        </p:spPr>
        <p:txBody>
          <a:bodyPr wrap="square" rtlCol="0">
            <a:spAutoFit/>
          </a:bodyPr>
          <a:lstStyle/>
          <a:p>
            <a:r>
              <a:rPr lang="ja-JP" altLang="en-US" sz="1400" dirty="0"/>
              <a:t>　在阪企業の東京圏及び近隣府県への流出を防ぐとともに、大阪以外の</a:t>
            </a:r>
            <a:r>
              <a:rPr lang="en-US" altLang="ja-JP" sz="1400" dirty="0"/>
              <a:t/>
            </a:r>
            <a:br>
              <a:rPr lang="en-US" altLang="ja-JP" sz="1400" dirty="0"/>
            </a:br>
            <a:r>
              <a:rPr lang="ja-JP" altLang="en-US" sz="1400" dirty="0"/>
              <a:t>他地域に対する立地競争力を維持し、再投資促進を図るため、地域再生</a:t>
            </a:r>
            <a:r>
              <a:rPr lang="en-US" altLang="ja-JP" sz="1400" dirty="0"/>
              <a:t/>
            </a:r>
            <a:br>
              <a:rPr lang="en-US" altLang="ja-JP" sz="1400" dirty="0"/>
            </a:br>
            <a:r>
              <a:rPr lang="ja-JP" altLang="en-US" sz="1400" dirty="0"/>
              <a:t>計画を策定し、地方拠点強化税制（「移転型」及び「拡充型」）を活用</a:t>
            </a:r>
            <a:r>
              <a:rPr lang="en-US" altLang="ja-JP" sz="1400" dirty="0"/>
              <a:t/>
            </a:r>
            <a:br>
              <a:rPr lang="en-US" altLang="ja-JP" sz="1400" dirty="0"/>
            </a:br>
            <a:r>
              <a:rPr lang="ja-JP" altLang="en-US" sz="1400" dirty="0"/>
              <a:t>することとしています。</a:t>
            </a:r>
            <a:endParaRPr lang="en-US" altLang="ja-JP" sz="1400" dirty="0"/>
          </a:p>
          <a:p>
            <a:r>
              <a:rPr lang="ja-JP" altLang="en-US" sz="1400" u="sng" dirty="0" smtClean="0">
                <a:solidFill>
                  <a:srgbClr val="FF0000"/>
                </a:solidFill>
              </a:rPr>
              <a:t>なお</a:t>
            </a:r>
            <a:r>
              <a:rPr lang="ja-JP" altLang="en-US" sz="1400" u="sng" dirty="0">
                <a:solidFill>
                  <a:srgbClr val="FF0000"/>
                </a:solidFill>
              </a:rPr>
              <a:t>、「拡充型」については、大阪市の全域、堺市、守口市及び東大阪市の一部が対象外です</a:t>
            </a:r>
            <a:r>
              <a:rPr lang="ja-JP" altLang="en-US" sz="1400" u="sng" dirty="0" smtClean="0">
                <a:solidFill>
                  <a:srgbClr val="FF0000"/>
                </a:solidFill>
              </a:rPr>
              <a:t>。</a:t>
            </a:r>
            <a:endParaRPr lang="en-US" altLang="ja-JP" sz="1400" u="sng" dirty="0">
              <a:solidFill>
                <a:srgbClr val="FF0000"/>
              </a:solidFill>
            </a:endParaRPr>
          </a:p>
        </p:txBody>
      </p:sp>
      <p:sp>
        <p:nvSpPr>
          <p:cNvPr id="23" name="テキスト ボックス 22"/>
          <p:cNvSpPr txBox="1"/>
          <p:nvPr/>
        </p:nvSpPr>
        <p:spPr>
          <a:xfrm>
            <a:off x="323528" y="4851165"/>
            <a:ext cx="5810472" cy="954107"/>
          </a:xfrm>
          <a:prstGeom prst="rect">
            <a:avLst/>
          </a:prstGeom>
          <a:noFill/>
        </p:spPr>
        <p:txBody>
          <a:bodyPr wrap="square" rtlCol="0">
            <a:spAutoFit/>
          </a:bodyPr>
          <a:lstStyle/>
          <a:p>
            <a:pPr algn="just"/>
            <a:r>
              <a:rPr lang="ja-JP" altLang="en-US" sz="1400" dirty="0"/>
              <a:t>・移転型</a:t>
            </a:r>
            <a:endParaRPr lang="en-US" altLang="ja-JP" sz="1400" dirty="0"/>
          </a:p>
          <a:p>
            <a:pPr algn="just"/>
            <a:r>
              <a:rPr lang="ja-JP" altLang="en-US" sz="1400" dirty="0"/>
              <a:t>　</a:t>
            </a:r>
            <a:r>
              <a:rPr lang="ja-JP" altLang="en-US" sz="1400" spc="-50" dirty="0"/>
              <a:t>東京</a:t>
            </a:r>
            <a:r>
              <a:rPr lang="en-US" altLang="ja-JP" sz="1400" spc="-50" dirty="0"/>
              <a:t>23</a:t>
            </a:r>
            <a:r>
              <a:rPr lang="ja-JP" altLang="en-US" sz="1400" spc="-50" dirty="0"/>
              <a:t>区にある本社機能を地方に移転し、特定業務施設</a:t>
            </a:r>
            <a:r>
              <a:rPr lang="en-US" altLang="ja-JP" sz="1400" spc="-50" dirty="0"/>
              <a:t>(※)</a:t>
            </a:r>
            <a:r>
              <a:rPr lang="ja-JP" altLang="en-US" sz="1400" spc="-50" dirty="0"/>
              <a:t>を整備する事業</a:t>
            </a:r>
            <a:endParaRPr lang="en-US" altLang="ja-JP" sz="1400" spc="-50" dirty="0"/>
          </a:p>
          <a:p>
            <a:pPr algn="just"/>
            <a:r>
              <a:rPr lang="ja-JP" altLang="en-US" sz="1400" dirty="0"/>
              <a:t>・拡充型</a:t>
            </a:r>
            <a:endParaRPr lang="en-US" altLang="ja-JP" sz="1400" dirty="0"/>
          </a:p>
          <a:p>
            <a:pPr algn="just"/>
            <a:r>
              <a:rPr lang="ja-JP" altLang="en-US" sz="1400" dirty="0"/>
              <a:t>　地方にある本社機能を拡充し、特定業務施設を整備する事業</a:t>
            </a:r>
            <a:endParaRPr kumimoji="1" lang="ja-JP" altLang="en-US" sz="1400" dirty="0"/>
          </a:p>
        </p:txBody>
      </p:sp>
      <p:graphicFrame>
        <p:nvGraphicFramePr>
          <p:cNvPr id="28" name="表 27"/>
          <p:cNvGraphicFramePr>
            <a:graphicFrameLocks noGrp="1"/>
          </p:cNvGraphicFramePr>
          <p:nvPr>
            <p:extLst/>
          </p:nvPr>
        </p:nvGraphicFramePr>
        <p:xfrm>
          <a:off x="274627" y="1021673"/>
          <a:ext cx="6408709" cy="1080119"/>
        </p:xfrm>
        <a:graphic>
          <a:graphicData uri="http://schemas.openxmlformats.org/drawingml/2006/table">
            <a:tbl>
              <a:tblPr firstRow="1" firstCol="1" bandRow="1">
                <a:tableStyleId>{5C22544A-7EE6-4342-B048-85BDC9FD1C3A}</a:tableStyleId>
              </a:tblPr>
              <a:tblGrid>
                <a:gridCol w="772848">
                  <a:extLst>
                    <a:ext uri="{9D8B030D-6E8A-4147-A177-3AD203B41FA5}">
                      <a16:colId xmlns:a16="http://schemas.microsoft.com/office/drawing/2014/main" val="20000"/>
                    </a:ext>
                  </a:extLst>
                </a:gridCol>
                <a:gridCol w="512351">
                  <a:extLst>
                    <a:ext uri="{9D8B030D-6E8A-4147-A177-3AD203B41FA5}">
                      <a16:colId xmlns:a16="http://schemas.microsoft.com/office/drawing/2014/main" val="20005"/>
                    </a:ext>
                  </a:extLst>
                </a:gridCol>
                <a:gridCol w="512351">
                  <a:extLst>
                    <a:ext uri="{9D8B030D-6E8A-4147-A177-3AD203B41FA5}">
                      <a16:colId xmlns:a16="http://schemas.microsoft.com/office/drawing/2014/main" val="20006"/>
                    </a:ext>
                  </a:extLst>
                </a:gridCol>
                <a:gridCol w="512351">
                  <a:extLst>
                    <a:ext uri="{9D8B030D-6E8A-4147-A177-3AD203B41FA5}">
                      <a16:colId xmlns:a16="http://schemas.microsoft.com/office/drawing/2014/main" val="20007"/>
                    </a:ext>
                  </a:extLst>
                </a:gridCol>
                <a:gridCol w="512351">
                  <a:extLst>
                    <a:ext uri="{9D8B030D-6E8A-4147-A177-3AD203B41FA5}">
                      <a16:colId xmlns:a16="http://schemas.microsoft.com/office/drawing/2014/main" val="20008"/>
                    </a:ext>
                  </a:extLst>
                </a:gridCol>
                <a:gridCol w="512351">
                  <a:extLst>
                    <a:ext uri="{9D8B030D-6E8A-4147-A177-3AD203B41FA5}">
                      <a16:colId xmlns:a16="http://schemas.microsoft.com/office/drawing/2014/main" val="20009"/>
                    </a:ext>
                  </a:extLst>
                </a:gridCol>
                <a:gridCol w="512351">
                  <a:extLst>
                    <a:ext uri="{9D8B030D-6E8A-4147-A177-3AD203B41FA5}">
                      <a16:colId xmlns:a16="http://schemas.microsoft.com/office/drawing/2014/main" val="20010"/>
                    </a:ext>
                  </a:extLst>
                </a:gridCol>
                <a:gridCol w="512351">
                  <a:extLst>
                    <a:ext uri="{9D8B030D-6E8A-4147-A177-3AD203B41FA5}">
                      <a16:colId xmlns:a16="http://schemas.microsoft.com/office/drawing/2014/main" val="752361803"/>
                    </a:ext>
                  </a:extLst>
                </a:gridCol>
                <a:gridCol w="512351">
                  <a:extLst>
                    <a:ext uri="{9D8B030D-6E8A-4147-A177-3AD203B41FA5}">
                      <a16:colId xmlns:a16="http://schemas.microsoft.com/office/drawing/2014/main" val="1125620657"/>
                    </a:ext>
                  </a:extLst>
                </a:gridCol>
                <a:gridCol w="512351">
                  <a:extLst>
                    <a:ext uri="{9D8B030D-6E8A-4147-A177-3AD203B41FA5}">
                      <a16:colId xmlns:a16="http://schemas.microsoft.com/office/drawing/2014/main" val="1733461847"/>
                    </a:ext>
                  </a:extLst>
                </a:gridCol>
                <a:gridCol w="512351">
                  <a:extLst>
                    <a:ext uri="{9D8B030D-6E8A-4147-A177-3AD203B41FA5}">
                      <a16:colId xmlns:a16="http://schemas.microsoft.com/office/drawing/2014/main" val="1777187100"/>
                    </a:ext>
                  </a:extLst>
                </a:gridCol>
                <a:gridCol w="512351">
                  <a:extLst>
                    <a:ext uri="{9D8B030D-6E8A-4147-A177-3AD203B41FA5}">
                      <a16:colId xmlns:a16="http://schemas.microsoft.com/office/drawing/2014/main" val="20011"/>
                    </a:ext>
                  </a:extLst>
                </a:gridCol>
              </a:tblGrid>
              <a:tr h="272411">
                <a:tc>
                  <a:txBody>
                    <a:bodyPr/>
                    <a:lstStyle/>
                    <a:p>
                      <a:pPr algn="r">
                        <a:lnSpc>
                          <a:spcPts val="1700"/>
                        </a:lnSpc>
                        <a:spcAft>
                          <a:spcPts val="0"/>
                        </a:spcAft>
                      </a:pPr>
                      <a:r>
                        <a:rPr lang="ja-JP" sz="900" kern="100" dirty="0">
                          <a:effectLst/>
                        </a:rPr>
                        <a:t>（年）</a:t>
                      </a:r>
                      <a:endParaRPr lang="ja-JP" sz="1200" kern="100" dirty="0">
                        <a:effectLst/>
                        <a:latin typeface="Century"/>
                        <a:ea typeface="ＭＳ 明朝"/>
                        <a:cs typeface="Times New Roman"/>
                      </a:endParaRPr>
                    </a:p>
                  </a:txBody>
                  <a:tcPr marL="68580" marR="68580" marT="0" marB="0"/>
                </a:tc>
                <a:tc>
                  <a:txBody>
                    <a:bodyPr/>
                    <a:lstStyle/>
                    <a:p>
                      <a:pPr algn="ctr">
                        <a:lnSpc>
                          <a:spcPts val="1700"/>
                        </a:lnSpc>
                        <a:spcAft>
                          <a:spcPts val="0"/>
                        </a:spcAft>
                      </a:pPr>
                      <a:r>
                        <a:rPr lang="en-US" sz="800" kern="100" dirty="0">
                          <a:solidFill>
                            <a:schemeClr val="bg1"/>
                          </a:solidFill>
                          <a:effectLst/>
                        </a:rPr>
                        <a:t>2010</a:t>
                      </a:r>
                      <a:endParaRPr lang="ja-JP" sz="1200" kern="100" dirty="0">
                        <a:solidFill>
                          <a:schemeClr val="bg1"/>
                        </a:solidFill>
                        <a:effectLst/>
                        <a:latin typeface="Century"/>
                        <a:ea typeface="ＭＳ 明朝"/>
                        <a:cs typeface="Times New Roman"/>
                      </a:endParaRPr>
                    </a:p>
                  </a:txBody>
                  <a:tcPr marL="68580" marR="68580" marT="0" marB="0"/>
                </a:tc>
                <a:tc>
                  <a:txBody>
                    <a:bodyPr/>
                    <a:lstStyle/>
                    <a:p>
                      <a:pPr algn="ctr">
                        <a:lnSpc>
                          <a:spcPts val="1700"/>
                        </a:lnSpc>
                        <a:spcAft>
                          <a:spcPts val="0"/>
                        </a:spcAft>
                      </a:pPr>
                      <a:r>
                        <a:rPr lang="en-US" sz="800" kern="100" dirty="0">
                          <a:solidFill>
                            <a:schemeClr val="bg1"/>
                          </a:solidFill>
                          <a:effectLst/>
                        </a:rPr>
                        <a:t>2011</a:t>
                      </a:r>
                      <a:endParaRPr lang="ja-JP" sz="1200" kern="100" dirty="0">
                        <a:solidFill>
                          <a:schemeClr val="bg1"/>
                        </a:solidFill>
                        <a:effectLst/>
                        <a:latin typeface="Century"/>
                        <a:ea typeface="ＭＳ 明朝"/>
                        <a:cs typeface="Times New Roman"/>
                      </a:endParaRPr>
                    </a:p>
                  </a:txBody>
                  <a:tcPr marL="68580" marR="68580" marT="0" marB="0"/>
                </a:tc>
                <a:tc>
                  <a:txBody>
                    <a:bodyPr/>
                    <a:lstStyle/>
                    <a:p>
                      <a:pPr algn="ctr">
                        <a:lnSpc>
                          <a:spcPts val="1700"/>
                        </a:lnSpc>
                        <a:spcAft>
                          <a:spcPts val="0"/>
                        </a:spcAft>
                      </a:pPr>
                      <a:r>
                        <a:rPr lang="en-US" sz="800" kern="100" dirty="0">
                          <a:solidFill>
                            <a:schemeClr val="bg1"/>
                          </a:solidFill>
                          <a:effectLst/>
                        </a:rPr>
                        <a:t>2012</a:t>
                      </a:r>
                      <a:endParaRPr lang="ja-JP" sz="1200" kern="100" dirty="0">
                        <a:solidFill>
                          <a:schemeClr val="bg1"/>
                        </a:solidFill>
                        <a:effectLst/>
                        <a:latin typeface="Century"/>
                        <a:ea typeface="ＭＳ 明朝"/>
                        <a:cs typeface="Times New Roman"/>
                      </a:endParaRPr>
                    </a:p>
                  </a:txBody>
                  <a:tcPr marL="68580" marR="68580" marT="0" marB="0"/>
                </a:tc>
                <a:tc>
                  <a:txBody>
                    <a:bodyPr/>
                    <a:lstStyle/>
                    <a:p>
                      <a:pPr algn="ctr">
                        <a:lnSpc>
                          <a:spcPts val="1700"/>
                        </a:lnSpc>
                        <a:spcAft>
                          <a:spcPts val="0"/>
                        </a:spcAft>
                      </a:pPr>
                      <a:r>
                        <a:rPr lang="en-US" sz="800" kern="100" dirty="0">
                          <a:solidFill>
                            <a:schemeClr val="bg1"/>
                          </a:solidFill>
                          <a:effectLst/>
                        </a:rPr>
                        <a:t>2013</a:t>
                      </a:r>
                      <a:endParaRPr lang="ja-JP" sz="1200" kern="100" dirty="0">
                        <a:solidFill>
                          <a:schemeClr val="bg1"/>
                        </a:solidFill>
                        <a:effectLst/>
                        <a:latin typeface="Century"/>
                        <a:ea typeface="ＭＳ 明朝"/>
                        <a:cs typeface="Times New Roman"/>
                      </a:endParaRPr>
                    </a:p>
                  </a:txBody>
                  <a:tcPr marL="68580" marR="68580" marT="0" marB="0"/>
                </a:tc>
                <a:tc>
                  <a:txBody>
                    <a:bodyPr/>
                    <a:lstStyle/>
                    <a:p>
                      <a:pPr algn="ctr">
                        <a:lnSpc>
                          <a:spcPts val="1700"/>
                        </a:lnSpc>
                        <a:spcAft>
                          <a:spcPts val="0"/>
                        </a:spcAft>
                      </a:pPr>
                      <a:r>
                        <a:rPr lang="en-US" sz="800" kern="100" dirty="0">
                          <a:solidFill>
                            <a:schemeClr val="bg1"/>
                          </a:solidFill>
                          <a:effectLst/>
                        </a:rPr>
                        <a:t>2014</a:t>
                      </a:r>
                      <a:endParaRPr lang="ja-JP" sz="800" kern="100" dirty="0">
                        <a:solidFill>
                          <a:schemeClr val="bg1"/>
                        </a:solidFill>
                        <a:effectLst/>
                        <a:latin typeface="Century"/>
                        <a:ea typeface="ＭＳ 明朝"/>
                        <a:cs typeface="Times New Roman"/>
                      </a:endParaRPr>
                    </a:p>
                  </a:txBody>
                  <a:tcPr marL="68580" marR="68580" marT="0" marB="0"/>
                </a:tc>
                <a:tc>
                  <a:txBody>
                    <a:bodyPr/>
                    <a:lstStyle/>
                    <a:p>
                      <a:pPr algn="ctr">
                        <a:lnSpc>
                          <a:spcPts val="1700"/>
                        </a:lnSpc>
                        <a:spcAft>
                          <a:spcPts val="0"/>
                        </a:spcAft>
                      </a:pPr>
                      <a:r>
                        <a:rPr lang="en-US" altLang="ja-JP" sz="800" kern="100" dirty="0">
                          <a:solidFill>
                            <a:schemeClr val="bg1"/>
                          </a:solidFill>
                          <a:effectLst/>
                          <a:latin typeface="+mn-lt"/>
                          <a:ea typeface="ＭＳ 明朝"/>
                          <a:cs typeface="Times New Roman"/>
                        </a:rPr>
                        <a:t>2015</a:t>
                      </a:r>
                      <a:endParaRPr lang="ja-JP" sz="800" kern="100" dirty="0">
                        <a:solidFill>
                          <a:schemeClr val="bg1"/>
                        </a:solidFill>
                        <a:effectLst/>
                        <a:latin typeface="+mn-lt"/>
                        <a:ea typeface="ＭＳ 明朝"/>
                        <a:cs typeface="Times New Roman"/>
                      </a:endParaRPr>
                    </a:p>
                  </a:txBody>
                  <a:tcPr marL="68580" marR="68580" marT="0" marB="0"/>
                </a:tc>
                <a:tc>
                  <a:txBody>
                    <a:bodyPr/>
                    <a:lstStyle/>
                    <a:p>
                      <a:pPr algn="ctr">
                        <a:lnSpc>
                          <a:spcPts val="1700"/>
                        </a:lnSpc>
                        <a:spcAft>
                          <a:spcPts val="0"/>
                        </a:spcAft>
                      </a:pPr>
                      <a:r>
                        <a:rPr lang="en-US" altLang="ja-JP" sz="800" kern="100" dirty="0">
                          <a:solidFill>
                            <a:schemeClr val="bg1"/>
                          </a:solidFill>
                          <a:effectLst/>
                          <a:latin typeface="+mn-lt"/>
                          <a:ea typeface="ＭＳ 明朝"/>
                          <a:cs typeface="Times New Roman"/>
                        </a:rPr>
                        <a:t>2016</a:t>
                      </a:r>
                      <a:endParaRPr lang="ja-JP" sz="800" kern="100" dirty="0">
                        <a:solidFill>
                          <a:schemeClr val="bg1"/>
                        </a:solidFill>
                        <a:effectLst/>
                        <a:latin typeface="+mn-lt"/>
                        <a:ea typeface="ＭＳ 明朝"/>
                        <a:cs typeface="Times New Roman"/>
                      </a:endParaRPr>
                    </a:p>
                  </a:txBody>
                  <a:tcPr marL="68580" marR="68580" marT="0" marB="0"/>
                </a:tc>
                <a:tc>
                  <a:txBody>
                    <a:bodyPr/>
                    <a:lstStyle/>
                    <a:p>
                      <a:pPr algn="ctr">
                        <a:lnSpc>
                          <a:spcPts val="1700"/>
                        </a:lnSpc>
                        <a:spcAft>
                          <a:spcPts val="0"/>
                        </a:spcAft>
                      </a:pPr>
                      <a:r>
                        <a:rPr lang="en-US" altLang="ja-JP" sz="800" kern="100" dirty="0">
                          <a:solidFill>
                            <a:schemeClr val="bg1"/>
                          </a:solidFill>
                          <a:effectLst/>
                          <a:latin typeface="+mn-lt"/>
                          <a:ea typeface="ＭＳ 明朝"/>
                          <a:cs typeface="Times New Roman"/>
                        </a:rPr>
                        <a:t>2017</a:t>
                      </a:r>
                      <a:endParaRPr lang="ja-JP" sz="800" kern="100" dirty="0">
                        <a:solidFill>
                          <a:schemeClr val="bg1"/>
                        </a:solidFill>
                        <a:effectLst/>
                        <a:latin typeface="+mn-lt"/>
                        <a:ea typeface="ＭＳ 明朝"/>
                        <a:cs typeface="Times New Roman"/>
                      </a:endParaRPr>
                    </a:p>
                  </a:txBody>
                  <a:tcPr marL="68580" marR="68580" marT="0" marB="0"/>
                </a:tc>
                <a:tc>
                  <a:txBody>
                    <a:bodyPr/>
                    <a:lstStyle/>
                    <a:p>
                      <a:pPr algn="ctr">
                        <a:lnSpc>
                          <a:spcPts val="1700"/>
                        </a:lnSpc>
                        <a:spcAft>
                          <a:spcPts val="0"/>
                        </a:spcAft>
                      </a:pPr>
                      <a:r>
                        <a:rPr lang="en-US" altLang="ja-JP" sz="800" kern="100" dirty="0">
                          <a:solidFill>
                            <a:schemeClr val="bg1"/>
                          </a:solidFill>
                          <a:effectLst/>
                          <a:latin typeface="+mn-lt"/>
                          <a:ea typeface="ＭＳ 明朝"/>
                          <a:cs typeface="Times New Roman"/>
                        </a:rPr>
                        <a:t>2018</a:t>
                      </a:r>
                      <a:endParaRPr lang="ja-JP" sz="800" kern="100" dirty="0">
                        <a:solidFill>
                          <a:schemeClr val="bg1"/>
                        </a:solidFill>
                        <a:effectLst/>
                        <a:latin typeface="+mn-lt"/>
                        <a:ea typeface="ＭＳ 明朝"/>
                        <a:cs typeface="Times New Roman"/>
                      </a:endParaRPr>
                    </a:p>
                  </a:txBody>
                  <a:tcPr marL="68580" marR="68580" marT="0" marB="0"/>
                </a:tc>
                <a:tc>
                  <a:txBody>
                    <a:bodyPr/>
                    <a:lstStyle/>
                    <a:p>
                      <a:pPr algn="ctr">
                        <a:lnSpc>
                          <a:spcPts val="1700"/>
                        </a:lnSpc>
                        <a:spcAft>
                          <a:spcPts val="0"/>
                        </a:spcAft>
                      </a:pPr>
                      <a:r>
                        <a:rPr lang="en-US" altLang="ja-JP" sz="800" kern="100" dirty="0" smtClean="0">
                          <a:solidFill>
                            <a:schemeClr val="bg1"/>
                          </a:solidFill>
                          <a:effectLst/>
                          <a:latin typeface="+mn-lt"/>
                          <a:ea typeface="ＭＳ 明朝"/>
                          <a:cs typeface="Times New Roman"/>
                        </a:rPr>
                        <a:t>2019</a:t>
                      </a:r>
                      <a:endParaRPr lang="ja-JP" sz="800" kern="100" dirty="0">
                        <a:solidFill>
                          <a:schemeClr val="bg1"/>
                        </a:solidFill>
                        <a:effectLst/>
                        <a:latin typeface="+mn-lt"/>
                        <a:ea typeface="ＭＳ 明朝"/>
                        <a:cs typeface="Times New Roman"/>
                      </a:endParaRPr>
                    </a:p>
                  </a:txBody>
                  <a:tcPr marL="68580" marR="68580" marT="0" marB="0"/>
                </a:tc>
                <a:tc>
                  <a:txBody>
                    <a:bodyPr/>
                    <a:lstStyle/>
                    <a:p>
                      <a:pPr algn="ctr">
                        <a:lnSpc>
                          <a:spcPts val="1700"/>
                        </a:lnSpc>
                        <a:spcAft>
                          <a:spcPts val="0"/>
                        </a:spcAft>
                      </a:pPr>
                      <a:r>
                        <a:rPr lang="ja-JP" sz="800" kern="100" dirty="0">
                          <a:solidFill>
                            <a:schemeClr val="bg1"/>
                          </a:solidFill>
                          <a:effectLst/>
                        </a:rPr>
                        <a:t>合　計</a:t>
                      </a:r>
                      <a:endParaRPr lang="ja-JP" sz="800" kern="100" dirty="0">
                        <a:solidFill>
                          <a:schemeClr val="bg1"/>
                        </a:solidFill>
                        <a:effectLst/>
                        <a:latin typeface="Century"/>
                        <a:ea typeface="ＭＳ 明朝"/>
                        <a:cs typeface="Times New Roman"/>
                      </a:endParaRPr>
                    </a:p>
                  </a:txBody>
                  <a:tcPr marL="68580" marR="68580" marT="0" marB="0"/>
                </a:tc>
                <a:extLst>
                  <a:ext uri="{0D108BD9-81ED-4DB2-BD59-A6C34878D82A}">
                    <a16:rowId xmlns:a16="http://schemas.microsoft.com/office/drawing/2014/main" val="10000"/>
                  </a:ext>
                </a:extLst>
              </a:tr>
              <a:tr h="262886">
                <a:tc>
                  <a:txBody>
                    <a:bodyPr/>
                    <a:lstStyle/>
                    <a:p>
                      <a:pPr algn="ctr">
                        <a:lnSpc>
                          <a:spcPts val="1700"/>
                        </a:lnSpc>
                        <a:spcAft>
                          <a:spcPts val="0"/>
                        </a:spcAft>
                      </a:pPr>
                      <a:r>
                        <a:rPr lang="ja-JP" sz="900" kern="100" dirty="0">
                          <a:effectLst/>
                        </a:rPr>
                        <a:t>転入</a:t>
                      </a:r>
                      <a:endParaRPr lang="ja-JP" sz="1200" kern="100" dirty="0">
                        <a:effectLst/>
                        <a:latin typeface="Century"/>
                        <a:ea typeface="ＭＳ 明朝"/>
                        <a:cs typeface="Times New Roman"/>
                      </a:endParaRPr>
                    </a:p>
                  </a:txBody>
                  <a:tcPr marL="68580" marR="68580" marT="0" marB="0"/>
                </a:tc>
                <a:tc>
                  <a:txBody>
                    <a:bodyPr/>
                    <a:lstStyle/>
                    <a:p>
                      <a:pPr algn="r">
                        <a:lnSpc>
                          <a:spcPts val="1700"/>
                        </a:lnSpc>
                        <a:spcAft>
                          <a:spcPts val="0"/>
                        </a:spcAft>
                      </a:pPr>
                      <a:r>
                        <a:rPr lang="en-US" altLang="ja-JP" sz="800" kern="100" dirty="0">
                          <a:solidFill>
                            <a:schemeClr val="tx1"/>
                          </a:solidFill>
                          <a:effectLst/>
                          <a:latin typeface="+mn-ea"/>
                          <a:ea typeface="+mn-ea"/>
                          <a:cs typeface="Times New Roman"/>
                        </a:rPr>
                        <a:t>156</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a:solidFill>
                            <a:schemeClr val="tx1"/>
                          </a:solidFill>
                          <a:effectLst/>
                          <a:latin typeface="+mn-ea"/>
                          <a:ea typeface="+mn-ea"/>
                          <a:cs typeface="Times New Roman"/>
                        </a:rPr>
                        <a:t>155</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a:solidFill>
                            <a:schemeClr val="tx1"/>
                          </a:solidFill>
                          <a:effectLst/>
                          <a:latin typeface="+mn-ea"/>
                          <a:ea typeface="+mn-ea"/>
                          <a:cs typeface="Times New Roman"/>
                        </a:rPr>
                        <a:t>164</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a:solidFill>
                            <a:schemeClr val="tx1"/>
                          </a:solidFill>
                          <a:effectLst/>
                          <a:latin typeface="+mn-ea"/>
                          <a:ea typeface="+mn-ea"/>
                          <a:cs typeface="Times New Roman"/>
                        </a:rPr>
                        <a:t>156</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a:solidFill>
                            <a:schemeClr val="tx1"/>
                          </a:solidFill>
                          <a:effectLst/>
                          <a:latin typeface="+mn-ea"/>
                          <a:ea typeface="+mn-ea"/>
                          <a:cs typeface="Times New Roman"/>
                        </a:rPr>
                        <a:t>141</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a:solidFill>
                            <a:schemeClr val="tx1"/>
                          </a:solidFill>
                          <a:effectLst/>
                          <a:latin typeface="+mn-lt"/>
                          <a:ea typeface="ＭＳ 明朝"/>
                          <a:cs typeface="Times New Roman"/>
                        </a:rPr>
                        <a:t>146</a:t>
                      </a:r>
                      <a:endParaRPr lang="ja-JP" sz="800" kern="100" dirty="0">
                        <a:solidFill>
                          <a:schemeClr val="tx1"/>
                        </a:solidFill>
                        <a:effectLst/>
                        <a:latin typeface="+mn-lt"/>
                        <a:ea typeface="ＭＳ 明朝"/>
                        <a:cs typeface="Times New Roman"/>
                      </a:endParaRPr>
                    </a:p>
                  </a:txBody>
                  <a:tcPr marL="68580" marR="68580" marT="0" marB="0"/>
                </a:tc>
                <a:tc>
                  <a:txBody>
                    <a:bodyPr/>
                    <a:lstStyle/>
                    <a:p>
                      <a:pPr algn="r">
                        <a:lnSpc>
                          <a:spcPts val="1700"/>
                        </a:lnSpc>
                        <a:spcAft>
                          <a:spcPts val="0"/>
                        </a:spcAft>
                      </a:pPr>
                      <a:r>
                        <a:rPr lang="en-US" altLang="ja-JP" sz="800" kern="100" dirty="0">
                          <a:solidFill>
                            <a:schemeClr val="tx1"/>
                          </a:solidFill>
                          <a:effectLst/>
                          <a:latin typeface="+mn-lt"/>
                          <a:ea typeface="ＭＳ 明朝"/>
                          <a:cs typeface="Times New Roman"/>
                        </a:rPr>
                        <a:t>157</a:t>
                      </a:r>
                      <a:endParaRPr lang="ja-JP" sz="800" kern="100" dirty="0">
                        <a:solidFill>
                          <a:schemeClr val="tx1"/>
                        </a:solidFill>
                        <a:effectLst/>
                        <a:latin typeface="+mn-lt"/>
                        <a:ea typeface="ＭＳ 明朝"/>
                        <a:cs typeface="Times New Roman"/>
                      </a:endParaRPr>
                    </a:p>
                  </a:txBody>
                  <a:tcPr marL="68580" marR="68580" marT="0" marB="0"/>
                </a:tc>
                <a:tc>
                  <a:txBody>
                    <a:bodyPr/>
                    <a:lstStyle/>
                    <a:p>
                      <a:pPr algn="r">
                        <a:lnSpc>
                          <a:spcPts val="1700"/>
                        </a:lnSpc>
                        <a:spcAft>
                          <a:spcPts val="0"/>
                        </a:spcAft>
                      </a:pPr>
                      <a:r>
                        <a:rPr lang="en-US" altLang="ja-JP" sz="800" kern="100" dirty="0">
                          <a:solidFill>
                            <a:schemeClr val="tx1"/>
                          </a:solidFill>
                          <a:effectLst/>
                          <a:latin typeface="+mn-lt"/>
                          <a:ea typeface="ＭＳ 明朝"/>
                          <a:cs typeface="Times New Roman"/>
                        </a:rPr>
                        <a:t>145</a:t>
                      </a:r>
                      <a:endParaRPr lang="ja-JP" sz="800" kern="100" dirty="0">
                        <a:solidFill>
                          <a:schemeClr val="tx1"/>
                        </a:solidFill>
                        <a:effectLst/>
                        <a:latin typeface="+mn-lt"/>
                        <a:ea typeface="ＭＳ 明朝"/>
                        <a:cs typeface="Times New Roman"/>
                      </a:endParaRPr>
                    </a:p>
                  </a:txBody>
                  <a:tcPr marL="68580" marR="68580" marT="0" marB="0"/>
                </a:tc>
                <a:tc>
                  <a:txBody>
                    <a:bodyPr/>
                    <a:lstStyle/>
                    <a:p>
                      <a:pPr algn="r">
                        <a:lnSpc>
                          <a:spcPts val="1700"/>
                        </a:lnSpc>
                        <a:spcAft>
                          <a:spcPts val="0"/>
                        </a:spcAft>
                      </a:pPr>
                      <a:r>
                        <a:rPr lang="en-US" altLang="ja-JP" sz="800" kern="100" dirty="0">
                          <a:solidFill>
                            <a:schemeClr val="tx1"/>
                          </a:solidFill>
                          <a:effectLst/>
                          <a:latin typeface="+mn-lt"/>
                          <a:ea typeface="ＭＳ 明朝"/>
                          <a:cs typeface="Times New Roman"/>
                        </a:rPr>
                        <a:t>174</a:t>
                      </a:r>
                      <a:endParaRPr lang="ja-JP" sz="800" kern="100" dirty="0">
                        <a:solidFill>
                          <a:schemeClr val="tx1"/>
                        </a:solidFill>
                        <a:effectLst/>
                        <a:latin typeface="+mn-lt"/>
                        <a:ea typeface="ＭＳ 明朝"/>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lt"/>
                          <a:ea typeface="ＭＳ 明朝"/>
                          <a:cs typeface="Times New Roman"/>
                        </a:rPr>
                        <a:t>160</a:t>
                      </a:r>
                      <a:endParaRPr lang="ja-JP" sz="800" kern="100" dirty="0">
                        <a:solidFill>
                          <a:schemeClr val="tx1"/>
                        </a:solidFill>
                        <a:effectLst/>
                        <a:latin typeface="+mn-lt"/>
                        <a:ea typeface="ＭＳ 明朝"/>
                        <a:cs typeface="Times New Roman"/>
                      </a:endParaRPr>
                    </a:p>
                  </a:txBody>
                  <a:tcPr marL="68580" marR="68580" marT="0" marB="0"/>
                </a:tc>
                <a:tc>
                  <a:txBody>
                    <a:bodyPr/>
                    <a:lstStyle/>
                    <a:p>
                      <a:pPr algn="r">
                        <a:lnSpc>
                          <a:spcPts val="1700"/>
                        </a:lnSpc>
                        <a:spcAft>
                          <a:spcPts val="0"/>
                        </a:spcAft>
                      </a:pPr>
                      <a:r>
                        <a:rPr lang="en-US" sz="800" kern="100" dirty="0" smtClean="0">
                          <a:solidFill>
                            <a:schemeClr val="tx1"/>
                          </a:solidFill>
                          <a:effectLst/>
                        </a:rPr>
                        <a:t>1554</a:t>
                      </a:r>
                    </a:p>
                  </a:txBody>
                  <a:tcPr marL="68580" marR="68580" marT="0" marB="0"/>
                </a:tc>
                <a:extLst>
                  <a:ext uri="{0D108BD9-81ED-4DB2-BD59-A6C34878D82A}">
                    <a16:rowId xmlns:a16="http://schemas.microsoft.com/office/drawing/2014/main" val="10001"/>
                  </a:ext>
                </a:extLst>
              </a:tr>
              <a:tr h="272411">
                <a:tc>
                  <a:txBody>
                    <a:bodyPr/>
                    <a:lstStyle/>
                    <a:p>
                      <a:pPr algn="ctr">
                        <a:lnSpc>
                          <a:spcPts val="1700"/>
                        </a:lnSpc>
                        <a:spcAft>
                          <a:spcPts val="0"/>
                        </a:spcAft>
                      </a:pPr>
                      <a:r>
                        <a:rPr lang="ja-JP" sz="900" kern="100">
                          <a:effectLst/>
                        </a:rPr>
                        <a:t>転出</a:t>
                      </a:r>
                      <a:endParaRPr lang="ja-JP" sz="1200" kern="100">
                        <a:effectLst/>
                        <a:latin typeface="Century"/>
                        <a:ea typeface="ＭＳ 明朝"/>
                        <a:cs typeface="Times New Roman"/>
                      </a:endParaRPr>
                    </a:p>
                  </a:txBody>
                  <a:tcPr marL="68580" marR="68580" marT="0" marB="0"/>
                </a:tc>
                <a:tc>
                  <a:txBody>
                    <a:bodyPr/>
                    <a:lstStyle/>
                    <a:p>
                      <a:pPr algn="r">
                        <a:lnSpc>
                          <a:spcPts val="1700"/>
                        </a:lnSpc>
                        <a:spcAft>
                          <a:spcPts val="0"/>
                        </a:spcAft>
                      </a:pPr>
                      <a:r>
                        <a:rPr lang="en-US" altLang="ja-JP" sz="800" kern="100" dirty="0">
                          <a:solidFill>
                            <a:schemeClr val="tx1"/>
                          </a:solidFill>
                          <a:effectLst/>
                          <a:latin typeface="+mn-ea"/>
                          <a:ea typeface="+mn-ea"/>
                          <a:cs typeface="Times New Roman"/>
                        </a:rPr>
                        <a:t>244</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a:solidFill>
                            <a:schemeClr val="tx1"/>
                          </a:solidFill>
                          <a:effectLst/>
                          <a:latin typeface="+mn-ea"/>
                          <a:ea typeface="+mn-ea"/>
                          <a:cs typeface="Times New Roman"/>
                        </a:rPr>
                        <a:t>251</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a:solidFill>
                            <a:schemeClr val="tx1"/>
                          </a:solidFill>
                          <a:effectLst/>
                          <a:latin typeface="+mn-ea"/>
                          <a:ea typeface="+mn-ea"/>
                          <a:cs typeface="Times New Roman"/>
                        </a:rPr>
                        <a:t>218</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a:solidFill>
                            <a:schemeClr val="tx1"/>
                          </a:solidFill>
                          <a:effectLst/>
                          <a:latin typeface="+mn-ea"/>
                          <a:ea typeface="+mn-ea"/>
                          <a:cs typeface="Times New Roman"/>
                        </a:rPr>
                        <a:t>232</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a:solidFill>
                            <a:schemeClr val="tx1"/>
                          </a:solidFill>
                          <a:effectLst/>
                          <a:latin typeface="+mn-ea"/>
                          <a:ea typeface="+mn-ea"/>
                          <a:cs typeface="Times New Roman"/>
                        </a:rPr>
                        <a:t>198</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a:solidFill>
                            <a:schemeClr val="tx1"/>
                          </a:solidFill>
                          <a:effectLst/>
                          <a:latin typeface="+mn-lt"/>
                          <a:ea typeface="+mn-ea"/>
                          <a:cs typeface="Times New Roman"/>
                        </a:rPr>
                        <a:t>210</a:t>
                      </a:r>
                      <a:endParaRPr lang="ja-JP" sz="800" kern="100" dirty="0">
                        <a:solidFill>
                          <a:schemeClr val="tx1"/>
                        </a:solidFill>
                        <a:effectLst/>
                        <a:latin typeface="+mn-lt"/>
                        <a:ea typeface="+mn-ea"/>
                        <a:cs typeface="Times New Roman"/>
                      </a:endParaRPr>
                    </a:p>
                  </a:txBody>
                  <a:tcPr marL="68580" marR="68580" marT="0" marB="0"/>
                </a:tc>
                <a:tc>
                  <a:txBody>
                    <a:bodyPr/>
                    <a:lstStyle/>
                    <a:p>
                      <a:pPr algn="r">
                        <a:lnSpc>
                          <a:spcPts val="1700"/>
                        </a:lnSpc>
                        <a:spcAft>
                          <a:spcPts val="0"/>
                        </a:spcAft>
                      </a:pPr>
                      <a:r>
                        <a:rPr lang="en-US" altLang="ja-JP" sz="800" kern="100" dirty="0">
                          <a:solidFill>
                            <a:schemeClr val="tx1"/>
                          </a:solidFill>
                          <a:effectLst/>
                          <a:latin typeface="+mn-lt"/>
                          <a:ea typeface="+mn-ea"/>
                          <a:cs typeface="Times New Roman"/>
                        </a:rPr>
                        <a:t>210</a:t>
                      </a:r>
                      <a:endParaRPr lang="ja-JP" sz="800" kern="100" dirty="0">
                        <a:solidFill>
                          <a:schemeClr val="tx1"/>
                        </a:solidFill>
                        <a:effectLst/>
                        <a:latin typeface="+mn-lt"/>
                        <a:ea typeface="+mn-ea"/>
                        <a:cs typeface="Times New Roman"/>
                      </a:endParaRPr>
                    </a:p>
                  </a:txBody>
                  <a:tcPr marL="68580" marR="68580" marT="0" marB="0"/>
                </a:tc>
                <a:tc>
                  <a:txBody>
                    <a:bodyPr/>
                    <a:lstStyle/>
                    <a:p>
                      <a:pPr algn="r">
                        <a:lnSpc>
                          <a:spcPts val="1700"/>
                        </a:lnSpc>
                        <a:spcAft>
                          <a:spcPts val="0"/>
                        </a:spcAft>
                      </a:pPr>
                      <a:r>
                        <a:rPr lang="en-US" altLang="ja-JP" sz="800" kern="100" dirty="0">
                          <a:solidFill>
                            <a:schemeClr val="tx1"/>
                          </a:solidFill>
                          <a:effectLst/>
                          <a:latin typeface="+mn-lt"/>
                          <a:ea typeface="+mn-ea"/>
                          <a:cs typeface="Times New Roman"/>
                        </a:rPr>
                        <a:t>206</a:t>
                      </a:r>
                      <a:endParaRPr lang="ja-JP" sz="800" kern="100" dirty="0">
                        <a:solidFill>
                          <a:schemeClr val="tx1"/>
                        </a:solidFill>
                        <a:effectLst/>
                        <a:latin typeface="+mn-lt"/>
                        <a:ea typeface="+mn-ea"/>
                        <a:cs typeface="Times New Roman"/>
                      </a:endParaRPr>
                    </a:p>
                  </a:txBody>
                  <a:tcPr marL="68580" marR="68580" marT="0" marB="0"/>
                </a:tc>
                <a:tc>
                  <a:txBody>
                    <a:bodyPr/>
                    <a:lstStyle/>
                    <a:p>
                      <a:pPr algn="r">
                        <a:lnSpc>
                          <a:spcPts val="1700"/>
                        </a:lnSpc>
                        <a:spcAft>
                          <a:spcPts val="0"/>
                        </a:spcAft>
                      </a:pPr>
                      <a:r>
                        <a:rPr lang="en-US" altLang="ja-JP" sz="800" kern="100" dirty="0">
                          <a:solidFill>
                            <a:schemeClr val="tx1"/>
                          </a:solidFill>
                          <a:effectLst/>
                          <a:latin typeface="+mn-lt"/>
                          <a:ea typeface="+mn-ea"/>
                          <a:cs typeface="Times New Roman"/>
                        </a:rPr>
                        <a:t>191</a:t>
                      </a: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lt"/>
                          <a:ea typeface="+mn-ea"/>
                          <a:cs typeface="Times New Roman"/>
                        </a:rPr>
                        <a:t>237</a:t>
                      </a:r>
                      <a:endParaRPr lang="en-US" altLang="ja-JP" sz="800" kern="100" dirty="0">
                        <a:solidFill>
                          <a:schemeClr val="tx1"/>
                        </a:solidFill>
                        <a:effectLst/>
                        <a:latin typeface="+mn-lt"/>
                        <a:ea typeface="+mn-ea"/>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2197</a:t>
                      </a:r>
                    </a:p>
                  </a:txBody>
                  <a:tcPr marL="68580" marR="68580" marT="0" marB="0"/>
                </a:tc>
                <a:extLst>
                  <a:ext uri="{0D108BD9-81ED-4DB2-BD59-A6C34878D82A}">
                    <a16:rowId xmlns:a16="http://schemas.microsoft.com/office/drawing/2014/main" val="10002"/>
                  </a:ext>
                </a:extLst>
              </a:tr>
              <a:tr h="272411">
                <a:tc>
                  <a:txBody>
                    <a:bodyPr/>
                    <a:lstStyle/>
                    <a:p>
                      <a:pPr algn="ctr">
                        <a:lnSpc>
                          <a:spcPts val="1700"/>
                        </a:lnSpc>
                        <a:spcAft>
                          <a:spcPts val="0"/>
                        </a:spcAft>
                      </a:pPr>
                      <a:r>
                        <a:rPr lang="ja-JP" sz="900" kern="100" dirty="0">
                          <a:effectLst/>
                        </a:rPr>
                        <a:t>転入－転出</a:t>
                      </a:r>
                      <a:endParaRPr lang="ja-JP" sz="1800" kern="100" dirty="0">
                        <a:effectLst/>
                        <a:latin typeface="Century"/>
                        <a:ea typeface="ＭＳ 明朝"/>
                        <a:cs typeface="Times New Roman"/>
                      </a:endParaRPr>
                    </a:p>
                  </a:txBody>
                  <a:tcPr marL="68580" marR="68580" marT="0" marB="0"/>
                </a:tc>
                <a:tc>
                  <a:txBody>
                    <a:bodyPr/>
                    <a:lstStyle/>
                    <a:p>
                      <a:pPr algn="r">
                        <a:lnSpc>
                          <a:spcPts val="1700"/>
                        </a:lnSpc>
                        <a:spcAft>
                          <a:spcPts val="0"/>
                        </a:spcAft>
                      </a:pPr>
                      <a:r>
                        <a:rPr lang="ja-JP" sz="800" kern="100" dirty="0">
                          <a:solidFill>
                            <a:schemeClr val="tx1"/>
                          </a:solidFill>
                          <a:effectLst/>
                        </a:rPr>
                        <a:t>▲</a:t>
                      </a:r>
                      <a:r>
                        <a:rPr lang="en-US" altLang="ja-JP" sz="800" kern="100" dirty="0">
                          <a:solidFill>
                            <a:schemeClr val="tx1"/>
                          </a:solidFill>
                          <a:effectLst/>
                        </a:rPr>
                        <a:t>88</a:t>
                      </a:r>
                      <a:endParaRPr lang="ja-JP" sz="1200" kern="100" dirty="0">
                        <a:solidFill>
                          <a:schemeClr val="tx1"/>
                        </a:solidFill>
                        <a:effectLst/>
                        <a:latin typeface="Century"/>
                        <a:ea typeface="ＭＳ 明朝"/>
                        <a:cs typeface="Times New Roman"/>
                      </a:endParaRPr>
                    </a:p>
                  </a:txBody>
                  <a:tcPr marL="68580" marR="68580" marT="0" marB="0"/>
                </a:tc>
                <a:tc>
                  <a:txBody>
                    <a:bodyPr/>
                    <a:lstStyle/>
                    <a:p>
                      <a:pPr algn="r">
                        <a:lnSpc>
                          <a:spcPts val="1700"/>
                        </a:lnSpc>
                        <a:spcAft>
                          <a:spcPts val="0"/>
                        </a:spcAft>
                      </a:pPr>
                      <a:r>
                        <a:rPr lang="ja-JP" sz="800" kern="100" dirty="0">
                          <a:solidFill>
                            <a:schemeClr val="tx1"/>
                          </a:solidFill>
                          <a:effectLst/>
                        </a:rPr>
                        <a:t>▲</a:t>
                      </a:r>
                      <a:r>
                        <a:rPr lang="en-US" altLang="ja-JP" sz="800" kern="100" dirty="0">
                          <a:solidFill>
                            <a:schemeClr val="tx1"/>
                          </a:solidFill>
                          <a:effectLst/>
                        </a:rPr>
                        <a:t>96</a:t>
                      </a:r>
                      <a:endParaRPr lang="ja-JP" sz="1200" kern="100" dirty="0">
                        <a:solidFill>
                          <a:schemeClr val="tx1"/>
                        </a:solidFill>
                        <a:effectLst/>
                        <a:latin typeface="Century"/>
                        <a:ea typeface="ＭＳ 明朝"/>
                        <a:cs typeface="Times New Roman"/>
                      </a:endParaRPr>
                    </a:p>
                  </a:txBody>
                  <a:tcPr marL="68580" marR="68580" marT="0" marB="0"/>
                </a:tc>
                <a:tc>
                  <a:txBody>
                    <a:bodyPr/>
                    <a:lstStyle/>
                    <a:p>
                      <a:pPr algn="r">
                        <a:lnSpc>
                          <a:spcPts val="1700"/>
                        </a:lnSpc>
                        <a:spcAft>
                          <a:spcPts val="0"/>
                        </a:spcAft>
                      </a:pPr>
                      <a:r>
                        <a:rPr lang="ja-JP" sz="800" kern="100" dirty="0">
                          <a:solidFill>
                            <a:schemeClr val="tx1"/>
                          </a:solidFill>
                          <a:effectLst/>
                        </a:rPr>
                        <a:t>▲</a:t>
                      </a:r>
                      <a:r>
                        <a:rPr lang="en-US" altLang="ja-JP" sz="800" kern="100" dirty="0">
                          <a:solidFill>
                            <a:schemeClr val="tx1"/>
                          </a:solidFill>
                          <a:effectLst/>
                        </a:rPr>
                        <a:t>54</a:t>
                      </a:r>
                      <a:endParaRPr lang="ja-JP" sz="1200" kern="100" dirty="0">
                        <a:solidFill>
                          <a:schemeClr val="tx1"/>
                        </a:solidFill>
                        <a:effectLst/>
                        <a:latin typeface="Century"/>
                        <a:ea typeface="ＭＳ 明朝"/>
                        <a:cs typeface="Times New Roman"/>
                      </a:endParaRPr>
                    </a:p>
                  </a:txBody>
                  <a:tcPr marL="68580" marR="68580" marT="0" marB="0"/>
                </a:tc>
                <a:tc>
                  <a:txBody>
                    <a:bodyPr/>
                    <a:lstStyle/>
                    <a:p>
                      <a:pPr algn="r">
                        <a:lnSpc>
                          <a:spcPts val="1700"/>
                        </a:lnSpc>
                        <a:spcAft>
                          <a:spcPts val="0"/>
                        </a:spcAft>
                      </a:pPr>
                      <a:r>
                        <a:rPr lang="ja-JP" sz="800" kern="100" dirty="0">
                          <a:solidFill>
                            <a:schemeClr val="tx1"/>
                          </a:solidFill>
                          <a:effectLst/>
                        </a:rPr>
                        <a:t>▲</a:t>
                      </a:r>
                      <a:r>
                        <a:rPr lang="en-US" altLang="ja-JP" sz="800" kern="100" dirty="0">
                          <a:solidFill>
                            <a:schemeClr val="tx1"/>
                          </a:solidFill>
                          <a:effectLst/>
                        </a:rPr>
                        <a:t>76</a:t>
                      </a:r>
                      <a:endParaRPr lang="ja-JP" sz="1200" kern="100" dirty="0">
                        <a:solidFill>
                          <a:schemeClr val="tx1"/>
                        </a:solidFill>
                        <a:effectLst/>
                        <a:latin typeface="Century"/>
                        <a:ea typeface="ＭＳ 明朝"/>
                        <a:cs typeface="Times New Roman"/>
                      </a:endParaRPr>
                    </a:p>
                  </a:txBody>
                  <a:tcPr marL="68580" marR="68580" marT="0" marB="0"/>
                </a:tc>
                <a:tc>
                  <a:txBody>
                    <a:bodyPr/>
                    <a:lstStyle/>
                    <a:p>
                      <a:pPr algn="r">
                        <a:lnSpc>
                          <a:spcPts val="1700"/>
                        </a:lnSpc>
                        <a:spcAft>
                          <a:spcPts val="0"/>
                        </a:spcAft>
                      </a:pPr>
                      <a:r>
                        <a:rPr lang="ja-JP" sz="800" kern="100" dirty="0">
                          <a:solidFill>
                            <a:schemeClr val="tx1"/>
                          </a:solidFill>
                          <a:effectLst/>
                        </a:rPr>
                        <a:t>▲</a:t>
                      </a:r>
                      <a:r>
                        <a:rPr lang="en-US" altLang="ja-JP" sz="800" kern="100" dirty="0">
                          <a:solidFill>
                            <a:schemeClr val="tx1"/>
                          </a:solidFill>
                          <a:effectLst/>
                        </a:rPr>
                        <a:t>57</a:t>
                      </a:r>
                      <a:endParaRPr lang="ja-JP" sz="800" kern="100" dirty="0">
                        <a:solidFill>
                          <a:schemeClr val="tx1"/>
                        </a:solidFill>
                        <a:effectLst/>
                        <a:latin typeface="Century"/>
                        <a:ea typeface="ＭＳ 明朝"/>
                        <a:cs typeface="Times New Roman"/>
                      </a:endParaRPr>
                    </a:p>
                  </a:txBody>
                  <a:tcPr marL="68580" marR="68580" marT="0" marB="0"/>
                </a:tc>
                <a:tc>
                  <a:txBody>
                    <a:bodyPr/>
                    <a:lstStyle/>
                    <a:p>
                      <a:pPr algn="r">
                        <a:lnSpc>
                          <a:spcPts val="1700"/>
                        </a:lnSpc>
                        <a:spcAft>
                          <a:spcPts val="0"/>
                        </a:spcAft>
                      </a:pPr>
                      <a:r>
                        <a:rPr lang="ja-JP" altLang="en-US" sz="800" kern="100" dirty="0">
                          <a:solidFill>
                            <a:schemeClr val="tx1"/>
                          </a:solidFill>
                          <a:effectLst/>
                          <a:latin typeface="+mn-lt"/>
                          <a:ea typeface="ＭＳ 明朝"/>
                          <a:cs typeface="Times New Roman"/>
                        </a:rPr>
                        <a:t>▲</a:t>
                      </a:r>
                      <a:r>
                        <a:rPr lang="en-US" altLang="ja-JP" sz="800" kern="100" dirty="0">
                          <a:solidFill>
                            <a:schemeClr val="tx1"/>
                          </a:solidFill>
                          <a:effectLst/>
                          <a:latin typeface="+mn-lt"/>
                          <a:ea typeface="ＭＳ 明朝"/>
                          <a:cs typeface="Times New Roman"/>
                        </a:rPr>
                        <a:t>64</a:t>
                      </a:r>
                      <a:endParaRPr lang="ja-JP" sz="800" kern="100" dirty="0">
                        <a:solidFill>
                          <a:schemeClr val="tx1"/>
                        </a:solidFill>
                        <a:effectLst/>
                        <a:latin typeface="+mn-lt"/>
                        <a:ea typeface="ＭＳ 明朝"/>
                        <a:cs typeface="Times New Roman"/>
                      </a:endParaRPr>
                    </a:p>
                  </a:txBody>
                  <a:tcPr marL="68580" marR="68580" marT="0" marB="0"/>
                </a:tc>
                <a:tc>
                  <a:txBody>
                    <a:bodyPr/>
                    <a:lstStyle/>
                    <a:p>
                      <a:pPr algn="r">
                        <a:lnSpc>
                          <a:spcPts val="1700"/>
                        </a:lnSpc>
                        <a:spcAft>
                          <a:spcPts val="0"/>
                        </a:spcAft>
                      </a:pPr>
                      <a:r>
                        <a:rPr lang="ja-JP" altLang="en-US" sz="800" kern="100" dirty="0">
                          <a:solidFill>
                            <a:schemeClr val="tx1"/>
                          </a:solidFill>
                          <a:effectLst/>
                          <a:latin typeface="+mn-lt"/>
                          <a:ea typeface="ＭＳ 明朝"/>
                          <a:cs typeface="Times New Roman"/>
                        </a:rPr>
                        <a:t>▲</a:t>
                      </a:r>
                      <a:r>
                        <a:rPr lang="en-US" altLang="ja-JP" sz="800" kern="100" dirty="0">
                          <a:solidFill>
                            <a:schemeClr val="tx1"/>
                          </a:solidFill>
                          <a:effectLst/>
                          <a:latin typeface="+mn-lt"/>
                          <a:ea typeface="ＭＳ 明朝"/>
                          <a:cs typeface="Times New Roman"/>
                        </a:rPr>
                        <a:t>53</a:t>
                      </a:r>
                      <a:endParaRPr lang="ja-JP" sz="800" kern="100" dirty="0">
                        <a:solidFill>
                          <a:schemeClr val="tx1"/>
                        </a:solidFill>
                        <a:effectLst/>
                        <a:latin typeface="+mn-lt"/>
                        <a:ea typeface="ＭＳ 明朝"/>
                        <a:cs typeface="Times New Roman"/>
                      </a:endParaRPr>
                    </a:p>
                  </a:txBody>
                  <a:tcPr marL="68580" marR="68580" marT="0" marB="0"/>
                </a:tc>
                <a:tc>
                  <a:txBody>
                    <a:bodyPr/>
                    <a:lstStyle/>
                    <a:p>
                      <a:pPr algn="r">
                        <a:lnSpc>
                          <a:spcPts val="1700"/>
                        </a:lnSpc>
                        <a:spcAft>
                          <a:spcPts val="0"/>
                        </a:spcAft>
                      </a:pPr>
                      <a:r>
                        <a:rPr lang="ja-JP" altLang="en-US" sz="800" kern="100" dirty="0">
                          <a:solidFill>
                            <a:schemeClr val="tx1"/>
                          </a:solidFill>
                          <a:effectLst/>
                          <a:latin typeface="+mn-lt"/>
                          <a:ea typeface="ＭＳ 明朝"/>
                          <a:cs typeface="Times New Roman"/>
                        </a:rPr>
                        <a:t>▲</a:t>
                      </a:r>
                      <a:r>
                        <a:rPr lang="en-US" altLang="ja-JP" sz="800" kern="100" dirty="0">
                          <a:solidFill>
                            <a:schemeClr val="tx1"/>
                          </a:solidFill>
                          <a:effectLst/>
                          <a:latin typeface="+mn-lt"/>
                          <a:ea typeface="ＭＳ 明朝"/>
                          <a:cs typeface="Times New Roman"/>
                        </a:rPr>
                        <a:t>61</a:t>
                      </a:r>
                      <a:endParaRPr lang="ja-JP" sz="800" kern="100" dirty="0">
                        <a:solidFill>
                          <a:schemeClr val="tx1"/>
                        </a:solidFill>
                        <a:effectLst/>
                        <a:latin typeface="+mn-lt"/>
                        <a:ea typeface="ＭＳ 明朝"/>
                        <a:cs typeface="Times New Roman"/>
                      </a:endParaRPr>
                    </a:p>
                  </a:txBody>
                  <a:tcPr marL="68580" marR="68580" marT="0" marB="0"/>
                </a:tc>
                <a:tc>
                  <a:txBody>
                    <a:bodyPr/>
                    <a:lstStyle/>
                    <a:p>
                      <a:pPr algn="r">
                        <a:lnSpc>
                          <a:spcPts val="1700"/>
                        </a:lnSpc>
                        <a:spcAft>
                          <a:spcPts val="0"/>
                        </a:spcAft>
                      </a:pPr>
                      <a:r>
                        <a:rPr lang="ja-JP" altLang="en-US" sz="800" kern="100" dirty="0">
                          <a:solidFill>
                            <a:schemeClr val="tx1"/>
                          </a:solidFill>
                          <a:effectLst/>
                          <a:latin typeface="+mn-lt"/>
                          <a:ea typeface="ＭＳ 明朝"/>
                          <a:cs typeface="Times New Roman"/>
                        </a:rPr>
                        <a:t>▲</a:t>
                      </a:r>
                      <a:r>
                        <a:rPr lang="en-US" altLang="ja-JP" sz="800" kern="100" dirty="0">
                          <a:solidFill>
                            <a:schemeClr val="tx1"/>
                          </a:solidFill>
                          <a:effectLst/>
                          <a:latin typeface="+mn-lt"/>
                          <a:ea typeface="ＭＳ 明朝"/>
                          <a:cs typeface="Times New Roman"/>
                        </a:rPr>
                        <a:t>17</a:t>
                      </a:r>
                      <a:endParaRPr lang="ja-JP" sz="800" kern="100" dirty="0">
                        <a:solidFill>
                          <a:schemeClr val="tx1"/>
                        </a:solidFill>
                        <a:effectLst/>
                        <a:latin typeface="+mn-lt"/>
                        <a:ea typeface="ＭＳ 明朝"/>
                        <a:cs typeface="Times New Roman"/>
                      </a:endParaRPr>
                    </a:p>
                  </a:txBody>
                  <a:tcPr marL="68580" marR="68580" marT="0" marB="0"/>
                </a:tc>
                <a:tc>
                  <a:txBody>
                    <a:bodyPr/>
                    <a:lstStyle/>
                    <a:p>
                      <a:pPr algn="r">
                        <a:lnSpc>
                          <a:spcPts val="1700"/>
                        </a:lnSpc>
                        <a:spcAft>
                          <a:spcPts val="0"/>
                        </a:spcAft>
                      </a:pPr>
                      <a:r>
                        <a:rPr lang="ja-JP" altLang="en-US" sz="800" kern="100" dirty="0" smtClean="0">
                          <a:solidFill>
                            <a:schemeClr val="tx1"/>
                          </a:solidFill>
                          <a:effectLst/>
                          <a:latin typeface="+mn-lt"/>
                          <a:ea typeface="ＭＳ 明朝"/>
                          <a:cs typeface="Times New Roman"/>
                        </a:rPr>
                        <a:t>▲</a:t>
                      </a:r>
                      <a:r>
                        <a:rPr lang="en-US" altLang="ja-JP" sz="800" kern="100" dirty="0" smtClean="0">
                          <a:solidFill>
                            <a:schemeClr val="tx1"/>
                          </a:solidFill>
                          <a:effectLst/>
                          <a:latin typeface="+mn-lt"/>
                          <a:ea typeface="ＭＳ 明朝"/>
                          <a:cs typeface="Times New Roman"/>
                        </a:rPr>
                        <a:t>77</a:t>
                      </a:r>
                      <a:endParaRPr lang="ja-JP" sz="800" kern="100" dirty="0">
                        <a:solidFill>
                          <a:schemeClr val="tx1"/>
                        </a:solidFill>
                        <a:effectLst/>
                        <a:latin typeface="+mn-lt"/>
                        <a:ea typeface="ＭＳ 明朝"/>
                        <a:cs typeface="Times New Roman"/>
                      </a:endParaRPr>
                    </a:p>
                  </a:txBody>
                  <a:tcPr marL="68580" marR="68580" marT="0" marB="0"/>
                </a:tc>
                <a:tc>
                  <a:txBody>
                    <a:bodyPr/>
                    <a:lstStyle/>
                    <a:p>
                      <a:pPr algn="r">
                        <a:lnSpc>
                          <a:spcPts val="1700"/>
                        </a:lnSpc>
                        <a:spcAft>
                          <a:spcPts val="0"/>
                        </a:spcAft>
                      </a:pPr>
                      <a:r>
                        <a:rPr lang="ja-JP" altLang="en-US" sz="800" kern="100" dirty="0" smtClean="0">
                          <a:solidFill>
                            <a:schemeClr val="tx1"/>
                          </a:solidFill>
                          <a:effectLst/>
                        </a:rPr>
                        <a:t>▲</a:t>
                      </a:r>
                      <a:r>
                        <a:rPr lang="en-US" altLang="ja-JP" sz="800" kern="100" dirty="0" smtClean="0">
                          <a:solidFill>
                            <a:schemeClr val="tx1"/>
                          </a:solidFill>
                          <a:effectLst/>
                        </a:rPr>
                        <a:t>643</a:t>
                      </a:r>
                      <a:endParaRPr lang="en-US" altLang="ja-JP" sz="800" kern="100" dirty="0">
                        <a:solidFill>
                          <a:schemeClr val="tx1"/>
                        </a:solidFill>
                        <a:effectLst/>
                      </a:endParaRPr>
                    </a:p>
                  </a:txBody>
                  <a:tcPr marL="68580" marR="68580" marT="0" marB="0"/>
                </a:tc>
                <a:extLst>
                  <a:ext uri="{0D108BD9-81ED-4DB2-BD59-A6C34878D82A}">
                    <a16:rowId xmlns:a16="http://schemas.microsoft.com/office/drawing/2014/main" val="10003"/>
                  </a:ext>
                </a:extLst>
              </a:tr>
            </a:tbl>
          </a:graphicData>
        </a:graphic>
      </p:graphicFrame>
      <p:sp>
        <p:nvSpPr>
          <p:cNvPr id="29" name="テキスト ボックス 28"/>
          <p:cNvSpPr txBox="1"/>
          <p:nvPr/>
        </p:nvSpPr>
        <p:spPr>
          <a:xfrm>
            <a:off x="6501494" y="2917651"/>
            <a:ext cx="2722253" cy="200055"/>
          </a:xfrm>
          <a:prstGeom prst="rect">
            <a:avLst/>
          </a:prstGeom>
          <a:noFill/>
        </p:spPr>
        <p:txBody>
          <a:bodyPr wrap="square" rtlCol="0">
            <a:spAutoFit/>
          </a:bodyPr>
          <a:lstStyle/>
          <a:p>
            <a:r>
              <a:rPr kumimoji="1" lang="ja-JP" altLang="en-US" sz="700" dirty="0"/>
              <a:t>出典</a:t>
            </a:r>
            <a:r>
              <a:rPr lang="ja-JP" altLang="en-US" sz="700" dirty="0">
                <a:sym typeface="Wingdings" panose="05000000000000000000" pitchFamily="2" charset="2"/>
              </a:rPr>
              <a:t>：</a:t>
            </a:r>
            <a:r>
              <a:rPr kumimoji="1" lang="ja-JP" altLang="en-US" sz="700" dirty="0"/>
              <a:t>帝国データバンク　「大阪府・本社移転</a:t>
            </a:r>
            <a:r>
              <a:rPr lang="ja-JP" altLang="en-US" sz="700" dirty="0"/>
              <a:t>企業調査」（</a:t>
            </a:r>
            <a:r>
              <a:rPr lang="en-US" altLang="ja-JP" sz="700" dirty="0"/>
              <a:t>2015</a:t>
            </a:r>
            <a:r>
              <a:rPr lang="ja-JP" altLang="en-US" sz="700" dirty="0"/>
              <a:t>年）</a:t>
            </a:r>
            <a:endParaRPr kumimoji="1" lang="ja-JP" altLang="en-US" sz="700" dirty="0"/>
          </a:p>
        </p:txBody>
      </p:sp>
    </p:spTree>
    <p:extLst>
      <p:ext uri="{BB962C8B-B14F-4D97-AF65-F5344CB8AC3E}">
        <p14:creationId xmlns:p14="http://schemas.microsoft.com/office/powerpoint/2010/main" val="30985003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323531" y="764704"/>
            <a:ext cx="8640961" cy="5883566"/>
          </a:xfrm>
          <a:prstGeom prst="rect">
            <a:avLst/>
          </a:prstGeom>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en-US" altLang="ja-JP" sz="1400" b="1" dirty="0">
                <a:solidFill>
                  <a:schemeClr val="tx1"/>
                </a:solidFill>
              </a:rPr>
              <a:t>Topic</a:t>
            </a:r>
            <a:r>
              <a:rPr lang="ja-JP" altLang="en-US" sz="1400" b="1" dirty="0">
                <a:solidFill>
                  <a:schemeClr val="tx1"/>
                </a:solidFill>
              </a:rPr>
              <a:t>⑨　北大阪健康医療都市「健都」の形成</a:t>
            </a:r>
            <a:endParaRPr lang="en-US" altLang="ja-JP" sz="1400" b="1" dirty="0">
              <a:solidFill>
                <a:schemeClr val="tx1"/>
              </a:solidFill>
            </a:endParaRPr>
          </a:p>
          <a:p>
            <a:endParaRPr lang="en-US" altLang="ja-JP" sz="1400" dirty="0">
              <a:solidFill>
                <a:schemeClr val="tx1"/>
              </a:solidFill>
            </a:endParaRPr>
          </a:p>
          <a:p>
            <a:endParaRPr lang="en-US" altLang="ja-JP" sz="1400" dirty="0">
              <a:solidFill>
                <a:schemeClr val="tx1"/>
              </a:solidFill>
            </a:endParaRPr>
          </a:p>
          <a:p>
            <a:endParaRPr lang="en-US" altLang="ja-JP" sz="1400" dirty="0">
              <a:solidFill>
                <a:schemeClr val="tx1"/>
              </a:solidFill>
            </a:endParaRPr>
          </a:p>
          <a:p>
            <a:endParaRPr lang="en-US" altLang="ja-JP" sz="1400" dirty="0">
              <a:solidFill>
                <a:schemeClr val="tx1"/>
              </a:solidFill>
            </a:endParaRPr>
          </a:p>
          <a:p>
            <a:endParaRPr lang="en-US" altLang="ja-JP" sz="1400" dirty="0">
              <a:solidFill>
                <a:schemeClr val="tx1"/>
              </a:solidFill>
            </a:endParaRPr>
          </a:p>
          <a:p>
            <a:endParaRPr lang="en-US" altLang="ja-JP" sz="1400" dirty="0">
              <a:solidFill>
                <a:schemeClr val="tx1"/>
              </a:solidFill>
            </a:endParaRPr>
          </a:p>
          <a:p>
            <a:endParaRPr lang="en-US" altLang="ja-JP" sz="1400" dirty="0">
              <a:solidFill>
                <a:schemeClr val="tx1"/>
              </a:solidFill>
            </a:endParaRPr>
          </a:p>
          <a:p>
            <a:endParaRPr lang="en-US" altLang="ja-JP" sz="1400" dirty="0">
              <a:solidFill>
                <a:schemeClr val="tx1"/>
              </a:solidFill>
            </a:endParaRPr>
          </a:p>
          <a:p>
            <a:endParaRPr lang="en-US" altLang="ja-JP" sz="1400" dirty="0">
              <a:solidFill>
                <a:schemeClr val="tx1"/>
              </a:solidFill>
            </a:endParaRPr>
          </a:p>
          <a:p>
            <a:endParaRPr lang="en-US" altLang="ja-JP" sz="1400" dirty="0">
              <a:solidFill>
                <a:schemeClr val="tx1"/>
              </a:solidFill>
            </a:endParaRPr>
          </a:p>
          <a:p>
            <a:endParaRPr lang="en-US" altLang="ja-JP" sz="1400" dirty="0">
              <a:solidFill>
                <a:schemeClr val="tx1"/>
              </a:solidFill>
            </a:endParaRPr>
          </a:p>
        </p:txBody>
      </p:sp>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80" name="テキスト ボックス 179"/>
          <p:cNvSpPr txBox="1"/>
          <p:nvPr/>
        </p:nvSpPr>
        <p:spPr>
          <a:xfrm>
            <a:off x="5358257" y="1126450"/>
            <a:ext cx="3298379" cy="276999"/>
          </a:xfrm>
          <a:prstGeom prst="rect">
            <a:avLst/>
          </a:prstGeom>
          <a:noFill/>
        </p:spPr>
        <p:txBody>
          <a:bodyPr wrap="square" rtlCol="0">
            <a:spAutoFit/>
          </a:bodyPr>
          <a:lstStyle/>
          <a:p>
            <a:r>
              <a:rPr kumimoji="1" lang="ja-JP" altLang="en-US" sz="1200" dirty="0"/>
              <a:t>■　</a:t>
            </a:r>
            <a:r>
              <a:rPr lang="ja-JP" altLang="en-US" sz="1200" dirty="0"/>
              <a:t>北大阪健康医療都市（健都）のロケーション</a:t>
            </a:r>
            <a:endParaRPr lang="en-US" altLang="ja-JP" sz="1200" dirty="0"/>
          </a:p>
        </p:txBody>
      </p:sp>
      <p:sp>
        <p:nvSpPr>
          <p:cNvPr id="11" name="正方形/長方形 10"/>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2" name="テキスト ボックス 1"/>
          <p:cNvSpPr txBox="1"/>
          <p:nvPr/>
        </p:nvSpPr>
        <p:spPr>
          <a:xfrm>
            <a:off x="395537" y="1196753"/>
            <a:ext cx="4689814" cy="2031325"/>
          </a:xfrm>
          <a:prstGeom prst="rect">
            <a:avLst/>
          </a:prstGeom>
          <a:noFill/>
        </p:spPr>
        <p:txBody>
          <a:bodyPr wrap="square" rtlCol="0">
            <a:spAutoFit/>
          </a:bodyPr>
          <a:lstStyle/>
          <a:p>
            <a:pPr algn="just"/>
            <a:r>
              <a:rPr lang="ja-JP" altLang="en-US" sz="1400" dirty="0"/>
              <a:t>　北大阪健康医療都市「健都」において、</a:t>
            </a:r>
            <a:r>
              <a:rPr lang="en-US" altLang="ja-JP" sz="1400" dirty="0"/>
              <a:t>2019</a:t>
            </a:r>
            <a:r>
              <a:rPr lang="ja-JP" altLang="en-US" sz="1400" dirty="0"/>
              <a:t>年</a:t>
            </a:r>
            <a:r>
              <a:rPr lang="en-US" altLang="ja-JP" sz="1400" dirty="0"/>
              <a:t>7</a:t>
            </a:r>
            <a:r>
              <a:rPr lang="ja-JP" altLang="en-US" sz="1400" dirty="0"/>
              <a:t>月にオープンした国立循環器病研究センター（国循）及び健都への移転が決定した国立健康・栄養研究所（健栄研）を中心とした、健康・医療のクラスター形成を推進しています。</a:t>
            </a:r>
            <a:endParaRPr lang="en-US" altLang="ja-JP" sz="1400" dirty="0"/>
          </a:p>
          <a:p>
            <a:pPr algn="just"/>
            <a:r>
              <a:rPr lang="ja-JP" altLang="en-US" sz="1400" dirty="0"/>
              <a:t>　地元市や国循、健栄研などの関連機関と連携し、「健康・医療」に関連する企業等を集積させるとともに、健康・医療関連産業のイノベーション創出に向け、健都内外の研究機関や企業等との連携を推進するためのコーディネート機能（産学連携機能など）を構築し、産業拠点としての成長を促進していきます。</a:t>
            </a:r>
            <a:endParaRPr lang="en-US" altLang="ja-JP" sz="1400" dirty="0"/>
          </a:p>
        </p:txBody>
      </p:sp>
      <p:pic>
        <p:nvPicPr>
          <p:cNvPr id="4" name="図 3"/>
          <p:cNvPicPr>
            <a:picLocks noChangeAspect="1"/>
          </p:cNvPicPr>
          <p:nvPr/>
        </p:nvPicPr>
        <p:blipFill>
          <a:blip r:embed="rId2"/>
          <a:stretch>
            <a:fillRect/>
          </a:stretch>
        </p:blipFill>
        <p:spPr>
          <a:xfrm>
            <a:off x="1300997" y="3553794"/>
            <a:ext cx="7167608" cy="3080169"/>
          </a:xfrm>
          <a:prstGeom prst="rect">
            <a:avLst/>
          </a:prstGeom>
        </p:spPr>
      </p:pic>
      <p:pic>
        <p:nvPicPr>
          <p:cNvPr id="6" name="図 5"/>
          <p:cNvPicPr>
            <a:picLocks noChangeAspect="1"/>
          </p:cNvPicPr>
          <p:nvPr/>
        </p:nvPicPr>
        <p:blipFill rotWithShape="1">
          <a:blip r:embed="rId3"/>
          <a:srcRect l="21651" t="17183" b="4789"/>
          <a:stretch/>
        </p:blipFill>
        <p:spPr>
          <a:xfrm>
            <a:off x="5085351" y="1388087"/>
            <a:ext cx="3844190" cy="2084610"/>
          </a:xfrm>
          <a:prstGeom prst="rect">
            <a:avLst/>
          </a:prstGeom>
        </p:spPr>
      </p:pic>
      <p:sp>
        <p:nvSpPr>
          <p:cNvPr id="12" name="正方形/長方形 11"/>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60</a:t>
            </a:fld>
            <a:endParaRPr lang="ja-JP" altLang="en-US" dirty="0">
              <a:solidFill>
                <a:prstClr val="black"/>
              </a:solidFill>
            </a:endParaRPr>
          </a:p>
        </p:txBody>
      </p:sp>
    </p:spTree>
    <p:extLst>
      <p:ext uri="{BB962C8B-B14F-4D97-AF65-F5344CB8AC3E}">
        <p14:creationId xmlns:p14="http://schemas.microsoft.com/office/powerpoint/2010/main" val="35100078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07504" y="471354"/>
            <a:ext cx="8899672" cy="0"/>
          </a:xfrm>
          <a:prstGeom prst="line">
            <a:avLst/>
          </a:prstGeom>
        </p:spPr>
        <p:style>
          <a:lnRef idx="3">
            <a:schemeClr val="accent1"/>
          </a:lnRef>
          <a:fillRef idx="0">
            <a:schemeClr val="accent1"/>
          </a:fillRef>
          <a:effectRef idx="2">
            <a:schemeClr val="accent1"/>
          </a:effectRef>
          <a:fontRef idx="minor">
            <a:schemeClr val="tx1"/>
          </a:fontRef>
        </p:style>
      </p:cxnSp>
      <p:sp>
        <p:nvSpPr>
          <p:cNvPr id="7" name="テキスト ボックス 6"/>
          <p:cNvSpPr txBox="1"/>
          <p:nvPr/>
        </p:nvSpPr>
        <p:spPr>
          <a:xfrm>
            <a:off x="6065021" y="5170281"/>
            <a:ext cx="1860258" cy="173124"/>
          </a:xfrm>
          <a:prstGeom prst="rect">
            <a:avLst/>
          </a:prstGeom>
          <a:noFill/>
        </p:spPr>
        <p:txBody>
          <a:bodyPr wrap="square" rtlCol="0">
            <a:spAutoFit/>
          </a:bodyPr>
          <a:lstStyle/>
          <a:p>
            <a:pPr marL="139304" indent="-139304"/>
            <a:r>
              <a:rPr lang="ja-JP" altLang="en-US" sz="525" dirty="0">
                <a:solidFill>
                  <a:prstClr val="black"/>
                </a:solidFill>
                <a:latin typeface="Meiryo UI"/>
                <a:ea typeface="Meiryo UI"/>
              </a:rPr>
              <a:t>出典：</a:t>
            </a:r>
            <a:r>
              <a:rPr lang="zh-TW" altLang="en-US" sz="525" dirty="0">
                <a:solidFill>
                  <a:prstClr val="black"/>
                </a:solidFill>
                <a:latin typeface="Meiryo UI"/>
                <a:ea typeface="Meiryo UI"/>
              </a:rPr>
              <a:t>彩都（国際文化公園都市）建設推進協議会</a:t>
            </a:r>
            <a:r>
              <a:rPr lang="ja-JP" altLang="en-US" sz="525" dirty="0">
                <a:solidFill>
                  <a:prstClr val="black"/>
                </a:solidFill>
                <a:latin typeface="Meiryo UI"/>
                <a:ea typeface="Meiryo UI"/>
              </a:rPr>
              <a:t>資料</a:t>
            </a:r>
          </a:p>
        </p:txBody>
      </p:sp>
      <p:sp>
        <p:nvSpPr>
          <p:cNvPr id="8" name="正方形/長方形 7"/>
          <p:cNvSpPr/>
          <p:nvPr/>
        </p:nvSpPr>
        <p:spPr>
          <a:xfrm>
            <a:off x="892472" y="102022"/>
            <a:ext cx="6102678"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2" name="テキスト ボックス 1"/>
          <p:cNvSpPr txBox="1"/>
          <p:nvPr/>
        </p:nvSpPr>
        <p:spPr>
          <a:xfrm>
            <a:off x="402238" y="918304"/>
            <a:ext cx="4407555" cy="3323987"/>
          </a:xfrm>
          <a:prstGeom prst="rect">
            <a:avLst/>
          </a:prstGeom>
          <a:noFill/>
        </p:spPr>
        <p:txBody>
          <a:bodyPr wrap="square" rtlCol="0">
            <a:spAutoFit/>
          </a:bodyPr>
          <a:lstStyle/>
          <a:p>
            <a:r>
              <a:rPr lang="ja-JP" altLang="en-US" sz="1050" dirty="0">
                <a:solidFill>
                  <a:prstClr val="black"/>
                </a:solidFill>
                <a:latin typeface="Meiryo UI"/>
                <a:ea typeface="Meiryo UI"/>
              </a:rPr>
              <a:t>　</a:t>
            </a:r>
            <a:r>
              <a:rPr lang="ja-JP" altLang="ja-JP" sz="1400" dirty="0">
                <a:solidFill>
                  <a:prstClr val="black"/>
                </a:solidFill>
                <a:latin typeface="Meiryo UI"/>
                <a:ea typeface="Meiryo UI"/>
              </a:rPr>
              <a:t>彩都東部地区</a:t>
            </a:r>
            <a:r>
              <a:rPr lang="ja-JP" altLang="en-US" sz="1400" dirty="0">
                <a:solidFill>
                  <a:prstClr val="black"/>
                </a:solidFill>
                <a:latin typeface="Meiryo UI"/>
                <a:ea typeface="Meiryo UI"/>
              </a:rPr>
              <a:t>（約</a:t>
            </a:r>
            <a:r>
              <a:rPr lang="en-US" altLang="ja-JP" sz="1400" u="sng" dirty="0">
                <a:solidFill>
                  <a:srgbClr val="FF0000"/>
                </a:solidFill>
                <a:latin typeface="Meiryo UI"/>
                <a:ea typeface="Meiryo UI"/>
              </a:rPr>
              <a:t>358</a:t>
            </a:r>
            <a:r>
              <a:rPr lang="en-US" altLang="ja-JP" sz="1400" dirty="0">
                <a:solidFill>
                  <a:prstClr val="black"/>
                </a:solidFill>
                <a:latin typeface="Meiryo UI"/>
                <a:ea typeface="Meiryo UI"/>
              </a:rPr>
              <a:t>ha</a:t>
            </a:r>
            <a:r>
              <a:rPr lang="ja-JP" altLang="en-US" sz="1400" dirty="0">
                <a:solidFill>
                  <a:prstClr val="black"/>
                </a:solidFill>
                <a:latin typeface="Meiryo UI"/>
                <a:ea typeface="Meiryo UI"/>
              </a:rPr>
              <a:t>）</a:t>
            </a:r>
            <a:r>
              <a:rPr lang="ja-JP" altLang="en-US" sz="1400" u="sng" dirty="0">
                <a:solidFill>
                  <a:srgbClr val="FF0000"/>
                </a:solidFill>
                <a:latin typeface="Meiryo UI"/>
                <a:ea typeface="Meiryo UI"/>
              </a:rPr>
              <a:t>では</a:t>
            </a:r>
            <a:r>
              <a:rPr lang="ja-JP" altLang="ja-JP" sz="1400" u="sng" dirty="0">
                <a:solidFill>
                  <a:srgbClr val="FF0000"/>
                </a:solidFill>
                <a:latin typeface="Meiryo UI"/>
                <a:ea typeface="Meiryo UI"/>
              </a:rPr>
              <a:t>、</a:t>
            </a:r>
            <a:r>
              <a:rPr lang="en-US" altLang="ja-JP" sz="1400" u="sng" dirty="0">
                <a:solidFill>
                  <a:srgbClr val="FF0000"/>
                </a:solidFill>
                <a:latin typeface="Meiryo UI"/>
                <a:ea typeface="Meiryo UI"/>
              </a:rPr>
              <a:t>2019</a:t>
            </a:r>
            <a:r>
              <a:rPr lang="ja-JP" altLang="en-US" sz="1400" u="sng" dirty="0">
                <a:solidFill>
                  <a:srgbClr val="FF0000"/>
                </a:solidFill>
                <a:latin typeface="Meiryo UI"/>
                <a:ea typeface="Meiryo UI"/>
              </a:rPr>
              <a:t>年</a:t>
            </a:r>
            <a:r>
              <a:rPr lang="en-US" altLang="ja-JP" sz="1400" u="sng" dirty="0">
                <a:solidFill>
                  <a:srgbClr val="FF0000"/>
                </a:solidFill>
                <a:latin typeface="Meiryo UI"/>
                <a:ea typeface="Meiryo UI"/>
              </a:rPr>
              <a:t>5</a:t>
            </a:r>
            <a:r>
              <a:rPr lang="ja-JP" altLang="en-US" sz="1400" u="sng" dirty="0">
                <a:solidFill>
                  <a:srgbClr val="FF0000"/>
                </a:solidFill>
                <a:latin typeface="Meiryo UI"/>
                <a:ea typeface="Meiryo UI"/>
              </a:rPr>
              <a:t>月に彩都建設推進協議会で取りまとめた土地利用方針（案）及び土地利用計画（案）に基づき、民間事業者による新たな産業用地の創出が</a:t>
            </a:r>
            <a:r>
              <a:rPr lang="ja-JP" altLang="en-US" sz="1400" dirty="0">
                <a:solidFill>
                  <a:prstClr val="black"/>
                </a:solidFill>
                <a:latin typeface="Meiryo UI"/>
                <a:ea typeface="Meiryo UI"/>
              </a:rPr>
              <a:t>進められて</a:t>
            </a:r>
            <a:r>
              <a:rPr lang="ja-JP" altLang="ja-JP" sz="1400" dirty="0">
                <a:solidFill>
                  <a:prstClr val="black"/>
                </a:solidFill>
                <a:latin typeface="Meiryo UI"/>
                <a:ea typeface="Meiryo UI"/>
              </a:rPr>
              <a:t>います。</a:t>
            </a:r>
            <a:r>
              <a:rPr lang="ja-JP" altLang="en-US" sz="1400" dirty="0">
                <a:solidFill>
                  <a:prstClr val="black"/>
                </a:solidFill>
                <a:latin typeface="Meiryo UI"/>
                <a:ea typeface="Meiryo UI"/>
              </a:rPr>
              <a:t>　</a:t>
            </a:r>
            <a:endParaRPr lang="en-US" altLang="ja-JP" sz="1400" dirty="0">
              <a:solidFill>
                <a:prstClr val="black"/>
              </a:solidFill>
              <a:latin typeface="Meiryo UI"/>
              <a:ea typeface="Meiryo UI"/>
            </a:endParaRPr>
          </a:p>
          <a:p>
            <a:r>
              <a:rPr lang="ja-JP" altLang="en-US" sz="1400" dirty="0">
                <a:solidFill>
                  <a:prstClr val="black"/>
                </a:solidFill>
                <a:latin typeface="Meiryo UI"/>
                <a:ea typeface="Meiryo UI"/>
              </a:rPr>
              <a:t>　　</a:t>
            </a:r>
            <a:endParaRPr lang="en-US" altLang="ja-JP" sz="1400" dirty="0">
              <a:solidFill>
                <a:prstClr val="black"/>
              </a:solidFill>
              <a:latin typeface="Meiryo UI"/>
              <a:ea typeface="Meiryo UI"/>
            </a:endParaRPr>
          </a:p>
          <a:p>
            <a:r>
              <a:rPr lang="ja-JP" altLang="en-US" sz="1400" dirty="0">
                <a:solidFill>
                  <a:prstClr val="black"/>
                </a:solidFill>
                <a:latin typeface="Meiryo UI"/>
                <a:ea typeface="Meiryo UI"/>
              </a:rPr>
              <a:t>　</a:t>
            </a:r>
            <a:r>
              <a:rPr lang="ja-JP" altLang="en-US" sz="1400" u="sng" dirty="0">
                <a:solidFill>
                  <a:srgbClr val="FF0000"/>
                </a:solidFill>
                <a:latin typeface="Meiryo UI"/>
                <a:ea typeface="Meiryo UI"/>
              </a:rPr>
              <a:t>名神・新名神高速道路などの国土軸に直結した交通利便性の高さを最大限に活かし</a:t>
            </a:r>
            <a:r>
              <a:rPr lang="ja-JP" altLang="en-US" sz="1400" dirty="0">
                <a:solidFill>
                  <a:srgbClr val="FF0000"/>
                </a:solidFill>
                <a:latin typeface="Meiryo UI"/>
                <a:ea typeface="Meiryo UI"/>
              </a:rPr>
              <a:t>、</a:t>
            </a:r>
            <a:r>
              <a:rPr lang="ja-JP" altLang="en-US" sz="1400" dirty="0">
                <a:solidFill>
                  <a:prstClr val="black"/>
                </a:solidFill>
                <a:latin typeface="Meiryo UI"/>
                <a:ea typeface="Meiryo UI"/>
              </a:rPr>
              <a:t>大阪府下での産業用地の受け皿として、関西をけん引する企業の府外への流出防止や、</a:t>
            </a:r>
            <a:r>
              <a:rPr lang="ja-JP" altLang="ja-JP" sz="1400" dirty="0">
                <a:solidFill>
                  <a:prstClr val="black"/>
                </a:solidFill>
                <a:latin typeface="Meiryo UI"/>
                <a:ea typeface="Meiryo UI"/>
              </a:rPr>
              <a:t>府外</a:t>
            </a:r>
            <a:r>
              <a:rPr lang="ja-JP" altLang="en-US" sz="1400" dirty="0">
                <a:solidFill>
                  <a:prstClr val="black"/>
                </a:solidFill>
                <a:latin typeface="Meiryo UI"/>
                <a:ea typeface="Meiryo UI"/>
              </a:rPr>
              <a:t>から</a:t>
            </a:r>
            <a:r>
              <a:rPr lang="ja-JP" altLang="ja-JP" sz="1400" dirty="0">
                <a:solidFill>
                  <a:prstClr val="black"/>
                </a:solidFill>
                <a:latin typeface="Meiryo UI"/>
                <a:ea typeface="Meiryo UI"/>
              </a:rPr>
              <a:t>の企業誘致の促進</a:t>
            </a:r>
            <a:r>
              <a:rPr lang="ja-JP" altLang="en-US" sz="1400" dirty="0">
                <a:solidFill>
                  <a:prstClr val="black"/>
                </a:solidFill>
                <a:latin typeface="Meiryo UI"/>
                <a:ea typeface="Meiryo UI"/>
              </a:rPr>
              <a:t>を通じて</a:t>
            </a:r>
            <a:r>
              <a:rPr lang="ja-JP" altLang="ja-JP" sz="1400" dirty="0">
                <a:solidFill>
                  <a:prstClr val="black"/>
                </a:solidFill>
                <a:latin typeface="Meiryo UI"/>
                <a:ea typeface="Meiryo UI"/>
              </a:rPr>
              <a:t>、</a:t>
            </a:r>
            <a:r>
              <a:rPr lang="ja-JP" altLang="en-US" sz="1400" dirty="0">
                <a:solidFill>
                  <a:prstClr val="black"/>
                </a:solidFill>
                <a:latin typeface="Meiryo UI"/>
                <a:ea typeface="Meiryo UI"/>
              </a:rPr>
              <a:t>大阪経済の成長・発展に</a:t>
            </a:r>
            <a:r>
              <a:rPr lang="ja-JP" altLang="en-US" sz="1400" u="sng" dirty="0">
                <a:solidFill>
                  <a:srgbClr val="FF0000"/>
                </a:solidFill>
                <a:latin typeface="Meiryo UI"/>
                <a:ea typeface="Meiryo UI"/>
              </a:rPr>
              <a:t>つなげるとともに、北大阪地域での新たな雇用創出による地域活力の向上を目指します</a:t>
            </a:r>
            <a:r>
              <a:rPr lang="ja-JP" altLang="en-US" sz="1400" dirty="0">
                <a:solidFill>
                  <a:prstClr val="black"/>
                </a:solidFill>
                <a:latin typeface="Meiryo UI"/>
                <a:ea typeface="Meiryo UI"/>
              </a:rPr>
              <a:t>。</a:t>
            </a:r>
            <a:endParaRPr lang="en-US" altLang="ja-JP" sz="1400" dirty="0">
              <a:solidFill>
                <a:prstClr val="black"/>
              </a:solidFill>
              <a:latin typeface="Meiryo UI"/>
              <a:ea typeface="Meiryo UI"/>
            </a:endParaRPr>
          </a:p>
          <a:p>
            <a:r>
              <a:rPr lang="ja-JP" altLang="en-US" sz="1400" dirty="0">
                <a:solidFill>
                  <a:prstClr val="black"/>
                </a:solidFill>
                <a:latin typeface="Meiryo UI"/>
                <a:ea typeface="Meiryo UI"/>
              </a:rPr>
              <a:t>　併せて、茨木市北部地域の豊かな緑</a:t>
            </a:r>
            <a:r>
              <a:rPr lang="ja-JP" altLang="en-US" sz="1400" u="sng" dirty="0">
                <a:solidFill>
                  <a:srgbClr val="FF0000"/>
                </a:solidFill>
                <a:latin typeface="Meiryo UI"/>
                <a:ea typeface="Meiryo UI"/>
              </a:rPr>
              <a:t>などの自然資源</a:t>
            </a:r>
            <a:r>
              <a:rPr lang="ja-JP" altLang="en-US" sz="1400" dirty="0">
                <a:solidFill>
                  <a:prstClr val="black"/>
                </a:solidFill>
                <a:latin typeface="Meiryo UI"/>
                <a:ea typeface="Meiryo UI"/>
              </a:rPr>
              <a:t>を活かし、</a:t>
            </a:r>
            <a:r>
              <a:rPr lang="ja-JP" altLang="en-US" sz="1400" u="sng" dirty="0">
                <a:solidFill>
                  <a:srgbClr val="FF0000"/>
                </a:solidFill>
                <a:latin typeface="Meiryo UI"/>
                <a:ea typeface="Meiryo UI"/>
              </a:rPr>
              <a:t>みどりとふれあい、</a:t>
            </a:r>
            <a:r>
              <a:rPr lang="ja-JP" altLang="en-US" sz="1400" dirty="0">
                <a:solidFill>
                  <a:prstClr val="black"/>
                </a:solidFill>
                <a:latin typeface="Meiryo UI"/>
                <a:ea typeface="Meiryo UI"/>
              </a:rPr>
              <a:t>憩いとうるおいのある都市空間の形成や、健康医療等に関する産業施設の誘致など、多様な世代の安心な生活を支えるまちづくりを目指しています。</a:t>
            </a:r>
            <a:endParaRPr lang="en-US" altLang="ja-JP" sz="1400" dirty="0">
              <a:solidFill>
                <a:prstClr val="black"/>
              </a:solidFill>
              <a:latin typeface="Meiryo UI"/>
              <a:ea typeface="Meiryo UI"/>
            </a:endParaRPr>
          </a:p>
        </p:txBody>
      </p:sp>
      <p:sp>
        <p:nvSpPr>
          <p:cNvPr id="4" name="正方形/長方形 3"/>
          <p:cNvSpPr/>
          <p:nvPr/>
        </p:nvSpPr>
        <p:spPr>
          <a:xfrm>
            <a:off x="8172400" y="6370478"/>
            <a:ext cx="667983" cy="30989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a:solidFill>
                  <a:prstClr val="black"/>
                </a:solidFill>
                <a:latin typeface="Meiryo UI"/>
                <a:ea typeface="Meiryo UI"/>
              </a:rPr>
              <a:pPr algn="ctr"/>
              <a:t>61</a:t>
            </a:fld>
            <a:endParaRPr lang="ja-JP" altLang="en-US" sz="1350" dirty="0">
              <a:solidFill>
                <a:prstClr val="black"/>
              </a:solidFill>
              <a:latin typeface="Meiryo UI"/>
              <a:ea typeface="Meiryo UI"/>
            </a:endParaRPr>
          </a:p>
        </p:txBody>
      </p:sp>
      <p:grpSp>
        <p:nvGrpSpPr>
          <p:cNvPr id="10" name="グループ化 9"/>
          <p:cNvGrpSpPr/>
          <p:nvPr/>
        </p:nvGrpSpPr>
        <p:grpSpPr>
          <a:xfrm>
            <a:off x="251520" y="620688"/>
            <a:ext cx="8784976" cy="6120680"/>
            <a:chOff x="1277635" y="1376772"/>
            <a:chExt cx="6610799" cy="4540755"/>
          </a:xfrm>
        </p:grpSpPr>
        <p:pic>
          <p:nvPicPr>
            <p:cNvPr id="15" name="図 14"/>
            <p:cNvPicPr/>
            <p:nvPr/>
          </p:nvPicPr>
          <p:blipFill rotWithShape="1">
            <a:blip r:embed="rId3" cstate="print">
              <a:extLst>
                <a:ext uri="{28A0092B-C50C-407E-A947-70E740481C1C}">
                  <a14:useLocalDpi xmlns:a14="http://schemas.microsoft.com/office/drawing/2010/main" val="0"/>
                </a:ext>
              </a:extLst>
            </a:blip>
            <a:srcRect/>
            <a:stretch/>
          </p:blipFill>
          <p:spPr bwMode="auto">
            <a:xfrm>
              <a:off x="4905802" y="2042428"/>
              <a:ext cx="2982632" cy="3151184"/>
            </a:xfrm>
            <a:prstGeom prst="rect">
              <a:avLst/>
            </a:prstGeom>
            <a:noFill/>
            <a:ln>
              <a:noFill/>
            </a:ln>
          </p:spPr>
        </p:pic>
        <p:sp>
          <p:nvSpPr>
            <p:cNvPr id="9" name="正方形/長方形 8"/>
            <p:cNvSpPr/>
            <p:nvPr/>
          </p:nvSpPr>
          <p:spPr>
            <a:xfrm>
              <a:off x="1277635" y="1376772"/>
              <a:ext cx="6588735" cy="4540755"/>
            </a:xfrm>
            <a:prstGeom prst="rect">
              <a:avLst/>
            </a:prstGeom>
            <a:noFill/>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en-US" altLang="ja-JP" sz="1400" b="1" dirty="0">
                  <a:solidFill>
                    <a:prstClr val="black"/>
                  </a:solidFill>
                  <a:latin typeface="Meiryo UI"/>
                  <a:ea typeface="Meiryo UI"/>
                </a:rPr>
                <a:t>Topic</a:t>
              </a:r>
              <a:r>
                <a:rPr lang="ja-JP" altLang="en-US" sz="1400" b="1" dirty="0">
                  <a:solidFill>
                    <a:prstClr val="black"/>
                  </a:solidFill>
                  <a:latin typeface="Meiryo UI"/>
                  <a:ea typeface="Meiryo UI"/>
                </a:rPr>
                <a:t>⑩　彩都東部地区における新たな</a:t>
              </a:r>
              <a:r>
                <a:rPr lang="ja-JP" altLang="en-US" sz="1400" b="1" dirty="0">
                  <a:solidFill>
                    <a:schemeClr val="tx1"/>
                  </a:solidFill>
                  <a:latin typeface="Meiryo UI"/>
                  <a:ea typeface="Meiryo UI"/>
                </a:rPr>
                <a:t>産業拠点の形成</a:t>
              </a:r>
              <a:r>
                <a:rPr lang="ja-JP" altLang="en-US" sz="1050" dirty="0">
                  <a:solidFill>
                    <a:schemeClr val="tx1"/>
                  </a:solidFill>
                  <a:latin typeface="Meiryo UI"/>
                  <a:ea typeface="Meiryo UI"/>
                </a:rPr>
                <a:t>　</a:t>
              </a:r>
              <a:endParaRPr lang="en-US" altLang="ja-JP" sz="1050" dirty="0">
                <a:solidFill>
                  <a:schemeClr val="tx1"/>
                </a:solidFill>
                <a:latin typeface="Meiryo UI"/>
                <a:ea typeface="Meiryo UI"/>
              </a:endParaRPr>
            </a:p>
          </p:txBody>
        </p:sp>
        <p:sp>
          <p:nvSpPr>
            <p:cNvPr id="24" name="テキスト ボックス 23"/>
            <p:cNvSpPr txBox="1"/>
            <p:nvPr/>
          </p:nvSpPr>
          <p:spPr>
            <a:xfrm>
              <a:off x="5189853" y="1939049"/>
              <a:ext cx="1012982" cy="300082"/>
            </a:xfrm>
            <a:prstGeom prst="rect">
              <a:avLst/>
            </a:prstGeom>
            <a:noFill/>
          </p:spPr>
          <p:txBody>
            <a:bodyPr wrap="square" rtlCol="0">
              <a:spAutoFit/>
            </a:bodyPr>
            <a:lstStyle/>
            <a:p>
              <a:pPr marL="139304" indent="-139304"/>
              <a:r>
                <a:rPr lang="ja-JP" altLang="en-US" sz="675" dirty="0">
                  <a:solidFill>
                    <a:prstClr val="black"/>
                  </a:solidFill>
                  <a:latin typeface="Meiryo UI"/>
                  <a:ea typeface="Meiryo UI"/>
                </a:rPr>
                <a:t>土地利用計画図（案）</a:t>
              </a:r>
            </a:p>
          </p:txBody>
        </p:sp>
        <p:grpSp>
          <p:nvGrpSpPr>
            <p:cNvPr id="30" name="グループ化 29"/>
            <p:cNvGrpSpPr/>
            <p:nvPr/>
          </p:nvGrpSpPr>
          <p:grpSpPr>
            <a:xfrm>
              <a:off x="1750848" y="4044333"/>
              <a:ext cx="2140553" cy="1734670"/>
              <a:chOff x="3096370" y="2506219"/>
              <a:chExt cx="2854071" cy="2312893"/>
            </a:xfrm>
          </p:grpSpPr>
          <p:pic>
            <p:nvPicPr>
              <p:cNvPr id="32" name="図 31"/>
              <p:cNvPicPr>
                <a:picLocks noChangeAspect="1"/>
              </p:cNvPicPr>
              <p:nvPr/>
            </p:nvPicPr>
            <p:blipFill>
              <a:blip r:embed="rId4"/>
              <a:stretch>
                <a:fillRect/>
              </a:stretch>
            </p:blipFill>
            <p:spPr>
              <a:xfrm>
                <a:off x="3096370" y="2506219"/>
                <a:ext cx="2854071" cy="2312893"/>
              </a:xfrm>
              <a:prstGeom prst="rect">
                <a:avLst/>
              </a:prstGeom>
            </p:spPr>
          </p:pic>
          <p:sp>
            <p:nvSpPr>
              <p:cNvPr id="34" name="フリーフォーム 33"/>
              <p:cNvSpPr/>
              <p:nvPr/>
            </p:nvSpPr>
            <p:spPr>
              <a:xfrm>
                <a:off x="3119784" y="2506219"/>
                <a:ext cx="1555003" cy="810001"/>
              </a:xfrm>
              <a:custGeom>
                <a:avLst/>
                <a:gdLst>
                  <a:gd name="connsiteX0" fmla="*/ 0 w 1481138"/>
                  <a:gd name="connsiteY0" fmla="*/ 762000 h 771525"/>
                  <a:gd name="connsiteX1" fmla="*/ 223838 w 1481138"/>
                  <a:gd name="connsiteY1" fmla="*/ 771525 h 771525"/>
                  <a:gd name="connsiteX2" fmla="*/ 300038 w 1481138"/>
                  <a:gd name="connsiteY2" fmla="*/ 766763 h 771525"/>
                  <a:gd name="connsiteX3" fmla="*/ 423863 w 1481138"/>
                  <a:gd name="connsiteY3" fmla="*/ 747713 h 771525"/>
                  <a:gd name="connsiteX4" fmla="*/ 561975 w 1481138"/>
                  <a:gd name="connsiteY4" fmla="*/ 719138 h 771525"/>
                  <a:gd name="connsiteX5" fmla="*/ 628650 w 1481138"/>
                  <a:gd name="connsiteY5" fmla="*/ 700088 h 771525"/>
                  <a:gd name="connsiteX6" fmla="*/ 700088 w 1481138"/>
                  <a:gd name="connsiteY6" fmla="*/ 681038 h 771525"/>
                  <a:gd name="connsiteX7" fmla="*/ 819150 w 1481138"/>
                  <a:gd name="connsiteY7" fmla="*/ 614363 h 771525"/>
                  <a:gd name="connsiteX8" fmla="*/ 952500 w 1481138"/>
                  <a:gd name="connsiteY8" fmla="*/ 519113 h 771525"/>
                  <a:gd name="connsiteX9" fmla="*/ 1104900 w 1481138"/>
                  <a:gd name="connsiteY9" fmla="*/ 366713 h 771525"/>
                  <a:gd name="connsiteX10" fmla="*/ 1481138 w 1481138"/>
                  <a:gd name="connsiteY10" fmla="*/ 0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1138" h="771525">
                    <a:moveTo>
                      <a:pt x="0" y="762000"/>
                    </a:moveTo>
                    <a:lnTo>
                      <a:pt x="223838" y="771525"/>
                    </a:lnTo>
                    <a:lnTo>
                      <a:pt x="300038" y="766763"/>
                    </a:lnTo>
                    <a:lnTo>
                      <a:pt x="423863" y="747713"/>
                    </a:lnTo>
                    <a:lnTo>
                      <a:pt x="561975" y="719138"/>
                    </a:lnTo>
                    <a:lnTo>
                      <a:pt x="628650" y="700088"/>
                    </a:lnTo>
                    <a:lnTo>
                      <a:pt x="700088" y="681038"/>
                    </a:lnTo>
                    <a:lnTo>
                      <a:pt x="819150" y="614363"/>
                    </a:lnTo>
                    <a:lnTo>
                      <a:pt x="952500" y="519113"/>
                    </a:lnTo>
                    <a:lnTo>
                      <a:pt x="1104900" y="366713"/>
                    </a:lnTo>
                    <a:lnTo>
                      <a:pt x="1481138" y="0"/>
                    </a:lnTo>
                  </a:path>
                </a:pathLst>
              </a:cu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Meiryo UI"/>
                  <a:ea typeface="Meiryo UI"/>
                </a:endParaRPr>
              </a:p>
            </p:txBody>
          </p:sp>
          <p:sp>
            <p:nvSpPr>
              <p:cNvPr id="35" name="楕円 34"/>
              <p:cNvSpPr/>
              <p:nvPr/>
            </p:nvSpPr>
            <p:spPr>
              <a:xfrm>
                <a:off x="4460005" y="2592638"/>
                <a:ext cx="126802" cy="126802"/>
              </a:xfrm>
              <a:prstGeom prst="ellipse">
                <a:avLst/>
              </a:prstGeom>
              <a:solidFill>
                <a:schemeClr val="bg1"/>
              </a:solidFill>
              <a:ln>
                <a:solidFill>
                  <a:srgbClr val="E99A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Meiryo UI"/>
                  <a:ea typeface="Meiryo UI"/>
                </a:endParaRPr>
              </a:p>
            </p:txBody>
          </p:sp>
          <p:sp>
            <p:nvSpPr>
              <p:cNvPr id="36" name="正方形/長方形 35"/>
              <p:cNvSpPr/>
              <p:nvPr/>
            </p:nvSpPr>
            <p:spPr>
              <a:xfrm>
                <a:off x="5478849" y="3119254"/>
                <a:ext cx="437687" cy="95006"/>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450" dirty="0">
                    <a:solidFill>
                      <a:prstClr val="black"/>
                    </a:solidFill>
                    <a:latin typeface="Meiryo UI"/>
                    <a:ea typeface="Meiryo UI"/>
                  </a:rPr>
                  <a:t>安威川ダム</a:t>
                </a:r>
              </a:p>
            </p:txBody>
          </p:sp>
          <p:sp>
            <p:nvSpPr>
              <p:cNvPr id="37" name="正方形/長方形 36"/>
              <p:cNvSpPr/>
              <p:nvPr/>
            </p:nvSpPr>
            <p:spPr>
              <a:xfrm>
                <a:off x="4046690" y="4267216"/>
                <a:ext cx="406196" cy="133214"/>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525" dirty="0">
                    <a:solidFill>
                      <a:prstClr val="black"/>
                    </a:solidFill>
                    <a:latin typeface="Meiryo UI"/>
                    <a:ea typeface="Meiryo UI"/>
                  </a:rPr>
                  <a:t>彩都西駅</a:t>
                </a:r>
              </a:p>
            </p:txBody>
          </p:sp>
          <p:sp>
            <p:nvSpPr>
              <p:cNvPr id="38" name="正方形/長方形 37"/>
              <p:cNvSpPr/>
              <p:nvPr/>
            </p:nvSpPr>
            <p:spPr>
              <a:xfrm>
                <a:off x="3254419" y="2749416"/>
                <a:ext cx="929142" cy="18532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600" dirty="0">
                    <a:solidFill>
                      <a:prstClr val="black"/>
                    </a:solidFill>
                    <a:latin typeface="Meiryo UI"/>
                    <a:ea typeface="Meiryo UI"/>
                  </a:rPr>
                  <a:t>新名神高速道路</a:t>
                </a:r>
              </a:p>
            </p:txBody>
          </p:sp>
          <p:sp>
            <p:nvSpPr>
              <p:cNvPr id="39" name="正方形/長方形 38"/>
              <p:cNvSpPr/>
              <p:nvPr/>
            </p:nvSpPr>
            <p:spPr>
              <a:xfrm>
                <a:off x="4631767" y="2621961"/>
                <a:ext cx="522455" cy="109834"/>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450" dirty="0">
                    <a:solidFill>
                      <a:prstClr val="black"/>
                    </a:solidFill>
                    <a:latin typeface="Meiryo UI"/>
                    <a:ea typeface="Meiryo UI"/>
                  </a:rPr>
                  <a:t>茨木千提寺</a:t>
                </a:r>
                <a:r>
                  <a:rPr lang="en-US" altLang="ja-JP" sz="450" dirty="0">
                    <a:solidFill>
                      <a:prstClr val="black"/>
                    </a:solidFill>
                    <a:latin typeface="Meiryo UI"/>
                    <a:ea typeface="Meiryo UI"/>
                  </a:rPr>
                  <a:t>IC</a:t>
                </a:r>
                <a:endParaRPr lang="ja-JP" altLang="en-US" sz="450" dirty="0">
                  <a:solidFill>
                    <a:prstClr val="black"/>
                  </a:solidFill>
                  <a:latin typeface="Meiryo UI"/>
                  <a:ea typeface="Meiryo UI"/>
                </a:endParaRPr>
              </a:p>
            </p:txBody>
          </p:sp>
          <p:sp>
            <p:nvSpPr>
              <p:cNvPr id="40" name="正方形/長方形 39"/>
              <p:cNvSpPr/>
              <p:nvPr/>
            </p:nvSpPr>
            <p:spPr>
              <a:xfrm>
                <a:off x="3298751" y="3488515"/>
                <a:ext cx="474766" cy="141804"/>
              </a:xfrm>
              <a:prstGeom prst="rect">
                <a:avLst/>
              </a:prstGeom>
              <a:solidFill>
                <a:srgbClr val="00CC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525" b="1"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西部地区</a:t>
                </a:r>
              </a:p>
            </p:txBody>
          </p:sp>
          <p:sp>
            <p:nvSpPr>
              <p:cNvPr id="41" name="正方形/長方形 40"/>
              <p:cNvSpPr/>
              <p:nvPr/>
            </p:nvSpPr>
            <p:spPr>
              <a:xfrm>
                <a:off x="3985239" y="3630319"/>
                <a:ext cx="474766" cy="141804"/>
              </a:xfrm>
              <a:prstGeom prst="rect">
                <a:avLst/>
              </a:prstGeom>
              <a:solidFill>
                <a:srgbClr val="00CC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525" b="1"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中部地区</a:t>
                </a:r>
              </a:p>
            </p:txBody>
          </p:sp>
          <p:sp>
            <p:nvSpPr>
              <p:cNvPr id="42" name="正方形/長方形 41"/>
              <p:cNvSpPr/>
              <p:nvPr/>
            </p:nvSpPr>
            <p:spPr>
              <a:xfrm>
                <a:off x="4468199" y="3232361"/>
                <a:ext cx="474766" cy="141804"/>
              </a:xfrm>
              <a:prstGeom prst="rect">
                <a:avLst/>
              </a:prstGeom>
              <a:solidFill>
                <a:srgbClr val="00CC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525" b="1"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東部地区</a:t>
                </a:r>
              </a:p>
            </p:txBody>
          </p:sp>
          <p:sp>
            <p:nvSpPr>
              <p:cNvPr id="43" name="テキスト ボックス 42"/>
              <p:cNvSpPr txBox="1"/>
              <p:nvPr/>
            </p:nvSpPr>
            <p:spPr>
              <a:xfrm>
                <a:off x="4847636" y="4697876"/>
                <a:ext cx="1058649" cy="92333"/>
              </a:xfrm>
              <a:prstGeom prst="rect">
                <a:avLst/>
              </a:prstGeom>
              <a:noFill/>
            </p:spPr>
            <p:txBody>
              <a:bodyPr wrap="square" lIns="0" tIns="0" rIns="0" bIns="0" rtlCol="0">
                <a:spAutoFit/>
              </a:bodyPr>
              <a:lstStyle/>
              <a:p>
                <a:r>
                  <a:rPr lang="en-US" altLang="ja-JP" sz="450" b="1" dirty="0">
                    <a:solidFill>
                      <a:prstClr val="white"/>
                    </a:solidFill>
                    <a:effectLst>
                      <a:outerShdw blurRad="38100" dist="38100" dir="2700000" algn="tl">
                        <a:srgbClr val="000000">
                          <a:alpha val="43137"/>
                        </a:srgbClr>
                      </a:outerShdw>
                    </a:effectLst>
                    <a:latin typeface="Meiryo UI"/>
                    <a:ea typeface="Meiryo UI"/>
                  </a:rPr>
                  <a:t>2018.12</a:t>
                </a:r>
                <a:r>
                  <a:rPr lang="ja-JP" altLang="en-US" sz="450" b="1" dirty="0">
                    <a:solidFill>
                      <a:prstClr val="white"/>
                    </a:solidFill>
                    <a:effectLst>
                      <a:outerShdw blurRad="38100" dist="38100" dir="2700000" algn="tl">
                        <a:srgbClr val="000000">
                          <a:alpha val="43137"/>
                        </a:srgbClr>
                      </a:outerShdw>
                    </a:effectLst>
                    <a:latin typeface="Meiryo UI"/>
                    <a:ea typeface="Meiryo UI"/>
                  </a:rPr>
                  <a:t>撮影航空写真に加工</a:t>
                </a:r>
              </a:p>
            </p:txBody>
          </p:sp>
          <p:sp>
            <p:nvSpPr>
              <p:cNvPr id="44" name="フリーフォーム 43"/>
              <p:cNvSpPr/>
              <p:nvPr/>
            </p:nvSpPr>
            <p:spPr>
              <a:xfrm>
                <a:off x="5002179" y="2872570"/>
                <a:ext cx="470002" cy="422501"/>
              </a:xfrm>
              <a:custGeom>
                <a:avLst/>
                <a:gdLst>
                  <a:gd name="connsiteX0" fmla="*/ 16669 w 442913"/>
                  <a:gd name="connsiteY0" fmla="*/ 321469 h 400050"/>
                  <a:gd name="connsiteX1" fmla="*/ 0 w 442913"/>
                  <a:gd name="connsiteY1" fmla="*/ 250031 h 400050"/>
                  <a:gd name="connsiteX2" fmla="*/ 42863 w 442913"/>
                  <a:gd name="connsiteY2" fmla="*/ 240506 h 400050"/>
                  <a:gd name="connsiteX3" fmla="*/ 38100 w 442913"/>
                  <a:gd name="connsiteY3" fmla="*/ 221456 h 400050"/>
                  <a:gd name="connsiteX4" fmla="*/ 61913 w 442913"/>
                  <a:gd name="connsiteY4" fmla="*/ 216694 h 400050"/>
                  <a:gd name="connsiteX5" fmla="*/ 19050 w 442913"/>
                  <a:gd name="connsiteY5" fmla="*/ 185738 h 400050"/>
                  <a:gd name="connsiteX6" fmla="*/ 30956 w 442913"/>
                  <a:gd name="connsiteY6" fmla="*/ 150019 h 400050"/>
                  <a:gd name="connsiteX7" fmla="*/ 38100 w 442913"/>
                  <a:gd name="connsiteY7" fmla="*/ 126206 h 400050"/>
                  <a:gd name="connsiteX8" fmla="*/ 59531 w 442913"/>
                  <a:gd name="connsiteY8" fmla="*/ 114300 h 400050"/>
                  <a:gd name="connsiteX9" fmla="*/ 59531 w 442913"/>
                  <a:gd name="connsiteY9" fmla="*/ 97631 h 400050"/>
                  <a:gd name="connsiteX10" fmla="*/ 40481 w 442913"/>
                  <a:gd name="connsiteY10" fmla="*/ 88106 h 400050"/>
                  <a:gd name="connsiteX11" fmla="*/ 47625 w 442913"/>
                  <a:gd name="connsiteY11" fmla="*/ 73819 h 400050"/>
                  <a:gd name="connsiteX12" fmla="*/ 76200 w 442913"/>
                  <a:gd name="connsiteY12" fmla="*/ 73819 h 400050"/>
                  <a:gd name="connsiteX13" fmla="*/ 83344 w 442913"/>
                  <a:gd name="connsiteY13" fmla="*/ 69056 h 400050"/>
                  <a:gd name="connsiteX14" fmla="*/ 97631 w 442913"/>
                  <a:gd name="connsiteY14" fmla="*/ 23813 h 400050"/>
                  <a:gd name="connsiteX15" fmla="*/ 138113 w 442913"/>
                  <a:gd name="connsiteY15" fmla="*/ 85725 h 400050"/>
                  <a:gd name="connsiteX16" fmla="*/ 197644 w 442913"/>
                  <a:gd name="connsiteY16" fmla="*/ 71438 h 400050"/>
                  <a:gd name="connsiteX17" fmla="*/ 223838 w 442913"/>
                  <a:gd name="connsiteY17" fmla="*/ 61913 h 400050"/>
                  <a:gd name="connsiteX18" fmla="*/ 223838 w 442913"/>
                  <a:gd name="connsiteY18" fmla="*/ 21431 h 400050"/>
                  <a:gd name="connsiteX19" fmla="*/ 264319 w 442913"/>
                  <a:gd name="connsiteY19" fmla="*/ 9525 h 400050"/>
                  <a:gd name="connsiteX20" fmla="*/ 288131 w 442913"/>
                  <a:gd name="connsiteY20" fmla="*/ 40481 h 400050"/>
                  <a:gd name="connsiteX21" fmla="*/ 328613 w 442913"/>
                  <a:gd name="connsiteY21" fmla="*/ 42863 h 400050"/>
                  <a:gd name="connsiteX22" fmla="*/ 350044 w 442913"/>
                  <a:gd name="connsiteY22" fmla="*/ 0 h 400050"/>
                  <a:gd name="connsiteX23" fmla="*/ 373856 w 442913"/>
                  <a:gd name="connsiteY23" fmla="*/ 64294 h 400050"/>
                  <a:gd name="connsiteX24" fmla="*/ 400050 w 442913"/>
                  <a:gd name="connsiteY24" fmla="*/ 126206 h 400050"/>
                  <a:gd name="connsiteX25" fmla="*/ 442913 w 442913"/>
                  <a:gd name="connsiteY25" fmla="*/ 195263 h 400050"/>
                  <a:gd name="connsiteX26" fmla="*/ 407194 w 442913"/>
                  <a:gd name="connsiteY26" fmla="*/ 221456 h 400050"/>
                  <a:gd name="connsiteX27" fmla="*/ 269081 w 442913"/>
                  <a:gd name="connsiteY27" fmla="*/ 297656 h 400050"/>
                  <a:gd name="connsiteX28" fmla="*/ 259556 w 442913"/>
                  <a:gd name="connsiteY28" fmla="*/ 342900 h 400050"/>
                  <a:gd name="connsiteX29" fmla="*/ 214313 w 442913"/>
                  <a:gd name="connsiteY29" fmla="*/ 342900 h 400050"/>
                  <a:gd name="connsiteX30" fmla="*/ 190500 w 442913"/>
                  <a:gd name="connsiteY30" fmla="*/ 378619 h 400050"/>
                  <a:gd name="connsiteX31" fmla="*/ 126206 w 442913"/>
                  <a:gd name="connsiteY31" fmla="*/ 395288 h 400050"/>
                  <a:gd name="connsiteX32" fmla="*/ 109538 w 442913"/>
                  <a:gd name="connsiteY32" fmla="*/ 400050 h 400050"/>
                  <a:gd name="connsiteX33" fmla="*/ 80963 w 442913"/>
                  <a:gd name="connsiteY33" fmla="*/ 395288 h 400050"/>
                  <a:gd name="connsiteX34" fmla="*/ 50006 w 442913"/>
                  <a:gd name="connsiteY34" fmla="*/ 388144 h 400050"/>
                  <a:gd name="connsiteX35" fmla="*/ 30956 w 442913"/>
                  <a:gd name="connsiteY35" fmla="*/ 373856 h 400050"/>
                  <a:gd name="connsiteX36" fmla="*/ 16669 w 442913"/>
                  <a:gd name="connsiteY36" fmla="*/ 321469 h 400050"/>
                  <a:gd name="connsiteX0" fmla="*/ 16669 w 442913"/>
                  <a:gd name="connsiteY0" fmla="*/ 321469 h 400050"/>
                  <a:gd name="connsiteX1" fmla="*/ 0 w 442913"/>
                  <a:gd name="connsiteY1" fmla="*/ 250031 h 400050"/>
                  <a:gd name="connsiteX2" fmla="*/ 42863 w 442913"/>
                  <a:gd name="connsiteY2" fmla="*/ 240506 h 400050"/>
                  <a:gd name="connsiteX3" fmla="*/ 38100 w 442913"/>
                  <a:gd name="connsiteY3" fmla="*/ 221456 h 400050"/>
                  <a:gd name="connsiteX4" fmla="*/ 61913 w 442913"/>
                  <a:gd name="connsiteY4" fmla="*/ 216694 h 400050"/>
                  <a:gd name="connsiteX5" fmla="*/ 19050 w 442913"/>
                  <a:gd name="connsiteY5" fmla="*/ 185738 h 400050"/>
                  <a:gd name="connsiteX6" fmla="*/ 30956 w 442913"/>
                  <a:gd name="connsiteY6" fmla="*/ 150019 h 400050"/>
                  <a:gd name="connsiteX7" fmla="*/ 38100 w 442913"/>
                  <a:gd name="connsiteY7" fmla="*/ 126206 h 400050"/>
                  <a:gd name="connsiteX8" fmla="*/ 59531 w 442913"/>
                  <a:gd name="connsiteY8" fmla="*/ 114300 h 400050"/>
                  <a:gd name="connsiteX9" fmla="*/ 59531 w 442913"/>
                  <a:gd name="connsiteY9" fmla="*/ 97631 h 400050"/>
                  <a:gd name="connsiteX10" fmla="*/ 40481 w 442913"/>
                  <a:gd name="connsiteY10" fmla="*/ 88106 h 400050"/>
                  <a:gd name="connsiteX11" fmla="*/ 47625 w 442913"/>
                  <a:gd name="connsiteY11" fmla="*/ 73819 h 400050"/>
                  <a:gd name="connsiteX12" fmla="*/ 76200 w 442913"/>
                  <a:gd name="connsiteY12" fmla="*/ 73819 h 400050"/>
                  <a:gd name="connsiteX13" fmla="*/ 83344 w 442913"/>
                  <a:gd name="connsiteY13" fmla="*/ 69056 h 400050"/>
                  <a:gd name="connsiteX14" fmla="*/ 97631 w 442913"/>
                  <a:gd name="connsiteY14" fmla="*/ 23813 h 400050"/>
                  <a:gd name="connsiteX15" fmla="*/ 138113 w 442913"/>
                  <a:gd name="connsiteY15" fmla="*/ 85725 h 400050"/>
                  <a:gd name="connsiteX16" fmla="*/ 197644 w 442913"/>
                  <a:gd name="connsiteY16" fmla="*/ 71438 h 400050"/>
                  <a:gd name="connsiteX17" fmla="*/ 223838 w 442913"/>
                  <a:gd name="connsiteY17" fmla="*/ 61913 h 400050"/>
                  <a:gd name="connsiteX18" fmla="*/ 223838 w 442913"/>
                  <a:gd name="connsiteY18" fmla="*/ 21431 h 400050"/>
                  <a:gd name="connsiteX19" fmla="*/ 264319 w 442913"/>
                  <a:gd name="connsiteY19" fmla="*/ 9525 h 400050"/>
                  <a:gd name="connsiteX20" fmla="*/ 288131 w 442913"/>
                  <a:gd name="connsiteY20" fmla="*/ 40481 h 400050"/>
                  <a:gd name="connsiteX21" fmla="*/ 328613 w 442913"/>
                  <a:gd name="connsiteY21" fmla="*/ 42863 h 400050"/>
                  <a:gd name="connsiteX22" fmla="*/ 350044 w 442913"/>
                  <a:gd name="connsiteY22" fmla="*/ 0 h 400050"/>
                  <a:gd name="connsiteX23" fmla="*/ 373856 w 442913"/>
                  <a:gd name="connsiteY23" fmla="*/ 64294 h 400050"/>
                  <a:gd name="connsiteX24" fmla="*/ 400050 w 442913"/>
                  <a:gd name="connsiteY24" fmla="*/ 126206 h 400050"/>
                  <a:gd name="connsiteX25" fmla="*/ 442913 w 442913"/>
                  <a:gd name="connsiteY25" fmla="*/ 195263 h 400050"/>
                  <a:gd name="connsiteX26" fmla="*/ 407194 w 442913"/>
                  <a:gd name="connsiteY26" fmla="*/ 221456 h 400050"/>
                  <a:gd name="connsiteX27" fmla="*/ 269081 w 442913"/>
                  <a:gd name="connsiteY27" fmla="*/ 297656 h 400050"/>
                  <a:gd name="connsiteX28" fmla="*/ 259556 w 442913"/>
                  <a:gd name="connsiteY28" fmla="*/ 342900 h 400050"/>
                  <a:gd name="connsiteX29" fmla="*/ 223838 w 442913"/>
                  <a:gd name="connsiteY29" fmla="*/ 342900 h 400050"/>
                  <a:gd name="connsiteX30" fmla="*/ 190500 w 442913"/>
                  <a:gd name="connsiteY30" fmla="*/ 378619 h 400050"/>
                  <a:gd name="connsiteX31" fmla="*/ 126206 w 442913"/>
                  <a:gd name="connsiteY31" fmla="*/ 395288 h 400050"/>
                  <a:gd name="connsiteX32" fmla="*/ 109538 w 442913"/>
                  <a:gd name="connsiteY32" fmla="*/ 400050 h 400050"/>
                  <a:gd name="connsiteX33" fmla="*/ 80963 w 442913"/>
                  <a:gd name="connsiteY33" fmla="*/ 395288 h 400050"/>
                  <a:gd name="connsiteX34" fmla="*/ 50006 w 442913"/>
                  <a:gd name="connsiteY34" fmla="*/ 388144 h 400050"/>
                  <a:gd name="connsiteX35" fmla="*/ 30956 w 442913"/>
                  <a:gd name="connsiteY35" fmla="*/ 373856 h 400050"/>
                  <a:gd name="connsiteX36" fmla="*/ 16669 w 442913"/>
                  <a:gd name="connsiteY36" fmla="*/ 321469 h 400050"/>
                  <a:gd name="connsiteX0" fmla="*/ 16669 w 442913"/>
                  <a:gd name="connsiteY0" fmla="*/ 321469 h 400050"/>
                  <a:gd name="connsiteX1" fmla="*/ 0 w 442913"/>
                  <a:gd name="connsiteY1" fmla="*/ 250031 h 400050"/>
                  <a:gd name="connsiteX2" fmla="*/ 42863 w 442913"/>
                  <a:gd name="connsiteY2" fmla="*/ 240506 h 400050"/>
                  <a:gd name="connsiteX3" fmla="*/ 38100 w 442913"/>
                  <a:gd name="connsiteY3" fmla="*/ 221456 h 400050"/>
                  <a:gd name="connsiteX4" fmla="*/ 61913 w 442913"/>
                  <a:gd name="connsiteY4" fmla="*/ 216694 h 400050"/>
                  <a:gd name="connsiteX5" fmla="*/ 19050 w 442913"/>
                  <a:gd name="connsiteY5" fmla="*/ 185738 h 400050"/>
                  <a:gd name="connsiteX6" fmla="*/ 30956 w 442913"/>
                  <a:gd name="connsiteY6" fmla="*/ 150019 h 400050"/>
                  <a:gd name="connsiteX7" fmla="*/ 38100 w 442913"/>
                  <a:gd name="connsiteY7" fmla="*/ 126206 h 400050"/>
                  <a:gd name="connsiteX8" fmla="*/ 59531 w 442913"/>
                  <a:gd name="connsiteY8" fmla="*/ 114300 h 400050"/>
                  <a:gd name="connsiteX9" fmla="*/ 59531 w 442913"/>
                  <a:gd name="connsiteY9" fmla="*/ 97631 h 400050"/>
                  <a:gd name="connsiteX10" fmla="*/ 40481 w 442913"/>
                  <a:gd name="connsiteY10" fmla="*/ 88106 h 400050"/>
                  <a:gd name="connsiteX11" fmla="*/ 47625 w 442913"/>
                  <a:gd name="connsiteY11" fmla="*/ 73819 h 400050"/>
                  <a:gd name="connsiteX12" fmla="*/ 76200 w 442913"/>
                  <a:gd name="connsiteY12" fmla="*/ 73819 h 400050"/>
                  <a:gd name="connsiteX13" fmla="*/ 83344 w 442913"/>
                  <a:gd name="connsiteY13" fmla="*/ 69056 h 400050"/>
                  <a:gd name="connsiteX14" fmla="*/ 97631 w 442913"/>
                  <a:gd name="connsiteY14" fmla="*/ 23813 h 400050"/>
                  <a:gd name="connsiteX15" fmla="*/ 138113 w 442913"/>
                  <a:gd name="connsiteY15" fmla="*/ 85725 h 400050"/>
                  <a:gd name="connsiteX16" fmla="*/ 197644 w 442913"/>
                  <a:gd name="connsiteY16" fmla="*/ 71438 h 400050"/>
                  <a:gd name="connsiteX17" fmla="*/ 223838 w 442913"/>
                  <a:gd name="connsiteY17" fmla="*/ 61913 h 400050"/>
                  <a:gd name="connsiteX18" fmla="*/ 223838 w 442913"/>
                  <a:gd name="connsiteY18" fmla="*/ 21431 h 400050"/>
                  <a:gd name="connsiteX19" fmla="*/ 264319 w 442913"/>
                  <a:gd name="connsiteY19" fmla="*/ 9525 h 400050"/>
                  <a:gd name="connsiteX20" fmla="*/ 288131 w 442913"/>
                  <a:gd name="connsiteY20" fmla="*/ 40481 h 400050"/>
                  <a:gd name="connsiteX21" fmla="*/ 328613 w 442913"/>
                  <a:gd name="connsiteY21" fmla="*/ 42863 h 400050"/>
                  <a:gd name="connsiteX22" fmla="*/ 350044 w 442913"/>
                  <a:gd name="connsiteY22" fmla="*/ 0 h 400050"/>
                  <a:gd name="connsiteX23" fmla="*/ 373856 w 442913"/>
                  <a:gd name="connsiteY23" fmla="*/ 64294 h 400050"/>
                  <a:gd name="connsiteX24" fmla="*/ 400050 w 442913"/>
                  <a:gd name="connsiteY24" fmla="*/ 126206 h 400050"/>
                  <a:gd name="connsiteX25" fmla="*/ 442913 w 442913"/>
                  <a:gd name="connsiteY25" fmla="*/ 195263 h 400050"/>
                  <a:gd name="connsiteX26" fmla="*/ 407194 w 442913"/>
                  <a:gd name="connsiteY26" fmla="*/ 221456 h 400050"/>
                  <a:gd name="connsiteX27" fmla="*/ 269081 w 442913"/>
                  <a:gd name="connsiteY27" fmla="*/ 297656 h 400050"/>
                  <a:gd name="connsiteX28" fmla="*/ 259556 w 442913"/>
                  <a:gd name="connsiteY28" fmla="*/ 342900 h 400050"/>
                  <a:gd name="connsiteX29" fmla="*/ 223838 w 442913"/>
                  <a:gd name="connsiteY29" fmla="*/ 342900 h 400050"/>
                  <a:gd name="connsiteX30" fmla="*/ 195262 w 442913"/>
                  <a:gd name="connsiteY30" fmla="*/ 376238 h 400050"/>
                  <a:gd name="connsiteX31" fmla="*/ 126206 w 442913"/>
                  <a:gd name="connsiteY31" fmla="*/ 395288 h 400050"/>
                  <a:gd name="connsiteX32" fmla="*/ 109538 w 442913"/>
                  <a:gd name="connsiteY32" fmla="*/ 400050 h 400050"/>
                  <a:gd name="connsiteX33" fmla="*/ 80963 w 442913"/>
                  <a:gd name="connsiteY33" fmla="*/ 395288 h 400050"/>
                  <a:gd name="connsiteX34" fmla="*/ 50006 w 442913"/>
                  <a:gd name="connsiteY34" fmla="*/ 388144 h 400050"/>
                  <a:gd name="connsiteX35" fmla="*/ 30956 w 442913"/>
                  <a:gd name="connsiteY35" fmla="*/ 373856 h 400050"/>
                  <a:gd name="connsiteX36" fmla="*/ 16669 w 442913"/>
                  <a:gd name="connsiteY36" fmla="*/ 321469 h 400050"/>
                  <a:gd name="connsiteX0" fmla="*/ 23813 w 442913"/>
                  <a:gd name="connsiteY0" fmla="*/ 309563 h 400050"/>
                  <a:gd name="connsiteX1" fmla="*/ 0 w 442913"/>
                  <a:gd name="connsiteY1" fmla="*/ 250031 h 400050"/>
                  <a:gd name="connsiteX2" fmla="*/ 42863 w 442913"/>
                  <a:gd name="connsiteY2" fmla="*/ 240506 h 400050"/>
                  <a:gd name="connsiteX3" fmla="*/ 38100 w 442913"/>
                  <a:gd name="connsiteY3" fmla="*/ 221456 h 400050"/>
                  <a:gd name="connsiteX4" fmla="*/ 61913 w 442913"/>
                  <a:gd name="connsiteY4" fmla="*/ 216694 h 400050"/>
                  <a:gd name="connsiteX5" fmla="*/ 19050 w 442913"/>
                  <a:gd name="connsiteY5" fmla="*/ 185738 h 400050"/>
                  <a:gd name="connsiteX6" fmla="*/ 30956 w 442913"/>
                  <a:gd name="connsiteY6" fmla="*/ 150019 h 400050"/>
                  <a:gd name="connsiteX7" fmla="*/ 38100 w 442913"/>
                  <a:gd name="connsiteY7" fmla="*/ 126206 h 400050"/>
                  <a:gd name="connsiteX8" fmla="*/ 59531 w 442913"/>
                  <a:gd name="connsiteY8" fmla="*/ 114300 h 400050"/>
                  <a:gd name="connsiteX9" fmla="*/ 59531 w 442913"/>
                  <a:gd name="connsiteY9" fmla="*/ 97631 h 400050"/>
                  <a:gd name="connsiteX10" fmla="*/ 40481 w 442913"/>
                  <a:gd name="connsiteY10" fmla="*/ 88106 h 400050"/>
                  <a:gd name="connsiteX11" fmla="*/ 47625 w 442913"/>
                  <a:gd name="connsiteY11" fmla="*/ 73819 h 400050"/>
                  <a:gd name="connsiteX12" fmla="*/ 76200 w 442913"/>
                  <a:gd name="connsiteY12" fmla="*/ 73819 h 400050"/>
                  <a:gd name="connsiteX13" fmla="*/ 83344 w 442913"/>
                  <a:gd name="connsiteY13" fmla="*/ 69056 h 400050"/>
                  <a:gd name="connsiteX14" fmla="*/ 97631 w 442913"/>
                  <a:gd name="connsiteY14" fmla="*/ 23813 h 400050"/>
                  <a:gd name="connsiteX15" fmla="*/ 138113 w 442913"/>
                  <a:gd name="connsiteY15" fmla="*/ 85725 h 400050"/>
                  <a:gd name="connsiteX16" fmla="*/ 197644 w 442913"/>
                  <a:gd name="connsiteY16" fmla="*/ 71438 h 400050"/>
                  <a:gd name="connsiteX17" fmla="*/ 223838 w 442913"/>
                  <a:gd name="connsiteY17" fmla="*/ 61913 h 400050"/>
                  <a:gd name="connsiteX18" fmla="*/ 223838 w 442913"/>
                  <a:gd name="connsiteY18" fmla="*/ 21431 h 400050"/>
                  <a:gd name="connsiteX19" fmla="*/ 264319 w 442913"/>
                  <a:gd name="connsiteY19" fmla="*/ 9525 h 400050"/>
                  <a:gd name="connsiteX20" fmla="*/ 288131 w 442913"/>
                  <a:gd name="connsiteY20" fmla="*/ 40481 h 400050"/>
                  <a:gd name="connsiteX21" fmla="*/ 328613 w 442913"/>
                  <a:gd name="connsiteY21" fmla="*/ 42863 h 400050"/>
                  <a:gd name="connsiteX22" fmla="*/ 350044 w 442913"/>
                  <a:gd name="connsiteY22" fmla="*/ 0 h 400050"/>
                  <a:gd name="connsiteX23" fmla="*/ 373856 w 442913"/>
                  <a:gd name="connsiteY23" fmla="*/ 64294 h 400050"/>
                  <a:gd name="connsiteX24" fmla="*/ 400050 w 442913"/>
                  <a:gd name="connsiteY24" fmla="*/ 126206 h 400050"/>
                  <a:gd name="connsiteX25" fmla="*/ 442913 w 442913"/>
                  <a:gd name="connsiteY25" fmla="*/ 195263 h 400050"/>
                  <a:gd name="connsiteX26" fmla="*/ 407194 w 442913"/>
                  <a:gd name="connsiteY26" fmla="*/ 221456 h 400050"/>
                  <a:gd name="connsiteX27" fmla="*/ 269081 w 442913"/>
                  <a:gd name="connsiteY27" fmla="*/ 297656 h 400050"/>
                  <a:gd name="connsiteX28" fmla="*/ 259556 w 442913"/>
                  <a:gd name="connsiteY28" fmla="*/ 342900 h 400050"/>
                  <a:gd name="connsiteX29" fmla="*/ 223838 w 442913"/>
                  <a:gd name="connsiteY29" fmla="*/ 342900 h 400050"/>
                  <a:gd name="connsiteX30" fmla="*/ 195262 w 442913"/>
                  <a:gd name="connsiteY30" fmla="*/ 376238 h 400050"/>
                  <a:gd name="connsiteX31" fmla="*/ 126206 w 442913"/>
                  <a:gd name="connsiteY31" fmla="*/ 395288 h 400050"/>
                  <a:gd name="connsiteX32" fmla="*/ 109538 w 442913"/>
                  <a:gd name="connsiteY32" fmla="*/ 400050 h 400050"/>
                  <a:gd name="connsiteX33" fmla="*/ 80963 w 442913"/>
                  <a:gd name="connsiteY33" fmla="*/ 395288 h 400050"/>
                  <a:gd name="connsiteX34" fmla="*/ 50006 w 442913"/>
                  <a:gd name="connsiteY34" fmla="*/ 388144 h 400050"/>
                  <a:gd name="connsiteX35" fmla="*/ 30956 w 442913"/>
                  <a:gd name="connsiteY35" fmla="*/ 373856 h 400050"/>
                  <a:gd name="connsiteX36" fmla="*/ 23813 w 442913"/>
                  <a:gd name="connsiteY36" fmla="*/ 309563 h 400050"/>
                  <a:gd name="connsiteX0" fmla="*/ 23813 w 442913"/>
                  <a:gd name="connsiteY0" fmla="*/ 309563 h 400050"/>
                  <a:gd name="connsiteX1" fmla="*/ 0 w 442913"/>
                  <a:gd name="connsiteY1" fmla="*/ 250031 h 400050"/>
                  <a:gd name="connsiteX2" fmla="*/ 42863 w 442913"/>
                  <a:gd name="connsiteY2" fmla="*/ 240506 h 400050"/>
                  <a:gd name="connsiteX3" fmla="*/ 38100 w 442913"/>
                  <a:gd name="connsiteY3" fmla="*/ 221456 h 400050"/>
                  <a:gd name="connsiteX4" fmla="*/ 61913 w 442913"/>
                  <a:gd name="connsiteY4" fmla="*/ 216694 h 400050"/>
                  <a:gd name="connsiteX5" fmla="*/ 19050 w 442913"/>
                  <a:gd name="connsiteY5" fmla="*/ 185738 h 400050"/>
                  <a:gd name="connsiteX6" fmla="*/ 30956 w 442913"/>
                  <a:gd name="connsiteY6" fmla="*/ 150019 h 400050"/>
                  <a:gd name="connsiteX7" fmla="*/ 38100 w 442913"/>
                  <a:gd name="connsiteY7" fmla="*/ 126206 h 400050"/>
                  <a:gd name="connsiteX8" fmla="*/ 59531 w 442913"/>
                  <a:gd name="connsiteY8" fmla="*/ 114300 h 400050"/>
                  <a:gd name="connsiteX9" fmla="*/ 59531 w 442913"/>
                  <a:gd name="connsiteY9" fmla="*/ 97631 h 400050"/>
                  <a:gd name="connsiteX10" fmla="*/ 40481 w 442913"/>
                  <a:gd name="connsiteY10" fmla="*/ 88106 h 400050"/>
                  <a:gd name="connsiteX11" fmla="*/ 47625 w 442913"/>
                  <a:gd name="connsiteY11" fmla="*/ 73819 h 400050"/>
                  <a:gd name="connsiteX12" fmla="*/ 76200 w 442913"/>
                  <a:gd name="connsiteY12" fmla="*/ 73819 h 400050"/>
                  <a:gd name="connsiteX13" fmla="*/ 83344 w 442913"/>
                  <a:gd name="connsiteY13" fmla="*/ 69056 h 400050"/>
                  <a:gd name="connsiteX14" fmla="*/ 97631 w 442913"/>
                  <a:gd name="connsiteY14" fmla="*/ 23813 h 400050"/>
                  <a:gd name="connsiteX15" fmla="*/ 138113 w 442913"/>
                  <a:gd name="connsiteY15" fmla="*/ 85725 h 400050"/>
                  <a:gd name="connsiteX16" fmla="*/ 197644 w 442913"/>
                  <a:gd name="connsiteY16" fmla="*/ 71438 h 400050"/>
                  <a:gd name="connsiteX17" fmla="*/ 223838 w 442913"/>
                  <a:gd name="connsiteY17" fmla="*/ 61913 h 400050"/>
                  <a:gd name="connsiteX18" fmla="*/ 223838 w 442913"/>
                  <a:gd name="connsiteY18" fmla="*/ 21431 h 400050"/>
                  <a:gd name="connsiteX19" fmla="*/ 264319 w 442913"/>
                  <a:gd name="connsiteY19" fmla="*/ 9525 h 400050"/>
                  <a:gd name="connsiteX20" fmla="*/ 288131 w 442913"/>
                  <a:gd name="connsiteY20" fmla="*/ 40481 h 400050"/>
                  <a:gd name="connsiteX21" fmla="*/ 328613 w 442913"/>
                  <a:gd name="connsiteY21" fmla="*/ 42863 h 400050"/>
                  <a:gd name="connsiteX22" fmla="*/ 350044 w 442913"/>
                  <a:gd name="connsiteY22" fmla="*/ 0 h 400050"/>
                  <a:gd name="connsiteX23" fmla="*/ 373856 w 442913"/>
                  <a:gd name="connsiteY23" fmla="*/ 64294 h 400050"/>
                  <a:gd name="connsiteX24" fmla="*/ 400050 w 442913"/>
                  <a:gd name="connsiteY24" fmla="*/ 126206 h 400050"/>
                  <a:gd name="connsiteX25" fmla="*/ 442913 w 442913"/>
                  <a:gd name="connsiteY25" fmla="*/ 195263 h 400050"/>
                  <a:gd name="connsiteX26" fmla="*/ 407194 w 442913"/>
                  <a:gd name="connsiteY26" fmla="*/ 221456 h 400050"/>
                  <a:gd name="connsiteX27" fmla="*/ 269081 w 442913"/>
                  <a:gd name="connsiteY27" fmla="*/ 297656 h 400050"/>
                  <a:gd name="connsiteX28" fmla="*/ 259556 w 442913"/>
                  <a:gd name="connsiteY28" fmla="*/ 342900 h 400050"/>
                  <a:gd name="connsiteX29" fmla="*/ 223838 w 442913"/>
                  <a:gd name="connsiteY29" fmla="*/ 342900 h 400050"/>
                  <a:gd name="connsiteX30" fmla="*/ 195262 w 442913"/>
                  <a:gd name="connsiteY30" fmla="*/ 376238 h 400050"/>
                  <a:gd name="connsiteX31" fmla="*/ 126206 w 442913"/>
                  <a:gd name="connsiteY31" fmla="*/ 395288 h 400050"/>
                  <a:gd name="connsiteX32" fmla="*/ 109538 w 442913"/>
                  <a:gd name="connsiteY32" fmla="*/ 400050 h 400050"/>
                  <a:gd name="connsiteX33" fmla="*/ 80963 w 442913"/>
                  <a:gd name="connsiteY33" fmla="*/ 395288 h 400050"/>
                  <a:gd name="connsiteX34" fmla="*/ 50006 w 442913"/>
                  <a:gd name="connsiteY34" fmla="*/ 388144 h 400050"/>
                  <a:gd name="connsiteX35" fmla="*/ 14288 w 442913"/>
                  <a:gd name="connsiteY35" fmla="*/ 345281 h 400050"/>
                  <a:gd name="connsiteX36" fmla="*/ 23813 w 442913"/>
                  <a:gd name="connsiteY36" fmla="*/ 309563 h 400050"/>
                  <a:gd name="connsiteX0" fmla="*/ 23813 w 447676"/>
                  <a:gd name="connsiteY0" fmla="*/ 309563 h 400050"/>
                  <a:gd name="connsiteX1" fmla="*/ 0 w 447676"/>
                  <a:gd name="connsiteY1" fmla="*/ 250031 h 400050"/>
                  <a:gd name="connsiteX2" fmla="*/ 42863 w 447676"/>
                  <a:gd name="connsiteY2" fmla="*/ 240506 h 400050"/>
                  <a:gd name="connsiteX3" fmla="*/ 38100 w 447676"/>
                  <a:gd name="connsiteY3" fmla="*/ 221456 h 400050"/>
                  <a:gd name="connsiteX4" fmla="*/ 61913 w 447676"/>
                  <a:gd name="connsiteY4" fmla="*/ 216694 h 400050"/>
                  <a:gd name="connsiteX5" fmla="*/ 19050 w 447676"/>
                  <a:gd name="connsiteY5" fmla="*/ 185738 h 400050"/>
                  <a:gd name="connsiteX6" fmla="*/ 30956 w 447676"/>
                  <a:gd name="connsiteY6" fmla="*/ 150019 h 400050"/>
                  <a:gd name="connsiteX7" fmla="*/ 38100 w 447676"/>
                  <a:gd name="connsiteY7" fmla="*/ 126206 h 400050"/>
                  <a:gd name="connsiteX8" fmla="*/ 59531 w 447676"/>
                  <a:gd name="connsiteY8" fmla="*/ 114300 h 400050"/>
                  <a:gd name="connsiteX9" fmla="*/ 59531 w 447676"/>
                  <a:gd name="connsiteY9" fmla="*/ 97631 h 400050"/>
                  <a:gd name="connsiteX10" fmla="*/ 40481 w 447676"/>
                  <a:gd name="connsiteY10" fmla="*/ 88106 h 400050"/>
                  <a:gd name="connsiteX11" fmla="*/ 47625 w 447676"/>
                  <a:gd name="connsiteY11" fmla="*/ 73819 h 400050"/>
                  <a:gd name="connsiteX12" fmla="*/ 76200 w 447676"/>
                  <a:gd name="connsiteY12" fmla="*/ 73819 h 400050"/>
                  <a:gd name="connsiteX13" fmla="*/ 83344 w 447676"/>
                  <a:gd name="connsiteY13" fmla="*/ 69056 h 400050"/>
                  <a:gd name="connsiteX14" fmla="*/ 97631 w 447676"/>
                  <a:gd name="connsiteY14" fmla="*/ 23813 h 400050"/>
                  <a:gd name="connsiteX15" fmla="*/ 138113 w 447676"/>
                  <a:gd name="connsiteY15" fmla="*/ 85725 h 400050"/>
                  <a:gd name="connsiteX16" fmla="*/ 197644 w 447676"/>
                  <a:gd name="connsiteY16" fmla="*/ 71438 h 400050"/>
                  <a:gd name="connsiteX17" fmla="*/ 223838 w 447676"/>
                  <a:gd name="connsiteY17" fmla="*/ 61913 h 400050"/>
                  <a:gd name="connsiteX18" fmla="*/ 223838 w 447676"/>
                  <a:gd name="connsiteY18" fmla="*/ 21431 h 400050"/>
                  <a:gd name="connsiteX19" fmla="*/ 264319 w 447676"/>
                  <a:gd name="connsiteY19" fmla="*/ 9525 h 400050"/>
                  <a:gd name="connsiteX20" fmla="*/ 288131 w 447676"/>
                  <a:gd name="connsiteY20" fmla="*/ 40481 h 400050"/>
                  <a:gd name="connsiteX21" fmla="*/ 328613 w 447676"/>
                  <a:gd name="connsiteY21" fmla="*/ 42863 h 400050"/>
                  <a:gd name="connsiteX22" fmla="*/ 350044 w 447676"/>
                  <a:gd name="connsiteY22" fmla="*/ 0 h 400050"/>
                  <a:gd name="connsiteX23" fmla="*/ 373856 w 447676"/>
                  <a:gd name="connsiteY23" fmla="*/ 64294 h 400050"/>
                  <a:gd name="connsiteX24" fmla="*/ 400050 w 447676"/>
                  <a:gd name="connsiteY24" fmla="*/ 126206 h 400050"/>
                  <a:gd name="connsiteX25" fmla="*/ 447676 w 447676"/>
                  <a:gd name="connsiteY25" fmla="*/ 185738 h 400050"/>
                  <a:gd name="connsiteX26" fmla="*/ 407194 w 447676"/>
                  <a:gd name="connsiteY26" fmla="*/ 221456 h 400050"/>
                  <a:gd name="connsiteX27" fmla="*/ 269081 w 447676"/>
                  <a:gd name="connsiteY27" fmla="*/ 297656 h 400050"/>
                  <a:gd name="connsiteX28" fmla="*/ 259556 w 447676"/>
                  <a:gd name="connsiteY28" fmla="*/ 342900 h 400050"/>
                  <a:gd name="connsiteX29" fmla="*/ 223838 w 447676"/>
                  <a:gd name="connsiteY29" fmla="*/ 342900 h 400050"/>
                  <a:gd name="connsiteX30" fmla="*/ 195262 w 447676"/>
                  <a:gd name="connsiteY30" fmla="*/ 376238 h 400050"/>
                  <a:gd name="connsiteX31" fmla="*/ 126206 w 447676"/>
                  <a:gd name="connsiteY31" fmla="*/ 395288 h 400050"/>
                  <a:gd name="connsiteX32" fmla="*/ 109538 w 447676"/>
                  <a:gd name="connsiteY32" fmla="*/ 400050 h 400050"/>
                  <a:gd name="connsiteX33" fmla="*/ 80963 w 447676"/>
                  <a:gd name="connsiteY33" fmla="*/ 395288 h 400050"/>
                  <a:gd name="connsiteX34" fmla="*/ 50006 w 447676"/>
                  <a:gd name="connsiteY34" fmla="*/ 388144 h 400050"/>
                  <a:gd name="connsiteX35" fmla="*/ 14288 w 447676"/>
                  <a:gd name="connsiteY35" fmla="*/ 345281 h 400050"/>
                  <a:gd name="connsiteX36" fmla="*/ 23813 w 447676"/>
                  <a:gd name="connsiteY36" fmla="*/ 309563 h 400050"/>
                  <a:gd name="connsiteX0" fmla="*/ 23813 w 447676"/>
                  <a:gd name="connsiteY0" fmla="*/ 309563 h 400050"/>
                  <a:gd name="connsiteX1" fmla="*/ 0 w 447676"/>
                  <a:gd name="connsiteY1" fmla="*/ 250031 h 400050"/>
                  <a:gd name="connsiteX2" fmla="*/ 42863 w 447676"/>
                  <a:gd name="connsiteY2" fmla="*/ 240506 h 400050"/>
                  <a:gd name="connsiteX3" fmla="*/ 38100 w 447676"/>
                  <a:gd name="connsiteY3" fmla="*/ 221456 h 400050"/>
                  <a:gd name="connsiteX4" fmla="*/ 61913 w 447676"/>
                  <a:gd name="connsiteY4" fmla="*/ 216694 h 400050"/>
                  <a:gd name="connsiteX5" fmla="*/ 19050 w 447676"/>
                  <a:gd name="connsiteY5" fmla="*/ 185738 h 400050"/>
                  <a:gd name="connsiteX6" fmla="*/ 30956 w 447676"/>
                  <a:gd name="connsiteY6" fmla="*/ 150019 h 400050"/>
                  <a:gd name="connsiteX7" fmla="*/ 38100 w 447676"/>
                  <a:gd name="connsiteY7" fmla="*/ 126206 h 400050"/>
                  <a:gd name="connsiteX8" fmla="*/ 59531 w 447676"/>
                  <a:gd name="connsiteY8" fmla="*/ 114300 h 400050"/>
                  <a:gd name="connsiteX9" fmla="*/ 59531 w 447676"/>
                  <a:gd name="connsiteY9" fmla="*/ 97631 h 400050"/>
                  <a:gd name="connsiteX10" fmla="*/ 40481 w 447676"/>
                  <a:gd name="connsiteY10" fmla="*/ 88106 h 400050"/>
                  <a:gd name="connsiteX11" fmla="*/ 47625 w 447676"/>
                  <a:gd name="connsiteY11" fmla="*/ 73819 h 400050"/>
                  <a:gd name="connsiteX12" fmla="*/ 76200 w 447676"/>
                  <a:gd name="connsiteY12" fmla="*/ 73819 h 400050"/>
                  <a:gd name="connsiteX13" fmla="*/ 83344 w 447676"/>
                  <a:gd name="connsiteY13" fmla="*/ 69056 h 400050"/>
                  <a:gd name="connsiteX14" fmla="*/ 97631 w 447676"/>
                  <a:gd name="connsiteY14" fmla="*/ 23813 h 400050"/>
                  <a:gd name="connsiteX15" fmla="*/ 138113 w 447676"/>
                  <a:gd name="connsiteY15" fmla="*/ 85725 h 400050"/>
                  <a:gd name="connsiteX16" fmla="*/ 197644 w 447676"/>
                  <a:gd name="connsiteY16" fmla="*/ 71438 h 400050"/>
                  <a:gd name="connsiteX17" fmla="*/ 223838 w 447676"/>
                  <a:gd name="connsiteY17" fmla="*/ 61913 h 400050"/>
                  <a:gd name="connsiteX18" fmla="*/ 223838 w 447676"/>
                  <a:gd name="connsiteY18" fmla="*/ 21431 h 400050"/>
                  <a:gd name="connsiteX19" fmla="*/ 264319 w 447676"/>
                  <a:gd name="connsiteY19" fmla="*/ 9525 h 400050"/>
                  <a:gd name="connsiteX20" fmla="*/ 288131 w 447676"/>
                  <a:gd name="connsiteY20" fmla="*/ 40481 h 400050"/>
                  <a:gd name="connsiteX21" fmla="*/ 328613 w 447676"/>
                  <a:gd name="connsiteY21" fmla="*/ 42863 h 400050"/>
                  <a:gd name="connsiteX22" fmla="*/ 350044 w 447676"/>
                  <a:gd name="connsiteY22" fmla="*/ 0 h 400050"/>
                  <a:gd name="connsiteX23" fmla="*/ 373856 w 447676"/>
                  <a:gd name="connsiteY23" fmla="*/ 64294 h 400050"/>
                  <a:gd name="connsiteX24" fmla="*/ 407193 w 447676"/>
                  <a:gd name="connsiteY24" fmla="*/ 123825 h 400050"/>
                  <a:gd name="connsiteX25" fmla="*/ 447676 w 447676"/>
                  <a:gd name="connsiteY25" fmla="*/ 185738 h 400050"/>
                  <a:gd name="connsiteX26" fmla="*/ 407194 w 447676"/>
                  <a:gd name="connsiteY26" fmla="*/ 221456 h 400050"/>
                  <a:gd name="connsiteX27" fmla="*/ 269081 w 447676"/>
                  <a:gd name="connsiteY27" fmla="*/ 297656 h 400050"/>
                  <a:gd name="connsiteX28" fmla="*/ 259556 w 447676"/>
                  <a:gd name="connsiteY28" fmla="*/ 342900 h 400050"/>
                  <a:gd name="connsiteX29" fmla="*/ 223838 w 447676"/>
                  <a:gd name="connsiteY29" fmla="*/ 342900 h 400050"/>
                  <a:gd name="connsiteX30" fmla="*/ 195262 w 447676"/>
                  <a:gd name="connsiteY30" fmla="*/ 376238 h 400050"/>
                  <a:gd name="connsiteX31" fmla="*/ 126206 w 447676"/>
                  <a:gd name="connsiteY31" fmla="*/ 395288 h 400050"/>
                  <a:gd name="connsiteX32" fmla="*/ 109538 w 447676"/>
                  <a:gd name="connsiteY32" fmla="*/ 400050 h 400050"/>
                  <a:gd name="connsiteX33" fmla="*/ 80963 w 447676"/>
                  <a:gd name="connsiteY33" fmla="*/ 395288 h 400050"/>
                  <a:gd name="connsiteX34" fmla="*/ 50006 w 447676"/>
                  <a:gd name="connsiteY34" fmla="*/ 388144 h 400050"/>
                  <a:gd name="connsiteX35" fmla="*/ 14288 w 447676"/>
                  <a:gd name="connsiteY35" fmla="*/ 345281 h 400050"/>
                  <a:gd name="connsiteX36" fmla="*/ 23813 w 447676"/>
                  <a:gd name="connsiteY36" fmla="*/ 309563 h 400050"/>
                  <a:gd name="connsiteX0" fmla="*/ 23813 w 447676"/>
                  <a:gd name="connsiteY0" fmla="*/ 309563 h 400050"/>
                  <a:gd name="connsiteX1" fmla="*/ 0 w 447676"/>
                  <a:gd name="connsiteY1" fmla="*/ 250031 h 400050"/>
                  <a:gd name="connsiteX2" fmla="*/ 42863 w 447676"/>
                  <a:gd name="connsiteY2" fmla="*/ 240506 h 400050"/>
                  <a:gd name="connsiteX3" fmla="*/ 38100 w 447676"/>
                  <a:gd name="connsiteY3" fmla="*/ 221456 h 400050"/>
                  <a:gd name="connsiteX4" fmla="*/ 61913 w 447676"/>
                  <a:gd name="connsiteY4" fmla="*/ 216694 h 400050"/>
                  <a:gd name="connsiteX5" fmla="*/ 19050 w 447676"/>
                  <a:gd name="connsiteY5" fmla="*/ 185738 h 400050"/>
                  <a:gd name="connsiteX6" fmla="*/ 30956 w 447676"/>
                  <a:gd name="connsiteY6" fmla="*/ 150019 h 400050"/>
                  <a:gd name="connsiteX7" fmla="*/ 38100 w 447676"/>
                  <a:gd name="connsiteY7" fmla="*/ 126206 h 400050"/>
                  <a:gd name="connsiteX8" fmla="*/ 59531 w 447676"/>
                  <a:gd name="connsiteY8" fmla="*/ 114300 h 400050"/>
                  <a:gd name="connsiteX9" fmla="*/ 59531 w 447676"/>
                  <a:gd name="connsiteY9" fmla="*/ 97631 h 400050"/>
                  <a:gd name="connsiteX10" fmla="*/ 40481 w 447676"/>
                  <a:gd name="connsiteY10" fmla="*/ 88106 h 400050"/>
                  <a:gd name="connsiteX11" fmla="*/ 47625 w 447676"/>
                  <a:gd name="connsiteY11" fmla="*/ 73819 h 400050"/>
                  <a:gd name="connsiteX12" fmla="*/ 76200 w 447676"/>
                  <a:gd name="connsiteY12" fmla="*/ 73819 h 400050"/>
                  <a:gd name="connsiteX13" fmla="*/ 83344 w 447676"/>
                  <a:gd name="connsiteY13" fmla="*/ 69056 h 400050"/>
                  <a:gd name="connsiteX14" fmla="*/ 97631 w 447676"/>
                  <a:gd name="connsiteY14" fmla="*/ 23813 h 400050"/>
                  <a:gd name="connsiteX15" fmla="*/ 138113 w 447676"/>
                  <a:gd name="connsiteY15" fmla="*/ 85725 h 400050"/>
                  <a:gd name="connsiteX16" fmla="*/ 197644 w 447676"/>
                  <a:gd name="connsiteY16" fmla="*/ 71438 h 400050"/>
                  <a:gd name="connsiteX17" fmla="*/ 223838 w 447676"/>
                  <a:gd name="connsiteY17" fmla="*/ 61913 h 400050"/>
                  <a:gd name="connsiteX18" fmla="*/ 223838 w 447676"/>
                  <a:gd name="connsiteY18" fmla="*/ 21431 h 400050"/>
                  <a:gd name="connsiteX19" fmla="*/ 264319 w 447676"/>
                  <a:gd name="connsiteY19" fmla="*/ 9525 h 400050"/>
                  <a:gd name="connsiteX20" fmla="*/ 288131 w 447676"/>
                  <a:gd name="connsiteY20" fmla="*/ 40481 h 400050"/>
                  <a:gd name="connsiteX21" fmla="*/ 328613 w 447676"/>
                  <a:gd name="connsiteY21" fmla="*/ 42863 h 400050"/>
                  <a:gd name="connsiteX22" fmla="*/ 354807 w 447676"/>
                  <a:gd name="connsiteY22" fmla="*/ 0 h 400050"/>
                  <a:gd name="connsiteX23" fmla="*/ 373856 w 447676"/>
                  <a:gd name="connsiteY23" fmla="*/ 64294 h 400050"/>
                  <a:gd name="connsiteX24" fmla="*/ 407193 w 447676"/>
                  <a:gd name="connsiteY24" fmla="*/ 123825 h 400050"/>
                  <a:gd name="connsiteX25" fmla="*/ 447676 w 447676"/>
                  <a:gd name="connsiteY25" fmla="*/ 185738 h 400050"/>
                  <a:gd name="connsiteX26" fmla="*/ 407194 w 447676"/>
                  <a:gd name="connsiteY26" fmla="*/ 221456 h 400050"/>
                  <a:gd name="connsiteX27" fmla="*/ 269081 w 447676"/>
                  <a:gd name="connsiteY27" fmla="*/ 297656 h 400050"/>
                  <a:gd name="connsiteX28" fmla="*/ 259556 w 447676"/>
                  <a:gd name="connsiteY28" fmla="*/ 342900 h 400050"/>
                  <a:gd name="connsiteX29" fmla="*/ 223838 w 447676"/>
                  <a:gd name="connsiteY29" fmla="*/ 342900 h 400050"/>
                  <a:gd name="connsiteX30" fmla="*/ 195262 w 447676"/>
                  <a:gd name="connsiteY30" fmla="*/ 376238 h 400050"/>
                  <a:gd name="connsiteX31" fmla="*/ 126206 w 447676"/>
                  <a:gd name="connsiteY31" fmla="*/ 395288 h 400050"/>
                  <a:gd name="connsiteX32" fmla="*/ 109538 w 447676"/>
                  <a:gd name="connsiteY32" fmla="*/ 400050 h 400050"/>
                  <a:gd name="connsiteX33" fmla="*/ 80963 w 447676"/>
                  <a:gd name="connsiteY33" fmla="*/ 395288 h 400050"/>
                  <a:gd name="connsiteX34" fmla="*/ 50006 w 447676"/>
                  <a:gd name="connsiteY34" fmla="*/ 388144 h 400050"/>
                  <a:gd name="connsiteX35" fmla="*/ 14288 w 447676"/>
                  <a:gd name="connsiteY35" fmla="*/ 345281 h 400050"/>
                  <a:gd name="connsiteX36" fmla="*/ 23813 w 447676"/>
                  <a:gd name="connsiteY36" fmla="*/ 309563 h 400050"/>
                  <a:gd name="connsiteX0" fmla="*/ 23813 w 447676"/>
                  <a:gd name="connsiteY0" fmla="*/ 311945 h 402432"/>
                  <a:gd name="connsiteX1" fmla="*/ 0 w 447676"/>
                  <a:gd name="connsiteY1" fmla="*/ 252413 h 402432"/>
                  <a:gd name="connsiteX2" fmla="*/ 42863 w 447676"/>
                  <a:gd name="connsiteY2" fmla="*/ 242888 h 402432"/>
                  <a:gd name="connsiteX3" fmla="*/ 38100 w 447676"/>
                  <a:gd name="connsiteY3" fmla="*/ 223838 h 402432"/>
                  <a:gd name="connsiteX4" fmla="*/ 61913 w 447676"/>
                  <a:gd name="connsiteY4" fmla="*/ 219076 h 402432"/>
                  <a:gd name="connsiteX5" fmla="*/ 19050 w 447676"/>
                  <a:gd name="connsiteY5" fmla="*/ 188120 h 402432"/>
                  <a:gd name="connsiteX6" fmla="*/ 30956 w 447676"/>
                  <a:gd name="connsiteY6" fmla="*/ 152401 h 402432"/>
                  <a:gd name="connsiteX7" fmla="*/ 38100 w 447676"/>
                  <a:gd name="connsiteY7" fmla="*/ 128588 h 402432"/>
                  <a:gd name="connsiteX8" fmla="*/ 59531 w 447676"/>
                  <a:gd name="connsiteY8" fmla="*/ 116682 h 402432"/>
                  <a:gd name="connsiteX9" fmla="*/ 59531 w 447676"/>
                  <a:gd name="connsiteY9" fmla="*/ 100013 h 402432"/>
                  <a:gd name="connsiteX10" fmla="*/ 40481 w 447676"/>
                  <a:gd name="connsiteY10" fmla="*/ 90488 h 402432"/>
                  <a:gd name="connsiteX11" fmla="*/ 47625 w 447676"/>
                  <a:gd name="connsiteY11" fmla="*/ 76201 h 402432"/>
                  <a:gd name="connsiteX12" fmla="*/ 76200 w 447676"/>
                  <a:gd name="connsiteY12" fmla="*/ 76201 h 402432"/>
                  <a:gd name="connsiteX13" fmla="*/ 83344 w 447676"/>
                  <a:gd name="connsiteY13" fmla="*/ 71438 h 402432"/>
                  <a:gd name="connsiteX14" fmla="*/ 97631 w 447676"/>
                  <a:gd name="connsiteY14" fmla="*/ 26195 h 402432"/>
                  <a:gd name="connsiteX15" fmla="*/ 138113 w 447676"/>
                  <a:gd name="connsiteY15" fmla="*/ 88107 h 402432"/>
                  <a:gd name="connsiteX16" fmla="*/ 197644 w 447676"/>
                  <a:gd name="connsiteY16" fmla="*/ 73820 h 402432"/>
                  <a:gd name="connsiteX17" fmla="*/ 223838 w 447676"/>
                  <a:gd name="connsiteY17" fmla="*/ 64295 h 402432"/>
                  <a:gd name="connsiteX18" fmla="*/ 223838 w 447676"/>
                  <a:gd name="connsiteY18" fmla="*/ 23813 h 402432"/>
                  <a:gd name="connsiteX19" fmla="*/ 266701 w 447676"/>
                  <a:gd name="connsiteY19" fmla="*/ 0 h 402432"/>
                  <a:gd name="connsiteX20" fmla="*/ 288131 w 447676"/>
                  <a:gd name="connsiteY20" fmla="*/ 42863 h 402432"/>
                  <a:gd name="connsiteX21" fmla="*/ 328613 w 447676"/>
                  <a:gd name="connsiteY21" fmla="*/ 45245 h 402432"/>
                  <a:gd name="connsiteX22" fmla="*/ 354807 w 447676"/>
                  <a:gd name="connsiteY22" fmla="*/ 2382 h 402432"/>
                  <a:gd name="connsiteX23" fmla="*/ 373856 w 447676"/>
                  <a:gd name="connsiteY23" fmla="*/ 66676 h 402432"/>
                  <a:gd name="connsiteX24" fmla="*/ 407193 w 447676"/>
                  <a:gd name="connsiteY24" fmla="*/ 126207 h 402432"/>
                  <a:gd name="connsiteX25" fmla="*/ 447676 w 447676"/>
                  <a:gd name="connsiteY25" fmla="*/ 188120 h 402432"/>
                  <a:gd name="connsiteX26" fmla="*/ 407194 w 447676"/>
                  <a:gd name="connsiteY26" fmla="*/ 223838 h 402432"/>
                  <a:gd name="connsiteX27" fmla="*/ 269081 w 447676"/>
                  <a:gd name="connsiteY27" fmla="*/ 300038 h 402432"/>
                  <a:gd name="connsiteX28" fmla="*/ 259556 w 447676"/>
                  <a:gd name="connsiteY28" fmla="*/ 345282 h 402432"/>
                  <a:gd name="connsiteX29" fmla="*/ 223838 w 447676"/>
                  <a:gd name="connsiteY29" fmla="*/ 345282 h 402432"/>
                  <a:gd name="connsiteX30" fmla="*/ 195262 w 447676"/>
                  <a:gd name="connsiteY30" fmla="*/ 378620 h 402432"/>
                  <a:gd name="connsiteX31" fmla="*/ 126206 w 447676"/>
                  <a:gd name="connsiteY31" fmla="*/ 397670 h 402432"/>
                  <a:gd name="connsiteX32" fmla="*/ 109538 w 447676"/>
                  <a:gd name="connsiteY32" fmla="*/ 402432 h 402432"/>
                  <a:gd name="connsiteX33" fmla="*/ 80963 w 447676"/>
                  <a:gd name="connsiteY33" fmla="*/ 397670 h 402432"/>
                  <a:gd name="connsiteX34" fmla="*/ 50006 w 447676"/>
                  <a:gd name="connsiteY34" fmla="*/ 390526 h 402432"/>
                  <a:gd name="connsiteX35" fmla="*/ 14288 w 447676"/>
                  <a:gd name="connsiteY35" fmla="*/ 347663 h 402432"/>
                  <a:gd name="connsiteX36" fmla="*/ 23813 w 447676"/>
                  <a:gd name="connsiteY36" fmla="*/ 311945 h 402432"/>
                  <a:gd name="connsiteX0" fmla="*/ 23813 w 447676"/>
                  <a:gd name="connsiteY0" fmla="*/ 311945 h 402432"/>
                  <a:gd name="connsiteX1" fmla="*/ 0 w 447676"/>
                  <a:gd name="connsiteY1" fmla="*/ 252413 h 402432"/>
                  <a:gd name="connsiteX2" fmla="*/ 42863 w 447676"/>
                  <a:gd name="connsiteY2" fmla="*/ 242888 h 402432"/>
                  <a:gd name="connsiteX3" fmla="*/ 38100 w 447676"/>
                  <a:gd name="connsiteY3" fmla="*/ 223838 h 402432"/>
                  <a:gd name="connsiteX4" fmla="*/ 61913 w 447676"/>
                  <a:gd name="connsiteY4" fmla="*/ 219076 h 402432"/>
                  <a:gd name="connsiteX5" fmla="*/ 19050 w 447676"/>
                  <a:gd name="connsiteY5" fmla="*/ 188120 h 402432"/>
                  <a:gd name="connsiteX6" fmla="*/ 30956 w 447676"/>
                  <a:gd name="connsiteY6" fmla="*/ 152401 h 402432"/>
                  <a:gd name="connsiteX7" fmla="*/ 38100 w 447676"/>
                  <a:gd name="connsiteY7" fmla="*/ 128588 h 402432"/>
                  <a:gd name="connsiteX8" fmla="*/ 59531 w 447676"/>
                  <a:gd name="connsiteY8" fmla="*/ 116682 h 402432"/>
                  <a:gd name="connsiteX9" fmla="*/ 59531 w 447676"/>
                  <a:gd name="connsiteY9" fmla="*/ 100013 h 402432"/>
                  <a:gd name="connsiteX10" fmla="*/ 40481 w 447676"/>
                  <a:gd name="connsiteY10" fmla="*/ 90488 h 402432"/>
                  <a:gd name="connsiteX11" fmla="*/ 47625 w 447676"/>
                  <a:gd name="connsiteY11" fmla="*/ 76201 h 402432"/>
                  <a:gd name="connsiteX12" fmla="*/ 76200 w 447676"/>
                  <a:gd name="connsiteY12" fmla="*/ 76201 h 402432"/>
                  <a:gd name="connsiteX13" fmla="*/ 83344 w 447676"/>
                  <a:gd name="connsiteY13" fmla="*/ 71438 h 402432"/>
                  <a:gd name="connsiteX14" fmla="*/ 97631 w 447676"/>
                  <a:gd name="connsiteY14" fmla="*/ 26195 h 402432"/>
                  <a:gd name="connsiteX15" fmla="*/ 138113 w 447676"/>
                  <a:gd name="connsiteY15" fmla="*/ 88107 h 402432"/>
                  <a:gd name="connsiteX16" fmla="*/ 197644 w 447676"/>
                  <a:gd name="connsiteY16" fmla="*/ 73820 h 402432"/>
                  <a:gd name="connsiteX17" fmla="*/ 223838 w 447676"/>
                  <a:gd name="connsiteY17" fmla="*/ 64295 h 402432"/>
                  <a:gd name="connsiteX18" fmla="*/ 223838 w 447676"/>
                  <a:gd name="connsiteY18" fmla="*/ 23813 h 402432"/>
                  <a:gd name="connsiteX19" fmla="*/ 266701 w 447676"/>
                  <a:gd name="connsiteY19" fmla="*/ 0 h 402432"/>
                  <a:gd name="connsiteX20" fmla="*/ 295275 w 447676"/>
                  <a:gd name="connsiteY20" fmla="*/ 33338 h 402432"/>
                  <a:gd name="connsiteX21" fmla="*/ 328613 w 447676"/>
                  <a:gd name="connsiteY21" fmla="*/ 45245 h 402432"/>
                  <a:gd name="connsiteX22" fmla="*/ 354807 w 447676"/>
                  <a:gd name="connsiteY22" fmla="*/ 2382 h 402432"/>
                  <a:gd name="connsiteX23" fmla="*/ 373856 w 447676"/>
                  <a:gd name="connsiteY23" fmla="*/ 66676 h 402432"/>
                  <a:gd name="connsiteX24" fmla="*/ 407193 w 447676"/>
                  <a:gd name="connsiteY24" fmla="*/ 126207 h 402432"/>
                  <a:gd name="connsiteX25" fmla="*/ 447676 w 447676"/>
                  <a:gd name="connsiteY25" fmla="*/ 188120 h 402432"/>
                  <a:gd name="connsiteX26" fmla="*/ 407194 w 447676"/>
                  <a:gd name="connsiteY26" fmla="*/ 223838 h 402432"/>
                  <a:gd name="connsiteX27" fmla="*/ 269081 w 447676"/>
                  <a:gd name="connsiteY27" fmla="*/ 300038 h 402432"/>
                  <a:gd name="connsiteX28" fmla="*/ 259556 w 447676"/>
                  <a:gd name="connsiteY28" fmla="*/ 345282 h 402432"/>
                  <a:gd name="connsiteX29" fmla="*/ 223838 w 447676"/>
                  <a:gd name="connsiteY29" fmla="*/ 345282 h 402432"/>
                  <a:gd name="connsiteX30" fmla="*/ 195262 w 447676"/>
                  <a:gd name="connsiteY30" fmla="*/ 378620 h 402432"/>
                  <a:gd name="connsiteX31" fmla="*/ 126206 w 447676"/>
                  <a:gd name="connsiteY31" fmla="*/ 397670 h 402432"/>
                  <a:gd name="connsiteX32" fmla="*/ 109538 w 447676"/>
                  <a:gd name="connsiteY32" fmla="*/ 402432 h 402432"/>
                  <a:gd name="connsiteX33" fmla="*/ 80963 w 447676"/>
                  <a:gd name="connsiteY33" fmla="*/ 397670 h 402432"/>
                  <a:gd name="connsiteX34" fmla="*/ 50006 w 447676"/>
                  <a:gd name="connsiteY34" fmla="*/ 390526 h 402432"/>
                  <a:gd name="connsiteX35" fmla="*/ 14288 w 447676"/>
                  <a:gd name="connsiteY35" fmla="*/ 347663 h 402432"/>
                  <a:gd name="connsiteX36" fmla="*/ 23813 w 447676"/>
                  <a:gd name="connsiteY36" fmla="*/ 311945 h 402432"/>
                  <a:gd name="connsiteX0" fmla="*/ 23813 w 447676"/>
                  <a:gd name="connsiteY0" fmla="*/ 311945 h 402432"/>
                  <a:gd name="connsiteX1" fmla="*/ 0 w 447676"/>
                  <a:gd name="connsiteY1" fmla="*/ 252413 h 402432"/>
                  <a:gd name="connsiteX2" fmla="*/ 42863 w 447676"/>
                  <a:gd name="connsiteY2" fmla="*/ 242888 h 402432"/>
                  <a:gd name="connsiteX3" fmla="*/ 38100 w 447676"/>
                  <a:gd name="connsiteY3" fmla="*/ 223838 h 402432"/>
                  <a:gd name="connsiteX4" fmla="*/ 61913 w 447676"/>
                  <a:gd name="connsiteY4" fmla="*/ 219076 h 402432"/>
                  <a:gd name="connsiteX5" fmla="*/ 19050 w 447676"/>
                  <a:gd name="connsiteY5" fmla="*/ 188120 h 402432"/>
                  <a:gd name="connsiteX6" fmla="*/ 30956 w 447676"/>
                  <a:gd name="connsiteY6" fmla="*/ 152401 h 402432"/>
                  <a:gd name="connsiteX7" fmla="*/ 38100 w 447676"/>
                  <a:gd name="connsiteY7" fmla="*/ 128588 h 402432"/>
                  <a:gd name="connsiteX8" fmla="*/ 59531 w 447676"/>
                  <a:gd name="connsiteY8" fmla="*/ 116682 h 402432"/>
                  <a:gd name="connsiteX9" fmla="*/ 59531 w 447676"/>
                  <a:gd name="connsiteY9" fmla="*/ 100013 h 402432"/>
                  <a:gd name="connsiteX10" fmla="*/ 40481 w 447676"/>
                  <a:gd name="connsiteY10" fmla="*/ 90488 h 402432"/>
                  <a:gd name="connsiteX11" fmla="*/ 47625 w 447676"/>
                  <a:gd name="connsiteY11" fmla="*/ 76201 h 402432"/>
                  <a:gd name="connsiteX12" fmla="*/ 76200 w 447676"/>
                  <a:gd name="connsiteY12" fmla="*/ 76201 h 402432"/>
                  <a:gd name="connsiteX13" fmla="*/ 83344 w 447676"/>
                  <a:gd name="connsiteY13" fmla="*/ 71438 h 402432"/>
                  <a:gd name="connsiteX14" fmla="*/ 92868 w 447676"/>
                  <a:gd name="connsiteY14" fmla="*/ 33339 h 402432"/>
                  <a:gd name="connsiteX15" fmla="*/ 138113 w 447676"/>
                  <a:gd name="connsiteY15" fmla="*/ 88107 h 402432"/>
                  <a:gd name="connsiteX16" fmla="*/ 197644 w 447676"/>
                  <a:gd name="connsiteY16" fmla="*/ 73820 h 402432"/>
                  <a:gd name="connsiteX17" fmla="*/ 223838 w 447676"/>
                  <a:gd name="connsiteY17" fmla="*/ 64295 h 402432"/>
                  <a:gd name="connsiteX18" fmla="*/ 223838 w 447676"/>
                  <a:gd name="connsiteY18" fmla="*/ 23813 h 402432"/>
                  <a:gd name="connsiteX19" fmla="*/ 266701 w 447676"/>
                  <a:gd name="connsiteY19" fmla="*/ 0 h 402432"/>
                  <a:gd name="connsiteX20" fmla="*/ 295275 w 447676"/>
                  <a:gd name="connsiteY20" fmla="*/ 33338 h 402432"/>
                  <a:gd name="connsiteX21" fmla="*/ 328613 w 447676"/>
                  <a:gd name="connsiteY21" fmla="*/ 45245 h 402432"/>
                  <a:gd name="connsiteX22" fmla="*/ 354807 w 447676"/>
                  <a:gd name="connsiteY22" fmla="*/ 2382 h 402432"/>
                  <a:gd name="connsiteX23" fmla="*/ 373856 w 447676"/>
                  <a:gd name="connsiteY23" fmla="*/ 66676 h 402432"/>
                  <a:gd name="connsiteX24" fmla="*/ 407193 w 447676"/>
                  <a:gd name="connsiteY24" fmla="*/ 126207 h 402432"/>
                  <a:gd name="connsiteX25" fmla="*/ 447676 w 447676"/>
                  <a:gd name="connsiteY25" fmla="*/ 188120 h 402432"/>
                  <a:gd name="connsiteX26" fmla="*/ 407194 w 447676"/>
                  <a:gd name="connsiteY26" fmla="*/ 223838 h 402432"/>
                  <a:gd name="connsiteX27" fmla="*/ 269081 w 447676"/>
                  <a:gd name="connsiteY27" fmla="*/ 300038 h 402432"/>
                  <a:gd name="connsiteX28" fmla="*/ 259556 w 447676"/>
                  <a:gd name="connsiteY28" fmla="*/ 345282 h 402432"/>
                  <a:gd name="connsiteX29" fmla="*/ 223838 w 447676"/>
                  <a:gd name="connsiteY29" fmla="*/ 345282 h 402432"/>
                  <a:gd name="connsiteX30" fmla="*/ 195262 w 447676"/>
                  <a:gd name="connsiteY30" fmla="*/ 378620 h 402432"/>
                  <a:gd name="connsiteX31" fmla="*/ 126206 w 447676"/>
                  <a:gd name="connsiteY31" fmla="*/ 397670 h 402432"/>
                  <a:gd name="connsiteX32" fmla="*/ 109538 w 447676"/>
                  <a:gd name="connsiteY32" fmla="*/ 402432 h 402432"/>
                  <a:gd name="connsiteX33" fmla="*/ 80963 w 447676"/>
                  <a:gd name="connsiteY33" fmla="*/ 397670 h 402432"/>
                  <a:gd name="connsiteX34" fmla="*/ 50006 w 447676"/>
                  <a:gd name="connsiteY34" fmla="*/ 390526 h 402432"/>
                  <a:gd name="connsiteX35" fmla="*/ 14288 w 447676"/>
                  <a:gd name="connsiteY35" fmla="*/ 347663 h 402432"/>
                  <a:gd name="connsiteX36" fmla="*/ 23813 w 447676"/>
                  <a:gd name="connsiteY36" fmla="*/ 311945 h 402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7676" h="402432">
                    <a:moveTo>
                      <a:pt x="23813" y="311945"/>
                    </a:moveTo>
                    <a:lnTo>
                      <a:pt x="0" y="252413"/>
                    </a:lnTo>
                    <a:lnTo>
                      <a:pt x="42863" y="242888"/>
                    </a:lnTo>
                    <a:lnTo>
                      <a:pt x="38100" y="223838"/>
                    </a:lnTo>
                    <a:lnTo>
                      <a:pt x="61913" y="219076"/>
                    </a:lnTo>
                    <a:lnTo>
                      <a:pt x="19050" y="188120"/>
                    </a:lnTo>
                    <a:lnTo>
                      <a:pt x="30956" y="152401"/>
                    </a:lnTo>
                    <a:lnTo>
                      <a:pt x="38100" y="128588"/>
                    </a:lnTo>
                    <a:lnTo>
                      <a:pt x="59531" y="116682"/>
                    </a:lnTo>
                    <a:lnTo>
                      <a:pt x="59531" y="100013"/>
                    </a:lnTo>
                    <a:lnTo>
                      <a:pt x="40481" y="90488"/>
                    </a:lnTo>
                    <a:lnTo>
                      <a:pt x="47625" y="76201"/>
                    </a:lnTo>
                    <a:lnTo>
                      <a:pt x="76200" y="76201"/>
                    </a:lnTo>
                    <a:lnTo>
                      <a:pt x="83344" y="71438"/>
                    </a:lnTo>
                    <a:lnTo>
                      <a:pt x="92868" y="33339"/>
                    </a:lnTo>
                    <a:lnTo>
                      <a:pt x="138113" y="88107"/>
                    </a:lnTo>
                    <a:lnTo>
                      <a:pt x="197644" y="73820"/>
                    </a:lnTo>
                    <a:lnTo>
                      <a:pt x="223838" y="64295"/>
                    </a:lnTo>
                    <a:lnTo>
                      <a:pt x="223838" y="23813"/>
                    </a:lnTo>
                    <a:lnTo>
                      <a:pt x="266701" y="0"/>
                    </a:lnTo>
                    <a:lnTo>
                      <a:pt x="295275" y="33338"/>
                    </a:lnTo>
                    <a:lnTo>
                      <a:pt x="328613" y="45245"/>
                    </a:lnTo>
                    <a:lnTo>
                      <a:pt x="354807" y="2382"/>
                    </a:lnTo>
                    <a:lnTo>
                      <a:pt x="373856" y="66676"/>
                    </a:lnTo>
                    <a:lnTo>
                      <a:pt x="407193" y="126207"/>
                    </a:lnTo>
                    <a:lnTo>
                      <a:pt x="447676" y="188120"/>
                    </a:lnTo>
                    <a:lnTo>
                      <a:pt x="407194" y="223838"/>
                    </a:lnTo>
                    <a:lnTo>
                      <a:pt x="269081" y="300038"/>
                    </a:lnTo>
                    <a:lnTo>
                      <a:pt x="259556" y="345282"/>
                    </a:lnTo>
                    <a:lnTo>
                      <a:pt x="223838" y="345282"/>
                    </a:lnTo>
                    <a:lnTo>
                      <a:pt x="195262" y="378620"/>
                    </a:lnTo>
                    <a:lnTo>
                      <a:pt x="126206" y="397670"/>
                    </a:lnTo>
                    <a:lnTo>
                      <a:pt x="109538" y="402432"/>
                    </a:lnTo>
                    <a:lnTo>
                      <a:pt x="80963" y="397670"/>
                    </a:lnTo>
                    <a:lnTo>
                      <a:pt x="50006" y="390526"/>
                    </a:lnTo>
                    <a:lnTo>
                      <a:pt x="14288" y="347663"/>
                    </a:lnTo>
                    <a:lnTo>
                      <a:pt x="23813" y="311945"/>
                    </a:lnTo>
                    <a:close/>
                  </a:path>
                </a:pathLst>
              </a:custGeom>
              <a:noFill/>
              <a:ln w="9525" cap="rnd">
                <a:solidFill>
                  <a:schemeClr val="tx1"/>
                </a:solidFill>
                <a:prstDash val="sysDash"/>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Meiryo UI"/>
                  <a:ea typeface="Meiryo UI"/>
                </a:endParaRPr>
              </a:p>
            </p:txBody>
          </p:sp>
          <p:sp>
            <p:nvSpPr>
              <p:cNvPr id="45" name="フリーフォーム 44"/>
              <p:cNvSpPr/>
              <p:nvPr/>
            </p:nvSpPr>
            <p:spPr>
              <a:xfrm>
                <a:off x="5359678" y="4155073"/>
                <a:ext cx="297501" cy="357501"/>
              </a:xfrm>
              <a:custGeom>
                <a:avLst/>
                <a:gdLst>
                  <a:gd name="connsiteX0" fmla="*/ 9525 w 283369"/>
                  <a:gd name="connsiteY0" fmla="*/ 123825 h 340519"/>
                  <a:gd name="connsiteX1" fmla="*/ 66675 w 283369"/>
                  <a:gd name="connsiteY1" fmla="*/ 76200 h 340519"/>
                  <a:gd name="connsiteX2" fmla="*/ 102394 w 283369"/>
                  <a:gd name="connsiteY2" fmla="*/ 78581 h 340519"/>
                  <a:gd name="connsiteX3" fmla="*/ 114300 w 283369"/>
                  <a:gd name="connsiteY3" fmla="*/ 38100 h 340519"/>
                  <a:gd name="connsiteX4" fmla="*/ 128587 w 283369"/>
                  <a:gd name="connsiteY4" fmla="*/ 0 h 340519"/>
                  <a:gd name="connsiteX5" fmla="*/ 157162 w 283369"/>
                  <a:gd name="connsiteY5" fmla="*/ 33338 h 340519"/>
                  <a:gd name="connsiteX6" fmla="*/ 245269 w 283369"/>
                  <a:gd name="connsiteY6" fmla="*/ 109538 h 340519"/>
                  <a:gd name="connsiteX7" fmla="*/ 264319 w 283369"/>
                  <a:gd name="connsiteY7" fmla="*/ 119063 h 340519"/>
                  <a:gd name="connsiteX8" fmla="*/ 283369 w 283369"/>
                  <a:gd name="connsiteY8" fmla="*/ 142875 h 340519"/>
                  <a:gd name="connsiteX9" fmla="*/ 283369 w 283369"/>
                  <a:gd name="connsiteY9" fmla="*/ 142875 h 340519"/>
                  <a:gd name="connsiteX10" fmla="*/ 264319 w 283369"/>
                  <a:gd name="connsiteY10" fmla="*/ 178594 h 340519"/>
                  <a:gd name="connsiteX11" fmla="*/ 226219 w 283369"/>
                  <a:gd name="connsiteY11" fmla="*/ 207169 h 340519"/>
                  <a:gd name="connsiteX12" fmla="*/ 188119 w 283369"/>
                  <a:gd name="connsiteY12" fmla="*/ 221456 h 340519"/>
                  <a:gd name="connsiteX13" fmla="*/ 180975 w 283369"/>
                  <a:gd name="connsiteY13" fmla="*/ 247650 h 340519"/>
                  <a:gd name="connsiteX14" fmla="*/ 154781 w 283369"/>
                  <a:gd name="connsiteY14" fmla="*/ 254794 h 340519"/>
                  <a:gd name="connsiteX15" fmla="*/ 154781 w 283369"/>
                  <a:gd name="connsiteY15" fmla="*/ 285750 h 340519"/>
                  <a:gd name="connsiteX16" fmla="*/ 123825 w 283369"/>
                  <a:gd name="connsiteY16" fmla="*/ 283369 h 340519"/>
                  <a:gd name="connsiteX17" fmla="*/ 83344 w 283369"/>
                  <a:gd name="connsiteY17" fmla="*/ 304800 h 340519"/>
                  <a:gd name="connsiteX18" fmla="*/ 83344 w 283369"/>
                  <a:gd name="connsiteY18" fmla="*/ 314325 h 340519"/>
                  <a:gd name="connsiteX19" fmla="*/ 66675 w 283369"/>
                  <a:gd name="connsiteY19" fmla="*/ 314325 h 340519"/>
                  <a:gd name="connsiteX20" fmla="*/ 50006 w 283369"/>
                  <a:gd name="connsiteY20" fmla="*/ 323850 h 340519"/>
                  <a:gd name="connsiteX21" fmla="*/ 35719 w 283369"/>
                  <a:gd name="connsiteY21" fmla="*/ 340519 h 340519"/>
                  <a:gd name="connsiteX22" fmla="*/ 26194 w 283369"/>
                  <a:gd name="connsiteY22" fmla="*/ 335756 h 340519"/>
                  <a:gd name="connsiteX23" fmla="*/ 23812 w 283369"/>
                  <a:gd name="connsiteY23" fmla="*/ 314325 h 340519"/>
                  <a:gd name="connsiteX24" fmla="*/ 35719 w 283369"/>
                  <a:gd name="connsiteY24" fmla="*/ 288131 h 340519"/>
                  <a:gd name="connsiteX25" fmla="*/ 35719 w 283369"/>
                  <a:gd name="connsiteY25" fmla="*/ 288131 h 340519"/>
                  <a:gd name="connsiteX26" fmla="*/ 0 w 283369"/>
                  <a:gd name="connsiteY26" fmla="*/ 257175 h 340519"/>
                  <a:gd name="connsiteX27" fmla="*/ 14287 w 283369"/>
                  <a:gd name="connsiteY27" fmla="*/ 219075 h 340519"/>
                  <a:gd name="connsiteX28" fmla="*/ 4762 w 283369"/>
                  <a:gd name="connsiteY28" fmla="*/ 202406 h 340519"/>
                  <a:gd name="connsiteX29" fmla="*/ 28575 w 283369"/>
                  <a:gd name="connsiteY29" fmla="*/ 178594 h 340519"/>
                  <a:gd name="connsiteX30" fmla="*/ 9525 w 283369"/>
                  <a:gd name="connsiteY30" fmla="*/ 123825 h 340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369" h="340519">
                    <a:moveTo>
                      <a:pt x="9525" y="123825"/>
                    </a:moveTo>
                    <a:lnTo>
                      <a:pt x="66675" y="76200"/>
                    </a:lnTo>
                    <a:lnTo>
                      <a:pt x="102394" y="78581"/>
                    </a:lnTo>
                    <a:lnTo>
                      <a:pt x="114300" y="38100"/>
                    </a:lnTo>
                    <a:lnTo>
                      <a:pt x="128587" y="0"/>
                    </a:lnTo>
                    <a:lnTo>
                      <a:pt x="157162" y="33338"/>
                    </a:lnTo>
                    <a:lnTo>
                      <a:pt x="245269" y="109538"/>
                    </a:lnTo>
                    <a:lnTo>
                      <a:pt x="264319" y="119063"/>
                    </a:lnTo>
                    <a:lnTo>
                      <a:pt x="283369" y="142875"/>
                    </a:lnTo>
                    <a:lnTo>
                      <a:pt x="283369" y="142875"/>
                    </a:lnTo>
                    <a:lnTo>
                      <a:pt x="264319" y="178594"/>
                    </a:lnTo>
                    <a:lnTo>
                      <a:pt x="226219" y="207169"/>
                    </a:lnTo>
                    <a:lnTo>
                      <a:pt x="188119" y="221456"/>
                    </a:lnTo>
                    <a:lnTo>
                      <a:pt x="180975" y="247650"/>
                    </a:lnTo>
                    <a:lnTo>
                      <a:pt x="154781" y="254794"/>
                    </a:lnTo>
                    <a:lnTo>
                      <a:pt x="154781" y="285750"/>
                    </a:lnTo>
                    <a:lnTo>
                      <a:pt x="123825" y="283369"/>
                    </a:lnTo>
                    <a:lnTo>
                      <a:pt x="83344" y="304800"/>
                    </a:lnTo>
                    <a:lnTo>
                      <a:pt x="83344" y="314325"/>
                    </a:lnTo>
                    <a:lnTo>
                      <a:pt x="66675" y="314325"/>
                    </a:lnTo>
                    <a:lnTo>
                      <a:pt x="50006" y="323850"/>
                    </a:lnTo>
                    <a:lnTo>
                      <a:pt x="35719" y="340519"/>
                    </a:lnTo>
                    <a:lnTo>
                      <a:pt x="26194" y="335756"/>
                    </a:lnTo>
                    <a:lnTo>
                      <a:pt x="23812" y="314325"/>
                    </a:lnTo>
                    <a:lnTo>
                      <a:pt x="35719" y="288131"/>
                    </a:lnTo>
                    <a:lnTo>
                      <a:pt x="35719" y="288131"/>
                    </a:lnTo>
                    <a:lnTo>
                      <a:pt x="0" y="257175"/>
                    </a:lnTo>
                    <a:lnTo>
                      <a:pt x="14287" y="219075"/>
                    </a:lnTo>
                    <a:lnTo>
                      <a:pt x="4762" y="202406"/>
                    </a:lnTo>
                    <a:lnTo>
                      <a:pt x="28575" y="178594"/>
                    </a:lnTo>
                    <a:lnTo>
                      <a:pt x="9525" y="123825"/>
                    </a:lnTo>
                    <a:close/>
                  </a:path>
                </a:pathLst>
              </a:custGeom>
              <a:noFill/>
              <a:ln w="9525" cap="rnd">
                <a:solidFill>
                  <a:schemeClr val="tx1"/>
                </a:solidFill>
                <a:prstDash val="sysDash"/>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Meiryo UI"/>
                  <a:ea typeface="Meiryo UI"/>
                </a:endParaRPr>
              </a:p>
            </p:txBody>
          </p:sp>
          <p:cxnSp>
            <p:nvCxnSpPr>
              <p:cNvPr id="46" name="直線コネクタ 45"/>
              <p:cNvCxnSpPr>
                <a:stCxn id="44" idx="19"/>
              </p:cNvCxnSpPr>
              <p:nvPr/>
            </p:nvCxnSpPr>
            <p:spPr>
              <a:xfrm flipV="1">
                <a:off x="5282181" y="2728680"/>
                <a:ext cx="91164" cy="14388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角丸四角形 46"/>
              <p:cNvSpPr/>
              <p:nvPr/>
            </p:nvSpPr>
            <p:spPr>
              <a:xfrm>
                <a:off x="5263383" y="2619514"/>
                <a:ext cx="439032" cy="113912"/>
              </a:xfrm>
              <a:prstGeom prst="roundRect">
                <a:avLst>
                  <a:gd name="adj" fmla="val 28054"/>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450" dirty="0">
                    <a:solidFill>
                      <a:srgbClr val="FF0000"/>
                    </a:solidFill>
                    <a:latin typeface="游ゴシック Medium" panose="020B0500000000000000" pitchFamily="50" charset="-128"/>
                    <a:ea typeface="游ゴシック Medium" panose="020B0500000000000000" pitchFamily="50" charset="-128"/>
                  </a:rPr>
                  <a:t>中央東地区</a:t>
                </a:r>
              </a:p>
            </p:txBody>
          </p:sp>
          <p:cxnSp>
            <p:nvCxnSpPr>
              <p:cNvPr id="48" name="直線コネクタ 47"/>
              <p:cNvCxnSpPr>
                <a:endCxn id="45" idx="28"/>
              </p:cNvCxnSpPr>
              <p:nvPr/>
            </p:nvCxnSpPr>
            <p:spPr>
              <a:xfrm flipV="1">
                <a:off x="5246014" y="4367571"/>
                <a:ext cx="118664" cy="7566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角丸四角形 48"/>
              <p:cNvSpPr/>
              <p:nvPr/>
            </p:nvSpPr>
            <p:spPr>
              <a:xfrm>
                <a:off x="4827801" y="4377573"/>
                <a:ext cx="486875" cy="204414"/>
              </a:xfrm>
              <a:prstGeom prst="roundRect">
                <a:avLst>
                  <a:gd name="adj" fmla="val 28054"/>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450" dirty="0">
                    <a:solidFill>
                      <a:srgbClr val="FF0000"/>
                    </a:solidFill>
                    <a:latin typeface="游ゴシック Medium" panose="020B0500000000000000" pitchFamily="50" charset="-128"/>
                    <a:ea typeface="游ゴシック Medium" panose="020B0500000000000000" pitchFamily="50" charset="-128"/>
                  </a:rPr>
                  <a:t>山麓線</a:t>
                </a:r>
                <a:endParaRPr lang="en-US" altLang="ja-JP" sz="450" dirty="0">
                  <a:solidFill>
                    <a:srgbClr val="FF0000"/>
                  </a:solidFill>
                  <a:latin typeface="游ゴシック Medium" panose="020B0500000000000000" pitchFamily="50" charset="-128"/>
                  <a:ea typeface="游ゴシック Medium" panose="020B0500000000000000" pitchFamily="50" charset="-128"/>
                </a:endParaRPr>
              </a:p>
              <a:p>
                <a:pPr algn="ctr"/>
                <a:r>
                  <a:rPr lang="ja-JP" altLang="en-US" sz="450" dirty="0">
                    <a:solidFill>
                      <a:srgbClr val="FF0000"/>
                    </a:solidFill>
                    <a:latin typeface="游ゴシック Medium" panose="020B0500000000000000" pitchFamily="50" charset="-128"/>
                    <a:ea typeface="游ゴシック Medium" panose="020B0500000000000000" pitchFamily="50" charset="-128"/>
                  </a:rPr>
                  <a:t>エリア地区</a:t>
                </a:r>
              </a:p>
            </p:txBody>
          </p:sp>
        </p:grpSp>
      </p:grpSp>
    </p:spTree>
    <p:extLst>
      <p:ext uri="{BB962C8B-B14F-4D97-AF65-F5344CB8AC3E}">
        <p14:creationId xmlns:p14="http://schemas.microsoft.com/office/powerpoint/2010/main" val="42216713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0" name="正方形/長方形 19"/>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62</a:t>
            </a:fld>
            <a:endParaRPr lang="ja-JP" altLang="en-US" dirty="0">
              <a:solidFill>
                <a:prstClr val="black"/>
              </a:solidFill>
            </a:endParaRPr>
          </a:p>
        </p:txBody>
      </p:sp>
      <p:sp>
        <p:nvSpPr>
          <p:cNvPr id="27" name="正方形/長方形 26"/>
          <p:cNvSpPr/>
          <p:nvPr/>
        </p:nvSpPr>
        <p:spPr>
          <a:xfrm>
            <a:off x="323528" y="620689"/>
            <a:ext cx="8640960" cy="3754874"/>
          </a:xfrm>
          <a:prstGeom prst="rect">
            <a:avLst/>
          </a:prstGeom>
        </p:spPr>
        <p:txBody>
          <a:bodyPr wrap="square">
            <a:spAutoFit/>
          </a:bodyPr>
          <a:lstStyle/>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（３）活力ある農林水産業の実現</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の農林水産業・食品産業は大消費地に隣接し、多様な産業や人材が集積するなど他県にはない強みがあります。こうした特長を活かした、大都市近郊ならではの農林水産業・食品産業の振興が大阪の特徴と言え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また、その基盤である農空間、海・内⽔⾯、森林などの整備・保全と有効活用に取り組む必要があります。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大阪府内産の農水産物やその加工品である 「大阪産</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もん</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」の地産地消やブランド化、６次産業化、スマート農業の推進、新規参入機会の拡大、企業などの新たな担い手の育成、環境にやさしいエコ農業の推進、農空間の保全と活用、地域間の交流等に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向けた取組みを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進めることにより、大都市の強みを活かした農林水産業の活性化を図ります。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また、</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24</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時間完全運用で国際貨物ハブ機能を有する関空を有する利点を活用し、アジアをはじめ海外市場を対象とした「大阪産</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もん</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」や天下の台所・大阪で時代を超えて愛され続ける加工食品「大阪産</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もん</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名品」等の輸出促進</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に取り組み、</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海外への販路拡大をめざします。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年々急増する観光インバウンドを対象として、府内の観光施設や公共施設等と連携し、「大阪産</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もん</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」等の</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PR</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に取り組んでいきます。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府民や企業・地域と協働しながら、里山保全やため池の防災・減災対策など農林水産基盤の整備・保全を進めます。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8" name="Picture 2" descr="棚田全景（10 月頃）"/>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124921" y="5697510"/>
            <a:ext cx="1563971" cy="104489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12402" y="4529606"/>
            <a:ext cx="1290747" cy="1000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11" descr="D:\KondoMi\Documents\My Pictures\スニッピング\キャプチャ5.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3466" y="4621751"/>
            <a:ext cx="1624907" cy="2085575"/>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グループ化 30"/>
          <p:cNvGrpSpPr/>
          <p:nvPr/>
        </p:nvGrpSpPr>
        <p:grpSpPr>
          <a:xfrm>
            <a:off x="1622706" y="5634979"/>
            <a:ext cx="1922743" cy="1141089"/>
            <a:chOff x="-2468211" y="4364794"/>
            <a:chExt cx="3303349" cy="1638238"/>
          </a:xfrm>
        </p:grpSpPr>
        <p:sp>
          <p:nvSpPr>
            <p:cNvPr id="32" name="テキスト ボックス 31"/>
            <p:cNvSpPr txBox="1"/>
            <p:nvPr/>
          </p:nvSpPr>
          <p:spPr>
            <a:xfrm>
              <a:off x="-2468211" y="5638490"/>
              <a:ext cx="1554697" cy="364542"/>
            </a:xfrm>
            <a:prstGeom prst="rect">
              <a:avLst/>
            </a:prstGeom>
            <a:noFill/>
          </p:spPr>
          <p:txBody>
            <a:bodyPr wrap="square" rtlCol="0">
              <a:spAutoFit/>
            </a:bodyPr>
            <a:lstStyle/>
            <a:p>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・泉州水なす</a:t>
              </a:r>
            </a:p>
          </p:txBody>
        </p:sp>
        <p:pic>
          <p:nvPicPr>
            <p:cNvPr id="33" name="Picture 6" descr="泉州水なす"/>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971453" y="4364794"/>
              <a:ext cx="1806591" cy="1600123"/>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テキスト ボックス 33"/>
          <p:cNvSpPr txBox="1"/>
          <p:nvPr/>
        </p:nvSpPr>
        <p:spPr>
          <a:xfrm>
            <a:off x="4503149" y="4797587"/>
            <a:ext cx="881938" cy="253916"/>
          </a:xfrm>
          <a:prstGeom prst="rect">
            <a:avLst/>
          </a:prstGeom>
          <a:noFill/>
        </p:spPr>
        <p:txBody>
          <a:bodyPr wrap="square" rtlCol="0">
            <a:spAutoFit/>
          </a:bodyPr>
          <a:lstStyle/>
          <a:p>
            <a:r>
              <a:rPr lang="ja-JP" altLang="en-US" sz="1050" dirty="0">
                <a:latin typeface="Meiryo UI" panose="020B0604030504040204" pitchFamily="50" charset="-128"/>
                <a:ea typeface="Meiryo UI" panose="020B0604030504040204" pitchFamily="50" charset="-128"/>
                <a:cs typeface="Meiryo UI" panose="020B0604030504040204" pitchFamily="50" charset="-128"/>
              </a:rPr>
              <a:t>・キジハタ</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6" name="図 3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95678" y="5697510"/>
            <a:ext cx="1389971" cy="1042478"/>
          </a:xfrm>
          <a:prstGeom prst="rect">
            <a:avLst/>
          </a:prstGeom>
        </p:spPr>
      </p:pic>
      <p:pic>
        <p:nvPicPr>
          <p:cNvPr id="37" name="Picture 2" descr="\\localhost\LIB\01_総務・企画グループ\写真全般（情報を共有化しましょう！！後年も必要と思われるものを入れていってください）\農空間整備全般\album_1_p2.jp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773454" y="4545085"/>
            <a:ext cx="1584176" cy="1038408"/>
          </a:xfrm>
          <a:prstGeom prst="rect">
            <a:avLst/>
          </a:prstGeom>
          <a:noFill/>
          <a:extLst>
            <a:ext uri="{909E8E84-426E-40DD-AFC4-6F175D3DCCD1}">
              <a14:hiddenFill xmlns:a14="http://schemas.microsoft.com/office/drawing/2010/main">
                <a:solidFill>
                  <a:srgbClr val="FFFFFF"/>
                </a:solidFill>
              </a14:hiddenFill>
            </a:ext>
          </a:extLst>
        </p:spPr>
      </p:pic>
      <p:sp>
        <p:nvSpPr>
          <p:cNvPr id="40" name="テキスト ボックス 39"/>
          <p:cNvSpPr txBox="1"/>
          <p:nvPr/>
        </p:nvSpPr>
        <p:spPr>
          <a:xfrm>
            <a:off x="1331640" y="5315754"/>
            <a:ext cx="198022" cy="230832"/>
          </a:xfrm>
          <a:prstGeom prst="rect">
            <a:avLst/>
          </a:prstGeom>
          <a:noFill/>
        </p:spPr>
        <p:txBody>
          <a:bodyPr wrap="square" rtlCol="0">
            <a:spAutoFit/>
          </a:bodyPr>
          <a:lstStyle/>
          <a:p>
            <a:pPr algn="r"/>
            <a:r>
              <a:rPr kumimoji="1" lang="ja-JP" altLang="en-US" sz="900" dirty="0"/>
              <a:t>・</a:t>
            </a:r>
          </a:p>
        </p:txBody>
      </p:sp>
      <p:sp>
        <p:nvSpPr>
          <p:cNvPr id="41" name="テキスト ボックス 40"/>
          <p:cNvSpPr txBox="1"/>
          <p:nvPr/>
        </p:nvSpPr>
        <p:spPr>
          <a:xfrm>
            <a:off x="3735293" y="6675010"/>
            <a:ext cx="1097357" cy="253916"/>
          </a:xfrm>
          <a:prstGeom prst="rect">
            <a:avLst/>
          </a:prstGeom>
          <a:noFill/>
        </p:spPr>
        <p:txBody>
          <a:bodyPr wrap="square" rtlCol="0">
            <a:spAutoFit/>
          </a:bodyPr>
          <a:lstStyle/>
          <a:p>
            <a:r>
              <a:rPr lang="ja-JP" altLang="en-US" sz="1050" dirty="0">
                <a:latin typeface="Meiryo UI" panose="020B0604030504040204" pitchFamily="50" charset="-128"/>
                <a:ea typeface="Meiryo UI" panose="020B0604030504040204" pitchFamily="50" charset="-128"/>
                <a:cs typeface="Meiryo UI" panose="020B0604030504040204" pitchFamily="50" charset="-128"/>
              </a:rPr>
              <a:t>・大阪いちじく</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42" name="図 4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691842" y="5617316"/>
            <a:ext cx="1105112" cy="1132204"/>
          </a:xfrm>
          <a:prstGeom prst="rect">
            <a:avLst/>
          </a:prstGeom>
        </p:spPr>
      </p:pic>
      <p:pic>
        <p:nvPicPr>
          <p:cNvPr id="43" name="図 4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07661" y="4539539"/>
            <a:ext cx="1581231" cy="1083598"/>
          </a:xfrm>
          <a:prstGeom prst="rect">
            <a:avLst/>
          </a:prstGeom>
        </p:spPr>
      </p:pic>
    </p:spTree>
    <p:extLst>
      <p:ext uri="{BB962C8B-B14F-4D97-AF65-F5344CB8AC3E}">
        <p14:creationId xmlns:p14="http://schemas.microsoft.com/office/powerpoint/2010/main" val="132216147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 name="正方形/長方形 1"/>
          <p:cNvSpPr/>
          <p:nvPr/>
        </p:nvSpPr>
        <p:spPr>
          <a:xfrm>
            <a:off x="323528" y="620688"/>
            <a:ext cx="8640960" cy="3323987"/>
          </a:xfrm>
          <a:prstGeom prst="rect">
            <a:avLst/>
          </a:prstGeom>
        </p:spPr>
        <p:txBody>
          <a:bodyPr wrap="square">
            <a:spAutoFit/>
          </a:bodyPr>
          <a:lstStyle/>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（４）多様な担い手との協働</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人口構造をはじめ社会環境が大きく変化していく中、府民・</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NPO</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民間企業など多様な担い手との幅広い連携・ネットワークにより、社会全体を支えていくことが重要です。特に、近年、企業価値の向上という観点から、社会貢献活動に対するニーズが高まっており、民間企業等との</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win-win</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の関係による社会課題の解決に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向けた取組みを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一層充実・強化する必要があります。</a:t>
            </a:r>
            <a:r>
              <a:rPr lang="ja-JP" altLang="en-US" sz="1400" dirty="0"/>
              <a:t>公民連携により、企業や大学の</a:t>
            </a:r>
            <a:r>
              <a:rPr lang="ja-JP" altLang="ja-JP" sz="1400" dirty="0"/>
              <a:t>知見やノウハウを取り入れることで、更なる施策効果の拡大と府民サービスの向上を</a:t>
            </a:r>
            <a:r>
              <a:rPr lang="ja-JP" altLang="en-US" sz="1400" dirty="0"/>
              <a:t>めざします</a:t>
            </a:r>
            <a:r>
              <a:rPr lang="ja-JP" altLang="ja-JP" sz="1400" dirty="0"/>
              <a:t>。</a:t>
            </a:r>
            <a:r>
              <a:rPr lang="ja-JP" altLang="en-US" sz="1400" dirty="0"/>
              <a:t>また、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これら</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の取組みを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通じて大阪全体での「稼ぐ力」を創出します。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府では、民間企業等と各部局（事業担当課）をつなぐ、一元的な窓口・相談（コンシェルジュ）機能と、庁内バックアップ（コーディネート）機能を兼ね備えた「公民戦略連携デスク」に専任スタッフを配置しています。公民双方にとってメリットのある、</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win-win</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の関係で社会課題の解決を図ります。</a:t>
            </a:r>
            <a:r>
              <a:rPr lang="ja-JP" altLang="en-US" sz="1400" dirty="0">
                <a:cs typeface="Meiryo UI" panose="020B0604030504040204" pitchFamily="50" charset="-128"/>
              </a:rPr>
              <a:t>（➡</a:t>
            </a:r>
            <a:r>
              <a:rPr lang="en-US" altLang="ja-JP" sz="1400" dirty="0">
                <a:cs typeface="Meiryo UI" panose="020B0604030504040204" pitchFamily="50" charset="-128"/>
              </a:rPr>
              <a:t>Topic</a:t>
            </a:r>
            <a:r>
              <a:rPr lang="ja-JP" altLang="en-US" sz="1400" dirty="0">
                <a:cs typeface="Meiryo UI" panose="020B0604030504040204" pitchFamily="50" charset="-128"/>
              </a:rPr>
              <a:t>⑪：公民戦略連携デスク）</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人口減少が進む中で、民間の創意工夫を最大限活用しながら、福祉など幅広い分野での社会課題の解決をめざすため、クラウドファンディングや社会的インパクト投資（ソーシャルインパクトボンド）などの新たな手法についても、研究・検討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63</a:t>
            </a:fld>
            <a:endParaRPr lang="ja-JP" altLang="en-US" dirty="0">
              <a:solidFill>
                <a:prstClr val="black"/>
              </a:solidFill>
            </a:endParaRPr>
          </a:p>
        </p:txBody>
      </p:sp>
      <p:sp>
        <p:nvSpPr>
          <p:cNvPr id="56" name="正方形/長方形 55"/>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Tree>
    <p:extLst>
      <p:ext uri="{BB962C8B-B14F-4D97-AF65-F5344CB8AC3E}">
        <p14:creationId xmlns:p14="http://schemas.microsoft.com/office/powerpoint/2010/main" val="83512434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6" name="正方形/長方形 55"/>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64</a:t>
            </a:fld>
            <a:endParaRPr lang="ja-JP" altLang="en-US" dirty="0">
              <a:solidFill>
                <a:prstClr val="black"/>
              </a:solidFill>
            </a:endParaRPr>
          </a:p>
        </p:txBody>
      </p:sp>
      <p:sp>
        <p:nvSpPr>
          <p:cNvPr id="73" name="正方形/長方形 72"/>
          <p:cNvSpPr/>
          <p:nvPr/>
        </p:nvSpPr>
        <p:spPr>
          <a:xfrm>
            <a:off x="341530" y="692697"/>
            <a:ext cx="8460940" cy="6008022"/>
          </a:xfrm>
          <a:prstGeom prst="rect">
            <a:avLst/>
          </a:prstGeom>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en-US" altLang="ja-JP" sz="1400" b="1" dirty="0">
                <a:solidFill>
                  <a:schemeClr val="tx1"/>
                </a:solidFill>
              </a:rPr>
              <a:t>Topic</a:t>
            </a:r>
            <a:r>
              <a:rPr lang="ja-JP" altLang="en-US" sz="1400" b="1" dirty="0">
                <a:solidFill>
                  <a:schemeClr val="tx1"/>
                </a:solidFill>
              </a:rPr>
              <a:t>⑪　公民戦略連携デスク</a:t>
            </a:r>
            <a:endParaRPr lang="en-US" altLang="ja-JP" sz="1400" b="1" dirty="0">
              <a:solidFill>
                <a:schemeClr val="tx1"/>
              </a:solidFill>
            </a:endParaRPr>
          </a:p>
          <a:p>
            <a:r>
              <a:rPr kumimoji="1" lang="ja-JP" altLang="en-US" sz="1400" dirty="0">
                <a:solidFill>
                  <a:schemeClr val="tx1"/>
                </a:solidFill>
              </a:rPr>
              <a:t>　</a:t>
            </a:r>
            <a:endParaRPr lang="ja-JP" altLang="ja-JP" sz="1400" dirty="0">
              <a:solidFill>
                <a:schemeClr val="tx1"/>
              </a:solidFill>
            </a:endParaRPr>
          </a:p>
        </p:txBody>
      </p:sp>
      <p:sp>
        <p:nvSpPr>
          <p:cNvPr id="74" name="テキスト ボックス 73"/>
          <p:cNvSpPr txBox="1"/>
          <p:nvPr/>
        </p:nvSpPr>
        <p:spPr>
          <a:xfrm>
            <a:off x="8180784" y="1406980"/>
            <a:ext cx="639688" cy="276999"/>
          </a:xfrm>
          <a:prstGeom prst="rect">
            <a:avLst/>
          </a:prstGeom>
          <a:noFill/>
        </p:spPr>
        <p:txBody>
          <a:bodyPr wrap="square" rtlCol="0">
            <a:spAutoFit/>
          </a:bodyPr>
          <a:lstStyle/>
          <a:p>
            <a:r>
              <a:rPr kumimoji="1" lang="ja-JP" altLang="en-US" sz="1200" dirty="0"/>
              <a:t>・・・</a:t>
            </a:r>
          </a:p>
        </p:txBody>
      </p:sp>
      <p:sp>
        <p:nvSpPr>
          <p:cNvPr id="75" name="テキスト ボックス 74"/>
          <p:cNvSpPr txBox="1"/>
          <p:nvPr/>
        </p:nvSpPr>
        <p:spPr>
          <a:xfrm>
            <a:off x="6282951" y="2475531"/>
            <a:ext cx="808832" cy="261610"/>
          </a:xfrm>
          <a:prstGeom prst="rect">
            <a:avLst/>
          </a:prstGeom>
          <a:noFill/>
        </p:spPr>
        <p:txBody>
          <a:bodyPr wrap="square" rtlCol="0">
            <a:spAutoFit/>
          </a:bodyPr>
          <a:lstStyle/>
          <a:p>
            <a:r>
              <a:rPr kumimoji="1" lang="ja-JP" altLang="en-US" sz="1050" dirty="0"/>
              <a:t>民間企業</a:t>
            </a:r>
          </a:p>
        </p:txBody>
      </p:sp>
      <p:sp>
        <p:nvSpPr>
          <p:cNvPr id="76" name="右矢印 75"/>
          <p:cNvSpPr/>
          <p:nvPr/>
        </p:nvSpPr>
        <p:spPr>
          <a:xfrm>
            <a:off x="6732242" y="1217030"/>
            <a:ext cx="487312" cy="1368152"/>
          </a:xfrm>
          <a:prstGeom prst="rightArrow">
            <a:avLst/>
          </a:prstGeom>
          <a:gradFill flip="none" rotWithShape="1">
            <a:gsLst>
              <a:gs pos="0">
                <a:srgbClr val="92D050"/>
              </a:gs>
              <a:gs pos="50000">
                <a:schemeClr val="accent1">
                  <a:tint val="44500"/>
                  <a:satMod val="160000"/>
                </a:schemeClr>
              </a:gs>
              <a:gs pos="100000">
                <a:schemeClr val="accent1">
                  <a:tint val="23500"/>
                  <a:satMod val="16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7" name="グループ化 76"/>
          <p:cNvGrpSpPr/>
          <p:nvPr/>
        </p:nvGrpSpPr>
        <p:grpSpPr>
          <a:xfrm>
            <a:off x="5033722" y="646011"/>
            <a:ext cx="1616036" cy="2166627"/>
            <a:chOff x="4915298" y="692704"/>
            <a:chExt cx="1528910" cy="2664288"/>
          </a:xfrm>
        </p:grpSpPr>
        <p:sp>
          <p:nvSpPr>
            <p:cNvPr id="78" name="正方形/長方形 77"/>
            <p:cNvSpPr/>
            <p:nvPr/>
          </p:nvSpPr>
          <p:spPr>
            <a:xfrm>
              <a:off x="5004048" y="969695"/>
              <a:ext cx="1440160" cy="1238799"/>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79" name="正方形/長方形 78"/>
            <p:cNvSpPr/>
            <p:nvPr/>
          </p:nvSpPr>
          <p:spPr>
            <a:xfrm>
              <a:off x="5004048" y="969695"/>
              <a:ext cx="1440160" cy="21602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dirty="0"/>
                <a:t>府　庁</a:t>
              </a:r>
              <a:endParaRPr kumimoji="1" lang="ja-JP" altLang="en-US" sz="1050" b="1" dirty="0"/>
            </a:p>
          </p:txBody>
        </p:sp>
        <p:sp>
          <p:nvSpPr>
            <p:cNvPr id="80" name="テキスト ボックス 79"/>
            <p:cNvSpPr txBox="1"/>
            <p:nvPr/>
          </p:nvSpPr>
          <p:spPr>
            <a:xfrm>
              <a:off x="5029232" y="1167558"/>
              <a:ext cx="334859" cy="1008112"/>
            </a:xfrm>
            <a:prstGeom prst="rect">
              <a:avLst/>
            </a:prstGeom>
            <a:noFill/>
          </p:spPr>
          <p:txBody>
            <a:bodyPr vert="eaVert" wrap="square" rtlCol="0">
              <a:spAutoFit/>
            </a:bodyPr>
            <a:lstStyle/>
            <a:p>
              <a:r>
                <a:rPr kumimoji="1" lang="ja-JP" altLang="en-US" sz="1000" dirty="0"/>
                <a:t>府民文化部</a:t>
              </a:r>
            </a:p>
          </p:txBody>
        </p:sp>
        <p:sp>
          <p:nvSpPr>
            <p:cNvPr id="81" name="テキスト ボックス 80"/>
            <p:cNvSpPr txBox="1"/>
            <p:nvPr/>
          </p:nvSpPr>
          <p:spPr>
            <a:xfrm>
              <a:off x="5855325" y="1173362"/>
              <a:ext cx="334859" cy="1008112"/>
            </a:xfrm>
            <a:prstGeom prst="rect">
              <a:avLst/>
            </a:prstGeom>
            <a:noFill/>
          </p:spPr>
          <p:txBody>
            <a:bodyPr vert="eaVert" wrap="square" rtlCol="0">
              <a:spAutoFit/>
            </a:bodyPr>
            <a:lstStyle/>
            <a:p>
              <a:r>
                <a:rPr lang="ja-JP" altLang="en-US" sz="1000" dirty="0"/>
                <a:t>教育委員会</a:t>
              </a:r>
              <a:endParaRPr kumimoji="1" lang="ja-JP" altLang="en-US" sz="1000" dirty="0"/>
            </a:p>
          </p:txBody>
        </p:sp>
        <p:sp>
          <p:nvSpPr>
            <p:cNvPr id="82" name="テキスト ボックス 81"/>
            <p:cNvSpPr txBox="1"/>
            <p:nvPr/>
          </p:nvSpPr>
          <p:spPr>
            <a:xfrm>
              <a:off x="5439800" y="1181247"/>
              <a:ext cx="487068" cy="970656"/>
            </a:xfrm>
            <a:prstGeom prst="rect">
              <a:avLst/>
            </a:prstGeom>
            <a:noFill/>
          </p:spPr>
          <p:txBody>
            <a:bodyPr vert="eaVert" wrap="square" rtlCol="0">
              <a:spAutoFit/>
            </a:bodyPr>
            <a:lstStyle/>
            <a:p>
              <a:r>
                <a:rPr kumimoji="1" lang="ja-JP" altLang="en-US" sz="1000" dirty="0"/>
                <a:t>都市整備部</a:t>
              </a:r>
            </a:p>
          </p:txBody>
        </p:sp>
        <p:sp>
          <p:nvSpPr>
            <p:cNvPr id="83" name="テキスト ボックス 82"/>
            <p:cNvSpPr txBox="1"/>
            <p:nvPr/>
          </p:nvSpPr>
          <p:spPr>
            <a:xfrm>
              <a:off x="5316332" y="1185719"/>
              <a:ext cx="334859" cy="1008112"/>
            </a:xfrm>
            <a:prstGeom prst="rect">
              <a:avLst/>
            </a:prstGeom>
            <a:noFill/>
          </p:spPr>
          <p:txBody>
            <a:bodyPr vert="eaVert" wrap="square" rtlCol="0">
              <a:spAutoFit/>
            </a:bodyPr>
            <a:lstStyle/>
            <a:p>
              <a:r>
                <a:rPr kumimoji="1" lang="ja-JP" altLang="en-US" sz="1000" dirty="0"/>
                <a:t>商工労働部</a:t>
              </a:r>
            </a:p>
          </p:txBody>
        </p:sp>
        <p:sp>
          <p:nvSpPr>
            <p:cNvPr id="92" name="正方形/長方形 91"/>
            <p:cNvSpPr/>
            <p:nvPr/>
          </p:nvSpPr>
          <p:spPr>
            <a:xfrm>
              <a:off x="5076080" y="2924944"/>
              <a:ext cx="216000" cy="432048"/>
            </a:xfrm>
            <a:prstGeom prst="rect">
              <a:avLst/>
            </a:prstGeom>
          </p:spPr>
          <p:style>
            <a:lnRef idx="1">
              <a:schemeClr val="dk1"/>
            </a:lnRef>
            <a:fillRef idx="2">
              <a:schemeClr val="dk1"/>
            </a:fillRef>
            <a:effectRef idx="1">
              <a:schemeClr val="dk1"/>
            </a:effectRef>
            <a:fontRef idx="minor">
              <a:schemeClr val="dk1"/>
            </a:fontRef>
          </p:style>
          <p:txBody>
            <a:bodyPr vert="eaVert" rtlCol="0" anchor="ctr"/>
            <a:lstStyle/>
            <a:p>
              <a:pPr algn="ctr"/>
              <a:r>
                <a:rPr lang="ja-JP" altLang="en-US" sz="900" dirty="0"/>
                <a:t>Ａ社</a:t>
              </a:r>
              <a:endParaRPr kumimoji="1" lang="ja-JP" altLang="en-US" sz="900" dirty="0"/>
            </a:p>
          </p:txBody>
        </p:sp>
        <p:sp>
          <p:nvSpPr>
            <p:cNvPr id="93" name="正方形/長方形 92"/>
            <p:cNvSpPr/>
            <p:nvPr/>
          </p:nvSpPr>
          <p:spPr>
            <a:xfrm>
              <a:off x="5364088" y="2924944"/>
              <a:ext cx="216000" cy="432048"/>
            </a:xfrm>
            <a:prstGeom prst="rect">
              <a:avLst/>
            </a:prstGeom>
          </p:spPr>
          <p:style>
            <a:lnRef idx="1">
              <a:schemeClr val="dk1"/>
            </a:lnRef>
            <a:fillRef idx="2">
              <a:schemeClr val="dk1"/>
            </a:fillRef>
            <a:effectRef idx="1">
              <a:schemeClr val="dk1"/>
            </a:effectRef>
            <a:fontRef idx="minor">
              <a:schemeClr val="dk1"/>
            </a:fontRef>
          </p:style>
          <p:txBody>
            <a:bodyPr vert="eaVert" rtlCol="0" anchor="ctr"/>
            <a:lstStyle/>
            <a:p>
              <a:pPr algn="ctr"/>
              <a:r>
                <a:rPr lang="ja-JP" altLang="en-US" sz="900" dirty="0"/>
                <a:t>Ｂ社</a:t>
              </a:r>
              <a:endParaRPr kumimoji="1" lang="ja-JP" altLang="en-US" sz="900" dirty="0"/>
            </a:p>
          </p:txBody>
        </p:sp>
        <p:sp>
          <p:nvSpPr>
            <p:cNvPr id="94" name="正方形/長方形 93"/>
            <p:cNvSpPr/>
            <p:nvPr/>
          </p:nvSpPr>
          <p:spPr>
            <a:xfrm>
              <a:off x="5652120" y="2924944"/>
              <a:ext cx="216000" cy="432048"/>
            </a:xfrm>
            <a:prstGeom prst="rect">
              <a:avLst/>
            </a:prstGeom>
          </p:spPr>
          <p:style>
            <a:lnRef idx="1">
              <a:schemeClr val="dk1"/>
            </a:lnRef>
            <a:fillRef idx="2">
              <a:schemeClr val="dk1"/>
            </a:fillRef>
            <a:effectRef idx="1">
              <a:schemeClr val="dk1"/>
            </a:effectRef>
            <a:fontRef idx="minor">
              <a:schemeClr val="dk1"/>
            </a:fontRef>
          </p:style>
          <p:txBody>
            <a:bodyPr vert="eaVert" rtlCol="0" anchor="ctr"/>
            <a:lstStyle/>
            <a:p>
              <a:pPr algn="ctr"/>
              <a:r>
                <a:rPr lang="ja-JP" altLang="en-US" sz="900" dirty="0"/>
                <a:t>Ｃ社</a:t>
              </a:r>
              <a:endParaRPr kumimoji="1" lang="ja-JP" altLang="en-US" sz="900" dirty="0"/>
            </a:p>
          </p:txBody>
        </p:sp>
        <p:sp>
          <p:nvSpPr>
            <p:cNvPr id="95" name="正方形/長方形 94"/>
            <p:cNvSpPr/>
            <p:nvPr/>
          </p:nvSpPr>
          <p:spPr>
            <a:xfrm>
              <a:off x="5940152" y="2924944"/>
              <a:ext cx="216000" cy="432048"/>
            </a:xfrm>
            <a:prstGeom prst="rect">
              <a:avLst/>
            </a:prstGeom>
          </p:spPr>
          <p:style>
            <a:lnRef idx="1">
              <a:schemeClr val="dk1"/>
            </a:lnRef>
            <a:fillRef idx="2">
              <a:schemeClr val="dk1"/>
            </a:fillRef>
            <a:effectRef idx="1">
              <a:schemeClr val="dk1"/>
            </a:effectRef>
            <a:fontRef idx="minor">
              <a:schemeClr val="dk1"/>
            </a:fontRef>
          </p:style>
          <p:txBody>
            <a:bodyPr vert="eaVert" rtlCol="0" anchor="ctr"/>
            <a:lstStyle/>
            <a:p>
              <a:pPr algn="ctr"/>
              <a:r>
                <a:rPr lang="ja-JP" altLang="en-US" sz="900" dirty="0"/>
                <a:t>Ｄ社</a:t>
              </a:r>
              <a:endParaRPr kumimoji="1" lang="ja-JP" altLang="en-US" sz="900" dirty="0"/>
            </a:p>
          </p:txBody>
        </p:sp>
        <p:cxnSp>
          <p:nvCxnSpPr>
            <p:cNvPr id="96" name="直線矢印コネクタ 95"/>
            <p:cNvCxnSpPr/>
            <p:nvPr/>
          </p:nvCxnSpPr>
          <p:spPr>
            <a:xfrm flipV="1">
              <a:off x="5184080" y="2012358"/>
              <a:ext cx="0" cy="912586"/>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97" name="直線矢印コネクタ 96"/>
            <p:cNvCxnSpPr>
              <a:stCxn id="93" idx="0"/>
            </p:cNvCxnSpPr>
            <p:nvPr/>
          </p:nvCxnSpPr>
          <p:spPr>
            <a:xfrm flipV="1">
              <a:off x="5472088" y="2012358"/>
              <a:ext cx="0" cy="912586"/>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98" name="直線矢印コネクタ 97"/>
            <p:cNvCxnSpPr/>
            <p:nvPr/>
          </p:nvCxnSpPr>
          <p:spPr>
            <a:xfrm flipH="1" flipV="1">
              <a:off x="5760120" y="2012366"/>
              <a:ext cx="9004" cy="901555"/>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99" name="直線矢印コネクタ 98"/>
            <p:cNvCxnSpPr>
              <a:stCxn id="95" idx="0"/>
            </p:cNvCxnSpPr>
            <p:nvPr/>
          </p:nvCxnSpPr>
          <p:spPr>
            <a:xfrm flipH="1" flipV="1">
              <a:off x="6043518" y="2012358"/>
              <a:ext cx="0" cy="912586"/>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100" name="テキスト ボックス 99"/>
            <p:cNvSpPr txBox="1"/>
            <p:nvPr/>
          </p:nvSpPr>
          <p:spPr>
            <a:xfrm>
              <a:off x="5144912" y="2204864"/>
              <a:ext cx="291184" cy="1008112"/>
            </a:xfrm>
            <a:prstGeom prst="rect">
              <a:avLst/>
            </a:prstGeom>
            <a:noFill/>
          </p:spPr>
          <p:txBody>
            <a:bodyPr vert="eaVert" wrap="square" rtlCol="0">
              <a:spAutoFit/>
            </a:bodyPr>
            <a:lstStyle/>
            <a:p>
              <a:r>
                <a:rPr lang="ja-JP" altLang="en-US" sz="800" dirty="0"/>
                <a:t>観光</a:t>
              </a:r>
              <a:r>
                <a:rPr kumimoji="1" lang="ja-JP" altLang="en-US" sz="800" dirty="0"/>
                <a:t>等</a:t>
              </a:r>
            </a:p>
          </p:txBody>
        </p:sp>
        <p:sp>
          <p:nvSpPr>
            <p:cNvPr id="101" name="テキスト ボックス 100"/>
            <p:cNvSpPr txBox="1"/>
            <p:nvPr/>
          </p:nvSpPr>
          <p:spPr>
            <a:xfrm>
              <a:off x="6009008" y="2204864"/>
              <a:ext cx="291184" cy="1038897"/>
            </a:xfrm>
            <a:prstGeom prst="rect">
              <a:avLst/>
            </a:prstGeom>
            <a:noFill/>
          </p:spPr>
          <p:txBody>
            <a:bodyPr vert="eaVert" wrap="square" rtlCol="0">
              <a:spAutoFit/>
            </a:bodyPr>
            <a:lstStyle/>
            <a:p>
              <a:r>
                <a:rPr lang="ja-JP" altLang="en-US" sz="800" dirty="0"/>
                <a:t>教育等</a:t>
              </a:r>
              <a:endParaRPr kumimoji="1" lang="ja-JP" altLang="en-US" sz="800" dirty="0"/>
            </a:p>
          </p:txBody>
        </p:sp>
        <p:sp>
          <p:nvSpPr>
            <p:cNvPr id="102" name="テキスト ボックス 101"/>
            <p:cNvSpPr txBox="1"/>
            <p:nvPr/>
          </p:nvSpPr>
          <p:spPr>
            <a:xfrm>
              <a:off x="5745691" y="2204864"/>
              <a:ext cx="291184" cy="1008112"/>
            </a:xfrm>
            <a:prstGeom prst="rect">
              <a:avLst/>
            </a:prstGeom>
            <a:noFill/>
          </p:spPr>
          <p:txBody>
            <a:bodyPr vert="eaVert" wrap="square" rtlCol="0">
              <a:spAutoFit/>
            </a:bodyPr>
            <a:lstStyle/>
            <a:p>
              <a:r>
                <a:rPr lang="ja-JP" altLang="en-US" sz="800" dirty="0"/>
                <a:t>インフラ等</a:t>
              </a:r>
              <a:endParaRPr kumimoji="1" lang="ja-JP" altLang="en-US" sz="1000" dirty="0"/>
            </a:p>
          </p:txBody>
        </p:sp>
        <p:sp>
          <p:nvSpPr>
            <p:cNvPr id="103" name="テキスト ボックス 102"/>
            <p:cNvSpPr txBox="1"/>
            <p:nvPr/>
          </p:nvSpPr>
          <p:spPr>
            <a:xfrm>
              <a:off x="5432945" y="2204864"/>
              <a:ext cx="291184" cy="1008112"/>
            </a:xfrm>
            <a:prstGeom prst="rect">
              <a:avLst/>
            </a:prstGeom>
            <a:noFill/>
          </p:spPr>
          <p:txBody>
            <a:bodyPr vert="eaVert" wrap="square" rtlCol="0">
              <a:spAutoFit/>
            </a:bodyPr>
            <a:lstStyle/>
            <a:p>
              <a:r>
                <a:rPr lang="ja-JP" altLang="en-US" sz="800" dirty="0"/>
                <a:t>産業雇用</a:t>
              </a:r>
              <a:r>
                <a:rPr kumimoji="1" lang="ja-JP" altLang="en-US" sz="800" dirty="0"/>
                <a:t>等</a:t>
              </a:r>
            </a:p>
          </p:txBody>
        </p:sp>
        <p:sp>
          <p:nvSpPr>
            <p:cNvPr id="104" name="テキスト ボックス 103"/>
            <p:cNvSpPr txBox="1"/>
            <p:nvPr/>
          </p:nvSpPr>
          <p:spPr>
            <a:xfrm>
              <a:off x="4915298" y="692704"/>
              <a:ext cx="808832" cy="276999"/>
            </a:xfrm>
            <a:prstGeom prst="rect">
              <a:avLst/>
            </a:prstGeom>
            <a:noFill/>
          </p:spPr>
          <p:txBody>
            <a:bodyPr wrap="square" rtlCol="0">
              <a:spAutoFit/>
            </a:bodyPr>
            <a:lstStyle/>
            <a:p>
              <a:r>
                <a:rPr lang="ja-JP" altLang="en-US" sz="1200" dirty="0"/>
                <a:t>これまで</a:t>
              </a:r>
              <a:endParaRPr kumimoji="1" lang="ja-JP" altLang="en-US" sz="1200" dirty="0"/>
            </a:p>
          </p:txBody>
        </p:sp>
      </p:grpSp>
      <p:grpSp>
        <p:nvGrpSpPr>
          <p:cNvPr id="105" name="グループ化 104"/>
          <p:cNvGrpSpPr/>
          <p:nvPr/>
        </p:nvGrpSpPr>
        <p:grpSpPr>
          <a:xfrm>
            <a:off x="7207675" y="646011"/>
            <a:ext cx="1550176" cy="2189556"/>
            <a:chOff x="7003528" y="692704"/>
            <a:chExt cx="1533394" cy="2664288"/>
          </a:xfrm>
        </p:grpSpPr>
        <p:sp>
          <p:nvSpPr>
            <p:cNvPr id="106" name="正方形/長方形 105"/>
            <p:cNvSpPr/>
            <p:nvPr/>
          </p:nvSpPr>
          <p:spPr>
            <a:xfrm>
              <a:off x="7060922" y="969695"/>
              <a:ext cx="1476000" cy="1764196"/>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07" name="正方形/長方形 106"/>
            <p:cNvSpPr/>
            <p:nvPr/>
          </p:nvSpPr>
          <p:spPr>
            <a:xfrm>
              <a:off x="7060922" y="969695"/>
              <a:ext cx="1476000" cy="21602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dirty="0"/>
                <a:t>府　庁</a:t>
              </a:r>
            </a:p>
          </p:txBody>
        </p:sp>
        <p:sp>
          <p:nvSpPr>
            <p:cNvPr id="108" name="テキスト ボックス 107"/>
            <p:cNvSpPr txBox="1"/>
            <p:nvPr/>
          </p:nvSpPr>
          <p:spPr>
            <a:xfrm>
              <a:off x="7017377" y="1179920"/>
              <a:ext cx="372231" cy="1008113"/>
            </a:xfrm>
            <a:prstGeom prst="rect">
              <a:avLst/>
            </a:prstGeom>
            <a:noFill/>
          </p:spPr>
          <p:txBody>
            <a:bodyPr vert="eaVert" wrap="square" rtlCol="0">
              <a:spAutoFit/>
            </a:bodyPr>
            <a:lstStyle/>
            <a:p>
              <a:r>
                <a:rPr kumimoji="1" lang="ja-JP" altLang="en-US" sz="1050" dirty="0"/>
                <a:t>府民文化部</a:t>
              </a:r>
            </a:p>
          </p:txBody>
        </p:sp>
        <p:sp>
          <p:nvSpPr>
            <p:cNvPr id="109" name="テキスト ボックス 108"/>
            <p:cNvSpPr txBox="1"/>
            <p:nvPr/>
          </p:nvSpPr>
          <p:spPr>
            <a:xfrm>
              <a:off x="7973917" y="1185718"/>
              <a:ext cx="342501" cy="1008113"/>
            </a:xfrm>
            <a:prstGeom prst="rect">
              <a:avLst/>
            </a:prstGeom>
            <a:noFill/>
          </p:spPr>
          <p:txBody>
            <a:bodyPr vert="eaVert" wrap="square" rtlCol="0">
              <a:spAutoFit/>
            </a:bodyPr>
            <a:lstStyle/>
            <a:p>
              <a:r>
                <a:rPr lang="ja-JP" altLang="en-US" sz="1050" dirty="0"/>
                <a:t>教育庁</a:t>
              </a:r>
              <a:endParaRPr kumimoji="1" lang="ja-JP" altLang="en-US" sz="1050" dirty="0"/>
            </a:p>
          </p:txBody>
        </p:sp>
        <p:sp>
          <p:nvSpPr>
            <p:cNvPr id="110" name="テキスト ボックス 109"/>
            <p:cNvSpPr txBox="1"/>
            <p:nvPr/>
          </p:nvSpPr>
          <p:spPr>
            <a:xfrm>
              <a:off x="7656153" y="1180203"/>
              <a:ext cx="372231" cy="1301660"/>
            </a:xfrm>
            <a:prstGeom prst="rect">
              <a:avLst/>
            </a:prstGeom>
            <a:noFill/>
          </p:spPr>
          <p:txBody>
            <a:bodyPr vert="eaVert" wrap="square" rtlCol="0">
              <a:spAutoFit/>
            </a:bodyPr>
            <a:lstStyle/>
            <a:p>
              <a:r>
                <a:rPr kumimoji="1" lang="ja-JP" altLang="en-US" sz="1050" dirty="0"/>
                <a:t>都市整備部</a:t>
              </a:r>
            </a:p>
          </p:txBody>
        </p:sp>
        <p:sp>
          <p:nvSpPr>
            <p:cNvPr id="111" name="テキスト ボックス 110"/>
            <p:cNvSpPr txBox="1"/>
            <p:nvPr/>
          </p:nvSpPr>
          <p:spPr>
            <a:xfrm>
              <a:off x="7305406" y="1185718"/>
              <a:ext cx="372231" cy="1008113"/>
            </a:xfrm>
            <a:prstGeom prst="rect">
              <a:avLst/>
            </a:prstGeom>
            <a:noFill/>
          </p:spPr>
          <p:txBody>
            <a:bodyPr vert="eaVert" wrap="square" rtlCol="0">
              <a:spAutoFit/>
            </a:bodyPr>
            <a:lstStyle/>
            <a:p>
              <a:r>
                <a:rPr kumimoji="1" lang="ja-JP" altLang="en-US" sz="1050" dirty="0"/>
                <a:t>商工労働部</a:t>
              </a:r>
            </a:p>
          </p:txBody>
        </p:sp>
        <p:sp>
          <p:nvSpPr>
            <p:cNvPr id="112" name="テキスト ボックス 111"/>
            <p:cNvSpPr txBox="1"/>
            <p:nvPr/>
          </p:nvSpPr>
          <p:spPr>
            <a:xfrm>
              <a:off x="7060922" y="2276880"/>
              <a:ext cx="1476000" cy="325757"/>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kumimoji="1" lang="ja-JP" altLang="en-US" sz="1100" b="1" dirty="0"/>
                <a:t>公民戦略連携デスク</a:t>
              </a:r>
            </a:p>
          </p:txBody>
        </p:sp>
        <p:cxnSp>
          <p:nvCxnSpPr>
            <p:cNvPr id="113" name="直線矢印コネクタ 112"/>
            <p:cNvCxnSpPr/>
            <p:nvPr/>
          </p:nvCxnSpPr>
          <p:spPr>
            <a:xfrm flipH="1" flipV="1">
              <a:off x="7482727" y="2045618"/>
              <a:ext cx="153287" cy="231256"/>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14" name="直線矢印コネクタ 113"/>
            <p:cNvCxnSpPr/>
            <p:nvPr/>
          </p:nvCxnSpPr>
          <p:spPr>
            <a:xfrm flipV="1">
              <a:off x="7961034" y="2044568"/>
              <a:ext cx="139232" cy="232306"/>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15" name="直線矢印コネクタ 114"/>
            <p:cNvCxnSpPr/>
            <p:nvPr/>
          </p:nvCxnSpPr>
          <p:spPr>
            <a:xfrm flipV="1">
              <a:off x="7812360" y="2049458"/>
              <a:ext cx="35401" cy="226693"/>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16" name="直線矢印コネクタ 115"/>
            <p:cNvCxnSpPr/>
            <p:nvPr/>
          </p:nvCxnSpPr>
          <p:spPr>
            <a:xfrm flipH="1" flipV="1">
              <a:off x="7215802" y="2026440"/>
              <a:ext cx="277170" cy="25043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17" name="正方形/長方形 116"/>
            <p:cNvSpPr/>
            <p:nvPr/>
          </p:nvSpPr>
          <p:spPr>
            <a:xfrm>
              <a:off x="7107802" y="2924944"/>
              <a:ext cx="216000" cy="432048"/>
            </a:xfrm>
            <a:prstGeom prst="rect">
              <a:avLst/>
            </a:prstGeom>
          </p:spPr>
          <p:style>
            <a:lnRef idx="1">
              <a:schemeClr val="dk1"/>
            </a:lnRef>
            <a:fillRef idx="2">
              <a:schemeClr val="dk1"/>
            </a:fillRef>
            <a:effectRef idx="1">
              <a:schemeClr val="dk1"/>
            </a:effectRef>
            <a:fontRef idx="minor">
              <a:schemeClr val="dk1"/>
            </a:fontRef>
          </p:style>
          <p:txBody>
            <a:bodyPr vert="eaVert" rtlCol="0" anchor="ctr"/>
            <a:lstStyle/>
            <a:p>
              <a:pPr algn="ctr"/>
              <a:r>
                <a:rPr lang="ja-JP" altLang="en-US" sz="900" dirty="0"/>
                <a:t>Ａ社</a:t>
              </a:r>
              <a:endParaRPr kumimoji="1" lang="ja-JP" altLang="en-US" sz="900" dirty="0"/>
            </a:p>
          </p:txBody>
        </p:sp>
        <p:sp>
          <p:nvSpPr>
            <p:cNvPr id="118" name="正方形/長方形 117"/>
            <p:cNvSpPr/>
            <p:nvPr/>
          </p:nvSpPr>
          <p:spPr>
            <a:xfrm>
              <a:off x="7492994" y="2924944"/>
              <a:ext cx="216000" cy="432048"/>
            </a:xfrm>
            <a:prstGeom prst="rect">
              <a:avLst/>
            </a:prstGeom>
          </p:spPr>
          <p:style>
            <a:lnRef idx="1">
              <a:schemeClr val="dk1"/>
            </a:lnRef>
            <a:fillRef idx="2">
              <a:schemeClr val="dk1"/>
            </a:fillRef>
            <a:effectRef idx="1">
              <a:schemeClr val="dk1"/>
            </a:effectRef>
            <a:fontRef idx="minor">
              <a:schemeClr val="dk1"/>
            </a:fontRef>
          </p:style>
          <p:txBody>
            <a:bodyPr vert="eaVert" rtlCol="0" anchor="ctr"/>
            <a:lstStyle/>
            <a:p>
              <a:pPr algn="ctr"/>
              <a:r>
                <a:rPr lang="ja-JP" altLang="en-US" sz="900" dirty="0"/>
                <a:t>Ｂ社</a:t>
              </a:r>
              <a:endParaRPr kumimoji="1" lang="ja-JP" altLang="en-US" sz="900" dirty="0"/>
            </a:p>
          </p:txBody>
        </p:sp>
        <p:sp>
          <p:nvSpPr>
            <p:cNvPr id="119" name="正方形/長方形 118"/>
            <p:cNvSpPr/>
            <p:nvPr/>
          </p:nvSpPr>
          <p:spPr>
            <a:xfrm>
              <a:off x="7853034" y="2924944"/>
              <a:ext cx="216000" cy="432048"/>
            </a:xfrm>
            <a:prstGeom prst="rect">
              <a:avLst/>
            </a:prstGeom>
          </p:spPr>
          <p:style>
            <a:lnRef idx="1">
              <a:schemeClr val="dk1"/>
            </a:lnRef>
            <a:fillRef idx="2">
              <a:schemeClr val="dk1"/>
            </a:fillRef>
            <a:effectRef idx="1">
              <a:schemeClr val="dk1"/>
            </a:effectRef>
            <a:fontRef idx="minor">
              <a:schemeClr val="dk1"/>
            </a:fontRef>
          </p:style>
          <p:txBody>
            <a:bodyPr vert="eaVert" rtlCol="0" anchor="ctr"/>
            <a:lstStyle/>
            <a:p>
              <a:pPr algn="ctr"/>
              <a:r>
                <a:rPr lang="ja-JP" altLang="en-US" sz="900" dirty="0"/>
                <a:t>Ｃ社</a:t>
              </a:r>
              <a:endParaRPr kumimoji="1" lang="ja-JP" altLang="en-US" sz="900" dirty="0"/>
            </a:p>
          </p:txBody>
        </p:sp>
        <p:sp>
          <p:nvSpPr>
            <p:cNvPr id="120" name="正方形/長方形 119"/>
            <p:cNvSpPr/>
            <p:nvPr/>
          </p:nvSpPr>
          <p:spPr>
            <a:xfrm>
              <a:off x="8213050" y="2924944"/>
              <a:ext cx="216000" cy="432048"/>
            </a:xfrm>
            <a:prstGeom prst="rect">
              <a:avLst/>
            </a:prstGeom>
          </p:spPr>
          <p:style>
            <a:lnRef idx="1">
              <a:schemeClr val="dk1"/>
            </a:lnRef>
            <a:fillRef idx="2">
              <a:schemeClr val="dk1"/>
            </a:fillRef>
            <a:effectRef idx="1">
              <a:schemeClr val="dk1"/>
            </a:effectRef>
            <a:fontRef idx="minor">
              <a:schemeClr val="dk1"/>
            </a:fontRef>
          </p:style>
          <p:txBody>
            <a:bodyPr vert="eaVert" rtlCol="0" anchor="ctr"/>
            <a:lstStyle/>
            <a:p>
              <a:pPr algn="ctr"/>
              <a:r>
                <a:rPr lang="ja-JP" altLang="en-US" sz="900" dirty="0"/>
                <a:t>Ｄ社</a:t>
              </a:r>
              <a:endParaRPr kumimoji="1" lang="ja-JP" altLang="en-US" sz="900" dirty="0"/>
            </a:p>
          </p:txBody>
        </p:sp>
        <p:cxnSp>
          <p:nvCxnSpPr>
            <p:cNvPr id="121" name="直線矢印コネクタ 120"/>
            <p:cNvCxnSpPr>
              <a:stCxn id="117" idx="0"/>
            </p:cNvCxnSpPr>
            <p:nvPr/>
          </p:nvCxnSpPr>
          <p:spPr>
            <a:xfrm flipV="1">
              <a:off x="7215802" y="2602636"/>
              <a:ext cx="179054" cy="322308"/>
            </a:xfrm>
            <a:prstGeom prst="straightConnector1">
              <a:avLst/>
            </a:prstGeom>
            <a:ln>
              <a:headEnd type="arrow" w="med" len="med"/>
              <a:tailEnd type="arrow" w="med" len="med"/>
            </a:ln>
          </p:spPr>
          <p:style>
            <a:lnRef idx="1">
              <a:schemeClr val="dk1"/>
            </a:lnRef>
            <a:fillRef idx="0">
              <a:schemeClr val="dk1"/>
            </a:fillRef>
            <a:effectRef idx="0">
              <a:schemeClr val="dk1"/>
            </a:effectRef>
            <a:fontRef idx="minor">
              <a:schemeClr val="tx1"/>
            </a:fontRef>
          </p:style>
        </p:cxnSp>
        <p:cxnSp>
          <p:nvCxnSpPr>
            <p:cNvPr id="122" name="直線矢印コネクタ 121"/>
            <p:cNvCxnSpPr>
              <a:stCxn id="118" idx="0"/>
            </p:cNvCxnSpPr>
            <p:nvPr/>
          </p:nvCxnSpPr>
          <p:spPr>
            <a:xfrm flipV="1">
              <a:off x="7600994" y="2603365"/>
              <a:ext cx="23605" cy="321579"/>
            </a:xfrm>
            <a:prstGeom prst="straightConnector1">
              <a:avLst/>
            </a:prstGeom>
            <a:ln>
              <a:headEnd type="arrow" w="med" len="med"/>
              <a:tailEnd type="arrow" w="med" len="med"/>
            </a:ln>
          </p:spPr>
          <p:style>
            <a:lnRef idx="1">
              <a:schemeClr val="dk1"/>
            </a:lnRef>
            <a:fillRef idx="0">
              <a:schemeClr val="dk1"/>
            </a:fillRef>
            <a:effectRef idx="0">
              <a:schemeClr val="dk1"/>
            </a:effectRef>
            <a:fontRef idx="minor">
              <a:schemeClr val="tx1"/>
            </a:fontRef>
          </p:style>
        </p:cxnSp>
        <p:cxnSp>
          <p:nvCxnSpPr>
            <p:cNvPr id="123" name="直線矢印コネクタ 122"/>
            <p:cNvCxnSpPr>
              <a:stCxn id="119" idx="0"/>
              <a:endCxn id="112" idx="2"/>
            </p:cNvCxnSpPr>
            <p:nvPr/>
          </p:nvCxnSpPr>
          <p:spPr>
            <a:xfrm flipH="1" flipV="1">
              <a:off x="7798923" y="2602636"/>
              <a:ext cx="162111" cy="322308"/>
            </a:xfrm>
            <a:prstGeom prst="straightConnector1">
              <a:avLst/>
            </a:prstGeom>
            <a:ln>
              <a:headEnd type="arrow" w="med" len="med"/>
              <a:tailEnd type="arrow" w="med" len="med"/>
            </a:ln>
          </p:spPr>
          <p:style>
            <a:lnRef idx="1">
              <a:schemeClr val="dk1"/>
            </a:lnRef>
            <a:fillRef idx="0">
              <a:schemeClr val="dk1"/>
            </a:fillRef>
            <a:effectRef idx="0">
              <a:schemeClr val="dk1"/>
            </a:effectRef>
            <a:fontRef idx="minor">
              <a:schemeClr val="tx1"/>
            </a:fontRef>
          </p:style>
        </p:cxnSp>
        <p:cxnSp>
          <p:nvCxnSpPr>
            <p:cNvPr id="124" name="直線矢印コネクタ 123"/>
            <p:cNvCxnSpPr>
              <a:stCxn id="120" idx="0"/>
            </p:cNvCxnSpPr>
            <p:nvPr/>
          </p:nvCxnSpPr>
          <p:spPr>
            <a:xfrm flipH="1" flipV="1">
              <a:off x="8122969" y="2610936"/>
              <a:ext cx="198080" cy="314008"/>
            </a:xfrm>
            <a:prstGeom prst="straightConnector1">
              <a:avLst/>
            </a:prstGeom>
            <a:ln>
              <a:headEnd type="arrow" w="med" len="med"/>
              <a:tailEnd type="arrow" w="med" len="med"/>
            </a:ln>
          </p:spPr>
          <p:style>
            <a:lnRef idx="1">
              <a:schemeClr val="dk1"/>
            </a:lnRef>
            <a:fillRef idx="0">
              <a:schemeClr val="dk1"/>
            </a:fillRef>
            <a:effectRef idx="0">
              <a:schemeClr val="dk1"/>
            </a:effectRef>
            <a:fontRef idx="minor">
              <a:schemeClr val="tx1"/>
            </a:fontRef>
          </p:style>
        </p:cxnSp>
        <p:sp>
          <p:nvSpPr>
            <p:cNvPr id="125" name="テキスト ボックス 124"/>
            <p:cNvSpPr txBox="1"/>
            <p:nvPr/>
          </p:nvSpPr>
          <p:spPr>
            <a:xfrm>
              <a:off x="7003528" y="692704"/>
              <a:ext cx="808832" cy="276999"/>
            </a:xfrm>
            <a:prstGeom prst="rect">
              <a:avLst/>
            </a:prstGeom>
            <a:noFill/>
          </p:spPr>
          <p:txBody>
            <a:bodyPr wrap="square" rtlCol="0">
              <a:spAutoFit/>
            </a:bodyPr>
            <a:lstStyle/>
            <a:p>
              <a:r>
                <a:rPr lang="ja-JP" altLang="en-US" sz="1200" dirty="0"/>
                <a:t>設置後</a:t>
              </a:r>
              <a:endParaRPr kumimoji="1" lang="ja-JP" altLang="en-US" sz="1200" dirty="0"/>
            </a:p>
          </p:txBody>
        </p:sp>
      </p:grpSp>
      <p:sp>
        <p:nvSpPr>
          <p:cNvPr id="126" name="正方形/長方形 125"/>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64</a:t>
            </a:fld>
            <a:endParaRPr lang="ja-JP" altLang="en-US" dirty="0">
              <a:solidFill>
                <a:prstClr val="black"/>
              </a:solidFill>
            </a:endParaRPr>
          </a:p>
        </p:txBody>
      </p:sp>
      <p:sp>
        <p:nvSpPr>
          <p:cNvPr id="127" name="テキスト ボックス 126"/>
          <p:cNvSpPr txBox="1"/>
          <p:nvPr/>
        </p:nvSpPr>
        <p:spPr>
          <a:xfrm>
            <a:off x="395536" y="891879"/>
            <a:ext cx="4392488" cy="1384995"/>
          </a:xfrm>
          <a:prstGeom prst="rect">
            <a:avLst/>
          </a:prstGeom>
          <a:noFill/>
        </p:spPr>
        <p:txBody>
          <a:bodyPr wrap="square" rtlCol="0">
            <a:spAutoFit/>
          </a:bodyPr>
          <a:lstStyle/>
          <a:p>
            <a:pPr algn="just"/>
            <a:r>
              <a:rPr lang="ja-JP" altLang="en-US" sz="1400" dirty="0"/>
              <a:t>　</a:t>
            </a:r>
            <a:r>
              <a:rPr lang="ja-JP" altLang="ja-JP" sz="1400" dirty="0"/>
              <a:t>従来の「行政完結型」から「連携・ネットワーク型」へと</a:t>
            </a:r>
            <a:r>
              <a:rPr lang="ja-JP" altLang="en-US" sz="1400" dirty="0"/>
              <a:t>、</a:t>
            </a:r>
            <a:r>
              <a:rPr lang="ja-JP" altLang="ja-JP" sz="1400" dirty="0"/>
              <a:t>府庁の仕事のやり方を変えるべく、企業や大学の一元的窓口となる</a:t>
            </a:r>
            <a:r>
              <a:rPr lang="en-US" altLang="ja-JP" sz="1400" dirty="0"/>
              <a:t>『</a:t>
            </a:r>
            <a:r>
              <a:rPr lang="ja-JP" altLang="ja-JP" sz="1400" dirty="0"/>
              <a:t>専任デスク</a:t>
            </a:r>
            <a:r>
              <a:rPr lang="en-US" altLang="ja-JP" sz="1400" dirty="0"/>
              <a:t>』</a:t>
            </a:r>
            <a:r>
              <a:rPr lang="ja-JP" altLang="ja-JP" sz="1400" dirty="0"/>
              <a:t>を</a:t>
            </a:r>
            <a:r>
              <a:rPr lang="en-US" altLang="ja-JP" sz="1400" dirty="0"/>
              <a:t>2015</a:t>
            </a:r>
            <a:r>
              <a:rPr lang="ja-JP" altLang="en-US" sz="1400" dirty="0"/>
              <a:t>年４月に設置しました。</a:t>
            </a:r>
            <a:endParaRPr lang="en-US" altLang="ja-JP" sz="1400" dirty="0"/>
          </a:p>
          <a:p>
            <a:pPr algn="just"/>
            <a:r>
              <a:rPr lang="ja-JP" altLang="en-US" sz="1400" dirty="0"/>
              <a:t>　都道府県では初の試み</a:t>
            </a:r>
            <a:r>
              <a:rPr lang="ja-JP" altLang="ja-JP" sz="1400" dirty="0"/>
              <a:t>となる当デスクが旗振り役となり、</a:t>
            </a:r>
            <a:r>
              <a:rPr lang="ja-JP" altLang="en-US" sz="1400" dirty="0"/>
              <a:t>公民</a:t>
            </a:r>
            <a:r>
              <a:rPr lang="ja-JP" altLang="ja-JP" sz="1400" dirty="0"/>
              <a:t>連携を積極的に展開することで、</a:t>
            </a:r>
            <a:r>
              <a:rPr lang="ja-JP" altLang="en-US" sz="1400" dirty="0"/>
              <a:t>きめ細やかな</a:t>
            </a:r>
            <a:r>
              <a:rPr lang="ja-JP" altLang="ja-JP" sz="1400" dirty="0"/>
              <a:t>府民サービスの</a:t>
            </a:r>
            <a:r>
              <a:rPr lang="ja-JP" altLang="en-US" sz="1400" dirty="0"/>
              <a:t>提供や</a:t>
            </a:r>
            <a:r>
              <a:rPr lang="ja-JP" altLang="ja-JP" sz="1400" dirty="0"/>
              <a:t>地域経済の活性化を</a:t>
            </a:r>
            <a:r>
              <a:rPr lang="ja-JP" altLang="en-US" sz="1400" dirty="0"/>
              <a:t>めざしています</a:t>
            </a:r>
            <a:r>
              <a:rPr lang="ja-JP" altLang="ja-JP" sz="1400" dirty="0"/>
              <a:t>。</a:t>
            </a:r>
            <a:endParaRPr kumimoji="1" lang="ja-JP" altLang="en-US" sz="1400" dirty="0"/>
          </a:p>
        </p:txBody>
      </p:sp>
      <p:pic>
        <p:nvPicPr>
          <p:cNvPr id="129" name="図 128"/>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313090" y="4978447"/>
            <a:ext cx="1440160" cy="682801"/>
          </a:xfrm>
          <a:prstGeom prst="rect">
            <a:avLst/>
          </a:prstGeom>
          <a:ln>
            <a:noFill/>
          </a:ln>
          <a:effectLst>
            <a:softEdge rad="112500"/>
          </a:effectLst>
        </p:spPr>
      </p:pic>
      <p:sp>
        <p:nvSpPr>
          <p:cNvPr id="130" name="テキスト ボックス 129"/>
          <p:cNvSpPr txBox="1"/>
          <p:nvPr/>
        </p:nvSpPr>
        <p:spPr>
          <a:xfrm>
            <a:off x="8374660" y="1297384"/>
            <a:ext cx="364202" cy="307777"/>
          </a:xfrm>
          <a:prstGeom prst="rect">
            <a:avLst/>
          </a:prstGeom>
          <a:noFill/>
        </p:spPr>
        <p:txBody>
          <a:bodyPr wrap="none" rtlCol="0">
            <a:spAutoFit/>
          </a:bodyPr>
          <a:lstStyle/>
          <a:p>
            <a:r>
              <a:rPr kumimoji="1" lang="en-US" altLang="ja-JP" sz="1400" dirty="0"/>
              <a:t>…</a:t>
            </a:r>
            <a:endParaRPr kumimoji="1" lang="ja-JP" altLang="en-US" sz="1400" dirty="0"/>
          </a:p>
        </p:txBody>
      </p:sp>
      <p:sp>
        <p:nvSpPr>
          <p:cNvPr id="131" name="テキスト ボックス 130"/>
          <p:cNvSpPr txBox="1"/>
          <p:nvPr/>
        </p:nvSpPr>
        <p:spPr>
          <a:xfrm>
            <a:off x="6221276" y="1297384"/>
            <a:ext cx="364202" cy="307777"/>
          </a:xfrm>
          <a:prstGeom prst="rect">
            <a:avLst/>
          </a:prstGeom>
          <a:noFill/>
        </p:spPr>
        <p:txBody>
          <a:bodyPr wrap="none" rtlCol="0">
            <a:spAutoFit/>
          </a:bodyPr>
          <a:lstStyle/>
          <a:p>
            <a:r>
              <a:rPr kumimoji="1" lang="en-US" altLang="ja-JP" sz="1400" dirty="0"/>
              <a:t>…</a:t>
            </a:r>
            <a:endParaRPr kumimoji="1" lang="ja-JP" altLang="en-US" sz="1400" dirty="0"/>
          </a:p>
        </p:txBody>
      </p:sp>
      <p:pic>
        <p:nvPicPr>
          <p:cNvPr id="13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21227" y="4056997"/>
            <a:ext cx="1349052" cy="1019884"/>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 name="図 132">
            <a:extLst>
              <a:ext uri="{FF2B5EF4-FFF2-40B4-BE49-F238E27FC236}">
                <a16:creationId xmlns:a16="http://schemas.microsoft.com/office/drawing/2014/main" id="{CDC6E446-337A-6942-996F-E1639C210E5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166064" y="5666282"/>
            <a:ext cx="1583751" cy="1075086"/>
          </a:xfrm>
          <a:prstGeom prst="rect">
            <a:avLst/>
          </a:prstGeom>
          <a:ln>
            <a:noFill/>
          </a:ln>
          <a:effectLst>
            <a:softEdge rad="112500"/>
          </a:effectLst>
        </p:spPr>
      </p:pic>
      <p:pic>
        <p:nvPicPr>
          <p:cNvPr id="134" name="Picture 3"/>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harpenSoften amount="18000"/>
                    </a14:imgEffect>
                    <a14:imgEffect>
                      <a14:brightnessContrast bright="14000"/>
                    </a14:imgEffect>
                  </a14:imgLayer>
                </a14:imgProps>
              </a:ext>
              <a:ext uri="{28A0092B-C50C-407E-A947-70E740481C1C}">
                <a14:useLocalDpi xmlns:a14="http://schemas.microsoft.com/office/drawing/2010/main" val="0"/>
              </a:ext>
            </a:extLst>
          </a:blip>
          <a:srcRect t="5961" b="10183"/>
          <a:stretch/>
        </p:blipFill>
        <p:spPr bwMode="auto">
          <a:xfrm>
            <a:off x="7207675" y="3362275"/>
            <a:ext cx="1629338" cy="1024430"/>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5" name="テキスト ボックス 134"/>
          <p:cNvSpPr txBox="1"/>
          <p:nvPr/>
        </p:nvSpPr>
        <p:spPr>
          <a:xfrm>
            <a:off x="321869" y="2372389"/>
            <a:ext cx="7141922" cy="4575612"/>
          </a:xfrm>
          <a:prstGeom prst="rect">
            <a:avLst/>
          </a:prstGeom>
          <a:noFill/>
        </p:spPr>
        <p:txBody>
          <a:bodyPr wrap="square" rtlCol="0">
            <a:spAutoFit/>
          </a:bodyPr>
          <a:lstStyle/>
          <a:p>
            <a:r>
              <a:rPr lang="ja-JP" altLang="en-US" sz="1400" dirty="0"/>
              <a:t>　主</a:t>
            </a:r>
            <a:r>
              <a:rPr lang="ja-JP" altLang="en-US" sz="1400" dirty="0" smtClean="0"/>
              <a:t>な取組み例</a:t>
            </a:r>
            <a:r>
              <a:rPr lang="ja-JP" altLang="en-US" sz="1400" dirty="0"/>
              <a:t>は下記のとおりです。</a:t>
            </a:r>
            <a:endParaRPr lang="en-US" altLang="ja-JP" sz="1400" dirty="0"/>
          </a:p>
          <a:p>
            <a:endParaRPr lang="en-US" altLang="ja-JP" sz="900" dirty="0"/>
          </a:p>
          <a:p>
            <a:pPr marL="252000" lvl="0" indent="-457200"/>
            <a:r>
              <a:rPr lang="ja-JP" altLang="en-US" sz="1400" b="1" dirty="0"/>
              <a:t>・</a:t>
            </a:r>
            <a:r>
              <a:rPr lang="en-US" altLang="ja-JP" sz="1400" b="1" dirty="0"/>
              <a:t> OSAKA</a:t>
            </a:r>
            <a:r>
              <a:rPr lang="ja-JP" altLang="en-US" sz="1400" b="1" dirty="0"/>
              <a:t> </a:t>
            </a:r>
            <a:r>
              <a:rPr lang="en-US" altLang="ja-JP" sz="1400" b="1" u="sng" dirty="0">
                <a:solidFill>
                  <a:srgbClr val="FF0000"/>
                </a:solidFill>
              </a:rPr>
              <a:t>MEIKAN</a:t>
            </a:r>
            <a:r>
              <a:rPr lang="en-US" altLang="ja-JP" sz="1400" b="1" u="sng" dirty="0">
                <a:solidFill>
                  <a:srgbClr val="0070C0"/>
                </a:solidFill>
              </a:rPr>
              <a:t> </a:t>
            </a:r>
            <a:r>
              <a:rPr lang="ja-JP" altLang="en-US" sz="1400" b="1" dirty="0"/>
              <a:t>　</a:t>
            </a:r>
            <a:r>
              <a:rPr lang="en-US" altLang="ja-JP" sz="1400" b="1" dirty="0"/>
              <a:t>(https://meikan.osaka/)</a:t>
            </a:r>
          </a:p>
          <a:p>
            <a:pPr marL="252000" lvl="0" indent="-457200"/>
            <a:r>
              <a:rPr lang="ja-JP" altLang="en-US" sz="1400" dirty="0"/>
              <a:t>　　</a:t>
            </a:r>
            <a:r>
              <a:rPr lang="ja-JP" altLang="ja-JP" sz="1400" dirty="0"/>
              <a:t>府と府内市町村、企業が連携し、</a:t>
            </a:r>
            <a:r>
              <a:rPr lang="ja-JP" altLang="en-US" sz="1400" dirty="0"/>
              <a:t>インターネット</a:t>
            </a:r>
            <a:r>
              <a:rPr lang="en-US" altLang="ja-JP" sz="1400" dirty="0"/>
              <a:t>TV</a:t>
            </a:r>
            <a:r>
              <a:rPr lang="ja-JP" altLang="en-US" sz="1400" dirty="0"/>
              <a:t>や</a:t>
            </a:r>
            <a:r>
              <a:rPr lang="en-US" altLang="ja-JP" sz="1400" dirty="0"/>
              <a:t>SNS</a:t>
            </a:r>
            <a:r>
              <a:rPr lang="ja-JP" altLang="en-US" sz="1400" dirty="0" err="1"/>
              <a:t>、</a:t>
            </a:r>
            <a:r>
              <a:rPr lang="ja-JP" altLang="en-US" sz="1400" dirty="0"/>
              <a:t>ホームページ等</a:t>
            </a:r>
            <a:endParaRPr lang="en-US" altLang="ja-JP" sz="1400" dirty="0"/>
          </a:p>
          <a:p>
            <a:pPr marL="252000" lvl="0" indent="-457200"/>
            <a:r>
              <a:rPr lang="ja-JP" altLang="en-US" sz="1400" dirty="0"/>
              <a:t>　様々なツールを活用し、</a:t>
            </a:r>
            <a:r>
              <a:rPr lang="ja-JP" altLang="ja-JP" sz="1400" dirty="0"/>
              <a:t>大阪の</a:t>
            </a:r>
            <a:r>
              <a:rPr lang="ja-JP" altLang="en-US" sz="1400" dirty="0"/>
              <a:t>「</a:t>
            </a:r>
            <a:r>
              <a:rPr lang="ja-JP" altLang="ja-JP" sz="1400" dirty="0"/>
              <a:t>ひと・もの・こと</a:t>
            </a:r>
            <a:r>
              <a:rPr lang="ja-JP" altLang="en-US" sz="1400" dirty="0"/>
              <a:t>」</a:t>
            </a:r>
            <a:r>
              <a:rPr lang="ja-JP" altLang="ja-JP" sz="1400" dirty="0"/>
              <a:t>の魅力を発信</a:t>
            </a:r>
            <a:r>
              <a:rPr lang="ja-JP" altLang="en-US" sz="1400" dirty="0"/>
              <a:t>しています</a:t>
            </a:r>
            <a:r>
              <a:rPr lang="ja-JP" altLang="ja-JP" sz="1400" dirty="0"/>
              <a:t>。</a:t>
            </a:r>
            <a:endParaRPr lang="en-US" altLang="ja-JP" sz="1400" dirty="0"/>
          </a:p>
          <a:p>
            <a:pPr marL="252000" lvl="0" indent="-457200"/>
            <a:endParaRPr lang="en-US" altLang="ja-JP" sz="600" b="1" dirty="0"/>
          </a:p>
          <a:p>
            <a:pPr marL="252000" lvl="0" indent="-457200"/>
            <a:r>
              <a:rPr lang="ja-JP" altLang="en-US" sz="1400" b="1" dirty="0"/>
              <a:t>・</a:t>
            </a:r>
            <a:r>
              <a:rPr lang="en-US" altLang="ja-JP" sz="1400" b="1" dirty="0"/>
              <a:t>Well-Being</a:t>
            </a:r>
            <a:r>
              <a:rPr lang="ja-JP" altLang="en-US" sz="1400" b="1" dirty="0"/>
              <a:t>　</a:t>
            </a:r>
            <a:r>
              <a:rPr lang="en-US" altLang="ja-JP" sz="1400" b="1" dirty="0"/>
              <a:t>OSAKA</a:t>
            </a:r>
            <a:r>
              <a:rPr lang="ja-JP" altLang="en-US" sz="1400" b="1" dirty="0"/>
              <a:t>　</a:t>
            </a:r>
            <a:r>
              <a:rPr lang="en-US" altLang="ja-JP" sz="1400" b="1" dirty="0"/>
              <a:t>Lab</a:t>
            </a:r>
            <a:r>
              <a:rPr lang="ja-JP" altLang="en-US" sz="1400" b="1" dirty="0"/>
              <a:t>　</a:t>
            </a:r>
            <a:r>
              <a:rPr lang="en-US" altLang="ja-JP" sz="1400" b="1" dirty="0"/>
              <a:t>(https://wellbeing-osaka-lab.com/)</a:t>
            </a:r>
          </a:p>
          <a:p>
            <a:pPr marL="252000" lvl="0" indent="-457200"/>
            <a:r>
              <a:rPr lang="ja-JP" altLang="en-US" sz="1400" dirty="0"/>
              <a:t>　　企業</a:t>
            </a:r>
            <a:r>
              <a:rPr lang="ja-JP" altLang="ja-JP" sz="1400" dirty="0"/>
              <a:t>・大学と連携し、働き方改革や健康経営等に関する</a:t>
            </a:r>
            <a:r>
              <a:rPr lang="ja-JP" altLang="en-US" sz="1400" dirty="0"/>
              <a:t>情報共有やセミナー・イベントの</a:t>
            </a:r>
            <a:endParaRPr lang="en-US" altLang="ja-JP" sz="1400" dirty="0"/>
          </a:p>
          <a:p>
            <a:pPr marL="252000" lvl="0" indent="-457200"/>
            <a:r>
              <a:rPr lang="ja-JP" altLang="en-US" sz="1400" dirty="0"/>
              <a:t>　開催等を通じて健康に関する様々な課題解決を図っています。</a:t>
            </a:r>
            <a:r>
              <a:rPr lang="en-US" altLang="ja-JP" sz="1200" dirty="0"/>
              <a:t>(20</a:t>
            </a:r>
            <a:r>
              <a:rPr lang="en-US" altLang="ja-JP" sz="1200" u="sng" dirty="0">
                <a:solidFill>
                  <a:srgbClr val="FF0000"/>
                </a:solidFill>
              </a:rPr>
              <a:t>21</a:t>
            </a:r>
            <a:r>
              <a:rPr lang="ja-JP" altLang="en-US" sz="1200" dirty="0"/>
              <a:t>年</a:t>
            </a:r>
            <a:r>
              <a:rPr lang="en-US" altLang="ja-JP" sz="1200" u="sng" dirty="0">
                <a:solidFill>
                  <a:srgbClr val="FF0000"/>
                </a:solidFill>
              </a:rPr>
              <a:t>2</a:t>
            </a:r>
            <a:r>
              <a:rPr lang="ja-JP" altLang="en-US" sz="1200" u="sng" dirty="0">
                <a:solidFill>
                  <a:srgbClr val="FF0000"/>
                </a:solidFill>
              </a:rPr>
              <a:t>月現在</a:t>
            </a:r>
            <a:r>
              <a:rPr lang="en-US" altLang="ja-JP" sz="1200" u="sng" dirty="0">
                <a:solidFill>
                  <a:srgbClr val="FF0000"/>
                </a:solidFill>
              </a:rPr>
              <a:t>193</a:t>
            </a:r>
            <a:r>
              <a:rPr lang="ja-JP" altLang="en-US" sz="1200" dirty="0"/>
              <a:t>団体</a:t>
            </a:r>
            <a:r>
              <a:rPr lang="en-US" altLang="ja-JP" sz="1200" dirty="0"/>
              <a:t>)</a:t>
            </a:r>
          </a:p>
          <a:p>
            <a:endParaRPr lang="en-US" altLang="ja-JP" sz="600" dirty="0"/>
          </a:p>
          <a:p>
            <a:pPr>
              <a:lnSpc>
                <a:spcPts val="400"/>
              </a:lnSpc>
            </a:pPr>
            <a:endParaRPr lang="en-US" altLang="ja-JP" sz="1400" dirty="0"/>
          </a:p>
          <a:p>
            <a:r>
              <a:rPr lang="ja-JP" altLang="en-US" sz="1400" b="1" dirty="0"/>
              <a:t>・</a:t>
            </a:r>
            <a:r>
              <a:rPr lang="ja-JP" altLang="en-US" sz="1400" b="1" dirty="0" err="1">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者の雇用促進</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セブン</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イレブン・ジャパン他</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1" dirty="0"/>
          </a:p>
          <a:p>
            <a:pPr marL="252000" lvl="0" indent="-457200"/>
            <a:r>
              <a:rPr lang="ja-JP" altLang="en-US" sz="1400" dirty="0"/>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支援学校の生徒を対象とした研修</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職場実習</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を実施するなど</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252000" lvl="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err="1">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者雇用の促進に取り組んでいます。</a:t>
            </a:r>
            <a:endParaRPr lang="en-US" altLang="ja-JP" sz="1400" dirty="0"/>
          </a:p>
          <a:p>
            <a:endParaRPr lang="en-US" altLang="ja-JP" sz="600" b="1" dirty="0"/>
          </a:p>
          <a:p>
            <a:r>
              <a:rPr lang="ja-JP" altLang="en-US" sz="1400" b="1" dirty="0"/>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大阪産</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もん</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を用いた商品の販売、</a:t>
            </a:r>
            <a:r>
              <a:rPr lang="ja-JP" altLang="en-US" sz="1400" b="1" dirty="0"/>
              <a:t>子ども輝く未来</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基金への寄附</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ローソン他</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1400" b="1" dirty="0"/>
              <a:t>　　</a:t>
            </a:r>
            <a:r>
              <a:rPr lang="ja-JP" altLang="en-US" sz="1400" dirty="0"/>
              <a:t>みかんサンミー</a:t>
            </a:r>
            <a:r>
              <a:rPr lang="en-US" altLang="ja-JP" sz="1400" dirty="0"/>
              <a:t>(</a:t>
            </a:r>
            <a:r>
              <a:rPr lang="ja-JP" altLang="en-US" sz="1400" dirty="0"/>
              <a:t>大阪みかん</a:t>
            </a:r>
            <a:r>
              <a:rPr lang="en-US" altLang="ja-JP" sz="1400" dirty="0"/>
              <a:t>)</a:t>
            </a:r>
            <a:r>
              <a:rPr lang="ja-JP" altLang="en-US" sz="1400" dirty="0"/>
              <a:t>など、大阪産</a:t>
            </a:r>
            <a:r>
              <a:rPr lang="en-US" altLang="ja-JP" sz="1400" dirty="0"/>
              <a:t>(</a:t>
            </a:r>
            <a:r>
              <a:rPr lang="ja-JP" altLang="en-US" sz="1400" dirty="0"/>
              <a:t>もん</a:t>
            </a:r>
            <a:r>
              <a:rPr lang="en-US" altLang="ja-JP" sz="1400" dirty="0"/>
              <a:t>)</a:t>
            </a:r>
            <a:r>
              <a:rPr lang="ja-JP" altLang="en-US" sz="1400" dirty="0"/>
              <a:t>を用いた商品の開発・販売により、大阪産</a:t>
            </a:r>
            <a:r>
              <a:rPr lang="en-US" altLang="ja-JP" sz="1400" dirty="0"/>
              <a:t>(</a:t>
            </a:r>
            <a:r>
              <a:rPr lang="ja-JP" altLang="en-US" sz="1400" dirty="0"/>
              <a:t>もん</a:t>
            </a:r>
            <a:r>
              <a:rPr lang="en-US" altLang="ja-JP" sz="1400" dirty="0"/>
              <a:t>)</a:t>
            </a:r>
            <a:r>
              <a:rPr lang="ja-JP" altLang="en-US" sz="1400" dirty="0"/>
              <a:t>　</a:t>
            </a:r>
            <a:endParaRPr lang="en-US" altLang="ja-JP" sz="1400" dirty="0"/>
          </a:p>
          <a:p>
            <a:pPr lvl="0"/>
            <a:r>
              <a:rPr lang="ja-JP" altLang="en-US" sz="1400" dirty="0"/>
              <a:t>　の認知度向上及び消費拡大に取り組んでいます。また商品の販売個数に応じて</a:t>
            </a:r>
            <a:endParaRPr lang="en-US" altLang="ja-JP" sz="1400" dirty="0"/>
          </a:p>
          <a:p>
            <a:pPr lvl="0"/>
            <a:r>
              <a:rPr lang="ja-JP" altLang="en-US" sz="1400" dirty="0">
                <a:latin typeface="Meiryo UI" panose="020B0604030504040204" pitchFamily="50" charset="-128"/>
                <a:ea typeface="Meiryo UI" panose="020B0604030504040204" pitchFamily="50" charset="-128"/>
              </a:rPr>
              <a:t>　子ども輝く未来基金へ寄附を頂き、子どもの支援にも繋げています。</a:t>
            </a:r>
            <a:endParaRPr lang="en-US" altLang="ja-JP" sz="1400" dirty="0"/>
          </a:p>
          <a:p>
            <a:endParaRPr lang="en-US" altLang="ja-JP" sz="600" b="1" dirty="0"/>
          </a:p>
          <a:p>
            <a:r>
              <a:rPr lang="ja-JP" altLang="en-US" sz="1400" b="1" dirty="0"/>
              <a:t>・</a:t>
            </a:r>
            <a:r>
              <a:rPr lang="ja-JP" altLang="ja-JP" sz="1400" b="1" dirty="0"/>
              <a:t>子ども</a:t>
            </a:r>
            <a:r>
              <a:rPr lang="ja-JP" altLang="en-US" sz="1400" b="1" dirty="0"/>
              <a:t>たちの</a:t>
            </a:r>
            <a:r>
              <a:rPr lang="ja-JP" altLang="ja-JP" sz="1400" b="1" dirty="0"/>
              <a:t>体験機会の創出</a:t>
            </a:r>
            <a:r>
              <a:rPr lang="en-US" altLang="ja-JP" sz="1400" b="1" dirty="0"/>
              <a:t>(FC</a:t>
            </a:r>
            <a:r>
              <a:rPr lang="ja-JP" altLang="en-US" sz="1400" b="1" dirty="0"/>
              <a:t>大阪、ユニバーサル・スタジオ・ジャパン他</a:t>
            </a:r>
            <a:r>
              <a:rPr lang="en-US" altLang="ja-JP" sz="1400" b="1" dirty="0"/>
              <a:t>)</a:t>
            </a:r>
            <a:endParaRPr lang="en-US" altLang="ja-JP" sz="1400" dirty="0"/>
          </a:p>
          <a:p>
            <a:pPr marL="252000" lvl="0" indent="-457200"/>
            <a:r>
              <a:rPr lang="ja-JP" altLang="en-US" sz="1400" dirty="0"/>
              <a:t>　　サッカーをはじめトップアスリートとのふれあいやユニバーサル・スタジオ・ジャパンの</a:t>
            </a:r>
            <a:endParaRPr lang="en-US" altLang="ja-JP" sz="1400" dirty="0"/>
          </a:p>
          <a:p>
            <a:pPr marL="252000" lvl="0" indent="-457200"/>
            <a:r>
              <a:rPr lang="ja-JP" altLang="en-US" sz="1400" dirty="0"/>
              <a:t>　パークへの招待など子どもたちの多様な体験機会を創出しています。</a:t>
            </a:r>
            <a:endParaRPr lang="en-US" altLang="ja-JP" sz="1400" dirty="0"/>
          </a:p>
          <a:p>
            <a:pPr marL="252000" lvl="0" indent="-457200"/>
            <a:endParaRPr lang="en-US" altLang="ja-JP" sz="600" dirty="0"/>
          </a:p>
          <a:p>
            <a:pPr marL="252000" lvl="0" indent="-457200"/>
            <a:endParaRPr lang="en-US" altLang="ja-JP" sz="600" dirty="0"/>
          </a:p>
        </p:txBody>
      </p:sp>
      <p:pic>
        <p:nvPicPr>
          <p:cNvPr id="62" name="図 61">
            <a:extLst>
              <a:ext uri="{FF2B5EF4-FFF2-40B4-BE49-F238E27FC236}">
                <a16:creationId xmlns:a16="http://schemas.microsoft.com/office/drawing/2014/main" id="{3A5F8E32-87AD-BF49-A8C3-BF49224B6CF7}"/>
              </a:ext>
            </a:extLst>
          </p:cNvPr>
          <p:cNvPicPr>
            <a:picLocks noChangeAspect="1"/>
          </p:cNvPicPr>
          <p:nvPr/>
        </p:nvPicPr>
        <p:blipFill>
          <a:blip r:embed="rId7"/>
          <a:stretch>
            <a:fillRect/>
          </a:stretch>
        </p:blipFill>
        <p:spPr>
          <a:xfrm>
            <a:off x="6268064" y="2925016"/>
            <a:ext cx="1040240" cy="576000"/>
          </a:xfrm>
          <a:prstGeom prst="rect">
            <a:avLst/>
          </a:prstGeom>
        </p:spPr>
      </p:pic>
    </p:spTree>
    <p:extLst>
      <p:ext uri="{BB962C8B-B14F-4D97-AF65-F5344CB8AC3E}">
        <p14:creationId xmlns:p14="http://schemas.microsoft.com/office/powerpoint/2010/main" val="222875867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p:cNvPicPr>
            <a:picLocks noChangeAspect="1"/>
          </p:cNvPicPr>
          <p:nvPr/>
        </p:nvPicPr>
        <p:blipFill rotWithShape="1">
          <a:blip r:embed="rId3"/>
          <a:srcRect l="6632" b="39837"/>
          <a:stretch/>
        </p:blipFill>
        <p:spPr>
          <a:xfrm>
            <a:off x="6153254" y="4202443"/>
            <a:ext cx="2797459" cy="2483918"/>
          </a:xfrm>
          <a:prstGeom prst="rect">
            <a:avLst/>
          </a:prstGeom>
        </p:spPr>
      </p:pic>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3" name="正方形/長方形 12"/>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2" name="正方形/長方形 1"/>
          <p:cNvSpPr/>
          <p:nvPr/>
        </p:nvSpPr>
        <p:spPr>
          <a:xfrm>
            <a:off x="284921" y="599775"/>
            <a:ext cx="8640960" cy="5478423"/>
          </a:xfrm>
          <a:prstGeom prst="rect">
            <a:avLst/>
          </a:prstGeom>
        </p:spPr>
        <p:txBody>
          <a:bodyPr wrap="square">
            <a:spAutoFit/>
          </a:bodyPr>
          <a:lstStyle/>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（５）インフラの充実・強化</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24</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時間運用可能な関西国際空港や、国際コンテナ機能が整っている阪神港を有する大阪においては国際水準の域内インフラを活かし、ゲートウェイ機能を発揮することが、産業振興や企業誘致を一層推進するための「鍵」とな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また、リニア中央新幹線・北陸新幹線や新名神などの広域交通インフラ整備や、これらの整備効果を最大限発現できるよう府域の交通機能を強化することも重要となっています。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アジアの成長力を取り込み、日本各地へと繋げる中継拠点をめざすとともに、世界との交流機能の東京一極集中の是正を図るため、関西国際空港については、首都圏空港と並ぶ国際拠点空港としての機能強化を図ります。あわせて、国際コンテナ戦略港湾である阪神港の物流機能強化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9388" indent="889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また、東西二極を結ぶ複数の高速道路網の早期整備、高速道路の未整備区間（ミッシングリンク）の早期解消へ</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の取組みなど</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、一般道も含めた道路ネットワークの充実・強化を進めるとともに、これらが有効活用されるよう、料金体系一元化の実現に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向けた取組みを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9388" indent="889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鉄道については、強い国土構造の構築を図る上で不可欠となる大都市圏を結ぶ広域交通インフラの複数ルート確保に向けて、リニア中央新幹線・北陸新幹線の早期全線開業の実現に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向けた取組みを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進めるとともに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、広域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拠点へのアクセス性向上を図る鉄道ネットワークの充実や乗り継ぎ負担軽減などの公共交通の利便性向上など</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に取り組みます</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戦略的にこれらの空港・港湾等のインフラを</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a:latin typeface="Meiryo UI" panose="020B0604030504040204" pitchFamily="50" charset="-128"/>
                <a:ea typeface="Meiryo UI" panose="020B0604030504040204" pitchFamily="50" charset="-128"/>
                <a:cs typeface="Meiryo UI" panose="020B0604030504040204" pitchFamily="50" charset="-128"/>
              </a:rPr>
            </a:br>
            <a:r>
              <a:rPr lang="ja-JP" altLang="en-US" sz="1400" dirty="0">
                <a:latin typeface="Meiryo UI" panose="020B0604030504040204" pitchFamily="50" charset="-128"/>
                <a:ea typeface="Meiryo UI" panose="020B0604030504040204" pitchFamily="50" charset="-128"/>
                <a:cs typeface="Meiryo UI" panose="020B0604030504040204" pitchFamily="50" charset="-128"/>
              </a:rPr>
              <a:t>整備・維持管理するために、</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PPP/PFI</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による</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a:latin typeface="Meiryo UI" panose="020B0604030504040204" pitchFamily="50" charset="-128"/>
                <a:ea typeface="Meiryo UI" panose="020B0604030504040204" pitchFamily="50" charset="-128"/>
                <a:cs typeface="Meiryo UI" panose="020B0604030504040204" pitchFamily="50" charset="-128"/>
              </a:rPr>
            </a:br>
            <a:r>
              <a:rPr lang="ja-JP" altLang="en-US" sz="1400" dirty="0">
                <a:latin typeface="Meiryo UI" panose="020B0604030504040204" pitchFamily="50" charset="-128"/>
                <a:ea typeface="Meiryo UI" panose="020B0604030504040204" pitchFamily="50" charset="-128"/>
                <a:cs typeface="Meiryo UI" panose="020B0604030504040204" pitchFamily="50" charset="-128"/>
              </a:rPr>
              <a:t>民間資金やノウハウの導入・活用を進めます。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また、地震等有事の際に、その被害を最小</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a:latin typeface="Meiryo UI" panose="020B0604030504040204" pitchFamily="50" charset="-128"/>
                <a:ea typeface="Meiryo UI" panose="020B0604030504040204" pitchFamily="50" charset="-128"/>
                <a:cs typeface="Meiryo UI" panose="020B0604030504040204" pitchFamily="50" charset="-128"/>
              </a:rPr>
            </a:br>
            <a:r>
              <a:rPr lang="ja-JP" altLang="en-US" sz="1400" dirty="0">
                <a:latin typeface="Meiryo UI" panose="020B0604030504040204" pitchFamily="50" charset="-128"/>
                <a:ea typeface="Meiryo UI" panose="020B0604030504040204" pitchFamily="50" charset="-128"/>
                <a:cs typeface="Meiryo UI" panose="020B0604030504040204" pitchFamily="50" charset="-128"/>
              </a:rPr>
              <a:t>化し、企業等が速やかに事業継続できるため</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a:latin typeface="Meiryo UI" panose="020B0604030504040204" pitchFamily="50" charset="-128"/>
                <a:ea typeface="Meiryo UI" panose="020B0604030504040204" pitchFamily="50" charset="-128"/>
                <a:cs typeface="Meiryo UI" panose="020B0604030504040204" pitchFamily="50" charset="-128"/>
              </a:rPr>
            </a:b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の防災・減災対策や、首都圏で大災害が発</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生した場合にバックアップ機能を発揮できる環</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境整備を進めます。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3840903" y="3898557"/>
            <a:ext cx="1418978" cy="276999"/>
          </a:xfrm>
          <a:prstGeom prst="rect">
            <a:avLst/>
          </a:prstGeom>
          <a:noFill/>
        </p:spPr>
        <p:txBody>
          <a:bodyPr wrap="none" rtlCol="0">
            <a:spAutoFit/>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道路ネットワーク</a:t>
            </a:r>
          </a:p>
        </p:txBody>
      </p:sp>
      <p:sp>
        <p:nvSpPr>
          <p:cNvPr id="21" name="テキスト ボックス 20"/>
          <p:cNvSpPr txBox="1"/>
          <p:nvPr/>
        </p:nvSpPr>
        <p:spPr>
          <a:xfrm>
            <a:off x="4868093" y="6687915"/>
            <a:ext cx="3021460" cy="200055"/>
          </a:xfrm>
          <a:prstGeom prst="rect">
            <a:avLst/>
          </a:prstGeom>
          <a:noFill/>
        </p:spPr>
        <p:txBody>
          <a:bodyPr wrap="square" rtlCol="0">
            <a:spAutoFit/>
          </a:bodyPr>
          <a:lstStyle/>
          <a:p>
            <a:pPr marL="185738" indent="-185738"/>
            <a:r>
              <a:rPr kumimoji="1" lang="ja-JP" altLang="en-US" sz="700" dirty="0">
                <a:latin typeface="+mn-ea"/>
              </a:rPr>
              <a:t>出典：大阪府都市整備部</a:t>
            </a:r>
          </a:p>
        </p:txBody>
      </p:sp>
      <p:pic>
        <p:nvPicPr>
          <p:cNvPr id="28"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835874" y="4234659"/>
            <a:ext cx="2317380" cy="2483227"/>
          </a:xfrm>
          <a:prstGeom prst="rect">
            <a:avLst/>
          </a:prstGeom>
          <a:noFill/>
          <a:ln w="31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8467334" y="6403395"/>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65</a:t>
            </a:fld>
            <a:endParaRPr lang="ja-JP" altLang="en-US" dirty="0">
              <a:solidFill>
                <a:prstClr val="black"/>
              </a:solidFill>
            </a:endParaRPr>
          </a:p>
        </p:txBody>
      </p:sp>
      <p:sp>
        <p:nvSpPr>
          <p:cNvPr id="16" name="テキスト ボックス 15"/>
          <p:cNvSpPr txBox="1"/>
          <p:nvPr/>
        </p:nvSpPr>
        <p:spPr>
          <a:xfrm>
            <a:off x="6092973" y="3887181"/>
            <a:ext cx="3401371" cy="415498"/>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鉄道</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ネットワーク　　　　　　　　　　　　　　　　　　　　　　　　　　　　　　　　　</a:t>
            </a:r>
            <a:r>
              <a:rPr kumimoji="1"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公共交通戦略（</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11</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月改訂）の資料をもとに編集</a:t>
            </a:r>
            <a:r>
              <a:rPr kumimoji="1" lang="en-US" altLang="ja-JP" sz="900" dirty="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24"/>
          <p:cNvSpPr txBox="1"/>
          <p:nvPr/>
        </p:nvSpPr>
        <p:spPr>
          <a:xfrm>
            <a:off x="7155680" y="6670360"/>
            <a:ext cx="3576179" cy="200055"/>
          </a:xfrm>
          <a:prstGeom prst="rect">
            <a:avLst/>
          </a:prstGeom>
          <a:noFill/>
        </p:spPr>
        <p:txBody>
          <a:bodyPr wrap="square" rtlCol="0">
            <a:spAutoFit/>
          </a:bodyPr>
          <a:lstStyle/>
          <a:p>
            <a:pPr marL="185738" indent="-185738"/>
            <a:r>
              <a:rPr kumimoji="1" lang="ja-JP" altLang="en-US" sz="700" dirty="0">
                <a:latin typeface="+mn-ea"/>
              </a:rPr>
              <a:t>出典：大阪府政策企画部</a:t>
            </a:r>
            <a:r>
              <a:rPr lang="ja-JP" altLang="en-US" sz="700" dirty="0">
                <a:latin typeface="+mn-ea"/>
              </a:rPr>
              <a:t>・</a:t>
            </a:r>
            <a:r>
              <a:rPr kumimoji="1" lang="ja-JP" altLang="en-US" sz="700" dirty="0">
                <a:latin typeface="+mn-ea"/>
              </a:rPr>
              <a:t>都市整備部</a:t>
            </a:r>
          </a:p>
        </p:txBody>
      </p:sp>
    </p:spTree>
    <p:extLst>
      <p:ext uri="{BB962C8B-B14F-4D97-AF65-F5344CB8AC3E}">
        <p14:creationId xmlns:p14="http://schemas.microsoft.com/office/powerpoint/2010/main" val="309311716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テキスト ボックス 26"/>
          <p:cNvSpPr txBox="1"/>
          <p:nvPr/>
        </p:nvSpPr>
        <p:spPr>
          <a:xfrm>
            <a:off x="3203846" y="1396809"/>
            <a:ext cx="5715595" cy="1908000"/>
          </a:xfrm>
          <a:prstGeom prst="rect">
            <a:avLst/>
          </a:prstGeom>
          <a:solidFill>
            <a:srgbClr val="4AD679"/>
          </a:solidFill>
          <a:ln>
            <a:solidFill>
              <a:schemeClr val="tx1"/>
            </a:solidFill>
          </a:ln>
        </p:spPr>
        <p:txBody>
          <a:bodyPr wrap="square" rtlCol="0">
            <a:spAutoFit/>
          </a:bodyPr>
          <a:lstStyle/>
          <a:p>
            <a:pPr algn="ctr"/>
            <a:r>
              <a:rPr kumimoji="1" lang="ja-JP" altLang="en-US" sz="1400" b="1" dirty="0"/>
              <a:t>外部環境</a:t>
            </a:r>
            <a:endParaRPr kumimoji="1" lang="en-US" altLang="ja-JP" sz="1400" b="1" dirty="0"/>
          </a:p>
          <a:p>
            <a:pPr algn="ctr"/>
            <a:endParaRPr kumimoji="1" lang="en-US" altLang="ja-JP" sz="1400" b="1" dirty="0"/>
          </a:p>
          <a:p>
            <a:pPr algn="ctr"/>
            <a:endParaRPr kumimoji="1" lang="en-US" altLang="ja-JP" sz="1400" b="1" dirty="0"/>
          </a:p>
          <a:p>
            <a:pPr algn="ctr"/>
            <a:endParaRPr lang="en-US" altLang="ja-JP" sz="1400" b="1" dirty="0"/>
          </a:p>
          <a:p>
            <a:pPr algn="ctr"/>
            <a:endParaRPr kumimoji="1" lang="en-US" altLang="ja-JP" sz="1400" b="1" dirty="0"/>
          </a:p>
          <a:p>
            <a:pPr algn="ctr"/>
            <a:endParaRPr lang="en-US" altLang="ja-JP" sz="1400" b="1" dirty="0"/>
          </a:p>
          <a:p>
            <a:pPr algn="ctr"/>
            <a:endParaRPr kumimoji="1" lang="en-US" altLang="ja-JP" sz="1400" b="1" dirty="0"/>
          </a:p>
          <a:p>
            <a:pPr algn="ctr"/>
            <a:endParaRPr kumimoji="1" lang="en-US" altLang="ja-JP" sz="1400" b="1" dirty="0"/>
          </a:p>
          <a:p>
            <a:pPr algn="ctr"/>
            <a:endParaRPr kumimoji="1" lang="ja-JP" altLang="en-US" sz="1400" b="1" dirty="0"/>
          </a:p>
        </p:txBody>
      </p:sp>
      <p:sp>
        <p:nvSpPr>
          <p:cNvPr id="42" name="角丸四角形 41"/>
          <p:cNvSpPr/>
          <p:nvPr/>
        </p:nvSpPr>
        <p:spPr>
          <a:xfrm>
            <a:off x="6565691" y="1646592"/>
            <a:ext cx="2318645" cy="1607331"/>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400" b="1" dirty="0">
                <a:solidFill>
                  <a:schemeClr val="tx1"/>
                </a:solidFill>
              </a:rPr>
              <a:t>弱　</a:t>
            </a:r>
            <a:r>
              <a:rPr lang="ja-JP" altLang="en-US" sz="1400" b="1" dirty="0" err="1">
                <a:solidFill>
                  <a:schemeClr val="tx1"/>
                </a:solidFill>
              </a:rPr>
              <a:t>み</a:t>
            </a:r>
            <a:endParaRPr lang="en-US" altLang="ja-JP" sz="1400" b="1" dirty="0">
              <a:solidFill>
                <a:schemeClr val="tx1"/>
              </a:solidFill>
            </a:endParaRPr>
          </a:p>
          <a:p>
            <a:pPr algn="ctr"/>
            <a:endParaRPr lang="en-US" altLang="ja-JP" sz="1400" b="1" dirty="0">
              <a:solidFill>
                <a:schemeClr val="tx1"/>
              </a:solidFill>
            </a:endParaRPr>
          </a:p>
          <a:p>
            <a:pPr algn="ctr"/>
            <a:endParaRPr kumimoji="1" lang="en-US" altLang="ja-JP" sz="1400" dirty="0">
              <a:solidFill>
                <a:schemeClr val="tx1"/>
              </a:solidFill>
            </a:endParaRPr>
          </a:p>
          <a:p>
            <a:pPr algn="ctr"/>
            <a:endParaRPr lang="en-US" altLang="ja-JP" sz="1400" dirty="0">
              <a:solidFill>
                <a:schemeClr val="tx1"/>
              </a:solidFill>
            </a:endParaRPr>
          </a:p>
          <a:p>
            <a:pPr algn="ctr"/>
            <a:endParaRPr kumimoji="1" lang="en-US" altLang="ja-JP" sz="1400" dirty="0">
              <a:solidFill>
                <a:schemeClr val="tx1"/>
              </a:solidFill>
            </a:endParaRPr>
          </a:p>
          <a:p>
            <a:pPr algn="ctr"/>
            <a:endParaRPr kumimoji="1" lang="ja-JP" altLang="en-US" sz="2000" dirty="0">
              <a:solidFill>
                <a:schemeClr val="tx1"/>
              </a:solidFill>
            </a:endParaRPr>
          </a:p>
        </p:txBody>
      </p:sp>
      <p:sp>
        <p:nvSpPr>
          <p:cNvPr id="9" name="角丸四角形 8"/>
          <p:cNvSpPr/>
          <p:nvPr/>
        </p:nvSpPr>
        <p:spPr>
          <a:xfrm>
            <a:off x="3208512" y="1634535"/>
            <a:ext cx="3317252" cy="161938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ts val="1000"/>
              </a:lnSpc>
            </a:pPr>
            <a:endParaRPr lang="en-US" altLang="ja-JP" sz="1400" b="1" dirty="0">
              <a:solidFill>
                <a:schemeClr val="tx1"/>
              </a:solidFill>
            </a:endParaRPr>
          </a:p>
          <a:p>
            <a:pPr algn="ctr">
              <a:lnSpc>
                <a:spcPts val="1000"/>
              </a:lnSpc>
            </a:pPr>
            <a:r>
              <a:rPr lang="ja-JP" altLang="en-US" sz="1400" b="1" dirty="0">
                <a:solidFill>
                  <a:schemeClr val="tx1"/>
                </a:solidFill>
              </a:rPr>
              <a:t>強　</a:t>
            </a:r>
            <a:r>
              <a:rPr lang="ja-JP" altLang="en-US" sz="1400" b="1" dirty="0" err="1">
                <a:solidFill>
                  <a:schemeClr val="tx1"/>
                </a:solidFill>
              </a:rPr>
              <a:t>み</a:t>
            </a:r>
            <a:endParaRPr lang="en-US" altLang="ja-JP" sz="1400" b="1" dirty="0">
              <a:solidFill>
                <a:schemeClr val="tx1"/>
              </a:solidFill>
            </a:endParaRPr>
          </a:p>
          <a:p>
            <a:pPr algn="ctr">
              <a:lnSpc>
                <a:spcPts val="1000"/>
              </a:lnSpc>
            </a:pPr>
            <a:endParaRPr kumimoji="1" lang="en-US" altLang="ja-JP" sz="1400" b="1" dirty="0">
              <a:solidFill>
                <a:schemeClr val="tx1"/>
              </a:solidFill>
            </a:endParaRPr>
          </a:p>
          <a:p>
            <a:pPr algn="ctr">
              <a:lnSpc>
                <a:spcPts val="1000"/>
              </a:lnSpc>
            </a:pPr>
            <a:endParaRPr lang="en-US" altLang="ja-JP" sz="1400" dirty="0">
              <a:solidFill>
                <a:schemeClr val="tx1"/>
              </a:solidFill>
            </a:endParaRPr>
          </a:p>
          <a:p>
            <a:pPr algn="ctr">
              <a:lnSpc>
                <a:spcPts val="1000"/>
              </a:lnSpc>
            </a:pPr>
            <a:endParaRPr kumimoji="1" lang="en-US" altLang="ja-JP" sz="1400" dirty="0">
              <a:solidFill>
                <a:schemeClr val="tx1"/>
              </a:solidFill>
            </a:endParaRPr>
          </a:p>
          <a:p>
            <a:pPr algn="ctr">
              <a:lnSpc>
                <a:spcPts val="1000"/>
              </a:lnSpc>
            </a:pPr>
            <a:endParaRPr lang="en-US" altLang="ja-JP" sz="1400" dirty="0">
              <a:solidFill>
                <a:schemeClr val="tx1"/>
              </a:solidFill>
            </a:endParaRPr>
          </a:p>
          <a:p>
            <a:pPr algn="ctr">
              <a:lnSpc>
                <a:spcPts val="1000"/>
              </a:lnSpc>
            </a:pPr>
            <a:endParaRPr kumimoji="1" lang="ja-JP" altLang="en-US" sz="2000" dirty="0">
              <a:solidFill>
                <a:schemeClr val="tx1"/>
              </a:solidFill>
            </a:endParaRPr>
          </a:p>
        </p:txBody>
      </p:sp>
      <p:sp>
        <p:nvSpPr>
          <p:cNvPr id="7" name="テキスト ボックス 6"/>
          <p:cNvSpPr txBox="1"/>
          <p:nvPr/>
        </p:nvSpPr>
        <p:spPr>
          <a:xfrm>
            <a:off x="383423" y="3303272"/>
            <a:ext cx="2769989" cy="1756797"/>
          </a:xfrm>
          <a:prstGeom prst="rect">
            <a:avLst/>
          </a:prstGeom>
          <a:solidFill>
            <a:srgbClr val="4AD679"/>
          </a:solidFill>
          <a:ln>
            <a:solidFill>
              <a:schemeClr val="tx1"/>
            </a:solidFill>
          </a:ln>
        </p:spPr>
        <p:txBody>
          <a:bodyPr vert="eaVert" wrap="square" rtlCol="0">
            <a:spAutoFit/>
          </a:bodyPr>
          <a:lstStyle/>
          <a:p>
            <a:pPr algn="ctr"/>
            <a:endParaRPr kumimoji="1" lang="en-US" altLang="ja-JP" sz="1400" b="1" dirty="0"/>
          </a:p>
          <a:p>
            <a:pPr algn="ctr"/>
            <a:endParaRPr lang="en-US" altLang="ja-JP" sz="1400" b="1" dirty="0"/>
          </a:p>
          <a:p>
            <a:pPr algn="ctr"/>
            <a:endParaRPr kumimoji="1" lang="en-US" altLang="ja-JP" sz="1400" b="1" dirty="0"/>
          </a:p>
          <a:p>
            <a:pPr algn="ctr"/>
            <a:endParaRPr lang="en-US" altLang="ja-JP" sz="1400" b="1" dirty="0"/>
          </a:p>
          <a:p>
            <a:pPr algn="ctr"/>
            <a:endParaRPr kumimoji="1" lang="en-US" altLang="ja-JP" sz="1400" b="1" dirty="0"/>
          </a:p>
          <a:p>
            <a:pPr algn="ctr"/>
            <a:endParaRPr lang="en-US" altLang="ja-JP" sz="1400" b="1" dirty="0"/>
          </a:p>
          <a:p>
            <a:pPr algn="ctr"/>
            <a:endParaRPr lang="en-US" altLang="ja-JP" sz="1400" b="1" dirty="0"/>
          </a:p>
          <a:p>
            <a:pPr algn="ctr"/>
            <a:endParaRPr lang="en-US" altLang="ja-JP" sz="1400" b="1" dirty="0"/>
          </a:p>
          <a:p>
            <a:pPr algn="ctr"/>
            <a:endParaRPr lang="en-US" altLang="ja-JP" sz="1400" b="1" dirty="0"/>
          </a:p>
          <a:p>
            <a:pPr algn="ctr"/>
            <a:endParaRPr lang="en-US" altLang="ja-JP" sz="1400" b="1" dirty="0"/>
          </a:p>
          <a:p>
            <a:pPr algn="ctr"/>
            <a:endParaRPr lang="en-US" altLang="ja-JP" sz="1400" b="1" dirty="0"/>
          </a:p>
          <a:p>
            <a:pPr algn="ctr"/>
            <a:r>
              <a:rPr kumimoji="1" lang="ja-JP" altLang="en-US" sz="1400" b="1" dirty="0"/>
              <a:t>内部要因</a:t>
            </a:r>
          </a:p>
        </p:txBody>
      </p:sp>
      <p:sp>
        <p:nvSpPr>
          <p:cNvPr id="43" name="角丸四角形 42"/>
          <p:cNvSpPr/>
          <p:nvPr/>
        </p:nvSpPr>
        <p:spPr>
          <a:xfrm>
            <a:off x="801483" y="3345742"/>
            <a:ext cx="2351929" cy="96463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400" b="1" dirty="0">
                <a:solidFill>
                  <a:schemeClr val="tx1"/>
                </a:solidFill>
              </a:rPr>
              <a:t>強</a:t>
            </a:r>
            <a:endParaRPr kumimoji="1" lang="en-US" altLang="ja-JP" sz="1400" b="1" dirty="0">
              <a:solidFill>
                <a:schemeClr val="tx1"/>
              </a:solidFill>
            </a:endParaRPr>
          </a:p>
          <a:p>
            <a:r>
              <a:rPr kumimoji="1" lang="ja-JP" altLang="en-US" sz="1400" b="1" dirty="0">
                <a:solidFill>
                  <a:schemeClr val="tx1"/>
                </a:solidFill>
              </a:rPr>
              <a:t>み</a:t>
            </a:r>
            <a:endParaRPr kumimoji="1" lang="ja-JP" altLang="en-US" sz="2000" b="1" dirty="0">
              <a:solidFill>
                <a:schemeClr val="tx1"/>
              </a:solidFill>
            </a:endParaRPr>
          </a:p>
        </p:txBody>
      </p:sp>
      <p:cxnSp>
        <p:nvCxnSpPr>
          <p:cNvPr id="3" name="直線コネクタ 2"/>
          <p:cNvCxnSpPr/>
          <p:nvPr/>
        </p:nvCxnSpPr>
        <p:spPr>
          <a:xfrm flipV="1">
            <a:off x="179516" y="516170"/>
            <a:ext cx="864095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107504" y="610877"/>
            <a:ext cx="8856984" cy="830997"/>
          </a:xfrm>
          <a:prstGeom prst="rect">
            <a:avLst/>
          </a:prstGeom>
        </p:spPr>
        <p:txBody>
          <a:bodyPr wrap="square">
            <a:spAutoFit/>
          </a:bodyPr>
          <a:lstStyle/>
          <a:p>
            <a:pPr marL="180000" indent="-457200" algn="just"/>
            <a:r>
              <a:rPr lang="ja-JP" altLang="en-US" sz="1600" b="1" dirty="0"/>
              <a:t>　基本目標⑥：定住</a:t>
            </a:r>
            <a:r>
              <a:rPr lang="ja-JP" altLang="ja-JP" sz="1600" b="1" dirty="0"/>
              <a:t>魅力・</a:t>
            </a:r>
            <a:r>
              <a:rPr lang="ja-JP" altLang="en-US" sz="1600" b="1" dirty="0"/>
              <a:t>都市</a:t>
            </a:r>
            <a:r>
              <a:rPr lang="ja-JP" altLang="ja-JP" sz="1600" b="1" dirty="0"/>
              <a:t>魅力</a:t>
            </a:r>
            <a:r>
              <a:rPr lang="ja-JP" altLang="en-US" sz="1600" b="1" dirty="0"/>
              <a:t>を</a:t>
            </a:r>
            <a:r>
              <a:rPr lang="ja-JP" altLang="ja-JP" sz="1600" b="1" dirty="0"/>
              <a:t>強化</a:t>
            </a:r>
            <a:r>
              <a:rPr lang="ja-JP" altLang="en-US" sz="1600" b="1" dirty="0"/>
              <a:t>する</a:t>
            </a:r>
            <a:endParaRPr lang="en-US" altLang="ja-JP" sz="1600" b="1" dirty="0"/>
          </a:p>
          <a:p>
            <a:pPr marL="180000" indent="-4572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大阪の住みやすさを向上させ、その定住魅力を発信する</a:t>
            </a:r>
            <a:r>
              <a:rPr lang="ja-JP" altLang="en-US" sz="1600" dirty="0"/>
              <a:t>とともに、大阪のブランド力を高め、都市魅力を創出・発信することで、</a:t>
            </a:r>
            <a:r>
              <a:rPr lang="ja-JP" altLang="ja-JP" sz="1600" dirty="0"/>
              <a:t>内外</a:t>
            </a:r>
            <a:r>
              <a:rPr lang="ja-JP" altLang="en-US" sz="1600" dirty="0"/>
              <a:t>からの</a:t>
            </a:r>
            <a:r>
              <a:rPr lang="ja-JP" altLang="ja-JP" sz="1600" dirty="0"/>
              <a:t>集客</a:t>
            </a:r>
            <a:r>
              <a:rPr lang="ja-JP" altLang="en-US" sz="1600" dirty="0"/>
              <a:t>を促進し、にぎわいと交流人口の拡大を図ります。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2" name="テキスト ボックス 1"/>
          <p:cNvSpPr txBox="1"/>
          <p:nvPr/>
        </p:nvSpPr>
        <p:spPr>
          <a:xfrm>
            <a:off x="2015270" y="2917287"/>
            <a:ext cx="1271805" cy="316564"/>
          </a:xfrm>
          <a:prstGeom prst="rect">
            <a:avLst/>
          </a:prstGeom>
          <a:noFill/>
        </p:spPr>
        <p:txBody>
          <a:bodyPr wrap="square" rtlCol="0">
            <a:spAutoFit/>
          </a:bodyPr>
          <a:lstStyle/>
          <a:p>
            <a:r>
              <a:rPr kumimoji="1" lang="ja-JP" altLang="en-US" sz="1400" b="1" dirty="0"/>
              <a:t>＜現状分析＞</a:t>
            </a:r>
          </a:p>
        </p:txBody>
      </p:sp>
      <p:sp>
        <p:nvSpPr>
          <p:cNvPr id="25" name="テキスト ボックス 24"/>
          <p:cNvSpPr txBox="1"/>
          <p:nvPr/>
        </p:nvSpPr>
        <p:spPr>
          <a:xfrm>
            <a:off x="275561" y="5468227"/>
            <a:ext cx="1800200" cy="307777"/>
          </a:xfrm>
          <a:prstGeom prst="rect">
            <a:avLst/>
          </a:prstGeom>
          <a:noFill/>
        </p:spPr>
        <p:txBody>
          <a:bodyPr wrap="square" rtlCol="0">
            <a:spAutoFit/>
          </a:bodyPr>
          <a:lstStyle/>
          <a:p>
            <a:r>
              <a:rPr kumimoji="1" lang="ja-JP" altLang="en-US" sz="1400" b="1" dirty="0"/>
              <a:t>＜基本的方向＞</a:t>
            </a:r>
          </a:p>
        </p:txBody>
      </p:sp>
      <p:sp>
        <p:nvSpPr>
          <p:cNvPr id="6" name="角丸四角形 5"/>
          <p:cNvSpPr/>
          <p:nvPr/>
        </p:nvSpPr>
        <p:spPr>
          <a:xfrm>
            <a:off x="224356" y="5468227"/>
            <a:ext cx="8763792" cy="1352616"/>
          </a:xfrm>
          <a:prstGeom prst="roundRect">
            <a:avLst>
              <a:gd name="adj" fmla="val 0"/>
            </a:avLst>
          </a:prstGeom>
          <a:no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b" anchorCtr="0"/>
          <a:lstStyle/>
          <a:p>
            <a:r>
              <a:rPr lang="ja-JP" altLang="en-US" sz="1400" b="1" dirty="0">
                <a:solidFill>
                  <a:schemeClr val="tx1"/>
                </a:solidFill>
              </a:rPr>
              <a:t>（１）定住魅力の強化</a:t>
            </a:r>
            <a:r>
              <a:rPr lang="ja-JP" altLang="en-US" sz="1400" dirty="0">
                <a:solidFill>
                  <a:schemeClr val="tx1"/>
                </a:solidFill>
              </a:rPr>
              <a:t>（居住魅力の発信、スマートシティ等推進による住民の</a:t>
            </a:r>
            <a:r>
              <a:rPr lang="en-US" altLang="ja-JP" sz="1400" dirty="0" err="1">
                <a:solidFill>
                  <a:schemeClr val="tx1"/>
                </a:solidFill>
              </a:rPr>
              <a:t>QoL</a:t>
            </a:r>
            <a:r>
              <a:rPr lang="ja-JP" altLang="en-US" sz="1400" dirty="0">
                <a:solidFill>
                  <a:schemeClr val="tx1"/>
                </a:solidFill>
              </a:rPr>
              <a:t>の向上</a:t>
            </a:r>
            <a:r>
              <a:rPr lang="ja-JP" altLang="en-US" sz="1400" dirty="0" smtClean="0">
                <a:solidFill>
                  <a:schemeClr val="tx1"/>
                </a:solidFill>
              </a:rPr>
              <a:t>、</a:t>
            </a:r>
            <a:endParaRPr lang="en-US" altLang="ja-JP" sz="1400" dirty="0" smtClean="0">
              <a:solidFill>
                <a:schemeClr val="tx1"/>
              </a:solidFill>
            </a:endParaRPr>
          </a:p>
          <a:p>
            <a:r>
              <a:rPr lang="ja-JP" altLang="en-US" sz="1400" dirty="0" smtClean="0">
                <a:solidFill>
                  <a:srgbClr val="FF0000"/>
                </a:solidFill>
              </a:rPr>
              <a:t>　　　　　　　　　　　　　　　　　</a:t>
            </a:r>
            <a:r>
              <a:rPr lang="ja-JP" altLang="en-US" sz="1400" u="sng" dirty="0" smtClean="0">
                <a:solidFill>
                  <a:srgbClr val="FF0000"/>
                </a:solidFill>
              </a:rPr>
              <a:t>テレワーク、リモートワークの推進</a:t>
            </a:r>
            <a:r>
              <a:rPr lang="ja-JP" altLang="en-US" sz="1400" dirty="0" smtClean="0">
                <a:solidFill>
                  <a:schemeClr val="tx1"/>
                </a:solidFill>
              </a:rPr>
              <a:t>、空き家</a:t>
            </a:r>
            <a:r>
              <a:rPr lang="ja-JP" altLang="en-US" sz="1400" dirty="0">
                <a:solidFill>
                  <a:schemeClr val="tx1"/>
                </a:solidFill>
              </a:rPr>
              <a:t>の多様な活用　等）</a:t>
            </a:r>
            <a:endParaRPr lang="en-US" altLang="ja-JP" sz="1400" dirty="0">
              <a:solidFill>
                <a:schemeClr val="tx1"/>
              </a:solidFill>
            </a:endParaRPr>
          </a:p>
          <a:p>
            <a:r>
              <a:rPr lang="ja-JP" altLang="en-US" sz="1400" b="1" dirty="0">
                <a:solidFill>
                  <a:schemeClr val="tx1"/>
                </a:solidFill>
              </a:rPr>
              <a:t>（２）都市魅力の創出・</a:t>
            </a:r>
            <a:r>
              <a:rPr lang="ja-JP" altLang="en-US" sz="1400" b="1" dirty="0" smtClean="0">
                <a:solidFill>
                  <a:schemeClr val="tx1"/>
                </a:solidFill>
              </a:rPr>
              <a:t>発信</a:t>
            </a:r>
            <a:r>
              <a:rPr lang="ja-JP" altLang="en-US" sz="1400" dirty="0" smtClean="0">
                <a:solidFill>
                  <a:schemeClr val="tx1"/>
                </a:solidFill>
              </a:rPr>
              <a:t>（</a:t>
            </a:r>
            <a:r>
              <a:rPr lang="ja-JP" altLang="en-US" sz="1400" dirty="0">
                <a:solidFill>
                  <a:schemeClr val="tx1"/>
                </a:solidFill>
              </a:rPr>
              <a:t>外国人観光客の受入環境整備、国際エンターテイメント都市の創出、世界遺産を</a:t>
            </a:r>
            <a:r>
              <a:rPr lang="ja-JP" altLang="en-US" sz="1400" dirty="0" smtClean="0">
                <a:solidFill>
                  <a:schemeClr val="tx1"/>
                </a:solidFill>
              </a:rPr>
              <a:t>活かし</a:t>
            </a:r>
            <a:endParaRPr lang="en-US" altLang="ja-JP" sz="1400" dirty="0" smtClean="0">
              <a:solidFill>
                <a:schemeClr val="tx1"/>
              </a:solidFill>
            </a:endParaRPr>
          </a:p>
          <a:p>
            <a:r>
              <a:rPr lang="ja-JP" altLang="en-US" sz="1400" dirty="0">
                <a:solidFill>
                  <a:schemeClr val="tx1"/>
                </a:solidFill>
              </a:rPr>
              <a:t>　</a:t>
            </a:r>
            <a:r>
              <a:rPr lang="ja-JP" altLang="en-US" sz="1400" dirty="0" smtClean="0">
                <a:solidFill>
                  <a:schemeClr val="tx1"/>
                </a:solidFill>
              </a:rPr>
              <a:t>　　　　</a:t>
            </a:r>
            <a:r>
              <a:rPr lang="ja-JP" altLang="en-US" sz="1400" dirty="0" err="1" smtClean="0">
                <a:solidFill>
                  <a:schemeClr val="tx1"/>
                </a:solidFill>
              </a:rPr>
              <a:t>た</a:t>
            </a:r>
            <a:r>
              <a:rPr lang="ja-JP" altLang="en-US" sz="1400" dirty="0">
                <a:solidFill>
                  <a:schemeClr val="tx1"/>
                </a:solidFill>
              </a:rPr>
              <a:t>観光の提案・発信</a:t>
            </a:r>
            <a:r>
              <a:rPr lang="ja-JP" altLang="en-US" sz="1400" dirty="0" smtClean="0">
                <a:solidFill>
                  <a:schemeClr val="tx1"/>
                </a:solidFill>
              </a:rPr>
              <a:t>、寺内</a:t>
            </a:r>
            <a:r>
              <a:rPr lang="ja-JP" altLang="en-US" sz="1400" dirty="0">
                <a:solidFill>
                  <a:schemeClr val="tx1"/>
                </a:solidFill>
              </a:rPr>
              <a:t>町など埋もれた観光資源の発掘、公共施設を活用した観光の提案</a:t>
            </a:r>
            <a:r>
              <a:rPr lang="ja-JP" altLang="en-US" sz="1400" dirty="0" smtClean="0">
                <a:solidFill>
                  <a:schemeClr val="tx1"/>
                </a:solidFill>
              </a:rPr>
              <a:t>、</a:t>
            </a:r>
            <a:endParaRPr lang="en-US" altLang="ja-JP" sz="1400" dirty="0" smtClean="0">
              <a:solidFill>
                <a:schemeClr val="tx1"/>
              </a:solidFill>
            </a:endParaRPr>
          </a:p>
          <a:p>
            <a:r>
              <a:rPr lang="ja-JP" altLang="en-US" sz="1400" dirty="0">
                <a:solidFill>
                  <a:srgbClr val="FF0000"/>
                </a:solidFill>
              </a:rPr>
              <a:t>　</a:t>
            </a:r>
            <a:r>
              <a:rPr lang="ja-JP" altLang="en-US" sz="1400" dirty="0" smtClean="0">
                <a:solidFill>
                  <a:srgbClr val="FF0000"/>
                </a:solidFill>
              </a:rPr>
              <a:t>　　　　</a:t>
            </a:r>
            <a:r>
              <a:rPr lang="ja-JP" altLang="en-US" sz="1400" u="sng" dirty="0" smtClean="0">
                <a:solidFill>
                  <a:srgbClr val="FF0000"/>
                </a:solidFill>
              </a:rPr>
              <a:t>スーパーシティの推進</a:t>
            </a:r>
            <a:r>
              <a:rPr lang="ja-JP" altLang="en-US" sz="1400" u="sng" dirty="0">
                <a:solidFill>
                  <a:srgbClr val="FF0000"/>
                </a:solidFill>
              </a:rPr>
              <a:t>、</a:t>
            </a:r>
            <a:r>
              <a:rPr lang="ja-JP" altLang="en-US" sz="1400" dirty="0">
                <a:solidFill>
                  <a:schemeClr val="tx1"/>
                </a:solidFill>
              </a:rPr>
              <a:t>大阪特産品</a:t>
            </a:r>
            <a:r>
              <a:rPr lang="ja-JP" altLang="en-US" sz="1400" dirty="0" smtClean="0">
                <a:solidFill>
                  <a:schemeClr val="tx1"/>
                </a:solidFill>
              </a:rPr>
              <a:t>の掘り起し</a:t>
            </a:r>
            <a:r>
              <a:rPr lang="ja-JP" altLang="en-US" sz="1400" dirty="0">
                <a:solidFill>
                  <a:schemeClr val="tx1"/>
                </a:solidFill>
              </a:rPr>
              <a:t>・商品力向上・新商品開発と海外展開　　等）</a:t>
            </a:r>
            <a:endParaRPr lang="en-US" altLang="ja-JP" sz="1400" dirty="0">
              <a:solidFill>
                <a:schemeClr val="tx1"/>
              </a:solidFill>
            </a:endParaRPr>
          </a:p>
        </p:txBody>
      </p:sp>
      <p:sp>
        <p:nvSpPr>
          <p:cNvPr id="31" name="テキスト ボックス 30"/>
          <p:cNvSpPr txBox="1"/>
          <p:nvPr/>
        </p:nvSpPr>
        <p:spPr>
          <a:xfrm>
            <a:off x="3311957" y="1893792"/>
            <a:ext cx="3384376" cy="1392236"/>
          </a:xfrm>
          <a:prstGeom prst="rect">
            <a:avLst/>
          </a:prstGeom>
          <a:noFill/>
          <a:ln>
            <a:noFill/>
          </a:ln>
        </p:spPr>
        <p:txBody>
          <a:bodyPr wrap="square" rtlCol="0">
            <a:noAutofit/>
          </a:bodyPr>
          <a:lstStyle/>
          <a:p>
            <a:pPr marL="72000" indent="-457200"/>
            <a:r>
              <a:rPr lang="ja-JP" altLang="en-US" sz="1200" dirty="0"/>
              <a:t>・居住部門が高い評価</a:t>
            </a:r>
            <a:r>
              <a:rPr lang="en-US" altLang="ja-JP" sz="1200" dirty="0"/>
              <a:t/>
            </a:r>
            <a:br>
              <a:rPr lang="en-US" altLang="ja-JP" sz="1200" dirty="0"/>
            </a:br>
            <a:r>
              <a:rPr lang="ja-JP" altLang="en-US" sz="1200" dirty="0"/>
              <a:t>（世界の都市総合力ランキング：森記念財団）</a:t>
            </a:r>
            <a:endParaRPr lang="en-US" altLang="ja-JP" sz="1200" dirty="0"/>
          </a:p>
          <a:p>
            <a:pPr marL="72000" indent="-457200"/>
            <a:r>
              <a:rPr lang="ja-JP" altLang="en-US" sz="1200" dirty="0"/>
              <a:t>・大都市としては比較的職住近接し、物価が安い</a:t>
            </a:r>
            <a:endParaRPr lang="en-US" altLang="ja-JP" sz="1200" dirty="0"/>
          </a:p>
          <a:p>
            <a:pPr marL="72000" indent="-457200"/>
            <a:r>
              <a:rPr lang="ja-JP" altLang="en-US" sz="1200" dirty="0"/>
              <a:t>・外国人観光客の急増</a:t>
            </a:r>
            <a:endParaRPr lang="en-US" altLang="ja-JP" sz="1200" dirty="0"/>
          </a:p>
          <a:p>
            <a:pPr marL="72000" indent="-457200"/>
            <a:r>
              <a:rPr lang="ja-JP" altLang="en-US" sz="1200" dirty="0"/>
              <a:t>・百舌鳥・古市古墳群の世界遺産登録</a:t>
            </a:r>
            <a:endParaRPr lang="en-US" altLang="ja-JP" sz="1200" dirty="0"/>
          </a:p>
          <a:p>
            <a:pPr marL="72000" indent="-457200"/>
            <a:r>
              <a:rPr lang="ja-JP" altLang="en-US" sz="1200" dirty="0"/>
              <a:t>・</a:t>
            </a:r>
            <a:r>
              <a:rPr lang="en-US" altLang="ja-JP" sz="1200" dirty="0"/>
              <a:t>2025</a:t>
            </a:r>
            <a:r>
              <a:rPr lang="ja-JP" altLang="en-US" sz="1200" dirty="0"/>
              <a:t>大阪・関西万博の開催</a:t>
            </a:r>
            <a:endParaRPr lang="en-US" altLang="ja-JP" sz="1200" dirty="0"/>
          </a:p>
          <a:p>
            <a:pPr marL="72000" indent="-457200"/>
            <a:r>
              <a:rPr lang="ja-JP" altLang="en-US" sz="1200" dirty="0"/>
              <a:t>・テクノロジーの進化</a:t>
            </a:r>
            <a:endParaRPr lang="en-US" altLang="ja-JP" sz="1200" dirty="0"/>
          </a:p>
          <a:p>
            <a:pPr marL="72000" indent="-457200"/>
            <a:endParaRPr lang="en-US" altLang="ja-JP" sz="1200" dirty="0">
              <a:solidFill>
                <a:srgbClr val="FF0000"/>
              </a:solidFill>
            </a:endParaRPr>
          </a:p>
          <a:p>
            <a:pPr marL="72000" indent="-457200"/>
            <a:endParaRPr lang="en-US" altLang="ja-JP" sz="1200" dirty="0"/>
          </a:p>
        </p:txBody>
      </p:sp>
      <p:sp>
        <p:nvSpPr>
          <p:cNvPr id="32" name="テキスト ボックス 31"/>
          <p:cNvSpPr txBox="1"/>
          <p:nvPr/>
        </p:nvSpPr>
        <p:spPr>
          <a:xfrm>
            <a:off x="6662743" y="2112025"/>
            <a:ext cx="2283994" cy="646331"/>
          </a:xfrm>
          <a:prstGeom prst="rect">
            <a:avLst/>
          </a:prstGeom>
          <a:noFill/>
          <a:ln>
            <a:noFill/>
          </a:ln>
        </p:spPr>
        <p:txBody>
          <a:bodyPr wrap="square" rtlCol="0">
            <a:spAutoFit/>
          </a:bodyPr>
          <a:lstStyle/>
          <a:p>
            <a:pPr marL="72000" lvl="0" indent="-457200">
              <a:defRPr/>
            </a:pPr>
            <a:r>
              <a:rPr lang="ja-JP" altLang="en-US" sz="1200" dirty="0"/>
              <a:t>・人口減少による空家・空地の</a:t>
            </a:r>
            <a:endParaRPr lang="en-US" altLang="ja-JP" sz="1200" dirty="0"/>
          </a:p>
          <a:p>
            <a:pPr marL="72000" lvl="0" indent="-457200">
              <a:defRPr/>
            </a:pPr>
            <a:r>
              <a:rPr lang="ja-JP" altLang="en-US" sz="1200" dirty="0"/>
              <a:t>　増大</a:t>
            </a:r>
            <a:endParaRPr lang="en-US" altLang="ja-JP" sz="1200" dirty="0"/>
          </a:p>
          <a:p>
            <a:pPr marL="72000" lvl="0" indent="-457200">
              <a:defRPr/>
            </a:pPr>
            <a:r>
              <a:rPr lang="ja-JP" altLang="en-US" sz="1200" dirty="0"/>
              <a:t>・観光資源の不足</a:t>
            </a:r>
            <a:endParaRPr lang="en-US" altLang="ja-JP" sz="1200" dirty="0"/>
          </a:p>
        </p:txBody>
      </p:sp>
      <p:sp>
        <p:nvSpPr>
          <p:cNvPr id="35" name="テキスト ボックス 34"/>
          <p:cNvSpPr txBox="1"/>
          <p:nvPr/>
        </p:nvSpPr>
        <p:spPr>
          <a:xfrm>
            <a:off x="1028187" y="3425412"/>
            <a:ext cx="2099644" cy="830997"/>
          </a:xfrm>
          <a:prstGeom prst="rect">
            <a:avLst/>
          </a:prstGeom>
          <a:noFill/>
          <a:ln>
            <a:noFill/>
          </a:ln>
        </p:spPr>
        <p:txBody>
          <a:bodyPr wrap="square" rtlCol="0">
            <a:spAutoFit/>
          </a:bodyPr>
          <a:lstStyle/>
          <a:p>
            <a:pPr marL="72000" indent="-457200"/>
            <a:r>
              <a:rPr lang="ja-JP" altLang="en-US" sz="1200" dirty="0"/>
              <a:t>・歴史的なまちなみや伝統的な祭りなど魅力資源の存在</a:t>
            </a:r>
            <a:endParaRPr lang="en-US" altLang="ja-JP" sz="1200" dirty="0"/>
          </a:p>
          <a:p>
            <a:pPr marL="72000" lvl="0" indent="-457200">
              <a:defRPr/>
            </a:pPr>
            <a:r>
              <a:rPr lang="ja-JP" altLang="en-US" sz="1200" dirty="0"/>
              <a:t>・大阪産（もん）、大阪製ブランド</a:t>
            </a:r>
            <a:r>
              <a:rPr lang="ja-JP" altLang="en-US" sz="1200" dirty="0" smtClean="0"/>
              <a:t>認定製品</a:t>
            </a:r>
            <a:endParaRPr lang="en-US" altLang="ja-JP" sz="1200" dirty="0"/>
          </a:p>
        </p:txBody>
      </p:sp>
      <p:sp>
        <p:nvSpPr>
          <p:cNvPr id="37" name="テキスト ボックス 36"/>
          <p:cNvSpPr txBox="1"/>
          <p:nvPr/>
        </p:nvSpPr>
        <p:spPr>
          <a:xfrm>
            <a:off x="3203846" y="3321096"/>
            <a:ext cx="3346515" cy="989298"/>
          </a:xfrm>
          <a:prstGeom prst="rect">
            <a:avLst/>
          </a:prstGeom>
          <a:noFill/>
          <a:ln>
            <a:solidFill>
              <a:schemeClr val="tx1"/>
            </a:solidFill>
          </a:ln>
        </p:spPr>
        <p:txBody>
          <a:bodyPr wrap="square" rtlCol="0">
            <a:noAutofit/>
          </a:bodyPr>
          <a:lstStyle/>
          <a:p>
            <a:pPr marL="72000" indent="-457200"/>
            <a:r>
              <a:rPr lang="ja-JP" altLang="en-US" sz="1200" dirty="0"/>
              <a:t>・国際エンターテイメント都市の創出</a:t>
            </a:r>
            <a:endParaRPr lang="en-US" altLang="ja-JP" sz="1200" dirty="0"/>
          </a:p>
          <a:p>
            <a:pPr marL="72000" indent="-457200"/>
            <a:r>
              <a:rPr lang="ja-JP" altLang="en-US" sz="1200" dirty="0"/>
              <a:t>・世界遺産を活かした観光の提案・発信</a:t>
            </a:r>
            <a:endParaRPr lang="en-US" altLang="ja-JP" sz="1200" dirty="0"/>
          </a:p>
          <a:p>
            <a:pPr marL="72000" indent="-457200"/>
            <a:r>
              <a:rPr lang="ja-JP" altLang="en-US" sz="1200" u="sng" dirty="0">
                <a:solidFill>
                  <a:srgbClr val="FF0000"/>
                </a:solidFill>
              </a:rPr>
              <a:t>　スーパーシティの推進</a:t>
            </a:r>
            <a:endParaRPr lang="en-US" altLang="ja-JP" sz="1200" dirty="0">
              <a:solidFill>
                <a:srgbClr val="FF0000"/>
              </a:solidFill>
            </a:endParaRPr>
          </a:p>
          <a:p>
            <a:pPr marL="72000" indent="-457200"/>
            <a:r>
              <a:rPr lang="ja-JP" altLang="en-US" sz="1200" dirty="0"/>
              <a:t>・大阪特産品の掘り起し・商品力向上・新商品開発と海外展開</a:t>
            </a:r>
            <a:endParaRPr lang="en-US" altLang="ja-JP" sz="1200" dirty="0"/>
          </a:p>
          <a:p>
            <a:pPr marL="72000" indent="-457200"/>
            <a:endParaRPr lang="en-US" altLang="ja-JP" sz="1200" dirty="0"/>
          </a:p>
        </p:txBody>
      </p:sp>
      <p:sp>
        <p:nvSpPr>
          <p:cNvPr id="38" name="テキスト ボックス 37"/>
          <p:cNvSpPr txBox="1"/>
          <p:nvPr/>
        </p:nvSpPr>
        <p:spPr>
          <a:xfrm>
            <a:off x="3203847" y="4316017"/>
            <a:ext cx="3346514" cy="702279"/>
          </a:xfrm>
          <a:prstGeom prst="rect">
            <a:avLst/>
          </a:prstGeom>
          <a:noFill/>
          <a:ln>
            <a:solidFill>
              <a:schemeClr val="tx1"/>
            </a:solidFill>
          </a:ln>
        </p:spPr>
        <p:txBody>
          <a:bodyPr wrap="square" rtlCol="0">
            <a:noAutofit/>
          </a:bodyPr>
          <a:lstStyle/>
          <a:p>
            <a:pPr marL="72000" indent="-457200"/>
            <a:r>
              <a:rPr lang="ja-JP" altLang="en-US" sz="1200" dirty="0"/>
              <a:t>・観光資源の魅力発信</a:t>
            </a:r>
            <a:endParaRPr lang="en-US" altLang="ja-JP" sz="1200" dirty="0"/>
          </a:p>
          <a:p>
            <a:pPr marL="72000" indent="-457200"/>
            <a:r>
              <a:rPr lang="ja-JP" altLang="en-US" sz="1200" dirty="0"/>
              <a:t>・外国人観光客の受入環境整備</a:t>
            </a:r>
            <a:endParaRPr lang="en-US" altLang="ja-JP" sz="1200" dirty="0"/>
          </a:p>
          <a:p>
            <a:pPr marL="72000" indent="-457200"/>
            <a:r>
              <a:rPr lang="ja-JP" altLang="en-US" sz="1200" dirty="0"/>
              <a:t>・スマートシティ推進による住民の</a:t>
            </a:r>
            <a:r>
              <a:rPr lang="en-US" altLang="ja-JP" sz="1200" dirty="0" err="1"/>
              <a:t>QoL</a:t>
            </a:r>
            <a:r>
              <a:rPr lang="ja-JP" altLang="en-US" sz="1200" dirty="0"/>
              <a:t>の向上</a:t>
            </a:r>
            <a:endParaRPr lang="en-US" altLang="ja-JP" sz="1200" dirty="0"/>
          </a:p>
          <a:p>
            <a:pPr marL="72000" indent="-457200"/>
            <a:endParaRPr lang="en-US" altLang="ja-JP" sz="1200" dirty="0"/>
          </a:p>
        </p:txBody>
      </p:sp>
      <p:sp>
        <p:nvSpPr>
          <p:cNvPr id="40" name="テキスト ボックス 39"/>
          <p:cNvSpPr txBox="1"/>
          <p:nvPr/>
        </p:nvSpPr>
        <p:spPr>
          <a:xfrm>
            <a:off x="6575603" y="3318865"/>
            <a:ext cx="2318647" cy="982531"/>
          </a:xfrm>
          <a:prstGeom prst="rect">
            <a:avLst/>
          </a:prstGeom>
          <a:noFill/>
          <a:ln>
            <a:solidFill>
              <a:schemeClr val="tx1"/>
            </a:solidFill>
          </a:ln>
        </p:spPr>
        <p:txBody>
          <a:bodyPr wrap="square" rtlCol="0">
            <a:noAutofit/>
          </a:bodyPr>
          <a:lstStyle/>
          <a:p>
            <a:pPr marL="72000" indent="-457200"/>
            <a:endParaRPr lang="en-US" altLang="ja-JP" sz="1200" dirty="0">
              <a:solidFill>
                <a:srgbClr val="FF0000"/>
              </a:solidFill>
            </a:endParaRPr>
          </a:p>
          <a:p>
            <a:pPr marL="72000" indent="-457200"/>
            <a:r>
              <a:rPr lang="ja-JP" altLang="en-US" sz="1200" dirty="0"/>
              <a:t>・寺内町など埋もれた観光資源の発掘</a:t>
            </a:r>
            <a:endParaRPr lang="en-US" altLang="ja-JP" sz="1200" dirty="0"/>
          </a:p>
        </p:txBody>
      </p:sp>
      <p:sp>
        <p:nvSpPr>
          <p:cNvPr id="41" name="テキスト ボックス 40"/>
          <p:cNvSpPr txBox="1"/>
          <p:nvPr/>
        </p:nvSpPr>
        <p:spPr>
          <a:xfrm>
            <a:off x="6565691" y="4318703"/>
            <a:ext cx="2318647" cy="702280"/>
          </a:xfrm>
          <a:prstGeom prst="rect">
            <a:avLst/>
          </a:prstGeom>
          <a:noFill/>
          <a:ln>
            <a:solidFill>
              <a:schemeClr val="tx1"/>
            </a:solidFill>
          </a:ln>
        </p:spPr>
        <p:txBody>
          <a:bodyPr wrap="square" rtlCol="0">
            <a:noAutofit/>
          </a:bodyPr>
          <a:lstStyle/>
          <a:p>
            <a:pPr marL="72000" indent="-457200"/>
            <a:r>
              <a:rPr lang="ja-JP" altLang="en-US" sz="1200" dirty="0"/>
              <a:t>・居住魅力の発信</a:t>
            </a:r>
            <a:endParaRPr lang="en-US" altLang="ja-JP" sz="1200" dirty="0"/>
          </a:p>
          <a:p>
            <a:pPr marL="72000" indent="-457200"/>
            <a:r>
              <a:rPr lang="ja-JP" altLang="en-US" sz="1200" dirty="0"/>
              <a:t>・空家の多様な活用</a:t>
            </a:r>
            <a:endParaRPr lang="en-US" altLang="ja-JP" sz="1200" dirty="0"/>
          </a:p>
          <a:p>
            <a:pPr marL="72000" indent="-457200"/>
            <a:r>
              <a:rPr lang="ja-JP" altLang="en-US" sz="1200" dirty="0"/>
              <a:t>・公共施設を活用した観光の提案</a:t>
            </a:r>
            <a:endParaRPr lang="en-US" altLang="ja-JP" sz="1200" dirty="0"/>
          </a:p>
        </p:txBody>
      </p:sp>
      <p:sp>
        <p:nvSpPr>
          <p:cNvPr id="44" name="角丸四角形 43"/>
          <p:cNvSpPr/>
          <p:nvPr/>
        </p:nvSpPr>
        <p:spPr>
          <a:xfrm>
            <a:off x="778566" y="4325830"/>
            <a:ext cx="2349265" cy="71020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400" b="1" dirty="0">
                <a:solidFill>
                  <a:schemeClr val="tx1"/>
                </a:solidFill>
              </a:rPr>
              <a:t>弱</a:t>
            </a:r>
            <a:endParaRPr lang="en-US" altLang="ja-JP" sz="1400" b="1" dirty="0">
              <a:solidFill>
                <a:schemeClr val="tx1"/>
              </a:solidFill>
            </a:endParaRPr>
          </a:p>
          <a:p>
            <a:r>
              <a:rPr kumimoji="1" lang="ja-JP" altLang="en-US" sz="1400" b="1" dirty="0">
                <a:solidFill>
                  <a:schemeClr val="tx1"/>
                </a:solidFill>
              </a:rPr>
              <a:t>み</a:t>
            </a:r>
            <a:endParaRPr kumimoji="1" lang="ja-JP" altLang="en-US" sz="2000" b="1" dirty="0">
              <a:solidFill>
                <a:schemeClr val="tx1"/>
              </a:solidFill>
            </a:endParaRPr>
          </a:p>
        </p:txBody>
      </p:sp>
      <p:sp>
        <p:nvSpPr>
          <p:cNvPr id="45" name="ストライプ矢印 44"/>
          <p:cNvSpPr/>
          <p:nvPr/>
        </p:nvSpPr>
        <p:spPr>
          <a:xfrm rot="5400000">
            <a:off x="5695471" y="4050266"/>
            <a:ext cx="345269" cy="2407107"/>
          </a:xfrm>
          <a:prstGeom prst="striped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kumimoji="1" lang="ja-JP" altLang="en-US"/>
          </a:p>
        </p:txBody>
      </p:sp>
      <p:sp>
        <p:nvSpPr>
          <p:cNvPr id="36" name="テキスト ボックス 35"/>
          <p:cNvSpPr txBox="1"/>
          <p:nvPr/>
        </p:nvSpPr>
        <p:spPr>
          <a:xfrm>
            <a:off x="1043608" y="4387417"/>
            <a:ext cx="2268349" cy="646331"/>
          </a:xfrm>
          <a:prstGeom prst="rect">
            <a:avLst/>
          </a:prstGeom>
          <a:noFill/>
          <a:ln>
            <a:noFill/>
          </a:ln>
        </p:spPr>
        <p:txBody>
          <a:bodyPr wrap="square" rtlCol="0">
            <a:spAutoFit/>
          </a:bodyPr>
          <a:lstStyle/>
          <a:p>
            <a:pPr marL="72000" lvl="0" indent="-457200">
              <a:defRPr/>
            </a:pPr>
            <a:r>
              <a:rPr lang="ja-JP" altLang="en-US" sz="1200" dirty="0"/>
              <a:t>・都市魅力の</a:t>
            </a:r>
            <a:r>
              <a:rPr lang="en-US" altLang="ja-JP" sz="1200" dirty="0"/>
              <a:t>PR</a:t>
            </a:r>
            <a:r>
              <a:rPr lang="ja-JP" altLang="en-US" sz="1200" dirty="0"/>
              <a:t>の弱さ</a:t>
            </a:r>
            <a:endParaRPr lang="en-US" altLang="ja-JP" sz="1200" dirty="0"/>
          </a:p>
          <a:p>
            <a:pPr marL="72000" indent="-457200">
              <a:defRPr/>
            </a:pPr>
            <a:r>
              <a:rPr lang="ja-JP" altLang="en-US" sz="1200" dirty="0"/>
              <a:t>・外国人の受入体制が不十分</a:t>
            </a:r>
            <a:endParaRPr lang="en-US" altLang="ja-JP" sz="1200" b="1" u="sng" dirty="0">
              <a:solidFill>
                <a:srgbClr val="0070C0"/>
              </a:solidFill>
            </a:endParaRPr>
          </a:p>
          <a:p>
            <a:pPr marL="72000" lvl="0" indent="-457200">
              <a:defRPr/>
            </a:pPr>
            <a:r>
              <a:rPr lang="ja-JP" altLang="en-US" sz="1200" dirty="0"/>
              <a:t>・住民の高齢化、施設の老朽化</a:t>
            </a:r>
            <a:endParaRPr lang="en-US" altLang="ja-JP" sz="1200" dirty="0"/>
          </a:p>
        </p:txBody>
      </p:sp>
      <p:sp>
        <p:nvSpPr>
          <p:cNvPr id="46" name="テキスト ボックス 45"/>
          <p:cNvSpPr txBox="1"/>
          <p:nvPr/>
        </p:nvSpPr>
        <p:spPr>
          <a:xfrm>
            <a:off x="275561" y="1575490"/>
            <a:ext cx="2573506" cy="307777"/>
          </a:xfrm>
          <a:prstGeom prst="rect">
            <a:avLst/>
          </a:prstGeom>
          <a:noFill/>
        </p:spPr>
        <p:txBody>
          <a:bodyPr wrap="square" rtlCol="0">
            <a:spAutoFit/>
          </a:bodyPr>
          <a:lstStyle/>
          <a:p>
            <a:r>
              <a:rPr kumimoji="1" lang="ja-JP" altLang="en-US" sz="1400" b="1" dirty="0"/>
              <a:t>＜関連する</a:t>
            </a:r>
            <a:r>
              <a:rPr kumimoji="1" lang="en-US" altLang="ja-JP" sz="1400" b="1" dirty="0"/>
              <a:t>SDGs</a:t>
            </a:r>
            <a:r>
              <a:rPr kumimoji="1" lang="ja-JP" altLang="en-US" sz="1400" b="1" dirty="0"/>
              <a:t>のゴール＞</a:t>
            </a:r>
          </a:p>
        </p:txBody>
      </p:sp>
      <p:sp>
        <p:nvSpPr>
          <p:cNvPr id="4" name="正方形/長方形 3"/>
          <p:cNvSpPr/>
          <p:nvPr/>
        </p:nvSpPr>
        <p:spPr>
          <a:xfrm>
            <a:off x="8473472" y="6502983"/>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66</a:t>
            </a:fld>
            <a:endParaRPr lang="ja-JP" altLang="en-US" dirty="0">
              <a:solidFill>
                <a:prstClr val="black"/>
              </a:solidFill>
            </a:endParaRPr>
          </a:p>
        </p:txBody>
      </p:sp>
      <p:pic>
        <p:nvPicPr>
          <p:cNvPr id="57" name="Picture 9"/>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15055" y="1899365"/>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2"/>
          <p:cNvPicPr preferRelativeResize="0">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6848" y="2390476"/>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59" name="図 58"/>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421994" y="1899365"/>
            <a:ext cx="468000" cy="468000"/>
          </a:xfrm>
          <a:prstGeom prst="rect">
            <a:avLst/>
          </a:prstGeom>
        </p:spPr>
      </p:pic>
      <p:pic>
        <p:nvPicPr>
          <p:cNvPr id="60" name="図 59"/>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1909710" y="1897163"/>
            <a:ext cx="468000" cy="468000"/>
          </a:xfrm>
          <a:prstGeom prst="rect">
            <a:avLst/>
          </a:prstGeom>
        </p:spPr>
      </p:pic>
      <p:pic>
        <p:nvPicPr>
          <p:cNvPr id="61" name="図 60"/>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421994" y="2390476"/>
            <a:ext cx="468000" cy="468000"/>
          </a:xfrm>
          <a:prstGeom prst="rect">
            <a:avLst/>
          </a:prstGeom>
        </p:spPr>
      </p:pic>
      <p:pic>
        <p:nvPicPr>
          <p:cNvPr id="62" name="図 61"/>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1415604" y="2388029"/>
            <a:ext cx="468000" cy="468000"/>
          </a:xfrm>
          <a:prstGeom prst="rect">
            <a:avLst/>
          </a:prstGeom>
        </p:spPr>
      </p:pic>
      <p:pic>
        <p:nvPicPr>
          <p:cNvPr id="63" name="図 62"/>
          <p:cNvPicPr>
            <a:picLocks/>
          </p:cNvPicPr>
          <p:nvPr/>
        </p:nvPicPr>
        <p:blipFill>
          <a:blip r:embed="rId9" cstate="print">
            <a:extLst>
              <a:ext uri="{28A0092B-C50C-407E-A947-70E740481C1C}">
                <a14:useLocalDpi xmlns:a14="http://schemas.microsoft.com/office/drawing/2010/main" val="0"/>
              </a:ext>
            </a:extLst>
          </a:blip>
          <a:stretch>
            <a:fillRect/>
          </a:stretch>
        </p:blipFill>
        <p:spPr>
          <a:xfrm>
            <a:off x="920750" y="1899365"/>
            <a:ext cx="468000" cy="468000"/>
          </a:xfrm>
          <a:prstGeom prst="rect">
            <a:avLst/>
          </a:prstGeom>
        </p:spPr>
      </p:pic>
      <p:sp>
        <p:nvSpPr>
          <p:cNvPr id="51" name="角丸四角形 50"/>
          <p:cNvSpPr/>
          <p:nvPr/>
        </p:nvSpPr>
        <p:spPr>
          <a:xfrm>
            <a:off x="6404320" y="215292"/>
            <a:ext cx="2448272" cy="58597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a:t>Ⅲ</a:t>
            </a:r>
            <a:r>
              <a:rPr lang="ja-JP" altLang="en-US" sz="1400" b="1" dirty="0" err="1"/>
              <a:t>．</a:t>
            </a:r>
            <a:r>
              <a:rPr lang="ja-JP" altLang="en-US" sz="1400" b="1" dirty="0"/>
              <a:t>東西二極の一極としての</a:t>
            </a:r>
            <a:endParaRPr lang="en-US" altLang="ja-JP" sz="1400" b="1" dirty="0"/>
          </a:p>
          <a:p>
            <a:pPr algn="ctr"/>
            <a:r>
              <a:rPr lang="ja-JP" altLang="en-US" sz="1400" b="1" dirty="0"/>
              <a:t>社会経済構造の構築</a:t>
            </a:r>
            <a:endParaRPr kumimoji="1" lang="ja-JP" altLang="en-US" dirty="0"/>
          </a:p>
        </p:txBody>
      </p:sp>
    </p:spTree>
    <p:extLst>
      <p:ext uri="{BB962C8B-B14F-4D97-AF65-F5344CB8AC3E}">
        <p14:creationId xmlns:p14="http://schemas.microsoft.com/office/powerpoint/2010/main" val="238153715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66041" y="407318"/>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 name="正方形/長方形 1"/>
          <p:cNvSpPr/>
          <p:nvPr/>
        </p:nvSpPr>
        <p:spPr>
          <a:xfrm>
            <a:off x="395535" y="2166557"/>
            <a:ext cx="8443502" cy="2246769"/>
          </a:xfrm>
          <a:prstGeom prst="rect">
            <a:avLst/>
          </a:prstGeom>
        </p:spPr>
        <p:txBody>
          <a:bodyPr wrap="square">
            <a:spAutoFit/>
          </a:bodyPr>
          <a:lstStyle/>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≪基本的方向≫</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1</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）定住魅力の強化</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森記念財団の「世界の都市総合力ランキング</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a:t>
            </a:r>
            <a:r>
              <a:rPr lang="en-US" altLang="ja-JP" sz="14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（居住部門）において、大阪は</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日本</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では東京</a:t>
            </a:r>
            <a:r>
              <a:rPr lang="ja-JP" altLang="en-US" sz="14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次いで高い</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評価となっています。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また、大阪には創意工夫のまち、人情にあふれるまちという評価や、大都市にもかかわらず、比較的職住近接し、通勤時間が短い、衣食住の物価が安いといった利点も指摘されています。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その一方で、大阪は、全国的に見ると転入超過ですが、東京圏に対しては転出超過が続いています。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これを受け、大阪府では、府の魅力発信や、子育て世代が住みやすいまちづくり、住民の利便性を高めるための府内全域の交通等インフラの充実など、大阪という都市の定住魅力を高め、東京圏への人口流出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防ぐ取組みを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683568" y="6539293"/>
            <a:ext cx="4572000" cy="200055"/>
          </a:xfrm>
          <a:prstGeom prst="rect">
            <a:avLst/>
          </a:prstGeom>
        </p:spPr>
        <p:txBody>
          <a:bodyPr>
            <a:spAutoFit/>
          </a:bodyPr>
          <a:lstStyle/>
          <a:p>
            <a:r>
              <a:rPr lang="ja-JP" altLang="en-US" sz="700" dirty="0">
                <a:latin typeface="Meiryo UI" panose="020B0604030504040204" pitchFamily="50" charset="-128"/>
                <a:ea typeface="Meiryo UI" panose="020B0604030504040204" pitchFamily="50" charset="-128"/>
                <a:cs typeface="Meiryo UI" panose="020B0604030504040204" pitchFamily="50" charset="-128"/>
              </a:rPr>
              <a:t>出典：森記念財団「世界の都市総合力ランキング</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2020</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（分野別ランキング）</a:t>
            </a:r>
            <a:endParaRPr lang="ja-JP" altLang="en-US" sz="700" dirty="0"/>
          </a:p>
        </p:txBody>
      </p:sp>
      <p:sp>
        <p:nvSpPr>
          <p:cNvPr id="12" name="テキスト ボックス 11"/>
          <p:cNvSpPr txBox="1"/>
          <p:nvPr/>
        </p:nvSpPr>
        <p:spPr>
          <a:xfrm>
            <a:off x="683568" y="4437120"/>
            <a:ext cx="3441968" cy="276999"/>
          </a:xfrm>
          <a:prstGeom prst="rect">
            <a:avLst/>
          </a:prstGeom>
          <a:noFill/>
        </p:spPr>
        <p:txBody>
          <a:bodyPr wrap="none" rtlCol="0">
            <a:spAutoFit/>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世界の都市総合力ランキング</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居住部門</a:t>
            </a:r>
          </a:p>
        </p:txBody>
      </p:sp>
      <p:sp>
        <p:nvSpPr>
          <p:cNvPr id="14" name="正方形/長方形 13"/>
          <p:cNvSpPr/>
          <p:nvPr/>
        </p:nvSpPr>
        <p:spPr>
          <a:xfrm>
            <a:off x="154041" y="28952"/>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67</a:t>
            </a:fld>
            <a:endParaRPr lang="ja-JP" altLang="en-US" dirty="0">
              <a:solidFill>
                <a:prstClr val="black"/>
              </a:solidFill>
            </a:endParaRPr>
          </a:p>
        </p:txBody>
      </p:sp>
      <p:sp>
        <p:nvSpPr>
          <p:cNvPr id="13" name="テキスト ボックス 12"/>
          <p:cNvSpPr txBox="1"/>
          <p:nvPr/>
        </p:nvSpPr>
        <p:spPr>
          <a:xfrm>
            <a:off x="5508109" y="4437120"/>
            <a:ext cx="2292615" cy="276999"/>
          </a:xfrm>
          <a:prstGeom prst="rect">
            <a:avLst/>
          </a:prstGeom>
          <a:noFill/>
        </p:spPr>
        <p:txBody>
          <a:bodyPr wrap="none" rtlCol="0">
            <a:spAutoFit/>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大阪の魅力（戻りたい理由）</a:t>
            </a:r>
          </a:p>
        </p:txBody>
      </p:sp>
      <p:sp>
        <p:nvSpPr>
          <p:cNvPr id="15" name="正方形/長方形 14"/>
          <p:cNvSpPr/>
          <p:nvPr/>
        </p:nvSpPr>
        <p:spPr>
          <a:xfrm>
            <a:off x="5508104" y="6642564"/>
            <a:ext cx="4572000" cy="200055"/>
          </a:xfrm>
          <a:prstGeom prst="rect">
            <a:avLst/>
          </a:prstGeom>
        </p:spPr>
        <p:txBody>
          <a:bodyPr>
            <a:spAutoFit/>
          </a:bodyPr>
          <a:lstStyle/>
          <a:p>
            <a:r>
              <a:rPr lang="ja-JP" altLang="en-US" sz="700" dirty="0">
                <a:latin typeface="Meiryo UI" panose="020B0604030504040204" pitchFamily="50" charset="-128"/>
                <a:ea typeface="Meiryo UI" panose="020B0604030504040204" pitchFamily="50" charset="-128"/>
                <a:cs typeface="Meiryo UI" panose="020B0604030504040204" pitchFamily="50" charset="-128"/>
              </a:rPr>
              <a:t>出典：大阪府「大阪・関西</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U</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ターンに関する</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WEB</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アンケート」（平成</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700" dirty="0"/>
          </a:p>
        </p:txBody>
      </p:sp>
      <p:sp>
        <p:nvSpPr>
          <p:cNvPr id="24" name="正方形/長方形 23"/>
          <p:cNvSpPr/>
          <p:nvPr/>
        </p:nvSpPr>
        <p:spPr>
          <a:xfrm>
            <a:off x="378097" y="467463"/>
            <a:ext cx="8460940" cy="1699093"/>
          </a:xfrm>
          <a:prstGeom prst="rect">
            <a:avLst/>
          </a:prstGeom>
          <a:ln w="12700"/>
        </p:spPr>
        <p:style>
          <a:lnRef idx="2">
            <a:schemeClr val="dk1"/>
          </a:lnRef>
          <a:fillRef idx="1">
            <a:schemeClr val="lt1"/>
          </a:fillRef>
          <a:effectRef idx="0">
            <a:schemeClr val="dk1"/>
          </a:effectRef>
          <a:fontRef idx="minor">
            <a:schemeClr val="dk1"/>
          </a:fontRef>
        </p:style>
        <p:txBody>
          <a:bodyPr rtlCol="0" anchor="t"/>
          <a:lstStyle/>
          <a:p>
            <a:r>
              <a:rPr kumimoji="1" lang="en-US" altLang="ja-JP" sz="1400" b="1" dirty="0">
                <a:solidFill>
                  <a:schemeClr val="tx1"/>
                </a:solidFill>
              </a:rPr>
              <a:t>【</a:t>
            </a:r>
            <a:r>
              <a:rPr lang="ja-JP" altLang="en-US" sz="1400" b="1" dirty="0">
                <a:solidFill>
                  <a:schemeClr val="tx1"/>
                </a:solidFill>
              </a:rPr>
              <a:t>具体的</a:t>
            </a:r>
            <a:r>
              <a:rPr kumimoji="1" lang="ja-JP" altLang="en-US" sz="1400" b="1" dirty="0">
                <a:solidFill>
                  <a:schemeClr val="tx1"/>
                </a:solidFill>
              </a:rPr>
              <a:t>目標</a:t>
            </a:r>
            <a:r>
              <a:rPr kumimoji="1" lang="en-US" altLang="ja-JP" sz="1400" b="1" dirty="0">
                <a:solidFill>
                  <a:schemeClr val="tx1"/>
                </a:solidFill>
              </a:rPr>
              <a:t>】</a:t>
            </a:r>
          </a:p>
          <a:p>
            <a:pPr>
              <a:defRPr/>
            </a:pPr>
            <a:r>
              <a:rPr lang="ja-JP" altLang="en-US" sz="1400" b="1" u="sng" dirty="0">
                <a:solidFill>
                  <a:srgbClr val="FF0000"/>
                </a:solidFill>
              </a:rPr>
              <a:t>○　日本人延べ宿泊者数</a:t>
            </a:r>
            <a:r>
              <a:rPr lang="en-US" altLang="ja-JP" sz="1400" b="1" u="sng" dirty="0">
                <a:solidFill>
                  <a:srgbClr val="FF0000"/>
                </a:solidFill>
              </a:rPr>
              <a:t>〔</a:t>
            </a:r>
            <a:r>
              <a:rPr lang="ja-JP" altLang="en-US" sz="1400" b="1" u="sng" dirty="0">
                <a:solidFill>
                  <a:srgbClr val="FF0000"/>
                </a:solidFill>
              </a:rPr>
              <a:t>大阪</a:t>
            </a:r>
            <a:r>
              <a:rPr lang="en-US" altLang="ja-JP" sz="1400" b="1" u="sng" dirty="0">
                <a:solidFill>
                  <a:srgbClr val="FF0000"/>
                </a:solidFill>
              </a:rPr>
              <a:t>〕</a:t>
            </a:r>
            <a:r>
              <a:rPr lang="ja-JP" altLang="en-US" sz="1400" b="1" u="sng" dirty="0">
                <a:solidFill>
                  <a:srgbClr val="FF0000"/>
                </a:solidFill>
              </a:rPr>
              <a:t>：</a:t>
            </a:r>
            <a:r>
              <a:rPr lang="en-US" altLang="ja-JP" sz="1400" b="1" u="sng" dirty="0">
                <a:solidFill>
                  <a:srgbClr val="FF0000"/>
                </a:solidFill>
              </a:rPr>
              <a:t>2,950</a:t>
            </a:r>
            <a:r>
              <a:rPr lang="ja-JP" altLang="en-US" sz="1400" b="1" u="sng" dirty="0">
                <a:solidFill>
                  <a:srgbClr val="FF0000"/>
                </a:solidFill>
              </a:rPr>
              <a:t>万人</a:t>
            </a:r>
            <a:r>
              <a:rPr lang="ja-JP" altLang="en-US" sz="1400" b="1" u="sng" dirty="0" smtClean="0">
                <a:solidFill>
                  <a:srgbClr val="FF0000"/>
                </a:solidFill>
              </a:rPr>
              <a:t>泊</a:t>
            </a:r>
            <a:r>
              <a:rPr lang="en-US" altLang="ja-JP" sz="1200" b="1" u="sng" dirty="0" smtClean="0">
                <a:solidFill>
                  <a:srgbClr val="FF0000"/>
                </a:solidFill>
              </a:rPr>
              <a:t>※</a:t>
            </a:r>
            <a:r>
              <a:rPr lang="en-US" altLang="ja-JP" sz="1400" b="1" u="sng" dirty="0" smtClean="0">
                <a:solidFill>
                  <a:srgbClr val="FF0000"/>
                </a:solidFill>
              </a:rPr>
              <a:t>【</a:t>
            </a:r>
            <a:r>
              <a:rPr lang="en-US" altLang="ja-JP" sz="1400" b="1" u="sng" dirty="0">
                <a:solidFill>
                  <a:srgbClr val="FF0000"/>
                </a:solidFill>
              </a:rPr>
              <a:t>2022</a:t>
            </a:r>
            <a:r>
              <a:rPr lang="ja-JP" altLang="en-US" sz="1400" b="1" u="sng" dirty="0">
                <a:solidFill>
                  <a:srgbClr val="FF0000"/>
                </a:solidFill>
              </a:rPr>
              <a:t>年の達成を目標とする</a:t>
            </a:r>
            <a:r>
              <a:rPr lang="en-US" altLang="ja-JP" sz="1400" b="1" u="sng" dirty="0" smtClean="0">
                <a:solidFill>
                  <a:srgbClr val="FF0000"/>
                </a:solidFill>
              </a:rPr>
              <a:t>】</a:t>
            </a:r>
            <a:r>
              <a:rPr lang="ja-JP" altLang="en-US" sz="1400" b="1" u="sng" dirty="0" smtClean="0">
                <a:solidFill>
                  <a:srgbClr val="FF0000"/>
                </a:solidFill>
              </a:rPr>
              <a:t>（案）</a:t>
            </a:r>
            <a:endParaRPr lang="en-US" altLang="ja-JP" sz="1400" b="1" u="sng" dirty="0">
              <a:solidFill>
                <a:srgbClr val="FF0000"/>
              </a:solidFill>
            </a:endParaRPr>
          </a:p>
          <a:p>
            <a:pPr lvl="0">
              <a:defRPr/>
            </a:pPr>
            <a:r>
              <a:rPr lang="ja-JP" altLang="en-US" sz="1400" b="1" u="sng" dirty="0">
                <a:solidFill>
                  <a:srgbClr val="FF0000"/>
                </a:solidFill>
              </a:rPr>
              <a:t>○　来阪外国人旅行者数：</a:t>
            </a:r>
            <a:r>
              <a:rPr lang="en-US" altLang="ja-JP" sz="1400" b="1" u="sng" dirty="0">
                <a:solidFill>
                  <a:srgbClr val="FF0000"/>
                </a:solidFill>
              </a:rPr>
              <a:t>1152.5</a:t>
            </a:r>
            <a:r>
              <a:rPr lang="ja-JP" altLang="en-US" sz="1400" b="1" u="sng" dirty="0" smtClean="0">
                <a:solidFill>
                  <a:srgbClr val="FF0000"/>
                </a:solidFill>
              </a:rPr>
              <a:t>万人</a:t>
            </a:r>
            <a:r>
              <a:rPr lang="en-US" altLang="ja-JP" sz="1200" b="1" u="sng" dirty="0" smtClean="0">
                <a:solidFill>
                  <a:srgbClr val="FF0000"/>
                </a:solidFill>
              </a:rPr>
              <a:t>※</a:t>
            </a:r>
            <a:r>
              <a:rPr lang="en-US" altLang="ja-JP" sz="1400" b="1" u="sng" dirty="0" smtClean="0">
                <a:solidFill>
                  <a:srgbClr val="FF0000"/>
                </a:solidFill>
              </a:rPr>
              <a:t>【</a:t>
            </a:r>
            <a:r>
              <a:rPr lang="ja-JP" altLang="en-US" sz="1400" b="1" u="sng" dirty="0">
                <a:solidFill>
                  <a:srgbClr val="FF0000"/>
                </a:solidFill>
              </a:rPr>
              <a:t>入国制限解除から</a:t>
            </a:r>
            <a:r>
              <a:rPr lang="en-US" altLang="ja-JP" sz="1400" b="1" u="sng" dirty="0">
                <a:solidFill>
                  <a:srgbClr val="FF0000"/>
                </a:solidFill>
              </a:rPr>
              <a:t>2</a:t>
            </a:r>
            <a:r>
              <a:rPr lang="ja-JP" altLang="en-US" sz="1400" b="1" u="sng" dirty="0">
                <a:solidFill>
                  <a:srgbClr val="FF0000"/>
                </a:solidFill>
              </a:rPr>
              <a:t>年後の達成を目標とする</a:t>
            </a:r>
            <a:r>
              <a:rPr lang="en-US" altLang="ja-JP" sz="1400" b="1" u="sng" dirty="0" smtClean="0">
                <a:solidFill>
                  <a:srgbClr val="FF0000"/>
                </a:solidFill>
              </a:rPr>
              <a:t>】(</a:t>
            </a:r>
            <a:r>
              <a:rPr lang="ja-JP" altLang="en-US" sz="1400" b="1" u="sng" dirty="0" smtClean="0">
                <a:solidFill>
                  <a:srgbClr val="FF0000"/>
                </a:solidFill>
              </a:rPr>
              <a:t>案</a:t>
            </a:r>
            <a:r>
              <a:rPr lang="en-US" altLang="ja-JP" sz="1400" b="1" u="sng" dirty="0" smtClean="0">
                <a:solidFill>
                  <a:srgbClr val="FF0000"/>
                </a:solidFill>
              </a:rPr>
              <a:t>)</a:t>
            </a:r>
            <a:endParaRPr lang="en-US" altLang="ja-JP" sz="1400" b="1" u="sng" dirty="0">
              <a:solidFill>
                <a:srgbClr val="FF0000"/>
              </a:solidFill>
            </a:endParaRPr>
          </a:p>
          <a:p>
            <a:pPr lvl="0">
              <a:defRPr/>
            </a:pPr>
            <a:r>
              <a:rPr lang="ja-JP" altLang="en-US" sz="1400" b="1" dirty="0">
                <a:solidFill>
                  <a:srgbClr val="FF0000"/>
                </a:solidFill>
              </a:rPr>
              <a:t>　　</a:t>
            </a:r>
            <a:r>
              <a:rPr lang="en-US" altLang="ja-JP" sz="1000" u="sng" dirty="0" smtClean="0">
                <a:solidFill>
                  <a:srgbClr val="FF0000"/>
                </a:solidFill>
              </a:rPr>
              <a:t>※</a:t>
            </a:r>
            <a:r>
              <a:rPr lang="ja-JP" altLang="en-US" sz="1000" u="sng" dirty="0" smtClean="0">
                <a:solidFill>
                  <a:srgbClr val="FF0000"/>
                </a:solidFill>
              </a:rPr>
              <a:t>新型</a:t>
            </a:r>
            <a:r>
              <a:rPr lang="ja-JP" altLang="en-US" sz="1000" u="sng" dirty="0">
                <a:solidFill>
                  <a:srgbClr val="FF0000"/>
                </a:solidFill>
              </a:rPr>
              <a:t>コロナウイルス感染症発生前の水準</a:t>
            </a:r>
            <a:r>
              <a:rPr lang="en-US" altLang="ja-JP" sz="1000" u="sng" dirty="0">
                <a:solidFill>
                  <a:srgbClr val="FF0000"/>
                </a:solidFill>
              </a:rPr>
              <a:t>〈2019</a:t>
            </a:r>
            <a:r>
              <a:rPr lang="ja-JP" altLang="en-US" sz="1000" u="sng" dirty="0" smtClean="0">
                <a:solidFill>
                  <a:srgbClr val="FF0000"/>
                </a:solidFill>
              </a:rPr>
              <a:t>年実績</a:t>
            </a:r>
            <a:r>
              <a:rPr lang="en-US" altLang="ja-JP" sz="1000" u="sng" dirty="0" smtClean="0">
                <a:solidFill>
                  <a:srgbClr val="FF0000"/>
                </a:solidFill>
              </a:rPr>
              <a:t>〉</a:t>
            </a:r>
            <a:r>
              <a:rPr lang="ja-JP" altLang="en-US" sz="1000" u="sng" dirty="0">
                <a:solidFill>
                  <a:srgbClr val="FF0000"/>
                </a:solidFill>
              </a:rPr>
              <a:t>を上回ることを当面の目標と</a:t>
            </a:r>
            <a:r>
              <a:rPr lang="ja-JP" altLang="en-US" sz="1000" u="sng" dirty="0" smtClean="0">
                <a:solidFill>
                  <a:srgbClr val="FF0000"/>
                </a:solidFill>
              </a:rPr>
              <a:t>する。先行きの見通しづらい状況を踏まえ社会経済情勢等の変化に</a:t>
            </a:r>
            <a:endParaRPr lang="en-US" altLang="ja-JP" sz="1000" u="sng" dirty="0" smtClean="0">
              <a:solidFill>
                <a:srgbClr val="FF0000"/>
              </a:solidFill>
            </a:endParaRPr>
          </a:p>
          <a:p>
            <a:pPr lvl="0">
              <a:defRPr/>
            </a:pPr>
            <a:r>
              <a:rPr lang="ja-JP" altLang="en-US" sz="1000" dirty="0">
                <a:solidFill>
                  <a:srgbClr val="FF0000"/>
                </a:solidFill>
              </a:rPr>
              <a:t>　</a:t>
            </a:r>
            <a:r>
              <a:rPr lang="ja-JP" altLang="en-US" sz="1000" dirty="0" smtClean="0">
                <a:solidFill>
                  <a:srgbClr val="FF0000"/>
                </a:solidFill>
              </a:rPr>
              <a:t>　　　</a:t>
            </a:r>
            <a:r>
              <a:rPr lang="ja-JP" altLang="en-US" sz="1000" u="sng" dirty="0" smtClean="0">
                <a:solidFill>
                  <a:srgbClr val="FF0000"/>
                </a:solidFill>
              </a:rPr>
              <a:t>応じて、目標値、達成をめざす時期等について、必要に応じて柔軟に見直しを行っていく</a:t>
            </a:r>
            <a:endParaRPr lang="en-US" altLang="ja-JP" sz="1000" u="sng" dirty="0">
              <a:solidFill>
                <a:srgbClr val="FF0000"/>
              </a:solidFill>
            </a:endParaRPr>
          </a:p>
          <a:p>
            <a:pPr lvl="0">
              <a:defRPr/>
            </a:pPr>
            <a:r>
              <a:rPr lang="ja-JP" altLang="en-US" sz="1400" dirty="0">
                <a:solidFill>
                  <a:schemeClr val="tx1"/>
                </a:solidFill>
              </a:rPr>
              <a:t>○</a:t>
            </a:r>
            <a:r>
              <a:rPr lang="ja-JP" altLang="en-US" sz="1400" b="1" dirty="0">
                <a:solidFill>
                  <a:schemeClr val="tx1"/>
                </a:solidFill>
              </a:rPr>
              <a:t>　転入超過率（対全　国）：</a:t>
            </a:r>
            <a:r>
              <a:rPr lang="en-US" altLang="ja-JP" sz="1400" b="1" dirty="0">
                <a:solidFill>
                  <a:schemeClr val="tx1"/>
                </a:solidFill>
              </a:rPr>
              <a:t>0.06</a:t>
            </a:r>
            <a:r>
              <a:rPr lang="ja-JP" altLang="en-US" sz="1400" b="1" dirty="0">
                <a:solidFill>
                  <a:schemeClr val="tx1"/>
                </a:solidFill>
              </a:rPr>
              <a:t>％（</a:t>
            </a:r>
            <a:r>
              <a:rPr lang="en-US" altLang="ja-JP" sz="1400" b="1" dirty="0">
                <a:solidFill>
                  <a:schemeClr val="tx1"/>
                </a:solidFill>
              </a:rPr>
              <a:t>2018</a:t>
            </a:r>
            <a:r>
              <a:rPr lang="ja-JP" altLang="en-US" sz="1400" b="1" dirty="0">
                <a:solidFill>
                  <a:schemeClr val="tx1"/>
                </a:solidFill>
              </a:rPr>
              <a:t>年）➡　前年を上回る</a:t>
            </a:r>
            <a:endParaRPr lang="en-US" altLang="ja-JP" sz="1400" b="1" dirty="0">
              <a:solidFill>
                <a:schemeClr val="tx1"/>
              </a:solidFill>
            </a:endParaRPr>
          </a:p>
          <a:p>
            <a:r>
              <a:rPr kumimoji="1" lang="ja-JP" altLang="en-US" sz="1400" b="1" dirty="0">
                <a:solidFill>
                  <a:schemeClr val="tx1"/>
                </a:solidFill>
              </a:rPr>
              <a:t>○　転出超過率（対東京圏）：</a:t>
            </a:r>
            <a:r>
              <a:rPr kumimoji="1" lang="en-US" altLang="ja-JP" sz="1400" b="1" dirty="0">
                <a:solidFill>
                  <a:schemeClr val="tx1"/>
                </a:solidFill>
              </a:rPr>
              <a:t>0.134</a:t>
            </a:r>
            <a:r>
              <a:rPr kumimoji="1" lang="ja-JP" altLang="en-US" sz="1400" b="1" dirty="0">
                <a:solidFill>
                  <a:schemeClr val="tx1"/>
                </a:solidFill>
              </a:rPr>
              <a:t>％（</a:t>
            </a:r>
            <a:r>
              <a:rPr kumimoji="1" lang="en-US" altLang="ja-JP" sz="1400" b="1" dirty="0">
                <a:solidFill>
                  <a:schemeClr val="tx1"/>
                </a:solidFill>
              </a:rPr>
              <a:t>2018</a:t>
            </a:r>
            <a:r>
              <a:rPr kumimoji="1" lang="ja-JP" altLang="en-US" sz="1400" b="1" dirty="0">
                <a:solidFill>
                  <a:schemeClr val="tx1"/>
                </a:solidFill>
              </a:rPr>
              <a:t>年）➡　前年を下回る</a:t>
            </a:r>
            <a:endParaRPr kumimoji="1" lang="en-US" altLang="ja-JP" sz="1400" b="1" dirty="0">
              <a:solidFill>
                <a:schemeClr val="tx1"/>
              </a:solidFill>
            </a:endParaRPr>
          </a:p>
          <a:p>
            <a:r>
              <a:rPr lang="ja-JP" altLang="en-US" sz="1000" dirty="0">
                <a:solidFill>
                  <a:schemeClr val="tx1"/>
                </a:solidFill>
              </a:rPr>
              <a:t>　　　　</a:t>
            </a:r>
            <a:r>
              <a:rPr lang="en-US" altLang="zh-TW" sz="1000" dirty="0">
                <a:solidFill>
                  <a:schemeClr val="tx1"/>
                </a:solidFill>
              </a:rPr>
              <a:t>※</a:t>
            </a:r>
            <a:r>
              <a:rPr lang="zh-TW" altLang="en-US" sz="1000" dirty="0">
                <a:solidFill>
                  <a:schemeClr val="tx1"/>
                </a:solidFill>
              </a:rPr>
              <a:t>転出（入）超過率＝転出（入）超過数</a:t>
            </a:r>
            <a:r>
              <a:rPr lang="en-US" altLang="zh-TW" sz="1000" dirty="0">
                <a:solidFill>
                  <a:schemeClr val="tx1"/>
                </a:solidFill>
              </a:rPr>
              <a:t>/</a:t>
            </a:r>
            <a:r>
              <a:rPr lang="zh-TW" altLang="en-US" sz="1000" dirty="0">
                <a:solidFill>
                  <a:schemeClr val="tx1"/>
                </a:solidFill>
              </a:rPr>
              <a:t>大阪府人口（</a:t>
            </a:r>
            <a:r>
              <a:rPr lang="en-US" altLang="zh-TW" sz="1000" dirty="0">
                <a:solidFill>
                  <a:schemeClr val="tx1"/>
                </a:solidFill>
              </a:rPr>
              <a:t>10</a:t>
            </a:r>
            <a:r>
              <a:rPr lang="zh-TW" altLang="en-US" sz="1000" dirty="0">
                <a:solidFill>
                  <a:schemeClr val="tx1"/>
                </a:solidFill>
              </a:rPr>
              <a:t>月１日時点）</a:t>
            </a:r>
            <a:r>
              <a:rPr lang="en-US" altLang="zh-TW" sz="1000" dirty="0">
                <a:solidFill>
                  <a:schemeClr val="tx1"/>
                </a:solidFill>
              </a:rPr>
              <a:t>×100</a:t>
            </a:r>
            <a:endParaRPr kumimoji="1" lang="en-US" altLang="ja-JP" sz="1400" b="1" dirty="0">
              <a:solidFill>
                <a:schemeClr val="tx1"/>
              </a:solidFill>
            </a:endParaRPr>
          </a:p>
        </p:txBody>
      </p:sp>
      <p:graphicFrame>
        <p:nvGraphicFramePr>
          <p:cNvPr id="27" name="グラフ 26"/>
          <p:cNvGraphicFramePr>
            <a:graphicFrameLocks/>
          </p:cNvGraphicFramePr>
          <p:nvPr>
            <p:extLst>
              <p:ext uri="{D42A27DB-BD31-4B8C-83A1-F6EECF244321}">
                <p14:modId xmlns:p14="http://schemas.microsoft.com/office/powerpoint/2010/main" val="3326216757"/>
              </p:ext>
            </p:extLst>
          </p:nvPr>
        </p:nvGraphicFramePr>
        <p:xfrm>
          <a:off x="5315272" y="4714119"/>
          <a:ext cx="3664321" cy="177053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表 15">
            <a:extLst>
              <a:ext uri="{FF2B5EF4-FFF2-40B4-BE49-F238E27FC236}">
                <a16:creationId xmlns:a16="http://schemas.microsoft.com/office/drawing/2014/main" id="{654942C9-969E-49FE-82C8-EED5210AF1ED}"/>
              </a:ext>
            </a:extLst>
          </p:cNvPr>
          <p:cNvGraphicFramePr>
            <a:graphicFrameLocks noGrp="1"/>
          </p:cNvGraphicFramePr>
          <p:nvPr>
            <p:extLst>
              <p:ext uri="{D42A27DB-BD31-4B8C-83A1-F6EECF244321}">
                <p14:modId xmlns:p14="http://schemas.microsoft.com/office/powerpoint/2010/main" val="27348095"/>
              </p:ext>
            </p:extLst>
          </p:nvPr>
        </p:nvGraphicFramePr>
        <p:xfrm>
          <a:off x="605754" y="4769833"/>
          <a:ext cx="4608511" cy="1717699"/>
        </p:xfrm>
        <a:graphic>
          <a:graphicData uri="http://schemas.openxmlformats.org/drawingml/2006/table">
            <a:tbl>
              <a:tblPr firstRow="1" bandRow="1"/>
              <a:tblGrid>
                <a:gridCol w="536058">
                  <a:extLst>
                    <a:ext uri="{9D8B030D-6E8A-4147-A177-3AD203B41FA5}">
                      <a16:colId xmlns:a16="http://schemas.microsoft.com/office/drawing/2014/main" val="20000"/>
                    </a:ext>
                  </a:extLst>
                </a:gridCol>
                <a:gridCol w="1048117">
                  <a:extLst>
                    <a:ext uri="{9D8B030D-6E8A-4147-A177-3AD203B41FA5}">
                      <a16:colId xmlns:a16="http://schemas.microsoft.com/office/drawing/2014/main" val="20001"/>
                    </a:ext>
                  </a:extLst>
                </a:gridCol>
                <a:gridCol w="720080">
                  <a:extLst>
                    <a:ext uri="{9D8B030D-6E8A-4147-A177-3AD203B41FA5}">
                      <a16:colId xmlns:a16="http://schemas.microsoft.com/office/drawing/2014/main" val="20002"/>
                    </a:ext>
                  </a:extLst>
                </a:gridCol>
                <a:gridCol w="576064">
                  <a:extLst>
                    <a:ext uri="{9D8B030D-6E8A-4147-A177-3AD203B41FA5}">
                      <a16:colId xmlns:a16="http://schemas.microsoft.com/office/drawing/2014/main" val="20003"/>
                    </a:ext>
                  </a:extLst>
                </a:gridCol>
                <a:gridCol w="1008112">
                  <a:extLst>
                    <a:ext uri="{9D8B030D-6E8A-4147-A177-3AD203B41FA5}">
                      <a16:colId xmlns:a16="http://schemas.microsoft.com/office/drawing/2014/main" val="20004"/>
                    </a:ext>
                  </a:extLst>
                </a:gridCol>
                <a:gridCol w="720080">
                  <a:extLst>
                    <a:ext uri="{9D8B030D-6E8A-4147-A177-3AD203B41FA5}">
                      <a16:colId xmlns:a16="http://schemas.microsoft.com/office/drawing/2014/main" val="20005"/>
                    </a:ext>
                  </a:extLst>
                </a:gridCol>
              </a:tblGrid>
              <a:tr h="346099">
                <a:tc>
                  <a:txBody>
                    <a:bodyPr/>
                    <a:lstStyle>
                      <a:lvl1pPr marL="0" algn="l" defTabSz="914400" rtl="0" eaLnBrk="1" latinLnBrk="0" hangingPunct="1">
                        <a:defRPr kumimoji="1" sz="1800" b="1" kern="1200">
                          <a:solidFill>
                            <a:schemeClr val="lt1"/>
                          </a:solidFill>
                          <a:latin typeface="Meiryo UI"/>
                          <a:ea typeface="Meiryo UI"/>
                        </a:defRPr>
                      </a:lvl1pPr>
                      <a:lvl2pPr marL="457200" algn="l" defTabSz="914400" rtl="0" eaLnBrk="1" latinLnBrk="0" hangingPunct="1">
                        <a:defRPr kumimoji="1" sz="1800" b="1" kern="1200">
                          <a:solidFill>
                            <a:schemeClr val="lt1"/>
                          </a:solidFill>
                          <a:latin typeface="Meiryo UI"/>
                          <a:ea typeface="Meiryo UI"/>
                        </a:defRPr>
                      </a:lvl2pPr>
                      <a:lvl3pPr marL="914400" algn="l" defTabSz="914400" rtl="0" eaLnBrk="1" latinLnBrk="0" hangingPunct="1">
                        <a:defRPr kumimoji="1" sz="1800" b="1" kern="1200">
                          <a:solidFill>
                            <a:schemeClr val="lt1"/>
                          </a:solidFill>
                          <a:latin typeface="Meiryo UI"/>
                          <a:ea typeface="Meiryo UI"/>
                        </a:defRPr>
                      </a:lvl3pPr>
                      <a:lvl4pPr marL="1371600" algn="l" defTabSz="914400" rtl="0" eaLnBrk="1" latinLnBrk="0" hangingPunct="1">
                        <a:defRPr kumimoji="1" sz="1800" b="1" kern="1200">
                          <a:solidFill>
                            <a:schemeClr val="lt1"/>
                          </a:solidFill>
                          <a:latin typeface="Meiryo UI"/>
                          <a:ea typeface="Meiryo UI"/>
                        </a:defRPr>
                      </a:lvl4pPr>
                      <a:lvl5pPr marL="1828800" algn="l" defTabSz="914400" rtl="0" eaLnBrk="1" latinLnBrk="0" hangingPunct="1">
                        <a:defRPr kumimoji="1" sz="1800" b="1" kern="1200">
                          <a:solidFill>
                            <a:schemeClr val="lt1"/>
                          </a:solidFill>
                          <a:latin typeface="Meiryo UI"/>
                          <a:ea typeface="Meiryo UI"/>
                        </a:defRPr>
                      </a:lvl5pPr>
                      <a:lvl6pPr marL="2286000" algn="l" defTabSz="914400" rtl="0" eaLnBrk="1" latinLnBrk="0" hangingPunct="1">
                        <a:defRPr kumimoji="1" sz="1800" b="1" kern="1200">
                          <a:solidFill>
                            <a:schemeClr val="lt1"/>
                          </a:solidFill>
                          <a:latin typeface="Meiryo UI"/>
                          <a:ea typeface="Meiryo UI"/>
                        </a:defRPr>
                      </a:lvl6pPr>
                      <a:lvl7pPr marL="2743200" algn="l" defTabSz="914400" rtl="0" eaLnBrk="1" latinLnBrk="0" hangingPunct="1">
                        <a:defRPr kumimoji="1" sz="1800" b="1" kern="1200">
                          <a:solidFill>
                            <a:schemeClr val="lt1"/>
                          </a:solidFill>
                          <a:latin typeface="Meiryo UI"/>
                          <a:ea typeface="Meiryo UI"/>
                        </a:defRPr>
                      </a:lvl7pPr>
                      <a:lvl8pPr marL="3200400" algn="l" defTabSz="914400" rtl="0" eaLnBrk="1" latinLnBrk="0" hangingPunct="1">
                        <a:defRPr kumimoji="1" sz="1800" b="1" kern="1200">
                          <a:solidFill>
                            <a:schemeClr val="lt1"/>
                          </a:solidFill>
                          <a:latin typeface="Meiryo UI"/>
                          <a:ea typeface="Meiryo UI"/>
                        </a:defRPr>
                      </a:lvl8pPr>
                      <a:lvl9pPr marL="3657600" algn="l" defTabSz="914400" rtl="0" eaLnBrk="1" latinLnBrk="0" hangingPunct="1">
                        <a:defRPr kumimoji="1" sz="1800" b="1" kern="1200">
                          <a:solidFill>
                            <a:schemeClr val="lt1"/>
                          </a:solidFill>
                          <a:latin typeface="Meiryo UI"/>
                          <a:ea typeface="Meiryo UI"/>
                        </a:defRPr>
                      </a:lvl9pPr>
                    </a:lstStyle>
                    <a:p>
                      <a:pPr algn="ctr"/>
                      <a:r>
                        <a:rPr kumimoji="1" lang="ja-JP" altLang="en-US" sz="1200" dirty="0"/>
                        <a:t>順位</a:t>
                      </a:r>
                    </a:p>
                  </a:txBody>
                  <a:tcPr>
                    <a:lnL w="12700" cap="flat" cmpd="sng" algn="ctr">
                      <a:solidFill>
                        <a:sysClr val="windowText" lastClr="000000"/>
                      </a:solidFill>
                      <a:prstDash val="solid"/>
                      <a:round/>
                      <a:headEnd type="none" w="med" len="med"/>
                      <a:tailEnd type="none" w="med" len="med"/>
                    </a:lnL>
                    <a:lnR w="12700" cmpd="sng">
                      <a:solidFill>
                        <a:sysClr val="window" lastClr="FFFFFF"/>
                      </a:solidFill>
                    </a:lnR>
                    <a:lnT w="12700" cap="flat" cmpd="sng" algn="ctr">
                      <a:solidFill>
                        <a:sysClr val="windowText" lastClr="000000"/>
                      </a:solidFill>
                      <a:prstDash val="solid"/>
                      <a:round/>
                      <a:headEnd type="none" w="med" len="med"/>
                      <a:tailEnd type="none" w="med" len="med"/>
                    </a:lnT>
                    <a:lnB w="38100" cmpd="sng">
                      <a:solidFill>
                        <a:sysClr val="window" lastClr="FFFFFF"/>
                      </a:solidFill>
                    </a:lnB>
                    <a:lnTlToBr w="12700" cmpd="sng">
                      <a:noFill/>
                      <a:prstDash val="solid"/>
                    </a:lnTlToBr>
                    <a:lnBlToTr w="12700" cmpd="sng">
                      <a:noFill/>
                      <a:prstDash val="solid"/>
                    </a:lnBlToTr>
                    <a:solidFill>
                      <a:srgbClr val="7FD13B"/>
                    </a:solidFill>
                  </a:tcPr>
                </a:tc>
                <a:tc>
                  <a:txBody>
                    <a:bodyPr/>
                    <a:lstStyle>
                      <a:lvl1pPr marL="0" algn="l" defTabSz="914400" rtl="0" eaLnBrk="1" latinLnBrk="0" hangingPunct="1">
                        <a:defRPr kumimoji="1" sz="1800" b="1" kern="1200">
                          <a:solidFill>
                            <a:schemeClr val="lt1"/>
                          </a:solidFill>
                          <a:latin typeface="Meiryo UI"/>
                          <a:ea typeface="Meiryo UI"/>
                        </a:defRPr>
                      </a:lvl1pPr>
                      <a:lvl2pPr marL="457200" algn="l" defTabSz="914400" rtl="0" eaLnBrk="1" latinLnBrk="0" hangingPunct="1">
                        <a:defRPr kumimoji="1" sz="1800" b="1" kern="1200">
                          <a:solidFill>
                            <a:schemeClr val="lt1"/>
                          </a:solidFill>
                          <a:latin typeface="Meiryo UI"/>
                          <a:ea typeface="Meiryo UI"/>
                        </a:defRPr>
                      </a:lvl2pPr>
                      <a:lvl3pPr marL="914400" algn="l" defTabSz="914400" rtl="0" eaLnBrk="1" latinLnBrk="0" hangingPunct="1">
                        <a:defRPr kumimoji="1" sz="1800" b="1" kern="1200">
                          <a:solidFill>
                            <a:schemeClr val="lt1"/>
                          </a:solidFill>
                          <a:latin typeface="Meiryo UI"/>
                          <a:ea typeface="Meiryo UI"/>
                        </a:defRPr>
                      </a:lvl3pPr>
                      <a:lvl4pPr marL="1371600" algn="l" defTabSz="914400" rtl="0" eaLnBrk="1" latinLnBrk="0" hangingPunct="1">
                        <a:defRPr kumimoji="1" sz="1800" b="1" kern="1200">
                          <a:solidFill>
                            <a:schemeClr val="lt1"/>
                          </a:solidFill>
                          <a:latin typeface="Meiryo UI"/>
                          <a:ea typeface="Meiryo UI"/>
                        </a:defRPr>
                      </a:lvl4pPr>
                      <a:lvl5pPr marL="1828800" algn="l" defTabSz="914400" rtl="0" eaLnBrk="1" latinLnBrk="0" hangingPunct="1">
                        <a:defRPr kumimoji="1" sz="1800" b="1" kern="1200">
                          <a:solidFill>
                            <a:schemeClr val="lt1"/>
                          </a:solidFill>
                          <a:latin typeface="Meiryo UI"/>
                          <a:ea typeface="Meiryo UI"/>
                        </a:defRPr>
                      </a:lvl5pPr>
                      <a:lvl6pPr marL="2286000" algn="l" defTabSz="914400" rtl="0" eaLnBrk="1" latinLnBrk="0" hangingPunct="1">
                        <a:defRPr kumimoji="1" sz="1800" b="1" kern="1200">
                          <a:solidFill>
                            <a:schemeClr val="lt1"/>
                          </a:solidFill>
                          <a:latin typeface="Meiryo UI"/>
                          <a:ea typeface="Meiryo UI"/>
                        </a:defRPr>
                      </a:lvl6pPr>
                      <a:lvl7pPr marL="2743200" algn="l" defTabSz="914400" rtl="0" eaLnBrk="1" latinLnBrk="0" hangingPunct="1">
                        <a:defRPr kumimoji="1" sz="1800" b="1" kern="1200">
                          <a:solidFill>
                            <a:schemeClr val="lt1"/>
                          </a:solidFill>
                          <a:latin typeface="Meiryo UI"/>
                          <a:ea typeface="Meiryo UI"/>
                        </a:defRPr>
                      </a:lvl7pPr>
                      <a:lvl8pPr marL="3200400" algn="l" defTabSz="914400" rtl="0" eaLnBrk="1" latinLnBrk="0" hangingPunct="1">
                        <a:defRPr kumimoji="1" sz="1800" b="1" kern="1200">
                          <a:solidFill>
                            <a:schemeClr val="lt1"/>
                          </a:solidFill>
                          <a:latin typeface="Meiryo UI"/>
                          <a:ea typeface="Meiryo UI"/>
                        </a:defRPr>
                      </a:lvl8pPr>
                      <a:lvl9pPr marL="3657600" algn="l" defTabSz="914400" rtl="0" eaLnBrk="1" latinLnBrk="0" hangingPunct="1">
                        <a:defRPr kumimoji="1" sz="1800" b="1" kern="1200">
                          <a:solidFill>
                            <a:schemeClr val="lt1"/>
                          </a:solidFill>
                          <a:latin typeface="Meiryo UI"/>
                          <a:ea typeface="Meiryo UI"/>
                        </a:defRPr>
                      </a:lvl9pPr>
                    </a:lstStyle>
                    <a:p>
                      <a:pPr algn="ctr"/>
                      <a:r>
                        <a:rPr kumimoji="1" lang="ja-JP" altLang="en-US" sz="1200" dirty="0"/>
                        <a:t>都市名</a:t>
                      </a:r>
                    </a:p>
                  </a:txBody>
                  <a:tcP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38100" cmpd="sng">
                      <a:solidFill>
                        <a:sysClr val="window" lastClr="FFFFFF"/>
                      </a:solidFill>
                    </a:lnB>
                    <a:lnTlToBr w="12700" cmpd="sng">
                      <a:noFill/>
                      <a:prstDash val="solid"/>
                    </a:lnTlToBr>
                    <a:lnBlToTr w="12700" cmpd="sng">
                      <a:noFill/>
                      <a:prstDash val="solid"/>
                    </a:lnBlToTr>
                    <a:solidFill>
                      <a:srgbClr val="7FD13B"/>
                    </a:solidFill>
                  </a:tcPr>
                </a:tc>
                <a:tc>
                  <a:txBody>
                    <a:bodyPr/>
                    <a:lstStyle>
                      <a:lvl1pPr marL="0" algn="l" defTabSz="914400" rtl="0" eaLnBrk="1" latinLnBrk="0" hangingPunct="1">
                        <a:defRPr kumimoji="1" sz="1800" b="1" kern="1200">
                          <a:solidFill>
                            <a:schemeClr val="lt1"/>
                          </a:solidFill>
                          <a:latin typeface="Meiryo UI"/>
                          <a:ea typeface="Meiryo UI"/>
                        </a:defRPr>
                      </a:lvl1pPr>
                      <a:lvl2pPr marL="457200" algn="l" defTabSz="914400" rtl="0" eaLnBrk="1" latinLnBrk="0" hangingPunct="1">
                        <a:defRPr kumimoji="1" sz="1800" b="1" kern="1200">
                          <a:solidFill>
                            <a:schemeClr val="lt1"/>
                          </a:solidFill>
                          <a:latin typeface="Meiryo UI"/>
                          <a:ea typeface="Meiryo UI"/>
                        </a:defRPr>
                      </a:lvl2pPr>
                      <a:lvl3pPr marL="914400" algn="l" defTabSz="914400" rtl="0" eaLnBrk="1" latinLnBrk="0" hangingPunct="1">
                        <a:defRPr kumimoji="1" sz="1800" b="1" kern="1200">
                          <a:solidFill>
                            <a:schemeClr val="lt1"/>
                          </a:solidFill>
                          <a:latin typeface="Meiryo UI"/>
                          <a:ea typeface="Meiryo UI"/>
                        </a:defRPr>
                      </a:lvl3pPr>
                      <a:lvl4pPr marL="1371600" algn="l" defTabSz="914400" rtl="0" eaLnBrk="1" latinLnBrk="0" hangingPunct="1">
                        <a:defRPr kumimoji="1" sz="1800" b="1" kern="1200">
                          <a:solidFill>
                            <a:schemeClr val="lt1"/>
                          </a:solidFill>
                          <a:latin typeface="Meiryo UI"/>
                          <a:ea typeface="Meiryo UI"/>
                        </a:defRPr>
                      </a:lvl4pPr>
                      <a:lvl5pPr marL="1828800" algn="l" defTabSz="914400" rtl="0" eaLnBrk="1" latinLnBrk="0" hangingPunct="1">
                        <a:defRPr kumimoji="1" sz="1800" b="1" kern="1200">
                          <a:solidFill>
                            <a:schemeClr val="lt1"/>
                          </a:solidFill>
                          <a:latin typeface="Meiryo UI"/>
                          <a:ea typeface="Meiryo UI"/>
                        </a:defRPr>
                      </a:lvl5pPr>
                      <a:lvl6pPr marL="2286000" algn="l" defTabSz="914400" rtl="0" eaLnBrk="1" latinLnBrk="0" hangingPunct="1">
                        <a:defRPr kumimoji="1" sz="1800" b="1" kern="1200">
                          <a:solidFill>
                            <a:schemeClr val="lt1"/>
                          </a:solidFill>
                          <a:latin typeface="Meiryo UI"/>
                          <a:ea typeface="Meiryo UI"/>
                        </a:defRPr>
                      </a:lvl6pPr>
                      <a:lvl7pPr marL="2743200" algn="l" defTabSz="914400" rtl="0" eaLnBrk="1" latinLnBrk="0" hangingPunct="1">
                        <a:defRPr kumimoji="1" sz="1800" b="1" kern="1200">
                          <a:solidFill>
                            <a:schemeClr val="lt1"/>
                          </a:solidFill>
                          <a:latin typeface="Meiryo UI"/>
                          <a:ea typeface="Meiryo UI"/>
                        </a:defRPr>
                      </a:lvl7pPr>
                      <a:lvl8pPr marL="3200400" algn="l" defTabSz="914400" rtl="0" eaLnBrk="1" latinLnBrk="0" hangingPunct="1">
                        <a:defRPr kumimoji="1" sz="1800" b="1" kern="1200">
                          <a:solidFill>
                            <a:schemeClr val="lt1"/>
                          </a:solidFill>
                          <a:latin typeface="Meiryo UI"/>
                          <a:ea typeface="Meiryo UI"/>
                        </a:defRPr>
                      </a:lvl8pPr>
                      <a:lvl9pPr marL="3657600" algn="l" defTabSz="914400" rtl="0" eaLnBrk="1" latinLnBrk="0" hangingPunct="1">
                        <a:defRPr kumimoji="1" sz="1800" b="1" kern="1200">
                          <a:solidFill>
                            <a:schemeClr val="lt1"/>
                          </a:solidFill>
                          <a:latin typeface="Meiryo UI"/>
                          <a:ea typeface="Meiryo UI"/>
                        </a:defRPr>
                      </a:lvl9pPr>
                    </a:lstStyle>
                    <a:p>
                      <a:pPr algn="ctr"/>
                      <a:r>
                        <a:rPr kumimoji="1" lang="ja-JP" altLang="en-US" sz="1200" dirty="0"/>
                        <a:t>得点</a:t>
                      </a:r>
                    </a:p>
                  </a:txBody>
                  <a:tcPr>
                    <a:lnL w="12700" cmpd="sng">
                      <a:solidFill>
                        <a:sysClr val="window" lastClr="FFFFFF"/>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38100" cmpd="sng">
                      <a:solidFill>
                        <a:sysClr val="window" lastClr="FFFFFF"/>
                      </a:solidFill>
                    </a:lnB>
                    <a:lnTlToBr w="12700" cmpd="sng">
                      <a:noFill/>
                      <a:prstDash val="solid"/>
                    </a:lnTlToBr>
                    <a:lnBlToTr w="12700" cmpd="sng">
                      <a:noFill/>
                      <a:prstDash val="solid"/>
                    </a:lnBlToTr>
                    <a:solidFill>
                      <a:srgbClr val="7FD13B"/>
                    </a:solidFill>
                  </a:tcPr>
                </a:tc>
                <a:tc>
                  <a:txBody>
                    <a:bodyPr/>
                    <a:lstStyle>
                      <a:lvl1pPr marL="0" algn="l" defTabSz="914400" rtl="0" eaLnBrk="1" latinLnBrk="0" hangingPunct="1">
                        <a:defRPr kumimoji="1" sz="1800" b="1" kern="1200">
                          <a:solidFill>
                            <a:schemeClr val="lt1"/>
                          </a:solidFill>
                          <a:latin typeface="Meiryo UI"/>
                          <a:ea typeface="Meiryo UI"/>
                        </a:defRPr>
                      </a:lvl1pPr>
                      <a:lvl2pPr marL="457200" algn="l" defTabSz="914400" rtl="0" eaLnBrk="1" latinLnBrk="0" hangingPunct="1">
                        <a:defRPr kumimoji="1" sz="1800" b="1" kern="1200">
                          <a:solidFill>
                            <a:schemeClr val="lt1"/>
                          </a:solidFill>
                          <a:latin typeface="Meiryo UI"/>
                          <a:ea typeface="Meiryo UI"/>
                        </a:defRPr>
                      </a:lvl2pPr>
                      <a:lvl3pPr marL="914400" algn="l" defTabSz="914400" rtl="0" eaLnBrk="1" latinLnBrk="0" hangingPunct="1">
                        <a:defRPr kumimoji="1" sz="1800" b="1" kern="1200">
                          <a:solidFill>
                            <a:schemeClr val="lt1"/>
                          </a:solidFill>
                          <a:latin typeface="Meiryo UI"/>
                          <a:ea typeface="Meiryo UI"/>
                        </a:defRPr>
                      </a:lvl3pPr>
                      <a:lvl4pPr marL="1371600" algn="l" defTabSz="914400" rtl="0" eaLnBrk="1" latinLnBrk="0" hangingPunct="1">
                        <a:defRPr kumimoji="1" sz="1800" b="1" kern="1200">
                          <a:solidFill>
                            <a:schemeClr val="lt1"/>
                          </a:solidFill>
                          <a:latin typeface="Meiryo UI"/>
                          <a:ea typeface="Meiryo UI"/>
                        </a:defRPr>
                      </a:lvl4pPr>
                      <a:lvl5pPr marL="1828800" algn="l" defTabSz="914400" rtl="0" eaLnBrk="1" latinLnBrk="0" hangingPunct="1">
                        <a:defRPr kumimoji="1" sz="1800" b="1" kern="1200">
                          <a:solidFill>
                            <a:schemeClr val="lt1"/>
                          </a:solidFill>
                          <a:latin typeface="Meiryo UI"/>
                          <a:ea typeface="Meiryo UI"/>
                        </a:defRPr>
                      </a:lvl5pPr>
                      <a:lvl6pPr marL="2286000" algn="l" defTabSz="914400" rtl="0" eaLnBrk="1" latinLnBrk="0" hangingPunct="1">
                        <a:defRPr kumimoji="1" sz="1800" b="1" kern="1200">
                          <a:solidFill>
                            <a:schemeClr val="lt1"/>
                          </a:solidFill>
                          <a:latin typeface="Meiryo UI"/>
                          <a:ea typeface="Meiryo UI"/>
                        </a:defRPr>
                      </a:lvl6pPr>
                      <a:lvl7pPr marL="2743200" algn="l" defTabSz="914400" rtl="0" eaLnBrk="1" latinLnBrk="0" hangingPunct="1">
                        <a:defRPr kumimoji="1" sz="1800" b="1" kern="1200">
                          <a:solidFill>
                            <a:schemeClr val="lt1"/>
                          </a:solidFill>
                          <a:latin typeface="Meiryo UI"/>
                          <a:ea typeface="Meiryo UI"/>
                        </a:defRPr>
                      </a:lvl7pPr>
                      <a:lvl8pPr marL="3200400" algn="l" defTabSz="914400" rtl="0" eaLnBrk="1" latinLnBrk="0" hangingPunct="1">
                        <a:defRPr kumimoji="1" sz="1800" b="1" kern="1200">
                          <a:solidFill>
                            <a:schemeClr val="lt1"/>
                          </a:solidFill>
                          <a:latin typeface="Meiryo UI"/>
                          <a:ea typeface="Meiryo UI"/>
                        </a:defRPr>
                      </a:lvl8pPr>
                      <a:lvl9pPr marL="3657600" algn="l" defTabSz="914400" rtl="0" eaLnBrk="1" latinLnBrk="0" hangingPunct="1">
                        <a:defRPr kumimoji="1" sz="1800" b="1" kern="1200">
                          <a:solidFill>
                            <a:schemeClr val="lt1"/>
                          </a:solidFill>
                          <a:latin typeface="Meiryo UI"/>
                          <a:ea typeface="Meiryo UI"/>
                        </a:defRPr>
                      </a:lvl9pPr>
                    </a:lstStyle>
                    <a:p>
                      <a:pPr algn="ctr"/>
                      <a:r>
                        <a:rPr kumimoji="1" lang="ja-JP" altLang="en-US" sz="1200" dirty="0"/>
                        <a:t>順位</a:t>
                      </a:r>
                    </a:p>
                  </a:txBody>
                  <a:tcPr>
                    <a:lnL w="12700" cap="flat" cmpd="sng" algn="ctr">
                      <a:solidFill>
                        <a:sysClr val="windowText" lastClr="000000"/>
                      </a:solidFill>
                      <a:prstDash val="solid"/>
                      <a:round/>
                      <a:headEnd type="none" w="med" len="med"/>
                      <a:tailEnd type="none" w="med" len="med"/>
                    </a:lnL>
                    <a:lnR w="12700" cmpd="sng">
                      <a:solidFill>
                        <a:sysClr val="window" lastClr="FFFFFF"/>
                      </a:solidFill>
                    </a:lnR>
                    <a:lnT w="12700" cap="flat" cmpd="sng" algn="ctr">
                      <a:solidFill>
                        <a:sysClr val="windowText" lastClr="000000"/>
                      </a:solidFill>
                      <a:prstDash val="solid"/>
                      <a:round/>
                      <a:headEnd type="none" w="med" len="med"/>
                      <a:tailEnd type="none" w="med" len="med"/>
                    </a:lnT>
                    <a:lnB w="38100" cmpd="sng">
                      <a:solidFill>
                        <a:sysClr val="window" lastClr="FFFFFF"/>
                      </a:solidFill>
                    </a:lnB>
                    <a:lnTlToBr w="12700" cmpd="sng">
                      <a:noFill/>
                      <a:prstDash val="solid"/>
                    </a:lnTlToBr>
                    <a:lnBlToTr w="12700" cmpd="sng">
                      <a:noFill/>
                      <a:prstDash val="solid"/>
                    </a:lnBlToTr>
                    <a:solidFill>
                      <a:srgbClr val="7FD13B"/>
                    </a:solidFill>
                  </a:tcPr>
                </a:tc>
                <a:tc>
                  <a:txBody>
                    <a:bodyPr/>
                    <a:lstStyle>
                      <a:lvl1pPr marL="0" algn="l" defTabSz="914400" rtl="0" eaLnBrk="1" latinLnBrk="0" hangingPunct="1">
                        <a:defRPr kumimoji="1" sz="1800" b="1" kern="1200">
                          <a:solidFill>
                            <a:schemeClr val="lt1"/>
                          </a:solidFill>
                          <a:latin typeface="Meiryo UI"/>
                          <a:ea typeface="Meiryo UI"/>
                        </a:defRPr>
                      </a:lvl1pPr>
                      <a:lvl2pPr marL="457200" algn="l" defTabSz="914400" rtl="0" eaLnBrk="1" latinLnBrk="0" hangingPunct="1">
                        <a:defRPr kumimoji="1" sz="1800" b="1" kern="1200">
                          <a:solidFill>
                            <a:schemeClr val="lt1"/>
                          </a:solidFill>
                          <a:latin typeface="Meiryo UI"/>
                          <a:ea typeface="Meiryo UI"/>
                        </a:defRPr>
                      </a:lvl2pPr>
                      <a:lvl3pPr marL="914400" algn="l" defTabSz="914400" rtl="0" eaLnBrk="1" latinLnBrk="0" hangingPunct="1">
                        <a:defRPr kumimoji="1" sz="1800" b="1" kern="1200">
                          <a:solidFill>
                            <a:schemeClr val="lt1"/>
                          </a:solidFill>
                          <a:latin typeface="Meiryo UI"/>
                          <a:ea typeface="Meiryo UI"/>
                        </a:defRPr>
                      </a:lvl3pPr>
                      <a:lvl4pPr marL="1371600" algn="l" defTabSz="914400" rtl="0" eaLnBrk="1" latinLnBrk="0" hangingPunct="1">
                        <a:defRPr kumimoji="1" sz="1800" b="1" kern="1200">
                          <a:solidFill>
                            <a:schemeClr val="lt1"/>
                          </a:solidFill>
                          <a:latin typeface="Meiryo UI"/>
                          <a:ea typeface="Meiryo UI"/>
                        </a:defRPr>
                      </a:lvl4pPr>
                      <a:lvl5pPr marL="1828800" algn="l" defTabSz="914400" rtl="0" eaLnBrk="1" latinLnBrk="0" hangingPunct="1">
                        <a:defRPr kumimoji="1" sz="1800" b="1" kern="1200">
                          <a:solidFill>
                            <a:schemeClr val="lt1"/>
                          </a:solidFill>
                          <a:latin typeface="Meiryo UI"/>
                          <a:ea typeface="Meiryo UI"/>
                        </a:defRPr>
                      </a:lvl5pPr>
                      <a:lvl6pPr marL="2286000" algn="l" defTabSz="914400" rtl="0" eaLnBrk="1" latinLnBrk="0" hangingPunct="1">
                        <a:defRPr kumimoji="1" sz="1800" b="1" kern="1200">
                          <a:solidFill>
                            <a:schemeClr val="lt1"/>
                          </a:solidFill>
                          <a:latin typeface="Meiryo UI"/>
                          <a:ea typeface="Meiryo UI"/>
                        </a:defRPr>
                      </a:lvl6pPr>
                      <a:lvl7pPr marL="2743200" algn="l" defTabSz="914400" rtl="0" eaLnBrk="1" latinLnBrk="0" hangingPunct="1">
                        <a:defRPr kumimoji="1" sz="1800" b="1" kern="1200">
                          <a:solidFill>
                            <a:schemeClr val="lt1"/>
                          </a:solidFill>
                          <a:latin typeface="Meiryo UI"/>
                          <a:ea typeface="Meiryo UI"/>
                        </a:defRPr>
                      </a:lvl7pPr>
                      <a:lvl8pPr marL="3200400" algn="l" defTabSz="914400" rtl="0" eaLnBrk="1" latinLnBrk="0" hangingPunct="1">
                        <a:defRPr kumimoji="1" sz="1800" b="1" kern="1200">
                          <a:solidFill>
                            <a:schemeClr val="lt1"/>
                          </a:solidFill>
                          <a:latin typeface="Meiryo UI"/>
                          <a:ea typeface="Meiryo UI"/>
                        </a:defRPr>
                      </a:lvl8pPr>
                      <a:lvl9pPr marL="3657600" algn="l" defTabSz="914400" rtl="0" eaLnBrk="1" latinLnBrk="0" hangingPunct="1">
                        <a:defRPr kumimoji="1" sz="1800" b="1" kern="1200">
                          <a:solidFill>
                            <a:schemeClr val="lt1"/>
                          </a:solidFill>
                          <a:latin typeface="Meiryo UI"/>
                          <a:ea typeface="Meiryo UI"/>
                        </a:defRPr>
                      </a:lvl9pPr>
                    </a:lstStyle>
                    <a:p>
                      <a:pPr algn="ctr"/>
                      <a:r>
                        <a:rPr kumimoji="1" lang="ja-JP" altLang="en-US" sz="1200" dirty="0"/>
                        <a:t>都市名</a:t>
                      </a:r>
                    </a:p>
                  </a:txBody>
                  <a:tcP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38100" cmpd="sng">
                      <a:solidFill>
                        <a:sysClr val="window" lastClr="FFFFFF"/>
                      </a:solidFill>
                    </a:lnB>
                    <a:lnTlToBr w="12700" cmpd="sng">
                      <a:noFill/>
                      <a:prstDash val="solid"/>
                    </a:lnTlToBr>
                    <a:lnBlToTr w="12700" cmpd="sng">
                      <a:noFill/>
                      <a:prstDash val="solid"/>
                    </a:lnBlToTr>
                    <a:solidFill>
                      <a:srgbClr val="7FD13B"/>
                    </a:solidFill>
                  </a:tcPr>
                </a:tc>
                <a:tc>
                  <a:txBody>
                    <a:bodyPr/>
                    <a:lstStyle>
                      <a:lvl1pPr marL="0" algn="l" defTabSz="914400" rtl="0" eaLnBrk="1" latinLnBrk="0" hangingPunct="1">
                        <a:defRPr kumimoji="1" sz="1800" b="1" kern="1200">
                          <a:solidFill>
                            <a:schemeClr val="lt1"/>
                          </a:solidFill>
                          <a:latin typeface="Meiryo UI"/>
                          <a:ea typeface="Meiryo UI"/>
                        </a:defRPr>
                      </a:lvl1pPr>
                      <a:lvl2pPr marL="457200" algn="l" defTabSz="914400" rtl="0" eaLnBrk="1" latinLnBrk="0" hangingPunct="1">
                        <a:defRPr kumimoji="1" sz="1800" b="1" kern="1200">
                          <a:solidFill>
                            <a:schemeClr val="lt1"/>
                          </a:solidFill>
                          <a:latin typeface="Meiryo UI"/>
                          <a:ea typeface="Meiryo UI"/>
                        </a:defRPr>
                      </a:lvl2pPr>
                      <a:lvl3pPr marL="914400" algn="l" defTabSz="914400" rtl="0" eaLnBrk="1" latinLnBrk="0" hangingPunct="1">
                        <a:defRPr kumimoji="1" sz="1800" b="1" kern="1200">
                          <a:solidFill>
                            <a:schemeClr val="lt1"/>
                          </a:solidFill>
                          <a:latin typeface="Meiryo UI"/>
                          <a:ea typeface="Meiryo UI"/>
                        </a:defRPr>
                      </a:lvl3pPr>
                      <a:lvl4pPr marL="1371600" algn="l" defTabSz="914400" rtl="0" eaLnBrk="1" latinLnBrk="0" hangingPunct="1">
                        <a:defRPr kumimoji="1" sz="1800" b="1" kern="1200">
                          <a:solidFill>
                            <a:schemeClr val="lt1"/>
                          </a:solidFill>
                          <a:latin typeface="Meiryo UI"/>
                          <a:ea typeface="Meiryo UI"/>
                        </a:defRPr>
                      </a:lvl4pPr>
                      <a:lvl5pPr marL="1828800" algn="l" defTabSz="914400" rtl="0" eaLnBrk="1" latinLnBrk="0" hangingPunct="1">
                        <a:defRPr kumimoji="1" sz="1800" b="1" kern="1200">
                          <a:solidFill>
                            <a:schemeClr val="lt1"/>
                          </a:solidFill>
                          <a:latin typeface="Meiryo UI"/>
                          <a:ea typeface="Meiryo UI"/>
                        </a:defRPr>
                      </a:lvl5pPr>
                      <a:lvl6pPr marL="2286000" algn="l" defTabSz="914400" rtl="0" eaLnBrk="1" latinLnBrk="0" hangingPunct="1">
                        <a:defRPr kumimoji="1" sz="1800" b="1" kern="1200">
                          <a:solidFill>
                            <a:schemeClr val="lt1"/>
                          </a:solidFill>
                          <a:latin typeface="Meiryo UI"/>
                          <a:ea typeface="Meiryo UI"/>
                        </a:defRPr>
                      </a:lvl6pPr>
                      <a:lvl7pPr marL="2743200" algn="l" defTabSz="914400" rtl="0" eaLnBrk="1" latinLnBrk="0" hangingPunct="1">
                        <a:defRPr kumimoji="1" sz="1800" b="1" kern="1200">
                          <a:solidFill>
                            <a:schemeClr val="lt1"/>
                          </a:solidFill>
                          <a:latin typeface="Meiryo UI"/>
                          <a:ea typeface="Meiryo UI"/>
                        </a:defRPr>
                      </a:lvl7pPr>
                      <a:lvl8pPr marL="3200400" algn="l" defTabSz="914400" rtl="0" eaLnBrk="1" latinLnBrk="0" hangingPunct="1">
                        <a:defRPr kumimoji="1" sz="1800" b="1" kern="1200">
                          <a:solidFill>
                            <a:schemeClr val="lt1"/>
                          </a:solidFill>
                          <a:latin typeface="Meiryo UI"/>
                          <a:ea typeface="Meiryo UI"/>
                        </a:defRPr>
                      </a:lvl8pPr>
                      <a:lvl9pPr marL="3657600" algn="l" defTabSz="914400" rtl="0" eaLnBrk="1" latinLnBrk="0" hangingPunct="1">
                        <a:defRPr kumimoji="1" sz="1800" b="1" kern="1200">
                          <a:solidFill>
                            <a:schemeClr val="lt1"/>
                          </a:solidFill>
                          <a:latin typeface="Meiryo UI"/>
                          <a:ea typeface="Meiryo UI"/>
                        </a:defRPr>
                      </a:lvl9pPr>
                    </a:lstStyle>
                    <a:p>
                      <a:pPr algn="ctr"/>
                      <a:r>
                        <a:rPr kumimoji="1" lang="ja-JP" altLang="en-US" sz="1200" dirty="0"/>
                        <a:t>得点</a:t>
                      </a:r>
                    </a:p>
                  </a:txBody>
                  <a:tcPr>
                    <a:lnL w="12700" cmpd="sng">
                      <a:solidFill>
                        <a:sysClr val="window" lastClr="FFFFFF"/>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38100" cmpd="sng">
                      <a:solidFill>
                        <a:sysClr val="window" lastClr="FFFFFF"/>
                      </a:solidFill>
                    </a:lnB>
                    <a:lnTlToBr w="12700" cmpd="sng">
                      <a:noFill/>
                      <a:prstDash val="solid"/>
                    </a:lnTlToBr>
                    <a:lnBlToTr w="12700" cmpd="sng">
                      <a:noFill/>
                      <a:prstDash val="solid"/>
                    </a:lnBlToTr>
                    <a:solidFill>
                      <a:srgbClr val="7FD13B"/>
                    </a:solidFill>
                  </a:tcPr>
                </a:tc>
                <a:extLst>
                  <a:ext uri="{0D108BD9-81ED-4DB2-BD59-A6C34878D82A}">
                    <a16:rowId xmlns:a16="http://schemas.microsoft.com/office/drawing/2014/main" val="10000"/>
                  </a:ext>
                </a:extLst>
              </a:tr>
              <a:tr h="215032">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ctr"/>
                      <a:r>
                        <a:rPr kumimoji="1" lang="en-US" altLang="ja-JP" sz="1200" dirty="0"/>
                        <a:t>1</a:t>
                      </a:r>
                      <a:endParaRPr kumimoji="1" lang="ja-JP" altLang="en-US" sz="1200" dirty="0"/>
                    </a:p>
                  </a:txBody>
                  <a:tcPr>
                    <a:lnL w="12700" cap="flat" cmpd="sng" algn="ctr">
                      <a:solidFill>
                        <a:sysClr val="windowText" lastClr="000000"/>
                      </a:solidFill>
                      <a:prstDash val="solid"/>
                      <a:round/>
                      <a:headEnd type="none" w="med" len="med"/>
                      <a:tailEnd type="none" w="med" len="med"/>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4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r>
                        <a:rPr kumimoji="1" lang="ja-JP" altLang="en-US" sz="1200" dirty="0"/>
                        <a:t>アムステルダム</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4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r"/>
                      <a:r>
                        <a:rPr kumimoji="1" lang="en-US" altLang="ja-JP" sz="1200" dirty="0"/>
                        <a:t>374.1</a:t>
                      </a:r>
                      <a:endParaRPr kumimoji="1" lang="ja-JP" altLang="en-US" sz="1200" dirty="0"/>
                    </a:p>
                  </a:txBody>
                  <a:tcPr>
                    <a:lnL w="12700" cmpd="sng">
                      <a:solidFill>
                        <a:sysClr val="window" lastClr="FFFFFF"/>
                      </a:solidFill>
                    </a:lnL>
                    <a:lnR w="12700" cap="flat" cmpd="sng" algn="ctr">
                      <a:solidFill>
                        <a:sysClr val="windowText" lastClr="000000"/>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4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ctr"/>
                      <a:r>
                        <a:rPr kumimoji="1" lang="en-US" altLang="ja-JP" sz="1200" dirty="0"/>
                        <a:t>12</a:t>
                      </a:r>
                      <a:endParaRPr kumimoji="1" lang="ja-JP" altLang="en-US" sz="1200" dirty="0"/>
                    </a:p>
                  </a:txBody>
                  <a:tcPr>
                    <a:lnL w="12700" cap="flat" cmpd="sng" algn="ctr">
                      <a:solidFill>
                        <a:sysClr val="windowText" lastClr="000000"/>
                      </a:solidFill>
                      <a:prstDash val="solid"/>
                      <a:round/>
                      <a:headEnd type="none" w="med" len="med"/>
                      <a:tailEnd type="none" w="med" len="med"/>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4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r>
                        <a:rPr kumimoji="1" lang="ja-JP" altLang="en-US" sz="1200" dirty="0"/>
                        <a:t>東京</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4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r"/>
                      <a:r>
                        <a:rPr kumimoji="1" lang="en-US" altLang="ja-JP" sz="1200" dirty="0"/>
                        <a:t>345.0</a:t>
                      </a:r>
                      <a:endParaRPr kumimoji="1" lang="ja-JP" altLang="en-US" sz="1200" dirty="0"/>
                    </a:p>
                  </a:txBody>
                  <a:tcPr>
                    <a:lnL w="12700" cmpd="sng">
                      <a:solidFill>
                        <a:sysClr val="window" lastClr="FFFFFF"/>
                      </a:solidFill>
                    </a:lnL>
                    <a:lnR w="12700" cap="flat" cmpd="sng" algn="ctr">
                      <a:solidFill>
                        <a:sysClr val="windowText" lastClr="000000"/>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40000"/>
                      </a:srgbClr>
                    </a:solidFill>
                  </a:tcPr>
                </a:tc>
                <a:extLst>
                  <a:ext uri="{0D108BD9-81ED-4DB2-BD59-A6C34878D82A}">
                    <a16:rowId xmlns:a16="http://schemas.microsoft.com/office/drawing/2014/main" val="10001"/>
                  </a:ext>
                </a:extLst>
              </a:tr>
              <a:tr h="198264">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ctr"/>
                      <a:r>
                        <a:rPr kumimoji="1" lang="en-US" altLang="ja-JP" sz="1200" dirty="0"/>
                        <a:t>2</a:t>
                      </a:r>
                      <a:endParaRPr kumimoji="1" lang="ja-JP" altLang="en-US" sz="1200" dirty="0"/>
                    </a:p>
                  </a:txBody>
                  <a:tcPr>
                    <a:lnL w="12700" cap="flat" cmpd="sng" algn="ctr">
                      <a:solidFill>
                        <a:sysClr val="windowText" lastClr="000000"/>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2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マドリード</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2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r"/>
                      <a:r>
                        <a:rPr kumimoji="1" lang="en-US" altLang="ja-JP" sz="1200" dirty="0"/>
                        <a:t>370.1</a:t>
                      </a:r>
                      <a:endParaRPr kumimoji="1" lang="ja-JP" altLang="en-US" sz="1200" dirty="0"/>
                    </a:p>
                  </a:txBody>
                  <a:tcPr>
                    <a:lnL w="12700" cmpd="sng">
                      <a:solidFill>
                        <a:sysClr val="window" lastClr="FFFFFF"/>
                      </a:solidFill>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2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ctr"/>
                      <a:r>
                        <a:rPr kumimoji="1" lang="en-US" altLang="ja-JP" sz="1200" b="0" dirty="0"/>
                        <a:t>14</a:t>
                      </a:r>
                      <a:endParaRPr kumimoji="1" lang="ja-JP" altLang="en-US" sz="1200" b="0" dirty="0"/>
                    </a:p>
                  </a:txBody>
                  <a:tcPr>
                    <a:lnL w="12700" cap="flat" cmpd="sng" algn="ctr">
                      <a:solidFill>
                        <a:sysClr val="windowText" lastClr="000000"/>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2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r>
                        <a:rPr kumimoji="1" lang="ja-JP" altLang="en-US" sz="1050" b="0" dirty="0"/>
                        <a:t>クアラルンプール</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2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r"/>
                      <a:r>
                        <a:rPr kumimoji="1" lang="en-US" altLang="ja-JP" sz="1200" b="0" dirty="0"/>
                        <a:t>341.6</a:t>
                      </a:r>
                      <a:endParaRPr kumimoji="1" lang="ja-JP" altLang="en-US" sz="1200" b="0" dirty="0"/>
                    </a:p>
                  </a:txBody>
                  <a:tcPr>
                    <a:lnL w="12700" cmpd="sng">
                      <a:solidFill>
                        <a:sysClr val="window" lastClr="FFFFFF"/>
                      </a:solidFill>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20000"/>
                      </a:srgbClr>
                    </a:solidFill>
                  </a:tcPr>
                </a:tc>
                <a:extLst>
                  <a:ext uri="{0D108BD9-81ED-4DB2-BD59-A6C34878D82A}">
                    <a16:rowId xmlns:a16="http://schemas.microsoft.com/office/drawing/2014/main" val="10002"/>
                  </a:ext>
                </a:extLst>
              </a:tr>
              <a:tr h="181496">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ctr"/>
                      <a:r>
                        <a:rPr kumimoji="1" lang="en-US" altLang="ja-JP" sz="1200" dirty="0"/>
                        <a:t>3</a:t>
                      </a:r>
                      <a:endParaRPr kumimoji="1" lang="ja-JP" altLang="en-US" sz="1200" dirty="0"/>
                    </a:p>
                  </a:txBody>
                  <a:tcPr>
                    <a:lnL w="12700" cap="flat" cmpd="sng" algn="ctr">
                      <a:solidFill>
                        <a:sysClr val="windowText" lastClr="000000"/>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4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ベルリン</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4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r"/>
                      <a:r>
                        <a:rPr kumimoji="1" lang="en-US" altLang="ja-JP" sz="1200" dirty="0"/>
                        <a:t>368.0</a:t>
                      </a:r>
                      <a:endParaRPr kumimoji="1" lang="ja-JP" altLang="en-US" sz="1200" dirty="0"/>
                    </a:p>
                  </a:txBody>
                  <a:tcPr>
                    <a:lnL w="12700" cmpd="sng">
                      <a:solidFill>
                        <a:sysClr val="window" lastClr="FFFFFF"/>
                      </a:solidFill>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4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ctr"/>
                      <a:r>
                        <a:rPr kumimoji="1" lang="en-US" altLang="ja-JP" sz="1200" dirty="0"/>
                        <a:t>18</a:t>
                      </a:r>
                      <a:endParaRPr kumimoji="1" lang="ja-JP" altLang="en-US" sz="1200" dirty="0"/>
                    </a:p>
                  </a:txBody>
                  <a:tcPr>
                    <a:lnL w="12700" cap="flat" cmpd="sng" algn="ctr">
                      <a:solidFill>
                        <a:sysClr val="windowText" lastClr="000000"/>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4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r>
                        <a:rPr kumimoji="1" lang="ja-JP" altLang="en-US" sz="1200" dirty="0"/>
                        <a:t>大阪</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4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r"/>
                      <a:r>
                        <a:rPr kumimoji="1" lang="en-US" altLang="ja-JP" sz="1200" dirty="0"/>
                        <a:t>337.7</a:t>
                      </a:r>
                      <a:endParaRPr kumimoji="1" lang="ja-JP" altLang="en-US" sz="1200" dirty="0"/>
                    </a:p>
                  </a:txBody>
                  <a:tcPr>
                    <a:lnL w="12700" cmpd="sng">
                      <a:solidFill>
                        <a:sysClr val="window" lastClr="FFFFFF"/>
                      </a:solidFill>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40000"/>
                      </a:srgbClr>
                    </a:solidFill>
                  </a:tcPr>
                </a:tc>
                <a:extLst>
                  <a:ext uri="{0D108BD9-81ED-4DB2-BD59-A6C34878D82A}">
                    <a16:rowId xmlns:a16="http://schemas.microsoft.com/office/drawing/2014/main" val="10003"/>
                  </a:ext>
                </a:extLst>
              </a:tr>
              <a:tr h="164728">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ctr"/>
                      <a:r>
                        <a:rPr kumimoji="1" lang="en-US" altLang="ja-JP" sz="1200" dirty="0"/>
                        <a:t>4</a:t>
                      </a:r>
                      <a:endParaRPr kumimoji="1" lang="ja-JP" altLang="en-US" sz="1200" dirty="0"/>
                    </a:p>
                  </a:txBody>
                  <a:tcPr>
                    <a:lnL w="12700" cap="flat" cmpd="sng" algn="ctr">
                      <a:solidFill>
                        <a:sysClr val="windowText" lastClr="000000"/>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2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r>
                        <a:rPr kumimoji="1" lang="ja-JP" altLang="en-US" sz="1200" dirty="0"/>
                        <a:t>パリ</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2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r"/>
                      <a:r>
                        <a:rPr kumimoji="1" lang="en-US" altLang="ja-JP" sz="1200" dirty="0"/>
                        <a:t>365.3</a:t>
                      </a:r>
                      <a:endParaRPr kumimoji="1" lang="ja-JP" altLang="en-US" sz="1200" dirty="0"/>
                    </a:p>
                  </a:txBody>
                  <a:tcPr>
                    <a:lnL w="12700" cmpd="sng">
                      <a:solidFill>
                        <a:sysClr val="window" lastClr="FFFFFF"/>
                      </a:solidFill>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2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ctr"/>
                      <a:r>
                        <a:rPr kumimoji="1" lang="en-US" altLang="ja-JP" sz="1200" dirty="0"/>
                        <a:t>21</a:t>
                      </a:r>
                      <a:endParaRPr kumimoji="1" lang="ja-JP" altLang="en-US" sz="1200" dirty="0"/>
                    </a:p>
                  </a:txBody>
                  <a:tcPr>
                    <a:lnL w="12700" cap="flat" cmpd="sng" algn="ctr">
                      <a:solidFill>
                        <a:sysClr val="windowText" lastClr="000000"/>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2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r>
                        <a:rPr kumimoji="1" lang="ja-JP" altLang="en-US" sz="1200" dirty="0"/>
                        <a:t>ストックホルム</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2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r"/>
                      <a:r>
                        <a:rPr kumimoji="1" lang="en-US" altLang="ja-JP" sz="1200" dirty="0"/>
                        <a:t>333.8</a:t>
                      </a:r>
                      <a:endParaRPr kumimoji="1" lang="ja-JP" altLang="en-US" sz="1200" dirty="0"/>
                    </a:p>
                  </a:txBody>
                  <a:tcPr>
                    <a:lnL w="12700" cmpd="sng">
                      <a:solidFill>
                        <a:sysClr val="window" lastClr="FFFFFF"/>
                      </a:solidFill>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20000"/>
                      </a:srgbClr>
                    </a:solidFill>
                  </a:tcPr>
                </a:tc>
                <a:extLst>
                  <a:ext uri="{0D108BD9-81ED-4DB2-BD59-A6C34878D82A}">
                    <a16:rowId xmlns:a16="http://schemas.microsoft.com/office/drawing/2014/main" val="10004"/>
                  </a:ext>
                </a:extLst>
              </a:tr>
              <a:tr h="219968">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ctr"/>
                      <a:r>
                        <a:rPr kumimoji="1" lang="en-US" altLang="ja-JP" sz="1200" dirty="0"/>
                        <a:t>5</a:t>
                      </a:r>
                      <a:endParaRPr kumimoji="1" lang="ja-JP" altLang="en-US" sz="1200" dirty="0"/>
                    </a:p>
                  </a:txBody>
                  <a:tcPr>
                    <a:lnL w="12700" cap="flat" cmpd="sng" algn="ctr">
                      <a:solidFill>
                        <a:sysClr val="windowText" lastClr="000000"/>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7FD13B">
                        <a:tint val="4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r>
                        <a:rPr kumimoji="1" lang="ja-JP" altLang="en-US" sz="1200" dirty="0"/>
                        <a:t>バルセロナ</a:t>
                      </a:r>
                    </a:p>
                  </a:txBody>
                  <a:tcP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7FD13B">
                        <a:tint val="4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r"/>
                      <a:r>
                        <a:rPr kumimoji="1" lang="en-US" altLang="ja-JP" sz="1200" dirty="0"/>
                        <a:t>362.6</a:t>
                      </a:r>
                      <a:endParaRPr kumimoji="1" lang="ja-JP" altLang="en-US" sz="1200" dirty="0"/>
                    </a:p>
                  </a:txBody>
                  <a:tcPr>
                    <a:lnL w="12700" cmpd="sng">
                      <a:solidFill>
                        <a:sysClr val="window" lastClr="FFFFFF"/>
                      </a:solidFill>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7FD13B">
                        <a:tint val="4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ctr"/>
                      <a:r>
                        <a:rPr kumimoji="1" lang="en-US" altLang="ja-JP" sz="1200" dirty="0"/>
                        <a:t>26</a:t>
                      </a:r>
                      <a:endParaRPr kumimoji="1" lang="ja-JP" altLang="en-US" sz="1200" dirty="0"/>
                    </a:p>
                  </a:txBody>
                  <a:tcPr>
                    <a:lnL w="12700" cap="flat" cmpd="sng" algn="ctr">
                      <a:solidFill>
                        <a:sysClr val="windowText" lastClr="000000"/>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7FD13B">
                        <a:tint val="4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r>
                        <a:rPr kumimoji="1" lang="ja-JP" altLang="en-US" sz="1200" dirty="0"/>
                        <a:t>福岡</a:t>
                      </a:r>
                    </a:p>
                  </a:txBody>
                  <a:tcP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7FD13B">
                        <a:tint val="4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r"/>
                      <a:r>
                        <a:rPr kumimoji="1" lang="en-US" altLang="ja-JP" sz="1200" dirty="0"/>
                        <a:t>322.3</a:t>
                      </a:r>
                      <a:endParaRPr kumimoji="1" lang="ja-JP" altLang="en-US" sz="1200" dirty="0"/>
                    </a:p>
                  </a:txBody>
                  <a:tcPr>
                    <a:lnL w="12700" cmpd="sng">
                      <a:solidFill>
                        <a:sysClr val="window" lastClr="FFFFFF"/>
                      </a:solidFill>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7FD13B">
                        <a:tint val="40000"/>
                      </a:srgb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33069425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4868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68</a:t>
            </a:fld>
            <a:endParaRPr lang="ja-JP" altLang="en-US" dirty="0">
              <a:solidFill>
                <a:prstClr val="black"/>
              </a:solidFill>
            </a:endParaRPr>
          </a:p>
        </p:txBody>
      </p:sp>
      <p:sp>
        <p:nvSpPr>
          <p:cNvPr id="2" name="正方形/長方形 1"/>
          <p:cNvSpPr/>
          <p:nvPr/>
        </p:nvSpPr>
        <p:spPr>
          <a:xfrm>
            <a:off x="287527" y="809034"/>
            <a:ext cx="8568953" cy="5693866"/>
          </a:xfrm>
          <a:prstGeom prst="rect">
            <a:avLst/>
          </a:prstGeom>
        </p:spPr>
        <p:txBody>
          <a:bodyPr wrap="square">
            <a:spAutoFit/>
          </a:bodyPr>
          <a:lstStyle/>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市町村と連携し、大阪のあらゆる地域において、それぞれの持つ価値や個性を磨くため、「グランドデザイン・大阪」「グランドデザイン・大阪都市圏」の推進などにより、定住魅力の向上を図ります。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空家を都市の居住魅力を向上させる潜在的な資産と捉え、周辺に悪影響を及ぼす空家（特定空家等）に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対する取組みと</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、空家の利活用や適正管理、除却につながる環境整備を進めます。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cs typeface="Meiryo UI" panose="020B0604030504040204" pitchFamily="50" charset="-128"/>
              </a:rPr>
              <a:t>　（➡</a:t>
            </a:r>
            <a:r>
              <a:rPr lang="en-US" altLang="ja-JP" sz="1400" dirty="0">
                <a:cs typeface="Meiryo UI" panose="020B0604030504040204" pitchFamily="50" charset="-128"/>
              </a:rPr>
              <a:t>Topic</a:t>
            </a:r>
            <a:r>
              <a:rPr lang="ja-JP" altLang="en-US" sz="1400" dirty="0">
                <a:cs typeface="Meiryo UI" panose="020B0604030504040204" pitchFamily="50" charset="-128"/>
              </a:rPr>
              <a:t>⑫：空家対策）</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ja-JP" sz="1400" dirty="0"/>
              <a:t>府営住宅</a:t>
            </a:r>
            <a:r>
              <a:rPr lang="ja-JP" altLang="en-US" sz="1400" dirty="0"/>
              <a:t>など</a:t>
            </a:r>
            <a:r>
              <a:rPr lang="ja-JP" altLang="ja-JP" sz="1400" dirty="0"/>
              <a:t>公的賃貸住宅を地域の資産として、まちづくりへの活用を行い</a:t>
            </a:r>
            <a:r>
              <a:rPr lang="ja-JP" altLang="en-US" sz="1400" dirty="0"/>
              <a:t>ます。その際、</a:t>
            </a:r>
            <a:r>
              <a:rPr lang="ja-JP" altLang="ja-JP" sz="1400" dirty="0"/>
              <a:t>団地だけでなく、周辺地域にサービス</a:t>
            </a:r>
            <a:r>
              <a:rPr lang="ja-JP" altLang="en-US" sz="1400" dirty="0"/>
              <a:t>の</a:t>
            </a:r>
            <a:r>
              <a:rPr lang="ja-JP" altLang="ja-JP" sz="1400" dirty="0"/>
              <a:t>提供</a:t>
            </a:r>
            <a:r>
              <a:rPr lang="ja-JP" altLang="en-US" sz="1400" dirty="0"/>
              <a:t>を行う</a:t>
            </a:r>
            <a:r>
              <a:rPr lang="ja-JP" altLang="ja-JP" sz="1400" dirty="0"/>
              <a:t>生活支援機能等の誘導を図るなど、地域の課題解消や地域力</a:t>
            </a:r>
            <a:r>
              <a:rPr lang="ja-JP" altLang="en-US" sz="1400" dirty="0"/>
              <a:t>の</a:t>
            </a:r>
            <a:r>
              <a:rPr lang="ja-JP" altLang="ja-JP" sz="1400" dirty="0"/>
              <a:t>向上に</a:t>
            </a:r>
            <a:r>
              <a:rPr lang="ja-JP" altLang="ja-JP" sz="1400" dirty="0" smtClean="0"/>
              <a:t>つながる</a:t>
            </a:r>
            <a:r>
              <a:rPr lang="ja-JP" altLang="en-US" sz="1400" dirty="0" smtClean="0"/>
              <a:t>取組み</a:t>
            </a:r>
            <a:r>
              <a:rPr lang="ja-JP" altLang="ja-JP" sz="1400" dirty="0" smtClean="0"/>
              <a:t>を</a:t>
            </a:r>
            <a:r>
              <a:rPr lang="ja-JP" altLang="ja-JP" sz="1400" dirty="0"/>
              <a:t>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施設の老朽化、住民の高齢化が進む千里・泉北ニュータウンにおいて、民間事業者や地元市と連携し、多彩な機能の積極的な導入を図るなど、まちの再生に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向けた取組みを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スマートシティの推進により、府域全体で住民の生活の質（</a:t>
            </a:r>
            <a:r>
              <a:rPr lang="en-US" altLang="ja-JP" sz="1400" dirty="0" err="1">
                <a:latin typeface="Meiryo UI" panose="020B0604030504040204" pitchFamily="50" charset="-128"/>
                <a:ea typeface="Meiryo UI" panose="020B0604030504040204" pitchFamily="50" charset="-128"/>
                <a:cs typeface="Meiryo UI" panose="020B0604030504040204" pitchFamily="50" charset="-128"/>
              </a:rPr>
              <a:t>QoL</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）の向上を図るため、大阪府と府内市町村における電子申請など行政手続きのデジタル化の推進や、</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AI</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オンデマンド交通の導入によるニュータウンや中山間地での移動課題への対応、技術開発や法整備の状況を踏まえた自動運転の早期実現の推進、データに基づき、住民に健康の維持・改善にむけた自主的</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な取組みを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喚起することを目的とした「データヘルス」など、戦略テーマを中心に公民連携</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の取組みを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新型コロナウイルス感染症の拡大による人々のワークスタイルの変革といった新しい生活様式を踏まえ、新たな”働く場”の創出のためのリモートワーク拠点づくりを行うなど、テレワーク・リモートワークの普及・促進に</a:t>
            </a:r>
            <a:r>
              <a:rPr lang="ja-JP" altLang="en-US" sz="14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向けた取組みを</a:t>
            </a:r>
            <a:r>
              <a:rPr lang="ja-JP" altLang="en-US"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進めます。</a:t>
            </a:r>
            <a:endParaRPr lang="en-US" altLang="ja-JP"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Tree>
    <p:extLst>
      <p:ext uri="{BB962C8B-B14F-4D97-AF65-F5344CB8AC3E}">
        <p14:creationId xmlns:p14="http://schemas.microsoft.com/office/powerpoint/2010/main" val="4988145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00936"/>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１．基本方針</a:t>
            </a:r>
          </a:p>
        </p:txBody>
      </p:sp>
      <p:sp>
        <p:nvSpPr>
          <p:cNvPr id="10" name="正方形/長方形 9"/>
          <p:cNvSpPr/>
          <p:nvPr/>
        </p:nvSpPr>
        <p:spPr>
          <a:xfrm>
            <a:off x="143508" y="636424"/>
            <a:ext cx="8856984" cy="2062103"/>
          </a:xfrm>
          <a:prstGeom prst="rect">
            <a:avLst/>
          </a:prstGeom>
        </p:spPr>
        <p:txBody>
          <a:bodyPr wrap="square">
            <a:spAutoFit/>
          </a:bodyPr>
          <a:lstStyle/>
          <a:p>
            <a:pPr marL="180000" indent="-457200" algn="just"/>
            <a:r>
              <a:rPr lang="en-US" altLang="ja-JP" sz="1600" b="1" dirty="0">
                <a:latin typeface="Meiryo UI" panose="020B0604030504040204" pitchFamily="50" charset="-128"/>
                <a:ea typeface="Meiryo UI" panose="020B0604030504040204" pitchFamily="50" charset="-128"/>
                <a:cs typeface="Meiryo UI" panose="020B0604030504040204" pitchFamily="50" charset="-128"/>
              </a:rPr>
              <a:t>Ⅲ</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）東西二極の一極としての社会経済構造の構築</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marL="288000" indent="-5760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　来阪外国人数については、毎年、最高記録を更新しており、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2020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年の目標年に向けて増加しています。また、</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年には、</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G20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大阪サミットやラグビーワールドカップをはじめとした国際規模の会議・イベントが開催されるなど、都市の魅力向上に向けた取組みが着実に進んでいます。</a:t>
            </a:r>
          </a:p>
          <a:p>
            <a:pPr marL="288000" indent="-576000" algn="just"/>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288000" indent="-5760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　一方で、社会増減について転入超過であるものの、東京圏への転出については、戦略策定時より超過が進んでいる状況であるため、引き続き定住魅力・都市魅力の向上に向けた取組みが必要です。</a:t>
            </a:r>
          </a:p>
        </p:txBody>
      </p:sp>
      <p:graphicFrame>
        <p:nvGraphicFramePr>
          <p:cNvPr id="9" name="表 8"/>
          <p:cNvGraphicFramePr>
            <a:graphicFrameLocks noGrp="1"/>
          </p:cNvGraphicFramePr>
          <p:nvPr>
            <p:extLst>
              <p:ext uri="{D42A27DB-BD31-4B8C-83A1-F6EECF244321}">
                <p14:modId xmlns:p14="http://schemas.microsoft.com/office/powerpoint/2010/main" val="2063725795"/>
              </p:ext>
            </p:extLst>
          </p:nvPr>
        </p:nvGraphicFramePr>
        <p:xfrm>
          <a:off x="425248" y="3080698"/>
          <a:ext cx="8433914" cy="2292518"/>
        </p:xfrm>
        <a:graphic>
          <a:graphicData uri="http://schemas.openxmlformats.org/drawingml/2006/table">
            <a:tbl>
              <a:tblPr firstRow="1" firstCol="1" bandRow="1">
                <a:tableStyleId>{5C22544A-7EE6-4342-B048-85BDC9FD1C3A}</a:tableStyleId>
              </a:tblPr>
              <a:tblGrid>
                <a:gridCol w="1986512">
                  <a:extLst>
                    <a:ext uri="{9D8B030D-6E8A-4147-A177-3AD203B41FA5}">
                      <a16:colId xmlns:a16="http://schemas.microsoft.com/office/drawing/2014/main" val="2203108715"/>
                    </a:ext>
                  </a:extLst>
                </a:gridCol>
                <a:gridCol w="3096344">
                  <a:extLst>
                    <a:ext uri="{9D8B030D-6E8A-4147-A177-3AD203B41FA5}">
                      <a16:colId xmlns:a16="http://schemas.microsoft.com/office/drawing/2014/main" val="108265800"/>
                    </a:ext>
                  </a:extLst>
                </a:gridCol>
                <a:gridCol w="1560535">
                  <a:extLst>
                    <a:ext uri="{9D8B030D-6E8A-4147-A177-3AD203B41FA5}">
                      <a16:colId xmlns:a16="http://schemas.microsoft.com/office/drawing/2014/main" val="1876572018"/>
                    </a:ext>
                  </a:extLst>
                </a:gridCol>
                <a:gridCol w="1790523">
                  <a:extLst>
                    <a:ext uri="{9D8B030D-6E8A-4147-A177-3AD203B41FA5}">
                      <a16:colId xmlns:a16="http://schemas.microsoft.com/office/drawing/2014/main" val="1161421592"/>
                    </a:ext>
                  </a:extLst>
                </a:gridCol>
              </a:tblGrid>
              <a:tr h="326558">
                <a:tc>
                  <a:txBody>
                    <a:bodyPr/>
                    <a:lstStyle/>
                    <a:p>
                      <a:pPr algn="ctr">
                        <a:lnSpc>
                          <a:spcPts val="1400"/>
                        </a:lnSpc>
                        <a:spcAft>
                          <a:spcPts val="0"/>
                        </a:spcAft>
                      </a:pPr>
                      <a:r>
                        <a:rPr lang="ja-JP" altLang="en-US" sz="1400"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rPr>
                        <a:t>基本目標</a:t>
                      </a:r>
                      <a:endParaRPr lang="ja-JP" sz="1400"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ts val="1400"/>
                        </a:lnSpc>
                        <a:spcAft>
                          <a:spcPts val="0"/>
                        </a:spcAft>
                      </a:pPr>
                      <a:r>
                        <a:rPr lang="ja-JP" sz="1400" kern="100" dirty="0">
                          <a:solidFill>
                            <a:sysClr val="windowText" lastClr="000000"/>
                          </a:solidFill>
                          <a:effectLst/>
                          <a:latin typeface="+mn-lt"/>
                        </a:rPr>
                        <a:t>具体的目標</a:t>
                      </a:r>
                      <a:endParaRPr lang="ja-JP" sz="1400" kern="100" dirty="0">
                        <a:solidFill>
                          <a:sysClr val="windowText" lastClr="000000"/>
                        </a:solidFill>
                        <a:effectLst/>
                        <a:latin typeface="+mn-lt"/>
                        <a:ea typeface="游明朝" panose="02020400000000000000" pitchFamily="18" charset="-128"/>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ts val="1400"/>
                        </a:lnSpc>
                        <a:spcAft>
                          <a:spcPts val="0"/>
                        </a:spcAft>
                      </a:pPr>
                      <a:r>
                        <a:rPr lang="ja-JP" altLang="en-US" sz="1400"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rPr>
                        <a:t>戦略策定時</a:t>
                      </a:r>
                      <a:endParaRPr lang="ja-JP" sz="1400"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ts val="1400"/>
                        </a:lnSpc>
                        <a:spcAft>
                          <a:spcPts val="0"/>
                        </a:spcAft>
                      </a:pPr>
                      <a:r>
                        <a:rPr lang="ja-JP" altLang="en-US" sz="1400" u="none"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第</a:t>
                      </a:r>
                      <a:r>
                        <a:rPr lang="en-US" altLang="ja-JP" sz="1400" u="none"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1</a:t>
                      </a:r>
                      <a:r>
                        <a:rPr lang="ja-JP" altLang="en-US" sz="1400" u="none"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期戦略終了時</a:t>
                      </a:r>
                      <a:endParaRPr lang="ja-JP" altLang="ja-JP" sz="14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4088669528"/>
                  </a:ext>
                </a:extLst>
              </a:tr>
              <a:tr h="0">
                <a:tc rowSpan="2">
                  <a:txBody>
                    <a:bodyPr/>
                    <a:lstStyle/>
                    <a:p>
                      <a:pPr>
                        <a:lnSpc>
                          <a:spcPts val="1400"/>
                        </a:lnSpc>
                      </a:pPr>
                      <a:r>
                        <a:rPr lang="ja-JP" altLang="en-US" sz="1200"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rPr>
                        <a:t>⑤</a:t>
                      </a:r>
                      <a:r>
                        <a:rPr lang="en-US" altLang="ja-JP" sz="1200" kern="100" baseline="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rPr>
                        <a:t> </a:t>
                      </a:r>
                      <a:r>
                        <a:rPr lang="ja-JP" altLang="en-US" sz="1200"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rPr>
                        <a:t>都市としての経済機能を</a:t>
                      </a:r>
                      <a:endParaRPr lang="en-US" altLang="ja-JP" sz="1200"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p>
                      <a:pPr>
                        <a:lnSpc>
                          <a:spcPts val="1400"/>
                        </a:lnSpc>
                      </a:pPr>
                      <a:r>
                        <a:rPr lang="ja-JP" altLang="en-US" sz="1200"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rPr>
                        <a:t>　　強化する</a:t>
                      </a:r>
                      <a:endParaRPr lang="ja-JP" sz="1200" kern="100" dirty="0">
                        <a:solidFill>
                          <a:sysClr val="windowText" lastClr="000000"/>
                        </a:solidFill>
                        <a:effectLst/>
                        <a:latin typeface="+mn-lt"/>
                        <a:ea typeface="HGPｺﾞｼｯｸM" panose="020B0600000000000000" pitchFamily="50" charset="-128"/>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ja-JP" altLang="en-US" sz="1050" b="1" u="sng" dirty="0">
                          <a:solidFill>
                            <a:sysClr val="windowText" lastClr="000000"/>
                          </a:solidFill>
                          <a:latin typeface="Meiryo UI" panose="020B0604030504040204" pitchFamily="50" charset="-128"/>
                          <a:ea typeface="Meiryo UI" panose="020B0604030504040204" pitchFamily="50" charset="-128"/>
                        </a:rPr>
                        <a:t>実質経済成長率</a:t>
                      </a:r>
                      <a:r>
                        <a:rPr kumimoji="1" lang="en-US" altLang="ja-JP" sz="1050" b="1" u="sng" dirty="0">
                          <a:solidFill>
                            <a:sysClr val="windowText" lastClr="000000"/>
                          </a:solidFill>
                          <a:latin typeface="Meiryo UI" panose="020B0604030504040204" pitchFamily="50" charset="-128"/>
                          <a:ea typeface="Meiryo UI" panose="020B0604030504040204" pitchFamily="50" charset="-128"/>
                        </a:rPr>
                        <a:t>[</a:t>
                      </a:r>
                      <a:r>
                        <a:rPr kumimoji="1" lang="ja-JP" altLang="en-US" sz="1050" b="1" u="sng" dirty="0">
                          <a:solidFill>
                            <a:sysClr val="windowText" lastClr="000000"/>
                          </a:solidFill>
                          <a:latin typeface="Meiryo UI" panose="020B0604030504040204" pitchFamily="50" charset="-128"/>
                          <a:ea typeface="Meiryo UI" panose="020B0604030504040204" pitchFamily="50" charset="-128"/>
                        </a:rPr>
                        <a:t>％</a:t>
                      </a:r>
                      <a:r>
                        <a:rPr kumimoji="1" lang="en-US" altLang="ja-JP" sz="1050" b="1" u="sng" dirty="0">
                          <a:solidFill>
                            <a:sysClr val="windowText" lastClr="000000"/>
                          </a:solidFill>
                          <a:latin typeface="Meiryo UI" panose="020B0604030504040204" pitchFamily="50" charset="-128"/>
                          <a:ea typeface="Meiryo UI" panose="020B0604030504040204" pitchFamily="50" charset="-128"/>
                        </a:rPr>
                        <a:t>]</a:t>
                      </a:r>
                      <a:endParaRPr kumimoji="1" lang="en-US" altLang="zh-TW" sz="1050" b="1" u="sng" dirty="0">
                        <a:solidFill>
                          <a:sysClr val="windowText" lastClr="000000"/>
                        </a:solidFill>
                        <a:latin typeface="+mn-lt"/>
                        <a:ea typeface="ＭＳ Ｐゴシック" panose="020B0600070205080204" pitchFamily="50" charset="-128"/>
                      </a:endParaRPr>
                    </a:p>
                    <a:p>
                      <a:pPr>
                        <a:lnSpc>
                          <a:spcPts val="1400"/>
                        </a:lnSpc>
                      </a:pPr>
                      <a:r>
                        <a:rPr kumimoji="1" lang="zh-TW" altLang="en-US" sz="1050" u="none" dirty="0">
                          <a:solidFill>
                            <a:sysClr val="windowText" lastClr="000000"/>
                          </a:solidFill>
                          <a:latin typeface="+mn-lt"/>
                          <a:ea typeface="ＭＳ Ｐゴシック" panose="020B0600070205080204" pitchFamily="50" charset="-128"/>
                        </a:rPr>
                        <a:t>　</a:t>
                      </a:r>
                      <a:r>
                        <a:rPr kumimoji="1" lang="ja-JP" altLang="en-US" sz="1050" u="none" dirty="0">
                          <a:solidFill>
                            <a:sysClr val="windowText" lastClr="000000"/>
                          </a:solidFill>
                          <a:latin typeface="Meiryo UI" panose="020B0604030504040204" pitchFamily="50" charset="-128"/>
                          <a:ea typeface="Meiryo UI" panose="020B0604030504040204" pitchFamily="50" charset="-128"/>
                        </a:rPr>
                        <a:t>目標：年平均</a:t>
                      </a:r>
                      <a:r>
                        <a:rPr kumimoji="1" lang="en-US" altLang="ja-JP" sz="1050" u="none" dirty="0">
                          <a:solidFill>
                            <a:sysClr val="windowText" lastClr="000000"/>
                          </a:solidFill>
                          <a:latin typeface="Meiryo UI" panose="020B0604030504040204" pitchFamily="50" charset="-128"/>
                          <a:ea typeface="Meiryo UI" panose="020B0604030504040204" pitchFamily="50" charset="-128"/>
                        </a:rPr>
                        <a:t>2.0</a:t>
                      </a:r>
                      <a:r>
                        <a:rPr kumimoji="1" lang="ja-JP" altLang="en-US" sz="1050" u="none" dirty="0">
                          <a:solidFill>
                            <a:sysClr val="windowText" lastClr="000000"/>
                          </a:solidFill>
                          <a:latin typeface="Meiryo UI" panose="020B0604030504040204" pitchFamily="50" charset="-128"/>
                          <a:ea typeface="Meiryo UI" panose="020B0604030504040204" pitchFamily="50" charset="-128"/>
                        </a:rPr>
                        <a:t>以上</a:t>
                      </a:r>
                      <a:endParaRPr lang="ja-JP" sz="1050" kern="100" dirty="0">
                        <a:solidFill>
                          <a:sysClr val="windowText" lastClr="000000"/>
                        </a:solidFill>
                        <a:effectLst/>
                        <a:latin typeface="+mn-lt"/>
                        <a:ea typeface="HGPｺﾞｼｯｸM" panose="020B0600000000000000" pitchFamily="50" charset="-128"/>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【2013</a:t>
                      </a:r>
                      <a:r>
                        <a:rPr kumimoji="1" lang="ja-JP" altLang="en-US" sz="1050" dirty="0">
                          <a:solidFill>
                            <a:sysClr val="windowText" lastClr="000000"/>
                          </a:solidFill>
                          <a:latin typeface="+mn-lt"/>
                        </a:rPr>
                        <a:t>年度</a:t>
                      </a:r>
                      <a:r>
                        <a:rPr kumimoji="1" lang="en-US" altLang="ja-JP" sz="1050" dirty="0">
                          <a:solidFill>
                            <a:sysClr val="windowText" lastClr="000000"/>
                          </a:solidFill>
                          <a:latin typeface="+mn-lt"/>
                        </a:rPr>
                        <a:t>】</a:t>
                      </a:r>
                    </a:p>
                    <a:p>
                      <a:pPr algn="ctr">
                        <a:lnSpc>
                          <a:spcPts val="1400"/>
                        </a:lnSpc>
                      </a:pPr>
                      <a:r>
                        <a:rPr kumimoji="1" lang="en-US" altLang="ja-JP" sz="1050" b="1" dirty="0">
                          <a:solidFill>
                            <a:sysClr val="windowText" lastClr="000000"/>
                          </a:solidFill>
                          <a:latin typeface="+mn-lt"/>
                        </a:rPr>
                        <a:t>+0.</a:t>
                      </a:r>
                      <a:r>
                        <a:rPr kumimoji="1" lang="ja-JP" altLang="en-US" sz="1050" b="1" dirty="0">
                          <a:solidFill>
                            <a:sysClr val="windowText" lastClr="000000"/>
                          </a:solidFill>
                          <a:latin typeface="+mn-lt"/>
                        </a:rPr>
                        <a:t>７</a:t>
                      </a:r>
                      <a:endParaRPr lang="ja-JP" sz="1050" b="1" kern="100" dirty="0">
                        <a:solidFill>
                          <a:sysClr val="windowText" lastClr="000000"/>
                        </a:solidFill>
                        <a:effectLst/>
                        <a:latin typeface="+mn-lt"/>
                        <a:ea typeface="游明朝" panose="02020400000000000000" pitchFamily="18" charset="-128"/>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ts val="1400"/>
                        </a:lnSpc>
                      </a:pPr>
                      <a:r>
                        <a:rPr kumimoji="1" lang="en-US" altLang="ja-JP" sz="1050" dirty="0">
                          <a:solidFill>
                            <a:sysClr val="windowText" lastClr="000000"/>
                          </a:solidFill>
                          <a:latin typeface="+mn-lt"/>
                        </a:rPr>
                        <a:t>【2016</a:t>
                      </a:r>
                      <a:r>
                        <a:rPr kumimoji="1" lang="ja-JP" altLang="en-US" sz="1050" dirty="0">
                          <a:solidFill>
                            <a:sysClr val="windowText" lastClr="000000"/>
                          </a:solidFill>
                          <a:latin typeface="+mn-lt"/>
                        </a:rPr>
                        <a:t>年度</a:t>
                      </a:r>
                      <a:r>
                        <a:rPr kumimoji="1" lang="en-US" altLang="ja-JP" sz="1050" dirty="0">
                          <a:solidFill>
                            <a:sysClr val="windowText" lastClr="000000"/>
                          </a:solidFill>
                          <a:latin typeface="+mn-lt"/>
                        </a:rPr>
                        <a:t>】</a:t>
                      </a:r>
                    </a:p>
                    <a:p>
                      <a:pPr algn="ctr">
                        <a:lnSpc>
                          <a:spcPts val="1400"/>
                        </a:lnSpc>
                      </a:pPr>
                      <a:r>
                        <a:rPr kumimoji="1" lang="ja-JP" altLang="en-US" sz="1050" b="1" dirty="0">
                          <a:solidFill>
                            <a:sysClr val="windowText" lastClr="000000"/>
                          </a:solidFill>
                          <a:latin typeface="+mn-lt"/>
                        </a:rPr>
                        <a:t>＋</a:t>
                      </a:r>
                      <a:r>
                        <a:rPr kumimoji="1" lang="en-US" altLang="ja-JP" sz="1050" b="1" dirty="0">
                          <a:solidFill>
                            <a:sysClr val="windowText" lastClr="000000"/>
                          </a:solidFill>
                          <a:latin typeface="+mn-lt"/>
                        </a:rPr>
                        <a:t>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69013947"/>
                  </a:ext>
                </a:extLst>
              </a:tr>
              <a:tr h="0">
                <a:tc vMerge="1">
                  <a:txBody>
                    <a:bodyPr/>
                    <a:lstStyle/>
                    <a:p>
                      <a:endParaRPr lang="ja-JP" sz="1200" kern="100" dirty="0">
                        <a:solidFill>
                          <a:sysClr val="windowText" lastClr="000000"/>
                        </a:solidFill>
                        <a:effectLst/>
                        <a:latin typeface="+mn-lt"/>
                        <a:ea typeface="HGPｺﾞｼｯｸM" panose="020B0600000000000000" pitchFamily="50" charset="-128"/>
                        <a:cs typeface="Times New Roman" panose="02020603050405020304" pitchFamily="18" charset="0"/>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ja-JP" altLang="en-US" sz="1050" b="1" u="sng" dirty="0">
                          <a:solidFill>
                            <a:sysClr val="windowText" lastClr="000000"/>
                          </a:solidFill>
                          <a:latin typeface="+mn-lt"/>
                        </a:rPr>
                        <a:t>開業事業所数</a:t>
                      </a:r>
                    </a:p>
                    <a:p>
                      <a:pPr>
                        <a:lnSpc>
                          <a:spcPts val="1400"/>
                        </a:lnSpc>
                      </a:pPr>
                      <a:r>
                        <a:rPr kumimoji="1" lang="ja-JP" altLang="en-US" sz="1050" u="none" dirty="0">
                          <a:solidFill>
                            <a:sysClr val="windowText" lastClr="000000"/>
                          </a:solidFill>
                          <a:latin typeface="+mn-lt"/>
                        </a:rPr>
                        <a:t>　目標：年間</a:t>
                      </a:r>
                      <a:r>
                        <a:rPr kumimoji="1" lang="en-US" altLang="ja-JP" sz="1050" u="none" dirty="0">
                          <a:solidFill>
                            <a:sysClr val="windowText" lastClr="000000"/>
                          </a:solidFill>
                          <a:latin typeface="+mn-lt"/>
                        </a:rPr>
                        <a:t>10,000</a:t>
                      </a:r>
                      <a:r>
                        <a:rPr kumimoji="1" lang="ja-JP" altLang="en-US" sz="1050" u="none" dirty="0">
                          <a:solidFill>
                            <a:sysClr val="windowText" lastClr="000000"/>
                          </a:solidFill>
                          <a:latin typeface="+mn-lt"/>
                        </a:rPr>
                        <a:t>か所</a:t>
                      </a:r>
                      <a:endParaRPr lang="ja-JP" sz="1050" kern="100" dirty="0">
                        <a:solidFill>
                          <a:sysClr val="windowText" lastClr="000000"/>
                        </a:solidFill>
                        <a:effectLst/>
                        <a:latin typeface="+mn-lt"/>
                        <a:ea typeface="HGPｺﾞｼｯｸM" panose="020B0600000000000000" pitchFamily="50" charset="-128"/>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【2014</a:t>
                      </a:r>
                      <a:r>
                        <a:rPr kumimoji="1" lang="ja-JP" altLang="en-US" sz="1050" dirty="0">
                          <a:solidFill>
                            <a:sysClr val="windowText" lastClr="000000"/>
                          </a:solidFill>
                          <a:latin typeface="+mn-lt"/>
                        </a:rPr>
                        <a:t>年度</a:t>
                      </a:r>
                      <a:r>
                        <a:rPr kumimoji="1" lang="en-US" altLang="ja-JP" sz="1050" dirty="0">
                          <a:solidFill>
                            <a:sysClr val="windowText" lastClr="000000"/>
                          </a:solidFill>
                          <a:latin typeface="+mn-lt"/>
                        </a:rPr>
                        <a:t>】</a:t>
                      </a:r>
                    </a:p>
                    <a:p>
                      <a:pPr algn="ctr">
                        <a:lnSpc>
                          <a:spcPts val="1400"/>
                        </a:lnSpc>
                      </a:pPr>
                      <a:r>
                        <a:rPr kumimoji="1" lang="en-US" altLang="zh-CN" sz="1050" b="1" dirty="0">
                          <a:solidFill>
                            <a:sysClr val="windowText" lastClr="000000"/>
                          </a:solidFill>
                          <a:latin typeface="+mn-lt"/>
                        </a:rPr>
                        <a:t>8,383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【2018</a:t>
                      </a:r>
                      <a:r>
                        <a:rPr kumimoji="1" lang="ja-JP" altLang="en-US" sz="1050" dirty="0">
                          <a:solidFill>
                            <a:sysClr val="windowText" lastClr="000000"/>
                          </a:solidFill>
                          <a:latin typeface="+mn-lt"/>
                        </a:rPr>
                        <a:t>年度</a:t>
                      </a:r>
                      <a:r>
                        <a:rPr kumimoji="1" lang="en-US" altLang="ja-JP" sz="1050" dirty="0">
                          <a:solidFill>
                            <a:sysClr val="windowText" lastClr="000000"/>
                          </a:solidFill>
                          <a:latin typeface="+mn-lt"/>
                        </a:rPr>
                        <a:t>】</a:t>
                      </a:r>
                    </a:p>
                    <a:p>
                      <a:pPr algn="ctr">
                        <a:lnSpc>
                          <a:spcPts val="1400"/>
                        </a:lnSpc>
                      </a:pPr>
                      <a:r>
                        <a:rPr kumimoji="1" lang="en-US" altLang="ja-JP" sz="1050" b="1" dirty="0">
                          <a:solidFill>
                            <a:sysClr val="windowText" lastClr="000000"/>
                          </a:solidFill>
                          <a:latin typeface="+mn-lt"/>
                        </a:rPr>
                        <a:t>8</a:t>
                      </a:r>
                      <a:r>
                        <a:rPr kumimoji="1" lang="en-US" altLang="zh-CN" sz="1050" b="1" dirty="0">
                          <a:solidFill>
                            <a:sysClr val="windowText" lastClr="000000"/>
                          </a:solidFill>
                          <a:latin typeface="+mn-lt"/>
                        </a:rPr>
                        <a:t>,</a:t>
                      </a:r>
                      <a:r>
                        <a:rPr kumimoji="1" lang="en-US" altLang="ja-JP" sz="1050" b="1" dirty="0">
                          <a:solidFill>
                            <a:sysClr val="windowText" lastClr="000000"/>
                          </a:solidFill>
                          <a:latin typeface="+mn-lt"/>
                        </a:rPr>
                        <a:t>463</a:t>
                      </a:r>
                      <a:endParaRPr kumimoji="1" lang="en-US" altLang="zh-CN" sz="1050" b="1" dirty="0">
                        <a:solidFill>
                          <a:sysClr val="windowText" lastClr="000000"/>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73916067"/>
                  </a:ext>
                </a:extLst>
              </a:tr>
              <a:tr h="223312">
                <a:tc rowSpan="2">
                  <a:txBody>
                    <a:bodyPr/>
                    <a:lstStyle/>
                    <a:p>
                      <a:pPr>
                        <a:lnSpc>
                          <a:spcPts val="1400"/>
                        </a:lnSpc>
                      </a:pPr>
                      <a:r>
                        <a:rPr kumimoji="1" lang="ja-JP" altLang="en-US" sz="1200" u="none" dirty="0">
                          <a:solidFill>
                            <a:sysClr val="windowText" lastClr="000000"/>
                          </a:solidFill>
                          <a:latin typeface="Meiryo UI" panose="020B0604030504040204" pitchFamily="50" charset="-128"/>
                          <a:ea typeface="Meiryo UI" panose="020B0604030504040204" pitchFamily="50" charset="-128"/>
                        </a:rPr>
                        <a:t>⑥ 定住魅力・都市魅力を</a:t>
                      </a:r>
                      <a:endParaRPr kumimoji="1" lang="en-US" altLang="ja-JP" sz="1200" u="none" dirty="0">
                        <a:solidFill>
                          <a:sysClr val="windowText" lastClr="000000"/>
                        </a:solidFill>
                        <a:latin typeface="Meiryo UI" panose="020B0604030504040204" pitchFamily="50" charset="-128"/>
                        <a:ea typeface="Meiryo UI" panose="020B0604030504040204" pitchFamily="50" charset="-128"/>
                      </a:endParaRPr>
                    </a:p>
                    <a:p>
                      <a:pPr>
                        <a:lnSpc>
                          <a:spcPts val="1400"/>
                        </a:lnSpc>
                      </a:pPr>
                      <a:r>
                        <a:rPr kumimoji="1" lang="ja-JP" altLang="en-US" sz="1200" u="none" dirty="0">
                          <a:solidFill>
                            <a:sysClr val="windowText" lastClr="000000"/>
                          </a:solidFill>
                          <a:latin typeface="Meiryo UI" panose="020B0604030504040204" pitchFamily="50" charset="-128"/>
                          <a:ea typeface="Meiryo UI" panose="020B0604030504040204" pitchFamily="50" charset="-128"/>
                        </a:rPr>
                        <a:t>　　強化する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ja-JP" altLang="en-US" sz="1050" b="1" u="sng" dirty="0">
                          <a:solidFill>
                            <a:sysClr val="windowText" lastClr="000000"/>
                          </a:solidFill>
                          <a:latin typeface="Meiryo UI" panose="020B0604030504040204" pitchFamily="50" charset="-128"/>
                          <a:ea typeface="Meiryo UI" panose="020B0604030504040204" pitchFamily="50" charset="-128"/>
                        </a:rPr>
                        <a:t>来阪外国人</a:t>
                      </a:r>
                      <a:r>
                        <a:rPr kumimoji="1" lang="en-US" altLang="ja-JP" sz="1050" b="1" u="sng" dirty="0">
                          <a:solidFill>
                            <a:sysClr val="windowText" lastClr="000000"/>
                          </a:solidFill>
                          <a:latin typeface="Meiryo UI" panose="020B0604030504040204" pitchFamily="50" charset="-128"/>
                          <a:ea typeface="Meiryo UI" panose="020B0604030504040204" pitchFamily="50" charset="-128"/>
                        </a:rPr>
                        <a:t>[</a:t>
                      </a:r>
                      <a:r>
                        <a:rPr kumimoji="1" lang="ja-JP" altLang="en-US" sz="1050" b="1" u="sng" dirty="0">
                          <a:solidFill>
                            <a:sysClr val="windowText" lastClr="000000"/>
                          </a:solidFill>
                          <a:latin typeface="Meiryo UI" panose="020B0604030504040204" pitchFamily="50" charset="-128"/>
                          <a:ea typeface="Meiryo UI" panose="020B0604030504040204" pitchFamily="50" charset="-128"/>
                        </a:rPr>
                        <a:t>万人</a:t>
                      </a:r>
                      <a:r>
                        <a:rPr kumimoji="1" lang="en-US" altLang="ja-JP" sz="1050" b="1" u="sng" dirty="0">
                          <a:solidFill>
                            <a:sysClr val="windowText" lastClr="000000"/>
                          </a:solidFill>
                          <a:latin typeface="Meiryo UI" panose="020B0604030504040204" pitchFamily="50" charset="-128"/>
                          <a:ea typeface="Meiryo UI" panose="020B0604030504040204" pitchFamily="50" charset="-128"/>
                        </a:rPr>
                        <a:t>]</a:t>
                      </a:r>
                    </a:p>
                    <a:p>
                      <a:pPr>
                        <a:lnSpc>
                          <a:spcPts val="1400"/>
                        </a:lnSpc>
                      </a:pPr>
                      <a:r>
                        <a:rPr kumimoji="1" lang="ja-JP" altLang="en-US" sz="1050" u="none" dirty="0">
                          <a:solidFill>
                            <a:sysClr val="windowText" lastClr="000000"/>
                          </a:solidFill>
                          <a:latin typeface="Meiryo UI" panose="020B0604030504040204" pitchFamily="50" charset="-128"/>
                          <a:ea typeface="Meiryo UI" panose="020B0604030504040204" pitchFamily="50" charset="-128"/>
                        </a:rPr>
                        <a:t>　目標：当初 </a:t>
                      </a:r>
                      <a:r>
                        <a:rPr kumimoji="1" lang="en-US" altLang="ja-JP" sz="1050" u="none" dirty="0">
                          <a:solidFill>
                            <a:sysClr val="windowText" lastClr="000000"/>
                          </a:solidFill>
                          <a:latin typeface="Meiryo UI" panose="020B0604030504040204" pitchFamily="50" charset="-128"/>
                          <a:ea typeface="Meiryo UI" panose="020B0604030504040204" pitchFamily="50" charset="-128"/>
                        </a:rPr>
                        <a:t>650 → 1,300</a:t>
                      </a:r>
                      <a:r>
                        <a:rPr kumimoji="1" lang="ja-JP" altLang="en-US" sz="1050" u="none" dirty="0">
                          <a:solidFill>
                            <a:sysClr val="windowText" lastClr="000000"/>
                          </a:solidFill>
                          <a:latin typeface="Meiryo UI" panose="020B0604030504040204" pitchFamily="50" charset="-128"/>
                          <a:ea typeface="Meiryo UI" panose="020B0604030504040204" pitchFamily="50" charset="-128"/>
                        </a:rPr>
                        <a:t>　</a:t>
                      </a:r>
                      <a:r>
                        <a:rPr kumimoji="1" lang="en-US" altLang="ja-JP" sz="1050" u="none" dirty="0">
                          <a:solidFill>
                            <a:sysClr val="windowText" lastClr="000000"/>
                          </a:solidFill>
                          <a:latin typeface="Meiryo UI" panose="020B0604030504040204" pitchFamily="50" charset="-128"/>
                          <a:ea typeface="Meiryo UI" panose="020B0604030504040204" pitchFamily="50" charset="-128"/>
                        </a:rPr>
                        <a:t>(H28.12</a:t>
                      </a:r>
                      <a:r>
                        <a:rPr kumimoji="1" lang="ja-JP" altLang="en-US" sz="1050" u="none" dirty="0">
                          <a:solidFill>
                            <a:sysClr val="windowText" lastClr="000000"/>
                          </a:solidFill>
                          <a:latin typeface="Meiryo UI" panose="020B0604030504040204" pitchFamily="50" charset="-128"/>
                          <a:ea typeface="Meiryo UI" panose="020B0604030504040204" pitchFamily="50" charset="-128"/>
                        </a:rPr>
                        <a:t>に改訂</a:t>
                      </a:r>
                      <a:r>
                        <a:rPr kumimoji="1" lang="en-US" altLang="ja-JP" sz="1050" u="none" dirty="0">
                          <a:solidFill>
                            <a:sysClr val="windowText" lastClr="000000"/>
                          </a:solidFill>
                          <a:latin typeface="Meiryo UI" panose="020B0604030504040204" pitchFamily="50" charset="-128"/>
                          <a:ea typeface="Meiryo UI" panose="020B0604030504040204" pitchFamily="50" charset="-128"/>
                        </a:rPr>
                        <a:t>)</a:t>
                      </a:r>
                    </a:p>
                    <a:p>
                      <a:pPr>
                        <a:lnSpc>
                          <a:spcPts val="1400"/>
                        </a:lnSpc>
                      </a:pPr>
                      <a:r>
                        <a:rPr kumimoji="1" lang="ja-JP" altLang="en-US" sz="1050" u="none" dirty="0">
                          <a:solidFill>
                            <a:sysClr val="windowText" lastClr="000000"/>
                          </a:solidFill>
                          <a:latin typeface="Meiryo UI" panose="020B0604030504040204" pitchFamily="50" charset="-128"/>
                          <a:ea typeface="Meiryo UI" panose="020B0604030504040204" pitchFamily="50" charset="-128"/>
                        </a:rPr>
                        <a:t>　目標年（年度）：</a:t>
                      </a:r>
                      <a:r>
                        <a:rPr kumimoji="1" lang="en-US" altLang="ja-JP" sz="1050" u="none" dirty="0">
                          <a:solidFill>
                            <a:sysClr val="windowText" lastClr="000000"/>
                          </a:solidFill>
                          <a:latin typeface="Meiryo UI" panose="020B0604030504040204" pitchFamily="50" charset="-128"/>
                          <a:ea typeface="Meiryo UI" panose="020B0604030504040204" pitchFamily="50" charset="-128"/>
                        </a:rPr>
                        <a:t>2020</a:t>
                      </a:r>
                      <a:r>
                        <a:rPr kumimoji="1" lang="ja-JP" altLang="en-US" sz="1050" u="none" dirty="0">
                          <a:solidFill>
                            <a:sysClr val="windowText" lastClr="000000"/>
                          </a:solidFill>
                          <a:latin typeface="Meiryo UI" panose="020B0604030504040204" pitchFamily="50" charset="-128"/>
                          <a:ea typeface="Meiryo UI" panose="020B0604030504040204" pitchFamily="50" charset="-128"/>
                        </a:rPr>
                        <a:t>年</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【2014</a:t>
                      </a:r>
                      <a:r>
                        <a:rPr kumimoji="1" lang="ja-JP" altLang="en-US" sz="1050" dirty="0">
                          <a:solidFill>
                            <a:sysClr val="windowText" lastClr="000000"/>
                          </a:solidFill>
                          <a:latin typeface="+mn-lt"/>
                        </a:rPr>
                        <a:t>年</a:t>
                      </a:r>
                      <a:r>
                        <a:rPr kumimoji="1" lang="en-US" altLang="ja-JP" sz="1050" dirty="0">
                          <a:solidFill>
                            <a:sysClr val="windowText" lastClr="000000"/>
                          </a:solidFill>
                          <a:latin typeface="+mn-lt"/>
                        </a:rPr>
                        <a:t>】</a:t>
                      </a:r>
                    </a:p>
                    <a:p>
                      <a:pPr algn="ctr">
                        <a:lnSpc>
                          <a:spcPts val="1400"/>
                        </a:lnSpc>
                      </a:pPr>
                      <a:r>
                        <a:rPr kumimoji="1" lang="en-US" altLang="ja-JP" sz="1050" b="1" dirty="0">
                          <a:solidFill>
                            <a:sysClr val="windowText" lastClr="000000"/>
                          </a:solidFill>
                          <a:latin typeface="+mn-lt"/>
                        </a:rPr>
                        <a:t>376</a:t>
                      </a:r>
                      <a:endParaRPr kumimoji="1" lang="ja-JP" altLang="en-US" sz="1050" b="1"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【2018</a:t>
                      </a:r>
                      <a:r>
                        <a:rPr kumimoji="1" lang="ja-JP" altLang="en-US" sz="1050" dirty="0">
                          <a:solidFill>
                            <a:sysClr val="windowText" lastClr="000000"/>
                          </a:solidFill>
                          <a:latin typeface="+mn-lt"/>
                        </a:rPr>
                        <a:t>年</a:t>
                      </a:r>
                      <a:r>
                        <a:rPr kumimoji="1" lang="en-US" altLang="ja-JP" sz="1050" dirty="0">
                          <a:solidFill>
                            <a:sysClr val="windowText" lastClr="000000"/>
                          </a:solidFill>
                          <a:latin typeface="+mn-lt"/>
                        </a:rPr>
                        <a:t>】</a:t>
                      </a:r>
                    </a:p>
                    <a:p>
                      <a:pPr algn="ctr">
                        <a:lnSpc>
                          <a:spcPts val="1400"/>
                        </a:lnSpc>
                      </a:pPr>
                      <a:r>
                        <a:rPr kumimoji="1" lang="en-US" altLang="ja-JP" sz="1050" b="1" dirty="0">
                          <a:solidFill>
                            <a:sysClr val="windowText" lastClr="000000"/>
                          </a:solidFill>
                          <a:latin typeface="+mn-lt"/>
                        </a:rPr>
                        <a:t>1,142</a:t>
                      </a:r>
                    </a:p>
                    <a:p>
                      <a:pPr algn="ctr">
                        <a:lnSpc>
                          <a:spcPts val="1400"/>
                        </a:lnSpc>
                      </a:pPr>
                      <a:r>
                        <a:rPr kumimoji="1" lang="ja-JP" altLang="en-US" sz="900" b="1" dirty="0">
                          <a:solidFill>
                            <a:sysClr val="windowText" lastClr="000000"/>
                          </a:solidFill>
                          <a:latin typeface="+mn-lt"/>
                        </a:rPr>
                        <a:t>（速報値）</a:t>
                      </a:r>
                      <a:endParaRPr kumimoji="1" lang="ja-JP" altLang="en-US" sz="1050" b="1"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48461114"/>
                  </a:ext>
                </a:extLst>
              </a:tr>
              <a:tr h="0">
                <a:tc vMerge="1">
                  <a:txBody>
                    <a:bodyPr/>
                    <a:lstStyle/>
                    <a:p>
                      <a:pPr algn="just">
                        <a:spcAft>
                          <a:spcPts val="0"/>
                        </a:spcAft>
                      </a:pPr>
                      <a:endParaRPr lang="ja-JP" sz="1000" kern="100" dirty="0">
                        <a:solidFill>
                          <a:sysClr val="windowText" lastClr="000000"/>
                        </a:solidFill>
                        <a:effectLst/>
                        <a:latin typeface="+mn-lt"/>
                        <a:ea typeface="HGPｺﾞｼｯｸM" panose="020B0600000000000000" pitchFamily="50" charset="-128"/>
                        <a:cs typeface="Times New Roman" panose="02020603050405020304" pitchFamily="18" charset="0"/>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ja-JP" altLang="en-US" sz="1050" b="1" u="sng" dirty="0">
                          <a:solidFill>
                            <a:sysClr val="windowText" lastClr="000000"/>
                          </a:solidFill>
                          <a:latin typeface="+mn-lt"/>
                        </a:rPr>
                        <a:t>転出超過率（対東京圏）</a:t>
                      </a:r>
                    </a:p>
                    <a:p>
                      <a:pPr>
                        <a:lnSpc>
                          <a:spcPts val="1400"/>
                        </a:lnSpc>
                      </a:pPr>
                      <a:r>
                        <a:rPr kumimoji="1" lang="ja-JP" altLang="en-US" sz="1050" u="none" dirty="0">
                          <a:solidFill>
                            <a:sysClr val="windowText" lastClr="000000"/>
                          </a:solidFill>
                          <a:latin typeface="+mn-lt"/>
                        </a:rPr>
                        <a:t>　目標：前年を下回る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【2014</a:t>
                      </a:r>
                      <a:r>
                        <a:rPr kumimoji="1" lang="ja-JP" altLang="en-US" sz="1050" dirty="0">
                          <a:solidFill>
                            <a:sysClr val="windowText" lastClr="000000"/>
                          </a:solidFill>
                          <a:latin typeface="+mn-lt"/>
                        </a:rPr>
                        <a:t>年</a:t>
                      </a:r>
                      <a:r>
                        <a:rPr kumimoji="1" lang="en-US" altLang="ja-JP" sz="1050" dirty="0">
                          <a:solidFill>
                            <a:sysClr val="windowText" lastClr="000000"/>
                          </a:solidFill>
                          <a:latin typeface="+mn-lt"/>
                        </a:rPr>
                        <a:t>】</a:t>
                      </a:r>
                    </a:p>
                    <a:p>
                      <a:pPr algn="ctr">
                        <a:lnSpc>
                          <a:spcPts val="1400"/>
                        </a:lnSpc>
                      </a:pPr>
                      <a:r>
                        <a:rPr kumimoji="1" lang="en-US" altLang="zh-CN" sz="1050" b="1" dirty="0">
                          <a:solidFill>
                            <a:sysClr val="windowText" lastClr="000000"/>
                          </a:solidFill>
                          <a:latin typeface="+mn-lt"/>
                        </a:rPr>
                        <a:t>0.126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ts val="1400"/>
                        </a:lnSpc>
                        <a:spcAft>
                          <a:spcPts val="0"/>
                        </a:spcAft>
                      </a:pPr>
                      <a:r>
                        <a:rPr lang="en-US" altLang="ja-JP" sz="1050" kern="100" dirty="0">
                          <a:solidFill>
                            <a:sysClr val="windowText" lastClr="000000"/>
                          </a:solidFill>
                          <a:effectLst/>
                          <a:latin typeface="+mn-lt"/>
                          <a:ea typeface="游明朝" panose="02020400000000000000" pitchFamily="18" charset="-128"/>
                          <a:cs typeface="Times New Roman" panose="02020603050405020304" pitchFamily="18" charset="0"/>
                        </a:rPr>
                        <a:t>【2018</a:t>
                      </a:r>
                      <a:r>
                        <a:rPr lang="ja-JP" altLang="en-US" sz="1050" kern="100" dirty="0">
                          <a:solidFill>
                            <a:sysClr val="windowText" lastClr="000000"/>
                          </a:solidFill>
                          <a:effectLst/>
                          <a:latin typeface="+mn-lt"/>
                          <a:ea typeface="游明朝" panose="02020400000000000000" pitchFamily="18" charset="-128"/>
                          <a:cs typeface="Times New Roman" panose="02020603050405020304" pitchFamily="18" charset="0"/>
                        </a:rPr>
                        <a:t>年</a:t>
                      </a:r>
                      <a:r>
                        <a:rPr lang="en-US" altLang="ja-JP" sz="1050" kern="100" dirty="0">
                          <a:solidFill>
                            <a:sysClr val="windowText" lastClr="000000"/>
                          </a:solidFill>
                          <a:effectLst/>
                          <a:latin typeface="+mn-lt"/>
                          <a:ea typeface="游明朝" panose="02020400000000000000" pitchFamily="18" charset="-128"/>
                          <a:cs typeface="Times New Roman" panose="02020603050405020304" pitchFamily="18" charset="0"/>
                        </a:rPr>
                        <a:t>】</a:t>
                      </a:r>
                    </a:p>
                    <a:p>
                      <a:pPr algn="ctr">
                        <a:lnSpc>
                          <a:spcPts val="1400"/>
                        </a:lnSpc>
                        <a:spcAft>
                          <a:spcPts val="0"/>
                        </a:spcAft>
                      </a:pPr>
                      <a:r>
                        <a:rPr lang="en-US" altLang="ja-JP" sz="1050" b="1" kern="100" dirty="0">
                          <a:solidFill>
                            <a:sysClr val="windowText" lastClr="000000"/>
                          </a:solidFill>
                          <a:effectLst/>
                          <a:latin typeface="+mn-lt"/>
                          <a:ea typeface="游明朝" panose="02020400000000000000" pitchFamily="18" charset="-128"/>
                          <a:cs typeface="Times New Roman" panose="02020603050405020304" pitchFamily="18" charset="0"/>
                        </a:rPr>
                        <a:t>0.134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54874514"/>
                  </a:ext>
                </a:extLst>
              </a:tr>
            </a:tbl>
          </a:graphicData>
        </a:graphic>
      </p:graphicFrame>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a:t>
            </a:fld>
            <a:endParaRPr lang="ja-JP" altLang="en-US" dirty="0">
              <a:solidFill>
                <a:prstClr val="black"/>
              </a:solidFill>
            </a:endParaRPr>
          </a:p>
        </p:txBody>
      </p:sp>
    </p:spTree>
    <p:extLst>
      <p:ext uri="{BB962C8B-B14F-4D97-AF65-F5344CB8AC3E}">
        <p14:creationId xmlns:p14="http://schemas.microsoft.com/office/powerpoint/2010/main" val="10884112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323531" y="785794"/>
            <a:ext cx="8640961" cy="5914924"/>
          </a:xfrm>
          <a:prstGeom prst="rect">
            <a:avLst/>
          </a:prstGeom>
          <a:noFill/>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180000" indent="-457200" algn="just"/>
            <a:r>
              <a:rPr lang="en-US" altLang="ja-JP" sz="1400" b="1" dirty="0">
                <a:solidFill>
                  <a:schemeClr val="tx1"/>
                </a:solidFill>
              </a:rPr>
              <a:t>Topic</a:t>
            </a:r>
            <a:r>
              <a:rPr lang="ja-JP" altLang="en-US" sz="1400" b="1" dirty="0">
                <a:solidFill>
                  <a:schemeClr val="tx1"/>
                </a:solidFill>
              </a:rPr>
              <a:t>⑫　空家対策</a:t>
            </a:r>
            <a:endParaRPr lang="en-US" altLang="ja-JP" sz="1400" b="1" dirty="0">
              <a:solidFill>
                <a:schemeClr val="tx1"/>
              </a:solidFill>
            </a:endParaRPr>
          </a:p>
          <a:p>
            <a:pPr marL="108000" algn="just">
              <a:spcBef>
                <a:spcPts val="600"/>
              </a:spcBef>
            </a:pPr>
            <a:r>
              <a:rPr lang="ja-JP" altLang="en-US" sz="1400" dirty="0">
                <a:solidFill>
                  <a:schemeClr val="tx1"/>
                </a:solidFill>
              </a:rPr>
              <a:t>　</a:t>
            </a:r>
            <a:endParaRPr lang="en-US" altLang="ja-JP" sz="1400" b="1" dirty="0">
              <a:solidFill>
                <a:schemeClr val="tx1"/>
              </a:solidFill>
            </a:endParaRPr>
          </a:p>
        </p:txBody>
      </p:sp>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9" name="正方形/長方形 8"/>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12" name="正方形/長方形 11"/>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69</a:t>
            </a:fld>
            <a:endParaRPr lang="ja-JP" altLang="en-US" dirty="0">
              <a:solidFill>
                <a:prstClr val="black"/>
              </a:solidFill>
            </a:endParaRPr>
          </a:p>
        </p:txBody>
      </p:sp>
      <p:sp>
        <p:nvSpPr>
          <p:cNvPr id="4" name="テキスト ボックス 3"/>
          <p:cNvSpPr txBox="1"/>
          <p:nvPr/>
        </p:nvSpPr>
        <p:spPr>
          <a:xfrm>
            <a:off x="671063" y="2669869"/>
            <a:ext cx="7933386" cy="954107"/>
          </a:xfrm>
          <a:prstGeom prst="rect">
            <a:avLst/>
          </a:prstGeom>
          <a:noFill/>
        </p:spPr>
        <p:txBody>
          <a:bodyPr wrap="square" rtlCol="0">
            <a:spAutoFit/>
          </a:bodyPr>
          <a:lstStyle/>
          <a:p>
            <a:pPr lvl="0" algn="just" fontAlgn="base">
              <a:spcBef>
                <a:spcPct val="0"/>
              </a:spcBef>
              <a:spcAft>
                <a:spcPct val="0"/>
              </a:spcAft>
              <a:defRPr/>
            </a:pPr>
            <a:r>
              <a:rPr kumimoji="0" lang="ja-JP" altLang="en-US" sz="1400" b="1" kern="0" dirty="0">
                <a:latin typeface="+mn-ea"/>
                <a:cs typeface="Meiryo UI" panose="020B0604030504040204" pitchFamily="50" charset="-128"/>
              </a:rPr>
              <a:t>✅ 空家対策によるまちづくりの促進</a:t>
            </a:r>
            <a:endParaRPr kumimoji="0" lang="en-US" altLang="ja-JP" sz="1400" b="1" strike="sngStrike" kern="0" dirty="0">
              <a:latin typeface="+mn-ea"/>
              <a:cs typeface="Meiryo UI" panose="020B0604030504040204" pitchFamily="50" charset="-128"/>
            </a:endParaRPr>
          </a:p>
          <a:p>
            <a:pPr marL="180000" lvl="0" indent="-457200" algn="just" fontAlgn="base">
              <a:spcBef>
                <a:spcPct val="0"/>
              </a:spcBef>
              <a:spcAft>
                <a:spcPct val="0"/>
              </a:spcAft>
              <a:defRPr/>
            </a:pPr>
            <a:r>
              <a:rPr kumimoji="0" lang="ja-JP" altLang="en-US" sz="1400" kern="0" dirty="0">
                <a:latin typeface="+mn-ea"/>
                <a:cs typeface="Meiryo UI" panose="020B0604030504040204" pitchFamily="50" charset="-128"/>
              </a:rPr>
              <a:t>　・リノベーションまちづくり</a:t>
            </a:r>
            <a:r>
              <a:rPr kumimoji="0" lang="en-US" altLang="ja-JP" sz="1400" kern="0" baseline="30000" dirty="0">
                <a:latin typeface="+mn-ea"/>
                <a:cs typeface="Meiryo UI" panose="020B0604030504040204" pitchFamily="50" charset="-128"/>
              </a:rPr>
              <a:t>※</a:t>
            </a:r>
            <a:r>
              <a:rPr kumimoji="0" lang="ja-JP" altLang="en-US" sz="1400" kern="0" dirty="0" err="1">
                <a:latin typeface="+mn-ea"/>
                <a:cs typeface="Meiryo UI" panose="020B0604030504040204" pitchFamily="50" charset="-128"/>
              </a:rPr>
              <a:t>や空家除却</a:t>
            </a:r>
            <a:r>
              <a:rPr kumimoji="0" lang="ja-JP" altLang="en-US" sz="1400" kern="0" dirty="0">
                <a:latin typeface="+mn-ea"/>
                <a:cs typeface="Meiryo UI" panose="020B0604030504040204" pitchFamily="50" charset="-128"/>
              </a:rPr>
              <a:t>後の跡地活用など、地域のまちづくり主体である市町村が、地域課題の複合的解決を目指すまちづくりの観点にたって、空家等の活用を促進</a:t>
            </a:r>
            <a:r>
              <a:rPr kumimoji="0" lang="ja-JP" altLang="en-US" sz="1400" kern="0" dirty="0" smtClean="0">
                <a:latin typeface="+mn-ea"/>
                <a:cs typeface="Meiryo UI" panose="020B0604030504040204" pitchFamily="50" charset="-128"/>
              </a:rPr>
              <a:t>する取組みの</a:t>
            </a:r>
            <a:r>
              <a:rPr kumimoji="0" lang="ja-JP" altLang="en-US" sz="1400" kern="0" dirty="0">
                <a:latin typeface="+mn-ea"/>
                <a:cs typeface="Meiryo UI" panose="020B0604030504040204" pitchFamily="50" charset="-128"/>
              </a:rPr>
              <a:t>府域展開を図っています。</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a:p>
            <a:pPr algn="just"/>
            <a:endParaRPr kumimoji="1" lang="ja-JP" altLang="en-US" sz="1400" dirty="0"/>
          </a:p>
        </p:txBody>
      </p:sp>
      <p:sp>
        <p:nvSpPr>
          <p:cNvPr id="5" name="テキスト ボックス 4"/>
          <p:cNvSpPr txBox="1"/>
          <p:nvPr/>
        </p:nvSpPr>
        <p:spPr>
          <a:xfrm>
            <a:off x="323533" y="1291176"/>
            <a:ext cx="8496941" cy="1246495"/>
          </a:xfrm>
          <a:prstGeom prst="rect">
            <a:avLst/>
          </a:prstGeom>
          <a:noFill/>
        </p:spPr>
        <p:txBody>
          <a:bodyPr wrap="square" rtlCol="0">
            <a:spAutoFit/>
          </a:bodyPr>
          <a:lstStyle/>
          <a:p>
            <a:pPr marL="108000" lvl="0" algn="just">
              <a:spcBef>
                <a:spcPts val="600"/>
              </a:spcBef>
            </a:pPr>
            <a:r>
              <a:rPr lang="ja-JP" altLang="en-US" sz="1400" dirty="0"/>
              <a:t>　空家は、年々増加傾向にあり、今後更に増加していくと、まちの安全性、防災性の低下を引き起こすとともに、都市景観を阻害するなど、都市の居住魅力の低下につながるため、その対策は喫緊の課題です。</a:t>
            </a:r>
            <a:endParaRPr lang="en-US" altLang="ja-JP" sz="1400" dirty="0"/>
          </a:p>
          <a:p>
            <a:pPr marL="108000" lvl="0" algn="just">
              <a:spcBef>
                <a:spcPts val="600"/>
              </a:spcBef>
            </a:pPr>
            <a:r>
              <a:rPr lang="ja-JP" altLang="en-US" sz="1400" dirty="0"/>
              <a:t>　大阪府では、府域に</a:t>
            </a:r>
            <a:r>
              <a:rPr lang="ja-JP" altLang="en-US" sz="1400" dirty="0" smtClean="0"/>
              <a:t>おける取組みの</a:t>
            </a:r>
            <a:r>
              <a:rPr lang="ja-JP" altLang="en-US" sz="1400" dirty="0"/>
              <a:t>方向性と対応策を示した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「空家総合戦略・大阪</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や市町村が定める空家等対策計画等に基づき、適正な管理が行われず地域住民の生活環境に深刻な影響を及ぼしている空家への対策や空家の多様な利活用による地域のまちづくりなどを推進することで、居住魅力あふれる大阪の実現を目指しています。</a:t>
            </a:r>
            <a:endParaRPr lang="en-US" altLang="ja-JP" sz="1400" b="1" dirty="0"/>
          </a:p>
        </p:txBody>
      </p:sp>
      <p:sp>
        <p:nvSpPr>
          <p:cNvPr id="6" name="テキスト ボックス 5"/>
          <p:cNvSpPr txBox="1"/>
          <p:nvPr/>
        </p:nvSpPr>
        <p:spPr>
          <a:xfrm>
            <a:off x="5191059" y="5361273"/>
            <a:ext cx="3542118" cy="900246"/>
          </a:xfrm>
          <a:prstGeom prst="rect">
            <a:avLst/>
          </a:prstGeom>
          <a:noFill/>
        </p:spPr>
        <p:txBody>
          <a:bodyPr wrap="square" rtlCol="0">
            <a:spAutoFit/>
          </a:bodyPr>
          <a:lstStyle/>
          <a:p>
            <a:pPr marL="108000" indent="-457200"/>
            <a:r>
              <a:rPr kumimoji="1" lang="en-US" altLang="ja-JP" sz="1050" dirty="0"/>
              <a:t>※</a:t>
            </a:r>
            <a:r>
              <a:rPr kumimoji="1" lang="ja-JP" altLang="en-US" sz="1050" dirty="0"/>
              <a:t>リノベーションまちづくりと</a:t>
            </a:r>
            <a:r>
              <a:rPr lang="ja-JP" altLang="en-US" sz="1050" dirty="0"/>
              <a:t>は、まちづくりの核となる遊休不動産（空家、空き店舗等）を民間主導でリノベーションの手法により再生し、近傍の物件にも連鎖的に展開させることにより、まち全体の魅力向上、地域活性化を図る公民連携に</a:t>
            </a:r>
            <a:r>
              <a:rPr lang="ja-JP" altLang="en-US" sz="1050" dirty="0" smtClean="0"/>
              <a:t>よる取組みを</a:t>
            </a:r>
            <a:r>
              <a:rPr lang="ja-JP" altLang="en-US" sz="1050" dirty="0"/>
              <a:t>指します。</a:t>
            </a:r>
            <a:endParaRPr kumimoji="1" lang="ja-JP" altLang="en-US" sz="1050" dirty="0"/>
          </a:p>
        </p:txBody>
      </p:sp>
      <p:pic>
        <p:nvPicPr>
          <p:cNvPr id="15" name="図 14"/>
          <p:cNvPicPr/>
          <p:nvPr/>
        </p:nvPicPr>
        <p:blipFill rotWithShape="1">
          <a:blip r:embed="rId2" cstate="print">
            <a:extLst>
              <a:ext uri="{28A0092B-C50C-407E-A947-70E740481C1C}">
                <a14:useLocalDpi xmlns:a14="http://schemas.microsoft.com/office/drawing/2010/main" val="0"/>
              </a:ext>
            </a:extLst>
          </a:blip>
          <a:srcRect/>
          <a:stretch/>
        </p:blipFill>
        <p:spPr>
          <a:xfrm>
            <a:off x="671062" y="3728330"/>
            <a:ext cx="4120566" cy="2426847"/>
          </a:xfrm>
          <a:prstGeom prst="rect">
            <a:avLst/>
          </a:prstGeom>
        </p:spPr>
      </p:pic>
      <p:sp>
        <p:nvSpPr>
          <p:cNvPr id="16" name="テキスト ボックス 2"/>
          <p:cNvSpPr txBox="1">
            <a:spLocks noChangeArrowheads="1"/>
          </p:cNvSpPr>
          <p:nvPr/>
        </p:nvSpPr>
        <p:spPr bwMode="auto">
          <a:xfrm>
            <a:off x="528175" y="6195750"/>
            <a:ext cx="4996457" cy="227821"/>
          </a:xfrm>
          <a:prstGeom prst="rect">
            <a:avLst/>
          </a:prstGeom>
          <a:noFill/>
          <a:ln w="9525">
            <a:noFill/>
            <a:miter lim="800000"/>
            <a:headEnd/>
            <a:tailEnd/>
          </a:ln>
        </p:spPr>
        <p:txBody>
          <a:bodyPr rot="0" vert="horz" wrap="square" lIns="91440" tIns="0" rIns="91440" bIns="0" anchor="ctr" anchorCtr="0">
            <a:noAutofit/>
          </a:bodyPr>
          <a:lstStyle/>
          <a:p>
            <a:pPr algn="just">
              <a:lnSpc>
                <a:spcPts val="900"/>
              </a:lnSpc>
              <a:spcAft>
                <a:spcPts val="0"/>
              </a:spcAft>
            </a:pPr>
            <a:r>
              <a:rPr lang="ja-JP" sz="800" kern="100" dirty="0">
                <a:effectLst/>
                <a:latin typeface="+mn-ea"/>
                <a:cs typeface="Meiryo UI" panose="020B0604030504040204" pitchFamily="50" charset="-128"/>
              </a:rPr>
              <a:t>出典：</a:t>
            </a:r>
            <a:r>
              <a:rPr lang="ja-JP" altLang="en-US" sz="800" kern="100" dirty="0">
                <a:latin typeface="+mn-ea"/>
                <a:cs typeface="Meiryo UI" panose="020B0604030504040204" pitchFamily="50" charset="-128"/>
              </a:rPr>
              <a:t>国土交通省</a:t>
            </a:r>
            <a:r>
              <a:rPr lang="ja-JP" sz="800" kern="100" dirty="0">
                <a:effectLst/>
                <a:latin typeface="+mn-ea"/>
                <a:cs typeface="Meiryo UI" panose="020B0604030504040204" pitchFamily="50" charset="-128"/>
              </a:rPr>
              <a:t>資料</a:t>
            </a:r>
            <a:r>
              <a:rPr lang="ja-JP" altLang="en-US" sz="800" kern="100" dirty="0">
                <a:effectLst/>
                <a:latin typeface="+mn-ea"/>
                <a:cs typeface="Meiryo UI" panose="020B0604030504040204" pitchFamily="50" charset="-128"/>
              </a:rPr>
              <a:t>「</a:t>
            </a:r>
            <a:r>
              <a:rPr lang="ja-JP" altLang="en-US" sz="800" kern="100" dirty="0">
                <a:latin typeface="+mn-ea"/>
                <a:cs typeface="Meiryo UI" panose="020B0604030504040204" pitchFamily="50" charset="-128"/>
              </a:rPr>
              <a:t>遊休不動産の連鎖的再生によるエリアマネジメント」（</a:t>
            </a:r>
            <a:r>
              <a:rPr lang="en-US" altLang="ja-JP" sz="800" kern="100" dirty="0">
                <a:latin typeface="+mn-ea"/>
                <a:cs typeface="Meiryo UI" panose="020B0604030504040204" pitchFamily="50" charset="-128"/>
              </a:rPr>
              <a:t>2015</a:t>
            </a:r>
            <a:r>
              <a:rPr lang="ja-JP" altLang="en-US" sz="800" kern="100" dirty="0">
                <a:latin typeface="+mn-ea"/>
                <a:cs typeface="Meiryo UI" panose="020B0604030504040204" pitchFamily="50" charset="-128"/>
              </a:rPr>
              <a:t>年</a:t>
            </a:r>
            <a:r>
              <a:rPr lang="en-US" altLang="ja-JP" sz="800" kern="100" dirty="0">
                <a:latin typeface="+mn-ea"/>
                <a:cs typeface="Meiryo UI" panose="020B0604030504040204" pitchFamily="50" charset="-128"/>
              </a:rPr>
              <a:t>11</a:t>
            </a:r>
            <a:r>
              <a:rPr lang="ja-JP" altLang="en-US" sz="800" kern="100" dirty="0">
                <a:latin typeface="+mn-ea"/>
                <a:cs typeface="Meiryo UI" panose="020B0604030504040204" pitchFamily="50" charset="-128"/>
              </a:rPr>
              <a:t>月</a:t>
            </a:r>
            <a:r>
              <a:rPr lang="en-US" altLang="ja-JP" sz="800" kern="100" dirty="0">
                <a:latin typeface="+mn-ea"/>
                <a:cs typeface="Meiryo UI" panose="020B0604030504040204" pitchFamily="50" charset="-128"/>
              </a:rPr>
              <a:t>27</a:t>
            </a:r>
            <a:r>
              <a:rPr lang="ja-JP" altLang="en-US" sz="800" kern="100" dirty="0">
                <a:latin typeface="+mn-ea"/>
                <a:cs typeface="Meiryo UI" panose="020B0604030504040204" pitchFamily="50" charset="-128"/>
              </a:rPr>
              <a:t>日）</a:t>
            </a:r>
            <a:r>
              <a:rPr lang="ja-JP" sz="800" kern="100" dirty="0">
                <a:effectLst/>
                <a:latin typeface="+mn-ea"/>
                <a:cs typeface="Meiryo UI" panose="020B0604030504040204" pitchFamily="50" charset="-128"/>
              </a:rPr>
              <a:t>を加工</a:t>
            </a:r>
            <a:endParaRPr lang="ja-JP" sz="1050" kern="100" dirty="0">
              <a:effectLst/>
              <a:latin typeface="+mn-ea"/>
              <a:cs typeface="Times New Roman" panose="02020603050405020304" pitchFamily="18" charset="0"/>
            </a:endParaRPr>
          </a:p>
        </p:txBody>
      </p:sp>
      <p:sp>
        <p:nvSpPr>
          <p:cNvPr id="17" name="テキスト ボックス 16"/>
          <p:cNvSpPr txBox="1"/>
          <p:nvPr/>
        </p:nvSpPr>
        <p:spPr>
          <a:xfrm>
            <a:off x="986757" y="3428382"/>
            <a:ext cx="3240359" cy="276999"/>
          </a:xfrm>
          <a:prstGeom prst="rect">
            <a:avLst/>
          </a:prstGeom>
          <a:noFill/>
        </p:spPr>
        <p:txBody>
          <a:bodyPr wrap="square" rtlCol="0">
            <a:spAutoFit/>
          </a:bodyPr>
          <a:lstStyle/>
          <a:p>
            <a:r>
              <a:rPr kumimoji="1" lang="ja-JP" altLang="en-US" sz="1200" dirty="0">
                <a:latin typeface="+mn-ea"/>
              </a:rPr>
              <a:t>＜リノベーションまちづくり＞</a:t>
            </a:r>
          </a:p>
        </p:txBody>
      </p:sp>
      <p:pic>
        <p:nvPicPr>
          <p:cNvPr id="18" name="図 1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43286" y="3781165"/>
            <a:ext cx="1770548" cy="1368000"/>
          </a:xfrm>
          <a:prstGeom prst="rect">
            <a:avLst/>
          </a:prstGeom>
          <a:noFill/>
          <a:ln>
            <a:noFill/>
          </a:ln>
        </p:spPr>
      </p:pic>
      <p:pic>
        <p:nvPicPr>
          <p:cNvPr id="19"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19148" t="4654" b="14494"/>
          <a:stretch/>
        </p:blipFill>
        <p:spPr bwMode="auto">
          <a:xfrm>
            <a:off x="7003353" y="3781109"/>
            <a:ext cx="1758434" cy="1368000"/>
          </a:xfrm>
          <a:prstGeom prst="rect">
            <a:avLst/>
          </a:prstGeom>
          <a:noFill/>
        </p:spPr>
      </p:pic>
      <p:sp>
        <p:nvSpPr>
          <p:cNvPr id="20" name="テキスト ボックス 59445"/>
          <p:cNvSpPr txBox="1">
            <a:spLocks noChangeArrowheads="1"/>
          </p:cNvSpPr>
          <p:nvPr/>
        </p:nvSpPr>
        <p:spPr bwMode="auto">
          <a:xfrm>
            <a:off x="4974560" y="3466027"/>
            <a:ext cx="1908000" cy="288000"/>
          </a:xfrm>
          <a:prstGeom prst="rect">
            <a:avLst/>
          </a:prstGeom>
          <a:noFill/>
          <a:ln w="9525">
            <a:noFill/>
            <a:miter lim="800000"/>
            <a:headEnd/>
            <a:tailEnd/>
          </a:ln>
        </p:spPr>
        <p:txBody>
          <a:bodyPr rot="0" vert="horz" wrap="square" lIns="91440" tIns="0" rIns="91440" bIns="0" anchor="ctr" anchorCtr="0">
            <a:noAutofit/>
          </a:bodyPr>
          <a:lstStyle/>
          <a:p>
            <a:pPr algn="ctr">
              <a:lnSpc>
                <a:spcPts val="900"/>
              </a:lnSpc>
              <a:spcAft>
                <a:spcPts val="0"/>
              </a:spcAft>
            </a:pPr>
            <a:r>
              <a:rPr lang="ja-JP" altLang="en-US" sz="1200" kern="100" dirty="0">
                <a:effectLst/>
                <a:latin typeface="Century" panose="02040604050505020304" pitchFamily="18" charset="0"/>
                <a:ea typeface="Meiryo UI" panose="020B0604030504040204" pitchFamily="50" charset="-128"/>
                <a:cs typeface="Meiryo UI" panose="020B0604030504040204" pitchFamily="50" charset="-128"/>
              </a:rPr>
              <a:t>＜</a:t>
            </a:r>
            <a:r>
              <a:rPr lang="ja-JP" sz="1200" kern="100" dirty="0">
                <a:effectLst/>
                <a:latin typeface="Century" panose="02040604050505020304" pitchFamily="18" charset="0"/>
                <a:ea typeface="Meiryo UI" panose="020B0604030504040204" pitchFamily="50" charset="-128"/>
                <a:cs typeface="Meiryo UI" panose="020B0604030504040204" pitchFamily="50" charset="-128"/>
              </a:rPr>
              <a:t>リノベーションの推進</a:t>
            </a:r>
            <a:r>
              <a:rPr lang="ja-JP" altLang="en-US" sz="1200" kern="100" dirty="0">
                <a:effectLst/>
                <a:latin typeface="Century" panose="02040604050505020304" pitchFamily="18" charset="0"/>
                <a:ea typeface="Meiryo UI" panose="020B0604030504040204" pitchFamily="50" charset="-128"/>
                <a:cs typeface="Meiryo UI" panose="020B0604030504040204" pitchFamily="50" charset="-128"/>
              </a:rPr>
              <a:t>＞</a:t>
            </a:r>
            <a:endParaRPr lang="ja-JP"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1" name="テキスト ボックス 59445"/>
          <p:cNvSpPr txBox="1">
            <a:spLocks noChangeArrowheads="1"/>
          </p:cNvSpPr>
          <p:nvPr/>
        </p:nvSpPr>
        <p:spPr bwMode="auto">
          <a:xfrm>
            <a:off x="6928570" y="3466027"/>
            <a:ext cx="1908000" cy="288000"/>
          </a:xfrm>
          <a:prstGeom prst="rect">
            <a:avLst/>
          </a:prstGeom>
          <a:noFill/>
          <a:ln w="9525">
            <a:noFill/>
            <a:miter lim="800000"/>
            <a:headEnd/>
            <a:tailEnd/>
          </a:ln>
        </p:spPr>
        <p:txBody>
          <a:bodyPr rot="0" vert="horz" wrap="square" lIns="91440" tIns="0" rIns="91440" bIns="0" anchor="ctr" anchorCtr="0">
            <a:noAutofit/>
          </a:bodyPr>
          <a:lstStyle/>
          <a:p>
            <a:pPr algn="ctr">
              <a:lnSpc>
                <a:spcPts val="900"/>
              </a:lnSpc>
              <a:spcAft>
                <a:spcPts val="0"/>
              </a:spcAft>
            </a:pPr>
            <a:r>
              <a:rPr lang="ja-JP" altLang="en-US" sz="1200" kern="100" dirty="0">
                <a:latin typeface="Century" panose="02040604050505020304" pitchFamily="18" charset="0"/>
                <a:ea typeface="Meiryo UI" panose="020B0604030504040204" pitchFamily="50" charset="-128"/>
                <a:cs typeface="Meiryo UI" panose="020B0604030504040204" pitchFamily="50" charset="-128"/>
              </a:rPr>
              <a:t>＜除却跡地の活用＞</a:t>
            </a:r>
            <a:endParaRPr lang="ja-JP"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223372827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49922" y="35795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70</a:t>
            </a:fld>
            <a:endParaRPr lang="ja-JP" altLang="en-US" dirty="0">
              <a:solidFill>
                <a:prstClr val="black"/>
              </a:solidFill>
            </a:endParaRPr>
          </a:p>
        </p:txBody>
      </p:sp>
      <p:sp>
        <p:nvSpPr>
          <p:cNvPr id="2" name="正方形/長方形 1"/>
          <p:cNvSpPr/>
          <p:nvPr/>
        </p:nvSpPr>
        <p:spPr>
          <a:xfrm>
            <a:off x="149922" y="382725"/>
            <a:ext cx="8640960" cy="6555641"/>
          </a:xfrm>
          <a:prstGeom prst="rect">
            <a:avLst/>
          </a:prstGeom>
        </p:spPr>
        <p:txBody>
          <a:bodyPr wrap="square">
            <a:spAutoFit/>
          </a:bodyPr>
          <a:lstStyle/>
          <a:p>
            <a:pPr marL="180000" indent="-457200" algn="just">
              <a:lnSpc>
                <a:spcPts val="1600"/>
              </a:lnSpc>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（２）都市魅力の創出・発信</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6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外国人観光客の受入環境の整備や国際エンターテイメント都市“</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OSAKA</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創出など、世界に通用する都市魅力を創造し、インバウンドの強化を図ります。大阪を特徴づける歴史的なまちなみや自然、食、地域の伝統的な祭りなど多彩な魅力資源を人々のシビックプライドにつなげるとともに、地域の連携強化を図りつつ府域への集客・回遊を促進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6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規制緩和による公共空間の活用促進など、文化・芸術・スポーツ活動が積極的に展開される環境を整えることで、国内外からの集客を促進し、にぎわいと交流人口の拡大を図ります。また、地域が有するあらゆる資源を活かした地域独自のまちづくりを進め、都市の成長を加速します。こうした都市魅力を創出し、内外に発信することで、大阪のイメージアップ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6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新型コロナ感染拡大の影響により、訪日外客数は</a:t>
            </a:r>
            <a:r>
              <a:rPr lang="en-US" altLang="ja-JP"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月</a:t>
            </a:r>
            <a:r>
              <a:rPr lang="ja-JP" altLang="en-US" sz="1400" u="sng">
                <a:solidFill>
                  <a:srgbClr val="FF0000"/>
                </a:solidFill>
                <a:latin typeface="Meiryo UI" panose="020B0604030504040204" pitchFamily="50" charset="-128"/>
                <a:ea typeface="Meiryo UI" panose="020B0604030504040204" pitchFamily="50" charset="-128"/>
                <a:cs typeface="Meiryo UI" panose="020B0604030504040204" pitchFamily="50" charset="-128"/>
              </a:rPr>
              <a:t>以降、同年</a:t>
            </a:r>
            <a:r>
              <a:rPr lang="en-US" altLang="ja-JP" sz="1400" u="sng">
                <a:solidFill>
                  <a:srgbClr val="FF0000"/>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月時点で対前年度比</a:t>
            </a:r>
            <a:r>
              <a:rPr lang="en-US" altLang="ja-JP"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98</a:t>
            </a:r>
            <a:r>
              <a:rPr lang="ja-JP" altLang="en-US"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99</a:t>
            </a:r>
            <a:r>
              <a:rPr lang="ja-JP" altLang="en-US"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％マイナスで推移しており、観光関連産業の再生に向け、国内旅行需要の取り込みや、消費喚起を促すことが求められます。</a:t>
            </a:r>
            <a:endParaRPr lang="en-US" altLang="ja-JP"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600"/>
              </a:lnSpc>
            </a:pP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6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海外の玄関口である「中継都市・大阪」に、世界最高水準のエンターテイメントや</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MICE</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など様々な機能を持つ「統合型リゾート（</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IR</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）」の立地を促進するなど、世界に通用する都市魅力を創造します。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500"/>
              </a:lnSpc>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a:t>MICE</a:t>
            </a:r>
            <a:r>
              <a:rPr lang="ja-JP" altLang="en-US" sz="1050" dirty="0"/>
              <a:t>・・・</a:t>
            </a:r>
            <a:r>
              <a:rPr lang="en-US" altLang="ja-JP" sz="1050" dirty="0"/>
              <a:t>Meeting</a:t>
            </a:r>
            <a:r>
              <a:rPr lang="ja-JP" altLang="en-US" sz="1050" dirty="0"/>
              <a:t>（会議・研修・セミナー）、</a:t>
            </a:r>
            <a:r>
              <a:rPr lang="en-US" altLang="ja-JP" sz="1050" dirty="0"/>
              <a:t>Incentive tour</a:t>
            </a:r>
            <a:r>
              <a:rPr lang="ja-JP" altLang="en-US" sz="1050" dirty="0"/>
              <a:t>（報奨・招待旅行）、</a:t>
            </a:r>
            <a:r>
              <a:rPr lang="en-US" altLang="ja-JP" sz="1050" dirty="0"/>
              <a:t>Convention </a:t>
            </a:r>
            <a:r>
              <a:rPr lang="ja-JP" altLang="en-US" sz="1050" dirty="0"/>
              <a:t>または</a:t>
            </a:r>
            <a:r>
              <a:rPr lang="en-US" altLang="ja-JP" sz="1050" dirty="0"/>
              <a:t>Conference</a:t>
            </a:r>
            <a:r>
              <a:rPr lang="ja-JP" altLang="en-US" sz="1050" dirty="0"/>
              <a:t>（大会・学会・国際会議）、</a:t>
            </a:r>
            <a:r>
              <a:rPr lang="en-US" altLang="ja-JP" sz="1050" dirty="0"/>
              <a:t/>
            </a:r>
            <a:br>
              <a:rPr lang="en-US" altLang="ja-JP" sz="1050" dirty="0"/>
            </a:br>
            <a:r>
              <a:rPr lang="ja-JP" altLang="en-US" sz="1050" dirty="0"/>
              <a:t>　　　　　　　　</a:t>
            </a:r>
            <a:r>
              <a:rPr lang="en-US" altLang="ja-JP" sz="1050" dirty="0"/>
              <a:t>Exhibition</a:t>
            </a:r>
            <a:r>
              <a:rPr lang="ja-JP" altLang="en-US" sz="1050" dirty="0"/>
              <a:t>（展示会）の頭文字をとった造語。ビジネストラベルの一形態。</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6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2020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a:t>
            </a:r>
            <a:r>
              <a:rPr lang="ja-JP" altLang="en-US"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新型コロナウイルス感染症の世界的な感染拡大により、人の移動や集客が制限され、インバウンド需要がほぼ消失し、宿泊、飲食等を中心に売上が大幅に減少するなど、観光をはじめあらゆる分野において多大な影響を受けています。新たな生活様式の浸透や消費行動、働き方が変化している中、マイクロツーリズムやアウトドア志向、旅の個人化・分散化、ワーケーションの進展による旅の長期化など旅行者のニーズが変容しています。こうした状況を踏まえ、観光需要の回復を担う国内旅行の促進や、新たなニーズに対応した魅力の創出強化、インバウンド回復後を見据えた基盤整備などを着実に推進します。</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また、</a:t>
            </a:r>
            <a:r>
              <a:rPr lang="ja-JP" altLang="ja-JP" sz="1400" dirty="0"/>
              <a:t>世界的なスポーツイベントやトップアスリートなど大阪</a:t>
            </a:r>
            <a:r>
              <a:rPr lang="ja-JP" altLang="en-US" sz="1400" dirty="0"/>
              <a:t>が有する</a:t>
            </a:r>
            <a:r>
              <a:rPr lang="ja-JP" altLang="ja-JP" sz="1400" dirty="0"/>
              <a:t>豊富なスポーツ資源を積極的に活用し、観光集客や大阪の活性化</a:t>
            </a:r>
            <a:r>
              <a:rPr lang="ja-JP" altLang="en-US" sz="1400" dirty="0"/>
              <a:t>を進めます</a:t>
            </a:r>
            <a:r>
              <a:rPr lang="ja-JP" altLang="ja-JP" sz="1400" dirty="0"/>
              <a:t>。</a:t>
            </a:r>
            <a:endParaRPr lang="en-US" altLang="ja-JP" sz="1400" dirty="0"/>
          </a:p>
          <a:p>
            <a:pPr marL="180000" indent="-457200" algn="just">
              <a:lnSpc>
                <a:spcPts val="1400"/>
              </a:lnSpc>
            </a:pP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6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公益財団法人大阪観光局が「日本版</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DMO</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」として府内市町村や経済界との連携強化を図り、「観光地経営」の視点に立った大阪における観光地域づくりを推進します。また、広域連携</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DMO</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である関西観光本部等とも連携した関西広域での魅力発信を推進します。観光客の受入環境整備として、無料</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Wi-Fi</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環境の整備や観光地や主要駅での多言語案内表示の整備などを推進します。</a:t>
            </a:r>
          </a:p>
          <a:p>
            <a:pPr marL="180000" indent="-457200" algn="just">
              <a:lnSpc>
                <a:spcPts val="1500"/>
              </a:lnSpc>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日本版</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DMO</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Destination Management/Marketing Organization</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）・・・観光地域づくりの舵取り役として、多様な関係者と共同しながら、</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
            </a:r>
            <a:br>
              <a:rPr lang="en-US" altLang="ja-JP" sz="1050" dirty="0">
                <a:latin typeface="Meiryo UI" panose="020B0604030504040204" pitchFamily="50" charset="-128"/>
                <a:ea typeface="Meiryo UI" panose="020B0604030504040204" pitchFamily="50" charset="-128"/>
                <a:cs typeface="Meiryo UI" panose="020B0604030504040204" pitchFamily="50" charset="-128"/>
              </a:rPr>
            </a:br>
            <a:r>
              <a:rPr lang="ja-JP" altLang="en-US" sz="1050" dirty="0">
                <a:latin typeface="Meiryo UI" panose="020B0604030504040204" pitchFamily="50" charset="-128"/>
                <a:ea typeface="Meiryo UI" panose="020B0604030504040204" pitchFamily="50" charset="-128"/>
                <a:cs typeface="Meiryo UI" panose="020B0604030504040204" pitchFamily="50" charset="-128"/>
              </a:rPr>
              <a:t>　　　観光地域づくり実現のために戦略策定や、戦略を着実に実施するための調整機能を備えた法人。</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6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観光集客のみならず、消費拡大や経済効果も高く、さらに今後成長が期待される産業の活性化や都市格の向上、国際競争力の向上につながる</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MICE</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の誘致促進を図ります。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a:xfrm>
            <a:off x="179516" y="13393"/>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Tree>
    <p:extLst>
      <p:ext uri="{BB962C8B-B14F-4D97-AF65-F5344CB8AC3E}">
        <p14:creationId xmlns:p14="http://schemas.microsoft.com/office/powerpoint/2010/main" val="287099686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7348" y="266206"/>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 name="正方形/長方形 1"/>
          <p:cNvSpPr/>
          <p:nvPr/>
        </p:nvSpPr>
        <p:spPr>
          <a:xfrm>
            <a:off x="187056" y="241094"/>
            <a:ext cx="8568952" cy="7166064"/>
          </a:xfrm>
          <a:prstGeom prst="rect">
            <a:avLst/>
          </a:prstGeom>
        </p:spPr>
        <p:txBody>
          <a:bodyPr wrap="square">
            <a:spAutoFit/>
          </a:bodyPr>
          <a:lstStyle/>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うめきたや千里中央地区など都市部の各拠点地区が機能分担・連携しつつ、国際ビジネス、イノベーション、文化・学術、インバウンド機能の充実など国際競争力の高い一体的な地域の形成を進めます。また、再開発事業などによる鉄道駅周辺等のまちづくりを進め、都市のにぎわいと魅力づくりを推進し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みどりを充実させることにより、国際都市にふさわしい景観の形成、府民へのやすらぎ・憩い空間を提供します。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4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大阪の優れた食材・加工品（大阪産</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もん</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err="1">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大阪産</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もん</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名品等）や</a:t>
            </a:r>
            <a:r>
              <a:rPr lang="ja-JP" altLang="en-US" sz="1400" dirty="0">
                <a:cs typeface="Meiryo UI" panose="020B0604030504040204" pitchFamily="50" charset="-128"/>
              </a:rPr>
              <a:t>製品（大阪製ブランド認定製品・伝統工芸品）</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等を積極的に発信し、販売力を強化することで、大阪の「魅力」を全国に浸透させるとともに、海外展開に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向けた取組みを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行います。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4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年に世界遺産登録された「百舌鳥・古市古墳群」について、関係市と連携して、国内外に情報発信することにより、都市魅力の向上を図るとともに、観光資源として磨き上げ、国内外の観光誘客</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の取組みを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進めます。</a:t>
            </a:r>
            <a:r>
              <a:rPr lang="ja-JP" altLang="en-US" sz="1400" dirty="0">
                <a:cs typeface="Meiryo UI" panose="020B0604030504040204" pitchFamily="50" charset="-128"/>
              </a:rPr>
              <a:t>（➡</a:t>
            </a:r>
            <a:r>
              <a:rPr lang="en-US" altLang="ja-JP" sz="1400" dirty="0">
                <a:cs typeface="Meiryo UI" panose="020B0604030504040204" pitchFamily="50" charset="-128"/>
              </a:rPr>
              <a:t>Topic</a:t>
            </a:r>
            <a:r>
              <a:rPr lang="ja-JP" altLang="en-US" sz="1400" dirty="0">
                <a:cs typeface="Meiryo UI" panose="020B0604030504040204" pitchFamily="50" charset="-128"/>
              </a:rPr>
              <a:t>⑬：百舌鳥・古市古墳群の世界遺産登録）</a:t>
            </a:r>
            <a:endParaRPr lang="en-US" altLang="ja-JP" sz="1400" dirty="0">
              <a:cs typeface="Meiryo UI" panose="020B0604030504040204" pitchFamily="50" charset="-128"/>
            </a:endParaRPr>
          </a:p>
          <a:p>
            <a:pPr marL="180000" indent="-457200" algn="just">
              <a:lnSpc>
                <a:spcPts val="14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ダムや地下河川など公共施設を活用した新たな観光の提案を行い、施設の有効利用と集客促進を図ります。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4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歴史・自然・</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文化に</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育まれた景観資源を再発見し、よりよいまちづくりに役立て、国内外に大阪の魅力を発信する「ビュースポット」</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の取組みを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府内市町村と協力して進めます。また、企業や</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NPO</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などによる公共空間の活用により、地域の価値を維持・向上させていくため、エリアマネジメント</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の取組みを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4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府営公園では、民間の活力やノウハウを活かし、施設の維持管理・新設や、イベント等のソフト事業を戦略的・継続的に実施するなど、新たな管理運営制度</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の取組みを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進め、公園の魅力向上を図ります。</a:t>
            </a:r>
            <a:r>
              <a:rPr lang="ja-JP" altLang="en-US" sz="1400" dirty="0">
                <a:cs typeface="Meiryo UI" panose="020B0604030504040204" pitchFamily="50" charset="-128"/>
              </a:rPr>
              <a:t>（➡</a:t>
            </a:r>
            <a:r>
              <a:rPr lang="en-US" altLang="ja-JP" sz="1400" dirty="0">
                <a:cs typeface="Meiryo UI" panose="020B0604030504040204" pitchFamily="50" charset="-128"/>
              </a:rPr>
              <a:t>Topic</a:t>
            </a:r>
            <a:r>
              <a:rPr lang="ja-JP" altLang="en-US" sz="1400" dirty="0">
                <a:cs typeface="Meiryo UI" panose="020B0604030504040204" pitchFamily="50" charset="-128"/>
              </a:rPr>
              <a:t>⑭：民間活力を導入した新たな管理運営制度）</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400"/>
              </a:lnSpc>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水都大阪」のさらなる魅力づくりや世界に類を見ない光景観の創出、公共空間を活用した芸術文化活動の推進等を行うとともに、地域と連携し、歴史や文化など大阪が有するポテンシャルを活かした都市魅力の創出・発信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4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みどりや水辺などの豊かな自然環境や、豊富な歴史・文化などの地域資源や潜在力を活かし、広域的なサイクル</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ルート連携</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の取組みなど</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、活力と魅力ある都市空間の創造を進めます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うめきた</a:t>
            </a:r>
            <a:r>
              <a:rPr lang="en-US" altLang="ja-JP" sz="14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4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期地区及び夢洲におけるスーパーシティの区域指定を獲得し、大胆な規制緩和による未来社会の実現</a:t>
            </a:r>
            <a:endParaRPr lang="en-US" altLang="ja-JP" sz="14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をめざします。</a:t>
            </a:r>
            <a:endParaRPr lang="en-US" altLang="ja-JP" sz="14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p:cNvSpPr/>
          <p:nvPr/>
        </p:nvSpPr>
        <p:spPr>
          <a:xfrm>
            <a:off x="-13836" y="-45730"/>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4" name="正方形/長方形 3"/>
          <p:cNvSpPr/>
          <p:nvPr/>
        </p:nvSpPr>
        <p:spPr>
          <a:xfrm>
            <a:off x="8456856" y="65401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71</a:t>
            </a:fld>
            <a:endParaRPr lang="ja-JP" altLang="en-US" dirty="0">
              <a:solidFill>
                <a:prstClr val="black"/>
              </a:solidFill>
            </a:endParaRPr>
          </a:p>
        </p:txBody>
      </p:sp>
    </p:spTree>
    <p:extLst>
      <p:ext uri="{BB962C8B-B14F-4D97-AF65-F5344CB8AC3E}">
        <p14:creationId xmlns:p14="http://schemas.microsoft.com/office/powerpoint/2010/main" val="143581140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289745" y="3297726"/>
            <a:ext cx="8640961" cy="3531330"/>
          </a:xfrm>
          <a:prstGeom prst="rect">
            <a:avLst/>
          </a:prstGeom>
          <a:noFill/>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180000" indent="-457200" algn="just"/>
            <a:r>
              <a:rPr lang="en-US" altLang="ja-JP" sz="1400" b="1" dirty="0">
                <a:solidFill>
                  <a:schemeClr val="tx1"/>
                </a:solidFill>
              </a:rPr>
              <a:t>Topic</a:t>
            </a:r>
            <a:r>
              <a:rPr lang="ja-JP" altLang="en-US" sz="1400" b="1" dirty="0">
                <a:solidFill>
                  <a:schemeClr val="tx1"/>
                </a:solidFill>
              </a:rPr>
              <a:t>⑬　百舌鳥・古市古墳群の世界遺産登録</a:t>
            </a:r>
            <a:endParaRPr lang="en-US" altLang="ja-JP" sz="1400" b="1" dirty="0">
              <a:solidFill>
                <a:schemeClr val="tx1"/>
              </a:solidFill>
            </a:endParaRPr>
          </a:p>
        </p:txBody>
      </p:sp>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9" name="正方形/長方形 8"/>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5" name="正方形/長方形 4"/>
          <p:cNvSpPr/>
          <p:nvPr/>
        </p:nvSpPr>
        <p:spPr>
          <a:xfrm>
            <a:off x="440792" y="3522242"/>
            <a:ext cx="8388928" cy="1169551"/>
          </a:xfrm>
          <a:prstGeom prst="rect">
            <a:avLst/>
          </a:prstGeom>
        </p:spPr>
        <p:txBody>
          <a:bodyPr wrap="square">
            <a:spAutoFit/>
          </a:bodyPr>
          <a:lstStyle/>
          <a:p>
            <a:r>
              <a:rPr lang="ja-JP" altLang="en-US" sz="1400" dirty="0"/>
              <a:t>　大阪府では、堺市・羽曳野市・藤井寺市とともに、</a:t>
            </a:r>
            <a:r>
              <a:rPr lang="en-US" altLang="ja-JP" sz="1400" dirty="0"/>
              <a:t>2011</a:t>
            </a:r>
            <a:r>
              <a:rPr lang="ja-JP" altLang="en-US" sz="1400" dirty="0"/>
              <a:t>年に「百舌鳥・古市古墳群世界文化遺産登録推進本部会議」を設置し、百舌鳥・古市古墳群の世界遺産登録の実現に</a:t>
            </a:r>
            <a:r>
              <a:rPr lang="ja-JP" altLang="en-US" sz="1400" dirty="0" smtClean="0"/>
              <a:t>向けた取組みを</a:t>
            </a:r>
            <a:r>
              <a:rPr lang="ja-JP" altLang="en-US" sz="1400" dirty="0"/>
              <a:t>進めてきました。</a:t>
            </a:r>
            <a:r>
              <a:rPr lang="en-US" altLang="ja-JP" sz="1400" dirty="0"/>
              <a:t>2019</a:t>
            </a:r>
            <a:r>
              <a:rPr lang="ja-JP" altLang="en-US" sz="1400" dirty="0"/>
              <a:t>年７月、アゼルバイジャン共和国で開催された第</a:t>
            </a:r>
            <a:r>
              <a:rPr lang="en-US" altLang="ja-JP" sz="1400" dirty="0"/>
              <a:t>43</a:t>
            </a:r>
            <a:r>
              <a:rPr lang="ja-JP" altLang="en-US" sz="1400" dirty="0"/>
              <a:t>回世界遺産委員会において、大阪初の世界遺産に登録されました。</a:t>
            </a:r>
            <a:endParaRPr lang="en-US" altLang="ja-JP" sz="1400" dirty="0"/>
          </a:p>
          <a:p>
            <a:r>
              <a:rPr lang="ja-JP" altLang="en-US" sz="1400" dirty="0"/>
              <a:t>　世界に存在感を示す都市魅力の創造に向け、百舌鳥・古市古墳群の世界遺産登録などをインパクトとしてさら</a:t>
            </a:r>
            <a:r>
              <a:rPr lang="ja-JP" altLang="en-US" sz="1400" dirty="0" smtClean="0"/>
              <a:t>なる取組みを</a:t>
            </a:r>
            <a:r>
              <a:rPr lang="ja-JP" altLang="en-US" sz="1400" dirty="0"/>
              <a:t>進めます。</a:t>
            </a:r>
          </a:p>
        </p:txBody>
      </p:sp>
      <p:sp>
        <p:nvSpPr>
          <p:cNvPr id="14" name="正方形/長方形 13"/>
          <p:cNvSpPr/>
          <p:nvPr/>
        </p:nvSpPr>
        <p:spPr>
          <a:xfrm>
            <a:off x="464216" y="6153451"/>
            <a:ext cx="8215576" cy="577081"/>
          </a:xfrm>
          <a:prstGeom prst="rect">
            <a:avLst/>
          </a:prstGeom>
          <a:ln>
            <a:solidFill>
              <a:schemeClr val="tx1"/>
            </a:solidFill>
            <a:prstDash val="dash"/>
          </a:ln>
        </p:spPr>
        <p:txBody>
          <a:bodyPr wrap="square">
            <a:spAutoFit/>
          </a:bodyPr>
          <a:lstStyle/>
          <a:p>
            <a:r>
              <a:rPr lang="ja-JP" altLang="en-US" sz="1050" b="1" dirty="0"/>
              <a:t>百舌鳥・古市古墳群とは</a:t>
            </a:r>
            <a:endParaRPr lang="en-US" altLang="ja-JP" sz="1050" b="1" dirty="0"/>
          </a:p>
          <a:p>
            <a:r>
              <a:rPr lang="ja-JP" altLang="en-US" sz="1050" dirty="0"/>
              <a:t>　</a:t>
            </a:r>
            <a:r>
              <a:rPr lang="ja-JP" altLang="en-US" sz="1050" u="sng" dirty="0"/>
              <a:t>百舌鳥エリア（堺市）と古市エリア（羽曳野市・藤井寺市）の２つのエリアからなる古墳群。世界最大級の「仁徳天皇陵古墳」（堺市・墳丘長</a:t>
            </a:r>
            <a:r>
              <a:rPr lang="en-US" altLang="ja-JP" sz="1050" u="sng" dirty="0"/>
              <a:t>486</a:t>
            </a:r>
            <a:r>
              <a:rPr lang="ja-JP" altLang="en-US" sz="1050" u="sng" dirty="0"/>
              <a:t>ｍ）に代表される巨大前方後円墳をはじめ大小様々な古墳が数多く現存し、古墳時代中期につくられた</a:t>
            </a:r>
            <a:r>
              <a:rPr lang="en-US" altLang="ja-JP" sz="1050" u="sng" dirty="0"/>
              <a:t>49</a:t>
            </a:r>
            <a:r>
              <a:rPr lang="ja-JP" altLang="en-US" sz="1050" u="sng" dirty="0"/>
              <a:t>基の古墳が世界遺産に登録された。</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23541" y="4492023"/>
            <a:ext cx="2520000" cy="16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4977" y="4477478"/>
            <a:ext cx="2556619" cy="16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テキスト ボックス 3"/>
          <p:cNvSpPr txBox="1"/>
          <p:nvPr/>
        </p:nvSpPr>
        <p:spPr>
          <a:xfrm>
            <a:off x="899592" y="5620892"/>
            <a:ext cx="1296144" cy="369332"/>
          </a:xfrm>
          <a:prstGeom prst="rect">
            <a:avLst/>
          </a:prstGeom>
          <a:noFill/>
        </p:spPr>
        <p:txBody>
          <a:bodyPr wrap="square" rtlCol="0">
            <a:spAutoFit/>
          </a:bodyPr>
          <a:lstStyle/>
          <a:p>
            <a:pPr algn="r"/>
            <a:r>
              <a:rPr kumimoji="1" lang="ja-JP" altLang="en-US" sz="900" dirty="0"/>
              <a:t>百舌鳥エリア</a:t>
            </a:r>
            <a:endParaRPr kumimoji="1" lang="en-US" altLang="ja-JP" sz="900" dirty="0"/>
          </a:p>
          <a:p>
            <a:pPr algn="r"/>
            <a:r>
              <a:rPr kumimoji="1" lang="ja-JP" altLang="en-US" sz="900" dirty="0"/>
              <a:t>（堺市）</a:t>
            </a:r>
          </a:p>
        </p:txBody>
      </p:sp>
      <p:sp>
        <p:nvSpPr>
          <p:cNvPr id="21" name="テキスト ボックス 20"/>
          <p:cNvSpPr txBox="1"/>
          <p:nvPr/>
        </p:nvSpPr>
        <p:spPr>
          <a:xfrm>
            <a:off x="7282501" y="5620892"/>
            <a:ext cx="1753995" cy="369332"/>
          </a:xfrm>
          <a:prstGeom prst="rect">
            <a:avLst/>
          </a:prstGeom>
          <a:noFill/>
        </p:spPr>
        <p:txBody>
          <a:bodyPr wrap="square" rtlCol="0">
            <a:spAutoFit/>
          </a:bodyPr>
          <a:lstStyle/>
          <a:p>
            <a:r>
              <a:rPr kumimoji="1" lang="ja-JP" altLang="en-US" sz="900" dirty="0"/>
              <a:t>古市エリア</a:t>
            </a:r>
            <a:endParaRPr kumimoji="1" lang="en-US" altLang="ja-JP" sz="900" dirty="0"/>
          </a:p>
          <a:p>
            <a:r>
              <a:rPr kumimoji="1" lang="ja-JP" altLang="en-US" sz="900" dirty="0"/>
              <a:t>（羽曳野市・藤井寺市）</a:t>
            </a:r>
          </a:p>
        </p:txBody>
      </p:sp>
      <p:cxnSp>
        <p:nvCxnSpPr>
          <p:cNvPr id="19" name="直線コネクタ 18"/>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0" name="正方形/長方形 19"/>
          <p:cNvSpPr/>
          <p:nvPr/>
        </p:nvSpPr>
        <p:spPr>
          <a:xfrm>
            <a:off x="1230655" y="617787"/>
            <a:ext cx="2923590" cy="276999"/>
          </a:xfrm>
          <a:prstGeom prst="rect">
            <a:avLst/>
          </a:prstGeom>
        </p:spPr>
        <p:txBody>
          <a:bodyPr wrap="square">
            <a:spAutoFit/>
          </a:bodyPr>
          <a:lstStyle/>
          <a:p>
            <a:r>
              <a:rPr lang="ja-JP" altLang="en-US" sz="1200" dirty="0"/>
              <a:t>■　</a:t>
            </a:r>
            <a:r>
              <a:rPr lang="ja-JP" altLang="en-US" sz="1200" dirty="0" smtClean="0"/>
              <a:t>来阪外国人旅行者数の推移</a:t>
            </a:r>
            <a:endParaRPr lang="ja-JP" altLang="en-US" sz="1200" dirty="0"/>
          </a:p>
        </p:txBody>
      </p:sp>
      <p:sp>
        <p:nvSpPr>
          <p:cNvPr id="22" name="正方形/長方形 21"/>
          <p:cNvSpPr/>
          <p:nvPr/>
        </p:nvSpPr>
        <p:spPr>
          <a:xfrm>
            <a:off x="5570257" y="617613"/>
            <a:ext cx="2923590" cy="276999"/>
          </a:xfrm>
          <a:prstGeom prst="rect">
            <a:avLst/>
          </a:prstGeom>
        </p:spPr>
        <p:txBody>
          <a:bodyPr wrap="square">
            <a:spAutoFit/>
          </a:bodyPr>
          <a:lstStyle/>
          <a:p>
            <a:r>
              <a:rPr lang="ja-JP" altLang="en-US" sz="1200" dirty="0"/>
              <a:t>■　来阪外国人旅行消費額の推移</a:t>
            </a:r>
          </a:p>
        </p:txBody>
      </p:sp>
      <p:sp>
        <p:nvSpPr>
          <p:cNvPr id="28" name="テキスト ボックス 27"/>
          <p:cNvSpPr txBox="1"/>
          <p:nvPr/>
        </p:nvSpPr>
        <p:spPr>
          <a:xfrm>
            <a:off x="4974385" y="763967"/>
            <a:ext cx="646331" cy="230832"/>
          </a:xfrm>
          <a:prstGeom prst="rect">
            <a:avLst/>
          </a:prstGeom>
          <a:noFill/>
        </p:spPr>
        <p:txBody>
          <a:bodyPr wrap="none" rtlCol="0">
            <a:spAutoFit/>
          </a:bodyPr>
          <a:lstStyle/>
          <a:p>
            <a:r>
              <a:rPr kumimoji="1" lang="ja-JP" altLang="en-US" sz="900" dirty="0"/>
              <a:t>（億円）</a:t>
            </a:r>
          </a:p>
        </p:txBody>
      </p:sp>
      <p:sp>
        <p:nvSpPr>
          <p:cNvPr id="25" name="正方形/長方形 24"/>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72</a:t>
            </a:fld>
            <a:endParaRPr lang="ja-JP" altLang="en-US" dirty="0">
              <a:solidFill>
                <a:prstClr val="black"/>
              </a:solidFill>
            </a:endParaRPr>
          </a:p>
        </p:txBody>
      </p:sp>
      <p:pic>
        <p:nvPicPr>
          <p:cNvPr id="30" name="図 29"/>
          <p:cNvPicPr>
            <a:picLocks noChangeAspect="1"/>
          </p:cNvPicPr>
          <p:nvPr/>
        </p:nvPicPr>
        <p:blipFill>
          <a:blip r:embed="rId4"/>
          <a:stretch>
            <a:fillRect/>
          </a:stretch>
        </p:blipFill>
        <p:spPr>
          <a:xfrm>
            <a:off x="307595" y="916803"/>
            <a:ext cx="4289461" cy="2187291"/>
          </a:xfrm>
          <a:prstGeom prst="rect">
            <a:avLst/>
          </a:prstGeom>
        </p:spPr>
      </p:pic>
      <p:sp>
        <p:nvSpPr>
          <p:cNvPr id="31" name="テキスト ボックス 30"/>
          <p:cNvSpPr txBox="1"/>
          <p:nvPr/>
        </p:nvSpPr>
        <p:spPr>
          <a:xfrm>
            <a:off x="206995" y="716861"/>
            <a:ext cx="1714168" cy="261610"/>
          </a:xfrm>
          <a:prstGeom prst="rect">
            <a:avLst/>
          </a:prstGeom>
          <a:noFill/>
        </p:spPr>
        <p:txBody>
          <a:bodyPr wrap="square" rtlCol="0">
            <a:spAutoFit/>
          </a:bodyPr>
          <a:lstStyle/>
          <a:p>
            <a:r>
              <a:rPr kumimoji="1" lang="ja-JP" altLang="en-US" sz="1050" dirty="0" smtClean="0">
                <a:latin typeface="+mn-ea"/>
              </a:rPr>
              <a:t>（万人）</a:t>
            </a:r>
            <a:endParaRPr kumimoji="1" lang="en-US" altLang="ja-JP" sz="1050" dirty="0">
              <a:latin typeface="+mn-ea"/>
            </a:endParaRPr>
          </a:p>
        </p:txBody>
      </p:sp>
      <p:sp>
        <p:nvSpPr>
          <p:cNvPr id="32" name="テキスト ボックス 31"/>
          <p:cNvSpPr txBox="1"/>
          <p:nvPr/>
        </p:nvSpPr>
        <p:spPr>
          <a:xfrm>
            <a:off x="440792" y="3075654"/>
            <a:ext cx="4156264" cy="200055"/>
          </a:xfrm>
          <a:prstGeom prst="rect">
            <a:avLst/>
          </a:prstGeom>
          <a:noFill/>
        </p:spPr>
        <p:txBody>
          <a:bodyPr wrap="square" rtlCol="0">
            <a:spAutoFit/>
          </a:bodyPr>
          <a:lstStyle/>
          <a:p>
            <a:r>
              <a:rPr kumimoji="1" lang="ja-JP" altLang="en-US" sz="700" dirty="0">
                <a:latin typeface="+mn-ea"/>
              </a:rPr>
              <a:t>出典</a:t>
            </a:r>
            <a:r>
              <a:rPr kumimoji="1" lang="ja-JP" altLang="en-US" sz="700" dirty="0" smtClean="0">
                <a:latin typeface="+mn-ea"/>
              </a:rPr>
              <a:t>：日本政府観光局（</a:t>
            </a:r>
            <a:r>
              <a:rPr kumimoji="1" lang="en-US" altLang="ja-JP" sz="700" dirty="0" smtClean="0">
                <a:latin typeface="+mn-ea"/>
              </a:rPr>
              <a:t>JNTO</a:t>
            </a:r>
            <a:r>
              <a:rPr kumimoji="1" lang="ja-JP" altLang="en-US" sz="700" dirty="0" smtClean="0">
                <a:latin typeface="+mn-ea"/>
              </a:rPr>
              <a:t>）</a:t>
            </a:r>
            <a:r>
              <a:rPr kumimoji="1" lang="zh-TW" altLang="en-US" sz="700" dirty="0">
                <a:latin typeface="+mn-ea"/>
              </a:rPr>
              <a:t>「訪日外客統計」</a:t>
            </a:r>
            <a:r>
              <a:rPr kumimoji="1" lang="ja-JP" altLang="en-US" sz="700" dirty="0" smtClean="0">
                <a:latin typeface="+mn-ea"/>
              </a:rPr>
              <a:t>及び観光庁「訪日外国人消費動向調査」を基に推計</a:t>
            </a:r>
            <a:endParaRPr kumimoji="1" lang="en-US" altLang="ja-JP" sz="700" dirty="0">
              <a:latin typeface="+mn-ea"/>
            </a:endParaRPr>
          </a:p>
        </p:txBody>
      </p:sp>
      <p:graphicFrame>
        <p:nvGraphicFramePr>
          <p:cNvPr id="23" name="グラフ 22"/>
          <p:cNvGraphicFramePr>
            <a:graphicFrameLocks/>
          </p:cNvGraphicFramePr>
          <p:nvPr>
            <p:extLst>
              <p:ext uri="{D42A27DB-BD31-4B8C-83A1-F6EECF244321}">
                <p14:modId xmlns:p14="http://schemas.microsoft.com/office/powerpoint/2010/main" val="4058588264"/>
              </p:ext>
            </p:extLst>
          </p:nvPr>
        </p:nvGraphicFramePr>
        <p:xfrm>
          <a:off x="4923663" y="914373"/>
          <a:ext cx="3720823" cy="2177359"/>
        </p:xfrm>
        <a:graphic>
          <a:graphicData uri="http://schemas.openxmlformats.org/drawingml/2006/chart">
            <c:chart xmlns:c="http://schemas.openxmlformats.org/drawingml/2006/chart" xmlns:r="http://schemas.openxmlformats.org/officeDocument/2006/relationships" r:id="rId5"/>
          </a:graphicData>
        </a:graphic>
      </p:graphicFrame>
      <p:sp>
        <p:nvSpPr>
          <p:cNvPr id="24" name="テキスト ボックス 23"/>
          <p:cNvSpPr txBox="1"/>
          <p:nvPr/>
        </p:nvSpPr>
        <p:spPr>
          <a:xfrm>
            <a:off x="7032052" y="3077910"/>
            <a:ext cx="4156264" cy="200055"/>
          </a:xfrm>
          <a:prstGeom prst="rect">
            <a:avLst/>
          </a:prstGeom>
          <a:noFill/>
        </p:spPr>
        <p:txBody>
          <a:bodyPr wrap="square" rtlCol="0">
            <a:spAutoFit/>
          </a:bodyPr>
          <a:lstStyle/>
          <a:p>
            <a:r>
              <a:rPr kumimoji="1" lang="ja-JP" altLang="en-US" sz="700" dirty="0">
                <a:latin typeface="+mn-ea"/>
              </a:rPr>
              <a:t>出典</a:t>
            </a:r>
            <a:r>
              <a:rPr lang="ja-JP" altLang="en-US" sz="700" dirty="0">
                <a:latin typeface="+mn-ea"/>
              </a:rPr>
              <a:t>：大阪観光局「来阪インバウンド消費額調査」</a:t>
            </a:r>
            <a:endParaRPr kumimoji="1" lang="en-US" altLang="ja-JP" sz="700" dirty="0">
              <a:latin typeface="+mn-ea"/>
            </a:endParaRPr>
          </a:p>
        </p:txBody>
      </p:sp>
    </p:spTree>
    <p:extLst>
      <p:ext uri="{BB962C8B-B14F-4D97-AF65-F5344CB8AC3E}">
        <p14:creationId xmlns:p14="http://schemas.microsoft.com/office/powerpoint/2010/main" val="371875761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323531" y="785794"/>
            <a:ext cx="8640961" cy="5883566"/>
          </a:xfrm>
          <a:prstGeom prst="rect">
            <a:avLst/>
          </a:prstGeom>
          <a:noFill/>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180000" indent="-457200" algn="just"/>
            <a:r>
              <a:rPr lang="en-US" altLang="ja-JP" sz="1400" b="1" dirty="0">
                <a:solidFill>
                  <a:schemeClr val="tx1"/>
                </a:solidFill>
              </a:rPr>
              <a:t>Topic</a:t>
            </a:r>
            <a:r>
              <a:rPr lang="ja-JP" altLang="en-US" sz="1400" b="1" dirty="0">
                <a:solidFill>
                  <a:schemeClr val="tx1"/>
                </a:solidFill>
              </a:rPr>
              <a:t>⑭　民間活力を導入した新たな管理運営制度</a:t>
            </a:r>
            <a:r>
              <a:rPr lang="ja-JP" altLang="en-US" sz="1400" dirty="0">
                <a:solidFill>
                  <a:schemeClr val="tx1"/>
                </a:solidFill>
              </a:rPr>
              <a:t>　</a:t>
            </a:r>
            <a:endParaRPr lang="en-US" altLang="ja-JP" sz="1400" b="1" dirty="0">
              <a:solidFill>
                <a:schemeClr val="tx1"/>
              </a:solidFill>
            </a:endParaRPr>
          </a:p>
        </p:txBody>
      </p:sp>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9" name="正方形/長方形 8"/>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14" name="正方形/長方形 13"/>
          <p:cNvSpPr/>
          <p:nvPr/>
        </p:nvSpPr>
        <p:spPr>
          <a:xfrm>
            <a:off x="467998" y="1116000"/>
            <a:ext cx="8352000" cy="86177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wrap="square" rtlCol="0" anchor="t" anchorCtr="0">
            <a:spAutoFit/>
          </a:bodyPr>
          <a:lstStyle/>
          <a:p>
            <a:pPr algn="just">
              <a:lnSpc>
                <a:spcPts val="2000"/>
              </a:lnSpc>
            </a:pP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府営公園では、次期指定管理者の更新にあわせ、新たな管理運営制度の検討を進めており、「</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PMO</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型指定管　</a:t>
            </a:r>
            <a:endPar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2000"/>
              </a:lnSpc>
            </a:pP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理</a:t>
            </a:r>
            <a:r>
              <a:rPr lang="ja-JP" altLang="en-US"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」や「</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P-PFI</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型施設整備</a:t>
            </a:r>
            <a:r>
              <a:rPr lang="ja-JP" altLang="en-US"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」などの新たな管理運営制度を想定した「事前事業提案募集」を</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endPar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2000"/>
              </a:lnSpc>
            </a:pP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月から実施。</a:t>
            </a:r>
          </a:p>
        </p:txBody>
      </p:sp>
      <p:sp>
        <p:nvSpPr>
          <p:cNvPr id="49" name="正方形/長方形 48"/>
          <p:cNvSpPr/>
          <p:nvPr/>
        </p:nvSpPr>
        <p:spPr>
          <a:xfrm>
            <a:off x="396000" y="6470272"/>
            <a:ext cx="6215163" cy="233397"/>
          </a:xfrm>
          <a:prstGeom prst="rect">
            <a:avLst/>
          </a:prstGeom>
        </p:spPr>
        <p:txBody>
          <a:bodyPr wrap="none">
            <a:spAutoFit/>
          </a:bodyPr>
          <a:lstStyle/>
          <a:p>
            <a:pPr marL="1346200" indent="-1346200">
              <a:lnSpc>
                <a:spcPts val="1100"/>
              </a:lnSpc>
            </a:pPr>
            <a:r>
              <a:rPr lang="en-US" altLang="ja-JP" sz="9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PMO</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型指定管理：</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Park Management Organization</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型指定管理　　</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P-PFI</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型施設整備：</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Park-PFI</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型施設整備</a:t>
            </a:r>
          </a:p>
        </p:txBody>
      </p:sp>
      <p:graphicFrame>
        <p:nvGraphicFramePr>
          <p:cNvPr id="50" name="表 49"/>
          <p:cNvGraphicFramePr>
            <a:graphicFrameLocks noGrp="1"/>
          </p:cNvGraphicFramePr>
          <p:nvPr/>
        </p:nvGraphicFramePr>
        <p:xfrm>
          <a:off x="396000" y="2250450"/>
          <a:ext cx="8495936" cy="4250400"/>
        </p:xfrm>
        <a:graphic>
          <a:graphicData uri="http://schemas.openxmlformats.org/drawingml/2006/table">
            <a:tbl>
              <a:tblPr firstRow="1" firstCol="1" bandRow="1">
                <a:tableStyleId>{5940675A-B579-460E-94D1-54222C63F5DA}</a:tableStyleId>
              </a:tblPr>
              <a:tblGrid>
                <a:gridCol w="323936">
                  <a:extLst>
                    <a:ext uri="{9D8B030D-6E8A-4147-A177-3AD203B41FA5}">
                      <a16:colId xmlns:a16="http://schemas.microsoft.com/office/drawing/2014/main" val="1599498037"/>
                    </a:ext>
                  </a:extLst>
                </a:gridCol>
                <a:gridCol w="2484000">
                  <a:extLst>
                    <a:ext uri="{9D8B030D-6E8A-4147-A177-3AD203B41FA5}">
                      <a16:colId xmlns:a16="http://schemas.microsoft.com/office/drawing/2014/main" val="2155305285"/>
                    </a:ext>
                  </a:extLst>
                </a:gridCol>
                <a:gridCol w="288000">
                  <a:extLst>
                    <a:ext uri="{9D8B030D-6E8A-4147-A177-3AD203B41FA5}">
                      <a16:colId xmlns:a16="http://schemas.microsoft.com/office/drawing/2014/main" val="2864146975"/>
                    </a:ext>
                  </a:extLst>
                </a:gridCol>
                <a:gridCol w="2592000">
                  <a:extLst>
                    <a:ext uri="{9D8B030D-6E8A-4147-A177-3AD203B41FA5}">
                      <a16:colId xmlns:a16="http://schemas.microsoft.com/office/drawing/2014/main" val="3794287918"/>
                    </a:ext>
                  </a:extLst>
                </a:gridCol>
                <a:gridCol w="288000">
                  <a:extLst>
                    <a:ext uri="{9D8B030D-6E8A-4147-A177-3AD203B41FA5}">
                      <a16:colId xmlns:a16="http://schemas.microsoft.com/office/drawing/2014/main" val="3808655729"/>
                    </a:ext>
                  </a:extLst>
                </a:gridCol>
                <a:gridCol w="2520000">
                  <a:extLst>
                    <a:ext uri="{9D8B030D-6E8A-4147-A177-3AD203B41FA5}">
                      <a16:colId xmlns:a16="http://schemas.microsoft.com/office/drawing/2014/main" val="3631091725"/>
                    </a:ext>
                  </a:extLst>
                </a:gridCol>
              </a:tblGrid>
              <a:tr h="396000">
                <a:tc>
                  <a:txBody>
                    <a:bodyPr/>
                    <a:lstStyle/>
                    <a:p>
                      <a:pPr algn="ctr">
                        <a:lnSpc>
                          <a:spcPct val="100000"/>
                        </a:lnSpc>
                        <a:spcAft>
                          <a:spcPts val="0"/>
                        </a:spcAft>
                      </a:pPr>
                      <a:r>
                        <a:rPr lang="en-US" altLang="ja-JP" sz="1200" b="1" kern="100" dirty="0">
                          <a:effectLst/>
                          <a:latin typeface="Meiryo UI" panose="020B0604030504040204" pitchFamily="50" charset="-128"/>
                          <a:ea typeface="Meiryo UI" panose="020B0604030504040204" pitchFamily="50" charset="-128"/>
                          <a:cs typeface="Times New Roman" panose="02020603050405020304" pitchFamily="18" charset="0"/>
                        </a:rPr>
                        <a:t>Ⅰ</a:t>
                      </a:r>
                      <a:endParaRPr lang="ja-JP" sz="12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72000" marR="72000" marT="36000" marB="36000" anchor="ctr">
                    <a:lnR w="3175" cap="flat" cmpd="sng" algn="ctr">
                      <a:solidFill>
                        <a:schemeClr val="bg1"/>
                      </a:solidFill>
                      <a:prstDash val="sysDot"/>
                      <a:round/>
                      <a:headEnd type="none" w="med" len="med"/>
                      <a:tailEnd type="none" w="med" len="med"/>
                    </a:lnR>
                    <a:solidFill>
                      <a:schemeClr val="accent1">
                        <a:lumMod val="40000"/>
                        <a:lumOff val="60000"/>
                      </a:schemeClr>
                    </a:solidFill>
                  </a:tcPr>
                </a:tc>
                <a:tc>
                  <a:txBody>
                    <a:bodyPr/>
                    <a:lstStyle/>
                    <a:p>
                      <a:pPr algn="ctr">
                        <a:lnSpc>
                          <a:spcPct val="100000"/>
                        </a:lnSpc>
                        <a:spcAft>
                          <a:spcPts val="0"/>
                        </a:spcAft>
                      </a:pPr>
                      <a:r>
                        <a:rPr lang="en-US" altLang="ja-JP" sz="1100" kern="100" dirty="0">
                          <a:effectLst/>
                          <a:latin typeface="Meiryo UI" panose="020B0604030504040204" pitchFamily="50" charset="-128"/>
                          <a:ea typeface="Meiryo UI" panose="020B0604030504040204" pitchFamily="50" charset="-128"/>
                        </a:rPr>
                        <a:t>PMO</a:t>
                      </a:r>
                      <a:r>
                        <a:rPr lang="ja-JP" altLang="ja-JP" sz="1100" kern="100" dirty="0">
                          <a:effectLst/>
                          <a:latin typeface="Meiryo UI" panose="020B0604030504040204" pitchFamily="50" charset="-128"/>
                          <a:ea typeface="Meiryo UI" panose="020B0604030504040204" pitchFamily="50" charset="-128"/>
                        </a:rPr>
                        <a:t>型指定管理</a:t>
                      </a:r>
                      <a:endParaRPr lang="ja-JP" altLang="ja-JP" sz="1100" kern="100" baseline="30000" dirty="0">
                        <a:effectLst/>
                        <a:latin typeface="Meiryo UI" panose="020B0604030504040204" pitchFamily="50" charset="-128"/>
                        <a:ea typeface="Meiryo UI" panose="020B0604030504040204" pitchFamily="50" charset="-128"/>
                      </a:endParaRPr>
                    </a:p>
                    <a:p>
                      <a:pPr algn="ctr">
                        <a:lnSpc>
                          <a:spcPct val="100000"/>
                        </a:lnSpc>
                        <a:spcAft>
                          <a:spcPts val="0"/>
                        </a:spcAft>
                      </a:pPr>
                      <a:r>
                        <a:rPr lang="ja-JP" altLang="ja-JP" sz="1100" kern="100" dirty="0">
                          <a:effectLst/>
                          <a:latin typeface="Meiryo UI" panose="020B0604030504040204" pitchFamily="50" charset="-128"/>
                          <a:ea typeface="Meiryo UI" panose="020B0604030504040204" pitchFamily="50" charset="-128"/>
                        </a:rPr>
                        <a:t>（</a:t>
                      </a:r>
                      <a:r>
                        <a:rPr lang="ja-JP" altLang="ja-JP" sz="1100" kern="100" spc="-50" baseline="0" dirty="0">
                          <a:effectLst/>
                          <a:latin typeface="Meiryo UI" panose="020B0604030504040204" pitchFamily="50" charset="-128"/>
                          <a:ea typeface="Meiryo UI" panose="020B0604030504040204" pitchFamily="50" charset="-128"/>
                        </a:rPr>
                        <a:t>施設整備を伴う</a:t>
                      </a:r>
                      <a:r>
                        <a:rPr lang="ja-JP" altLang="ja-JP" sz="1100" u="sng" kern="100" spc="-50" baseline="0" dirty="0">
                          <a:effectLst/>
                          <a:latin typeface="Meiryo UI" panose="020B0604030504040204" pitchFamily="50" charset="-128"/>
                          <a:ea typeface="Meiryo UI" panose="020B0604030504040204" pitchFamily="50" charset="-128"/>
                        </a:rPr>
                        <a:t>指定管理者制度</a:t>
                      </a:r>
                      <a:r>
                        <a:rPr lang="ja-JP" altLang="ja-JP" sz="1100" kern="100" dirty="0">
                          <a:effectLst/>
                          <a:latin typeface="Meiryo UI" panose="020B0604030504040204" pitchFamily="50" charset="-128"/>
                          <a:ea typeface="Meiryo UI" panose="020B0604030504040204" pitchFamily="50" charset="-128"/>
                        </a:rPr>
                        <a:t>）</a:t>
                      </a:r>
                      <a:endParaRPr lang="ja-JP" altLang="ja-JP" sz="11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72000" marR="72000" marT="36000" marB="36000" anchor="ctr">
                    <a:lnL w="3175" cap="flat" cmpd="sng" algn="ctr">
                      <a:solidFill>
                        <a:schemeClr val="bg1"/>
                      </a:solidFill>
                      <a:prstDash val="sysDot"/>
                      <a:round/>
                      <a:headEnd type="none" w="med" len="med"/>
                      <a:tailEnd type="none" w="med" len="med"/>
                    </a:lnL>
                  </a:tcPr>
                </a:tc>
                <a:tc>
                  <a:txBody>
                    <a:bodyPr/>
                    <a:lstStyle/>
                    <a:p>
                      <a:pPr algn="ctr">
                        <a:lnSpc>
                          <a:spcPct val="100000"/>
                        </a:lnSpc>
                        <a:spcAft>
                          <a:spcPts val="0"/>
                        </a:spcAft>
                      </a:pPr>
                      <a:r>
                        <a:rPr lang="en-US" altLang="ja-JP" sz="1200" kern="100" dirty="0">
                          <a:effectLst/>
                          <a:latin typeface="Meiryo UI" panose="020B0604030504040204" pitchFamily="50" charset="-128"/>
                          <a:ea typeface="Meiryo UI" panose="020B0604030504040204" pitchFamily="50" charset="-128"/>
                          <a:cs typeface="Times New Roman" panose="02020603050405020304" pitchFamily="18" charset="0"/>
                        </a:rPr>
                        <a:t>Ⅱ</a:t>
                      </a:r>
                      <a:endParaRPr 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72000" marR="72000" marT="36000" marB="36000" anchor="ctr">
                    <a:lnR w="3175" cap="flat" cmpd="sng" algn="ctr">
                      <a:solidFill>
                        <a:schemeClr val="bg1"/>
                      </a:solidFill>
                      <a:prstDash val="sysDot"/>
                      <a:round/>
                      <a:headEnd type="none" w="med" len="med"/>
                      <a:tailEnd type="none" w="med" len="med"/>
                    </a:lnR>
                    <a:solidFill>
                      <a:schemeClr val="accent1">
                        <a:lumMod val="40000"/>
                        <a:lumOff val="60000"/>
                      </a:schemeClr>
                    </a:solidFill>
                  </a:tcPr>
                </a:tc>
                <a:tc>
                  <a:txBody>
                    <a:bodyPr/>
                    <a:lstStyle/>
                    <a:p>
                      <a:pPr algn="ctr">
                        <a:lnSpc>
                          <a:spcPct val="100000"/>
                        </a:lnSpc>
                        <a:spcAft>
                          <a:spcPts val="0"/>
                        </a:spcAft>
                      </a:pPr>
                      <a:r>
                        <a:rPr lang="en-US" altLang="ja-JP" sz="1100" kern="100" dirty="0">
                          <a:effectLst/>
                          <a:latin typeface="Meiryo UI" panose="020B0604030504040204" pitchFamily="50" charset="-128"/>
                          <a:ea typeface="Meiryo UI" panose="020B0604030504040204" pitchFamily="50" charset="-128"/>
                        </a:rPr>
                        <a:t>P-PFI</a:t>
                      </a:r>
                      <a:r>
                        <a:rPr lang="ja-JP" altLang="ja-JP" sz="1100" kern="100" dirty="0">
                          <a:effectLst/>
                          <a:latin typeface="Meiryo UI" panose="020B0604030504040204" pitchFamily="50" charset="-128"/>
                          <a:ea typeface="Meiryo UI" panose="020B0604030504040204" pitchFamily="50" charset="-128"/>
                        </a:rPr>
                        <a:t>型施設整備</a:t>
                      </a:r>
                      <a:endParaRPr lang="ja-JP" altLang="ja-JP" sz="1100" kern="100" baseline="30000" dirty="0">
                        <a:effectLst/>
                        <a:latin typeface="Meiryo UI" panose="020B0604030504040204" pitchFamily="50" charset="-128"/>
                        <a:ea typeface="Meiryo UI" panose="020B0604030504040204" pitchFamily="50" charset="-128"/>
                      </a:endParaRPr>
                    </a:p>
                    <a:p>
                      <a:pPr algn="ctr">
                        <a:lnSpc>
                          <a:spcPct val="100000"/>
                        </a:lnSpc>
                        <a:spcAft>
                          <a:spcPts val="0"/>
                        </a:spcAft>
                      </a:pPr>
                      <a:r>
                        <a:rPr lang="ja-JP" altLang="ja-JP" sz="1100" kern="100" dirty="0">
                          <a:effectLst/>
                          <a:latin typeface="Meiryo UI" panose="020B0604030504040204" pitchFamily="50" charset="-128"/>
                          <a:ea typeface="Meiryo UI" panose="020B0604030504040204" pitchFamily="50" charset="-128"/>
                        </a:rPr>
                        <a:t>（</a:t>
                      </a:r>
                      <a:r>
                        <a:rPr lang="ja-JP" altLang="ja-JP" sz="1100" u="sng" kern="100" dirty="0">
                          <a:effectLst/>
                          <a:latin typeface="Meiryo UI" panose="020B0604030504040204" pitchFamily="50" charset="-128"/>
                          <a:ea typeface="Meiryo UI" panose="020B0604030504040204" pitchFamily="50" charset="-128"/>
                        </a:rPr>
                        <a:t>公募設置管理制度</a:t>
                      </a:r>
                      <a:r>
                        <a:rPr lang="ja-JP" altLang="en-US" sz="1100" kern="100" dirty="0">
                          <a:effectLst/>
                          <a:latin typeface="Meiryo UI" panose="020B0604030504040204" pitchFamily="50" charset="-128"/>
                          <a:ea typeface="Meiryo UI" panose="020B0604030504040204" pitchFamily="50" charset="-128"/>
                        </a:rPr>
                        <a:t>など</a:t>
                      </a:r>
                      <a:r>
                        <a:rPr lang="ja-JP" altLang="ja-JP" sz="1100" kern="100" dirty="0">
                          <a:effectLst/>
                          <a:latin typeface="Meiryo UI" panose="020B0604030504040204" pitchFamily="50" charset="-128"/>
                          <a:ea typeface="Meiryo UI" panose="020B0604030504040204" pitchFamily="50" charset="-128"/>
                        </a:rPr>
                        <a:t>）</a:t>
                      </a:r>
                      <a:endParaRPr lang="ja-JP" altLang="ja-JP" sz="11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72000" marR="72000" marT="36000" marB="36000" anchor="ctr">
                    <a:lnL w="3175" cap="flat" cmpd="sng" algn="ctr">
                      <a:solidFill>
                        <a:schemeClr val="bg1"/>
                      </a:solidFill>
                      <a:prstDash val="sysDot"/>
                      <a:round/>
                      <a:headEnd type="none" w="med" len="med"/>
                      <a:tailEnd type="none" w="med" len="med"/>
                    </a:lnL>
                  </a:tcPr>
                </a:tc>
                <a:tc>
                  <a:txBody>
                    <a:bodyPr/>
                    <a:lstStyle/>
                    <a:p>
                      <a:pPr algn="ctr">
                        <a:lnSpc>
                          <a:spcPct val="100000"/>
                        </a:lnSpc>
                        <a:spcAft>
                          <a:spcPts val="0"/>
                        </a:spcAft>
                      </a:pPr>
                      <a:r>
                        <a:rPr lang="en-US" altLang="ja-JP" sz="1200" kern="100" dirty="0">
                          <a:effectLst/>
                          <a:latin typeface="Meiryo UI" panose="020B0604030504040204" pitchFamily="50" charset="-128"/>
                          <a:ea typeface="Meiryo UI" panose="020B0604030504040204" pitchFamily="50" charset="-128"/>
                          <a:cs typeface="Times New Roman" panose="02020603050405020304" pitchFamily="18" charset="0"/>
                        </a:rPr>
                        <a:t>Ⅲ</a:t>
                      </a:r>
                      <a:endParaRPr 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72000" marR="72000" marT="36000" marB="36000" anchor="ctr">
                    <a:lnR w="3175" cap="flat" cmpd="sng" algn="ctr">
                      <a:solidFill>
                        <a:schemeClr val="bg1"/>
                      </a:solidFill>
                      <a:prstDash val="sysDot"/>
                      <a:round/>
                      <a:headEnd type="none" w="med" len="med"/>
                      <a:tailEnd type="none" w="med" len="med"/>
                    </a:lnR>
                    <a:solidFill>
                      <a:schemeClr val="accent1">
                        <a:lumMod val="40000"/>
                        <a:lumOff val="60000"/>
                      </a:schemeClr>
                    </a:solidFill>
                  </a:tcPr>
                </a:tc>
                <a:tc>
                  <a:txBody>
                    <a:bodyPr/>
                    <a:lstStyle/>
                    <a:p>
                      <a:pPr algn="ctr">
                        <a:lnSpc>
                          <a:spcPct val="100000"/>
                        </a:lnSpc>
                        <a:spcAft>
                          <a:spcPts val="0"/>
                        </a:spcAft>
                      </a:pPr>
                      <a:r>
                        <a:rPr lang="ja-JP" altLang="ja-JP" sz="1100" kern="100" dirty="0">
                          <a:effectLst/>
                          <a:latin typeface="Meiryo UI" panose="020B0604030504040204" pitchFamily="50" charset="-128"/>
                          <a:ea typeface="Meiryo UI" panose="020B0604030504040204" pitchFamily="50" charset="-128"/>
                        </a:rPr>
                        <a:t>ソフト事業の充実を図る</a:t>
                      </a:r>
                    </a:p>
                    <a:p>
                      <a:pPr algn="ctr">
                        <a:lnSpc>
                          <a:spcPct val="100000"/>
                        </a:lnSpc>
                        <a:spcAft>
                          <a:spcPts val="0"/>
                        </a:spcAft>
                      </a:pPr>
                      <a:r>
                        <a:rPr lang="ja-JP" altLang="ja-JP" sz="1100" kern="100" dirty="0">
                          <a:effectLst/>
                          <a:latin typeface="Meiryo UI" panose="020B0604030504040204" pitchFamily="50" charset="-128"/>
                          <a:ea typeface="Meiryo UI" panose="020B0604030504040204" pitchFamily="50" charset="-128"/>
                        </a:rPr>
                        <a:t>指定管理者制度</a:t>
                      </a:r>
                      <a:endParaRPr lang="ja-JP" altLang="ja-JP" sz="11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72000" marR="72000" marT="36000" marB="36000" anchor="ctr">
                    <a:lnL w="3175" cap="flat" cmpd="sng" algn="ctr">
                      <a:solidFill>
                        <a:schemeClr val="bg1"/>
                      </a:solidFill>
                      <a:prstDash val="sysDot"/>
                      <a:round/>
                      <a:headEnd type="none" w="med" len="med"/>
                      <a:tailEnd type="none" w="med" len="med"/>
                    </a:lnL>
                  </a:tcPr>
                </a:tc>
                <a:extLst>
                  <a:ext uri="{0D108BD9-81ED-4DB2-BD59-A6C34878D82A}">
                    <a16:rowId xmlns:a16="http://schemas.microsoft.com/office/drawing/2014/main" val="616983325"/>
                  </a:ext>
                </a:extLst>
              </a:tr>
              <a:tr h="2232000">
                <a:tc gridSpan="2">
                  <a:txBody>
                    <a:bodyPr/>
                    <a:lstStyle/>
                    <a:p>
                      <a:pPr algn="just">
                        <a:lnSpc>
                          <a:spcPct val="100000"/>
                        </a:lnSpc>
                        <a:spcAft>
                          <a:spcPts val="0"/>
                        </a:spcAft>
                      </a:pPr>
                      <a:endParaRPr lang="en-US"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endParaRPr lang="en-US"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endParaRPr lang="en-US"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endParaRPr lang="ja-JP"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endParaRPr lang="ja-JP"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p>
                    <a:p>
                      <a:pPr algn="just">
                        <a:lnSpc>
                          <a:spcPct val="100000"/>
                        </a:lnSpc>
                        <a:spcAft>
                          <a:spcPts val="0"/>
                        </a:spcAft>
                      </a:pPr>
                      <a:endParaRPr lang="en-US"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endParaRPr lang="ja-JP"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endParaRPr lang="ja-JP" sz="105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050" kern="100" dirty="0">
                          <a:effectLst/>
                          <a:latin typeface="Meiryo UI" panose="020B0604030504040204" pitchFamily="50" charset="-128"/>
                          <a:ea typeface="Meiryo UI" panose="020B0604030504040204" pitchFamily="50" charset="-128"/>
                        </a:rPr>
                        <a:t>  </a:t>
                      </a:r>
                    </a:p>
                    <a:p>
                      <a:pPr algn="just">
                        <a:lnSpc>
                          <a:spcPct val="100000"/>
                        </a:lnSpc>
                        <a:spcAft>
                          <a:spcPts val="0"/>
                        </a:spcAft>
                      </a:pPr>
                      <a:endParaRPr lang="ja-JP" sz="8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800" kern="100" dirty="0">
                          <a:effectLst/>
                          <a:latin typeface="Meiryo UI" panose="020B0604030504040204" pitchFamily="50" charset="-128"/>
                          <a:ea typeface="Meiryo UI" panose="020B0604030504040204" pitchFamily="50" charset="-128"/>
                        </a:rPr>
                        <a:t> </a:t>
                      </a:r>
                    </a:p>
                    <a:p>
                      <a:pPr algn="just">
                        <a:lnSpc>
                          <a:spcPct val="100000"/>
                        </a:lnSpc>
                        <a:spcAft>
                          <a:spcPts val="0"/>
                        </a:spcAft>
                      </a:pPr>
                      <a:r>
                        <a:rPr lang="ja-JP" sz="1050" b="1" kern="100" spc="-50" baseline="0" dirty="0">
                          <a:effectLst/>
                          <a:latin typeface="Meiryo UI" panose="020B0604030504040204" pitchFamily="50" charset="-128"/>
                          <a:ea typeface="Meiryo UI" panose="020B0604030504040204" pitchFamily="50" charset="-128"/>
                        </a:rPr>
                        <a:t>施設の維持管理・新設（</a:t>
                      </a:r>
                      <a:r>
                        <a:rPr lang="ja-JP" altLang="en-US" sz="1050" b="1" kern="100" spc="-50" baseline="0" dirty="0">
                          <a:effectLst/>
                          <a:latin typeface="Meiryo UI" panose="020B0604030504040204" pitchFamily="50" charset="-128"/>
                          <a:ea typeface="Meiryo UI" panose="020B0604030504040204" pitchFamily="50" charset="-128"/>
                        </a:rPr>
                        <a:t>ハード</a:t>
                      </a:r>
                      <a:r>
                        <a:rPr lang="ja-JP" sz="1050" b="1" kern="100" spc="-50" baseline="0" dirty="0">
                          <a:effectLst/>
                          <a:latin typeface="Meiryo UI" panose="020B0604030504040204" pitchFamily="50" charset="-128"/>
                          <a:ea typeface="Meiryo UI" panose="020B0604030504040204" pitchFamily="50" charset="-128"/>
                        </a:rPr>
                        <a:t>）から</a:t>
                      </a:r>
                      <a:r>
                        <a:rPr lang="ja-JP" altLang="en-US" sz="1050" b="1" kern="100" spc="-50" baseline="0" dirty="0">
                          <a:effectLst/>
                          <a:latin typeface="Meiryo UI" panose="020B0604030504040204" pitchFamily="50" charset="-128"/>
                          <a:ea typeface="Meiryo UI" panose="020B0604030504040204" pitchFamily="50" charset="-128"/>
                        </a:rPr>
                        <a:t>イベント</a:t>
                      </a:r>
                      <a:r>
                        <a:rPr lang="ja-JP" sz="1050" b="1" kern="100" spc="-50" baseline="0" dirty="0">
                          <a:effectLst/>
                          <a:latin typeface="Meiryo UI" panose="020B0604030504040204" pitchFamily="50" charset="-128"/>
                          <a:ea typeface="Meiryo UI" panose="020B0604030504040204" pitchFamily="50" charset="-128"/>
                        </a:rPr>
                        <a:t>企画・立案（</a:t>
                      </a:r>
                      <a:r>
                        <a:rPr lang="ja-JP" altLang="en-US" sz="1050" b="1" kern="100" spc="-50" baseline="0" dirty="0">
                          <a:effectLst/>
                          <a:latin typeface="Meiryo UI" panose="020B0604030504040204" pitchFamily="50" charset="-128"/>
                          <a:ea typeface="Meiryo UI" panose="020B0604030504040204" pitchFamily="50" charset="-128"/>
                        </a:rPr>
                        <a:t>ソフト</a:t>
                      </a:r>
                      <a:r>
                        <a:rPr lang="ja-JP" sz="1050" b="1" kern="100" spc="-50" baseline="0" dirty="0">
                          <a:effectLst/>
                          <a:latin typeface="Meiryo UI" panose="020B0604030504040204" pitchFamily="50" charset="-128"/>
                          <a:ea typeface="Meiryo UI" panose="020B0604030504040204" pitchFamily="50" charset="-128"/>
                        </a:rPr>
                        <a:t>）に至るまで公園全体を経営 </a:t>
                      </a:r>
                      <a:endParaRPr lang="ja-JP" sz="1050" b="1" kern="100" spc="-50" baseline="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72000" marR="72000" marT="36000" marB="36000"/>
                </a:tc>
                <a:tc hMerge="1">
                  <a:txBody>
                    <a:bodyPr/>
                    <a:lstStyle/>
                    <a:p>
                      <a:endParaRPr kumimoji="1" lang="ja-JP" altLang="en-US"/>
                    </a:p>
                  </a:txBody>
                  <a:tcPr/>
                </a:tc>
                <a:tc gridSpan="2">
                  <a:txBody>
                    <a:bodyPr/>
                    <a:lstStyle/>
                    <a:p>
                      <a:pPr algn="just">
                        <a:lnSpc>
                          <a:spcPct val="100000"/>
                        </a:lnSpc>
                        <a:spcAft>
                          <a:spcPts val="0"/>
                        </a:spcAft>
                      </a:pPr>
                      <a:endParaRPr lang="en-US"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p>
                    <a:p>
                      <a:pPr algn="just">
                        <a:lnSpc>
                          <a:spcPct val="100000"/>
                        </a:lnSpc>
                        <a:spcAft>
                          <a:spcPts val="0"/>
                        </a:spcAft>
                      </a:pPr>
                      <a:endParaRPr lang="en-US" altLang="ja-JP"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endParaRPr lang="ja-JP"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endParaRPr lang="ja-JP"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endParaRPr lang="ja-JP"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endParaRPr lang="ja-JP"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endParaRPr lang="ja-JP" sz="105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050" kern="100" dirty="0">
                          <a:effectLst/>
                          <a:latin typeface="Meiryo UI" panose="020B0604030504040204" pitchFamily="50" charset="-128"/>
                          <a:ea typeface="Meiryo UI" panose="020B0604030504040204" pitchFamily="50" charset="-128"/>
                        </a:rPr>
                        <a:t> </a:t>
                      </a:r>
                    </a:p>
                    <a:p>
                      <a:pPr algn="just">
                        <a:lnSpc>
                          <a:spcPct val="100000"/>
                        </a:lnSpc>
                        <a:spcAft>
                          <a:spcPts val="0"/>
                        </a:spcAft>
                      </a:pPr>
                      <a:endParaRPr lang="ja-JP" sz="1050" kern="100" dirty="0">
                        <a:effectLst/>
                        <a:latin typeface="Meiryo UI" panose="020B0604030504040204" pitchFamily="50" charset="-128"/>
                        <a:ea typeface="Meiryo UI" panose="020B0604030504040204" pitchFamily="50" charset="-128"/>
                      </a:endParaRPr>
                    </a:p>
                    <a:p>
                      <a:pPr algn="ctr">
                        <a:lnSpc>
                          <a:spcPct val="100000"/>
                        </a:lnSpc>
                        <a:spcAft>
                          <a:spcPts val="0"/>
                        </a:spcAft>
                      </a:pPr>
                      <a:endParaRPr lang="en-US" sz="800" b="1" kern="100" dirty="0">
                        <a:effectLst/>
                        <a:latin typeface="Meiryo UI" panose="020B0604030504040204" pitchFamily="50" charset="-128"/>
                        <a:ea typeface="Meiryo UI" panose="020B0604030504040204" pitchFamily="50" charset="-128"/>
                      </a:endParaRPr>
                    </a:p>
                    <a:p>
                      <a:pPr algn="ctr">
                        <a:lnSpc>
                          <a:spcPct val="100000"/>
                        </a:lnSpc>
                        <a:spcAft>
                          <a:spcPts val="0"/>
                        </a:spcAft>
                      </a:pPr>
                      <a:endParaRPr lang="en-US" sz="800" b="1" kern="100" dirty="0">
                        <a:effectLst/>
                        <a:latin typeface="Meiryo UI" panose="020B0604030504040204" pitchFamily="50" charset="-128"/>
                        <a:ea typeface="Meiryo UI" panose="020B0604030504040204" pitchFamily="50" charset="-128"/>
                      </a:endParaRPr>
                    </a:p>
                    <a:p>
                      <a:pPr algn="ctr">
                        <a:lnSpc>
                          <a:spcPct val="100000"/>
                        </a:lnSpc>
                        <a:spcAft>
                          <a:spcPts val="0"/>
                        </a:spcAft>
                      </a:pPr>
                      <a:r>
                        <a:rPr lang="en-US" sz="1050" b="1" kern="100" dirty="0">
                          <a:effectLst/>
                          <a:latin typeface="Meiryo UI" panose="020B0604030504040204" pitchFamily="50" charset="-128"/>
                          <a:ea typeface="Meiryo UI" panose="020B0604030504040204" pitchFamily="50" charset="-128"/>
                        </a:rPr>
                        <a:t>P-PFI</a:t>
                      </a:r>
                      <a:r>
                        <a:rPr lang="ja-JP" sz="1050" b="1" kern="100" dirty="0">
                          <a:effectLst/>
                          <a:latin typeface="Meiryo UI" panose="020B0604030504040204" pitchFamily="50" charset="-128"/>
                          <a:ea typeface="Meiryo UI" panose="020B0604030504040204" pitchFamily="50" charset="-128"/>
                        </a:rPr>
                        <a:t>区域内に新規施設の設置及び管理</a:t>
                      </a:r>
                    </a:p>
                    <a:p>
                      <a:pPr algn="ctr">
                        <a:lnSpc>
                          <a:spcPct val="100000"/>
                        </a:lnSpc>
                        <a:spcAft>
                          <a:spcPts val="0"/>
                        </a:spcAft>
                      </a:pPr>
                      <a:r>
                        <a:rPr lang="ja-JP" sz="1050" kern="100" dirty="0">
                          <a:solidFill>
                            <a:schemeClr val="tx1"/>
                          </a:solidFill>
                          <a:effectLst/>
                          <a:latin typeface="Meiryo UI" panose="020B0604030504040204" pitchFamily="50" charset="-128"/>
                          <a:ea typeface="Meiryo UI" panose="020B0604030504040204" pitchFamily="50" charset="-128"/>
                        </a:rPr>
                        <a:t>※</a:t>
                      </a:r>
                      <a:r>
                        <a:rPr lang="en-US" sz="1050" kern="100" dirty="0">
                          <a:solidFill>
                            <a:schemeClr val="tx1"/>
                          </a:solidFill>
                          <a:effectLst/>
                          <a:latin typeface="Meiryo UI" panose="020B0604030504040204" pitchFamily="50" charset="-128"/>
                          <a:ea typeface="Meiryo UI" panose="020B0604030504040204" pitchFamily="50" charset="-128"/>
                        </a:rPr>
                        <a:t>P-PFI</a:t>
                      </a:r>
                      <a:r>
                        <a:rPr lang="ja-JP" sz="1050" kern="100" dirty="0">
                          <a:solidFill>
                            <a:schemeClr val="tx1"/>
                          </a:solidFill>
                          <a:effectLst/>
                          <a:latin typeface="Meiryo UI" panose="020B0604030504040204" pitchFamily="50" charset="-128"/>
                          <a:ea typeface="Meiryo UI" panose="020B0604030504040204" pitchFamily="50" charset="-128"/>
                        </a:rPr>
                        <a:t>区域外は指定管理</a:t>
                      </a:r>
                      <a:r>
                        <a:rPr lang="ja-JP" altLang="en-US" sz="1050" kern="100" dirty="0">
                          <a:solidFill>
                            <a:schemeClr val="tx1"/>
                          </a:solidFill>
                          <a:effectLst/>
                          <a:latin typeface="Meiryo UI" panose="020B0604030504040204" pitchFamily="50" charset="-128"/>
                          <a:ea typeface="Meiryo UI" panose="020B0604030504040204" pitchFamily="50" charset="-128"/>
                        </a:rPr>
                        <a:t>者による</a:t>
                      </a:r>
                      <a:r>
                        <a:rPr lang="ja-JP" sz="1050" kern="100" dirty="0">
                          <a:solidFill>
                            <a:schemeClr val="tx1"/>
                          </a:solidFill>
                          <a:effectLst/>
                          <a:latin typeface="Meiryo UI" panose="020B0604030504040204" pitchFamily="50" charset="-128"/>
                          <a:ea typeface="Meiryo UI" panose="020B0604030504040204" pitchFamily="50" charset="-128"/>
                        </a:rPr>
                        <a:t>管理</a:t>
                      </a:r>
                      <a:endParaRPr lang="ja-JP"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72000" marR="72000" marT="36000" marB="36000"/>
                </a:tc>
                <a:tc hMerge="1">
                  <a:txBody>
                    <a:bodyPr/>
                    <a:lstStyle/>
                    <a:p>
                      <a:endParaRPr kumimoji="1" lang="ja-JP" altLang="en-US"/>
                    </a:p>
                  </a:txBody>
                  <a:tcPr/>
                </a:tc>
                <a:tc gridSpan="2">
                  <a:txBody>
                    <a:bodyPr/>
                    <a:lstStyle/>
                    <a:p>
                      <a:pPr algn="just">
                        <a:lnSpc>
                          <a:spcPct val="100000"/>
                        </a:lnSpc>
                        <a:spcAft>
                          <a:spcPts val="0"/>
                        </a:spcAft>
                      </a:pPr>
                      <a:endParaRPr lang="en-US"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p>
                    <a:p>
                      <a:pPr algn="just">
                        <a:lnSpc>
                          <a:spcPct val="100000"/>
                        </a:lnSpc>
                        <a:spcAft>
                          <a:spcPts val="0"/>
                        </a:spcAft>
                      </a:pPr>
                      <a:endParaRPr lang="ja-JP"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endParaRPr lang="ja-JP"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endParaRPr lang="ja-JP"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endParaRPr lang="ja-JP"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endParaRPr lang="ja-JP"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endParaRPr lang="ja-JP"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endParaRPr lang="ja-JP" sz="1100" kern="100" dirty="0">
                        <a:effectLst/>
                        <a:latin typeface="Meiryo UI" panose="020B0604030504040204" pitchFamily="50" charset="-128"/>
                        <a:ea typeface="Meiryo UI" panose="020B0604030504040204" pitchFamily="50" charset="-128"/>
                      </a:endParaRPr>
                    </a:p>
                    <a:p>
                      <a:pPr algn="ctr">
                        <a:lnSpc>
                          <a:spcPct val="100000"/>
                        </a:lnSpc>
                        <a:spcAft>
                          <a:spcPts val="0"/>
                        </a:spcAft>
                      </a:pPr>
                      <a:endParaRPr lang="en-US" altLang="ja-JP" sz="1100" kern="100" dirty="0">
                        <a:effectLst/>
                        <a:latin typeface="Meiryo UI" panose="020B0604030504040204" pitchFamily="50" charset="-128"/>
                        <a:ea typeface="Meiryo UI" panose="020B0604030504040204" pitchFamily="50" charset="-128"/>
                      </a:endParaRPr>
                    </a:p>
                    <a:p>
                      <a:pPr algn="ctr">
                        <a:lnSpc>
                          <a:spcPct val="100000"/>
                        </a:lnSpc>
                        <a:spcAft>
                          <a:spcPts val="0"/>
                        </a:spcAft>
                      </a:pPr>
                      <a:endParaRPr lang="en-US" altLang="ja-JP" sz="1100" kern="100" dirty="0">
                        <a:effectLst/>
                        <a:latin typeface="Meiryo UI" panose="020B0604030504040204" pitchFamily="50" charset="-128"/>
                        <a:ea typeface="Meiryo UI" panose="020B0604030504040204" pitchFamily="50" charset="-128"/>
                      </a:endParaRPr>
                    </a:p>
                    <a:p>
                      <a:pPr algn="ctr">
                        <a:lnSpc>
                          <a:spcPct val="100000"/>
                        </a:lnSpc>
                        <a:spcAft>
                          <a:spcPts val="0"/>
                        </a:spcAft>
                      </a:pPr>
                      <a:endParaRPr lang="en-US" altLang="ja-JP" sz="1100" kern="100" dirty="0">
                        <a:effectLst/>
                        <a:latin typeface="Meiryo UI" panose="020B0604030504040204" pitchFamily="50" charset="-128"/>
                        <a:ea typeface="Meiryo UI" panose="020B0604030504040204" pitchFamily="50" charset="-128"/>
                      </a:endParaRPr>
                    </a:p>
                    <a:p>
                      <a:pPr algn="ctr">
                        <a:lnSpc>
                          <a:spcPct val="100000"/>
                        </a:lnSpc>
                        <a:spcAft>
                          <a:spcPts val="0"/>
                        </a:spcAft>
                      </a:pPr>
                      <a:r>
                        <a:rPr lang="ja-JP" sz="1050" kern="100" dirty="0">
                          <a:effectLst/>
                          <a:latin typeface="Meiryo UI" panose="020B0604030504040204" pitchFamily="50" charset="-128"/>
                          <a:ea typeface="Meiryo UI" panose="020B0604030504040204" pitchFamily="50" charset="-128"/>
                        </a:rPr>
                        <a:t>現行制度＋イベントプログラムの充実</a:t>
                      </a:r>
                      <a:endParaRPr lang="ja-JP" sz="105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72000" marR="72000" marT="36000" marB="36000"/>
                </a:tc>
                <a:tc hMerge="1">
                  <a:txBody>
                    <a:bodyPr/>
                    <a:lstStyle/>
                    <a:p>
                      <a:endParaRPr kumimoji="1" lang="ja-JP" altLang="en-US"/>
                    </a:p>
                  </a:txBody>
                  <a:tcPr/>
                </a:tc>
                <a:extLst>
                  <a:ext uri="{0D108BD9-81ED-4DB2-BD59-A6C34878D82A}">
                    <a16:rowId xmlns:a16="http://schemas.microsoft.com/office/drawing/2014/main" val="1688078009"/>
                  </a:ext>
                </a:extLst>
              </a:tr>
              <a:tr h="216000">
                <a:tc gridSpan="2">
                  <a:txBody>
                    <a:bodyPr/>
                    <a:lstStyle/>
                    <a:p>
                      <a:pPr algn="ctr">
                        <a:lnSpc>
                          <a:spcPct val="100000"/>
                        </a:lnSpc>
                        <a:spcBef>
                          <a:spcPts val="0"/>
                        </a:spcBef>
                        <a:spcAft>
                          <a:spcPts val="0"/>
                        </a:spcAft>
                      </a:pPr>
                      <a:r>
                        <a:rPr lang="ja-JP" altLang="en-US" sz="1050" kern="100" dirty="0">
                          <a:effectLst/>
                          <a:latin typeface="Meiryo UI" panose="020B0604030504040204" pitchFamily="50" charset="-128"/>
                          <a:ea typeface="Meiryo UI" panose="020B0604030504040204" pitchFamily="50" charset="-128"/>
                          <a:cs typeface="Times New Roman" panose="02020603050405020304" pitchFamily="18" charset="0"/>
                        </a:rPr>
                        <a:t>指定期間：</a:t>
                      </a:r>
                      <a:r>
                        <a:rPr lang="en-US" altLang="ja-JP" sz="1050" kern="100" dirty="0">
                          <a:effectLst/>
                          <a:latin typeface="Meiryo UI" panose="020B0604030504040204" pitchFamily="50" charset="-128"/>
                          <a:ea typeface="Meiryo UI" panose="020B0604030504040204" pitchFamily="50" charset="-128"/>
                          <a:cs typeface="Times New Roman" panose="02020603050405020304" pitchFamily="18" charset="0"/>
                        </a:rPr>
                        <a:t>20</a:t>
                      </a:r>
                      <a:r>
                        <a:rPr lang="ja-JP" altLang="en-US" sz="1050" kern="100" dirty="0">
                          <a:effectLst/>
                          <a:latin typeface="Meiryo UI" panose="020B0604030504040204" pitchFamily="50" charset="-128"/>
                          <a:ea typeface="Meiryo UI" panose="020B0604030504040204" pitchFamily="50" charset="-128"/>
                          <a:cs typeface="Times New Roman" panose="02020603050405020304" pitchFamily="18" charset="0"/>
                        </a:rPr>
                        <a:t>年以内</a:t>
                      </a:r>
                      <a:endParaRPr lang="ja-JP" altLang="en-US" sz="1000" dirty="0">
                        <a:latin typeface="Meiryo UI" panose="020B0604030504040204" pitchFamily="50" charset="-128"/>
                        <a:ea typeface="Meiryo UI" panose="020B0604030504040204" pitchFamily="50" charset="-128"/>
                      </a:endParaRPr>
                    </a:p>
                  </a:txBody>
                  <a:tcPr marL="72000" marR="72000" marT="36000" marB="36000"/>
                </a:tc>
                <a:tc hMerge="1">
                  <a:txBody>
                    <a:bodyPr/>
                    <a:lstStyle/>
                    <a:p>
                      <a:endParaRPr kumimoji="1" lang="ja-JP" altLang="en-US"/>
                    </a:p>
                  </a:txBody>
                  <a:tcPr/>
                </a:tc>
                <a:tc gridSpan="2">
                  <a:txBody>
                    <a:bodyPr/>
                    <a:lstStyle/>
                    <a:p>
                      <a:pPr algn="ctr">
                        <a:lnSpc>
                          <a:spcPct val="100000"/>
                        </a:lnSpc>
                        <a:spcBef>
                          <a:spcPts val="0"/>
                        </a:spcBef>
                      </a:pPr>
                      <a:r>
                        <a:rPr lang="ja-JP" altLang="en-US" sz="1050" dirty="0">
                          <a:latin typeface="Meiryo UI" panose="020B0604030504040204" pitchFamily="50" charset="-128"/>
                          <a:ea typeface="Meiryo UI" panose="020B0604030504040204" pitchFamily="50" charset="-128"/>
                        </a:rPr>
                        <a:t>事業期間：</a:t>
                      </a:r>
                      <a:r>
                        <a:rPr lang="en-US" altLang="ja-JP" sz="1050" dirty="0">
                          <a:latin typeface="Meiryo UI" panose="020B0604030504040204" pitchFamily="50" charset="-128"/>
                          <a:ea typeface="Meiryo UI" panose="020B0604030504040204" pitchFamily="50" charset="-128"/>
                        </a:rPr>
                        <a:t>10</a:t>
                      </a:r>
                      <a:r>
                        <a:rPr lang="ja-JP" altLang="en-US" sz="1050" dirty="0">
                          <a:latin typeface="Meiryo UI" panose="020B0604030504040204" pitchFamily="50" charset="-128"/>
                          <a:ea typeface="Meiryo UI" panose="020B0604030504040204" pitchFamily="50" charset="-128"/>
                        </a:rPr>
                        <a:t>～</a:t>
                      </a:r>
                      <a:r>
                        <a:rPr lang="en-US" altLang="ja-JP" sz="1050" dirty="0">
                          <a:latin typeface="Meiryo UI" panose="020B0604030504040204" pitchFamily="50" charset="-128"/>
                          <a:ea typeface="Meiryo UI" panose="020B0604030504040204" pitchFamily="50" charset="-128"/>
                        </a:rPr>
                        <a:t>20</a:t>
                      </a:r>
                      <a:r>
                        <a:rPr lang="ja-JP" altLang="en-US" sz="1050" dirty="0">
                          <a:latin typeface="Meiryo UI" panose="020B0604030504040204" pitchFamily="50" charset="-128"/>
                          <a:ea typeface="Meiryo UI" panose="020B0604030504040204" pitchFamily="50" charset="-128"/>
                        </a:rPr>
                        <a:t>年</a:t>
                      </a:r>
                      <a:endParaRPr lang="ja-JP" altLang="en-US" sz="1000" dirty="0">
                        <a:latin typeface="Meiryo UI" panose="020B0604030504040204" pitchFamily="50" charset="-128"/>
                        <a:ea typeface="Meiryo UI" panose="020B0604030504040204" pitchFamily="50" charset="-128"/>
                      </a:endParaRPr>
                    </a:p>
                  </a:txBody>
                  <a:tcPr marL="72000" marR="72000" marT="36000" marB="36000"/>
                </a:tc>
                <a:tc hMerge="1">
                  <a:txBody>
                    <a:bodyPr/>
                    <a:lstStyle/>
                    <a:p>
                      <a:endParaRPr kumimoji="1" lang="ja-JP" altLang="en-US"/>
                    </a:p>
                  </a:txBody>
                  <a:tcPr/>
                </a:tc>
                <a:tc gridSpan="2">
                  <a:txBody>
                    <a:bodyPr/>
                    <a:lstStyle/>
                    <a:p>
                      <a:pPr algn="ctr">
                        <a:lnSpc>
                          <a:spcPct val="100000"/>
                        </a:lnSpc>
                        <a:spcBef>
                          <a:spcPts val="0"/>
                        </a:spcBef>
                      </a:pPr>
                      <a:r>
                        <a:rPr lang="ja-JP" altLang="en-US" sz="1050" dirty="0">
                          <a:latin typeface="Meiryo UI" panose="020B0604030504040204" pitchFamily="50" charset="-128"/>
                          <a:ea typeface="Meiryo UI" panose="020B0604030504040204" pitchFamily="50" charset="-128"/>
                        </a:rPr>
                        <a:t>指定期間：５年</a:t>
                      </a:r>
                      <a:endParaRPr lang="ja-JP" altLang="en-US" sz="1000" dirty="0">
                        <a:latin typeface="Meiryo UI" panose="020B0604030504040204" pitchFamily="50" charset="-128"/>
                        <a:ea typeface="Meiryo UI" panose="020B0604030504040204" pitchFamily="50" charset="-128"/>
                      </a:endParaRPr>
                    </a:p>
                  </a:txBody>
                  <a:tcPr marL="72000" marR="72000" marT="36000" marB="36000"/>
                </a:tc>
                <a:tc hMerge="1">
                  <a:txBody>
                    <a:bodyPr/>
                    <a:lstStyle/>
                    <a:p>
                      <a:endParaRPr kumimoji="1" lang="ja-JP" altLang="en-US"/>
                    </a:p>
                  </a:txBody>
                  <a:tcPr/>
                </a:tc>
                <a:extLst>
                  <a:ext uri="{0D108BD9-81ED-4DB2-BD59-A6C34878D82A}">
                    <a16:rowId xmlns:a16="http://schemas.microsoft.com/office/drawing/2014/main" val="2262974595"/>
                  </a:ext>
                </a:extLst>
              </a:tr>
              <a:tr h="216000">
                <a:tc gridSpan="2">
                  <a:txBody>
                    <a:bodyPr/>
                    <a:lstStyle/>
                    <a:p>
                      <a:pPr marL="88900" indent="-88900" algn="l">
                        <a:spcBef>
                          <a:spcPts val="0"/>
                        </a:spcBef>
                        <a:buFont typeface="Arial" panose="020B0604020202020204" pitchFamily="34" charset="0"/>
                        <a:buChar char="•"/>
                      </a:pPr>
                      <a:r>
                        <a:rPr lang="ja-JP" altLang="en-US" sz="900" spc="-30" dirty="0">
                          <a:latin typeface="Meiryo UI" panose="020B0604030504040204" pitchFamily="50" charset="-128"/>
                          <a:ea typeface="Meiryo UI" panose="020B0604030504040204" pitchFamily="50" charset="-128"/>
                        </a:rPr>
                        <a:t>施設の維持管理だけでなく、施設整備（ハード事業）からイベントなどの企画・立案（ソフト事業）まで</a:t>
                      </a:r>
                      <a:r>
                        <a:rPr lang="ja-JP" altLang="en-US" sz="900" b="1" u="sng" spc="-30" dirty="0">
                          <a:latin typeface="Meiryo UI" panose="020B0604030504040204" pitchFamily="50" charset="-128"/>
                          <a:ea typeface="Meiryo UI" panose="020B0604030504040204" pitchFamily="50" charset="-128"/>
                        </a:rPr>
                        <a:t>公園全体の経営を行う</a:t>
                      </a:r>
                      <a:r>
                        <a:rPr lang="ja-JP" altLang="en-US" sz="900" b="1" spc="-30" dirty="0">
                          <a:latin typeface="Meiryo UI" panose="020B0604030504040204" pitchFamily="50" charset="-128"/>
                          <a:ea typeface="Meiryo UI" panose="020B0604030504040204" pitchFamily="50" charset="-128"/>
                        </a:rPr>
                        <a:t>。</a:t>
                      </a:r>
                      <a:endParaRPr lang="en-US" altLang="ja-JP" sz="900" b="1" spc="-30" dirty="0">
                        <a:latin typeface="Meiryo UI" panose="020B0604030504040204" pitchFamily="50" charset="-128"/>
                        <a:ea typeface="Meiryo UI" panose="020B0604030504040204" pitchFamily="50" charset="-128"/>
                      </a:endParaRPr>
                    </a:p>
                    <a:p>
                      <a:pPr marL="88900" indent="-88900" algn="l">
                        <a:spcBef>
                          <a:spcPts val="0"/>
                        </a:spcBef>
                        <a:buFont typeface="Arial" panose="020B0604020202020204" pitchFamily="34" charset="0"/>
                        <a:buChar char="•"/>
                      </a:pPr>
                      <a:r>
                        <a:rPr lang="ja-JP" altLang="en-US" sz="900" spc="-30" dirty="0">
                          <a:latin typeface="Meiryo UI" panose="020B0604030504040204" pitchFamily="50" charset="-128"/>
                          <a:ea typeface="Meiryo UI" panose="020B0604030504040204" pitchFamily="50" charset="-128"/>
                        </a:rPr>
                        <a:t>公園のポテンシャルを活かし、</a:t>
                      </a:r>
                      <a:r>
                        <a:rPr lang="ja-JP" altLang="en-US" sz="900" b="1" u="sng" spc="-30" dirty="0">
                          <a:latin typeface="Meiryo UI" panose="020B0604030504040204" pitchFamily="50" charset="-128"/>
                          <a:ea typeface="Meiryo UI" panose="020B0604030504040204" pitchFamily="50" charset="-128"/>
                        </a:rPr>
                        <a:t>賑わい施設などの設置、既存施設・機能の向上を行う</a:t>
                      </a:r>
                      <a:r>
                        <a:rPr lang="ja-JP" altLang="en-US" sz="900" spc="-30" dirty="0">
                          <a:latin typeface="Meiryo UI" panose="020B0604030504040204" pitchFamily="50" charset="-128"/>
                          <a:ea typeface="Meiryo UI" panose="020B0604030504040204" pitchFamily="50" charset="-128"/>
                        </a:rPr>
                        <a:t>。</a:t>
                      </a:r>
                      <a:endParaRPr lang="en-US" altLang="ja-JP" sz="900" spc="-30" dirty="0">
                        <a:latin typeface="Meiryo UI" panose="020B0604030504040204" pitchFamily="50" charset="-128"/>
                        <a:ea typeface="Meiryo UI" panose="020B0604030504040204" pitchFamily="50" charset="-128"/>
                      </a:endParaRPr>
                    </a:p>
                    <a:p>
                      <a:pPr marL="88900" indent="-88900" algn="l">
                        <a:spcBef>
                          <a:spcPts val="0"/>
                        </a:spcBef>
                        <a:buFont typeface="Arial" panose="020B0604020202020204" pitchFamily="34" charset="0"/>
                        <a:buChar char="•"/>
                      </a:pPr>
                      <a:r>
                        <a:rPr lang="ja-JP" altLang="en-US" sz="900" spc="-30" baseline="0" dirty="0">
                          <a:latin typeface="Meiryo UI" panose="020B0604030504040204" pitchFamily="50" charset="-128"/>
                          <a:ea typeface="Meiryo UI" panose="020B0604030504040204" pitchFamily="50" charset="-128"/>
                        </a:rPr>
                        <a:t>新規設置した施設等とソフト事業を戦略的に実施し、収益を維持管理の向上に活用することで、相乗効果が高まり、公園全体の利用者サービスと魅力向上を図り、さらには周辺地域の活性化にも繋がることを想定している。</a:t>
                      </a:r>
                    </a:p>
                  </a:txBody>
                  <a:tcPr marL="72000" marR="72000" marT="36000" marB="36000"/>
                </a:tc>
                <a:tc hMerge="1">
                  <a:txBody>
                    <a:bodyPr/>
                    <a:lstStyle/>
                    <a:p>
                      <a:endParaRPr kumimoji="1" lang="ja-JP" altLang="en-US"/>
                    </a:p>
                  </a:txBody>
                  <a:tcPr/>
                </a:tc>
                <a:tc gridSpan="2">
                  <a:txBody>
                    <a:bodyPr/>
                    <a:lstStyle/>
                    <a:p>
                      <a:pPr marL="88900" indent="-88900" algn="l">
                        <a:spcBef>
                          <a:spcPts val="0"/>
                        </a:spcBef>
                        <a:buFont typeface="Arial" panose="020B0604020202020204" pitchFamily="34" charset="0"/>
                        <a:buChar char="•"/>
                      </a:pPr>
                      <a:r>
                        <a:rPr lang="ja-JP" altLang="en-US" sz="900" b="1" u="sng" spc="-30" dirty="0">
                          <a:latin typeface="Meiryo UI" panose="020B0604030504040204" pitchFamily="50" charset="-128"/>
                          <a:ea typeface="Meiryo UI" panose="020B0604030504040204" pitchFamily="50" charset="-128"/>
                        </a:rPr>
                        <a:t>公園の一部区域において、新たな賑わい施設を設置、管理運営し</a:t>
                      </a:r>
                      <a:r>
                        <a:rPr lang="ja-JP" altLang="en-US" sz="900" spc="-30" dirty="0">
                          <a:latin typeface="Meiryo UI" panose="020B0604030504040204" pitchFamily="50" charset="-128"/>
                          <a:ea typeface="Meiryo UI" panose="020B0604030504040204" pitchFamily="50" charset="-128"/>
                        </a:rPr>
                        <a:t>、</a:t>
                      </a:r>
                      <a:r>
                        <a:rPr lang="ja-JP" altLang="en-US" sz="900" b="1" u="sng" spc="-30" dirty="0">
                          <a:latin typeface="Meiryo UI" panose="020B0604030504040204" pitchFamily="50" charset="-128"/>
                          <a:ea typeface="Meiryo UI" panose="020B0604030504040204" pitchFamily="50" charset="-128"/>
                        </a:rPr>
                        <a:t>周辺において広場や園路、ベンチなどの特定公園施設を整備</a:t>
                      </a:r>
                      <a:r>
                        <a:rPr lang="ja-JP" altLang="en-US" sz="900" spc="-30" dirty="0">
                          <a:latin typeface="Meiryo UI" panose="020B0604030504040204" pitchFamily="50" charset="-128"/>
                          <a:ea typeface="Meiryo UI" panose="020B0604030504040204" pitchFamily="50" charset="-128"/>
                        </a:rPr>
                        <a:t>し、その維持管理を行う。</a:t>
                      </a:r>
                      <a:endParaRPr lang="en-US" altLang="ja-JP" sz="900" spc="-30" dirty="0">
                        <a:latin typeface="Meiryo UI" panose="020B0604030504040204" pitchFamily="50" charset="-128"/>
                        <a:ea typeface="Meiryo UI" panose="020B0604030504040204" pitchFamily="50" charset="-128"/>
                      </a:endParaRPr>
                    </a:p>
                    <a:p>
                      <a:pPr marL="88900" indent="-88900" algn="l">
                        <a:spcBef>
                          <a:spcPts val="0"/>
                        </a:spcBef>
                        <a:buFont typeface="Arial" panose="020B0604020202020204" pitchFamily="34" charset="0"/>
                        <a:buChar char="•"/>
                      </a:pPr>
                      <a:r>
                        <a:rPr lang="ja-JP" altLang="en-US" sz="900" spc="-30" dirty="0">
                          <a:latin typeface="Meiryo UI" panose="020B0604030504040204" pitchFamily="50" charset="-128"/>
                          <a:ea typeface="Meiryo UI" panose="020B0604030504040204" pitchFamily="50" charset="-128"/>
                        </a:rPr>
                        <a:t>「</a:t>
                      </a:r>
                      <a:r>
                        <a:rPr lang="en-US" altLang="ja-JP" sz="900" spc="-30" dirty="0">
                          <a:latin typeface="Meiryo UI" panose="020B0604030504040204" pitchFamily="50" charset="-128"/>
                          <a:ea typeface="Meiryo UI" panose="020B0604030504040204" pitchFamily="50" charset="-128"/>
                        </a:rPr>
                        <a:t>P-PFI</a:t>
                      </a:r>
                      <a:r>
                        <a:rPr lang="ja-JP" altLang="en-US" sz="900" spc="-30" dirty="0">
                          <a:latin typeface="Meiryo UI" panose="020B0604030504040204" pitchFamily="50" charset="-128"/>
                          <a:ea typeface="Meiryo UI" panose="020B0604030504040204" pitchFamily="50" charset="-128"/>
                        </a:rPr>
                        <a:t>型施設整備」の</a:t>
                      </a:r>
                      <a:r>
                        <a:rPr lang="ja-JP" altLang="en-US" sz="900" b="1" u="sng" spc="-30" dirty="0">
                          <a:latin typeface="Meiryo UI" panose="020B0604030504040204" pitchFamily="50" charset="-128"/>
                          <a:ea typeface="Meiryo UI" panose="020B0604030504040204" pitchFamily="50" charset="-128"/>
                        </a:rPr>
                        <a:t>事業区域以外の公園区域は、別途募集する公園の指定管理者が管理</a:t>
                      </a:r>
                      <a:r>
                        <a:rPr lang="ja-JP" altLang="en-US" sz="900" spc="-30" dirty="0">
                          <a:latin typeface="Meiryo UI" panose="020B0604030504040204" pitchFamily="50" charset="-128"/>
                          <a:ea typeface="Meiryo UI" panose="020B0604030504040204" pitchFamily="50" charset="-128"/>
                        </a:rPr>
                        <a:t>する。</a:t>
                      </a:r>
                      <a:endParaRPr lang="en-US" altLang="ja-JP" sz="900" spc="-30" dirty="0">
                        <a:latin typeface="Meiryo UI" panose="020B0604030504040204" pitchFamily="50" charset="-128"/>
                        <a:ea typeface="Meiryo UI" panose="020B0604030504040204" pitchFamily="50" charset="-128"/>
                      </a:endParaRPr>
                    </a:p>
                    <a:p>
                      <a:pPr marL="88900" indent="-88900" algn="l">
                        <a:spcBef>
                          <a:spcPts val="0"/>
                        </a:spcBef>
                        <a:buFont typeface="Arial" panose="020B0604020202020204" pitchFamily="34" charset="0"/>
                        <a:buChar char="•"/>
                      </a:pPr>
                      <a:r>
                        <a:rPr lang="ja-JP" altLang="en-US" sz="900" spc="-30" dirty="0">
                          <a:latin typeface="Meiryo UI" panose="020B0604030504040204" pitchFamily="50" charset="-128"/>
                          <a:ea typeface="Meiryo UI" panose="020B0604030504040204" pitchFamily="50" charset="-128"/>
                        </a:rPr>
                        <a:t>事業者は、公園全体の指定管理者と</a:t>
                      </a:r>
                      <a:r>
                        <a:rPr lang="ja-JP" altLang="en-US" sz="900" b="1" u="sng" spc="-30" dirty="0">
                          <a:latin typeface="Meiryo UI" panose="020B0604030504040204" pitchFamily="50" charset="-128"/>
                          <a:ea typeface="Meiryo UI" panose="020B0604030504040204" pitchFamily="50" charset="-128"/>
                        </a:rPr>
                        <a:t>イベントやプログラム等の連携を図り</a:t>
                      </a:r>
                      <a:r>
                        <a:rPr lang="ja-JP" altLang="en-US" sz="900" spc="-30" dirty="0">
                          <a:latin typeface="Meiryo UI" panose="020B0604030504040204" pitchFamily="50" charset="-128"/>
                          <a:ea typeface="Meiryo UI" panose="020B0604030504040204" pitchFamily="50" charset="-128"/>
                        </a:rPr>
                        <a:t>、相乗効果によって公園の魅力向上を図ることを想定している。</a:t>
                      </a:r>
                    </a:p>
                  </a:txBody>
                  <a:tcPr marL="72000" marR="72000" marT="36000" marB="36000"/>
                </a:tc>
                <a:tc hMerge="1">
                  <a:txBody>
                    <a:bodyPr/>
                    <a:lstStyle/>
                    <a:p>
                      <a:endParaRPr kumimoji="1" lang="ja-JP" altLang="en-US"/>
                    </a:p>
                  </a:txBody>
                  <a:tcPr/>
                </a:tc>
                <a:tc gridSpan="2">
                  <a:txBody>
                    <a:bodyPr/>
                    <a:lstStyle/>
                    <a:p>
                      <a:pPr marL="88900" indent="-88900" algn="l">
                        <a:spcBef>
                          <a:spcPts val="0"/>
                        </a:spcBef>
                        <a:buFont typeface="Arial" panose="020B0604020202020204" pitchFamily="34" charset="0"/>
                        <a:buChar char="•"/>
                      </a:pPr>
                      <a:r>
                        <a:rPr lang="ja-JP" altLang="en-US" sz="900" b="1" u="sng" spc="-30" baseline="0" dirty="0">
                          <a:latin typeface="Meiryo UI" panose="020B0604030504040204" pitchFamily="50" charset="-128"/>
                          <a:ea typeface="Meiryo UI" panose="020B0604030504040204" pitchFamily="50" charset="-128"/>
                        </a:rPr>
                        <a:t>公園の豊かな自然環境などの特色を、最大限に活用したソフト事業の実施</a:t>
                      </a:r>
                      <a:r>
                        <a:rPr lang="ja-JP" altLang="en-US" sz="900" spc="-30" baseline="0" dirty="0">
                          <a:latin typeface="Meiryo UI" panose="020B0604030504040204" pitchFamily="50" charset="-128"/>
                          <a:ea typeface="Meiryo UI" panose="020B0604030504040204" pitchFamily="50" charset="-128"/>
                        </a:rPr>
                        <a:t>により、公園の魅力の向上を図る。</a:t>
                      </a:r>
                      <a:endParaRPr lang="en-US" altLang="ja-JP" sz="900" spc="-30" baseline="0" dirty="0">
                        <a:latin typeface="Meiryo UI" panose="020B0604030504040204" pitchFamily="50" charset="-128"/>
                        <a:ea typeface="Meiryo UI" panose="020B0604030504040204" pitchFamily="50" charset="-128"/>
                      </a:endParaRPr>
                    </a:p>
                    <a:p>
                      <a:pPr marL="88900" indent="-88900" algn="l">
                        <a:spcBef>
                          <a:spcPts val="0"/>
                        </a:spcBef>
                        <a:buFont typeface="Arial" panose="020B0604020202020204" pitchFamily="34" charset="0"/>
                        <a:buChar char="•"/>
                      </a:pPr>
                      <a:r>
                        <a:rPr lang="ja-JP" altLang="en-US" sz="900" spc="-30" baseline="0" dirty="0">
                          <a:latin typeface="Meiryo UI" panose="020B0604030504040204" pitchFamily="50" charset="-128"/>
                          <a:ea typeface="Meiryo UI" panose="020B0604030504040204" pitchFamily="50" charset="-128"/>
                        </a:rPr>
                        <a:t>公園に賑わいを創出するような視点で公園施設の維持管理を行い、</a:t>
                      </a:r>
                      <a:r>
                        <a:rPr lang="ja-JP" altLang="en-US" sz="900" b="1" u="sng" spc="-30" baseline="0" dirty="0">
                          <a:latin typeface="Meiryo UI" panose="020B0604030504040204" pitchFamily="50" charset="-128"/>
                          <a:ea typeface="Meiryo UI" panose="020B0604030504040204" pitchFamily="50" charset="-128"/>
                        </a:rPr>
                        <a:t>例えば花の名所づくりや、地域の風物詩となるような継続的なイベント・プログラムの展開などを図る</a:t>
                      </a:r>
                      <a:r>
                        <a:rPr lang="ja-JP" altLang="en-US" sz="900" spc="-30" baseline="0" dirty="0">
                          <a:latin typeface="Meiryo UI" panose="020B0604030504040204" pitchFamily="50" charset="-128"/>
                          <a:ea typeface="Meiryo UI" panose="020B0604030504040204" pitchFamily="50" charset="-128"/>
                        </a:rPr>
                        <a:t>ことを想定している。</a:t>
                      </a:r>
                      <a:endParaRPr lang="en-US" altLang="ja-JP" sz="900" spc="-30" baseline="0" dirty="0">
                        <a:latin typeface="Meiryo UI" panose="020B0604030504040204" pitchFamily="50" charset="-128"/>
                        <a:ea typeface="Meiryo UI" panose="020B0604030504040204" pitchFamily="50" charset="-128"/>
                      </a:endParaRPr>
                    </a:p>
                    <a:p>
                      <a:pPr marL="88900" indent="-88900" algn="l">
                        <a:spcBef>
                          <a:spcPts val="0"/>
                        </a:spcBef>
                        <a:buFont typeface="Arial" panose="020B0604020202020204" pitchFamily="34" charset="0"/>
                        <a:buChar char="•"/>
                      </a:pPr>
                      <a:r>
                        <a:rPr lang="ja-JP" altLang="en-US" sz="900" spc="-30" baseline="0" dirty="0">
                          <a:latin typeface="Meiryo UI" panose="020B0604030504040204" pitchFamily="50" charset="-128"/>
                          <a:ea typeface="Meiryo UI" panose="020B0604030504040204" pitchFamily="50" charset="-128"/>
                        </a:rPr>
                        <a:t>指定期間の</a:t>
                      </a:r>
                      <a:r>
                        <a:rPr lang="ja-JP" altLang="en-US" sz="900" b="1" u="sng" spc="-30" baseline="0" dirty="0">
                          <a:latin typeface="Meiryo UI" panose="020B0604030504040204" pitchFamily="50" charset="-128"/>
                          <a:ea typeface="Meiryo UI" panose="020B0604030504040204" pitchFamily="50" charset="-128"/>
                        </a:rPr>
                        <a:t>５年以内で投資回収が可能な、簡易な賑わい施設などの設置による賑わいづくり</a:t>
                      </a:r>
                      <a:r>
                        <a:rPr lang="ja-JP" altLang="en-US" sz="900" spc="-30" baseline="0" dirty="0">
                          <a:latin typeface="Meiryo UI" panose="020B0604030504040204" pitchFamily="50" charset="-128"/>
                          <a:ea typeface="Meiryo UI" panose="020B0604030504040204" pitchFamily="50" charset="-128"/>
                        </a:rPr>
                        <a:t>を期待している。（簡易なアスレチック施設やカフェブースの設置など）</a:t>
                      </a:r>
                    </a:p>
                  </a:txBody>
                  <a:tcPr marL="72000" marR="72000" marT="36000" marB="36000"/>
                </a:tc>
                <a:tc hMerge="1">
                  <a:txBody>
                    <a:bodyPr/>
                    <a:lstStyle/>
                    <a:p>
                      <a:endParaRPr kumimoji="1" lang="ja-JP" altLang="en-US"/>
                    </a:p>
                  </a:txBody>
                  <a:tcPr/>
                </a:tc>
                <a:extLst>
                  <a:ext uri="{0D108BD9-81ED-4DB2-BD59-A6C34878D82A}">
                    <a16:rowId xmlns:a16="http://schemas.microsoft.com/office/drawing/2014/main" val="2019575326"/>
                  </a:ext>
                </a:extLst>
              </a:tr>
            </a:tbl>
          </a:graphicData>
        </a:graphic>
      </p:graphicFrame>
      <p:grpSp>
        <p:nvGrpSpPr>
          <p:cNvPr id="61" name="グループ化 60"/>
          <p:cNvGrpSpPr>
            <a:grpSpLocks noChangeAspect="1"/>
          </p:cNvGrpSpPr>
          <p:nvPr/>
        </p:nvGrpSpPr>
        <p:grpSpPr>
          <a:xfrm>
            <a:off x="6228000" y="2700000"/>
            <a:ext cx="2544000" cy="1908000"/>
            <a:chOff x="3343821" y="4989979"/>
            <a:chExt cx="3710000" cy="2782500"/>
          </a:xfrm>
        </p:grpSpPr>
        <p:pic>
          <p:nvPicPr>
            <p:cNvPr id="62" name="図 7"/>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343821" y="4989979"/>
              <a:ext cx="1820000" cy="1365000"/>
            </a:xfrm>
            <a:prstGeom prst="rect">
              <a:avLst/>
            </a:prstGeom>
            <a:noFill/>
            <a:ln w="22225">
              <a:solidFill>
                <a:schemeClr val="bg1"/>
              </a:solidFill>
            </a:ln>
            <a:extLst>
              <a:ext uri="{909E8E84-426E-40DD-AFC4-6F175D3DCCD1}">
                <a14:hiddenFill xmlns:a14="http://schemas.microsoft.com/office/drawing/2010/main">
                  <a:solidFill>
                    <a:srgbClr val="FFFFFF"/>
                  </a:solidFill>
                </a14:hiddenFill>
              </a:ext>
            </a:extLst>
          </p:spPr>
        </p:pic>
        <p:pic>
          <p:nvPicPr>
            <p:cNvPr id="63" name="図 19"/>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233821" y="4989979"/>
              <a:ext cx="1820000" cy="1365000"/>
            </a:xfrm>
            <a:prstGeom prst="rect">
              <a:avLst/>
            </a:prstGeom>
            <a:noFill/>
            <a:ln w="22225">
              <a:solidFill>
                <a:schemeClr val="bg1"/>
              </a:solidFill>
            </a:ln>
            <a:extLst>
              <a:ext uri="{909E8E84-426E-40DD-AFC4-6F175D3DCCD1}">
                <a14:hiddenFill xmlns:a14="http://schemas.microsoft.com/office/drawing/2010/main">
                  <a:solidFill>
                    <a:srgbClr val="FFFFFF"/>
                  </a:solidFill>
                </a14:hiddenFill>
              </a:ext>
            </a:extLst>
          </p:spPr>
        </p:pic>
        <p:pic>
          <p:nvPicPr>
            <p:cNvPr id="64" name="図 26" descr="http://hattori.osaka-park.or.jp/files/3314/7606/5036/CIMG1804.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233821" y="6407479"/>
              <a:ext cx="1819999" cy="1365000"/>
            </a:xfrm>
            <a:prstGeom prst="rect">
              <a:avLst/>
            </a:prstGeom>
            <a:noFill/>
            <a:ln w="22225">
              <a:solidFill>
                <a:schemeClr val="bg1"/>
              </a:solidFill>
            </a:ln>
            <a:extLst>
              <a:ext uri="{909E8E84-426E-40DD-AFC4-6F175D3DCCD1}">
                <a14:hiddenFill xmlns:a14="http://schemas.microsoft.com/office/drawing/2010/main">
                  <a:solidFill>
                    <a:srgbClr val="FFFFFF"/>
                  </a:solidFill>
                </a14:hiddenFill>
              </a:ext>
            </a:extLst>
          </p:spPr>
        </p:pic>
        <p:pic>
          <p:nvPicPr>
            <p:cNvPr id="65" name="図 16"/>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b="-176"/>
            <a:stretch/>
          </p:blipFill>
          <p:spPr bwMode="auto">
            <a:xfrm>
              <a:off x="3343821" y="6407478"/>
              <a:ext cx="1819999" cy="1365000"/>
            </a:xfrm>
            <a:prstGeom prst="rect">
              <a:avLst/>
            </a:prstGeom>
            <a:noFill/>
            <a:ln w="22225">
              <a:solidFill>
                <a:schemeClr val="bg1"/>
              </a:solidFill>
            </a:ln>
            <a:extLst>
              <a:ext uri="{909E8E84-426E-40DD-AFC4-6F175D3DCCD1}">
                <a14:hiddenFill xmlns:a14="http://schemas.microsoft.com/office/drawing/2010/main">
                  <a:solidFill>
                    <a:srgbClr val="FFFFFF"/>
                  </a:solidFill>
                </a14:hiddenFill>
              </a:ext>
            </a:extLst>
          </p:spPr>
        </p:pic>
      </p:grpSp>
      <p:pic>
        <p:nvPicPr>
          <p:cNvPr id="67" name="図 6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04000" y="2844000"/>
            <a:ext cx="2880000" cy="1551243"/>
          </a:xfrm>
          <a:prstGeom prst="rect">
            <a:avLst/>
          </a:prstGeom>
        </p:spPr>
      </p:pic>
      <p:grpSp>
        <p:nvGrpSpPr>
          <p:cNvPr id="68" name="グループ化 67"/>
          <p:cNvGrpSpPr/>
          <p:nvPr/>
        </p:nvGrpSpPr>
        <p:grpSpPr>
          <a:xfrm>
            <a:off x="540063" y="2700000"/>
            <a:ext cx="2544000" cy="1908000"/>
            <a:chOff x="2385400" y="2069550"/>
            <a:chExt cx="2544000" cy="1908000"/>
          </a:xfrm>
        </p:grpSpPr>
        <p:pic>
          <p:nvPicPr>
            <p:cNvPr id="69" name="図 6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385400" y="3041550"/>
              <a:ext cx="1248000" cy="936000"/>
            </a:xfrm>
            <a:prstGeom prst="rect">
              <a:avLst/>
            </a:prstGeom>
            <a:ln w="25400">
              <a:solidFill>
                <a:schemeClr val="bg1"/>
              </a:solidFill>
            </a:ln>
          </p:spPr>
        </p:pic>
        <p:pic>
          <p:nvPicPr>
            <p:cNvPr id="70" name="図 69"/>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385400" y="2069550"/>
              <a:ext cx="1248000" cy="936000"/>
            </a:xfrm>
            <a:prstGeom prst="rect">
              <a:avLst/>
            </a:prstGeom>
            <a:ln w="25400">
              <a:solidFill>
                <a:schemeClr val="bg1"/>
              </a:solidFill>
            </a:ln>
          </p:spPr>
        </p:pic>
        <p:pic>
          <p:nvPicPr>
            <p:cNvPr id="71" name="図 7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681400" y="3041550"/>
              <a:ext cx="1248000" cy="936000"/>
            </a:xfrm>
            <a:prstGeom prst="rect">
              <a:avLst/>
            </a:prstGeom>
            <a:ln w="25400">
              <a:solidFill>
                <a:schemeClr val="bg1"/>
              </a:solidFill>
            </a:ln>
          </p:spPr>
        </p:pic>
        <p:pic>
          <p:nvPicPr>
            <p:cNvPr id="72" name="図 71"/>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3681400" y="2069550"/>
              <a:ext cx="1248000" cy="936000"/>
            </a:xfrm>
            <a:prstGeom prst="rect">
              <a:avLst/>
            </a:prstGeom>
            <a:ln w="25400">
              <a:solidFill>
                <a:schemeClr val="bg1"/>
              </a:solidFill>
            </a:ln>
          </p:spPr>
        </p:pic>
      </p:grpSp>
      <p:sp>
        <p:nvSpPr>
          <p:cNvPr id="73" name="テキスト ボックス 72"/>
          <p:cNvSpPr txBox="1"/>
          <p:nvPr/>
        </p:nvSpPr>
        <p:spPr>
          <a:xfrm>
            <a:off x="453615" y="2725392"/>
            <a:ext cx="1017907" cy="138499"/>
          </a:xfrm>
          <a:prstGeom prst="rect">
            <a:avLst/>
          </a:prstGeom>
          <a:noFill/>
        </p:spPr>
        <p:txBody>
          <a:bodyPr wrap="none" lIns="0" tIns="0" rIns="0" bIns="0" rtlCol="0">
            <a:spAutoFit/>
          </a:bodyPr>
          <a:lstStyle/>
          <a:p>
            <a:r>
              <a:rPr kumimoji="1" lang="ja-JP" altLang="en-US" sz="900" dirty="0">
                <a:effectLst>
                  <a:glow rad="63500">
                    <a:schemeClr val="bg1"/>
                  </a:glow>
                </a:effectLst>
                <a:latin typeface="Meiryo UI" panose="020B0604030504040204" pitchFamily="50" charset="-128"/>
                <a:ea typeface="Meiryo UI" panose="020B0604030504040204" pitchFamily="50" charset="-128"/>
              </a:rPr>
              <a:t>（大阪城公園の例）</a:t>
            </a:r>
          </a:p>
        </p:txBody>
      </p:sp>
      <p:sp>
        <p:nvSpPr>
          <p:cNvPr id="2" name="正方形/長方形 1"/>
          <p:cNvSpPr/>
          <p:nvPr/>
        </p:nvSpPr>
        <p:spPr>
          <a:xfrm>
            <a:off x="352357" y="1988840"/>
            <a:ext cx="2598788" cy="261610"/>
          </a:xfrm>
          <a:prstGeom prst="rect">
            <a:avLst/>
          </a:prstGeom>
        </p:spPr>
        <p:txBody>
          <a:bodyPr wrap="none">
            <a:spAutoFit/>
          </a:bodyPr>
          <a:lstStyle/>
          <a:p>
            <a:pPr marL="900113" indent="-900113"/>
            <a:r>
              <a:rPr lang="ja-JP" altLang="en-US" sz="1100" b="1" dirty="0">
                <a:latin typeface="Meiryo UI" panose="020B0604030504040204" pitchFamily="50" charset="-128"/>
                <a:ea typeface="Meiryo UI" panose="020B0604030504040204" pitchFamily="50" charset="-128"/>
              </a:rPr>
              <a:t>■新たな管理運営制度で想定する枠組み</a:t>
            </a:r>
          </a:p>
        </p:txBody>
      </p:sp>
      <p:sp>
        <p:nvSpPr>
          <p:cNvPr id="24" name="正方形/長方形 2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73</a:t>
            </a:fld>
            <a:endParaRPr lang="ja-JP" altLang="en-US" dirty="0">
              <a:solidFill>
                <a:prstClr val="black"/>
              </a:solidFill>
            </a:endParaRPr>
          </a:p>
        </p:txBody>
      </p:sp>
    </p:spTree>
    <p:extLst>
      <p:ext uri="{BB962C8B-B14F-4D97-AF65-F5344CB8AC3E}">
        <p14:creationId xmlns:p14="http://schemas.microsoft.com/office/powerpoint/2010/main" val="158367217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107504" y="706416"/>
            <a:ext cx="8856984" cy="5396349"/>
          </a:xfrm>
          <a:prstGeom prst="rect">
            <a:avLst/>
          </a:prstGeom>
        </p:spPr>
        <p:txBody>
          <a:bodyPr wrap="square">
            <a:spAutoFit/>
          </a:bodyPr>
          <a:lstStyle/>
          <a:p>
            <a:pPr marL="180000" indent="-457200"/>
            <a:r>
              <a:rPr lang="en-US" altLang="ja-JP" sz="1600" b="1" dirty="0"/>
              <a:t>【</a:t>
            </a:r>
            <a:r>
              <a:rPr lang="ja-JP" altLang="en-US" sz="1600" b="1" dirty="0"/>
              <a:t>４</a:t>
            </a:r>
            <a:r>
              <a:rPr lang="en-US" altLang="ja-JP" sz="1600" b="1" dirty="0"/>
              <a:t>】</a:t>
            </a:r>
            <a:r>
              <a:rPr lang="ja-JP" altLang="en-US" sz="1600" b="1" dirty="0"/>
              <a:t>　国への働きかけについて</a:t>
            </a:r>
            <a:endParaRPr lang="en-US" altLang="ja-JP" sz="1600" b="1" dirty="0"/>
          </a:p>
          <a:p>
            <a:pPr marL="180000" indent="-457200">
              <a:lnSpc>
                <a:spcPts val="800"/>
              </a:lnSpc>
            </a:pPr>
            <a:endParaRPr lang="ja-JP" altLang="ja-JP" dirty="0"/>
          </a:p>
          <a:p>
            <a:pPr marL="180000" indent="-457200"/>
            <a:r>
              <a:rPr lang="ja-JP" altLang="en-US" sz="1400" b="1" dirty="0">
                <a:cs typeface="Meiryo UI" panose="020B0604030504040204" pitchFamily="50" charset="-128"/>
              </a:rPr>
              <a:t>　</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（１）税財源自主権の確立</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税財源自主権の確立を図るとともに、それまでの間は、大都市圏特有の行政需要、今後の社会保障関係経費の増加などに対応し、安定した財政運営が行えるよう、必要な地方一般財源総額を確保することや、臨時財政対策債に依存することなく地方交付税の法定率引上げにより、地方交付税総額を確保すること等について、引き続き国に求めていき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（２）民間が自由に活動できる環境整備（規制改革）</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a:t>
            </a:r>
            <a:r>
              <a:rPr lang="ja-JP" altLang="ja-JP" sz="1400" dirty="0"/>
              <a:t>地域経済の活性化を推進し、地方創生を図っていくためには、地域・民間の創意工夫や実情に</a:t>
            </a:r>
            <a:r>
              <a:rPr lang="ja-JP" altLang="ja-JP" sz="1400" dirty="0" smtClean="0"/>
              <a:t>応じた</a:t>
            </a:r>
            <a:r>
              <a:rPr lang="ja-JP" altLang="en-US" sz="1400" dirty="0" smtClean="0"/>
              <a:t>取組み</a:t>
            </a:r>
            <a:r>
              <a:rPr lang="ja-JP" altLang="ja-JP" sz="1400" dirty="0" smtClean="0"/>
              <a:t>の</a:t>
            </a:r>
            <a:r>
              <a:rPr lang="ja-JP" altLang="ja-JP" sz="1400" dirty="0"/>
              <a:t>障害となる規制を改革していく必要があ</a:t>
            </a:r>
            <a:r>
              <a:rPr lang="ja-JP" altLang="en-US" sz="1400" dirty="0"/>
              <a:t>ります</a:t>
            </a:r>
            <a:r>
              <a:rPr lang="ja-JP" altLang="ja-JP" sz="1400" dirty="0"/>
              <a:t>。</a:t>
            </a:r>
          </a:p>
          <a:p>
            <a:pPr marL="180000" indent="-457200" algn="just"/>
            <a:r>
              <a:rPr lang="ja-JP" altLang="en-US" sz="1400" dirty="0"/>
              <a:t>　　</a:t>
            </a:r>
            <a:r>
              <a:rPr lang="ja-JP" altLang="ja-JP" sz="1400" dirty="0"/>
              <a:t>このため、府内事業者の具体的なニーズに応じて、特区制度や国の規制改革会議などを通して、</a:t>
            </a:r>
            <a:r>
              <a:rPr lang="ja-JP" altLang="en-US" sz="1400" dirty="0"/>
              <a:t>国に働きかけを行い、</a:t>
            </a:r>
            <a:r>
              <a:rPr lang="ja-JP" altLang="ja-JP" sz="1400" dirty="0"/>
              <a:t>民間が自由に活動できる環境を整備</a:t>
            </a:r>
            <a:r>
              <a:rPr lang="ja-JP" altLang="en-US" sz="1400" dirty="0"/>
              <a:t>することによって</a:t>
            </a:r>
            <a:r>
              <a:rPr lang="ja-JP" altLang="ja-JP" sz="1400" dirty="0"/>
              <a:t>、大阪の成長と大阪産業の活性化を</a:t>
            </a:r>
            <a:r>
              <a:rPr lang="ja-JP" altLang="en-US" sz="1400" dirty="0"/>
              <a:t>めざします</a:t>
            </a:r>
            <a:r>
              <a:rPr lang="ja-JP" altLang="ja-JP" sz="1400" dirty="0"/>
              <a:t>。</a:t>
            </a:r>
          </a:p>
          <a:p>
            <a:pPr marL="180000" indent="-457200"/>
            <a:endParaRPr lang="en-US" altLang="ja-JP" sz="1400" b="1" dirty="0">
              <a:cs typeface="Meiryo UI" panose="020B0604030504040204" pitchFamily="50" charset="-128"/>
            </a:endParaRPr>
          </a:p>
          <a:p>
            <a:pPr marL="180000" indent="-457200"/>
            <a:endParaRPr lang="en-US" altLang="ja-JP" sz="1400" b="1" dirty="0">
              <a:cs typeface="Meiryo UI" panose="020B0604030504040204" pitchFamily="50" charset="-128"/>
            </a:endParaRPr>
          </a:p>
          <a:p>
            <a:pPr marL="180000" indent="-457200"/>
            <a:endParaRPr lang="en-US" altLang="ja-JP" sz="1400" b="1" dirty="0">
              <a:cs typeface="Meiryo UI" panose="020B0604030504040204" pitchFamily="50" charset="-128"/>
            </a:endParaRPr>
          </a:p>
          <a:p>
            <a:pPr marL="180000" indent="-457200"/>
            <a:r>
              <a:rPr lang="ja-JP" altLang="en-US" sz="1400" b="1" dirty="0">
                <a:cs typeface="Meiryo UI" panose="020B0604030504040204" pitchFamily="50" charset="-128"/>
              </a:rPr>
              <a:t>　（３）大阪に移転等が決まった機関の拠点性の向上</a:t>
            </a:r>
          </a:p>
          <a:p>
            <a:pPr marL="180000" indent="-457200"/>
            <a:r>
              <a:rPr lang="ja-JP" altLang="en-US" sz="1400" b="1" dirty="0">
                <a:cs typeface="Meiryo UI" panose="020B0604030504040204" pitchFamily="50" charset="-128"/>
              </a:rPr>
              <a:t>　　</a:t>
            </a:r>
            <a:r>
              <a:rPr lang="ja-JP" altLang="en-US" sz="1400" dirty="0">
                <a:cs typeface="Meiryo UI" panose="020B0604030504040204" pitchFamily="50" charset="-128"/>
              </a:rPr>
              <a:t>地方創生で大阪に移転等が決まった機関や大阪・関西に拠点等のある機関（</a:t>
            </a:r>
            <a:r>
              <a:rPr lang="en-US" altLang="ja-JP" sz="1400" dirty="0">
                <a:cs typeface="Meiryo UI" panose="020B0604030504040204" pitchFamily="50" charset="-128"/>
              </a:rPr>
              <a:t>※</a:t>
            </a:r>
            <a:r>
              <a:rPr lang="ja-JP" altLang="en-US" sz="1400" dirty="0">
                <a:cs typeface="Meiryo UI" panose="020B0604030504040204" pitchFamily="50" charset="-128"/>
              </a:rPr>
              <a:t>）を中心に、国機関の拠点性の向上を関西広域連合や経済界と連携して求めていく。</a:t>
            </a:r>
          </a:p>
          <a:p>
            <a:pPr marL="180000" indent="-457200"/>
            <a:r>
              <a:rPr lang="ja-JP" altLang="en-US" sz="1400" dirty="0">
                <a:cs typeface="Meiryo UI" panose="020B0604030504040204" pitchFamily="50" charset="-128"/>
              </a:rPr>
              <a:t>　　</a:t>
            </a:r>
            <a:r>
              <a:rPr lang="en-US" altLang="ja-JP" sz="1400" dirty="0">
                <a:cs typeface="Meiryo UI" panose="020B0604030504040204" pitchFamily="50" charset="-128"/>
              </a:rPr>
              <a:t>※</a:t>
            </a:r>
            <a:r>
              <a:rPr lang="ja-JP" altLang="en-US" sz="1400" dirty="0">
                <a:cs typeface="Meiryo UI" panose="020B0604030504040204" pitchFamily="50" charset="-128"/>
              </a:rPr>
              <a:t>大阪に移転等が決まった機関　：国立健康・栄養研究所、</a:t>
            </a:r>
            <a:r>
              <a:rPr lang="en-US" altLang="ja-JP" sz="1400" dirty="0">
                <a:cs typeface="Meiryo UI" panose="020B0604030504040204" pitchFamily="50" charset="-128"/>
              </a:rPr>
              <a:t>INPIT</a:t>
            </a:r>
            <a:r>
              <a:rPr lang="ja-JP" altLang="en-US" sz="1400" dirty="0">
                <a:cs typeface="Meiryo UI" panose="020B0604030504040204" pitchFamily="50" charset="-128"/>
              </a:rPr>
              <a:t>近畿統括本部　等</a:t>
            </a:r>
          </a:p>
          <a:p>
            <a:pPr marL="180000" indent="-457200"/>
            <a:r>
              <a:rPr lang="ja-JP" altLang="en-US" sz="1400" dirty="0">
                <a:cs typeface="Meiryo UI" panose="020B0604030504040204" pitchFamily="50" charset="-128"/>
              </a:rPr>
              <a:t>　　　　大阪・関西に拠点等のある機関：</a:t>
            </a:r>
            <a:r>
              <a:rPr lang="en-US" altLang="ja-JP" sz="1400" dirty="0">
                <a:cs typeface="Meiryo UI" panose="020B0604030504040204" pitchFamily="50" charset="-128"/>
              </a:rPr>
              <a:t>PMDA</a:t>
            </a:r>
            <a:r>
              <a:rPr lang="ja-JP" altLang="en-US" sz="1400" dirty="0">
                <a:cs typeface="Meiryo UI" panose="020B0604030504040204" pitchFamily="50" charset="-128"/>
              </a:rPr>
              <a:t>関西支部　等</a:t>
            </a:r>
          </a:p>
          <a:p>
            <a:pPr marL="180000" indent="-457200"/>
            <a:endParaRPr lang="ja-JP" altLang="en-US" sz="1400" dirty="0">
              <a:cs typeface="Meiryo UI" panose="020B0604030504040204" pitchFamily="50" charset="-128"/>
            </a:endParaRPr>
          </a:p>
          <a:p>
            <a:pPr marL="180000" indent="-457200"/>
            <a:endParaRPr lang="en-US" altLang="ja-JP" sz="1400" b="1" dirty="0">
              <a:cs typeface="Meiryo UI" panose="020B0604030504040204" pitchFamily="50" charset="-128"/>
            </a:endParaRPr>
          </a:p>
          <a:p>
            <a:pPr marL="180000" indent="-457200"/>
            <a:endParaRPr lang="en-US" altLang="ja-JP" sz="1400" b="1" dirty="0">
              <a:cs typeface="Meiryo UI" panose="020B0604030504040204" pitchFamily="50" charset="-128"/>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cs typeface="Meiryo UI" panose="020B0604030504040204" pitchFamily="50" charset="-128"/>
              </a:rPr>
              <a:t>　２．基本目標・基本的方向</a:t>
            </a: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74</a:t>
            </a:fld>
            <a:endParaRPr lang="ja-JP" altLang="en-US" dirty="0">
              <a:solidFill>
                <a:prstClr val="black"/>
              </a:solidFill>
            </a:endParaRPr>
          </a:p>
        </p:txBody>
      </p:sp>
    </p:spTree>
    <p:extLst>
      <p:ext uri="{BB962C8B-B14F-4D97-AF65-F5344CB8AC3E}">
        <p14:creationId xmlns:p14="http://schemas.microsoft.com/office/powerpoint/2010/main" val="38876830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00936"/>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１．基本方針</a:t>
            </a:r>
          </a:p>
        </p:txBody>
      </p:sp>
      <p:sp>
        <p:nvSpPr>
          <p:cNvPr id="11" name="正方形/長方形 10"/>
          <p:cNvSpPr/>
          <p:nvPr/>
        </p:nvSpPr>
        <p:spPr>
          <a:xfrm>
            <a:off x="21973" y="685758"/>
            <a:ext cx="8856984" cy="338554"/>
          </a:xfrm>
          <a:prstGeom prst="rect">
            <a:avLst/>
          </a:prstGeom>
          <a:ln w="28575">
            <a:noFill/>
          </a:ln>
        </p:spPr>
        <p:txBody>
          <a:bodyPr wrap="square">
            <a:spAutoFit/>
          </a:bodyPr>
          <a:lstStyle/>
          <a:p>
            <a:pPr marL="180000" indent="-457200" algn="just"/>
            <a:r>
              <a:rPr lang="ja-JP" altLang="en-US" sz="1600" b="1" dirty="0">
                <a:latin typeface="Meiryo UI" panose="020B0604030504040204" pitchFamily="50" charset="-128"/>
                <a:ea typeface="Meiryo UI" panose="020B0604030504040204" pitchFamily="50" charset="-128"/>
                <a:cs typeface="Meiryo UI" panose="020B0604030504040204" pitchFamily="50" charset="-128"/>
              </a:rPr>
              <a:t>（第</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1</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期総合戦略の総括）</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7</a:t>
            </a:fld>
            <a:endParaRPr lang="ja-JP" altLang="en-US" dirty="0">
              <a:solidFill>
                <a:prstClr val="black"/>
              </a:solidFill>
            </a:endParaRPr>
          </a:p>
        </p:txBody>
      </p:sp>
      <p:sp>
        <p:nvSpPr>
          <p:cNvPr id="8" name="正方形/長方形 7"/>
          <p:cNvSpPr/>
          <p:nvPr/>
        </p:nvSpPr>
        <p:spPr>
          <a:xfrm>
            <a:off x="179512" y="1210598"/>
            <a:ext cx="8784976" cy="2062103"/>
          </a:xfrm>
          <a:prstGeom prst="rect">
            <a:avLst/>
          </a:prstGeom>
          <a:ln w="28575">
            <a:solidFill>
              <a:schemeClr val="tx1"/>
            </a:solidFill>
          </a:ln>
        </p:spPr>
        <p:txBody>
          <a:bodyPr wrap="square">
            <a:spAutoFit/>
          </a:bodyPr>
          <a:lstStyle/>
          <a:p>
            <a:pPr marL="180000" indent="-457200" algn="just"/>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３つの方向性のもと、６つの基本目標を位置づけ、若い世代や女性の活躍支援や次代を担う人づくり、誰もが活躍できるまちづくり、経済機能や都市魅力の強化などに取り組んできました。</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これらの</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取組みの</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結果、具体的目標の</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KPI</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に改善が見られるなど一定の効果が見られるものの、人口減少・少子高齢化社会への対応にすぐにつながるものではなく、引き続き、</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PDCA</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サイクルを通じて、ブラッシュアップを行いながら、取り組むことが必要です。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2245133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200303" y="54868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179512" y="692908"/>
            <a:ext cx="8784980" cy="1169551"/>
          </a:xfrm>
          <a:prstGeom prst="rect">
            <a:avLst/>
          </a:prstGeom>
        </p:spPr>
        <p:txBody>
          <a:bodyPr wrap="square">
            <a:spAutoFit/>
          </a:bodyPr>
          <a:lstStyle/>
          <a:p>
            <a:pPr marL="180000" indent="-457200" algn="just">
              <a:lnSpc>
                <a:spcPts val="1800"/>
              </a:lnSpc>
            </a:pP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２</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第</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2</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期総合戦略と関連する国と府の動き</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000"/>
              </a:lnSpc>
            </a:pP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（国の動き）</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国の第</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期総合戦略では、「継続を力にする」という姿勢で、現行の枠組を引き続き維持しつつ、重点を置いて施策を推進する「新たな視点」が位置付けられています。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179512" y="148964"/>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１．基本方針</a:t>
            </a:r>
          </a:p>
        </p:txBody>
      </p:sp>
      <p:sp>
        <p:nvSpPr>
          <p:cNvPr id="8" name="Rectangle 2"/>
          <p:cNvSpPr>
            <a:spLocks noChangeArrowheads="1"/>
          </p:cNvSpPr>
          <p:nvPr/>
        </p:nvSpPr>
        <p:spPr bwMode="auto">
          <a:xfrm>
            <a:off x="323528" y="1862460"/>
            <a:ext cx="2762135" cy="296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fontAlgn="ctr">
              <a:spcBef>
                <a:spcPct val="0"/>
              </a:spcBef>
              <a:buClr>
                <a:srgbClr val="D6ECFF"/>
              </a:buClr>
              <a:buFont typeface="Wingdings" pitchFamily="2" charset="2"/>
              <a:buNone/>
            </a:pPr>
            <a:r>
              <a:rPr lang="ja-JP" altLang="en-US" sz="16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■第</a:t>
            </a:r>
            <a:r>
              <a:rPr lang="en-US" altLang="ja-JP" sz="16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期における新たな視点</a:t>
            </a:r>
          </a:p>
        </p:txBody>
      </p:sp>
      <p:sp>
        <p:nvSpPr>
          <p:cNvPr id="9" name="正方形/長方形 8"/>
          <p:cNvSpPr/>
          <p:nvPr/>
        </p:nvSpPr>
        <p:spPr>
          <a:xfrm>
            <a:off x="107508" y="2421466"/>
            <a:ext cx="8856984" cy="3554819"/>
          </a:xfrm>
          <a:prstGeom prst="rect">
            <a:avLst/>
          </a:prstGeom>
        </p:spPr>
        <p:txBody>
          <a:bodyPr wrap="square">
            <a:spAutoFit/>
          </a:bodyPr>
          <a:lstStyle/>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（１）地方へのひと・資金の流れを強化する</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◆将来的な地方移住にもつながる「関係人口」の創出・拡大。</a:t>
            </a: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◆企業や個人による地方への寄附・投資等を用いた地方への資金の流れの強化。</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（２）新しい時代の流れを力にする</a:t>
            </a: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Society5.0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の実現に向けた技術の活用。</a:t>
            </a: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SDGs</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を原動力とした地方創生。</a:t>
            </a: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◆「地方から世界へ」。</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（３）人材を育て活かす</a:t>
            </a: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◆地方創生の基盤をなす人材に焦点を当て、掘り起こしや育成、活躍を支援。</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（４）民間と協働する</a:t>
            </a: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◆地方公共団体に加え、</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NPO</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などの地域づくりを担う組織や企業と連携。</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（５）誰もが活躍できる地域社会をつくる</a:t>
            </a: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◆女性、高齢者、</a:t>
            </a:r>
            <a:r>
              <a:rPr lang="ja-JP" altLang="en-US" sz="1600" dirty="0" err="1">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者、外国人など誰もが居場所と役割を持ち、活躍できる地域社会を実現。</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（６）地域経営の視点で取り組む</a:t>
            </a: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◆地域の経済社会構造全体を俯瞰して地域をマネジメント。</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128295" y="2180435"/>
            <a:ext cx="8856984" cy="3839627"/>
          </a:xfrm>
          <a:prstGeom prst="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8</a:t>
            </a:fld>
            <a:endParaRPr lang="ja-JP" altLang="en-US" dirty="0">
              <a:solidFill>
                <a:prstClr val="black"/>
              </a:solidFill>
            </a:endParaRPr>
          </a:p>
        </p:txBody>
      </p:sp>
      <p:sp>
        <p:nvSpPr>
          <p:cNvPr id="10" name="正方形/長方形 9"/>
          <p:cNvSpPr/>
          <p:nvPr/>
        </p:nvSpPr>
        <p:spPr>
          <a:xfrm>
            <a:off x="-1774" y="5983479"/>
            <a:ext cx="8784980" cy="784830"/>
          </a:xfrm>
          <a:prstGeom prst="rect">
            <a:avLst/>
          </a:prstGeom>
        </p:spPr>
        <p:txBody>
          <a:bodyPr wrap="square">
            <a:spAutoFit/>
          </a:bodyPr>
          <a:lstStyle/>
          <a:p>
            <a:pPr marL="180000" indent="-457200" algn="just">
              <a:lnSpc>
                <a:spcPts val="18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令和</a:t>
            </a:r>
            <a:r>
              <a:rPr lang="en-US" altLang="ja-JP" sz="16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6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月、新型コロナウイルス感染症の感染拡大による地域経済・生活の影響や国民の意識、行動変容を踏まえた今後の地方創生の</a:t>
            </a:r>
            <a:r>
              <a:rPr lang="ja-JP" altLang="en-US" sz="16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取組みに</a:t>
            </a:r>
            <a:r>
              <a:rPr lang="ja-JP" altLang="en-US" sz="16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むけて、国は第</a:t>
            </a:r>
            <a:r>
              <a:rPr lang="en-US" altLang="ja-JP" sz="16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期創生総合戦略を改訂しました。</a:t>
            </a:r>
            <a:endParaRPr lang="en-US" altLang="ja-JP" sz="16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61689764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メトロ">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ユーザー定義 1">
      <a:majorFont>
        <a:latin typeface="Meiryo UI"/>
        <a:ea typeface="Meiryo UI"/>
        <a:cs typeface=""/>
      </a:majorFont>
      <a:minorFont>
        <a:latin typeface="Meiryo UI"/>
        <a:ea typeface="Meiryo U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29386</Words>
  <Application>Microsoft Office PowerPoint</Application>
  <PresentationFormat>画面に合わせる (4:3)</PresentationFormat>
  <Paragraphs>2471</Paragraphs>
  <Slides>75</Slides>
  <Notes>29</Notes>
  <HiddenSlides>0</HiddenSlides>
  <MMClips>0</MMClips>
  <ScaleCrop>false</ScaleCrop>
  <HeadingPairs>
    <vt:vector size="8" baseType="variant">
      <vt:variant>
        <vt:lpstr>使用されているフォント</vt:lpstr>
      </vt:variant>
      <vt:variant>
        <vt:i4>19</vt:i4>
      </vt:variant>
      <vt:variant>
        <vt:lpstr>テーマ</vt:lpstr>
      </vt:variant>
      <vt:variant>
        <vt:i4>1</vt:i4>
      </vt:variant>
      <vt:variant>
        <vt:lpstr>埋め込まれた OLE サーバー</vt:lpstr>
      </vt:variant>
      <vt:variant>
        <vt:i4>1</vt:i4>
      </vt:variant>
      <vt:variant>
        <vt:lpstr>スライド タイトル</vt:lpstr>
      </vt:variant>
      <vt:variant>
        <vt:i4>75</vt:i4>
      </vt:variant>
    </vt:vector>
  </HeadingPairs>
  <TitlesOfParts>
    <vt:vector size="96" baseType="lpstr">
      <vt:lpstr>AngsanaUPC</vt:lpstr>
      <vt:lpstr>HGPｺﾞｼｯｸM</vt:lpstr>
      <vt:lpstr>HG丸ｺﾞｼｯｸM-PRO</vt:lpstr>
      <vt:lpstr>Meiryo UI</vt:lpstr>
      <vt:lpstr>Meiryo UI 本文</vt:lpstr>
      <vt:lpstr>ＭＳ Ｐゴシック</vt:lpstr>
      <vt:lpstr>ＭＳ Ｐ明朝</vt:lpstr>
      <vt:lpstr>ＭＳ ゴシック</vt:lpstr>
      <vt:lpstr>ＭＳ 明朝</vt:lpstr>
      <vt:lpstr>UD デジタル 教科書体 NK-B</vt:lpstr>
      <vt:lpstr>メイリオ</vt:lpstr>
      <vt:lpstr>游ゴシック</vt:lpstr>
      <vt:lpstr>游ゴシック Medium</vt:lpstr>
      <vt:lpstr>游明朝</vt:lpstr>
      <vt:lpstr>Arial</vt:lpstr>
      <vt:lpstr>Calibri</vt:lpstr>
      <vt:lpstr>Century</vt:lpstr>
      <vt:lpstr>Times New Roman</vt:lpstr>
      <vt:lpstr>Wingdings</vt:lpstr>
      <vt:lpstr>Office ​​テーマ</vt:lpstr>
      <vt:lpstr>グラフ</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2021-03-26T07:39:53Z</dcterms:created>
  <dcterms:modified xsi:type="dcterms:W3CDTF">2021-03-26T07:40:02Z</dcterms:modified>
</cp:coreProperties>
</file>