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7"/>
  </p:notesMasterIdLst>
  <p:sldIdLst>
    <p:sldId id="674" r:id="rId2"/>
    <p:sldId id="711" r:id="rId3"/>
    <p:sldId id="712" r:id="rId4"/>
    <p:sldId id="680" r:id="rId5"/>
    <p:sldId id="719" r:id="rId6"/>
    <p:sldId id="713" r:id="rId7"/>
    <p:sldId id="714" r:id="rId8"/>
    <p:sldId id="715" r:id="rId9"/>
    <p:sldId id="683" r:id="rId10"/>
    <p:sldId id="720" r:id="rId11"/>
    <p:sldId id="723" r:id="rId12"/>
    <p:sldId id="721" r:id="rId13"/>
    <p:sldId id="685" r:id="rId14"/>
    <p:sldId id="718" r:id="rId15"/>
    <p:sldId id="722"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700" autoAdjust="0"/>
  </p:normalViewPr>
  <p:slideViewPr>
    <p:cSldViewPr>
      <p:cViewPr varScale="1">
        <p:scale>
          <a:sx n="70" d="100"/>
          <a:sy n="70" d="100"/>
        </p:scale>
        <p:origin x="161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2020/2/10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2020/2/10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2020/2/10</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6.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6.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6.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image" Target="../media/image6.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1.png"/><Relationship Id="rId5" Type="http://schemas.openxmlformats.org/officeDocument/2006/relationships/image" Target="../media/image6.png"/><Relationship Id="rId10" Type="http://schemas.openxmlformats.org/officeDocument/2006/relationships/image" Target="../media/image3.png"/><Relationship Id="rId4" Type="http://schemas.openxmlformats.org/officeDocument/2006/relationships/image" Target="../media/image9.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image" Target="../media/image11.png"/><Relationship Id="rId5" Type="http://schemas.openxmlformats.org/officeDocument/2006/relationships/image" Target="../media/image6.png"/><Relationship Id="rId10" Type="http://schemas.openxmlformats.org/officeDocument/2006/relationships/image" Target="../media/image3.png"/><Relationship Id="rId4" Type="http://schemas.openxmlformats.org/officeDocument/2006/relationships/image" Target="../media/image9.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735772" y="1453331"/>
            <a:ext cx="8020792" cy="523220"/>
          </a:xfrm>
          <a:prstGeom prst="rect">
            <a:avLst/>
          </a:prstGeom>
          <a:noFill/>
        </p:spPr>
        <p:txBody>
          <a:bodyPr wrap="square" rtlCol="0">
            <a:spAutoFit/>
          </a:bodyPr>
          <a:lstStyle/>
          <a:p>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具体的な施策と効果測定指標</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940152" y="2455798"/>
            <a:ext cx="2016224" cy="369332"/>
          </a:xfrm>
          <a:prstGeom prst="rect">
            <a:avLst/>
          </a:prstGeom>
          <a:noFill/>
        </p:spPr>
        <p:txBody>
          <a:bodyPr wrap="square" rtlCol="0">
            <a:spAutoFit/>
          </a:bodyPr>
          <a:lstStyle/>
          <a:p>
            <a:pPr algn="ctr"/>
            <a:r>
              <a:rPr kumimoji="1" lang="en-US" altLang="ja-JP" dirty="0" smtClean="0"/>
              <a:t>2020</a:t>
            </a:r>
            <a:r>
              <a:rPr kumimoji="1" lang="ja-JP" altLang="en-US" dirty="0" smtClean="0"/>
              <a:t>年度版</a:t>
            </a:r>
            <a:endParaRPr kumimoji="1" lang="ja-JP" altLang="en-US" dirty="0"/>
          </a:p>
        </p:txBody>
      </p:sp>
      <p:sp>
        <p:nvSpPr>
          <p:cNvPr id="9" name="正方形/長方形 8"/>
          <p:cNvSpPr/>
          <p:nvPr/>
        </p:nvSpPr>
        <p:spPr>
          <a:xfrm>
            <a:off x="2483768" y="5622339"/>
            <a:ext cx="6136421" cy="646331"/>
          </a:xfrm>
          <a:prstGeom prst="rect">
            <a:avLst/>
          </a:prstGeom>
          <a:ln>
            <a:solidFill>
              <a:schemeClr val="tx1"/>
            </a:solidFill>
          </a:ln>
        </p:spPr>
        <p:txBody>
          <a:bodyPr wrap="square">
            <a:spAutoFit/>
          </a:bodyPr>
          <a:lstStyle/>
          <a:p>
            <a:pPr marL="180000" indent="-457200" algn="just"/>
            <a:r>
              <a:rPr lang="ja-JP" altLang="en-US" sz="1200" u="sng" dirty="0" smtClean="0"/>
              <a:t>事業の表記</a:t>
            </a:r>
            <a:r>
              <a:rPr lang="ja-JP" altLang="en-US" sz="1200" u="sng" dirty="0"/>
              <a:t>について</a:t>
            </a:r>
            <a:endParaRPr lang="en-US" altLang="ja-JP" sz="1200" u="sng" dirty="0" smtClean="0"/>
          </a:p>
          <a:p>
            <a:pPr marL="180000" indent="-457200" algn="just"/>
            <a:r>
              <a:rPr lang="ja-JP" altLang="en-US" sz="1200" dirty="0" smtClean="0"/>
              <a:t>　（　　</a:t>
            </a:r>
            <a:r>
              <a:rPr lang="en-US" altLang="ja-JP" sz="1200" dirty="0" smtClean="0"/>
              <a:t> </a:t>
            </a:r>
            <a:r>
              <a:rPr lang="ja-JP" altLang="en-US" sz="1200" dirty="0" smtClean="0"/>
              <a:t>）・・・　予算額　</a:t>
            </a:r>
            <a:r>
              <a:rPr lang="en-US" altLang="ja-JP" sz="1200" dirty="0" smtClean="0"/>
              <a:t>[</a:t>
            </a:r>
            <a:r>
              <a:rPr lang="ja-JP" altLang="en-US" sz="1200" dirty="0" smtClean="0"/>
              <a:t>単位：千円</a:t>
            </a:r>
            <a:r>
              <a:rPr lang="en-US" altLang="ja-JP" sz="1200" dirty="0" smtClean="0"/>
              <a:t>]</a:t>
            </a:r>
            <a:endParaRPr lang="en-US" altLang="ja-JP" sz="1200" dirty="0"/>
          </a:p>
          <a:p>
            <a:pPr marL="180000" indent="-457200" algn="just"/>
            <a:r>
              <a:rPr lang="en-US" altLang="ja-JP" sz="1200" dirty="0" smtClean="0"/>
              <a:t> </a:t>
            </a:r>
            <a:r>
              <a:rPr lang="ja-JP" altLang="en-US" sz="1200" dirty="0" smtClean="0"/>
              <a:t>　</a:t>
            </a:r>
            <a:r>
              <a:rPr lang="en-US" altLang="ja-JP" sz="1200" dirty="0" smtClean="0"/>
              <a:t>【</a:t>
            </a:r>
            <a:r>
              <a:rPr lang="ja-JP" altLang="en-US" sz="1200" dirty="0" smtClean="0"/>
              <a:t>　　　</a:t>
            </a:r>
            <a:r>
              <a:rPr lang="en-US" altLang="ja-JP" sz="1200" dirty="0" smtClean="0"/>
              <a:t>】 </a:t>
            </a:r>
            <a:r>
              <a:rPr lang="ja-JP" altLang="en-US" sz="1200" dirty="0" smtClean="0"/>
              <a:t>・・・　</a:t>
            </a:r>
            <a:r>
              <a:rPr lang="en-US" altLang="ja-JP" sz="1200" dirty="0" smtClean="0"/>
              <a:t>2020</a:t>
            </a:r>
            <a:r>
              <a:rPr lang="ja-JP" altLang="en-US" sz="1200" dirty="0" smtClean="0"/>
              <a:t>年度に活用</a:t>
            </a:r>
            <a:r>
              <a:rPr lang="ja-JP" altLang="en-US" sz="1200" dirty="0"/>
              <a:t>予定</a:t>
            </a:r>
            <a:r>
              <a:rPr lang="ja-JP" altLang="en-US" sz="1200" dirty="0" smtClean="0"/>
              <a:t>の地方創生交付金事業</a:t>
            </a:r>
            <a:endParaRPr lang="en-US" altLang="ja-JP" sz="1200" dirty="0" smtClean="0"/>
          </a:p>
        </p:txBody>
      </p:sp>
      <p:sp>
        <p:nvSpPr>
          <p:cNvPr id="3" name="正方形/長方形 2"/>
          <p:cNvSpPr/>
          <p:nvPr/>
        </p:nvSpPr>
        <p:spPr>
          <a:xfrm>
            <a:off x="7812360" y="373100"/>
            <a:ext cx="944204" cy="39160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資料２</a:t>
            </a:r>
            <a:endParaRPr kumimoji="1" lang="ja-JP" altLang="en-US" dirty="0"/>
          </a:p>
        </p:txBody>
      </p:sp>
    </p:spTree>
    <p:extLst>
      <p:ext uri="{BB962C8B-B14F-4D97-AF65-F5344CB8AC3E}">
        <p14:creationId xmlns:p14="http://schemas.microsoft.com/office/powerpoint/2010/main" val="3369841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4557417"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9" name="正方形/長方形 18"/>
          <p:cNvSpPr/>
          <p:nvPr/>
        </p:nvSpPr>
        <p:spPr>
          <a:xfrm>
            <a:off x="179512" y="123158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432528"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9</a:t>
            </a:fld>
            <a:endParaRPr lang="ja-JP" altLang="en-US" dirty="0">
              <a:solidFill>
                <a:schemeClr val="tx1"/>
              </a:solidFill>
            </a:endParaRPr>
          </a:p>
        </p:txBody>
      </p:sp>
      <p:sp>
        <p:nvSpPr>
          <p:cNvPr id="18" name="正方形/長方形 17"/>
          <p:cNvSpPr/>
          <p:nvPr/>
        </p:nvSpPr>
        <p:spPr>
          <a:xfrm>
            <a:off x="409971" y="1610797"/>
            <a:ext cx="8460940" cy="954107"/>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zh-TW" altLang="en-US" sz="1400" b="1" dirty="0"/>
              <a:t>先端産業国際交流促進事業</a:t>
            </a:r>
            <a:r>
              <a:rPr lang="en-US" altLang="ja-JP" sz="1400" dirty="0"/>
              <a:t>			</a:t>
            </a:r>
            <a:r>
              <a:rPr lang="ja-JP" altLang="en-US" sz="1400" dirty="0"/>
              <a:t>（</a:t>
            </a:r>
            <a:r>
              <a:rPr lang="en-US" altLang="ja-JP" sz="1400" dirty="0"/>
              <a:t>11,551</a:t>
            </a:r>
            <a:r>
              <a:rPr lang="ja-JP" altLang="en-US" sz="1400" dirty="0"/>
              <a:t>）</a:t>
            </a:r>
            <a:endParaRPr lang="en-US" altLang="ja-JP" sz="1400" dirty="0"/>
          </a:p>
          <a:p>
            <a:pPr marL="180000" indent="-457200" algn="just"/>
            <a:r>
              <a:rPr lang="ja-JP" altLang="en-US" sz="1400" dirty="0"/>
              <a:t>　　　大阪経済の今後の発展の鍵を握る先端産業分野において、海外での商談支援等や、大阪へ投資意欲のある海外企業の招聘を行うことにより、大阪企業の海外ビジネス展開や、大阪への投資を促進する。</a:t>
            </a:r>
            <a:endParaRPr lang="en-US" altLang="ja-JP" sz="1400" dirty="0"/>
          </a:p>
        </p:txBody>
      </p:sp>
      <p:sp>
        <p:nvSpPr>
          <p:cNvPr id="33" name="正方形/長方形 32"/>
          <p:cNvSpPr/>
          <p:nvPr/>
        </p:nvSpPr>
        <p:spPr>
          <a:xfrm>
            <a:off x="409184" y="2714445"/>
            <a:ext cx="8460940" cy="954107"/>
          </a:xfrm>
          <a:prstGeom prst="rect">
            <a:avLst/>
          </a:prstGeom>
        </p:spPr>
        <p:txBody>
          <a:bodyPr wrap="square">
            <a:spAutoFit/>
          </a:bodyPr>
          <a:lstStyle/>
          <a:p>
            <a:pPr marL="180000" indent="-457200" algn="just"/>
            <a:r>
              <a:rPr lang="ja-JP" altLang="en-US" sz="1400" b="1" dirty="0" smtClean="0"/>
              <a:t>〇</a:t>
            </a:r>
            <a:r>
              <a:rPr lang="ja-JP" altLang="en-US" sz="1400" b="1" dirty="0"/>
              <a:t>　</a:t>
            </a:r>
            <a:r>
              <a:rPr lang="ja-JP" altLang="en-US" sz="1400" b="1" dirty="0" smtClean="0"/>
              <a:t>成長志向創業者支援事業</a:t>
            </a:r>
            <a:r>
              <a:rPr lang="en-US" altLang="ja-JP" sz="1400" dirty="0"/>
              <a:t>	</a:t>
            </a:r>
            <a:r>
              <a:rPr lang="en-US" altLang="ja-JP" sz="1400" dirty="0" smtClean="0"/>
              <a:t>	</a:t>
            </a:r>
            <a:r>
              <a:rPr lang="en-US" altLang="ja-JP" sz="1400" dirty="0"/>
              <a:t>	</a:t>
            </a:r>
            <a:r>
              <a:rPr lang="ja-JP" altLang="en-US" sz="1400" dirty="0" smtClean="0"/>
              <a:t>（</a:t>
            </a:r>
            <a:r>
              <a:rPr lang="en-US" altLang="ja-JP" sz="1400" dirty="0" smtClean="0"/>
              <a:t>17,797</a:t>
            </a:r>
            <a:r>
              <a:rPr lang="ja-JP" altLang="en-US" sz="1400" dirty="0" smtClean="0"/>
              <a:t>）</a:t>
            </a:r>
            <a:endParaRPr lang="en-US" altLang="ja-JP" sz="1400" dirty="0"/>
          </a:p>
          <a:p>
            <a:pPr marL="180000" indent="-457200" algn="just"/>
            <a:r>
              <a:rPr lang="ja-JP" altLang="en-US" sz="1400" dirty="0"/>
              <a:t>　　　リーディングカンパニーの育成・輩出</a:t>
            </a:r>
            <a:r>
              <a:rPr lang="ja-JP" altLang="en-US" sz="1400" dirty="0" smtClean="0"/>
              <a:t>をめざし</a:t>
            </a:r>
            <a:r>
              <a:rPr lang="ja-JP" altLang="en-US" sz="1400" dirty="0"/>
              <a:t>、スタートアップを対象としたビジネスのノウハウを身につけるプログラムを</a:t>
            </a:r>
            <a:r>
              <a:rPr lang="ja-JP" altLang="en-US" sz="1400" dirty="0" smtClean="0"/>
              <a:t>実施する。</a:t>
            </a:r>
            <a:r>
              <a:rPr lang="ja-JP" altLang="en-US" sz="1400" dirty="0"/>
              <a:t>また、首都圏の支援者等とつなぎ、大阪に居ながら成長に必要な情報、ネットワークを得られる環境を</a:t>
            </a:r>
            <a:r>
              <a:rPr lang="ja-JP" altLang="en-US" sz="1400" dirty="0" smtClean="0"/>
              <a:t>整備する。</a:t>
            </a:r>
            <a:endParaRPr lang="ja-JP" altLang="en-US" sz="1400" dirty="0"/>
          </a:p>
        </p:txBody>
      </p:sp>
      <p:sp>
        <p:nvSpPr>
          <p:cNvPr id="36" name="正方形/長方形 35"/>
          <p:cNvSpPr/>
          <p:nvPr/>
        </p:nvSpPr>
        <p:spPr>
          <a:xfrm>
            <a:off x="409971" y="3842464"/>
            <a:ext cx="8460940" cy="738664"/>
          </a:xfrm>
          <a:prstGeom prst="rect">
            <a:avLst/>
          </a:prstGeom>
        </p:spPr>
        <p:txBody>
          <a:bodyPr wrap="square">
            <a:spAutoFit/>
          </a:bodyPr>
          <a:lstStyle/>
          <a:p>
            <a:pPr marL="180000" indent="-457200" algn="just"/>
            <a:r>
              <a:rPr lang="ja-JP" altLang="en-US" sz="1400" b="1" dirty="0"/>
              <a:t>〇　</a:t>
            </a:r>
            <a:r>
              <a:rPr lang="zh-TW" altLang="en-US" sz="1400" b="1" dirty="0"/>
              <a:t>外国人材受入環境整備推進</a:t>
            </a:r>
            <a:r>
              <a:rPr lang="zh-TW" altLang="en-US" sz="1400" b="1" dirty="0" smtClean="0"/>
              <a:t>事業</a:t>
            </a:r>
            <a:r>
              <a:rPr lang="en-US" altLang="ja-JP" sz="1400" dirty="0" smtClean="0"/>
              <a:t>	    </a:t>
            </a:r>
            <a:r>
              <a:rPr lang="ja-JP" altLang="en-US" sz="1400" dirty="0" smtClean="0"/>
              <a:t>　　　　　</a:t>
            </a:r>
            <a:r>
              <a:rPr lang="en-US" altLang="ja-JP" sz="1400" dirty="0" smtClean="0"/>
              <a:t>  </a:t>
            </a:r>
            <a:r>
              <a:rPr lang="ja-JP" altLang="en-US" sz="1400" dirty="0" smtClean="0"/>
              <a:t>（調整中）</a:t>
            </a:r>
            <a:endParaRPr lang="en-US" altLang="ja-JP" sz="1400" dirty="0" smtClean="0"/>
          </a:p>
          <a:p>
            <a:pPr marL="180000" indent="-457200" algn="just"/>
            <a:r>
              <a:rPr lang="ja-JP" altLang="en-US" sz="1400" dirty="0" smtClean="0"/>
              <a:t>　　　</a:t>
            </a:r>
            <a:r>
              <a:rPr lang="ja-JP" altLang="en-US" sz="1400" dirty="0"/>
              <a:t>中小企業の人手不足の状況や人材ニーズ等を調査し、外国人材と中小企業とのマッチングプラットフォーム構築に向けた準備を進める。　　</a:t>
            </a:r>
            <a:endParaRPr lang="en-US" altLang="ja-JP" sz="1400" dirty="0" smtClean="0"/>
          </a:p>
        </p:txBody>
      </p:sp>
      <p:sp>
        <p:nvSpPr>
          <p:cNvPr id="38" name="正方形/長方形 37"/>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35" name="Picture 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2828" y="69372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2236" y="69273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0111"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5359"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2" name="図 4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18436" y="692696"/>
            <a:ext cx="360000" cy="360000"/>
          </a:xfrm>
          <a:prstGeom prst="rect">
            <a:avLst/>
          </a:prstGeom>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4361" y="692696"/>
            <a:ext cx="360000" cy="360000"/>
          </a:xfrm>
          <a:prstGeom prst="rect">
            <a:avLst/>
          </a:prstGeom>
        </p:spPr>
      </p:pic>
      <p:pic>
        <p:nvPicPr>
          <p:cNvPr id="44" name="図 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29649" y="692696"/>
            <a:ext cx="360000" cy="360000"/>
          </a:xfrm>
          <a:prstGeom prst="rect">
            <a:avLst/>
          </a:prstGeom>
        </p:spPr>
      </p:pic>
      <p:pic>
        <p:nvPicPr>
          <p:cNvPr id="45" name="図 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55022" y="704508"/>
            <a:ext cx="360000" cy="360000"/>
          </a:xfrm>
          <a:prstGeom prst="rect">
            <a:avLst/>
          </a:prstGeom>
        </p:spPr>
      </p:pic>
      <p:pic>
        <p:nvPicPr>
          <p:cNvPr id="46" name="図 4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23234" y="692696"/>
            <a:ext cx="360000" cy="360000"/>
          </a:xfrm>
          <a:prstGeom prst="rect">
            <a:avLst/>
          </a:prstGeom>
        </p:spPr>
      </p:pic>
      <p:sp>
        <p:nvSpPr>
          <p:cNvPr id="32" name="正方形/長方形 31"/>
          <p:cNvSpPr/>
          <p:nvPr/>
        </p:nvSpPr>
        <p:spPr>
          <a:xfrm>
            <a:off x="414124" y="4879040"/>
            <a:ext cx="8460940" cy="954107"/>
          </a:xfrm>
          <a:prstGeom prst="rect">
            <a:avLst/>
          </a:prstGeom>
        </p:spPr>
        <p:txBody>
          <a:bodyPr wrap="square">
            <a:spAutoFit/>
          </a:bodyPr>
          <a:lstStyle/>
          <a:p>
            <a:pPr marL="180000" indent="-457200" algn="just"/>
            <a:r>
              <a:rPr lang="ja-JP" altLang="en-US" sz="1400" b="1" dirty="0"/>
              <a:t>〇	</a:t>
            </a:r>
            <a:r>
              <a:rPr lang="ja-JP" altLang="en-US" sz="1400" b="1" dirty="0" smtClean="0"/>
              <a:t>　若者・大阪企業未来応援事業</a:t>
            </a:r>
            <a:r>
              <a:rPr lang="en-US" altLang="ja-JP" sz="1400" b="1" dirty="0"/>
              <a:t>	</a:t>
            </a:r>
            <a:r>
              <a:rPr lang="ja-JP" altLang="en-US" sz="1400" b="1" dirty="0" smtClean="0"/>
              <a:t>　　　　　　</a:t>
            </a:r>
            <a:r>
              <a:rPr lang="en-US" altLang="ja-JP" sz="1400" dirty="0"/>
              <a:t>	</a:t>
            </a:r>
            <a:r>
              <a:rPr lang="ja-JP" altLang="en-US" sz="1400" dirty="0" smtClean="0"/>
              <a:t>　　 　　　　　（</a:t>
            </a:r>
            <a:r>
              <a:rPr lang="en-US" altLang="ja-JP" sz="1400" dirty="0"/>
              <a:t>38,924</a:t>
            </a:r>
            <a:r>
              <a:rPr lang="ja-JP" altLang="en-US" sz="1400" dirty="0" smtClean="0"/>
              <a:t>）　　 </a:t>
            </a:r>
            <a:r>
              <a:rPr lang="en-US" altLang="ja-JP" sz="1400" dirty="0" smtClean="0"/>
              <a:t>【</a:t>
            </a:r>
            <a:r>
              <a:rPr lang="ja-JP" altLang="en-US" sz="1400" dirty="0"/>
              <a:t>地方</a:t>
            </a:r>
            <a:r>
              <a:rPr lang="ja-JP" altLang="en-US" sz="1400" dirty="0" smtClean="0"/>
              <a:t>創生交付金事業</a:t>
            </a:r>
            <a:r>
              <a:rPr lang="en-US" altLang="ja-JP" sz="1400" dirty="0" smtClean="0"/>
              <a:t>】</a:t>
            </a:r>
            <a:endParaRPr lang="en-US" altLang="ja-JP" sz="1400" dirty="0"/>
          </a:p>
          <a:p>
            <a:pPr marL="180000" indent="-457200" algn="just"/>
            <a:r>
              <a:rPr lang="ja-JP" altLang="en-US" sz="1400" dirty="0"/>
              <a:t>　　府内中堅・中小企業の人材確保のため、府内大学等と連携し、就職活動前の早期の段階から継続的に府内学生等と企業との接点を創出するとともに、企業を対象とした外国人留学生の採用意欲向上に取り組み</a:t>
            </a:r>
            <a:r>
              <a:rPr lang="ja-JP" altLang="en-US" sz="1400" dirty="0" smtClean="0"/>
              <a:t>、マッチング</a:t>
            </a:r>
            <a:r>
              <a:rPr lang="ja-JP" altLang="en-US" sz="1400" dirty="0"/>
              <a:t>の促進と、採用後の職場定着を支援する</a:t>
            </a:r>
            <a:r>
              <a:rPr lang="ja-JP" altLang="en-US" sz="1400" dirty="0" smtClean="0"/>
              <a:t>。</a:t>
            </a:r>
            <a:endParaRPr lang="ja-JP" altLang="en-US" sz="1100" strike="sngStrike" dirty="0" smtClean="0">
              <a:solidFill>
                <a:srgbClr val="FF0000"/>
              </a:solidFill>
            </a:endParaRPr>
          </a:p>
        </p:txBody>
      </p:sp>
    </p:spTree>
    <p:extLst>
      <p:ext uri="{BB962C8B-B14F-4D97-AF65-F5344CB8AC3E}">
        <p14:creationId xmlns:p14="http://schemas.microsoft.com/office/powerpoint/2010/main" val="1615472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4557417"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20" name="正方形/長方形 19"/>
          <p:cNvSpPr/>
          <p:nvPr/>
        </p:nvSpPr>
        <p:spPr>
          <a:xfrm>
            <a:off x="8432528"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10</a:t>
            </a:fld>
            <a:endParaRPr lang="ja-JP" altLang="en-US" dirty="0">
              <a:solidFill>
                <a:schemeClr val="tx1"/>
              </a:solidFill>
            </a:endParaRPr>
          </a:p>
        </p:txBody>
      </p:sp>
      <p:sp>
        <p:nvSpPr>
          <p:cNvPr id="28" name="正方形/長方形 27"/>
          <p:cNvSpPr/>
          <p:nvPr/>
        </p:nvSpPr>
        <p:spPr>
          <a:xfrm>
            <a:off x="400476" y="2996952"/>
            <a:ext cx="8460940" cy="738664"/>
          </a:xfrm>
          <a:prstGeom prst="rect">
            <a:avLst/>
          </a:prstGeom>
        </p:spPr>
        <p:txBody>
          <a:bodyPr wrap="square">
            <a:spAutoFit/>
          </a:bodyPr>
          <a:lstStyle/>
          <a:p>
            <a:pPr marL="180000" indent="-457200" algn="just"/>
            <a:r>
              <a:rPr lang="ja-JP" altLang="en-US" sz="1400" b="1" dirty="0"/>
              <a:t>〇　</a:t>
            </a:r>
            <a:r>
              <a:rPr lang="ja-JP" altLang="en-US" sz="1400" b="1" dirty="0" smtClean="0"/>
              <a:t>次</a:t>
            </a:r>
            <a:r>
              <a:rPr lang="ja-JP" altLang="en-US" sz="1400" b="1" dirty="0"/>
              <a:t>世代がん治療法ＢＮＣＴ地⽅創⽣戦略</a:t>
            </a:r>
            <a:r>
              <a:rPr lang="ja-JP" altLang="en-US" sz="1400" b="1" dirty="0" smtClean="0"/>
              <a:t>事業</a:t>
            </a:r>
            <a:r>
              <a:rPr lang="en-US" altLang="ja-JP" sz="1400" dirty="0" smtClean="0"/>
              <a:t>	    </a:t>
            </a:r>
            <a:r>
              <a:rPr lang="ja-JP" altLang="en-US" sz="1400" dirty="0" smtClean="0"/>
              <a:t>（</a:t>
            </a:r>
            <a:r>
              <a:rPr lang="en-US" altLang="ja-JP" sz="1400" dirty="0" smtClean="0"/>
              <a:t>800</a:t>
            </a:r>
            <a:r>
              <a:rPr lang="ja-JP" altLang="en-US" sz="1400" dirty="0" smtClean="0"/>
              <a:t>）</a:t>
            </a:r>
            <a:endParaRPr lang="en-US" altLang="ja-JP" sz="1400" dirty="0" smtClean="0"/>
          </a:p>
          <a:p>
            <a:pPr marL="180000" indent="-457200" algn="just"/>
            <a:r>
              <a:rPr lang="ja-JP" altLang="en-US" sz="1400" dirty="0" smtClean="0"/>
              <a:t>　　　⼤阪発の先進的ながん治療法であるホウ素中性⼦捕捉療法（</a:t>
            </a:r>
            <a:r>
              <a:rPr lang="en-US" altLang="ja-JP" sz="1400" dirty="0" smtClean="0"/>
              <a:t>BNCT</a:t>
            </a:r>
            <a:r>
              <a:rPr lang="ja-JP" altLang="en-US" sz="1400" dirty="0" smtClean="0"/>
              <a:t>）の世界初の医療実⽤化を⾒据え、</a:t>
            </a:r>
          </a:p>
          <a:p>
            <a:pPr marL="180000" indent="-457200" algn="just"/>
            <a:r>
              <a:rPr lang="ja-JP" altLang="en-US" sz="1400" dirty="0" smtClean="0"/>
              <a:t>　　</a:t>
            </a:r>
            <a:r>
              <a:rPr lang="en-US" altLang="ja-JP" sz="1400" dirty="0" smtClean="0"/>
              <a:t>BNCT</a:t>
            </a:r>
            <a:r>
              <a:rPr lang="ja-JP" altLang="en-US" sz="1400" dirty="0"/>
              <a:t>の普及</a:t>
            </a:r>
            <a:r>
              <a:rPr lang="ja-JP" altLang="en-US" sz="1400" dirty="0" smtClean="0"/>
              <a:t>促進、定着に</a:t>
            </a:r>
            <a:r>
              <a:rPr lang="ja-JP" altLang="en-US" sz="1400" dirty="0"/>
              <a:t>向けた取組みを実施する。</a:t>
            </a:r>
            <a:endParaRPr lang="en-US" altLang="ja-JP" sz="1400" dirty="0" smtClean="0"/>
          </a:p>
        </p:txBody>
      </p:sp>
      <p:sp>
        <p:nvSpPr>
          <p:cNvPr id="38" name="正方形/長方形 37"/>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35" name="Picture 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2828" y="69372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2236" y="69273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0111"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5359"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2" name="図 4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18436" y="692696"/>
            <a:ext cx="360000" cy="360000"/>
          </a:xfrm>
          <a:prstGeom prst="rect">
            <a:avLst/>
          </a:prstGeom>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4361" y="692696"/>
            <a:ext cx="360000" cy="360000"/>
          </a:xfrm>
          <a:prstGeom prst="rect">
            <a:avLst/>
          </a:prstGeom>
        </p:spPr>
      </p:pic>
      <p:pic>
        <p:nvPicPr>
          <p:cNvPr id="44" name="図 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29649" y="692696"/>
            <a:ext cx="360000" cy="360000"/>
          </a:xfrm>
          <a:prstGeom prst="rect">
            <a:avLst/>
          </a:prstGeom>
        </p:spPr>
      </p:pic>
      <p:pic>
        <p:nvPicPr>
          <p:cNvPr id="45" name="図 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55022" y="704508"/>
            <a:ext cx="360000" cy="360000"/>
          </a:xfrm>
          <a:prstGeom prst="rect">
            <a:avLst/>
          </a:prstGeom>
        </p:spPr>
      </p:pic>
      <p:pic>
        <p:nvPicPr>
          <p:cNvPr id="46" name="図 4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23234" y="692696"/>
            <a:ext cx="360000" cy="360000"/>
          </a:xfrm>
          <a:prstGeom prst="rect">
            <a:avLst/>
          </a:prstGeom>
        </p:spPr>
      </p:pic>
      <p:sp>
        <p:nvSpPr>
          <p:cNvPr id="51" name="正方形/長方形 50"/>
          <p:cNvSpPr/>
          <p:nvPr/>
        </p:nvSpPr>
        <p:spPr>
          <a:xfrm>
            <a:off x="179512" y="123158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485262" y="4375399"/>
            <a:ext cx="8376154" cy="1654147"/>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a:t>
            </a:r>
            <a:r>
              <a:rPr lang="ja-JP" altLang="ja-JP" sz="1400" b="1" dirty="0">
                <a:solidFill>
                  <a:schemeClr val="tx1"/>
                </a:solidFill>
              </a:rPr>
              <a:t>海外企業との商談件数</a:t>
            </a:r>
            <a:endParaRPr lang="ja-JP" altLang="en-US" sz="1400" b="1" dirty="0">
              <a:solidFill>
                <a:schemeClr val="tx1"/>
              </a:solidFill>
            </a:endParaRPr>
          </a:p>
          <a:p>
            <a:r>
              <a:rPr lang="ja-JP" altLang="en-US" sz="1400" b="1" dirty="0">
                <a:solidFill>
                  <a:schemeClr val="tx1"/>
                </a:solidFill>
              </a:rPr>
              <a:t>　〇　リーディングカンパニー候補企業及び潜在層、予備軍への支援件数</a:t>
            </a:r>
          </a:p>
          <a:p>
            <a:r>
              <a:rPr lang="ja-JP" altLang="en-US" sz="1400" b="1" dirty="0" smtClean="0">
                <a:solidFill>
                  <a:schemeClr val="tx1"/>
                </a:solidFill>
              </a:rPr>
              <a:t>　〇　外国人</a:t>
            </a:r>
            <a:r>
              <a:rPr lang="ja-JP" altLang="en-US" sz="1400" b="1" dirty="0">
                <a:solidFill>
                  <a:schemeClr val="tx1"/>
                </a:solidFill>
              </a:rPr>
              <a:t>労働者数（再掲</a:t>
            </a:r>
            <a:r>
              <a:rPr lang="ja-JP" altLang="en-US" sz="1400" b="1" dirty="0" smtClean="0">
                <a:solidFill>
                  <a:schemeClr val="tx1"/>
                </a:solidFill>
              </a:rPr>
              <a:t>）</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〇</a:t>
            </a:r>
            <a:r>
              <a:rPr lang="ja-JP" altLang="en-US" sz="1400" b="1" dirty="0">
                <a:solidFill>
                  <a:schemeClr val="tx1"/>
                </a:solidFill>
              </a:rPr>
              <a:t>　連携</a:t>
            </a:r>
            <a:r>
              <a:rPr lang="en-US" altLang="ja-JP" sz="1400" b="1" dirty="0">
                <a:solidFill>
                  <a:schemeClr val="tx1"/>
                </a:solidFill>
              </a:rPr>
              <a:t>10</a:t>
            </a:r>
            <a:r>
              <a:rPr lang="ja-JP" altLang="en-US" sz="1400" b="1" dirty="0">
                <a:solidFill>
                  <a:schemeClr val="tx1"/>
                </a:solidFill>
              </a:rPr>
              <a:t>大学における府内企業への就職者増加数</a:t>
            </a:r>
            <a:endParaRPr lang="en-US" altLang="ja-JP" sz="1400" b="1" dirty="0">
              <a:solidFill>
                <a:schemeClr val="tx1"/>
              </a:solidFill>
            </a:endParaRPr>
          </a:p>
          <a:p>
            <a:r>
              <a:rPr lang="ja-JP" altLang="en-US" sz="1400" b="1" dirty="0">
                <a:solidFill>
                  <a:schemeClr val="tx1"/>
                </a:solidFill>
              </a:rPr>
              <a:t>　〇　府内中堅・中小企業に対する副業・兼業を含めた人材マッチング件数</a:t>
            </a:r>
            <a:endParaRPr lang="en-US" altLang="ja-JP" sz="1400" b="1" dirty="0">
              <a:solidFill>
                <a:schemeClr val="tx1"/>
              </a:solidFill>
            </a:endParaRPr>
          </a:p>
          <a:p>
            <a:r>
              <a:rPr lang="ja-JP" altLang="en-US" sz="1400" b="1" dirty="0">
                <a:solidFill>
                  <a:schemeClr val="tx1"/>
                </a:solidFill>
              </a:rPr>
              <a:t>　〇　</a:t>
            </a:r>
            <a:r>
              <a:rPr lang="en-US" altLang="ja-JP" sz="1400" b="1" dirty="0">
                <a:solidFill>
                  <a:schemeClr val="tx1"/>
                </a:solidFill>
              </a:rPr>
              <a:t>BNCT</a:t>
            </a:r>
            <a:r>
              <a:rPr lang="ja-JP" altLang="en-US" sz="1400" b="1" dirty="0">
                <a:solidFill>
                  <a:schemeClr val="tx1"/>
                </a:solidFill>
              </a:rPr>
              <a:t>を目的とした来阪人口</a:t>
            </a:r>
          </a:p>
          <a:p>
            <a:endParaRPr lang="ja-JP" altLang="en-US" sz="1400" b="1" dirty="0">
              <a:solidFill>
                <a:schemeClr val="tx1"/>
              </a:solidFill>
            </a:endParaRPr>
          </a:p>
        </p:txBody>
      </p:sp>
      <p:sp>
        <p:nvSpPr>
          <p:cNvPr id="32" name="正方形/長方形 31"/>
          <p:cNvSpPr/>
          <p:nvPr/>
        </p:nvSpPr>
        <p:spPr>
          <a:xfrm>
            <a:off x="400476" y="1772816"/>
            <a:ext cx="8460940" cy="954107"/>
          </a:xfrm>
          <a:prstGeom prst="rect">
            <a:avLst/>
          </a:prstGeom>
        </p:spPr>
        <p:txBody>
          <a:bodyPr wrap="square">
            <a:spAutoFit/>
          </a:bodyPr>
          <a:lstStyle/>
          <a:p>
            <a:pPr marL="180000" indent="-457200" algn="just"/>
            <a:r>
              <a:rPr lang="ja-JP" altLang="en-US" sz="1400" b="1" dirty="0" smtClean="0"/>
              <a:t>〇</a:t>
            </a:r>
            <a:r>
              <a:rPr lang="ja-JP" altLang="en-US" sz="1400" b="1" dirty="0"/>
              <a:t>	　大阪府中核人材雇用戦略デスク事業・同体制拡充事業</a:t>
            </a:r>
            <a:r>
              <a:rPr lang="ja-JP" altLang="en-US" sz="1400" dirty="0"/>
              <a:t>　</a:t>
            </a:r>
            <a:r>
              <a:rPr lang="ja-JP" altLang="en-US" sz="1400" dirty="0" smtClean="0"/>
              <a:t>（</a:t>
            </a:r>
            <a:r>
              <a:rPr lang="en-US" altLang="ja-JP" sz="1400" dirty="0" smtClean="0"/>
              <a:t>49,111</a:t>
            </a:r>
            <a:r>
              <a:rPr lang="ja-JP" altLang="en-US" sz="1400" dirty="0"/>
              <a:t>）　　　</a:t>
            </a:r>
            <a:r>
              <a:rPr lang="en-US" altLang="ja-JP" sz="1400" dirty="0"/>
              <a:t>【</a:t>
            </a:r>
            <a:r>
              <a:rPr lang="ja-JP" altLang="en-US" sz="1400" dirty="0"/>
              <a:t>地方創生交付金事業</a:t>
            </a:r>
            <a:r>
              <a:rPr lang="en-US" altLang="ja-JP" sz="1400" dirty="0"/>
              <a:t>】</a:t>
            </a:r>
          </a:p>
          <a:p>
            <a:pPr marL="180000" indent="-457200" algn="just"/>
            <a:r>
              <a:rPr lang="ja-JP" altLang="en-US" sz="1400" dirty="0"/>
              <a:t>　</a:t>
            </a:r>
            <a:r>
              <a:rPr lang="ja-JP" altLang="en-US" sz="1400" dirty="0" smtClean="0"/>
              <a:t>　　府内</a:t>
            </a:r>
            <a:r>
              <a:rPr lang="ja-JP" altLang="en-US" sz="1400" dirty="0"/>
              <a:t>中堅・中小企業の中核人材</a:t>
            </a:r>
            <a:r>
              <a:rPr lang="ja-JP" altLang="en-US" sz="1400" dirty="0" smtClean="0"/>
              <a:t>ニーズを掘り起こし、</a:t>
            </a:r>
            <a:r>
              <a:rPr lang="ja-JP" altLang="en-US" sz="1400" dirty="0"/>
              <a:t>有料人材紹介、再就職支援などによる確保支援を行う。また、東京圏の大企業人材の副業・兼業を促進していくため、府内中小企業が負担する交通費に対し補助金を交付し、成功事例の積み上げを図る</a:t>
            </a:r>
            <a:r>
              <a:rPr lang="ja-JP" altLang="en-US" sz="1400" dirty="0" smtClean="0"/>
              <a:t>。</a:t>
            </a:r>
            <a:endParaRPr lang="en-US" altLang="ja-JP" sz="1400" dirty="0"/>
          </a:p>
        </p:txBody>
      </p:sp>
    </p:spTree>
    <p:extLst>
      <p:ext uri="{BB962C8B-B14F-4D97-AF65-F5344CB8AC3E}">
        <p14:creationId xmlns:p14="http://schemas.microsoft.com/office/powerpoint/2010/main" val="44255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539552" y="5838090"/>
            <a:ext cx="8376154" cy="774176"/>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輸出に取り組む生産者等の数</a:t>
            </a:r>
            <a:endParaRPr lang="en-US" altLang="ja-JP" sz="1400" b="1" dirty="0" smtClean="0">
              <a:solidFill>
                <a:schemeClr val="tx1"/>
              </a:solidFill>
            </a:endParaRPr>
          </a:p>
          <a:p>
            <a:r>
              <a:rPr lang="ja-JP" altLang="en-US" sz="1400" b="1" dirty="0">
                <a:solidFill>
                  <a:schemeClr val="tx1"/>
                </a:solidFill>
              </a:rPr>
              <a:t>　〇　</a:t>
            </a:r>
            <a:r>
              <a:rPr lang="ja-JP" altLang="en-US" sz="1400" b="1" dirty="0" smtClean="0">
                <a:solidFill>
                  <a:schemeClr val="tx1"/>
                </a:solidFill>
              </a:rPr>
              <a:t>生産者等のマッチング数</a:t>
            </a:r>
            <a:endParaRPr lang="ja-JP" altLang="en-US" sz="1400" b="1" dirty="0">
              <a:solidFill>
                <a:schemeClr val="tx1"/>
              </a:solidFill>
            </a:endParaRPr>
          </a:p>
        </p:txBody>
      </p:sp>
      <p:sp>
        <p:nvSpPr>
          <p:cNvPr id="15" name="正方形/長方形 14"/>
          <p:cNvSpPr/>
          <p:nvPr/>
        </p:nvSpPr>
        <p:spPr>
          <a:xfrm>
            <a:off x="179512" y="1124744"/>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（２）企業立地の促進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539552" y="2781939"/>
            <a:ext cx="8376154" cy="575053"/>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府内の転入、転出企業数</a:t>
            </a:r>
          </a:p>
        </p:txBody>
      </p:sp>
      <p:cxnSp>
        <p:nvCxnSpPr>
          <p:cNvPr id="3" name="直線コネクタ 2"/>
          <p:cNvCxnSpPr/>
          <p:nvPr/>
        </p:nvCxnSpPr>
        <p:spPr>
          <a:xfrm>
            <a:off x="179512" y="59977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20" name="正方形/長方形 19"/>
          <p:cNvSpPr/>
          <p:nvPr/>
        </p:nvSpPr>
        <p:spPr>
          <a:xfrm>
            <a:off x="8432528" y="6453336"/>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schemeClr val="tx1"/>
                </a:solidFill>
              </a:rPr>
              <a:pPr algn="ctr"/>
              <a:t>11</a:t>
            </a:fld>
            <a:endParaRPr lang="ja-JP" altLang="en-US" dirty="0">
              <a:solidFill>
                <a:schemeClr val="tx1"/>
              </a:solidFill>
            </a:endParaRPr>
          </a:p>
        </p:txBody>
      </p:sp>
      <p:sp>
        <p:nvSpPr>
          <p:cNvPr id="26" name="正方形/長方形 25"/>
          <p:cNvSpPr/>
          <p:nvPr/>
        </p:nvSpPr>
        <p:spPr>
          <a:xfrm>
            <a:off x="179512" y="3833752"/>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活力ある農林水産業の実現</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366045" y="1484784"/>
            <a:ext cx="8460940" cy="1384995"/>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企業立地に向けた取組み　　　　　　　　　　　　　　　　　</a:t>
            </a:r>
            <a:endParaRPr lang="en-US" altLang="ja-JP" sz="1400" dirty="0" smtClean="0"/>
          </a:p>
          <a:p>
            <a:pPr marL="180000" indent="-457200" algn="just"/>
            <a:r>
              <a:rPr lang="ja-JP" altLang="en-US" sz="1400" b="1" dirty="0"/>
              <a:t>　</a:t>
            </a:r>
            <a:r>
              <a:rPr lang="ja-JP" altLang="en-US" sz="1400" b="1" dirty="0" smtClean="0"/>
              <a:t>　</a:t>
            </a:r>
            <a:r>
              <a:rPr lang="ja-JP" altLang="en-US" sz="1400" dirty="0"/>
              <a:t>東京圏等への経済機能の流出に歯止めをかけ、府内での再投資及び国内外からの企業立地を促進するため、地方拠点強化税制の活用や、ライフサイエンスや新エネルギーなどの成長産業の集積を活かした企業誘致活動の実施などにより、企業立地の促進に取組む。</a:t>
            </a:r>
          </a:p>
          <a:p>
            <a:pPr marL="180000" indent="-457200" algn="just"/>
            <a:r>
              <a:rPr lang="ja-JP" altLang="en-US" sz="1400" dirty="0"/>
              <a:t>　　　</a:t>
            </a:r>
            <a:r>
              <a:rPr lang="ja-JP" altLang="en-US" sz="1400" dirty="0" smtClean="0"/>
              <a:t>　</a:t>
            </a:r>
            <a:endParaRPr lang="en-US" altLang="ja-JP" sz="1100" dirty="0" smtClean="0"/>
          </a:p>
        </p:txBody>
      </p:sp>
      <p:sp>
        <p:nvSpPr>
          <p:cNvPr id="31" name="正方形/長方形 30"/>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28" name="Picture 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2828" y="69372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2236" y="69273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0111"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5359"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5" name="図 3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18436" y="692696"/>
            <a:ext cx="360000" cy="360000"/>
          </a:xfrm>
          <a:prstGeom prst="rect">
            <a:avLst/>
          </a:prstGeom>
        </p:spPr>
      </p:pic>
      <p:pic>
        <p:nvPicPr>
          <p:cNvPr id="36" name="図 3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4361" y="692696"/>
            <a:ext cx="360000" cy="360000"/>
          </a:xfrm>
          <a:prstGeom prst="rect">
            <a:avLst/>
          </a:prstGeom>
        </p:spPr>
      </p:pic>
      <p:pic>
        <p:nvPicPr>
          <p:cNvPr id="37" name="図 3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29649" y="692696"/>
            <a:ext cx="360000" cy="360000"/>
          </a:xfrm>
          <a:prstGeom prst="rect">
            <a:avLst/>
          </a:prstGeom>
        </p:spPr>
      </p:pic>
      <p:pic>
        <p:nvPicPr>
          <p:cNvPr id="38" name="図 3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55022" y="704508"/>
            <a:ext cx="360000" cy="360000"/>
          </a:xfrm>
          <a:prstGeom prst="rect">
            <a:avLst/>
          </a:prstGeom>
        </p:spPr>
      </p:pic>
      <p:pic>
        <p:nvPicPr>
          <p:cNvPr id="39" name="図 3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23234" y="692696"/>
            <a:ext cx="360000" cy="360000"/>
          </a:xfrm>
          <a:prstGeom prst="rect">
            <a:avLst/>
          </a:prstGeom>
        </p:spPr>
      </p:pic>
      <p:sp>
        <p:nvSpPr>
          <p:cNvPr id="40" name="正方形/長方形 39"/>
          <p:cNvSpPr/>
          <p:nvPr/>
        </p:nvSpPr>
        <p:spPr>
          <a:xfrm>
            <a:off x="395536" y="4180144"/>
            <a:ext cx="8460940" cy="1600438"/>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＜具体的な施策＞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t>観光地域づくりと「大阪の食」による魅力創出・発信事業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12,194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国内外からの観光客を継続的・安定的に呼び込むために府有のインフラ施設を観光資源化することで、府内各地で多様な楽しみ方をできる都市をめざす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t>ぶどう</a:t>
            </a:r>
            <a:r>
              <a:rPr lang="ja-JP" altLang="en-US" sz="1400" dirty="0"/>
              <a:t>狩りやワイン産地の見学など着地型観光による「大阪の食」のプロモーションの他、観光コンテンツと連携することにより府内周辺部への流れを創出し、その地域でしかできない「大阪の食」の体験を創出する。あわせて</a:t>
            </a:r>
            <a:r>
              <a:rPr lang="ja-JP" altLang="en-US" sz="1400" dirty="0" smtClean="0"/>
              <a:t>、</a:t>
            </a:r>
            <a:r>
              <a:rPr lang="ja-JP" altLang="en-US" sz="1400" dirty="0"/>
              <a:t>海外市場の開拓を図り、</a:t>
            </a:r>
            <a:r>
              <a:rPr lang="ja-JP" altLang="en-US" sz="1400" dirty="0" smtClean="0"/>
              <a:t>海外</a:t>
            </a:r>
            <a:r>
              <a:rPr lang="ja-JP" altLang="en-US" sz="1400" dirty="0"/>
              <a:t>販路拡大をめざす生産者等を支援する</a:t>
            </a:r>
            <a:r>
              <a:rPr lang="ja-JP" altLang="en-US" sz="1400" dirty="0" smtClean="0"/>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4771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539552" y="5993992"/>
            <a:ext cx="8366576" cy="748307"/>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新名神</a:t>
            </a:r>
            <a:r>
              <a:rPr lang="ja-JP" altLang="en-US" sz="1400" b="1" dirty="0">
                <a:solidFill>
                  <a:schemeClr val="tx1"/>
                </a:solidFill>
              </a:rPr>
              <a:t>高速道路（八幡京田辺</a:t>
            </a:r>
            <a:r>
              <a:rPr lang="en-US" altLang="ja-JP" sz="1400" b="1" dirty="0">
                <a:solidFill>
                  <a:schemeClr val="tx1"/>
                </a:solidFill>
              </a:rPr>
              <a:t>JCT</a:t>
            </a:r>
            <a:r>
              <a:rPr lang="ja-JP" altLang="en-US" sz="1400" b="1" dirty="0">
                <a:solidFill>
                  <a:schemeClr val="tx1"/>
                </a:solidFill>
              </a:rPr>
              <a:t>～高槻</a:t>
            </a:r>
            <a:r>
              <a:rPr lang="en-US" altLang="ja-JP" sz="1400" b="1" dirty="0">
                <a:solidFill>
                  <a:schemeClr val="tx1"/>
                </a:solidFill>
              </a:rPr>
              <a:t>JCT</a:t>
            </a:r>
            <a:r>
              <a:rPr lang="ja-JP" altLang="en-US" sz="1400" b="1" dirty="0">
                <a:solidFill>
                  <a:schemeClr val="tx1"/>
                </a:solidFill>
              </a:rPr>
              <a:t>）の供用（</a:t>
            </a:r>
            <a:r>
              <a:rPr lang="en-US" altLang="ja-JP" sz="1400" b="1" dirty="0">
                <a:solidFill>
                  <a:schemeClr val="tx1"/>
                </a:solidFill>
              </a:rPr>
              <a:t>2023</a:t>
            </a:r>
            <a:r>
              <a:rPr lang="ja-JP" altLang="en-US" sz="1400" b="1" dirty="0">
                <a:solidFill>
                  <a:schemeClr val="tx1"/>
                </a:solidFill>
              </a:rPr>
              <a:t>年度）</a:t>
            </a:r>
          </a:p>
          <a:p>
            <a:r>
              <a:rPr lang="ja-JP" altLang="en-US" sz="1400" b="1" dirty="0" smtClean="0">
                <a:solidFill>
                  <a:schemeClr val="tx1"/>
                </a:solidFill>
              </a:rPr>
              <a:t>　〇　北</a:t>
            </a:r>
            <a:r>
              <a:rPr lang="ja-JP" altLang="en-US" sz="1400" b="1" dirty="0">
                <a:solidFill>
                  <a:schemeClr val="tx1"/>
                </a:solidFill>
              </a:rPr>
              <a:t>大阪急行延伸の開業目標（</a:t>
            </a:r>
            <a:r>
              <a:rPr lang="en-US" altLang="ja-JP" sz="1400" b="1" dirty="0">
                <a:solidFill>
                  <a:schemeClr val="tx1"/>
                </a:solidFill>
              </a:rPr>
              <a:t>2023</a:t>
            </a:r>
            <a:r>
              <a:rPr lang="ja-JP" altLang="en-US" sz="1400" b="1" dirty="0">
                <a:solidFill>
                  <a:schemeClr val="tx1"/>
                </a:solidFill>
              </a:rPr>
              <a:t>年度）</a:t>
            </a:r>
          </a:p>
          <a:p>
            <a:endParaRPr lang="ja-JP" altLang="en-US" sz="1400" b="1" dirty="0">
              <a:solidFill>
                <a:schemeClr val="tx1"/>
              </a:solidFill>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schemeClr val="tx1"/>
                </a:solidFill>
              </a:rPr>
              <a:pPr algn="ctr"/>
              <a:t>12</a:t>
            </a:fld>
            <a:endParaRPr lang="ja-JP" altLang="en-US" dirty="0">
              <a:solidFill>
                <a:schemeClr val="tx1"/>
              </a:solidFill>
            </a:endParaRPr>
          </a:p>
        </p:txBody>
      </p:sp>
      <p:sp>
        <p:nvSpPr>
          <p:cNvPr id="31" name="正方形/長方形 30"/>
          <p:cNvSpPr/>
          <p:nvPr/>
        </p:nvSpPr>
        <p:spPr>
          <a:xfrm>
            <a:off x="179512" y="113228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（４）多様な担い手との協働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539552" y="2653397"/>
            <a:ext cx="8366576" cy="748307"/>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a:solidFill>
                  <a:schemeClr val="tx1"/>
                </a:solidFill>
              </a:rPr>
              <a:t>　</a:t>
            </a:r>
            <a:r>
              <a:rPr lang="ja-JP" altLang="en-US" sz="1400" b="1" dirty="0" smtClean="0">
                <a:solidFill>
                  <a:schemeClr val="tx1"/>
                </a:solidFill>
              </a:rPr>
              <a:t>〇</a:t>
            </a:r>
            <a:r>
              <a:rPr lang="ja-JP" altLang="en-US" sz="1400" b="1" dirty="0">
                <a:solidFill>
                  <a:schemeClr val="tx1"/>
                </a:solidFill>
              </a:rPr>
              <a:t>　包括連携協定数</a:t>
            </a:r>
            <a:endParaRPr lang="en-US" altLang="ja-JP" sz="1400" b="1" dirty="0">
              <a:solidFill>
                <a:schemeClr val="tx1"/>
              </a:solidFill>
            </a:endParaRPr>
          </a:p>
          <a:p>
            <a:r>
              <a:rPr lang="ja-JP" altLang="en-US" sz="1400" b="1" dirty="0">
                <a:solidFill>
                  <a:schemeClr val="tx1"/>
                </a:solidFill>
              </a:rPr>
              <a:t>　</a:t>
            </a:r>
            <a:r>
              <a:rPr lang="ja-JP" altLang="en-US" sz="1400" b="1" dirty="0" smtClean="0">
                <a:solidFill>
                  <a:schemeClr val="tx1"/>
                </a:solidFill>
              </a:rPr>
              <a:t>〇</a:t>
            </a:r>
            <a:r>
              <a:rPr lang="ja-JP" altLang="en-US" sz="1400" b="1" dirty="0">
                <a:solidFill>
                  <a:schemeClr val="tx1"/>
                </a:solidFill>
              </a:rPr>
              <a:t>　企業等と部局との連携した取組み</a:t>
            </a:r>
          </a:p>
          <a:p>
            <a:endParaRPr lang="ja-JP" altLang="en-US" sz="1400" b="1" dirty="0">
              <a:solidFill>
                <a:schemeClr val="tx1"/>
              </a:solidFill>
            </a:endParaRPr>
          </a:p>
        </p:txBody>
      </p:sp>
      <p:sp>
        <p:nvSpPr>
          <p:cNvPr id="34" name="正方形/長方形 33"/>
          <p:cNvSpPr/>
          <p:nvPr/>
        </p:nvSpPr>
        <p:spPr>
          <a:xfrm>
            <a:off x="394925" y="1424080"/>
            <a:ext cx="8289631" cy="1169551"/>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a:t>
            </a:r>
            <a:r>
              <a:rPr lang="ja-JP" altLang="en-US" sz="1400" b="1" dirty="0"/>
              <a:t>公民戦略連携デスクの設置・運営</a:t>
            </a:r>
            <a:r>
              <a:rPr lang="en-US" altLang="ja-JP" sz="1400" b="1" dirty="0"/>
              <a:t>		</a:t>
            </a:r>
            <a:r>
              <a:rPr lang="ja-JP" altLang="en-US" sz="1400" b="1" dirty="0" smtClean="0"/>
              <a:t>　　</a:t>
            </a:r>
            <a:r>
              <a:rPr lang="ja-JP" altLang="en-US" sz="1400" dirty="0" smtClean="0"/>
              <a:t>（</a:t>
            </a:r>
            <a:r>
              <a:rPr lang="en-US" altLang="ja-JP" sz="1400" dirty="0" smtClean="0"/>
              <a:t>2,155</a:t>
            </a:r>
            <a:r>
              <a:rPr lang="ja-JP" altLang="en-US" sz="1400" dirty="0" smtClean="0"/>
              <a:t>）</a:t>
            </a:r>
            <a:endParaRPr lang="en-US" altLang="ja-JP" sz="1400" dirty="0"/>
          </a:p>
          <a:p>
            <a:pPr marL="180000" indent="-457200" algn="just"/>
            <a:r>
              <a:rPr lang="ja-JP" altLang="en-US" sz="1400" dirty="0"/>
              <a:t>　　公民戦略連携デスクの活動を通じて、企業・大学と</a:t>
            </a:r>
            <a:r>
              <a:rPr lang="en-US" altLang="ja-JP" sz="1400" dirty="0"/>
              <a:t>win-win</a:t>
            </a:r>
            <a:r>
              <a:rPr lang="ja-JP" altLang="en-US" sz="1400" dirty="0"/>
              <a:t>の新たなパートナーシップを築く。また、これまで構築したネットワークを軸に、多様な事業者が連携した取組みを推進。それぞれの強みを活かし社会課題の解決や地域活性化をめざす。</a:t>
            </a:r>
          </a:p>
        </p:txBody>
      </p:sp>
      <p:sp>
        <p:nvSpPr>
          <p:cNvPr id="18" name="正方形/長方形 17"/>
          <p:cNvSpPr/>
          <p:nvPr/>
        </p:nvSpPr>
        <p:spPr>
          <a:xfrm>
            <a:off x="215516" y="363372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（５）インフラの充実・強化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394925" y="3950472"/>
            <a:ext cx="8289631" cy="954107"/>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新名神高速道路の</a:t>
            </a:r>
            <a:r>
              <a:rPr lang="ja-JP" altLang="en-US" sz="1400" b="1" dirty="0"/>
              <a:t>整備推進</a:t>
            </a:r>
            <a:r>
              <a:rPr lang="ja-JP" altLang="en-US" sz="1400" dirty="0"/>
              <a:t>	</a:t>
            </a:r>
            <a:r>
              <a:rPr lang="en-US" altLang="ja-JP" sz="1400" dirty="0" smtClean="0"/>
              <a:t>	</a:t>
            </a:r>
            <a:endParaRPr lang="en-US" altLang="ja-JP" sz="1400" dirty="0"/>
          </a:p>
          <a:p>
            <a:pPr marL="180000" indent="-457200" algn="just"/>
            <a:r>
              <a:rPr lang="ja-JP" altLang="en-US" sz="1400" dirty="0" smtClean="0"/>
              <a:t>　　東西二極を結ぶ広域交通インフラとして重要な役割を果たす、新名神</a:t>
            </a:r>
            <a:r>
              <a:rPr lang="ja-JP" altLang="en-US" sz="1400" dirty="0"/>
              <a:t>高速</a:t>
            </a:r>
            <a:r>
              <a:rPr lang="ja-JP" altLang="en-US" sz="1400" dirty="0" smtClean="0"/>
              <a:t>道路の早期</a:t>
            </a:r>
            <a:r>
              <a:rPr lang="ja-JP" altLang="en-US" sz="1400" dirty="0"/>
              <a:t>全線整備に</a:t>
            </a:r>
            <a:r>
              <a:rPr lang="ja-JP" altLang="en-US" sz="1400" dirty="0" smtClean="0"/>
              <a:t>向けて、関係団体とともに取り組む。</a:t>
            </a:r>
            <a:r>
              <a:rPr lang="en-US" altLang="ja-JP" sz="1400" dirty="0" smtClean="0"/>
              <a:t>(</a:t>
            </a:r>
            <a:r>
              <a:rPr lang="ja-JP" altLang="en-US" sz="1400" dirty="0"/>
              <a:t>事業主体</a:t>
            </a:r>
            <a:r>
              <a:rPr lang="ja-JP" altLang="en-US" sz="1400" dirty="0" smtClean="0"/>
              <a:t>：西日本</a:t>
            </a:r>
            <a:r>
              <a:rPr lang="ja-JP" altLang="en-US" sz="1400" dirty="0"/>
              <a:t>高速道路㈱</a:t>
            </a:r>
            <a:r>
              <a:rPr lang="en-US" altLang="ja-JP" sz="1400" dirty="0"/>
              <a:t>)</a:t>
            </a:r>
            <a:endParaRPr lang="ja-JP" altLang="en-US" sz="1400" dirty="0"/>
          </a:p>
        </p:txBody>
      </p:sp>
      <p:sp>
        <p:nvSpPr>
          <p:cNvPr id="21" name="正方形/長方形 20"/>
          <p:cNvSpPr/>
          <p:nvPr/>
        </p:nvSpPr>
        <p:spPr>
          <a:xfrm>
            <a:off x="395712" y="4917640"/>
            <a:ext cx="8289631" cy="954107"/>
          </a:xfrm>
          <a:prstGeom prst="rect">
            <a:avLst/>
          </a:prstGeom>
          <a:noFill/>
        </p:spPr>
        <p:txBody>
          <a:bodyPr wrap="square">
            <a:spAutoFit/>
          </a:bodyPr>
          <a:lstStyle/>
          <a:p>
            <a:pPr marL="180000" indent="-457200" algn="just"/>
            <a:r>
              <a:rPr lang="ja-JP" altLang="en-US" sz="1400" b="1" dirty="0"/>
              <a:t>〇	</a:t>
            </a:r>
            <a:r>
              <a:rPr lang="ja-JP" altLang="en-US" sz="1400" b="1" dirty="0" smtClean="0"/>
              <a:t>　</a:t>
            </a:r>
            <a:r>
              <a:rPr lang="zh-TW" altLang="en-US" sz="1400" b="1" dirty="0"/>
              <a:t>北大阪</a:t>
            </a:r>
            <a:r>
              <a:rPr lang="zh-TW" altLang="en-US" sz="1400" b="1" dirty="0" smtClean="0"/>
              <a:t>急行</a:t>
            </a:r>
            <a:r>
              <a:rPr lang="ja-JP" altLang="en-US" sz="1400" b="1" dirty="0" smtClean="0"/>
              <a:t>の</a:t>
            </a:r>
            <a:r>
              <a:rPr lang="zh-TW" altLang="en-US" sz="1400" b="1" dirty="0" smtClean="0"/>
              <a:t>整備促進</a:t>
            </a:r>
            <a:r>
              <a:rPr lang="ja-JP" altLang="en-US" sz="1400" dirty="0"/>
              <a:t>	</a:t>
            </a:r>
            <a:r>
              <a:rPr lang="en-US" altLang="ja-JP" sz="1400" dirty="0"/>
              <a:t>		</a:t>
            </a:r>
            <a:r>
              <a:rPr lang="ja-JP" altLang="en-US" sz="1400" dirty="0" smtClean="0"/>
              <a:t>（</a:t>
            </a:r>
            <a:r>
              <a:rPr lang="en-US" altLang="ja-JP" sz="1400" dirty="0" smtClean="0"/>
              <a:t>500,000</a:t>
            </a:r>
            <a:r>
              <a:rPr lang="ja-JP" altLang="en-US" sz="1400" dirty="0" smtClean="0"/>
              <a:t>）</a:t>
            </a:r>
            <a:endParaRPr lang="en-US" altLang="ja-JP" sz="1400" dirty="0"/>
          </a:p>
          <a:p>
            <a:pPr marL="180000" indent="-457200" algn="just"/>
            <a:r>
              <a:rPr lang="ja-JP" altLang="en-US" sz="1400" dirty="0" smtClean="0"/>
              <a:t>　　</a:t>
            </a:r>
            <a:r>
              <a:rPr lang="ja-JP" altLang="en-US" sz="1400" dirty="0"/>
              <a:t>北大阪急行延伸により、北大阪地域と大阪都心とを直結し、大阪の南北軸が強化される。また、広域的な拠点形成の具体化とセットで取り組むことで、沿線地域の活性化を</a:t>
            </a:r>
            <a:r>
              <a:rPr lang="ja-JP" altLang="en-US" sz="1400" dirty="0" smtClean="0"/>
              <a:t>図る。（整備主体</a:t>
            </a:r>
            <a:r>
              <a:rPr lang="ja-JP" altLang="en-US" sz="1400" dirty="0"/>
              <a:t>：北</a:t>
            </a:r>
            <a:r>
              <a:rPr lang="ja-JP" altLang="en-US" sz="1400" dirty="0" smtClean="0"/>
              <a:t>大阪急行電鉄</a:t>
            </a:r>
            <a:r>
              <a:rPr lang="ja-JP" altLang="en-US" sz="1400" dirty="0"/>
              <a:t>㈱ </a:t>
            </a:r>
            <a:r>
              <a:rPr lang="ja-JP" altLang="en-US" sz="1400" dirty="0" smtClean="0"/>
              <a:t>、箕面市 </a:t>
            </a:r>
            <a:r>
              <a:rPr lang="ja-JP" altLang="en-US" sz="1400" dirty="0"/>
              <a:t>、</a:t>
            </a:r>
            <a:r>
              <a:rPr lang="ja-JP" altLang="en-US" sz="1400" dirty="0" smtClean="0"/>
              <a:t>運行主体：</a:t>
            </a:r>
            <a:r>
              <a:rPr lang="zh-TW" altLang="en-US" sz="1400" dirty="0"/>
              <a:t>北大阪急行電鉄</a:t>
            </a:r>
            <a:r>
              <a:rPr lang="ja-JP" altLang="en-US" sz="1400" dirty="0" smtClean="0"/>
              <a:t>㈱）</a:t>
            </a:r>
            <a:endParaRPr lang="ja-JP" altLang="en-US" sz="1400" dirty="0"/>
          </a:p>
        </p:txBody>
      </p:sp>
      <p:sp>
        <p:nvSpPr>
          <p:cNvPr id="23" name="正方形/長方形 22"/>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38" name="Picture 3"/>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2828" y="69372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2236" y="69273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0111"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5359" y="69269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2" name="図 4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18436" y="692696"/>
            <a:ext cx="360000" cy="360000"/>
          </a:xfrm>
          <a:prstGeom prst="rect">
            <a:avLst/>
          </a:prstGeom>
        </p:spPr>
      </p:pic>
      <p:pic>
        <p:nvPicPr>
          <p:cNvPr id="43" name="図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4361" y="692696"/>
            <a:ext cx="360000" cy="360000"/>
          </a:xfrm>
          <a:prstGeom prst="rect">
            <a:avLst/>
          </a:prstGeom>
        </p:spPr>
      </p:pic>
      <p:pic>
        <p:nvPicPr>
          <p:cNvPr id="44" name="図 4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129649" y="692696"/>
            <a:ext cx="360000" cy="360000"/>
          </a:xfrm>
          <a:prstGeom prst="rect">
            <a:avLst/>
          </a:prstGeom>
        </p:spPr>
      </p:pic>
      <p:pic>
        <p:nvPicPr>
          <p:cNvPr id="45" name="図 4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55022" y="704508"/>
            <a:ext cx="360000" cy="360000"/>
          </a:xfrm>
          <a:prstGeom prst="rect">
            <a:avLst/>
          </a:prstGeom>
        </p:spPr>
      </p:pic>
      <p:pic>
        <p:nvPicPr>
          <p:cNvPr id="46" name="図 4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723234" y="692696"/>
            <a:ext cx="360000" cy="360000"/>
          </a:xfrm>
          <a:prstGeom prst="rect">
            <a:avLst/>
          </a:prstGeom>
        </p:spPr>
      </p:pic>
    </p:spTree>
    <p:extLst>
      <p:ext uri="{BB962C8B-B14F-4D97-AF65-F5344CB8AC3E}">
        <p14:creationId xmlns:p14="http://schemas.microsoft.com/office/powerpoint/2010/main" val="2415557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13</a:t>
            </a:fld>
            <a:endParaRPr lang="ja-JP" altLang="en-US" dirty="0">
              <a:solidFill>
                <a:prstClr val="black"/>
              </a:solidFill>
            </a:endParaRPr>
          </a:p>
        </p:txBody>
      </p:sp>
      <p:sp>
        <p:nvSpPr>
          <p:cNvPr id="11" name="正方形/長方形 10"/>
          <p:cNvSpPr/>
          <p:nvPr/>
        </p:nvSpPr>
        <p:spPr>
          <a:xfrm>
            <a:off x="107504" y="6968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0" name="正方形/長方形 9"/>
          <p:cNvSpPr/>
          <p:nvPr/>
        </p:nvSpPr>
        <p:spPr>
          <a:xfrm>
            <a:off x="179512" y="1137426"/>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（１）定住魅力の強化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95536" y="2599911"/>
            <a:ext cx="8289631" cy="307777"/>
          </a:xfrm>
          <a:prstGeom prst="rect">
            <a:avLst/>
          </a:prstGeom>
          <a:noFill/>
        </p:spPr>
        <p:txBody>
          <a:bodyPr wrap="square">
            <a:spAutoFit/>
          </a:bodyPr>
          <a:lstStyle/>
          <a:p>
            <a:pPr marL="180000" indent="-457200" algn="just"/>
            <a:r>
              <a:rPr lang="ja-JP" altLang="en-US" sz="1400" b="1" dirty="0"/>
              <a:t>〇	　</a:t>
            </a:r>
            <a:r>
              <a:rPr lang="ja-JP" altLang="en-US" sz="1400" b="1" dirty="0" smtClean="0"/>
              <a:t>新子育て支援交付金</a:t>
            </a:r>
            <a:r>
              <a:rPr lang="en-US" altLang="ja-JP" sz="1400" dirty="0" smtClean="0"/>
              <a:t>			</a:t>
            </a:r>
            <a:r>
              <a:rPr lang="ja-JP" altLang="en-US" sz="1400" dirty="0" smtClean="0"/>
              <a:t>＜再掲＞</a:t>
            </a:r>
            <a:endParaRPr lang="en-US" altLang="ja-JP" sz="1400" dirty="0"/>
          </a:p>
        </p:txBody>
      </p:sp>
      <p:sp>
        <p:nvSpPr>
          <p:cNvPr id="18" name="正方形/長方形 17"/>
          <p:cNvSpPr/>
          <p:nvPr/>
        </p:nvSpPr>
        <p:spPr>
          <a:xfrm>
            <a:off x="539552" y="3576784"/>
            <a:ext cx="8366576" cy="57703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転入</a:t>
            </a:r>
            <a:r>
              <a:rPr lang="ja-JP" altLang="en-US" sz="1400" b="1" dirty="0">
                <a:solidFill>
                  <a:schemeClr val="tx1"/>
                </a:solidFill>
              </a:rPr>
              <a:t>超過率（対全国</a:t>
            </a:r>
            <a:r>
              <a:rPr lang="ja-JP" altLang="en-US" sz="1400" b="1" dirty="0" smtClean="0">
                <a:solidFill>
                  <a:schemeClr val="tx1"/>
                </a:solidFill>
              </a:rPr>
              <a:t>）　</a:t>
            </a:r>
            <a:r>
              <a:rPr lang="ja-JP" altLang="en-US" sz="1200" b="1" dirty="0" smtClean="0">
                <a:solidFill>
                  <a:schemeClr val="tx1"/>
                </a:solidFill>
              </a:rPr>
              <a:t>（</a:t>
            </a:r>
            <a:r>
              <a:rPr lang="en-US" altLang="ja-JP" sz="1200" b="1" dirty="0" smtClean="0">
                <a:solidFill>
                  <a:schemeClr val="tx1"/>
                </a:solidFill>
              </a:rPr>
              <a:t>※</a:t>
            </a:r>
            <a:r>
              <a:rPr lang="ja-JP" altLang="en-US" sz="1200" b="1" dirty="0" smtClean="0">
                <a:solidFill>
                  <a:schemeClr val="tx1"/>
                </a:solidFill>
              </a:rPr>
              <a:t>総合戦略の具体的目標を効果測定指標として設定）</a:t>
            </a:r>
          </a:p>
          <a:p>
            <a:endParaRPr lang="ja-JP" altLang="en-US" sz="1400" b="1" dirty="0">
              <a:solidFill>
                <a:schemeClr val="tx1"/>
              </a:solidFill>
            </a:endParaRPr>
          </a:p>
        </p:txBody>
      </p:sp>
      <p:sp>
        <p:nvSpPr>
          <p:cNvPr id="20" name="正方形/長方形 19"/>
          <p:cNvSpPr/>
          <p:nvPr/>
        </p:nvSpPr>
        <p:spPr>
          <a:xfrm>
            <a:off x="397808" y="1484784"/>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＜具体的な施策＞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〇</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スマートシティ戦略推進事業　　　　　</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82,448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住民や地域が抱える具体的な課題に対し、先端技術を積極的に活用して住民が実感できるかたちで生活を変え、</a:t>
            </a:r>
          </a:p>
          <a:p>
            <a:pPr marL="180000" lvl="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住民の</a:t>
            </a:r>
            <a:r>
              <a:rPr lang="en-US" altLang="ja-JP" sz="1400" dirty="0" err="1">
                <a:latin typeface="Meiryo UI" panose="020B0604030504040204" pitchFamily="50" charset="-128"/>
                <a:ea typeface="Meiryo UI" panose="020B0604030504040204" pitchFamily="50" charset="-128"/>
                <a:cs typeface="Meiryo UI" panose="020B0604030504040204" pitchFamily="50" charset="-128"/>
              </a:rPr>
              <a:t>QoL</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（生活の質）の向上や都市機能強化を図る。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24" name="Picture 9"/>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0111" y="679478"/>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2"/>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9649" y="67956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7" name="図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278" y="683086"/>
            <a:ext cx="360000" cy="360000"/>
          </a:xfrm>
          <a:prstGeom prst="rect">
            <a:avLst/>
          </a:prstGeom>
        </p:spPr>
      </p:pic>
      <p:pic>
        <p:nvPicPr>
          <p:cNvPr id="28" name="図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10077" y="682070"/>
            <a:ext cx="360000" cy="360000"/>
          </a:xfrm>
          <a:prstGeom prst="rect">
            <a:avLst/>
          </a:prstGeom>
        </p:spPr>
      </p:pic>
      <p:pic>
        <p:nvPicPr>
          <p:cNvPr id="29" name="図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26556" y="683086"/>
            <a:ext cx="360000" cy="360000"/>
          </a:xfrm>
          <a:prstGeom prst="rect">
            <a:avLst/>
          </a:prstGeom>
        </p:spPr>
      </p:pic>
      <p:pic>
        <p:nvPicPr>
          <p:cNvPr id="30" name="図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46128" y="677838"/>
            <a:ext cx="360000" cy="360000"/>
          </a:xfrm>
          <a:prstGeom prst="rect">
            <a:avLst/>
          </a:prstGeom>
        </p:spPr>
      </p:pic>
      <p:pic>
        <p:nvPicPr>
          <p:cNvPr id="31" name="図 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66559" y="678072"/>
            <a:ext cx="360000" cy="360000"/>
          </a:xfrm>
          <a:prstGeom prst="rect">
            <a:avLst/>
          </a:prstGeom>
        </p:spPr>
      </p:pic>
    </p:spTree>
    <p:extLst>
      <p:ext uri="{BB962C8B-B14F-4D97-AF65-F5344CB8AC3E}">
        <p14:creationId xmlns:p14="http://schemas.microsoft.com/office/powerpoint/2010/main" val="2502955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14</a:t>
            </a:fld>
            <a:endParaRPr lang="ja-JP" altLang="en-US" dirty="0">
              <a:solidFill>
                <a:prstClr val="black"/>
              </a:solidFill>
            </a:endParaRPr>
          </a:p>
        </p:txBody>
      </p:sp>
      <p:sp>
        <p:nvSpPr>
          <p:cNvPr id="13" name="正方形/長方形 12"/>
          <p:cNvSpPr/>
          <p:nvPr/>
        </p:nvSpPr>
        <p:spPr>
          <a:xfrm>
            <a:off x="179512" y="103908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395536" y="1375600"/>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＜具体的な施策＞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〇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大阪観光局運営事業（大阪版ＤＭＯ）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大阪観光局において、大阪版ＤＭＯとして、マーケティングリサーチや観光案内機能の充実などにより「観光地経営」の視点に立った観光地域づくりを推進する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539552" y="5198136"/>
            <a:ext cx="8366576" cy="118800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外国人旅行消費額</a:t>
            </a:r>
          </a:p>
          <a:p>
            <a:r>
              <a:rPr lang="ja-JP" altLang="en-US" sz="1400" b="1" dirty="0" smtClean="0">
                <a:solidFill>
                  <a:schemeClr val="tx1"/>
                </a:solidFill>
              </a:rPr>
              <a:t>　〇</a:t>
            </a:r>
            <a:r>
              <a:rPr lang="ja-JP" altLang="en-US" sz="1400" b="1" dirty="0">
                <a:solidFill>
                  <a:schemeClr val="tx1"/>
                </a:solidFill>
              </a:rPr>
              <a:t>　インフラツーリズムへの参加者数</a:t>
            </a:r>
            <a:endParaRPr lang="en-US" altLang="ja-JP" sz="1400" b="1" dirty="0" smtClean="0">
              <a:solidFill>
                <a:schemeClr val="tx1"/>
              </a:solidFill>
            </a:endParaRPr>
          </a:p>
          <a:p>
            <a:r>
              <a:rPr lang="ja-JP" altLang="en-US" sz="1400" b="1" dirty="0" smtClean="0">
                <a:solidFill>
                  <a:srgbClr val="FF0000"/>
                </a:solidFill>
              </a:rPr>
              <a:t>　</a:t>
            </a:r>
            <a:r>
              <a:rPr lang="ja-JP" altLang="en-US" sz="1400" b="1" dirty="0" smtClean="0">
                <a:solidFill>
                  <a:schemeClr val="tx1"/>
                </a:solidFill>
              </a:rPr>
              <a:t>〇　</a:t>
            </a:r>
            <a:r>
              <a:rPr lang="ja-JP" altLang="en-US" sz="1400" b="1" dirty="0">
                <a:solidFill>
                  <a:schemeClr val="tx1"/>
                </a:solidFill>
              </a:rPr>
              <a:t>連携地点における自転車通行量</a:t>
            </a:r>
            <a:endParaRPr lang="en-US" altLang="ja-JP" sz="1400" b="1" dirty="0" smtClean="0">
              <a:solidFill>
                <a:schemeClr val="tx1"/>
              </a:solidFill>
            </a:endParaRPr>
          </a:p>
          <a:p>
            <a:r>
              <a:rPr lang="ja-JP" altLang="en-US" sz="1400" b="1" dirty="0">
                <a:solidFill>
                  <a:srgbClr val="FF0000"/>
                </a:solidFill>
              </a:rPr>
              <a:t>　</a:t>
            </a:r>
            <a:r>
              <a:rPr lang="ja-JP" altLang="en-US" sz="1400" b="1" dirty="0">
                <a:solidFill>
                  <a:schemeClr val="tx1"/>
                </a:solidFill>
              </a:rPr>
              <a:t>〇　緑化活動支援の件数、寄附樹木の本数</a:t>
            </a:r>
            <a:endParaRPr lang="en-US" altLang="ja-JP" sz="1400" b="1" dirty="0">
              <a:solidFill>
                <a:schemeClr val="tx1"/>
              </a:solidFill>
            </a:endParaRPr>
          </a:p>
          <a:p>
            <a:endParaRPr lang="ja-JP" altLang="en-US" sz="1400" b="1" dirty="0">
              <a:solidFill>
                <a:schemeClr val="tx1"/>
              </a:solidFill>
            </a:endParaRPr>
          </a:p>
        </p:txBody>
      </p:sp>
      <p:sp>
        <p:nvSpPr>
          <p:cNvPr id="21" name="正方形/長方形 20"/>
          <p:cNvSpPr/>
          <p:nvPr/>
        </p:nvSpPr>
        <p:spPr>
          <a:xfrm>
            <a:off x="392683" y="2906941"/>
            <a:ext cx="8460940" cy="954107"/>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〇	　広域</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サイクルルート</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2,800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誰もが自転車を楽しむことができる魅力的な都市空間を創造するため、各地域で整備が進められている自転車ルートの広域展開にあたっての課題等を抽出するための社会実験を通じて課題や成果を明らかにし、府県を越えて多方面へと広域的につなぐことで、魅力的なサイクルルートを創設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p>
        </p:txBody>
      </p:sp>
      <p:sp>
        <p:nvSpPr>
          <p:cNvPr id="23" name="正方形/長方形 22"/>
          <p:cNvSpPr/>
          <p:nvPr/>
        </p:nvSpPr>
        <p:spPr>
          <a:xfrm>
            <a:off x="398150" y="4153435"/>
            <a:ext cx="8460940" cy="738664"/>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〇	　</a:t>
            </a:r>
            <a:r>
              <a:rPr lang="zh-TW" altLang="en-US" sz="1400" b="1" dirty="0">
                <a:latin typeface="Meiryo UI" panose="020B0604030504040204" pitchFamily="50" charset="-128"/>
                <a:ea typeface="Meiryo UI" panose="020B0604030504040204" pitchFamily="50" charset="-128"/>
                <a:cs typeface="Meiryo UI" panose="020B0604030504040204" pitchFamily="50" charset="-128"/>
              </a:rPr>
              <a:t>公園都市緑化振興</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4,950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道路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等の公共用地と隣接地の一体的なみどりづくり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を、府民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協働にて推進し、公共空間の魅力と地域力の向上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を図る。</a:t>
            </a:r>
            <a:endParaRPr lang="en-US" altLang="ja-JP" sz="1100" dirty="0"/>
          </a:p>
        </p:txBody>
      </p:sp>
      <p:sp>
        <p:nvSpPr>
          <p:cNvPr id="31" name="正方形/長方形 30"/>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cxnSp>
        <p:nvCxnSpPr>
          <p:cNvPr id="39" name="直線コネクタ 38"/>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0" name="正方形/長方形 39"/>
          <p:cNvSpPr/>
          <p:nvPr/>
        </p:nvSpPr>
        <p:spPr>
          <a:xfrm>
            <a:off x="107504" y="6968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pic>
        <p:nvPicPr>
          <p:cNvPr id="41" name="Picture 9"/>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0111" y="679478"/>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12"/>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9649" y="67956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49278" y="683086"/>
            <a:ext cx="360000" cy="360000"/>
          </a:xfrm>
          <a:prstGeom prst="rect">
            <a:avLst/>
          </a:prstGeom>
        </p:spPr>
      </p:pic>
      <p:pic>
        <p:nvPicPr>
          <p:cNvPr id="44" name="図 4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10077" y="682070"/>
            <a:ext cx="360000" cy="360000"/>
          </a:xfrm>
          <a:prstGeom prst="rect">
            <a:avLst/>
          </a:prstGeom>
        </p:spPr>
      </p:pic>
      <p:pic>
        <p:nvPicPr>
          <p:cNvPr id="45" name="図 4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726556" y="683086"/>
            <a:ext cx="360000" cy="360000"/>
          </a:xfrm>
          <a:prstGeom prst="rect">
            <a:avLst/>
          </a:prstGeom>
        </p:spPr>
      </p:pic>
      <p:pic>
        <p:nvPicPr>
          <p:cNvPr id="46" name="図 4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46128" y="677838"/>
            <a:ext cx="360000" cy="360000"/>
          </a:xfrm>
          <a:prstGeom prst="rect">
            <a:avLst/>
          </a:prstGeom>
        </p:spPr>
      </p:pic>
      <p:pic>
        <p:nvPicPr>
          <p:cNvPr id="47" name="図 4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466559" y="678072"/>
            <a:ext cx="360000" cy="360000"/>
          </a:xfrm>
          <a:prstGeom prst="rect">
            <a:avLst/>
          </a:prstGeom>
        </p:spPr>
      </p:pic>
      <p:sp>
        <p:nvSpPr>
          <p:cNvPr id="30" name="正方形/長方形 29"/>
          <p:cNvSpPr/>
          <p:nvPr/>
        </p:nvSpPr>
        <p:spPr>
          <a:xfrm>
            <a:off x="395538" y="2363967"/>
            <a:ext cx="8460940" cy="307777"/>
          </a:xfrm>
          <a:prstGeom prst="rect">
            <a:avLst/>
          </a:prstGeom>
        </p:spPr>
        <p:txBody>
          <a:bodyPr wrap="square">
            <a:spAutoFit/>
          </a:bodyPr>
          <a:lstStyle/>
          <a:p>
            <a:pPr marL="180000" indent="-457200" algn="just"/>
            <a:r>
              <a:rPr lang="ja-JP" altLang="en-US" sz="1400" b="1" dirty="0"/>
              <a:t>〇	　観光地域づくりと「大阪の食」による魅力創出・発信</a:t>
            </a:r>
            <a:r>
              <a:rPr lang="ja-JP" altLang="en-US" sz="1400" b="1" dirty="0" smtClean="0"/>
              <a:t>事業</a:t>
            </a:r>
            <a:r>
              <a:rPr lang="en-US" altLang="ja-JP" sz="1400" dirty="0"/>
              <a:t>	</a:t>
            </a:r>
            <a:r>
              <a:rPr lang="ja-JP" altLang="en-US" sz="1400" dirty="0" smtClean="0"/>
              <a:t>　　＜再掲＞</a:t>
            </a:r>
            <a:endParaRPr lang="en-US" altLang="ja-JP" sz="1400" dirty="0"/>
          </a:p>
        </p:txBody>
      </p:sp>
    </p:spTree>
    <p:extLst>
      <p:ext uri="{BB962C8B-B14F-4D97-AF65-F5344CB8AC3E}">
        <p14:creationId xmlns:p14="http://schemas.microsoft.com/office/powerpoint/2010/main" val="3450631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en-US" altLang="ja-JP" sz="1600" b="1" dirty="0" smtClean="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sp>
        <p:nvSpPr>
          <p:cNvPr id="5" name="正方形/長方形 4"/>
          <p:cNvSpPr/>
          <p:nvPr/>
        </p:nvSpPr>
        <p:spPr>
          <a:xfrm>
            <a:off x="179512" y="1321023"/>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若者の安定就職支援、職場定着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schemeClr val="tx1"/>
                </a:solidFill>
              </a:rPr>
              <a:t>1</a:t>
            </a:fld>
            <a:endParaRPr lang="ja-JP" altLang="en-US" dirty="0">
              <a:solidFill>
                <a:schemeClr val="tx1"/>
              </a:solidFill>
            </a:endParaRPr>
          </a:p>
        </p:txBody>
      </p:sp>
      <p:sp>
        <p:nvSpPr>
          <p:cNvPr id="16" name="正方形/長方形 15"/>
          <p:cNvSpPr/>
          <p:nvPr/>
        </p:nvSpPr>
        <p:spPr>
          <a:xfrm>
            <a:off x="359532" y="1758581"/>
            <a:ext cx="8460940" cy="954107"/>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en-US" altLang="ja-JP" sz="1400" b="1" dirty="0" smtClean="0"/>
              <a:t>OSAKA</a:t>
            </a:r>
            <a:r>
              <a:rPr lang="ja-JP" altLang="en-US" sz="1400" b="1" dirty="0" smtClean="0"/>
              <a:t>しごとフィールド運営事業</a:t>
            </a:r>
            <a:r>
              <a:rPr lang="en-US" altLang="ja-JP" sz="1400" b="1" dirty="0"/>
              <a:t>	</a:t>
            </a:r>
            <a:r>
              <a:rPr lang="ja-JP" altLang="en-US" sz="1400" dirty="0"/>
              <a:t>　</a:t>
            </a:r>
            <a:r>
              <a:rPr lang="ja-JP" altLang="en-US" sz="1400" dirty="0" smtClean="0"/>
              <a:t>　　　　 　  （調整中）</a:t>
            </a:r>
            <a:endParaRPr lang="en-US" altLang="ja-JP" sz="1400" dirty="0" smtClean="0"/>
          </a:p>
          <a:p>
            <a:pPr marL="180000" indent="-457200" algn="just"/>
            <a:r>
              <a:rPr lang="ja-JP" altLang="en-US" sz="1400" dirty="0" smtClean="0"/>
              <a:t>　　</a:t>
            </a:r>
            <a:r>
              <a:rPr lang="ja-JP" altLang="en-US" sz="1400" dirty="0"/>
              <a:t>女性や若者</a:t>
            </a:r>
            <a:r>
              <a:rPr lang="ja-JP" altLang="en-US" sz="1400" dirty="0" smtClean="0"/>
              <a:t>をはじめ</a:t>
            </a:r>
            <a:r>
              <a:rPr lang="ja-JP" altLang="en-US" sz="1400" dirty="0"/>
              <a:t>多様な人材が活躍できる環境づくりを進めるため、</a:t>
            </a:r>
            <a:r>
              <a:rPr lang="en-US" altLang="ja-JP" sz="1400" dirty="0"/>
              <a:t>OSAKA</a:t>
            </a:r>
            <a:r>
              <a:rPr lang="ja-JP" altLang="en-US" sz="1400" dirty="0"/>
              <a:t>しごとフィールドにおいて</a:t>
            </a:r>
            <a:r>
              <a:rPr lang="ja-JP" altLang="en-US" sz="1400" dirty="0" smtClean="0"/>
              <a:t>、就職</a:t>
            </a:r>
            <a:r>
              <a:rPr lang="ja-JP" altLang="en-US" sz="1400" dirty="0"/>
              <a:t>困難者に対する専門的な支援を重点的に実施するとともに、人材確保に課題を抱える中小</a:t>
            </a:r>
            <a:r>
              <a:rPr lang="ja-JP" altLang="en-US" sz="1400" dirty="0" smtClean="0"/>
              <a:t>企業を</a:t>
            </a:r>
            <a:r>
              <a:rPr lang="ja-JP" altLang="en-US" sz="1400" dirty="0"/>
              <a:t>支援する</a:t>
            </a:r>
            <a:r>
              <a:rPr lang="ja-JP" altLang="en-US" sz="1400" dirty="0" smtClean="0"/>
              <a:t>。</a:t>
            </a:r>
            <a:endParaRPr lang="en-US" altLang="ja-JP" sz="1100" dirty="0"/>
          </a:p>
        </p:txBody>
      </p:sp>
      <p:sp>
        <p:nvSpPr>
          <p:cNvPr id="13" name="正方形/長方形 12"/>
          <p:cNvSpPr/>
          <p:nvPr/>
        </p:nvSpPr>
        <p:spPr>
          <a:xfrm>
            <a:off x="179512" y="4224870"/>
            <a:ext cx="8460940" cy="307778"/>
          </a:xfrm>
          <a:prstGeom prst="rect">
            <a:avLst/>
          </a:prstGeom>
        </p:spPr>
        <p:txBody>
          <a:bodyPr wrap="square">
            <a:spAutoFit/>
          </a:bodyPr>
          <a:lstStyle/>
          <a:p>
            <a:pPr marL="179388"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２）女性の活躍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93885" y="2870352"/>
            <a:ext cx="8376154" cy="543228"/>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endParaRPr kumimoji="1" lang="en-US" altLang="ja-JP" sz="1400" b="1" dirty="0" smtClean="0">
              <a:solidFill>
                <a:schemeClr val="tx1"/>
              </a:solidFill>
            </a:endParaRPr>
          </a:p>
          <a:p>
            <a:r>
              <a:rPr lang="ja-JP" altLang="en-US" sz="1400" b="1" dirty="0" smtClean="0">
                <a:solidFill>
                  <a:schemeClr val="tx1"/>
                </a:solidFill>
              </a:rPr>
              <a:t>　〇　就業率（</a:t>
            </a:r>
            <a:r>
              <a:rPr lang="en-US" altLang="ja-JP" sz="1400" b="1" dirty="0" smtClean="0">
                <a:solidFill>
                  <a:schemeClr val="tx1"/>
                </a:solidFill>
              </a:rPr>
              <a:t>15</a:t>
            </a:r>
            <a:r>
              <a:rPr lang="ja-JP" altLang="en-US" sz="1400" b="1" dirty="0" smtClean="0">
                <a:solidFill>
                  <a:schemeClr val="tx1"/>
                </a:solidFill>
              </a:rPr>
              <a:t>～</a:t>
            </a:r>
            <a:r>
              <a:rPr lang="en-US" altLang="ja-JP" sz="1400" b="1" dirty="0" smtClean="0">
                <a:solidFill>
                  <a:schemeClr val="tx1"/>
                </a:solidFill>
              </a:rPr>
              <a:t>34</a:t>
            </a:r>
            <a:r>
              <a:rPr lang="ja-JP" altLang="en-US" sz="1400" b="1" dirty="0">
                <a:solidFill>
                  <a:schemeClr val="tx1"/>
                </a:solidFill>
              </a:rPr>
              <a:t>才）　</a:t>
            </a:r>
            <a:r>
              <a:rPr lang="ja-JP" altLang="en-US" sz="1200" b="1" dirty="0">
                <a:solidFill>
                  <a:schemeClr val="tx1"/>
                </a:solidFill>
              </a:rPr>
              <a:t>（</a:t>
            </a:r>
            <a:r>
              <a:rPr lang="en-US" altLang="ja-JP" sz="1200" b="1" dirty="0">
                <a:solidFill>
                  <a:schemeClr val="tx1"/>
                </a:solidFill>
              </a:rPr>
              <a:t>※</a:t>
            </a:r>
            <a:r>
              <a:rPr lang="ja-JP" altLang="en-US" sz="1200" b="1" dirty="0">
                <a:solidFill>
                  <a:schemeClr val="tx1"/>
                </a:solidFill>
              </a:rPr>
              <a:t>総合戦略の具体的目標を効果測定指標として設定</a:t>
            </a:r>
            <a:r>
              <a:rPr lang="ja-JP" altLang="en-US" sz="1200" b="1" dirty="0" smtClean="0">
                <a:solidFill>
                  <a:schemeClr val="tx1"/>
                </a:solidFill>
              </a:rPr>
              <a:t>）</a:t>
            </a:r>
            <a:endParaRPr lang="ja-JP" altLang="en-US" sz="1400" b="1" dirty="0">
              <a:solidFill>
                <a:schemeClr val="tx1"/>
              </a:solidFill>
            </a:endParaRPr>
          </a:p>
        </p:txBody>
      </p:sp>
      <p:sp>
        <p:nvSpPr>
          <p:cNvPr id="25" name="正方形/長方形 24"/>
          <p:cNvSpPr/>
          <p:nvPr/>
        </p:nvSpPr>
        <p:spPr>
          <a:xfrm>
            <a:off x="497055" y="5730102"/>
            <a:ext cx="8389802" cy="57600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endParaRPr kumimoji="1" lang="en-US" altLang="ja-JP" sz="1400" b="1" dirty="0" smtClean="0">
              <a:solidFill>
                <a:schemeClr val="tx1"/>
              </a:solidFill>
            </a:endParaRPr>
          </a:p>
          <a:p>
            <a:r>
              <a:rPr lang="ja-JP" altLang="en-US" sz="1400" b="1" dirty="0" smtClean="0">
                <a:solidFill>
                  <a:schemeClr val="tx1"/>
                </a:solidFill>
              </a:rPr>
              <a:t>　〇</a:t>
            </a:r>
            <a:r>
              <a:rPr lang="ja-JP" altLang="en-US" sz="1400" b="1" dirty="0">
                <a:solidFill>
                  <a:schemeClr val="tx1"/>
                </a:solidFill>
              </a:rPr>
              <a:t>　男女いきいき・元気宣言登録事業者数</a:t>
            </a:r>
            <a:endParaRPr lang="en-US" altLang="ja-JP" sz="1400" b="1" dirty="0">
              <a:solidFill>
                <a:schemeClr val="tx1"/>
              </a:solidFill>
            </a:endParaRPr>
          </a:p>
        </p:txBody>
      </p:sp>
      <p:sp>
        <p:nvSpPr>
          <p:cNvPr id="19" name="正方形/長方形 18"/>
          <p:cNvSpPr/>
          <p:nvPr/>
        </p:nvSpPr>
        <p:spPr>
          <a:xfrm>
            <a:off x="359532" y="4586653"/>
            <a:ext cx="8460940" cy="954107"/>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en-US" altLang="ja-JP" sz="1400" b="1" dirty="0" smtClean="0"/>
              <a:t>OSAKA</a:t>
            </a:r>
            <a:r>
              <a:rPr lang="ja-JP" altLang="en-US" sz="1400" b="1" dirty="0" smtClean="0"/>
              <a:t>女性活躍推進事業</a:t>
            </a:r>
            <a:r>
              <a:rPr lang="ja-JP" altLang="en-US" sz="1200" b="1" dirty="0" smtClean="0"/>
              <a:t> </a:t>
            </a:r>
            <a:r>
              <a:rPr lang="en-US" altLang="ja-JP" sz="1400" b="1" dirty="0"/>
              <a:t>	</a:t>
            </a:r>
            <a:r>
              <a:rPr lang="en-US" altLang="ja-JP" sz="1400" dirty="0"/>
              <a:t>		</a:t>
            </a:r>
            <a:r>
              <a:rPr lang="ja-JP" altLang="en-US" sz="1400" dirty="0" smtClean="0"/>
              <a:t>　　　（</a:t>
            </a:r>
            <a:r>
              <a:rPr lang="en-US" altLang="ja-JP" sz="1400" dirty="0" smtClean="0"/>
              <a:t>3,923</a:t>
            </a:r>
            <a:r>
              <a:rPr lang="ja-JP" altLang="en-US" sz="1400" dirty="0" smtClean="0"/>
              <a:t>）</a:t>
            </a:r>
            <a:endParaRPr lang="en-US" altLang="ja-JP" sz="1400" dirty="0"/>
          </a:p>
          <a:p>
            <a:pPr marL="180000" indent="-457200" algn="just"/>
            <a:r>
              <a:rPr lang="ja-JP" altLang="en-US" sz="1400" dirty="0"/>
              <a:t>　　</a:t>
            </a:r>
            <a:r>
              <a:rPr lang="en-US" altLang="ja-JP" sz="1400" dirty="0"/>
              <a:t>OSAKA</a:t>
            </a:r>
            <a:r>
              <a:rPr lang="ja-JP" altLang="en-US" sz="1400" dirty="0"/>
              <a:t>女性活躍推進会議等と連携し、「ドーン </a:t>
            </a:r>
            <a:r>
              <a:rPr lang="en-US" altLang="ja-JP" sz="1400" dirty="0"/>
              <a:t>de </a:t>
            </a:r>
            <a:r>
              <a:rPr lang="ja-JP" altLang="en-US" sz="1400" dirty="0"/>
              <a:t>キラリ フェスティバル」等の啓発事業を実施するとともに、若年層を対象とした「ライフデザインの描き方</a:t>
            </a:r>
            <a:r>
              <a:rPr lang="ja-JP" altLang="en-US" sz="1400" dirty="0" smtClean="0"/>
              <a:t>セミナー」等を</a:t>
            </a:r>
            <a:r>
              <a:rPr lang="ja-JP" altLang="en-US" sz="1400" dirty="0"/>
              <a:t>開催し、オール大阪でより一層、女性活躍の機運を</a:t>
            </a:r>
            <a:r>
              <a:rPr lang="ja-JP" altLang="en-US" sz="1400" dirty="0" smtClean="0"/>
              <a:t>盛り上げる。</a:t>
            </a:r>
            <a:endParaRPr lang="en-US" altLang="ja-JP" sz="1100" dirty="0"/>
          </a:p>
        </p:txBody>
      </p:sp>
      <p:pic>
        <p:nvPicPr>
          <p:cNvPr id="20"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7318" y="680763"/>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4784" y="671297"/>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72456" y="680763"/>
            <a:ext cx="356898" cy="356898"/>
          </a:xfrm>
          <a:prstGeom prst="rect">
            <a:avLst/>
          </a:prstGeom>
        </p:spPr>
      </p:pic>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75883" y="674930"/>
            <a:ext cx="356898" cy="356898"/>
          </a:xfrm>
          <a:prstGeom prst="rect">
            <a:avLst/>
          </a:prstGeom>
        </p:spPr>
      </p:pic>
      <p:pic>
        <p:nvPicPr>
          <p:cNvPr id="30" name="Picture 6"/>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0948" y="671297"/>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31" name="図 3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48620" y="675182"/>
            <a:ext cx="356898" cy="356898"/>
          </a:xfrm>
          <a:prstGeom prst="rect">
            <a:avLst/>
          </a:prstGeom>
        </p:spPr>
      </p:pic>
    </p:spTree>
    <p:extLst>
      <p:ext uri="{BB962C8B-B14F-4D97-AF65-F5344CB8AC3E}">
        <p14:creationId xmlns:p14="http://schemas.microsoft.com/office/powerpoint/2010/main" val="308746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en-US" altLang="ja-JP" sz="1600" b="1" dirty="0" smtClean="0"/>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schemeClr val="tx1"/>
                </a:solidFill>
              </a:rPr>
              <a:t>2</a:t>
            </a:fld>
            <a:endParaRPr lang="ja-JP" altLang="en-US" dirty="0">
              <a:solidFill>
                <a:schemeClr val="tx1"/>
              </a:solidFill>
            </a:endParaRPr>
          </a:p>
        </p:txBody>
      </p:sp>
      <p:sp>
        <p:nvSpPr>
          <p:cNvPr id="20" name="正方形/長方形 19"/>
          <p:cNvSpPr/>
          <p:nvPr/>
        </p:nvSpPr>
        <p:spPr>
          <a:xfrm>
            <a:off x="359532" y="1556792"/>
            <a:ext cx="8460940" cy="954107"/>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地域限定保育士試験事業</a:t>
            </a:r>
            <a:r>
              <a:rPr lang="en-US" altLang="ja-JP" sz="1400" b="1" dirty="0"/>
              <a:t>	</a:t>
            </a:r>
            <a:r>
              <a:rPr lang="en-US" altLang="ja-JP" sz="1400" dirty="0"/>
              <a:t>		</a:t>
            </a:r>
            <a:r>
              <a:rPr lang="ja-JP" altLang="en-US" sz="1400" dirty="0" smtClean="0"/>
              <a:t>　　（</a:t>
            </a:r>
            <a:r>
              <a:rPr lang="en-US" altLang="ja-JP" sz="1400" dirty="0" smtClean="0"/>
              <a:t>14,876</a:t>
            </a:r>
            <a:r>
              <a:rPr lang="ja-JP" altLang="en-US" sz="1400" dirty="0" smtClean="0"/>
              <a:t>）</a:t>
            </a:r>
            <a:endParaRPr lang="en-US" altLang="ja-JP" sz="1400" dirty="0"/>
          </a:p>
          <a:p>
            <a:pPr marL="180000" indent="-457200" algn="just"/>
            <a:r>
              <a:rPr lang="ja-JP" altLang="en-US" sz="1400" dirty="0"/>
              <a:t>　　保育士試験の受験者に多様な選択肢を提供し、保育士資格取得者を増やすため、後期試験において</a:t>
            </a:r>
            <a:r>
              <a:rPr lang="ja-JP" altLang="en-US" sz="1400" dirty="0" smtClean="0"/>
              <a:t>、実技</a:t>
            </a:r>
            <a:r>
              <a:rPr lang="ja-JP" altLang="en-US" sz="1400" dirty="0"/>
              <a:t>試験による通常試験と保育実技講習会による地域限定試験を同時実施する</a:t>
            </a:r>
            <a:r>
              <a:rPr lang="ja-JP" altLang="en-US" sz="1400" dirty="0" smtClean="0"/>
              <a:t>。</a:t>
            </a:r>
            <a:endParaRPr lang="ja-JP" altLang="en-US" sz="1100" dirty="0" smtClean="0"/>
          </a:p>
        </p:txBody>
      </p:sp>
      <p:sp>
        <p:nvSpPr>
          <p:cNvPr id="21" name="正方形/長方形 20"/>
          <p:cNvSpPr/>
          <p:nvPr/>
        </p:nvSpPr>
        <p:spPr>
          <a:xfrm>
            <a:off x="359532" y="2690336"/>
            <a:ext cx="8460940" cy="738664"/>
          </a:xfrm>
          <a:prstGeom prst="rect">
            <a:avLst/>
          </a:prstGeom>
        </p:spPr>
        <p:txBody>
          <a:bodyPr wrap="square">
            <a:spAutoFit/>
          </a:bodyPr>
          <a:lstStyle/>
          <a:p>
            <a:pPr marL="180000" indent="-457200" algn="just"/>
            <a:r>
              <a:rPr lang="ja-JP" altLang="en-US" sz="1400" b="1" dirty="0" smtClean="0"/>
              <a:t>〇</a:t>
            </a:r>
            <a:r>
              <a:rPr lang="ja-JP" altLang="en-US" sz="1400" b="1" dirty="0"/>
              <a:t>	</a:t>
            </a:r>
            <a:r>
              <a:rPr lang="ja-JP" altLang="en-US" sz="1400" b="1" dirty="0" smtClean="0"/>
              <a:t>　新</a:t>
            </a:r>
            <a:r>
              <a:rPr lang="ja-JP" altLang="en-US" sz="1400" b="1" dirty="0"/>
              <a:t>子育て支援交付金</a:t>
            </a:r>
            <a:r>
              <a:rPr lang="en-US" altLang="ja-JP" sz="1400" b="1" dirty="0"/>
              <a:t>	</a:t>
            </a:r>
            <a:r>
              <a:rPr lang="en-US" altLang="ja-JP" sz="1400" dirty="0"/>
              <a:t>		</a:t>
            </a:r>
            <a:r>
              <a:rPr lang="ja-JP" altLang="en-US" sz="1400" dirty="0" smtClean="0"/>
              <a:t>（</a:t>
            </a:r>
            <a:r>
              <a:rPr lang="en-US" altLang="ja-JP" sz="1400" dirty="0" smtClean="0"/>
              <a:t>3,047,212</a:t>
            </a:r>
            <a:r>
              <a:rPr lang="ja-JP" altLang="en-US" sz="1400" dirty="0" smtClean="0"/>
              <a:t>）　　</a:t>
            </a:r>
            <a:endParaRPr lang="en-US" altLang="ja-JP" sz="1400" dirty="0" smtClean="0"/>
          </a:p>
          <a:p>
            <a:pPr marL="180000" indent="-457200" algn="just"/>
            <a:r>
              <a:rPr lang="ja-JP" altLang="en-US" sz="1400" dirty="0"/>
              <a:t>　　若い世代の子育ての希望が実現できる環境整備の一環として</a:t>
            </a:r>
            <a:r>
              <a:rPr lang="ja-JP" altLang="en-US" sz="1400" dirty="0" smtClean="0"/>
              <a:t>、</a:t>
            </a:r>
            <a:r>
              <a:rPr lang="ja-JP" altLang="en-US" sz="1400" dirty="0"/>
              <a:t>子育て支援施策の向上に資することを目的に、市町村が地域の実情に沿って取り組む事業を支援するため、交付金を交付する。</a:t>
            </a:r>
            <a:endParaRPr lang="ja-JP" altLang="en-US" sz="1400" strike="sngStrike" dirty="0"/>
          </a:p>
        </p:txBody>
      </p:sp>
      <p:sp>
        <p:nvSpPr>
          <p:cNvPr id="26" name="正方形/長方形 25"/>
          <p:cNvSpPr/>
          <p:nvPr/>
        </p:nvSpPr>
        <p:spPr>
          <a:xfrm>
            <a:off x="179512" y="1077684"/>
            <a:ext cx="8460940" cy="307777"/>
          </a:xfrm>
          <a:prstGeom prst="rect">
            <a:avLst/>
          </a:prstGeom>
        </p:spPr>
        <p:txBody>
          <a:bodyPr wrap="square">
            <a:spAutoFit/>
          </a:bodyPr>
          <a:lstStyle/>
          <a:p>
            <a:pPr marL="180000" indent="-45720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（３）結婚・妊娠・出産・子育て環境の充実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529942" y="3789040"/>
            <a:ext cx="8376154" cy="57600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　</a:t>
            </a:r>
            <a:r>
              <a:rPr lang="zh-TW" altLang="en-US" sz="1400" b="1" dirty="0" smtClean="0">
                <a:solidFill>
                  <a:schemeClr val="tx1"/>
                </a:solidFill>
              </a:rPr>
              <a:t>地域</a:t>
            </a:r>
            <a:r>
              <a:rPr lang="zh-TW" altLang="en-US" sz="1400" b="1" dirty="0">
                <a:solidFill>
                  <a:schemeClr val="tx1"/>
                </a:solidFill>
              </a:rPr>
              <a:t>限定保育士試験受験</a:t>
            </a:r>
            <a:r>
              <a:rPr lang="zh-TW" altLang="en-US" sz="1400" b="1" dirty="0" smtClean="0">
                <a:solidFill>
                  <a:schemeClr val="tx1"/>
                </a:solidFill>
              </a:rPr>
              <a:t>申請者数</a:t>
            </a:r>
            <a:endParaRPr lang="en-US" altLang="ja-JP" sz="1400" b="1" dirty="0">
              <a:solidFill>
                <a:schemeClr val="tx1"/>
              </a:solidFill>
            </a:endParaRPr>
          </a:p>
        </p:txBody>
      </p:sp>
      <p:sp>
        <p:nvSpPr>
          <p:cNvPr id="18" name="正方形/長方形 17"/>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17"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7318" y="680763"/>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4784" y="671297"/>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72456" y="680763"/>
            <a:ext cx="356898" cy="356898"/>
          </a:xfrm>
          <a:prstGeom prst="rect">
            <a:avLst/>
          </a:prstGeom>
        </p:spPr>
      </p:pic>
      <p:pic>
        <p:nvPicPr>
          <p:cNvPr id="23" name="図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75883" y="674930"/>
            <a:ext cx="356898" cy="356898"/>
          </a:xfrm>
          <a:prstGeom prst="rect">
            <a:avLst/>
          </a:prstGeom>
        </p:spPr>
      </p:pic>
      <p:pic>
        <p:nvPicPr>
          <p:cNvPr id="24" name="Picture 6"/>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0948" y="671297"/>
            <a:ext cx="356898" cy="356898"/>
          </a:xfrm>
          <a:prstGeom prst="rect">
            <a:avLst/>
          </a:prstGeom>
          <a:noFill/>
          <a:extLst>
            <a:ext uri="{909E8E84-426E-40DD-AFC4-6F175D3DCCD1}">
              <a14:hiddenFill xmlns:a14="http://schemas.microsoft.com/office/drawing/2010/main">
                <a:solidFill>
                  <a:srgbClr val="FFFFFF"/>
                </a:solidFill>
              </a14:hiddenFill>
            </a:ext>
          </a:extLst>
        </p:spPr>
      </p:pic>
      <p:pic>
        <p:nvPicPr>
          <p:cNvPr id="25" name="図 2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48620" y="675182"/>
            <a:ext cx="356898" cy="356898"/>
          </a:xfrm>
          <a:prstGeom prst="rect">
            <a:avLst/>
          </a:prstGeom>
        </p:spPr>
      </p:pic>
    </p:spTree>
    <p:extLst>
      <p:ext uri="{BB962C8B-B14F-4D97-AF65-F5344CB8AC3E}">
        <p14:creationId xmlns:p14="http://schemas.microsoft.com/office/powerpoint/2010/main" val="1273256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3</a:t>
            </a:fld>
            <a:endParaRPr lang="ja-JP" altLang="en-US" dirty="0">
              <a:solidFill>
                <a:prstClr val="black"/>
              </a:solidFill>
            </a:endParaRPr>
          </a:p>
        </p:txBody>
      </p:sp>
      <p:sp>
        <p:nvSpPr>
          <p:cNvPr id="18" name="正方形/長方形 17"/>
          <p:cNvSpPr/>
          <p:nvPr/>
        </p:nvSpPr>
        <p:spPr>
          <a:xfrm>
            <a:off x="179512" y="1145497"/>
            <a:ext cx="6768812" cy="308204"/>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を担う人づくり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39552" y="5079099"/>
            <a:ext cx="8376154" cy="1298823"/>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dirty="0" smtClean="0">
                <a:solidFill>
                  <a:schemeClr val="tx1"/>
                </a:solidFill>
              </a:rPr>
              <a:t>　</a:t>
            </a:r>
            <a:r>
              <a:rPr lang="ja-JP" altLang="en-US" sz="1400" b="1" dirty="0" smtClean="0">
                <a:solidFill>
                  <a:schemeClr val="tx1"/>
                </a:solidFill>
              </a:rPr>
              <a:t>〇</a:t>
            </a:r>
            <a:r>
              <a:rPr lang="ja-JP" altLang="en-US" sz="1400" b="1" dirty="0">
                <a:solidFill>
                  <a:schemeClr val="tx1"/>
                </a:solidFill>
              </a:rPr>
              <a:t>　</a:t>
            </a:r>
            <a:r>
              <a:rPr lang="ja-JP" altLang="en-US" sz="1400" b="1" dirty="0" smtClean="0">
                <a:solidFill>
                  <a:schemeClr val="tx1"/>
                </a:solidFill>
              </a:rPr>
              <a:t>公</a:t>
            </a:r>
            <a:r>
              <a:rPr lang="ja-JP" altLang="en-US" sz="1400" b="1" dirty="0">
                <a:solidFill>
                  <a:schemeClr val="tx1"/>
                </a:solidFill>
              </a:rPr>
              <a:t>立中学校の中学３年生の内、</a:t>
            </a:r>
            <a:r>
              <a:rPr lang="en-US" altLang="ja-JP" sz="1400" b="1" dirty="0" smtClean="0">
                <a:solidFill>
                  <a:schemeClr val="tx1"/>
                </a:solidFill>
              </a:rPr>
              <a:t>CEFR</a:t>
            </a:r>
            <a:r>
              <a:rPr lang="en-US" altLang="ja-JP" sz="1050" b="1" dirty="0" smtClean="0">
                <a:solidFill>
                  <a:schemeClr val="tx1"/>
                </a:solidFill>
              </a:rPr>
              <a:t>(※)</a:t>
            </a:r>
            <a:r>
              <a:rPr lang="en-US" altLang="ja-JP" sz="1400" b="1" dirty="0" smtClean="0">
                <a:solidFill>
                  <a:schemeClr val="tx1"/>
                </a:solidFill>
              </a:rPr>
              <a:t> A1</a:t>
            </a:r>
            <a:r>
              <a:rPr lang="ja-JP" altLang="en-US" sz="1400" b="1" dirty="0">
                <a:solidFill>
                  <a:schemeClr val="tx1"/>
                </a:solidFill>
              </a:rPr>
              <a:t>レベル相当以上の英語力を有すると思われる生徒の</a:t>
            </a:r>
            <a:r>
              <a:rPr lang="ja-JP" altLang="en-US" sz="1400" b="1" dirty="0" smtClean="0">
                <a:solidFill>
                  <a:schemeClr val="tx1"/>
                </a:solidFill>
              </a:rPr>
              <a:t>割合</a:t>
            </a:r>
            <a:r>
              <a:rPr lang="ja-JP" altLang="en-US" sz="1400" b="1" dirty="0">
                <a:solidFill>
                  <a:schemeClr val="tx1"/>
                </a:solidFill>
              </a:rPr>
              <a:t>、</a:t>
            </a:r>
          </a:p>
          <a:p>
            <a:r>
              <a:rPr lang="ja-JP" altLang="en-US" sz="1400" dirty="0" smtClean="0">
                <a:solidFill>
                  <a:schemeClr val="tx1"/>
                </a:solidFill>
              </a:rPr>
              <a:t>　　　 </a:t>
            </a:r>
            <a:r>
              <a:rPr lang="en-US" altLang="ja-JP" sz="1400" b="1" dirty="0" smtClean="0">
                <a:solidFill>
                  <a:schemeClr val="tx1"/>
                </a:solidFill>
              </a:rPr>
              <a:t>CEFR</a:t>
            </a:r>
            <a:r>
              <a:rPr lang="en-US" altLang="ja-JP" sz="1050" b="1" dirty="0" smtClean="0">
                <a:solidFill>
                  <a:schemeClr val="tx1"/>
                </a:solidFill>
              </a:rPr>
              <a:t>(※) </a:t>
            </a:r>
            <a:r>
              <a:rPr lang="en-US" altLang="ja-JP" sz="1400" b="1" dirty="0" smtClean="0">
                <a:solidFill>
                  <a:schemeClr val="tx1"/>
                </a:solidFill>
              </a:rPr>
              <a:t>A2</a:t>
            </a:r>
            <a:r>
              <a:rPr lang="ja-JP" altLang="en-US" sz="1400" b="1" dirty="0">
                <a:solidFill>
                  <a:schemeClr val="tx1"/>
                </a:solidFill>
              </a:rPr>
              <a:t>レベル相当以上を達成した高校３年生の</a:t>
            </a:r>
            <a:r>
              <a:rPr lang="ja-JP" altLang="en-US" sz="1400" b="1" dirty="0" smtClean="0">
                <a:solidFill>
                  <a:schemeClr val="tx1"/>
                </a:solidFill>
              </a:rPr>
              <a:t>割合</a:t>
            </a:r>
            <a:endParaRPr lang="en-US" altLang="ja-JP" sz="1400" b="1" dirty="0" smtClean="0">
              <a:solidFill>
                <a:schemeClr val="tx1"/>
              </a:solidFill>
            </a:endParaRPr>
          </a:p>
          <a:p>
            <a:r>
              <a:rPr lang="en-US" altLang="ja-JP" sz="1400" b="1" dirty="0" smtClean="0">
                <a:solidFill>
                  <a:schemeClr val="tx1"/>
                </a:solidFill>
                <a:latin typeface="+mn-ea"/>
              </a:rPr>
              <a:t>      </a:t>
            </a:r>
            <a:r>
              <a:rPr lang="ja-JP" altLang="en-US" sz="1050" dirty="0" smtClean="0">
                <a:latin typeface="+mn-ea"/>
              </a:rPr>
              <a:t>（</a:t>
            </a:r>
            <a:r>
              <a:rPr lang="en-US" altLang="ja-JP" sz="1050" dirty="0" smtClean="0">
                <a:latin typeface="+mn-ea"/>
              </a:rPr>
              <a:t>※CEFR</a:t>
            </a:r>
            <a:r>
              <a:rPr lang="ja-JP" altLang="en-US" sz="1050" dirty="0">
                <a:latin typeface="+mn-ea"/>
              </a:rPr>
              <a:t>（セファール）：外国語の学習、教授、評価のためのヨーロッパ共通参照枠</a:t>
            </a:r>
            <a:r>
              <a:rPr lang="ja-JP" altLang="en-US" sz="1050" dirty="0" smtClean="0">
                <a:latin typeface="+mn-ea"/>
              </a:rPr>
              <a:t>。）</a:t>
            </a:r>
            <a:endParaRPr lang="en-US" altLang="ja-JP" sz="1050" dirty="0">
              <a:latin typeface="+mn-ea"/>
            </a:endParaRPr>
          </a:p>
          <a:p>
            <a:pPr>
              <a:lnSpc>
                <a:spcPts val="700"/>
              </a:lnSpc>
            </a:pPr>
            <a:r>
              <a:rPr lang="ja-JP" altLang="en-US" sz="1400" b="1" dirty="0">
                <a:solidFill>
                  <a:schemeClr val="tx1"/>
                </a:solidFill>
              </a:rPr>
              <a:t>　</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〇</a:t>
            </a:r>
            <a:r>
              <a:rPr lang="ja-JP" altLang="en-US" sz="1400" b="1" dirty="0">
                <a:solidFill>
                  <a:schemeClr val="tx1"/>
                </a:solidFill>
              </a:rPr>
              <a:t>　大阪府における若年層（</a:t>
            </a:r>
            <a:r>
              <a:rPr lang="en-US" altLang="ja-JP" sz="1400" b="1" dirty="0">
                <a:solidFill>
                  <a:schemeClr val="tx1"/>
                </a:solidFill>
              </a:rPr>
              <a:t>15</a:t>
            </a:r>
            <a:r>
              <a:rPr lang="ja-JP" altLang="en-US" sz="1400" b="1" dirty="0">
                <a:solidFill>
                  <a:schemeClr val="tx1"/>
                </a:solidFill>
              </a:rPr>
              <a:t>歳～</a:t>
            </a:r>
            <a:r>
              <a:rPr lang="en-US" altLang="ja-JP" sz="1400" b="1" dirty="0">
                <a:solidFill>
                  <a:schemeClr val="tx1"/>
                </a:solidFill>
              </a:rPr>
              <a:t>24</a:t>
            </a:r>
            <a:r>
              <a:rPr lang="ja-JP" altLang="en-US" sz="1400" b="1" dirty="0">
                <a:solidFill>
                  <a:schemeClr val="tx1"/>
                </a:solidFill>
              </a:rPr>
              <a:t>歳）の転入超過数</a:t>
            </a:r>
          </a:p>
        </p:txBody>
      </p:sp>
      <p:sp>
        <p:nvSpPr>
          <p:cNvPr id="27" name="正方形/長方形 26"/>
          <p:cNvSpPr/>
          <p:nvPr/>
        </p:nvSpPr>
        <p:spPr>
          <a:xfrm>
            <a:off x="341530" y="1484784"/>
            <a:ext cx="8460940" cy="1815882"/>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英語教育推進事業</a:t>
            </a:r>
            <a:r>
              <a:rPr lang="en-US" altLang="ja-JP" sz="1400" b="1" dirty="0" smtClean="0"/>
              <a:t>	</a:t>
            </a:r>
            <a:r>
              <a:rPr lang="en-US" altLang="ja-JP" sz="1400" b="1" dirty="0"/>
              <a:t> </a:t>
            </a:r>
            <a:r>
              <a:rPr lang="en-US" altLang="ja-JP" sz="1400" b="1" dirty="0" smtClean="0"/>
              <a:t>    </a:t>
            </a:r>
            <a:r>
              <a:rPr lang="ja-JP" altLang="en-US" sz="1400" b="1" dirty="0" smtClean="0"/>
              <a:t>　　　　　　　　 </a:t>
            </a:r>
            <a:r>
              <a:rPr lang="en-US" altLang="ja-JP" sz="1400" b="1" dirty="0" smtClean="0"/>
              <a:t>         </a:t>
            </a:r>
            <a:r>
              <a:rPr lang="ja-JP" altLang="en-US" sz="1400" b="1" dirty="0" smtClean="0"/>
              <a:t>　　　　　</a:t>
            </a:r>
            <a:r>
              <a:rPr lang="en-US" altLang="ja-JP" sz="1400" b="1" dirty="0" smtClean="0"/>
              <a:t>       </a:t>
            </a:r>
            <a:r>
              <a:rPr lang="ja-JP" altLang="en-US" sz="1400" dirty="0" smtClean="0"/>
              <a:t>（</a:t>
            </a:r>
            <a:r>
              <a:rPr lang="en-US" altLang="ja-JP" sz="1400" dirty="0" smtClean="0"/>
              <a:t>19,721</a:t>
            </a:r>
            <a:r>
              <a:rPr lang="ja-JP" altLang="en-US" sz="1400" dirty="0" smtClean="0"/>
              <a:t>）</a:t>
            </a:r>
            <a:endParaRPr lang="en-US" altLang="ja-JP" sz="1400" dirty="0"/>
          </a:p>
          <a:p>
            <a:pPr marL="180000" indent="-457200" algn="just"/>
            <a:r>
              <a:rPr lang="ja-JP" altLang="en-US" sz="1400" dirty="0" smtClean="0"/>
              <a:t>　　</a:t>
            </a:r>
            <a:r>
              <a:rPr lang="ja-JP" altLang="en-US" sz="1400" dirty="0"/>
              <a:t>英語を用いて将来にわたり活躍できるよう、大阪の子どもたちの英語</a:t>
            </a:r>
            <a:r>
              <a:rPr lang="en-US" altLang="ja-JP" sz="1400" dirty="0"/>
              <a:t>4</a:t>
            </a:r>
            <a:r>
              <a:rPr lang="ja-JP" altLang="en-US" sz="1400" dirty="0"/>
              <a:t>技能（「聞く」「読む」「話す」「書く」）を向上</a:t>
            </a:r>
            <a:r>
              <a:rPr lang="ja-JP" altLang="en-US" sz="1400" dirty="0" smtClean="0"/>
              <a:t>させる。（小・中学校）</a:t>
            </a:r>
            <a:endParaRPr lang="en-US" altLang="ja-JP" sz="1400" dirty="0" smtClean="0"/>
          </a:p>
          <a:p>
            <a:pPr marL="180000" indent="-457200" algn="just"/>
            <a:r>
              <a:rPr lang="ja-JP" altLang="en-US" sz="1400" dirty="0"/>
              <a:t>　</a:t>
            </a:r>
            <a:r>
              <a:rPr lang="ja-JP" altLang="en-US" sz="1400" dirty="0" smtClean="0"/>
              <a:t>　また、「</a:t>
            </a:r>
            <a:r>
              <a:rPr lang="ja-JP" altLang="en-US" sz="1400" dirty="0"/>
              <a:t>グローバル化」や「内なる国際化」が進む社会において、府立高校の生徒すべてが英語を話す（即興的に応答する）力を高めることで、４技能をバランスよく身に付け、主体的、自律的に英語を用いてコミュニケーションを図ろうとする意欲や態度が向上し、国内外において、異なる文化を持つ人たちとともによりよい社会を作る担い手となるよう</a:t>
            </a:r>
            <a:r>
              <a:rPr lang="ja-JP" altLang="en-US" sz="1400" dirty="0" smtClean="0"/>
              <a:t>事業を実施する。（高校）</a:t>
            </a:r>
            <a:endParaRPr lang="en-US" altLang="ja-JP" sz="1100" dirty="0"/>
          </a:p>
        </p:txBody>
      </p:sp>
      <p:sp>
        <p:nvSpPr>
          <p:cNvPr id="32" name="正方形/長方形 31"/>
          <p:cNvSpPr/>
          <p:nvPr/>
        </p:nvSpPr>
        <p:spPr>
          <a:xfrm>
            <a:off x="359532" y="3631670"/>
            <a:ext cx="8460940" cy="954107"/>
          </a:xfrm>
          <a:prstGeom prst="rect">
            <a:avLst/>
          </a:prstGeom>
        </p:spPr>
        <p:txBody>
          <a:bodyPr wrap="square">
            <a:spAutoFit/>
          </a:bodyPr>
          <a:lstStyle/>
          <a:p>
            <a:pPr marL="180000" indent="-457200" algn="just"/>
            <a:r>
              <a:rPr lang="ja-JP" altLang="en-US" sz="1400" b="1" dirty="0"/>
              <a:t>〇	　グローバル人材育成による大阪の活性化プロジェクト</a:t>
            </a:r>
            <a:r>
              <a:rPr lang="ja-JP" altLang="en-US" sz="1400" b="1" dirty="0" smtClean="0"/>
              <a:t>事業</a:t>
            </a:r>
            <a:r>
              <a:rPr lang="ja-JP" altLang="en-US" sz="1400" b="1" dirty="0"/>
              <a:t>　　</a:t>
            </a:r>
            <a:r>
              <a:rPr lang="ja-JP" altLang="en-US" sz="1400" dirty="0" smtClean="0"/>
              <a:t>（</a:t>
            </a:r>
            <a:r>
              <a:rPr lang="en-US" altLang="ja-JP" sz="1400" dirty="0" smtClean="0"/>
              <a:t>52,502</a:t>
            </a:r>
            <a:r>
              <a:rPr lang="ja-JP" altLang="en-US" sz="1400" dirty="0" smtClean="0"/>
              <a:t>）</a:t>
            </a:r>
            <a:endParaRPr lang="en-US" altLang="ja-JP" sz="1400" dirty="0"/>
          </a:p>
          <a:p>
            <a:pPr marL="180000" indent="-457200" algn="just"/>
            <a:r>
              <a:rPr lang="ja-JP" altLang="en-US" sz="1400" dirty="0"/>
              <a:t>　　　</a:t>
            </a:r>
            <a:r>
              <a:rPr lang="ja-JP" altLang="en-US" sz="1400" dirty="0" smtClean="0"/>
              <a:t>高校生</a:t>
            </a:r>
            <a:r>
              <a:rPr lang="ja-JP" altLang="en-US" sz="1400" dirty="0"/>
              <a:t>等を対象に、実践的英語体験の「グローバル体験プログラム」や海外進学支援の「おおさかグローバル塾」を実施し、次代を担う若者のグローバル人材を育成するとともに、大阪への定着や府内企業のグローバル展開の促進、さらなるインバウンド受入の促進を図る。</a:t>
            </a:r>
            <a:endParaRPr lang="en-US" altLang="ja-JP" sz="1100" dirty="0"/>
          </a:p>
        </p:txBody>
      </p:sp>
      <p:sp>
        <p:nvSpPr>
          <p:cNvPr id="24" name="正方形/長方形 2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28"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8945" y="680884"/>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2781" y="68314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0948" y="690007"/>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7"/>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55706" y="68897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4" name="図 33"/>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148620" y="683398"/>
            <a:ext cx="360000" cy="360000"/>
          </a:xfrm>
          <a:prstGeom prst="rect">
            <a:avLst/>
          </a:prstGeom>
        </p:spPr>
      </p:pic>
      <p:pic>
        <p:nvPicPr>
          <p:cNvPr id="35" name="図 3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24784" y="685819"/>
            <a:ext cx="360000" cy="360000"/>
          </a:xfrm>
          <a:prstGeom prst="rect">
            <a:avLst/>
          </a:prstGeom>
        </p:spPr>
      </p:pic>
    </p:spTree>
    <p:extLst>
      <p:ext uri="{BB962C8B-B14F-4D97-AF65-F5344CB8AC3E}">
        <p14:creationId xmlns:p14="http://schemas.microsoft.com/office/powerpoint/2010/main" val="91990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4</a:t>
            </a:fld>
            <a:endParaRPr lang="ja-JP" altLang="en-US" dirty="0">
              <a:solidFill>
                <a:prstClr val="black"/>
              </a:solidFill>
            </a:endParaRPr>
          </a:p>
        </p:txBody>
      </p:sp>
      <p:sp>
        <p:nvSpPr>
          <p:cNvPr id="14" name="正方形/長方形 13"/>
          <p:cNvSpPr/>
          <p:nvPr/>
        </p:nvSpPr>
        <p:spPr>
          <a:xfrm>
            <a:off x="215516" y="110640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83497" y="1484784"/>
            <a:ext cx="8460940" cy="954107"/>
          </a:xfrm>
          <a:prstGeom prst="rect">
            <a:avLst/>
          </a:prstGeom>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a:t>
            </a:r>
            <a:r>
              <a:rPr lang="ja-JP" altLang="en-US" sz="1400" b="1" dirty="0"/>
              <a:t>いじめ虐待等対応支援体制構築事業</a:t>
            </a:r>
            <a:r>
              <a:rPr lang="en-US" altLang="ja-JP" sz="1400" b="1" dirty="0" smtClean="0"/>
              <a:t>	</a:t>
            </a:r>
            <a:r>
              <a:rPr lang="ja-JP" altLang="en-US" sz="1400" b="1" dirty="0"/>
              <a:t>　</a:t>
            </a:r>
            <a:r>
              <a:rPr lang="ja-JP" altLang="en-US" sz="1400" b="1" dirty="0" smtClean="0"/>
              <a:t>　　　　　　</a:t>
            </a:r>
            <a:r>
              <a:rPr lang="en-US" altLang="ja-JP" sz="1400" b="1" dirty="0" smtClean="0"/>
              <a:t>	</a:t>
            </a:r>
            <a:r>
              <a:rPr lang="ja-JP" altLang="en-US" sz="1400" b="1" dirty="0" smtClean="0"/>
              <a:t>　　　</a:t>
            </a:r>
            <a:r>
              <a:rPr lang="ja-JP" altLang="en-US" sz="1400" dirty="0" smtClean="0"/>
              <a:t>（</a:t>
            </a:r>
            <a:r>
              <a:rPr lang="en-US" altLang="ja-JP" sz="1400" dirty="0" smtClean="0"/>
              <a:t>273,028</a:t>
            </a:r>
            <a:r>
              <a:rPr lang="ja-JP" altLang="en-US" sz="1400" dirty="0" smtClean="0"/>
              <a:t>）</a:t>
            </a:r>
            <a:endParaRPr lang="en-US" altLang="ja-JP" sz="1400" dirty="0"/>
          </a:p>
          <a:p>
            <a:pPr marL="180000" indent="-457200" algn="just"/>
            <a:r>
              <a:rPr lang="ja-JP" altLang="en-US" sz="1400" dirty="0" smtClean="0"/>
              <a:t>　　</a:t>
            </a:r>
            <a:r>
              <a:rPr lang="ja-JP" altLang="en-US" sz="1400" dirty="0"/>
              <a:t>学校におけるいじめ重大事態や児童虐待等の重篤な事案への迅速かつ適切な対応及びその未然防止に向けた市町村の支援体制を構築する</a:t>
            </a:r>
            <a:r>
              <a:rPr lang="ja-JP" altLang="en-US" sz="1400" dirty="0" smtClean="0"/>
              <a:t>。</a:t>
            </a:r>
            <a:endParaRPr lang="ja-JP" altLang="en-US" sz="1400" dirty="0"/>
          </a:p>
        </p:txBody>
      </p:sp>
      <p:sp>
        <p:nvSpPr>
          <p:cNvPr id="23" name="正方形/長方形 22"/>
          <p:cNvSpPr/>
          <p:nvPr/>
        </p:nvSpPr>
        <p:spPr>
          <a:xfrm>
            <a:off x="539552" y="3645024"/>
            <a:ext cx="8371368" cy="639455"/>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千人あたりの暴力行為発生件数</a:t>
            </a:r>
          </a:p>
        </p:txBody>
      </p:sp>
      <p:sp>
        <p:nvSpPr>
          <p:cNvPr id="24" name="正方形/長方形 23"/>
          <p:cNvSpPr/>
          <p:nvPr/>
        </p:nvSpPr>
        <p:spPr>
          <a:xfrm>
            <a:off x="382609" y="2636912"/>
            <a:ext cx="8460940" cy="738664"/>
          </a:xfrm>
          <a:prstGeom prst="rect">
            <a:avLst/>
          </a:prstGeom>
        </p:spPr>
        <p:txBody>
          <a:bodyPr wrap="square">
            <a:spAutoFit/>
          </a:bodyPr>
          <a:lstStyle/>
          <a:p>
            <a:pPr marL="180000" indent="-457200" algn="just"/>
            <a:r>
              <a:rPr lang="ja-JP" altLang="en-US" sz="1400" b="1" dirty="0"/>
              <a:t>〇	</a:t>
            </a:r>
            <a:r>
              <a:rPr lang="ja-JP" altLang="en-US" sz="1400" b="1" dirty="0" smtClean="0"/>
              <a:t>　</a:t>
            </a:r>
            <a:r>
              <a:rPr lang="zh-TW" altLang="en-US" sz="1400" b="1" dirty="0"/>
              <a:t>児童</a:t>
            </a:r>
            <a:r>
              <a:rPr lang="zh-TW" altLang="en-US" sz="1400" b="1" dirty="0" smtClean="0"/>
              <a:t>虐待</a:t>
            </a:r>
            <a:r>
              <a:rPr lang="ja-JP" altLang="en-US" sz="1400" b="1" dirty="0" smtClean="0"/>
              <a:t>対策の拡充・強化</a:t>
            </a:r>
            <a:r>
              <a:rPr lang="en-US" altLang="ja-JP" sz="1400" b="1" dirty="0"/>
              <a:t>	</a:t>
            </a:r>
            <a:r>
              <a:rPr lang="en-US" altLang="ja-JP" sz="1400" dirty="0"/>
              <a:t>		</a:t>
            </a:r>
            <a:r>
              <a:rPr lang="ja-JP" altLang="en-US" sz="1400" dirty="0" smtClean="0"/>
              <a:t>　　</a:t>
            </a:r>
            <a:r>
              <a:rPr lang="ja-JP" altLang="en-US" sz="1400" dirty="0"/>
              <a:t>　</a:t>
            </a:r>
            <a:r>
              <a:rPr lang="ja-JP" altLang="en-US" sz="1400" dirty="0" smtClean="0"/>
              <a:t>　（</a:t>
            </a:r>
            <a:r>
              <a:rPr lang="en-US" altLang="ja-JP" sz="1400" dirty="0"/>
              <a:t>83,694</a:t>
            </a:r>
            <a:r>
              <a:rPr lang="ja-JP" altLang="en-US" sz="1400" dirty="0"/>
              <a:t>） </a:t>
            </a:r>
            <a:r>
              <a:rPr lang="ja-JP" altLang="en-US" sz="1400" dirty="0" smtClean="0"/>
              <a:t>　</a:t>
            </a:r>
            <a:endParaRPr lang="en-US" altLang="ja-JP" sz="1400" dirty="0"/>
          </a:p>
          <a:p>
            <a:pPr marL="180000" indent="-457200" algn="just"/>
            <a:r>
              <a:rPr lang="ja-JP" altLang="en-US" sz="1400" dirty="0"/>
              <a:t>　　広報啓発、関係機関との連携、緊急対応体制の整備等を行うことにより、</a:t>
            </a:r>
            <a:r>
              <a:rPr lang="ja-JP" altLang="en-US" sz="1400" dirty="0" smtClean="0"/>
              <a:t>増加・深刻化</a:t>
            </a:r>
            <a:r>
              <a:rPr lang="ja-JP" altLang="en-US" sz="1400" dirty="0"/>
              <a:t>する児童虐待問題に適切に対応することを目的と</a:t>
            </a:r>
            <a:r>
              <a:rPr lang="ja-JP" altLang="en-US" sz="1400" dirty="0" smtClean="0"/>
              <a:t>する。</a:t>
            </a:r>
            <a:endParaRPr lang="en-US" altLang="ja-JP" sz="1400" dirty="0" smtClean="0"/>
          </a:p>
        </p:txBody>
      </p:sp>
      <p:sp>
        <p:nvSpPr>
          <p:cNvPr id="21" name="正方形/長方形 20"/>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25" name="Picture 2"/>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8945" y="680884"/>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2781" y="683146"/>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0948" y="690007"/>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7"/>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55706" y="68897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1" name="図 30"/>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148620" y="683398"/>
            <a:ext cx="360000" cy="360000"/>
          </a:xfrm>
          <a:prstGeom prst="rect">
            <a:avLst/>
          </a:prstGeom>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24784" y="685819"/>
            <a:ext cx="360000" cy="360000"/>
          </a:xfrm>
          <a:prstGeom prst="rect">
            <a:avLst/>
          </a:prstGeom>
        </p:spPr>
      </p:pic>
    </p:spTree>
    <p:extLst>
      <p:ext uri="{BB962C8B-B14F-4D97-AF65-F5344CB8AC3E}">
        <p14:creationId xmlns:p14="http://schemas.microsoft.com/office/powerpoint/2010/main" val="4113277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664086" y="5988769"/>
            <a:ext cx="8395597" cy="737055"/>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a:solidFill>
                  <a:schemeClr val="tx1"/>
                </a:solidFill>
              </a:rPr>
              <a:t>効果測定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a:solidFill>
                  <a:schemeClr val="tx1"/>
                </a:solidFill>
              </a:rPr>
              <a:t>　〇　大阪ええまちプロジェクト特設</a:t>
            </a:r>
            <a:r>
              <a:rPr lang="en-US" altLang="ja-JP" sz="1400" b="1" dirty="0">
                <a:solidFill>
                  <a:schemeClr val="tx1"/>
                </a:solidFill>
              </a:rPr>
              <a:t>WEB</a:t>
            </a:r>
            <a:r>
              <a:rPr lang="ja-JP" altLang="en-US" sz="1400" b="1" dirty="0">
                <a:solidFill>
                  <a:schemeClr val="tx1"/>
                </a:solidFill>
              </a:rPr>
              <a:t>サイト閲覧者数、訪問</a:t>
            </a:r>
            <a:r>
              <a:rPr lang="ja-JP" altLang="en-US" sz="1400" b="1" dirty="0" smtClean="0">
                <a:solidFill>
                  <a:schemeClr val="tx1"/>
                </a:solidFill>
              </a:rPr>
              <a:t>回数</a:t>
            </a:r>
            <a:endParaRPr lang="en-US" altLang="ja-JP" sz="1400" b="1" dirty="0" smtClean="0">
              <a:solidFill>
                <a:schemeClr val="tx1"/>
              </a:solidFill>
            </a:endParaRPr>
          </a:p>
          <a:p>
            <a:r>
              <a:rPr lang="ja-JP" altLang="en-US" sz="1400" b="1" dirty="0">
                <a:solidFill>
                  <a:schemeClr val="tx1"/>
                </a:solidFill>
              </a:rPr>
              <a:t>　〇　地域団体への伴走型支援数</a:t>
            </a:r>
            <a:endParaRPr lang="en-US" altLang="ja-JP" sz="1400" b="1" dirty="0">
              <a:solidFill>
                <a:schemeClr val="tx1"/>
              </a:solidFill>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5</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2" name="正方形/長方形 11"/>
          <p:cNvSpPr/>
          <p:nvPr/>
        </p:nvSpPr>
        <p:spPr>
          <a:xfrm>
            <a:off x="179512" y="1052736"/>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（１）健康寿命の延伸</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551801" y="3541952"/>
            <a:ext cx="8388000" cy="907008"/>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a:solidFill>
                  <a:schemeClr val="tx1"/>
                </a:solidFill>
              </a:rPr>
              <a:t>効果測定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特定検診</a:t>
            </a:r>
            <a:r>
              <a:rPr lang="ja-JP" altLang="en-US" sz="1400" b="1" dirty="0" smtClean="0">
                <a:solidFill>
                  <a:schemeClr val="tx1"/>
                </a:solidFill>
              </a:rPr>
              <a:t>受診率　　　　　　</a:t>
            </a:r>
            <a:endParaRPr lang="en-US" altLang="ja-JP" sz="1400" b="1" dirty="0" smtClean="0">
              <a:solidFill>
                <a:srgbClr val="FF0000"/>
              </a:solidFill>
            </a:endParaRPr>
          </a:p>
          <a:p>
            <a:r>
              <a:rPr lang="ja-JP" altLang="en-US" sz="1400" b="1" dirty="0">
                <a:solidFill>
                  <a:schemeClr val="tx1"/>
                </a:solidFill>
              </a:rPr>
              <a:t>　</a:t>
            </a:r>
            <a:r>
              <a:rPr lang="ja-JP" altLang="en-US" sz="1400" b="1" dirty="0" smtClean="0">
                <a:solidFill>
                  <a:schemeClr val="tx1"/>
                </a:solidFill>
              </a:rPr>
              <a:t>〇　５</a:t>
            </a:r>
            <a:r>
              <a:rPr lang="ja-JP" altLang="en-US" sz="1400" b="1" dirty="0">
                <a:solidFill>
                  <a:schemeClr val="tx1"/>
                </a:solidFill>
              </a:rPr>
              <a:t>がんのがん検診</a:t>
            </a:r>
            <a:r>
              <a:rPr lang="ja-JP" altLang="en-US" sz="1400" b="1" dirty="0" smtClean="0">
                <a:solidFill>
                  <a:schemeClr val="tx1"/>
                </a:solidFill>
              </a:rPr>
              <a:t>受診率　　　　</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〇　健康</a:t>
            </a:r>
            <a:r>
              <a:rPr lang="ja-JP" altLang="en-US" sz="1400" b="1" dirty="0">
                <a:solidFill>
                  <a:schemeClr val="tx1"/>
                </a:solidFill>
              </a:rPr>
              <a:t>アプリ「アスマイル」の参加人数</a:t>
            </a:r>
          </a:p>
        </p:txBody>
      </p:sp>
      <p:sp>
        <p:nvSpPr>
          <p:cNvPr id="25" name="正方形/長方形 24"/>
          <p:cNvSpPr/>
          <p:nvPr/>
        </p:nvSpPr>
        <p:spPr>
          <a:xfrm>
            <a:off x="405416" y="1385480"/>
            <a:ext cx="8426500" cy="1169551"/>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第２期健康</a:t>
            </a:r>
            <a:r>
              <a:rPr lang="ja-JP" altLang="en-US" sz="1400" b="1" dirty="0"/>
              <a:t>寿命延伸プロジェクト</a:t>
            </a:r>
            <a:r>
              <a:rPr lang="ja-JP" altLang="en-US" sz="1400" dirty="0"/>
              <a:t>	</a:t>
            </a:r>
            <a:r>
              <a:rPr lang="en-US" altLang="ja-JP" sz="1400" dirty="0" smtClean="0"/>
              <a:t>	 </a:t>
            </a:r>
            <a:r>
              <a:rPr lang="ja-JP" altLang="en-US" sz="1400" dirty="0" smtClean="0"/>
              <a:t>（</a:t>
            </a:r>
            <a:r>
              <a:rPr lang="en-US" altLang="ja-JP" sz="1400" dirty="0" smtClean="0"/>
              <a:t>81,571</a:t>
            </a:r>
            <a:r>
              <a:rPr lang="ja-JP" altLang="en-US" sz="1400" dirty="0" smtClean="0"/>
              <a:t>）</a:t>
            </a:r>
            <a:endParaRPr lang="en-US" altLang="ja-JP" sz="1400" dirty="0"/>
          </a:p>
          <a:p>
            <a:pPr marL="180000" indent="-457200" algn="just"/>
            <a:r>
              <a:rPr lang="ja-JP" altLang="en-US" sz="1400" dirty="0" smtClean="0"/>
              <a:t>　　</a:t>
            </a:r>
            <a:r>
              <a:rPr lang="ja-JP" altLang="en-US" sz="1400" dirty="0"/>
              <a:t>健康寿命の延伸をめざし、市町村や医療保険者、大学等と連携しながら、中小企業の健康経営の支援や健康キャンパスづくりのモデル構築など、ライフステージに応じた取組みを推進する。また、府内市町村の健康格差の縮小に向けて、モデル市町村と連携し、分野別のプログラムの開発等を実施する。</a:t>
            </a:r>
            <a:endParaRPr lang="en-US" altLang="ja-JP" sz="1400" dirty="0" smtClean="0"/>
          </a:p>
        </p:txBody>
      </p:sp>
      <p:sp>
        <p:nvSpPr>
          <p:cNvPr id="26" name="正方形/長方形 25"/>
          <p:cNvSpPr/>
          <p:nvPr/>
        </p:nvSpPr>
        <p:spPr>
          <a:xfrm>
            <a:off x="409573" y="2564904"/>
            <a:ext cx="8426500" cy="954107"/>
          </a:xfrm>
          <a:prstGeom prst="rect">
            <a:avLst/>
          </a:prstGeom>
          <a:noFill/>
        </p:spPr>
        <p:txBody>
          <a:bodyPr wrap="square">
            <a:spAutoFit/>
          </a:bodyPr>
          <a:lstStyle/>
          <a:p>
            <a:pPr marL="180000" indent="-457200" algn="just"/>
            <a:r>
              <a:rPr lang="ja-JP" altLang="en-US" sz="1400" b="1" dirty="0"/>
              <a:t>〇	</a:t>
            </a:r>
            <a:r>
              <a:rPr lang="ja-JP" altLang="en-US" sz="1400" b="1" dirty="0" smtClean="0"/>
              <a:t>　健康づくり支援プラットフォーム整備等事業</a:t>
            </a:r>
            <a:r>
              <a:rPr lang="ja-JP" altLang="en-US" sz="1400" dirty="0"/>
              <a:t>	</a:t>
            </a:r>
            <a:r>
              <a:rPr lang="en-US" altLang="ja-JP" sz="1400" dirty="0" smtClean="0"/>
              <a:t>	 </a:t>
            </a:r>
            <a:r>
              <a:rPr lang="ja-JP" altLang="en-US" sz="1400" dirty="0" smtClean="0"/>
              <a:t>（</a:t>
            </a:r>
            <a:r>
              <a:rPr lang="en-US" altLang="ja-JP" sz="1400" dirty="0"/>
              <a:t>577,162</a:t>
            </a:r>
            <a:r>
              <a:rPr lang="ja-JP" altLang="en-US" sz="1400" dirty="0" smtClean="0"/>
              <a:t>）</a:t>
            </a:r>
            <a:endParaRPr lang="en-US" altLang="ja-JP" sz="1400" dirty="0"/>
          </a:p>
          <a:p>
            <a:pPr marL="180000" indent="-457200" algn="just"/>
            <a:r>
              <a:rPr lang="ja-JP" altLang="en-US" sz="1400" dirty="0" smtClean="0"/>
              <a:t>　　府民の健康づくりに対する意識の向上と実績を促すことを目的に、ポイント還元を活用した健康づくり事業を実施するための</a:t>
            </a:r>
            <a:r>
              <a:rPr lang="en-US" altLang="ja-JP" sz="1400" dirty="0" smtClean="0"/>
              <a:t>ICT</a:t>
            </a:r>
            <a:r>
              <a:rPr lang="ja-JP" altLang="en-US" sz="1400" dirty="0" smtClean="0"/>
              <a:t>基盤（プラットフォーム）を整備し、府民向けサービスとして「おおさか健活マイレージ　アスマイル」を展開し、府民への普及を図る。</a:t>
            </a:r>
            <a:endParaRPr lang="en-US" altLang="ja-JP" sz="1400" dirty="0" smtClean="0"/>
          </a:p>
        </p:txBody>
      </p:sp>
      <p:sp>
        <p:nvSpPr>
          <p:cNvPr id="27" name="正方形/長方形 26"/>
          <p:cNvSpPr/>
          <p:nvPr/>
        </p:nvSpPr>
        <p:spPr>
          <a:xfrm>
            <a:off x="179514" y="471904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（２）高齢者等がいきいきと暮らせるまちづくり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386826" y="5007064"/>
            <a:ext cx="8289631" cy="954107"/>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a:t>
            </a:r>
            <a:r>
              <a:rPr lang="ja-JP" altLang="en-US" sz="1400" b="1" dirty="0"/>
              <a:t>大阪ええまちプロジェクト</a:t>
            </a:r>
            <a:r>
              <a:rPr lang="ja-JP" altLang="en-US" sz="1400" dirty="0"/>
              <a:t>	</a:t>
            </a:r>
            <a:r>
              <a:rPr lang="en-US" altLang="ja-JP" sz="1400" dirty="0" smtClean="0"/>
              <a:t>		</a:t>
            </a:r>
            <a:r>
              <a:rPr lang="ja-JP" altLang="en-US" sz="1400" dirty="0" smtClean="0"/>
              <a:t>　（</a:t>
            </a:r>
            <a:r>
              <a:rPr lang="en-US" altLang="ja-JP" sz="1400" dirty="0" smtClean="0"/>
              <a:t>27,313</a:t>
            </a:r>
            <a:r>
              <a:rPr lang="ja-JP" altLang="en-US" sz="1400" dirty="0" smtClean="0"/>
              <a:t>）</a:t>
            </a:r>
            <a:endParaRPr lang="en-US" altLang="ja-JP" sz="1400" dirty="0"/>
          </a:p>
          <a:p>
            <a:pPr marL="180000" indent="-457200" algn="just"/>
            <a:r>
              <a:rPr lang="ja-JP" altLang="en-US" sz="1400" dirty="0" smtClean="0"/>
              <a:t>　　</a:t>
            </a:r>
            <a:r>
              <a:rPr lang="ja-JP" altLang="en-US" sz="1400" dirty="0"/>
              <a:t>地域の多様な主体の支え合いによる地域包括ケアシステムを構築するため、府民の「地域の支え合い活動」参加への気運の醸成、先進的な活動を行っているＮＰＯ等の基盤強化等、総合的に市町村を支援する。</a:t>
            </a:r>
          </a:p>
        </p:txBody>
      </p:sp>
      <p:sp>
        <p:nvSpPr>
          <p:cNvPr id="32" name="正方形/長方形 31"/>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31"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3619" y="700381"/>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3234" y="69745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2848" y="702562"/>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19011" y="69983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6" name="図 35"/>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143757" y="702562"/>
            <a:ext cx="360000" cy="360000"/>
          </a:xfrm>
          <a:prstGeom prst="rect">
            <a:avLst/>
          </a:prstGeom>
        </p:spPr>
      </p:pic>
      <p:pic>
        <p:nvPicPr>
          <p:cNvPr id="37" name="図 3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9136" y="697459"/>
            <a:ext cx="360000" cy="360000"/>
          </a:xfrm>
          <a:prstGeom prst="rect">
            <a:avLst/>
          </a:prstGeom>
        </p:spPr>
      </p:pic>
      <p:pic>
        <p:nvPicPr>
          <p:cNvPr id="38" name="図 3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04528" y="706985"/>
            <a:ext cx="360000" cy="360000"/>
          </a:xfrm>
          <a:prstGeom prst="rect">
            <a:avLst/>
          </a:prstGeom>
        </p:spPr>
      </p:pic>
      <p:pic>
        <p:nvPicPr>
          <p:cNvPr id="39" name="図 3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68503" y="699839"/>
            <a:ext cx="360000" cy="360000"/>
          </a:xfrm>
          <a:prstGeom prst="rect">
            <a:avLst/>
          </a:prstGeom>
        </p:spPr>
      </p:pic>
    </p:spTree>
    <p:extLst>
      <p:ext uri="{BB962C8B-B14F-4D97-AF65-F5344CB8AC3E}">
        <p14:creationId xmlns:p14="http://schemas.microsoft.com/office/powerpoint/2010/main" val="236498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518397" y="5842309"/>
            <a:ext cx="8376154" cy="711489"/>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効果測定指標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就業</a:t>
            </a:r>
            <a:r>
              <a:rPr lang="ja-JP" altLang="en-US" sz="1400" b="1" dirty="0" smtClean="0">
                <a:solidFill>
                  <a:schemeClr val="tx1"/>
                </a:solidFill>
              </a:rPr>
              <a:t>率</a:t>
            </a:r>
            <a:r>
              <a:rPr lang="ja-JP" altLang="en-US" sz="1400" b="1" dirty="0">
                <a:solidFill>
                  <a:schemeClr val="tx1"/>
                </a:solidFill>
              </a:rPr>
              <a:t>（全ての世代</a:t>
            </a:r>
            <a:r>
              <a:rPr lang="ja-JP" altLang="en-US" sz="1400" b="1" dirty="0" smtClean="0">
                <a:solidFill>
                  <a:schemeClr val="tx1"/>
                </a:solidFill>
              </a:rPr>
              <a:t>）　　　</a:t>
            </a:r>
            <a:endParaRPr lang="en-US" altLang="ja-JP" sz="1400" b="1" dirty="0" smtClean="0">
              <a:solidFill>
                <a:schemeClr val="tx1"/>
              </a:solidFill>
            </a:endParaRPr>
          </a:p>
          <a:p>
            <a:r>
              <a:rPr lang="ja-JP" altLang="en-US" sz="1400" b="1" dirty="0">
                <a:solidFill>
                  <a:schemeClr val="tx1"/>
                </a:solidFill>
              </a:rPr>
              <a:t>　</a:t>
            </a:r>
            <a:r>
              <a:rPr lang="ja-JP" altLang="en-US" sz="1400" b="1" dirty="0" smtClean="0">
                <a:solidFill>
                  <a:schemeClr val="tx1"/>
                </a:solidFill>
              </a:rPr>
              <a:t>〇　外国人労働者数</a:t>
            </a:r>
            <a:endParaRPr lang="ja-JP" altLang="en-US" sz="1400" b="1" dirty="0">
              <a:solidFill>
                <a:schemeClr val="tx1"/>
              </a:solidFill>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6</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7" name="正方形/長方形 16"/>
          <p:cNvSpPr/>
          <p:nvPr/>
        </p:nvSpPr>
        <p:spPr>
          <a:xfrm>
            <a:off x="179513" y="1077688"/>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（３）あらゆる人が活躍できる「全員参画社会」の実現</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395537" y="3185680"/>
            <a:ext cx="8289631" cy="954107"/>
          </a:xfrm>
          <a:prstGeom prst="rect">
            <a:avLst/>
          </a:prstGeom>
          <a:noFill/>
        </p:spPr>
        <p:txBody>
          <a:bodyPr wrap="square">
            <a:spAutoFit/>
          </a:bodyPr>
          <a:lstStyle/>
          <a:p>
            <a:pPr marL="180000" indent="-457200" algn="just"/>
            <a:r>
              <a:rPr lang="ja-JP" altLang="en-US" sz="1400" b="1" dirty="0"/>
              <a:t>〇	</a:t>
            </a:r>
            <a:r>
              <a:rPr lang="ja-JP" altLang="en-US" sz="1400" b="1" dirty="0" smtClean="0"/>
              <a:t>　精神・</a:t>
            </a:r>
            <a:r>
              <a:rPr lang="ja-JP" altLang="en-US" sz="1400" b="1" dirty="0" err="1" smtClean="0"/>
              <a:t>発達障がい</a:t>
            </a:r>
            <a:r>
              <a:rPr lang="ja-JP" altLang="en-US" sz="1400" b="1" dirty="0" smtClean="0"/>
              <a:t>者職場定着支援事業</a:t>
            </a:r>
            <a:r>
              <a:rPr lang="en-US" altLang="ja-JP" sz="1400" dirty="0" smtClean="0"/>
              <a:t>	</a:t>
            </a:r>
            <a:r>
              <a:rPr lang="en-US" altLang="ja-JP" sz="1400" dirty="0"/>
              <a:t>	</a:t>
            </a:r>
            <a:r>
              <a:rPr lang="ja-JP" altLang="en-US" sz="1400" dirty="0" smtClean="0"/>
              <a:t>　　　（</a:t>
            </a:r>
            <a:r>
              <a:rPr lang="en-US" altLang="ja-JP" sz="1400" dirty="0" smtClean="0"/>
              <a:t>11,815</a:t>
            </a:r>
            <a:r>
              <a:rPr lang="ja-JP" altLang="en-US" sz="1400" dirty="0" smtClean="0"/>
              <a:t>）</a:t>
            </a:r>
            <a:endParaRPr lang="en-US" altLang="ja-JP" sz="1400" dirty="0"/>
          </a:p>
          <a:p>
            <a:pPr marL="180000" indent="-457200" algn="just"/>
            <a:r>
              <a:rPr lang="ja-JP" altLang="en-US" sz="1400" dirty="0" smtClean="0"/>
              <a:t>　　</a:t>
            </a:r>
            <a:r>
              <a:rPr lang="ja-JP" altLang="en-US" sz="1400" dirty="0"/>
              <a:t>人事担当者向け研修会を実施するとともに、働く意欲の</a:t>
            </a:r>
            <a:r>
              <a:rPr lang="ja-JP" altLang="en-US" sz="1400" dirty="0" smtClean="0"/>
              <a:t>ある</a:t>
            </a:r>
            <a:r>
              <a:rPr lang="ja-JP" altLang="en-US" sz="1400" dirty="0" err="1" smtClean="0"/>
              <a:t>障</a:t>
            </a:r>
            <a:r>
              <a:rPr lang="ja-JP" altLang="en-US" sz="1400" dirty="0" err="1"/>
              <a:t>がい</a:t>
            </a:r>
            <a:r>
              <a:rPr lang="ja-JP" altLang="en-US" sz="1400" dirty="0"/>
              <a:t>者と企業を職場体験としてマッチングすることにより、障がい者に対する理解や職場環境づくりを促進し、精神・発達障がい者の積極的な雇用や職場定着を支援する。　</a:t>
            </a:r>
          </a:p>
        </p:txBody>
      </p:sp>
      <p:sp>
        <p:nvSpPr>
          <p:cNvPr id="30" name="正方形/長方形 29"/>
          <p:cNvSpPr/>
          <p:nvPr/>
        </p:nvSpPr>
        <p:spPr>
          <a:xfrm>
            <a:off x="395537" y="1358184"/>
            <a:ext cx="8289631" cy="523220"/>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smtClean="0"/>
              <a:t>〇</a:t>
            </a:r>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r>
              <a:rPr lang="ja-JP" altLang="en-US" sz="1400" dirty="0" smtClean="0"/>
              <a:t>＞</a:t>
            </a:r>
            <a:endParaRPr lang="en-US" altLang="ja-JP" sz="1400" dirty="0">
              <a:solidFill>
                <a:srgbClr val="FF0000"/>
              </a:solidFill>
            </a:endParaRPr>
          </a:p>
        </p:txBody>
      </p:sp>
      <p:sp>
        <p:nvSpPr>
          <p:cNvPr id="14" name="正方形/長方形 13"/>
          <p:cNvSpPr/>
          <p:nvPr/>
        </p:nvSpPr>
        <p:spPr>
          <a:xfrm>
            <a:off x="397809" y="4049448"/>
            <a:ext cx="8289631" cy="738664"/>
          </a:xfrm>
          <a:prstGeom prst="rect">
            <a:avLst/>
          </a:prstGeom>
          <a:noFill/>
        </p:spPr>
        <p:txBody>
          <a:bodyPr wrap="square">
            <a:spAutoFit/>
          </a:bodyPr>
          <a:lstStyle/>
          <a:p>
            <a:pPr marL="180000" indent="-457200" algn="just"/>
            <a:r>
              <a:rPr lang="ja-JP" altLang="en-US" sz="1400" b="1" dirty="0"/>
              <a:t>〇	</a:t>
            </a:r>
            <a:r>
              <a:rPr lang="ja-JP" altLang="en-US" sz="1400" b="1" dirty="0" smtClean="0"/>
              <a:t>　外国人受入れに伴うワンストップ相談窓口運営事業</a:t>
            </a:r>
            <a:r>
              <a:rPr lang="en-US" altLang="ja-JP" sz="1400" dirty="0" smtClean="0"/>
              <a:t>	</a:t>
            </a:r>
            <a:r>
              <a:rPr lang="ja-JP" altLang="en-US" sz="1400" dirty="0" smtClean="0"/>
              <a:t>　　　（</a:t>
            </a:r>
            <a:r>
              <a:rPr lang="en-US" altLang="ja-JP" sz="1400" dirty="0" smtClean="0"/>
              <a:t>20,000</a:t>
            </a:r>
            <a:r>
              <a:rPr lang="ja-JP" altLang="en-US" sz="1400" dirty="0" smtClean="0"/>
              <a:t>）</a:t>
            </a:r>
            <a:endParaRPr lang="en-US" altLang="ja-JP" sz="1400" dirty="0"/>
          </a:p>
          <a:p>
            <a:pPr marL="180000" indent="-457200" algn="just"/>
            <a:r>
              <a:rPr lang="ja-JP" altLang="en-US" sz="1400" dirty="0" smtClean="0"/>
              <a:t>　　在留外国人が生活・就労等に関する適切な情報に速やかに到達できるよう、情報提供・相談を行う一元的な相談窓口を運営することにより、外国人の受入れ環境を整える。</a:t>
            </a:r>
            <a:r>
              <a:rPr lang="ja-JP" altLang="en-US" sz="1400" dirty="0"/>
              <a:t>　</a:t>
            </a:r>
          </a:p>
        </p:txBody>
      </p:sp>
      <p:sp>
        <p:nvSpPr>
          <p:cNvPr id="32" name="正方形/長方形 31"/>
          <p:cNvSpPr/>
          <p:nvPr/>
        </p:nvSpPr>
        <p:spPr>
          <a:xfrm>
            <a:off x="400724" y="1950233"/>
            <a:ext cx="8460940" cy="1169551"/>
          </a:xfrm>
          <a:prstGeom prst="rect">
            <a:avLst/>
          </a:prstGeom>
        </p:spPr>
        <p:txBody>
          <a:bodyPr wrap="square">
            <a:spAutoFit/>
          </a:bodyPr>
          <a:lstStyle/>
          <a:p>
            <a:pPr marL="180000" indent="-457200" algn="just"/>
            <a:r>
              <a:rPr lang="ja-JP" altLang="en-US" sz="1400" b="1" dirty="0"/>
              <a:t>〇	　潜在求職者活躍支援プロジェクト</a:t>
            </a:r>
            <a:r>
              <a:rPr lang="ja-JP" altLang="en-US" sz="1400" b="1" dirty="0" smtClean="0"/>
              <a:t>事業</a:t>
            </a:r>
            <a:r>
              <a:rPr lang="en-US" altLang="ja-JP" sz="1400" b="1" dirty="0" smtClean="0"/>
              <a:t>	</a:t>
            </a:r>
            <a:r>
              <a:rPr lang="en-US" altLang="ja-JP" sz="1400" dirty="0" smtClean="0"/>
              <a:t>	</a:t>
            </a:r>
            <a:r>
              <a:rPr lang="ja-JP" altLang="en-US" sz="1400" dirty="0" smtClean="0"/>
              <a:t>　　　（</a:t>
            </a:r>
            <a:r>
              <a:rPr lang="en-US" altLang="ja-JP" sz="1400" dirty="0" smtClean="0"/>
              <a:t>65,287</a:t>
            </a:r>
            <a:r>
              <a:rPr lang="ja-JP" altLang="en-US" sz="1400" dirty="0"/>
              <a:t>）　</a:t>
            </a:r>
            <a:r>
              <a:rPr lang="ja-JP" altLang="en-US" sz="1400" dirty="0" smtClean="0"/>
              <a:t>　　　</a:t>
            </a:r>
            <a:r>
              <a:rPr lang="en-US" altLang="ja-JP" sz="1400" dirty="0" smtClean="0"/>
              <a:t>【</a:t>
            </a:r>
            <a:r>
              <a:rPr lang="ja-JP" altLang="en-US" sz="1400" dirty="0"/>
              <a:t>地方創生交付金事業</a:t>
            </a:r>
            <a:r>
              <a:rPr lang="en-US" altLang="ja-JP" sz="1400" dirty="0" smtClean="0"/>
              <a:t>】</a:t>
            </a:r>
            <a:endParaRPr lang="en-US" altLang="ja-JP" sz="1400" dirty="0"/>
          </a:p>
          <a:p>
            <a:pPr marL="180000" indent="-457200" algn="just"/>
            <a:r>
              <a:rPr lang="ja-JP" altLang="en-US" sz="1400" dirty="0"/>
              <a:t>　　女性、高年齢者、就職氷河期世代及び、</a:t>
            </a:r>
            <a:r>
              <a:rPr lang="ja-JP" altLang="en-US" sz="1400" dirty="0" err="1"/>
              <a:t>障がい</a:t>
            </a:r>
            <a:r>
              <a:rPr lang="ja-JP" altLang="en-US" sz="1400" dirty="0"/>
              <a:t>者を対象に潜在求職者の掘り起こしを行い、就業意欲の喚起から研修等によるスキルアップやマッチング、就職後の定着までの一貫した支援を</a:t>
            </a:r>
            <a:r>
              <a:rPr lang="ja-JP" altLang="en-US" sz="1400" dirty="0" smtClean="0"/>
              <a:t>行う。また、今後</a:t>
            </a:r>
            <a:r>
              <a:rPr lang="ja-JP" altLang="en-US" sz="1400" dirty="0"/>
              <a:t>成長が見込まれる分野や人材不足が顕著な分野等を中心に、雇う側の企業に対し職場環境の改善支援を行い、雇用した後の定着までを見据えた取組を実施する</a:t>
            </a:r>
            <a:r>
              <a:rPr lang="ja-JP" altLang="en-US" sz="1400" dirty="0" smtClean="0"/>
              <a:t>。</a:t>
            </a:r>
            <a:endParaRPr lang="ja-JP" altLang="en-US" sz="1400" strike="sngStrike" dirty="0">
              <a:solidFill>
                <a:srgbClr val="FF0000"/>
              </a:solidFill>
            </a:endParaRPr>
          </a:p>
        </p:txBody>
      </p:sp>
      <p:sp>
        <p:nvSpPr>
          <p:cNvPr id="31" name="正方形/長方形 30"/>
          <p:cNvSpPr/>
          <p:nvPr/>
        </p:nvSpPr>
        <p:spPr>
          <a:xfrm>
            <a:off x="386436" y="4897882"/>
            <a:ext cx="8289631" cy="738664"/>
          </a:xfrm>
          <a:prstGeom prst="rect">
            <a:avLst/>
          </a:prstGeom>
          <a:noFill/>
        </p:spPr>
        <p:txBody>
          <a:bodyPr wrap="square">
            <a:spAutoFit/>
          </a:bodyPr>
          <a:lstStyle/>
          <a:p>
            <a:pPr marL="180000" indent="-457200" algn="just"/>
            <a:r>
              <a:rPr lang="ja-JP" altLang="en-US" sz="1400" b="1" dirty="0"/>
              <a:t>〇	　外国人留学生就職支援事業</a:t>
            </a:r>
            <a:r>
              <a:rPr lang="en-US" altLang="ja-JP" sz="1400" dirty="0"/>
              <a:t>		</a:t>
            </a:r>
            <a:r>
              <a:rPr lang="ja-JP" altLang="en-US" sz="1400" dirty="0"/>
              <a:t>　　　　　　　</a:t>
            </a:r>
            <a:r>
              <a:rPr lang="ja-JP" altLang="en-US" sz="1400" dirty="0" smtClean="0"/>
              <a:t>　</a:t>
            </a:r>
            <a:r>
              <a:rPr lang="ja-JP" altLang="en-US" sz="1400" dirty="0"/>
              <a:t>　　　　（</a:t>
            </a:r>
            <a:r>
              <a:rPr lang="en-US" altLang="ja-JP" sz="1400" dirty="0"/>
              <a:t>2,041</a:t>
            </a:r>
            <a:r>
              <a:rPr lang="ja-JP" altLang="en-US" sz="1400" dirty="0"/>
              <a:t>）</a:t>
            </a:r>
            <a:endParaRPr lang="en-US" altLang="ja-JP" sz="1400" dirty="0"/>
          </a:p>
          <a:p>
            <a:pPr marL="180000" indent="-457200" algn="just"/>
            <a:r>
              <a:rPr lang="ja-JP" altLang="en-US" sz="1400" dirty="0"/>
              <a:t>　　外国人留学生を対象に、日本での就職に関するセミナー</a:t>
            </a:r>
            <a:r>
              <a:rPr lang="ja-JP" altLang="en-US" sz="1400" dirty="0" smtClean="0"/>
              <a:t>や企業</a:t>
            </a:r>
            <a:r>
              <a:rPr lang="ja-JP" altLang="en-US" sz="1400" dirty="0"/>
              <a:t>の現場を知る企業見学会を実施し、外国人留学生の大阪への定着を促進する。</a:t>
            </a:r>
          </a:p>
        </p:txBody>
      </p:sp>
      <p:sp>
        <p:nvSpPr>
          <p:cNvPr id="34" name="正方形/長方形 33"/>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33"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43619" y="700381"/>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3234" y="69745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2848" y="702562"/>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19011" y="69983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8" name="図 37"/>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143757" y="702562"/>
            <a:ext cx="360000" cy="360000"/>
          </a:xfrm>
          <a:prstGeom prst="rect">
            <a:avLst/>
          </a:prstGeom>
        </p:spPr>
      </p:pic>
      <p:pic>
        <p:nvPicPr>
          <p:cNvPr id="39" name="図 3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9136" y="697459"/>
            <a:ext cx="360000" cy="360000"/>
          </a:xfrm>
          <a:prstGeom prst="rect">
            <a:avLst/>
          </a:prstGeom>
        </p:spPr>
      </p:pic>
      <p:pic>
        <p:nvPicPr>
          <p:cNvPr id="40" name="図 3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04528" y="706985"/>
            <a:ext cx="360000" cy="360000"/>
          </a:xfrm>
          <a:prstGeom prst="rect">
            <a:avLst/>
          </a:prstGeom>
        </p:spPr>
      </p:pic>
      <p:pic>
        <p:nvPicPr>
          <p:cNvPr id="41" name="図 4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68503" y="699839"/>
            <a:ext cx="360000" cy="360000"/>
          </a:xfrm>
          <a:prstGeom prst="rect">
            <a:avLst/>
          </a:prstGeom>
        </p:spPr>
      </p:pic>
    </p:spTree>
    <p:extLst>
      <p:ext uri="{BB962C8B-B14F-4D97-AF65-F5344CB8AC3E}">
        <p14:creationId xmlns:p14="http://schemas.microsoft.com/office/powerpoint/2010/main" val="681837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391180" y="4561368"/>
            <a:ext cx="8289631" cy="954107"/>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ファシリティマネジメントの推進</a:t>
            </a:r>
            <a:endParaRPr lang="en-US" altLang="ja-JP" sz="1400" dirty="0"/>
          </a:p>
          <a:p>
            <a:pPr marL="180000" indent="-457200" algn="just"/>
            <a:r>
              <a:rPr lang="ja-JP" altLang="en-US" sz="1400" dirty="0" smtClean="0"/>
              <a:t>　　</a:t>
            </a:r>
            <a:r>
              <a:rPr lang="ja-JP" altLang="en-US" sz="1400" dirty="0"/>
              <a:t>　「大阪府ファシリティマネジメント基本方針」に基づき、府民が安全・安心に公共施設等を利用できるよう、劣化度調査の結果を踏まえ、計画的に改修工事を実施。　（劣化度調査：</a:t>
            </a:r>
            <a:r>
              <a:rPr lang="en-US" altLang="ja-JP" sz="1400" dirty="0"/>
              <a:t>H28</a:t>
            </a:r>
            <a:r>
              <a:rPr lang="ja-JP" altLang="en-US" sz="1400" dirty="0"/>
              <a:t>～</a:t>
            </a:r>
            <a:r>
              <a:rPr lang="en-US" altLang="ja-JP" sz="1400" dirty="0"/>
              <a:t>30</a:t>
            </a:r>
            <a:r>
              <a:rPr lang="ja-JP" altLang="en-US" sz="1400" dirty="0"/>
              <a:t>　約</a:t>
            </a:r>
            <a:r>
              <a:rPr lang="en-US" altLang="ja-JP" sz="1400" dirty="0"/>
              <a:t>950</a:t>
            </a:r>
            <a:r>
              <a:rPr lang="ja-JP" altLang="en-US" sz="1400" dirty="0"/>
              <a:t>棟実施）</a:t>
            </a: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4" name="正方形/長方形 13"/>
          <p:cNvSpPr/>
          <p:nvPr/>
        </p:nvSpPr>
        <p:spPr>
          <a:xfrm>
            <a:off x="179512" y="4221088"/>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（２）都市基盤の再構築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）安全・安心の確保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539552" y="3284984"/>
            <a:ext cx="8376154" cy="707462"/>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防潮堤の耐震・液状化</a:t>
            </a:r>
            <a:r>
              <a:rPr lang="ja-JP" altLang="en-US" sz="1400" b="1" dirty="0" smtClean="0">
                <a:solidFill>
                  <a:schemeClr val="tx1"/>
                </a:solidFill>
              </a:rPr>
              <a:t>対策延長</a:t>
            </a:r>
            <a:endParaRPr lang="en-US" altLang="ja-JP" sz="1400" b="1" dirty="0" smtClean="0">
              <a:solidFill>
                <a:schemeClr val="tx1"/>
              </a:solidFill>
            </a:endParaRPr>
          </a:p>
          <a:p>
            <a:r>
              <a:rPr lang="ja-JP" altLang="en-US" sz="1400" b="1" dirty="0">
                <a:solidFill>
                  <a:schemeClr val="tx1"/>
                </a:solidFill>
              </a:rPr>
              <a:t>　〇　府内における特殊詐欺被害認知件数の状況</a:t>
            </a:r>
            <a:endParaRPr lang="en-US" altLang="ja-JP" sz="1400" b="1" dirty="0">
              <a:solidFill>
                <a:schemeClr val="tx1"/>
              </a:solidFill>
            </a:endParaRPr>
          </a:p>
        </p:txBody>
      </p:sp>
      <p:sp>
        <p:nvSpPr>
          <p:cNvPr id="27" name="正方形/長方形 26"/>
          <p:cNvSpPr/>
          <p:nvPr/>
        </p:nvSpPr>
        <p:spPr>
          <a:xfrm>
            <a:off x="391180" y="1488551"/>
            <a:ext cx="8289631" cy="954107"/>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a:t>
            </a:r>
            <a:r>
              <a:rPr lang="ja-JP" altLang="en-US" sz="1400" b="1" dirty="0"/>
              <a:t>防潮堤液状化対策（津波・高潮</a:t>
            </a:r>
            <a:r>
              <a:rPr lang="ja-JP" altLang="en-US" sz="1400" b="1" dirty="0" smtClean="0"/>
              <a:t>対策）</a:t>
            </a:r>
            <a:r>
              <a:rPr lang="en-US" altLang="ja-JP" sz="1400" dirty="0" smtClean="0"/>
              <a:t>	</a:t>
            </a:r>
            <a:r>
              <a:rPr lang="en-US" altLang="ja-JP" sz="1400" dirty="0"/>
              <a:t>	</a:t>
            </a:r>
            <a:r>
              <a:rPr lang="ja-JP" altLang="en-US" sz="1400" dirty="0" smtClean="0"/>
              <a:t>（</a:t>
            </a:r>
            <a:r>
              <a:rPr lang="en-US" altLang="ja-JP" sz="1400" dirty="0" smtClean="0"/>
              <a:t>5,895,000</a:t>
            </a:r>
            <a:r>
              <a:rPr lang="ja-JP" altLang="en-US" sz="1400" dirty="0" smtClean="0"/>
              <a:t>）</a:t>
            </a:r>
            <a:endParaRPr lang="en-US" altLang="ja-JP" sz="1400" dirty="0"/>
          </a:p>
          <a:p>
            <a:pPr marL="180000" indent="-457200" algn="just"/>
            <a:r>
              <a:rPr lang="ja-JP" altLang="en-US" sz="1400" dirty="0" smtClean="0"/>
              <a:t>　　</a:t>
            </a:r>
            <a:r>
              <a:rPr lang="ja-JP" altLang="en-US" sz="1400" dirty="0"/>
              <a:t>南海トラフ巨大地震に伴う液状化により沈下する恐れがある防潮堤等について、浸水被害が想定される区間において、緊急性の高い箇所から地盤改良工事等を実施する。</a:t>
            </a:r>
            <a:endParaRPr lang="en-US" altLang="ja-JP" sz="1100" dirty="0"/>
          </a:p>
        </p:txBody>
      </p:sp>
      <p:sp>
        <p:nvSpPr>
          <p:cNvPr id="29" name="正方形/長方形 28"/>
          <p:cNvSpPr/>
          <p:nvPr/>
        </p:nvSpPr>
        <p:spPr>
          <a:xfrm>
            <a:off x="539552" y="5687785"/>
            <a:ext cx="8366576" cy="572950"/>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smtClean="0">
                <a:solidFill>
                  <a:schemeClr val="tx1"/>
                </a:solidFill>
              </a:rPr>
              <a:t>　〇</a:t>
            </a:r>
            <a:r>
              <a:rPr lang="ja-JP" altLang="en-US" sz="1400" b="1" dirty="0">
                <a:solidFill>
                  <a:schemeClr val="tx1"/>
                </a:solidFill>
              </a:rPr>
              <a:t>　公共施設等</a:t>
            </a:r>
            <a:r>
              <a:rPr lang="en-US" altLang="ja-JP" sz="1400" b="1" dirty="0">
                <a:solidFill>
                  <a:schemeClr val="tx1"/>
                </a:solidFill>
              </a:rPr>
              <a:t>(</a:t>
            </a:r>
            <a:r>
              <a:rPr lang="ja-JP" altLang="en-US" sz="1400" b="1" dirty="0">
                <a:solidFill>
                  <a:schemeClr val="tx1"/>
                </a:solidFill>
              </a:rPr>
              <a:t>建物</a:t>
            </a:r>
            <a:r>
              <a:rPr lang="en-US" altLang="ja-JP" sz="1400" b="1" dirty="0">
                <a:solidFill>
                  <a:schemeClr val="tx1"/>
                </a:solidFill>
              </a:rPr>
              <a:t>)</a:t>
            </a:r>
            <a:r>
              <a:rPr lang="ja-JP" altLang="en-US" sz="1400" b="1" dirty="0">
                <a:solidFill>
                  <a:schemeClr val="tx1"/>
                </a:solidFill>
              </a:rPr>
              <a:t>の長寿命化対策工事の実施状況</a:t>
            </a:r>
            <a:endParaRPr lang="en-US" altLang="ja-JP" sz="1400" b="1" dirty="0" smtClean="0">
              <a:solidFill>
                <a:schemeClr val="tx1"/>
              </a:solidFill>
            </a:endParaRPr>
          </a:p>
        </p:txBody>
      </p:sp>
      <p:sp>
        <p:nvSpPr>
          <p:cNvPr id="39" name="正方形/長方形 38"/>
          <p:cNvSpPr/>
          <p:nvPr/>
        </p:nvSpPr>
        <p:spPr>
          <a:xfrm>
            <a:off x="376890" y="2545669"/>
            <a:ext cx="8289631" cy="523220"/>
          </a:xfrm>
          <a:prstGeom prst="rect">
            <a:avLst/>
          </a:prstGeom>
          <a:noFill/>
        </p:spPr>
        <p:txBody>
          <a:bodyPr wrap="square">
            <a:spAutoFit/>
          </a:bodyPr>
          <a:lstStyle/>
          <a:p>
            <a:pPr marL="180000" indent="-457200" algn="just"/>
            <a:r>
              <a:rPr lang="ja-JP" altLang="en-US" sz="1400" b="1" dirty="0"/>
              <a:t>〇	</a:t>
            </a:r>
            <a:r>
              <a:rPr lang="ja-JP" altLang="en-US" sz="1400" b="1" dirty="0" smtClean="0"/>
              <a:t>　</a:t>
            </a:r>
            <a:r>
              <a:rPr lang="zh-TW" altLang="en-US" sz="1400" b="1" dirty="0" smtClean="0"/>
              <a:t>特殊</a:t>
            </a:r>
            <a:r>
              <a:rPr lang="zh-TW" altLang="en-US" sz="1400" b="1" dirty="0"/>
              <a:t>詐欺被害防止緊急対策事業</a:t>
            </a:r>
            <a:r>
              <a:rPr lang="ja-JP" altLang="en-US" sz="1400" b="1" dirty="0" smtClean="0"/>
              <a:t>　　　　　　　　　</a:t>
            </a:r>
            <a:r>
              <a:rPr lang="en-US" altLang="ja-JP" sz="1400" dirty="0" smtClean="0"/>
              <a:t>	</a:t>
            </a:r>
            <a:r>
              <a:rPr lang="ja-JP" altLang="en-US" sz="1400" dirty="0" smtClean="0"/>
              <a:t>　　　（</a:t>
            </a:r>
            <a:r>
              <a:rPr lang="en-US" altLang="ja-JP" sz="1400" dirty="0" smtClean="0"/>
              <a:t>2,800</a:t>
            </a:r>
            <a:r>
              <a:rPr lang="ja-JP" altLang="en-US" sz="1400" dirty="0" smtClean="0"/>
              <a:t>）</a:t>
            </a:r>
            <a:endParaRPr lang="en-US" altLang="ja-JP" sz="1400" dirty="0"/>
          </a:p>
          <a:p>
            <a:pPr marL="180000" indent="-457200" algn="just"/>
            <a:r>
              <a:rPr lang="ja-JP" altLang="en-US" sz="1400" dirty="0" smtClean="0"/>
              <a:t>　　特殊</a:t>
            </a:r>
            <a:r>
              <a:rPr lang="ja-JP" altLang="en-US" sz="1400" dirty="0"/>
              <a:t>詐欺被害の防止を図るため、市町村による特殊詐欺対策機器の普及の支援や広報啓発を実施する。</a:t>
            </a:r>
            <a:endParaRPr lang="en-US" altLang="ja-JP" sz="1100" dirty="0"/>
          </a:p>
        </p:txBody>
      </p:sp>
      <p:sp>
        <p:nvSpPr>
          <p:cNvPr id="38" name="正方形/長方形 37"/>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40"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9482" y="70349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8436" y="700902"/>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41616" y="70480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62248" y="70480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4"/>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2464" y="71520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1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36416" y="715877"/>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48" name="図 4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80855" y="689712"/>
            <a:ext cx="360000" cy="375091"/>
          </a:xfrm>
          <a:prstGeom prst="rect">
            <a:avLst/>
          </a:prstGeom>
        </p:spPr>
      </p:pic>
      <p:pic>
        <p:nvPicPr>
          <p:cNvPr id="49" name="図 4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23234" y="701590"/>
            <a:ext cx="360000" cy="362314"/>
          </a:xfrm>
          <a:prstGeom prst="rect">
            <a:avLst/>
          </a:prstGeom>
        </p:spPr>
      </p:pic>
      <p:pic>
        <p:nvPicPr>
          <p:cNvPr id="50" name="図 49"/>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564775" y="702044"/>
            <a:ext cx="360000" cy="362314"/>
          </a:xfrm>
          <a:prstGeom prst="rect">
            <a:avLst/>
          </a:prstGeom>
        </p:spPr>
      </p:pic>
      <p:pic>
        <p:nvPicPr>
          <p:cNvPr id="51" name="図 50"/>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779516" y="704211"/>
            <a:ext cx="360000" cy="360000"/>
          </a:xfrm>
          <a:prstGeom prst="rect">
            <a:avLst/>
          </a:prstGeom>
        </p:spPr>
      </p:pic>
    </p:spTree>
    <p:extLst>
      <p:ext uri="{BB962C8B-B14F-4D97-AF65-F5344CB8AC3E}">
        <p14:creationId xmlns:p14="http://schemas.microsoft.com/office/powerpoint/2010/main" val="4173178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8</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環境にやさしい都市の実現</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11560" y="4077072"/>
            <a:ext cx="8304146" cy="766173"/>
          </a:xfrm>
          <a:prstGeom prst="rect">
            <a:avLst/>
          </a:prstGeom>
          <a:ln w="12700">
            <a:prstDash val="dash"/>
          </a:ln>
        </p:spPr>
        <p:style>
          <a:lnRef idx="2">
            <a:schemeClr val="dk1"/>
          </a:lnRef>
          <a:fillRef idx="1">
            <a:schemeClr val="lt1"/>
          </a:fillRef>
          <a:effectRef idx="0">
            <a:schemeClr val="dk1"/>
          </a:effectRef>
          <a:fontRef idx="minor">
            <a:schemeClr val="dk1"/>
          </a:fontRef>
        </p:style>
        <p:txBody>
          <a:bodyPr rtlCol="0" anchor="t"/>
          <a:lstStyle/>
          <a:p>
            <a:r>
              <a:rPr lang="en-US" altLang="ja-JP" sz="1400" b="1" dirty="0" smtClean="0">
                <a:solidFill>
                  <a:schemeClr val="tx1"/>
                </a:solidFill>
              </a:rPr>
              <a:t>【</a:t>
            </a:r>
            <a:r>
              <a:rPr lang="ja-JP" altLang="en-US" sz="1400" b="1" dirty="0" smtClean="0">
                <a:solidFill>
                  <a:schemeClr val="tx1"/>
                </a:solidFill>
              </a:rPr>
              <a:t>効果</a:t>
            </a:r>
            <a:r>
              <a:rPr lang="ja-JP" altLang="en-US" sz="1400" b="1" dirty="0">
                <a:solidFill>
                  <a:schemeClr val="tx1"/>
                </a:solidFill>
              </a:rPr>
              <a:t>測定</a:t>
            </a:r>
            <a:r>
              <a:rPr lang="ja-JP" altLang="en-US" sz="1400" b="1" dirty="0" smtClean="0">
                <a:solidFill>
                  <a:schemeClr val="tx1"/>
                </a:solidFill>
              </a:rPr>
              <a:t>指標</a:t>
            </a:r>
            <a:r>
              <a:rPr lang="en-US" altLang="ja-JP" sz="1400" b="1" dirty="0" smtClean="0">
                <a:solidFill>
                  <a:schemeClr val="tx1"/>
                </a:solidFill>
              </a:rPr>
              <a:t>】</a:t>
            </a:r>
          </a:p>
          <a:p>
            <a:r>
              <a:rPr lang="ja-JP" altLang="en-US" sz="1400" b="1" dirty="0">
                <a:solidFill>
                  <a:schemeClr val="tx1"/>
                </a:solidFill>
              </a:rPr>
              <a:t>　〇　</a:t>
            </a:r>
            <a:r>
              <a:rPr lang="ja-JP" altLang="en-US" sz="1400" b="1" dirty="0" smtClean="0">
                <a:solidFill>
                  <a:schemeClr val="tx1"/>
                </a:solidFill>
              </a:rPr>
              <a:t>プラスチック対策に関連する指標は大阪府</a:t>
            </a:r>
            <a:r>
              <a:rPr lang="ja-JP" altLang="en-US" sz="1400" b="1" dirty="0">
                <a:solidFill>
                  <a:schemeClr val="tx1"/>
                </a:solidFill>
              </a:rPr>
              <a:t>循環型社会推進計画（</a:t>
            </a:r>
            <a:r>
              <a:rPr lang="en-US" altLang="ja-JP" sz="1400" b="1" dirty="0">
                <a:solidFill>
                  <a:schemeClr val="tx1"/>
                </a:solidFill>
              </a:rPr>
              <a:t>2021</a:t>
            </a:r>
            <a:r>
              <a:rPr lang="ja-JP" altLang="en-US" sz="1400" b="1" dirty="0">
                <a:solidFill>
                  <a:schemeClr val="tx1"/>
                </a:solidFill>
              </a:rPr>
              <a:t>年度～）</a:t>
            </a:r>
            <a:r>
              <a:rPr lang="ja-JP" altLang="en-US" sz="1400" b="1" dirty="0" smtClean="0">
                <a:solidFill>
                  <a:schemeClr val="tx1"/>
                </a:solidFill>
              </a:rPr>
              <a:t>にて検討</a:t>
            </a:r>
            <a:endParaRPr lang="ja-JP" altLang="en-US" sz="1400" b="1" dirty="0">
              <a:solidFill>
                <a:schemeClr val="tx1"/>
              </a:solidFill>
            </a:endParaRPr>
          </a:p>
          <a:p>
            <a:r>
              <a:rPr lang="ja-JP" altLang="en-US" sz="1400" b="1" dirty="0">
                <a:solidFill>
                  <a:schemeClr val="tx1"/>
                </a:solidFill>
              </a:rPr>
              <a:t>　〇　温室効果ガス</a:t>
            </a:r>
            <a:r>
              <a:rPr lang="ja-JP" altLang="en-US" sz="1400" b="1" dirty="0" smtClean="0">
                <a:solidFill>
                  <a:schemeClr val="tx1"/>
                </a:solidFill>
              </a:rPr>
              <a:t>排出量</a:t>
            </a:r>
            <a:endParaRPr lang="ja-JP" altLang="en-US" sz="1400" b="1" dirty="0">
              <a:solidFill>
                <a:schemeClr val="tx1"/>
              </a:solidFill>
            </a:endParaRPr>
          </a:p>
          <a:p>
            <a:endParaRPr lang="ja-JP" altLang="en-US" sz="1400" b="1" dirty="0">
              <a:solidFill>
                <a:schemeClr val="tx1"/>
              </a:solidFill>
            </a:endParaRPr>
          </a:p>
        </p:txBody>
      </p:sp>
      <p:sp>
        <p:nvSpPr>
          <p:cNvPr id="14" name="正方形/長方形 13"/>
          <p:cNvSpPr/>
          <p:nvPr/>
        </p:nvSpPr>
        <p:spPr>
          <a:xfrm>
            <a:off x="428937" y="1556792"/>
            <a:ext cx="8289631" cy="1169551"/>
          </a:xfrm>
          <a:prstGeom prst="rect">
            <a:avLst/>
          </a:prstGeom>
          <a:noFill/>
        </p:spPr>
        <p:txBody>
          <a:bodyPr wrap="square">
            <a:spAutoFit/>
          </a:bodyPr>
          <a:lstStyle/>
          <a:p>
            <a:pPr marL="180000" indent="-457200" algn="just"/>
            <a:r>
              <a:rPr lang="ja-JP" altLang="en-US" sz="1400" b="1" dirty="0" smtClean="0"/>
              <a:t>＜具体的な施策＞</a:t>
            </a:r>
            <a:endParaRPr lang="en-US" altLang="ja-JP" sz="1400" b="1" dirty="0" smtClean="0"/>
          </a:p>
          <a:p>
            <a:pPr marL="180000" indent="-457200" algn="just"/>
            <a:r>
              <a:rPr lang="ja-JP" altLang="en-US" sz="1400" b="1" dirty="0"/>
              <a:t>〇	</a:t>
            </a:r>
            <a:r>
              <a:rPr lang="ja-JP" altLang="en-US" sz="1400" b="1" dirty="0" smtClean="0"/>
              <a:t>　リサイクル社会推進</a:t>
            </a:r>
            <a:r>
              <a:rPr lang="zh-TW" altLang="en-US" sz="1400" b="1" dirty="0" smtClean="0"/>
              <a:t>事業</a:t>
            </a:r>
            <a:r>
              <a:rPr lang="ja-JP" altLang="en-US" sz="1400" b="1" dirty="0" smtClean="0"/>
              <a:t>（プラスチック対策の推進）　　</a:t>
            </a:r>
            <a:r>
              <a:rPr lang="ja-JP" altLang="en-US" sz="1400" dirty="0"/>
              <a:t>	</a:t>
            </a:r>
            <a:r>
              <a:rPr lang="ja-JP" altLang="en-US" sz="1400" dirty="0" smtClean="0"/>
              <a:t>　　（６</a:t>
            </a:r>
            <a:r>
              <a:rPr lang="en-US" altLang="ja-JP" sz="1400" dirty="0" smtClean="0"/>
              <a:t>,047</a:t>
            </a:r>
            <a:r>
              <a:rPr lang="ja-JP" altLang="en-US" sz="1400" dirty="0" smtClean="0"/>
              <a:t>）</a:t>
            </a:r>
            <a:endParaRPr lang="en-US" altLang="ja-JP" sz="1400" dirty="0"/>
          </a:p>
          <a:p>
            <a:pPr marL="180000" indent="-457200" algn="just"/>
            <a:r>
              <a:rPr lang="ja-JP" altLang="en-US" sz="1400" dirty="0" smtClean="0"/>
              <a:t>　　</a:t>
            </a:r>
            <a:r>
              <a:rPr lang="ja-JP" altLang="en-US" sz="1400" dirty="0"/>
              <a:t>事業者等の各主体が取り組むべき事項を検討する「おおさかプラスチック対策推進ネットワーク会議」を開催するとともに、地域における啓発活動を推進するためのハンドブック等の作成や、マイバッグを普及促進するためのエコバッグの回収・譲渡事業を実施し、プラスチックごみ対策を推進する。</a:t>
            </a:r>
            <a:endParaRPr lang="en-US" altLang="ja-JP" sz="1100" dirty="0"/>
          </a:p>
        </p:txBody>
      </p:sp>
      <p:sp>
        <p:nvSpPr>
          <p:cNvPr id="17" name="正方形/長方形 16"/>
          <p:cNvSpPr/>
          <p:nvPr/>
        </p:nvSpPr>
        <p:spPr>
          <a:xfrm>
            <a:off x="431209" y="2852936"/>
            <a:ext cx="8289631" cy="954107"/>
          </a:xfrm>
          <a:prstGeom prst="rect">
            <a:avLst/>
          </a:prstGeom>
          <a:noFill/>
        </p:spPr>
        <p:txBody>
          <a:bodyPr wrap="square">
            <a:spAutoFit/>
          </a:bodyPr>
          <a:lstStyle/>
          <a:p>
            <a:pPr marL="180000" indent="-457200" algn="just"/>
            <a:r>
              <a:rPr lang="ja-JP" altLang="en-US" sz="1400" b="1" dirty="0"/>
              <a:t>〇	　温室効果ガス排出量の</a:t>
            </a:r>
            <a:r>
              <a:rPr lang="ja-JP" altLang="en-US" sz="1400" b="1" dirty="0" smtClean="0"/>
              <a:t>削減</a:t>
            </a:r>
            <a:r>
              <a:rPr lang="ja-JP" altLang="en-US" sz="1400" b="1" dirty="0"/>
              <a:t>　　</a:t>
            </a:r>
            <a:r>
              <a:rPr lang="ja-JP" altLang="en-US" sz="1400" dirty="0"/>
              <a:t>	</a:t>
            </a:r>
            <a:r>
              <a:rPr lang="en-US" altLang="ja-JP" sz="1400" dirty="0"/>
              <a:t>	</a:t>
            </a:r>
            <a:r>
              <a:rPr lang="ja-JP" altLang="en-US" sz="1400" dirty="0"/>
              <a:t>　</a:t>
            </a:r>
            <a:r>
              <a:rPr lang="ja-JP" altLang="en-US" sz="1400" dirty="0" smtClean="0"/>
              <a:t>　　　　　　　　　　</a:t>
            </a:r>
            <a:endParaRPr lang="en-US" altLang="ja-JP" sz="1400" dirty="0"/>
          </a:p>
          <a:p>
            <a:pPr marL="180000" indent="-457200" algn="just"/>
            <a:r>
              <a:rPr lang="ja-JP" altLang="en-US" sz="1400" dirty="0"/>
              <a:t>　　「大阪府温暖化の防止等に関する条例」に基づく、届出制度、評価制度を運用し、産業部門・業務部門等の大規模事業者の温室効果ガス排出</a:t>
            </a:r>
            <a:r>
              <a:rPr lang="ja-JP" altLang="en-US" sz="1400" dirty="0" smtClean="0"/>
              <a:t>抑制を図ると</a:t>
            </a:r>
            <a:r>
              <a:rPr lang="ja-JP" altLang="en-US" sz="1400" dirty="0"/>
              <a:t>ともに、府民や事業者、</a:t>
            </a:r>
            <a:r>
              <a:rPr lang="en-US" altLang="ja-JP" sz="1400" dirty="0"/>
              <a:t>NPO</a:t>
            </a:r>
            <a:r>
              <a:rPr lang="ja-JP" altLang="en-US" sz="1400" dirty="0"/>
              <a:t>等が理解をさらに深めるための啓発などにより、温室効果ガス排出量の削減を推進する。</a:t>
            </a:r>
            <a:endParaRPr lang="en-US" altLang="ja-JP" sz="1100" dirty="0"/>
          </a:p>
        </p:txBody>
      </p:sp>
      <p:sp>
        <p:nvSpPr>
          <p:cNvPr id="27" name="正方形/長方形 26"/>
          <p:cNvSpPr/>
          <p:nvPr/>
        </p:nvSpPr>
        <p:spPr>
          <a:xfrm>
            <a:off x="179512" y="146838"/>
            <a:ext cx="8136904" cy="369332"/>
          </a:xfrm>
          <a:prstGeom prst="rect">
            <a:avLst/>
          </a:prstGeom>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具体的な施策と効果測定指標</a:t>
            </a:r>
          </a:p>
        </p:txBody>
      </p:sp>
      <p:pic>
        <p:nvPicPr>
          <p:cNvPr id="26" name="Picture 4"/>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99482" y="703499"/>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18436" y="700902"/>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41616" y="70480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62248" y="704803"/>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4"/>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02464" y="715204"/>
            <a:ext cx="360000" cy="347737"/>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7"/>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36416" y="715878"/>
            <a:ext cx="360000" cy="347737"/>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80855" y="689712"/>
            <a:ext cx="360000" cy="375091"/>
          </a:xfrm>
          <a:prstGeom prst="rect">
            <a:avLst/>
          </a:prstGeom>
        </p:spPr>
      </p:pic>
      <p:pic>
        <p:nvPicPr>
          <p:cNvPr id="34" name="図 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23234" y="701590"/>
            <a:ext cx="360000" cy="362314"/>
          </a:xfrm>
          <a:prstGeom prst="rect">
            <a:avLst/>
          </a:prstGeom>
        </p:spPr>
      </p:pic>
      <p:pic>
        <p:nvPicPr>
          <p:cNvPr id="35" name="図 34"/>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564775" y="702044"/>
            <a:ext cx="360000" cy="362314"/>
          </a:xfrm>
          <a:prstGeom prst="rect">
            <a:avLst/>
          </a:prstGeom>
        </p:spPr>
      </p:pic>
      <p:pic>
        <p:nvPicPr>
          <p:cNvPr id="36" name="図 35"/>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779516" y="704211"/>
            <a:ext cx="360000" cy="360000"/>
          </a:xfrm>
          <a:prstGeom prst="rect">
            <a:avLst/>
          </a:prstGeom>
        </p:spPr>
      </p:pic>
    </p:spTree>
    <p:extLst>
      <p:ext uri="{BB962C8B-B14F-4D97-AF65-F5344CB8AC3E}">
        <p14:creationId xmlns:p14="http://schemas.microsoft.com/office/powerpoint/2010/main" val="2862222923"/>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20205</TotalTime>
  <Words>421</Words>
  <Application>Microsoft Office PowerPoint</Application>
  <PresentationFormat>画面に合わせる (4:3)</PresentationFormat>
  <Paragraphs>220</Paragraphs>
  <Slides>15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増田　哲也</cp:lastModifiedBy>
  <cp:revision>1314</cp:revision>
  <cp:lastPrinted>2020-02-07T12:01:30Z</cp:lastPrinted>
  <dcterms:created xsi:type="dcterms:W3CDTF">2015-04-22T03:25:50Z</dcterms:created>
  <dcterms:modified xsi:type="dcterms:W3CDTF">2020-02-10T10:24:31Z</dcterms:modified>
</cp:coreProperties>
</file>