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63" r:id="rId3"/>
    <p:sldId id="264"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35A9212-E3C4-47E2-AB76-9957C017F5F7}" type="datetimeFigureOut">
              <a:rPr kumimoji="1" lang="ja-JP" altLang="en-US" smtClean="0"/>
              <a:t>2019/8/22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F76EF5F-7DBF-4A40-9C45-EC83E7153B76}" type="slidenum">
              <a:rPr kumimoji="1" lang="ja-JP" altLang="en-US" smtClean="0"/>
              <a:t>‹#›</a:t>
            </a:fld>
            <a:endParaRPr kumimoji="1" lang="ja-JP" altLang="en-US"/>
          </a:p>
        </p:txBody>
      </p:sp>
    </p:spTree>
    <p:extLst>
      <p:ext uri="{BB962C8B-B14F-4D97-AF65-F5344CB8AC3E}">
        <p14:creationId xmlns:p14="http://schemas.microsoft.com/office/powerpoint/2010/main" val="24037813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1</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2</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3</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93BD765-D712-4648-AB2E-CC78B052DBDD}" type="datetime1">
              <a:rPr kumimoji="1" lang="ja-JP" altLang="en-US" smtClean="0"/>
              <a:t>2019/8/22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5640C43-2394-492E-89AC-E81ACBAB5EAB}" type="datetime1">
              <a:rPr kumimoji="1" lang="ja-JP" altLang="en-US" smtClean="0"/>
              <a:t>2019/8/22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0E71FEC-D61E-41AD-B056-A245DE545096}" type="datetime1">
              <a:rPr kumimoji="1" lang="ja-JP" altLang="en-US" smtClean="0"/>
              <a:t>2019/8/22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A72B693-5D38-4A80-B6C4-1271975D5FE9}" type="datetime1">
              <a:rPr kumimoji="1" lang="ja-JP" altLang="en-US" smtClean="0"/>
              <a:t>2019/8/22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0D3B940-9D44-42E8-8685-4BDCF8D721C7}" type="datetime1">
              <a:rPr kumimoji="1" lang="ja-JP" altLang="en-US" smtClean="0"/>
              <a:t>2019/8/22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A879816-3CBD-40E2-B8D2-CFF44522C749}" type="datetime1">
              <a:rPr kumimoji="1" lang="ja-JP" altLang="en-US" smtClean="0"/>
              <a:t>2019/8/22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06145C4-7ED6-4F6C-BD03-91758180B152}" type="datetime1">
              <a:rPr kumimoji="1" lang="ja-JP" altLang="en-US" smtClean="0"/>
              <a:t>2019/8/22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6DE0722-04EC-47DD-ACB4-1D67559A53DC}" type="datetime1">
              <a:rPr kumimoji="1" lang="ja-JP" altLang="en-US" smtClean="0"/>
              <a:t>2019/8/22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218579-ABB7-443E-8C48-0763722A3633}" type="datetime1">
              <a:rPr kumimoji="1" lang="ja-JP" altLang="en-US" smtClean="0"/>
              <a:t>2019/8/22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25778DF-EC08-472F-841D-5A260FFFF173}" type="datetime1">
              <a:rPr kumimoji="1" lang="ja-JP" altLang="en-US" smtClean="0"/>
              <a:t>2019/8/22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C5FBB5D-2535-4D55-959F-E66E0F35C923}" type="datetime1">
              <a:rPr kumimoji="1" lang="ja-JP" altLang="en-US" smtClean="0"/>
              <a:t>2019/8/22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810EFC-B87A-4EF5-BE0D-1779BB5D3DAB}" type="datetime1">
              <a:rPr kumimoji="1" lang="ja-JP" altLang="en-US" smtClean="0"/>
              <a:t>2019/8/22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表 28"/>
          <p:cNvGraphicFramePr>
            <a:graphicFrameLocks noGrp="1"/>
          </p:cNvGraphicFramePr>
          <p:nvPr>
            <p:extLst>
              <p:ext uri="{D42A27DB-BD31-4B8C-83A1-F6EECF244321}">
                <p14:modId xmlns:p14="http://schemas.microsoft.com/office/powerpoint/2010/main" val="3474031641"/>
              </p:ext>
            </p:extLst>
          </p:nvPr>
        </p:nvGraphicFramePr>
        <p:xfrm>
          <a:off x="2267745" y="4581128"/>
          <a:ext cx="3888431" cy="1850112"/>
        </p:xfrm>
        <a:graphic>
          <a:graphicData uri="http://schemas.openxmlformats.org/drawingml/2006/table">
            <a:tbl>
              <a:tblPr firstRow="1" bandRow="1">
                <a:tableStyleId>{5940675A-B579-460E-94D1-54222C63F5DA}</a:tableStyleId>
              </a:tblPr>
              <a:tblGrid>
                <a:gridCol w="1512167">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82760">
                <a:tc>
                  <a:txBody>
                    <a:bodyPr/>
                    <a:lstStyle/>
                    <a:p>
                      <a:pPr algn="ctr"/>
                      <a:r>
                        <a:rPr kumimoji="1" lang="ja-JP" altLang="en-US" sz="900" dirty="0" smtClean="0"/>
                        <a:t>基本目標②</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472305">
                <a:tc>
                  <a:txBody>
                    <a:bodyPr/>
                    <a:lstStyle/>
                    <a:p>
                      <a:r>
                        <a:rPr kumimoji="1" lang="ja-JP" altLang="en-US" sz="900" u="sng" dirty="0" smtClean="0"/>
                        <a:t>全国学力・学習状況調査</a:t>
                      </a:r>
                    </a:p>
                    <a:p>
                      <a:r>
                        <a:rPr kumimoji="1" lang="ja-JP" altLang="en-US" sz="900" u="sng" dirty="0" smtClean="0"/>
                        <a:t>における平均正答率</a:t>
                      </a:r>
                    </a:p>
                    <a:p>
                      <a:r>
                        <a:rPr kumimoji="1" lang="ja-JP" altLang="en-US" sz="900" u="none" baseline="0" dirty="0" smtClean="0"/>
                        <a:t> </a:t>
                      </a:r>
                      <a:r>
                        <a:rPr kumimoji="1" lang="ja-JP" altLang="en-US" sz="900" u="none" dirty="0" smtClean="0"/>
                        <a:t>目標：全国水準をめざす</a:t>
                      </a:r>
                      <a:endParaRPr kumimoji="1" lang="ja-JP" altLang="en-US" sz="900" u="none" dirty="0"/>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t>62.3</a:t>
                      </a:r>
                    </a:p>
                    <a:p>
                      <a:pPr algn="ctr"/>
                      <a:r>
                        <a:rPr kumimoji="1" lang="en-US" altLang="zh-CN" sz="900" dirty="0" smtClean="0"/>
                        <a:t>(</a:t>
                      </a:r>
                      <a:r>
                        <a:rPr kumimoji="1" lang="zh-CN" altLang="en-US" sz="900" dirty="0" smtClean="0"/>
                        <a:t>全国</a:t>
                      </a:r>
                      <a:r>
                        <a:rPr kumimoji="1" lang="en-US" altLang="zh-CN" sz="900" dirty="0" smtClean="0"/>
                        <a:t>63.9)</a:t>
                      </a:r>
                    </a:p>
                    <a:p>
                      <a:pPr algn="ctr"/>
                      <a:endParaRPr kumimoji="1" lang="en-US" altLang="zh-CN" sz="900" dirty="0" smtClean="0"/>
                    </a:p>
                    <a:p>
                      <a:pPr algn="ctr"/>
                      <a:r>
                        <a:rPr kumimoji="1" lang="zh-CN" altLang="en-US" sz="900" dirty="0" smtClean="0"/>
                        <a:t>中：</a:t>
                      </a:r>
                      <a:r>
                        <a:rPr kumimoji="1" lang="en-US" altLang="zh-CN" sz="900" dirty="0" smtClean="0"/>
                        <a:t>61.2</a:t>
                      </a:r>
                    </a:p>
                    <a:p>
                      <a:pPr algn="ctr"/>
                      <a:r>
                        <a:rPr kumimoji="1" lang="en-US" altLang="zh-CN" sz="900" dirty="0" smtClean="0"/>
                        <a:t>(</a:t>
                      </a:r>
                      <a:r>
                        <a:rPr kumimoji="1" lang="zh-CN" altLang="en-US" sz="900" dirty="0" smtClean="0"/>
                        <a:t>全国</a:t>
                      </a:r>
                      <a:r>
                        <a:rPr kumimoji="1" lang="en-US" altLang="zh-CN" sz="900" dirty="0" smtClean="0"/>
                        <a:t>61.9)</a:t>
                      </a:r>
                      <a:endParaRPr kumimoji="1" lang="ja-JP" altLang="en-US" sz="900" dirty="0"/>
                    </a:p>
                  </a:txBody>
                  <a:tcPr anchor="ct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t>62.3</a:t>
                      </a:r>
                    </a:p>
                    <a:p>
                      <a:pPr algn="ctr"/>
                      <a:r>
                        <a:rPr kumimoji="1" lang="en-US" altLang="zh-CN" sz="900" dirty="0" smtClean="0"/>
                        <a:t>(</a:t>
                      </a:r>
                      <a:r>
                        <a:rPr kumimoji="1" lang="zh-CN" altLang="en-US" sz="900" dirty="0" smtClean="0"/>
                        <a:t>全国</a:t>
                      </a:r>
                      <a:r>
                        <a:rPr kumimoji="1" lang="en-US" altLang="zh-CN" sz="900" dirty="0" smtClean="0"/>
                        <a:t>64.2)</a:t>
                      </a:r>
                    </a:p>
                    <a:p>
                      <a:pPr algn="ctr"/>
                      <a:endParaRPr kumimoji="1" lang="en-US" altLang="zh-CN" sz="900" dirty="0" smtClean="0"/>
                    </a:p>
                    <a:p>
                      <a:pPr algn="ctr"/>
                      <a:r>
                        <a:rPr kumimoji="1" lang="zh-CN" altLang="en-US" sz="900" dirty="0" smtClean="0"/>
                        <a:t>中：</a:t>
                      </a:r>
                      <a:r>
                        <a:rPr kumimoji="1" lang="en-US" altLang="zh-CN" sz="900" dirty="0" smtClean="0"/>
                        <a:t>63.6</a:t>
                      </a:r>
                    </a:p>
                    <a:p>
                      <a:pPr algn="ctr"/>
                      <a:r>
                        <a:rPr kumimoji="1" lang="en-US" altLang="zh-CN" sz="900" dirty="0" smtClean="0"/>
                        <a:t>(</a:t>
                      </a:r>
                      <a:r>
                        <a:rPr kumimoji="1" lang="zh-CN" altLang="en-US" sz="900" dirty="0" smtClean="0"/>
                        <a:t>全国</a:t>
                      </a:r>
                      <a:r>
                        <a:rPr kumimoji="1" lang="en-US" altLang="zh-CN" sz="900" dirty="0" smtClean="0"/>
                        <a:t>65.6)</a:t>
                      </a:r>
                      <a:endParaRPr kumimoji="1" lang="ja-JP" altLang="en-US" sz="900" dirty="0"/>
                    </a:p>
                  </a:txBody>
                  <a:tcPr anchor="ctr">
                    <a:solidFill>
                      <a:schemeClr val="bg1">
                        <a:lumMod val="95000"/>
                      </a:schemeClr>
                    </a:solidFill>
                  </a:tcPr>
                </a:tc>
                <a:tc>
                  <a:txBody>
                    <a:bodyPr/>
                    <a:lstStyle/>
                    <a:p>
                      <a:r>
                        <a:rPr kumimoji="1" lang="en-US" altLang="ja-JP" sz="900" dirty="0" smtClean="0"/>
                        <a:t>【2018</a:t>
                      </a:r>
                      <a:r>
                        <a:rPr kumimoji="1" lang="ja-JP" altLang="en-US" sz="900" dirty="0" smtClean="0"/>
                        <a:t>年度</a:t>
                      </a:r>
                      <a:r>
                        <a:rPr kumimoji="1" lang="en-US" altLang="ja-JP" sz="900" dirty="0" smtClean="0"/>
                        <a:t>】</a:t>
                      </a:r>
                    </a:p>
                    <a:p>
                      <a:pPr algn="ctr"/>
                      <a:r>
                        <a:rPr kumimoji="1" lang="zh-CN" altLang="en-US" sz="900" dirty="0" smtClean="0"/>
                        <a:t>小：</a:t>
                      </a:r>
                      <a:r>
                        <a:rPr kumimoji="1" lang="en-US" altLang="ja-JP" sz="900" dirty="0" smtClean="0"/>
                        <a:t>58.6</a:t>
                      </a:r>
                    </a:p>
                    <a:p>
                      <a:pPr algn="ctr"/>
                      <a:r>
                        <a:rPr kumimoji="1" lang="en-US" altLang="ja-JP" sz="900" dirty="0" smtClean="0"/>
                        <a:t> </a:t>
                      </a:r>
                      <a:r>
                        <a:rPr kumimoji="1" lang="en-US" altLang="zh-CN" sz="900" dirty="0" smtClean="0"/>
                        <a:t>(</a:t>
                      </a:r>
                      <a:r>
                        <a:rPr kumimoji="1" lang="zh-CN" altLang="en-US" sz="900" dirty="0" smtClean="0"/>
                        <a:t>全国</a:t>
                      </a:r>
                      <a:r>
                        <a:rPr kumimoji="1" lang="en-US" altLang="zh-CN" sz="900" dirty="0" smtClean="0"/>
                        <a:t>60.1)</a:t>
                      </a:r>
                    </a:p>
                    <a:p>
                      <a:pPr algn="ctr"/>
                      <a:endParaRPr kumimoji="1" lang="en-US" altLang="zh-CN" sz="900" dirty="0" smtClean="0"/>
                    </a:p>
                    <a:p>
                      <a:pPr algn="ctr"/>
                      <a:r>
                        <a:rPr kumimoji="1" lang="zh-CN" altLang="en-US" sz="900" dirty="0" smtClean="0"/>
                        <a:t>中：</a:t>
                      </a:r>
                      <a:r>
                        <a:rPr kumimoji="1" lang="en-US" altLang="zh-CN" sz="900" dirty="0" smtClean="0"/>
                        <a:t>61.3 </a:t>
                      </a:r>
                    </a:p>
                    <a:p>
                      <a:pPr algn="ctr"/>
                      <a:r>
                        <a:rPr kumimoji="1" lang="en-US" altLang="zh-CN" sz="900" dirty="0" smtClean="0"/>
                        <a:t>(</a:t>
                      </a:r>
                      <a:r>
                        <a:rPr kumimoji="1" lang="zh-CN" altLang="en-US" sz="900" dirty="0" smtClean="0"/>
                        <a:t>全国</a:t>
                      </a:r>
                      <a:r>
                        <a:rPr kumimoji="1" lang="en-US" altLang="zh-CN" sz="900" dirty="0" smtClean="0"/>
                        <a:t>6</a:t>
                      </a:r>
                      <a:r>
                        <a:rPr kumimoji="1" lang="en-US" altLang="ja-JP" sz="900" dirty="0" smtClean="0"/>
                        <a:t>2.6</a:t>
                      </a:r>
                      <a:r>
                        <a:rPr kumimoji="1" lang="en-US" altLang="zh-CN" sz="900" dirty="0" smtClean="0"/>
                        <a:t>)</a:t>
                      </a:r>
                      <a:endParaRPr kumimoji="1" lang="ja-JP" altLang="en-US" sz="900" dirty="0"/>
                    </a:p>
                  </a:txBody>
                  <a:tcPr anchor="ctr"/>
                </a:tc>
                <a:extLst>
                  <a:ext uri="{0D108BD9-81ED-4DB2-BD59-A6C34878D82A}">
                    <a16:rowId xmlns:a16="http://schemas.microsoft.com/office/drawing/2014/main" val="10001"/>
                  </a:ext>
                </a:extLst>
              </a:tr>
              <a:tr h="652952">
                <a:tc>
                  <a:txBody>
                    <a:bodyPr/>
                    <a:lstStyle/>
                    <a:p>
                      <a:r>
                        <a:rPr kumimoji="1" lang="ja-JP" altLang="en-US" sz="900" u="sng" dirty="0" smtClean="0"/>
                        <a:t>少年非行防止活動ネットワーク構築市町村</a:t>
                      </a:r>
                    </a:p>
                    <a:p>
                      <a:r>
                        <a:rPr kumimoji="1" lang="ja-JP" altLang="en-US" sz="900" u="none" baseline="0" dirty="0" smtClean="0"/>
                        <a:t> </a:t>
                      </a:r>
                      <a:r>
                        <a:rPr kumimoji="1" lang="ja-JP" altLang="en-US" sz="900" u="none" dirty="0" smtClean="0"/>
                        <a:t>目標：全市町村での構築</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2019</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30</a:t>
                      </a:r>
                      <a:endParaRPr kumimoji="1" lang="ja-JP" altLang="en-US" sz="900" dirty="0"/>
                    </a:p>
                  </a:txBody>
                  <a:tcPr anchor="ct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ja-JP" sz="900" dirty="0" smtClean="0"/>
                        <a:t>43</a:t>
                      </a:r>
                      <a:endParaRPr kumimoji="1" lang="ja-JP" altLang="en-US" sz="900" dirty="0"/>
                    </a:p>
                  </a:txBody>
                  <a:tcPr anchor="ctr">
                    <a:solidFill>
                      <a:schemeClr val="bg1">
                        <a:lumMod val="95000"/>
                      </a:schemeClr>
                    </a:solidFill>
                  </a:tcPr>
                </a:tc>
                <a:tc>
                  <a:txBody>
                    <a:bodyPr/>
                    <a:lstStyle/>
                    <a:p>
                      <a:r>
                        <a:rPr kumimoji="1" lang="en-US" altLang="ja-JP" sz="900" dirty="0" smtClean="0"/>
                        <a:t>【2018</a:t>
                      </a:r>
                      <a:r>
                        <a:rPr kumimoji="1" lang="ja-JP" altLang="en-US" sz="900" dirty="0" smtClean="0"/>
                        <a:t>年度</a:t>
                      </a:r>
                      <a:r>
                        <a:rPr kumimoji="1" lang="en-US" altLang="ja-JP" sz="900" dirty="0" smtClean="0"/>
                        <a:t>】</a:t>
                      </a:r>
                    </a:p>
                    <a:p>
                      <a:pPr algn="ctr"/>
                      <a:r>
                        <a:rPr kumimoji="1" lang="en-US" altLang="ja-JP" sz="900" dirty="0" smtClean="0"/>
                        <a:t>43</a:t>
                      </a:r>
                      <a:endParaRPr kumimoji="1" lang="ja-JP" altLang="en-US" sz="900" dirty="0"/>
                    </a:p>
                  </a:txBody>
                  <a:tcPr anchor="ctr"/>
                </a:tc>
                <a:extLst>
                  <a:ext uri="{0D108BD9-81ED-4DB2-BD59-A6C34878D82A}">
                    <a16:rowId xmlns:a16="http://schemas.microsoft.com/office/drawing/2014/main" val="10002"/>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678906890"/>
              </p:ext>
            </p:extLst>
          </p:nvPr>
        </p:nvGraphicFramePr>
        <p:xfrm>
          <a:off x="2267743" y="2348880"/>
          <a:ext cx="3888433" cy="1777873"/>
        </p:xfrm>
        <a:graphic>
          <a:graphicData uri="http://schemas.openxmlformats.org/drawingml/2006/table">
            <a:tbl>
              <a:tblPr firstRow="1" bandRow="1">
                <a:tableStyleId>{5940675A-B579-460E-94D1-54222C63F5DA}</a:tableStyleId>
              </a:tblPr>
              <a:tblGrid>
                <a:gridCol w="1512169">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88032">
                <a:tc>
                  <a:txBody>
                    <a:bodyPr/>
                    <a:lstStyle/>
                    <a:p>
                      <a:pPr algn="ctr"/>
                      <a:r>
                        <a:rPr kumimoji="1" lang="ja-JP" altLang="en-US" sz="900" dirty="0" smtClean="0"/>
                        <a:t>基本目標①</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514481">
                <a:tc>
                  <a:txBody>
                    <a:bodyPr/>
                    <a:lstStyle/>
                    <a:p>
                      <a:r>
                        <a:rPr kumimoji="1" lang="ja-JP" altLang="en-US" sz="900" u="sng" dirty="0" smtClean="0"/>
                        <a:t>就業率（</a:t>
                      </a:r>
                      <a:r>
                        <a:rPr kumimoji="1" lang="en-US" altLang="ja-JP" sz="900" u="sng" dirty="0" smtClean="0"/>
                        <a:t>15</a:t>
                      </a:r>
                      <a:r>
                        <a:rPr kumimoji="1" lang="ja-JP" altLang="en-US" sz="900" u="sng" dirty="0" smtClean="0"/>
                        <a:t>～</a:t>
                      </a:r>
                      <a:r>
                        <a:rPr kumimoji="1" lang="en-US" altLang="ja-JP" sz="900" u="sng" dirty="0" smtClean="0"/>
                        <a:t>34</a:t>
                      </a:r>
                      <a:r>
                        <a:rPr kumimoji="1" lang="ja-JP" altLang="en-US" sz="900" u="sng" dirty="0" smtClean="0"/>
                        <a:t>歳）</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baseline="0" dirty="0" smtClean="0"/>
                        <a:t> </a:t>
                      </a:r>
                      <a:r>
                        <a:rPr kumimoji="1" lang="ja-JP" altLang="en-US" sz="900" dirty="0" smtClean="0"/>
                        <a:t>目標：全国平均を上回る</a:t>
                      </a:r>
                    </a:p>
                    <a:p>
                      <a:r>
                        <a:rPr kumimoji="1" lang="ja-JP" altLang="en-US" sz="900" baseline="0" dirty="0" smtClean="0"/>
                        <a:t> </a:t>
                      </a:r>
                      <a:r>
                        <a:rPr kumimoji="1" lang="ja-JP" altLang="en-US" sz="900" dirty="0" smtClean="0"/>
                        <a:t>目標年（年度）：</a:t>
                      </a:r>
                      <a:r>
                        <a:rPr kumimoji="1" lang="en-US" altLang="ja-JP" sz="900" dirty="0" smtClean="0"/>
                        <a:t>2019</a:t>
                      </a:r>
                      <a:r>
                        <a:rPr kumimoji="1" lang="ja-JP" altLang="en-US" sz="900" dirty="0" smtClean="0"/>
                        <a:t>年</a:t>
                      </a:r>
                      <a:endParaRPr kumimoji="1" lang="ja-JP" altLang="en-US" sz="900"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61.07</a:t>
                      </a:r>
                    </a:p>
                    <a:p>
                      <a:pPr algn="ctr"/>
                      <a:r>
                        <a:rPr kumimoji="1" lang="en-US" altLang="ja-JP" sz="900" dirty="0" smtClean="0"/>
                        <a:t>(</a:t>
                      </a:r>
                      <a:r>
                        <a:rPr kumimoji="1" lang="ja-JP" altLang="en-US" sz="900" dirty="0" smtClean="0"/>
                        <a:t>全国</a:t>
                      </a:r>
                      <a:r>
                        <a:rPr kumimoji="1" lang="en-US" altLang="ja-JP" sz="900" dirty="0" smtClean="0"/>
                        <a:t>62.17)</a:t>
                      </a:r>
                      <a:endParaRPr kumimoji="1" lang="ja-JP" altLang="en-US" sz="900" dirty="0"/>
                    </a:p>
                  </a:txBody>
                  <a:tcPr anchor="ct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ja-JP" sz="900" dirty="0" smtClean="0"/>
                        <a:t>63.24</a:t>
                      </a:r>
                    </a:p>
                    <a:p>
                      <a:pPr algn="ctr"/>
                      <a:r>
                        <a:rPr kumimoji="1" lang="en-US" altLang="ja-JP" sz="900" dirty="0" smtClean="0"/>
                        <a:t>(</a:t>
                      </a:r>
                      <a:r>
                        <a:rPr kumimoji="1" lang="ja-JP" altLang="en-US" sz="900" dirty="0" smtClean="0"/>
                        <a:t>全国</a:t>
                      </a:r>
                      <a:r>
                        <a:rPr kumimoji="1" lang="en-US" altLang="ja-JP" sz="900" dirty="0" smtClean="0"/>
                        <a:t>64.51)</a:t>
                      </a:r>
                      <a:endParaRPr kumimoji="1" lang="ja-JP" altLang="en-US" sz="900" dirty="0"/>
                    </a:p>
                  </a:txBody>
                  <a:tcPr anchor="ctr">
                    <a:solidFill>
                      <a:schemeClr val="bg1">
                        <a:lumMod val="95000"/>
                      </a:schemeClr>
                    </a:solidFill>
                  </a:tcPr>
                </a:tc>
                <a:tc>
                  <a:txBody>
                    <a:bodyPr/>
                    <a:lstStyle/>
                    <a:p>
                      <a:r>
                        <a:rPr kumimoji="1" lang="en-US" altLang="ja-JP" sz="900" dirty="0" smtClean="0"/>
                        <a:t>【2018</a:t>
                      </a:r>
                      <a:r>
                        <a:rPr kumimoji="1" lang="ja-JP" altLang="en-US" sz="900" dirty="0" smtClean="0"/>
                        <a:t>年度</a:t>
                      </a:r>
                      <a:r>
                        <a:rPr kumimoji="1" lang="en-US" altLang="ja-JP" sz="900" dirty="0" smtClean="0"/>
                        <a:t>】</a:t>
                      </a:r>
                    </a:p>
                    <a:p>
                      <a:pPr algn="ctr"/>
                      <a:r>
                        <a:rPr kumimoji="1" lang="en-US" altLang="ja-JP" sz="900" dirty="0" smtClean="0">
                          <a:solidFill>
                            <a:schemeClr val="tx1"/>
                          </a:solidFill>
                        </a:rPr>
                        <a:t>64.96</a:t>
                      </a:r>
                    </a:p>
                    <a:p>
                      <a:pPr algn="ctr"/>
                      <a:r>
                        <a:rPr kumimoji="1" lang="en-US" altLang="ja-JP" sz="900" dirty="0" smtClean="0">
                          <a:solidFill>
                            <a:schemeClr val="tx1"/>
                          </a:solidFill>
                        </a:rPr>
                        <a:t>(</a:t>
                      </a:r>
                      <a:r>
                        <a:rPr kumimoji="1" lang="ja-JP" altLang="en-US" sz="900" dirty="0" smtClean="0">
                          <a:solidFill>
                            <a:schemeClr val="tx1"/>
                          </a:solidFill>
                        </a:rPr>
                        <a:t>全国</a:t>
                      </a:r>
                      <a:r>
                        <a:rPr kumimoji="1" lang="en-US" altLang="ja-JP" sz="900" dirty="0" smtClean="0">
                          <a:solidFill>
                            <a:schemeClr val="tx1"/>
                          </a:solidFill>
                        </a:rPr>
                        <a:t>66.36)</a:t>
                      </a:r>
                      <a:endParaRPr kumimoji="1" lang="ja-JP" altLang="en-US" sz="900" dirty="0">
                        <a:solidFill>
                          <a:schemeClr val="tx1"/>
                        </a:solidFill>
                      </a:endParaRPr>
                    </a:p>
                  </a:txBody>
                  <a:tcPr anchor="ctr"/>
                </a:tc>
                <a:extLst>
                  <a:ext uri="{0D108BD9-81ED-4DB2-BD59-A6C34878D82A}">
                    <a16:rowId xmlns:a16="http://schemas.microsoft.com/office/drawing/2014/main" val="10001"/>
                  </a:ext>
                </a:extLst>
              </a:tr>
              <a:tr h="481426">
                <a:tc>
                  <a:txBody>
                    <a:bodyPr/>
                    <a:lstStyle/>
                    <a:p>
                      <a:r>
                        <a:rPr kumimoji="1" lang="ja-JP" altLang="en-US" sz="900" u="sng" dirty="0" smtClean="0"/>
                        <a:t>女性の就業率（</a:t>
                      </a:r>
                      <a:r>
                        <a:rPr kumimoji="1" lang="en-US" altLang="ja-JP" sz="900" u="sng" dirty="0" smtClean="0"/>
                        <a:t>15</a:t>
                      </a:r>
                      <a:r>
                        <a:rPr kumimoji="1" lang="ja-JP" altLang="en-US" sz="900" u="sng" dirty="0" smtClean="0"/>
                        <a:t>歳～）</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baseline="0" dirty="0" smtClean="0"/>
                        <a:t> </a:t>
                      </a:r>
                      <a:r>
                        <a:rPr kumimoji="1" lang="ja-JP" altLang="en-US" sz="900" dirty="0" smtClean="0"/>
                        <a:t>目標：全国平均を上回る</a:t>
                      </a:r>
                    </a:p>
                    <a:p>
                      <a:r>
                        <a:rPr kumimoji="1" lang="ja-JP" altLang="en-US" sz="900" baseline="0" dirty="0" smtClean="0"/>
                        <a:t> </a:t>
                      </a:r>
                      <a:r>
                        <a:rPr kumimoji="1" lang="ja-JP" altLang="en-US" sz="900" dirty="0" smtClean="0"/>
                        <a:t>目標年（年度）：</a:t>
                      </a:r>
                      <a:r>
                        <a:rPr kumimoji="1" lang="en-US" altLang="ja-JP" sz="900" dirty="0" smtClean="0"/>
                        <a:t>2019</a:t>
                      </a:r>
                      <a:r>
                        <a:rPr kumimoji="1" lang="ja-JP" altLang="en-US" sz="900" dirty="0" smtClean="0"/>
                        <a:t>年</a:t>
                      </a:r>
                      <a:endParaRPr kumimoji="1" lang="ja-JP" altLang="en-US" sz="900"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44.80</a:t>
                      </a:r>
                    </a:p>
                    <a:p>
                      <a:pPr algn="ctr"/>
                      <a:r>
                        <a:rPr kumimoji="1" lang="en-US" altLang="ja-JP" sz="900" dirty="0" smtClean="0"/>
                        <a:t>(</a:t>
                      </a:r>
                      <a:r>
                        <a:rPr kumimoji="1" lang="ja-JP" altLang="en-US" sz="900" dirty="0" smtClean="0"/>
                        <a:t>全国</a:t>
                      </a:r>
                      <a:r>
                        <a:rPr kumimoji="1" lang="en-US" altLang="ja-JP" sz="900" dirty="0" smtClean="0"/>
                        <a:t>47.72)</a:t>
                      </a:r>
                      <a:endParaRPr kumimoji="1" lang="ja-JP" altLang="en-US" sz="900" dirty="0"/>
                    </a:p>
                  </a:txBody>
                  <a:tcPr anchor="ct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ja-JP" sz="900" dirty="0" smtClean="0"/>
                        <a:t>47.66</a:t>
                      </a:r>
                    </a:p>
                    <a:p>
                      <a:pPr algn="ctr"/>
                      <a:r>
                        <a:rPr kumimoji="1" lang="en-US" altLang="ja-JP" sz="900" dirty="0" smtClean="0"/>
                        <a:t>(</a:t>
                      </a:r>
                      <a:r>
                        <a:rPr kumimoji="1" lang="ja-JP" altLang="en-US" sz="900" dirty="0" smtClean="0"/>
                        <a:t>全国</a:t>
                      </a:r>
                      <a:r>
                        <a:rPr kumimoji="1" lang="en-US" altLang="ja-JP" sz="900" dirty="0" smtClean="0"/>
                        <a:t>50.23)</a:t>
                      </a:r>
                      <a:endParaRPr kumimoji="1" lang="ja-JP" altLang="en-US" sz="900" dirty="0"/>
                    </a:p>
                  </a:txBody>
                  <a:tcPr anchor="ctr">
                    <a:solidFill>
                      <a:schemeClr val="bg1">
                        <a:lumMod val="95000"/>
                      </a:schemeClr>
                    </a:solidFill>
                  </a:tcPr>
                </a:tc>
                <a:tc>
                  <a:txBody>
                    <a:bodyPr/>
                    <a:lstStyle/>
                    <a:p>
                      <a:r>
                        <a:rPr kumimoji="1" lang="en-US" altLang="ja-JP" sz="900" dirty="0" smtClean="0"/>
                        <a:t>【</a:t>
                      </a:r>
                      <a:r>
                        <a:rPr kumimoji="1" lang="en-US" altLang="ja-JP" sz="900" dirty="0" smtClean="0">
                          <a:solidFill>
                            <a:schemeClr val="tx1"/>
                          </a:solidFill>
                        </a:rPr>
                        <a:t>2018</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ja-JP" sz="900" dirty="0" smtClean="0">
                          <a:solidFill>
                            <a:schemeClr val="tx1"/>
                          </a:solidFill>
                        </a:rPr>
                        <a:t>48.65</a:t>
                      </a:r>
                    </a:p>
                    <a:p>
                      <a:pPr algn="ctr"/>
                      <a:r>
                        <a:rPr kumimoji="1" lang="en-US" altLang="ja-JP" sz="900" dirty="0" smtClean="0">
                          <a:solidFill>
                            <a:schemeClr val="tx1"/>
                          </a:solidFill>
                        </a:rPr>
                        <a:t>(</a:t>
                      </a:r>
                      <a:r>
                        <a:rPr kumimoji="1" lang="ja-JP" altLang="en-US" sz="900" dirty="0" smtClean="0">
                          <a:solidFill>
                            <a:schemeClr val="tx1"/>
                          </a:solidFill>
                        </a:rPr>
                        <a:t>全国</a:t>
                      </a:r>
                      <a:r>
                        <a:rPr kumimoji="1" lang="en-US" altLang="ja-JP" sz="900" dirty="0" smtClean="0">
                          <a:solidFill>
                            <a:schemeClr val="tx1"/>
                          </a:solidFill>
                        </a:rPr>
                        <a:t>51.55</a:t>
                      </a:r>
                      <a:r>
                        <a:rPr kumimoji="1" lang="en-US" altLang="ja-JP" sz="900" dirty="0" smtClean="0"/>
                        <a:t>)</a:t>
                      </a:r>
                      <a:endParaRPr kumimoji="1" lang="ja-JP" altLang="en-US" sz="900" dirty="0"/>
                    </a:p>
                  </a:txBody>
                  <a:tcPr anchor="ctr"/>
                </a:tc>
                <a:extLst>
                  <a:ext uri="{0D108BD9-81ED-4DB2-BD59-A6C34878D82A}">
                    <a16:rowId xmlns:a16="http://schemas.microsoft.com/office/drawing/2014/main" val="10002"/>
                  </a:ext>
                </a:extLst>
              </a:tr>
              <a:tr h="452867">
                <a:tc>
                  <a:txBody>
                    <a:bodyPr/>
                    <a:lstStyle/>
                    <a:p>
                      <a:r>
                        <a:rPr kumimoji="1" lang="ja-JP" altLang="en-US" sz="900" u="sng" dirty="0" smtClean="0"/>
                        <a:t>合計特殊出生率</a:t>
                      </a:r>
                    </a:p>
                    <a:p>
                      <a:r>
                        <a:rPr kumimoji="1" lang="ja-JP" altLang="en-US" sz="900" baseline="0" dirty="0" smtClean="0"/>
                        <a:t> </a:t>
                      </a:r>
                      <a:r>
                        <a:rPr kumimoji="1" lang="ja-JP" altLang="en-US" sz="900" dirty="0" smtClean="0"/>
                        <a:t>目標：前年を上回る</a:t>
                      </a:r>
                      <a:endParaRPr kumimoji="1" lang="ja-JP" altLang="en-US" sz="900"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1.31</a:t>
                      </a:r>
                      <a:endParaRPr kumimoji="1" lang="ja-JP" altLang="en-US" sz="900" dirty="0"/>
                    </a:p>
                  </a:txBody>
                  <a:tcPr anchor="ctr"/>
                </a:tc>
                <a:tc>
                  <a:txBody>
                    <a:bodyPr/>
                    <a:lstStyle/>
                    <a:p>
                      <a:r>
                        <a:rPr kumimoji="1" lang="en-US" altLang="ja-JP" sz="900" dirty="0" smtClean="0">
                          <a:solidFill>
                            <a:schemeClr val="tx1"/>
                          </a:solidFill>
                        </a:rPr>
                        <a:t>【2017</a:t>
                      </a:r>
                      <a:r>
                        <a:rPr kumimoji="1" lang="ja-JP" altLang="en-US" sz="900" dirty="0" smtClean="0">
                          <a:solidFill>
                            <a:schemeClr val="tx1"/>
                          </a:solidFill>
                        </a:rPr>
                        <a:t>年</a:t>
                      </a:r>
                      <a:r>
                        <a:rPr kumimoji="1" lang="en-US" altLang="ja-JP" sz="900" dirty="0" smtClean="0">
                          <a:solidFill>
                            <a:schemeClr val="tx1"/>
                          </a:solidFill>
                        </a:rPr>
                        <a:t>】</a:t>
                      </a:r>
                    </a:p>
                    <a:p>
                      <a:pPr algn="ctr"/>
                      <a:r>
                        <a:rPr kumimoji="1" lang="en-US" altLang="ja-JP" sz="900" dirty="0" smtClean="0">
                          <a:solidFill>
                            <a:schemeClr val="tx1"/>
                          </a:solidFill>
                        </a:rPr>
                        <a:t>1.35</a:t>
                      </a:r>
                      <a:endParaRPr kumimoji="1" lang="ja-JP" altLang="en-US" sz="900" dirty="0">
                        <a:solidFill>
                          <a:schemeClr val="tx1"/>
                        </a:solidFill>
                      </a:endParaRPr>
                    </a:p>
                  </a:txBody>
                  <a:tcPr anchor="ctr">
                    <a:solidFill>
                      <a:schemeClr val="bg1">
                        <a:lumMod val="95000"/>
                      </a:schemeClr>
                    </a:solidFill>
                  </a:tcPr>
                </a:tc>
                <a:tc>
                  <a:txBody>
                    <a:bodyPr/>
                    <a:lstStyle/>
                    <a:p>
                      <a:r>
                        <a:rPr kumimoji="1" lang="en-US" altLang="ja-JP" sz="900" dirty="0" smtClean="0"/>
                        <a:t>【</a:t>
                      </a:r>
                      <a:r>
                        <a:rPr kumimoji="1" lang="en-US" altLang="ja-JP" sz="900" dirty="0" smtClean="0">
                          <a:solidFill>
                            <a:schemeClr val="tx1"/>
                          </a:solidFill>
                        </a:rPr>
                        <a:t>2018</a:t>
                      </a:r>
                      <a:r>
                        <a:rPr kumimoji="1" lang="ja-JP" altLang="en-US" sz="900" dirty="0" smtClean="0">
                          <a:solidFill>
                            <a:schemeClr val="tx1"/>
                          </a:solidFill>
                        </a:rPr>
                        <a:t>年</a:t>
                      </a:r>
                      <a:r>
                        <a:rPr kumimoji="1" lang="en-US" altLang="ja-JP" sz="900" dirty="0" smtClean="0">
                          <a:solidFill>
                            <a:schemeClr val="tx1"/>
                          </a:solidFill>
                        </a:rPr>
                        <a:t>】</a:t>
                      </a:r>
                    </a:p>
                    <a:p>
                      <a:pPr algn="ctr"/>
                      <a:r>
                        <a:rPr kumimoji="1" lang="en-US" altLang="ja-JP" sz="900" dirty="0" smtClean="0"/>
                        <a:t>1.35</a:t>
                      </a:r>
                    </a:p>
                    <a:p>
                      <a:pPr algn="ctr"/>
                      <a:r>
                        <a:rPr kumimoji="1" lang="ja-JP" altLang="en-US" sz="700" dirty="0" smtClean="0"/>
                        <a:t>（概数）</a:t>
                      </a:r>
                      <a:endParaRPr kumimoji="1" lang="ja-JP" altLang="en-US" sz="700" dirty="0"/>
                    </a:p>
                  </a:txBody>
                  <a:tcPr anchor="ctr"/>
                </a:tc>
                <a:extLst>
                  <a:ext uri="{0D108BD9-81ED-4DB2-BD59-A6C34878D82A}">
                    <a16:rowId xmlns:a16="http://schemas.microsoft.com/office/drawing/2014/main" val="10003"/>
                  </a:ext>
                </a:extLst>
              </a:tr>
            </a:tbl>
          </a:graphicData>
        </a:graphic>
      </p:graphicFrame>
      <p:sp>
        <p:nvSpPr>
          <p:cNvPr id="2" name="タイトル 1"/>
          <p:cNvSpPr>
            <a:spLocks noGrp="1"/>
          </p:cNvSpPr>
          <p:nvPr>
            <p:ph type="ctrTitle"/>
          </p:nvPr>
        </p:nvSpPr>
        <p:spPr>
          <a:xfrm>
            <a:off x="0" y="1"/>
            <a:ext cx="9144000" cy="620688"/>
          </a:xfrm>
          <a:solidFill>
            <a:srgbClr val="3366FF"/>
          </a:solidFill>
          <a:ln>
            <a:solidFill>
              <a:srgbClr val="3366FF"/>
            </a:solidFill>
          </a:ln>
        </p:spPr>
        <p:txBody>
          <a:bodyPr>
            <a:noAutofit/>
          </a:bodyPr>
          <a:lstStyle/>
          <a:p>
            <a:pPr algn="l"/>
            <a:r>
              <a:rPr lang="ja-JP" altLang="en-US" sz="1600" b="1" dirty="0" smtClean="0">
                <a:solidFill>
                  <a:schemeClr val="bg1"/>
                </a:solidFill>
                <a:latin typeface="+mj-ea"/>
                <a:cs typeface="Meiryo UI" panose="020B0604030504040204" pitchFamily="50" charset="-128"/>
              </a:rPr>
              <a:t>方向性</a:t>
            </a:r>
            <a:r>
              <a:rPr lang="en-US" altLang="ja-JP" sz="1600" b="1" dirty="0" smtClean="0">
                <a:solidFill>
                  <a:schemeClr val="bg1"/>
                </a:solidFill>
                <a:latin typeface="+mj-ea"/>
                <a:cs typeface="Meiryo UI" panose="020B0604030504040204" pitchFamily="50" charset="-128"/>
              </a:rPr>
              <a:t>Ⅰ</a:t>
            </a:r>
            <a:r>
              <a:rPr lang="ja-JP" altLang="en-US" sz="1600" b="1" dirty="0" smtClean="0">
                <a:solidFill>
                  <a:schemeClr val="bg1"/>
                </a:solidFill>
                <a:latin typeface="+mj-ea"/>
                <a:cs typeface="Meiryo UI" panose="020B0604030504040204" pitchFamily="50" charset="-128"/>
              </a:rPr>
              <a:t>）</a:t>
            </a:r>
            <a:r>
              <a:rPr kumimoji="1" lang="ja-JP" altLang="en-US" sz="2400" b="1" dirty="0" smtClean="0">
                <a:solidFill>
                  <a:schemeClr val="bg1"/>
                </a:solidFill>
                <a:latin typeface="+mj-ea"/>
                <a:cs typeface="Meiryo UI" panose="020B0604030504040204" pitchFamily="50" charset="-128"/>
              </a:rPr>
              <a:t>若者が活躍でき、子育て安心の都市「大阪」の実現</a:t>
            </a:r>
            <a:endParaRPr kumimoji="1" lang="ja-JP" altLang="en-US" sz="2400" b="1" dirty="0">
              <a:solidFill>
                <a:schemeClr val="bg1"/>
              </a:solidFill>
              <a:latin typeface="+mj-ea"/>
              <a:cs typeface="Meiryo UI" panose="020B0604030504040204" pitchFamily="50" charset="-128"/>
            </a:endParaRPr>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5" name="テキスト ボックス 14"/>
          <p:cNvSpPr txBox="1"/>
          <p:nvPr/>
        </p:nvSpPr>
        <p:spPr>
          <a:xfrm>
            <a:off x="61755" y="2348880"/>
            <a:ext cx="1980000" cy="2323713"/>
          </a:xfrm>
          <a:prstGeom prst="rect">
            <a:avLst/>
          </a:prstGeom>
          <a:noFill/>
          <a:ln>
            <a:solidFill>
              <a:schemeClr val="tx1"/>
            </a:solidFill>
          </a:ln>
        </p:spPr>
        <p:txBody>
          <a:bodyPr wrap="square" rtlCol="0">
            <a:spAutoFit/>
          </a:bodyPr>
          <a:lstStyle/>
          <a:p>
            <a:r>
              <a:rPr lang="ja-JP" altLang="en-US" sz="1000" u="sng" dirty="0" smtClean="0"/>
              <a:t>基本目標①</a:t>
            </a:r>
            <a:endParaRPr kumimoji="1" lang="en-US" altLang="ja-JP" sz="1100" u="sng" dirty="0" smtClean="0"/>
          </a:p>
          <a:p>
            <a:r>
              <a:rPr lang="ja-JP" altLang="en-US" sz="900" dirty="0"/>
              <a:t>☆</a:t>
            </a:r>
            <a:r>
              <a:rPr lang="ja-JP" altLang="en-US" sz="900" dirty="0" smtClean="0"/>
              <a:t> 若者安定就職応援事業</a:t>
            </a:r>
            <a:endParaRPr lang="en-US" altLang="ja-JP" sz="900" dirty="0" smtClean="0"/>
          </a:p>
          <a:p>
            <a:r>
              <a:rPr lang="ja-JP" altLang="en-US" sz="900" dirty="0" smtClean="0"/>
              <a:t>　・安定就職者数  （</a:t>
            </a:r>
            <a:r>
              <a:rPr lang="en-US" altLang="ja-JP" sz="900" dirty="0" smtClean="0"/>
              <a:t>810</a:t>
            </a:r>
            <a:r>
              <a:rPr lang="ja-JP" altLang="en-US" sz="900" dirty="0" smtClean="0"/>
              <a:t>人）</a:t>
            </a:r>
            <a:endParaRPr lang="en-US" altLang="ja-JP" sz="900" dirty="0" smtClean="0"/>
          </a:p>
          <a:p>
            <a:r>
              <a:rPr lang="ja-JP" altLang="en-US" sz="900" dirty="0"/>
              <a:t>　</a:t>
            </a:r>
            <a:r>
              <a:rPr lang="ja-JP" altLang="en-US" sz="900" dirty="0" smtClean="0"/>
              <a:t>・インターンシップ参加者  （</a:t>
            </a:r>
            <a:r>
              <a:rPr lang="en-US" altLang="ja-JP" sz="900" dirty="0" smtClean="0"/>
              <a:t>118</a:t>
            </a:r>
            <a:r>
              <a:rPr lang="ja-JP" altLang="en-US" sz="900" dirty="0" smtClean="0"/>
              <a:t>人）</a:t>
            </a:r>
            <a:endParaRPr lang="en-US" altLang="ja-JP" sz="900" dirty="0" smtClean="0"/>
          </a:p>
          <a:p>
            <a:endParaRPr lang="en-US" altLang="ja-JP" sz="900" dirty="0" smtClean="0"/>
          </a:p>
          <a:p>
            <a:r>
              <a:rPr lang="ja-JP" altLang="en-US" sz="900" dirty="0" smtClean="0"/>
              <a:t>☆ 女性・若者働き方改革推進事業</a:t>
            </a:r>
            <a:endParaRPr lang="en-US" altLang="ja-JP" sz="900" dirty="0" smtClean="0"/>
          </a:p>
          <a:p>
            <a:r>
              <a:rPr lang="ja-JP" altLang="en-US" sz="900" dirty="0"/>
              <a:t>　</a:t>
            </a:r>
            <a:r>
              <a:rPr lang="ja-JP" altLang="en-US" sz="900" dirty="0" smtClean="0"/>
              <a:t>・</a:t>
            </a:r>
            <a:r>
              <a:rPr lang="ja-JP" altLang="en-US" sz="900" dirty="0"/>
              <a:t>就職者数</a:t>
            </a:r>
            <a:r>
              <a:rPr lang="ja-JP" altLang="en-US" sz="900" dirty="0" smtClean="0"/>
              <a:t>  （</a:t>
            </a:r>
            <a:r>
              <a:rPr lang="en-US" altLang="ja-JP" sz="900" dirty="0"/>
              <a:t>535</a:t>
            </a:r>
            <a:r>
              <a:rPr lang="ja-JP" altLang="en-US" sz="900" dirty="0" smtClean="0"/>
              <a:t>人）</a:t>
            </a:r>
            <a:endParaRPr lang="en-US" altLang="ja-JP" sz="900" dirty="0" smtClean="0"/>
          </a:p>
          <a:p>
            <a:r>
              <a:rPr lang="ja-JP" altLang="en-US" sz="900" dirty="0"/>
              <a:t>　</a:t>
            </a:r>
            <a:r>
              <a:rPr lang="ja-JP" altLang="en-US" sz="900" dirty="0" smtClean="0"/>
              <a:t>・</a:t>
            </a:r>
            <a:r>
              <a:rPr lang="ja-JP" altLang="en-US" sz="900" dirty="0"/>
              <a:t>職業</a:t>
            </a:r>
            <a:r>
              <a:rPr lang="ja-JP" altLang="en-US" sz="900" dirty="0" smtClean="0"/>
              <a:t>体験受入人数（</a:t>
            </a:r>
            <a:r>
              <a:rPr lang="en-US" altLang="ja-JP" sz="900" dirty="0" smtClean="0"/>
              <a:t>164</a:t>
            </a:r>
            <a:r>
              <a:rPr lang="ja-JP" altLang="en-US" sz="900" dirty="0" smtClean="0"/>
              <a:t>人）</a:t>
            </a:r>
            <a:endParaRPr lang="en-US" altLang="ja-JP" sz="900" dirty="0" smtClean="0"/>
          </a:p>
          <a:p>
            <a:endParaRPr lang="en-US" altLang="ja-JP" sz="900" dirty="0" smtClean="0"/>
          </a:p>
          <a:p>
            <a:r>
              <a:rPr lang="ja-JP" altLang="en-US" sz="900" dirty="0" smtClean="0"/>
              <a:t>○ </a:t>
            </a:r>
            <a:r>
              <a:rPr lang="en-US" altLang="ja-JP" sz="900" dirty="0" smtClean="0"/>
              <a:t>OSAKA</a:t>
            </a:r>
            <a:r>
              <a:rPr lang="ja-JP" altLang="en-US" sz="900" dirty="0" smtClean="0"/>
              <a:t>しごとフィールド運営事業</a:t>
            </a:r>
            <a:endParaRPr lang="en-US" altLang="ja-JP" sz="900" dirty="0" smtClean="0"/>
          </a:p>
          <a:p>
            <a:r>
              <a:rPr lang="ja-JP" altLang="en-US" sz="900" dirty="0"/>
              <a:t>　</a:t>
            </a:r>
            <a:r>
              <a:rPr lang="ja-JP" altLang="en-US" sz="900" dirty="0" smtClean="0"/>
              <a:t>・就職者数  （</a:t>
            </a:r>
            <a:r>
              <a:rPr lang="en-US" altLang="ja-JP" sz="900" dirty="0"/>
              <a:t>7,103</a:t>
            </a:r>
            <a:r>
              <a:rPr lang="ja-JP" altLang="en-US" sz="900" dirty="0" smtClean="0"/>
              <a:t>人）</a:t>
            </a:r>
            <a:endParaRPr lang="en-US" altLang="ja-JP" sz="900" dirty="0" smtClean="0"/>
          </a:p>
          <a:p>
            <a:endParaRPr lang="en-US" altLang="ja-JP" sz="900" dirty="0" smtClean="0"/>
          </a:p>
          <a:p>
            <a:r>
              <a:rPr lang="ja-JP" altLang="en-US" sz="900" dirty="0" smtClean="0"/>
              <a:t>☆ </a:t>
            </a:r>
            <a:r>
              <a:rPr lang="ja-JP" altLang="en-US" sz="900" dirty="0"/>
              <a:t>新子育て支援交付</a:t>
            </a:r>
            <a:r>
              <a:rPr lang="ja-JP" altLang="en-US" sz="900" dirty="0" smtClean="0"/>
              <a:t>金</a:t>
            </a:r>
            <a:endParaRPr lang="en-US" altLang="ja-JP" sz="900" dirty="0" smtClean="0"/>
          </a:p>
          <a:p>
            <a:r>
              <a:rPr lang="ja-JP" altLang="en-US" sz="900" dirty="0"/>
              <a:t>　・</a:t>
            </a:r>
            <a:r>
              <a:rPr lang="ja-JP" altLang="en-US" sz="900" dirty="0" smtClean="0"/>
              <a:t>認定こども園の数（</a:t>
            </a:r>
            <a:r>
              <a:rPr lang="en-US" altLang="ja-JP" sz="900" dirty="0" smtClean="0"/>
              <a:t>573</a:t>
            </a:r>
            <a:r>
              <a:rPr lang="ja-JP" altLang="en-US" sz="900" dirty="0" smtClean="0"/>
              <a:t>ヶ所）</a:t>
            </a:r>
            <a:endParaRPr lang="en-US" altLang="ja-JP" sz="900" dirty="0"/>
          </a:p>
          <a:p>
            <a:r>
              <a:rPr lang="ja-JP" altLang="en-US" sz="900" dirty="0"/>
              <a:t>　</a:t>
            </a:r>
            <a:r>
              <a:rPr lang="ja-JP" altLang="en-US" sz="900" dirty="0" smtClean="0"/>
              <a:t>・地域子育て支援拠点の数</a:t>
            </a:r>
            <a:endParaRPr lang="en-US" altLang="ja-JP" sz="900" dirty="0" smtClean="0"/>
          </a:p>
          <a:p>
            <a:r>
              <a:rPr lang="ja-JP" altLang="en-US" sz="900" dirty="0"/>
              <a:t>　</a:t>
            </a:r>
            <a:r>
              <a:rPr lang="ja-JP" altLang="en-US" sz="900" dirty="0" smtClean="0"/>
              <a:t>　　　　　　　　　　　　　　（</a:t>
            </a:r>
            <a:r>
              <a:rPr lang="en-US" altLang="ja-JP" sz="900" dirty="0" smtClean="0"/>
              <a:t>437</a:t>
            </a:r>
            <a:r>
              <a:rPr lang="ja-JP" altLang="en-US" sz="900" dirty="0"/>
              <a:t>ヶ</a:t>
            </a:r>
            <a:r>
              <a:rPr lang="ja-JP" altLang="en-US" sz="900" dirty="0" smtClean="0"/>
              <a:t>所）</a:t>
            </a:r>
            <a:endParaRPr lang="en-US" altLang="ja-JP" sz="900" dirty="0" smtClean="0"/>
          </a:p>
        </p:txBody>
      </p:sp>
      <p:sp>
        <p:nvSpPr>
          <p:cNvPr id="16" name="テキスト ボックス 15"/>
          <p:cNvSpPr txBox="1"/>
          <p:nvPr/>
        </p:nvSpPr>
        <p:spPr>
          <a:xfrm>
            <a:off x="61754" y="4705546"/>
            <a:ext cx="1980000" cy="800219"/>
          </a:xfrm>
          <a:prstGeom prst="rect">
            <a:avLst/>
          </a:prstGeom>
          <a:noFill/>
          <a:ln>
            <a:solidFill>
              <a:schemeClr val="tx1"/>
            </a:solidFill>
          </a:ln>
        </p:spPr>
        <p:txBody>
          <a:bodyPr wrap="square" rtlCol="0">
            <a:spAutoFit/>
          </a:bodyPr>
          <a:lstStyle/>
          <a:p>
            <a:r>
              <a:rPr lang="ja-JP" altLang="en-US" sz="1000" u="sng" dirty="0" smtClean="0"/>
              <a:t>基本目標②</a:t>
            </a:r>
            <a:endParaRPr lang="en-US" altLang="ja-JP" sz="900" dirty="0" smtClean="0"/>
          </a:p>
          <a:p>
            <a:r>
              <a:rPr lang="ja-JP" altLang="en-US" sz="900" dirty="0" smtClean="0"/>
              <a:t>○ ハートフル企業農の参入促進事業</a:t>
            </a:r>
            <a:endParaRPr lang="en-US" altLang="ja-JP" sz="900" dirty="0" smtClean="0"/>
          </a:p>
          <a:p>
            <a:r>
              <a:rPr lang="ja-JP" altLang="en-US" sz="900" dirty="0" smtClean="0"/>
              <a:t>　・</a:t>
            </a:r>
            <a:r>
              <a:rPr lang="ja-JP" altLang="en-US" sz="900" dirty="0" err="1" smtClean="0"/>
              <a:t>障がい</a:t>
            </a:r>
            <a:r>
              <a:rPr lang="ja-JP" altLang="en-US" sz="900" dirty="0" smtClean="0"/>
              <a:t>者雇用に取り組む、新規参</a:t>
            </a:r>
            <a:endParaRPr lang="en-US" altLang="ja-JP" sz="900" dirty="0" smtClean="0"/>
          </a:p>
          <a:p>
            <a:r>
              <a:rPr lang="ja-JP" altLang="en-US" sz="900" dirty="0"/>
              <a:t>　 </a:t>
            </a:r>
            <a:r>
              <a:rPr lang="ja-JP" altLang="en-US" sz="900" dirty="0" smtClean="0"/>
              <a:t> 入企業等</a:t>
            </a:r>
            <a:endParaRPr lang="en-US" altLang="ja-JP" sz="900" dirty="0"/>
          </a:p>
          <a:p>
            <a:r>
              <a:rPr lang="ja-JP" altLang="en-US" sz="900" dirty="0" smtClean="0"/>
              <a:t>　　（</a:t>
            </a:r>
            <a:r>
              <a:rPr lang="en-US" altLang="ja-JP" sz="900" dirty="0" smtClean="0"/>
              <a:t>6</a:t>
            </a:r>
            <a:r>
              <a:rPr lang="ja-JP" altLang="en-US" sz="900" dirty="0" smtClean="0"/>
              <a:t>事業所（</a:t>
            </a:r>
            <a:r>
              <a:rPr lang="en-US" altLang="ja-JP" sz="900" dirty="0" smtClean="0"/>
              <a:t>2016</a:t>
            </a:r>
            <a:r>
              <a:rPr lang="ja-JP" altLang="en-US" sz="900" dirty="0" smtClean="0"/>
              <a:t>～</a:t>
            </a:r>
            <a:r>
              <a:rPr lang="en-US" altLang="ja-JP" sz="900" dirty="0" smtClean="0"/>
              <a:t>2018</a:t>
            </a:r>
            <a:r>
              <a:rPr lang="ja-JP" altLang="en-US" sz="900" dirty="0" smtClean="0"/>
              <a:t>年度））</a:t>
            </a:r>
            <a:endParaRPr lang="en-US" altLang="ja-JP" sz="900" dirty="0" smtClean="0"/>
          </a:p>
        </p:txBody>
      </p:sp>
      <p:sp>
        <p:nvSpPr>
          <p:cNvPr id="17" name="テキスト ボックス 16"/>
          <p:cNvSpPr txBox="1"/>
          <p:nvPr/>
        </p:nvSpPr>
        <p:spPr>
          <a:xfrm>
            <a:off x="35496" y="2082915"/>
            <a:ext cx="2160244" cy="276999"/>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2018</a:t>
            </a:r>
            <a:r>
              <a:rPr lang="ja-JP" altLang="en-US" sz="1050" b="1" dirty="0" smtClean="0"/>
              <a:t>年度）</a:t>
            </a:r>
            <a:r>
              <a:rPr lang="en-US" altLang="ja-JP" sz="1050" b="1" dirty="0" smtClean="0"/>
              <a:t>】</a:t>
            </a:r>
            <a:r>
              <a:rPr lang="ja-JP" altLang="en-US" sz="1200" b="1" dirty="0"/>
              <a:t>　</a:t>
            </a:r>
            <a:endParaRPr lang="en-US" altLang="ja-JP" sz="1100" dirty="0" smtClean="0"/>
          </a:p>
        </p:txBody>
      </p:sp>
      <p:sp>
        <p:nvSpPr>
          <p:cNvPr id="18" name="テキスト ボックス 17"/>
          <p:cNvSpPr txBox="1"/>
          <p:nvPr/>
        </p:nvSpPr>
        <p:spPr>
          <a:xfrm>
            <a:off x="2267744" y="2087870"/>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087870"/>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1" name="テキスト ボックス 20"/>
          <p:cNvSpPr txBox="1"/>
          <p:nvPr/>
        </p:nvSpPr>
        <p:spPr>
          <a:xfrm>
            <a:off x="6444208" y="2348880"/>
            <a:ext cx="2592288" cy="1200329"/>
          </a:xfrm>
          <a:prstGeom prst="rect">
            <a:avLst/>
          </a:prstGeom>
          <a:noFill/>
          <a:ln>
            <a:solidFill>
              <a:schemeClr val="tx1"/>
            </a:solidFill>
          </a:ln>
        </p:spPr>
        <p:txBody>
          <a:bodyPr wrap="square" rtlCol="0">
            <a:spAutoFit/>
          </a:bodyPr>
          <a:lstStyle/>
          <a:p>
            <a:r>
              <a:rPr lang="ja-JP" altLang="en-US" sz="900" dirty="0" smtClean="0"/>
              <a:t>・若者の就業率は、改善傾向</a:t>
            </a:r>
            <a:r>
              <a:rPr lang="ja-JP" altLang="en-US" sz="900" dirty="0"/>
              <a:t>に</a:t>
            </a:r>
            <a:r>
              <a:rPr lang="ja-JP" altLang="en-US" sz="900" dirty="0" smtClean="0"/>
              <a:t>あるが、全国平均との差は拡大。</a:t>
            </a:r>
            <a:endParaRPr lang="en-US" altLang="ja-JP" sz="900" dirty="0" smtClean="0"/>
          </a:p>
          <a:p>
            <a:r>
              <a:rPr lang="ja-JP" altLang="en-US" sz="900" dirty="0" smtClean="0"/>
              <a:t>（</a:t>
            </a:r>
            <a:r>
              <a:rPr lang="en-US" altLang="ja-JP" sz="900" dirty="0" smtClean="0"/>
              <a:t>2014</a:t>
            </a:r>
            <a:r>
              <a:rPr lang="ja-JP" altLang="en-US" sz="900" dirty="0" smtClean="0"/>
              <a:t>：</a:t>
            </a:r>
            <a:r>
              <a:rPr lang="en-US" altLang="ja-JP" sz="900" dirty="0" smtClean="0"/>
              <a:t>-1.1% </a:t>
            </a:r>
            <a:r>
              <a:rPr lang="ja-JP" altLang="en-US" sz="900" dirty="0" smtClean="0"/>
              <a:t>→ </a:t>
            </a:r>
            <a:r>
              <a:rPr lang="en-US" altLang="ja-JP" sz="900" dirty="0" smtClean="0"/>
              <a:t>2018</a:t>
            </a:r>
            <a:r>
              <a:rPr lang="ja-JP" altLang="en-US" sz="900" dirty="0" smtClean="0"/>
              <a:t>：</a:t>
            </a:r>
            <a:r>
              <a:rPr lang="en-US" altLang="ja-JP" sz="900" dirty="0" smtClean="0"/>
              <a:t>-1.4% </a:t>
            </a:r>
            <a:r>
              <a:rPr lang="ja-JP" altLang="en-US" sz="900" dirty="0" smtClean="0"/>
              <a:t>）</a:t>
            </a:r>
            <a:endParaRPr lang="en-US" altLang="ja-JP" sz="900" dirty="0" smtClean="0"/>
          </a:p>
          <a:p>
            <a:r>
              <a:rPr lang="ja-JP" altLang="en-US" sz="900" dirty="0" smtClean="0"/>
              <a:t>・女性の就業率は</a:t>
            </a:r>
            <a:r>
              <a:rPr lang="ja-JP" altLang="en-US" sz="900" dirty="0"/>
              <a:t>、改善傾向に</a:t>
            </a:r>
            <a:r>
              <a:rPr lang="ja-JP" altLang="en-US" sz="900" dirty="0" smtClean="0"/>
              <a:t>あるが、</a:t>
            </a:r>
            <a:r>
              <a:rPr lang="ja-JP" altLang="en-US" sz="900" dirty="0"/>
              <a:t>全国平均</a:t>
            </a:r>
            <a:r>
              <a:rPr lang="ja-JP" altLang="en-US" sz="900" dirty="0" smtClean="0"/>
              <a:t>との差は同程度で推移。</a:t>
            </a:r>
            <a:endParaRPr lang="en-US" altLang="ja-JP" sz="900" dirty="0" smtClean="0"/>
          </a:p>
          <a:p>
            <a:r>
              <a:rPr lang="ja-JP" altLang="en-US" sz="900" dirty="0" smtClean="0"/>
              <a:t>（</a:t>
            </a:r>
            <a:r>
              <a:rPr lang="en-US" altLang="ja-JP" sz="900" dirty="0" smtClean="0"/>
              <a:t>2014</a:t>
            </a:r>
            <a:r>
              <a:rPr lang="ja-JP" altLang="en-US" sz="900" dirty="0" smtClean="0"/>
              <a:t>：</a:t>
            </a:r>
            <a:r>
              <a:rPr lang="en-US" altLang="ja-JP" sz="900" dirty="0" smtClean="0"/>
              <a:t>-2.92% </a:t>
            </a:r>
            <a:r>
              <a:rPr lang="ja-JP" altLang="en-US" sz="900" dirty="0"/>
              <a:t>→ </a:t>
            </a:r>
            <a:r>
              <a:rPr lang="en-US" altLang="ja-JP" sz="900" dirty="0" smtClean="0"/>
              <a:t>2018</a:t>
            </a:r>
            <a:r>
              <a:rPr lang="ja-JP" altLang="en-US" sz="900" dirty="0" smtClean="0"/>
              <a:t>：</a:t>
            </a:r>
            <a:r>
              <a:rPr lang="en-US" altLang="ja-JP" sz="900" dirty="0" smtClean="0"/>
              <a:t>-2.9% </a:t>
            </a:r>
            <a:r>
              <a:rPr lang="ja-JP" altLang="en-US" sz="900" dirty="0" smtClean="0"/>
              <a:t>）</a:t>
            </a:r>
            <a:endParaRPr lang="en-US" altLang="ja-JP" sz="900" dirty="0" smtClean="0"/>
          </a:p>
          <a:p>
            <a:r>
              <a:rPr lang="ja-JP" altLang="en-US" sz="900" dirty="0" smtClean="0"/>
              <a:t>・合計特殊出生率は、</a:t>
            </a:r>
            <a:r>
              <a:rPr lang="en-US" altLang="ja-JP" sz="900" dirty="0" smtClean="0"/>
              <a:t>2014</a:t>
            </a:r>
            <a:r>
              <a:rPr lang="ja-JP" altLang="en-US" sz="900" dirty="0" smtClean="0"/>
              <a:t>年よりは上回っているが、前年度からの改善は見られず。</a:t>
            </a:r>
            <a:endParaRPr lang="en-US" altLang="ja-JP" sz="900" dirty="0"/>
          </a:p>
        </p:txBody>
      </p:sp>
      <p:sp>
        <p:nvSpPr>
          <p:cNvPr id="22" name="テキスト ボックス 21"/>
          <p:cNvSpPr txBox="1"/>
          <p:nvPr/>
        </p:nvSpPr>
        <p:spPr>
          <a:xfrm>
            <a:off x="6444208" y="4581128"/>
            <a:ext cx="2592289" cy="1061829"/>
          </a:xfrm>
          <a:prstGeom prst="rect">
            <a:avLst/>
          </a:prstGeom>
          <a:noFill/>
          <a:ln>
            <a:solidFill>
              <a:schemeClr val="tx1"/>
            </a:solidFill>
          </a:ln>
        </p:spPr>
        <p:txBody>
          <a:bodyPr wrap="square" rtlCol="0">
            <a:spAutoFit/>
          </a:bodyPr>
          <a:lstStyle/>
          <a:p>
            <a:r>
              <a:rPr lang="ja-JP" altLang="en-US" sz="900" dirty="0"/>
              <a:t>・小学校では、全国水準に近づいたが、国語について</a:t>
            </a:r>
            <a:r>
              <a:rPr lang="ja-JP" altLang="en-US" sz="900" dirty="0" smtClean="0"/>
              <a:t>は差が見られ課題</a:t>
            </a:r>
            <a:r>
              <a:rPr lang="ja-JP" altLang="en-US" sz="900" dirty="0"/>
              <a:t>がある。</a:t>
            </a:r>
            <a:endParaRPr lang="en-US" altLang="ja-JP" sz="900" dirty="0"/>
          </a:p>
          <a:p>
            <a:r>
              <a:rPr lang="ja-JP" altLang="en-US" sz="900" dirty="0"/>
              <a:t>・中学校では、概ね全国水準まで改善したものの、国語・数学ともにＢ区分（知識・技能等を実生活の様々な場面に活用する力を問う内容）に課題がある。 </a:t>
            </a:r>
            <a:endParaRPr lang="en-US" altLang="ja-JP" sz="900" dirty="0"/>
          </a:p>
          <a:p>
            <a:r>
              <a:rPr lang="ja-JP" altLang="en-US" sz="900" dirty="0" smtClean="0"/>
              <a:t>・非行防止活動ネットワークは、全市町村にて構築。</a:t>
            </a:r>
            <a:endParaRPr lang="en-US" altLang="ja-JP" sz="900" dirty="0"/>
          </a:p>
        </p:txBody>
      </p:sp>
      <p:sp>
        <p:nvSpPr>
          <p:cNvPr id="27" name="角丸四角形 26"/>
          <p:cNvSpPr/>
          <p:nvPr/>
        </p:nvSpPr>
        <p:spPr>
          <a:xfrm>
            <a:off x="6444208" y="3645024"/>
            <a:ext cx="2592289" cy="648072"/>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lang="ja-JP" altLang="en-US" sz="900" dirty="0">
                <a:solidFill>
                  <a:schemeClr val="tx1"/>
                </a:solidFill>
              </a:rPr>
              <a:t>男女別</a:t>
            </a:r>
            <a:r>
              <a:rPr lang="ja-JP" altLang="en-US" sz="900" dirty="0" smtClean="0">
                <a:solidFill>
                  <a:schemeClr val="tx1"/>
                </a:solidFill>
              </a:rPr>
              <a:t>就業率（</a:t>
            </a:r>
            <a:r>
              <a:rPr lang="en-US" altLang="ja-JP" sz="900" dirty="0" smtClean="0">
                <a:solidFill>
                  <a:schemeClr val="tx1"/>
                </a:solidFill>
              </a:rPr>
              <a:t>15</a:t>
            </a:r>
            <a:r>
              <a:rPr lang="ja-JP" altLang="en-US" sz="900" dirty="0" smtClean="0">
                <a:solidFill>
                  <a:schemeClr val="tx1"/>
                </a:solidFill>
              </a:rPr>
              <a:t>～</a:t>
            </a:r>
            <a:r>
              <a:rPr lang="en-US" altLang="ja-JP" sz="900" dirty="0" smtClean="0">
                <a:solidFill>
                  <a:schemeClr val="tx1"/>
                </a:solidFill>
              </a:rPr>
              <a:t>34</a:t>
            </a:r>
            <a:r>
              <a:rPr lang="ja-JP" altLang="en-US" sz="900" dirty="0" smtClean="0">
                <a:solidFill>
                  <a:schemeClr val="tx1"/>
                </a:solidFill>
              </a:rPr>
              <a:t>歳）、女性の就業率（</a:t>
            </a:r>
            <a:r>
              <a:rPr lang="en-US" altLang="ja-JP" sz="900" dirty="0" smtClean="0">
                <a:solidFill>
                  <a:schemeClr val="tx1"/>
                </a:solidFill>
              </a:rPr>
              <a:t>15</a:t>
            </a:r>
            <a:r>
              <a:rPr lang="ja-JP" altLang="en-US" sz="900" dirty="0" smtClean="0">
                <a:solidFill>
                  <a:schemeClr val="tx1"/>
                </a:solidFill>
              </a:rPr>
              <a:t>歳～）、年齢階級別女性の有業率・潜在有業率、出生数、初婚年齢、第一子出生年齢</a:t>
            </a:r>
            <a:endParaRPr kumimoji="1" lang="ja-JP" altLang="en-US" sz="900" dirty="0">
              <a:solidFill>
                <a:schemeClr val="tx1"/>
              </a:solidFill>
            </a:endParaRPr>
          </a:p>
        </p:txBody>
      </p:sp>
      <p:sp>
        <p:nvSpPr>
          <p:cNvPr id="28" name="角丸四角形 27"/>
          <p:cNvSpPr/>
          <p:nvPr/>
        </p:nvSpPr>
        <p:spPr>
          <a:xfrm>
            <a:off x="6447606" y="6081951"/>
            <a:ext cx="2592289" cy="443393"/>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学力調査の詳細結果</a:t>
            </a:r>
            <a:endParaRPr kumimoji="1" lang="en-US" altLang="ja-JP" sz="900" dirty="0" smtClean="0">
              <a:solidFill>
                <a:schemeClr val="tx1"/>
              </a:solidFill>
            </a:endParaRPr>
          </a:p>
        </p:txBody>
      </p:sp>
      <p:sp>
        <p:nvSpPr>
          <p:cNvPr id="20" name="角丸四角形 19"/>
          <p:cNvSpPr/>
          <p:nvPr/>
        </p:nvSpPr>
        <p:spPr>
          <a:xfrm>
            <a:off x="251520" y="980728"/>
            <a:ext cx="8568952" cy="43204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基本目標①：若い世代の就職・結婚・出産・子育ての希望を実現する</a:t>
            </a:r>
            <a:endParaRPr lang="en-US" altLang="ja-JP" sz="1100" u="sng" dirty="0">
              <a:solidFill>
                <a:schemeClr val="tx1"/>
              </a:solidFill>
            </a:endParaRPr>
          </a:p>
          <a:p>
            <a:r>
              <a:rPr lang="ja-JP" altLang="en-US" sz="1100" dirty="0">
                <a:solidFill>
                  <a:schemeClr val="tx1"/>
                </a:solidFill>
              </a:rPr>
              <a:t>　若い世代の経済的安定や結婚・妊娠・出産・子育ての切れ目のない支援により、結婚・出産・子育ての希望が実現できる環境を整備します</a:t>
            </a:r>
            <a:r>
              <a:rPr lang="ja-JP" altLang="en-US" sz="1100" dirty="0" smtClean="0">
                <a:solidFill>
                  <a:schemeClr val="tx1"/>
                </a:solidFill>
              </a:rPr>
              <a:t>。</a:t>
            </a:r>
            <a:endParaRPr lang="en-US" altLang="ja-JP" sz="1100" dirty="0">
              <a:solidFill>
                <a:schemeClr val="tx1"/>
              </a:solidFill>
            </a:endParaRPr>
          </a:p>
        </p:txBody>
      </p:sp>
      <p:sp>
        <p:nvSpPr>
          <p:cNvPr id="30" name="角丸四角形 29"/>
          <p:cNvSpPr/>
          <p:nvPr/>
        </p:nvSpPr>
        <p:spPr>
          <a:xfrm>
            <a:off x="251521" y="1483130"/>
            <a:ext cx="8568952" cy="433702"/>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基本目標②：次代の「大阪」を担う人をつくる</a:t>
            </a:r>
            <a:endParaRPr lang="en-US" altLang="ja-JP" sz="1100" u="sng" dirty="0">
              <a:solidFill>
                <a:schemeClr val="tx1"/>
              </a:solidFill>
            </a:endParaRPr>
          </a:p>
          <a:p>
            <a:r>
              <a:rPr lang="ja-JP" altLang="en-US" sz="1100" dirty="0">
                <a:solidFill>
                  <a:schemeClr val="tx1"/>
                </a:solidFill>
              </a:rPr>
              <a:t>　虐待や貧困の連鎖、学力・健康問題など、大阪が抱える負の連鎖や課題を解消するとともに、次代の大阪を担う人づくりを進めます。</a:t>
            </a:r>
            <a:endParaRPr lang="en-US" altLang="ja-JP" sz="1100" dirty="0">
              <a:solidFill>
                <a:schemeClr val="tx1"/>
              </a:solidFill>
            </a:endParaRPr>
          </a:p>
        </p:txBody>
      </p:sp>
      <p:sp>
        <p:nvSpPr>
          <p:cNvPr id="31" name="正方形/長方形 30"/>
          <p:cNvSpPr/>
          <p:nvPr/>
        </p:nvSpPr>
        <p:spPr>
          <a:xfrm>
            <a:off x="5344600" y="2334626"/>
            <a:ext cx="811576" cy="18144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344600" y="4581128"/>
            <a:ext cx="811576" cy="18588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タイトル 1"/>
          <p:cNvSpPr txBox="1">
            <a:spLocks/>
          </p:cNvSpPr>
          <p:nvPr/>
        </p:nvSpPr>
        <p:spPr>
          <a:xfrm>
            <a:off x="8100392" y="116632"/>
            <a:ext cx="860697" cy="396279"/>
          </a:xfrm>
          <a:prstGeom prst="rect">
            <a:avLst/>
          </a:prstGeom>
          <a:solidFill>
            <a:schemeClr val="bg1"/>
          </a:solidFill>
          <a:ln>
            <a:solidFill>
              <a:srgbClr val="3366FF"/>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latin typeface="+mj-ea"/>
                <a:cs typeface="Meiryo UI" panose="020B0604030504040204" pitchFamily="50" charset="-128"/>
              </a:rPr>
              <a:t>資料</a:t>
            </a:r>
            <a:r>
              <a:rPr lang="en-US" altLang="ja-JP" sz="2000" b="1" dirty="0" smtClean="0">
                <a:latin typeface="+mj-ea"/>
                <a:cs typeface="Meiryo UI" panose="020B0604030504040204" pitchFamily="50" charset="-128"/>
              </a:rPr>
              <a:t>1</a:t>
            </a:r>
            <a:endParaRPr lang="ja-JP" altLang="en-US" sz="3200" b="1" dirty="0">
              <a:latin typeface="+mj-ea"/>
              <a:cs typeface="Meiryo UI" panose="020B0604030504040204" pitchFamily="50" charset="-128"/>
            </a:endParaRPr>
          </a:p>
        </p:txBody>
      </p:sp>
      <p:sp>
        <p:nvSpPr>
          <p:cNvPr id="24" name="テキスト ボックス 23"/>
          <p:cNvSpPr txBox="1"/>
          <p:nvPr/>
        </p:nvSpPr>
        <p:spPr>
          <a:xfrm>
            <a:off x="35496" y="5682734"/>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☆は、地方創生関連交付金等活用事業</a:t>
            </a:r>
            <a:endParaRPr lang="en-US" altLang="ja-JP" sz="1100" u="sng" dirty="0" smtClean="0"/>
          </a:p>
        </p:txBody>
      </p:sp>
      <p:sp>
        <p:nvSpPr>
          <p:cNvPr id="35" name="フローチャート : 組合せ 34"/>
          <p:cNvSpPr/>
          <p:nvPr/>
        </p:nvSpPr>
        <p:spPr>
          <a:xfrm rot="16200000">
            <a:off x="5722649" y="5443745"/>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 組合せ 35"/>
          <p:cNvSpPr/>
          <p:nvPr/>
        </p:nvSpPr>
        <p:spPr>
          <a:xfrm rot="16200000">
            <a:off x="5722647" y="3286466"/>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1</a:t>
            </a:fld>
            <a:endParaRPr kumimoji="1" lang="ja-JP" altLang="en-US" sz="1600" dirty="0"/>
          </a:p>
        </p:txBody>
      </p:sp>
    </p:spTree>
    <p:extLst>
      <p:ext uri="{BB962C8B-B14F-4D97-AF65-F5344CB8AC3E}">
        <p14:creationId xmlns:p14="http://schemas.microsoft.com/office/powerpoint/2010/main" val="307095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620688"/>
          </a:xfrm>
          <a:solidFill>
            <a:srgbClr val="3366FF"/>
          </a:solidFill>
          <a:ln>
            <a:solidFill>
              <a:srgbClr val="3366FF"/>
            </a:solidFill>
          </a:ln>
        </p:spPr>
        <p:txBody>
          <a:bodyPr>
            <a:noAutofit/>
          </a:bodyPr>
          <a:lstStyle/>
          <a:p>
            <a:pPr algn="l"/>
            <a:r>
              <a:rPr lang="ja-JP" altLang="en-US" sz="1600" b="1" dirty="0" smtClean="0">
                <a:solidFill>
                  <a:schemeClr val="bg1"/>
                </a:solidFill>
                <a:latin typeface="+mj-ea"/>
                <a:cs typeface="Meiryo UI" panose="020B0604030504040204" pitchFamily="50" charset="-128"/>
              </a:rPr>
              <a:t>方向性</a:t>
            </a:r>
            <a:r>
              <a:rPr lang="en-US" altLang="ja-JP" sz="1600" b="1" dirty="0">
                <a:solidFill>
                  <a:schemeClr val="bg1"/>
                </a:solidFill>
                <a:latin typeface="+mj-ea"/>
                <a:cs typeface="Meiryo UI" panose="020B0604030504040204" pitchFamily="50" charset="-128"/>
              </a:rPr>
              <a:t>Ⅱ</a:t>
            </a:r>
            <a:r>
              <a:rPr lang="ja-JP" altLang="en-US" sz="1600" b="1" dirty="0" smtClean="0">
                <a:solidFill>
                  <a:schemeClr val="bg1"/>
                </a:solidFill>
                <a:latin typeface="+mj-ea"/>
                <a:cs typeface="Meiryo UI" panose="020B0604030504040204" pitchFamily="50" charset="-128"/>
              </a:rPr>
              <a:t>）</a:t>
            </a:r>
            <a:r>
              <a:rPr kumimoji="1" lang="ja-JP" altLang="en-US" sz="2400" b="1" dirty="0" smtClean="0">
                <a:solidFill>
                  <a:schemeClr val="bg1"/>
                </a:solidFill>
                <a:latin typeface="+mj-ea"/>
                <a:cs typeface="Meiryo UI" panose="020B0604030504040204" pitchFamily="50" charset="-128"/>
              </a:rPr>
              <a:t>人口減少・超高齢社会でも持続可能な地域づくり</a:t>
            </a:r>
            <a:endParaRPr kumimoji="1" lang="ja-JP" altLang="en-US" sz="2400" b="1" dirty="0">
              <a:solidFill>
                <a:schemeClr val="bg1"/>
              </a:solidFill>
              <a:latin typeface="+mj-ea"/>
              <a:cs typeface="Meiryo UI" panose="020B0604030504040204" pitchFamily="50" charset="-128"/>
            </a:endParaRPr>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6" name="テキスト ボックス 15"/>
          <p:cNvSpPr txBox="1"/>
          <p:nvPr/>
        </p:nvSpPr>
        <p:spPr>
          <a:xfrm>
            <a:off x="35496" y="4789021"/>
            <a:ext cx="1980000" cy="800219"/>
          </a:xfrm>
          <a:prstGeom prst="rect">
            <a:avLst/>
          </a:prstGeom>
          <a:noFill/>
          <a:ln>
            <a:solidFill>
              <a:schemeClr val="tx1"/>
            </a:solidFill>
          </a:ln>
        </p:spPr>
        <p:txBody>
          <a:bodyPr wrap="square" rtlCol="0">
            <a:spAutoFit/>
          </a:bodyPr>
          <a:lstStyle/>
          <a:p>
            <a:r>
              <a:rPr lang="ja-JP" altLang="en-US" sz="1000" u="sng" dirty="0" smtClean="0"/>
              <a:t>基本目標④</a:t>
            </a:r>
            <a:endParaRPr lang="en-US" altLang="ja-JP" sz="900" dirty="0" smtClean="0"/>
          </a:p>
          <a:p>
            <a:r>
              <a:rPr lang="ja-JP" altLang="en-US" sz="900" dirty="0"/>
              <a:t>○ 地域維持管理連携支援事業</a:t>
            </a:r>
            <a:endParaRPr lang="en-US" altLang="ja-JP" sz="900" dirty="0"/>
          </a:p>
          <a:p>
            <a:r>
              <a:rPr lang="ja-JP" altLang="en-US" sz="900" dirty="0"/>
              <a:t>　・道路・港湾、公園・海岸、河川</a:t>
            </a:r>
            <a:endParaRPr lang="en-US" altLang="ja-JP" sz="900" dirty="0"/>
          </a:p>
          <a:p>
            <a:r>
              <a:rPr lang="ja-JP" altLang="en-US" sz="900" dirty="0"/>
              <a:t>　　分野におけるシステム構築</a:t>
            </a:r>
            <a:endParaRPr lang="en-US" altLang="ja-JP" sz="900" dirty="0"/>
          </a:p>
          <a:p>
            <a:r>
              <a:rPr lang="ja-JP" altLang="en-US" sz="900" dirty="0"/>
              <a:t>　　</a:t>
            </a:r>
            <a:r>
              <a:rPr lang="ja-JP" altLang="en-US" sz="900" dirty="0" smtClean="0"/>
              <a:t>（構築完了）</a:t>
            </a:r>
            <a:endParaRPr lang="en-US" altLang="ja-JP" sz="900" dirty="0"/>
          </a:p>
        </p:txBody>
      </p:sp>
      <p:sp>
        <p:nvSpPr>
          <p:cNvPr id="17" name="テキスト ボックス 16"/>
          <p:cNvSpPr txBox="1"/>
          <p:nvPr/>
        </p:nvSpPr>
        <p:spPr>
          <a:xfrm>
            <a:off x="35496" y="2159278"/>
            <a:ext cx="3096344" cy="261610"/>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2018</a:t>
            </a:r>
            <a:r>
              <a:rPr lang="ja-JP" altLang="en-US" sz="1050" b="1" dirty="0" smtClean="0"/>
              <a:t>年度）</a:t>
            </a:r>
            <a:r>
              <a:rPr lang="en-US" altLang="ja-JP" sz="1050" b="1" dirty="0" smtClean="0"/>
              <a:t>】</a:t>
            </a:r>
          </a:p>
        </p:txBody>
      </p:sp>
      <p:sp>
        <p:nvSpPr>
          <p:cNvPr id="18" name="テキスト ボックス 17"/>
          <p:cNvSpPr txBox="1"/>
          <p:nvPr/>
        </p:nvSpPr>
        <p:spPr>
          <a:xfrm>
            <a:off x="2195736" y="2159278"/>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159278"/>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2" name="テキスト ボックス 21"/>
          <p:cNvSpPr txBox="1"/>
          <p:nvPr/>
        </p:nvSpPr>
        <p:spPr>
          <a:xfrm>
            <a:off x="6444207" y="4293096"/>
            <a:ext cx="2592289" cy="1754326"/>
          </a:xfrm>
          <a:prstGeom prst="rect">
            <a:avLst/>
          </a:prstGeom>
          <a:noFill/>
          <a:ln>
            <a:solidFill>
              <a:schemeClr val="tx1"/>
            </a:solidFill>
          </a:ln>
        </p:spPr>
        <p:txBody>
          <a:bodyPr wrap="square" rtlCol="0">
            <a:spAutoFit/>
          </a:bodyPr>
          <a:lstStyle/>
          <a:p>
            <a:r>
              <a:rPr lang="ja-JP" altLang="en-US" sz="900" dirty="0" smtClean="0"/>
              <a:t>・</a:t>
            </a:r>
            <a:r>
              <a:rPr lang="en-US" altLang="ja-JP" sz="900" dirty="0"/>
              <a:t>2015</a:t>
            </a:r>
            <a:r>
              <a:rPr lang="ja-JP" altLang="en-US" sz="900" dirty="0"/>
              <a:t>～</a:t>
            </a:r>
            <a:r>
              <a:rPr lang="en-US" altLang="ja-JP" sz="900" dirty="0"/>
              <a:t>17</a:t>
            </a:r>
            <a:r>
              <a:rPr lang="ja-JP" altLang="en-US" sz="900" dirty="0"/>
              <a:t>年度を集中取組期間と</a:t>
            </a:r>
            <a:r>
              <a:rPr lang="ja-JP" altLang="en-US" sz="900" dirty="0" smtClean="0"/>
              <a:t>して取り組み、防潮堤整備などのハード対策</a:t>
            </a:r>
            <a:r>
              <a:rPr lang="ja-JP" altLang="en-US" sz="900" dirty="0"/>
              <a:t>の</a:t>
            </a:r>
            <a:r>
              <a:rPr lang="ja-JP" altLang="en-US" sz="900" dirty="0" smtClean="0"/>
              <a:t>減災効果により、人的</a:t>
            </a:r>
            <a:r>
              <a:rPr lang="ja-JP" altLang="en-US" sz="900" dirty="0"/>
              <a:t>被害（死者</a:t>
            </a:r>
            <a:r>
              <a:rPr lang="ja-JP" altLang="en-US" sz="900" dirty="0" smtClean="0"/>
              <a:t>）が半減となり当初</a:t>
            </a:r>
            <a:r>
              <a:rPr lang="ja-JP" altLang="en-US" sz="900" dirty="0"/>
              <a:t>計画どおりに</a:t>
            </a:r>
            <a:r>
              <a:rPr lang="ja-JP" altLang="en-US" sz="900" dirty="0" smtClean="0"/>
              <a:t>進捗。引き続き、ハード・ソフトの両面により、</a:t>
            </a:r>
            <a:r>
              <a:rPr lang="en-US" altLang="ja-JP" sz="900" dirty="0" smtClean="0"/>
              <a:t>『</a:t>
            </a:r>
            <a:r>
              <a:rPr lang="ja-JP" altLang="en-US" sz="900" dirty="0"/>
              <a:t>人的被害（死者数）を限りなくゼロに近付けること</a:t>
            </a:r>
            <a:r>
              <a:rPr lang="en-US" altLang="ja-JP" sz="900" dirty="0"/>
              <a:t>』</a:t>
            </a:r>
            <a:r>
              <a:rPr lang="ja-JP" altLang="en-US" sz="900" dirty="0"/>
              <a:t>をめざして取り組んでいく</a:t>
            </a:r>
            <a:r>
              <a:rPr lang="ja-JP" altLang="en-US" sz="900" dirty="0" smtClean="0"/>
              <a:t>。</a:t>
            </a:r>
            <a:endParaRPr lang="en-US" altLang="ja-JP" sz="900" dirty="0" smtClean="0"/>
          </a:p>
          <a:p>
            <a:r>
              <a:rPr lang="ja-JP" altLang="en-US" sz="900" dirty="0"/>
              <a:t>・</a:t>
            </a:r>
            <a:r>
              <a:rPr lang="en-US" altLang="ja-JP" sz="900" dirty="0"/>
              <a:t>2014</a:t>
            </a:r>
            <a:r>
              <a:rPr lang="ja-JP" altLang="en-US" sz="900" dirty="0"/>
              <a:t>年度より、密集市街地対策の取組みを強化し、</a:t>
            </a:r>
            <a:r>
              <a:rPr lang="en-US" altLang="ja-JP" sz="900" dirty="0"/>
              <a:t>2017</a:t>
            </a:r>
            <a:r>
              <a:rPr lang="ja-JP" altLang="en-US" sz="900" dirty="0"/>
              <a:t>年度にこれまでの取組みの成果を検証したところ、現在のペースで行くと</a:t>
            </a:r>
            <a:r>
              <a:rPr lang="en-US" altLang="ja-JP" sz="900" dirty="0"/>
              <a:t>2020</a:t>
            </a:r>
            <a:r>
              <a:rPr lang="ja-JP" altLang="en-US" sz="900" dirty="0"/>
              <a:t>年度までに約</a:t>
            </a:r>
            <a:r>
              <a:rPr lang="en-US" altLang="ja-JP" sz="900" dirty="0"/>
              <a:t>1,500ha</a:t>
            </a:r>
            <a:r>
              <a:rPr lang="ja-JP" altLang="en-US" sz="900" dirty="0"/>
              <a:t>について不燃領域率</a:t>
            </a:r>
            <a:r>
              <a:rPr lang="en-US" altLang="ja-JP" sz="900" dirty="0"/>
              <a:t>40</a:t>
            </a:r>
            <a:r>
              <a:rPr lang="ja-JP" altLang="en-US" sz="900" dirty="0"/>
              <a:t>％を達成する見込みである。残りの</a:t>
            </a:r>
            <a:r>
              <a:rPr lang="en-US" altLang="ja-JP" sz="900" dirty="0"/>
              <a:t>750ha</a:t>
            </a:r>
            <a:r>
              <a:rPr lang="ja-JP" altLang="en-US" sz="900" dirty="0"/>
              <a:t>についても、引き続き、さらなる取組みにより不燃領域率</a:t>
            </a:r>
            <a:r>
              <a:rPr lang="en-US" altLang="ja-JP" sz="900" dirty="0"/>
              <a:t>40</a:t>
            </a:r>
            <a:r>
              <a:rPr lang="ja-JP" altLang="en-US" sz="900" dirty="0"/>
              <a:t>％の達成をめざす。</a:t>
            </a:r>
            <a:endParaRPr lang="en-US" altLang="ja-JP" sz="900" dirty="0"/>
          </a:p>
        </p:txBody>
      </p:sp>
      <p:sp>
        <p:nvSpPr>
          <p:cNvPr id="27" name="角丸四角形 26"/>
          <p:cNvSpPr/>
          <p:nvPr/>
        </p:nvSpPr>
        <p:spPr>
          <a:xfrm>
            <a:off x="6447606" y="3571362"/>
            <a:ext cx="2592289" cy="505710"/>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kumimoji="1" lang="ja-JP" altLang="en-US" sz="900" dirty="0" smtClean="0">
                <a:solidFill>
                  <a:schemeClr val="tx1"/>
                </a:solidFill>
              </a:rPr>
              <a:t>平均寿命・健康寿命、死因別死亡確率等、がん検診受診率、要介護認定率、障がい者</a:t>
            </a:r>
            <a:r>
              <a:rPr lang="ja-JP" altLang="en-US" sz="900" dirty="0" smtClean="0">
                <a:solidFill>
                  <a:schemeClr val="tx1"/>
                </a:solidFill>
              </a:rPr>
              <a:t>雇用率等</a:t>
            </a:r>
            <a:endParaRPr kumimoji="1" lang="ja-JP" altLang="en-US" sz="900" dirty="0">
              <a:solidFill>
                <a:schemeClr val="tx1"/>
              </a:solidFill>
            </a:endParaRPr>
          </a:p>
        </p:txBody>
      </p:sp>
      <p:sp>
        <p:nvSpPr>
          <p:cNvPr id="28" name="角丸四角形 27"/>
          <p:cNvSpPr/>
          <p:nvPr/>
        </p:nvSpPr>
        <p:spPr>
          <a:xfrm>
            <a:off x="6444206" y="6093296"/>
            <a:ext cx="2592289" cy="505710"/>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地震</a:t>
            </a:r>
            <a:r>
              <a:rPr lang="ja-JP" altLang="en-US" sz="900" dirty="0">
                <a:solidFill>
                  <a:schemeClr val="tx1"/>
                </a:solidFill>
              </a:rPr>
              <a:t>による被害縮小のための取組み、密集市街地対策の検証と今後の取組み</a:t>
            </a:r>
          </a:p>
        </p:txBody>
      </p:sp>
      <p:sp>
        <p:nvSpPr>
          <p:cNvPr id="20" name="角丸四角形 19"/>
          <p:cNvSpPr/>
          <p:nvPr/>
        </p:nvSpPr>
        <p:spPr>
          <a:xfrm>
            <a:off x="251520" y="980728"/>
            <a:ext cx="8568952" cy="43204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目標③：誰もが健康でいきいきと活躍できる「まち」をつくる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現在進行している人口減少・超高齢社会においても、あらゆる人が健康でいきいきと活躍できる社会の実現をめざします。</a:t>
            </a:r>
            <a:endParaRPr lang="en-US" altLang="ja-JP" sz="1100" dirty="0">
              <a:solidFill>
                <a:schemeClr val="tx1"/>
              </a:solidFill>
            </a:endParaRPr>
          </a:p>
        </p:txBody>
      </p:sp>
      <p:sp>
        <p:nvSpPr>
          <p:cNvPr id="30" name="角丸四角形 29"/>
          <p:cNvSpPr/>
          <p:nvPr/>
        </p:nvSpPr>
        <p:spPr>
          <a:xfrm>
            <a:off x="251521" y="1483130"/>
            <a:ext cx="8568952" cy="57771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a:t>
            </a:r>
            <a:r>
              <a:rPr lang="ja-JP" altLang="en-US" sz="1100" u="sng" dirty="0">
                <a:solidFill>
                  <a:schemeClr val="tx1"/>
                </a:solidFill>
              </a:rPr>
              <a:t>④</a:t>
            </a:r>
            <a:r>
              <a:rPr lang="ja-JP" altLang="en-US" sz="1100" u="sng" dirty="0" smtClean="0">
                <a:solidFill>
                  <a:schemeClr val="tx1"/>
                </a:solidFill>
              </a:rPr>
              <a:t>：安全・安心な地域をつくる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防災・治安の確保に向けて地域力の強化を図るとともに、公共施設等の利活用・長寿命化などを通じて、人口減少社会においても安全・安心で快適な都市基盤整備の最適化を実現します。</a:t>
            </a:r>
            <a:endParaRPr lang="en-US" altLang="ja-JP" sz="1100" dirty="0">
              <a:solidFill>
                <a:schemeClr val="tx1"/>
              </a:solidFill>
            </a:endParaRPr>
          </a:p>
        </p:txBody>
      </p:sp>
      <p:graphicFrame>
        <p:nvGraphicFramePr>
          <p:cNvPr id="29" name="表 28"/>
          <p:cNvGraphicFramePr>
            <a:graphicFrameLocks noGrp="1"/>
          </p:cNvGraphicFramePr>
          <p:nvPr>
            <p:extLst>
              <p:ext uri="{D42A27DB-BD31-4B8C-83A1-F6EECF244321}">
                <p14:modId xmlns:p14="http://schemas.microsoft.com/office/powerpoint/2010/main" val="377957035"/>
              </p:ext>
            </p:extLst>
          </p:nvPr>
        </p:nvGraphicFramePr>
        <p:xfrm>
          <a:off x="2267746" y="4746400"/>
          <a:ext cx="3888430" cy="1562920"/>
        </p:xfrm>
        <a:graphic>
          <a:graphicData uri="http://schemas.openxmlformats.org/drawingml/2006/table">
            <a:tbl>
              <a:tblPr firstRow="1" bandRow="1">
                <a:tableStyleId>{5940675A-B579-460E-94D1-54222C63F5DA}</a:tableStyleId>
              </a:tblPr>
              <a:tblGrid>
                <a:gridCol w="1512166">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82760">
                <a:tc>
                  <a:txBody>
                    <a:bodyPr/>
                    <a:lstStyle/>
                    <a:p>
                      <a:pPr algn="ctr"/>
                      <a:r>
                        <a:rPr kumimoji="1" lang="ja-JP" altLang="en-US" sz="900" dirty="0" smtClean="0"/>
                        <a:t>基本目標④</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472305">
                <a:tc>
                  <a:txBody>
                    <a:bodyPr/>
                    <a:lstStyle/>
                    <a:p>
                      <a:r>
                        <a:rPr kumimoji="1" lang="ja-JP" altLang="en-US" sz="900" u="sng" dirty="0" smtClean="0"/>
                        <a:t>地震による被害予測</a:t>
                      </a:r>
                      <a:r>
                        <a:rPr kumimoji="1" lang="en-US" altLang="ja-JP" sz="900" u="sng" dirty="0" smtClean="0"/>
                        <a:t>[</a:t>
                      </a:r>
                      <a:r>
                        <a:rPr kumimoji="1" lang="ja-JP" altLang="en-US" sz="900" u="sng" dirty="0" smtClean="0"/>
                        <a:t>人</a:t>
                      </a:r>
                      <a:r>
                        <a:rPr kumimoji="1" lang="en-US" altLang="ja-JP" sz="900" u="sng" dirty="0" smtClean="0"/>
                        <a:t>]</a:t>
                      </a:r>
                    </a:p>
                    <a:p>
                      <a:r>
                        <a:rPr kumimoji="1" lang="ja-JP" altLang="en-US" sz="900" u="none" baseline="0" dirty="0" smtClean="0"/>
                        <a:t> </a:t>
                      </a:r>
                      <a:r>
                        <a:rPr kumimoji="1" lang="ja-JP" altLang="en-US" sz="900" u="none" dirty="0" smtClean="0"/>
                        <a:t>目標：限りなくゼロに</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2024</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【2013</a:t>
                      </a:r>
                      <a:r>
                        <a:rPr kumimoji="1" lang="ja-JP" altLang="en-US" sz="900" dirty="0" smtClean="0"/>
                        <a:t>年度</a:t>
                      </a:r>
                      <a:r>
                        <a:rPr kumimoji="1" lang="en-US" altLang="ja-JP" sz="900" dirty="0" smtClean="0"/>
                        <a:t>】</a:t>
                      </a:r>
                    </a:p>
                    <a:p>
                      <a:pPr algn="ctr"/>
                      <a:r>
                        <a:rPr kumimoji="1" lang="en-US" altLang="zh-CN" sz="900" dirty="0" smtClean="0"/>
                        <a:t>134,000</a:t>
                      </a:r>
                    </a:p>
                    <a:p>
                      <a:pPr algn="ctr"/>
                      <a:r>
                        <a:rPr kumimoji="1" lang="ja-JP" altLang="en-US" sz="800" dirty="0" smtClean="0"/>
                        <a:t>（推定値）</a:t>
                      </a:r>
                      <a:endParaRPr kumimoji="1" lang="ja-JP" altLang="en-US" sz="800" dirty="0"/>
                    </a:p>
                  </a:txBody>
                  <a:tcPr anchor="ctr"/>
                </a:tc>
                <a:tc>
                  <a:txBody>
                    <a:bodyPr/>
                    <a:lstStyle/>
                    <a:p>
                      <a:pPr algn="ctr"/>
                      <a:r>
                        <a:rPr kumimoji="1" lang="ja-JP" altLang="en-US" sz="900" dirty="0" smtClean="0"/>
                        <a:t>－</a:t>
                      </a:r>
                      <a:endParaRPr kumimoji="1" lang="ja-JP" altLang="en-US" sz="900" dirty="0"/>
                    </a:p>
                  </a:txBody>
                  <a:tcPr anchor="ctr">
                    <a:solidFill>
                      <a:schemeClr val="bg1">
                        <a:lumMod val="95000"/>
                      </a:schemeClr>
                    </a:solidFill>
                  </a:tcPr>
                </a:tc>
                <a:tc>
                  <a:txBody>
                    <a:bodyPr/>
                    <a:lstStyle/>
                    <a:p>
                      <a:r>
                        <a:rPr kumimoji="1" lang="en-US" altLang="ja-JP" sz="900" dirty="0" smtClean="0"/>
                        <a:t>【</a:t>
                      </a:r>
                      <a:r>
                        <a:rPr kumimoji="1" lang="en-US" altLang="ja-JP" sz="900" dirty="0" smtClean="0">
                          <a:solidFill>
                            <a:schemeClr val="tx1"/>
                          </a:solidFill>
                        </a:rPr>
                        <a:t>2018</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ja-JP" sz="900" dirty="0" smtClean="0">
                          <a:solidFill>
                            <a:schemeClr val="tx1"/>
                          </a:solidFill>
                        </a:rPr>
                        <a:t>24</a:t>
                      </a:r>
                      <a:r>
                        <a:rPr kumimoji="1" lang="en-US" altLang="zh-CN" sz="900" dirty="0" smtClean="0">
                          <a:solidFill>
                            <a:schemeClr val="tx1"/>
                          </a:solidFill>
                        </a:rPr>
                        <a:t>,000</a:t>
                      </a:r>
                    </a:p>
                    <a:p>
                      <a:pPr algn="ctr"/>
                      <a:r>
                        <a:rPr kumimoji="1" lang="ja-JP" altLang="en-US" sz="800" dirty="0" smtClean="0">
                          <a:solidFill>
                            <a:schemeClr val="tx1"/>
                          </a:solidFill>
                        </a:rPr>
                        <a:t>（推定値</a:t>
                      </a:r>
                      <a:r>
                        <a:rPr kumimoji="1" lang="en-US" altLang="ja-JP" sz="600" dirty="0" smtClean="0">
                          <a:solidFill>
                            <a:schemeClr val="tx1"/>
                          </a:solidFill>
                        </a:rPr>
                        <a:t>※</a:t>
                      </a:r>
                      <a:r>
                        <a:rPr kumimoji="1" lang="ja-JP" altLang="en-US" sz="800" dirty="0" smtClean="0">
                          <a:solidFill>
                            <a:schemeClr val="tx1"/>
                          </a:solidFill>
                        </a:rPr>
                        <a:t>）</a:t>
                      </a:r>
                    </a:p>
                  </a:txBody>
                  <a:tcPr anchor="ctr"/>
                </a:tc>
                <a:extLst>
                  <a:ext uri="{0D108BD9-81ED-4DB2-BD59-A6C34878D82A}">
                    <a16:rowId xmlns:a16="http://schemas.microsoft.com/office/drawing/2014/main" val="10001"/>
                  </a:ext>
                </a:extLst>
              </a:tr>
              <a:tr h="652952">
                <a:tc>
                  <a:txBody>
                    <a:bodyPr/>
                    <a:lstStyle/>
                    <a:p>
                      <a:r>
                        <a:rPr kumimoji="1" lang="ja-JP" altLang="en-US" sz="900" u="sng" dirty="0" smtClean="0"/>
                        <a:t>地震時等に著しく危険な密集市街地の面積</a:t>
                      </a:r>
                      <a:r>
                        <a:rPr kumimoji="1" lang="en-US" altLang="ja-JP" sz="900" u="sng" dirty="0" smtClean="0"/>
                        <a:t>[ha]</a:t>
                      </a:r>
                      <a:r>
                        <a:rPr kumimoji="1" lang="ja-JP" altLang="en-US" sz="900" u="sng" dirty="0" smtClean="0"/>
                        <a:t>（地区数）</a:t>
                      </a:r>
                    </a:p>
                    <a:p>
                      <a:r>
                        <a:rPr kumimoji="1" lang="ja-JP" altLang="en-US" sz="900" u="none" baseline="0" dirty="0" smtClean="0"/>
                        <a:t> </a:t>
                      </a:r>
                      <a:r>
                        <a:rPr kumimoji="1" lang="ja-JP" altLang="en-US" sz="900" u="none" dirty="0" smtClean="0"/>
                        <a:t>目標：解消</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2020</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zh-CN" sz="900" dirty="0" smtClean="0"/>
                        <a:t>2,248</a:t>
                      </a:r>
                    </a:p>
                    <a:p>
                      <a:pPr algn="ctr"/>
                      <a:r>
                        <a:rPr kumimoji="1" lang="en-US" altLang="zh-CN" sz="900" dirty="0" smtClean="0"/>
                        <a:t>(</a:t>
                      </a:r>
                      <a:r>
                        <a:rPr kumimoji="1" lang="zh-CN" altLang="en-US" sz="900" dirty="0" smtClean="0"/>
                        <a:t>７市</a:t>
                      </a:r>
                      <a:r>
                        <a:rPr kumimoji="1" lang="en-US" altLang="zh-CN" sz="900" dirty="0" smtClean="0"/>
                        <a:t>11</a:t>
                      </a:r>
                      <a:r>
                        <a:rPr kumimoji="1" lang="zh-CN" altLang="en-US" sz="900" dirty="0" smtClean="0"/>
                        <a:t>地区</a:t>
                      </a:r>
                      <a:r>
                        <a:rPr kumimoji="1" lang="en-US" altLang="zh-CN" sz="900" dirty="0" smtClean="0"/>
                        <a:t>)</a:t>
                      </a:r>
                      <a:endParaRPr kumimoji="1" lang="ja-JP" altLang="en-US" sz="900" dirty="0"/>
                    </a:p>
                  </a:txBody>
                  <a:tcPr anchor="ctr"/>
                </a:tc>
                <a:tc>
                  <a:txBody>
                    <a:bodyPr/>
                    <a:lstStyle/>
                    <a:p>
                      <a:r>
                        <a:rPr kumimoji="1" lang="en-US" altLang="ja-JP" sz="900" dirty="0" smtClean="0">
                          <a:solidFill>
                            <a:schemeClr val="tx1"/>
                          </a:solidFill>
                        </a:rPr>
                        <a:t>【2017</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zh-CN" sz="900" dirty="0" smtClean="0">
                          <a:solidFill>
                            <a:schemeClr val="tx1"/>
                          </a:solidFill>
                        </a:rPr>
                        <a:t>1,980</a:t>
                      </a:r>
                    </a:p>
                    <a:p>
                      <a:pPr algn="ctr"/>
                      <a:r>
                        <a:rPr kumimoji="1" lang="en-US" altLang="zh-CN" sz="900" dirty="0" smtClean="0">
                          <a:solidFill>
                            <a:schemeClr val="tx1"/>
                          </a:solidFill>
                        </a:rPr>
                        <a:t>(</a:t>
                      </a:r>
                      <a:r>
                        <a:rPr kumimoji="1" lang="zh-CN" altLang="en-US" sz="900" dirty="0" smtClean="0">
                          <a:solidFill>
                            <a:schemeClr val="tx1"/>
                          </a:solidFill>
                        </a:rPr>
                        <a:t>７市</a:t>
                      </a:r>
                      <a:r>
                        <a:rPr kumimoji="1" lang="en-US" altLang="zh-CN" sz="900" dirty="0" smtClean="0">
                          <a:solidFill>
                            <a:schemeClr val="tx1"/>
                          </a:solidFill>
                        </a:rPr>
                        <a:t>11</a:t>
                      </a:r>
                      <a:r>
                        <a:rPr kumimoji="1" lang="zh-CN" altLang="en-US" sz="900" dirty="0" smtClean="0">
                          <a:solidFill>
                            <a:schemeClr val="tx1"/>
                          </a:solidFill>
                        </a:rPr>
                        <a:t>地区</a:t>
                      </a:r>
                      <a:r>
                        <a:rPr kumimoji="1" lang="en-US" altLang="zh-CN" sz="900" dirty="0" smtClean="0">
                          <a:solidFill>
                            <a:schemeClr val="tx1"/>
                          </a:solidFill>
                        </a:rPr>
                        <a:t>)</a:t>
                      </a:r>
                      <a:endParaRPr kumimoji="1" lang="ja-JP" altLang="en-US" sz="900" dirty="0" smtClean="0">
                        <a:solidFill>
                          <a:schemeClr val="tx1"/>
                        </a:solidFill>
                      </a:endParaRPr>
                    </a:p>
                  </a:txBody>
                  <a:tcPr anchor="ctr">
                    <a:solidFill>
                      <a:schemeClr val="bg1">
                        <a:lumMod val="95000"/>
                      </a:schemeClr>
                    </a:solidFill>
                  </a:tcPr>
                </a:tc>
                <a:tc>
                  <a:txBody>
                    <a:bodyPr/>
                    <a:lstStyle/>
                    <a:p>
                      <a:r>
                        <a:rPr kumimoji="1" lang="en-US" altLang="ja-JP" sz="900" dirty="0" smtClean="0">
                          <a:solidFill>
                            <a:schemeClr val="tx1"/>
                          </a:solidFill>
                        </a:rPr>
                        <a:t>【2018</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zh-CN" sz="900" dirty="0" smtClean="0">
                          <a:solidFill>
                            <a:schemeClr val="tx1"/>
                          </a:solidFill>
                        </a:rPr>
                        <a:t>1,885</a:t>
                      </a:r>
                    </a:p>
                    <a:p>
                      <a:pPr algn="ctr"/>
                      <a:r>
                        <a:rPr kumimoji="1" lang="en-US" altLang="zh-CN" sz="900" dirty="0" smtClean="0">
                          <a:solidFill>
                            <a:schemeClr val="tx1"/>
                          </a:solidFill>
                        </a:rPr>
                        <a:t>(</a:t>
                      </a:r>
                      <a:r>
                        <a:rPr kumimoji="1" lang="zh-CN" altLang="en-US" sz="900" dirty="0" smtClean="0">
                          <a:solidFill>
                            <a:schemeClr val="tx1"/>
                          </a:solidFill>
                        </a:rPr>
                        <a:t>７市</a:t>
                      </a:r>
                      <a:r>
                        <a:rPr kumimoji="1" lang="en-US" altLang="zh-CN" sz="900" dirty="0" smtClean="0">
                          <a:solidFill>
                            <a:schemeClr val="tx1"/>
                          </a:solidFill>
                        </a:rPr>
                        <a:t>10</a:t>
                      </a:r>
                      <a:r>
                        <a:rPr kumimoji="1" lang="zh-CN" altLang="en-US" sz="900" dirty="0" smtClean="0">
                          <a:solidFill>
                            <a:schemeClr val="tx1"/>
                          </a:solidFill>
                        </a:rPr>
                        <a:t>地区</a:t>
                      </a:r>
                      <a:r>
                        <a:rPr kumimoji="1" lang="en-US" altLang="zh-CN" sz="900" dirty="0" smtClean="0">
                          <a:solidFill>
                            <a:schemeClr val="tx1"/>
                          </a:solidFill>
                        </a:rPr>
                        <a:t>)</a:t>
                      </a:r>
                      <a:endParaRPr kumimoji="1" lang="ja-JP" altLang="en-US" sz="900"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33" name="正方形/長方形 32"/>
          <p:cNvSpPr/>
          <p:nvPr/>
        </p:nvSpPr>
        <p:spPr>
          <a:xfrm>
            <a:off x="5344600" y="4756419"/>
            <a:ext cx="845518" cy="155290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5496" y="2435984"/>
            <a:ext cx="1980000" cy="800219"/>
          </a:xfrm>
          <a:prstGeom prst="rect">
            <a:avLst/>
          </a:prstGeom>
          <a:noFill/>
          <a:ln>
            <a:solidFill>
              <a:schemeClr val="tx1"/>
            </a:solidFill>
          </a:ln>
        </p:spPr>
        <p:txBody>
          <a:bodyPr wrap="square" rtlCol="0">
            <a:spAutoFit/>
          </a:bodyPr>
          <a:lstStyle/>
          <a:p>
            <a:r>
              <a:rPr lang="ja-JP" altLang="en-US" sz="1000" u="sng" dirty="0" smtClean="0"/>
              <a:t>基本目標③</a:t>
            </a:r>
            <a:endParaRPr kumimoji="1" lang="en-US" altLang="ja-JP" sz="1100" u="sng" dirty="0" smtClean="0"/>
          </a:p>
          <a:p>
            <a:r>
              <a:rPr lang="ja-JP" altLang="en-US" sz="900" dirty="0" smtClean="0"/>
              <a:t>☆ 大阪府市医療戦略推進事業</a:t>
            </a:r>
            <a:endParaRPr lang="en-US" altLang="ja-JP" sz="900" dirty="0"/>
          </a:p>
          <a:p>
            <a:r>
              <a:rPr lang="ja-JP" altLang="en-US" sz="900" dirty="0"/>
              <a:t>　</a:t>
            </a:r>
            <a:r>
              <a:rPr lang="ja-JP" altLang="en-US" sz="900" dirty="0" smtClean="0"/>
              <a:t>・スマートエイジング・シティの</a:t>
            </a:r>
            <a:endParaRPr lang="en-US" altLang="ja-JP" sz="900" dirty="0"/>
          </a:p>
          <a:p>
            <a:r>
              <a:rPr lang="ja-JP" altLang="en-US" sz="900" dirty="0" smtClean="0"/>
              <a:t>　　理念を踏まえ、新たに</a:t>
            </a:r>
            <a:r>
              <a:rPr lang="en-US" altLang="ja-JP" sz="900" dirty="0" smtClean="0"/>
              <a:t>1</a:t>
            </a:r>
            <a:r>
              <a:rPr lang="ja-JP" altLang="en-US" sz="900" dirty="0" smtClean="0"/>
              <a:t>以上の</a:t>
            </a:r>
            <a:endParaRPr lang="en-US" altLang="ja-JP" sz="900" dirty="0" smtClean="0"/>
          </a:p>
          <a:p>
            <a:r>
              <a:rPr lang="ja-JP" altLang="en-US" sz="900" dirty="0"/>
              <a:t>　</a:t>
            </a:r>
            <a:r>
              <a:rPr lang="ja-JP" altLang="en-US" sz="900" dirty="0" smtClean="0"/>
              <a:t>　地域で事業着手</a:t>
            </a:r>
            <a:r>
              <a:rPr lang="en-US" altLang="ja-JP" sz="900" dirty="0" smtClean="0"/>
              <a:t>【</a:t>
            </a:r>
            <a:r>
              <a:rPr lang="ja-JP" altLang="en-US" sz="900" dirty="0" smtClean="0"/>
              <a:t>～</a:t>
            </a:r>
            <a:r>
              <a:rPr lang="en-US" altLang="ja-JP" sz="900" dirty="0" smtClean="0"/>
              <a:t>2020</a:t>
            </a:r>
            <a:r>
              <a:rPr lang="ja-JP" altLang="en-US" sz="900" dirty="0" smtClean="0"/>
              <a:t>年度</a:t>
            </a:r>
            <a:r>
              <a:rPr lang="en-US" altLang="ja-JP" sz="900" dirty="0" smtClean="0"/>
              <a:t>】</a:t>
            </a:r>
            <a:endParaRPr lang="en-US" altLang="ja-JP" sz="900" strike="sngStrike" dirty="0" smtClean="0"/>
          </a:p>
        </p:txBody>
      </p:sp>
      <p:graphicFrame>
        <p:nvGraphicFramePr>
          <p:cNvPr id="32" name="表 31"/>
          <p:cNvGraphicFramePr>
            <a:graphicFrameLocks noGrp="1"/>
          </p:cNvGraphicFramePr>
          <p:nvPr>
            <p:extLst>
              <p:ext uri="{D42A27DB-BD31-4B8C-83A1-F6EECF244321}">
                <p14:modId xmlns:p14="http://schemas.microsoft.com/office/powerpoint/2010/main" val="2177403528"/>
              </p:ext>
            </p:extLst>
          </p:nvPr>
        </p:nvGraphicFramePr>
        <p:xfrm>
          <a:off x="2267744" y="2423261"/>
          <a:ext cx="3888432" cy="219456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24175">
                <a:tc>
                  <a:txBody>
                    <a:bodyPr/>
                    <a:lstStyle/>
                    <a:p>
                      <a:pPr algn="ctr"/>
                      <a:r>
                        <a:rPr kumimoji="1" lang="ja-JP" altLang="en-US" sz="900" dirty="0" smtClean="0"/>
                        <a:t>基本目標③</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927952">
                <a:tc>
                  <a:txBody>
                    <a:bodyPr/>
                    <a:lstStyle/>
                    <a:p>
                      <a:r>
                        <a:rPr kumimoji="1" lang="ja-JP" altLang="en-US" sz="900" u="sng" dirty="0" smtClean="0"/>
                        <a:t>健康寿命</a:t>
                      </a:r>
                      <a:r>
                        <a:rPr kumimoji="1" lang="en-US" altLang="ja-JP" sz="900" u="sng" dirty="0" smtClean="0"/>
                        <a:t>[</a:t>
                      </a:r>
                      <a:r>
                        <a:rPr kumimoji="1" lang="ja-JP" altLang="en-US" sz="900" u="sng" dirty="0" smtClean="0"/>
                        <a:t>歳</a:t>
                      </a:r>
                      <a:r>
                        <a:rPr kumimoji="1" lang="en-US" altLang="ja-JP" sz="900" u="sng" dirty="0" smtClean="0"/>
                        <a:t>]</a:t>
                      </a:r>
                    </a:p>
                    <a:p>
                      <a:r>
                        <a:rPr kumimoji="1" lang="ja-JP" altLang="en-US" sz="900" u="none" baseline="0" dirty="0" smtClean="0"/>
                        <a:t> </a:t>
                      </a:r>
                      <a:r>
                        <a:rPr kumimoji="1" lang="ja-JP" altLang="en-US" sz="900" u="none" dirty="0" smtClean="0"/>
                        <a:t>目標：平均寿命の増加分を</a:t>
                      </a:r>
                    </a:p>
                    <a:p>
                      <a:r>
                        <a:rPr kumimoji="1" lang="ja-JP" altLang="en-US" sz="900" u="none" dirty="0" smtClean="0"/>
                        <a:t>　　</a:t>
                      </a:r>
                      <a:r>
                        <a:rPr kumimoji="1" lang="ja-JP" altLang="en-US" sz="900" u="none" baseline="0" dirty="0" smtClean="0"/>
                        <a:t> </a:t>
                      </a:r>
                      <a:r>
                        <a:rPr kumimoji="1" lang="ja-JP" altLang="en-US" sz="900" u="none" dirty="0" smtClean="0"/>
                        <a:t>上回る健康寿命の増加</a:t>
                      </a:r>
                    </a:p>
                  </a:txBody>
                  <a:tcPr anchor="ctr"/>
                </a:tc>
                <a:tc>
                  <a:txBody>
                    <a:bodyPr/>
                    <a:lstStyle/>
                    <a:p>
                      <a:r>
                        <a:rPr kumimoji="1" lang="en-US" altLang="ja-JP" sz="900" dirty="0" smtClean="0"/>
                        <a:t>【2010</a:t>
                      </a:r>
                      <a:r>
                        <a:rPr kumimoji="1" lang="ja-JP" altLang="en-US" sz="900" dirty="0" smtClean="0"/>
                        <a:t>年</a:t>
                      </a:r>
                      <a:r>
                        <a:rPr kumimoji="1" lang="en-US" altLang="ja-JP" sz="900" dirty="0" smtClean="0"/>
                        <a:t>】</a:t>
                      </a:r>
                    </a:p>
                    <a:p>
                      <a:pPr algn="ctr"/>
                      <a:r>
                        <a:rPr kumimoji="1" lang="en-US" altLang="zh-CN" sz="900" u="none" dirty="0" smtClean="0"/>
                        <a:t>&lt;</a:t>
                      </a:r>
                      <a:r>
                        <a:rPr kumimoji="1" lang="zh-CN" altLang="en-US" sz="900" u="none" dirty="0" smtClean="0"/>
                        <a:t>平均寿命</a:t>
                      </a:r>
                      <a:r>
                        <a:rPr kumimoji="1" lang="en-US" altLang="zh-CN" sz="900" u="none" dirty="0" smtClean="0"/>
                        <a:t>&gt;</a:t>
                      </a:r>
                    </a:p>
                    <a:p>
                      <a:pPr algn="ctr"/>
                      <a:r>
                        <a:rPr kumimoji="1" lang="zh-CN" altLang="en-US" sz="900" dirty="0" smtClean="0"/>
                        <a:t>男性 </a:t>
                      </a:r>
                      <a:r>
                        <a:rPr kumimoji="1" lang="en-US" altLang="zh-CN" sz="900" dirty="0" smtClean="0"/>
                        <a:t>78.99</a:t>
                      </a:r>
                    </a:p>
                    <a:p>
                      <a:pPr algn="ctr"/>
                      <a:r>
                        <a:rPr kumimoji="1" lang="zh-CN" altLang="en-US" sz="900" dirty="0" smtClean="0"/>
                        <a:t>女性 </a:t>
                      </a:r>
                      <a:r>
                        <a:rPr kumimoji="1" lang="en-US" altLang="zh-CN" sz="900" dirty="0" smtClean="0"/>
                        <a:t>85.93</a:t>
                      </a:r>
                    </a:p>
                    <a:p>
                      <a:pPr algn="ctr"/>
                      <a:endParaRPr kumimoji="1" lang="en-US" altLang="ja-JP" sz="900" dirty="0" smtClean="0"/>
                    </a:p>
                    <a:p>
                      <a:pPr algn="l"/>
                      <a:r>
                        <a:rPr kumimoji="1" lang="en-US" altLang="ja-JP" sz="900" dirty="0" smtClean="0"/>
                        <a:t>【2010</a:t>
                      </a:r>
                      <a:r>
                        <a:rPr kumimoji="1" lang="ja-JP" altLang="en-US" sz="900" dirty="0" smtClean="0"/>
                        <a:t>年</a:t>
                      </a:r>
                      <a:r>
                        <a:rPr kumimoji="1" lang="en-US" altLang="ja-JP" sz="900" dirty="0" smtClean="0"/>
                        <a:t>】</a:t>
                      </a:r>
                      <a:endParaRPr kumimoji="1" lang="en-US" altLang="zh-CN" sz="900" dirty="0" smtClean="0"/>
                    </a:p>
                    <a:p>
                      <a:pPr algn="ctr"/>
                      <a:r>
                        <a:rPr kumimoji="1" lang="en-US" altLang="zh-CN" sz="900" dirty="0" smtClean="0"/>
                        <a:t>&lt;</a:t>
                      </a:r>
                      <a:r>
                        <a:rPr kumimoji="1" lang="zh-CN" altLang="en-US" sz="900" dirty="0" smtClean="0"/>
                        <a:t>健康寿命</a:t>
                      </a:r>
                      <a:r>
                        <a:rPr kumimoji="1" lang="en-US" altLang="zh-CN" sz="900" dirty="0" smtClean="0"/>
                        <a:t>&gt;</a:t>
                      </a:r>
                    </a:p>
                    <a:p>
                      <a:pPr algn="ctr"/>
                      <a:r>
                        <a:rPr kumimoji="1" lang="zh-CN" altLang="en-US" sz="900" dirty="0" smtClean="0"/>
                        <a:t>男性 </a:t>
                      </a:r>
                      <a:r>
                        <a:rPr kumimoji="1" lang="en-US" altLang="zh-CN" sz="900" dirty="0" smtClean="0"/>
                        <a:t>69.39</a:t>
                      </a:r>
                    </a:p>
                    <a:p>
                      <a:pPr algn="ctr"/>
                      <a:r>
                        <a:rPr kumimoji="1" lang="zh-CN" altLang="en-US" sz="900" dirty="0" smtClean="0"/>
                        <a:t>女性 </a:t>
                      </a:r>
                      <a:r>
                        <a:rPr kumimoji="1" lang="en-US" altLang="zh-CN" sz="900" dirty="0" smtClean="0"/>
                        <a:t>72.55</a:t>
                      </a:r>
                      <a:endParaRPr kumimoji="1" lang="ja-JP" altLang="en-US" sz="900" dirty="0"/>
                    </a:p>
                  </a:txBody>
                  <a:tcPr anchor="ctr"/>
                </a:tc>
                <a:tc>
                  <a:txBody>
                    <a:bodyPr/>
                    <a:lstStyle/>
                    <a:p>
                      <a:pPr algn="l"/>
                      <a:endParaRPr kumimoji="1" lang="en-US" altLang="ja-JP" sz="900" dirty="0" smtClean="0"/>
                    </a:p>
                    <a:p>
                      <a:pPr algn="l"/>
                      <a:endParaRPr kumimoji="1" lang="en-US" altLang="ja-JP" sz="900" dirty="0" smtClean="0"/>
                    </a:p>
                    <a:p>
                      <a:pPr algn="l"/>
                      <a:endParaRPr kumimoji="1" lang="en-US" altLang="ja-JP" sz="900" dirty="0" smtClean="0"/>
                    </a:p>
                    <a:p>
                      <a:pPr algn="l"/>
                      <a:endParaRPr kumimoji="1" lang="en-US" altLang="ja-JP" sz="900" dirty="0" smtClean="0"/>
                    </a:p>
                    <a:p>
                      <a:pPr algn="l"/>
                      <a:endParaRPr kumimoji="1" lang="en-US" altLang="ja-JP" sz="9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t>【2013</a:t>
                      </a:r>
                      <a:r>
                        <a:rPr kumimoji="1" lang="ja-JP" altLang="en-US" sz="900" dirty="0" smtClean="0"/>
                        <a:t>年</a:t>
                      </a:r>
                      <a:r>
                        <a:rPr kumimoji="1" lang="en-US" altLang="ja-JP" sz="900" dirty="0" smtClean="0"/>
                        <a:t>】</a:t>
                      </a:r>
                    </a:p>
                    <a:p>
                      <a:pPr algn="ctr"/>
                      <a:r>
                        <a:rPr kumimoji="1" lang="en-US" altLang="zh-CN" sz="900" dirty="0" smtClean="0"/>
                        <a:t>&lt;</a:t>
                      </a:r>
                      <a:r>
                        <a:rPr kumimoji="1" lang="zh-CN" altLang="en-US" sz="900" dirty="0" smtClean="0"/>
                        <a:t>健康寿命</a:t>
                      </a:r>
                      <a:r>
                        <a:rPr kumimoji="1" lang="en-US" altLang="zh-CN" sz="900" dirty="0" smtClean="0"/>
                        <a:t>&gt;</a:t>
                      </a:r>
                    </a:p>
                    <a:p>
                      <a:pPr algn="ctr"/>
                      <a:r>
                        <a:rPr kumimoji="1" lang="zh-CN" altLang="en-US" sz="900" dirty="0" smtClean="0"/>
                        <a:t>男性 </a:t>
                      </a:r>
                      <a:r>
                        <a:rPr kumimoji="1" lang="en-US" altLang="zh-CN" sz="900" dirty="0" smtClean="0"/>
                        <a:t>70.46</a:t>
                      </a:r>
                    </a:p>
                    <a:p>
                      <a:pPr algn="ctr"/>
                      <a:r>
                        <a:rPr kumimoji="1" lang="zh-CN" altLang="en-US" sz="900" dirty="0" smtClean="0"/>
                        <a:t>女性 </a:t>
                      </a:r>
                      <a:r>
                        <a:rPr kumimoji="1" lang="en-US" altLang="zh-CN" sz="900" dirty="0" smtClean="0"/>
                        <a:t>72.49</a:t>
                      </a:r>
                      <a:endParaRPr kumimoji="1" lang="ja-JP" altLang="en-US" sz="900" dirty="0"/>
                    </a:p>
                  </a:txBody>
                  <a:tcPr anchor="ctr">
                    <a:solidFill>
                      <a:schemeClr val="bg1">
                        <a:lumMod val="95000"/>
                      </a:schemeClr>
                    </a:solidFill>
                  </a:tcPr>
                </a:tc>
                <a:tc>
                  <a:txBody>
                    <a:bodyPr/>
                    <a:lstStyle/>
                    <a:p>
                      <a:pPr algn="l"/>
                      <a:r>
                        <a:rPr kumimoji="1" lang="en-US" altLang="ja-JP" sz="900" dirty="0" smtClean="0"/>
                        <a:t>【2015</a:t>
                      </a:r>
                      <a:r>
                        <a:rPr kumimoji="1" lang="ja-JP" altLang="en-US" sz="900" dirty="0" smtClean="0"/>
                        <a:t>年</a:t>
                      </a:r>
                      <a:r>
                        <a:rPr kumimoji="1" lang="en-US" altLang="ja-JP" sz="900" dirty="0" smtClean="0"/>
                        <a:t>】</a:t>
                      </a:r>
                    </a:p>
                    <a:p>
                      <a:pPr algn="l"/>
                      <a:r>
                        <a:rPr kumimoji="1" lang="en-US" altLang="ja-JP" sz="900" dirty="0" smtClean="0"/>
                        <a:t>&lt;</a:t>
                      </a:r>
                      <a:r>
                        <a:rPr kumimoji="1" lang="ja-JP" altLang="en-US" sz="900" dirty="0" smtClean="0"/>
                        <a:t>平均寿命</a:t>
                      </a:r>
                      <a:r>
                        <a:rPr kumimoji="1" lang="en-US" altLang="ja-JP" sz="900" dirty="0" smtClean="0"/>
                        <a:t>&gt;</a:t>
                      </a:r>
                    </a:p>
                    <a:p>
                      <a:pPr algn="ctr"/>
                      <a:r>
                        <a:rPr kumimoji="1" lang="zh-CN" altLang="en-US" sz="900" dirty="0" smtClean="0"/>
                        <a:t>男性 </a:t>
                      </a:r>
                      <a:r>
                        <a:rPr kumimoji="1" lang="en-US" altLang="zh-CN" sz="900" dirty="0" smtClean="0"/>
                        <a:t>80.23</a:t>
                      </a:r>
                    </a:p>
                    <a:p>
                      <a:pPr algn="ctr"/>
                      <a:r>
                        <a:rPr kumimoji="1" lang="zh-CN" altLang="en-US" sz="900" dirty="0" smtClean="0"/>
                        <a:t>女性 </a:t>
                      </a:r>
                      <a:r>
                        <a:rPr kumimoji="1" lang="en-US" altLang="zh-CN" sz="900" dirty="0" smtClean="0"/>
                        <a:t>86.73</a:t>
                      </a:r>
                      <a:endParaRPr kumimoji="1" lang="en-US" altLang="ja-JP" sz="900" dirty="0" smtClean="0"/>
                    </a:p>
                    <a:p>
                      <a:pPr algn="l"/>
                      <a:endParaRPr kumimoji="1" lang="en-US" altLang="ja-JP" sz="900" dirty="0" smtClean="0"/>
                    </a:p>
                    <a:p>
                      <a:pPr algn="l"/>
                      <a:r>
                        <a:rPr kumimoji="1" lang="en-US" altLang="ja-JP" sz="900" dirty="0" smtClean="0"/>
                        <a:t>【2016</a:t>
                      </a:r>
                      <a:r>
                        <a:rPr kumimoji="1" lang="ja-JP" altLang="en-US" sz="900" dirty="0" smtClean="0"/>
                        <a:t>年</a:t>
                      </a:r>
                      <a:r>
                        <a:rPr kumimoji="1" lang="en-US" altLang="ja-JP" sz="900" dirty="0" smtClean="0"/>
                        <a:t>】</a:t>
                      </a:r>
                    </a:p>
                    <a:p>
                      <a:pPr algn="l"/>
                      <a:r>
                        <a:rPr kumimoji="1" lang="en-US" altLang="ja-JP" sz="900" dirty="0" smtClean="0"/>
                        <a:t>&lt;</a:t>
                      </a:r>
                      <a:r>
                        <a:rPr kumimoji="1" lang="ja-JP" altLang="en-US" sz="900" dirty="0" smtClean="0"/>
                        <a:t>健康寿命</a:t>
                      </a:r>
                      <a:r>
                        <a:rPr kumimoji="1" lang="en-US" altLang="ja-JP" sz="900" dirty="0" smtClean="0"/>
                        <a:t>&gt;</a:t>
                      </a:r>
                    </a:p>
                    <a:p>
                      <a:pPr algn="ctr"/>
                      <a:r>
                        <a:rPr kumimoji="1" lang="zh-CN" altLang="en-US" sz="900" dirty="0" smtClean="0"/>
                        <a:t>男性 </a:t>
                      </a:r>
                      <a:r>
                        <a:rPr kumimoji="1" lang="en-US" altLang="zh-CN" sz="900" dirty="0" smtClean="0"/>
                        <a:t>71.50</a:t>
                      </a:r>
                    </a:p>
                    <a:p>
                      <a:pPr algn="ctr"/>
                      <a:r>
                        <a:rPr kumimoji="1" lang="zh-CN" altLang="en-US" sz="900" dirty="0" smtClean="0"/>
                        <a:t>女性 </a:t>
                      </a:r>
                      <a:r>
                        <a:rPr kumimoji="1" lang="en-US" altLang="zh-CN" sz="900" dirty="0" smtClean="0"/>
                        <a:t>74.46</a:t>
                      </a:r>
                      <a:endParaRPr kumimoji="1" lang="en-US" altLang="ja-JP" sz="900" dirty="0" smtClean="0"/>
                    </a:p>
                  </a:txBody>
                  <a:tcPr anchor="ctr"/>
                </a:tc>
                <a:extLst>
                  <a:ext uri="{0D108BD9-81ED-4DB2-BD59-A6C34878D82A}">
                    <a16:rowId xmlns:a16="http://schemas.microsoft.com/office/drawing/2014/main" val="10001"/>
                  </a:ext>
                </a:extLst>
              </a:tr>
              <a:tr h="517667">
                <a:tc>
                  <a:txBody>
                    <a:bodyPr/>
                    <a:lstStyle/>
                    <a:p>
                      <a:r>
                        <a:rPr kumimoji="1" lang="ja-JP" altLang="en-US" sz="900" u="sng" dirty="0" smtClean="0"/>
                        <a:t>府内民間企業の</a:t>
                      </a:r>
                    </a:p>
                    <a:p>
                      <a:r>
                        <a:rPr kumimoji="1" lang="ja-JP" altLang="en-US" sz="900" u="sng" dirty="0" smtClean="0"/>
                        <a:t>障がい者実雇用率</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u="none" dirty="0" smtClean="0"/>
                        <a:t>　目標：</a:t>
                      </a:r>
                      <a:r>
                        <a:rPr kumimoji="1" lang="en-US" altLang="ja-JP" sz="900" u="none" dirty="0" smtClean="0"/>
                        <a:t>2.0</a:t>
                      </a:r>
                      <a:r>
                        <a:rPr kumimoji="1" lang="ja-JP" altLang="en-US" sz="900" u="none" dirty="0" smtClean="0"/>
                        <a:t>以上</a:t>
                      </a:r>
                      <a:r>
                        <a:rPr kumimoji="1" lang="en-US" altLang="ja-JP" sz="700" u="none" dirty="0" smtClean="0"/>
                        <a:t>【</a:t>
                      </a:r>
                      <a:r>
                        <a:rPr kumimoji="1" lang="ja-JP" altLang="en-US" sz="700" u="none" dirty="0" smtClean="0"/>
                        <a:t>～</a:t>
                      </a:r>
                      <a:r>
                        <a:rPr kumimoji="1" lang="en-US" altLang="ja-JP" sz="700" u="none" dirty="0" smtClean="0"/>
                        <a:t>2017</a:t>
                      </a:r>
                      <a:r>
                        <a:rPr kumimoji="1" lang="ja-JP" altLang="en-US" sz="700" u="none" dirty="0" smtClean="0"/>
                        <a:t>年度</a:t>
                      </a:r>
                      <a:r>
                        <a:rPr kumimoji="1" lang="en-US" altLang="ja-JP" sz="700" u="none" dirty="0" smtClean="0"/>
                        <a:t>】</a:t>
                      </a:r>
                      <a:endParaRPr kumimoji="1" lang="en-US" altLang="ja-JP" sz="900" u="none" dirty="0" smtClean="0"/>
                    </a:p>
                    <a:p>
                      <a:r>
                        <a:rPr kumimoji="1" lang="ja-JP" altLang="en-US" sz="900" u="none" dirty="0" smtClean="0"/>
                        <a:t>　　　　　</a:t>
                      </a:r>
                      <a:r>
                        <a:rPr kumimoji="1" lang="en-US" altLang="ja-JP" sz="900" u="none" dirty="0" smtClean="0"/>
                        <a:t>2.2</a:t>
                      </a:r>
                      <a:r>
                        <a:rPr kumimoji="1" lang="ja-JP" altLang="en-US" sz="900" u="none" dirty="0" smtClean="0"/>
                        <a:t>以上</a:t>
                      </a:r>
                      <a:r>
                        <a:rPr kumimoji="1" lang="en-US" altLang="ja-JP" sz="700" u="none" dirty="0" smtClean="0"/>
                        <a:t>【2018</a:t>
                      </a:r>
                      <a:r>
                        <a:rPr kumimoji="1" lang="ja-JP" altLang="en-US" sz="700" u="none" dirty="0" smtClean="0"/>
                        <a:t>年度～</a:t>
                      </a:r>
                      <a:r>
                        <a:rPr kumimoji="1" lang="en-US" altLang="ja-JP" sz="700" u="none" dirty="0" smtClean="0"/>
                        <a:t>】</a:t>
                      </a:r>
                      <a:endParaRPr kumimoji="1" lang="ja-JP" altLang="en-US" sz="900" u="none" dirty="0"/>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en-US" altLang="zh-CN" sz="900" dirty="0" smtClean="0"/>
                        <a:t>1.84</a:t>
                      </a:r>
                    </a:p>
                  </a:txBody>
                  <a:tcPr anchor="ctr"/>
                </a:tc>
                <a:tc>
                  <a:txBody>
                    <a:bodyPr/>
                    <a:lstStyle/>
                    <a:p>
                      <a:r>
                        <a:rPr kumimoji="1" lang="en-US" altLang="ja-JP" sz="900" dirty="0" smtClean="0">
                          <a:solidFill>
                            <a:schemeClr val="tx1"/>
                          </a:solidFill>
                        </a:rPr>
                        <a:t>【2017</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zh-CN" sz="900" dirty="0" smtClean="0">
                          <a:solidFill>
                            <a:schemeClr val="tx1"/>
                          </a:solidFill>
                        </a:rPr>
                        <a:t>1.</a:t>
                      </a:r>
                      <a:r>
                        <a:rPr kumimoji="1" lang="en-US" altLang="ja-JP" sz="900" dirty="0" smtClean="0">
                          <a:solidFill>
                            <a:schemeClr val="tx1"/>
                          </a:solidFill>
                        </a:rPr>
                        <a:t>92</a:t>
                      </a:r>
                      <a:endParaRPr kumimoji="1" lang="en-US" altLang="zh-CN" sz="900" dirty="0" smtClean="0">
                        <a:solidFill>
                          <a:schemeClr val="tx1"/>
                        </a:solidFill>
                      </a:endParaRPr>
                    </a:p>
                  </a:txBody>
                  <a:tcPr anchor="ctr">
                    <a:solidFill>
                      <a:schemeClr val="bg1">
                        <a:lumMod val="95000"/>
                      </a:schemeClr>
                    </a:solidFill>
                  </a:tcPr>
                </a:tc>
                <a:tc>
                  <a:txBody>
                    <a:bodyPr/>
                    <a:lstStyle/>
                    <a:p>
                      <a:r>
                        <a:rPr kumimoji="1" lang="en-US" altLang="ja-JP" sz="900" dirty="0" smtClean="0">
                          <a:solidFill>
                            <a:schemeClr val="tx1"/>
                          </a:solidFill>
                        </a:rPr>
                        <a:t>【2018</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ja-JP" sz="900" dirty="0" smtClean="0">
                          <a:solidFill>
                            <a:schemeClr val="tx1"/>
                          </a:solidFill>
                        </a:rPr>
                        <a:t>2.01</a:t>
                      </a:r>
                      <a:endParaRPr kumimoji="1" lang="en-US" altLang="zh-CN" sz="900" dirty="0" smtClean="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35" name="正方形/長方形 34"/>
          <p:cNvSpPr/>
          <p:nvPr/>
        </p:nvSpPr>
        <p:spPr>
          <a:xfrm>
            <a:off x="5344600" y="2435384"/>
            <a:ext cx="845518" cy="21457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 組合せ 35"/>
          <p:cNvSpPr/>
          <p:nvPr/>
        </p:nvSpPr>
        <p:spPr>
          <a:xfrm rot="16200000">
            <a:off x="5722647" y="3286466"/>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6447606" y="2435984"/>
            <a:ext cx="2588890" cy="923330"/>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5</a:t>
            </a:r>
            <a:r>
              <a:rPr lang="ja-JP" altLang="en-US" sz="900" dirty="0" smtClean="0"/>
              <a:t>年間の平均寿命の伸びは、</a:t>
            </a:r>
            <a:endParaRPr lang="en-US" altLang="ja-JP" sz="900" dirty="0" smtClean="0"/>
          </a:p>
          <a:p>
            <a:r>
              <a:rPr lang="ja-JP" altLang="en-US" sz="900" dirty="0"/>
              <a:t>　</a:t>
            </a:r>
            <a:r>
              <a:rPr lang="ja-JP" altLang="en-US" sz="900" dirty="0" smtClean="0"/>
              <a:t>男性：</a:t>
            </a:r>
            <a:r>
              <a:rPr lang="en-US" altLang="ja-JP" sz="900" dirty="0" smtClean="0"/>
              <a:t>+1.24</a:t>
            </a:r>
            <a:r>
              <a:rPr lang="ja-JP" altLang="en-US" sz="900" dirty="0" smtClean="0"/>
              <a:t>歳、女性：</a:t>
            </a:r>
            <a:r>
              <a:rPr lang="en-US" altLang="ja-JP" sz="900" dirty="0" smtClean="0"/>
              <a:t>+0.80</a:t>
            </a:r>
            <a:r>
              <a:rPr lang="ja-JP" altLang="en-US" sz="900" dirty="0" smtClean="0"/>
              <a:t>歳</a:t>
            </a:r>
            <a:endParaRPr lang="en-US" altLang="ja-JP" sz="900" dirty="0" smtClean="0"/>
          </a:p>
          <a:p>
            <a:r>
              <a:rPr lang="ja-JP" altLang="en-US" sz="900" dirty="0"/>
              <a:t>　</a:t>
            </a:r>
            <a:r>
              <a:rPr lang="en-US" altLang="ja-JP" sz="900" dirty="0" smtClean="0"/>
              <a:t>6</a:t>
            </a:r>
            <a:r>
              <a:rPr lang="ja-JP" altLang="en-US" sz="900" dirty="0" smtClean="0"/>
              <a:t>年間の健康寿命の伸びは、</a:t>
            </a:r>
            <a:endParaRPr lang="en-US" altLang="ja-JP" sz="900" dirty="0" smtClean="0"/>
          </a:p>
          <a:p>
            <a:r>
              <a:rPr lang="ja-JP" altLang="en-US" sz="900" dirty="0"/>
              <a:t>　男性</a:t>
            </a:r>
            <a:r>
              <a:rPr lang="ja-JP" altLang="en-US" sz="900" dirty="0" smtClean="0"/>
              <a:t>：</a:t>
            </a:r>
            <a:r>
              <a:rPr lang="en-US" altLang="ja-JP" sz="900" dirty="0" smtClean="0"/>
              <a:t>+2.11</a:t>
            </a:r>
            <a:r>
              <a:rPr lang="ja-JP" altLang="en-US" sz="900" dirty="0" smtClean="0"/>
              <a:t>歳</a:t>
            </a:r>
            <a:r>
              <a:rPr lang="ja-JP" altLang="en-US" sz="900" dirty="0"/>
              <a:t>、女性</a:t>
            </a:r>
            <a:r>
              <a:rPr lang="ja-JP" altLang="en-US" sz="900" dirty="0" smtClean="0"/>
              <a:t>：</a:t>
            </a:r>
            <a:r>
              <a:rPr lang="en-US" altLang="ja-JP" sz="900" dirty="0" smtClean="0"/>
              <a:t>+1.91</a:t>
            </a:r>
            <a:r>
              <a:rPr lang="ja-JP" altLang="en-US" sz="900" dirty="0" smtClean="0"/>
              <a:t>歳</a:t>
            </a:r>
            <a:r>
              <a:rPr lang="ja-JP" altLang="en-US" sz="900" dirty="0"/>
              <a:t>となっている</a:t>
            </a:r>
            <a:r>
              <a:rPr lang="ja-JP" altLang="en-US" sz="900" dirty="0" smtClean="0"/>
              <a:t>。</a:t>
            </a:r>
            <a:endParaRPr lang="en-US" altLang="ja-JP" sz="900" dirty="0" smtClean="0"/>
          </a:p>
          <a:p>
            <a:r>
              <a:rPr lang="ja-JP" altLang="en-US" sz="900" dirty="0" smtClean="0"/>
              <a:t>・障がい者の雇用率は、改善傾向にあるが、目標には及ばず。引き続き、さらなる取組みが必要。</a:t>
            </a:r>
            <a:endParaRPr lang="en-US" altLang="ja-JP" sz="900" dirty="0"/>
          </a:p>
        </p:txBody>
      </p:sp>
      <p:sp>
        <p:nvSpPr>
          <p:cNvPr id="39" name="フローチャート : 組合せ 38"/>
          <p:cNvSpPr/>
          <p:nvPr/>
        </p:nvSpPr>
        <p:spPr>
          <a:xfrm rot="16200000">
            <a:off x="5722647" y="5299729"/>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35496" y="5682734"/>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☆は、地方創生関連交付金等活用事業</a:t>
            </a:r>
            <a:endParaRPr lang="en-US" altLang="ja-JP" sz="1100" u="sng" dirty="0" smtClean="0"/>
          </a:p>
        </p:txBody>
      </p:sp>
      <p:sp>
        <p:nvSpPr>
          <p:cNvPr id="3"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2</a:t>
            </a:fld>
            <a:endParaRPr kumimoji="1" lang="ja-JP" altLang="en-US" sz="1600" dirty="0"/>
          </a:p>
        </p:txBody>
      </p:sp>
      <p:sp>
        <p:nvSpPr>
          <p:cNvPr id="23" name="テキスト ボックス 22"/>
          <p:cNvSpPr txBox="1"/>
          <p:nvPr/>
        </p:nvSpPr>
        <p:spPr>
          <a:xfrm>
            <a:off x="4355976" y="6319339"/>
            <a:ext cx="2304256" cy="200055"/>
          </a:xfrm>
          <a:prstGeom prst="rect">
            <a:avLst/>
          </a:prstGeom>
          <a:noFill/>
        </p:spPr>
        <p:txBody>
          <a:bodyPr wrap="square" rtlCol="0">
            <a:spAutoFit/>
          </a:bodyPr>
          <a:lstStyle/>
          <a:p>
            <a:r>
              <a:rPr kumimoji="1" lang="ja-JP" altLang="en-US" sz="700" dirty="0" smtClean="0"/>
              <a:t>（</a:t>
            </a:r>
            <a:r>
              <a:rPr kumimoji="1" lang="en-US" altLang="ja-JP" sz="700" dirty="0" smtClean="0"/>
              <a:t>※2018</a:t>
            </a:r>
            <a:r>
              <a:rPr kumimoji="1" lang="ja-JP" altLang="en-US" sz="700" dirty="0" smtClean="0"/>
              <a:t>年度までの整備効果を見込んだもの）</a:t>
            </a:r>
            <a:endParaRPr kumimoji="1" lang="ja-JP" altLang="en-US" sz="700" dirty="0"/>
          </a:p>
        </p:txBody>
      </p:sp>
    </p:spTree>
    <p:extLst>
      <p:ext uri="{BB962C8B-B14F-4D97-AF65-F5344CB8AC3E}">
        <p14:creationId xmlns:p14="http://schemas.microsoft.com/office/powerpoint/2010/main" val="3238117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620688"/>
          </a:xfrm>
          <a:solidFill>
            <a:srgbClr val="3366FF"/>
          </a:solidFill>
          <a:ln>
            <a:solidFill>
              <a:srgbClr val="3366FF"/>
            </a:solidFill>
          </a:ln>
        </p:spPr>
        <p:txBody>
          <a:bodyPr>
            <a:noAutofit/>
          </a:bodyPr>
          <a:lstStyle/>
          <a:p>
            <a:pPr algn="l"/>
            <a:r>
              <a:rPr lang="ja-JP" altLang="en-US" sz="1600" b="1" dirty="0" smtClean="0">
                <a:solidFill>
                  <a:schemeClr val="bg1"/>
                </a:solidFill>
                <a:latin typeface="+mj-ea"/>
                <a:cs typeface="Meiryo UI" panose="020B0604030504040204" pitchFamily="50" charset="-128"/>
              </a:rPr>
              <a:t>方向性</a:t>
            </a:r>
            <a:r>
              <a:rPr lang="en-US" altLang="ja-JP" sz="1600" b="1" dirty="0">
                <a:solidFill>
                  <a:schemeClr val="bg1"/>
                </a:solidFill>
                <a:latin typeface="+mj-ea"/>
                <a:cs typeface="Meiryo UI" panose="020B0604030504040204" pitchFamily="50" charset="-128"/>
              </a:rPr>
              <a:t>Ⅲ</a:t>
            </a:r>
            <a:r>
              <a:rPr lang="ja-JP" altLang="en-US" sz="1600" b="1" dirty="0" smtClean="0">
                <a:solidFill>
                  <a:schemeClr val="bg1"/>
                </a:solidFill>
                <a:latin typeface="+mj-ea"/>
                <a:cs typeface="Meiryo UI" panose="020B0604030504040204" pitchFamily="50" charset="-128"/>
              </a:rPr>
              <a:t>）</a:t>
            </a:r>
            <a:r>
              <a:rPr kumimoji="1" lang="ja-JP" altLang="en-US" sz="2400" b="1" dirty="0" smtClean="0">
                <a:solidFill>
                  <a:schemeClr val="bg1"/>
                </a:solidFill>
                <a:latin typeface="+mj-ea"/>
                <a:cs typeface="Meiryo UI" panose="020B0604030504040204" pitchFamily="50" charset="-128"/>
              </a:rPr>
              <a:t>東西二極の一極としての社会経済構造の構築</a:t>
            </a:r>
            <a:endParaRPr kumimoji="1" lang="ja-JP" altLang="en-US" sz="2400" b="1" dirty="0">
              <a:solidFill>
                <a:schemeClr val="bg1"/>
              </a:solidFill>
              <a:latin typeface="+mj-ea"/>
              <a:cs typeface="Meiryo UI" panose="020B0604030504040204" pitchFamily="50" charset="-128"/>
            </a:endParaRPr>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6" name="テキスト ボックス 15"/>
          <p:cNvSpPr txBox="1"/>
          <p:nvPr/>
        </p:nvSpPr>
        <p:spPr>
          <a:xfrm>
            <a:off x="35496" y="5387151"/>
            <a:ext cx="2016224" cy="1354217"/>
          </a:xfrm>
          <a:prstGeom prst="rect">
            <a:avLst/>
          </a:prstGeom>
          <a:noFill/>
          <a:ln>
            <a:solidFill>
              <a:schemeClr val="tx1"/>
            </a:solidFill>
          </a:ln>
        </p:spPr>
        <p:txBody>
          <a:bodyPr wrap="square" rtlCol="0">
            <a:spAutoFit/>
          </a:bodyPr>
          <a:lstStyle/>
          <a:p>
            <a:r>
              <a:rPr lang="ja-JP" altLang="en-US" sz="1000" u="sng" dirty="0" smtClean="0"/>
              <a:t>基本目標⑥</a:t>
            </a:r>
            <a:endParaRPr lang="en-US" altLang="ja-JP" sz="800" dirty="0" smtClean="0"/>
          </a:p>
          <a:p>
            <a:r>
              <a:rPr lang="ja-JP" altLang="en-US" sz="900" dirty="0"/>
              <a:t>☆</a:t>
            </a:r>
            <a:r>
              <a:rPr lang="ja-JP" altLang="en-US" sz="900" dirty="0" smtClean="0"/>
              <a:t> 大阪観光局運営事業費</a:t>
            </a:r>
            <a:endParaRPr lang="en-US" altLang="ja-JP" sz="900" dirty="0" smtClean="0"/>
          </a:p>
          <a:p>
            <a:r>
              <a:rPr lang="ja-JP" altLang="en-US" sz="900" dirty="0" smtClean="0"/>
              <a:t>　・来阪外国人旅行者数（</a:t>
            </a:r>
            <a:r>
              <a:rPr lang="en-US" altLang="ja-JP" sz="900" dirty="0"/>
              <a:t>1,142</a:t>
            </a:r>
            <a:r>
              <a:rPr lang="ja-JP" altLang="en-US" sz="900" dirty="0" smtClean="0"/>
              <a:t>万人）</a:t>
            </a:r>
            <a:endParaRPr lang="en-US" altLang="ja-JP" sz="900" dirty="0" smtClean="0"/>
          </a:p>
          <a:p>
            <a:r>
              <a:rPr lang="ja-JP" altLang="en-US" sz="900" dirty="0"/>
              <a:t>　</a:t>
            </a:r>
            <a:r>
              <a:rPr lang="ja-JP" altLang="en-US" sz="900" dirty="0" smtClean="0"/>
              <a:t>・外国人旅行消費額 （</a:t>
            </a:r>
            <a:r>
              <a:rPr lang="en-US" altLang="ja-JP" sz="900" dirty="0"/>
              <a:t>12,352</a:t>
            </a:r>
            <a:r>
              <a:rPr lang="ja-JP" altLang="en-US" sz="900" dirty="0" smtClean="0"/>
              <a:t>億円）</a:t>
            </a:r>
            <a:endParaRPr lang="en-US" altLang="ja-JP" sz="900" dirty="0" smtClean="0"/>
          </a:p>
          <a:p>
            <a:r>
              <a:rPr lang="ja-JP" altLang="en-US" sz="900" dirty="0"/>
              <a:t>　</a:t>
            </a:r>
            <a:r>
              <a:rPr lang="ja-JP" altLang="en-US" sz="900" dirty="0" smtClean="0"/>
              <a:t>・延べ宿泊者数　（</a:t>
            </a:r>
            <a:r>
              <a:rPr lang="en-US" altLang="ja-JP" sz="900" dirty="0"/>
              <a:t>3,990</a:t>
            </a:r>
            <a:r>
              <a:rPr lang="ja-JP" altLang="en-US" sz="900" dirty="0" smtClean="0"/>
              <a:t>万人）</a:t>
            </a:r>
            <a:endParaRPr lang="en-US" altLang="ja-JP" sz="900" dirty="0" smtClean="0"/>
          </a:p>
          <a:p>
            <a:endParaRPr lang="en-US" altLang="ja-JP" sz="900" dirty="0"/>
          </a:p>
          <a:p>
            <a:r>
              <a:rPr lang="ja-JP" altLang="en-US" sz="900" dirty="0" smtClean="0"/>
              <a:t>○ 水と光とみどりのまちづくり推進事業</a:t>
            </a:r>
            <a:endParaRPr lang="en-US" altLang="ja-JP" sz="900" dirty="0" smtClean="0"/>
          </a:p>
          <a:p>
            <a:r>
              <a:rPr lang="ja-JP" altLang="en-US" sz="900" dirty="0"/>
              <a:t>　</a:t>
            </a:r>
            <a:r>
              <a:rPr lang="ja-JP" altLang="en-US" sz="900" dirty="0" smtClean="0"/>
              <a:t>・舟運利用者数（</a:t>
            </a:r>
            <a:r>
              <a:rPr lang="en-US" altLang="ja-JP" sz="900" dirty="0" smtClean="0"/>
              <a:t>123</a:t>
            </a:r>
            <a:r>
              <a:rPr lang="ja-JP" altLang="en-US" sz="900" dirty="0" smtClean="0"/>
              <a:t>万人）</a:t>
            </a:r>
            <a:endParaRPr lang="en-US" altLang="ja-JP" sz="900" dirty="0" smtClean="0"/>
          </a:p>
        </p:txBody>
      </p:sp>
      <p:sp>
        <p:nvSpPr>
          <p:cNvPr id="17" name="テキスト ボックス 16"/>
          <p:cNvSpPr txBox="1"/>
          <p:nvPr/>
        </p:nvSpPr>
        <p:spPr>
          <a:xfrm>
            <a:off x="35496" y="2359914"/>
            <a:ext cx="3096344" cy="261610"/>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2018</a:t>
            </a:r>
            <a:r>
              <a:rPr lang="ja-JP" altLang="en-US" sz="1050" b="1" dirty="0" smtClean="0"/>
              <a:t>年度）</a:t>
            </a:r>
            <a:r>
              <a:rPr lang="en-US" altLang="ja-JP" sz="1050" b="1" dirty="0" smtClean="0"/>
              <a:t>】</a:t>
            </a:r>
            <a:endParaRPr lang="en-US" altLang="ja-JP" sz="600" dirty="0" smtClean="0"/>
          </a:p>
        </p:txBody>
      </p:sp>
      <p:sp>
        <p:nvSpPr>
          <p:cNvPr id="18" name="テキスト ボックス 17"/>
          <p:cNvSpPr txBox="1"/>
          <p:nvPr/>
        </p:nvSpPr>
        <p:spPr>
          <a:xfrm>
            <a:off x="2195736" y="2359914"/>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359914"/>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2" name="テキスト ボックス 21"/>
          <p:cNvSpPr txBox="1"/>
          <p:nvPr/>
        </p:nvSpPr>
        <p:spPr>
          <a:xfrm>
            <a:off x="6447605" y="4509120"/>
            <a:ext cx="2592289" cy="1200329"/>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2018</a:t>
            </a:r>
            <a:r>
              <a:rPr lang="ja-JP" altLang="en-US" sz="900" dirty="0" smtClean="0"/>
              <a:t>年の目標（</a:t>
            </a:r>
            <a:r>
              <a:rPr lang="en-US" altLang="ja-JP" sz="900" dirty="0" smtClean="0"/>
              <a:t>1,139</a:t>
            </a:r>
            <a:r>
              <a:rPr lang="ja-JP" altLang="en-US" sz="900" dirty="0" smtClean="0"/>
              <a:t>万人）は達成。</a:t>
            </a:r>
            <a:r>
              <a:rPr lang="ja-JP" altLang="en-US" sz="900" dirty="0"/>
              <a:t>引き続き、受入環境整備やさらなる魅力づくりなど、観光振興に積極的に取り組んでいく</a:t>
            </a:r>
            <a:r>
              <a:rPr lang="ja-JP" altLang="en-US" sz="900" dirty="0" smtClean="0"/>
              <a:t>。</a:t>
            </a:r>
            <a:endParaRPr lang="en-US" altLang="ja-JP" sz="900" dirty="0" smtClean="0"/>
          </a:p>
          <a:p>
            <a:r>
              <a:rPr lang="ja-JP" altLang="en-US" sz="900" dirty="0" smtClean="0"/>
              <a:t>・</a:t>
            </a:r>
            <a:r>
              <a:rPr lang="en-US" altLang="ja-JP" sz="900" dirty="0" smtClean="0"/>
              <a:t>2017</a:t>
            </a:r>
            <a:r>
              <a:rPr lang="ja-JP" altLang="en-US" sz="900" dirty="0" smtClean="0"/>
              <a:t>年</a:t>
            </a:r>
            <a:r>
              <a:rPr lang="ja-JP" altLang="en-US" sz="900" dirty="0"/>
              <a:t>の</a:t>
            </a:r>
            <a:r>
              <a:rPr lang="ja-JP" altLang="en-US" sz="900" dirty="0" smtClean="0"/>
              <a:t>超過率</a:t>
            </a:r>
            <a:r>
              <a:rPr lang="en-US" altLang="ja-JP" sz="900" dirty="0"/>
              <a:t>0.123</a:t>
            </a:r>
            <a:r>
              <a:rPr lang="ja-JP" altLang="en-US" sz="900" dirty="0" smtClean="0"/>
              <a:t>（超過数</a:t>
            </a:r>
            <a:r>
              <a:rPr lang="en-US" altLang="ja-JP" sz="900" dirty="0" smtClean="0"/>
              <a:t>10,657</a:t>
            </a:r>
            <a:r>
              <a:rPr lang="ja-JP" altLang="en-US" sz="900" dirty="0" smtClean="0"/>
              <a:t>人）</a:t>
            </a:r>
            <a:r>
              <a:rPr lang="ja-JP" altLang="en-US" sz="900" dirty="0"/>
              <a:t>に対し</a:t>
            </a:r>
            <a:r>
              <a:rPr lang="ja-JP" altLang="en-US" sz="900" dirty="0" smtClean="0"/>
              <a:t>、</a:t>
            </a:r>
            <a:r>
              <a:rPr lang="en-US" altLang="ja-JP" sz="900" dirty="0" smtClean="0"/>
              <a:t>2018</a:t>
            </a:r>
            <a:r>
              <a:rPr lang="ja-JP" altLang="en-US" sz="900" dirty="0" smtClean="0"/>
              <a:t>年</a:t>
            </a:r>
            <a:r>
              <a:rPr lang="ja-JP" altLang="en-US" sz="900" dirty="0"/>
              <a:t>の超過率</a:t>
            </a:r>
            <a:r>
              <a:rPr lang="en-US" altLang="ja-JP" sz="900" dirty="0" smtClean="0"/>
              <a:t>0.134</a:t>
            </a:r>
            <a:r>
              <a:rPr lang="ja-JP" altLang="en-US" sz="900" dirty="0" smtClean="0"/>
              <a:t>（</a:t>
            </a:r>
            <a:r>
              <a:rPr lang="ja-JP" altLang="en-US" sz="900" dirty="0"/>
              <a:t>超過</a:t>
            </a:r>
            <a:r>
              <a:rPr lang="ja-JP" altLang="en-US" sz="900" dirty="0" smtClean="0"/>
              <a:t>数</a:t>
            </a:r>
            <a:r>
              <a:rPr lang="en-US" altLang="ja-JP" sz="900" dirty="0" smtClean="0"/>
              <a:t>11,599</a:t>
            </a:r>
            <a:r>
              <a:rPr lang="ja-JP" altLang="en-US" sz="900" dirty="0" smtClean="0"/>
              <a:t>人</a:t>
            </a:r>
            <a:r>
              <a:rPr lang="ja-JP" altLang="en-US" sz="900" dirty="0"/>
              <a:t>）と、前年</a:t>
            </a:r>
            <a:r>
              <a:rPr lang="ja-JP" altLang="en-US" sz="900" dirty="0" smtClean="0"/>
              <a:t>を上回り、</a:t>
            </a:r>
            <a:r>
              <a:rPr lang="ja-JP" altLang="en-US" sz="900" dirty="0"/>
              <a:t>毎年</a:t>
            </a:r>
            <a:r>
              <a:rPr lang="en-US" altLang="ja-JP" sz="900" dirty="0"/>
              <a:t>1</a:t>
            </a:r>
            <a:r>
              <a:rPr lang="ja-JP" altLang="en-US" sz="900" dirty="0"/>
              <a:t>万人</a:t>
            </a:r>
            <a:r>
              <a:rPr lang="ja-JP" altLang="en-US" sz="900" dirty="0" smtClean="0"/>
              <a:t>以上、東京圏への転出</a:t>
            </a:r>
            <a:r>
              <a:rPr lang="ja-JP" altLang="en-US" sz="900" dirty="0"/>
              <a:t>超過が続いており、引き続き、取組みを推進していく必要がある</a:t>
            </a:r>
            <a:r>
              <a:rPr lang="ja-JP" altLang="en-US" sz="900" dirty="0" smtClean="0"/>
              <a:t>。</a:t>
            </a:r>
            <a:endParaRPr lang="en-US" altLang="ja-JP" sz="900" dirty="0" smtClean="0"/>
          </a:p>
        </p:txBody>
      </p:sp>
      <p:sp>
        <p:nvSpPr>
          <p:cNvPr id="27" name="角丸四角形 26"/>
          <p:cNvSpPr/>
          <p:nvPr/>
        </p:nvSpPr>
        <p:spPr>
          <a:xfrm>
            <a:off x="6444205" y="3717032"/>
            <a:ext cx="2592289" cy="360040"/>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lang="ja-JP" altLang="en-US" sz="900" dirty="0" smtClean="0">
                <a:solidFill>
                  <a:schemeClr val="tx1"/>
                </a:solidFill>
              </a:rPr>
              <a:t>経済成長率、大阪の開業数・廃業数</a:t>
            </a:r>
            <a:endParaRPr kumimoji="1" lang="ja-JP" altLang="en-US" sz="900" dirty="0">
              <a:solidFill>
                <a:schemeClr val="tx1"/>
              </a:solidFill>
            </a:endParaRPr>
          </a:p>
        </p:txBody>
      </p:sp>
      <p:sp>
        <p:nvSpPr>
          <p:cNvPr id="28" name="角丸四角形 27"/>
          <p:cNvSpPr/>
          <p:nvPr/>
        </p:nvSpPr>
        <p:spPr>
          <a:xfrm>
            <a:off x="6447605" y="5805264"/>
            <a:ext cx="2592289" cy="620688"/>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来阪外客数、訪日外国人消費の波及効果、住民基本台帳人口移動報告による転出入状況、大阪府から東京圏への転出理由</a:t>
            </a:r>
            <a:endParaRPr kumimoji="1" lang="en-US" altLang="ja-JP" sz="900" dirty="0" smtClean="0">
              <a:solidFill>
                <a:schemeClr val="tx1"/>
              </a:solidFill>
            </a:endParaRPr>
          </a:p>
        </p:txBody>
      </p:sp>
      <p:sp>
        <p:nvSpPr>
          <p:cNvPr id="20" name="角丸四角形 19"/>
          <p:cNvSpPr/>
          <p:nvPr/>
        </p:nvSpPr>
        <p:spPr>
          <a:xfrm>
            <a:off x="251520" y="980728"/>
            <a:ext cx="8568952" cy="57606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目標⑤：都市としての経済機能を強化する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東京圏への経済機能の流出に歯止めをかけるとともに、関西経済圏の中心を担う大阪において、東西二極の一極としての経済中枢機能、世界との交流窓口となる中継都市機能を強化します。</a:t>
            </a:r>
            <a:endParaRPr lang="en-US" altLang="ja-JP" sz="1100" dirty="0">
              <a:solidFill>
                <a:schemeClr val="tx1"/>
              </a:solidFill>
            </a:endParaRPr>
          </a:p>
        </p:txBody>
      </p:sp>
      <p:sp>
        <p:nvSpPr>
          <p:cNvPr id="30" name="角丸四角形 29"/>
          <p:cNvSpPr/>
          <p:nvPr/>
        </p:nvSpPr>
        <p:spPr>
          <a:xfrm>
            <a:off x="251521" y="1627145"/>
            <a:ext cx="8568952" cy="644209"/>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目標⑥：定住魅力・都市魅力を強化する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大阪の住みやすさを向上させ、その定住魅力を発信するとともに、大阪のブランド力を高め、都市魅力を創出・発信することで、内外からの集客を促進し、にぎわいと交流人口の拡大を図ります。</a:t>
            </a:r>
            <a:endParaRPr lang="en-US" altLang="ja-JP" sz="1100" dirty="0">
              <a:solidFill>
                <a:schemeClr val="tx1"/>
              </a:solidFill>
            </a:endParaRPr>
          </a:p>
        </p:txBody>
      </p:sp>
      <p:graphicFrame>
        <p:nvGraphicFramePr>
          <p:cNvPr id="34" name="表 33"/>
          <p:cNvGraphicFramePr>
            <a:graphicFrameLocks noGrp="1"/>
          </p:cNvGraphicFramePr>
          <p:nvPr>
            <p:extLst>
              <p:ext uri="{D42A27DB-BD31-4B8C-83A1-F6EECF244321}">
                <p14:modId xmlns:p14="http://schemas.microsoft.com/office/powerpoint/2010/main" val="925663084"/>
              </p:ext>
            </p:extLst>
          </p:nvPr>
        </p:nvGraphicFramePr>
        <p:xfrm>
          <a:off x="2267745" y="4509120"/>
          <a:ext cx="3888431" cy="1386347"/>
        </p:xfrm>
        <a:graphic>
          <a:graphicData uri="http://schemas.openxmlformats.org/drawingml/2006/table">
            <a:tbl>
              <a:tblPr firstRow="1" bandRow="1">
                <a:tableStyleId>{5940675A-B579-460E-94D1-54222C63F5DA}</a:tableStyleId>
              </a:tblPr>
              <a:tblGrid>
                <a:gridCol w="1512167">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24175">
                <a:tc>
                  <a:txBody>
                    <a:bodyPr/>
                    <a:lstStyle/>
                    <a:p>
                      <a:pPr algn="ctr"/>
                      <a:r>
                        <a:rPr kumimoji="1" lang="ja-JP" altLang="en-US" sz="900" dirty="0" smtClean="0"/>
                        <a:t>基本目標⑥</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567913">
                <a:tc>
                  <a:txBody>
                    <a:bodyPr/>
                    <a:lstStyle/>
                    <a:p>
                      <a:r>
                        <a:rPr kumimoji="1" lang="zh-TW" altLang="en-US" sz="900" u="sng" dirty="0" smtClean="0">
                          <a:latin typeface="ＭＳ Ｐゴシック" panose="020B0600070205080204" pitchFamily="50" charset="-128"/>
                          <a:ea typeface="ＭＳ Ｐゴシック" panose="020B0600070205080204" pitchFamily="50" charset="-128"/>
                        </a:rPr>
                        <a:t>来阪外国人</a:t>
                      </a:r>
                      <a:r>
                        <a:rPr kumimoji="1" lang="en-US" altLang="zh-TW" sz="900" u="sng" dirty="0" smtClean="0">
                          <a:latin typeface="ＭＳ Ｐゴシック" panose="020B0600070205080204" pitchFamily="50" charset="-128"/>
                          <a:ea typeface="ＭＳ Ｐゴシック" panose="020B0600070205080204" pitchFamily="50" charset="-128"/>
                        </a:rPr>
                        <a:t>[</a:t>
                      </a:r>
                      <a:r>
                        <a:rPr kumimoji="1" lang="zh-TW" altLang="en-US" sz="900" u="sng" dirty="0" smtClean="0">
                          <a:latin typeface="ＭＳ Ｐゴシック" panose="020B0600070205080204" pitchFamily="50" charset="-128"/>
                          <a:ea typeface="ＭＳ Ｐゴシック" panose="020B0600070205080204" pitchFamily="50" charset="-128"/>
                        </a:rPr>
                        <a:t>万人</a:t>
                      </a:r>
                      <a:r>
                        <a:rPr kumimoji="1" lang="en-US" altLang="zh-TW" sz="900" u="sng"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目標：当初 </a:t>
                      </a:r>
                      <a:r>
                        <a:rPr kumimoji="1" lang="en-US" altLang="ja-JP" sz="900" u="none" dirty="0" smtClean="0"/>
                        <a:t>650</a:t>
                      </a:r>
                      <a:r>
                        <a:rPr kumimoji="1" lang="en-US" altLang="zh-TW" sz="900" u="none" dirty="0" smtClean="0">
                          <a:latin typeface="ＭＳ Ｐゴシック" panose="020B0600070205080204" pitchFamily="50" charset="-128"/>
                          <a:ea typeface="ＭＳ Ｐゴシック" panose="020B0600070205080204" pitchFamily="50" charset="-128"/>
                        </a:rPr>
                        <a:t> → </a:t>
                      </a:r>
                      <a:r>
                        <a:rPr kumimoji="1" lang="en-US" altLang="ja-JP" sz="900" u="none" dirty="0" smtClean="0"/>
                        <a:t>1,300</a:t>
                      </a:r>
                      <a:endParaRPr kumimoji="1" lang="en-US" altLang="zh-TW" sz="900" u="none" dirty="0" smtClean="0">
                        <a:latin typeface="ＭＳ Ｐゴシック" panose="020B0600070205080204" pitchFamily="50" charset="-128"/>
                        <a:ea typeface="ＭＳ Ｐゴシック" panose="020B0600070205080204" pitchFamily="50" charset="-128"/>
                      </a:endParaRPr>
                    </a:p>
                    <a:p>
                      <a:r>
                        <a:rPr kumimoji="1" lang="zh-TW" altLang="en-US" sz="900" u="none" dirty="0" smtClean="0">
                          <a:latin typeface="ＭＳ Ｐゴシック" panose="020B0600070205080204" pitchFamily="50" charset="-128"/>
                          <a:ea typeface="ＭＳ Ｐゴシック" panose="020B0600070205080204" pitchFamily="50" charset="-128"/>
                        </a:rPr>
                        <a:t>　　　　　</a:t>
                      </a:r>
                      <a:r>
                        <a:rPr kumimoji="1" lang="en-US" altLang="zh-TW" sz="900" u="none" dirty="0" smtClean="0">
                          <a:latin typeface="ＭＳ Ｐゴシック" panose="020B0600070205080204" pitchFamily="50" charset="-128"/>
                          <a:ea typeface="ＭＳ Ｐゴシック" panose="020B0600070205080204" pitchFamily="50" charset="-128"/>
                        </a:rPr>
                        <a:t>(H</a:t>
                      </a:r>
                      <a:r>
                        <a:rPr kumimoji="1" lang="en-US" altLang="ja-JP" sz="900" u="none" dirty="0" smtClean="0"/>
                        <a:t>28</a:t>
                      </a:r>
                      <a:r>
                        <a:rPr kumimoji="1" lang="en-US" altLang="zh-TW" sz="900" u="none" dirty="0" smtClean="0">
                          <a:latin typeface="+mn-lt"/>
                          <a:ea typeface="+mn-ea"/>
                        </a:rPr>
                        <a:t>.</a:t>
                      </a:r>
                      <a:r>
                        <a:rPr kumimoji="1" lang="en-US" altLang="ja-JP" sz="900" u="none" dirty="0" smtClean="0"/>
                        <a:t>12</a:t>
                      </a:r>
                      <a:r>
                        <a:rPr kumimoji="1" lang="ja-JP" altLang="en-US" sz="900" u="none" dirty="0" smtClean="0">
                          <a:latin typeface="ＭＳ Ｐゴシック" panose="020B0600070205080204" pitchFamily="50" charset="-128"/>
                          <a:ea typeface="ＭＳ Ｐゴシック" panose="020B0600070205080204" pitchFamily="50" charset="-128"/>
                        </a:rPr>
                        <a:t>に</a:t>
                      </a:r>
                      <a:r>
                        <a:rPr kumimoji="1" lang="zh-TW" altLang="en-US" sz="900" u="none" dirty="0" smtClean="0">
                          <a:latin typeface="ＭＳ Ｐゴシック" panose="020B0600070205080204" pitchFamily="50" charset="-128"/>
                          <a:ea typeface="ＭＳ Ｐゴシック" panose="020B0600070205080204" pitchFamily="50" charset="-128"/>
                        </a:rPr>
                        <a:t>改訂</a:t>
                      </a:r>
                      <a:r>
                        <a:rPr kumimoji="1" lang="en-US" altLang="zh-TW" sz="900" u="none"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目標年：</a:t>
                      </a:r>
                      <a:r>
                        <a:rPr kumimoji="1" lang="en-US" altLang="ja-JP" sz="900" u="none" dirty="0" smtClean="0"/>
                        <a:t>2020</a:t>
                      </a:r>
                      <a:r>
                        <a:rPr kumimoji="1" lang="zh-TW" altLang="en-US" sz="900" u="none" dirty="0" smtClean="0">
                          <a:latin typeface="ＭＳ Ｐゴシック" panose="020B0600070205080204" pitchFamily="50" charset="-128"/>
                          <a:ea typeface="ＭＳ Ｐゴシック" panose="020B0600070205080204" pitchFamily="50" charset="-128"/>
                        </a:rPr>
                        <a:t>年</a:t>
                      </a:r>
                      <a:endParaRPr kumimoji="1" lang="ja-JP" altLang="en-US" sz="900" u="none"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376</a:t>
                      </a:r>
                    </a:p>
                    <a:p>
                      <a:pPr algn="ctr"/>
                      <a:endParaRPr kumimoji="1" lang="ja-JP" altLang="en-US" sz="800" dirty="0"/>
                    </a:p>
                  </a:txBody>
                  <a:tcPr anchor="ctr"/>
                </a:tc>
                <a:tc>
                  <a:txBody>
                    <a:bodyPr/>
                    <a:lstStyle/>
                    <a:p>
                      <a:pPr algn="l"/>
                      <a:r>
                        <a:rPr kumimoji="1" lang="en-US" altLang="ja-JP" sz="900" dirty="0" smtClean="0"/>
                        <a:t>【2017</a:t>
                      </a:r>
                      <a:r>
                        <a:rPr kumimoji="1" lang="ja-JP" altLang="en-US" sz="900" dirty="0" smtClean="0"/>
                        <a:t>年</a:t>
                      </a:r>
                      <a:r>
                        <a:rPr kumimoji="1" lang="en-US" altLang="ja-JP" sz="900" dirty="0" smtClean="0"/>
                        <a:t>】</a:t>
                      </a:r>
                    </a:p>
                    <a:p>
                      <a:pPr algn="ctr"/>
                      <a:r>
                        <a:rPr kumimoji="1" lang="en-US" altLang="ja-JP" sz="900" dirty="0" smtClean="0"/>
                        <a:t>1,110</a:t>
                      </a:r>
                    </a:p>
                    <a:p>
                      <a:pPr algn="ctr"/>
                      <a:endParaRPr kumimoji="1" lang="en-US" altLang="ja-JP" sz="800" dirty="0" smtClean="0"/>
                    </a:p>
                  </a:txBody>
                  <a:tcPr anchor="ctr">
                    <a:solidFill>
                      <a:schemeClr val="bg1">
                        <a:lumMod val="95000"/>
                      </a:schemeClr>
                    </a:solidFill>
                  </a:tcPr>
                </a:tc>
                <a:tc>
                  <a:txBody>
                    <a:bodyPr/>
                    <a:lstStyle/>
                    <a:p>
                      <a:pPr algn="l"/>
                      <a:r>
                        <a:rPr kumimoji="1" lang="en-US" altLang="ja-JP" sz="900" dirty="0" smtClean="0"/>
                        <a:t>【2018</a:t>
                      </a:r>
                      <a:r>
                        <a:rPr kumimoji="1" lang="ja-JP" altLang="en-US" sz="900" dirty="0" smtClean="0"/>
                        <a:t>年</a:t>
                      </a:r>
                      <a:r>
                        <a:rPr kumimoji="1" lang="en-US" altLang="ja-JP" sz="900" dirty="0" smtClean="0"/>
                        <a:t>】</a:t>
                      </a:r>
                    </a:p>
                    <a:p>
                      <a:pPr algn="ctr"/>
                      <a:r>
                        <a:rPr kumimoji="1" lang="en-US" altLang="ja-JP" sz="900" dirty="0" smtClean="0"/>
                        <a:t>1,142</a:t>
                      </a:r>
                    </a:p>
                    <a:p>
                      <a:pPr algn="ctr"/>
                      <a:r>
                        <a:rPr kumimoji="1" lang="ja-JP" altLang="en-US" sz="800" dirty="0" smtClean="0"/>
                        <a:t>（速報値）</a:t>
                      </a:r>
                      <a:endParaRPr kumimoji="1" lang="en-US" altLang="ja-JP" sz="800" dirty="0" smtClean="0"/>
                    </a:p>
                  </a:txBody>
                  <a:tcPr anchor="ctr"/>
                </a:tc>
                <a:extLst>
                  <a:ext uri="{0D108BD9-81ED-4DB2-BD59-A6C34878D82A}">
                    <a16:rowId xmlns:a16="http://schemas.microsoft.com/office/drawing/2014/main" val="10001"/>
                  </a:ext>
                </a:extLst>
              </a:tr>
              <a:tr h="517667">
                <a:tc>
                  <a:txBody>
                    <a:bodyPr/>
                    <a:lstStyle/>
                    <a:p>
                      <a:r>
                        <a:rPr kumimoji="1" lang="ja-JP" altLang="en-US" sz="900" u="sng" dirty="0" smtClean="0"/>
                        <a:t>転出超過率（対東京圏）</a:t>
                      </a:r>
                    </a:p>
                    <a:p>
                      <a:r>
                        <a:rPr kumimoji="1" lang="ja-JP" altLang="en-US" sz="900" u="none" dirty="0" smtClean="0"/>
                        <a:t>　目標：前年を下回る</a:t>
                      </a:r>
                      <a:endParaRPr kumimoji="1" lang="ja-JP" altLang="en-US" sz="900" u="none"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zh-CN" sz="900" dirty="0" smtClean="0"/>
                        <a:t>0.126</a:t>
                      </a:r>
                    </a:p>
                  </a:txBody>
                  <a:tcPr anchor="ctr"/>
                </a:tc>
                <a:tc>
                  <a:txBody>
                    <a:bodyPr/>
                    <a:lstStyle/>
                    <a:p>
                      <a:r>
                        <a:rPr kumimoji="1" lang="en-US" altLang="ja-JP" sz="900" dirty="0" smtClean="0"/>
                        <a:t>【2017</a:t>
                      </a:r>
                      <a:r>
                        <a:rPr kumimoji="1" lang="ja-JP" altLang="en-US" sz="900" dirty="0" smtClean="0"/>
                        <a:t>年</a:t>
                      </a:r>
                      <a:r>
                        <a:rPr kumimoji="1" lang="en-US" altLang="ja-JP" sz="900" dirty="0" smtClean="0"/>
                        <a:t>】</a:t>
                      </a:r>
                    </a:p>
                    <a:p>
                      <a:pPr algn="ctr"/>
                      <a:r>
                        <a:rPr kumimoji="1" lang="en-US" altLang="zh-CN" sz="900" dirty="0" smtClean="0"/>
                        <a:t>0.12</a:t>
                      </a:r>
                      <a:r>
                        <a:rPr kumimoji="1" lang="en-US" altLang="ja-JP" sz="900" dirty="0" smtClean="0"/>
                        <a:t>3</a:t>
                      </a:r>
                      <a:endParaRPr kumimoji="1" lang="en-US" altLang="zh-CN" sz="900" dirty="0" smtClean="0"/>
                    </a:p>
                  </a:txBody>
                  <a:tcPr anchor="ctr">
                    <a:solidFill>
                      <a:schemeClr val="bg1">
                        <a:lumMod val="95000"/>
                      </a:schemeClr>
                    </a:solidFill>
                  </a:tcPr>
                </a:tc>
                <a:tc>
                  <a:txBody>
                    <a:bodyPr/>
                    <a:lstStyle/>
                    <a:p>
                      <a:r>
                        <a:rPr kumimoji="1" lang="en-US" altLang="ja-JP" sz="900" dirty="0" smtClean="0"/>
                        <a:t>【</a:t>
                      </a:r>
                      <a:r>
                        <a:rPr kumimoji="1" lang="en-US" altLang="ja-JP" sz="900" dirty="0" smtClean="0">
                          <a:solidFill>
                            <a:schemeClr val="tx1"/>
                          </a:solidFill>
                        </a:rPr>
                        <a:t>2018</a:t>
                      </a:r>
                      <a:r>
                        <a:rPr kumimoji="1" lang="ja-JP" altLang="en-US" sz="900" dirty="0" smtClean="0">
                          <a:solidFill>
                            <a:schemeClr val="tx1"/>
                          </a:solidFill>
                        </a:rPr>
                        <a:t>年</a:t>
                      </a:r>
                      <a:r>
                        <a:rPr kumimoji="1" lang="en-US" altLang="ja-JP" sz="900" dirty="0" smtClean="0">
                          <a:solidFill>
                            <a:schemeClr val="tx1"/>
                          </a:solidFill>
                        </a:rPr>
                        <a:t>】</a:t>
                      </a:r>
                    </a:p>
                    <a:p>
                      <a:pPr algn="ctr"/>
                      <a:r>
                        <a:rPr kumimoji="1" lang="en-US" altLang="zh-CN" sz="900" dirty="0" smtClean="0">
                          <a:solidFill>
                            <a:schemeClr val="tx1"/>
                          </a:solidFill>
                        </a:rPr>
                        <a:t>0.1</a:t>
                      </a:r>
                      <a:r>
                        <a:rPr kumimoji="1" lang="en-US" altLang="ja-JP" sz="900" dirty="0" smtClean="0">
                          <a:solidFill>
                            <a:schemeClr val="tx1"/>
                          </a:solidFill>
                        </a:rPr>
                        <a:t>34</a:t>
                      </a:r>
                      <a:endParaRPr kumimoji="1" lang="en-US" altLang="zh-CN" sz="900" dirty="0" smtClean="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35" name="正方形/長方形 34"/>
          <p:cNvSpPr/>
          <p:nvPr/>
        </p:nvSpPr>
        <p:spPr>
          <a:xfrm>
            <a:off x="5344595" y="4509120"/>
            <a:ext cx="811580" cy="136815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2051720" y="6453336"/>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☆は、地方創生関連交付金等活用事業</a:t>
            </a:r>
            <a:endParaRPr lang="en-US" altLang="ja-JP" sz="1100" u="sng" dirty="0" smtClean="0"/>
          </a:p>
        </p:txBody>
      </p:sp>
      <p:sp>
        <p:nvSpPr>
          <p:cNvPr id="31" name="テキスト ボックス 30"/>
          <p:cNvSpPr txBox="1"/>
          <p:nvPr/>
        </p:nvSpPr>
        <p:spPr>
          <a:xfrm>
            <a:off x="35496" y="2612955"/>
            <a:ext cx="2016224" cy="2739211"/>
          </a:xfrm>
          <a:prstGeom prst="rect">
            <a:avLst/>
          </a:prstGeom>
          <a:noFill/>
          <a:ln>
            <a:solidFill>
              <a:schemeClr val="tx1"/>
            </a:solidFill>
          </a:ln>
        </p:spPr>
        <p:txBody>
          <a:bodyPr wrap="square" rtlCol="0">
            <a:spAutoFit/>
          </a:bodyPr>
          <a:lstStyle/>
          <a:p>
            <a:r>
              <a:rPr lang="ja-JP" altLang="en-US" sz="1000" u="sng" dirty="0" smtClean="0"/>
              <a:t>基本目標⑤</a:t>
            </a:r>
            <a:endParaRPr lang="en-US" altLang="ja-JP" sz="900" dirty="0" smtClean="0"/>
          </a:p>
          <a:p>
            <a:r>
              <a:rPr lang="ja-JP" altLang="en-US" sz="900" dirty="0" smtClean="0"/>
              <a:t>☆ おおさかＵＩＪターン促進事業</a:t>
            </a:r>
            <a:endParaRPr lang="en-US" altLang="ja-JP" sz="900" dirty="0" smtClean="0"/>
          </a:p>
          <a:p>
            <a:r>
              <a:rPr lang="ja-JP" altLang="en-US" sz="900" dirty="0"/>
              <a:t>　・</a:t>
            </a:r>
            <a:r>
              <a:rPr lang="en-US" altLang="ja-JP" sz="900" dirty="0"/>
              <a:t>UIJ</a:t>
            </a:r>
            <a:r>
              <a:rPr lang="ja-JP" altLang="en-US" sz="900" dirty="0"/>
              <a:t>ターン就職者数　</a:t>
            </a:r>
            <a:r>
              <a:rPr lang="ja-JP" altLang="en-US" sz="900" dirty="0" smtClean="0"/>
              <a:t>（</a:t>
            </a:r>
            <a:r>
              <a:rPr lang="en-US" altLang="ja-JP" sz="900" dirty="0" smtClean="0"/>
              <a:t>66</a:t>
            </a:r>
            <a:r>
              <a:rPr lang="ja-JP" altLang="en-US" sz="900" dirty="0" smtClean="0"/>
              <a:t>人）</a:t>
            </a:r>
            <a:endParaRPr lang="en-US" altLang="ja-JP" sz="900" dirty="0" smtClean="0"/>
          </a:p>
          <a:p>
            <a:endParaRPr lang="en-US" altLang="ja-JP" sz="900" dirty="0" smtClean="0"/>
          </a:p>
          <a:p>
            <a:r>
              <a:rPr lang="ja-JP" altLang="en-US" sz="900" dirty="0" smtClean="0"/>
              <a:t>☆大阪府プロフェッショナル人材戦略拠点運営事業</a:t>
            </a:r>
            <a:endParaRPr lang="en-US" altLang="ja-JP" sz="900" dirty="0" smtClean="0"/>
          </a:p>
          <a:p>
            <a:r>
              <a:rPr lang="ja-JP" altLang="en-US" sz="900" dirty="0"/>
              <a:t>　</a:t>
            </a:r>
            <a:r>
              <a:rPr lang="ja-JP" altLang="en-US" sz="900" dirty="0" smtClean="0"/>
              <a:t>・府内中堅企業とプロフェッショナル</a:t>
            </a:r>
            <a:endParaRPr lang="en-US" altLang="ja-JP" sz="900" dirty="0" smtClean="0"/>
          </a:p>
          <a:p>
            <a:r>
              <a:rPr lang="ja-JP" altLang="en-US" sz="900" dirty="0" smtClean="0"/>
              <a:t>　　人材とのマッチング成約件数</a:t>
            </a:r>
            <a:endParaRPr lang="en-US" altLang="ja-JP" sz="900" dirty="0" smtClean="0"/>
          </a:p>
          <a:p>
            <a:r>
              <a:rPr lang="ja-JP" altLang="en-US" sz="900" dirty="0"/>
              <a:t>　</a:t>
            </a:r>
            <a:r>
              <a:rPr lang="ja-JP" altLang="en-US" sz="900" dirty="0" smtClean="0"/>
              <a:t>　　　　　　　　　　　　　　（</a:t>
            </a:r>
            <a:r>
              <a:rPr lang="en-US" altLang="ja-JP" sz="900" dirty="0"/>
              <a:t>158</a:t>
            </a:r>
            <a:r>
              <a:rPr lang="ja-JP" altLang="en-US" sz="900" dirty="0" smtClean="0"/>
              <a:t>件）</a:t>
            </a:r>
            <a:endParaRPr lang="en-US" altLang="ja-JP" sz="900" dirty="0" smtClean="0"/>
          </a:p>
          <a:p>
            <a:endParaRPr lang="en-US" altLang="ja-JP" sz="900" dirty="0"/>
          </a:p>
          <a:p>
            <a:r>
              <a:rPr lang="ja-JP" altLang="en-US" sz="900" dirty="0" smtClean="0"/>
              <a:t>☆次世代がん治療法ＢＮＣＴ地方創生戦略事業</a:t>
            </a:r>
            <a:endParaRPr lang="en-US" altLang="ja-JP" sz="900" dirty="0" smtClean="0"/>
          </a:p>
          <a:p>
            <a:r>
              <a:rPr lang="ja-JP" altLang="en-US" sz="900" dirty="0"/>
              <a:t>　</a:t>
            </a:r>
            <a:r>
              <a:rPr lang="ja-JP" altLang="en-US" sz="900" dirty="0" smtClean="0"/>
              <a:t>・ＢＮＣＴを目的とした来阪人口</a:t>
            </a:r>
            <a:endParaRPr lang="en-US" altLang="ja-JP" sz="900" dirty="0" smtClean="0"/>
          </a:p>
          <a:p>
            <a:r>
              <a:rPr lang="ja-JP" altLang="en-US" sz="900" dirty="0"/>
              <a:t>　</a:t>
            </a:r>
            <a:r>
              <a:rPr lang="ja-JP" altLang="en-US" sz="900" dirty="0" smtClean="0"/>
              <a:t>　　　　　　　　　　　　　　（</a:t>
            </a:r>
            <a:r>
              <a:rPr lang="en-US" altLang="ja-JP" sz="900" dirty="0" smtClean="0"/>
              <a:t>631</a:t>
            </a:r>
            <a:r>
              <a:rPr lang="ja-JP" altLang="en-US" sz="900" dirty="0" smtClean="0"/>
              <a:t>人）</a:t>
            </a:r>
            <a:endParaRPr lang="en-US" altLang="ja-JP" sz="900" dirty="0"/>
          </a:p>
          <a:p>
            <a:endParaRPr lang="en-US" altLang="ja-JP" sz="900" dirty="0" smtClean="0"/>
          </a:p>
          <a:p>
            <a:r>
              <a:rPr lang="ja-JP" altLang="en-US" sz="900" dirty="0" smtClean="0"/>
              <a:t>☆ 大阪産</a:t>
            </a:r>
            <a:r>
              <a:rPr lang="ja-JP" altLang="en-US" sz="900" dirty="0"/>
              <a:t>（</a:t>
            </a:r>
            <a:r>
              <a:rPr lang="ja-JP" altLang="en-US" sz="900" dirty="0" smtClean="0"/>
              <a:t>もん）グローバルブランド化促進事業</a:t>
            </a:r>
            <a:endParaRPr lang="en-US" altLang="ja-JP" sz="900" dirty="0" smtClean="0"/>
          </a:p>
          <a:p>
            <a:r>
              <a:rPr lang="ja-JP" altLang="en-US" sz="900" dirty="0"/>
              <a:t>　</a:t>
            </a:r>
            <a:r>
              <a:rPr lang="ja-JP" altLang="en-US" sz="900" dirty="0" smtClean="0"/>
              <a:t>・出展事業者の</a:t>
            </a:r>
            <a:r>
              <a:rPr lang="en-US" altLang="ja-JP" sz="900" dirty="0" smtClean="0"/>
              <a:t>1</a:t>
            </a:r>
            <a:r>
              <a:rPr lang="ja-JP" altLang="en-US" sz="900" dirty="0" smtClean="0"/>
              <a:t>事業者あたり</a:t>
            </a:r>
            <a:endParaRPr lang="en-US" altLang="ja-JP" sz="900" dirty="0" smtClean="0"/>
          </a:p>
          <a:p>
            <a:r>
              <a:rPr lang="ja-JP" altLang="en-US" sz="900" dirty="0"/>
              <a:t>　</a:t>
            </a:r>
            <a:r>
              <a:rPr lang="ja-JP" altLang="en-US" sz="900" dirty="0" smtClean="0"/>
              <a:t>　商談数</a:t>
            </a:r>
            <a:r>
              <a:rPr lang="ja-JP" altLang="en-US" sz="900" dirty="0"/>
              <a:t>　</a:t>
            </a:r>
            <a:r>
              <a:rPr lang="ja-JP" altLang="en-US" sz="900" dirty="0" smtClean="0"/>
              <a:t>（</a:t>
            </a:r>
            <a:r>
              <a:rPr lang="en-US" altLang="ja-JP" sz="900" dirty="0" smtClean="0"/>
              <a:t>72</a:t>
            </a:r>
            <a:r>
              <a:rPr lang="ja-JP" altLang="en-US" sz="900" dirty="0" smtClean="0"/>
              <a:t>件）</a:t>
            </a:r>
            <a:endParaRPr lang="en-US" altLang="ja-JP" sz="900" dirty="0" smtClean="0"/>
          </a:p>
        </p:txBody>
      </p:sp>
      <p:graphicFrame>
        <p:nvGraphicFramePr>
          <p:cNvPr id="37" name="表 36"/>
          <p:cNvGraphicFramePr>
            <a:graphicFrameLocks noGrp="1"/>
          </p:cNvGraphicFramePr>
          <p:nvPr>
            <p:extLst>
              <p:ext uri="{D42A27DB-BD31-4B8C-83A1-F6EECF244321}">
                <p14:modId xmlns:p14="http://schemas.microsoft.com/office/powerpoint/2010/main" val="3940866915"/>
              </p:ext>
            </p:extLst>
          </p:nvPr>
        </p:nvGraphicFramePr>
        <p:xfrm>
          <a:off x="2267745" y="2695309"/>
          <a:ext cx="3888431" cy="1314180"/>
        </p:xfrm>
        <a:graphic>
          <a:graphicData uri="http://schemas.openxmlformats.org/drawingml/2006/table">
            <a:tbl>
              <a:tblPr firstRow="1" bandRow="1">
                <a:tableStyleId>{5940675A-B579-460E-94D1-54222C63F5DA}</a:tableStyleId>
              </a:tblPr>
              <a:tblGrid>
                <a:gridCol w="1512167">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24175">
                <a:tc>
                  <a:txBody>
                    <a:bodyPr/>
                    <a:lstStyle/>
                    <a:p>
                      <a:pPr algn="ctr"/>
                      <a:r>
                        <a:rPr kumimoji="1" lang="ja-JP" altLang="en-US" sz="900" dirty="0" smtClean="0"/>
                        <a:t>基本目標⑤</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567913">
                <a:tc>
                  <a:txBody>
                    <a:bodyPr/>
                    <a:lstStyle/>
                    <a:p>
                      <a:r>
                        <a:rPr kumimoji="1" lang="zh-TW" altLang="en-US" sz="900" u="sng" dirty="0" smtClean="0">
                          <a:latin typeface="ＭＳ Ｐゴシック" panose="020B0600070205080204" pitchFamily="50" charset="-128"/>
                          <a:ea typeface="ＭＳ Ｐゴシック" panose="020B0600070205080204" pitchFamily="50" charset="-128"/>
                        </a:rPr>
                        <a:t>実質経済成長率</a:t>
                      </a:r>
                      <a:r>
                        <a:rPr kumimoji="1" lang="en-US" altLang="zh-TW" sz="900" u="sng" dirty="0" smtClean="0">
                          <a:latin typeface="ＭＳ Ｐゴシック" panose="020B0600070205080204" pitchFamily="50" charset="-128"/>
                          <a:ea typeface="ＭＳ Ｐゴシック" panose="020B0600070205080204" pitchFamily="50" charset="-128"/>
                        </a:rPr>
                        <a:t>[</a:t>
                      </a:r>
                      <a:r>
                        <a:rPr kumimoji="1" lang="zh-TW" altLang="en-US" sz="900" u="sng" dirty="0" smtClean="0">
                          <a:latin typeface="ＭＳ Ｐゴシック" panose="020B0600070205080204" pitchFamily="50" charset="-128"/>
                          <a:ea typeface="ＭＳ Ｐゴシック" panose="020B0600070205080204" pitchFamily="50" charset="-128"/>
                        </a:rPr>
                        <a:t>％</a:t>
                      </a:r>
                      <a:r>
                        <a:rPr kumimoji="1" lang="en-US" altLang="zh-TW" sz="900" u="sng"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目標：年平均</a:t>
                      </a:r>
                      <a:r>
                        <a:rPr kumimoji="1" lang="en-US" altLang="ja-JP" sz="900" u="none" dirty="0" smtClean="0"/>
                        <a:t>2.0</a:t>
                      </a:r>
                      <a:r>
                        <a:rPr kumimoji="1" lang="zh-TW" altLang="en-US" sz="900" u="none" dirty="0" smtClean="0">
                          <a:latin typeface="ＭＳ Ｐゴシック" panose="020B0600070205080204" pitchFamily="50" charset="-128"/>
                          <a:ea typeface="ＭＳ Ｐゴシック" panose="020B0600070205080204" pitchFamily="50" charset="-128"/>
                        </a:rPr>
                        <a:t>以上</a:t>
                      </a:r>
                      <a:endParaRPr kumimoji="1" lang="ja-JP" altLang="en-US" sz="900" u="none"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900" dirty="0" smtClean="0"/>
                        <a:t>【2013</a:t>
                      </a:r>
                      <a:r>
                        <a:rPr kumimoji="1" lang="ja-JP" altLang="en-US" sz="900" dirty="0" smtClean="0"/>
                        <a:t>年度</a:t>
                      </a:r>
                      <a:r>
                        <a:rPr kumimoji="1" lang="en-US" altLang="ja-JP" sz="900" dirty="0" smtClean="0"/>
                        <a:t>】</a:t>
                      </a:r>
                    </a:p>
                    <a:p>
                      <a:pPr algn="ctr"/>
                      <a:r>
                        <a:rPr kumimoji="1" lang="en-US" altLang="ja-JP" sz="900" dirty="0" smtClean="0"/>
                        <a:t>+0.8</a:t>
                      </a:r>
                      <a:endParaRPr kumimoji="1" lang="ja-JP" altLang="en-US" sz="900" dirty="0"/>
                    </a:p>
                  </a:txBody>
                  <a:tcPr anchor="ctr"/>
                </a:tc>
                <a:tc>
                  <a:txBody>
                    <a:bodyPr/>
                    <a:lstStyle/>
                    <a:p>
                      <a:pPr algn="l"/>
                      <a:r>
                        <a:rPr kumimoji="1" lang="en-US" altLang="ja-JP" sz="900" dirty="0" smtClean="0"/>
                        <a:t>【2015</a:t>
                      </a:r>
                      <a:r>
                        <a:rPr kumimoji="1" lang="ja-JP" altLang="en-US" sz="900" dirty="0" smtClean="0"/>
                        <a:t>年度</a:t>
                      </a:r>
                      <a:r>
                        <a:rPr kumimoji="1" lang="en-US" altLang="ja-JP" sz="900" dirty="0" smtClean="0"/>
                        <a:t>】</a:t>
                      </a:r>
                    </a:p>
                    <a:p>
                      <a:pPr algn="ctr"/>
                      <a:r>
                        <a:rPr kumimoji="1" lang="en-US" altLang="ja-JP" sz="900" dirty="0" smtClean="0"/>
                        <a:t>+1.5</a:t>
                      </a:r>
                    </a:p>
                  </a:txBody>
                  <a:tcPr anchor="ctr">
                    <a:solidFill>
                      <a:schemeClr val="bg1">
                        <a:lumMod val="95000"/>
                      </a:schemeClr>
                    </a:solidFill>
                  </a:tcPr>
                </a:tc>
                <a:tc>
                  <a:txBody>
                    <a:bodyPr/>
                    <a:lstStyle/>
                    <a:p>
                      <a:pPr algn="l"/>
                      <a:r>
                        <a:rPr kumimoji="1" lang="en-US" altLang="ja-JP" sz="900" dirty="0" smtClean="0"/>
                        <a:t>【2016</a:t>
                      </a:r>
                      <a:r>
                        <a:rPr kumimoji="1" lang="ja-JP" altLang="en-US" sz="900" dirty="0" smtClean="0"/>
                        <a:t>年度</a:t>
                      </a:r>
                      <a:r>
                        <a:rPr kumimoji="1" lang="en-US" altLang="ja-JP" sz="900" dirty="0" smtClean="0"/>
                        <a:t>】</a:t>
                      </a:r>
                    </a:p>
                    <a:p>
                      <a:pPr algn="ctr"/>
                      <a:r>
                        <a:rPr kumimoji="1" lang="en-US" altLang="ja-JP" sz="900" dirty="0" smtClean="0"/>
                        <a:t>0.0</a:t>
                      </a:r>
                    </a:p>
                  </a:txBody>
                  <a:tcPr anchor="ctr"/>
                </a:tc>
                <a:extLst>
                  <a:ext uri="{0D108BD9-81ED-4DB2-BD59-A6C34878D82A}">
                    <a16:rowId xmlns:a16="http://schemas.microsoft.com/office/drawing/2014/main" val="10001"/>
                  </a:ext>
                </a:extLst>
              </a:tr>
              <a:tr h="517667">
                <a:tc>
                  <a:txBody>
                    <a:bodyPr/>
                    <a:lstStyle/>
                    <a:p>
                      <a:r>
                        <a:rPr kumimoji="1" lang="ja-JP" altLang="en-US" sz="900" u="sng" dirty="0" smtClean="0"/>
                        <a:t>開業事業所数</a:t>
                      </a:r>
                    </a:p>
                    <a:p>
                      <a:r>
                        <a:rPr kumimoji="1" lang="ja-JP" altLang="en-US" sz="900" u="none" dirty="0" smtClean="0"/>
                        <a:t>　目標：年間</a:t>
                      </a:r>
                      <a:r>
                        <a:rPr kumimoji="1" lang="en-US" altLang="ja-JP" sz="900" u="none" dirty="0" smtClean="0"/>
                        <a:t>10,000</a:t>
                      </a:r>
                      <a:r>
                        <a:rPr kumimoji="1" lang="ja-JP" altLang="en-US" sz="900" u="none" dirty="0" smtClean="0"/>
                        <a:t>か所</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zh-CN" sz="900" dirty="0" smtClean="0"/>
                        <a:t>8,383</a:t>
                      </a:r>
                    </a:p>
                  </a:txBody>
                  <a:tcPr anchor="ct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zh-CN" sz="900" dirty="0" smtClean="0"/>
                        <a:t>11,</a:t>
                      </a:r>
                      <a:r>
                        <a:rPr kumimoji="1" lang="en-US" altLang="ja-JP" sz="900" dirty="0" smtClean="0"/>
                        <a:t>629</a:t>
                      </a:r>
                      <a:endParaRPr kumimoji="1" lang="en-US" altLang="zh-CN" sz="900" dirty="0" smtClean="0"/>
                    </a:p>
                  </a:txBody>
                  <a:tcPr anchor="ctr">
                    <a:solidFill>
                      <a:schemeClr val="bg1">
                        <a:lumMod val="95000"/>
                      </a:schemeClr>
                    </a:solidFill>
                  </a:tcPr>
                </a:tc>
                <a:tc>
                  <a:txBody>
                    <a:bodyPr/>
                    <a:lstStyle/>
                    <a:p>
                      <a:r>
                        <a:rPr kumimoji="1" lang="en-US" altLang="ja-JP" sz="900" dirty="0" smtClean="0"/>
                        <a:t>【2018</a:t>
                      </a:r>
                      <a:r>
                        <a:rPr kumimoji="1" lang="ja-JP" altLang="en-US" sz="900" dirty="0" smtClean="0"/>
                        <a:t>年度</a:t>
                      </a:r>
                      <a:r>
                        <a:rPr kumimoji="1" lang="en-US" altLang="ja-JP" sz="900" dirty="0" smtClean="0"/>
                        <a:t>】</a:t>
                      </a:r>
                    </a:p>
                    <a:p>
                      <a:pPr algn="ctr"/>
                      <a:r>
                        <a:rPr kumimoji="1" lang="en-US" altLang="ja-JP" sz="900" dirty="0" smtClean="0"/>
                        <a:t>8,463</a:t>
                      </a:r>
                      <a:endParaRPr kumimoji="1" lang="en-US" altLang="zh-CN" sz="900" dirty="0" smtClean="0"/>
                    </a:p>
                  </a:txBody>
                  <a:tcPr anchor="ctr"/>
                </a:tc>
                <a:extLst>
                  <a:ext uri="{0D108BD9-81ED-4DB2-BD59-A6C34878D82A}">
                    <a16:rowId xmlns:a16="http://schemas.microsoft.com/office/drawing/2014/main" val="10002"/>
                  </a:ext>
                </a:extLst>
              </a:tr>
            </a:tbl>
          </a:graphicData>
        </a:graphic>
      </p:graphicFrame>
      <p:sp>
        <p:nvSpPr>
          <p:cNvPr id="33" name="正方形/長方形 32"/>
          <p:cNvSpPr/>
          <p:nvPr/>
        </p:nvSpPr>
        <p:spPr>
          <a:xfrm>
            <a:off x="5344594" y="2708920"/>
            <a:ext cx="811581" cy="12890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ローチャート : 組合せ 37"/>
          <p:cNvSpPr/>
          <p:nvPr/>
        </p:nvSpPr>
        <p:spPr>
          <a:xfrm rot="16200000">
            <a:off x="5722649" y="3430482"/>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6447605" y="2708920"/>
            <a:ext cx="2588889" cy="923330"/>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2016</a:t>
            </a:r>
            <a:r>
              <a:rPr lang="ja-JP" altLang="en-US" sz="900" dirty="0" smtClean="0"/>
              <a:t>年度は前年度比</a:t>
            </a:r>
            <a:r>
              <a:rPr lang="en-US" altLang="ja-JP" sz="900" dirty="0" smtClean="0"/>
              <a:t>0.0%</a:t>
            </a:r>
            <a:r>
              <a:rPr lang="ja-JP" altLang="en-US" sz="900" dirty="0" smtClean="0"/>
              <a:t>で目標を下回っているもの</a:t>
            </a:r>
            <a:r>
              <a:rPr lang="ja-JP" altLang="en-US" sz="900" dirty="0"/>
              <a:t>の</a:t>
            </a:r>
            <a:r>
              <a:rPr lang="ja-JP" altLang="en-US" sz="900" dirty="0" smtClean="0"/>
              <a:t>、緩やか</a:t>
            </a:r>
            <a:r>
              <a:rPr lang="ja-JP" altLang="en-US" sz="900" dirty="0"/>
              <a:t>な</a:t>
            </a:r>
            <a:r>
              <a:rPr lang="ja-JP" altLang="en-US" sz="900" dirty="0" smtClean="0"/>
              <a:t>拡大傾向が続いている。</a:t>
            </a:r>
            <a:endParaRPr lang="en-US" altLang="ja-JP" sz="900" dirty="0"/>
          </a:p>
          <a:p>
            <a:r>
              <a:rPr lang="ja-JP" altLang="en-US" sz="900" dirty="0" smtClean="0"/>
              <a:t>・</a:t>
            </a:r>
            <a:r>
              <a:rPr lang="en-US" altLang="ja-JP" sz="900" dirty="0" smtClean="0"/>
              <a:t>2015</a:t>
            </a:r>
            <a:r>
              <a:rPr lang="ja-JP" altLang="en-US" sz="900" dirty="0" smtClean="0"/>
              <a:t>年度以降、年間</a:t>
            </a:r>
            <a:r>
              <a:rPr lang="en-US" altLang="ja-JP" sz="900" dirty="0" smtClean="0"/>
              <a:t>10,000</a:t>
            </a:r>
            <a:r>
              <a:rPr lang="ja-JP" altLang="en-US" sz="900" dirty="0" smtClean="0"/>
              <a:t>か所が継続していたが、</a:t>
            </a:r>
            <a:r>
              <a:rPr lang="en-US" altLang="ja-JP" sz="900" dirty="0" smtClean="0"/>
              <a:t>2018</a:t>
            </a:r>
            <a:r>
              <a:rPr lang="ja-JP" altLang="en-US" sz="900" dirty="0" smtClean="0"/>
              <a:t>年度は目標を下回った。全国に占めるシェアも</a:t>
            </a:r>
            <a:r>
              <a:rPr lang="en-US" altLang="ja-JP" sz="900" dirty="0" smtClean="0"/>
              <a:t>9.6</a:t>
            </a:r>
            <a:r>
              <a:rPr lang="ja-JP" altLang="en-US" sz="900" dirty="0" smtClean="0"/>
              <a:t>％から</a:t>
            </a:r>
            <a:r>
              <a:rPr lang="en-US" altLang="ja-JP" sz="900" dirty="0" smtClean="0"/>
              <a:t>7.0</a:t>
            </a:r>
            <a:r>
              <a:rPr lang="ja-JP" altLang="en-US" sz="900" dirty="0" smtClean="0"/>
              <a:t>％と減少</a:t>
            </a:r>
            <a:r>
              <a:rPr lang="ja-JP" altLang="en-US" sz="900" dirty="0"/>
              <a:t>したが、昨年に引き続き東京に次ぐシェアを占めている</a:t>
            </a:r>
            <a:r>
              <a:rPr lang="ja-JP" altLang="en-US" sz="900" dirty="0" smtClean="0"/>
              <a:t>。</a:t>
            </a:r>
            <a:endParaRPr lang="en-US" altLang="ja-JP" sz="900" dirty="0"/>
          </a:p>
        </p:txBody>
      </p:sp>
      <p:sp>
        <p:nvSpPr>
          <p:cNvPr id="40" name="フローチャート : 組合せ 39"/>
          <p:cNvSpPr/>
          <p:nvPr/>
        </p:nvSpPr>
        <p:spPr>
          <a:xfrm rot="16200000">
            <a:off x="5722649" y="5086665"/>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3</a:t>
            </a:fld>
            <a:endParaRPr kumimoji="1" lang="ja-JP" altLang="en-US" sz="1600" dirty="0"/>
          </a:p>
        </p:txBody>
      </p:sp>
    </p:spTree>
    <p:extLst>
      <p:ext uri="{BB962C8B-B14F-4D97-AF65-F5344CB8AC3E}">
        <p14:creationId xmlns:p14="http://schemas.microsoft.com/office/powerpoint/2010/main" val="3238117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4000</TotalTime>
  <Words>1425</Words>
  <Application>Microsoft Office PowerPoint</Application>
  <PresentationFormat>画面に合わせる (4:3)</PresentationFormat>
  <Paragraphs>311</Paragraphs>
  <Slides>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Ｐゴシック</vt:lpstr>
      <vt:lpstr>宋体</vt:lpstr>
      <vt:lpstr>Arial</vt:lpstr>
      <vt:lpstr>Calibri</vt:lpstr>
      <vt:lpstr>Office テーマ</vt:lpstr>
      <vt:lpstr>方向性Ⅰ）若者が活躍でき、子育て安心の都市「大阪」の実現</vt:lpstr>
      <vt:lpstr>方向性Ⅱ）人口減少・超高齢社会でも持続可能な地域づくり</vt:lpstr>
      <vt:lpstr>方向性Ⅲ）東西二極の一極としての社会経済構造の構築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方向性Ⅰ）若者が活躍でき、子育て安心の都市「大阪」の実現</dc:title>
  <dc:creator>中村　亮太</dc:creator>
  <cp:lastModifiedBy>河瀬　庸平</cp:lastModifiedBy>
  <cp:revision>149</cp:revision>
  <cp:lastPrinted>2019-08-09T08:55:00Z</cp:lastPrinted>
  <dcterms:created xsi:type="dcterms:W3CDTF">2018-01-15T02:18:04Z</dcterms:created>
  <dcterms:modified xsi:type="dcterms:W3CDTF">2019-08-22T04:32:44Z</dcterms:modified>
</cp:coreProperties>
</file>