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p:cViewPr>
        <p:scale>
          <a:sx n="100" d="100"/>
          <a:sy n="100" d="100"/>
        </p:scale>
        <p:origin x="0" y="-9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4" cy="496888"/>
          </a:xfrm>
          <a:prstGeom prst="rect">
            <a:avLst/>
          </a:prstGeom>
        </p:spPr>
        <p:txBody>
          <a:bodyPr vert="horz" lIns="92465" tIns="46233" rIns="92465" bIns="46233"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6039" y="0"/>
            <a:ext cx="2949574" cy="496888"/>
          </a:xfrm>
          <a:prstGeom prst="rect">
            <a:avLst/>
          </a:prstGeom>
        </p:spPr>
        <p:txBody>
          <a:bodyPr vert="horz" lIns="92465" tIns="46233" rIns="92465" bIns="46233" rtlCol="0"/>
          <a:lstStyle>
            <a:lvl1pPr algn="r">
              <a:defRPr sz="1100"/>
            </a:lvl1pPr>
          </a:lstStyle>
          <a:p>
            <a:fld id="{8316E04F-5943-4927-91A8-D24BAC6F686E}" type="datetimeFigureOut">
              <a:rPr kumimoji="1" lang="ja-JP" altLang="en-US" smtClean="0"/>
              <a:t>2016/7/7</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2465" tIns="46233" rIns="92465" bIns="46233" rtlCol="0" anchor="ctr"/>
          <a:lstStyle/>
          <a:p>
            <a:endParaRPr lang="ja-JP" altLang="en-US"/>
          </a:p>
        </p:txBody>
      </p:sp>
      <p:sp>
        <p:nvSpPr>
          <p:cNvPr id="5" name="ノート プレースホルダー 4"/>
          <p:cNvSpPr>
            <a:spLocks noGrp="1"/>
          </p:cNvSpPr>
          <p:nvPr>
            <p:ph type="body" sz="quarter" idx="3"/>
          </p:nvPr>
        </p:nvSpPr>
        <p:spPr>
          <a:xfrm>
            <a:off x="681041" y="4721226"/>
            <a:ext cx="5445125" cy="4471989"/>
          </a:xfrm>
          <a:prstGeom prst="rect">
            <a:avLst/>
          </a:prstGeom>
        </p:spPr>
        <p:txBody>
          <a:bodyPr vert="horz" lIns="92465" tIns="46233" rIns="92465" bIns="4623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5"/>
            <a:ext cx="2949574" cy="496887"/>
          </a:xfrm>
          <a:prstGeom prst="rect">
            <a:avLst/>
          </a:prstGeom>
        </p:spPr>
        <p:txBody>
          <a:bodyPr vert="horz" lIns="92465" tIns="46233" rIns="92465" bIns="46233"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6039" y="9440865"/>
            <a:ext cx="2949574" cy="496887"/>
          </a:xfrm>
          <a:prstGeom prst="rect">
            <a:avLst/>
          </a:prstGeom>
        </p:spPr>
        <p:txBody>
          <a:bodyPr vert="horz" lIns="92465" tIns="46233" rIns="92465" bIns="46233" rtlCol="0" anchor="b"/>
          <a:lstStyle>
            <a:lvl1pPr algn="r">
              <a:defRPr sz="1100"/>
            </a:lvl1pPr>
          </a:lstStyle>
          <a:p>
            <a:fld id="{3E11E0D0-544E-40B7-89D5-151C0FC22744}" type="slidenum">
              <a:rPr kumimoji="1" lang="ja-JP" altLang="en-US" smtClean="0"/>
              <a:t>‹#›</a:t>
            </a:fld>
            <a:endParaRPr kumimoji="1" lang="ja-JP" altLang="en-US"/>
          </a:p>
        </p:txBody>
      </p:sp>
    </p:spTree>
    <p:extLst>
      <p:ext uri="{BB962C8B-B14F-4D97-AF65-F5344CB8AC3E}">
        <p14:creationId xmlns:p14="http://schemas.microsoft.com/office/powerpoint/2010/main" val="22697781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11E0D0-544E-40B7-89D5-151C0FC22744}" type="slidenum">
              <a:rPr kumimoji="1" lang="ja-JP" altLang="en-US" smtClean="0"/>
              <a:t>1</a:t>
            </a:fld>
            <a:endParaRPr kumimoji="1" lang="ja-JP" altLang="en-US"/>
          </a:p>
        </p:txBody>
      </p:sp>
    </p:spTree>
    <p:extLst>
      <p:ext uri="{BB962C8B-B14F-4D97-AF65-F5344CB8AC3E}">
        <p14:creationId xmlns:p14="http://schemas.microsoft.com/office/powerpoint/2010/main" val="1638322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2016/7/7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019835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2016/7/7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4077166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2016/7/7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313460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2016/7/7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713737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2016/7/7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998910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F61F8F3-E4F7-4F44-A934-F905D848D350}" type="datetimeFigureOut">
              <a:rPr kumimoji="1" lang="ja-JP" altLang="en-US" smtClean="0"/>
              <a:t>2016/7/7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48635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F61F8F3-E4F7-4F44-A934-F905D848D350}" type="datetimeFigureOut">
              <a:rPr kumimoji="1" lang="ja-JP" altLang="en-US" smtClean="0"/>
              <a:t>2016/7/7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431941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F61F8F3-E4F7-4F44-A934-F905D848D350}" type="datetimeFigureOut">
              <a:rPr kumimoji="1" lang="ja-JP" altLang="en-US" smtClean="0"/>
              <a:t>2016/7/7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2724730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F61F8F3-E4F7-4F44-A934-F905D848D350}" type="datetimeFigureOut">
              <a:rPr kumimoji="1" lang="ja-JP" altLang="en-US" smtClean="0"/>
              <a:t>2016/7/7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479803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F61F8F3-E4F7-4F44-A934-F905D848D350}" type="datetimeFigureOut">
              <a:rPr kumimoji="1" lang="ja-JP" altLang="en-US" smtClean="0"/>
              <a:t>2016/7/7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423237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F61F8F3-E4F7-4F44-A934-F905D848D350}" type="datetimeFigureOut">
              <a:rPr kumimoji="1" lang="ja-JP" altLang="en-US" smtClean="0"/>
              <a:t>2016/7/7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497777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F61F8F3-E4F7-4F44-A934-F905D848D350}" type="datetimeFigureOut">
              <a:rPr kumimoji="1" lang="ja-JP" altLang="en-US" smtClean="0"/>
              <a:t>2016/7/7</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3684699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25"/>
          <p:cNvSpPr txBox="1"/>
          <p:nvPr/>
        </p:nvSpPr>
        <p:spPr>
          <a:xfrm>
            <a:off x="-29884" y="0"/>
            <a:ext cx="12852152" cy="408112"/>
          </a:xfrm>
          <a:prstGeom prst="rect">
            <a:avLst/>
          </a:prstGeom>
          <a:gradFill>
            <a:gsLst>
              <a:gs pos="0">
                <a:schemeClr val="accent1">
                  <a:lumMod val="50000"/>
                </a:schemeClr>
              </a:gs>
              <a:gs pos="100000">
                <a:schemeClr val="bg1"/>
              </a:gs>
            </a:gsLst>
            <a:path path="circle">
              <a:fillToRect l="50000" t="50000" r="50000" b="50000"/>
            </a:path>
          </a:gradFill>
        </p:spPr>
        <p:txBody>
          <a:bodyPr wrap="square" rtlCol="0" anchor="ctr" anchorCtr="0">
            <a:noAutofit/>
          </a:bodyPr>
          <a:lstStyle/>
          <a:p>
            <a:pPr algn="ctr"/>
            <a:r>
              <a:rPr lang="en-US" altLang="ja-JP" sz="2000" b="1" dirty="0" smtClean="0">
                <a:solidFill>
                  <a:schemeClr val="bg1"/>
                </a:solidFill>
                <a:latin typeface="+mj-ea"/>
                <a:ea typeface="+mj-ea"/>
              </a:rPr>
              <a:t>『</a:t>
            </a:r>
            <a:r>
              <a:rPr lang="ja-JP" altLang="en-US" sz="2000" b="1" dirty="0" smtClean="0">
                <a:solidFill>
                  <a:schemeClr val="bg1"/>
                </a:solidFill>
                <a:latin typeface="+mj-ea"/>
                <a:ea typeface="+mj-ea"/>
              </a:rPr>
              <a:t>大阪府まち・ひと・しごと創生</a:t>
            </a:r>
            <a:r>
              <a:rPr lang="ja-JP" altLang="en-US" sz="2000" b="1" smtClean="0">
                <a:solidFill>
                  <a:schemeClr val="bg1"/>
                </a:solidFill>
                <a:latin typeface="+mj-ea"/>
                <a:ea typeface="+mj-ea"/>
              </a:rPr>
              <a:t>総合戦略</a:t>
            </a:r>
            <a:r>
              <a:rPr lang="en-US" altLang="ja-JP" sz="2000" b="1" smtClean="0">
                <a:solidFill>
                  <a:schemeClr val="bg1"/>
                </a:solidFill>
                <a:latin typeface="+mj-ea"/>
                <a:ea typeface="+mj-ea"/>
              </a:rPr>
              <a:t>』</a:t>
            </a:r>
            <a:r>
              <a:rPr lang="ja-JP" altLang="en-US" sz="2000" b="1" dirty="0" smtClean="0">
                <a:solidFill>
                  <a:schemeClr val="bg1"/>
                </a:solidFill>
                <a:latin typeface="+mj-ea"/>
                <a:ea typeface="+mj-ea"/>
              </a:rPr>
              <a:t>の概要</a:t>
            </a:r>
            <a:endParaRPr kumimoji="1" lang="ja-JP" altLang="en-US" sz="2000" b="1" dirty="0">
              <a:solidFill>
                <a:schemeClr val="bg1"/>
              </a:solidFill>
              <a:latin typeface="+mj-ea"/>
              <a:ea typeface="+mj-ea"/>
            </a:endParaRPr>
          </a:p>
        </p:txBody>
      </p:sp>
      <p:sp>
        <p:nvSpPr>
          <p:cNvPr id="8" name="正方形/長方形 7"/>
          <p:cNvSpPr/>
          <p:nvPr/>
        </p:nvSpPr>
        <p:spPr>
          <a:xfrm>
            <a:off x="64097" y="3432448"/>
            <a:ext cx="6840759" cy="6095464"/>
          </a:xfrm>
          <a:prstGeom prst="rect">
            <a:avLst/>
          </a:prstGeom>
          <a:ln w="57150"/>
        </p:spPr>
        <p:style>
          <a:lnRef idx="2">
            <a:schemeClr val="accent1"/>
          </a:lnRef>
          <a:fillRef idx="1">
            <a:schemeClr val="lt1"/>
          </a:fillRef>
          <a:effectRef idx="0">
            <a:schemeClr val="accent1"/>
          </a:effectRef>
          <a:fontRef idx="minor">
            <a:schemeClr val="dk1"/>
          </a:fontRef>
        </p:style>
        <p:txBody>
          <a:bodyPr tIns="72000" rtlCol="0" anchor="t"/>
          <a:lstStyle/>
          <a:p>
            <a:pPr marL="180000" indent="-457200"/>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Ⅰ</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若者が活躍でき、子育て安心の都市「大阪」の実現</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457200">
              <a:lnSpc>
                <a:spcPts val="14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Ⅱ</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人口減少・超高齢社会でも持続可能な地域づくり</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Ⅲ</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東西二極の一極としての社会経済構造の構築</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国への働きかけ</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ts val="600"/>
              </a:spcBef>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　国機関等の移転・設置</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国立健康・栄養研究所、工業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所有権情報・</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研修館　等</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ts val="600"/>
              </a:spcBef>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　地方拠点強化税制</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支援対象外地域（大阪市全域、守口市・東大阪市</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堺市の一部）の見直し</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ts val="600"/>
              </a:spcBef>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　税財源自主権の確立</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ts val="600"/>
              </a:spcBef>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　民間が自由に活動できる環境整備（規制改革）</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kumimoji="1" lang="ja-JP" altLang="en-US" sz="1600" b="1" dirty="0"/>
          </a:p>
        </p:txBody>
      </p:sp>
      <p:sp>
        <p:nvSpPr>
          <p:cNvPr id="9" name="正方形/長方形 8"/>
          <p:cNvSpPr/>
          <p:nvPr/>
        </p:nvSpPr>
        <p:spPr>
          <a:xfrm>
            <a:off x="4312568" y="3684568"/>
            <a:ext cx="2448272" cy="1116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t"/>
          <a:lstStyle/>
          <a:p>
            <a:pPr algn="ctr"/>
            <a:r>
              <a:rPr lang="ja-JP" altLang="en-US" sz="1200" b="1" dirty="0">
                <a:solidFill>
                  <a:schemeClr val="tx1"/>
                </a:solidFill>
              </a:rPr>
              <a:t>具体的</a:t>
            </a:r>
            <a:r>
              <a:rPr kumimoji="1" lang="ja-JP" altLang="en-US" sz="1200" b="1" dirty="0" smtClean="0">
                <a:solidFill>
                  <a:schemeClr val="tx1"/>
                </a:solidFill>
              </a:rPr>
              <a:t>目標</a:t>
            </a:r>
            <a:endParaRPr kumimoji="1" lang="ja-JP" altLang="en-US" sz="1200" b="1" dirty="0">
              <a:solidFill>
                <a:schemeClr val="tx1"/>
              </a:solidFill>
            </a:endParaRPr>
          </a:p>
        </p:txBody>
      </p:sp>
      <p:sp>
        <p:nvSpPr>
          <p:cNvPr id="5" name="正方形/長方形 4"/>
          <p:cNvSpPr/>
          <p:nvPr/>
        </p:nvSpPr>
        <p:spPr>
          <a:xfrm>
            <a:off x="64097" y="482600"/>
            <a:ext cx="12673408" cy="2700000"/>
          </a:xfrm>
          <a:prstGeom prst="rect">
            <a:avLst/>
          </a:prstGeom>
          <a:ln w="57150"/>
        </p:spPr>
        <p:style>
          <a:lnRef idx="2">
            <a:schemeClr val="accent1"/>
          </a:lnRef>
          <a:fillRef idx="1">
            <a:schemeClr val="lt1"/>
          </a:fillRef>
          <a:effectRef idx="0">
            <a:schemeClr val="accent1"/>
          </a:effectRef>
          <a:fontRef idx="minor">
            <a:schemeClr val="dk1"/>
          </a:fontRef>
        </p:style>
        <p:txBody>
          <a:bodyPr tIns="72000" rtlCol="0" anchor="t"/>
          <a:lstStyle/>
          <a:p>
            <a:pPr>
              <a:lnSpc>
                <a:spcPts val="1600"/>
              </a:lnSpc>
            </a:pPr>
            <a:r>
              <a:rPr lang="ja-JP" altLang="en-US" sz="1400" b="1" dirty="0" smtClean="0"/>
              <a:t>■　基本方針</a:t>
            </a:r>
            <a:endParaRPr lang="en-US" altLang="ja-JP" sz="1400" b="1" dirty="0" smtClean="0"/>
          </a:p>
          <a:p>
            <a:pPr marL="180000" indent="-457200">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人口減少・超高齢社会のもとで、大阪の「成長の実現」と「安全・安心の確保」を同時に図るため、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日本の成長を牽引する東西二極の一極としての社会経済構造の構築をめざすとともに、</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少子・高齢化等が及ぼす影響や将来の課題に的確に対応できるよう、実行性の高い戦略を策定</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0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r>
              <a:rPr kumimoji="1" lang="ja-JP" altLang="en-US" sz="1400" b="1" dirty="0" smtClean="0"/>
              <a:t>■　基本姿勢</a:t>
            </a:r>
            <a:endParaRPr kumimoji="1" lang="en-US" altLang="ja-JP" sz="1400" b="1" dirty="0" smtClean="0"/>
          </a:p>
          <a:p>
            <a:pPr marL="180000" indent="-457200">
              <a:lnSpc>
                <a:spcPts val="1600"/>
              </a:lnSpc>
            </a:pPr>
            <a:endParaRPr kumimoji="1" lang="en-US" altLang="ja-JP" sz="1600" b="1" dirty="0" smtClean="0"/>
          </a:p>
          <a:p>
            <a:pPr marL="180000" indent="-457200">
              <a:lnSpc>
                <a:spcPts val="1600"/>
              </a:lnSpc>
            </a:pPr>
            <a:endParaRPr lang="en-US" altLang="ja-JP" sz="1600" b="1" dirty="0"/>
          </a:p>
          <a:p>
            <a:pPr marL="180000" indent="-457200">
              <a:lnSpc>
                <a:spcPts val="1600"/>
              </a:lnSpc>
            </a:pPr>
            <a:endParaRPr kumimoji="1" lang="en-US" altLang="ja-JP" sz="1600" b="1" dirty="0" smtClean="0"/>
          </a:p>
          <a:p>
            <a:pPr marL="180000" indent="-457200">
              <a:lnSpc>
                <a:spcPts val="1600"/>
              </a:lnSpc>
            </a:pPr>
            <a:endParaRPr lang="en-US" altLang="ja-JP" sz="1600" b="1" dirty="0"/>
          </a:p>
          <a:p>
            <a:pPr marL="180000" indent="-457200">
              <a:lnSpc>
                <a:spcPts val="1600"/>
              </a:lnSpc>
            </a:pPr>
            <a:endParaRPr kumimoji="1" lang="en-US" altLang="ja-JP" sz="1600" b="1" dirty="0" smtClean="0"/>
          </a:p>
          <a:p>
            <a:pPr marL="180000" indent="-457200">
              <a:lnSpc>
                <a:spcPts val="1600"/>
              </a:lnSpc>
            </a:pPr>
            <a:endParaRPr kumimoji="1" lang="en-US" altLang="ja-JP" sz="1600" b="1" dirty="0" smtClean="0"/>
          </a:p>
          <a:p>
            <a:pPr marL="180000" indent="-457200">
              <a:lnSpc>
                <a:spcPts val="1600"/>
              </a:lnSpc>
            </a:pPr>
            <a:r>
              <a:rPr lang="ja-JP" altLang="en-US" sz="1400" b="1" dirty="0"/>
              <a:t>■　計画</a:t>
            </a:r>
            <a:r>
              <a:rPr lang="ja-JP" altLang="en-US" sz="1400" b="1" dirty="0" smtClean="0"/>
              <a:t>期間</a:t>
            </a:r>
            <a:r>
              <a:rPr lang="ja-JP" altLang="en-US" sz="1600" dirty="0" smtClean="0"/>
              <a:t>　</a:t>
            </a:r>
            <a:r>
              <a:rPr lang="en-US" altLang="ja-JP" sz="1200" dirty="0" smtClean="0"/>
              <a:t>2015</a:t>
            </a:r>
            <a:r>
              <a:rPr lang="ja-JP" altLang="en-US" sz="1200" dirty="0" smtClean="0"/>
              <a:t>（</a:t>
            </a:r>
            <a:r>
              <a:rPr lang="en-US" altLang="ja-JP" sz="1200" dirty="0" smtClean="0"/>
              <a:t>H27</a:t>
            </a:r>
            <a:r>
              <a:rPr lang="ja-JP" altLang="en-US" sz="1200" dirty="0" smtClean="0"/>
              <a:t>）年度から</a:t>
            </a:r>
            <a:r>
              <a:rPr lang="en-US" altLang="ja-JP" sz="1200" dirty="0" smtClean="0"/>
              <a:t>2019</a:t>
            </a:r>
            <a:r>
              <a:rPr lang="ja-JP" altLang="en-US" sz="1200" dirty="0" smtClean="0"/>
              <a:t>（</a:t>
            </a:r>
            <a:r>
              <a:rPr lang="en-US" altLang="ja-JP" sz="1200" dirty="0" smtClean="0"/>
              <a:t>H31</a:t>
            </a:r>
            <a:r>
              <a:rPr lang="ja-JP" altLang="en-US" sz="1200" dirty="0" smtClean="0"/>
              <a:t>）年度までの</a:t>
            </a:r>
            <a:r>
              <a:rPr lang="en-US" altLang="ja-JP" sz="1200" dirty="0" smtClean="0"/>
              <a:t>5</a:t>
            </a:r>
            <a:r>
              <a:rPr lang="ja-JP" altLang="en-US" sz="1200" dirty="0" smtClean="0"/>
              <a:t>年間</a:t>
            </a:r>
            <a:endParaRPr lang="ja-JP" altLang="en-US" sz="1200" dirty="0"/>
          </a:p>
          <a:p>
            <a:pPr marL="180000" indent="-457200">
              <a:lnSpc>
                <a:spcPts val="1600"/>
              </a:lnSpc>
            </a:pPr>
            <a:endParaRPr kumimoji="1" lang="ja-JP" altLang="en-US" sz="1600" b="1" dirty="0"/>
          </a:p>
        </p:txBody>
      </p:sp>
      <p:sp>
        <p:nvSpPr>
          <p:cNvPr id="6" name="正方形/長方形 5"/>
          <p:cNvSpPr/>
          <p:nvPr/>
        </p:nvSpPr>
        <p:spPr>
          <a:xfrm>
            <a:off x="352128" y="1748969"/>
            <a:ext cx="6624736" cy="1044000"/>
          </a:xfrm>
          <a:prstGeom prst="rect">
            <a:avLst/>
          </a:prstGeom>
          <a:noFill/>
          <a:ln w="28575"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0" hangingPunct="0">
              <a:lnSpc>
                <a:spcPts val="1800"/>
              </a:lnSpc>
              <a:buFont typeface="Wingdings" panose="05000000000000000000" pitchFamily="2" charset="2"/>
              <a:buChar char="Ø"/>
              <a:defRPr/>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変革のチャンスと捉えて改革に取り組み、持続的な発展を実現（積極戦略）</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lnSpc>
                <a:spcPts val="1800"/>
              </a:lnSpc>
              <a:buFont typeface="Wingdings" panose="05000000000000000000" pitchFamily="2" charset="2"/>
              <a:buChar char="Ø"/>
              <a:defRPr/>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人口減少・超高齢社会がもたらす将来の備えを着実に推進（調整戦略）</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lnSpc>
                <a:spcPts val="1800"/>
              </a:lnSpc>
              <a:defRPr/>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⇒積極戦略と調整戦略にバランスよく取り組むことで「持続的な発展」を実現</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lnSpc>
                <a:spcPts val="1800"/>
              </a:lnSpc>
              <a:defRPr/>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⇒目標（</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）の達成状況を確認・検証し、真に効果の高い政策にブラッシュアップ</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36904" y="482601"/>
            <a:ext cx="5242649" cy="2563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正方形/長方形 6"/>
          <p:cNvSpPr/>
          <p:nvPr/>
        </p:nvSpPr>
        <p:spPr>
          <a:xfrm>
            <a:off x="208112" y="3288432"/>
            <a:ext cx="3096343" cy="31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戦略の方向性と基本目標・基本的方向</a:t>
            </a:r>
            <a:endParaRPr kumimoji="1" lang="ja-JP" altLang="en-US" sz="1400" b="1" dirty="0">
              <a:solidFill>
                <a:schemeClr val="tx1"/>
              </a:solidFill>
            </a:endParaRPr>
          </a:p>
        </p:txBody>
      </p:sp>
      <p:sp>
        <p:nvSpPr>
          <p:cNvPr id="12" name="正方形/長方形 11"/>
          <p:cNvSpPr/>
          <p:nvPr/>
        </p:nvSpPr>
        <p:spPr>
          <a:xfrm>
            <a:off x="280119" y="3972600"/>
            <a:ext cx="6480722" cy="828000"/>
          </a:xfrm>
          <a:prstGeom prst="rect">
            <a:avLst/>
          </a:prstGeom>
          <a:noFill/>
        </p:spPr>
        <p:style>
          <a:lnRef idx="2">
            <a:schemeClr val="accent2"/>
          </a:lnRef>
          <a:fillRef idx="1">
            <a:schemeClr val="lt1"/>
          </a:fillRef>
          <a:effectRef idx="0">
            <a:schemeClr val="accent2"/>
          </a:effectRef>
          <a:fontRef idx="minor">
            <a:schemeClr val="dk1"/>
          </a:fontRef>
        </p:style>
        <p:txBody>
          <a:bodyPr rtlCol="0" anchor="t"/>
          <a:lstStyle/>
          <a:p>
            <a:r>
              <a:rPr lang="ja-JP" altLang="en-US" sz="1200" dirty="0" smtClean="0">
                <a:solidFill>
                  <a:schemeClr val="tx1"/>
                </a:solidFill>
              </a:rPr>
              <a:t>①　若い世代の就職・結婚・出産・子育ての希望を実現する</a:t>
            </a:r>
            <a:r>
              <a:rPr lang="en-US" altLang="ja-JP" sz="1200" dirty="0" smtClean="0">
                <a:solidFill>
                  <a:schemeClr val="tx1"/>
                </a:solidFill>
              </a:rPr>
              <a:t>	</a:t>
            </a:r>
            <a:r>
              <a:rPr lang="ja-JP" altLang="en-US" sz="1200" dirty="0">
                <a:solidFill>
                  <a:schemeClr val="tx1"/>
                </a:solidFill>
              </a:rPr>
              <a:t>　</a:t>
            </a:r>
            <a:r>
              <a:rPr lang="ja-JP" altLang="en-US" sz="1200" dirty="0" smtClean="0">
                <a:solidFill>
                  <a:schemeClr val="tx1"/>
                </a:solidFill>
              </a:rPr>
              <a:t>　若年層就業率、</a:t>
            </a:r>
            <a:r>
              <a:rPr lang="ja-JP" altLang="en-US" sz="1200" i="1" dirty="0">
                <a:solidFill>
                  <a:schemeClr val="tx1"/>
                </a:solidFill>
              </a:rPr>
              <a:t>女性の就業率</a:t>
            </a:r>
            <a:endParaRPr lang="en-US" altLang="ja-JP" sz="1200" dirty="0" smtClean="0">
              <a:solidFill>
                <a:schemeClr val="tx1"/>
              </a:solidFill>
            </a:endParaRPr>
          </a:p>
          <a:p>
            <a:r>
              <a:rPr lang="ja-JP" altLang="en-US" sz="1200" dirty="0" smtClean="0">
                <a:solidFill>
                  <a:schemeClr val="tx1"/>
                </a:solidFill>
              </a:rPr>
              <a:t>　　　➡　若年者雇用、子育て支援　など　</a:t>
            </a:r>
            <a:r>
              <a:rPr lang="en-US" altLang="ja-JP" sz="1200" dirty="0" smtClean="0">
                <a:solidFill>
                  <a:schemeClr val="tx1"/>
                </a:solidFill>
              </a:rPr>
              <a:t>	</a:t>
            </a:r>
            <a:r>
              <a:rPr lang="ja-JP" altLang="en-US" sz="1200" dirty="0" smtClean="0">
                <a:solidFill>
                  <a:schemeClr val="tx1"/>
                </a:solidFill>
              </a:rPr>
              <a:t>　　合計特殊出生率</a:t>
            </a:r>
            <a:endParaRPr lang="en-US" altLang="ja-JP" sz="1200" i="1" dirty="0" smtClean="0">
              <a:solidFill>
                <a:schemeClr val="tx1"/>
              </a:solidFill>
            </a:endParaRPr>
          </a:p>
          <a:p>
            <a:r>
              <a:rPr lang="ja-JP" altLang="en-US" sz="1200" dirty="0" smtClean="0">
                <a:solidFill>
                  <a:schemeClr val="tx1"/>
                </a:solidFill>
              </a:rPr>
              <a:t>②　次代の「大阪」を担う人をつくる</a:t>
            </a:r>
            <a:r>
              <a:rPr lang="en-US" altLang="ja-JP" sz="1200" dirty="0">
                <a:solidFill>
                  <a:schemeClr val="tx1"/>
                </a:solidFill>
              </a:rPr>
              <a:t>	</a:t>
            </a:r>
            <a:r>
              <a:rPr lang="en-US" altLang="ja-JP" sz="1200" dirty="0" smtClean="0">
                <a:solidFill>
                  <a:schemeClr val="tx1"/>
                </a:solidFill>
              </a:rPr>
              <a:t>	</a:t>
            </a:r>
            <a:r>
              <a:rPr lang="ja-JP" altLang="en-US" sz="1200" dirty="0" smtClean="0">
                <a:solidFill>
                  <a:schemeClr val="tx1"/>
                </a:solidFill>
              </a:rPr>
              <a:t>　</a:t>
            </a:r>
            <a:r>
              <a:rPr lang="ja-JP" altLang="en-US" sz="1140" dirty="0" smtClean="0">
                <a:solidFill>
                  <a:schemeClr val="tx1"/>
                </a:solidFill>
              </a:rPr>
              <a:t>　全国学力・学習状況調査平均正答率</a:t>
            </a:r>
            <a:endParaRPr lang="en-US" altLang="ja-JP" sz="1140" dirty="0" smtClean="0">
              <a:solidFill>
                <a:schemeClr val="tx1"/>
              </a:solidFill>
            </a:endParaRPr>
          </a:p>
          <a:p>
            <a:r>
              <a:rPr lang="ja-JP" altLang="en-US" sz="1200" dirty="0">
                <a:solidFill>
                  <a:schemeClr val="tx1"/>
                </a:solidFill>
              </a:rPr>
              <a:t>　</a:t>
            </a:r>
            <a:r>
              <a:rPr lang="ja-JP" altLang="en-US" sz="1200" dirty="0" smtClean="0">
                <a:solidFill>
                  <a:schemeClr val="tx1"/>
                </a:solidFill>
              </a:rPr>
              <a:t>　　➡　教育、少年犯罪</a:t>
            </a:r>
            <a:r>
              <a:rPr lang="ja-JP" altLang="en-US" sz="1200" dirty="0">
                <a:solidFill>
                  <a:schemeClr val="tx1"/>
                </a:solidFill>
              </a:rPr>
              <a:t>・</a:t>
            </a:r>
            <a:r>
              <a:rPr lang="ja-JP" altLang="en-US" sz="1200" dirty="0" smtClean="0">
                <a:solidFill>
                  <a:schemeClr val="tx1"/>
                </a:solidFill>
              </a:rPr>
              <a:t>虐待対策　など</a:t>
            </a:r>
            <a:r>
              <a:rPr lang="en-US" altLang="ja-JP" sz="1200" dirty="0" smtClean="0">
                <a:solidFill>
                  <a:schemeClr val="tx1"/>
                </a:solidFill>
              </a:rPr>
              <a:t>	</a:t>
            </a:r>
            <a:r>
              <a:rPr lang="ja-JP" altLang="en-US" sz="1200" dirty="0" smtClean="0">
                <a:solidFill>
                  <a:schemeClr val="tx1"/>
                </a:solidFill>
              </a:rPr>
              <a:t>　　非行防止ネットワーク構築市町村数</a:t>
            </a:r>
            <a:endParaRPr kumimoji="1" lang="ja-JP" altLang="en-US" sz="1200" dirty="0">
              <a:solidFill>
                <a:schemeClr val="tx1"/>
              </a:solidFill>
            </a:endParaRPr>
          </a:p>
        </p:txBody>
      </p:sp>
      <p:sp>
        <p:nvSpPr>
          <p:cNvPr id="16" name="正方形/長方形 15"/>
          <p:cNvSpPr/>
          <p:nvPr/>
        </p:nvSpPr>
        <p:spPr>
          <a:xfrm>
            <a:off x="4312569" y="5250932"/>
            <a:ext cx="2448272" cy="828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t"/>
          <a:lstStyle/>
          <a:p>
            <a:pPr algn="ctr"/>
            <a:endParaRPr kumimoji="1" lang="ja-JP" altLang="en-US" sz="1400" b="1" dirty="0"/>
          </a:p>
        </p:txBody>
      </p:sp>
      <p:sp>
        <p:nvSpPr>
          <p:cNvPr id="13" name="正方形/長方形 12"/>
          <p:cNvSpPr/>
          <p:nvPr/>
        </p:nvSpPr>
        <p:spPr>
          <a:xfrm>
            <a:off x="280119" y="5251698"/>
            <a:ext cx="6480722" cy="828000"/>
          </a:xfrm>
          <a:prstGeom prst="rect">
            <a:avLst/>
          </a:prstGeom>
          <a:noFill/>
        </p:spPr>
        <p:style>
          <a:lnRef idx="2">
            <a:schemeClr val="accent2"/>
          </a:lnRef>
          <a:fillRef idx="1">
            <a:schemeClr val="lt1"/>
          </a:fillRef>
          <a:effectRef idx="0">
            <a:schemeClr val="accent2"/>
          </a:effectRef>
          <a:fontRef idx="minor">
            <a:schemeClr val="dk1"/>
          </a:fontRef>
        </p:style>
        <p:txBody>
          <a:bodyPr rtlCol="0" anchor="t"/>
          <a:lstStyle/>
          <a:p>
            <a:r>
              <a:rPr lang="ja-JP" altLang="en-US" sz="1200" dirty="0">
                <a:solidFill>
                  <a:schemeClr val="tx1"/>
                </a:solidFill>
              </a:rPr>
              <a:t>③　誰もが健康でいきいき</a:t>
            </a:r>
            <a:r>
              <a:rPr lang="ja-JP" altLang="en-US" sz="1200" dirty="0" smtClean="0">
                <a:solidFill>
                  <a:schemeClr val="tx1"/>
                </a:solidFill>
              </a:rPr>
              <a:t>と活躍できる「まち」をつくる</a:t>
            </a:r>
            <a:r>
              <a:rPr lang="en-US" altLang="ja-JP" sz="1200" dirty="0" smtClean="0">
                <a:solidFill>
                  <a:schemeClr val="tx1"/>
                </a:solidFill>
              </a:rPr>
              <a:t>	</a:t>
            </a:r>
            <a:r>
              <a:rPr lang="ja-JP" altLang="en-US" sz="1200" dirty="0" smtClean="0">
                <a:solidFill>
                  <a:schemeClr val="tx1"/>
                </a:solidFill>
              </a:rPr>
              <a:t>　　健康寿命</a:t>
            </a:r>
            <a:endParaRPr lang="en-US" altLang="ja-JP" sz="1200" dirty="0" smtClean="0">
              <a:solidFill>
                <a:schemeClr val="tx1"/>
              </a:solidFill>
            </a:endParaRPr>
          </a:p>
          <a:p>
            <a:r>
              <a:rPr lang="ja-JP" altLang="en-US" sz="1200" dirty="0" smtClean="0">
                <a:solidFill>
                  <a:schemeClr val="tx1"/>
                </a:solidFill>
              </a:rPr>
              <a:t>　　　➡　健康寿命の延伸、</a:t>
            </a:r>
            <a:r>
              <a:rPr lang="ja-JP" altLang="en-US" sz="1200" dirty="0" err="1" smtClean="0">
                <a:solidFill>
                  <a:schemeClr val="tx1"/>
                </a:solidFill>
              </a:rPr>
              <a:t>障がい</a:t>
            </a:r>
            <a:r>
              <a:rPr lang="ja-JP" altLang="en-US" sz="1200" dirty="0" smtClean="0">
                <a:solidFill>
                  <a:schemeClr val="tx1"/>
                </a:solidFill>
              </a:rPr>
              <a:t>者対策　など</a:t>
            </a:r>
            <a:r>
              <a:rPr lang="en-US" altLang="ja-JP" sz="1200" dirty="0" smtClean="0">
                <a:solidFill>
                  <a:schemeClr val="tx1"/>
                </a:solidFill>
              </a:rPr>
              <a:t>	</a:t>
            </a:r>
            <a:r>
              <a:rPr lang="ja-JP" altLang="en-US" sz="1200" dirty="0" smtClean="0">
                <a:solidFill>
                  <a:schemeClr val="tx1"/>
                </a:solidFill>
              </a:rPr>
              <a:t>　　</a:t>
            </a:r>
            <a:r>
              <a:rPr lang="ja-JP" altLang="en-US" sz="1200" dirty="0" err="1" smtClean="0">
                <a:solidFill>
                  <a:schemeClr val="tx1"/>
                </a:solidFill>
              </a:rPr>
              <a:t>障がい</a:t>
            </a:r>
            <a:r>
              <a:rPr lang="ja-JP" altLang="en-US" sz="1200" dirty="0" smtClean="0">
                <a:solidFill>
                  <a:schemeClr val="tx1"/>
                </a:solidFill>
              </a:rPr>
              <a:t>者実雇用率（民間）</a:t>
            </a:r>
          </a:p>
          <a:p>
            <a:r>
              <a:rPr lang="ja-JP" altLang="en-US" sz="1200" dirty="0" smtClean="0">
                <a:solidFill>
                  <a:schemeClr val="tx1"/>
                </a:solidFill>
              </a:rPr>
              <a:t>④　安全・安心な地域をつくる</a:t>
            </a:r>
            <a:r>
              <a:rPr lang="en-US" altLang="ja-JP" sz="1200" dirty="0" smtClean="0">
                <a:solidFill>
                  <a:schemeClr val="tx1"/>
                </a:solidFill>
              </a:rPr>
              <a:t>		</a:t>
            </a:r>
            <a:r>
              <a:rPr lang="ja-JP" altLang="en-US" sz="1200" dirty="0" smtClean="0">
                <a:solidFill>
                  <a:schemeClr val="tx1"/>
                </a:solidFill>
              </a:rPr>
              <a:t>　　地震による被害予測</a:t>
            </a:r>
            <a:endParaRPr lang="en-US" altLang="ja-JP" sz="1200" dirty="0" smtClean="0">
              <a:solidFill>
                <a:schemeClr val="tx1"/>
              </a:solidFill>
            </a:endParaRPr>
          </a:p>
          <a:p>
            <a:r>
              <a:rPr kumimoji="1" lang="ja-JP" altLang="en-US" sz="1200" dirty="0" smtClean="0">
                <a:solidFill>
                  <a:schemeClr val="tx1"/>
                </a:solidFill>
              </a:rPr>
              <a:t>　　　➡　防犯、防災（災害対策）　など</a:t>
            </a:r>
            <a:r>
              <a:rPr kumimoji="1" lang="en-US" altLang="ja-JP" sz="1200" dirty="0" smtClean="0">
                <a:solidFill>
                  <a:schemeClr val="tx1"/>
                </a:solidFill>
              </a:rPr>
              <a:t>		</a:t>
            </a:r>
            <a:r>
              <a:rPr kumimoji="1" lang="ja-JP" altLang="en-US" sz="1200" dirty="0" smtClean="0">
                <a:solidFill>
                  <a:schemeClr val="tx1"/>
                </a:solidFill>
              </a:rPr>
              <a:t>　　密集市街地の面積・地区数</a:t>
            </a:r>
            <a:endParaRPr kumimoji="1" lang="ja-JP" altLang="en-US" sz="1200" dirty="0">
              <a:solidFill>
                <a:schemeClr val="tx1"/>
              </a:solidFill>
            </a:endParaRPr>
          </a:p>
        </p:txBody>
      </p:sp>
      <p:sp>
        <p:nvSpPr>
          <p:cNvPr id="17" name="正方形/長方形 16"/>
          <p:cNvSpPr/>
          <p:nvPr/>
        </p:nvSpPr>
        <p:spPr>
          <a:xfrm>
            <a:off x="4312568" y="6528792"/>
            <a:ext cx="2448273" cy="828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t"/>
          <a:lstStyle/>
          <a:p>
            <a:pPr algn="ctr"/>
            <a:endParaRPr kumimoji="1" lang="ja-JP" altLang="en-US" sz="1400" b="1" dirty="0"/>
          </a:p>
        </p:txBody>
      </p:sp>
      <p:sp>
        <p:nvSpPr>
          <p:cNvPr id="14" name="正方形/長方形 13"/>
          <p:cNvSpPr/>
          <p:nvPr/>
        </p:nvSpPr>
        <p:spPr>
          <a:xfrm>
            <a:off x="280118" y="6528792"/>
            <a:ext cx="6480723" cy="828000"/>
          </a:xfrm>
          <a:prstGeom prst="rect">
            <a:avLst/>
          </a:prstGeom>
          <a:noFill/>
        </p:spPr>
        <p:style>
          <a:lnRef idx="2">
            <a:schemeClr val="accent2"/>
          </a:lnRef>
          <a:fillRef idx="1">
            <a:schemeClr val="lt1"/>
          </a:fillRef>
          <a:effectRef idx="0">
            <a:schemeClr val="accent2"/>
          </a:effectRef>
          <a:fontRef idx="minor">
            <a:schemeClr val="dk1"/>
          </a:fontRef>
        </p:style>
        <p:txBody>
          <a:bodyPr rtlCol="0" anchor="t"/>
          <a:lstStyle/>
          <a:p>
            <a:r>
              <a:rPr lang="ja-JP" altLang="en-US" sz="1200" dirty="0">
                <a:solidFill>
                  <a:schemeClr val="tx1"/>
                </a:solidFill>
              </a:rPr>
              <a:t>⑤</a:t>
            </a:r>
            <a:r>
              <a:rPr lang="ja-JP" altLang="en-US" sz="1200" dirty="0" smtClean="0">
                <a:solidFill>
                  <a:schemeClr val="tx1"/>
                </a:solidFill>
              </a:rPr>
              <a:t>　</a:t>
            </a:r>
            <a:r>
              <a:rPr lang="ja-JP" altLang="en-US" sz="1200" dirty="0">
                <a:solidFill>
                  <a:schemeClr val="tx1"/>
                </a:solidFill>
              </a:rPr>
              <a:t>都市としての経済</a:t>
            </a:r>
            <a:r>
              <a:rPr lang="ja-JP" altLang="en-US" sz="1200" dirty="0" smtClean="0">
                <a:solidFill>
                  <a:schemeClr val="tx1"/>
                </a:solidFill>
              </a:rPr>
              <a:t>機能を強化する</a:t>
            </a:r>
            <a:r>
              <a:rPr lang="en-US" altLang="ja-JP" sz="1200" dirty="0" smtClean="0">
                <a:solidFill>
                  <a:schemeClr val="tx1"/>
                </a:solidFill>
              </a:rPr>
              <a:t>	</a:t>
            </a:r>
            <a:r>
              <a:rPr lang="ja-JP" altLang="en-US" sz="1200" dirty="0" smtClean="0">
                <a:solidFill>
                  <a:schemeClr val="tx1"/>
                </a:solidFill>
              </a:rPr>
              <a:t>　　　　　　　　　　　　　　 実質経済成長率</a:t>
            </a:r>
            <a:endParaRPr lang="en-US" altLang="ja-JP" sz="1200" dirty="0">
              <a:solidFill>
                <a:schemeClr val="tx1"/>
              </a:solidFill>
            </a:endParaRPr>
          </a:p>
          <a:p>
            <a:r>
              <a:rPr lang="ja-JP" altLang="en-US" sz="1200" dirty="0">
                <a:solidFill>
                  <a:schemeClr val="tx1"/>
                </a:solidFill>
              </a:rPr>
              <a:t>　</a:t>
            </a:r>
            <a:r>
              <a:rPr lang="ja-JP" altLang="en-US" sz="1200" dirty="0" smtClean="0">
                <a:solidFill>
                  <a:schemeClr val="tx1"/>
                </a:solidFill>
              </a:rPr>
              <a:t>　　➡　産業創出、企業立地　など　　　　　　　　　</a:t>
            </a:r>
            <a:r>
              <a:rPr lang="en-US" altLang="ja-JP" sz="1200" dirty="0" smtClean="0">
                <a:solidFill>
                  <a:schemeClr val="tx1"/>
                </a:solidFill>
              </a:rPr>
              <a:t>	</a:t>
            </a:r>
            <a:r>
              <a:rPr lang="ja-JP" altLang="en-US" sz="1200" dirty="0" smtClean="0">
                <a:solidFill>
                  <a:schemeClr val="tx1"/>
                </a:solidFill>
              </a:rPr>
              <a:t>　</a:t>
            </a:r>
            <a:r>
              <a:rPr lang="ja-JP" altLang="en-US" sz="1200" dirty="0">
                <a:solidFill>
                  <a:schemeClr val="tx1"/>
                </a:solidFill>
              </a:rPr>
              <a:t>　</a:t>
            </a:r>
            <a:r>
              <a:rPr lang="ja-JP" altLang="en-US" sz="1200" dirty="0" smtClean="0">
                <a:solidFill>
                  <a:schemeClr val="tx1"/>
                </a:solidFill>
              </a:rPr>
              <a:t>開業事業所数</a:t>
            </a:r>
            <a:endParaRPr lang="en-US" altLang="ja-JP" sz="1200" dirty="0" smtClean="0">
              <a:solidFill>
                <a:schemeClr val="tx1"/>
              </a:solidFill>
            </a:endParaRPr>
          </a:p>
          <a:p>
            <a:r>
              <a:rPr lang="ja-JP" altLang="en-US" sz="1200" dirty="0">
                <a:solidFill>
                  <a:schemeClr val="tx1"/>
                </a:solidFill>
              </a:rPr>
              <a:t>⑥　</a:t>
            </a:r>
            <a:r>
              <a:rPr lang="ja-JP" altLang="en-US" sz="1200" dirty="0" smtClean="0">
                <a:solidFill>
                  <a:schemeClr val="tx1"/>
                </a:solidFill>
              </a:rPr>
              <a:t>定住魅力・都市魅力を強化する</a:t>
            </a:r>
            <a:r>
              <a:rPr lang="en-US" altLang="ja-JP" sz="1200" dirty="0" smtClean="0">
                <a:solidFill>
                  <a:schemeClr val="tx1"/>
                </a:solidFill>
              </a:rPr>
              <a:t>		</a:t>
            </a:r>
            <a:r>
              <a:rPr lang="ja-JP" altLang="en-US" sz="1200" dirty="0" smtClean="0">
                <a:solidFill>
                  <a:schemeClr val="tx1"/>
                </a:solidFill>
              </a:rPr>
              <a:t>　　来阪外国人数</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a:t>
            </a:r>
            <a:r>
              <a:rPr lang="ja-JP" altLang="en-US" sz="1200" dirty="0">
                <a:solidFill>
                  <a:schemeClr val="tx1"/>
                </a:solidFill>
              </a:rPr>
              <a:t>　</a:t>
            </a:r>
            <a:r>
              <a:rPr lang="ja-JP" altLang="en-US" sz="1200" dirty="0" smtClean="0">
                <a:solidFill>
                  <a:schemeClr val="tx1"/>
                </a:solidFill>
              </a:rPr>
              <a:t>移住・定住の促進、交流人口の拡大　など　</a:t>
            </a:r>
            <a:r>
              <a:rPr lang="en-US" altLang="ja-JP" sz="1200" dirty="0" smtClean="0">
                <a:solidFill>
                  <a:schemeClr val="tx1"/>
                </a:solidFill>
              </a:rPr>
              <a:t>	</a:t>
            </a:r>
            <a:r>
              <a:rPr lang="ja-JP" altLang="en-US" sz="1200" dirty="0" smtClean="0">
                <a:solidFill>
                  <a:schemeClr val="tx1"/>
                </a:solidFill>
              </a:rPr>
              <a:t>　　転出超過率（対東京圏）</a:t>
            </a:r>
            <a:endParaRPr kumimoji="1" lang="ja-JP" altLang="en-US" sz="1200" dirty="0">
              <a:solidFill>
                <a:schemeClr val="tx1"/>
              </a:solidFill>
            </a:endParaRPr>
          </a:p>
        </p:txBody>
      </p:sp>
      <p:sp>
        <p:nvSpPr>
          <p:cNvPr id="18" name="正方形/長方形 17"/>
          <p:cNvSpPr/>
          <p:nvPr/>
        </p:nvSpPr>
        <p:spPr>
          <a:xfrm>
            <a:off x="7048872" y="3443912"/>
            <a:ext cx="5688634" cy="6084000"/>
          </a:xfrm>
          <a:prstGeom prst="rect">
            <a:avLst/>
          </a:prstGeom>
          <a:ln w="57150"/>
        </p:spPr>
        <p:style>
          <a:lnRef idx="2">
            <a:schemeClr val="accent1"/>
          </a:lnRef>
          <a:fillRef idx="1">
            <a:schemeClr val="lt1"/>
          </a:fillRef>
          <a:effectRef idx="0">
            <a:schemeClr val="accent1"/>
          </a:effectRef>
          <a:fontRef idx="minor">
            <a:schemeClr val="dk1"/>
          </a:fontRef>
        </p:style>
        <p:txBody>
          <a:bodyPr rtlCol="0" anchor="t"/>
          <a:lstStyle/>
          <a:p>
            <a:pPr marL="180000" indent="-457200">
              <a:lnSpc>
                <a:spcPts val="1400"/>
              </a:lnSpc>
            </a:pPr>
            <a:endParaRPr lang="en-US" altLang="ja-JP" sz="1400" b="1" dirty="0">
              <a:solidFill>
                <a:schemeClr val="tx1"/>
              </a:solidFill>
            </a:endParaRPr>
          </a:p>
          <a:p>
            <a:pPr marL="180000" indent="-457200">
              <a:lnSpc>
                <a:spcPts val="1400"/>
              </a:lnSpc>
            </a:pPr>
            <a:r>
              <a:rPr lang="ja-JP" altLang="en-US" sz="1400" b="1" dirty="0" smtClean="0">
                <a:solidFill>
                  <a:schemeClr val="tx1"/>
                </a:solidFill>
              </a:rPr>
              <a:t>■大阪の魅力を活かした「人口対流」の実現</a:t>
            </a:r>
            <a:endParaRPr lang="en-US" altLang="ja-JP" sz="1400" b="1" dirty="0" smtClean="0">
              <a:solidFill>
                <a:schemeClr val="tx1"/>
              </a:solidFill>
            </a:endParaRPr>
          </a:p>
          <a:p>
            <a:pPr marL="180000" indent="-457200">
              <a:lnSpc>
                <a:spcPts val="1400"/>
              </a:lnSpc>
            </a:pPr>
            <a:r>
              <a:rPr kumimoji="1" lang="ja-JP" altLang="en-US" sz="1100" dirty="0">
                <a:solidFill>
                  <a:schemeClr val="tx1"/>
                </a:solidFill>
              </a:rPr>
              <a:t>　</a:t>
            </a:r>
            <a:r>
              <a:rPr kumimoji="1" lang="ja-JP" altLang="en-US" sz="1100" dirty="0" smtClean="0">
                <a:solidFill>
                  <a:schemeClr val="tx1"/>
                </a:solidFill>
              </a:rPr>
              <a:t>　東京圏と大阪の比較や東京圏移住者を対象としたアンケート調査等（</a:t>
            </a:r>
            <a:r>
              <a:rPr kumimoji="1" lang="en-US" altLang="ja-JP" sz="1100" dirty="0" smtClean="0">
                <a:solidFill>
                  <a:schemeClr val="tx1"/>
                </a:solidFill>
              </a:rPr>
              <a:t>※</a:t>
            </a:r>
            <a:r>
              <a:rPr kumimoji="1" lang="ja-JP" altLang="en-US" sz="1100" dirty="0" smtClean="0">
                <a:solidFill>
                  <a:schemeClr val="tx1"/>
                </a:solidFill>
              </a:rPr>
              <a:t>）に基づき、大阪の「強み」やさらに強化すべきポイントを</a:t>
            </a:r>
            <a:r>
              <a:rPr lang="ja-JP" altLang="en-US" sz="1100" dirty="0">
                <a:solidFill>
                  <a:schemeClr val="tx1"/>
                </a:solidFill>
              </a:rPr>
              <a:t>とりまとめ、東京圏から大阪への「人口対流」 </a:t>
            </a:r>
            <a:r>
              <a:rPr lang="ja-JP" altLang="en-US" sz="1100" dirty="0" smtClean="0">
                <a:solidFill>
                  <a:schemeClr val="tx1"/>
                </a:solidFill>
              </a:rPr>
              <a:t>の実現にむけ、</a:t>
            </a:r>
            <a:r>
              <a:rPr kumimoji="1" lang="en-US" altLang="ja-JP" sz="1100" dirty="0" smtClean="0">
                <a:solidFill>
                  <a:schemeClr val="tx1"/>
                </a:solidFill>
              </a:rPr>
              <a:t>PR</a:t>
            </a:r>
            <a:r>
              <a:rPr kumimoji="1" lang="ja-JP" altLang="en-US" sz="1100" dirty="0" smtClean="0">
                <a:solidFill>
                  <a:schemeClr val="tx1"/>
                </a:solidFill>
              </a:rPr>
              <a:t>すべき「大阪のよさ」を例示</a:t>
            </a:r>
            <a:endParaRPr kumimoji="1" lang="en-US" altLang="ja-JP" sz="1100" dirty="0" smtClean="0">
              <a:solidFill>
                <a:schemeClr val="tx1"/>
              </a:solidFill>
            </a:endParaRPr>
          </a:p>
          <a:p>
            <a:pPr marL="180000" indent="-457200">
              <a:lnSpc>
                <a:spcPts val="1400"/>
              </a:lnSpc>
            </a:pPr>
            <a:endParaRPr lang="en-US" altLang="ja-JP" sz="1200" dirty="0">
              <a:solidFill>
                <a:schemeClr val="tx1"/>
              </a:solidFill>
            </a:endParaRPr>
          </a:p>
          <a:p>
            <a:pPr marL="180000" indent="-457200">
              <a:lnSpc>
                <a:spcPts val="1400"/>
              </a:lnSpc>
            </a:pPr>
            <a:endParaRPr kumimoji="1" lang="en-US" altLang="ja-JP" sz="1200" dirty="0" smtClean="0">
              <a:solidFill>
                <a:schemeClr val="tx1"/>
              </a:solidFill>
            </a:endParaRPr>
          </a:p>
          <a:p>
            <a:pPr marL="180000" indent="-457200">
              <a:lnSpc>
                <a:spcPts val="1400"/>
              </a:lnSpc>
            </a:pPr>
            <a:endParaRPr lang="en-US" altLang="ja-JP" sz="1200" dirty="0">
              <a:solidFill>
                <a:schemeClr val="tx1"/>
              </a:solidFill>
            </a:endParaRPr>
          </a:p>
          <a:p>
            <a:pPr marL="180000" indent="-457200">
              <a:lnSpc>
                <a:spcPts val="1400"/>
              </a:lnSpc>
            </a:pPr>
            <a:endParaRPr kumimoji="1" lang="en-US" altLang="ja-JP" sz="1200" dirty="0" smtClean="0">
              <a:solidFill>
                <a:schemeClr val="tx1"/>
              </a:solidFill>
            </a:endParaRPr>
          </a:p>
          <a:p>
            <a:pPr marL="180000" indent="-457200">
              <a:lnSpc>
                <a:spcPts val="1400"/>
              </a:lnSpc>
            </a:pPr>
            <a:endParaRPr lang="en-US" altLang="ja-JP" sz="1200" dirty="0">
              <a:solidFill>
                <a:schemeClr val="tx1"/>
              </a:solidFill>
            </a:endParaRPr>
          </a:p>
          <a:p>
            <a:pPr marL="180000" indent="-457200">
              <a:lnSpc>
                <a:spcPts val="1400"/>
              </a:lnSpc>
            </a:pPr>
            <a:endParaRPr kumimoji="1" lang="en-US" altLang="ja-JP" sz="1200" dirty="0" smtClean="0">
              <a:solidFill>
                <a:schemeClr val="tx1"/>
              </a:solidFill>
            </a:endParaRPr>
          </a:p>
          <a:p>
            <a:pPr marL="180000" indent="-457200">
              <a:lnSpc>
                <a:spcPts val="1400"/>
              </a:lnSpc>
            </a:pPr>
            <a:endParaRPr lang="en-US" altLang="ja-JP" sz="1200" dirty="0">
              <a:solidFill>
                <a:schemeClr val="tx1"/>
              </a:solidFill>
            </a:endParaRPr>
          </a:p>
          <a:p>
            <a:pPr marL="180000" indent="-457200">
              <a:lnSpc>
                <a:spcPts val="1400"/>
              </a:lnSpc>
            </a:pPr>
            <a:endParaRPr kumimoji="1" lang="en-US" altLang="ja-JP" sz="1200" dirty="0" smtClean="0">
              <a:solidFill>
                <a:schemeClr val="tx1"/>
              </a:solidFill>
            </a:endParaRPr>
          </a:p>
          <a:p>
            <a:pPr marL="180000" indent="-457200">
              <a:lnSpc>
                <a:spcPts val="1300"/>
              </a:lnSpc>
            </a:pPr>
            <a:endParaRPr lang="en-US" altLang="ja-JP" sz="1200" dirty="0">
              <a:solidFill>
                <a:schemeClr val="tx1"/>
              </a:solidFill>
            </a:endParaRPr>
          </a:p>
          <a:p>
            <a:pPr marL="180000" indent="-457200">
              <a:lnSpc>
                <a:spcPts val="1300"/>
              </a:lnSpc>
            </a:pPr>
            <a:endParaRPr kumimoji="1" lang="en-US" altLang="ja-JP" sz="1200" dirty="0" smtClean="0">
              <a:solidFill>
                <a:schemeClr val="tx1"/>
              </a:solidFill>
            </a:endParaRPr>
          </a:p>
          <a:p>
            <a:pPr marL="180000" indent="-457200">
              <a:lnSpc>
                <a:spcPts val="1300"/>
              </a:lnSpc>
            </a:pPr>
            <a:endParaRPr lang="en-US" altLang="ja-JP" sz="1200" dirty="0">
              <a:solidFill>
                <a:schemeClr val="tx1"/>
              </a:solidFill>
            </a:endParaRPr>
          </a:p>
          <a:p>
            <a:pPr marL="180000" indent="-457200">
              <a:lnSpc>
                <a:spcPts val="1300"/>
              </a:lnSpc>
            </a:pPr>
            <a:endParaRPr kumimoji="1" lang="en-US" altLang="ja-JP" sz="1200" dirty="0" smtClean="0">
              <a:solidFill>
                <a:schemeClr val="tx1"/>
              </a:solidFill>
            </a:endParaRPr>
          </a:p>
          <a:p>
            <a:pPr marL="180000" indent="-457200">
              <a:lnSpc>
                <a:spcPts val="1400"/>
              </a:lnSpc>
            </a:pPr>
            <a:endParaRPr lang="en-US" altLang="ja-JP" sz="1200" dirty="0">
              <a:solidFill>
                <a:schemeClr val="tx1"/>
              </a:solidFill>
            </a:endParaRPr>
          </a:p>
          <a:p>
            <a:pPr marL="180000" indent="-457200">
              <a:lnSpc>
                <a:spcPts val="1400"/>
              </a:lnSpc>
            </a:pPr>
            <a:r>
              <a:rPr lang="ja-JP" altLang="en-US" sz="1100" b="1" dirty="0" smtClean="0">
                <a:solidFill>
                  <a:schemeClr val="tx1"/>
                </a:solidFill>
              </a:rPr>
              <a:t>　</a:t>
            </a:r>
            <a:r>
              <a:rPr lang="en-US" altLang="ja-JP" sz="1100" b="1" dirty="0">
                <a:solidFill>
                  <a:schemeClr val="tx1"/>
                </a:solidFill>
              </a:rPr>
              <a:t>【</a:t>
            </a:r>
            <a:r>
              <a:rPr lang="ja-JP" altLang="en-US" sz="1100" b="1" dirty="0" smtClean="0">
                <a:solidFill>
                  <a:schemeClr val="tx1"/>
                </a:solidFill>
              </a:rPr>
              <a:t>大阪の強みや特徴を踏まえ、</a:t>
            </a:r>
            <a:r>
              <a:rPr lang="en-US" altLang="ja-JP" sz="1100" b="1" dirty="0" smtClean="0">
                <a:solidFill>
                  <a:schemeClr val="tx1"/>
                </a:solidFill>
              </a:rPr>
              <a:t>PR</a:t>
            </a:r>
            <a:r>
              <a:rPr lang="ja-JP" altLang="en-US" sz="1100" b="1" dirty="0" smtClean="0">
                <a:solidFill>
                  <a:schemeClr val="tx1"/>
                </a:solidFill>
              </a:rPr>
              <a:t>すべき大阪のよさ</a:t>
            </a:r>
            <a:r>
              <a:rPr lang="en-US" altLang="ja-JP" sz="1100" b="1" dirty="0" smtClean="0">
                <a:solidFill>
                  <a:schemeClr val="tx1"/>
                </a:solidFill>
              </a:rPr>
              <a:t>】</a:t>
            </a:r>
            <a:endParaRPr lang="en-US" altLang="ja-JP" sz="1100" b="1" dirty="0">
              <a:solidFill>
                <a:schemeClr val="tx1"/>
              </a:solidFill>
            </a:endParaRPr>
          </a:p>
          <a:p>
            <a:pPr marL="180000" indent="-457200">
              <a:lnSpc>
                <a:spcPts val="1400"/>
              </a:lnSpc>
            </a:pPr>
            <a:r>
              <a:rPr kumimoji="1" lang="ja-JP" altLang="en-US" sz="1100" dirty="0" smtClean="0">
                <a:solidFill>
                  <a:schemeClr val="tx1"/>
                </a:solidFill>
              </a:rPr>
              <a:t>　　○</a:t>
            </a:r>
            <a:r>
              <a:rPr lang="ja-JP" altLang="en-US" sz="1100" dirty="0" smtClean="0">
                <a:solidFill>
                  <a:schemeClr val="tx1"/>
                </a:solidFill>
              </a:rPr>
              <a:t>生活・・・・・・・・自分らしく暮らす</a:t>
            </a:r>
            <a:endParaRPr lang="en-US" altLang="ja-JP" sz="1100" dirty="0" smtClean="0">
              <a:solidFill>
                <a:schemeClr val="tx1"/>
              </a:solidFill>
            </a:endParaRPr>
          </a:p>
          <a:p>
            <a:pPr marL="180000" indent="-457200">
              <a:lnSpc>
                <a:spcPts val="1400"/>
              </a:lnSpc>
            </a:pPr>
            <a:r>
              <a:rPr kumimoji="1" lang="ja-JP" altLang="en-US" sz="1100" dirty="0">
                <a:solidFill>
                  <a:schemeClr val="tx1"/>
                </a:solidFill>
              </a:rPr>
              <a:t>　</a:t>
            </a:r>
            <a:r>
              <a:rPr kumimoji="1" lang="ja-JP" altLang="en-US" sz="1100" dirty="0" smtClean="0">
                <a:solidFill>
                  <a:schemeClr val="tx1"/>
                </a:solidFill>
              </a:rPr>
              <a:t>　○仕事・・・・・・・・「ナレッジイノベーション」を実現、「ものづくり」で起業</a:t>
            </a:r>
            <a:endParaRPr kumimoji="1" lang="en-US" altLang="ja-JP" sz="1100" dirty="0" smtClean="0">
              <a:solidFill>
                <a:schemeClr val="tx1"/>
              </a:solidFill>
            </a:endParaRPr>
          </a:p>
          <a:p>
            <a:pPr marL="180000" indent="-457200">
              <a:lnSpc>
                <a:spcPts val="1400"/>
              </a:lnSpc>
            </a:pPr>
            <a:r>
              <a:rPr lang="ja-JP" altLang="en-US" sz="1100" dirty="0">
                <a:solidFill>
                  <a:schemeClr val="tx1"/>
                </a:solidFill>
              </a:rPr>
              <a:t>　</a:t>
            </a:r>
            <a:r>
              <a:rPr lang="ja-JP" altLang="en-US" sz="1100" dirty="0" smtClean="0">
                <a:solidFill>
                  <a:schemeClr val="tx1"/>
                </a:solidFill>
              </a:rPr>
              <a:t>　○地域・・・・・・・・地域に根差した活躍、アクティブなシニアライフ</a:t>
            </a:r>
            <a:endParaRPr lang="en-US" altLang="ja-JP" sz="1100" dirty="0" smtClean="0">
              <a:solidFill>
                <a:schemeClr val="tx1"/>
              </a:solidFill>
            </a:endParaRPr>
          </a:p>
          <a:p>
            <a:pPr marL="180000" indent="-457200">
              <a:lnSpc>
                <a:spcPts val="1400"/>
              </a:lnSpc>
            </a:pPr>
            <a:r>
              <a:rPr kumimoji="1" lang="ja-JP" altLang="en-US" sz="1100" dirty="0">
                <a:solidFill>
                  <a:schemeClr val="tx1"/>
                </a:solidFill>
              </a:rPr>
              <a:t>　</a:t>
            </a:r>
            <a:r>
              <a:rPr kumimoji="1" lang="ja-JP" altLang="en-US" sz="1100" dirty="0" smtClean="0">
                <a:solidFill>
                  <a:schemeClr val="tx1"/>
                </a:solidFill>
              </a:rPr>
              <a:t>　○研究・開発・・・企業の研究開発</a:t>
            </a:r>
            <a:r>
              <a:rPr lang="ja-JP" altLang="en-US" sz="1100" dirty="0" smtClean="0">
                <a:solidFill>
                  <a:schemeClr val="tx1"/>
                </a:solidFill>
              </a:rPr>
              <a:t>、基礎研究・実用化に向けた先端領域の研究</a:t>
            </a:r>
            <a:endParaRPr lang="en-US" altLang="ja-JP" sz="1100" dirty="0" smtClean="0">
              <a:solidFill>
                <a:schemeClr val="tx1"/>
              </a:solidFill>
            </a:endParaRPr>
          </a:p>
          <a:p>
            <a:pPr marL="180000" indent="-457200">
              <a:lnSpc>
                <a:spcPts val="1400"/>
              </a:lnSpc>
            </a:pPr>
            <a:r>
              <a:rPr kumimoji="1" lang="ja-JP" altLang="en-US" sz="1100" dirty="0">
                <a:solidFill>
                  <a:schemeClr val="tx1"/>
                </a:solidFill>
              </a:rPr>
              <a:t>　</a:t>
            </a:r>
            <a:r>
              <a:rPr kumimoji="1" lang="ja-JP" altLang="en-US" sz="1100" dirty="0" smtClean="0">
                <a:solidFill>
                  <a:schemeClr val="tx1"/>
                </a:solidFill>
              </a:rPr>
              <a:t>　○観光魅力・・・・エンターテイメント、歴史・文化を体感、インバウンド、留学</a:t>
            </a:r>
            <a:endParaRPr kumimoji="1" lang="en-US" altLang="ja-JP" sz="1100" dirty="0" smtClean="0">
              <a:solidFill>
                <a:schemeClr val="tx1"/>
              </a:solidFill>
            </a:endParaRPr>
          </a:p>
          <a:p>
            <a:pPr marL="180000" indent="-457200">
              <a:lnSpc>
                <a:spcPts val="1400"/>
              </a:lnSpc>
            </a:pPr>
            <a:endParaRPr lang="en-US" altLang="ja-JP" sz="1100" dirty="0" smtClean="0">
              <a:solidFill>
                <a:schemeClr val="tx1"/>
              </a:solidFill>
            </a:endParaRPr>
          </a:p>
          <a:p>
            <a:pPr marL="180000" indent="-457200">
              <a:lnSpc>
                <a:spcPts val="1400"/>
              </a:lnSpc>
            </a:pPr>
            <a:r>
              <a:rPr lang="ja-JP" altLang="en-US" sz="1100" dirty="0" smtClean="0">
                <a:solidFill>
                  <a:schemeClr val="tx1"/>
                </a:solidFill>
              </a:rPr>
              <a:t>　</a:t>
            </a:r>
            <a:r>
              <a:rPr lang="en-US" altLang="ja-JP" sz="1100" dirty="0" smtClean="0">
                <a:solidFill>
                  <a:schemeClr val="tx1"/>
                </a:solidFill>
              </a:rPr>
              <a:t>※</a:t>
            </a:r>
            <a:r>
              <a:rPr lang="ja-JP" altLang="en-US" sz="1100" dirty="0" smtClean="0">
                <a:solidFill>
                  <a:schemeClr val="tx1"/>
                </a:solidFill>
              </a:rPr>
              <a:t>　東京圏への流出超過の原因等を調査するため、</a:t>
            </a:r>
            <a:r>
              <a:rPr lang="en-US" altLang="ja-JP" sz="1100" dirty="0">
                <a:solidFill>
                  <a:schemeClr val="tx1"/>
                </a:solidFill>
              </a:rPr>
              <a:t> </a:t>
            </a:r>
            <a:r>
              <a:rPr lang="ja-JP" altLang="en-US" sz="1100" dirty="0" smtClean="0">
                <a:solidFill>
                  <a:schemeClr val="tx1"/>
                </a:solidFill>
              </a:rPr>
              <a:t>アンケート調査等を実施</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　　・　</a:t>
            </a:r>
            <a:r>
              <a:rPr lang="en-US" altLang="ja-JP" sz="1100" dirty="0" smtClean="0">
                <a:solidFill>
                  <a:schemeClr val="tx1"/>
                </a:solidFill>
              </a:rPr>
              <a:t>WEB</a:t>
            </a:r>
            <a:r>
              <a:rPr lang="ja-JP" altLang="en-US" sz="1100" dirty="0" smtClean="0">
                <a:solidFill>
                  <a:schemeClr val="tx1"/>
                </a:solidFill>
              </a:rPr>
              <a:t>アンケート・・・・・・大阪出身の東京圏在住者、関西在住の大学生を対象</a:t>
            </a:r>
            <a:endParaRPr lang="en-US" altLang="ja-JP" sz="1100" dirty="0">
              <a:solidFill>
                <a:schemeClr val="tx1"/>
              </a:solidFill>
            </a:endParaRPr>
          </a:p>
          <a:p>
            <a:pPr marL="180000" indent="-457200">
              <a:lnSpc>
                <a:spcPts val="1400"/>
              </a:lnSpc>
            </a:pPr>
            <a:r>
              <a:rPr kumimoji="1" lang="ja-JP" altLang="en-US" sz="1100" dirty="0" smtClean="0">
                <a:solidFill>
                  <a:schemeClr val="tx1"/>
                </a:solidFill>
              </a:rPr>
              <a:t>　　　　・　グループインタビュー・・・大阪への</a:t>
            </a:r>
            <a:r>
              <a:rPr kumimoji="1" lang="en-US" altLang="ja-JP" sz="1100" dirty="0" smtClean="0">
                <a:solidFill>
                  <a:schemeClr val="tx1"/>
                </a:solidFill>
              </a:rPr>
              <a:t>UIJ</a:t>
            </a:r>
            <a:r>
              <a:rPr kumimoji="1" lang="ja-JP" altLang="en-US" sz="1100" dirty="0" smtClean="0">
                <a:solidFill>
                  <a:schemeClr val="tx1"/>
                </a:solidFill>
              </a:rPr>
              <a:t>ターン経験者を対象</a:t>
            </a:r>
            <a:endParaRPr kumimoji="1" lang="en-US" altLang="ja-JP" sz="1100" dirty="0" smtClean="0">
              <a:solidFill>
                <a:schemeClr val="tx1"/>
              </a:solidFill>
            </a:endParaRPr>
          </a:p>
          <a:p>
            <a:pPr marL="180000" indent="-457200">
              <a:lnSpc>
                <a:spcPts val="1400"/>
              </a:lnSpc>
            </a:pPr>
            <a:endParaRPr lang="en-US" altLang="ja-JP" sz="1400" b="1" dirty="0" smtClean="0">
              <a:solidFill>
                <a:schemeClr val="tx1"/>
              </a:solidFill>
            </a:endParaRPr>
          </a:p>
          <a:p>
            <a:pPr marL="180000" indent="-457200">
              <a:lnSpc>
                <a:spcPts val="1400"/>
              </a:lnSpc>
            </a:pPr>
            <a:r>
              <a:rPr lang="ja-JP" altLang="en-US" sz="1400" b="1" dirty="0">
                <a:solidFill>
                  <a:schemeClr val="tx1"/>
                </a:solidFill>
              </a:rPr>
              <a:t>■</a:t>
            </a:r>
            <a:r>
              <a:rPr lang="ja-JP" altLang="en-US" sz="1400" b="1" dirty="0" smtClean="0">
                <a:solidFill>
                  <a:schemeClr val="tx1"/>
                </a:solidFill>
              </a:rPr>
              <a:t>地域類型別課題への対応</a:t>
            </a:r>
            <a:endParaRPr lang="en-US" altLang="ja-JP" sz="1400" b="1" dirty="0" smtClean="0">
              <a:solidFill>
                <a:schemeClr val="tx1"/>
              </a:solidFill>
            </a:endParaRPr>
          </a:p>
          <a:p>
            <a:pPr marL="180000" indent="-457200">
              <a:lnSpc>
                <a:spcPts val="1400"/>
              </a:lnSpc>
            </a:pPr>
            <a:r>
              <a:rPr kumimoji="1" lang="ja-JP" altLang="en-US" sz="1100" b="1" dirty="0">
                <a:solidFill>
                  <a:schemeClr val="tx1"/>
                </a:solidFill>
              </a:rPr>
              <a:t>　</a:t>
            </a:r>
            <a:r>
              <a:rPr kumimoji="1" lang="ja-JP" altLang="en-US" sz="1100" dirty="0" smtClean="0">
                <a:solidFill>
                  <a:schemeClr val="tx1"/>
                </a:solidFill>
              </a:rPr>
              <a:t>　「都心部」「周辺部」等の</a:t>
            </a:r>
            <a:r>
              <a:rPr kumimoji="1" lang="en-US" altLang="ja-JP" sz="1100" dirty="0" smtClean="0">
                <a:solidFill>
                  <a:schemeClr val="tx1"/>
                </a:solidFill>
              </a:rPr>
              <a:t>4</a:t>
            </a:r>
            <a:r>
              <a:rPr kumimoji="1" lang="ja-JP" altLang="en-US" sz="1100" dirty="0" err="1" smtClean="0">
                <a:solidFill>
                  <a:schemeClr val="tx1"/>
                </a:solidFill>
              </a:rPr>
              <a:t>つの</a:t>
            </a:r>
            <a:r>
              <a:rPr kumimoji="1" lang="ja-JP" altLang="en-US" sz="1100" dirty="0" smtClean="0">
                <a:solidFill>
                  <a:schemeClr val="tx1"/>
                </a:solidFill>
              </a:rPr>
              <a:t>エリアごとにどのような強みがあり、それをいかに伸ばしていくべきか</a:t>
            </a:r>
            <a:r>
              <a:rPr kumimoji="1" lang="en-US" altLang="ja-JP" sz="1100" dirty="0" smtClean="0">
                <a:solidFill>
                  <a:schemeClr val="tx1"/>
                </a:solidFill>
              </a:rPr>
              <a:t/>
            </a:r>
            <a:br>
              <a:rPr kumimoji="1" lang="en-US" altLang="ja-JP" sz="1100" dirty="0" smtClean="0">
                <a:solidFill>
                  <a:schemeClr val="tx1"/>
                </a:solidFill>
              </a:rPr>
            </a:br>
            <a:r>
              <a:rPr kumimoji="1" lang="ja-JP" altLang="en-US" sz="1100" dirty="0" smtClean="0">
                <a:solidFill>
                  <a:schemeClr val="tx1"/>
                </a:solidFill>
              </a:rPr>
              <a:t>整理</a:t>
            </a:r>
            <a:r>
              <a:rPr lang="ja-JP" altLang="en-US" sz="1100" b="1" dirty="0" smtClean="0">
                <a:solidFill>
                  <a:schemeClr val="tx1"/>
                </a:solidFill>
              </a:rPr>
              <a:t>　</a:t>
            </a:r>
            <a:r>
              <a:rPr lang="ja-JP" altLang="en-US" sz="1100" b="1" dirty="0">
                <a:solidFill>
                  <a:schemeClr val="tx1"/>
                </a:solidFill>
              </a:rPr>
              <a:t>➡</a:t>
            </a:r>
            <a:r>
              <a:rPr lang="ja-JP" altLang="en-US" sz="1100" b="1" dirty="0" smtClean="0">
                <a:solidFill>
                  <a:schemeClr val="tx1"/>
                </a:solidFill>
              </a:rPr>
              <a:t>　地域</a:t>
            </a:r>
            <a:r>
              <a:rPr lang="ja-JP" altLang="en-US" sz="1100" b="1" dirty="0">
                <a:solidFill>
                  <a:schemeClr val="tx1"/>
                </a:solidFill>
              </a:rPr>
              <a:t>の特色を高める府内の先進事例</a:t>
            </a:r>
            <a:r>
              <a:rPr lang="ja-JP" altLang="en-US" sz="1100" b="1" dirty="0" smtClean="0">
                <a:solidFill>
                  <a:schemeClr val="tx1"/>
                </a:solidFill>
              </a:rPr>
              <a:t>を</a:t>
            </a:r>
            <a:r>
              <a:rPr lang="ja-JP" altLang="en-US" sz="1100" b="1" dirty="0">
                <a:solidFill>
                  <a:schemeClr val="tx1"/>
                </a:solidFill>
              </a:rPr>
              <a:t>例示</a:t>
            </a:r>
            <a:endParaRPr lang="en-US" altLang="ja-JP" sz="1100" b="1" dirty="0">
              <a:solidFill>
                <a:schemeClr val="tx1"/>
              </a:solidFill>
            </a:endParaRPr>
          </a:p>
          <a:p>
            <a:pPr marL="180000" indent="-457200">
              <a:lnSpc>
                <a:spcPts val="1400"/>
              </a:lnSpc>
              <a:tabLst>
                <a:tab pos="3143250" algn="l"/>
              </a:tabLst>
            </a:pPr>
            <a:r>
              <a:rPr lang="ja-JP" altLang="en-US" sz="1100" dirty="0">
                <a:solidFill>
                  <a:schemeClr val="tx1"/>
                </a:solidFill>
              </a:rPr>
              <a:t>　</a:t>
            </a:r>
            <a:r>
              <a:rPr lang="ja-JP" altLang="en-US" sz="1100" dirty="0" smtClean="0">
                <a:solidFill>
                  <a:schemeClr val="tx1"/>
                </a:solidFill>
              </a:rPr>
              <a:t>　○都心部・・・都市の中心部、オフィス・商業地</a:t>
            </a:r>
            <a:r>
              <a:rPr lang="ja-JP" altLang="en-US" sz="1100" dirty="0">
                <a:solidFill>
                  <a:schemeClr val="tx1"/>
                </a:solidFill>
              </a:rPr>
              <a:t>　 </a:t>
            </a:r>
            <a:r>
              <a:rPr lang="ja-JP" altLang="en-US" sz="1100" dirty="0" smtClean="0">
                <a:solidFill>
                  <a:schemeClr val="tx1"/>
                </a:solidFill>
              </a:rPr>
              <a:t>  </a:t>
            </a:r>
            <a:r>
              <a:rPr lang="en-US" altLang="ja-JP" sz="1100" dirty="0" smtClean="0">
                <a:solidFill>
                  <a:schemeClr val="tx1"/>
                </a:solidFill>
              </a:rPr>
              <a:t>	</a:t>
            </a:r>
            <a:r>
              <a:rPr lang="ja-JP" altLang="en-US" sz="1100" dirty="0" smtClean="0">
                <a:solidFill>
                  <a:schemeClr val="tx1"/>
                </a:solidFill>
              </a:rPr>
              <a:t>○郊外部</a:t>
            </a:r>
            <a:r>
              <a:rPr lang="ja-JP" altLang="en-US" sz="1100" dirty="0">
                <a:solidFill>
                  <a:schemeClr val="tx1"/>
                </a:solidFill>
              </a:rPr>
              <a:t>・・・ニュータウン、</a:t>
            </a:r>
            <a:r>
              <a:rPr lang="ja-JP" altLang="en-US" sz="1100" dirty="0" smtClean="0">
                <a:solidFill>
                  <a:schemeClr val="tx1"/>
                </a:solidFill>
              </a:rPr>
              <a:t>ベッドタウン</a:t>
            </a:r>
            <a:endParaRPr lang="en-US" altLang="ja-JP" sz="1100" dirty="0" smtClean="0">
              <a:solidFill>
                <a:schemeClr val="tx1"/>
              </a:solidFill>
            </a:endParaRPr>
          </a:p>
          <a:p>
            <a:pPr marL="180000" indent="-457200">
              <a:lnSpc>
                <a:spcPts val="1400"/>
              </a:lnSpc>
              <a:tabLst>
                <a:tab pos="3143250" algn="l"/>
              </a:tabLst>
            </a:pPr>
            <a:r>
              <a:rPr kumimoji="1" lang="ja-JP" altLang="en-US" sz="1100" dirty="0">
                <a:solidFill>
                  <a:schemeClr val="tx1"/>
                </a:solidFill>
              </a:rPr>
              <a:t>　</a:t>
            </a:r>
            <a:r>
              <a:rPr kumimoji="1" lang="ja-JP" altLang="en-US" sz="1100" dirty="0" smtClean="0">
                <a:solidFill>
                  <a:schemeClr val="tx1"/>
                </a:solidFill>
              </a:rPr>
              <a:t>　○周辺部・・・古くから発展した地域、密集市街地</a:t>
            </a:r>
            <a:r>
              <a:rPr lang="ja-JP" altLang="en-US" sz="1100" dirty="0">
                <a:solidFill>
                  <a:schemeClr val="tx1"/>
                </a:solidFill>
              </a:rPr>
              <a:t> </a:t>
            </a:r>
            <a:r>
              <a:rPr lang="ja-JP" altLang="en-US" sz="1100" dirty="0" smtClean="0">
                <a:solidFill>
                  <a:schemeClr val="tx1"/>
                </a:solidFill>
              </a:rPr>
              <a:t>  </a:t>
            </a:r>
            <a:r>
              <a:rPr lang="en-US" altLang="ja-JP" sz="1100" smtClean="0">
                <a:solidFill>
                  <a:schemeClr val="tx1"/>
                </a:solidFill>
              </a:rPr>
              <a:t>	</a:t>
            </a:r>
            <a:r>
              <a:rPr lang="ja-JP" altLang="en-US" sz="1100" smtClean="0">
                <a:solidFill>
                  <a:schemeClr val="tx1"/>
                </a:solidFill>
              </a:rPr>
              <a:t>○山</a:t>
            </a:r>
            <a:r>
              <a:rPr lang="ja-JP" altLang="en-US" sz="1100" dirty="0">
                <a:solidFill>
                  <a:schemeClr val="tx1"/>
                </a:solidFill>
              </a:rPr>
              <a:t>間部・・・農地・緑地が中心の地域</a:t>
            </a:r>
            <a:endParaRPr kumimoji="1" lang="en-US" altLang="ja-JP" sz="1100" dirty="0" smtClean="0">
              <a:solidFill>
                <a:schemeClr val="tx1"/>
              </a:solidFill>
            </a:endParaRPr>
          </a:p>
        </p:txBody>
      </p:sp>
      <p:sp>
        <p:nvSpPr>
          <p:cNvPr id="19" name="正方形/長方形 18"/>
          <p:cNvSpPr/>
          <p:nvPr/>
        </p:nvSpPr>
        <p:spPr>
          <a:xfrm>
            <a:off x="7192888" y="3288432"/>
            <a:ext cx="4176464"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活力</a:t>
            </a:r>
            <a:r>
              <a:rPr lang="ja-JP" altLang="en-US" sz="1400" b="1" dirty="0" smtClean="0">
                <a:solidFill>
                  <a:schemeClr val="tx1"/>
                </a:solidFill>
              </a:rPr>
              <a:t>ある地域創出　</a:t>
            </a:r>
            <a:r>
              <a:rPr lang="en-US" altLang="ja-JP" sz="1200" dirty="0" smtClean="0">
                <a:solidFill>
                  <a:schemeClr val="tx1"/>
                </a:solidFill>
              </a:rPr>
              <a:t>~</a:t>
            </a:r>
            <a:r>
              <a:rPr lang="ja-JP" altLang="en-US" sz="1200" dirty="0" smtClean="0">
                <a:solidFill>
                  <a:schemeClr val="tx1"/>
                </a:solidFill>
              </a:rPr>
              <a:t>新しい「都市型ライフスタイル」の提唱～</a:t>
            </a:r>
            <a:endParaRPr kumimoji="1" lang="ja-JP" altLang="en-US" sz="1200" dirty="0">
              <a:solidFill>
                <a:schemeClr val="tx1"/>
              </a:solidFill>
            </a:endParaRPr>
          </a:p>
        </p:txBody>
      </p:sp>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16831" y="5393687"/>
            <a:ext cx="3700593" cy="1207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正方形/長方形 20"/>
          <p:cNvSpPr/>
          <p:nvPr/>
        </p:nvSpPr>
        <p:spPr>
          <a:xfrm>
            <a:off x="7192887" y="7824936"/>
            <a:ext cx="5386665" cy="648072"/>
          </a:xfrm>
          <a:prstGeom prst="rect">
            <a:avLst/>
          </a:prstGeom>
          <a:noFill/>
          <a:ln w="9525"/>
        </p:spPr>
        <p:style>
          <a:lnRef idx="2">
            <a:schemeClr val="accent2"/>
          </a:lnRef>
          <a:fillRef idx="1">
            <a:schemeClr val="lt1"/>
          </a:fillRef>
          <a:effectRef idx="0">
            <a:schemeClr val="accent2"/>
          </a:effectRef>
          <a:fontRef idx="minor">
            <a:schemeClr val="dk1"/>
          </a:fontRef>
        </p:style>
        <p:txBody>
          <a:bodyPr rtlCol="0" anchor="t"/>
          <a:lstStyle/>
          <a:p>
            <a:endParaRPr kumimoji="1" lang="ja-JP" altLang="en-US" sz="1200" dirty="0">
              <a:solidFill>
                <a:schemeClr val="bg1"/>
              </a:solidFill>
            </a:endParaRPr>
          </a:p>
        </p:txBody>
      </p:sp>
      <p:pic>
        <p:nvPicPr>
          <p:cNvPr id="3"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43403" y="4728592"/>
            <a:ext cx="1609725"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4936" y="4368552"/>
            <a:ext cx="4392488" cy="103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正方形/長方形 21"/>
          <p:cNvSpPr/>
          <p:nvPr/>
        </p:nvSpPr>
        <p:spPr>
          <a:xfrm>
            <a:off x="11061522" y="48072"/>
            <a:ext cx="1531966" cy="3409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smtClean="0">
                <a:solidFill>
                  <a:schemeClr val="tx1"/>
                </a:solidFill>
              </a:rPr>
              <a:t>資料</a:t>
            </a:r>
            <a:r>
              <a:rPr lang="ja-JP" altLang="en-US" sz="1800" smtClean="0">
                <a:solidFill>
                  <a:schemeClr val="tx1"/>
                </a:solidFill>
              </a:rPr>
              <a:t>１－２</a:t>
            </a:r>
            <a:endParaRPr kumimoji="1" lang="ja-JP" altLang="en-US" sz="1800" dirty="0">
              <a:solidFill>
                <a:schemeClr val="tx1"/>
              </a:solidFill>
            </a:endParaRPr>
          </a:p>
        </p:txBody>
      </p:sp>
    </p:spTree>
    <p:extLst>
      <p:ext uri="{BB962C8B-B14F-4D97-AF65-F5344CB8AC3E}">
        <p14:creationId xmlns:p14="http://schemas.microsoft.com/office/powerpoint/2010/main" val="2003036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1078</TotalTime>
  <Words>111</Words>
  <Application>Microsoft Office PowerPoint</Application>
  <PresentationFormat>A3 297x420 mm</PresentationFormat>
  <Paragraphs>94</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85</cp:revision>
  <cp:lastPrinted>2016-07-07T01:35:34Z</cp:lastPrinted>
  <dcterms:created xsi:type="dcterms:W3CDTF">2015-08-18T08:57:31Z</dcterms:created>
  <dcterms:modified xsi:type="dcterms:W3CDTF">2016-07-07T01:35:49Z</dcterms:modified>
</cp:coreProperties>
</file>