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4"/>
  </p:sldMasterIdLst>
  <p:sldIdLst>
    <p:sldId id="1802" r:id="rId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0" d="100"/>
          <a:sy n="110" d="100"/>
        </p:scale>
        <p:origin x="13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eziden1">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737EAF87-0426-4F42-AA4D-9F8BDC1F4569}"/>
              </a:ext>
            </a:extLst>
          </p:cNvPr>
          <p:cNvSpPr/>
          <p:nvPr userDrawn="1"/>
        </p:nvSpPr>
        <p:spPr>
          <a:xfrm>
            <a:off x="-5393" y="1"/>
            <a:ext cx="9911393" cy="620688"/>
          </a:xfrm>
          <a:prstGeom prst="rect">
            <a:avLst/>
          </a:prstGeom>
          <a:solidFill>
            <a:schemeClr val="accent2">
              <a:alpha val="40000"/>
            </a:scheme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kumimoji="1" lang="ja-JP" altLang="en-US" sz="1400" dirty="0">
              <a:solidFill>
                <a:schemeClr val="tx1"/>
              </a:solidFill>
            </a:endParaRPr>
          </a:p>
        </p:txBody>
      </p:sp>
      <p:sp>
        <p:nvSpPr>
          <p:cNvPr id="11" name="テキスト プレースホルダー 10">
            <a:extLst>
              <a:ext uri="{FF2B5EF4-FFF2-40B4-BE49-F238E27FC236}">
                <a16:creationId xmlns:a16="http://schemas.microsoft.com/office/drawing/2014/main" id="{BDAAC19C-5907-48FD-8BFF-C821FD2FE06D}"/>
              </a:ext>
            </a:extLst>
          </p:cNvPr>
          <p:cNvSpPr>
            <a:spLocks noGrp="1"/>
          </p:cNvSpPr>
          <p:nvPr>
            <p:ph type="body" sz="quarter" idx="12"/>
          </p:nvPr>
        </p:nvSpPr>
        <p:spPr>
          <a:xfrm>
            <a:off x="194472" y="188642"/>
            <a:ext cx="9517057" cy="432046"/>
          </a:xfrm>
        </p:spPr>
        <p:txBody>
          <a:bodyPr/>
          <a:lstStyle>
            <a:lvl1pPr>
              <a:spcAft>
                <a:spcPts val="600"/>
              </a:spcAft>
              <a:defRPr sz="200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マスター テキストの書式設定</a:t>
            </a:r>
            <a:endParaRPr kumimoji="1" lang="en-US" altLang="ja-JP" dirty="0"/>
          </a:p>
        </p:txBody>
      </p:sp>
      <p:sp>
        <p:nvSpPr>
          <p:cNvPr id="12" name="Slide Number Placeholder 5">
            <a:extLst>
              <a:ext uri="{FF2B5EF4-FFF2-40B4-BE49-F238E27FC236}">
                <a16:creationId xmlns:a16="http://schemas.microsoft.com/office/drawing/2014/main" id="{BBA7BEE0-9CFE-417F-9899-BCA0080D203A}"/>
              </a:ext>
            </a:extLst>
          </p:cNvPr>
          <p:cNvSpPr>
            <a:spLocks noGrp="1"/>
          </p:cNvSpPr>
          <p:nvPr>
            <p:ph type="sldNum" sz="quarter" idx="4"/>
          </p:nvPr>
        </p:nvSpPr>
        <p:spPr>
          <a:xfrm>
            <a:off x="9554435" y="6597352"/>
            <a:ext cx="157094" cy="153888"/>
          </a:xfrm>
          <a:prstGeom prst="rect">
            <a:avLst/>
          </a:prstGeom>
        </p:spPr>
        <p:txBody>
          <a:bodyPr vert="horz" wrap="none" lIns="0" tIns="0" rIns="0" bIns="0" rtlCol="0" anchor="b" anchorCtr="0">
            <a:spAutoFit/>
          </a:bodyPr>
          <a:lstStyle>
            <a:lvl1pPr algn="r">
              <a:defRPr sz="1000">
                <a:solidFill>
                  <a:schemeClr val="tx1"/>
                </a:solidFill>
              </a:defRPr>
            </a:lvl1pPr>
          </a:lstStyle>
          <a:p>
            <a:fld id="{7870704B-CE94-48CC-AF30-84932A1262A7}" type="slidenum">
              <a:rPr lang="en-GB" smtClean="0"/>
              <a:pPr/>
              <a:t>‹#›</a:t>
            </a:fld>
            <a:endParaRPr lang="en-GB" dirty="0"/>
          </a:p>
        </p:txBody>
      </p:sp>
      <p:cxnSp>
        <p:nvCxnSpPr>
          <p:cNvPr id="3" name="直線コネクタ 2">
            <a:extLst>
              <a:ext uri="{FF2B5EF4-FFF2-40B4-BE49-F238E27FC236}">
                <a16:creationId xmlns:a16="http://schemas.microsoft.com/office/drawing/2014/main" id="{5690B957-8A5D-4B27-B4CA-1738C7C46B16}"/>
              </a:ext>
            </a:extLst>
          </p:cNvPr>
          <p:cNvCxnSpPr/>
          <p:nvPr userDrawn="1"/>
        </p:nvCxnSpPr>
        <p:spPr>
          <a:xfrm>
            <a:off x="0" y="620688"/>
            <a:ext cx="9906000" cy="0"/>
          </a:xfrm>
          <a:prstGeom prst="line">
            <a:avLst/>
          </a:prstGeom>
          <a:ln w="12700">
            <a:solidFill>
              <a:schemeClr val="tx1">
                <a:lumMod val="50000"/>
                <a:lumOff val="50000"/>
              </a:schemeClr>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3018637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ziden1">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737EAF87-0426-4F42-AA4D-9F8BDC1F4569}"/>
              </a:ext>
            </a:extLst>
          </p:cNvPr>
          <p:cNvSpPr/>
          <p:nvPr userDrawn="1"/>
        </p:nvSpPr>
        <p:spPr>
          <a:xfrm>
            <a:off x="-5393" y="1"/>
            <a:ext cx="9911393" cy="620688"/>
          </a:xfrm>
          <a:prstGeom prst="rect">
            <a:avLst/>
          </a:prstGeom>
          <a:solidFill>
            <a:srgbClr val="0060D7">
              <a:alpha val="40000"/>
            </a:srgbClr>
          </a:solidFill>
          <a:ln w="9525">
            <a:noFill/>
          </a:ln>
        </p:spPr>
        <p:style>
          <a:lnRef idx="0">
            <a:schemeClr val="accent1"/>
          </a:lnRef>
          <a:fillRef idx="1">
            <a:schemeClr val="accent1"/>
          </a:fillRef>
          <a:effectRef idx="0">
            <a:schemeClr val="dk1"/>
          </a:effectRef>
          <a:fontRef idx="minor">
            <a:schemeClr val="lt1"/>
          </a:fontRef>
        </p:style>
        <p:txBody>
          <a:bodyPr rtlCol="0" anchor="ctr"/>
          <a:lstStyle/>
          <a:p>
            <a:pPr algn="ctr">
              <a:lnSpc>
                <a:spcPct val="100000"/>
              </a:lnSpc>
            </a:pPr>
            <a:endParaRPr kumimoji="1" lang="ja-JP" altLang="en-US" sz="1400" dirty="0">
              <a:solidFill>
                <a:schemeClr val="tx1"/>
              </a:solidFill>
            </a:endParaRPr>
          </a:p>
        </p:txBody>
      </p:sp>
      <p:sp>
        <p:nvSpPr>
          <p:cNvPr id="11" name="テキスト プレースホルダー 10">
            <a:extLst>
              <a:ext uri="{FF2B5EF4-FFF2-40B4-BE49-F238E27FC236}">
                <a16:creationId xmlns:a16="http://schemas.microsoft.com/office/drawing/2014/main" id="{BDAAC19C-5907-48FD-8BFF-C821FD2FE06D}"/>
              </a:ext>
            </a:extLst>
          </p:cNvPr>
          <p:cNvSpPr>
            <a:spLocks noGrp="1"/>
          </p:cNvSpPr>
          <p:nvPr>
            <p:ph type="body" sz="quarter" idx="12"/>
          </p:nvPr>
        </p:nvSpPr>
        <p:spPr>
          <a:xfrm>
            <a:off x="194472" y="188642"/>
            <a:ext cx="9517057" cy="432046"/>
          </a:xfrm>
        </p:spPr>
        <p:txBody>
          <a:bodyPr/>
          <a:lstStyle>
            <a:lvl1pPr>
              <a:spcAft>
                <a:spcPts val="600"/>
              </a:spcAft>
              <a:defRPr sz="200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マスター テキストの書式設定</a:t>
            </a:r>
            <a:endParaRPr kumimoji="1" lang="en-US" altLang="ja-JP" dirty="0"/>
          </a:p>
        </p:txBody>
      </p:sp>
      <p:sp>
        <p:nvSpPr>
          <p:cNvPr id="12" name="Slide Number Placeholder 5">
            <a:extLst>
              <a:ext uri="{FF2B5EF4-FFF2-40B4-BE49-F238E27FC236}">
                <a16:creationId xmlns:a16="http://schemas.microsoft.com/office/drawing/2014/main" id="{BBA7BEE0-9CFE-417F-9899-BCA0080D203A}"/>
              </a:ext>
            </a:extLst>
          </p:cNvPr>
          <p:cNvSpPr>
            <a:spLocks noGrp="1"/>
          </p:cNvSpPr>
          <p:nvPr>
            <p:ph type="sldNum" sz="quarter" idx="4"/>
          </p:nvPr>
        </p:nvSpPr>
        <p:spPr>
          <a:xfrm>
            <a:off x="9554435" y="6597352"/>
            <a:ext cx="157094" cy="153888"/>
          </a:xfrm>
          <a:prstGeom prst="rect">
            <a:avLst/>
          </a:prstGeom>
        </p:spPr>
        <p:txBody>
          <a:bodyPr vert="horz" wrap="none" lIns="0" tIns="0" rIns="0" bIns="0" rtlCol="0" anchor="b" anchorCtr="0">
            <a:spAutoFit/>
          </a:bodyPr>
          <a:lstStyle>
            <a:lvl1pPr algn="r">
              <a:defRPr sz="1000">
                <a:solidFill>
                  <a:schemeClr val="tx1"/>
                </a:solidFill>
              </a:defRPr>
            </a:lvl1pPr>
          </a:lstStyle>
          <a:p>
            <a:fld id="{7870704B-CE94-48CC-AF30-84932A1262A7}" type="slidenum">
              <a:rPr lang="en-GB" smtClean="0"/>
              <a:pPr/>
              <a:t>‹#›</a:t>
            </a:fld>
            <a:endParaRPr lang="en-GB" dirty="0"/>
          </a:p>
        </p:txBody>
      </p:sp>
      <p:cxnSp>
        <p:nvCxnSpPr>
          <p:cNvPr id="3" name="直線コネクタ 2">
            <a:extLst>
              <a:ext uri="{FF2B5EF4-FFF2-40B4-BE49-F238E27FC236}">
                <a16:creationId xmlns:a16="http://schemas.microsoft.com/office/drawing/2014/main" id="{5690B957-8A5D-4B27-B4CA-1738C7C46B16}"/>
              </a:ext>
            </a:extLst>
          </p:cNvPr>
          <p:cNvCxnSpPr/>
          <p:nvPr userDrawn="1"/>
        </p:nvCxnSpPr>
        <p:spPr>
          <a:xfrm>
            <a:off x="0" y="620688"/>
            <a:ext cx="9906000" cy="0"/>
          </a:xfrm>
          <a:prstGeom prst="line">
            <a:avLst/>
          </a:prstGeom>
          <a:ln w="12700">
            <a:solidFill>
              <a:schemeClr val="tx1">
                <a:lumMod val="50000"/>
                <a:lumOff val="50000"/>
              </a:schemeClr>
            </a:solidFill>
          </a:ln>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2233084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507000" y="2060576"/>
            <a:ext cx="8892000" cy="410527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Eighth level</a:t>
            </a:r>
          </a:p>
          <a:p>
            <a:pPr lvl="8"/>
            <a:r>
              <a:rPr lang="en-US" dirty="0"/>
              <a:t>Ninth level</a:t>
            </a:r>
            <a:endParaRPr lang="en-GB" dirty="0"/>
          </a:p>
        </p:txBody>
      </p:sp>
      <p:sp>
        <p:nvSpPr>
          <p:cNvPr id="6" name="Slide Number Placeholder 5">
            <a:extLst>
              <a:ext uri="{FF2B5EF4-FFF2-40B4-BE49-F238E27FC236}">
                <a16:creationId xmlns:a16="http://schemas.microsoft.com/office/drawing/2014/main" id="{D3433AD6-7E25-3440-A0A8-374B46CA701C}"/>
              </a:ext>
            </a:extLst>
          </p:cNvPr>
          <p:cNvSpPr>
            <a:spLocks noGrp="1"/>
          </p:cNvSpPr>
          <p:nvPr>
            <p:ph type="sldNum" sz="quarter" idx="11"/>
          </p:nvPr>
        </p:nvSpPr>
        <p:spPr/>
        <p:txBody>
          <a:bodyPr/>
          <a:lstStyle/>
          <a:p>
            <a:fld id="{7870704B-CE94-48CC-AF30-84932A1262A7}" type="slidenum">
              <a:rPr lang="en-GB" smtClean="0"/>
              <a:pPr/>
              <a:t>‹#›</a:t>
            </a:fld>
            <a:endParaRPr lang="en-GB" dirty="0"/>
          </a:p>
        </p:txBody>
      </p:sp>
      <p:sp>
        <p:nvSpPr>
          <p:cNvPr id="4" name="Title 3">
            <a:extLst>
              <a:ext uri="{FF2B5EF4-FFF2-40B4-BE49-F238E27FC236}">
                <a16:creationId xmlns:a16="http://schemas.microsoft.com/office/drawing/2014/main" id="{776FB90E-F37C-5341-AEB0-5E882FB00C69}"/>
              </a:ext>
            </a:extLst>
          </p:cNvPr>
          <p:cNvSpPr>
            <a:spLocks noGrp="1"/>
          </p:cNvSpPr>
          <p:nvPr>
            <p:ph type="title" hasCustomPrompt="1"/>
          </p:nvPr>
        </p:nvSpPr>
        <p:spPr>
          <a:xfrm>
            <a:off x="507000" y="404813"/>
            <a:ext cx="8892000" cy="1368425"/>
          </a:xfrm>
        </p:spPr>
        <p:txBody>
          <a:bodyPr/>
          <a:lstStyle>
            <a:lvl1pPr>
              <a:defRPr/>
            </a:lvl1pPr>
          </a:lstStyle>
          <a:p>
            <a:r>
              <a:rPr lang="en-US" dirty="0"/>
              <a:t>[Slide title]</a:t>
            </a:r>
          </a:p>
        </p:txBody>
      </p:sp>
    </p:spTree>
    <p:extLst>
      <p:ext uri="{BB962C8B-B14F-4D97-AF65-F5344CB8AC3E}">
        <p14:creationId xmlns:p14="http://schemas.microsoft.com/office/powerpoint/2010/main" val="2727287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5AE750E3-3DF6-B94E-959B-C6E962A30CCF}"/>
              </a:ext>
            </a:extLst>
          </p:cNvPr>
          <p:cNvSpPr>
            <a:spLocks noGrp="1"/>
          </p:cNvSpPr>
          <p:nvPr>
            <p:ph type="sldNum" sz="quarter" idx="11"/>
          </p:nvPr>
        </p:nvSpPr>
        <p:spPr/>
        <p:txBody>
          <a:bodyPr/>
          <a:lstStyle/>
          <a:p>
            <a:fld id="{7870704B-CE94-48CC-AF30-84932A1262A7}" type="slidenum">
              <a:rPr lang="en-GB" smtClean="0"/>
              <a:pPr/>
              <a:t>‹#›</a:t>
            </a:fld>
            <a:endParaRPr lang="en-GB" dirty="0"/>
          </a:p>
        </p:txBody>
      </p:sp>
      <p:sp>
        <p:nvSpPr>
          <p:cNvPr id="3" name="Title 2">
            <a:extLst>
              <a:ext uri="{FF2B5EF4-FFF2-40B4-BE49-F238E27FC236}">
                <a16:creationId xmlns:a16="http://schemas.microsoft.com/office/drawing/2014/main" id="{8CC116CF-C359-0344-A999-AE9F54D6B302}"/>
              </a:ext>
            </a:extLst>
          </p:cNvPr>
          <p:cNvSpPr>
            <a:spLocks noGrp="1"/>
          </p:cNvSpPr>
          <p:nvPr>
            <p:ph type="title" hasCustomPrompt="1"/>
          </p:nvPr>
        </p:nvSpPr>
        <p:spPr/>
        <p:txBody>
          <a:bodyPr/>
          <a:lstStyle>
            <a:lvl1pPr>
              <a:defRPr/>
            </a:lvl1pPr>
          </a:lstStyle>
          <a:p>
            <a:r>
              <a:rPr lang="en-US" dirty="0"/>
              <a:t>[Slide title]</a:t>
            </a:r>
          </a:p>
        </p:txBody>
      </p:sp>
    </p:spTree>
    <p:extLst>
      <p:ext uri="{BB962C8B-B14F-4D97-AF65-F5344CB8AC3E}">
        <p14:creationId xmlns:p14="http://schemas.microsoft.com/office/powerpoint/2010/main" val="4204234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E9B7AB-8379-3341-BEF5-2E85A7299A74}"/>
              </a:ext>
            </a:extLst>
          </p:cNvPr>
          <p:cNvSpPr>
            <a:spLocks noGrp="1"/>
          </p:cNvSpPr>
          <p:nvPr>
            <p:ph type="sldNum" sz="quarter" idx="11"/>
          </p:nvPr>
        </p:nvSpPr>
        <p:spPr/>
        <p:txBody>
          <a:bodyPr/>
          <a:lstStyle/>
          <a:p>
            <a:fld id="{7870704B-CE94-48CC-AF30-84932A1262A7}" type="slidenum">
              <a:rPr lang="en-GB" smtClean="0"/>
              <a:pPr/>
              <a:t>‹#›</a:t>
            </a:fld>
            <a:endParaRPr lang="en-GB" dirty="0"/>
          </a:p>
        </p:txBody>
      </p:sp>
      <p:sp>
        <p:nvSpPr>
          <p:cNvPr id="5" name="テキスト プレースホルダー 10">
            <a:extLst>
              <a:ext uri="{FF2B5EF4-FFF2-40B4-BE49-F238E27FC236}">
                <a16:creationId xmlns:a16="http://schemas.microsoft.com/office/drawing/2014/main" id="{3B05E39B-8BE4-42A3-9767-1A31E82336B7}"/>
              </a:ext>
            </a:extLst>
          </p:cNvPr>
          <p:cNvSpPr>
            <a:spLocks noGrp="1"/>
          </p:cNvSpPr>
          <p:nvPr>
            <p:ph type="body" sz="quarter" idx="12"/>
          </p:nvPr>
        </p:nvSpPr>
        <p:spPr>
          <a:xfrm>
            <a:off x="740532" y="2636912"/>
            <a:ext cx="7956884" cy="432046"/>
          </a:xfrm>
        </p:spPr>
        <p:txBody>
          <a:bodyPr/>
          <a:lstStyle>
            <a:lvl1pPr>
              <a:spcAft>
                <a:spcPts val="600"/>
              </a:spcAft>
              <a:defRPr sz="2400" b="0">
                <a:solidFill>
                  <a:schemeClr val="tx1"/>
                </a:solidFill>
                <a:latin typeface="Meiryo UI" panose="020B0604030504040204" pitchFamily="50" charset="-128"/>
                <a:ea typeface="Meiryo UI" panose="020B0604030504040204" pitchFamily="50" charset="-128"/>
              </a:defRPr>
            </a:lvl1pPr>
          </a:lstStyle>
          <a:p>
            <a:pPr lvl="0"/>
            <a:r>
              <a:rPr kumimoji="1" lang="ja-JP" altLang="en-US" dirty="0"/>
              <a:t>マスター テキストの書式設定</a:t>
            </a:r>
            <a:endParaRPr kumimoji="1" lang="en-US" altLang="ja-JP" dirty="0"/>
          </a:p>
        </p:txBody>
      </p:sp>
      <p:pic>
        <p:nvPicPr>
          <p:cNvPr id="8" name="図 7">
            <a:extLst>
              <a:ext uri="{FF2B5EF4-FFF2-40B4-BE49-F238E27FC236}">
                <a16:creationId xmlns:a16="http://schemas.microsoft.com/office/drawing/2014/main" id="{C927317A-4728-4709-9304-87479DCCF035}"/>
              </a:ext>
            </a:extLst>
          </p:cNvPr>
          <p:cNvPicPr>
            <a:picLocks noChangeAspect="1"/>
          </p:cNvPicPr>
          <p:nvPr userDrawn="1"/>
        </p:nvPicPr>
        <p:blipFill>
          <a:blip r:embed="rId2"/>
          <a:stretch>
            <a:fillRect/>
          </a:stretch>
        </p:blipFill>
        <p:spPr>
          <a:xfrm>
            <a:off x="662524" y="3068959"/>
            <a:ext cx="5304589" cy="226992"/>
          </a:xfrm>
          <a:prstGeom prst="rect">
            <a:avLst/>
          </a:prstGeom>
        </p:spPr>
      </p:pic>
    </p:spTree>
    <p:extLst>
      <p:ext uri="{BB962C8B-B14F-4D97-AF65-F5344CB8AC3E}">
        <p14:creationId xmlns:p14="http://schemas.microsoft.com/office/powerpoint/2010/main" val="3528420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6E9B7AB-8379-3341-BEF5-2E85A7299A74}"/>
              </a:ext>
            </a:extLst>
          </p:cNvPr>
          <p:cNvSpPr>
            <a:spLocks noGrp="1"/>
          </p:cNvSpPr>
          <p:nvPr>
            <p:ph type="sldNum" sz="quarter" idx="11"/>
          </p:nvPr>
        </p:nvSpPr>
        <p:spPr/>
        <p:txBody>
          <a:bodyPr/>
          <a:lstStyle/>
          <a:p>
            <a:fld id="{7870704B-CE94-48CC-AF30-84932A1262A7}" type="slidenum">
              <a:rPr lang="en-GB" smtClean="0"/>
              <a:pPr/>
              <a:t>‹#›</a:t>
            </a:fld>
            <a:endParaRPr lang="en-GB" dirty="0"/>
          </a:p>
        </p:txBody>
      </p:sp>
    </p:spTree>
    <p:extLst>
      <p:ext uri="{BB962C8B-B14F-4D97-AF65-F5344CB8AC3E}">
        <p14:creationId xmlns:p14="http://schemas.microsoft.com/office/powerpoint/2010/main" val="3689660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基本版） コンテンツ全面_レベル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44" name="think-cell スライド" r:id="rId4" imgW="563" imgH="564" progId="TCLayout.ActiveDocument.1">
                  <p:embed/>
                </p:oleObj>
              </mc:Choice>
              <mc:Fallback>
                <p:oleObj name="think-cell スライド" r:id="rId4" imgW="563" imgH="564" progId="TCLayout.ActiveDocument.1">
                  <p:embed/>
                  <p:pic>
                    <p:nvPicPr>
                      <p:cNvPr id="2" name="オブジェクト 1" hidden="1"/>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コンテンツ プレースホルダ 2"/>
          <p:cNvSpPr>
            <a:spLocks noGrp="1"/>
          </p:cNvSpPr>
          <p:nvPr>
            <p:ph idx="1"/>
          </p:nvPr>
        </p:nvSpPr>
        <p:spPr bwMode="gray">
          <a:xfrm>
            <a:off x="416999" y="1476000"/>
            <a:ext cx="9072000" cy="4824000"/>
          </a:xfrm>
          <a:prstGeom prst="rect">
            <a:avLst/>
          </a:prstGeom>
        </p:spPr>
        <p:txBody>
          <a:bodyPr/>
          <a:lstStyle>
            <a:lvl1pPr>
              <a:lnSpc>
                <a:spcPct val="110000"/>
              </a:lnSpc>
              <a:spcBef>
                <a:spcPts val="600"/>
              </a:spcBef>
              <a:buFont typeface="Arial" pitchFamily="34" charset="0"/>
              <a:buNone/>
              <a:defRPr sz="1200" baseline="0">
                <a:latin typeface="+mn-lt"/>
                <a:ea typeface="+mn-ea"/>
                <a:cs typeface="+mn-cs"/>
                <a:sym typeface="+mn-lt"/>
              </a:defRPr>
            </a:lvl1pPr>
            <a:lvl2pPr marL="180000" indent="-180000">
              <a:lnSpc>
                <a:spcPct val="110000"/>
              </a:lnSpc>
              <a:spcBef>
                <a:spcPts val="600"/>
              </a:spcBef>
              <a:buFont typeface="Wingdings" pitchFamily="2" charset="2"/>
              <a:buChar char="n"/>
              <a:defRPr sz="1200" baseline="0">
                <a:latin typeface="+mn-lt"/>
                <a:ea typeface="+mn-ea"/>
                <a:cs typeface="+mn-cs"/>
                <a:sym typeface="+mn-lt"/>
              </a:defRPr>
            </a:lvl2pPr>
            <a:lvl3pPr marL="360000" indent="-180000">
              <a:lnSpc>
                <a:spcPct val="110000"/>
              </a:lnSpc>
              <a:spcBef>
                <a:spcPts val="600"/>
              </a:spcBef>
              <a:buFont typeface="Wingdings" pitchFamily="2" charset="2"/>
              <a:buChar char="Ø"/>
              <a:defRPr sz="1200" baseline="0">
                <a:latin typeface="+mn-lt"/>
                <a:ea typeface="+mn-ea"/>
                <a:cs typeface="+mn-cs"/>
                <a:sym typeface="+mn-lt"/>
              </a:defRPr>
            </a:lvl3pPr>
            <a:lvl4pPr marL="504000" indent="-144000">
              <a:lnSpc>
                <a:spcPct val="110000"/>
              </a:lnSpc>
              <a:spcBef>
                <a:spcPts val="600"/>
              </a:spcBef>
              <a:buFont typeface="Arial" pitchFamily="34" charset="0"/>
              <a:buChar char="•"/>
              <a:defRPr sz="1200" baseline="0">
                <a:latin typeface="+mn-lt"/>
                <a:ea typeface="+mn-ea"/>
                <a:cs typeface="+mn-cs"/>
                <a:sym typeface="+mn-lt"/>
              </a:defRPr>
            </a:lvl4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p:txBody>
      </p:sp>
      <p:sp>
        <p:nvSpPr>
          <p:cNvPr id="9" name="スライド番号プレースホルダ 8"/>
          <p:cNvSpPr>
            <a:spLocks noGrp="1"/>
          </p:cNvSpPr>
          <p:nvPr>
            <p:ph type="sldNum" sz="quarter" idx="10"/>
          </p:nvPr>
        </p:nvSpPr>
        <p:spPr bwMode="gray">
          <a:xfrm>
            <a:off x="236496" y="6593400"/>
            <a:ext cx="180000" cy="169200"/>
          </a:xfrm>
        </p:spPr>
        <p:txBody>
          <a:bodyPr anchor="ctr"/>
          <a:lstStyle>
            <a:lvl1pPr>
              <a:defRPr sz="1050" baseline="0">
                <a:solidFill>
                  <a:schemeClr val="tx1"/>
                </a:solidFill>
                <a:latin typeface="Meiryo UI" panose="020B0604030504040204" pitchFamily="50" charset="-128"/>
                <a:ea typeface="Meiryo UI" panose="020B0604030504040204" pitchFamily="50" charset="-128"/>
                <a:cs typeface="+mn-cs"/>
                <a:sym typeface="+mn-lt"/>
              </a:defRPr>
            </a:lvl1pPr>
          </a:lstStyle>
          <a:p>
            <a:pPr marL="0" marR="0" lvl="0" indent="0" algn="l" defTabSz="457034" rtl="0" eaLnBrk="1" fontAlgn="auto" latinLnBrk="0" hangingPunct="1">
              <a:lnSpc>
                <a:spcPct val="100000"/>
              </a:lnSpc>
              <a:spcBef>
                <a:spcPts val="0"/>
              </a:spcBef>
              <a:spcAft>
                <a:spcPts val="0"/>
              </a:spcAft>
              <a:buClrTx/>
              <a:buSzTx/>
              <a:buFontTx/>
              <a:buNone/>
              <a:tabLst/>
              <a:defRPr/>
            </a:pPr>
            <a:fld id="{543A0986-838B-4D2A-A95C-8CB1738263FE}" type="slidenum">
              <a:rPr kumimoji="0" lang="ja-JP" altLang="en-US" sz="105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sym typeface="+mn-lt"/>
              </a:rPr>
              <a:pPr marL="0" marR="0" lvl="0" indent="0" algn="l" defTabSz="457034" rtl="0" eaLnBrk="1" fontAlgn="auto" latinLnBrk="0" hangingPunct="1">
                <a:lnSpc>
                  <a:spcPct val="100000"/>
                </a:lnSpc>
                <a:spcBef>
                  <a:spcPts val="0"/>
                </a:spcBef>
                <a:spcAft>
                  <a:spcPts val="0"/>
                </a:spcAft>
                <a:buClrTx/>
                <a:buSzTx/>
                <a:buFontTx/>
                <a:buNone/>
                <a:tabLst/>
                <a:defRPr/>
              </a:pPr>
              <a:t>‹#›</a:t>
            </a:fld>
            <a:endParaRPr kumimoji="0"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sym typeface="+mn-lt"/>
            </a:endParaRPr>
          </a:p>
        </p:txBody>
      </p:sp>
      <p:sp>
        <p:nvSpPr>
          <p:cNvPr id="8" name="テキスト プレースホルダー 2"/>
          <p:cNvSpPr>
            <a:spLocks noGrp="1"/>
          </p:cNvSpPr>
          <p:nvPr>
            <p:ph type="body" sz="quarter" idx="15" hasCustomPrompt="1"/>
          </p:nvPr>
        </p:nvSpPr>
        <p:spPr bwMode="gray">
          <a:xfrm>
            <a:off x="416496" y="1008000"/>
            <a:ext cx="4356000" cy="468000"/>
          </a:xfrm>
          <a:prstGeom prst="rect">
            <a:avLst/>
          </a:prstGeom>
        </p:spPr>
        <p:txBody>
          <a:bodyPr wrap="none" anchor="ctr">
            <a:noAutofit/>
          </a:bodyPr>
          <a:lstStyle>
            <a:lvl1pPr>
              <a:lnSpc>
                <a:spcPct val="100000"/>
              </a:lnSpc>
              <a:spcBef>
                <a:spcPts val="0"/>
              </a:spcBef>
              <a:defRPr sz="1600" b="1" baseline="0">
                <a:solidFill>
                  <a:schemeClr val="accent1"/>
                </a:solidFill>
                <a:latin typeface="+mn-lt"/>
                <a:ea typeface="+mn-ea"/>
                <a:cs typeface="+mn-cs"/>
                <a:sym typeface="+mn-lt"/>
              </a:defRPr>
            </a:lvl1pPr>
          </a:lstStyle>
          <a:p>
            <a:pPr lvl="0"/>
            <a:r>
              <a:rPr kumimoji="1" lang="en-US" altLang="ja-JP" dirty="0"/>
              <a:t>Header</a:t>
            </a:r>
            <a:r>
              <a:rPr kumimoji="1" lang="ja-JP" altLang="en-US" dirty="0"/>
              <a:t>を入力（スライドタイトル）</a:t>
            </a:r>
          </a:p>
        </p:txBody>
      </p:sp>
      <p:sp>
        <p:nvSpPr>
          <p:cNvPr id="3" name="タイトル 2"/>
          <p:cNvSpPr>
            <a:spLocks noGrp="1"/>
          </p:cNvSpPr>
          <p:nvPr>
            <p:ph type="title" hasCustomPrompt="1"/>
          </p:nvPr>
        </p:nvSpPr>
        <p:spPr bwMode="gray"/>
        <p:txBody>
          <a:bodyPr vert="horz"/>
          <a:lstStyle>
            <a:lvl1pPr>
              <a:defRPr>
                <a:latin typeface="+mj-lt"/>
                <a:ea typeface="+mj-ea"/>
                <a:cs typeface="+mj-cs"/>
                <a:sym typeface="+mj-lt"/>
              </a:defRPr>
            </a:lvl1pPr>
          </a:lstStyle>
          <a:p>
            <a:r>
              <a:rPr lang="ja-JP" altLang="en-US" dirty="0"/>
              <a:t>キーメッセージを入力（本スライドで一番伝えたいこと＜名詞止め・体言止め不可＞）</a:t>
            </a:r>
            <a:endParaRPr kumimoji="1" lang="ja-JP" altLang="en-US" dirty="0"/>
          </a:p>
        </p:txBody>
      </p:sp>
    </p:spTree>
    <p:extLst>
      <p:ext uri="{BB962C8B-B14F-4D97-AF65-F5344CB8AC3E}">
        <p14:creationId xmlns:p14="http://schemas.microsoft.com/office/powerpoint/2010/main" val="3404992424"/>
      </p:ext>
    </p:extLst>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6662" y="404813"/>
            <a:ext cx="8892000" cy="1368425"/>
          </a:xfrm>
          <a:prstGeom prst="rect">
            <a:avLst/>
          </a:prstGeom>
        </p:spPr>
        <p:txBody>
          <a:bodyPr vert="horz" lIns="0" tIns="0" rIns="0" bIns="0" rtlCol="0" anchor="t" anchorCtr="0">
            <a:noAutofit/>
          </a:bodyPr>
          <a:lstStyle/>
          <a:p>
            <a:r>
              <a:rPr lang="en-US" dirty="0"/>
              <a:t>[Slide title]</a:t>
            </a:r>
            <a:endParaRPr lang="en-GB" dirty="0"/>
          </a:p>
        </p:txBody>
      </p:sp>
      <p:sp>
        <p:nvSpPr>
          <p:cNvPr id="3" name="Text Placeholder 2"/>
          <p:cNvSpPr>
            <a:spLocks noGrp="1"/>
          </p:cNvSpPr>
          <p:nvPr>
            <p:ph type="body" idx="1"/>
          </p:nvPr>
        </p:nvSpPr>
        <p:spPr>
          <a:xfrm>
            <a:off x="507000" y="2060576"/>
            <a:ext cx="8892000" cy="4105275"/>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9554435" y="6597352"/>
            <a:ext cx="157094" cy="153888"/>
          </a:xfrm>
          <a:prstGeom prst="rect">
            <a:avLst/>
          </a:prstGeom>
        </p:spPr>
        <p:txBody>
          <a:bodyPr vert="horz" wrap="none" lIns="0" tIns="0" rIns="0" bIns="0" rtlCol="0" anchor="b" anchorCtr="0">
            <a:spAutoFit/>
          </a:bodyPr>
          <a:lstStyle>
            <a:lvl1pPr algn="r">
              <a:defRPr sz="1000">
                <a:solidFill>
                  <a:schemeClr val="tx1"/>
                </a:solidFill>
              </a:defRPr>
            </a:lvl1pPr>
          </a:lstStyle>
          <a:p>
            <a:fld id="{7870704B-CE94-48CC-AF30-84932A1262A7}" type="slidenum">
              <a:rPr lang="en-GB" smtClean="0"/>
              <a:pPr/>
              <a:t>‹#›</a:t>
            </a:fld>
            <a:endParaRPr lang="en-GB" dirty="0"/>
          </a:p>
        </p:txBody>
      </p:sp>
    </p:spTree>
    <p:extLst>
      <p:ext uri="{BB962C8B-B14F-4D97-AF65-F5344CB8AC3E}">
        <p14:creationId xmlns:p14="http://schemas.microsoft.com/office/powerpoint/2010/main" val="645875845"/>
      </p:ext>
    </p:extLst>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Lst>
  <p:hf hdr="0" ftr="0" dt="0"/>
  <p:txStyles>
    <p:titleStyle>
      <a:lvl1pPr algn="l" defTabSz="685800" rtl="0" eaLnBrk="1" latinLnBrk="0" hangingPunct="1">
        <a:lnSpc>
          <a:spcPct val="100000"/>
        </a:lnSpc>
        <a:spcBef>
          <a:spcPct val="0"/>
        </a:spcBef>
        <a:buNone/>
        <a:defRPr sz="2800" kern="1200">
          <a:solidFill>
            <a:schemeClr val="tx1"/>
          </a:solidFill>
          <a:latin typeface="+mj-lt"/>
          <a:ea typeface="+mj-ea"/>
          <a:cs typeface="+mj-cs"/>
        </a:defRPr>
      </a:lvl1pPr>
    </p:titleStyle>
    <p:bodyStyle>
      <a:lvl1pPr marL="0" indent="0" algn="l" defTabSz="685800" rtl="0" eaLnBrk="1" latinLnBrk="0" hangingPunct="1">
        <a:lnSpc>
          <a:spcPct val="100000"/>
        </a:lnSpc>
        <a:spcBef>
          <a:spcPts val="0"/>
        </a:spcBef>
        <a:spcAft>
          <a:spcPts val="1200"/>
        </a:spcAft>
        <a:buFont typeface="Arial" panose="020B0604020202020204" pitchFamily="34" charset="0"/>
        <a:buNone/>
        <a:defRPr sz="1600" b="1" kern="1200">
          <a:solidFill>
            <a:schemeClr val="accent1"/>
          </a:solidFill>
          <a:latin typeface="+mn-lt"/>
          <a:ea typeface="+mn-ea"/>
          <a:cs typeface="+mn-cs"/>
        </a:defRPr>
      </a:lvl1pPr>
      <a:lvl2pPr marL="0" indent="0" algn="l" defTabSz="685800" rtl="0" eaLnBrk="1" latinLnBrk="0" hangingPunct="1">
        <a:lnSpc>
          <a:spcPct val="100000"/>
        </a:lnSpc>
        <a:spcBef>
          <a:spcPts val="0"/>
        </a:spcBef>
        <a:spcAft>
          <a:spcPts val="600"/>
        </a:spcAft>
        <a:buFont typeface="Arial" panose="020B0604020202020204" pitchFamily="34" charset="0"/>
        <a:buNone/>
        <a:defRPr sz="1400" kern="1200">
          <a:solidFill>
            <a:schemeClr val="tx1"/>
          </a:solidFill>
          <a:latin typeface="+mn-lt"/>
          <a:ea typeface="+mn-ea"/>
          <a:cs typeface="+mn-cs"/>
        </a:defRPr>
      </a:lvl2pPr>
      <a:lvl3pPr marL="18288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3pPr>
      <a:lvl4pPr marL="36576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4pPr>
      <a:lvl5pPr marL="54864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5pPr>
      <a:lvl6pPr marL="73152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6pPr>
      <a:lvl7pPr marL="91440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7pPr>
      <a:lvl8pPr marL="109728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8pPr>
      <a:lvl9pPr marL="1280160" indent="-182880" algn="l" defTabSz="685800" rtl="0" eaLnBrk="1" latinLnBrk="0" hangingPunct="1">
        <a:lnSpc>
          <a:spcPct val="100000"/>
        </a:lnSpc>
        <a:spcBef>
          <a:spcPts val="0"/>
        </a:spcBef>
        <a:spcAft>
          <a:spcPts val="600"/>
        </a:spcAft>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298">
          <p15:clr>
            <a:srgbClr val="A4A3A4"/>
          </p15:clr>
        </p15:guide>
        <p15:guide id="2" pos="295">
          <p15:clr>
            <a:srgbClr val="A4A3A4"/>
          </p15:clr>
        </p15:guide>
        <p15:guide id="3" orient="horz" pos="255">
          <p15:clr>
            <a:srgbClr val="A4A3A4"/>
          </p15:clr>
        </p15:guide>
        <p15:guide id="4" orient="horz" pos="1117">
          <p15:clr>
            <a:srgbClr val="A4A3A4"/>
          </p15:clr>
        </p15:guide>
        <p15:guide id="5" orient="horz" pos="2160">
          <p15:clr>
            <a:srgbClr val="A4A3A4"/>
          </p15:clr>
        </p15:guide>
        <p15:guide id="6" orient="horz" pos="3884">
          <p15:clr>
            <a:srgbClr val="A4A3A4"/>
          </p15:clr>
        </p15:guide>
        <p15:guide id="7" pos="5465">
          <p15:clr>
            <a:srgbClr val="A4A3A4"/>
          </p15:clr>
        </p15:guide>
        <p15:guide id="8" pos="1882">
          <p15:clr>
            <a:srgbClr val="A4A3A4"/>
          </p15:clr>
        </p15:guide>
        <p15:guide id="9" pos="2064">
          <p15:clr>
            <a:srgbClr val="A4A3A4"/>
          </p15:clr>
        </p15:guide>
        <p15:guide id="10" pos="3878">
          <p15:clr>
            <a:srgbClr val="A4A3A4"/>
          </p15:clr>
        </p15:guide>
        <p15:guide id="11" pos="3696">
          <p15:clr>
            <a:srgbClr val="A4A3A4"/>
          </p15:clr>
        </p15:guide>
        <p15:guide id="12" pos="2789">
          <p15:clr>
            <a:srgbClr val="A4A3A4"/>
          </p15:clr>
        </p15:guide>
        <p15:guide id="13" pos="2880">
          <p15:clr>
            <a:srgbClr val="A4A3A4"/>
          </p15:clr>
        </p15:guide>
        <p15:guide id="14" pos="2971">
          <p15:clr>
            <a:srgbClr val="A4A3A4"/>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1"/>
          <p:cNvSpPr txBox="1">
            <a:spLocks/>
          </p:cNvSpPr>
          <p:nvPr/>
        </p:nvSpPr>
        <p:spPr>
          <a:xfrm>
            <a:off x="7848600" y="6519002"/>
            <a:ext cx="2057400" cy="365125"/>
          </a:xfrm>
          <a:prstGeom prst="rect">
            <a:avLst/>
          </a:prstGeom>
        </p:spPr>
        <p:txBody>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22607F70-A63D-42D2-992F-C80529FBC2AA}" type="slidenum">
              <a:rPr kumimoji="1" lang="ja-JP" altLang="en-US" sz="16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 name="テキスト プレースホルダー 4">
            <a:extLst>
              <a:ext uri="{FF2B5EF4-FFF2-40B4-BE49-F238E27FC236}">
                <a16:creationId xmlns:a16="http://schemas.microsoft.com/office/drawing/2014/main" id="{6740BA51-ED12-9398-0D70-8BBF43161487}"/>
              </a:ext>
            </a:extLst>
          </p:cNvPr>
          <p:cNvSpPr>
            <a:spLocks noGrp="1"/>
          </p:cNvSpPr>
          <p:nvPr>
            <p:ph type="body" sz="quarter" idx="12"/>
          </p:nvPr>
        </p:nvSpPr>
        <p:spPr>
          <a:xfrm>
            <a:off x="194472" y="188642"/>
            <a:ext cx="9517057" cy="432046"/>
          </a:xfrm>
        </p:spPr>
        <p:txBody>
          <a:bodyPr/>
          <a:lstStyle/>
          <a:p>
            <a:r>
              <a:rPr lang="ja-JP" altLang="en-US" dirty="0"/>
              <a:t>事業概要</a:t>
            </a:r>
            <a:r>
              <a:rPr lang="en-US" altLang="ja-JP" dirty="0"/>
              <a:t>【</a:t>
            </a:r>
            <a:r>
              <a:rPr lang="ja-JP" altLang="en-US" dirty="0"/>
              <a:t>持続可能な大阪の成長を支えるダイバーシティ推進事業</a:t>
            </a:r>
            <a:r>
              <a:rPr lang="en-US" altLang="ja-JP" dirty="0"/>
              <a:t>】</a:t>
            </a:r>
            <a:endParaRPr lang="ja-JP" altLang="en-US" dirty="0"/>
          </a:p>
        </p:txBody>
      </p:sp>
      <p:graphicFrame>
        <p:nvGraphicFramePr>
          <p:cNvPr id="8" name="表 7">
            <a:extLst>
              <a:ext uri="{FF2B5EF4-FFF2-40B4-BE49-F238E27FC236}">
                <a16:creationId xmlns:a16="http://schemas.microsoft.com/office/drawing/2014/main" id="{37C17ED4-31B5-BE1E-4D38-25AA300C4F1B}"/>
              </a:ext>
            </a:extLst>
          </p:cNvPr>
          <p:cNvGraphicFramePr>
            <a:graphicFrameLocks noGrp="1"/>
          </p:cNvGraphicFramePr>
          <p:nvPr>
            <p:extLst>
              <p:ext uri="{D42A27DB-BD31-4B8C-83A1-F6EECF244321}">
                <p14:modId xmlns:p14="http://schemas.microsoft.com/office/powerpoint/2010/main" val="1382343082"/>
              </p:ext>
            </p:extLst>
          </p:nvPr>
        </p:nvGraphicFramePr>
        <p:xfrm>
          <a:off x="86983" y="676674"/>
          <a:ext cx="9720000" cy="5981785"/>
        </p:xfrm>
        <a:graphic>
          <a:graphicData uri="http://schemas.openxmlformats.org/drawingml/2006/table">
            <a:tbl>
              <a:tblPr firstRow="1" bandRow="1">
                <a:tableStyleId>{5940675A-B579-460E-94D1-54222C63F5DA}</a:tableStyleId>
              </a:tblPr>
              <a:tblGrid>
                <a:gridCol w="1135794">
                  <a:extLst>
                    <a:ext uri="{9D8B030D-6E8A-4147-A177-3AD203B41FA5}">
                      <a16:colId xmlns:a16="http://schemas.microsoft.com/office/drawing/2014/main" val="1574572698"/>
                    </a:ext>
                  </a:extLst>
                </a:gridCol>
                <a:gridCol w="3794415">
                  <a:extLst>
                    <a:ext uri="{9D8B030D-6E8A-4147-A177-3AD203B41FA5}">
                      <a16:colId xmlns:a16="http://schemas.microsoft.com/office/drawing/2014/main" val="3623488850"/>
                    </a:ext>
                  </a:extLst>
                </a:gridCol>
                <a:gridCol w="579758">
                  <a:extLst>
                    <a:ext uri="{9D8B030D-6E8A-4147-A177-3AD203B41FA5}">
                      <a16:colId xmlns:a16="http://schemas.microsoft.com/office/drawing/2014/main" val="48331999"/>
                    </a:ext>
                  </a:extLst>
                </a:gridCol>
                <a:gridCol w="541228">
                  <a:extLst>
                    <a:ext uri="{9D8B030D-6E8A-4147-A177-3AD203B41FA5}">
                      <a16:colId xmlns:a16="http://schemas.microsoft.com/office/drawing/2014/main" val="2112467258"/>
                    </a:ext>
                  </a:extLst>
                </a:gridCol>
                <a:gridCol w="768873">
                  <a:extLst>
                    <a:ext uri="{9D8B030D-6E8A-4147-A177-3AD203B41FA5}">
                      <a16:colId xmlns:a16="http://schemas.microsoft.com/office/drawing/2014/main" val="876268225"/>
                    </a:ext>
                  </a:extLst>
                </a:gridCol>
                <a:gridCol w="2899932">
                  <a:extLst>
                    <a:ext uri="{9D8B030D-6E8A-4147-A177-3AD203B41FA5}">
                      <a16:colId xmlns:a16="http://schemas.microsoft.com/office/drawing/2014/main" val="3168901572"/>
                    </a:ext>
                  </a:extLst>
                </a:gridCol>
              </a:tblGrid>
              <a:tr h="4088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申請者</a:t>
                      </a:r>
                      <a:endParaRPr lang="ja-JP" altLang="en-US" sz="1400" dirty="0">
                        <a:latin typeface="Meiryo UI" panose="020B0604030504040204" pitchFamily="50" charset="-128"/>
                        <a:ea typeface="Meiryo UI" panose="020B0604030504040204" pitchFamily="50" charset="-128"/>
                      </a:endParaRPr>
                    </a:p>
                  </a:txBody>
                  <a:tcPr anchor="ctr">
                    <a:solidFill>
                      <a:schemeClr val="bg1">
                        <a:lumMod val="95000"/>
                      </a:schemeClr>
                    </a:solidFill>
                  </a:tcPr>
                </a:tc>
                <a:tc>
                  <a:txBody>
                    <a:bodyPr/>
                    <a:lstStyle/>
                    <a:p>
                      <a:pPr algn="l"/>
                      <a:r>
                        <a:rPr lang="ja-JP" altLang="en-US" sz="1400" dirty="0">
                          <a:latin typeface="Meiryo UI" panose="020B0604030504040204" pitchFamily="50" charset="-128"/>
                          <a:ea typeface="Meiryo UI" panose="020B0604030504040204" pitchFamily="50" charset="-128"/>
                        </a:rPr>
                        <a:t>大阪府</a:t>
                      </a:r>
                    </a:p>
                  </a:txBody>
                  <a:tcPr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初回採択回</a:t>
                      </a:r>
                    </a:p>
                  </a:txBody>
                  <a:tcPr anchor="ctr">
                    <a:solidFill>
                      <a:schemeClr val="bg1">
                        <a:lumMod val="95000"/>
                      </a:schemeClr>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令和４年度第１回募集</a:t>
                      </a:r>
                    </a:p>
                  </a:txBody>
                  <a:tcPr anchor="ctr"/>
                </a:tc>
                <a:extLst>
                  <a:ext uri="{0D108BD9-81ED-4DB2-BD59-A6C34878D82A}">
                    <a16:rowId xmlns:a16="http://schemas.microsoft.com/office/drawing/2014/main" val="2442898722"/>
                  </a:ext>
                </a:extLst>
              </a:tr>
              <a:tr h="4088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事業計画</a:t>
                      </a:r>
                      <a:endParaRPr kumimoji="1" lang="en-US" altLang="ja-JP" sz="140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期間</a:t>
                      </a:r>
                      <a:endParaRPr lang="ja-JP" altLang="en-US" sz="1400" dirty="0">
                        <a:latin typeface="Meiryo UI" panose="020B0604030504040204" pitchFamily="50" charset="-128"/>
                        <a:ea typeface="Meiryo UI" panose="020B0604030504040204" pitchFamily="50" charset="-128"/>
                      </a:endParaRPr>
                    </a:p>
                  </a:txBody>
                  <a:tcPr anchor="c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eiryo UI" panose="020B0604030504040204" pitchFamily="50" charset="-128"/>
                          <a:ea typeface="Meiryo UI" panose="020B0604030504040204" pitchFamily="50" charset="-128"/>
                        </a:rPr>
                        <a:t>R4-R6</a:t>
                      </a:r>
                      <a:r>
                        <a:rPr kumimoji="1" lang="ja-JP" altLang="en-US" sz="1400" dirty="0">
                          <a:latin typeface="Meiryo UI" panose="020B0604030504040204" pitchFamily="50" charset="-128"/>
                          <a:ea typeface="Meiryo UI" panose="020B0604030504040204" pitchFamily="50" charset="-128"/>
                        </a:rPr>
                        <a:t>年度</a:t>
                      </a:r>
                      <a:endParaRPr lang="ja-JP" altLang="en-US" sz="1400" dirty="0">
                        <a:latin typeface="Meiryo UI" panose="020B0604030504040204" pitchFamily="50" charset="-128"/>
                        <a:ea typeface="Meiryo UI" panose="020B0604030504040204" pitchFamily="50" charset="-128"/>
                      </a:endParaRPr>
                    </a:p>
                  </a:txBody>
                  <a:tcPr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期間中の総事業費</a:t>
                      </a:r>
                      <a:endParaRPr kumimoji="1" lang="en-US" altLang="ja-JP" sz="140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Meiryo UI" panose="020B0604030504040204" pitchFamily="50" charset="-128"/>
                          <a:ea typeface="Meiryo UI" panose="020B0604030504040204" pitchFamily="50" charset="-128"/>
                        </a:rPr>
                        <a:t>（カッコ内は</a:t>
                      </a:r>
                      <a:r>
                        <a:rPr kumimoji="1" lang="en-US" altLang="ja-JP" sz="1050" dirty="0">
                          <a:latin typeface="Meiryo UI" panose="020B0604030504040204" pitchFamily="50" charset="-128"/>
                          <a:ea typeface="Meiryo UI" panose="020B0604030504040204" pitchFamily="50" charset="-128"/>
                        </a:rPr>
                        <a:t>R6</a:t>
                      </a:r>
                      <a:r>
                        <a:rPr kumimoji="1" lang="ja-JP" altLang="en-US" sz="1050" dirty="0">
                          <a:latin typeface="Meiryo UI" panose="020B0604030504040204" pitchFamily="50" charset="-128"/>
                          <a:ea typeface="Meiryo UI" panose="020B0604030504040204" pitchFamily="50" charset="-128"/>
                        </a:rPr>
                        <a:t>年度事業費）</a:t>
                      </a:r>
                    </a:p>
                  </a:txBody>
                  <a:tcPr anchor="ctr">
                    <a:solidFill>
                      <a:schemeClr val="bg1">
                        <a:lumMod val="95000"/>
                      </a:schemeClr>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eiryo UI" panose="020B0604030504040204" pitchFamily="50" charset="-128"/>
                          <a:ea typeface="Meiryo UI" panose="020B0604030504040204" pitchFamily="50" charset="-128"/>
                        </a:rPr>
                        <a:t>88,284</a:t>
                      </a:r>
                      <a:r>
                        <a:rPr kumimoji="1" lang="ja-JP" altLang="en-US" sz="1400" dirty="0">
                          <a:latin typeface="Meiryo UI" panose="020B0604030504040204" pitchFamily="50" charset="-128"/>
                          <a:ea typeface="Meiryo UI" panose="020B0604030504040204" pitchFamily="50" charset="-128"/>
                        </a:rPr>
                        <a:t>千円（</a:t>
                      </a:r>
                      <a:r>
                        <a:rPr kumimoji="1" lang="en-US" altLang="ja-JP" sz="1400" dirty="0">
                          <a:latin typeface="Meiryo UI" panose="020B0604030504040204" pitchFamily="50" charset="-128"/>
                          <a:ea typeface="Meiryo UI" panose="020B0604030504040204" pitchFamily="50" charset="-128"/>
                        </a:rPr>
                        <a:t>29,486</a:t>
                      </a:r>
                      <a:r>
                        <a:rPr kumimoji="1" lang="ja-JP" altLang="en-US" sz="1400" dirty="0">
                          <a:latin typeface="Meiryo UI" panose="020B0604030504040204" pitchFamily="50" charset="-128"/>
                          <a:ea typeface="Meiryo UI" panose="020B0604030504040204" pitchFamily="50" charset="-128"/>
                        </a:rPr>
                        <a:t>千円）</a:t>
                      </a:r>
                    </a:p>
                  </a:txBody>
                  <a:tcPr anchor="ctr"/>
                </a:tc>
                <a:extLst>
                  <a:ext uri="{0D108BD9-81ED-4DB2-BD59-A6C34878D82A}">
                    <a16:rowId xmlns:a16="http://schemas.microsoft.com/office/drawing/2014/main" val="4201150482"/>
                  </a:ext>
                </a:extLst>
              </a:tr>
              <a:tr h="4088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事業タイプ・</a:t>
                      </a:r>
                      <a:endParaRPr kumimoji="1" lang="en-US" altLang="ja-JP" sz="1400" dirty="0">
                        <a:latin typeface="Meiryo UI" panose="020B0604030504040204" pitchFamily="50" charset="-128"/>
                        <a:ea typeface="Meiryo UI" panose="020B0604030504040204" pitchFamily="50" charset="-128"/>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類型</a:t>
                      </a:r>
                    </a:p>
                  </a:txBody>
                  <a:tcPr anchor="c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地方創生推進タイプ・横展開型</a:t>
                      </a:r>
                    </a:p>
                  </a:txBody>
                  <a:tcPr anchor="ct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事業分野（詳細）</a:t>
                      </a:r>
                    </a:p>
                  </a:txBody>
                  <a:tcPr anchor="ctr">
                    <a:solidFill>
                      <a:schemeClr val="bg1">
                        <a:lumMod val="95000"/>
                      </a:schemeClr>
                    </a:solidFil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eiryo UI" panose="020B0604030504040204" pitchFamily="50" charset="-128"/>
                          <a:ea typeface="Meiryo UI" panose="020B0604030504040204" pitchFamily="50" charset="-128"/>
                        </a:rPr>
                        <a:t>働き方改革分野</a:t>
                      </a:r>
                    </a:p>
                  </a:txBody>
                  <a:tcPr anchor="ctr"/>
                </a:tc>
                <a:extLst>
                  <a:ext uri="{0D108BD9-81ED-4DB2-BD59-A6C34878D82A}">
                    <a16:rowId xmlns:a16="http://schemas.microsoft.com/office/drawing/2014/main" val="4187406978"/>
                  </a:ext>
                </a:extLst>
              </a:tr>
              <a:tr h="910578">
                <a:tc>
                  <a:txBody>
                    <a:bodyPr/>
                    <a:lstStyle/>
                    <a:p>
                      <a:pPr algn="ctr"/>
                      <a:r>
                        <a:rPr kumimoji="1" lang="ja-JP" altLang="en-US" sz="1400" dirty="0">
                          <a:latin typeface="Meiryo UI" panose="020B0604030504040204" pitchFamily="50" charset="-128"/>
                          <a:ea typeface="Meiryo UI" panose="020B0604030504040204" pitchFamily="50" charset="-128"/>
                        </a:rPr>
                        <a:t>目的</a:t>
                      </a:r>
                      <a:endParaRPr kumimoji="1" lang="en-US" altLang="ja-JP" sz="1400" dirty="0">
                        <a:latin typeface="Meiryo UI" panose="020B0604030504040204" pitchFamily="50" charset="-128"/>
                        <a:ea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rPr>
                        <a:t>（効果）</a:t>
                      </a:r>
                    </a:p>
                  </a:txBody>
                  <a:tcPr anchor="ctr">
                    <a:solidFill>
                      <a:schemeClr val="bg1">
                        <a:lumMod val="95000"/>
                      </a:schemeClr>
                    </a:solidFill>
                  </a:tcPr>
                </a:tc>
                <a:tc gridSpan="5">
                  <a:txBody>
                    <a:bodyPr/>
                    <a:lstStyle/>
                    <a:p>
                      <a:pPr marL="0" indent="0">
                        <a:buFont typeface="Arial" panose="020B0604020202020204" pitchFamily="34" charset="0"/>
                        <a:buNone/>
                      </a:pPr>
                      <a:r>
                        <a:rPr lang="ja-JP" altLang="en-US" sz="1100" b="0" i="0" u="none" strike="noStrike" kern="1200" baseline="0" dirty="0">
                          <a:solidFill>
                            <a:schemeClr val="tx1"/>
                          </a:solidFill>
                          <a:latin typeface="Meiryo UI" panose="020B0604030504040204" pitchFamily="50" charset="-128"/>
                          <a:ea typeface="Meiryo UI" panose="020B0604030504040204" pitchFamily="50" charset="-128"/>
                          <a:cs typeface="+mn-cs"/>
                        </a:rPr>
                        <a:t>府内企業や大学生等の学生に対してセミナーや交流会、職場体験プログラム等の様々な支援施策を打ち出すことにより、以下の①②を推進し、持続可能な社会の実現をめざす</a:t>
                      </a:r>
                    </a:p>
                    <a:p>
                      <a:pPr marL="0" indent="0">
                        <a:buFont typeface="Arial" panose="020B0604020202020204" pitchFamily="34" charset="0"/>
                        <a:buNone/>
                      </a:pPr>
                      <a:r>
                        <a:rPr lang="ja-JP" altLang="en-US" sz="1100" b="0" i="0" u="none" strike="noStrike" kern="1200" baseline="0" dirty="0">
                          <a:solidFill>
                            <a:schemeClr val="tx1"/>
                          </a:solidFill>
                          <a:latin typeface="Meiryo UI" panose="020B0604030504040204" pitchFamily="50" charset="-128"/>
                          <a:ea typeface="Meiryo UI" panose="020B0604030504040204" pitchFamily="50" charset="-128"/>
                          <a:cs typeface="+mn-cs"/>
                        </a:rPr>
                        <a:t>　①府内企業のワークライフバランスやダイバーシティへの理解促進</a:t>
                      </a:r>
                    </a:p>
                    <a:p>
                      <a:pPr marL="0" indent="0">
                        <a:buFont typeface="Arial" panose="020B0604020202020204" pitchFamily="34" charset="0"/>
                        <a:buNone/>
                      </a:pPr>
                      <a:r>
                        <a:rPr lang="ja-JP" altLang="en-US" sz="1100" b="0" i="0" u="none" strike="noStrike" kern="1200" baseline="0" dirty="0">
                          <a:solidFill>
                            <a:schemeClr val="tx1"/>
                          </a:solidFill>
                          <a:latin typeface="Meiryo UI" panose="020B0604030504040204" pitchFamily="50" charset="-128"/>
                          <a:ea typeface="Meiryo UI" panose="020B0604030504040204" pitchFamily="50" charset="-128"/>
                          <a:cs typeface="+mn-cs"/>
                        </a:rPr>
                        <a:t>　②就職困難性の高い学生への支援</a:t>
                      </a:r>
                    </a:p>
                  </a:txBody>
                  <a:tcPr anchor="ctr"/>
                </a:tc>
                <a:tc hMerge="1">
                  <a:txBody>
                    <a:bodyPr/>
                    <a:lstStyle/>
                    <a:p>
                      <a:pPr>
                        <a:lnSpc>
                          <a:spcPts val="1700"/>
                        </a:lnSpc>
                        <a:buFontTx/>
                        <a:buNone/>
                      </a:pPr>
                      <a:endParaRPr kumimoji="1" lang="en-US" altLang="ja-JP" sz="1400" i="0" dirty="0">
                        <a:solidFill>
                          <a:srgbClr val="FF0000"/>
                        </a:solidFill>
                        <a:latin typeface="Meiryo UI" panose="020B0604030504040204" pitchFamily="50" charset="-128"/>
                        <a:ea typeface="Meiryo UI" panose="020B0604030504040204" pitchFamily="50" charset="-128"/>
                      </a:endParaRPr>
                    </a:p>
                  </a:txBody>
                  <a:tcPr anchor="ctr"/>
                </a:tc>
                <a:tc hMerge="1">
                  <a:txBody>
                    <a:bodyPr/>
                    <a:lstStyle/>
                    <a:p>
                      <a:endParaRPr kumimoji="1" lang="ja-JP" altLang="en-US"/>
                    </a:p>
                  </a:txBody>
                  <a:tcPr/>
                </a:tc>
                <a:tc hMerge="1">
                  <a:txBody>
                    <a:bodyPr/>
                    <a:lstStyle/>
                    <a:p>
                      <a:endParaRPr kumimoji="1" lang="ja-JP" altLang="en-US"/>
                    </a:p>
                  </a:txBody>
                  <a:tcPr/>
                </a:tc>
                <a:tc hMerge="1">
                  <a:txBody>
                    <a:bodyPr/>
                    <a:lstStyle/>
                    <a:p>
                      <a:pPr>
                        <a:lnSpc>
                          <a:spcPts val="1700"/>
                        </a:lnSpc>
                        <a:buFontTx/>
                        <a:buNone/>
                      </a:pPr>
                      <a:endParaRPr kumimoji="1" lang="en-US" altLang="ja-JP" sz="1400" i="0" dirty="0">
                        <a:solidFill>
                          <a:srgbClr val="FF0000"/>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33888693"/>
                  </a:ext>
                </a:extLst>
              </a:tr>
              <a:tr h="2552700">
                <a:tc>
                  <a:txBody>
                    <a:bodyPr/>
                    <a:lstStyle/>
                    <a:p>
                      <a:pPr algn="ctr"/>
                      <a:r>
                        <a:rPr kumimoji="1" lang="ja-JP" altLang="en-US" sz="1400" dirty="0">
                          <a:latin typeface="Meiryo UI" panose="020B0604030504040204" pitchFamily="50" charset="-128"/>
                          <a:ea typeface="Meiryo UI" panose="020B0604030504040204" pitchFamily="50" charset="-128"/>
                        </a:rPr>
                        <a:t>具体的使途</a:t>
                      </a:r>
                      <a:endParaRPr kumimoji="1" lang="en-US" altLang="ja-JP" sz="1400" dirty="0">
                        <a:latin typeface="Meiryo UI" panose="020B0604030504040204" pitchFamily="50" charset="-128"/>
                        <a:ea typeface="Meiryo UI" panose="020B0604030504040204" pitchFamily="50" charset="-128"/>
                      </a:endParaRPr>
                    </a:p>
                    <a:p>
                      <a:pPr algn="ctr"/>
                      <a:endParaRPr kumimoji="1" lang="en-US" altLang="ja-JP" sz="1400" dirty="0">
                        <a:latin typeface="Meiryo UI" panose="020B0604030504040204" pitchFamily="50" charset="-128"/>
                        <a:ea typeface="Meiryo UI" panose="020B0604030504040204" pitchFamily="50" charset="-128"/>
                      </a:endParaRPr>
                    </a:p>
                    <a:p>
                      <a:pPr algn="ctr"/>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経費内訳は</a:t>
                      </a:r>
                      <a:r>
                        <a:rPr kumimoji="1" lang="en-US" altLang="ja-JP" sz="800" dirty="0">
                          <a:latin typeface="Meiryo UI" panose="020B0604030504040204" pitchFamily="50" charset="-128"/>
                          <a:ea typeface="Meiryo UI" panose="020B0604030504040204" pitchFamily="50" charset="-128"/>
                        </a:rPr>
                        <a:t>R6</a:t>
                      </a:r>
                      <a:r>
                        <a:rPr kumimoji="1" lang="ja-JP" altLang="en-US" sz="800" dirty="0">
                          <a:latin typeface="Meiryo UI" panose="020B0604030504040204" pitchFamily="50" charset="-128"/>
                          <a:ea typeface="Meiryo UI" panose="020B0604030504040204" pitchFamily="50" charset="-128"/>
                        </a:rPr>
                        <a:t>年度事業費</a:t>
                      </a:r>
                    </a:p>
                  </a:txBody>
                  <a:tcPr anchor="ctr">
                    <a:solidFill>
                      <a:schemeClr val="bg1">
                        <a:lumMod val="95000"/>
                      </a:schemeClr>
                    </a:solidFill>
                  </a:tcPr>
                </a:tc>
                <a:tc gridSpan="2">
                  <a:txBody>
                    <a:bodyPr/>
                    <a:lstStyle/>
                    <a:p>
                      <a:pPr marL="0" marR="0" lvl="0" indent="0" algn="l" defTabSz="685800" rtl="0" eaLnBrk="1" fontAlgn="auto" latinLnBrk="0" hangingPunct="1">
                        <a:lnSpc>
                          <a:spcPct val="15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〇企業のダイバーシティの理解促進（委託料）</a:t>
                      </a:r>
                    </a:p>
                    <a:p>
                      <a:pPr marL="0" marR="0" lvl="0" indent="0" algn="l" defTabSz="685800" rtl="0" eaLnBrk="1" fontAlgn="auto" latinLnBrk="0" hangingPunct="1">
                        <a:lnSpc>
                          <a:spcPct val="15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1" lang="en-US" altLang="ja-JP"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HP</a:t>
                      </a: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SNS</a:t>
                      </a: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作成・運営費　　　　　　　　　　 　　　 　　    </a:t>
                      </a:r>
                      <a:r>
                        <a:rPr kumimoji="1" lang="en-US" altLang="ja-JP"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2,500</a:t>
                      </a: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千円</a:t>
                      </a:r>
                    </a:p>
                    <a:p>
                      <a:pPr marL="0" marR="0" lvl="0" indent="0" algn="l" defTabSz="685800" rtl="0" eaLnBrk="1" fontAlgn="auto" latinLnBrk="0" hangingPunct="1">
                        <a:lnSpc>
                          <a:spcPct val="15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・企業向けセミナー費　　　　　　　　　　　　　　　　　　     </a:t>
                      </a:r>
                      <a:r>
                        <a:rPr kumimoji="1" lang="en-US" altLang="ja-JP"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6,880</a:t>
                      </a: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千円</a:t>
                      </a:r>
                    </a:p>
                    <a:p>
                      <a:pPr marL="0" marR="0" lvl="0" indent="0" algn="l" defTabSz="685800" rtl="0" eaLnBrk="1" fontAlgn="auto" latinLnBrk="0" hangingPunct="1">
                        <a:lnSpc>
                          <a:spcPct val="15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・企業向けイベント費（合同企業説明会等）     　　　</a:t>
                      </a:r>
                      <a:r>
                        <a:rPr kumimoji="1" lang="en-US" altLang="ja-JP"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6,600</a:t>
                      </a: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千円</a:t>
                      </a:r>
                    </a:p>
                    <a:p>
                      <a:pPr marL="0" marR="0" lvl="0" indent="0" algn="l" defTabSz="685800" rtl="0" eaLnBrk="1" fontAlgn="auto" latinLnBrk="0" hangingPunct="1">
                        <a:lnSpc>
                          <a:spcPct val="15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・職場体験実施費　　　　　　　　　　　　     　　 　　 　　</a:t>
                      </a:r>
                      <a:r>
                        <a:rPr kumimoji="1" lang="en-US" altLang="ja-JP"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1,500</a:t>
                      </a: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千円</a:t>
                      </a:r>
                    </a:p>
                    <a:p>
                      <a:pPr marL="0" marR="0" lvl="0" indent="0" algn="l" defTabSz="685800" rtl="0" eaLnBrk="1" fontAlgn="auto" latinLnBrk="0" hangingPunct="1">
                        <a:lnSpc>
                          <a:spcPct val="15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・ネットワーキング構築費　　                        　　 　　</a:t>
                      </a:r>
                      <a:r>
                        <a:rPr kumimoji="1" lang="en-US" altLang="ja-JP"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2,020</a:t>
                      </a: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千円 </a:t>
                      </a:r>
                    </a:p>
                    <a:p>
                      <a:pPr marL="0" marR="0" lvl="0" indent="0" algn="l" defTabSz="685800" rtl="0" eaLnBrk="1" fontAlgn="auto" latinLnBrk="0" hangingPunct="1">
                        <a:lnSpc>
                          <a:spcPct val="15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〇就職困難性のある若者の自立支援（委託料）</a:t>
                      </a:r>
                    </a:p>
                    <a:p>
                      <a:pPr marL="0" marR="0" lvl="0" indent="0" algn="l" defTabSz="685800" rtl="0" eaLnBrk="1" fontAlgn="auto" latinLnBrk="0" hangingPunct="1">
                        <a:lnSpc>
                          <a:spcPct val="15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1" lang="en-US" altLang="ja-JP"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HP</a:t>
                      </a: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a:t>
                      </a:r>
                      <a:r>
                        <a:rPr kumimoji="1" lang="en-US" altLang="ja-JP"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SNS</a:t>
                      </a: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作成・運営費　                               　　 </a:t>
                      </a:r>
                      <a:r>
                        <a:rPr kumimoji="1" lang="en-US" altLang="ja-JP"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550</a:t>
                      </a: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千円</a:t>
                      </a:r>
                    </a:p>
                    <a:p>
                      <a:pPr marL="0" marR="0" lvl="0" indent="0" algn="l" defTabSz="685800" rtl="0" eaLnBrk="1" fontAlgn="auto" latinLnBrk="0" hangingPunct="1">
                        <a:lnSpc>
                          <a:spcPct val="15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・就職困難性のある若者・保護者向けセミナー費　　　　</a:t>
                      </a:r>
                      <a:r>
                        <a:rPr kumimoji="1" lang="en-US" altLang="ja-JP"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6,130</a:t>
                      </a: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千円</a:t>
                      </a:r>
                    </a:p>
                    <a:p>
                      <a:pPr marL="0" marR="0" lvl="0" indent="0" algn="l" defTabSz="685800" rtl="0" eaLnBrk="1" fontAlgn="auto" latinLnBrk="0" hangingPunct="1">
                        <a:lnSpc>
                          <a:spcPct val="15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〇就職困難性の高い学生のキャリア支援に関する大学等教職員向けセミナー（直営費）</a:t>
                      </a:r>
                      <a:endParaRPr kumimoji="1" lang="en-US" altLang="ja-JP"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ct val="15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a:t>
                      </a:r>
                      <a:r>
                        <a:rPr kumimoji="1" lang="en-US" altLang="ja-JP"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132</a:t>
                      </a: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千円</a:t>
                      </a:r>
                      <a:endParaRPr kumimoji="1" lang="en-US" altLang="ja-JP"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ct val="15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○その他（委託料）</a:t>
                      </a:r>
                      <a:endParaRPr kumimoji="1" lang="en-US" altLang="ja-JP"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ct val="15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・事務費　　　　　　　　　　　　　　　　　　　　　　　　　　　　 </a:t>
                      </a:r>
                      <a:r>
                        <a:rPr kumimoji="1" lang="en-US" altLang="ja-JP"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505</a:t>
                      </a: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千円</a:t>
                      </a:r>
                      <a:endParaRPr kumimoji="1" lang="en-US" altLang="ja-JP"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ct val="15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・消費税　　　　　　　　　　　　　　　　　　　　　　　　　　　</a:t>
                      </a:r>
                      <a:r>
                        <a:rPr kumimoji="1" lang="en-US" altLang="ja-JP"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2,669</a:t>
                      </a: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千円</a:t>
                      </a:r>
                      <a:endParaRPr kumimoji="1" lang="en-US" altLang="ja-JP"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ct val="150000"/>
                        </a:lnSpc>
                        <a:spcBef>
                          <a:spcPts val="0"/>
                        </a:spcBef>
                        <a:spcAft>
                          <a:spcPts val="0"/>
                        </a:spcAft>
                        <a:buClrTx/>
                        <a:buSzTx/>
                        <a:buFontTx/>
                        <a:buNone/>
                        <a:tabLst/>
                        <a:defRPr/>
                      </a:pPr>
                      <a:endParaRPr kumimoji="1" lang="en-US" altLang="ja-JP"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ct val="15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委託料合計：</a:t>
                      </a:r>
                      <a:r>
                        <a:rPr kumimoji="1" lang="en-US" altLang="ja-JP"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29,354</a:t>
                      </a: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千円</a:t>
                      </a:r>
                      <a:endParaRPr kumimoji="1" lang="en-US" altLang="ja-JP"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ct val="15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直営費合計：　　</a:t>
                      </a:r>
                      <a:r>
                        <a:rPr kumimoji="1" lang="en-US" altLang="ja-JP"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132</a:t>
                      </a: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千円</a:t>
                      </a:r>
                      <a:endParaRPr kumimoji="1" lang="en-US" altLang="ja-JP"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ct val="150000"/>
                        </a:lnSpc>
                        <a:spcBef>
                          <a:spcPts val="0"/>
                        </a:spcBef>
                        <a:spcAft>
                          <a:spcPts val="0"/>
                        </a:spcAft>
                        <a:buClrTx/>
                        <a:buSzTx/>
                        <a:buFontTx/>
                        <a:buNone/>
                        <a:tabLst/>
                        <a:defRPr/>
                      </a:pP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　 事業総額：</a:t>
                      </a:r>
                      <a:r>
                        <a:rPr kumimoji="1" lang="en-US" altLang="ja-JP"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29,486</a:t>
                      </a:r>
                      <a:r>
                        <a:rPr kumimoji="1" lang="ja-JP" altLang="en-US"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千円</a:t>
                      </a:r>
                      <a:endParaRPr kumimoji="1" lang="en-US" altLang="ja-JP" sz="600" b="0"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endParaRPr>
                    </a:p>
                  </a:txBody>
                  <a:tcPr anchor="ctr"/>
                </a:tc>
                <a:tc hMerge="1">
                  <a:txBody>
                    <a:bodyPr/>
                    <a:lstStyle/>
                    <a:p>
                      <a:pPr>
                        <a:lnSpc>
                          <a:spcPts val="1700"/>
                        </a:lnSpc>
                        <a:buFontTx/>
                        <a:buNone/>
                      </a:pPr>
                      <a:endParaRPr kumimoji="1" lang="en-US" altLang="ja-JP" sz="1400" i="0" dirty="0">
                        <a:solidFill>
                          <a:srgbClr val="FF0000"/>
                        </a:solidFill>
                        <a:latin typeface="Meiryo UI" panose="020B0604030504040204" pitchFamily="50" charset="-128"/>
                        <a:ea typeface="Meiryo UI" panose="020B0604030504040204" pitchFamily="50" charset="-128"/>
                      </a:endParaRPr>
                    </a:p>
                  </a:txBody>
                  <a:tcPr anchor="ctr"/>
                </a:tc>
                <a:tc rowSpan="2">
                  <a:txBody>
                    <a:bodyPr/>
                    <a:lstStyle/>
                    <a:p>
                      <a:pPr algn="ctr"/>
                      <a:r>
                        <a:rPr kumimoji="1" lang="ja-JP" altLang="en-US" dirty="0">
                          <a:latin typeface="Meiryo UI" panose="020B0604030504040204" pitchFamily="50" charset="-128"/>
                          <a:ea typeface="Meiryo UI" panose="020B0604030504040204" pitchFamily="50" charset="-128"/>
                        </a:rPr>
                        <a:t>実施</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体制</a:t>
                      </a:r>
                    </a:p>
                  </a:txBody>
                  <a:tcPr anchor="ctr">
                    <a:solidFill>
                      <a:schemeClr val="bg1">
                        <a:lumMod val="95000"/>
                      </a:schemeClr>
                    </a:solidFill>
                  </a:tcPr>
                </a:tc>
                <a:tc rowSpan="2" gridSpan="2">
                  <a:txBody>
                    <a:bodyPr/>
                    <a:lstStyle/>
                    <a:p>
                      <a:endParaRPr kumimoji="1" lang="ja-JP" altLang="en-US" dirty="0"/>
                    </a:p>
                  </a:txBody>
                  <a:tcPr anchor="ctr"/>
                </a:tc>
                <a:tc rowSpan="2" hMerge="1">
                  <a:txBody>
                    <a:bodyPr/>
                    <a:lstStyle/>
                    <a:p>
                      <a:pPr>
                        <a:lnSpc>
                          <a:spcPts val="1700"/>
                        </a:lnSpc>
                        <a:buFontTx/>
                        <a:buNone/>
                      </a:pPr>
                      <a:endParaRPr kumimoji="1" lang="en-US" altLang="ja-JP" sz="1400" i="0" dirty="0">
                        <a:solidFill>
                          <a:srgbClr val="FF0000"/>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827494687"/>
                  </a:ext>
                </a:extLst>
              </a:tr>
              <a:tr h="1073327">
                <a:tc>
                  <a:txBody>
                    <a:bodyPr/>
                    <a:lstStyle/>
                    <a:p>
                      <a:pPr algn="ctr"/>
                      <a:r>
                        <a:rPr kumimoji="1" lang="en-US" altLang="ja-JP" sz="1400" dirty="0">
                          <a:latin typeface="Meiryo UI" panose="020B0604030504040204" pitchFamily="50" charset="-128"/>
                          <a:ea typeface="Meiryo UI" panose="020B0604030504040204" pitchFamily="50" charset="-128"/>
                        </a:rPr>
                        <a:t>KPI</a:t>
                      </a:r>
                      <a:endParaRPr kumimoji="1" lang="en-US" altLang="ja-JP" sz="3200" dirty="0">
                        <a:latin typeface="Meiryo UI" panose="020B0604030504040204" pitchFamily="50" charset="-128"/>
                        <a:ea typeface="Meiryo UI" panose="020B0604030504040204" pitchFamily="50" charset="-128"/>
                      </a:endParaRPr>
                    </a:p>
                    <a:p>
                      <a:pPr marL="85725" indent="-85725" algn="just"/>
                      <a:endParaRPr kumimoji="1" lang="en-US" altLang="ja-JP" sz="800" dirty="0">
                        <a:latin typeface="Meiryo UI" panose="020B0604030504040204" pitchFamily="50" charset="-128"/>
                        <a:ea typeface="Meiryo UI" panose="020B0604030504040204" pitchFamily="50" charset="-128"/>
                      </a:endParaRPr>
                    </a:p>
                    <a:p>
                      <a:pPr marL="85725" indent="-85725" algn="just"/>
                      <a:r>
                        <a:rPr kumimoji="1" lang="en-US" altLang="ja-JP" sz="800" dirty="0">
                          <a:latin typeface="Meiryo UI" panose="020B0604030504040204" pitchFamily="50" charset="-128"/>
                          <a:ea typeface="Meiryo UI" panose="020B0604030504040204" pitchFamily="50" charset="-128"/>
                        </a:rPr>
                        <a:t>※</a:t>
                      </a:r>
                      <a:r>
                        <a:rPr kumimoji="1" lang="ja-JP" altLang="en-US" sz="800" dirty="0">
                          <a:latin typeface="Meiryo UI" panose="020B0604030504040204" pitchFamily="50" charset="-128"/>
                          <a:ea typeface="Meiryo UI" panose="020B0604030504040204" pitchFamily="50" charset="-128"/>
                        </a:rPr>
                        <a:t>カッコ内の数値は最終事業年度までの「</a:t>
                      </a:r>
                      <a:r>
                        <a:rPr kumimoji="1" lang="en-US" altLang="ja-JP" sz="800" dirty="0">
                          <a:latin typeface="Meiryo UI" panose="020B0604030504040204" pitchFamily="50" charset="-128"/>
                          <a:ea typeface="Meiryo UI" panose="020B0604030504040204" pitchFamily="50" charset="-128"/>
                        </a:rPr>
                        <a:t>KPI</a:t>
                      </a:r>
                      <a:r>
                        <a:rPr kumimoji="1" lang="ja-JP" altLang="en-US" sz="800" dirty="0">
                          <a:latin typeface="Meiryo UI" panose="020B0604030504040204" pitchFamily="50" charset="-128"/>
                          <a:ea typeface="Meiryo UI" panose="020B0604030504040204" pitchFamily="50" charset="-128"/>
                        </a:rPr>
                        <a:t>増加分の累計」の目標値</a:t>
                      </a:r>
                    </a:p>
                  </a:txBody>
                  <a:tcPr anchor="ctr">
                    <a:solidFill>
                      <a:schemeClr val="bg1">
                        <a:lumMod val="95000"/>
                      </a:schemeClr>
                    </a:solidFill>
                  </a:tcPr>
                </a:tc>
                <a:tc gridSpan="2">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①企業のダイバーシティの理解促進事業の参加企業のうち、ダイバーシティ経営に取組む（取組む予定）企業数（</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+750</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社）</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②企業のダイバーシティの理解促進事業の参加企業数（</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+1,380</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社）</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③企業のダイバーシティの理解促進事業の参加企業が正社員採用した人数（</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+900</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④就職困難性のある学生の自立支援事業に参加した学生数（</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+6,320</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人）</a:t>
                      </a: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txBody>
                  <a:tcPr anchor="ctr"/>
                </a:tc>
                <a:tc hMerge="1">
                  <a:txBody>
                    <a:bodyPr/>
                    <a:lstStyle/>
                    <a:p>
                      <a:endParaRPr kumimoji="1" lang="ja-JP" altLang="en-US" sz="1400" dirty="0">
                        <a:latin typeface="Meiryo UI" panose="020B0604030504040204" pitchFamily="50" charset="-128"/>
                        <a:ea typeface="Meiryo UI" panose="020B0604030504040204" pitchFamily="50" charset="-128"/>
                      </a:endParaRPr>
                    </a:p>
                  </a:txBody>
                  <a:tcPr anchor="ctr"/>
                </a:tc>
                <a:tc vMerge="1">
                  <a:txBody>
                    <a:bodyPr/>
                    <a:lstStyle/>
                    <a:p>
                      <a:endParaRPr kumimoji="1" lang="ja-JP" altLang="en-US"/>
                    </a:p>
                  </a:txBody>
                  <a:tcPr/>
                </a:tc>
                <a:tc gridSpan="2" vMerge="1">
                  <a:txBody>
                    <a:bodyPr/>
                    <a:lstStyle/>
                    <a:p>
                      <a:pPr algn="ctr"/>
                      <a:endParaRPr kumimoji="1" lang="en-US" altLang="ja-JP" dirty="0">
                        <a:latin typeface="Meiryo UI" panose="020B0604030504040204" pitchFamily="50" charset="-128"/>
                        <a:ea typeface="Meiryo UI" panose="020B0604030504040204" pitchFamily="50" charset="-128"/>
                      </a:endParaRPr>
                    </a:p>
                  </a:txBody>
                  <a:tcPr anchor="ctr">
                    <a:solidFill>
                      <a:schemeClr val="bg1">
                        <a:lumMod val="95000"/>
                      </a:schemeClr>
                    </a:solidFill>
                  </a:tcPr>
                </a:tc>
                <a:tc hMerge="1" vMerge="1">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kumimoji="1" lang="en-US" altLang="ja-JP" sz="1200" i="0" dirty="0">
                        <a:solidFill>
                          <a:schemeClr val="tx1"/>
                        </a:solidFill>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167952532"/>
                  </a:ext>
                </a:extLst>
              </a:tr>
            </a:tbl>
          </a:graphicData>
        </a:graphic>
      </p:graphicFrame>
      <p:sp>
        <p:nvSpPr>
          <p:cNvPr id="7" name="正方形/長方形 6">
            <a:extLst>
              <a:ext uri="{FF2B5EF4-FFF2-40B4-BE49-F238E27FC236}">
                <a16:creationId xmlns:a16="http://schemas.microsoft.com/office/drawing/2014/main" id="{D15C5979-984B-4980-8033-C6741494B313}"/>
              </a:ext>
            </a:extLst>
          </p:cNvPr>
          <p:cNvSpPr/>
          <p:nvPr/>
        </p:nvSpPr>
        <p:spPr>
          <a:xfrm>
            <a:off x="6491460" y="3234729"/>
            <a:ext cx="720000" cy="234000"/>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Meiryo UI" panose="020B0604030504040204" pitchFamily="50" charset="-128"/>
                <a:ea typeface="Meiryo UI" panose="020B0604030504040204" pitchFamily="50" charset="-128"/>
              </a:rPr>
              <a:t>大阪府</a:t>
            </a:r>
          </a:p>
        </p:txBody>
      </p:sp>
      <p:sp>
        <p:nvSpPr>
          <p:cNvPr id="9" name="正方形/長方形 8">
            <a:extLst>
              <a:ext uri="{FF2B5EF4-FFF2-40B4-BE49-F238E27FC236}">
                <a16:creationId xmlns:a16="http://schemas.microsoft.com/office/drawing/2014/main" id="{32D06E34-F514-4E2F-897C-152347EBE764}"/>
              </a:ext>
            </a:extLst>
          </p:cNvPr>
          <p:cNvSpPr/>
          <p:nvPr/>
        </p:nvSpPr>
        <p:spPr>
          <a:xfrm>
            <a:off x="7644027" y="4067773"/>
            <a:ext cx="659153" cy="22890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latin typeface="Meiryo UI" panose="020B0604030504040204" pitchFamily="50" charset="-128"/>
                <a:ea typeface="Meiryo UI" panose="020B0604030504040204" pitchFamily="50" charset="-128"/>
              </a:rPr>
              <a:t>府内大学</a:t>
            </a:r>
          </a:p>
        </p:txBody>
      </p:sp>
      <p:sp>
        <p:nvSpPr>
          <p:cNvPr id="12" name="正方形/長方形 11">
            <a:extLst>
              <a:ext uri="{FF2B5EF4-FFF2-40B4-BE49-F238E27FC236}">
                <a16:creationId xmlns:a16="http://schemas.microsoft.com/office/drawing/2014/main" id="{CE001372-42ED-40DA-867F-A157EA1C9ADD}"/>
              </a:ext>
            </a:extLst>
          </p:cNvPr>
          <p:cNvSpPr/>
          <p:nvPr/>
        </p:nvSpPr>
        <p:spPr>
          <a:xfrm>
            <a:off x="8435277" y="4069711"/>
            <a:ext cx="896992" cy="219907"/>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latin typeface="Meiryo UI" panose="020B0604030504040204" pitchFamily="50" charset="-128"/>
                <a:ea typeface="Meiryo UI" panose="020B0604030504040204" pitchFamily="50" charset="-128"/>
              </a:rPr>
              <a:t>府内中小企業</a:t>
            </a:r>
          </a:p>
        </p:txBody>
      </p:sp>
      <p:sp>
        <p:nvSpPr>
          <p:cNvPr id="13" name="正方形/長方形 12">
            <a:extLst>
              <a:ext uri="{FF2B5EF4-FFF2-40B4-BE49-F238E27FC236}">
                <a16:creationId xmlns:a16="http://schemas.microsoft.com/office/drawing/2014/main" id="{899197C7-9E8B-40DB-B99D-A73398BD9B74}"/>
              </a:ext>
            </a:extLst>
          </p:cNvPr>
          <p:cNvSpPr/>
          <p:nvPr/>
        </p:nvSpPr>
        <p:spPr>
          <a:xfrm>
            <a:off x="7576954" y="3924205"/>
            <a:ext cx="1837504" cy="1067578"/>
          </a:xfrm>
          <a:prstGeom prst="rect">
            <a:avLst/>
          </a:prstGeom>
          <a:noFill/>
          <a:ln w="9525">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00" dirty="0">
              <a:solidFill>
                <a:schemeClr val="tx1"/>
              </a:solidFill>
              <a:latin typeface="Meiryo UI" panose="020B0604030504040204" pitchFamily="50" charset="-128"/>
              <a:ea typeface="Meiryo UI" panose="020B0604030504040204" pitchFamily="50" charset="-128"/>
            </a:endParaRPr>
          </a:p>
        </p:txBody>
      </p:sp>
      <p:cxnSp>
        <p:nvCxnSpPr>
          <p:cNvPr id="14" name="直線コネクタ 13">
            <a:extLst>
              <a:ext uri="{FF2B5EF4-FFF2-40B4-BE49-F238E27FC236}">
                <a16:creationId xmlns:a16="http://schemas.microsoft.com/office/drawing/2014/main" id="{A6F3E2A2-3329-41AB-9456-88F7EB6E1B4B}"/>
              </a:ext>
            </a:extLst>
          </p:cNvPr>
          <p:cNvCxnSpPr>
            <a:cxnSpLocks/>
            <a:stCxn id="16" idx="1"/>
          </p:cNvCxnSpPr>
          <p:nvPr/>
        </p:nvCxnSpPr>
        <p:spPr>
          <a:xfrm flipH="1">
            <a:off x="7211460" y="3341549"/>
            <a:ext cx="936691" cy="0"/>
          </a:xfrm>
          <a:prstGeom prst="line">
            <a:avLst/>
          </a:prstGeom>
          <a:ln w="9525" cap="flat" cmpd="sng" algn="ctr">
            <a:solidFill>
              <a:schemeClr val="dk1"/>
            </a:solidFill>
            <a:prstDash val="solid"/>
            <a:round/>
            <a:headEnd type="none" w="med" len="med"/>
            <a:tailEnd type="triangle" w="med" len="med"/>
          </a:ln>
        </p:spPr>
        <p:style>
          <a:lnRef idx="0">
            <a:scrgbClr r="0" g="0" b="0"/>
          </a:lnRef>
          <a:fillRef idx="0">
            <a:scrgbClr r="0" g="0" b="0"/>
          </a:fillRef>
          <a:effectRef idx="0">
            <a:scrgbClr r="0" g="0" b="0"/>
          </a:effectRef>
          <a:fontRef idx="minor">
            <a:schemeClr val="tx1"/>
          </a:fontRef>
        </p:style>
      </p:cxnSp>
      <p:cxnSp>
        <p:nvCxnSpPr>
          <p:cNvPr id="15" name="直線コネクタ 14">
            <a:extLst>
              <a:ext uri="{FF2B5EF4-FFF2-40B4-BE49-F238E27FC236}">
                <a16:creationId xmlns:a16="http://schemas.microsoft.com/office/drawing/2014/main" id="{4D295B1D-D250-4E67-A594-20ACD388615D}"/>
              </a:ext>
            </a:extLst>
          </p:cNvPr>
          <p:cNvCxnSpPr>
            <a:cxnSpLocks/>
            <a:stCxn id="7" idx="2"/>
          </p:cNvCxnSpPr>
          <p:nvPr/>
        </p:nvCxnSpPr>
        <p:spPr>
          <a:xfrm>
            <a:off x="6851460" y="3468729"/>
            <a:ext cx="0" cy="525620"/>
          </a:xfrm>
          <a:prstGeom prst="line">
            <a:avLst/>
          </a:prstGeom>
          <a:ln w="9525" cap="flat" cmpd="sng" algn="ctr">
            <a:solidFill>
              <a:schemeClr val="dk1"/>
            </a:solidFill>
            <a:prstDash val="solid"/>
            <a:round/>
            <a:headEnd type="none" w="med" len="med"/>
            <a:tailEnd type="triangle" w="med" len="med"/>
          </a:ln>
        </p:spPr>
        <p:style>
          <a:lnRef idx="0">
            <a:scrgbClr r="0" g="0" b="0"/>
          </a:lnRef>
          <a:fillRef idx="0">
            <a:scrgbClr r="0" g="0" b="0"/>
          </a:fillRef>
          <a:effectRef idx="0">
            <a:scrgbClr r="0" g="0" b="0"/>
          </a:effectRef>
          <a:fontRef idx="minor">
            <a:schemeClr val="tx1"/>
          </a:fontRef>
        </p:style>
      </p:cxnSp>
      <p:sp>
        <p:nvSpPr>
          <p:cNvPr id="16" name="正方形/長方形 15">
            <a:extLst>
              <a:ext uri="{FF2B5EF4-FFF2-40B4-BE49-F238E27FC236}">
                <a16:creationId xmlns:a16="http://schemas.microsoft.com/office/drawing/2014/main" id="{75EB331E-FFFD-4434-89C9-BB79177B717F}"/>
              </a:ext>
            </a:extLst>
          </p:cNvPr>
          <p:cNvSpPr/>
          <p:nvPr/>
        </p:nvSpPr>
        <p:spPr>
          <a:xfrm>
            <a:off x="8148151" y="3109581"/>
            <a:ext cx="1384155" cy="46393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00" dirty="0">
                <a:solidFill>
                  <a:schemeClr val="tx1"/>
                </a:solidFill>
                <a:latin typeface="Meiryo UI" panose="020B0604030504040204" pitchFamily="50" charset="-128"/>
                <a:ea typeface="Meiryo UI" panose="020B0604030504040204" pitchFamily="50" charset="-128"/>
              </a:rPr>
              <a:t>大阪府まち・ひと・しごと創生推進審議会</a:t>
            </a:r>
          </a:p>
        </p:txBody>
      </p:sp>
      <p:sp>
        <p:nvSpPr>
          <p:cNvPr id="17" name="テキスト ボックス 16">
            <a:extLst>
              <a:ext uri="{FF2B5EF4-FFF2-40B4-BE49-F238E27FC236}">
                <a16:creationId xmlns:a16="http://schemas.microsoft.com/office/drawing/2014/main" id="{B7E38CA4-1DE5-45D3-BA5A-C4D8E5279953}"/>
              </a:ext>
            </a:extLst>
          </p:cNvPr>
          <p:cNvSpPr txBox="1"/>
          <p:nvPr/>
        </p:nvSpPr>
        <p:spPr>
          <a:xfrm>
            <a:off x="7793872" y="3803539"/>
            <a:ext cx="1353319" cy="230832"/>
          </a:xfrm>
          <a:prstGeom prst="rect">
            <a:avLst/>
          </a:prstGeom>
          <a:solidFill>
            <a:schemeClr val="bg1"/>
          </a:solidFill>
          <a:ln w="9525">
            <a:noFill/>
          </a:ln>
        </p:spPr>
        <p:txBody>
          <a:bodyPr wrap="square" rtlCol="0">
            <a:spAutoFit/>
          </a:bodyPr>
          <a:lstStyle/>
          <a:p>
            <a:pPr algn="ctr"/>
            <a:r>
              <a:rPr kumimoji="1" lang="ja-JP" altLang="en-US" sz="900" dirty="0">
                <a:latin typeface="Meiryo UI" panose="020B0604030504040204" pitchFamily="50" charset="-128"/>
                <a:ea typeface="Meiryo UI" panose="020B0604030504040204" pitchFamily="50" charset="-128"/>
              </a:rPr>
              <a:t>関連するステークホルダー</a:t>
            </a:r>
          </a:p>
        </p:txBody>
      </p:sp>
      <p:sp>
        <p:nvSpPr>
          <p:cNvPr id="18" name="テキスト ボックス 17">
            <a:extLst>
              <a:ext uri="{FF2B5EF4-FFF2-40B4-BE49-F238E27FC236}">
                <a16:creationId xmlns:a16="http://schemas.microsoft.com/office/drawing/2014/main" id="{578A9163-FEBF-4271-A299-1A5172F942D4}"/>
              </a:ext>
            </a:extLst>
          </p:cNvPr>
          <p:cNvSpPr txBox="1"/>
          <p:nvPr/>
        </p:nvSpPr>
        <p:spPr>
          <a:xfrm>
            <a:off x="7260968" y="3390979"/>
            <a:ext cx="837673" cy="230832"/>
          </a:xfrm>
          <a:prstGeom prst="rect">
            <a:avLst/>
          </a:prstGeom>
          <a:solidFill>
            <a:schemeClr val="bg1"/>
          </a:solidFill>
          <a:ln w="9525">
            <a:noFill/>
          </a:ln>
        </p:spPr>
        <p:txBody>
          <a:bodyPr wrap="square" rtlCol="0">
            <a:spAutoFit/>
          </a:bodyPr>
          <a:lstStyle/>
          <a:p>
            <a:pPr algn="ctr"/>
            <a:r>
              <a:rPr kumimoji="1" lang="ja-JP" altLang="en-US" sz="900" dirty="0">
                <a:latin typeface="Meiryo UI" panose="020B0604030504040204" pitchFamily="50" charset="-128"/>
                <a:ea typeface="Meiryo UI" panose="020B0604030504040204" pitchFamily="50" charset="-128"/>
              </a:rPr>
              <a:t>評価・審議等</a:t>
            </a:r>
            <a:endParaRPr kumimoji="1" lang="en-US" altLang="ja-JP" sz="900" dirty="0">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AA6DF56E-ED77-4070-ACFB-BC87743F313E}"/>
              </a:ext>
            </a:extLst>
          </p:cNvPr>
          <p:cNvSpPr txBox="1"/>
          <p:nvPr/>
        </p:nvSpPr>
        <p:spPr>
          <a:xfrm>
            <a:off x="6175472" y="3610051"/>
            <a:ext cx="658570" cy="230832"/>
          </a:xfrm>
          <a:prstGeom prst="rect">
            <a:avLst/>
          </a:prstGeom>
          <a:solidFill>
            <a:schemeClr val="bg1"/>
          </a:solidFill>
          <a:ln w="9525">
            <a:noFill/>
          </a:ln>
        </p:spPr>
        <p:txBody>
          <a:bodyPr wrap="square" rtlCol="0">
            <a:spAutoFit/>
          </a:bodyPr>
          <a:lstStyle/>
          <a:p>
            <a:pPr algn="r"/>
            <a:r>
              <a:rPr kumimoji="1" lang="ja-JP" altLang="en-US" sz="900" dirty="0">
                <a:latin typeface="Meiryo UI" panose="020B0604030504040204" pitchFamily="50" charset="-128"/>
                <a:ea typeface="Meiryo UI" panose="020B0604030504040204" pitchFamily="50" charset="-128"/>
              </a:rPr>
              <a:t>委託契約</a:t>
            </a:r>
            <a:endParaRPr kumimoji="1" lang="en-US" altLang="ja-JP" sz="900" dirty="0">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5A8A7972-B6D8-4F88-8B15-9875E44128D0}"/>
              </a:ext>
            </a:extLst>
          </p:cNvPr>
          <p:cNvSpPr/>
          <p:nvPr/>
        </p:nvSpPr>
        <p:spPr>
          <a:xfrm>
            <a:off x="6392091" y="3982206"/>
            <a:ext cx="918387" cy="633908"/>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600" dirty="0">
                <a:solidFill>
                  <a:schemeClr val="tx1"/>
                </a:solidFill>
                <a:latin typeface="Meiryo UI" panose="020B0604030504040204" pitchFamily="50" charset="-128"/>
                <a:ea typeface="Meiryo UI" panose="020B0604030504040204" pitchFamily="50" charset="-128"/>
              </a:rPr>
              <a:t>ダイバーシティ推進事業運営共同企業体</a:t>
            </a:r>
          </a:p>
        </p:txBody>
      </p:sp>
      <p:graphicFrame>
        <p:nvGraphicFramePr>
          <p:cNvPr id="24" name="表 45">
            <a:extLst>
              <a:ext uri="{FF2B5EF4-FFF2-40B4-BE49-F238E27FC236}">
                <a16:creationId xmlns:a16="http://schemas.microsoft.com/office/drawing/2014/main" id="{F3E1539C-F2D3-4F7B-8A71-B0934C6AF33A}"/>
              </a:ext>
            </a:extLst>
          </p:cNvPr>
          <p:cNvGraphicFramePr>
            <a:graphicFrameLocks noGrp="1"/>
          </p:cNvGraphicFramePr>
          <p:nvPr>
            <p:extLst>
              <p:ext uri="{D42A27DB-BD31-4B8C-83A1-F6EECF244321}">
                <p14:modId xmlns:p14="http://schemas.microsoft.com/office/powerpoint/2010/main" val="2337603633"/>
              </p:ext>
            </p:extLst>
          </p:nvPr>
        </p:nvGraphicFramePr>
        <p:xfrm>
          <a:off x="6296292" y="5106666"/>
          <a:ext cx="3381294" cy="1424940"/>
        </p:xfrm>
        <a:graphic>
          <a:graphicData uri="http://schemas.openxmlformats.org/drawingml/2006/table">
            <a:tbl>
              <a:tblPr firstRow="1" bandRow="1">
                <a:tableStyleId>{F5AB1C69-6EDB-4FF4-983F-18BD219EF322}</a:tableStyleId>
              </a:tblPr>
              <a:tblGrid>
                <a:gridCol w="1139905">
                  <a:extLst>
                    <a:ext uri="{9D8B030D-6E8A-4147-A177-3AD203B41FA5}">
                      <a16:colId xmlns:a16="http://schemas.microsoft.com/office/drawing/2014/main" val="2758442477"/>
                    </a:ext>
                  </a:extLst>
                </a:gridCol>
                <a:gridCol w="2241389">
                  <a:extLst>
                    <a:ext uri="{9D8B030D-6E8A-4147-A177-3AD203B41FA5}">
                      <a16:colId xmlns:a16="http://schemas.microsoft.com/office/drawing/2014/main" val="3363882439"/>
                    </a:ext>
                  </a:extLst>
                </a:gridCol>
              </a:tblGrid>
              <a:tr h="243000">
                <a:tc>
                  <a:txBody>
                    <a:bodyPr/>
                    <a:lstStyle/>
                    <a:p>
                      <a:pPr algn="ctr"/>
                      <a:r>
                        <a:rPr kumimoji="1" lang="ja-JP" altLang="en-US" sz="1050" dirty="0">
                          <a:solidFill>
                            <a:schemeClr val="bg1"/>
                          </a:solidFill>
                          <a:latin typeface="Meiryo UI" panose="020B0604030504040204" pitchFamily="50" charset="-128"/>
                          <a:ea typeface="Meiryo UI" panose="020B0604030504040204" pitchFamily="50" charset="-128"/>
                        </a:rPr>
                        <a:t>名称</a:t>
                      </a:r>
                    </a:p>
                  </a:txBody>
                  <a:tcPr anchor="ctr"/>
                </a:tc>
                <a:tc>
                  <a:txBody>
                    <a:bodyPr/>
                    <a:lstStyle/>
                    <a:p>
                      <a:pPr algn="ctr"/>
                      <a:r>
                        <a:rPr kumimoji="1" lang="ja-JP" altLang="en-US" sz="1050" dirty="0">
                          <a:solidFill>
                            <a:schemeClr val="bg1"/>
                          </a:solidFill>
                          <a:latin typeface="Meiryo UI" panose="020B0604030504040204" pitchFamily="50" charset="-128"/>
                          <a:ea typeface="Meiryo UI" panose="020B0604030504040204" pitchFamily="50" charset="-128"/>
                        </a:rPr>
                        <a:t>役割</a:t>
                      </a:r>
                    </a:p>
                  </a:txBody>
                  <a:tcPr anchor="ctr"/>
                </a:tc>
                <a:extLst>
                  <a:ext uri="{0D108BD9-81ED-4DB2-BD59-A6C34878D82A}">
                    <a16:rowId xmlns:a16="http://schemas.microsoft.com/office/drawing/2014/main" val="2563738176"/>
                  </a:ext>
                </a:extLst>
              </a:tr>
              <a:tr h="243000">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大阪府</a:t>
                      </a:r>
                    </a:p>
                  </a:txBody>
                  <a:tcPr anchor="ct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・受託事業者との調整、進捗管理</a:t>
                      </a:r>
                      <a:endParaRPr kumimoji="1" lang="en-US" altLang="ja-JP" sz="1050" dirty="0">
                        <a:solidFill>
                          <a:schemeClr val="tx1"/>
                        </a:solidFill>
                        <a:latin typeface="Meiryo UI" panose="020B0604030504040204" pitchFamily="50" charset="-128"/>
                        <a:ea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rPr>
                        <a:t>・直営費によるセミナーの実施　など</a:t>
                      </a:r>
                    </a:p>
                  </a:txBody>
                  <a:tcPr anchor="ctr"/>
                </a:tc>
                <a:extLst>
                  <a:ext uri="{0D108BD9-81ED-4DB2-BD59-A6C34878D82A}">
                    <a16:rowId xmlns:a16="http://schemas.microsoft.com/office/drawing/2014/main" val="487261463"/>
                  </a:ext>
                </a:extLst>
              </a:tr>
              <a:tr h="243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800" dirty="0">
                          <a:solidFill>
                            <a:schemeClr val="tx1"/>
                          </a:solidFill>
                          <a:latin typeface="Meiryo UI" panose="020B0604030504040204" pitchFamily="50" charset="-128"/>
                          <a:ea typeface="Meiryo UI" panose="020B0604030504040204" pitchFamily="50" charset="-128"/>
                        </a:rPr>
                        <a:t>ダイバーシティ推進事業運営共同企業体</a:t>
                      </a:r>
                    </a:p>
                    <a:p>
                      <a:endParaRPr kumimoji="1" lang="ja-JP" altLang="en-US" sz="600" dirty="0">
                        <a:solidFill>
                          <a:schemeClr val="tx1"/>
                        </a:solidFill>
                        <a:latin typeface="Meiryo UI" panose="020B0604030504040204" pitchFamily="50" charset="-128"/>
                        <a:ea typeface="Meiryo UI" panose="020B0604030504040204" pitchFamily="50" charset="-128"/>
                      </a:endParaRPr>
                    </a:p>
                  </a:txBody>
                  <a:tcPr anchor="ctr"/>
                </a:tc>
                <a:tc>
                  <a:txBody>
                    <a:bodyPr/>
                    <a:lstStyle/>
                    <a:p>
                      <a:r>
                        <a:rPr kumimoji="1" lang="ja-JP" altLang="en-US" sz="1050" dirty="0">
                          <a:solidFill>
                            <a:schemeClr val="tx1"/>
                          </a:solidFill>
                          <a:latin typeface="Meiryo UI" panose="020B0604030504040204" pitchFamily="50" charset="-128"/>
                          <a:ea typeface="Meiryo UI" panose="020B0604030504040204" pitchFamily="50" charset="-128"/>
                        </a:rPr>
                        <a:t>本事業の受託業務全般の実施</a:t>
                      </a:r>
                    </a:p>
                  </a:txBody>
                  <a:tcPr anchor="ctr"/>
                </a:tc>
                <a:extLst>
                  <a:ext uri="{0D108BD9-81ED-4DB2-BD59-A6C34878D82A}">
                    <a16:rowId xmlns:a16="http://schemas.microsoft.com/office/drawing/2014/main" val="1096476272"/>
                  </a:ext>
                </a:extLst>
              </a:tr>
              <a:tr h="243000">
                <a:tc>
                  <a:txBody>
                    <a:bodyPr/>
                    <a:lstStyle/>
                    <a:p>
                      <a:r>
                        <a:rPr kumimoji="1" lang="ja-JP" altLang="en-US" sz="800" dirty="0">
                          <a:solidFill>
                            <a:schemeClr val="tx1"/>
                          </a:solidFill>
                          <a:latin typeface="Meiryo UI" panose="020B0604030504040204" pitchFamily="50" charset="-128"/>
                          <a:ea typeface="Meiryo UI" panose="020B0604030504040204" pitchFamily="50" charset="-128"/>
                        </a:rPr>
                        <a:t>大阪府まち・ひと・しごと創生推進審議会</a:t>
                      </a:r>
                    </a:p>
                  </a:txBody>
                  <a:tcPr anchor="ctr"/>
                </a:tc>
                <a:tc>
                  <a:txBody>
                    <a:bodyPr/>
                    <a:lstStyle/>
                    <a:p>
                      <a:r>
                        <a:rPr kumimoji="1" lang="ja-JP" altLang="en-US" sz="700" dirty="0">
                          <a:solidFill>
                            <a:schemeClr val="tx1"/>
                          </a:solidFill>
                          <a:latin typeface="Meiryo UI" panose="020B0604030504040204" pitchFamily="50" charset="-128"/>
                          <a:ea typeface="Meiryo UI" panose="020B0604030504040204" pitchFamily="50" charset="-128"/>
                        </a:rPr>
                        <a:t>進捗状況の評価についての調査審議を行うため、外部有識者により構成する審議会を設置</a:t>
                      </a:r>
                    </a:p>
                  </a:txBody>
                  <a:tcPr anchor="ctr"/>
                </a:tc>
                <a:extLst>
                  <a:ext uri="{0D108BD9-81ED-4DB2-BD59-A6C34878D82A}">
                    <a16:rowId xmlns:a16="http://schemas.microsoft.com/office/drawing/2014/main" val="3034477678"/>
                  </a:ext>
                </a:extLst>
              </a:tr>
            </a:tbl>
          </a:graphicData>
        </a:graphic>
      </p:graphicFrame>
      <p:sp>
        <p:nvSpPr>
          <p:cNvPr id="40" name="正方形/長方形 39">
            <a:extLst>
              <a:ext uri="{FF2B5EF4-FFF2-40B4-BE49-F238E27FC236}">
                <a16:creationId xmlns:a16="http://schemas.microsoft.com/office/drawing/2014/main" id="{EB1E5ECC-83F9-4878-90B1-BCC187EC0CAF}"/>
              </a:ext>
            </a:extLst>
          </p:cNvPr>
          <p:cNvSpPr/>
          <p:nvPr/>
        </p:nvSpPr>
        <p:spPr>
          <a:xfrm>
            <a:off x="7613480" y="4375369"/>
            <a:ext cx="753276" cy="24975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latin typeface="Meiryo UI" panose="020B0604030504040204" pitchFamily="50" charset="-128"/>
                <a:ea typeface="Meiryo UI" panose="020B0604030504040204" pitchFamily="50" charset="-128"/>
              </a:rPr>
              <a:t>大学コンソーシアム大阪</a:t>
            </a:r>
          </a:p>
        </p:txBody>
      </p:sp>
      <p:sp>
        <p:nvSpPr>
          <p:cNvPr id="41" name="正方形/長方形 40">
            <a:extLst>
              <a:ext uri="{FF2B5EF4-FFF2-40B4-BE49-F238E27FC236}">
                <a16:creationId xmlns:a16="http://schemas.microsoft.com/office/drawing/2014/main" id="{080E2C59-7C8C-4F2D-9FD8-DF56BBAB972A}"/>
              </a:ext>
            </a:extLst>
          </p:cNvPr>
          <p:cNvSpPr/>
          <p:nvPr/>
        </p:nvSpPr>
        <p:spPr>
          <a:xfrm>
            <a:off x="8470533" y="4388555"/>
            <a:ext cx="843333" cy="219907"/>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latin typeface="Meiryo UI" panose="020B0604030504040204" pitchFamily="50" charset="-128"/>
                <a:ea typeface="Meiryo UI" panose="020B0604030504040204" pitchFamily="50" charset="-128"/>
              </a:rPr>
              <a:t>商工会議所</a:t>
            </a:r>
          </a:p>
        </p:txBody>
      </p:sp>
      <p:sp>
        <p:nvSpPr>
          <p:cNvPr id="42" name="正方形/長方形 41">
            <a:extLst>
              <a:ext uri="{FF2B5EF4-FFF2-40B4-BE49-F238E27FC236}">
                <a16:creationId xmlns:a16="http://schemas.microsoft.com/office/drawing/2014/main" id="{B5D49B6C-4ABF-4CBC-ACDD-586881DB6562}"/>
              </a:ext>
            </a:extLst>
          </p:cNvPr>
          <p:cNvSpPr/>
          <p:nvPr/>
        </p:nvSpPr>
        <p:spPr>
          <a:xfrm>
            <a:off x="7920931" y="4686667"/>
            <a:ext cx="1099203" cy="2308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latin typeface="Meiryo UI" panose="020B0604030504040204" pitchFamily="50" charset="-128"/>
                <a:ea typeface="Meiryo UI" panose="020B0604030504040204" pitchFamily="50" charset="-128"/>
              </a:rPr>
              <a:t>その他、関係機関</a:t>
            </a:r>
          </a:p>
        </p:txBody>
      </p:sp>
    </p:spTree>
    <p:extLst>
      <p:ext uri="{BB962C8B-B14F-4D97-AF65-F5344CB8AC3E}">
        <p14:creationId xmlns:p14="http://schemas.microsoft.com/office/powerpoint/2010/main" val="283383696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Pw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1">
      <a:majorFont>
        <a:latin typeface="Georgia"/>
        <a:ea typeface="HGP明朝B"/>
        <a:cs typeface=""/>
      </a:majorFont>
      <a:minorFont>
        <a:latin typeface="Arial"/>
        <a:ea typeface="ＭＳ Ｐゴシック"/>
        <a:cs typeface=""/>
      </a:minorFont>
    </a:fontScheme>
    <a:fmtScheme name="PwC Effects">
      <a:fillStyleLst>
        <a:solidFill>
          <a:schemeClr val="phClr"/>
        </a:solidFill>
        <a:solidFill>
          <a:schemeClr val="phClr"/>
        </a:solidFill>
        <a:solidFill>
          <a:schemeClr val="phClr"/>
        </a:solidFill>
      </a:fillStyleLst>
      <a:lnStyleLst>
        <a:ln w="12700" cap="sq" cmpd="sng" algn="ctr">
          <a:solidFill>
            <a:schemeClr val="phClr"/>
          </a:solidFill>
          <a:prstDash val="solid"/>
        </a:ln>
        <a:ln w="12700" cap="sq" cmpd="sng" algn="ctr">
          <a:solidFill>
            <a:schemeClr val="phClr"/>
          </a:solidFill>
          <a:prstDash val="solid"/>
        </a:ln>
        <a:ln w="12700" cap="sq" cmpd="sng" algn="ctr">
          <a:solidFill>
            <a:schemeClr val="phClr"/>
          </a:solidFill>
          <a:prstDash val="solid"/>
        </a:ln>
      </a:lnStyleLst>
      <a:effectStyleLst>
        <a:effectStyle>
          <a:effectLst/>
        </a:effectStyle>
        <a:effectStyle>
          <a:effectLst/>
        </a:effectStyle>
        <a:effectStyle>
          <a:effectLst>
            <a:outerShdw blurRad="127000" dist="63500" dir="2700000" algn="br" rotWithShape="0">
              <a:srgbClr val="000000">
                <a:alpha val="25000"/>
              </a:srgbClr>
            </a:outerShdw>
          </a:effectLst>
        </a:effectStyle>
      </a:effectStyleLst>
      <a:bgFillStyleLst>
        <a:solidFill>
          <a:schemeClr val="phClr"/>
        </a:solidFill>
        <a:solidFill>
          <a:schemeClr val="phClr"/>
        </a:solidFill>
        <a:solidFill>
          <a:schemeClr val="phClr"/>
        </a:solidFill>
      </a:bgFillStyleLst>
    </a:fmtScheme>
  </a:themeElements>
  <a:objectDefaults>
    <a:spDef>
      <a:spPr>
        <a:solidFill>
          <a:schemeClr val="bg1"/>
        </a:solidFill>
        <a:ln w="9525">
          <a:solidFill>
            <a:schemeClr val="accent1"/>
          </a:solidFill>
        </a:ln>
      </a:spPr>
      <a:bodyPr rtlCol="0" anchor="ctr"/>
      <a:lstStyle>
        <a:defPPr algn="ctr">
          <a:lnSpc>
            <a:spcPct val="100000"/>
          </a:lnSpc>
          <a:defRPr kumimoji="1" sz="1400" dirty="0" smtClean="0">
            <a:solidFill>
              <a:schemeClr val="tx1"/>
            </a:solidFill>
          </a:defRPr>
        </a:defPPr>
      </a:lstStyle>
      <a:style>
        <a:lnRef idx="0">
          <a:schemeClr val="accent1"/>
        </a:lnRef>
        <a:fillRef idx="1">
          <a:schemeClr val="accent1"/>
        </a:fillRef>
        <a:effectRef idx="0">
          <a:schemeClr val="dk1"/>
        </a:effectRef>
        <a:fontRef idx="minor">
          <a:schemeClr val="lt1"/>
        </a:fontRef>
      </a:style>
    </a:spDef>
    <a:lnDef>
      <a:spPr>
        <a:ln w="9525" cap="sq"/>
      </a:spPr>
      <a:bodyPr/>
      <a:lstStyle/>
      <a:style>
        <a:lnRef idx="1">
          <a:schemeClr val="accent1"/>
        </a:lnRef>
        <a:fillRef idx="0">
          <a:schemeClr val="accent1"/>
        </a:fillRef>
        <a:effectRef idx="0">
          <a:schemeClr val="dk1"/>
        </a:effectRef>
        <a:fontRef idx="minor">
          <a:schemeClr val="lt1"/>
        </a:fontRef>
      </a:style>
    </a:lnDef>
    <a:txDef>
      <a:spPr>
        <a:noFill/>
      </a:spPr>
      <a:bodyPr wrap="square" lIns="0" tIns="0" rIns="0" bIns="0" rtlCol="0" anchor="ctr" anchorCtr="0">
        <a:spAutoFit/>
      </a:bodyPr>
      <a:lstStyle>
        <a:defPPr algn="l">
          <a:defRPr kumimoji="1" sz="1400" b="0" smtClean="0">
            <a:solidFill>
              <a:schemeClr val="tx1"/>
            </a:solidFill>
          </a:defRPr>
        </a:defPPr>
      </a:lstStyle>
    </a:txDef>
  </a:objectDefaults>
  <a:extraClrSchemeLst/>
  <a:custClrLst>
    <a:custClr name="Dark Orange 2">
      <a:srgbClr val="571F01"/>
    </a:custClr>
    <a:custClr name="Dark Orange 1">
      <a:srgbClr val="933401"/>
    </a:custClr>
    <a:custClr name="Primary Orange">
      <a:srgbClr val="D04A02"/>
    </a:custClr>
    <a:custClr name="Light Orange 1">
      <a:srgbClr val="FD6412"/>
    </a:custClr>
    <a:custClr name="Light Orange 2">
      <a:srgbClr val="FEB791"/>
    </a:custClr>
    <a:custClr name="Dark Tangerine 2">
      <a:srgbClr val="714300"/>
    </a:custClr>
    <a:custClr name="Dark Tangerine 1">
      <a:srgbClr val="AE6800"/>
    </a:custClr>
    <a:custClr name="Primary Tangerine">
      <a:srgbClr val="EB8C00"/>
    </a:custClr>
    <a:custClr name="Light Tangerine 1">
      <a:srgbClr val="FFA929"/>
    </a:custClr>
    <a:custClr name="Light Tangerine 2">
      <a:srgbClr val="FFDCA9"/>
    </a:custClr>
    <a:custClr name="Dark Yellow 2">
      <a:srgbClr val="855F00"/>
    </a:custClr>
    <a:custClr name="Dark Yellow 1">
      <a:srgbClr val="C28A00"/>
    </a:custClr>
    <a:custClr name="Primary Yellow">
      <a:srgbClr val="FFB600"/>
    </a:custClr>
    <a:custClr name="Light Yellow 1">
      <a:srgbClr val="FFC83D"/>
    </a:custClr>
    <a:custClr name="Light Yellow 2">
      <a:srgbClr val="FFECBD"/>
    </a:custClr>
    <a:custClr name="Dark Rose 2">
      <a:srgbClr val="6E2A35"/>
    </a:custClr>
    <a:custClr name="Dark Rose 1">
      <a:srgbClr val="A43E50"/>
    </a:custClr>
    <a:custClr name="Primary Rose">
      <a:srgbClr val="DB536A"/>
    </a:custClr>
    <a:custClr name="Light Rose 1">
      <a:srgbClr val="E27588"/>
    </a:custClr>
    <a:custClr name="Light Rose 2">
      <a:srgbClr val="F1BAC3"/>
    </a:custClr>
    <a:custClr name="Dark Red 2">
      <a:srgbClr val="741910"/>
    </a:custClr>
    <a:custClr name="Dark Red 1">
      <a:srgbClr val="AA2417"/>
    </a:custClr>
    <a:custClr name="Primary Red">
      <a:srgbClr val="E0301E"/>
    </a:custClr>
    <a:custClr name="Light Red 1">
      <a:srgbClr val="E86153"/>
    </a:custClr>
    <a:custClr name="Light Red 2">
      <a:srgbClr val="F7C8C4"/>
    </a:custClr>
    <a:custClr name="Black">
      <a:srgbClr val="000000"/>
    </a:custClr>
    <a:custClr name="Dark Grey">
      <a:srgbClr val="2D2D2D"/>
    </a:custClr>
    <a:custClr name="Medium Grey">
      <a:srgbClr val="464646"/>
    </a:custClr>
    <a:custClr name="Grey">
      <a:srgbClr val="7D7D7D"/>
    </a:custClr>
    <a:custClr name="Light Grey">
      <a:srgbClr val="DEDEDE"/>
    </a:custClr>
    <a:custClr name="Dark Purple 2">
      <a:srgbClr val="4B06B2"/>
    </a:custClr>
    <a:custClr name="Dark Purple 1">
      <a:srgbClr val="6A1CE2"/>
    </a:custClr>
    <a:custClr name="Secondary Purple">
      <a:srgbClr val="9013FE"/>
    </a:custClr>
    <a:custClr name="Light Purple 1">
      <a:srgbClr val="B15AFE"/>
    </a:custClr>
    <a:custClr name="Light Purple 2">
      <a:srgbClr val="DEB8FF"/>
    </a:custClr>
    <a:custClr name="Dark Blue 2">
      <a:srgbClr val="003DAB"/>
    </a:custClr>
    <a:custClr name="Dark Blue 1">
      <a:srgbClr val="0060D7"/>
    </a:custClr>
    <a:custClr name="Secondary Blue">
      <a:srgbClr val="0089EB"/>
    </a:custClr>
    <a:custClr name="Light Blue 1">
      <a:srgbClr val="4DACF1"/>
    </a:custClr>
    <a:custClr name="Light Blue 2">
      <a:srgbClr val="B3DCF9"/>
    </a:custClr>
    <a:custClr name="Dark Green 2">
      <a:srgbClr val="175C2C"/>
    </a:custClr>
    <a:custClr name="Dark Green 1">
      <a:srgbClr val="2C8646"/>
    </a:custClr>
    <a:custClr name="Secondary Green">
      <a:srgbClr val="4EB523"/>
    </a:custClr>
    <a:custClr name="Light Green 1">
      <a:srgbClr val="86DB4F"/>
    </a:custClr>
    <a:custClr name="Light Green 2">
      <a:srgbClr val="C4FC9F"/>
    </a:custClr>
    <a:custClr name="Status Red">
      <a:srgbClr val="E0301E"/>
    </a:custClr>
    <a:custClr name="Status Yellow">
      <a:srgbClr val="FFB600"/>
    </a:custClr>
    <a:custClr name="Status Green">
      <a:srgbClr val="175C2C"/>
    </a:custClr>
  </a:custClrLst>
  <a:extLst>
    <a:ext uri="{05A4C25C-085E-4340-85A3-A5531E510DB2}">
      <thm15:themeFamily xmlns:thm15="http://schemas.microsoft.com/office/thememl/2012/main" name="Presentation1" id="{CCF45EB7-F9DF-47C5-AB85-48BC232BEAA9}" vid="{DFCB562E-E06E-4428-B9BF-980ED610BD2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5baf6f3-037f-47c4-8ce6-401f2145fe42">
      <Terms xmlns="http://schemas.microsoft.com/office/infopath/2007/PartnerControls"/>
    </lcf76f155ced4ddcb4097134ff3c332f>
    <TaxCatchAll xmlns="5f1cb31e-0878-4583-824f-77bbdf5ced5f" xsi:nil="true"/>
  </documentManagement>
</p:properti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A710B91F3F4C8741B4980356BA13F24F" ma:contentTypeVersion="10" ma:contentTypeDescription="新しいドキュメントを作成します。" ma:contentTypeScope="" ma:versionID="86569bdde63f588e603f14362f3011cc">
  <xsd:schema xmlns:xsd="http://www.w3.org/2001/XMLSchema" xmlns:xs="http://www.w3.org/2001/XMLSchema" xmlns:p="http://schemas.microsoft.com/office/2006/metadata/properties" xmlns:ns2="15baf6f3-037f-47c4-8ce6-401f2145fe42" xmlns:ns3="5f1cb31e-0878-4583-824f-77bbdf5ced5f" targetNamespace="http://schemas.microsoft.com/office/2006/metadata/properties" ma:root="true" ma:fieldsID="4e4c8e9844c43123b3f613ae4e0cc1fe" ns2:_="" ns3:_="">
    <xsd:import namespace="15baf6f3-037f-47c4-8ce6-401f2145fe42"/>
    <xsd:import namespace="5f1cb31e-0878-4583-824f-77bbdf5ced5f"/>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GenerationTime" minOccurs="0"/>
                <xsd:element ref="ns2:MediaServiceEventHashCode" minOccurs="0"/>
                <xsd:element ref="ns2:MediaLengthInSeconds" minOccurs="0"/>
                <xsd:element ref="ns2:MediaServiceDateTake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baf6f3-037f-47c4-8ce6-401f2145fe4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MediaServiceDateTaken" ma:index="14" nillable="true" ma:displayName="MediaServiceDateTaken" ma:description="" ma:hidden="true" ma:indexed="true" ma:internalName="MediaServiceDateTaken" ma:readOnly="true">
      <xsd:simpleType>
        <xsd:restriction base="dms:Text"/>
      </xsd:simpleType>
    </xsd:element>
    <xsd:element name="lcf76f155ced4ddcb4097134ff3c332f" ma:index="16"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5f1cb31e-0878-4583-824f-77bbdf5ced5f"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ada75fde-06fd-4f09-8d13-58ff50df841a}" ma:internalName="TaxCatchAll" ma:showField="CatchAllData" ma:web="5f1cb31e-0878-4583-824f-77bbdf5ced5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A3D2A44-3480-4063-A958-B2D13C7F2F21}">
  <ds:schemaRefs>
    <ds:schemaRef ds:uri="http://purl.org/dc/terms/"/>
    <ds:schemaRef ds:uri="http://schemas.microsoft.com/office/2006/documentManagement/types"/>
    <ds:schemaRef ds:uri="http://www.w3.org/XML/1998/namespace"/>
    <ds:schemaRef ds:uri="http://purl.org/dc/elements/1.1/"/>
    <ds:schemaRef ds:uri="5f1cb31e-0878-4583-824f-77bbdf5ced5f"/>
    <ds:schemaRef ds:uri="http://schemas.microsoft.com/office/infopath/2007/PartnerControls"/>
    <ds:schemaRef ds:uri="15baf6f3-037f-47c4-8ce6-401f2145fe42"/>
    <ds:schemaRef ds:uri="http://schemas.openxmlformats.org/package/2006/metadata/core-properti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4CF410FB-8197-4472-BB33-F7CA58D756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5baf6f3-037f-47c4-8ce6-401f2145fe42"/>
    <ds:schemaRef ds:uri="5f1cb31e-0878-4583-824f-77bbdf5ced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62C5F59-4E46-49E0-8E32-E62E00C9BEE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1316</TotalTime>
  <Words>526</Words>
  <Application>Microsoft Office PowerPoint</Application>
  <PresentationFormat>A4 210 x 297 mm</PresentationFormat>
  <Paragraphs>72</Paragraphs>
  <Slides>1</Slides>
  <Notes>0</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1</vt:i4>
      </vt:variant>
    </vt:vector>
  </HeadingPairs>
  <TitlesOfParts>
    <vt:vector size="7" baseType="lpstr">
      <vt:lpstr>Meiryo UI</vt:lpstr>
      <vt:lpstr>Arial</vt:lpstr>
      <vt:lpstr>Georgia</vt:lpstr>
      <vt:lpstr>Wingdings</vt:lpstr>
      <vt:lpstr>PwC</vt:lpstr>
      <vt:lpstr>think-cell スライド</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佐々木 琢磨（デジ田会議事務局）</dc:creator>
  <cp:lastModifiedBy>阪口　智彦</cp:lastModifiedBy>
  <cp:revision>58</cp:revision>
  <cp:lastPrinted>2024-05-02T01:31:08Z</cp:lastPrinted>
  <dcterms:created xsi:type="dcterms:W3CDTF">2023-11-01T11:03:49Z</dcterms:created>
  <dcterms:modified xsi:type="dcterms:W3CDTF">2024-10-28T01:58:40Z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0x010100A710B91F3F4C8741B4980356BA13F24F</vt:lpwstr>
  </property>
</Properties>
</file>