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sldIdLst>
    <p:sldId id="1802"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13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2">
              <a:alpha val="40000"/>
            </a:scheme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dirty="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dirty="0"/>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18637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rgbClr val="0060D7">
              <a:alpha val="40000"/>
            </a:srgb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dirty="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dirty="0"/>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2330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7000" y="2060576"/>
            <a:ext cx="8892000" cy="41052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4" name="Title 3">
            <a:extLst>
              <a:ext uri="{FF2B5EF4-FFF2-40B4-BE49-F238E27FC236}">
                <a16:creationId xmlns:a16="http://schemas.microsoft.com/office/drawing/2014/main" id="{776FB90E-F37C-5341-AEB0-5E882FB00C69}"/>
              </a:ext>
            </a:extLst>
          </p:cNvPr>
          <p:cNvSpPr>
            <a:spLocks noGrp="1"/>
          </p:cNvSpPr>
          <p:nvPr>
            <p:ph type="title" hasCustomPrompt="1"/>
          </p:nvPr>
        </p:nvSpPr>
        <p:spPr>
          <a:xfrm>
            <a:off x="507000" y="404813"/>
            <a:ext cx="8892000" cy="1368425"/>
          </a:xfrm>
        </p:spPr>
        <p:txBody>
          <a:bodyPr/>
          <a:lstStyle>
            <a:lvl1pPr>
              <a:defRPr/>
            </a:lvl1pPr>
          </a:lstStyle>
          <a:p>
            <a:r>
              <a:rPr lang="en-US" dirty="0"/>
              <a:t>[Slide title]</a:t>
            </a:r>
          </a:p>
        </p:txBody>
      </p:sp>
    </p:spTree>
    <p:extLst>
      <p:ext uri="{BB962C8B-B14F-4D97-AF65-F5344CB8AC3E}">
        <p14:creationId xmlns:p14="http://schemas.microsoft.com/office/powerpoint/2010/main" val="27272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3" name="Title 2">
            <a:extLst>
              <a:ext uri="{FF2B5EF4-FFF2-40B4-BE49-F238E27FC236}">
                <a16:creationId xmlns:a16="http://schemas.microsoft.com/office/drawing/2014/main" id="{8CC116CF-C359-0344-A999-AE9F54D6B302}"/>
              </a:ext>
            </a:extLst>
          </p:cNvPr>
          <p:cNvSpPr>
            <a:spLocks noGrp="1"/>
          </p:cNvSpPr>
          <p:nvPr>
            <p:ph type="title" hasCustomPrompt="1"/>
          </p:nvPr>
        </p:nvSpPr>
        <p:spPr/>
        <p:txBody>
          <a:bodyPr/>
          <a:lstStyle>
            <a:lvl1pPr>
              <a:defRPr/>
            </a:lvl1pPr>
          </a:lstStyle>
          <a:p>
            <a:r>
              <a:rPr lang="en-US" dirty="0"/>
              <a:t>[Slide title]</a:t>
            </a:r>
          </a:p>
        </p:txBody>
      </p:sp>
    </p:spTree>
    <p:extLst>
      <p:ext uri="{BB962C8B-B14F-4D97-AF65-F5344CB8AC3E}">
        <p14:creationId xmlns:p14="http://schemas.microsoft.com/office/powerpoint/2010/main" val="42042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5" name="テキスト プレースホルダー 10">
            <a:extLst>
              <a:ext uri="{FF2B5EF4-FFF2-40B4-BE49-F238E27FC236}">
                <a16:creationId xmlns:a16="http://schemas.microsoft.com/office/drawing/2014/main" id="{3B05E39B-8BE4-42A3-9767-1A31E82336B7}"/>
              </a:ext>
            </a:extLst>
          </p:cNvPr>
          <p:cNvSpPr>
            <a:spLocks noGrp="1"/>
          </p:cNvSpPr>
          <p:nvPr>
            <p:ph type="body" sz="quarter" idx="12"/>
          </p:nvPr>
        </p:nvSpPr>
        <p:spPr>
          <a:xfrm>
            <a:off x="740532" y="2636912"/>
            <a:ext cx="7956884" cy="432046"/>
          </a:xfrm>
        </p:spPr>
        <p:txBody>
          <a:bodyPr/>
          <a:lstStyle>
            <a:lvl1pPr>
              <a:spcAft>
                <a:spcPts val="600"/>
              </a:spcAft>
              <a:defRPr sz="2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pic>
        <p:nvPicPr>
          <p:cNvPr id="8" name="図 7">
            <a:extLst>
              <a:ext uri="{FF2B5EF4-FFF2-40B4-BE49-F238E27FC236}">
                <a16:creationId xmlns:a16="http://schemas.microsoft.com/office/drawing/2014/main" id="{C927317A-4728-4709-9304-87479DCCF035}"/>
              </a:ext>
            </a:extLst>
          </p:cNvPr>
          <p:cNvPicPr>
            <a:picLocks noChangeAspect="1"/>
          </p:cNvPicPr>
          <p:nvPr userDrawn="1"/>
        </p:nvPicPr>
        <p:blipFill>
          <a:blip r:embed="rId2"/>
          <a:stretch>
            <a:fillRect/>
          </a:stretch>
        </p:blipFill>
        <p:spPr>
          <a:xfrm>
            <a:off x="662524" y="3068959"/>
            <a:ext cx="5304589" cy="226992"/>
          </a:xfrm>
          <a:prstGeom prst="rect">
            <a:avLst/>
          </a:prstGeom>
        </p:spPr>
      </p:pic>
    </p:spTree>
    <p:extLst>
      <p:ext uri="{BB962C8B-B14F-4D97-AF65-F5344CB8AC3E}">
        <p14:creationId xmlns:p14="http://schemas.microsoft.com/office/powerpoint/2010/main" val="352842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368966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44"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a:xfrm>
            <a:off x="236496" y="6593400"/>
            <a:ext cx="180000" cy="169200"/>
          </a:xfrm>
        </p:spPr>
        <p:txBody>
          <a:bodyPr anchor="ctr"/>
          <a:lstStyle>
            <a:lvl1pPr>
              <a:defRPr sz="1050" baseline="0">
                <a:solidFill>
                  <a:schemeClr val="tx1"/>
                </a:solidFill>
                <a:latin typeface="Meiryo UI" panose="020B0604030504040204" pitchFamily="50" charset="-128"/>
                <a:ea typeface="Meiryo UI" panose="020B0604030504040204" pitchFamily="50" charset="-128"/>
                <a:cs typeface="+mn-cs"/>
                <a:sym typeface="+mn-lt"/>
              </a:defRPr>
            </a:lvl1pPr>
          </a:lstStyle>
          <a:p>
            <a:pPr marL="0" marR="0" lvl="0" indent="0" algn="l" defTabSz="457034" rtl="0" eaLnBrk="1" fontAlgn="auto" latinLnBrk="0" hangingPunct="1">
              <a:lnSpc>
                <a:spcPct val="100000"/>
              </a:lnSpc>
              <a:spcBef>
                <a:spcPts val="0"/>
              </a:spcBef>
              <a:spcAft>
                <a:spcPts val="0"/>
              </a:spcAft>
              <a:buClrTx/>
              <a:buSzTx/>
              <a:buFontTx/>
              <a:buNone/>
              <a:tabLst/>
              <a:defRPr/>
            </a:pPr>
            <a:fld id="{543A0986-838B-4D2A-A95C-8CB1738263FE}" type="slidenum">
              <a:rPr kumimoji="0" lang="ja-JP" altLang="en-US" sz="105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sym typeface="+mn-lt"/>
              </a:rPr>
              <a:pPr marL="0" marR="0" lvl="0" indent="0" algn="l" defTabSz="457034" rtl="0" eaLnBrk="1" fontAlgn="auto" latinLnBrk="0" hangingPunct="1">
                <a:lnSpc>
                  <a:spcPct val="100000"/>
                </a:lnSpc>
                <a:spcBef>
                  <a:spcPts val="0"/>
                </a:spcBef>
                <a:spcAft>
                  <a:spcPts val="0"/>
                </a:spcAft>
                <a:buClrTx/>
                <a:buSzTx/>
                <a:buFontTx/>
                <a:buNone/>
                <a:tabLst/>
                <a:defRPr/>
              </a:pPr>
              <a:t>‹#›</a:t>
            </a:fld>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sym typeface="+mn-lt"/>
            </a:endParaRPr>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04992424"/>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6662" y="404813"/>
            <a:ext cx="8892000" cy="1368425"/>
          </a:xfrm>
          <a:prstGeom prst="rect">
            <a:avLst/>
          </a:prstGeom>
        </p:spPr>
        <p:txBody>
          <a:bodyPr vert="horz" lIns="0" tIns="0" rIns="0" bIns="0" rtlCol="0" anchor="t" anchorCtr="0">
            <a:noAutofit/>
          </a:bodyPr>
          <a:lstStyle/>
          <a:p>
            <a:r>
              <a:rPr lang="en-US" dirty="0"/>
              <a:t>[Slide title]</a:t>
            </a:r>
            <a:endParaRPr lang="en-GB" dirty="0"/>
          </a:p>
        </p:txBody>
      </p:sp>
      <p:sp>
        <p:nvSpPr>
          <p:cNvPr id="3" name="Text Placeholder 2"/>
          <p:cNvSpPr>
            <a:spLocks noGrp="1"/>
          </p:cNvSpPr>
          <p:nvPr>
            <p:ph type="body" idx="1"/>
          </p:nvPr>
        </p:nvSpPr>
        <p:spPr>
          <a:xfrm>
            <a:off x="507000" y="2060576"/>
            <a:ext cx="8892000" cy="410527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dirty="0"/>
          </a:p>
        </p:txBody>
      </p:sp>
    </p:spTree>
    <p:extLst>
      <p:ext uri="{BB962C8B-B14F-4D97-AF65-F5344CB8AC3E}">
        <p14:creationId xmlns:p14="http://schemas.microsoft.com/office/powerpoint/2010/main" val="64587584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Lst>
  <p:hf hdr="0" ftr="0" dt="0"/>
  <p:txStyles>
    <p:titleStyle>
      <a:lvl1pPr algn="l" defTabSz="685800" rtl="0" eaLnBrk="1" latinLnBrk="0" hangingPunct="1">
        <a:lnSpc>
          <a:spcPct val="100000"/>
        </a:lnSpc>
        <a:spcBef>
          <a:spcPct val="0"/>
        </a:spcBef>
        <a:buNone/>
        <a:defRPr sz="28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1200"/>
        </a:spcAft>
        <a:buFont typeface="Arial" panose="020B0604020202020204" pitchFamily="34" charset="0"/>
        <a:buNone/>
        <a:defRPr sz="1600" b="1" kern="1200">
          <a:solidFill>
            <a:schemeClr val="accent1"/>
          </a:solidFill>
          <a:latin typeface="+mn-lt"/>
          <a:ea typeface="+mn-ea"/>
          <a:cs typeface="+mn-cs"/>
        </a:defRPr>
      </a:lvl1pPr>
      <a:lvl2pPr marL="0" indent="0" algn="l" defTabSz="6858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2pPr>
      <a:lvl3pPr marL="1828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3657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54864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5pPr>
      <a:lvl6pPr marL="73152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6pPr>
      <a:lvl7pPr marL="91440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7pPr>
      <a:lvl8pPr marL="10972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8pPr>
      <a:lvl9pPr marL="12801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98">
          <p15:clr>
            <a:srgbClr val="A4A3A4"/>
          </p15:clr>
        </p15:guide>
        <p15:guide id="2" pos="295">
          <p15:clr>
            <a:srgbClr val="A4A3A4"/>
          </p15:clr>
        </p15:guide>
        <p15:guide id="3" orient="horz" pos="255">
          <p15:clr>
            <a:srgbClr val="A4A3A4"/>
          </p15:clr>
        </p15:guide>
        <p15:guide id="4" orient="horz" pos="1117">
          <p15:clr>
            <a:srgbClr val="A4A3A4"/>
          </p15:clr>
        </p15:guide>
        <p15:guide id="5" orient="horz" pos="2160">
          <p15:clr>
            <a:srgbClr val="A4A3A4"/>
          </p15:clr>
        </p15:guide>
        <p15:guide id="6" orient="horz" pos="3884">
          <p15:clr>
            <a:srgbClr val="A4A3A4"/>
          </p15:clr>
        </p15:guide>
        <p15:guide id="7" pos="5465">
          <p15:clr>
            <a:srgbClr val="A4A3A4"/>
          </p15:clr>
        </p15:guide>
        <p15:guide id="8" pos="1882">
          <p15:clr>
            <a:srgbClr val="A4A3A4"/>
          </p15:clr>
        </p15:guide>
        <p15:guide id="9" pos="2064">
          <p15:clr>
            <a:srgbClr val="A4A3A4"/>
          </p15:clr>
        </p15:guide>
        <p15:guide id="10" pos="3878">
          <p15:clr>
            <a:srgbClr val="A4A3A4"/>
          </p15:clr>
        </p15:guide>
        <p15:guide id="11" pos="3696">
          <p15:clr>
            <a:srgbClr val="A4A3A4"/>
          </p15:clr>
        </p15:guide>
        <p15:guide id="12" pos="2789">
          <p15:clr>
            <a:srgbClr val="A4A3A4"/>
          </p15:clr>
        </p15:guide>
        <p15:guide id="13" pos="2880">
          <p15:clr>
            <a:srgbClr val="A4A3A4"/>
          </p15:clr>
        </p15:guide>
        <p15:guide id="14" pos="297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1"/>
          <p:cNvSpPr txBox="1">
            <a:spLocks/>
          </p:cNvSpPr>
          <p:nvPr/>
        </p:nvSpPr>
        <p:spPr>
          <a:xfrm>
            <a:off x="7848600" y="6519002"/>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2607F70-A63D-42D2-992F-C80529FBC2AA}" type="slidenum">
              <a:rPr kumimoji="1" lang="ja-JP" altLang="en-US" sz="16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プレースホルダー 4">
            <a:extLst>
              <a:ext uri="{FF2B5EF4-FFF2-40B4-BE49-F238E27FC236}">
                <a16:creationId xmlns:a16="http://schemas.microsoft.com/office/drawing/2014/main" id="{6740BA51-ED12-9398-0D70-8BBF43161487}"/>
              </a:ext>
            </a:extLst>
          </p:cNvPr>
          <p:cNvSpPr>
            <a:spLocks noGrp="1"/>
          </p:cNvSpPr>
          <p:nvPr>
            <p:ph type="body" sz="quarter" idx="12"/>
          </p:nvPr>
        </p:nvSpPr>
        <p:spPr>
          <a:xfrm>
            <a:off x="194472" y="188642"/>
            <a:ext cx="9517057" cy="432046"/>
          </a:xfrm>
        </p:spPr>
        <p:txBody>
          <a:bodyPr/>
          <a:lstStyle/>
          <a:p>
            <a:r>
              <a:rPr lang="ja-JP" altLang="en-US" dirty="0"/>
              <a:t>事業概要</a:t>
            </a:r>
            <a:r>
              <a:rPr lang="en-US" altLang="ja-JP" dirty="0"/>
              <a:t>【</a:t>
            </a:r>
            <a:r>
              <a:rPr lang="ja-JP" altLang="en-US" dirty="0"/>
              <a:t>持続可能な大阪の成長を支えるダイバーシティ推進事業</a:t>
            </a:r>
            <a:r>
              <a:rPr lang="en-US" altLang="ja-JP" dirty="0"/>
              <a:t>】</a:t>
            </a:r>
            <a:endParaRPr lang="ja-JP" altLang="en-US" dirty="0"/>
          </a:p>
        </p:txBody>
      </p:sp>
      <p:graphicFrame>
        <p:nvGraphicFramePr>
          <p:cNvPr id="8" name="表 7">
            <a:extLst>
              <a:ext uri="{FF2B5EF4-FFF2-40B4-BE49-F238E27FC236}">
                <a16:creationId xmlns:a16="http://schemas.microsoft.com/office/drawing/2014/main" id="{37C17ED4-31B5-BE1E-4D38-25AA300C4F1B}"/>
              </a:ext>
            </a:extLst>
          </p:cNvPr>
          <p:cNvGraphicFramePr>
            <a:graphicFrameLocks noGrp="1"/>
          </p:cNvGraphicFramePr>
          <p:nvPr>
            <p:extLst>
              <p:ext uri="{D42A27DB-BD31-4B8C-83A1-F6EECF244321}">
                <p14:modId xmlns:p14="http://schemas.microsoft.com/office/powerpoint/2010/main" val="1382343082"/>
              </p:ext>
            </p:extLst>
          </p:nvPr>
        </p:nvGraphicFramePr>
        <p:xfrm>
          <a:off x="86983" y="676674"/>
          <a:ext cx="9720000" cy="5981785"/>
        </p:xfrm>
        <a:graphic>
          <a:graphicData uri="http://schemas.openxmlformats.org/drawingml/2006/table">
            <a:tbl>
              <a:tblPr firstRow="1" bandRow="1">
                <a:tableStyleId>{5940675A-B579-460E-94D1-54222C63F5DA}</a:tableStyleId>
              </a:tblPr>
              <a:tblGrid>
                <a:gridCol w="1135794">
                  <a:extLst>
                    <a:ext uri="{9D8B030D-6E8A-4147-A177-3AD203B41FA5}">
                      <a16:colId xmlns:a16="http://schemas.microsoft.com/office/drawing/2014/main" val="1574572698"/>
                    </a:ext>
                  </a:extLst>
                </a:gridCol>
                <a:gridCol w="3794415">
                  <a:extLst>
                    <a:ext uri="{9D8B030D-6E8A-4147-A177-3AD203B41FA5}">
                      <a16:colId xmlns:a16="http://schemas.microsoft.com/office/drawing/2014/main" val="3623488850"/>
                    </a:ext>
                  </a:extLst>
                </a:gridCol>
                <a:gridCol w="579758">
                  <a:extLst>
                    <a:ext uri="{9D8B030D-6E8A-4147-A177-3AD203B41FA5}">
                      <a16:colId xmlns:a16="http://schemas.microsoft.com/office/drawing/2014/main" val="48331999"/>
                    </a:ext>
                  </a:extLst>
                </a:gridCol>
                <a:gridCol w="541228">
                  <a:extLst>
                    <a:ext uri="{9D8B030D-6E8A-4147-A177-3AD203B41FA5}">
                      <a16:colId xmlns:a16="http://schemas.microsoft.com/office/drawing/2014/main" val="2112467258"/>
                    </a:ext>
                  </a:extLst>
                </a:gridCol>
                <a:gridCol w="768873">
                  <a:extLst>
                    <a:ext uri="{9D8B030D-6E8A-4147-A177-3AD203B41FA5}">
                      <a16:colId xmlns:a16="http://schemas.microsoft.com/office/drawing/2014/main" val="876268225"/>
                    </a:ext>
                  </a:extLst>
                </a:gridCol>
                <a:gridCol w="2899932">
                  <a:extLst>
                    <a:ext uri="{9D8B030D-6E8A-4147-A177-3AD203B41FA5}">
                      <a16:colId xmlns:a16="http://schemas.microsoft.com/office/drawing/2014/main" val="3168901572"/>
                    </a:ext>
                  </a:extLst>
                </a:gridCol>
              </a:tblGrid>
              <a:tr h="4088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申請者</a:t>
                      </a:r>
                      <a:endParaRPr lang="ja-JP" altLang="en-US" sz="14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algn="l"/>
                      <a:r>
                        <a:rPr lang="ja-JP" altLang="en-US" sz="1400" dirty="0">
                          <a:latin typeface="Meiryo UI" panose="020B0604030504040204" pitchFamily="50" charset="-128"/>
                          <a:ea typeface="Meiryo UI" panose="020B0604030504040204" pitchFamily="50" charset="-128"/>
                        </a:rPr>
                        <a:t>大阪府</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初回採択回</a:t>
                      </a:r>
                    </a:p>
                  </a:txBody>
                  <a:tcPr anchor="ctr">
                    <a:solidFill>
                      <a:schemeClr val="bg1">
                        <a:lumMod val="95000"/>
                      </a:schemeClr>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令和４年度第１回募集</a:t>
                      </a:r>
                    </a:p>
                  </a:txBody>
                  <a:tcPr anchor="ctr"/>
                </a:tc>
                <a:extLst>
                  <a:ext uri="{0D108BD9-81ED-4DB2-BD59-A6C34878D82A}">
                    <a16:rowId xmlns:a16="http://schemas.microsoft.com/office/drawing/2014/main" val="2442898722"/>
                  </a:ext>
                </a:extLst>
              </a:tr>
              <a:tr h="4088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事業計画</a:t>
                      </a:r>
                      <a:endParaRPr kumimoji="1"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期間</a:t>
                      </a:r>
                      <a:endParaRPr lang="ja-JP" altLang="en-US" sz="14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R4-R6</a:t>
                      </a:r>
                      <a:r>
                        <a:rPr kumimoji="1" lang="ja-JP" altLang="en-US" sz="1400" dirty="0">
                          <a:latin typeface="Meiryo UI" panose="020B0604030504040204" pitchFamily="50" charset="-128"/>
                          <a:ea typeface="Meiryo UI" panose="020B0604030504040204" pitchFamily="50" charset="-128"/>
                        </a:rPr>
                        <a:t>年度</a:t>
                      </a:r>
                      <a:endParaRPr lang="ja-JP" altLang="en-US" sz="1400" dirty="0">
                        <a:latin typeface="Meiryo UI" panose="020B0604030504040204" pitchFamily="50" charset="-128"/>
                        <a:ea typeface="Meiryo UI" panose="020B0604030504040204" pitchFamily="50" charset="-128"/>
                      </a:endParaRP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期間中の総事業費</a:t>
                      </a:r>
                      <a:endParaRPr kumimoji="1"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（カッコ内は</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年度事業費）</a:t>
                      </a:r>
                    </a:p>
                  </a:txBody>
                  <a:tcPr anchor="ctr">
                    <a:solidFill>
                      <a:schemeClr val="bg1">
                        <a:lumMod val="95000"/>
                      </a:schemeClr>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88,284</a:t>
                      </a:r>
                      <a:r>
                        <a:rPr kumimoji="1" lang="ja-JP" altLang="en-US" sz="1400" dirty="0">
                          <a:latin typeface="Meiryo UI" panose="020B0604030504040204" pitchFamily="50" charset="-128"/>
                          <a:ea typeface="Meiryo UI" panose="020B0604030504040204" pitchFamily="50" charset="-128"/>
                        </a:rPr>
                        <a:t>千円（</a:t>
                      </a:r>
                      <a:r>
                        <a:rPr kumimoji="1" lang="en-US" altLang="ja-JP" sz="1400" dirty="0">
                          <a:latin typeface="Meiryo UI" panose="020B0604030504040204" pitchFamily="50" charset="-128"/>
                          <a:ea typeface="Meiryo UI" panose="020B0604030504040204" pitchFamily="50" charset="-128"/>
                        </a:rPr>
                        <a:t>29,486</a:t>
                      </a:r>
                      <a:r>
                        <a:rPr kumimoji="1" lang="ja-JP" altLang="en-US" sz="1400" dirty="0">
                          <a:latin typeface="Meiryo UI" panose="020B0604030504040204" pitchFamily="50" charset="-128"/>
                          <a:ea typeface="Meiryo UI" panose="020B0604030504040204" pitchFamily="50" charset="-128"/>
                        </a:rPr>
                        <a:t>千円）</a:t>
                      </a:r>
                    </a:p>
                  </a:txBody>
                  <a:tcPr anchor="ctr"/>
                </a:tc>
                <a:extLst>
                  <a:ext uri="{0D108BD9-81ED-4DB2-BD59-A6C34878D82A}">
                    <a16:rowId xmlns:a16="http://schemas.microsoft.com/office/drawing/2014/main" val="4201150482"/>
                  </a:ext>
                </a:extLst>
              </a:tr>
              <a:tr h="4088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事業タイプ・</a:t>
                      </a:r>
                      <a:endParaRPr kumimoji="1"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類型</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地方創生推進タイプ・横展開型</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事業分野（詳細）</a:t>
                      </a:r>
                    </a:p>
                  </a:txBody>
                  <a:tcPr anchor="ctr">
                    <a:solidFill>
                      <a:schemeClr val="bg1">
                        <a:lumMod val="95000"/>
                      </a:schemeClr>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働き方改革分野</a:t>
                      </a:r>
                    </a:p>
                  </a:txBody>
                  <a:tcPr anchor="ctr"/>
                </a:tc>
                <a:extLst>
                  <a:ext uri="{0D108BD9-81ED-4DB2-BD59-A6C34878D82A}">
                    <a16:rowId xmlns:a16="http://schemas.microsoft.com/office/drawing/2014/main" val="4187406978"/>
                  </a:ext>
                </a:extLst>
              </a:tr>
              <a:tr h="910578">
                <a:tc>
                  <a:txBody>
                    <a:bodyPr/>
                    <a:lstStyle/>
                    <a:p>
                      <a:pPr algn="ctr"/>
                      <a:r>
                        <a:rPr kumimoji="1" lang="ja-JP" altLang="en-US" sz="1400" dirty="0">
                          <a:latin typeface="Meiryo UI" panose="020B0604030504040204" pitchFamily="50" charset="-128"/>
                          <a:ea typeface="Meiryo UI" panose="020B0604030504040204" pitchFamily="50" charset="-128"/>
                        </a:rPr>
                        <a:t>目的</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（効果）</a:t>
                      </a:r>
                    </a:p>
                  </a:txBody>
                  <a:tcPr anchor="ctr">
                    <a:solidFill>
                      <a:schemeClr val="bg1">
                        <a:lumMod val="95000"/>
                      </a:schemeClr>
                    </a:solidFill>
                  </a:tcPr>
                </a:tc>
                <a:tc gridSpan="5">
                  <a:txBody>
                    <a:bodyPr/>
                    <a:lstStyle/>
                    <a:p>
                      <a:pPr marL="0" indent="0">
                        <a:buFont typeface="Arial" panose="020B0604020202020204" pitchFamily="34" charset="0"/>
                        <a:buNone/>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府内企業や大学生等の学生に対してセミナーや交流会、職場体験プログラム等の様々な支援施策を打ち出すことにより、以下の①②を推進し、持続可能な社会の実現をめざす</a:t>
                      </a:r>
                    </a:p>
                    <a:p>
                      <a:pPr marL="0" indent="0">
                        <a:buFont typeface="Arial" panose="020B0604020202020204" pitchFamily="34" charset="0"/>
                        <a:buNone/>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①府内企業のワークライフバランスやダイバーシティへの理解促進</a:t>
                      </a:r>
                    </a:p>
                    <a:p>
                      <a:pPr marL="0" indent="0">
                        <a:buFont typeface="Arial" panose="020B0604020202020204" pitchFamily="34" charset="0"/>
                        <a:buNone/>
                      </a:pPr>
                      <a:r>
                        <a:rPr lang="ja-JP" altLang="en-US" sz="1100" b="0" i="0" u="none" strike="noStrike" kern="1200" baseline="0" dirty="0">
                          <a:solidFill>
                            <a:schemeClr val="tx1"/>
                          </a:solidFill>
                          <a:latin typeface="Meiryo UI" panose="020B0604030504040204" pitchFamily="50" charset="-128"/>
                          <a:ea typeface="Meiryo UI" panose="020B0604030504040204" pitchFamily="50" charset="-128"/>
                          <a:cs typeface="+mn-cs"/>
                        </a:rPr>
                        <a:t>　②就職困難性の高い学生への支援</a:t>
                      </a:r>
                    </a:p>
                  </a:txBody>
                  <a:tcPr anchor="ctr"/>
                </a:tc>
                <a:tc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33888693"/>
                  </a:ext>
                </a:extLst>
              </a:tr>
              <a:tr h="2552700">
                <a:tc>
                  <a:txBody>
                    <a:bodyPr/>
                    <a:lstStyle/>
                    <a:p>
                      <a:pPr algn="ctr"/>
                      <a:r>
                        <a:rPr kumimoji="1" lang="ja-JP" altLang="en-US" sz="1400" dirty="0">
                          <a:latin typeface="Meiryo UI" panose="020B0604030504040204" pitchFamily="50" charset="-128"/>
                          <a:ea typeface="Meiryo UI" panose="020B0604030504040204" pitchFamily="50" charset="-128"/>
                        </a:rPr>
                        <a:t>具体的使途</a:t>
                      </a:r>
                      <a:endParaRPr kumimoji="1" lang="en-US" altLang="ja-JP" sz="1400" dirty="0">
                        <a:latin typeface="Meiryo UI" panose="020B0604030504040204" pitchFamily="50" charset="-128"/>
                        <a:ea typeface="Meiryo UI" panose="020B0604030504040204" pitchFamily="50" charset="-128"/>
                      </a:endParaRPr>
                    </a:p>
                    <a:p>
                      <a:pPr algn="ctr"/>
                      <a:endParaRPr kumimoji="1" lang="en-US" altLang="ja-JP" sz="14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経費内訳は</a:t>
                      </a:r>
                      <a:r>
                        <a:rPr kumimoji="1" lang="en-US" altLang="ja-JP" sz="800" dirty="0">
                          <a:latin typeface="Meiryo UI" panose="020B0604030504040204" pitchFamily="50" charset="-128"/>
                          <a:ea typeface="Meiryo UI" panose="020B0604030504040204" pitchFamily="50" charset="-128"/>
                        </a:rPr>
                        <a:t>R6</a:t>
                      </a:r>
                      <a:r>
                        <a:rPr kumimoji="1" lang="ja-JP" altLang="en-US" sz="800" dirty="0">
                          <a:latin typeface="Meiryo UI" panose="020B0604030504040204" pitchFamily="50" charset="-128"/>
                          <a:ea typeface="Meiryo UI" panose="020B0604030504040204" pitchFamily="50" charset="-128"/>
                        </a:rPr>
                        <a:t>年度事業費</a:t>
                      </a:r>
                    </a:p>
                  </a:txBody>
                  <a:tcPr anchor="ctr">
                    <a:solidFill>
                      <a:schemeClr val="bg1">
                        <a:lumMod val="95000"/>
                      </a:schemeClr>
                    </a:solidFill>
                  </a:tcPr>
                </a:tc>
                <a:tc gridSpan="2">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〇企業のダイバーシティの理解促進（委託料）</a:t>
                      </a: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HP</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SNS</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作成・運営費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2,500</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・企業向けセミナー費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6,880</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・企業向けイベント費（合同企業説明会等）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6,600</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・職場体験実施費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1,500</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・ネットワーキング構築費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2,020</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 </a:t>
                      </a: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〇就職困難性のある若者の自立支援（委託料）</a:t>
                      </a: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HP</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SNS</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作成・運営費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550</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・就職困難性のある若者・保護者向けセミナー費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6,130</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〇就職困難性の高い学生のキャリア支援に関する大学等教職員向けセミナー（直営費）</a:t>
                      </a:r>
                      <a:endPar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132</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○その他（委託料）</a:t>
                      </a:r>
                      <a:endPar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・事務費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505</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・消費税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2,669</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委託料合計：</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29,354</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直営費合計：　　</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132</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事業総額：</a:t>
                      </a:r>
                      <a:r>
                        <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29,486</a:t>
                      </a:r>
                      <a:r>
                        <a:rPr kumimoji="1" lang="ja-JP" altLang="en-US"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6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tc>
                <a:tc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dirty="0">
                          <a:latin typeface="Meiryo UI" panose="020B0604030504040204" pitchFamily="50" charset="-128"/>
                          <a:ea typeface="Meiryo UI" panose="020B0604030504040204" pitchFamily="50" charset="-128"/>
                        </a:rPr>
                        <a:t>実施</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体制</a:t>
                      </a:r>
                    </a:p>
                  </a:txBody>
                  <a:tcPr anchor="ctr">
                    <a:solidFill>
                      <a:schemeClr val="bg1">
                        <a:lumMod val="95000"/>
                      </a:schemeClr>
                    </a:solidFill>
                  </a:tcPr>
                </a:tc>
                <a:tc rowSpan="2" gridSpan="2">
                  <a:txBody>
                    <a:bodyPr/>
                    <a:lstStyle/>
                    <a:p>
                      <a:endParaRPr kumimoji="1" lang="ja-JP" altLang="en-US" dirty="0"/>
                    </a:p>
                  </a:txBody>
                  <a:tcPr anchor="ctr"/>
                </a:tc>
                <a:tc rowSpan="2"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7494687"/>
                  </a:ext>
                </a:extLst>
              </a:tr>
              <a:tr h="1073327">
                <a:tc>
                  <a:txBody>
                    <a:bodyPr/>
                    <a:lstStyle/>
                    <a:p>
                      <a:pPr algn="ctr"/>
                      <a:r>
                        <a:rPr kumimoji="1" lang="en-US" altLang="ja-JP" sz="1400" dirty="0">
                          <a:latin typeface="Meiryo UI" panose="020B0604030504040204" pitchFamily="50" charset="-128"/>
                          <a:ea typeface="Meiryo UI" panose="020B0604030504040204" pitchFamily="50" charset="-128"/>
                        </a:rPr>
                        <a:t>KPI</a:t>
                      </a:r>
                      <a:endParaRPr kumimoji="1" lang="en-US" altLang="ja-JP" sz="3200" dirty="0">
                        <a:latin typeface="Meiryo UI" panose="020B0604030504040204" pitchFamily="50" charset="-128"/>
                        <a:ea typeface="Meiryo UI" panose="020B0604030504040204" pitchFamily="50" charset="-128"/>
                      </a:endParaRPr>
                    </a:p>
                    <a:p>
                      <a:pPr marL="85725" indent="-85725" algn="just"/>
                      <a:endParaRPr kumimoji="1" lang="en-US" altLang="ja-JP" sz="800" dirty="0">
                        <a:latin typeface="Meiryo UI" panose="020B0604030504040204" pitchFamily="50" charset="-128"/>
                        <a:ea typeface="Meiryo UI" panose="020B0604030504040204" pitchFamily="50" charset="-128"/>
                      </a:endParaRPr>
                    </a:p>
                    <a:p>
                      <a:pPr marL="85725" indent="-85725" algn="just"/>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カッコ内の数値は最終事業年度までの「</a:t>
                      </a:r>
                      <a:r>
                        <a:rPr kumimoji="1" lang="en-US" altLang="ja-JP" sz="800" dirty="0">
                          <a:latin typeface="Meiryo UI" panose="020B0604030504040204" pitchFamily="50" charset="-128"/>
                          <a:ea typeface="Meiryo UI" panose="020B0604030504040204" pitchFamily="50" charset="-128"/>
                        </a:rPr>
                        <a:t>KPI</a:t>
                      </a:r>
                      <a:r>
                        <a:rPr kumimoji="1" lang="ja-JP" altLang="en-US" sz="800" dirty="0">
                          <a:latin typeface="Meiryo UI" panose="020B0604030504040204" pitchFamily="50" charset="-128"/>
                          <a:ea typeface="Meiryo UI" panose="020B0604030504040204" pitchFamily="50" charset="-128"/>
                        </a:rPr>
                        <a:t>増加分の累計」の目標値</a:t>
                      </a:r>
                    </a:p>
                  </a:txBody>
                  <a:tcPr anchor="ctr">
                    <a:solidFill>
                      <a:schemeClr val="bg1">
                        <a:lumMod val="95000"/>
                      </a:schemeClr>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①企業のダイバーシティの理解促進事業の参加企業のうち、ダイバーシティ経営に取組む（取組む予定）企業数（</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+750</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社）</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②企業のダイバーシティの理解促進事業の参加企業数（</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+1,380</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社）</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③企業のダイバーシティの理解促進事業の参加企業が正社員採用した人数（</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+900</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④就職困難性のある学生の自立支援事業に参加した学生数（</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+6,320</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gridSpan="2" vMerge="1">
                  <a:txBody>
                    <a:bodyPr/>
                    <a:lstStyle/>
                    <a:p>
                      <a:pPr algn="ctr"/>
                      <a:endParaRPr kumimoji="1" lang="en-US" altLang="ja-JP"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hMerge="1"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i="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7952532"/>
                  </a:ext>
                </a:extLst>
              </a:tr>
            </a:tbl>
          </a:graphicData>
        </a:graphic>
      </p:graphicFrame>
      <p:sp>
        <p:nvSpPr>
          <p:cNvPr id="7" name="正方形/長方形 6">
            <a:extLst>
              <a:ext uri="{FF2B5EF4-FFF2-40B4-BE49-F238E27FC236}">
                <a16:creationId xmlns:a16="http://schemas.microsoft.com/office/drawing/2014/main" id="{D15C5979-984B-4980-8033-C6741494B313}"/>
              </a:ext>
            </a:extLst>
          </p:cNvPr>
          <p:cNvSpPr/>
          <p:nvPr/>
        </p:nvSpPr>
        <p:spPr>
          <a:xfrm>
            <a:off x="6491460" y="3234729"/>
            <a:ext cx="720000" cy="23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大阪府</a:t>
            </a:r>
          </a:p>
        </p:txBody>
      </p:sp>
      <p:sp>
        <p:nvSpPr>
          <p:cNvPr id="9" name="正方形/長方形 8">
            <a:extLst>
              <a:ext uri="{FF2B5EF4-FFF2-40B4-BE49-F238E27FC236}">
                <a16:creationId xmlns:a16="http://schemas.microsoft.com/office/drawing/2014/main" id="{32D06E34-F514-4E2F-897C-152347EBE764}"/>
              </a:ext>
            </a:extLst>
          </p:cNvPr>
          <p:cNvSpPr/>
          <p:nvPr/>
        </p:nvSpPr>
        <p:spPr>
          <a:xfrm>
            <a:off x="7644027" y="4067773"/>
            <a:ext cx="659153" cy="22890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府内大学</a:t>
            </a:r>
          </a:p>
        </p:txBody>
      </p:sp>
      <p:sp>
        <p:nvSpPr>
          <p:cNvPr id="12" name="正方形/長方形 11">
            <a:extLst>
              <a:ext uri="{FF2B5EF4-FFF2-40B4-BE49-F238E27FC236}">
                <a16:creationId xmlns:a16="http://schemas.microsoft.com/office/drawing/2014/main" id="{CE001372-42ED-40DA-867F-A157EA1C9ADD}"/>
              </a:ext>
            </a:extLst>
          </p:cNvPr>
          <p:cNvSpPr/>
          <p:nvPr/>
        </p:nvSpPr>
        <p:spPr>
          <a:xfrm>
            <a:off x="8435277" y="4069711"/>
            <a:ext cx="896992" cy="21990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府内中小企業</a:t>
            </a:r>
          </a:p>
        </p:txBody>
      </p:sp>
      <p:sp>
        <p:nvSpPr>
          <p:cNvPr id="13" name="正方形/長方形 12">
            <a:extLst>
              <a:ext uri="{FF2B5EF4-FFF2-40B4-BE49-F238E27FC236}">
                <a16:creationId xmlns:a16="http://schemas.microsoft.com/office/drawing/2014/main" id="{899197C7-9E8B-40DB-B99D-A73398BD9B74}"/>
              </a:ext>
            </a:extLst>
          </p:cNvPr>
          <p:cNvSpPr/>
          <p:nvPr/>
        </p:nvSpPr>
        <p:spPr>
          <a:xfrm>
            <a:off x="7576954" y="3924205"/>
            <a:ext cx="1837504" cy="1067578"/>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A6F3E2A2-3329-41AB-9456-88F7EB6E1B4B}"/>
              </a:ext>
            </a:extLst>
          </p:cNvPr>
          <p:cNvCxnSpPr>
            <a:cxnSpLocks/>
            <a:stCxn id="16" idx="1"/>
          </p:cNvCxnSpPr>
          <p:nvPr/>
        </p:nvCxnSpPr>
        <p:spPr>
          <a:xfrm flipH="1">
            <a:off x="7211460" y="3341549"/>
            <a:ext cx="936691" cy="0"/>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15" name="直線コネクタ 14">
            <a:extLst>
              <a:ext uri="{FF2B5EF4-FFF2-40B4-BE49-F238E27FC236}">
                <a16:creationId xmlns:a16="http://schemas.microsoft.com/office/drawing/2014/main" id="{4D295B1D-D250-4E67-A594-20ACD388615D}"/>
              </a:ext>
            </a:extLst>
          </p:cNvPr>
          <p:cNvCxnSpPr>
            <a:cxnSpLocks/>
            <a:stCxn id="7" idx="2"/>
          </p:cNvCxnSpPr>
          <p:nvPr/>
        </p:nvCxnSpPr>
        <p:spPr>
          <a:xfrm>
            <a:off x="6851460" y="3468729"/>
            <a:ext cx="0" cy="525620"/>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16" name="正方形/長方形 15">
            <a:extLst>
              <a:ext uri="{FF2B5EF4-FFF2-40B4-BE49-F238E27FC236}">
                <a16:creationId xmlns:a16="http://schemas.microsoft.com/office/drawing/2014/main" id="{75EB331E-FFFD-4434-89C9-BB79177B717F}"/>
              </a:ext>
            </a:extLst>
          </p:cNvPr>
          <p:cNvSpPr/>
          <p:nvPr/>
        </p:nvSpPr>
        <p:spPr>
          <a:xfrm>
            <a:off x="8148151" y="3109581"/>
            <a:ext cx="1384155" cy="46393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大阪府まち・ひと・しごと創生推進審議会</a:t>
            </a:r>
          </a:p>
        </p:txBody>
      </p:sp>
      <p:sp>
        <p:nvSpPr>
          <p:cNvPr id="17" name="テキスト ボックス 16">
            <a:extLst>
              <a:ext uri="{FF2B5EF4-FFF2-40B4-BE49-F238E27FC236}">
                <a16:creationId xmlns:a16="http://schemas.microsoft.com/office/drawing/2014/main" id="{B7E38CA4-1DE5-45D3-BA5A-C4D8E5279953}"/>
              </a:ext>
            </a:extLst>
          </p:cNvPr>
          <p:cNvSpPr txBox="1"/>
          <p:nvPr/>
        </p:nvSpPr>
        <p:spPr>
          <a:xfrm>
            <a:off x="7793872" y="3803539"/>
            <a:ext cx="1353319" cy="230832"/>
          </a:xfrm>
          <a:prstGeom prst="rect">
            <a:avLst/>
          </a:prstGeom>
          <a:solidFill>
            <a:schemeClr val="bg1"/>
          </a:solid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関連するステークホルダー</a:t>
            </a:r>
          </a:p>
        </p:txBody>
      </p:sp>
      <p:sp>
        <p:nvSpPr>
          <p:cNvPr id="18" name="テキスト ボックス 17">
            <a:extLst>
              <a:ext uri="{FF2B5EF4-FFF2-40B4-BE49-F238E27FC236}">
                <a16:creationId xmlns:a16="http://schemas.microsoft.com/office/drawing/2014/main" id="{578A9163-FEBF-4271-A299-1A5172F942D4}"/>
              </a:ext>
            </a:extLst>
          </p:cNvPr>
          <p:cNvSpPr txBox="1"/>
          <p:nvPr/>
        </p:nvSpPr>
        <p:spPr>
          <a:xfrm>
            <a:off x="7260968" y="3390979"/>
            <a:ext cx="837673" cy="230832"/>
          </a:xfrm>
          <a:prstGeom prst="rect">
            <a:avLst/>
          </a:prstGeom>
          <a:solidFill>
            <a:schemeClr val="bg1"/>
          </a:solid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評価・審議等</a:t>
            </a:r>
            <a:endParaRPr kumimoji="1" lang="en-US" altLang="ja-JP" sz="9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AA6DF56E-ED77-4070-ACFB-BC87743F313E}"/>
              </a:ext>
            </a:extLst>
          </p:cNvPr>
          <p:cNvSpPr txBox="1"/>
          <p:nvPr/>
        </p:nvSpPr>
        <p:spPr>
          <a:xfrm>
            <a:off x="6175472" y="3610051"/>
            <a:ext cx="658570" cy="230832"/>
          </a:xfrm>
          <a:prstGeom prst="rect">
            <a:avLst/>
          </a:prstGeom>
          <a:solidFill>
            <a:schemeClr val="bg1"/>
          </a:solidFill>
          <a:ln w="9525">
            <a:noFill/>
          </a:ln>
        </p:spPr>
        <p:txBody>
          <a:bodyPr wrap="square" rtlCol="0">
            <a:spAutoFit/>
          </a:bodyPr>
          <a:lstStyle/>
          <a:p>
            <a:pPr algn="r"/>
            <a:r>
              <a:rPr kumimoji="1" lang="ja-JP" altLang="en-US" sz="900" dirty="0">
                <a:latin typeface="Meiryo UI" panose="020B0604030504040204" pitchFamily="50" charset="-128"/>
                <a:ea typeface="Meiryo UI" panose="020B0604030504040204" pitchFamily="50" charset="-128"/>
              </a:rPr>
              <a:t>委託契約</a:t>
            </a:r>
            <a:endParaRPr kumimoji="1" lang="en-US" altLang="ja-JP" sz="90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5A8A7972-B6D8-4F88-8B15-9875E44128D0}"/>
              </a:ext>
            </a:extLst>
          </p:cNvPr>
          <p:cNvSpPr/>
          <p:nvPr/>
        </p:nvSpPr>
        <p:spPr>
          <a:xfrm>
            <a:off x="6392091" y="3982206"/>
            <a:ext cx="918387" cy="63390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a:solidFill>
                  <a:schemeClr val="tx1"/>
                </a:solidFill>
                <a:latin typeface="Meiryo UI" panose="020B0604030504040204" pitchFamily="50" charset="-128"/>
                <a:ea typeface="Meiryo UI" panose="020B0604030504040204" pitchFamily="50" charset="-128"/>
              </a:rPr>
              <a:t>ダイバーシティ推進事業運営共同企業体</a:t>
            </a:r>
          </a:p>
        </p:txBody>
      </p:sp>
      <p:graphicFrame>
        <p:nvGraphicFramePr>
          <p:cNvPr id="24" name="表 45">
            <a:extLst>
              <a:ext uri="{FF2B5EF4-FFF2-40B4-BE49-F238E27FC236}">
                <a16:creationId xmlns:a16="http://schemas.microsoft.com/office/drawing/2014/main" id="{F3E1539C-F2D3-4F7B-8A71-B0934C6AF33A}"/>
              </a:ext>
            </a:extLst>
          </p:cNvPr>
          <p:cNvGraphicFramePr>
            <a:graphicFrameLocks noGrp="1"/>
          </p:cNvGraphicFramePr>
          <p:nvPr>
            <p:extLst>
              <p:ext uri="{D42A27DB-BD31-4B8C-83A1-F6EECF244321}">
                <p14:modId xmlns:p14="http://schemas.microsoft.com/office/powerpoint/2010/main" val="2337603633"/>
              </p:ext>
            </p:extLst>
          </p:nvPr>
        </p:nvGraphicFramePr>
        <p:xfrm>
          <a:off x="6296292" y="5106666"/>
          <a:ext cx="3381294" cy="1424940"/>
        </p:xfrm>
        <a:graphic>
          <a:graphicData uri="http://schemas.openxmlformats.org/drawingml/2006/table">
            <a:tbl>
              <a:tblPr firstRow="1" bandRow="1">
                <a:tableStyleId>{F5AB1C69-6EDB-4FF4-983F-18BD219EF322}</a:tableStyleId>
              </a:tblPr>
              <a:tblGrid>
                <a:gridCol w="1139905">
                  <a:extLst>
                    <a:ext uri="{9D8B030D-6E8A-4147-A177-3AD203B41FA5}">
                      <a16:colId xmlns:a16="http://schemas.microsoft.com/office/drawing/2014/main" val="2758442477"/>
                    </a:ext>
                  </a:extLst>
                </a:gridCol>
                <a:gridCol w="2241389">
                  <a:extLst>
                    <a:ext uri="{9D8B030D-6E8A-4147-A177-3AD203B41FA5}">
                      <a16:colId xmlns:a16="http://schemas.microsoft.com/office/drawing/2014/main" val="3363882439"/>
                    </a:ext>
                  </a:extLst>
                </a:gridCol>
              </a:tblGrid>
              <a:tr h="243000">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名称</a:t>
                      </a:r>
                    </a:p>
                  </a:txBody>
                  <a:tcPr anchor="ct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役割</a:t>
                      </a:r>
                    </a:p>
                  </a:txBody>
                  <a:tcPr anchor="ctr"/>
                </a:tc>
                <a:extLst>
                  <a:ext uri="{0D108BD9-81ED-4DB2-BD59-A6C34878D82A}">
                    <a16:rowId xmlns:a16="http://schemas.microsoft.com/office/drawing/2014/main" val="2563738176"/>
                  </a:ext>
                </a:extLst>
              </a:tr>
              <a:tr h="243000">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大阪府</a:t>
                      </a:r>
                    </a:p>
                  </a:txBody>
                  <a:tcPr anchor="ct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・受託事業者との調整、進捗管理</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・直営費によるセミナーの実施　など</a:t>
                      </a:r>
                    </a:p>
                  </a:txBody>
                  <a:tcPr anchor="ctr"/>
                </a:tc>
                <a:extLst>
                  <a:ext uri="{0D108BD9-81ED-4DB2-BD59-A6C34878D82A}">
                    <a16:rowId xmlns:a16="http://schemas.microsoft.com/office/drawing/2014/main" val="487261463"/>
                  </a:ext>
                </a:extLst>
              </a:tr>
              <a:tr h="243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ダイバーシティ推進事業運営共同企業体</a:t>
                      </a:r>
                    </a:p>
                    <a:p>
                      <a:endParaRPr kumimoji="1" lang="ja-JP" altLang="en-US" sz="6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本事業の受託業務全般の実施</a:t>
                      </a:r>
                    </a:p>
                  </a:txBody>
                  <a:tcPr anchor="ctr"/>
                </a:tc>
                <a:extLst>
                  <a:ext uri="{0D108BD9-81ED-4DB2-BD59-A6C34878D82A}">
                    <a16:rowId xmlns:a16="http://schemas.microsoft.com/office/drawing/2014/main" val="1096476272"/>
                  </a:ext>
                </a:extLst>
              </a:tr>
              <a:tr h="243000">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大阪府まち・ひと・しごと創生推進審議会</a:t>
                      </a:r>
                    </a:p>
                  </a:txBody>
                  <a:tcPr anchor="ctr"/>
                </a:tc>
                <a:tc>
                  <a:txBody>
                    <a:bodyPr/>
                    <a:lstStyle/>
                    <a:p>
                      <a:r>
                        <a:rPr kumimoji="1" lang="ja-JP" altLang="en-US" sz="700" dirty="0">
                          <a:solidFill>
                            <a:schemeClr val="tx1"/>
                          </a:solidFill>
                          <a:latin typeface="Meiryo UI" panose="020B0604030504040204" pitchFamily="50" charset="-128"/>
                          <a:ea typeface="Meiryo UI" panose="020B0604030504040204" pitchFamily="50" charset="-128"/>
                        </a:rPr>
                        <a:t>進捗状況の評価についての調査審議を行うため、外部有識者により構成する審議会を設置</a:t>
                      </a:r>
                    </a:p>
                  </a:txBody>
                  <a:tcPr anchor="ctr"/>
                </a:tc>
                <a:extLst>
                  <a:ext uri="{0D108BD9-81ED-4DB2-BD59-A6C34878D82A}">
                    <a16:rowId xmlns:a16="http://schemas.microsoft.com/office/drawing/2014/main" val="3034477678"/>
                  </a:ext>
                </a:extLst>
              </a:tr>
            </a:tbl>
          </a:graphicData>
        </a:graphic>
      </p:graphicFrame>
      <p:sp>
        <p:nvSpPr>
          <p:cNvPr id="40" name="正方形/長方形 39">
            <a:extLst>
              <a:ext uri="{FF2B5EF4-FFF2-40B4-BE49-F238E27FC236}">
                <a16:creationId xmlns:a16="http://schemas.microsoft.com/office/drawing/2014/main" id="{EB1E5ECC-83F9-4878-90B1-BCC187EC0CAF}"/>
              </a:ext>
            </a:extLst>
          </p:cNvPr>
          <p:cNvSpPr/>
          <p:nvPr/>
        </p:nvSpPr>
        <p:spPr>
          <a:xfrm>
            <a:off x="7613480" y="4375369"/>
            <a:ext cx="753276" cy="24975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大学コンソーシアム大阪</a:t>
            </a:r>
          </a:p>
        </p:txBody>
      </p:sp>
      <p:sp>
        <p:nvSpPr>
          <p:cNvPr id="41" name="正方形/長方形 40">
            <a:extLst>
              <a:ext uri="{FF2B5EF4-FFF2-40B4-BE49-F238E27FC236}">
                <a16:creationId xmlns:a16="http://schemas.microsoft.com/office/drawing/2014/main" id="{080E2C59-7C8C-4F2D-9FD8-DF56BBAB972A}"/>
              </a:ext>
            </a:extLst>
          </p:cNvPr>
          <p:cNvSpPr/>
          <p:nvPr/>
        </p:nvSpPr>
        <p:spPr>
          <a:xfrm>
            <a:off x="8470533" y="4388555"/>
            <a:ext cx="843333" cy="21990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商工会議所</a:t>
            </a:r>
          </a:p>
        </p:txBody>
      </p:sp>
      <p:sp>
        <p:nvSpPr>
          <p:cNvPr id="42" name="正方形/長方形 41">
            <a:extLst>
              <a:ext uri="{FF2B5EF4-FFF2-40B4-BE49-F238E27FC236}">
                <a16:creationId xmlns:a16="http://schemas.microsoft.com/office/drawing/2014/main" id="{B5D49B6C-4ABF-4CBC-ACDD-586881DB6562}"/>
              </a:ext>
            </a:extLst>
          </p:cNvPr>
          <p:cNvSpPr/>
          <p:nvPr/>
        </p:nvSpPr>
        <p:spPr>
          <a:xfrm>
            <a:off x="7920931" y="4686667"/>
            <a:ext cx="1099203" cy="2308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その他、関係機関</a:t>
            </a:r>
          </a:p>
        </p:txBody>
      </p:sp>
    </p:spTree>
    <p:extLst>
      <p:ext uri="{BB962C8B-B14F-4D97-AF65-F5344CB8AC3E}">
        <p14:creationId xmlns:p14="http://schemas.microsoft.com/office/powerpoint/2010/main" val="28338369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w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1">
      <a:majorFont>
        <a:latin typeface="Georgia"/>
        <a:ea typeface="HGP明朝B"/>
        <a:cs typeface=""/>
      </a:majorFont>
      <a:minorFont>
        <a:latin typeface="Arial"/>
        <a:ea typeface="ＭＳ Ｐゴシック"/>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chemeClr val="bg1"/>
        </a:solidFill>
        <a:ln w="9525">
          <a:solidFill>
            <a:schemeClr val="accent1"/>
          </a:solidFill>
        </a:ln>
      </a:spPr>
      <a:bodyPr rtlCol="0" anchor="ctr"/>
      <a:lstStyle>
        <a:defPPr algn="ctr">
          <a:lnSpc>
            <a:spcPct val="100000"/>
          </a:lnSpc>
          <a:defRPr kumimoji="1" sz="1400" dirty="0" smtClean="0">
            <a:solidFill>
              <a:schemeClr val="tx1"/>
            </a:solidFill>
          </a:defRPr>
        </a:defPPr>
      </a:lstStyle>
      <a:style>
        <a:lnRef idx="0">
          <a:schemeClr val="accent1"/>
        </a:lnRef>
        <a:fillRef idx="1">
          <a:schemeClr val="accent1"/>
        </a:fillRef>
        <a:effectRef idx="0">
          <a:schemeClr val="dk1"/>
        </a:effectRef>
        <a:fontRef idx="minor">
          <a:schemeClr val="lt1"/>
        </a:fontRef>
      </a:style>
    </a:spDef>
    <a:lnDef>
      <a:spPr>
        <a:ln w="9525"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nchor="ctr" anchorCtr="0">
        <a:spAutoFit/>
      </a:bodyPr>
      <a:lstStyle>
        <a:defPPr algn="l">
          <a:defRPr kumimoji="1" sz="1400" b="0" smtClean="0">
            <a:solidFill>
              <a:schemeClr val="tx1"/>
            </a:solidFill>
          </a:defRPr>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1" id="{CCF45EB7-F9DF-47C5-AB85-48BC232BEAA9}" vid="{DFCB562E-E06E-4428-B9BF-980ED610BD2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5baf6f3-037f-47c4-8ce6-401f2145fe42">
      <Terms xmlns="http://schemas.microsoft.com/office/infopath/2007/PartnerControls"/>
    </lcf76f155ced4ddcb4097134ff3c332f>
    <TaxCatchAll xmlns="5f1cb31e-0878-4583-824f-77bbdf5ced5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710B91F3F4C8741B4980356BA13F24F" ma:contentTypeVersion="10" ma:contentTypeDescription="新しいドキュメントを作成します。" ma:contentTypeScope="" ma:versionID="86569bdde63f588e603f14362f3011cc">
  <xsd:schema xmlns:xsd="http://www.w3.org/2001/XMLSchema" xmlns:xs="http://www.w3.org/2001/XMLSchema" xmlns:p="http://schemas.microsoft.com/office/2006/metadata/properties" xmlns:ns2="15baf6f3-037f-47c4-8ce6-401f2145fe42" xmlns:ns3="5f1cb31e-0878-4583-824f-77bbdf5ced5f" targetNamespace="http://schemas.microsoft.com/office/2006/metadata/properties" ma:root="true" ma:fieldsID="4e4c8e9844c43123b3f613ae4e0cc1fe" ns2:_="" ns3:_="">
    <xsd:import namespace="15baf6f3-037f-47c4-8ce6-401f2145fe42"/>
    <xsd:import namespace="5f1cb31e-0878-4583-824f-77bbdf5ced5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af6f3-037f-47c4-8ce6-401f2145fe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f1cb31e-0878-4583-824f-77bbdf5ced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da75fde-06fd-4f09-8d13-58ff50df841a}" ma:internalName="TaxCatchAll" ma:showField="CatchAllData" ma:web="5f1cb31e-0878-4583-824f-77bbdf5ced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3D2A44-3480-4063-A958-B2D13C7F2F21}">
  <ds:schemaRefs>
    <ds:schemaRef ds:uri="http://purl.org/dc/terms/"/>
    <ds:schemaRef ds:uri="http://schemas.microsoft.com/office/2006/documentManagement/types"/>
    <ds:schemaRef ds:uri="http://www.w3.org/XML/1998/namespace"/>
    <ds:schemaRef ds:uri="http://purl.org/dc/elements/1.1/"/>
    <ds:schemaRef ds:uri="5f1cb31e-0878-4583-824f-77bbdf5ced5f"/>
    <ds:schemaRef ds:uri="http://schemas.microsoft.com/office/infopath/2007/PartnerControls"/>
    <ds:schemaRef ds:uri="15baf6f3-037f-47c4-8ce6-401f2145fe42"/>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4CF410FB-8197-4472-BB33-F7CA58D756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baf6f3-037f-47c4-8ce6-401f2145fe42"/>
    <ds:schemaRef ds:uri="5f1cb31e-0878-4583-824f-77bbdf5ced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2C5F59-4E46-49E0-8E32-E62E00C9BE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1316</TotalTime>
  <Words>526</Words>
  <Application>Microsoft Office PowerPoint</Application>
  <PresentationFormat>A4 210 x 297 mm</PresentationFormat>
  <Paragraphs>72</Paragraphs>
  <Slides>1</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7" baseType="lpstr">
      <vt:lpstr>Meiryo UI</vt:lpstr>
      <vt:lpstr>Arial</vt:lpstr>
      <vt:lpstr>Georgia</vt:lpstr>
      <vt:lpstr>Wingdings</vt:lpstr>
      <vt:lpstr>PwC</vt:lpstr>
      <vt:lpstr>think-cell スライド</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琢磨（デジ田会議事務局）</dc:creator>
  <cp:lastModifiedBy>阪口　智彦</cp:lastModifiedBy>
  <cp:revision>58</cp:revision>
  <cp:lastPrinted>2024-05-02T01:31:08Z</cp:lastPrinted>
  <dcterms:created xsi:type="dcterms:W3CDTF">2023-11-01T11:03:49Z</dcterms:created>
  <dcterms:modified xsi:type="dcterms:W3CDTF">2024-10-28T01:58:40Z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0x010100A710B91F3F4C8741B4980356BA13F24F</vt:lpwstr>
  </property>
</Properties>
</file>