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sldIdLst>
    <p:sldId id="1801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5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rgbClr val="0060D7">
              <a:alpha val="40000"/>
            </a:srgb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7880404" y="651672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607F70-A63D-42D2-992F-C80529FBC2AA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3715"/>
            <a:ext cx="9517057" cy="432046"/>
          </a:xfrm>
        </p:spPr>
        <p:txBody>
          <a:bodyPr/>
          <a:lstStyle/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dirty="0"/>
              <a:t>「次世代スマートヘルスシティ大阪」の実現（次世代スマートヘルス分野のスタートアップ支援機能の確保）プロジェクト</a:t>
            </a:r>
            <a:r>
              <a:rPr lang="en-US" altLang="ja-JP" dirty="0"/>
              <a:t>】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7C17ED4-31B5-BE1E-4D38-25AA300C4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26878"/>
              </p:ext>
            </p:extLst>
          </p:nvPr>
        </p:nvGraphicFramePr>
        <p:xfrm>
          <a:off x="78378" y="687451"/>
          <a:ext cx="9753599" cy="5965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79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3628261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514299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686343">
                  <a:extLst>
                    <a:ext uri="{9D8B030D-6E8A-4147-A177-3AD203B41FA5}">
                      <a16:colId xmlns:a16="http://schemas.microsoft.com/office/drawing/2014/main" val="1441618697"/>
                    </a:ext>
                  </a:extLst>
                </a:gridCol>
                <a:gridCol w="644618">
                  <a:extLst>
                    <a:ext uri="{9D8B030D-6E8A-4147-A177-3AD203B41FA5}">
                      <a16:colId xmlns:a16="http://schemas.microsoft.com/office/drawing/2014/main" val="876268225"/>
                    </a:ext>
                  </a:extLst>
                </a:gridCol>
                <a:gridCol w="3182799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</a:tblGrid>
              <a:tr h="2829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令和６年度第２回募集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388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R6-R7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期間中の総事業費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（カッコ内は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160,307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60,307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3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事業タイプ・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地方創生推進タイプ・横展開型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ローカルイノベーション分野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7906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阪という地方の創生を図るため、府民の自発的な健康づくりを促進する効果の高い治療・予防アプリ等の「デジタルヘルス分野を専門領域とする支援機関」を確保。治療・予防アプリ等の社会実装支援等を展開。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これにより、大阪における「デジタルヘルス分野のスタートアップ・エコシステム」を確立させるとともに、治療・予防アプリ等を活用した健康づくり人口を増加させ、府民ＱＯＬの向上を図る「次世代スマートヘルスシティ大阪」を実現。</a:t>
                      </a:r>
                      <a:endParaRPr kumimoji="1"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4258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具体的使途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経費内訳は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〇デジタルヘルス分野を専門領域とするスタートアップ支援機関の確保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・プロポーザル公募の実施に係る必要経費 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307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・ナレッジ蓄積・戦略化、エコシステム等のハブ機能に係る人件費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（委託料）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16,817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〇デジタルヘルス分野のスタートアップの社会実装を中心とした伴走支援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・伴走支援を担うコンサルタントチームに係る人件費（委託料）　　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31,421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〇治療・予防アプリ等のデジタルヘルスに係るマーケットプレイスの展開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・デジタルヘルスマーケットプレイスの構築・運用に係る経費（委託料）　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5,005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・上記取組みの効果を極大化するためのＰＲ経費（委託料）</a:t>
                      </a:r>
                      <a:endParaRPr lang="en-US" altLang="ja-JP" sz="11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lang="en-US" altLang="ja-JP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6,757</a:t>
                      </a:r>
                      <a:r>
                        <a:rPr lang="ja-JP" altLang="en-US" sz="11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kumimoji="1" lang="en-US" altLang="ja-JP" sz="11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14082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endParaRPr kumimoji="1" lang="en-US" altLang="ja-JP" sz="3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5725" indent="-85725" algn="just"/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5725" indent="-85725" algn="just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カッコ内の数値は最終事業年度までの「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①地域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における新規雇用者数　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②大阪府内で事業実施するスマートヘルス分野のスタートアップ数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③治療・予防アプリ等によって健康づくりに取り組む府民の数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371,220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④「デジタルヘルスマーケットプレイス」の閲覧数（＋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193,712PV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131B77-FC94-4321-85B4-FDAF4D555615}"/>
              </a:ext>
            </a:extLst>
          </p:cNvPr>
          <p:cNvSpPr/>
          <p:nvPr/>
        </p:nvSpPr>
        <p:spPr>
          <a:xfrm>
            <a:off x="7127731" y="3068367"/>
            <a:ext cx="720000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3944F31-0363-425B-B94C-0AB92DC26F7C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7847731" y="3185367"/>
            <a:ext cx="50694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7DB7E16-2F9E-4DB3-8BB5-BE1E19C3E4D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flipH="1">
            <a:off x="7487477" y="3302367"/>
            <a:ext cx="254" cy="46393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8627E44-22D4-45F6-BAE5-156CDD8C7E07}"/>
              </a:ext>
            </a:extLst>
          </p:cNvPr>
          <p:cNvSpPr/>
          <p:nvPr/>
        </p:nvSpPr>
        <p:spPr>
          <a:xfrm>
            <a:off x="8354678" y="3068367"/>
            <a:ext cx="1224000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事業者選定委員会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4C4D3F8-218D-4381-B8D1-C55CAD545C6A}"/>
              </a:ext>
            </a:extLst>
          </p:cNvPr>
          <p:cNvSpPr txBox="1"/>
          <p:nvPr/>
        </p:nvSpPr>
        <p:spPr>
          <a:xfrm>
            <a:off x="7844120" y="3191816"/>
            <a:ext cx="468000" cy="23083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委嘱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F2B5C3A-84FD-491B-A11C-2AE7052630F3}"/>
              </a:ext>
            </a:extLst>
          </p:cNvPr>
          <p:cNvSpPr txBox="1"/>
          <p:nvPr/>
        </p:nvSpPr>
        <p:spPr>
          <a:xfrm>
            <a:off x="6798287" y="3389005"/>
            <a:ext cx="681824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委託契約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61E7F73-3804-41DC-8890-E13C1C0ACFC4}"/>
              </a:ext>
            </a:extLst>
          </p:cNvPr>
          <p:cNvSpPr/>
          <p:nvPr/>
        </p:nvSpPr>
        <p:spPr>
          <a:xfrm>
            <a:off x="6515477" y="3766303"/>
            <a:ext cx="1944000" cy="2977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共同企業体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Osaka Smart Health Alliance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338E1E1-23AE-4B6B-AA6B-69D5659531AE}"/>
              </a:ext>
            </a:extLst>
          </p:cNvPr>
          <p:cNvSpPr/>
          <p:nvPr/>
        </p:nvSpPr>
        <p:spPr>
          <a:xfrm>
            <a:off x="6873292" y="4528514"/>
            <a:ext cx="1226947" cy="3998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（調整中）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7898F08-4DC7-4509-B461-A769D61FA4F6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 flipH="1">
            <a:off x="7486766" y="4064088"/>
            <a:ext cx="711" cy="4644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E3A04A-1A1B-4ED8-B71C-E45FF47D466B}"/>
              </a:ext>
            </a:extLst>
          </p:cNvPr>
          <p:cNvSpPr txBox="1"/>
          <p:nvPr/>
        </p:nvSpPr>
        <p:spPr>
          <a:xfrm>
            <a:off x="6716789" y="4151551"/>
            <a:ext cx="769277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一部再委託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4" name="表 45">
            <a:extLst>
              <a:ext uri="{FF2B5EF4-FFF2-40B4-BE49-F238E27FC236}">
                <a16:creationId xmlns:a16="http://schemas.microsoft.com/office/drawing/2014/main" id="{C056A8E7-08E6-403C-9CED-D767A5F8E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184986"/>
              </p:ext>
            </p:extLst>
          </p:nvPr>
        </p:nvGraphicFramePr>
        <p:xfrm>
          <a:off x="6050944" y="5108274"/>
          <a:ext cx="3728972" cy="144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7279">
                  <a:extLst>
                    <a:ext uri="{9D8B030D-6E8A-4147-A177-3AD203B41FA5}">
                      <a16:colId xmlns:a16="http://schemas.microsoft.com/office/drawing/2014/main" val="2758442477"/>
                    </a:ext>
                  </a:extLst>
                </a:gridCol>
                <a:gridCol w="2631693">
                  <a:extLst>
                    <a:ext uri="{9D8B030D-6E8A-4147-A177-3AD203B41FA5}">
                      <a16:colId xmlns:a16="http://schemas.microsoft.com/office/drawing/2014/main" val="3363882439"/>
                    </a:ext>
                  </a:extLst>
                </a:gridCol>
              </a:tblGrid>
              <a:tr h="2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738176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選定委員会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受託事業者の選定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7261463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 Smart Health Alliance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ナレッジ蓄積・戦略化、エコシステム等のハブ機能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コンサルタントチームによる伴走支援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取組みの効果を極大化するためのＰＲ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6476272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再委託先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調整中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デジタルヘルスマーケットプレイスの構築・運用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4477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062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2" ma:contentTypeDescription="新しいドキュメントを作成します。" ma:contentTypeScope="" ma:versionID="c2195b65263e9a4570e246d4c8b577e4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e603e362c2f4bbda2ca65b8dfdf3e53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Props1.xml><?xml version="1.0" encoding="utf-8"?>
<ds:datastoreItem xmlns:ds="http://schemas.openxmlformats.org/officeDocument/2006/customXml" ds:itemID="{C80A50F6-895C-49AC-B73C-EE49518D7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af6f3-037f-47c4-8ce6-401f2145fe42"/>
    <ds:schemaRef ds:uri="5f1cb31e-0878-4583-824f-77bbdf5ced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80633-03E3-40B4-B06F-C40EFB9E2519}">
  <ds:schemaRefs>
    <ds:schemaRef ds:uri="15baf6f3-037f-47c4-8ce6-401f2145fe42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f1cb31e-0878-4583-824f-77bbdf5ced5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2144</TotalTime>
  <Words>461</Words>
  <Application>Microsoft Office PowerPoint</Application>
  <PresentationFormat>A4 210 x 297 mm</PresentationFormat>
  <Paragraphs>65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Georgia</vt:lpstr>
      <vt:lpstr>Wingdings</vt:lpstr>
      <vt:lpstr>PwC</vt:lpstr>
      <vt:lpstr>think-cell スライド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阪口　智彦</cp:lastModifiedBy>
  <cp:revision>89</cp:revision>
  <cp:lastPrinted>2024-06-03T09:08:45Z</cp:lastPrinted>
  <dcterms:created xsi:type="dcterms:W3CDTF">2023-11-01T11:03:49Z</dcterms:created>
  <dcterms:modified xsi:type="dcterms:W3CDTF">2024-10-28T01:59:08Z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