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sldIdLst>
    <p:sldId id="1794" r:id="rId2"/>
    <p:sldId id="1795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3CC6D3-4607-466C-8C07-56F8558D678D}" v="1" dt="2024-10-29T07:23:06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rgbClr val="0060D7">
              <a:alpha val="40000"/>
            </a:srgb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オブジェクト 1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1588" y="1588"/>
            <a:ext cx="1588" cy="1588"/>
          </a:xfrm>
          <a:prstGeom prst="rect">
            <a:avLst/>
          </a:prstGeom>
        </p:spPr>
      </p:pic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[Slide title]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7848600" y="6492875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607F70-A63D-42D2-992F-C80529FBC2AA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40BA51-ED12-9398-0D70-8BBF43161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0861"/>
            <a:ext cx="9517057" cy="432046"/>
          </a:xfrm>
        </p:spPr>
        <p:txBody>
          <a:bodyPr/>
          <a:lstStyle/>
          <a:p>
            <a:r>
              <a:rPr lang="ja-JP" altLang="en-US" sz="1600" dirty="0"/>
              <a:t>事業概要</a:t>
            </a:r>
            <a:r>
              <a:rPr lang="en-US" altLang="ja-JP" sz="1600" dirty="0"/>
              <a:t>【</a:t>
            </a:r>
            <a:r>
              <a:rPr lang="ja-JP" altLang="en-US" sz="1600" dirty="0"/>
              <a:t>大阪ショーケース機能強化及び</a:t>
            </a:r>
            <a:r>
              <a:rPr lang="en-US" altLang="ja-JP" sz="1600" dirty="0"/>
              <a:t>SDGs</a:t>
            </a:r>
            <a:r>
              <a:rPr lang="ja-JP" altLang="en-US" sz="1600" dirty="0"/>
              <a:t>の実現に向けた観光推進・地域活性化事業</a:t>
            </a:r>
            <a:r>
              <a:rPr lang="en-US" altLang="ja-JP" sz="1600" dirty="0"/>
              <a:t>】</a:t>
            </a:r>
            <a:endParaRPr lang="ja-JP" altLang="en-US" sz="16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7C17ED4-31B5-BE1E-4D38-25AA300C4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352830"/>
              </p:ext>
            </p:extLst>
          </p:nvPr>
        </p:nvGraphicFramePr>
        <p:xfrm>
          <a:off x="194472" y="656253"/>
          <a:ext cx="9540343" cy="6157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729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3348348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3020506">
                  <a:extLst>
                    <a:ext uri="{9D8B030D-6E8A-4147-A177-3AD203B41FA5}">
                      <a16:colId xmlns:a16="http://schemas.microsoft.com/office/drawing/2014/main" val="3168901572"/>
                    </a:ext>
                  </a:extLst>
                </a:gridCol>
              </a:tblGrid>
              <a:tr h="3498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大阪府、大阪市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令和３年度第１回募集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5132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  <a:endParaRPr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R3-R7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期間中の総事業費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（カッコ内は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R6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年度事業費）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276,350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48,450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459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事業タイプ・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地方創生推進タイプ・横展開型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事業分野（詳細）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観光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分野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9199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・オーバーツーリズム対策と観光客消費単価の向上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・多様化するニーズに対応した、地域資源を活かした誘客促進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・国際交流や誘客促進を目的とした、教育旅行の活性化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・</a:t>
                      </a:r>
                      <a:r>
                        <a:rPr kumimoji="1" lang="en-US" altLang="ja-JP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SDGs</a:t>
                      </a:r>
                      <a:r>
                        <a:rPr kumimoji="1" lang="ja-JP" altLang="en-US" sz="11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への取組みの推進によるブランディング、魅力創造</a:t>
                      </a:r>
                      <a:endParaRPr kumimoji="1" lang="en-US" altLang="ja-JP" sz="11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30509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具体的使途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経費内訳は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R6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○大阪・関西万博に向けた地域消費＆ショーケース機能強化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WEB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サイト構築・運用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ファム・研修開催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〕3,000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コンテンツ開拓・磨き上げ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〕2,500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コース造成・記事化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〕8,000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デジタルプラットフォーム（アプリ）構築　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〕15,000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○誰もが楽しめる多様性をもったまちづくり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LGBTQ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受入機運醸成イベントや地域ミーティング等開催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セミナー開催費・委託費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〕4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LGBTQ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受入機運醸成を大阪・関西万博へつなげるセミナー、プロモーション等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セミナー開催費・委託費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〕3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/LGBTQ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ツーリストが使いやすい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WEB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サイト構築や参加しやすい旅行商品の情報発信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○観光と教育の連携による事業拡大および自立化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Web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交流の促進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〕5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大阪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B&amp;S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プログラム等教育旅行プログラムの推進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委託費・セミナー開催費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,500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留学生活性化イベント開催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,500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○大阪・関西万博に向けた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SDGs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対策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●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MICE SDGs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認証制度の構築　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　・制度設計アドバイザー委嘱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第三者機関による大阪観光局のイベント認証取得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諸会費・委託費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〕5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事業者参画推進活動（情報発信・セミナー開催）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委託費・セミナー開催費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〕1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/SDGs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貢献メニュー助成費用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助成金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〕4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,000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●食による交流促進事業の構築　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　・関連セミナー開催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〕45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/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グローバル情報発信　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〔</a:t>
                      </a:r>
                      <a:r>
                        <a:rPr kumimoji="1" lang="ja-JP" altLang="en-US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委託費</a:t>
                      </a:r>
                      <a:r>
                        <a:rPr kumimoji="1" lang="en-US" altLang="ja-JP" sz="800" i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〕5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00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8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7554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①大阪・関西万博に向けたショーケース機能強化事業における消費額（＋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2,413,300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万円）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②大阪・関西万博に向けたショーケース機能強化事業における新規ビジネス件数（＋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77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件）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③大阪・関西万博に向けた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SDGs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対策における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MICE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参画事業社数（＋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190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社）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④大阪・関西万博に向けた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SDGs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対策における食の交流事業件数（＋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550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件）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9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>
          <a:xfrm>
            <a:off x="7848600" y="6492875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607F70-A63D-42D2-992F-C80529FBC2AA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40BA51-ED12-9398-0D70-8BBF43161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0861"/>
            <a:ext cx="9517057" cy="432046"/>
          </a:xfrm>
        </p:spPr>
        <p:txBody>
          <a:bodyPr/>
          <a:lstStyle/>
          <a:p>
            <a:r>
              <a:rPr lang="ja-JP" altLang="en-US" sz="1600" dirty="0"/>
              <a:t>事業概要</a:t>
            </a:r>
            <a:r>
              <a:rPr lang="en-US" altLang="ja-JP" sz="1600" dirty="0"/>
              <a:t>【</a:t>
            </a:r>
            <a:r>
              <a:rPr lang="ja-JP" altLang="en-US" sz="1600" dirty="0"/>
              <a:t>大阪ショーケース機能強化及び</a:t>
            </a:r>
            <a:r>
              <a:rPr lang="en-US" altLang="ja-JP" sz="1600" dirty="0"/>
              <a:t>SDGs</a:t>
            </a:r>
            <a:r>
              <a:rPr lang="ja-JP" altLang="en-US" sz="1600" dirty="0"/>
              <a:t>の実現に向けた観光推進・地域活性化事業</a:t>
            </a:r>
            <a:r>
              <a:rPr lang="en-US" altLang="ja-JP" sz="1600" dirty="0"/>
              <a:t>】</a:t>
            </a:r>
            <a:endParaRPr lang="ja-JP" altLang="en-US" sz="16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7C17ED4-31B5-BE1E-4D38-25AA300C4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81999"/>
              </p:ext>
            </p:extLst>
          </p:nvPr>
        </p:nvGraphicFramePr>
        <p:xfrm>
          <a:off x="217758" y="682113"/>
          <a:ext cx="9540343" cy="6055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729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8258614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</a:tblGrid>
              <a:tr h="60550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60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E1083A38-5D75-C0D5-569E-BF3DD73DA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623" y="4065556"/>
            <a:ext cx="2728236" cy="26028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AF7855E-5F1E-FC91-9210-0F70F3B08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2925" y="4066694"/>
            <a:ext cx="2602800" cy="2602800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796550FD-17BC-1FFB-EDEF-F3D96DC15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5525" y="981683"/>
            <a:ext cx="2602800" cy="2602800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304613AB-A6B0-9C28-6ED0-0DF32B642C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9045" y="981683"/>
            <a:ext cx="2602859" cy="2602859"/>
          </a:xfrm>
          <a:prstGeom prst="rect">
            <a:avLst/>
          </a:prstGeom>
        </p:spPr>
      </p:pic>
      <p:sp>
        <p:nvSpPr>
          <p:cNvPr id="84" name="スライド番号プレースホルダー 1">
            <a:extLst>
              <a:ext uri="{FF2B5EF4-FFF2-40B4-BE49-F238E27FC236}">
                <a16:creationId xmlns:a16="http://schemas.microsoft.com/office/drawing/2014/main" id="{72D8BA84-1AB8-E588-8FF2-B5408A3D29E0}"/>
              </a:ext>
            </a:extLst>
          </p:cNvPr>
          <p:cNvSpPr txBox="1">
            <a:spLocks/>
          </p:cNvSpPr>
          <p:nvPr/>
        </p:nvSpPr>
        <p:spPr>
          <a:xfrm>
            <a:off x="1562100" y="682113"/>
            <a:ext cx="2666225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lang="ja-JP" altLang="en-US" sz="800" dirty="0">
                <a:latin typeface="Meiryo UI"/>
                <a:ea typeface="Meiryo UI"/>
              </a:rPr>
              <a:t>〇</a:t>
            </a:r>
            <a:r>
              <a:rPr kumimoji="1" lang="ja-JP" altLang="en-US" sz="800" i="0" dirty="0">
                <a:latin typeface="Meiryo UI"/>
                <a:ea typeface="Meiryo UI"/>
              </a:rPr>
              <a:t>大阪・関西万博に向けた地域消費＆ショーケース機能強化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85" name="スライド番号プレースホルダー 1">
            <a:extLst>
              <a:ext uri="{FF2B5EF4-FFF2-40B4-BE49-F238E27FC236}">
                <a16:creationId xmlns:a16="http://schemas.microsoft.com/office/drawing/2014/main" id="{6400DB83-5058-CABF-1289-24526C7ABCA8}"/>
              </a:ext>
            </a:extLst>
          </p:cNvPr>
          <p:cNvSpPr txBox="1">
            <a:spLocks/>
          </p:cNvSpPr>
          <p:nvPr/>
        </p:nvSpPr>
        <p:spPr>
          <a:xfrm>
            <a:off x="4316508" y="682113"/>
            <a:ext cx="2602859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○誰もが楽しめる多様性をもったまちづくり</a:t>
            </a:r>
            <a:endParaRPr kumimoji="1" lang="en-US" altLang="ja-JP" sz="800" b="1" i="0" dirty="0">
              <a:latin typeface="Meiryo UI"/>
              <a:ea typeface="Meiryo UI"/>
            </a:endParaRPr>
          </a:p>
        </p:txBody>
      </p:sp>
      <p:sp>
        <p:nvSpPr>
          <p:cNvPr id="86" name="スライド番号プレースホルダー 1">
            <a:extLst>
              <a:ext uri="{FF2B5EF4-FFF2-40B4-BE49-F238E27FC236}">
                <a16:creationId xmlns:a16="http://schemas.microsoft.com/office/drawing/2014/main" id="{30E6C3FC-EE22-35D2-881D-490FD8773DB3}"/>
              </a:ext>
            </a:extLst>
          </p:cNvPr>
          <p:cNvSpPr txBox="1">
            <a:spLocks/>
          </p:cNvSpPr>
          <p:nvPr/>
        </p:nvSpPr>
        <p:spPr>
          <a:xfrm>
            <a:off x="6979045" y="682113"/>
            <a:ext cx="2602859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○観光と教育の連携による事業拡大および自立化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87" name="スライド番号プレースホルダー 1">
            <a:extLst>
              <a:ext uri="{FF2B5EF4-FFF2-40B4-BE49-F238E27FC236}">
                <a16:creationId xmlns:a16="http://schemas.microsoft.com/office/drawing/2014/main" id="{B4169F78-BF8D-76BF-9539-89AB4F6F92F0}"/>
              </a:ext>
            </a:extLst>
          </p:cNvPr>
          <p:cNvSpPr txBox="1">
            <a:spLocks/>
          </p:cNvSpPr>
          <p:nvPr/>
        </p:nvSpPr>
        <p:spPr>
          <a:xfrm>
            <a:off x="1454483" y="3629945"/>
            <a:ext cx="27738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○大阪・関西万博に向けた</a:t>
            </a:r>
            <a:r>
              <a:rPr kumimoji="1" lang="en-US" altLang="ja-JP" sz="800" i="0" dirty="0">
                <a:latin typeface="Meiryo UI"/>
                <a:ea typeface="Meiryo UI"/>
              </a:rPr>
              <a:t>SDGs</a:t>
            </a:r>
            <a:r>
              <a:rPr kumimoji="1" lang="ja-JP" altLang="en-US" sz="800" i="0" dirty="0">
                <a:latin typeface="Meiryo UI"/>
                <a:ea typeface="Meiryo UI"/>
              </a:rPr>
              <a:t>対策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88" name="スライド番号プレースホルダー 1">
            <a:extLst>
              <a:ext uri="{FF2B5EF4-FFF2-40B4-BE49-F238E27FC236}">
                <a16:creationId xmlns:a16="http://schemas.microsoft.com/office/drawing/2014/main" id="{A27F75C1-BE1E-33B8-25D9-B807547C1DAB}"/>
              </a:ext>
            </a:extLst>
          </p:cNvPr>
          <p:cNvSpPr txBox="1">
            <a:spLocks/>
          </p:cNvSpPr>
          <p:nvPr/>
        </p:nvSpPr>
        <p:spPr>
          <a:xfrm>
            <a:off x="2422303" y="3795335"/>
            <a:ext cx="2707644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●</a:t>
            </a:r>
            <a:r>
              <a:rPr kumimoji="1" lang="en-US" altLang="ja-JP" sz="800" i="0" dirty="0">
                <a:latin typeface="Meiryo UI"/>
                <a:ea typeface="Meiryo UI"/>
              </a:rPr>
              <a:t>MICE SDGs</a:t>
            </a:r>
            <a:r>
              <a:rPr kumimoji="1" lang="ja-JP" altLang="en-US" sz="800" i="0" dirty="0">
                <a:latin typeface="Meiryo UI"/>
                <a:ea typeface="Meiryo UI"/>
              </a:rPr>
              <a:t>認証制度の構築　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sp>
        <p:nvSpPr>
          <p:cNvPr id="89" name="スライド番号プレースホルダー 1">
            <a:extLst>
              <a:ext uri="{FF2B5EF4-FFF2-40B4-BE49-F238E27FC236}">
                <a16:creationId xmlns:a16="http://schemas.microsoft.com/office/drawing/2014/main" id="{37956A2A-5E6A-AFC5-4313-4D2D6DFF4839}"/>
              </a:ext>
            </a:extLst>
          </p:cNvPr>
          <p:cNvSpPr txBox="1">
            <a:spLocks/>
          </p:cNvSpPr>
          <p:nvPr/>
        </p:nvSpPr>
        <p:spPr>
          <a:xfrm>
            <a:off x="5292325" y="3795335"/>
            <a:ext cx="264592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  <a:buFontTx/>
              <a:buNone/>
            </a:pPr>
            <a:r>
              <a:rPr kumimoji="1" lang="ja-JP" altLang="en-US" sz="800" i="0" dirty="0">
                <a:latin typeface="Meiryo UI"/>
                <a:ea typeface="Meiryo UI"/>
              </a:rPr>
              <a:t>●食による交流促進事業の構築　</a:t>
            </a:r>
            <a:endParaRPr kumimoji="1" lang="en-US" altLang="ja-JP" sz="800" i="0" dirty="0">
              <a:latin typeface="Meiryo UI"/>
              <a:ea typeface="Meiryo UI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8FA080C-E369-3F1A-24EB-2F49F10C0F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6567" y="981683"/>
            <a:ext cx="2602800" cy="26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2314"/>
      </p:ext>
    </p:extLst>
  </p:cSld>
  <p:clrMapOvr>
    <a:masterClrMapping/>
  </p:clrMapOvr>
</p:sld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A4 210 x 297 mm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Georgia</vt:lpstr>
      <vt:lpstr>Wingdings</vt:lpstr>
      <vt:lpstr>PwC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2024-10-30T08:47:43Z</dcterms:modified>
</cp:coreProperties>
</file>