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83" r:id="rId5"/>
  </p:sldMasterIdLst>
  <p:notesMasterIdLst>
    <p:notesMasterId r:id="rId7"/>
  </p:notesMasterIdLst>
  <p:sldIdLst>
    <p:sldId id="1801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CBFF-2C98-4C0B-80BE-02253EEE2A33}" v="7" dt="2025-05-09T05:58:2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7837479-F167-46A9-91DE-D29DC0E07EEF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A09B3C7-3239-4625-8436-E6A709F0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60C01-06A1-A163-D5BA-E32CF58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E7C34-522B-0110-F057-013D5CBF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8276-2F02-86AA-4761-DEBD748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B391A-E4F3-16FE-0DB7-841361C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9B42A-EDA7-6410-5551-5CE3C217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08F37-66A6-7609-93B4-C672F569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A8512-50F2-E102-C554-6D300C5ED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9C3A24-C601-DD85-C23B-C05FA64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BA329-96A0-CB63-EFE5-0654FC68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97446-E052-D845-5C19-9E593291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DE5295-93B3-6EF7-C4E3-AB978608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9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45AC2-4C8F-2861-A9C8-BF01F136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EEFB-014D-05BB-4AF6-6B668CCE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0470D-EFB2-CA9B-B124-4B1E65FE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2CE0DF-012A-6BD8-CC58-2E0EA9137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C357-0157-23E6-A181-CD77B66D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ACD90-711E-2946-DC15-35A0684D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1B447-53AF-219C-7A27-884C303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C5A81E-5539-11E4-977C-2B670625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1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746C8-549D-EB75-5EC3-98E3C59C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D69DA2-213D-6BD3-DA5F-E7F83675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1E2FD-94F6-E6B3-6438-0BC4176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1B44B2-3403-790E-2575-2373BA4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0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EF4A14-9697-756C-DE1E-23F55F51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887799-4FDD-55FD-05C8-06427FE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043EA-6CA2-0360-EB86-AA459F2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5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3AB58-2E83-6A33-C3ED-21ADA525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324E4-88FE-FCF6-D8A8-A74D1412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57D19-F7C3-002F-93DD-626C828A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D689F-5BE9-4036-BE9D-E5A303F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A9A97-31BB-681B-B611-84B0DC12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2E953-695D-0D38-9E79-9E35076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ACF9D-D1B3-532E-9BDF-C61331A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5ACE6-9B17-FF3C-20F8-1156B0B62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CCC17-C86E-83A3-27CC-80DC220F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D50C-C609-8025-4856-9AA643B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55E51-BD1E-489A-3A81-F33D06A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A793E5-2704-4559-EDA4-0858409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5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10385-3531-8BEB-FA75-B135E9E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CE8E6-977A-9F3A-D91D-2C018B38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DE191-EB0C-9956-4675-7B7C938D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469FB-AB60-FDD6-2951-D09C3598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C0293-4FCA-EF66-ACEC-66EF66A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23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D8AE1-8568-4FCF-3859-B71EC480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79ED7F-5894-DEB0-35E7-EDF0A5FD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BEB66-3EF9-8911-3982-D9A96C22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85B19-61AD-7DFC-FEC9-E2B76284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B56F2-A782-F5D3-AE71-4C70FCD4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8ACA-D2E4-4482-2BD9-DAB7633D8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43FB25-6DB9-5AE9-EBA6-99776168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F7680-3B70-9DD4-230A-80D58E0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B1268-44E9-715B-7017-C48D9593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E6843-8558-B6BE-AA8D-3DCEC0D7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2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AE054-FE86-8B86-CAF4-19054049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280EA-5C0F-D77A-2D91-FA8F3FC1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66547-7CC3-ADF8-FA2B-F8EA9C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2A2C-79C8-D182-11D8-2635CA0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F8E54A-E949-FF7E-E2BB-B219724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2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87EE09-3D89-263E-08F5-13547C52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AED035-9903-74BC-40A8-C3ED6799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86E18-FAF3-EBDD-CD59-E12562EC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B3D-1057-4AB6-87D1-2B0FE264E624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70AA6-1029-6E2A-B8DD-69108B0BA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2B663-594D-AD94-FA51-FA6C03E2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1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/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zh-TW" altLang="en-US" dirty="0"/>
              <a:t>水産業成長産業化事業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5AF216C-10D9-4280-9949-48DDE6B30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486804"/>
              </p:ext>
            </p:extLst>
          </p:nvPr>
        </p:nvGraphicFramePr>
        <p:xfrm>
          <a:off x="138486" y="717723"/>
          <a:ext cx="9602673" cy="599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522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789492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524294">
                  <a:extLst>
                    <a:ext uri="{9D8B030D-6E8A-4147-A177-3AD203B41FA5}">
                      <a16:colId xmlns:a16="http://schemas.microsoft.com/office/drawing/2014/main" val="3428141043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3266286335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281497586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780657523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3861910546"/>
                    </a:ext>
                  </a:extLst>
                </a:gridCol>
                <a:gridCol w="505706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876268225"/>
                    </a:ext>
                  </a:extLst>
                </a:gridCol>
                <a:gridCol w="702782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  <a:gridCol w="2948473">
                  <a:extLst>
                    <a:ext uri="{9D8B030D-6E8A-4147-A177-3AD203B41FA5}">
                      <a16:colId xmlns:a16="http://schemas.microsoft.com/office/drawing/2014/main" val="3758133616"/>
                    </a:ext>
                  </a:extLst>
                </a:gridCol>
              </a:tblGrid>
              <a:tr h="305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483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R7-R8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年度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期間中の総事業費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（カッコ内は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32,032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1400" dirty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（</a:t>
                      </a: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16,016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インフラ</a:t>
                      </a:r>
                      <a:endParaRPr kumimoji="1" lang="en-US" altLang="ja-JP" sz="1050" spc="-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観光分野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農林水産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1137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水産物の計画的・安定的な供給を可能とする養殖業への支援により、漁村の地域活性を図ることはもちろん、観光業への活性化にも寄与し、大阪府の更なる魅力向上につなげる。</a:t>
                      </a:r>
                      <a:endParaRPr lang="en-US" altLang="ja-JP" sz="14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4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養殖業への新規参入を促進させるとともに、新規参入者が事業継続はもとより、成長を加速化し、速やかに養殖ビジネスの拡大につなげていく。</a:t>
                      </a:r>
                      <a:endParaRPr lang="en-US" altLang="ja-JP" sz="14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b="0" i="0" u="none" strike="noStrike" kern="1200" baseline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4256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事業概要・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主な経費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R7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年度事業費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養殖業新規参入補助事業</a:t>
                      </a:r>
                      <a:endParaRPr lang="en-US" altLang="zh-TW" sz="12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zh-TW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・調査・研究費及び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資機材導入費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補助</a:t>
                      </a:r>
                      <a:endParaRPr lang="en-US" altLang="ja-JP" sz="12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（補助金）</a:t>
                      </a:r>
                      <a:r>
                        <a:rPr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9,000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2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○養殖ビジネスマッチングプラットフォーム構築事業</a:t>
                      </a:r>
                      <a:endParaRPr kumimoji="1" lang="en-US" altLang="ja-JP" sz="12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・コーディネーター関連経費　（委託料）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5,456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endParaRPr kumimoji="1" lang="en-US" altLang="ja-JP" sz="1200" i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・マッチングイベントの開催（委託料）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560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  <a:p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・養殖業に関する研修会の開催（委託料）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11954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KPI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カッコ内の数値は最終事業年度までの「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KPI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養殖業の生産額（＋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39,000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新規事業数（＋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研修会実施回数（＋４回）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8BBAA9-30AA-4013-B685-72CD654FD58F}"/>
              </a:ext>
            </a:extLst>
          </p:cNvPr>
          <p:cNvSpPr/>
          <p:nvPr/>
        </p:nvSpPr>
        <p:spPr>
          <a:xfrm>
            <a:off x="6390448" y="3463624"/>
            <a:ext cx="720000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21621B-2143-4A5E-A56D-D173F3EFDB37}"/>
              </a:ext>
            </a:extLst>
          </p:cNvPr>
          <p:cNvSpPr/>
          <p:nvPr/>
        </p:nvSpPr>
        <p:spPr>
          <a:xfrm>
            <a:off x="8044183" y="3460698"/>
            <a:ext cx="1136452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養殖事業者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46B543-7C61-4328-A917-0CECDA2427B0}"/>
              </a:ext>
            </a:extLst>
          </p:cNvPr>
          <p:cNvSpPr txBox="1"/>
          <p:nvPr/>
        </p:nvSpPr>
        <p:spPr>
          <a:xfrm>
            <a:off x="6224812" y="3194931"/>
            <a:ext cx="2039815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ja-JP" altLang="en-US" sz="1100" b="0" i="0" u="none" strike="noStrike" kern="120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lang="zh-TW" altLang="en-US" sz="1100" b="0" i="0" u="none" strike="noStrike" kern="120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養殖業新規参入補助事業</a:t>
            </a:r>
            <a:endParaRPr kumimoji="1" lang="ja-JP" altLang="en-US" sz="1100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表 45">
            <a:extLst>
              <a:ext uri="{FF2B5EF4-FFF2-40B4-BE49-F238E27FC236}">
                <a16:creationId xmlns:a16="http://schemas.microsoft.com/office/drawing/2014/main" id="{C97EC113-745F-4104-8319-7A5796E78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396494"/>
              </p:ext>
            </p:extLst>
          </p:nvPr>
        </p:nvGraphicFramePr>
        <p:xfrm>
          <a:off x="6174734" y="5683077"/>
          <a:ext cx="3508131" cy="914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9217">
                  <a:extLst>
                    <a:ext uri="{9D8B030D-6E8A-4147-A177-3AD203B41FA5}">
                      <a16:colId xmlns:a16="http://schemas.microsoft.com/office/drawing/2014/main" val="2758442477"/>
                    </a:ext>
                  </a:extLst>
                </a:gridCol>
                <a:gridCol w="2298914">
                  <a:extLst>
                    <a:ext uri="{9D8B030D-6E8A-4147-A177-3AD203B41FA5}">
                      <a16:colId xmlns:a16="http://schemas.microsoft.com/office/drawing/2014/main" val="3363882439"/>
                    </a:ext>
                  </a:extLst>
                </a:gridCol>
              </a:tblGrid>
              <a:tr h="243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738176"/>
                  </a:ext>
                </a:extLst>
              </a:tr>
              <a:tr h="2430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養殖事業者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養殖業を実施する事業者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7261463"/>
                  </a:ext>
                </a:extLst>
              </a:tr>
              <a:tr h="147168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委託先事業者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研修会やコーディネーター派遣など、プラットフォーム全体の事業を実施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47627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09157F-F5B6-4B31-8EAB-E3923BE0C914}"/>
              </a:ext>
            </a:extLst>
          </p:cNvPr>
          <p:cNvSpPr txBox="1"/>
          <p:nvPr/>
        </p:nvSpPr>
        <p:spPr>
          <a:xfrm>
            <a:off x="6224811" y="4025593"/>
            <a:ext cx="3051074" cy="1692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/>
            <a:r>
              <a:rPr lang="ja-JP" altLang="en-US" sz="1100" b="0" i="0" u="none" strike="noStrike" kern="1200" baseline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ja-JP" altLang="en-US" sz="1100" i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養殖ビジネスマッチングプラットフォーム構築事業</a:t>
            </a:r>
            <a:endParaRPr kumimoji="1" lang="ja-JP" altLang="en-US" sz="1100" b="0" dirty="0">
              <a:solidFill>
                <a:schemeClr val="tx1"/>
              </a:solidFill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C19B642-7811-4EA2-9EFC-D10857C70C9D}"/>
              </a:ext>
            </a:extLst>
          </p:cNvPr>
          <p:cNvCxnSpPr>
            <a:cxnSpLocks/>
          </p:cNvCxnSpPr>
          <p:nvPr/>
        </p:nvCxnSpPr>
        <p:spPr>
          <a:xfrm>
            <a:off x="7189576" y="3577698"/>
            <a:ext cx="81704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CEDC42F-40EA-4680-8BFB-DF9968C62D3E}"/>
              </a:ext>
            </a:extLst>
          </p:cNvPr>
          <p:cNvSpPr txBox="1"/>
          <p:nvPr/>
        </p:nvSpPr>
        <p:spPr>
          <a:xfrm>
            <a:off x="7125503" y="4536330"/>
            <a:ext cx="573936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0819006-48B0-429C-9EA5-9884B185A419}"/>
              </a:ext>
            </a:extLst>
          </p:cNvPr>
          <p:cNvSpPr/>
          <p:nvPr/>
        </p:nvSpPr>
        <p:spPr>
          <a:xfrm>
            <a:off x="6405503" y="4380701"/>
            <a:ext cx="720000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D6CC01C-4D2E-45DB-A096-9745133700C7}"/>
              </a:ext>
            </a:extLst>
          </p:cNvPr>
          <p:cNvSpPr/>
          <p:nvPr/>
        </p:nvSpPr>
        <p:spPr>
          <a:xfrm>
            <a:off x="7713331" y="4372809"/>
            <a:ext cx="991054" cy="2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委託先事業者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DC4BF20-AE95-43C4-A358-9CD44510777F}"/>
              </a:ext>
            </a:extLst>
          </p:cNvPr>
          <p:cNvCxnSpPr>
            <a:cxnSpLocks/>
          </p:cNvCxnSpPr>
          <p:nvPr/>
        </p:nvCxnSpPr>
        <p:spPr>
          <a:xfrm>
            <a:off x="7191499" y="4453519"/>
            <a:ext cx="40267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CD56E59-C052-47AB-8BC1-DE1637DC74A2}"/>
              </a:ext>
            </a:extLst>
          </p:cNvPr>
          <p:cNvGrpSpPr/>
          <p:nvPr/>
        </p:nvGrpSpPr>
        <p:grpSpPr>
          <a:xfrm>
            <a:off x="7169255" y="5235555"/>
            <a:ext cx="2190743" cy="235463"/>
            <a:chOff x="7150826" y="5255203"/>
            <a:chExt cx="2190743" cy="235463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548E33FC-A2F3-44B7-AAE8-1339A52995ED}"/>
                </a:ext>
              </a:extLst>
            </p:cNvPr>
            <p:cNvSpPr/>
            <p:nvPr/>
          </p:nvSpPr>
          <p:spPr>
            <a:xfrm>
              <a:off x="7150826" y="5255203"/>
              <a:ext cx="880651" cy="23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養殖事業者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4E53564D-9EAF-487D-AFB0-7CF6E6CA145E}"/>
                </a:ext>
              </a:extLst>
            </p:cNvPr>
            <p:cNvSpPr/>
            <p:nvPr/>
          </p:nvSpPr>
          <p:spPr>
            <a:xfrm>
              <a:off x="8179603" y="5256666"/>
              <a:ext cx="1161966" cy="23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養殖関連事業者</a:t>
              </a:r>
            </a:p>
          </p:txBody>
        </p:sp>
      </p:grp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FC34D218-1B11-4E48-B7AA-67AC91029164}"/>
              </a:ext>
            </a:extLst>
          </p:cNvPr>
          <p:cNvCxnSpPr>
            <a:cxnSpLocks/>
          </p:cNvCxnSpPr>
          <p:nvPr/>
        </p:nvCxnSpPr>
        <p:spPr>
          <a:xfrm flipV="1">
            <a:off x="8063760" y="4662494"/>
            <a:ext cx="0" cy="35896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E411AA4-796D-490E-9E45-47443D919CAC}"/>
              </a:ext>
            </a:extLst>
          </p:cNvPr>
          <p:cNvSpPr/>
          <p:nvPr/>
        </p:nvSpPr>
        <p:spPr>
          <a:xfrm>
            <a:off x="7060081" y="5157815"/>
            <a:ext cx="2409092" cy="39094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F4FBF58-6DDE-4A4F-9E20-60C5FFF2E4FE}"/>
              </a:ext>
            </a:extLst>
          </p:cNvPr>
          <p:cNvSpPr txBox="1"/>
          <p:nvPr/>
        </p:nvSpPr>
        <p:spPr>
          <a:xfrm>
            <a:off x="8158362" y="4744916"/>
            <a:ext cx="1109065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本事業への参加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8BC660C-FA3D-427C-BD9C-6CB9EAF1F55D}"/>
              </a:ext>
            </a:extLst>
          </p:cNvPr>
          <p:cNvSpPr txBox="1"/>
          <p:nvPr/>
        </p:nvSpPr>
        <p:spPr>
          <a:xfrm>
            <a:off x="7290347" y="3607872"/>
            <a:ext cx="573936" cy="23083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補助金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06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3" ma:contentTypeDescription="新しいドキュメントを作成します。" ma:contentTypeScope="" ma:versionID="371c07bc1f009aff4d92e927acb7398c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4c143a26da35c8638e8b1d62de7f574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180633-03E3-40B4-B06F-C40EFB9E2519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15baf6f3-037f-47c4-8ce6-401f2145fe42"/>
    <ds:schemaRef ds:uri="http://schemas.microsoft.com/office/infopath/2007/PartnerControls"/>
    <ds:schemaRef ds:uri="5f1cb31e-0878-4583-824f-77bbdf5ced5f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1ADEB1-864A-48B3-A184-90C48CCC7050}">
  <ds:schemaRefs>
    <ds:schemaRef ds:uri="15baf6f3-037f-47c4-8ce6-401f2145fe42"/>
    <ds:schemaRef ds:uri="5f1cb31e-0878-4583-824f-77bbdf5ce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538</TotalTime>
  <Words>312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Georgia</vt:lpstr>
      <vt:lpstr>Wingdings</vt:lpstr>
      <vt:lpstr>PwC</vt:lpstr>
      <vt:lpstr>デザインの設定</vt:lpstr>
      <vt:lpstr>think-cell スライド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落　理恵</cp:lastModifiedBy>
  <cp:revision>197</cp:revision>
  <cp:lastPrinted>2025-05-15T10:47:41Z</cp:lastPrinted>
  <dcterms:created xsi:type="dcterms:W3CDTF">2023-11-01T11:03:49Z</dcterms:created>
  <dcterms:modified xsi:type="dcterms:W3CDTF">2025-06-24T08:47:54Z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