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  <p:sldMasterId id="2147483683" r:id="rId5"/>
  </p:sldMasterIdLst>
  <p:notesMasterIdLst>
    <p:notesMasterId r:id="rId7"/>
  </p:notesMasterIdLst>
  <p:sldIdLst>
    <p:sldId id="1801" r:id="rId6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A8CBFF-2C98-4C0B-80BE-02253EEE2A33}" v="7" dt="2025-05-09T05:58:22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17837479-F167-46A9-91DE-D29DC0E07EEF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3" y="4782900"/>
            <a:ext cx="5446396" cy="391342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5A09B3C7-3239-4625-8436-E6A709F012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63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2">
              <a:alpha val="40000"/>
            </a:schemeClr>
          </a:solidFill>
          <a:ln w="952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63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60C01-06A1-A163-D5BA-E32CF589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2E7C34-522B-0110-F057-013D5CBFB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CB8276-2F02-86AA-4761-DEBD748E7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B391A-E4F3-16FE-0DB7-841361CC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9B42A-EDA7-6410-5551-5CE3C217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09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08F37-66A6-7609-93B4-C672F569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FA8512-50F2-E102-C554-6D300C5ED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9C3A24-C601-DD85-C23B-C05FA645E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ABA329-96A0-CB63-EFE5-0654FC68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897446-E052-D845-5C19-9E593291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DE5295-93B3-6EF7-C4E3-AB9786089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93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545AC2-4C8F-2861-A9C8-BF01F1365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7AEEFB-014D-05BB-4AF6-6B668CCEA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30470D-EFB2-CA9B-B124-4B1E65FE5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82CE0DF-012A-6BD8-CC58-2E0EA91375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C3C357-0157-23E6-A181-CD77B66DA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2ACD90-711E-2946-DC15-35A0684D2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E1B447-53AF-219C-7A27-884C303E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0C5A81E-5539-11E4-977C-2B670625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510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8746C8-549D-EB75-5EC3-98E3C59C6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D69DA2-213D-6BD3-DA5F-E7F836752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21E2FD-94F6-E6B3-6438-0BC417693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1B44B2-3403-790E-2575-2373BA4B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04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0EF4A14-9697-756C-DE1E-23F55F51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887799-4FDD-55FD-05C8-06427FEA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E043EA-6CA2-0360-EB86-AA459F2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250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3AB58-2E83-6A33-C3ED-21ADA5259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7324E4-88FE-FCF6-D8A8-A74D1412B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957D19-F7C3-002F-93DD-626C828A7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6D689F-5BE9-4036-BE9D-E5A303F3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EA9A97-31BB-681B-B611-84B0DC121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42E953-695D-0D38-9E79-9E350761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72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ACF9D-D1B3-532E-9BDF-C61331A6B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D5ACE6-9B17-FF3C-20F8-1156B0B62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ACCC17-C86E-83A3-27CC-80DC220F9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ABD50C-C609-8025-4856-9AA643B33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855E51-BD1E-489A-3A81-F33D06A43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A793E5-2704-4559-EDA4-08584095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453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10385-3531-8BEB-FA75-B135E9EE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7CE8E6-977A-9F3A-D91D-2C018B381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BDE191-EB0C-9956-4675-7B7C938DA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2469FB-AB60-FDD6-2951-D09C3598D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9C0293-4FCA-EF66-ACEC-66EF66AE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823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0FD8AE1-8568-4FCF-3859-B71EC4803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79ED7F-5894-DEB0-35E7-EDF0A5FDB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BBEB66-3EF9-8911-3982-D9A96C22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285B19-61AD-7DFC-FEC9-E2B76284F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0B56F2-A782-F5D3-AE71-4C70FCD4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8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zid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37EAF87-0426-4F42-AA4D-9F8BDC1F4569}"/>
              </a:ext>
            </a:extLst>
          </p:cNvPr>
          <p:cNvSpPr/>
          <p:nvPr userDrawn="1"/>
        </p:nvSpPr>
        <p:spPr>
          <a:xfrm>
            <a:off x="-5393" y="1"/>
            <a:ext cx="9911393" cy="620688"/>
          </a:xfrm>
          <a:prstGeom prst="rect">
            <a:avLst/>
          </a:prstGeom>
          <a:solidFill>
            <a:schemeClr val="accent6">
              <a:lumMod val="40000"/>
              <a:lumOff val="60000"/>
              <a:alpha val="40000"/>
            </a:schemeClr>
          </a:solidFill>
          <a:ln w="952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BDAAC19C-5907-48FD-8BFF-C821FD2FE0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A7BEE0-9CFE-417F-9899-BCA0080D2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690B957-8A5D-4B27-B4CA-1738C7C46B16}"/>
              </a:ext>
            </a:extLst>
          </p:cNvPr>
          <p:cNvCxnSpPr/>
          <p:nvPr userDrawn="1"/>
        </p:nvCxnSpPr>
        <p:spPr>
          <a:xfrm>
            <a:off x="0" y="620688"/>
            <a:ext cx="9906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08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7000" y="2060576"/>
            <a:ext cx="8892000" cy="4105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33AD6-7E25-3440-A0A8-374B46CA70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6FB90E-F37C-5341-AEB0-5E882FB00C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000" y="404813"/>
            <a:ext cx="88920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7272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750E3-3DF6-B94E-959B-C6E962A30C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C116CF-C359-0344-A999-AE9F54D6B3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420423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テキスト プレースホルダー 10">
            <a:extLst>
              <a:ext uri="{FF2B5EF4-FFF2-40B4-BE49-F238E27FC236}">
                <a16:creationId xmlns:a16="http://schemas.microsoft.com/office/drawing/2014/main" id="{3B05E39B-8BE4-42A3-9767-1A31E82336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0532" y="2636912"/>
            <a:ext cx="7956884" cy="432046"/>
          </a:xfrm>
        </p:spPr>
        <p:txBody>
          <a:bodyPr/>
          <a:lstStyle>
            <a:lvl1pPr>
              <a:spcAft>
                <a:spcPts val="600"/>
              </a:spcAft>
              <a:defRPr sz="24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927317A-4728-4709-9304-87479DCCF0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524" y="3068959"/>
            <a:ext cx="5304589" cy="22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9B7AB-8379-3341-BEF5-2E85A7299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66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コンテンツ全面_レベル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think-cell スライド" r:id="rId4" imgW="563" imgH="564" progId="TCLayout.ActiveDocument.1">
                  <p:embed/>
                </p:oleObj>
              </mc:Choice>
              <mc:Fallback>
                <p:oleObj name="think-cell スライド" r:id="rId4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6999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  <a:defRPr sz="1200" baseline="0">
                <a:latin typeface="+mn-lt"/>
                <a:ea typeface="+mn-ea"/>
                <a:cs typeface="+mn-cs"/>
                <a:sym typeface="+mn-lt"/>
              </a:defRPr>
            </a:lvl1pPr>
            <a:lvl2pPr marL="18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n"/>
              <a:defRPr sz="1200" baseline="0">
                <a:latin typeface="+mn-lt"/>
                <a:ea typeface="+mn-ea"/>
                <a:cs typeface="+mn-cs"/>
                <a:sym typeface="+mn-lt"/>
              </a:defRPr>
            </a:lvl2pPr>
            <a:lvl3pPr marL="360000" indent="-18000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defRPr sz="1200" baseline="0">
                <a:latin typeface="+mn-lt"/>
                <a:ea typeface="+mn-ea"/>
                <a:cs typeface="+mn-cs"/>
                <a:sym typeface="+mn-lt"/>
              </a:defRPr>
            </a:lvl3pPr>
            <a:lvl4pPr marL="504000" indent="-14400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  <a:defRPr sz="1200" baseline="0">
                <a:latin typeface="+mn-lt"/>
                <a:ea typeface="+mn-ea"/>
                <a:cs typeface="+mn-cs"/>
                <a:sym typeface="+mn-lt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0"/>
          </p:nvPr>
        </p:nvSpPr>
        <p:spPr bwMode="gray">
          <a:xfrm>
            <a:off x="236496" y="6593400"/>
            <a:ext cx="180000" cy="169200"/>
          </a:xfrm>
        </p:spPr>
        <p:txBody>
          <a:bodyPr anchor="ctr"/>
          <a:lstStyle>
            <a:lvl1pPr>
              <a:defRPr sz="105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defRPr>
            </a:lvl1pPr>
          </a:lstStyle>
          <a:p>
            <a:pPr marL="0" marR="0" lvl="0" indent="0" algn="l" defTabSz="4570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3A0986-838B-4D2A-A95C-8CB1738263FE}" type="slidenum">
              <a:rPr kumimoji="0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+mn-lt"/>
              </a:rPr>
              <a:pPr marL="0" marR="0" lvl="0" indent="0" algn="l" defTabSz="4570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  <a:sym typeface="+mn-lt"/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99242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68ACA-D2E4-4482-2BD9-DAB7633D8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43FB25-6DB9-5AE9-EBA6-99776168C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3F7680-3B70-9DD4-230A-80D58E0E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AB1268-44E9-715B-7017-C48D9593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E6843-8558-B6BE-AA8D-3DCEC0D7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24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AE054-FE86-8B86-CAF4-19054049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B280EA-5C0F-D77A-2D91-FA8F3FC15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566547-7CC3-ADF8-FA2B-F8EA9CEA2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222A2C-79C8-D182-11D8-2635CA01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F8E54A-E949-FF7E-E2BB-B21972485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12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6662" y="404813"/>
            <a:ext cx="8892000" cy="13684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[Slide title]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000" y="2060576"/>
            <a:ext cx="8892000" cy="41052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54435" y="659735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87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9144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1117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3884">
          <p15:clr>
            <a:srgbClr val="A4A3A4"/>
          </p15:clr>
        </p15:guide>
        <p15:guide id="7" pos="5465">
          <p15:clr>
            <a:srgbClr val="A4A3A4"/>
          </p15:clr>
        </p15:guide>
        <p15:guide id="8" pos="1882">
          <p15:clr>
            <a:srgbClr val="A4A3A4"/>
          </p15:clr>
        </p15:guide>
        <p15:guide id="9" pos="2064">
          <p15:clr>
            <a:srgbClr val="A4A3A4"/>
          </p15:clr>
        </p15:guide>
        <p15:guide id="10" pos="3878">
          <p15:clr>
            <a:srgbClr val="A4A3A4"/>
          </p15:clr>
        </p15:guide>
        <p15:guide id="11" pos="3696">
          <p15:clr>
            <a:srgbClr val="A4A3A4"/>
          </p15:clr>
        </p15:guide>
        <p15:guide id="12" pos="2789">
          <p15:clr>
            <a:srgbClr val="A4A3A4"/>
          </p15:clr>
        </p15:guide>
        <p15:guide id="13" pos="2880">
          <p15:clr>
            <a:srgbClr val="A4A3A4"/>
          </p15:clr>
        </p15:guide>
        <p15:guide id="14" pos="297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87EE09-3D89-263E-08F5-13547C520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AED035-9903-74BC-40A8-C3ED6799E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686E18-FAF3-EBDD-CD59-E12562EC4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4AB3D-1057-4AB6-87D1-2B0FE264E624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B70AA6-1029-6E2A-B8DD-69108B0BAD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12B663-594D-AD94-FA51-FA6C03E21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9E1F6-2607-4AAE-8E6D-B723F1D5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51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40BA51-ED12-9398-0D70-8BBF431614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4472" y="188642"/>
            <a:ext cx="9517057" cy="432046"/>
          </a:xfrm>
        </p:spPr>
        <p:txBody>
          <a:bodyPr/>
          <a:lstStyle/>
          <a:p>
            <a:r>
              <a:rPr lang="ja-JP" altLang="en-US" dirty="0"/>
              <a:t>事業概要</a:t>
            </a:r>
            <a:r>
              <a:rPr lang="en-US" altLang="ja-JP" dirty="0"/>
              <a:t>【</a:t>
            </a:r>
            <a:r>
              <a:rPr lang="zh-TW" altLang="en-US" dirty="0"/>
              <a:t>水産業成長産業化事業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55AF216C-10D9-4280-9949-48DDE6B30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486804"/>
              </p:ext>
            </p:extLst>
          </p:nvPr>
        </p:nvGraphicFramePr>
        <p:xfrm>
          <a:off x="138486" y="717723"/>
          <a:ext cx="9602673" cy="59934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8522">
                  <a:extLst>
                    <a:ext uri="{9D8B030D-6E8A-4147-A177-3AD203B41FA5}">
                      <a16:colId xmlns:a16="http://schemas.microsoft.com/office/drawing/2014/main" val="1574572698"/>
                    </a:ext>
                  </a:extLst>
                </a:gridCol>
                <a:gridCol w="789492">
                  <a:extLst>
                    <a:ext uri="{9D8B030D-6E8A-4147-A177-3AD203B41FA5}">
                      <a16:colId xmlns:a16="http://schemas.microsoft.com/office/drawing/2014/main" val="3623488850"/>
                    </a:ext>
                  </a:extLst>
                </a:gridCol>
                <a:gridCol w="524294">
                  <a:extLst>
                    <a:ext uri="{9D8B030D-6E8A-4147-A177-3AD203B41FA5}">
                      <a16:colId xmlns:a16="http://schemas.microsoft.com/office/drawing/2014/main" val="3428141043"/>
                    </a:ext>
                  </a:extLst>
                </a:gridCol>
                <a:gridCol w="706014">
                  <a:extLst>
                    <a:ext uri="{9D8B030D-6E8A-4147-A177-3AD203B41FA5}">
                      <a16:colId xmlns:a16="http://schemas.microsoft.com/office/drawing/2014/main" val="3266286335"/>
                    </a:ext>
                  </a:extLst>
                </a:gridCol>
                <a:gridCol w="523936">
                  <a:extLst>
                    <a:ext uri="{9D8B030D-6E8A-4147-A177-3AD203B41FA5}">
                      <a16:colId xmlns:a16="http://schemas.microsoft.com/office/drawing/2014/main" val="281497586"/>
                    </a:ext>
                  </a:extLst>
                </a:gridCol>
                <a:gridCol w="706014">
                  <a:extLst>
                    <a:ext uri="{9D8B030D-6E8A-4147-A177-3AD203B41FA5}">
                      <a16:colId xmlns:a16="http://schemas.microsoft.com/office/drawing/2014/main" val="780657523"/>
                    </a:ext>
                  </a:extLst>
                </a:gridCol>
                <a:gridCol w="523936">
                  <a:extLst>
                    <a:ext uri="{9D8B030D-6E8A-4147-A177-3AD203B41FA5}">
                      <a16:colId xmlns:a16="http://schemas.microsoft.com/office/drawing/2014/main" val="3861910546"/>
                    </a:ext>
                  </a:extLst>
                </a:gridCol>
                <a:gridCol w="505706">
                  <a:extLst>
                    <a:ext uri="{9D8B030D-6E8A-4147-A177-3AD203B41FA5}">
                      <a16:colId xmlns:a16="http://schemas.microsoft.com/office/drawing/2014/main" val="48331999"/>
                    </a:ext>
                  </a:extLst>
                </a:gridCol>
                <a:gridCol w="603504">
                  <a:extLst>
                    <a:ext uri="{9D8B030D-6E8A-4147-A177-3AD203B41FA5}">
                      <a16:colId xmlns:a16="http://schemas.microsoft.com/office/drawing/2014/main" val="876268225"/>
                    </a:ext>
                  </a:extLst>
                </a:gridCol>
                <a:gridCol w="702782">
                  <a:extLst>
                    <a:ext uri="{9D8B030D-6E8A-4147-A177-3AD203B41FA5}">
                      <a16:colId xmlns:a16="http://schemas.microsoft.com/office/drawing/2014/main" val="3168901572"/>
                    </a:ext>
                  </a:extLst>
                </a:gridCol>
                <a:gridCol w="2948473">
                  <a:extLst>
                    <a:ext uri="{9D8B030D-6E8A-4147-A177-3AD203B41FA5}">
                      <a16:colId xmlns:a16="http://schemas.microsoft.com/office/drawing/2014/main" val="3758133616"/>
                    </a:ext>
                  </a:extLst>
                </a:gridCol>
              </a:tblGrid>
              <a:tr h="3056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初回採択回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令和７年度第１回募集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令和７年度第１回募集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2898722"/>
                  </a:ext>
                </a:extLst>
              </a:tr>
              <a:tr h="483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/>
                          <a:ea typeface="Meiryo UI"/>
                        </a:rPr>
                        <a:t>R7-R8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年度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期間中の総事業費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（カッコ内は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年度事業費）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180,000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千円（</a:t>
                      </a:r>
                      <a:r>
                        <a:rPr kumimoji="1" lang="en-US" altLang="ja-JP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66,000</a:t>
                      </a: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/>
                          <a:ea typeface="Meiryo UI"/>
                        </a:rPr>
                        <a:t>32,032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千円</a:t>
                      </a:r>
                      <a:endParaRPr kumimoji="1" lang="en-US" altLang="ja-JP" sz="1400" dirty="0"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（</a:t>
                      </a:r>
                      <a:r>
                        <a:rPr kumimoji="1" lang="en-US" altLang="ja-JP" sz="1400" dirty="0">
                          <a:latin typeface="Meiryo UI"/>
                          <a:ea typeface="Meiryo UI"/>
                        </a:rPr>
                        <a:t>16,016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千円）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1150482"/>
                  </a:ext>
                </a:extLst>
              </a:tr>
              <a:tr h="4039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経費の類型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ソフト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拠点整備事業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pc="-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インフラ</a:t>
                      </a:r>
                      <a:endParaRPr kumimoji="1" lang="en-US" altLang="ja-JP" sz="1050" spc="-8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pc="-8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整備事業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事業分野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観光分野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農林水産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406978"/>
                  </a:ext>
                </a:extLst>
              </a:tr>
              <a:tr h="11370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（効果）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95250" indent="-952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水産物の計画的・安定的な供給を可能とする養殖業への支援により、漁村の地域活性を図ることはもちろん、観光業への活性化にも寄与し、大阪府の更なる魅力向上につなげる。</a:t>
                      </a:r>
                      <a:endParaRPr lang="en-US" altLang="ja-JP" sz="14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95250" indent="-952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4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養殖業への新規参入を促進させるとともに、新規参入者が事業継続はもとより、成長を加速化し、速やかに養殖ビジネスの拡大につなげていく。</a:t>
                      </a:r>
                      <a:endParaRPr lang="en-US" altLang="ja-JP" sz="14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95250" indent="-95250">
                        <a:buFont typeface="Arial" panose="020B0604020202020204" pitchFamily="34" charset="0"/>
                        <a:buChar char="•"/>
                      </a:pPr>
                      <a:endParaRPr kumimoji="1" lang="en-US" altLang="ja-JP" sz="1400" b="0" i="0" u="none" strike="noStrike" kern="1200" baseline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3888693"/>
                  </a:ext>
                </a:extLst>
              </a:tr>
              <a:tr h="242566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事業概要・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主な経費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経費内訳は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R7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年度事業費</a:t>
                      </a: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ja-JP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〇</a:t>
                      </a:r>
                      <a:r>
                        <a:rPr lang="zh-TW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養殖業新規参入補助事業</a:t>
                      </a:r>
                      <a:endParaRPr lang="en-US" altLang="zh-TW" sz="12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zh-TW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lang="ja-JP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・調査・研究費及び</a:t>
                      </a:r>
                      <a:r>
                        <a:rPr lang="zh-TW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資機材導入費</a:t>
                      </a:r>
                      <a:r>
                        <a:rPr lang="ja-JP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補助</a:t>
                      </a:r>
                      <a:endParaRPr lang="en-US" altLang="ja-JP" sz="12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lang="ja-JP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（補助金）</a:t>
                      </a:r>
                      <a:r>
                        <a:rPr lang="en-US" altLang="ja-JP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9,000</a:t>
                      </a:r>
                      <a:r>
                        <a:rPr lang="ja-JP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</a:t>
                      </a:r>
                      <a:endParaRPr lang="en-US" altLang="ja-JP" sz="120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○養殖ビジネスマッチングプラットフォーム構築事業</a:t>
                      </a:r>
                      <a:endParaRPr kumimoji="1" lang="en-US" altLang="ja-JP" sz="12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・コーディネーター関連経費　（委託料）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5,456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endParaRPr kumimoji="1" lang="en-US" altLang="ja-JP" sz="12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・マッチングイベントの開催（委託料）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560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</a:p>
                    <a:p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・養殖業に関する研修会の開催（委託料）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r>
                        <a:rPr lang="ja-JP" altLang="en-US" sz="1200" b="0" i="0" u="none" strike="noStrike" kern="1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+mn-cs"/>
                        </a:rPr>
                        <a:t>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494687"/>
                  </a:ext>
                </a:extLst>
              </a:tr>
              <a:tr h="119545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/>
                          <a:ea typeface="Meiryo UI"/>
                          <a:cs typeface="+mn-cs"/>
                        </a:rPr>
                        <a:t>KPI</a:t>
                      </a: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カッコ内の数値は最終事業年度までの「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KPI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増加分の累計」の目標値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養殖業の生産額（＋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39,000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新規事業数（＋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研修会実施回数（＋４回）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i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952532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68BBAA9-30AA-4013-B685-72CD654FD58F}"/>
              </a:ext>
            </a:extLst>
          </p:cNvPr>
          <p:cNvSpPr/>
          <p:nvPr/>
        </p:nvSpPr>
        <p:spPr>
          <a:xfrm>
            <a:off x="6390448" y="3463624"/>
            <a:ext cx="720000" cy="23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21621B-2143-4A5E-A56D-D173F3EFDB37}"/>
              </a:ext>
            </a:extLst>
          </p:cNvPr>
          <p:cNvSpPr/>
          <p:nvPr/>
        </p:nvSpPr>
        <p:spPr>
          <a:xfrm>
            <a:off x="8044183" y="3460698"/>
            <a:ext cx="1136452" cy="23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養殖事業者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846B543-7C61-4328-A917-0CECDA2427B0}"/>
              </a:ext>
            </a:extLst>
          </p:cNvPr>
          <p:cNvSpPr txBox="1"/>
          <p:nvPr/>
        </p:nvSpPr>
        <p:spPr>
          <a:xfrm>
            <a:off x="6224812" y="3194931"/>
            <a:ext cx="2039815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ja-JP" altLang="en-US" sz="1100" b="0" i="0" u="none" strike="noStrike" kern="1200" baseline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lang="zh-TW" altLang="en-US" sz="1100" b="0" i="0" u="none" strike="noStrike" kern="1200" baseline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養殖業新規参入補助事業</a:t>
            </a:r>
            <a:endParaRPr kumimoji="1" lang="ja-JP" altLang="en-US" sz="1100" b="0" dirty="0">
              <a:solidFill>
                <a:schemeClr val="tx1"/>
              </a:solidFill>
            </a:endParaRPr>
          </a:p>
        </p:txBody>
      </p:sp>
      <p:graphicFrame>
        <p:nvGraphicFramePr>
          <p:cNvPr id="8" name="表 45">
            <a:extLst>
              <a:ext uri="{FF2B5EF4-FFF2-40B4-BE49-F238E27FC236}">
                <a16:creationId xmlns:a16="http://schemas.microsoft.com/office/drawing/2014/main" id="{C97EC113-745F-4104-8319-7A5796E785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396494"/>
              </p:ext>
            </p:extLst>
          </p:nvPr>
        </p:nvGraphicFramePr>
        <p:xfrm>
          <a:off x="6174734" y="5683077"/>
          <a:ext cx="3508131" cy="914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09217">
                  <a:extLst>
                    <a:ext uri="{9D8B030D-6E8A-4147-A177-3AD203B41FA5}">
                      <a16:colId xmlns:a16="http://schemas.microsoft.com/office/drawing/2014/main" val="2758442477"/>
                    </a:ext>
                  </a:extLst>
                </a:gridCol>
                <a:gridCol w="2298914">
                  <a:extLst>
                    <a:ext uri="{9D8B030D-6E8A-4147-A177-3AD203B41FA5}">
                      <a16:colId xmlns:a16="http://schemas.microsoft.com/office/drawing/2014/main" val="3363882439"/>
                    </a:ext>
                  </a:extLst>
                </a:gridCol>
              </a:tblGrid>
              <a:tr h="243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3738176"/>
                  </a:ext>
                </a:extLst>
              </a:tr>
              <a:tr h="24300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養殖事業者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養殖業を実施する事業者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7261463"/>
                  </a:ext>
                </a:extLst>
              </a:tr>
              <a:tr h="147168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委託先事業者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研修会やコーディネーター派遣など、プラットフォーム全体の事業を実施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6476272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09157F-F5B6-4B31-8EAB-E3923BE0C914}"/>
              </a:ext>
            </a:extLst>
          </p:cNvPr>
          <p:cNvSpPr txBox="1"/>
          <p:nvPr/>
        </p:nvSpPr>
        <p:spPr>
          <a:xfrm>
            <a:off x="6224811" y="4025593"/>
            <a:ext cx="3051074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ja-JP" altLang="en-US" sz="1100" b="0" i="0" u="none" strike="noStrike" kern="1200" baseline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kumimoji="1" lang="ja-JP" altLang="en-US" sz="110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養殖ビジネスマッチングプラットフォーム構築事業</a:t>
            </a:r>
            <a:endParaRPr kumimoji="1" lang="ja-JP" altLang="en-US" sz="1100" b="0" dirty="0">
              <a:solidFill>
                <a:schemeClr val="tx1"/>
              </a:solidFill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C19B642-7811-4EA2-9EFC-D10857C70C9D}"/>
              </a:ext>
            </a:extLst>
          </p:cNvPr>
          <p:cNvCxnSpPr>
            <a:cxnSpLocks/>
          </p:cNvCxnSpPr>
          <p:nvPr/>
        </p:nvCxnSpPr>
        <p:spPr>
          <a:xfrm>
            <a:off x="7189576" y="3577698"/>
            <a:ext cx="817047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CEDC42F-40EA-4680-8BFB-DF9968C62D3E}"/>
              </a:ext>
            </a:extLst>
          </p:cNvPr>
          <p:cNvSpPr txBox="1"/>
          <p:nvPr/>
        </p:nvSpPr>
        <p:spPr>
          <a:xfrm>
            <a:off x="7125503" y="4536330"/>
            <a:ext cx="573936" cy="23083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0819006-48B0-429C-9EA5-9884B185A419}"/>
              </a:ext>
            </a:extLst>
          </p:cNvPr>
          <p:cNvSpPr/>
          <p:nvPr/>
        </p:nvSpPr>
        <p:spPr>
          <a:xfrm>
            <a:off x="6405503" y="4380701"/>
            <a:ext cx="720000" cy="23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D6CC01C-4D2E-45DB-A096-9745133700C7}"/>
              </a:ext>
            </a:extLst>
          </p:cNvPr>
          <p:cNvSpPr/>
          <p:nvPr/>
        </p:nvSpPr>
        <p:spPr>
          <a:xfrm>
            <a:off x="7713331" y="4372809"/>
            <a:ext cx="991054" cy="23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委託先事業者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EDC4BF20-AE95-43C4-A358-9CD44510777F}"/>
              </a:ext>
            </a:extLst>
          </p:cNvPr>
          <p:cNvCxnSpPr>
            <a:cxnSpLocks/>
          </p:cNvCxnSpPr>
          <p:nvPr/>
        </p:nvCxnSpPr>
        <p:spPr>
          <a:xfrm>
            <a:off x="7191499" y="4453519"/>
            <a:ext cx="402679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CD56E59-C052-47AB-8BC1-DE1637DC74A2}"/>
              </a:ext>
            </a:extLst>
          </p:cNvPr>
          <p:cNvGrpSpPr/>
          <p:nvPr/>
        </p:nvGrpSpPr>
        <p:grpSpPr>
          <a:xfrm>
            <a:off x="7169255" y="5235555"/>
            <a:ext cx="2190743" cy="235463"/>
            <a:chOff x="7150826" y="5255203"/>
            <a:chExt cx="2190743" cy="235463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548E33FC-A2F3-44B7-AAE8-1339A52995ED}"/>
                </a:ext>
              </a:extLst>
            </p:cNvPr>
            <p:cNvSpPr/>
            <p:nvPr/>
          </p:nvSpPr>
          <p:spPr>
            <a:xfrm>
              <a:off x="7150826" y="5255203"/>
              <a:ext cx="880651" cy="23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養殖事業者</a:t>
              </a: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4E53564D-9EAF-487D-AFB0-7CF6E6CA145E}"/>
                </a:ext>
              </a:extLst>
            </p:cNvPr>
            <p:cNvSpPr/>
            <p:nvPr/>
          </p:nvSpPr>
          <p:spPr>
            <a:xfrm>
              <a:off x="8179603" y="5256666"/>
              <a:ext cx="1161966" cy="23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養殖関連事業者</a:t>
              </a:r>
            </a:p>
          </p:txBody>
        </p:sp>
      </p:grp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FC34D218-1B11-4E48-B7AA-67AC91029164}"/>
              </a:ext>
            </a:extLst>
          </p:cNvPr>
          <p:cNvCxnSpPr>
            <a:cxnSpLocks/>
          </p:cNvCxnSpPr>
          <p:nvPr/>
        </p:nvCxnSpPr>
        <p:spPr>
          <a:xfrm flipV="1">
            <a:off x="8063760" y="4662494"/>
            <a:ext cx="0" cy="35896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E411AA4-796D-490E-9E45-47443D919CAC}"/>
              </a:ext>
            </a:extLst>
          </p:cNvPr>
          <p:cNvSpPr/>
          <p:nvPr/>
        </p:nvSpPr>
        <p:spPr>
          <a:xfrm>
            <a:off x="7060081" y="5157815"/>
            <a:ext cx="2409092" cy="39094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F4FBF58-6DDE-4A4F-9E20-60C5FFF2E4FE}"/>
              </a:ext>
            </a:extLst>
          </p:cNvPr>
          <p:cNvSpPr txBox="1"/>
          <p:nvPr/>
        </p:nvSpPr>
        <p:spPr>
          <a:xfrm>
            <a:off x="8158362" y="4744916"/>
            <a:ext cx="1109065" cy="23083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本事業への参加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8BC660C-FA3D-427C-BD9C-6CB9EAF1F55D}"/>
              </a:ext>
            </a:extLst>
          </p:cNvPr>
          <p:cNvSpPr txBox="1"/>
          <p:nvPr/>
        </p:nvSpPr>
        <p:spPr>
          <a:xfrm>
            <a:off x="7290347" y="3607872"/>
            <a:ext cx="573936" cy="23083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補助金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1062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w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1">
      <a:majorFont>
        <a:latin typeface="Georgia"/>
        <a:ea typeface="HGP明朝B"/>
        <a:cs typeface=""/>
      </a:majorFont>
      <a:minorFont>
        <a:latin typeface="Arial"/>
        <a:ea typeface="ＭＳ Ｐゴシック"/>
        <a:cs typeface=""/>
      </a:minorFont>
    </a:fontScheme>
    <a:fmtScheme name="PwC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1"/>
          </a:solidFill>
        </a:ln>
      </a:spPr>
      <a:bodyPr rtlCol="0" anchor="ctr"/>
      <a:lstStyle>
        <a:defPPr algn="ctr">
          <a:lnSpc>
            <a:spcPct val="100000"/>
          </a:lnSpc>
          <a:defRPr kumimoji="1" sz="1400" dirty="0" smtClean="0">
            <a:solidFill>
              <a:schemeClr val="tx1"/>
            </a:solidFill>
          </a:defRPr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952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 anchor="ctr" anchorCtr="0">
        <a:spAutoFit/>
      </a:bodyPr>
      <a:lstStyle>
        <a:defPPr algn="l">
          <a:defRPr kumimoji="1" sz="1400" b="0" smtClean="0">
            <a:solidFill>
              <a:schemeClr val="tx1"/>
            </a:solidFill>
          </a:defRPr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</a:custClrLst>
  <a:extLst>
    <a:ext uri="{05A4C25C-085E-4340-85A3-A5531E510DB2}">
      <thm15:themeFamily xmlns:thm15="http://schemas.microsoft.com/office/thememl/2012/main" name="Presentation1" id="{CCF45EB7-F9DF-47C5-AB85-48BC232BEAA9}" vid="{DFCB562E-E06E-4428-B9BF-980ED610BD28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baf6f3-037f-47c4-8ce6-401f2145fe42">
      <Terms xmlns="http://schemas.microsoft.com/office/infopath/2007/PartnerControls"/>
    </lcf76f155ced4ddcb4097134ff3c332f>
    <TaxCatchAll xmlns="5f1cb31e-0878-4583-824f-77bbdf5ced5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710B91F3F4C8741B4980356BA13F24F" ma:contentTypeVersion="13" ma:contentTypeDescription="新しいドキュメントを作成します。" ma:contentTypeScope="" ma:versionID="371c07bc1f009aff4d92e927acb7398c">
  <xsd:schema xmlns:xsd="http://www.w3.org/2001/XMLSchema" xmlns:xs="http://www.w3.org/2001/XMLSchema" xmlns:p="http://schemas.microsoft.com/office/2006/metadata/properties" xmlns:ns2="15baf6f3-037f-47c4-8ce6-401f2145fe42" xmlns:ns3="5f1cb31e-0878-4583-824f-77bbdf5ced5f" targetNamespace="http://schemas.microsoft.com/office/2006/metadata/properties" ma:root="true" ma:fieldsID="4c143a26da35c8638e8b1d62de7f5745" ns2:_="" ns3:_="">
    <xsd:import namespace="15baf6f3-037f-47c4-8ce6-401f2145fe42"/>
    <xsd:import namespace="5f1cb31e-0878-4583-824f-77bbdf5ced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af6f3-037f-47c4-8ce6-401f2145fe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cb31e-0878-4583-824f-77bbdf5ced5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ada75fde-06fd-4f09-8d13-58ff50df841a}" ma:internalName="TaxCatchAll" ma:showField="CatchAllData" ma:web="5f1cb31e-0878-4583-824f-77bbdf5ce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180633-03E3-40B4-B06F-C40EFB9E2519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15baf6f3-037f-47c4-8ce6-401f2145fe42"/>
    <ds:schemaRef ds:uri="http://schemas.microsoft.com/office/infopath/2007/PartnerControls"/>
    <ds:schemaRef ds:uri="5f1cb31e-0878-4583-824f-77bbdf5ced5f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DCC2495-8A4F-4BA0-A19C-91B77DC5E7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1ADEB1-864A-48B3-A184-90C48CCC7050}">
  <ds:schemaRefs>
    <ds:schemaRef ds:uri="15baf6f3-037f-47c4-8ce6-401f2145fe42"/>
    <ds:schemaRef ds:uri="5f1cb31e-0878-4583-824f-77bbdf5ced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</TotalTime>
  <Words>312</Words>
  <Application>Microsoft Office PowerPoint</Application>
  <PresentationFormat>A4 210 x 297 mm</PresentationFormat>
  <Paragraphs>59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Georgia</vt:lpstr>
      <vt:lpstr>Wingdings</vt:lpstr>
      <vt:lpstr>PwC</vt:lpstr>
      <vt:lpstr>デザインの設定</vt:lpstr>
      <vt:lpstr>think-cell スライド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 琢磨（デジ田会議事務局）</dc:creator>
  <cp:lastModifiedBy>落　理恵</cp:lastModifiedBy>
  <cp:revision>197</cp:revision>
  <cp:lastPrinted>2025-05-15T10:47:41Z</cp:lastPrinted>
  <dcterms:created xsi:type="dcterms:W3CDTF">2023-11-01T11:03:49Z</dcterms:created>
  <dcterms:modified xsi:type="dcterms:W3CDTF">2025-06-24T08:47:54Z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0x010100A710B91F3F4C8741B4980356BA13F24F</vt:lpwstr>
  </property>
  <property fmtid="{D5CDD505-2E9C-101B-9397-08002B2CF9AE}" pid="3" name="MediaServiceImageTags">
    <vt:lpwstr/>
  </property>
</Properties>
</file>