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83" r:id="rId5"/>
  </p:sldMasterIdLst>
  <p:notesMasterIdLst>
    <p:notesMasterId r:id="rId7"/>
  </p:notesMasterIdLst>
  <p:sldIdLst>
    <p:sldId id="1802" r:id="rId6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8CBFF-2C98-4C0B-80BE-02253EEE2A33}" v="7" dt="2025-05-09T05:58:22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6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17837479-F167-46A9-91DE-D29DC0E07EE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A09B3C7-3239-4625-8436-E6A709F0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6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60C01-06A1-A163-D5BA-E32CF589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2E7C34-522B-0110-F057-013D5CBFB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B8276-2F02-86AA-4761-DEBD748E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B391A-E4F3-16FE-0DB7-841361CC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9B42A-EDA7-6410-5551-5CE3C217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9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08F37-66A6-7609-93B4-C672F569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FA8512-50F2-E102-C554-6D300C5ED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9C3A24-C601-DD85-C23B-C05FA645E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ABA329-96A0-CB63-EFE5-0654FC68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897446-E052-D845-5C19-9E593291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DE5295-93B3-6EF7-C4E3-AB978608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9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45AC2-4C8F-2861-A9C8-BF01F136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7AEEFB-014D-05BB-4AF6-6B668CCE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30470D-EFB2-CA9B-B124-4B1E65FE5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2CE0DF-012A-6BD8-CC58-2E0EA9137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C3C357-0157-23E6-A181-CD77B66DA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2ACD90-711E-2946-DC15-35A0684D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E1B447-53AF-219C-7A27-884C303E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C5A81E-5539-11E4-977C-2B670625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10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746C8-549D-EB75-5EC3-98E3C59C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D69DA2-213D-6BD3-DA5F-E7F83675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21E2FD-94F6-E6B3-6438-0BC41769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1B44B2-3403-790E-2575-2373BA4B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0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EF4A14-9697-756C-DE1E-23F55F51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887799-4FDD-55FD-05C8-06427FEA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E043EA-6CA2-0360-EB86-AA459F2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250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3AB58-2E83-6A33-C3ED-21ADA525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7324E4-88FE-FCF6-D8A8-A74D1412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57D19-F7C3-002F-93DD-626C828A7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6D689F-5BE9-4036-BE9D-E5A303F3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EA9A97-31BB-681B-B611-84B0DC12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42E953-695D-0D38-9E79-9E350761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72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ACF9D-D1B3-532E-9BDF-C61331A6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D5ACE6-9B17-FF3C-20F8-1156B0B62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ACCC17-C86E-83A3-27CC-80DC220F9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ABD50C-C609-8025-4856-9AA643B3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855E51-BD1E-489A-3A81-F33D06A43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A793E5-2704-4559-EDA4-08584095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453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10385-3531-8BEB-FA75-B135E9EE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7CE8E6-977A-9F3A-D91D-2C018B381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BDE191-EB0C-9956-4675-7B7C938D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2469FB-AB60-FDD6-2951-D09C3598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9C0293-4FCA-EF66-ACEC-66EF66AE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823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0FD8AE1-8568-4FCF-3859-B71EC4803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79ED7F-5894-DEB0-35E7-EDF0A5FDB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BEB66-3EF9-8911-3982-D9A96C22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85B19-61AD-7DFC-FEC9-E2B76284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0B56F2-A782-F5D3-AE71-4C70FCD4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8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0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7000" y="2060576"/>
            <a:ext cx="8892000" cy="4105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6FB90E-F37C-5341-AEB0-5E882FB00C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000" y="404813"/>
            <a:ext cx="88920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7272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C116CF-C359-0344-A999-AE9F54D6B3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420423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テキスト プレースホルダー 10">
            <a:extLst>
              <a:ext uri="{FF2B5EF4-FFF2-40B4-BE49-F238E27FC236}">
                <a16:creationId xmlns:a16="http://schemas.microsoft.com/office/drawing/2014/main" id="{3B05E39B-8BE4-42A3-9767-1A31E82336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532" y="2636912"/>
            <a:ext cx="7956884" cy="432046"/>
          </a:xfrm>
        </p:spPr>
        <p:txBody>
          <a:bodyPr/>
          <a:lstStyle>
            <a:lvl1pPr>
              <a:spcAft>
                <a:spcPts val="600"/>
              </a:spcAft>
              <a:defRPr sz="2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927317A-4728-4709-9304-87479DCCF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524" y="3068959"/>
            <a:ext cx="5304589" cy="22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66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全面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236496" y="6593400"/>
            <a:ext cx="180000" cy="169200"/>
          </a:xfrm>
        </p:spPr>
        <p:txBody>
          <a:bodyPr anchor="ctr"/>
          <a:lstStyle>
            <a:lvl1pPr>
              <a:defRPr sz="105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defRPr>
            </a:lvl1pPr>
          </a:lstStyle>
          <a:p>
            <a:pPr marL="0" marR="0" lvl="0" indent="0" algn="l" defTabSz="457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3A0986-838B-4D2A-A95C-8CB1738263FE}" type="slidenum">
              <a:rPr kumimoji="0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rPr>
              <a:pPr marL="0" marR="0" lvl="0" indent="0" algn="l" defTabSz="4570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+mn-lt"/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99242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68ACA-D2E4-4482-2BD9-DAB7633D8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43FB25-6DB9-5AE9-EBA6-99776168C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3F7680-3B70-9DD4-230A-80D58E0E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AB1268-44E9-715B-7017-C48D9593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E6843-8558-B6BE-AA8D-3DCEC0D7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24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AE054-FE86-8B86-CAF4-19054049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B280EA-5C0F-D77A-2D91-FA8F3FC15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66547-7CC3-ADF8-FA2B-F8EA9CEA2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22A2C-79C8-D182-11D8-2635CA01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F8E54A-E949-FF7E-E2BB-B2197248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12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6662" y="404813"/>
            <a:ext cx="8892000" cy="1368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[Slide title]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000" y="2060576"/>
            <a:ext cx="8892000" cy="41052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8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1117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pos="5465">
          <p15:clr>
            <a:srgbClr val="A4A3A4"/>
          </p15:clr>
        </p15:guide>
        <p15:guide id="8" pos="1882">
          <p15:clr>
            <a:srgbClr val="A4A3A4"/>
          </p15:clr>
        </p15:guide>
        <p15:guide id="9" pos="2064">
          <p15:clr>
            <a:srgbClr val="A4A3A4"/>
          </p15:clr>
        </p15:guide>
        <p15:guide id="10" pos="3878">
          <p15:clr>
            <a:srgbClr val="A4A3A4"/>
          </p15:clr>
        </p15:guide>
        <p15:guide id="11" pos="3696">
          <p15:clr>
            <a:srgbClr val="A4A3A4"/>
          </p15:clr>
        </p15:guide>
        <p15:guide id="12" pos="2789">
          <p15:clr>
            <a:srgbClr val="A4A3A4"/>
          </p15:clr>
        </p15:guide>
        <p15:guide id="13" pos="2880">
          <p15:clr>
            <a:srgbClr val="A4A3A4"/>
          </p15:clr>
        </p15:guide>
        <p15:guide id="14" pos="297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87EE09-3D89-263E-08F5-13547C52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AED035-9903-74BC-40A8-C3ED6799E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686E18-FAF3-EBDD-CD59-E12562EC4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AB3D-1057-4AB6-87D1-2B0FE264E624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B70AA6-1029-6E2A-B8DD-69108B0BA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2B663-594D-AD94-FA51-FA6C03E21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1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40BA51-ED12-9398-0D70-8BBF43161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/>
          <a:p>
            <a:r>
              <a:rPr lang="ja-JP" altLang="en-US" dirty="0"/>
              <a:t>事業概要</a:t>
            </a:r>
            <a:r>
              <a:rPr lang="en-US" altLang="ja-JP" dirty="0"/>
              <a:t>【</a:t>
            </a:r>
            <a:r>
              <a:rPr lang="ja-JP" altLang="en-US" dirty="0"/>
              <a:t>空⾶ぶクルマ都市型ビジネス創造都市推進事業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5AF216C-10D9-4280-9949-48DDE6B30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37012"/>
              </p:ext>
            </p:extLst>
          </p:nvPr>
        </p:nvGraphicFramePr>
        <p:xfrm>
          <a:off x="138486" y="780069"/>
          <a:ext cx="9602673" cy="5993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8522">
                  <a:extLst>
                    <a:ext uri="{9D8B030D-6E8A-4147-A177-3AD203B41FA5}">
                      <a16:colId xmlns:a16="http://schemas.microsoft.com/office/drawing/2014/main" val="1574572698"/>
                    </a:ext>
                  </a:extLst>
                </a:gridCol>
                <a:gridCol w="789492">
                  <a:extLst>
                    <a:ext uri="{9D8B030D-6E8A-4147-A177-3AD203B41FA5}">
                      <a16:colId xmlns:a16="http://schemas.microsoft.com/office/drawing/2014/main" val="3623488850"/>
                    </a:ext>
                  </a:extLst>
                </a:gridCol>
                <a:gridCol w="524294">
                  <a:extLst>
                    <a:ext uri="{9D8B030D-6E8A-4147-A177-3AD203B41FA5}">
                      <a16:colId xmlns:a16="http://schemas.microsoft.com/office/drawing/2014/main" val="3428141043"/>
                    </a:ext>
                  </a:extLst>
                </a:gridCol>
                <a:gridCol w="706014">
                  <a:extLst>
                    <a:ext uri="{9D8B030D-6E8A-4147-A177-3AD203B41FA5}">
                      <a16:colId xmlns:a16="http://schemas.microsoft.com/office/drawing/2014/main" val="3266286335"/>
                    </a:ext>
                  </a:extLst>
                </a:gridCol>
                <a:gridCol w="523936">
                  <a:extLst>
                    <a:ext uri="{9D8B030D-6E8A-4147-A177-3AD203B41FA5}">
                      <a16:colId xmlns:a16="http://schemas.microsoft.com/office/drawing/2014/main" val="281497586"/>
                    </a:ext>
                  </a:extLst>
                </a:gridCol>
                <a:gridCol w="706014">
                  <a:extLst>
                    <a:ext uri="{9D8B030D-6E8A-4147-A177-3AD203B41FA5}">
                      <a16:colId xmlns:a16="http://schemas.microsoft.com/office/drawing/2014/main" val="780657523"/>
                    </a:ext>
                  </a:extLst>
                </a:gridCol>
                <a:gridCol w="523936">
                  <a:extLst>
                    <a:ext uri="{9D8B030D-6E8A-4147-A177-3AD203B41FA5}">
                      <a16:colId xmlns:a16="http://schemas.microsoft.com/office/drawing/2014/main" val="3861910546"/>
                    </a:ext>
                  </a:extLst>
                </a:gridCol>
                <a:gridCol w="505706">
                  <a:extLst>
                    <a:ext uri="{9D8B030D-6E8A-4147-A177-3AD203B41FA5}">
                      <a16:colId xmlns:a16="http://schemas.microsoft.com/office/drawing/2014/main" val="48331999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876268225"/>
                    </a:ext>
                  </a:extLst>
                </a:gridCol>
                <a:gridCol w="702782">
                  <a:extLst>
                    <a:ext uri="{9D8B030D-6E8A-4147-A177-3AD203B41FA5}">
                      <a16:colId xmlns:a16="http://schemas.microsoft.com/office/drawing/2014/main" val="3168901572"/>
                    </a:ext>
                  </a:extLst>
                </a:gridCol>
                <a:gridCol w="2948473">
                  <a:extLst>
                    <a:ext uri="{9D8B030D-6E8A-4147-A177-3AD203B41FA5}">
                      <a16:colId xmlns:a16="http://schemas.microsoft.com/office/drawing/2014/main" val="3758133616"/>
                    </a:ext>
                  </a:extLst>
                </a:gridCol>
              </a:tblGrid>
              <a:tr h="305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初回採択回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令和７年度第１回募集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令和７年度第１回募集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898722"/>
                  </a:ext>
                </a:extLst>
              </a:tr>
              <a:tr h="483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R7-R9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年度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期間中の総事業費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（カッコ内は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年度事業費）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180,000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66,000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1,382,002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462,002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150482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経費の類型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ソフト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拠点整備事業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-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インフラ</a:t>
                      </a:r>
                      <a:endParaRPr kumimoji="1" lang="en-US" altLang="ja-JP" sz="1050" spc="-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-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整備事業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事業分野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観光分野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ローカルイノベーション分野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06978"/>
                  </a:ext>
                </a:extLst>
              </a:tr>
              <a:tr h="11370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（効果）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6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空⾶ぶクルマについて、観光分野をはじめとしたビジネス化に取り組むとともに、関西一円での運航ネットワークを形成することで、新たなサービスやビジネス創出を図り、大阪産業の成長につなげていく</a:t>
                      </a:r>
                      <a:endParaRPr lang="en-US" altLang="ja-JP" sz="16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95250" indent="-952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b="0" i="0" u="none" strike="noStrike" kern="1200" baseline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888693"/>
                  </a:ext>
                </a:extLst>
              </a:tr>
              <a:tr h="242566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事業概要・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主な経費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経費内訳は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R7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年度事業費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空飛ぶクルマ拠点実装支援事業補助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60,042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05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○運航業務の検証等の取組みに係る経費の一部を補助</a:t>
                      </a: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・補助率：事業費の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／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以内</a:t>
                      </a: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・補助上限額：上限　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30,000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  <a:p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空飛ぶクルマビジネス創造都市情報発信事業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21,783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05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○府におけるポテンシャルを国内外に情報発信</a:t>
                      </a: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・ビジネス向けイベントの開催</a:t>
                      </a: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・国内外の展示会や国際会議での発信</a:t>
                      </a:r>
                      <a:endParaRPr lang="en-US" altLang="ja-JP" sz="105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空飛ぶクルマ観光魅力促進事業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380,177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○大阪での観光ビジネスの展開に向けて、観光分野におけるビジネスモデルの構築や、観光商品開発への支援等を実施</a:t>
                      </a: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・観光商品開発に向けた事業性調査、モニタリング調査</a:t>
                      </a: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○大阪の観光商品の開発促進につなげる取組みに対する補助　　　　　　　　　　　　　　　　　</a:t>
                      </a:r>
                    </a:p>
                    <a:p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・補助率：事業費の</a:t>
                      </a:r>
                      <a:r>
                        <a:rPr lang="en-US" altLang="ja-JP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1/2</a:t>
                      </a:r>
                      <a:r>
                        <a:rPr lang="ja-JP" altLang="en-US" sz="105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以内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494687"/>
                  </a:ext>
                </a:extLst>
              </a:tr>
              <a:tr h="11954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/>
                          <a:ea typeface="Meiryo UI"/>
                          <a:cs typeface="+mn-cs"/>
                        </a:rPr>
                        <a:t>KPI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カッコ内の数値は最終事業年度までの「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KPI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増加分の累計」の目標値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①ビジネスを展開する事業者数（＋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件）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②離着陸場の整備件数（＋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件）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③大阪ラウンドテーブル参画事業者数（＋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者）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④観光商品の開発件数（＋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件）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952532"/>
                  </a:ext>
                </a:extLst>
              </a:tr>
            </a:tbl>
          </a:graphicData>
        </a:graphic>
      </p:graphicFrame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F31CE3A-B8FA-4FAC-B3FE-64C10692D98D}"/>
              </a:ext>
            </a:extLst>
          </p:cNvPr>
          <p:cNvCxnSpPr>
            <a:cxnSpLocks/>
          </p:cNvCxnSpPr>
          <p:nvPr/>
        </p:nvCxnSpPr>
        <p:spPr>
          <a:xfrm>
            <a:off x="6703783" y="3362473"/>
            <a:ext cx="0" cy="56782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20" name="表 45">
            <a:extLst>
              <a:ext uri="{FF2B5EF4-FFF2-40B4-BE49-F238E27FC236}">
                <a16:creationId xmlns:a16="http://schemas.microsoft.com/office/drawing/2014/main" id="{7B34BCB2-07BF-4842-99FA-B0E468A13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8167"/>
              </p:ext>
            </p:extLst>
          </p:nvPr>
        </p:nvGraphicFramePr>
        <p:xfrm>
          <a:off x="6184885" y="4933734"/>
          <a:ext cx="3458629" cy="1728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1581">
                  <a:extLst>
                    <a:ext uri="{9D8B030D-6E8A-4147-A177-3AD203B41FA5}">
                      <a16:colId xmlns:a16="http://schemas.microsoft.com/office/drawing/2014/main" val="2758442477"/>
                    </a:ext>
                  </a:extLst>
                </a:gridCol>
                <a:gridCol w="2537048">
                  <a:extLst>
                    <a:ext uri="{9D8B030D-6E8A-4147-A177-3AD203B41FA5}">
                      <a16:colId xmlns:a16="http://schemas.microsoft.com/office/drawing/2014/main" val="3363882439"/>
                    </a:ext>
                  </a:extLst>
                </a:gridCol>
              </a:tblGrid>
              <a:tr h="2429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3738176"/>
                  </a:ext>
                </a:extLst>
              </a:tr>
              <a:tr h="3976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受託事業者</a:t>
                      </a:r>
                    </a:p>
                  </a:txBody>
                  <a:tcPr marL="18000" marR="18000" marT="36000" marB="36000"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委託契約に基づく事業（情報発信、観光でのビジネス展開に向けた調査・実証）の実施。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487261463"/>
                  </a:ext>
                </a:extLst>
              </a:tr>
              <a:tr h="3976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補助事業者</a:t>
                      </a:r>
                    </a:p>
                  </a:txBody>
                  <a:tcPr marL="18000" marR="18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府補助金を活用した事業（運航業務等の検証、観光商品開発促進への取組 等）の実施。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3034477678"/>
                  </a:ext>
                </a:extLst>
              </a:tr>
              <a:tr h="24297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空の移動革命</a:t>
                      </a:r>
                      <a:endParaRPr kumimoji="1" lang="en-US" altLang="ja-JP" sz="10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0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社会実装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ラウンドテーブル</a:t>
                      </a:r>
                    </a:p>
                  </a:txBody>
                  <a:tcPr marL="18000" marR="18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空飛ぶクルマのビジネス化を見据えた民間企業や教育機関、関係省庁等が参画。</a:t>
                      </a:r>
                      <a:endParaRPr kumimoji="1" lang="en-US" altLang="ja-JP" sz="10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府事業の進捗を報告するとともに、様々な領域の専門意見を集約し、府の施策へ反映。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959543515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A92659E-914D-4148-A3D9-0E03B199FEB8}"/>
              </a:ext>
            </a:extLst>
          </p:cNvPr>
          <p:cNvSpPr/>
          <p:nvPr/>
        </p:nvSpPr>
        <p:spPr>
          <a:xfrm>
            <a:off x="6351402" y="4505637"/>
            <a:ext cx="3073975" cy="35653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空の移動革命社会実装大阪ラウンドテーブル</a:t>
            </a:r>
            <a:br>
              <a:rPr kumimoji="1" lang="en-US" altLang="ja-JP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（参画者：</a:t>
            </a:r>
            <a:r>
              <a:rPr kumimoji="1" lang="ja-JP" altLang="en-US" sz="90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民間企業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90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教育機関、関係省庁等</a:t>
            </a:r>
            <a:r>
              <a:rPr kumimoji="1"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9E6E923-3BAC-4B19-A636-9BC278DBD5B1}"/>
              </a:ext>
            </a:extLst>
          </p:cNvPr>
          <p:cNvSpPr/>
          <p:nvPr/>
        </p:nvSpPr>
        <p:spPr>
          <a:xfrm>
            <a:off x="6351402" y="3232815"/>
            <a:ext cx="3073976" cy="2720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4ABCE87-90DA-45CF-BF3B-F965E495E304}"/>
              </a:ext>
            </a:extLst>
          </p:cNvPr>
          <p:cNvSpPr txBox="1"/>
          <p:nvPr/>
        </p:nvSpPr>
        <p:spPr bwMode="gray">
          <a:xfrm>
            <a:off x="6445430" y="3385171"/>
            <a:ext cx="540000" cy="194756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委託事業</a:t>
            </a:r>
            <a:endParaRPr kumimoji="1"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377DCEC1-6D38-4210-BF71-0EEB05E8BD59}"/>
              </a:ext>
            </a:extLst>
          </p:cNvPr>
          <p:cNvCxnSpPr>
            <a:cxnSpLocks/>
          </p:cNvCxnSpPr>
          <p:nvPr/>
        </p:nvCxnSpPr>
        <p:spPr>
          <a:xfrm>
            <a:off x="6708788" y="3939100"/>
            <a:ext cx="0" cy="56782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5B62D08-3B7F-41EA-B84D-5674EA04F56A}"/>
              </a:ext>
            </a:extLst>
          </p:cNvPr>
          <p:cNvSpPr/>
          <p:nvPr/>
        </p:nvSpPr>
        <p:spPr>
          <a:xfrm>
            <a:off x="6351403" y="3930296"/>
            <a:ext cx="720000" cy="23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受託事業者</a:t>
            </a:r>
            <a:endParaRPr kumimoji="1" lang="en-US" altLang="ja-JP" sz="1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46A70F1-9332-4587-B8BA-1CFA643648B2}"/>
              </a:ext>
            </a:extLst>
          </p:cNvPr>
          <p:cNvSpPr/>
          <p:nvPr/>
        </p:nvSpPr>
        <p:spPr>
          <a:xfrm>
            <a:off x="6672245" y="3635735"/>
            <a:ext cx="720000" cy="23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委託契約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5439D58-EBE0-42D8-8DB4-A48AA7F8D8D7}"/>
              </a:ext>
            </a:extLst>
          </p:cNvPr>
          <p:cNvSpPr/>
          <p:nvPr/>
        </p:nvSpPr>
        <p:spPr>
          <a:xfrm>
            <a:off x="6666163" y="4193882"/>
            <a:ext cx="720000" cy="23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進捗報告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矢印: 上 8">
            <a:extLst>
              <a:ext uri="{FF2B5EF4-FFF2-40B4-BE49-F238E27FC236}">
                <a16:creationId xmlns:a16="http://schemas.microsoft.com/office/drawing/2014/main" id="{F9CEA953-0EE2-4ADF-8253-A82C757FEAB2}"/>
              </a:ext>
            </a:extLst>
          </p:cNvPr>
          <p:cNvSpPr/>
          <p:nvPr/>
        </p:nvSpPr>
        <p:spPr bwMode="gray">
          <a:xfrm>
            <a:off x="7771150" y="3517200"/>
            <a:ext cx="288000" cy="972000"/>
          </a:xfrm>
          <a:prstGeom prst="upArrow">
            <a:avLst/>
          </a:prstGeom>
          <a:solidFill>
            <a:schemeClr val="bg2">
              <a:lumMod val="50000"/>
            </a:scheme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CC298361-4A1D-463C-91DA-C98558BF3931}"/>
              </a:ext>
            </a:extLst>
          </p:cNvPr>
          <p:cNvSpPr/>
          <p:nvPr/>
        </p:nvSpPr>
        <p:spPr bwMode="gray">
          <a:xfrm>
            <a:off x="7285951" y="3864134"/>
            <a:ext cx="1294256" cy="32181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専門意見の集約、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府の施策への反映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A9558379-7766-4B7C-B9F4-CEF457CBFE89}"/>
              </a:ext>
            </a:extLst>
          </p:cNvPr>
          <p:cNvCxnSpPr>
            <a:cxnSpLocks/>
          </p:cNvCxnSpPr>
          <p:nvPr/>
        </p:nvCxnSpPr>
        <p:spPr>
          <a:xfrm>
            <a:off x="9062763" y="3938618"/>
            <a:ext cx="0" cy="56782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F0ACDD6-541D-4B57-AE1A-5AD521A09C6E}"/>
              </a:ext>
            </a:extLst>
          </p:cNvPr>
          <p:cNvSpPr/>
          <p:nvPr/>
        </p:nvSpPr>
        <p:spPr>
          <a:xfrm>
            <a:off x="8705378" y="3929814"/>
            <a:ext cx="720000" cy="23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補助事業者</a:t>
            </a:r>
            <a:endParaRPr kumimoji="1" lang="en-US" altLang="ja-JP" sz="1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AEC482F-FFA4-4A90-A71D-CE8A6341AB79}"/>
              </a:ext>
            </a:extLst>
          </p:cNvPr>
          <p:cNvSpPr/>
          <p:nvPr/>
        </p:nvSpPr>
        <p:spPr>
          <a:xfrm>
            <a:off x="9047002" y="3635253"/>
            <a:ext cx="720000" cy="23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補助金交付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A1DA919C-581F-496C-B469-939DF7647F85}"/>
              </a:ext>
            </a:extLst>
          </p:cNvPr>
          <p:cNvSpPr/>
          <p:nvPr/>
        </p:nvSpPr>
        <p:spPr>
          <a:xfrm>
            <a:off x="8999356" y="4214182"/>
            <a:ext cx="720000" cy="23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進捗報告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0619FE8-A4A6-45FE-BDE0-62A2E596A7A2}"/>
              </a:ext>
            </a:extLst>
          </p:cNvPr>
          <p:cNvCxnSpPr>
            <a:cxnSpLocks/>
          </p:cNvCxnSpPr>
          <p:nvPr/>
        </p:nvCxnSpPr>
        <p:spPr>
          <a:xfrm>
            <a:off x="9059992" y="3536180"/>
            <a:ext cx="0" cy="3960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A080A7D3-8E22-4309-A12C-4889BE4E0688}"/>
              </a:ext>
            </a:extLst>
          </p:cNvPr>
          <p:cNvSpPr txBox="1"/>
          <p:nvPr/>
        </p:nvSpPr>
        <p:spPr bwMode="gray">
          <a:xfrm>
            <a:off x="8789992" y="3397744"/>
            <a:ext cx="540000" cy="180000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</a:t>
            </a:r>
            <a:endParaRPr kumimoji="1"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2387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w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1">
      <a:majorFont>
        <a:latin typeface="Georgia"/>
        <a:ea typeface="HGP明朝B"/>
        <a:cs typeface=""/>
      </a:majorFont>
      <a:minorFont>
        <a:latin typeface="Arial"/>
        <a:ea typeface="ＭＳ Ｐゴシック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1"/>
          </a:solidFill>
        </a:ln>
      </a:spPr>
      <a:bodyPr rtlCol="0" anchor="ctr"/>
      <a:lstStyle>
        <a:defPPr algn="ctr">
          <a:lnSpc>
            <a:spcPct val="100000"/>
          </a:lnSpc>
          <a:defRPr kumimoji="1" sz="1400"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952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ctr" anchorCtr="0">
        <a:spAutoFit/>
      </a:bodyPr>
      <a:lstStyle>
        <a:defPPr algn="l">
          <a:defRPr kumimoji="1" sz="1400" b="0" smtClean="0">
            <a:solidFill>
              <a:schemeClr val="tx1"/>
            </a:solidFill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CCF45EB7-F9DF-47C5-AB85-48BC232BEAA9}" vid="{DFCB562E-E06E-4428-B9BF-980ED610BD2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af6f3-037f-47c4-8ce6-401f2145fe42">
      <Terms xmlns="http://schemas.microsoft.com/office/infopath/2007/PartnerControls"/>
    </lcf76f155ced4ddcb4097134ff3c332f>
    <TaxCatchAll xmlns="5f1cb31e-0878-4583-824f-77bbdf5ced5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710B91F3F4C8741B4980356BA13F24F" ma:contentTypeVersion="13" ma:contentTypeDescription="新しいドキュメントを作成します。" ma:contentTypeScope="" ma:versionID="371c07bc1f009aff4d92e927acb7398c">
  <xsd:schema xmlns:xsd="http://www.w3.org/2001/XMLSchema" xmlns:xs="http://www.w3.org/2001/XMLSchema" xmlns:p="http://schemas.microsoft.com/office/2006/metadata/properties" xmlns:ns2="15baf6f3-037f-47c4-8ce6-401f2145fe42" xmlns:ns3="5f1cb31e-0878-4583-824f-77bbdf5ced5f" targetNamespace="http://schemas.microsoft.com/office/2006/metadata/properties" ma:root="true" ma:fieldsID="4c143a26da35c8638e8b1d62de7f5745" ns2:_="" ns3:_="">
    <xsd:import namespace="15baf6f3-037f-47c4-8ce6-401f2145fe42"/>
    <xsd:import namespace="5f1cb31e-0878-4583-824f-77bbdf5ced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af6f3-037f-47c4-8ce6-401f2145fe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cb31e-0878-4583-824f-77bbdf5ced5f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da75fde-06fd-4f09-8d13-58ff50df841a}" ma:internalName="TaxCatchAll" ma:showField="CatchAllData" ma:web="5f1cb31e-0878-4583-824f-77bbdf5ce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CC2495-8A4F-4BA0-A19C-91B77DC5E7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180633-03E3-40B4-B06F-C40EFB9E2519}">
  <ds:schemaRefs>
    <ds:schemaRef ds:uri="http://schemas.microsoft.com/office/2006/documentManagement/types"/>
    <ds:schemaRef ds:uri="http://www.w3.org/XML/1998/namespace"/>
    <ds:schemaRef ds:uri="15baf6f3-037f-47c4-8ce6-401f2145fe42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5f1cb31e-0878-4583-824f-77bbdf5ced5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61ADEB1-864A-48B3-A184-90C48CCC7050}">
  <ds:schemaRefs>
    <ds:schemaRef ds:uri="15baf6f3-037f-47c4-8ce6-401f2145fe42"/>
    <ds:schemaRef ds:uri="5f1cb31e-0878-4583-824f-77bbdf5ce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</TotalTime>
  <Words>501</Words>
  <Application>Microsoft Office PowerPoint</Application>
  <PresentationFormat>A4 210 x 297 mm</PresentationFormat>
  <Paragraphs>71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Georgia</vt:lpstr>
      <vt:lpstr>Wingdings</vt:lpstr>
      <vt:lpstr>PwC</vt:lpstr>
      <vt:lpstr>デザインの設定</vt:lpstr>
      <vt:lpstr>think-cell スライド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 琢磨（デジ田会議事務局）</dc:creator>
  <cp:lastModifiedBy>増井　悠</cp:lastModifiedBy>
  <cp:revision>219</cp:revision>
  <cp:lastPrinted>2025-06-13T08:38:18Z</cp:lastPrinted>
  <dcterms:created xsi:type="dcterms:W3CDTF">2023-11-01T11:03:49Z</dcterms:created>
  <dcterms:modified xsi:type="dcterms:W3CDTF">2025-06-17T23:12:39Z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0x010100A710B91F3F4C8741B4980356BA13F24F</vt:lpwstr>
  </property>
  <property fmtid="{D5CDD505-2E9C-101B-9397-08002B2CF9AE}" pid="3" name="MediaServiceImageTags">
    <vt:lpwstr/>
  </property>
</Properties>
</file>