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4"/>
    <p:sldMasterId id="2147483683" r:id="rId5"/>
  </p:sldMasterIdLst>
  <p:notesMasterIdLst>
    <p:notesMasterId r:id="rId7"/>
  </p:notesMasterIdLst>
  <p:sldIdLst>
    <p:sldId id="1802" r:id="rId6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A8CBFF-2C98-4C0B-80BE-02253EEE2A33}" v="7" dt="2025-05-09T05:58:22.4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46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082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17837479-F167-46A9-91DE-D29DC0E07EEF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403" y="4782900"/>
            <a:ext cx="5446396" cy="3913425"/>
          </a:xfrm>
          <a:prstGeom prst="rect">
            <a:avLst/>
          </a:prstGeom>
        </p:spPr>
        <p:txBody>
          <a:bodyPr vert="horz" lIns="91559" tIns="45779" rIns="91559" bIns="4577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082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5A09B3C7-3239-4625-8436-E6A709F01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363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ziden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37EAF87-0426-4F42-AA4D-9F8BDC1F4569}"/>
              </a:ext>
            </a:extLst>
          </p:cNvPr>
          <p:cNvSpPr/>
          <p:nvPr userDrawn="1"/>
        </p:nvSpPr>
        <p:spPr>
          <a:xfrm>
            <a:off x="-5393" y="1"/>
            <a:ext cx="9911393" cy="620688"/>
          </a:xfrm>
          <a:prstGeom prst="rect">
            <a:avLst/>
          </a:prstGeom>
          <a:solidFill>
            <a:schemeClr val="accent2">
              <a:alpha val="40000"/>
            </a:schemeClr>
          </a:solidFill>
          <a:ln w="9525"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BDAAC19C-5907-48FD-8BFF-C821FD2FE0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94472" y="188642"/>
            <a:ext cx="9517057" cy="432046"/>
          </a:xfrm>
        </p:spPr>
        <p:txBody>
          <a:bodyPr/>
          <a:lstStyle>
            <a:lvl1pPr>
              <a:spcAft>
                <a:spcPts val="600"/>
              </a:spcAft>
              <a:defRPr sz="2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BA7BEE0-9CFE-417F-9899-BCA0080D20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54435" y="6597352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5690B957-8A5D-4B27-B4CA-1738C7C46B16}"/>
              </a:ext>
            </a:extLst>
          </p:cNvPr>
          <p:cNvCxnSpPr/>
          <p:nvPr userDrawn="1"/>
        </p:nvCxnSpPr>
        <p:spPr>
          <a:xfrm>
            <a:off x="0" y="620688"/>
            <a:ext cx="9906000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8637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560C01-06A1-A163-D5BA-E32CF5899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42E7C34-522B-0110-F057-013D5CBFB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CB8276-2F02-86AA-4761-DEBD748E7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DB391A-E4F3-16FE-0DB7-841361CCB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F9B42A-EDA7-6410-5551-5CE3C2172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09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08F37-66A6-7609-93B4-C672F569B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7FA8512-50F2-E102-C554-6D300C5ED0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59C3A24-C601-DD85-C23B-C05FA645EE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ABA329-96A0-CB63-EFE5-0654FC68B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D897446-E052-D845-5C19-9E5932917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DE5295-93B3-6EF7-C4E3-AB9786089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693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545AC2-4C8F-2861-A9C8-BF01F1365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57AEEFB-014D-05BB-4AF6-6B668CCEA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A30470D-EFB2-CA9B-B124-4B1E65FE5D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82CE0DF-012A-6BD8-CC58-2E0EA91375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3C3C357-0157-23E6-A181-CD77B66DA1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E2ACD90-711E-2946-DC15-35A0684D2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7E1B447-53AF-219C-7A27-884C303E2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0C5A81E-5539-11E4-977C-2B6706255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510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8746C8-549D-EB75-5EC3-98E3C59C6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4D69DA2-213D-6BD3-DA5F-E7F836752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421E2FD-94F6-E6B3-6438-0BC417693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01B44B2-3403-790E-2575-2373BA4B4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004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0EF4A14-9697-756C-DE1E-23F55F519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1887799-4FDD-55FD-05C8-06427FEAF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E043EA-6CA2-0360-EB86-AA459F204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2500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3AB58-2E83-6A33-C3ED-21ADA5259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7324E4-88FE-FCF6-D8A8-A74D1412B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6957D19-F7C3-002F-93DD-626C828A7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96D689F-5BE9-4036-BE9D-E5A303F35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AEA9A97-31BB-681B-B611-84B0DC121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942E953-695D-0D38-9E79-9E350761F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3728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EACF9D-D1B3-532E-9BDF-C61331A6B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BD5ACE6-9B17-FF3C-20F8-1156B0B629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FACCC17-C86E-83A3-27CC-80DC220F9E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3ABD50C-C609-8025-4856-9AA643B33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2855E51-BD1E-489A-3A81-F33D06A43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A793E5-2704-4559-EDA4-08584095A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4537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610385-3531-8BEB-FA75-B135E9EEC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67CE8E6-977A-9F3A-D91D-2C018B381B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BDE191-EB0C-9956-4675-7B7C938DA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2469FB-AB60-FDD6-2951-D09C3598D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9C0293-4FCA-EF66-ACEC-66EF66AE7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98233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0FD8AE1-8568-4FCF-3859-B71EC48033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679ED7F-5894-DEB0-35E7-EDF0A5FDBE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BBEB66-3EF9-8911-3982-D9A96C225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285B19-61AD-7DFC-FEC9-E2B76284F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0B56F2-A782-F5D3-AE71-4C70FCD49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834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ziden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37EAF87-0426-4F42-AA4D-9F8BDC1F4569}"/>
              </a:ext>
            </a:extLst>
          </p:cNvPr>
          <p:cNvSpPr/>
          <p:nvPr userDrawn="1"/>
        </p:nvSpPr>
        <p:spPr>
          <a:xfrm>
            <a:off x="-5393" y="1"/>
            <a:ext cx="9911393" cy="620688"/>
          </a:xfrm>
          <a:prstGeom prst="rect">
            <a:avLst/>
          </a:prstGeom>
          <a:solidFill>
            <a:schemeClr val="accent6">
              <a:lumMod val="40000"/>
              <a:lumOff val="60000"/>
              <a:alpha val="40000"/>
            </a:schemeClr>
          </a:solidFill>
          <a:ln w="952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BDAAC19C-5907-48FD-8BFF-C821FD2FE0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94472" y="188642"/>
            <a:ext cx="9517057" cy="432046"/>
          </a:xfrm>
        </p:spPr>
        <p:txBody>
          <a:bodyPr/>
          <a:lstStyle>
            <a:lvl1pPr>
              <a:spcAft>
                <a:spcPts val="600"/>
              </a:spcAft>
              <a:defRPr sz="2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BA7BEE0-9CFE-417F-9899-BCA0080D20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54435" y="6597352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5690B957-8A5D-4B27-B4CA-1738C7C46B16}"/>
              </a:ext>
            </a:extLst>
          </p:cNvPr>
          <p:cNvCxnSpPr/>
          <p:nvPr userDrawn="1"/>
        </p:nvCxnSpPr>
        <p:spPr>
          <a:xfrm>
            <a:off x="0" y="620688"/>
            <a:ext cx="9906000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308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07000" y="2060576"/>
            <a:ext cx="8892000" cy="4105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33AD6-7E25-3440-A0A8-374B46CA70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76FB90E-F37C-5341-AEB0-5E882FB00C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000" y="404813"/>
            <a:ext cx="8892000" cy="13684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[Slide title]</a:t>
            </a:r>
          </a:p>
        </p:txBody>
      </p:sp>
    </p:spTree>
    <p:extLst>
      <p:ext uri="{BB962C8B-B14F-4D97-AF65-F5344CB8AC3E}">
        <p14:creationId xmlns:p14="http://schemas.microsoft.com/office/powerpoint/2010/main" val="272728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E750E3-3DF6-B94E-959B-C6E962A30C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CC116CF-C359-0344-A999-AE9F54D6B3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[Slide title]</a:t>
            </a:r>
          </a:p>
        </p:txBody>
      </p:sp>
    </p:spTree>
    <p:extLst>
      <p:ext uri="{BB962C8B-B14F-4D97-AF65-F5344CB8AC3E}">
        <p14:creationId xmlns:p14="http://schemas.microsoft.com/office/powerpoint/2010/main" val="4204234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E9B7AB-8379-3341-BEF5-2E85A7299A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テキスト プレースホルダー 10">
            <a:extLst>
              <a:ext uri="{FF2B5EF4-FFF2-40B4-BE49-F238E27FC236}">
                <a16:creationId xmlns:a16="http://schemas.microsoft.com/office/drawing/2014/main" id="{3B05E39B-8BE4-42A3-9767-1A31E82336B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40532" y="2636912"/>
            <a:ext cx="7956884" cy="432046"/>
          </a:xfrm>
        </p:spPr>
        <p:txBody>
          <a:bodyPr/>
          <a:lstStyle>
            <a:lvl1pPr>
              <a:spcAft>
                <a:spcPts val="600"/>
              </a:spcAft>
              <a:defRPr sz="2400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C927317A-4728-4709-9304-87479DCCF0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2524" y="3068959"/>
            <a:ext cx="5304589" cy="22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420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E9B7AB-8379-3341-BEF5-2E85A7299A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9660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コンテンツ全面_レベル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think-cell スライド" r:id="rId4" imgW="563" imgH="564" progId="TCLayout.ActiveDocument.1">
                  <p:embed/>
                </p:oleObj>
              </mc:Choice>
              <mc:Fallback>
                <p:oleObj name="think-cell スライド" r:id="rId4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999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buFont typeface="Arial" pitchFamily="34" charset="0"/>
              <a:buNone/>
              <a:defRPr sz="1200" baseline="0">
                <a:latin typeface="+mn-lt"/>
                <a:ea typeface="+mn-ea"/>
                <a:cs typeface="+mn-cs"/>
                <a:sym typeface="+mn-lt"/>
              </a:defRPr>
            </a:lvl1pPr>
            <a:lvl2pPr marL="180000" indent="-18000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n"/>
              <a:defRPr sz="1200" baseline="0">
                <a:latin typeface="+mn-lt"/>
                <a:ea typeface="+mn-ea"/>
                <a:cs typeface="+mn-cs"/>
                <a:sym typeface="+mn-lt"/>
              </a:defRPr>
            </a:lvl2pPr>
            <a:lvl3pPr marL="360000" indent="-18000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  <a:defRPr sz="1200" baseline="0">
                <a:latin typeface="+mn-lt"/>
                <a:ea typeface="+mn-ea"/>
                <a:cs typeface="+mn-cs"/>
                <a:sym typeface="+mn-lt"/>
              </a:defRPr>
            </a:lvl3pPr>
            <a:lvl4pPr marL="504000" indent="-144000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•"/>
              <a:defRPr sz="1200" baseline="0">
                <a:latin typeface="+mn-lt"/>
                <a:ea typeface="+mn-ea"/>
                <a:cs typeface="+mn-cs"/>
                <a:sym typeface="+mn-lt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>
          <a:xfrm>
            <a:off x="236496" y="6593400"/>
            <a:ext cx="180000" cy="169200"/>
          </a:xfrm>
        </p:spPr>
        <p:txBody>
          <a:bodyPr anchor="ctr"/>
          <a:lstStyle>
            <a:lvl1pPr>
              <a:defRPr sz="105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sym typeface="+mn-lt"/>
              </a:defRPr>
            </a:lvl1pPr>
          </a:lstStyle>
          <a:p>
            <a:pPr marL="0" marR="0" lvl="0" indent="0" algn="l" defTabSz="4570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3A0986-838B-4D2A-A95C-8CB1738263FE}" type="slidenum">
              <a:rPr kumimoji="0" lang="ja-JP" alt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sym typeface="+mn-lt"/>
              </a:rPr>
              <a:pPr marL="0" marR="0" lvl="0" indent="0" algn="l" defTabSz="4570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  <a:sym typeface="+mn-lt"/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6496" y="1008000"/>
            <a:ext cx="4356000" cy="468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600" b="1" baseline="0">
                <a:solidFill>
                  <a:schemeClr val="accent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en-US" altLang="ja-JP"/>
              <a:t>Header</a:t>
            </a:r>
            <a:r>
              <a:rPr kumimoji="1" lang="ja-JP" altLang="en-US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/>
        <p:txBody>
          <a:bodyPr vert="horz"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/>
              <a:t>キーメッセージを入力（本スライドで一番伝えたいこと＜名詞止め・体言止め不可＞）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4992424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568ACA-D2E4-4482-2BD9-DAB7633D8C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843FB25-6DB9-5AE9-EBA6-99776168CC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3F7680-3B70-9DD4-230A-80D58E0EE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AB1268-44E9-715B-7017-C48D9593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6E6843-8558-B6BE-AA8D-3DCEC0D70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243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2AE054-FE86-8B86-CAF4-190540493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B280EA-5C0F-D77A-2D91-FA8F3FC15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566547-7CC3-ADF8-FA2B-F8EA9CEA2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222A2C-79C8-D182-11D8-2635CA01B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F8E54A-E949-FF7E-E2BB-B21972485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129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6662" y="404813"/>
            <a:ext cx="8892000" cy="13684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[Slide title]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000" y="2060576"/>
            <a:ext cx="8892000" cy="41052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54435" y="6597352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5875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</p:sldLayoutIdLst>
  <p:hf hdr="0" ft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16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36576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91440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28016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98">
          <p15:clr>
            <a:srgbClr val="A4A3A4"/>
          </p15:clr>
        </p15:guide>
        <p15:guide id="2" pos="295">
          <p15:clr>
            <a:srgbClr val="A4A3A4"/>
          </p15:clr>
        </p15:guide>
        <p15:guide id="3" orient="horz" pos="255">
          <p15:clr>
            <a:srgbClr val="A4A3A4"/>
          </p15:clr>
        </p15:guide>
        <p15:guide id="4" orient="horz" pos="1117">
          <p15:clr>
            <a:srgbClr val="A4A3A4"/>
          </p15:clr>
        </p15:guide>
        <p15:guide id="5" orient="horz" pos="2160">
          <p15:clr>
            <a:srgbClr val="A4A3A4"/>
          </p15:clr>
        </p15:guide>
        <p15:guide id="6" orient="horz" pos="3884">
          <p15:clr>
            <a:srgbClr val="A4A3A4"/>
          </p15:clr>
        </p15:guide>
        <p15:guide id="7" pos="5465">
          <p15:clr>
            <a:srgbClr val="A4A3A4"/>
          </p15:clr>
        </p15:guide>
        <p15:guide id="8" pos="1882">
          <p15:clr>
            <a:srgbClr val="A4A3A4"/>
          </p15:clr>
        </p15:guide>
        <p15:guide id="9" pos="2064">
          <p15:clr>
            <a:srgbClr val="A4A3A4"/>
          </p15:clr>
        </p15:guide>
        <p15:guide id="10" pos="3878">
          <p15:clr>
            <a:srgbClr val="A4A3A4"/>
          </p15:clr>
        </p15:guide>
        <p15:guide id="11" pos="3696">
          <p15:clr>
            <a:srgbClr val="A4A3A4"/>
          </p15:clr>
        </p15:guide>
        <p15:guide id="12" pos="2789">
          <p15:clr>
            <a:srgbClr val="A4A3A4"/>
          </p15:clr>
        </p15:guide>
        <p15:guide id="13" pos="2880">
          <p15:clr>
            <a:srgbClr val="A4A3A4"/>
          </p15:clr>
        </p15:guide>
        <p15:guide id="14" pos="2971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87EE09-3D89-263E-08F5-13547C520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BAED035-9903-74BC-40A8-C3ED6799E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686E18-FAF3-EBDD-CD59-E12562EC46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4AB3D-1057-4AB6-87D1-2B0FE264E624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B70AA6-1029-6E2A-B8DD-69108B0BAD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12B663-594D-AD94-FA51-FA6C03E21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513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740BA51-ED12-9398-0D70-8BBF4316148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94472" y="188642"/>
            <a:ext cx="9517057" cy="432046"/>
          </a:xfrm>
        </p:spPr>
        <p:txBody>
          <a:bodyPr/>
          <a:lstStyle/>
          <a:p>
            <a:r>
              <a:rPr lang="ja-JP" altLang="en-US" dirty="0"/>
              <a:t>事業概要</a:t>
            </a:r>
            <a:r>
              <a:rPr lang="en-US" altLang="ja-JP" dirty="0"/>
              <a:t>【</a:t>
            </a:r>
            <a:r>
              <a:rPr lang="ja-JP" altLang="en-US" dirty="0"/>
              <a:t>空⾶ぶクルマ都市型ビジネス創造都市推進事業</a:t>
            </a:r>
            <a:r>
              <a:rPr lang="en-US" altLang="ja-JP" dirty="0"/>
              <a:t>】</a:t>
            </a:r>
            <a:endParaRPr lang="ja-JP" altLang="en-US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55AF216C-10D9-4280-9949-48DDE6B30C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337012"/>
              </p:ext>
            </p:extLst>
          </p:nvPr>
        </p:nvGraphicFramePr>
        <p:xfrm>
          <a:off x="138486" y="780069"/>
          <a:ext cx="9602673" cy="59934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8522">
                  <a:extLst>
                    <a:ext uri="{9D8B030D-6E8A-4147-A177-3AD203B41FA5}">
                      <a16:colId xmlns:a16="http://schemas.microsoft.com/office/drawing/2014/main" val="1574572698"/>
                    </a:ext>
                  </a:extLst>
                </a:gridCol>
                <a:gridCol w="789492">
                  <a:extLst>
                    <a:ext uri="{9D8B030D-6E8A-4147-A177-3AD203B41FA5}">
                      <a16:colId xmlns:a16="http://schemas.microsoft.com/office/drawing/2014/main" val="3623488850"/>
                    </a:ext>
                  </a:extLst>
                </a:gridCol>
                <a:gridCol w="524294">
                  <a:extLst>
                    <a:ext uri="{9D8B030D-6E8A-4147-A177-3AD203B41FA5}">
                      <a16:colId xmlns:a16="http://schemas.microsoft.com/office/drawing/2014/main" val="3428141043"/>
                    </a:ext>
                  </a:extLst>
                </a:gridCol>
                <a:gridCol w="706014">
                  <a:extLst>
                    <a:ext uri="{9D8B030D-6E8A-4147-A177-3AD203B41FA5}">
                      <a16:colId xmlns:a16="http://schemas.microsoft.com/office/drawing/2014/main" val="3266286335"/>
                    </a:ext>
                  </a:extLst>
                </a:gridCol>
                <a:gridCol w="523936">
                  <a:extLst>
                    <a:ext uri="{9D8B030D-6E8A-4147-A177-3AD203B41FA5}">
                      <a16:colId xmlns:a16="http://schemas.microsoft.com/office/drawing/2014/main" val="281497586"/>
                    </a:ext>
                  </a:extLst>
                </a:gridCol>
                <a:gridCol w="706014">
                  <a:extLst>
                    <a:ext uri="{9D8B030D-6E8A-4147-A177-3AD203B41FA5}">
                      <a16:colId xmlns:a16="http://schemas.microsoft.com/office/drawing/2014/main" val="780657523"/>
                    </a:ext>
                  </a:extLst>
                </a:gridCol>
                <a:gridCol w="523936">
                  <a:extLst>
                    <a:ext uri="{9D8B030D-6E8A-4147-A177-3AD203B41FA5}">
                      <a16:colId xmlns:a16="http://schemas.microsoft.com/office/drawing/2014/main" val="3861910546"/>
                    </a:ext>
                  </a:extLst>
                </a:gridCol>
                <a:gridCol w="505706">
                  <a:extLst>
                    <a:ext uri="{9D8B030D-6E8A-4147-A177-3AD203B41FA5}">
                      <a16:colId xmlns:a16="http://schemas.microsoft.com/office/drawing/2014/main" val="48331999"/>
                    </a:ext>
                  </a:extLst>
                </a:gridCol>
                <a:gridCol w="603504">
                  <a:extLst>
                    <a:ext uri="{9D8B030D-6E8A-4147-A177-3AD203B41FA5}">
                      <a16:colId xmlns:a16="http://schemas.microsoft.com/office/drawing/2014/main" val="876268225"/>
                    </a:ext>
                  </a:extLst>
                </a:gridCol>
                <a:gridCol w="702782">
                  <a:extLst>
                    <a:ext uri="{9D8B030D-6E8A-4147-A177-3AD203B41FA5}">
                      <a16:colId xmlns:a16="http://schemas.microsoft.com/office/drawing/2014/main" val="3168901572"/>
                    </a:ext>
                  </a:extLst>
                </a:gridCol>
                <a:gridCol w="2948473">
                  <a:extLst>
                    <a:ext uri="{9D8B030D-6E8A-4147-A177-3AD203B41FA5}">
                      <a16:colId xmlns:a16="http://schemas.microsoft.com/office/drawing/2014/main" val="3758133616"/>
                    </a:ext>
                  </a:extLst>
                </a:gridCol>
              </a:tblGrid>
              <a:tr h="3056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申請者</a:t>
                      </a:r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初回採択回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令和７年度第１回募集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令和７年度第１回募集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2898722"/>
                  </a:ext>
                </a:extLst>
              </a:tr>
              <a:tr h="4838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事業計画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期間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Meiryo UI"/>
                          <a:ea typeface="Meiryo UI"/>
                        </a:rPr>
                        <a:t>R7-R9</a:t>
                      </a:r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年度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期間中の総事業費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（カッコ内は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R7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年度事業費）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180,000</a:t>
                      </a:r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千円（</a:t>
                      </a:r>
                      <a:r>
                        <a:rPr kumimoji="1" lang="en-US" altLang="ja-JP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66,000</a:t>
                      </a:r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1,382,002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462,002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1150482"/>
                  </a:ext>
                </a:extLst>
              </a:tr>
              <a:tr h="40395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経費の類型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ソフト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拠点整備事業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spc="-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インフラ</a:t>
                      </a:r>
                      <a:endParaRPr kumimoji="1" lang="en-US" altLang="ja-JP" sz="1050" spc="-8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spc="-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整備事業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事業分野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観光分野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ローカルイノベーション分野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7406978"/>
                  </a:ext>
                </a:extLst>
              </a:tr>
              <a:tr h="11370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目的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（効果）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6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空⾶ぶクルマについて、観光分野をはじめとしたビジネス化に取り組むとともに、関西一円での運航ネットワークを形成することで、新たなサービスやビジネス創出を図り、大阪産業の成長につなげていく</a:t>
                      </a:r>
                      <a:endParaRPr lang="en-US" altLang="ja-JP" sz="160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endParaRPr kumimoji="1" lang="en-US" altLang="ja-JP" sz="1400" i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endParaRPr kumimoji="1" lang="en-US" altLang="ja-JP" sz="1400" i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95250" indent="-95250">
                        <a:buFont typeface="Arial" panose="020B0604020202020204" pitchFamily="34" charset="0"/>
                        <a:buChar char="•"/>
                      </a:pPr>
                      <a:endParaRPr kumimoji="1" lang="en-US" altLang="ja-JP" sz="1400" b="0" i="0" u="none" strike="noStrike" kern="1200" baseline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3888693"/>
                  </a:ext>
                </a:extLst>
              </a:tr>
              <a:tr h="242566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事業概要・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主な経費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経費内訳は</a:t>
                      </a: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R7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年度事業費</a:t>
                      </a:r>
                      <a:endParaRPr kumimoji="1" lang="en-US" altLang="ja-JP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r>
                        <a:rPr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【</a:t>
                      </a:r>
                      <a:r>
                        <a:rPr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空飛ぶクルマ拠点実装支援事業補助</a:t>
                      </a:r>
                      <a:r>
                        <a:rPr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】</a:t>
                      </a:r>
                      <a:r>
                        <a:rPr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</a:t>
                      </a:r>
                      <a:r>
                        <a:rPr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60,042</a:t>
                      </a:r>
                      <a:r>
                        <a:rPr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</a:t>
                      </a:r>
                      <a:endParaRPr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○運航業務の検証等の取組みに係る経費の一部を補助</a:t>
                      </a:r>
                    </a:p>
                    <a:p>
                      <a:r>
                        <a:rPr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・補助率：事業費の</a:t>
                      </a:r>
                      <a:r>
                        <a:rPr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</a:t>
                      </a:r>
                      <a:r>
                        <a:rPr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／</a:t>
                      </a:r>
                      <a:r>
                        <a:rPr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</a:t>
                      </a:r>
                      <a:r>
                        <a:rPr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以内</a:t>
                      </a:r>
                    </a:p>
                    <a:p>
                      <a:r>
                        <a:rPr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・補助上限額：上限　</a:t>
                      </a:r>
                      <a:r>
                        <a:rPr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30,000</a:t>
                      </a:r>
                      <a:r>
                        <a:rPr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</a:t>
                      </a:r>
                    </a:p>
                    <a:p>
                      <a:r>
                        <a:rPr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【</a:t>
                      </a:r>
                      <a:r>
                        <a:rPr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空飛ぶクルマビジネス創造都市情報発信事業</a:t>
                      </a:r>
                      <a:r>
                        <a:rPr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】</a:t>
                      </a:r>
                      <a:r>
                        <a:rPr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</a:t>
                      </a:r>
                      <a:r>
                        <a:rPr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21,783</a:t>
                      </a:r>
                      <a:r>
                        <a:rPr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</a:t>
                      </a:r>
                      <a:endParaRPr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○府におけるポテンシャルを国内外に情報発信</a:t>
                      </a:r>
                    </a:p>
                    <a:p>
                      <a:r>
                        <a:rPr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・ビジネス向けイベントの開催</a:t>
                      </a:r>
                    </a:p>
                    <a:p>
                      <a:r>
                        <a:rPr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・国内外の展示会や国際会議での発信</a:t>
                      </a:r>
                      <a:endParaRPr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【</a:t>
                      </a:r>
                      <a:r>
                        <a:rPr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空飛ぶクルマ観光魅力促進事業</a:t>
                      </a:r>
                      <a:r>
                        <a:rPr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】</a:t>
                      </a:r>
                      <a:r>
                        <a:rPr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</a:t>
                      </a:r>
                      <a:r>
                        <a:rPr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380,177</a:t>
                      </a:r>
                      <a:r>
                        <a:rPr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</a:t>
                      </a:r>
                    </a:p>
                    <a:p>
                      <a:r>
                        <a:rPr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○大阪での観光ビジネスの展開に向けて、観光分野におけるビジネスモデルの構築や、観光商品開発への支援等を実施</a:t>
                      </a:r>
                    </a:p>
                    <a:p>
                      <a:r>
                        <a:rPr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・観光商品開発に向けた事業性調査、モニタリング調査</a:t>
                      </a:r>
                    </a:p>
                    <a:p>
                      <a:r>
                        <a:rPr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○大阪の観光商品の開発促進につなげる取組みに対する補助　　　　　　　　　　　　　　　　　</a:t>
                      </a:r>
                    </a:p>
                    <a:p>
                      <a:r>
                        <a:rPr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・補助率：事業費の</a:t>
                      </a:r>
                      <a:r>
                        <a:rPr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1/2</a:t>
                      </a:r>
                      <a:r>
                        <a:rPr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以内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endParaRPr kumimoji="1" lang="en-US" altLang="ja-JP" sz="1400" i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体制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endParaRPr kumimoji="1" lang="en-US" altLang="ja-JP" sz="1400" i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7494687"/>
                  </a:ext>
                </a:extLst>
              </a:tr>
              <a:tr h="119545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/>
                          <a:ea typeface="Meiryo UI"/>
                          <a:cs typeface="+mn-cs"/>
                        </a:rPr>
                        <a:t>KPI</a:t>
                      </a:r>
                      <a:endParaRPr kumimoji="1" lang="en-US" altLang="ja-JP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カッコ内の数値は最終事業年度までの「</a:t>
                      </a: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KPI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増加分の累計」の目標値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①ビジネスを展開する事業者数（＋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件）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②離着陸場の整備件数（＋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件）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③大阪ラウンドテーブル参画事業者数（＋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9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者）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④観光商品の開発件数（＋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件）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7952532"/>
                  </a:ext>
                </a:extLst>
              </a:tr>
            </a:tbl>
          </a:graphicData>
        </a:graphic>
      </p:graphicFrame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7F31CE3A-B8FA-4FAC-B3FE-64C10692D98D}"/>
              </a:ext>
            </a:extLst>
          </p:cNvPr>
          <p:cNvCxnSpPr>
            <a:cxnSpLocks/>
          </p:cNvCxnSpPr>
          <p:nvPr/>
        </p:nvCxnSpPr>
        <p:spPr>
          <a:xfrm>
            <a:off x="6703783" y="3362473"/>
            <a:ext cx="0" cy="56782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20" name="表 45">
            <a:extLst>
              <a:ext uri="{FF2B5EF4-FFF2-40B4-BE49-F238E27FC236}">
                <a16:creationId xmlns:a16="http://schemas.microsoft.com/office/drawing/2014/main" id="{7B34BCB2-07BF-4842-99FA-B0E468A13E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98167"/>
              </p:ext>
            </p:extLst>
          </p:nvPr>
        </p:nvGraphicFramePr>
        <p:xfrm>
          <a:off x="6184885" y="4933734"/>
          <a:ext cx="3458629" cy="1728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21581">
                  <a:extLst>
                    <a:ext uri="{9D8B030D-6E8A-4147-A177-3AD203B41FA5}">
                      <a16:colId xmlns:a16="http://schemas.microsoft.com/office/drawing/2014/main" val="2758442477"/>
                    </a:ext>
                  </a:extLst>
                </a:gridCol>
                <a:gridCol w="2537048">
                  <a:extLst>
                    <a:ext uri="{9D8B030D-6E8A-4147-A177-3AD203B41FA5}">
                      <a16:colId xmlns:a16="http://schemas.microsoft.com/office/drawing/2014/main" val="3363882439"/>
                    </a:ext>
                  </a:extLst>
                </a:gridCol>
              </a:tblGrid>
              <a:tr h="2429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役割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3738176"/>
                  </a:ext>
                </a:extLst>
              </a:tr>
              <a:tr h="3976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受託事業者</a:t>
                      </a:r>
                    </a:p>
                  </a:txBody>
                  <a:tcPr marL="18000" marR="18000" marT="36000" marB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委託契約に基づく事業（情報発信、観光でのビジネス展開に向けた調査・実証）の実施。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487261463"/>
                  </a:ext>
                </a:extLst>
              </a:tr>
              <a:tr h="3976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補助事業者</a:t>
                      </a:r>
                    </a:p>
                  </a:txBody>
                  <a:tcPr marL="18000" marR="18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府補助金を活用した事業（運航業務等の検証、観光商品開発促進への取組 等）の実施。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3034477678"/>
                  </a:ext>
                </a:extLst>
              </a:tr>
              <a:tr h="242978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000" i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空の移動革命</a:t>
                      </a:r>
                      <a:endParaRPr kumimoji="1" lang="en-US" altLang="ja-JP" sz="1000" i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sz="1000" i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社会実装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</a:t>
                      </a: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ラウンドテーブル</a:t>
                      </a:r>
                    </a:p>
                  </a:txBody>
                  <a:tcPr marL="18000" marR="18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i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空飛ぶクルマのビジネス化を見据えた民間企業や教育機関、関係省庁等が参画。</a:t>
                      </a:r>
                      <a:endParaRPr kumimoji="1" lang="en-US" altLang="ja-JP" sz="1000" i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i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府事業の進捗を報告するとともに、様々な領域の専門意見を集約し、府の施策へ反映。</a:t>
                      </a: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959543515"/>
                  </a:ext>
                </a:extLst>
              </a:tr>
            </a:tbl>
          </a:graphicData>
        </a:graphic>
      </p:graphicFrame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BA92659E-914D-4148-A3D9-0E03B199FEB8}"/>
              </a:ext>
            </a:extLst>
          </p:cNvPr>
          <p:cNvSpPr/>
          <p:nvPr/>
        </p:nvSpPr>
        <p:spPr>
          <a:xfrm>
            <a:off x="6351402" y="4505637"/>
            <a:ext cx="3073975" cy="35653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kumimoji="1" lang="ja-JP" altLang="en-US" sz="1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空の移動革命社会実装大阪ラウンドテーブル</a:t>
            </a:r>
            <a:br>
              <a:rPr kumimoji="1" lang="en-US" altLang="ja-JP" sz="1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（参画者：</a:t>
            </a:r>
            <a:r>
              <a:rPr kumimoji="1" lang="ja-JP" altLang="en-US" sz="900" i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民間企業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900" i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教育機関、関係省庁等</a:t>
            </a:r>
            <a:r>
              <a:rPr kumimoji="1"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10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39E6E923-3BAC-4B19-A636-9BC278DBD5B1}"/>
              </a:ext>
            </a:extLst>
          </p:cNvPr>
          <p:cNvSpPr/>
          <p:nvPr/>
        </p:nvSpPr>
        <p:spPr>
          <a:xfrm>
            <a:off x="6351402" y="3232815"/>
            <a:ext cx="3073976" cy="27204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C4ABCE87-90DA-45CF-BF3B-F965E495E304}"/>
              </a:ext>
            </a:extLst>
          </p:cNvPr>
          <p:cNvSpPr txBox="1"/>
          <p:nvPr/>
        </p:nvSpPr>
        <p:spPr bwMode="gray">
          <a:xfrm>
            <a:off x="6445430" y="3385171"/>
            <a:ext cx="540000" cy="194756"/>
          </a:xfrm>
          <a:prstGeom prst="roundRect">
            <a:avLst>
              <a:gd name="adj" fmla="val 50000"/>
            </a:avLst>
          </a:prstGeom>
          <a:solidFill>
            <a:schemeClr val="tx1">
              <a:lumMod val="50000"/>
              <a:lumOff val="50000"/>
            </a:schemeClr>
          </a:solidFill>
          <a:ln w="9525"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ja-JP" altLang="en-US" sz="9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委託事業</a:t>
            </a:r>
            <a:endParaRPr kumimoji="1" lang="en-US" altLang="ja-JP" sz="9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377DCEC1-6D38-4210-BF71-0EEB05E8BD59}"/>
              </a:ext>
            </a:extLst>
          </p:cNvPr>
          <p:cNvCxnSpPr>
            <a:cxnSpLocks/>
          </p:cNvCxnSpPr>
          <p:nvPr/>
        </p:nvCxnSpPr>
        <p:spPr>
          <a:xfrm>
            <a:off x="6708788" y="3939100"/>
            <a:ext cx="0" cy="56782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25B62D08-3B7F-41EA-B84D-5674EA04F56A}"/>
              </a:ext>
            </a:extLst>
          </p:cNvPr>
          <p:cNvSpPr/>
          <p:nvPr/>
        </p:nvSpPr>
        <p:spPr>
          <a:xfrm>
            <a:off x="6351403" y="3930296"/>
            <a:ext cx="720000" cy="23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1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受託事業者</a:t>
            </a:r>
            <a:endParaRPr kumimoji="1" lang="en-US" altLang="ja-JP" sz="10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946A70F1-9332-4587-B8BA-1CFA643648B2}"/>
              </a:ext>
            </a:extLst>
          </p:cNvPr>
          <p:cNvSpPr/>
          <p:nvPr/>
        </p:nvSpPr>
        <p:spPr>
          <a:xfrm>
            <a:off x="6672245" y="3635735"/>
            <a:ext cx="720000" cy="234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委託契約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F5439D58-EBE0-42D8-8DB4-A48AA7F8D8D7}"/>
              </a:ext>
            </a:extLst>
          </p:cNvPr>
          <p:cNvSpPr/>
          <p:nvPr/>
        </p:nvSpPr>
        <p:spPr>
          <a:xfrm>
            <a:off x="6666163" y="4193882"/>
            <a:ext cx="720000" cy="234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進捗報告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矢印: 上 8">
            <a:extLst>
              <a:ext uri="{FF2B5EF4-FFF2-40B4-BE49-F238E27FC236}">
                <a16:creationId xmlns:a16="http://schemas.microsoft.com/office/drawing/2014/main" id="{F9CEA953-0EE2-4ADF-8253-A82C757FEAB2}"/>
              </a:ext>
            </a:extLst>
          </p:cNvPr>
          <p:cNvSpPr/>
          <p:nvPr/>
        </p:nvSpPr>
        <p:spPr bwMode="gray">
          <a:xfrm>
            <a:off x="7771150" y="3517200"/>
            <a:ext cx="288000" cy="972000"/>
          </a:xfrm>
          <a:prstGeom prst="upArrow">
            <a:avLst/>
          </a:prstGeom>
          <a:solidFill>
            <a:schemeClr val="bg2">
              <a:lumMod val="50000"/>
            </a:schemeClr>
          </a:solidFill>
          <a:ln w="9525"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CC298361-4A1D-463C-91DA-C98558BF3931}"/>
              </a:ext>
            </a:extLst>
          </p:cNvPr>
          <p:cNvSpPr/>
          <p:nvPr/>
        </p:nvSpPr>
        <p:spPr bwMode="gray">
          <a:xfrm>
            <a:off x="7285951" y="3864134"/>
            <a:ext cx="1294256" cy="321816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専門意見の集約、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府の施策への反映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A9558379-7766-4B7C-B9F4-CEF457CBFE89}"/>
              </a:ext>
            </a:extLst>
          </p:cNvPr>
          <p:cNvCxnSpPr>
            <a:cxnSpLocks/>
          </p:cNvCxnSpPr>
          <p:nvPr/>
        </p:nvCxnSpPr>
        <p:spPr>
          <a:xfrm>
            <a:off x="9062763" y="3938618"/>
            <a:ext cx="0" cy="56782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8F0ACDD6-541D-4B57-AE1A-5AD521A09C6E}"/>
              </a:ext>
            </a:extLst>
          </p:cNvPr>
          <p:cNvSpPr/>
          <p:nvPr/>
        </p:nvSpPr>
        <p:spPr>
          <a:xfrm>
            <a:off x="8705378" y="3929814"/>
            <a:ext cx="720000" cy="23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1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補助事業者</a:t>
            </a:r>
            <a:endParaRPr kumimoji="1" lang="en-US" altLang="ja-JP" sz="10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5AEC482F-FFA4-4A90-A71D-CE8A6341AB79}"/>
              </a:ext>
            </a:extLst>
          </p:cNvPr>
          <p:cNvSpPr/>
          <p:nvPr/>
        </p:nvSpPr>
        <p:spPr>
          <a:xfrm>
            <a:off x="9047002" y="3635253"/>
            <a:ext cx="720000" cy="234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補助金交付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A1DA919C-581F-496C-B469-939DF7647F85}"/>
              </a:ext>
            </a:extLst>
          </p:cNvPr>
          <p:cNvSpPr/>
          <p:nvPr/>
        </p:nvSpPr>
        <p:spPr>
          <a:xfrm>
            <a:off x="8999356" y="4214182"/>
            <a:ext cx="720000" cy="234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進捗報告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C0619FE8-A4A6-45FE-BDE0-62A2E596A7A2}"/>
              </a:ext>
            </a:extLst>
          </p:cNvPr>
          <p:cNvCxnSpPr>
            <a:cxnSpLocks/>
          </p:cNvCxnSpPr>
          <p:nvPr/>
        </p:nvCxnSpPr>
        <p:spPr>
          <a:xfrm>
            <a:off x="9059992" y="3536180"/>
            <a:ext cx="0" cy="39600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A080A7D3-8E22-4309-A12C-4889BE4E0688}"/>
              </a:ext>
            </a:extLst>
          </p:cNvPr>
          <p:cNvSpPr txBox="1"/>
          <p:nvPr/>
        </p:nvSpPr>
        <p:spPr bwMode="gray">
          <a:xfrm>
            <a:off x="8789992" y="3397744"/>
            <a:ext cx="540000" cy="180000"/>
          </a:xfrm>
          <a:prstGeom prst="roundRect">
            <a:avLst>
              <a:gd name="adj" fmla="val 50000"/>
            </a:avLst>
          </a:prstGeom>
          <a:solidFill>
            <a:schemeClr val="tx1">
              <a:lumMod val="50000"/>
              <a:lumOff val="50000"/>
            </a:schemeClr>
          </a:solidFill>
          <a:ln w="9525"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ja-JP" altLang="en-US" sz="9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補助事業</a:t>
            </a:r>
            <a:endParaRPr kumimoji="1" lang="en-US" altLang="ja-JP" sz="9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23874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Pw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1">
      <a:majorFont>
        <a:latin typeface="Georgia"/>
        <a:ea typeface="HGP明朝B"/>
        <a:cs typeface=""/>
      </a:majorFont>
      <a:minorFont>
        <a:latin typeface="Arial"/>
        <a:ea typeface="ＭＳ Ｐゴシック"/>
        <a:cs typeface=""/>
      </a:minorFont>
    </a:fontScheme>
    <a:fmtScheme name="PwC Effects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127000" dist="63500" dir="2700000" algn="b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accent1"/>
          </a:solidFill>
        </a:ln>
      </a:spPr>
      <a:bodyPr rtlCol="0" anchor="ctr"/>
      <a:lstStyle>
        <a:defPPr algn="ctr">
          <a:lnSpc>
            <a:spcPct val="100000"/>
          </a:lnSpc>
          <a:defRPr kumimoji="1" sz="1400" dirty="0" smtClean="0">
            <a:solidFill>
              <a:schemeClr val="tx1"/>
            </a:solidFill>
          </a:defRPr>
        </a:defPPr>
      </a:lstStyle>
      <a:style>
        <a:lnRef idx="0">
          <a:schemeClr val="accent1"/>
        </a:lnRef>
        <a:fillRef idx="1">
          <a:schemeClr val="accent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9525" cap="sq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dk1"/>
        </a:effectRef>
        <a:fontRef idx="minor">
          <a:schemeClr val="lt1"/>
        </a:fontRef>
      </a:style>
    </a:lnDef>
    <a:txDef>
      <a:spPr>
        <a:noFill/>
      </a:spPr>
      <a:bodyPr wrap="square" lIns="0" tIns="0" rIns="0" bIns="0" rtlCol="0" anchor="ctr" anchorCtr="0">
        <a:spAutoFit/>
      </a:bodyPr>
      <a:lstStyle>
        <a:defPPr algn="l">
          <a:defRPr kumimoji="1" sz="1400" b="0" smtClean="0">
            <a:solidFill>
              <a:schemeClr val="tx1"/>
            </a:solidFill>
          </a:defRPr>
        </a:defPPr>
      </a:lstStyle>
    </a:txDef>
  </a:objectDefaults>
  <a:extraClrSchemeLst/>
  <a:custClrLst>
    <a:custClr name="Dark Orange 2">
      <a:srgbClr val="571F01"/>
    </a:custClr>
    <a:custClr name="Dark Orange 1">
      <a:srgbClr val="933401"/>
    </a:custClr>
    <a:custClr name="Primary Orange">
      <a:srgbClr val="D04A02"/>
    </a:custClr>
    <a:custClr name="Light Orange 1">
      <a:srgbClr val="FD6412"/>
    </a:custClr>
    <a:custClr name="Light Orange 2">
      <a:srgbClr val="FEB791"/>
    </a:custClr>
    <a:custClr name="Dark Tangerine 2">
      <a:srgbClr val="714300"/>
    </a:custClr>
    <a:custClr name="Dark Tangerine 1">
      <a:srgbClr val="AE6800"/>
    </a:custClr>
    <a:custClr name="Primary Tangerine">
      <a:srgbClr val="EB8C00"/>
    </a:custClr>
    <a:custClr name="Light Tangerine 1">
      <a:srgbClr val="FFA929"/>
    </a:custClr>
    <a:custClr name="Light Tangerine 2">
      <a:srgbClr val="FFDCA9"/>
    </a:custClr>
    <a:custClr name="Dark Yellow 2">
      <a:srgbClr val="855F00"/>
    </a:custClr>
    <a:custClr name="Dark Yellow 1">
      <a:srgbClr val="C28A00"/>
    </a:custClr>
    <a:custClr name="Primary Yellow">
      <a:srgbClr val="FFB600"/>
    </a:custClr>
    <a:custClr name="Light Yellow 1">
      <a:srgbClr val="FFC83D"/>
    </a:custClr>
    <a:custClr name="Light Yellow 2">
      <a:srgbClr val="FFECBD"/>
    </a:custClr>
    <a:custClr name="Dark Rose 2">
      <a:srgbClr val="6E2A35"/>
    </a:custClr>
    <a:custClr name="Dark Rose 1">
      <a:srgbClr val="A43E50"/>
    </a:custClr>
    <a:custClr name="Primary Rose">
      <a:srgbClr val="DB536A"/>
    </a:custClr>
    <a:custClr name="Light Rose 1">
      <a:srgbClr val="E27588"/>
    </a:custClr>
    <a:custClr name="Light Rose 2">
      <a:srgbClr val="F1BAC3"/>
    </a:custClr>
    <a:custClr name="Dark Red 2">
      <a:srgbClr val="741910"/>
    </a:custClr>
    <a:custClr name="Dark Red 1">
      <a:srgbClr val="AA2417"/>
    </a:custClr>
    <a:custClr name="Primary Red">
      <a:srgbClr val="E0301E"/>
    </a:custClr>
    <a:custClr name="Light Red 1">
      <a:srgbClr val="E86153"/>
    </a:custClr>
    <a:custClr name="Light Red 2">
      <a:srgbClr val="F7C8C4"/>
    </a:custClr>
    <a:custClr name="Black">
      <a:srgbClr val="000000"/>
    </a:custClr>
    <a:custClr name="Dark Grey">
      <a:srgbClr val="2D2D2D"/>
    </a:custClr>
    <a:custClr name="Medium Grey">
      <a:srgbClr val="464646"/>
    </a:custClr>
    <a:custClr name="Grey">
      <a:srgbClr val="7D7D7D"/>
    </a:custClr>
    <a:custClr name="Light Grey">
      <a:srgbClr val="DEDEDE"/>
    </a:custClr>
    <a:custClr name="Dark Purple 2">
      <a:srgbClr val="4B06B2"/>
    </a:custClr>
    <a:custClr name="Dark Purple 1">
      <a:srgbClr val="6A1CE2"/>
    </a:custClr>
    <a:custClr name="Secondary Purple">
      <a:srgbClr val="9013FE"/>
    </a:custClr>
    <a:custClr name="Light Purple 1">
      <a:srgbClr val="B15AFE"/>
    </a:custClr>
    <a:custClr name="Light Purple 2">
      <a:srgbClr val="DEB8FF"/>
    </a:custClr>
    <a:custClr name="Dark Blue 2">
      <a:srgbClr val="003DAB"/>
    </a:custClr>
    <a:custClr name="Dark Blue 1">
      <a:srgbClr val="0060D7"/>
    </a:custClr>
    <a:custClr name="Secondary Blue">
      <a:srgbClr val="0089EB"/>
    </a:custClr>
    <a:custClr name="Light Blue 1">
      <a:srgbClr val="4DACF1"/>
    </a:custClr>
    <a:custClr name="Light Blue 2">
      <a:srgbClr val="B3DCF9"/>
    </a:custClr>
    <a:custClr name="Dark Green 2">
      <a:srgbClr val="175C2C"/>
    </a:custClr>
    <a:custClr name="Dark Green 1">
      <a:srgbClr val="2C8646"/>
    </a:custClr>
    <a:custClr name="Secondary Green">
      <a:srgbClr val="4EB523"/>
    </a:custClr>
    <a:custClr name="Light Green 1">
      <a:srgbClr val="86DB4F"/>
    </a:custClr>
    <a:custClr name="Light Green 2">
      <a:srgbClr val="C4FC9F"/>
    </a:custClr>
    <a:custClr name="Status Red">
      <a:srgbClr val="E0301E"/>
    </a:custClr>
    <a:custClr name="Status Yellow">
      <a:srgbClr val="FFB600"/>
    </a:custClr>
    <a:custClr name="Status Green">
      <a:srgbClr val="175C2C"/>
    </a:custClr>
  </a:custClrLst>
  <a:extLst>
    <a:ext uri="{05A4C25C-085E-4340-85A3-A5531E510DB2}">
      <thm15:themeFamily xmlns:thm15="http://schemas.microsoft.com/office/thememl/2012/main" name="Presentation1" id="{CCF45EB7-F9DF-47C5-AB85-48BC232BEAA9}" vid="{DFCB562E-E06E-4428-B9BF-980ED610BD28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5baf6f3-037f-47c4-8ce6-401f2145fe42">
      <Terms xmlns="http://schemas.microsoft.com/office/infopath/2007/PartnerControls"/>
    </lcf76f155ced4ddcb4097134ff3c332f>
    <TaxCatchAll xmlns="5f1cb31e-0878-4583-824f-77bbdf5ced5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710B91F3F4C8741B4980356BA13F24F" ma:contentTypeVersion="13" ma:contentTypeDescription="新しいドキュメントを作成します。" ma:contentTypeScope="" ma:versionID="371c07bc1f009aff4d92e927acb7398c">
  <xsd:schema xmlns:xsd="http://www.w3.org/2001/XMLSchema" xmlns:xs="http://www.w3.org/2001/XMLSchema" xmlns:p="http://schemas.microsoft.com/office/2006/metadata/properties" xmlns:ns2="15baf6f3-037f-47c4-8ce6-401f2145fe42" xmlns:ns3="5f1cb31e-0878-4583-824f-77bbdf5ced5f" targetNamespace="http://schemas.microsoft.com/office/2006/metadata/properties" ma:root="true" ma:fieldsID="4c143a26da35c8638e8b1d62de7f5745" ns2:_="" ns3:_="">
    <xsd:import namespace="15baf6f3-037f-47c4-8ce6-401f2145fe42"/>
    <xsd:import namespace="5f1cb31e-0878-4583-824f-77bbdf5ced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C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baf6f3-037f-47c4-8ce6-401f2145fe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1cb31e-0878-4583-824f-77bbdf5ced5f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ada75fde-06fd-4f09-8d13-58ff50df841a}" ma:internalName="TaxCatchAll" ma:showField="CatchAllData" ma:web="5f1cb31e-0878-4583-824f-77bbdf5ced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CC2495-8A4F-4BA0-A19C-91B77DC5E7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0180633-03E3-40B4-B06F-C40EFB9E2519}">
  <ds:schemaRefs>
    <ds:schemaRef ds:uri="http://schemas.microsoft.com/office/2006/documentManagement/types"/>
    <ds:schemaRef ds:uri="http://www.w3.org/XML/1998/namespace"/>
    <ds:schemaRef ds:uri="15baf6f3-037f-47c4-8ce6-401f2145fe42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5f1cb31e-0878-4583-824f-77bbdf5ced5f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61ADEB1-864A-48B3-A184-90C48CCC7050}">
  <ds:schemaRefs>
    <ds:schemaRef ds:uri="15baf6f3-037f-47c4-8ce6-401f2145fe42"/>
    <ds:schemaRef ds:uri="5f1cb31e-0878-4583-824f-77bbdf5ced5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699</TotalTime>
  <Words>501</Words>
  <Application>Microsoft Office PowerPoint</Application>
  <PresentationFormat>A4 210 x 297 mm</PresentationFormat>
  <Paragraphs>71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游ゴシック</vt:lpstr>
      <vt:lpstr>游ゴシック Light</vt:lpstr>
      <vt:lpstr>Arial</vt:lpstr>
      <vt:lpstr>Georgia</vt:lpstr>
      <vt:lpstr>Wingdings</vt:lpstr>
      <vt:lpstr>PwC</vt:lpstr>
      <vt:lpstr>デザインの設定</vt:lpstr>
      <vt:lpstr>think-cell スライド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佐々木 琢磨（デジ田会議事務局）</dc:creator>
  <cp:lastModifiedBy>増井　悠</cp:lastModifiedBy>
  <cp:revision>219</cp:revision>
  <cp:lastPrinted>2025-06-13T08:38:18Z</cp:lastPrinted>
  <dcterms:created xsi:type="dcterms:W3CDTF">2023-11-01T11:03:49Z</dcterms:created>
  <dcterms:modified xsi:type="dcterms:W3CDTF">2025-06-17T23:12:39Z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0x010100A710B91F3F4C8741B4980356BA13F24F</vt:lpwstr>
  </property>
  <property fmtid="{D5CDD505-2E9C-101B-9397-08002B2CF9AE}" pid="3" name="MediaServiceImageTags">
    <vt:lpwstr/>
  </property>
</Properties>
</file>