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sldIdLst>
    <p:sldId id="1794"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133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rgbClr val="0060D7">
              <a:alpha val="40000"/>
            </a:srgb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dirty="0"/>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pic>
        <p:nvPicPr>
          <p:cNvPr id="2" name="オブジェクト 1"/>
          <p:cNvPicPr>
            <a:picLocks noChangeAspect="1"/>
          </p:cNvPicPr>
          <p:nvPr/>
        </p:nvPicPr>
        <p:blipFill>
          <a:blip cstate="print"/>
          <a:stretch>
            <a:fillRect/>
          </a:stretch>
        </p:blipFill>
        <p:spPr>
          <a:xfrm>
            <a:off x="1588" y="1588"/>
            <a:ext cx="1588" cy="1588"/>
          </a:xfrm>
          <a:prstGeom prst="rect">
            <a:avLst/>
          </a:prstGeom>
        </p:spPr>
      </p:pic>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0499242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dirty="0"/>
              <a:t>[Slide title]</a:t>
            </a:r>
            <a:endParaRPr lang="en-GB" dirty="0"/>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37C17ED4-31B5-BE1E-4D38-25AA300C4F1B}"/>
              </a:ext>
            </a:extLst>
          </p:cNvPr>
          <p:cNvGraphicFramePr>
            <a:graphicFrameLocks noGrp="1"/>
          </p:cNvGraphicFramePr>
          <p:nvPr>
            <p:extLst>
              <p:ext uri="{D42A27DB-BD31-4B8C-83A1-F6EECF244321}">
                <p14:modId xmlns:p14="http://schemas.microsoft.com/office/powerpoint/2010/main" val="2445720027"/>
              </p:ext>
            </p:extLst>
          </p:nvPr>
        </p:nvGraphicFramePr>
        <p:xfrm>
          <a:off x="71997" y="688590"/>
          <a:ext cx="9753599" cy="6109058"/>
        </p:xfrm>
        <a:graphic>
          <a:graphicData uri="http://schemas.openxmlformats.org/drawingml/2006/table">
            <a:tbl>
              <a:tblPr firstRow="1" bandRow="1">
                <a:tableStyleId>{5940675A-B579-460E-94D1-54222C63F5DA}</a:tableStyleId>
              </a:tblPr>
              <a:tblGrid>
                <a:gridCol w="1076972">
                  <a:extLst>
                    <a:ext uri="{9D8B030D-6E8A-4147-A177-3AD203B41FA5}">
                      <a16:colId xmlns:a16="http://schemas.microsoft.com/office/drawing/2014/main" val="1574572698"/>
                    </a:ext>
                  </a:extLst>
                </a:gridCol>
                <a:gridCol w="3694956">
                  <a:extLst>
                    <a:ext uri="{9D8B030D-6E8A-4147-A177-3AD203B41FA5}">
                      <a16:colId xmlns:a16="http://schemas.microsoft.com/office/drawing/2014/main" val="3623488850"/>
                    </a:ext>
                  </a:extLst>
                </a:gridCol>
                <a:gridCol w="527018">
                  <a:extLst>
                    <a:ext uri="{9D8B030D-6E8A-4147-A177-3AD203B41FA5}">
                      <a16:colId xmlns:a16="http://schemas.microsoft.com/office/drawing/2014/main" val="48331999"/>
                    </a:ext>
                  </a:extLst>
                </a:gridCol>
                <a:gridCol w="579340">
                  <a:extLst>
                    <a:ext uri="{9D8B030D-6E8A-4147-A177-3AD203B41FA5}">
                      <a16:colId xmlns:a16="http://schemas.microsoft.com/office/drawing/2014/main" val="1932654970"/>
                    </a:ext>
                  </a:extLst>
                </a:gridCol>
                <a:gridCol w="892846">
                  <a:extLst>
                    <a:ext uri="{9D8B030D-6E8A-4147-A177-3AD203B41FA5}">
                      <a16:colId xmlns:a16="http://schemas.microsoft.com/office/drawing/2014/main" val="876268225"/>
                    </a:ext>
                  </a:extLst>
                </a:gridCol>
                <a:gridCol w="2982467">
                  <a:extLst>
                    <a:ext uri="{9D8B030D-6E8A-4147-A177-3AD203B41FA5}">
                      <a16:colId xmlns:a16="http://schemas.microsoft.com/office/drawing/2014/main" val="3168901572"/>
                    </a:ext>
                  </a:extLst>
                </a:gridCol>
              </a:tblGrid>
              <a:tr h="3219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申請者</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大阪府、大阪市</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令和３年度第１回募集</a:t>
                      </a:r>
                    </a:p>
                  </a:txBody>
                  <a:tcPr anchor="ctr"/>
                </a:tc>
                <a:extLst>
                  <a:ext uri="{0D108BD9-81ED-4DB2-BD59-A6C34878D82A}">
                    <a16:rowId xmlns:a16="http://schemas.microsoft.com/office/drawing/2014/main" val="2442898722"/>
                  </a:ext>
                </a:extLst>
              </a:tr>
              <a:tr h="5472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事業計画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R2-R7</a:t>
                      </a:r>
                      <a:r>
                        <a:rPr lang="ja-JP" altLang="en-US" sz="1400" dirty="0">
                          <a:solidFill>
                            <a:schemeClr val="tx1"/>
                          </a:solidFill>
                          <a:latin typeface="Meiryo UI" panose="020B0604030504040204" pitchFamily="50" charset="-128"/>
                          <a:ea typeface="Meiryo UI" panose="020B0604030504040204" pitchFamily="50" charset="-128"/>
                        </a:rPr>
                        <a:t>年度</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期間中の総事業費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（カッコ内は</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年度事業費）</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1,198,135</a:t>
                      </a:r>
                      <a:r>
                        <a:rPr kumimoji="1" lang="ja-JP" altLang="en-US" sz="1200" dirty="0">
                          <a:solidFill>
                            <a:schemeClr val="tx1"/>
                          </a:solidFill>
                          <a:latin typeface="Meiryo UI" panose="020B0604030504040204" pitchFamily="50" charset="-128"/>
                          <a:ea typeface="Meiryo UI" panose="020B0604030504040204" pitchFamily="50" charset="-128"/>
                        </a:rPr>
                        <a:t>千円（</a:t>
                      </a:r>
                      <a:r>
                        <a:rPr kumimoji="1" lang="en-US" altLang="ja-JP" sz="1200" dirty="0">
                          <a:solidFill>
                            <a:schemeClr val="tx1"/>
                          </a:solidFill>
                          <a:latin typeface="Meiryo UI" panose="020B0604030504040204" pitchFamily="50" charset="-128"/>
                          <a:ea typeface="Meiryo UI" panose="020B0604030504040204" pitchFamily="50" charset="-128"/>
                        </a:rPr>
                        <a:t>238,027</a:t>
                      </a:r>
                      <a:r>
                        <a:rPr kumimoji="1" lang="ja-JP" altLang="en-US" sz="1200" dirty="0">
                          <a:solidFill>
                            <a:schemeClr val="tx1"/>
                          </a:solidFill>
                          <a:latin typeface="Meiryo UI" panose="020B0604030504040204" pitchFamily="50" charset="-128"/>
                          <a:ea typeface="Meiryo UI" panose="020B0604030504040204" pitchFamily="50" charset="-128"/>
                        </a:rPr>
                        <a:t>千円）</a:t>
                      </a:r>
                    </a:p>
                  </a:txBody>
                  <a:tcPr anchor="ctr"/>
                </a:tc>
                <a:extLst>
                  <a:ext uri="{0D108BD9-81ED-4DB2-BD59-A6C34878D82A}">
                    <a16:rowId xmlns:a16="http://schemas.microsoft.com/office/drawing/2014/main" val="4201150482"/>
                  </a:ext>
                </a:extLst>
              </a:tr>
              <a:tr h="5472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事業タイプ・</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類型</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地方創生推進タイプ・先駆型</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事業分野（詳細）</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ローカルイノベーション分野</a:t>
                      </a:r>
                    </a:p>
                  </a:txBody>
                  <a:tcPr anchor="ctr"/>
                </a:tc>
                <a:extLst>
                  <a:ext uri="{0D108BD9-81ED-4DB2-BD59-A6C34878D82A}">
                    <a16:rowId xmlns:a16="http://schemas.microsoft.com/office/drawing/2014/main" val="4187406978"/>
                  </a:ext>
                </a:extLst>
              </a:tr>
              <a:tr h="1154854">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目的</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5">
                  <a:txBody>
                    <a:bodyPr/>
                    <a:lstStyle/>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広域自治体である大阪府が大阪市とともに、京都府市、兵庫県・神戸市との連携、関西広域連合とも協働することで、産学官連携や地域間連携を強化し、東京や海外の先進都市に匹敵するトップクラスのスタートアップ・エコシステムの構築に取り組む。</a:t>
                      </a:r>
                    </a:p>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また、本事業終了後においては、行政主導から民間主導の活動にシフトし、行政が地域・政策間連携など後方支援を担う、官民協調による自立したエコシステムとすることで、「副首都・大阪」の確立・発展に向けた新産業・イノベーションの推進、発展の環境を実現させ、まち・ひと・しごとの創生による持続的な発展を目指す。</a:t>
                      </a:r>
                      <a:endParaRPr kumimoji="1" lang="en-US" altLang="ja-JP" sz="1100" i="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3888693"/>
                  </a:ext>
                </a:extLst>
              </a:tr>
              <a:tr h="3027741">
                <a:tc>
                  <a:txBody>
                    <a:bodyPr/>
                    <a:lstStyle/>
                    <a:p>
                      <a:pPr algn="ctr"/>
                      <a:r>
                        <a:rPr kumimoji="1" lang="ja-JP" altLang="en-US" sz="1400" dirty="0">
                          <a:latin typeface="Meiryo UI" panose="020B0604030504040204" pitchFamily="50" charset="-128"/>
                          <a:ea typeface="Meiryo UI" panose="020B0604030504040204" pitchFamily="50" charset="-128"/>
                        </a:rPr>
                        <a:t>具体的使途</a:t>
                      </a:r>
                    </a:p>
                    <a:p>
                      <a:pPr algn="ctr"/>
                      <a:endParaRPr kumimoji="1" lang="ja-JP" altLang="en-US" sz="14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経費内訳は</a:t>
                      </a:r>
                      <a:r>
                        <a:rPr kumimoji="1" lang="en-US" altLang="ja-JP" sz="800" dirty="0">
                          <a:latin typeface="Meiryo UI" panose="020B0604030504040204" pitchFamily="50" charset="-128"/>
                          <a:ea typeface="Meiryo UI" panose="020B0604030504040204" pitchFamily="50" charset="-128"/>
                        </a:rPr>
                        <a:t>R6</a:t>
                      </a:r>
                      <a:r>
                        <a:rPr kumimoji="1" lang="ja-JP" altLang="en-US" sz="800" dirty="0">
                          <a:latin typeface="Meiryo UI" panose="020B0604030504040204" pitchFamily="50" charset="-128"/>
                          <a:ea typeface="Meiryo UI" panose="020B0604030504040204" pitchFamily="50" charset="-128"/>
                        </a:rPr>
                        <a:t>年度事業費</a:t>
                      </a:r>
                    </a:p>
                  </a:txBody>
                  <a:tcPr anchor="ctr">
                    <a:solidFill>
                      <a:schemeClr val="bg1">
                        <a:lumMod val="95000"/>
                      </a:schemeClr>
                    </a:solidFill>
                  </a:tcPr>
                </a:tc>
                <a:tc gridSpan="2">
                  <a:txBody>
                    <a:bodyPr/>
                    <a:lstStyle/>
                    <a:p>
                      <a:pPr>
                        <a:lnSpc>
                          <a:spcPts val="1600"/>
                        </a:lnSpc>
                        <a:buFontTx/>
                        <a:buNone/>
                      </a:pPr>
                      <a:r>
                        <a:rPr kumimoji="1" lang="en-US" altLang="ja-JP" sz="900" i="0" dirty="0">
                          <a:solidFill>
                            <a:schemeClr val="tx1"/>
                          </a:solidFill>
                          <a:latin typeface="Meiryo UI" panose="020B0604030504040204" pitchFamily="50" charset="-128"/>
                          <a:ea typeface="Meiryo UI" panose="020B0604030504040204" pitchFamily="50" charset="-128"/>
                        </a:rPr>
                        <a:t>【</a:t>
                      </a:r>
                      <a:r>
                        <a:rPr kumimoji="1" lang="zh-TW" altLang="en-US" sz="900" i="0" dirty="0">
                          <a:solidFill>
                            <a:schemeClr val="tx1"/>
                          </a:solidFill>
                          <a:latin typeface="Meiryo UI" panose="020B0604030504040204" pitchFamily="50" charset="-128"/>
                          <a:ea typeface="Meiryo UI" panose="020B0604030504040204" pitchFamily="50" charset="-128"/>
                        </a:rPr>
                        <a:t>大阪府中小企業支援交付金</a:t>
                      </a:r>
                      <a:r>
                        <a:rPr kumimoji="1" lang="ja-JP" altLang="en-US" sz="900" i="0" dirty="0">
                          <a:solidFill>
                            <a:schemeClr val="tx1"/>
                          </a:solidFill>
                          <a:latin typeface="Meiryo UI" panose="020B0604030504040204" pitchFamily="50" charset="-128"/>
                          <a:ea typeface="Meiryo UI" panose="020B0604030504040204" pitchFamily="50" charset="-128"/>
                        </a:rPr>
                        <a:t>（</a:t>
                      </a:r>
                      <a:r>
                        <a:rPr kumimoji="1" lang="en-US" altLang="ja-JP" sz="900" i="0" dirty="0">
                          <a:solidFill>
                            <a:schemeClr val="tx1"/>
                          </a:solidFill>
                          <a:latin typeface="Meiryo UI" panose="020B0604030504040204" pitchFamily="50" charset="-128"/>
                          <a:ea typeface="Meiryo UI" panose="020B0604030504040204" pitchFamily="50" charset="-128"/>
                        </a:rPr>
                        <a:t>238.027</a:t>
                      </a:r>
                      <a:r>
                        <a:rPr kumimoji="1" lang="ja-JP" altLang="en-US" sz="900" i="0" dirty="0">
                          <a:solidFill>
                            <a:schemeClr val="tx1"/>
                          </a:solidFill>
                          <a:latin typeface="Meiryo UI" panose="020B0604030504040204" pitchFamily="50" charset="-128"/>
                          <a:ea typeface="Meiryo UI" panose="020B0604030504040204" pitchFamily="50" charset="-128"/>
                        </a:rPr>
                        <a:t>千円）</a:t>
                      </a:r>
                      <a:r>
                        <a:rPr kumimoji="1" lang="en-US" altLang="ja-JP" sz="900" i="0" dirty="0">
                          <a:solidFill>
                            <a:schemeClr val="tx1"/>
                          </a:solidFill>
                          <a:latin typeface="Meiryo UI" panose="020B0604030504040204" pitchFamily="50" charset="-128"/>
                          <a:ea typeface="Meiryo UI" panose="020B0604030504040204" pitchFamily="50" charset="-128"/>
                        </a:rPr>
                        <a:t>】</a:t>
                      </a:r>
                    </a:p>
                    <a:p>
                      <a:pPr>
                        <a:lnSpc>
                          <a:spcPts val="16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〇大阪スタートアップ・エコシステムコンソーシアムによる取組み推進</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6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・エコシステム構築に向けた専門家の招聘費及び専門家交通費等（</a:t>
                      </a:r>
                      <a:r>
                        <a:rPr kumimoji="1" lang="en-US" altLang="ja-JP" sz="900" i="0" dirty="0">
                          <a:solidFill>
                            <a:schemeClr val="tx1"/>
                          </a:solidFill>
                          <a:latin typeface="Meiryo UI" panose="020B0604030504040204" pitchFamily="50" charset="-128"/>
                          <a:ea typeface="Meiryo UI" panose="020B0604030504040204" pitchFamily="50" charset="-128"/>
                        </a:rPr>
                        <a:t>13,250</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a:lnSpc>
                          <a:spcPts val="16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〇万博開催、うめきた２期まちびらきのインパクトを活用した世界で存在感を示すための情報発信</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900" i="0" dirty="0">
                          <a:solidFill>
                            <a:schemeClr val="tx1"/>
                          </a:solidFill>
                          <a:latin typeface="Meiryo UI" panose="020B0604030504040204" pitchFamily="50" charset="-128"/>
                          <a:ea typeface="Meiryo UI" panose="020B0604030504040204" pitchFamily="50" charset="-128"/>
                        </a:rPr>
                        <a:t>　・万博やうめきたに向けたブランディング計画の追加（</a:t>
                      </a:r>
                      <a:r>
                        <a:rPr kumimoji="1" lang="en-US" altLang="ja-JP" sz="900" i="0" dirty="0">
                          <a:solidFill>
                            <a:schemeClr val="tx1"/>
                          </a:solidFill>
                          <a:latin typeface="Meiryo UI" panose="020B0604030504040204" pitchFamily="50" charset="-128"/>
                          <a:ea typeface="Meiryo UI" panose="020B0604030504040204" pitchFamily="50" charset="-128"/>
                        </a:rPr>
                        <a:t>3,150</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900" i="0" dirty="0">
                          <a:solidFill>
                            <a:schemeClr val="tx1"/>
                          </a:solidFill>
                          <a:latin typeface="Meiryo UI" panose="020B0604030504040204" pitchFamily="50" charset="-128"/>
                          <a:ea typeface="Meiryo UI" panose="020B0604030504040204" pitchFamily="50" charset="-128"/>
                        </a:rPr>
                        <a:t>　・広報費、</a:t>
                      </a:r>
                      <a:r>
                        <a:rPr kumimoji="1" lang="en-US" altLang="ja-JP" sz="900" i="0" dirty="0">
                          <a:solidFill>
                            <a:schemeClr val="tx1"/>
                          </a:solidFill>
                          <a:latin typeface="Meiryo UI" panose="020B0604030504040204" pitchFamily="50" charset="-128"/>
                          <a:ea typeface="Meiryo UI" panose="020B0604030504040204" pitchFamily="50" charset="-128"/>
                        </a:rPr>
                        <a:t>PR</a:t>
                      </a:r>
                      <a:r>
                        <a:rPr kumimoji="1" lang="ja-JP" altLang="en-US" sz="900" i="0" dirty="0">
                          <a:solidFill>
                            <a:schemeClr val="tx1"/>
                          </a:solidFill>
                          <a:latin typeface="Meiryo UI" panose="020B0604030504040204" pitchFamily="50" charset="-128"/>
                          <a:ea typeface="Meiryo UI" panose="020B0604030504040204" pitchFamily="50" charset="-128"/>
                        </a:rPr>
                        <a:t>資料作成経費等（</a:t>
                      </a:r>
                      <a:r>
                        <a:rPr kumimoji="1" lang="en-US" altLang="ja-JP" sz="900" i="0" dirty="0">
                          <a:solidFill>
                            <a:schemeClr val="tx1"/>
                          </a:solidFill>
                          <a:latin typeface="Meiryo UI" panose="020B0604030504040204" pitchFamily="50" charset="-128"/>
                          <a:ea typeface="Meiryo UI" panose="020B0604030504040204" pitchFamily="50" charset="-128"/>
                        </a:rPr>
                        <a:t>12,087</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a:lnSpc>
                          <a:spcPts val="16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〇グローバルに活躍するスタートアップを輩出するための海外エコシステムとの接続</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6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・海外エコシステムとの連携（</a:t>
                      </a:r>
                      <a:r>
                        <a:rPr kumimoji="1" lang="en-US" altLang="ja-JP" sz="900" i="0" dirty="0">
                          <a:solidFill>
                            <a:schemeClr val="tx1"/>
                          </a:solidFill>
                          <a:latin typeface="Meiryo UI" panose="020B0604030504040204" pitchFamily="50" charset="-128"/>
                          <a:ea typeface="Meiryo UI" panose="020B0604030504040204" pitchFamily="50" charset="-128"/>
                        </a:rPr>
                        <a:t>35,145</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6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・国際的ピッチイベントの開催（</a:t>
                      </a:r>
                      <a:r>
                        <a:rPr kumimoji="1" lang="en-US" altLang="ja-JP" sz="900" i="0" dirty="0">
                          <a:solidFill>
                            <a:schemeClr val="tx1"/>
                          </a:solidFill>
                          <a:latin typeface="Meiryo UI" panose="020B0604030504040204" pitchFamily="50" charset="-128"/>
                          <a:ea typeface="Meiryo UI" panose="020B0604030504040204" pitchFamily="50" charset="-128"/>
                        </a:rPr>
                        <a:t>57,604</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a:lnSpc>
                          <a:spcPts val="16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〇ユニコーン企業の候補を輩出するための成長段階に応じた切れ目のないアクセラレーションプログラム</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6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・大阪独自のアクセラレーションプログラム（</a:t>
                      </a:r>
                      <a:r>
                        <a:rPr kumimoji="1" lang="en-US" altLang="ja-JP" sz="900" i="0" dirty="0">
                          <a:solidFill>
                            <a:schemeClr val="tx1"/>
                          </a:solidFill>
                          <a:latin typeface="Meiryo UI" panose="020B0604030504040204" pitchFamily="50" charset="-128"/>
                          <a:ea typeface="Meiryo UI" panose="020B0604030504040204" pitchFamily="50" charset="-128"/>
                        </a:rPr>
                        <a:t>95,308</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6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・グローバル拠点都市の海外アクセラレーターの活用（</a:t>
                      </a:r>
                      <a:r>
                        <a:rPr kumimoji="1" lang="en-US" altLang="ja-JP" sz="900" i="0" dirty="0">
                          <a:solidFill>
                            <a:schemeClr val="tx1"/>
                          </a:solidFill>
                          <a:latin typeface="Meiryo UI" panose="020B0604030504040204" pitchFamily="50" charset="-128"/>
                          <a:ea typeface="Meiryo UI" panose="020B0604030504040204" pitchFamily="50" charset="-128"/>
                        </a:rPr>
                        <a:t>21,483</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txBody>
                  <a:tcPr anchor="ctr">
                    <a:noFill/>
                  </a:tcP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dirty="0">
                          <a:latin typeface="Meiryo UI" panose="020B0604030504040204" pitchFamily="50" charset="-128"/>
                          <a:ea typeface="Meiryo UI" panose="020B0604030504040204" pitchFamily="50" charset="-128"/>
                        </a:rPr>
                        <a:t>実施</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endParaRPr kumimoji="1" lang="ja-JP" altLang="en-US" dirty="0"/>
                    </a:p>
                  </a:txBody>
                  <a:tcPr anchor="ctr"/>
                </a:tc>
                <a:tc rowSpan="2"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7494687"/>
                  </a:ext>
                </a:extLst>
              </a:tr>
              <a:tr h="510071">
                <a:tc>
                  <a:txBody>
                    <a:bodyPr/>
                    <a:lstStyle/>
                    <a:p>
                      <a:pPr algn="ctr"/>
                      <a:r>
                        <a:rPr kumimoji="1" lang="en-US" altLang="ja-JP" sz="1400" dirty="0">
                          <a:latin typeface="Meiryo UI" panose="020B0604030504040204" pitchFamily="50" charset="-128"/>
                          <a:ea typeface="Meiryo UI" panose="020B0604030504040204" pitchFamily="50" charset="-128"/>
                        </a:rPr>
                        <a:t>KPI</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2">
                  <a:txBody>
                    <a:bodyPr/>
                    <a:lstStyle/>
                    <a:p>
                      <a:r>
                        <a:rPr kumimoji="1" lang="ja-JP" altLang="en-US" sz="800" dirty="0">
                          <a:latin typeface="Meiryo UI" panose="020B0604030504040204" pitchFamily="50" charset="-128"/>
                          <a:ea typeface="Meiryo UI" panose="020B0604030504040204" pitchFamily="50" charset="-128"/>
                        </a:rPr>
                        <a:t>①ユニコーン輩出件数（当該年度目標値：３社）</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②</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億円以上の資金調達を行うスタートアップ件数（当該年度目標値：累計</a:t>
                      </a:r>
                      <a:r>
                        <a:rPr kumimoji="1" lang="en-US" altLang="ja-JP" sz="800" dirty="0">
                          <a:latin typeface="Meiryo UI" panose="020B0604030504040204" pitchFamily="50" charset="-128"/>
                          <a:ea typeface="Meiryo UI" panose="020B0604030504040204" pitchFamily="50" charset="-128"/>
                        </a:rPr>
                        <a:t>85</a:t>
                      </a:r>
                      <a:r>
                        <a:rPr kumimoji="1" lang="ja-JP" altLang="en-US" sz="800" dirty="0">
                          <a:latin typeface="Meiryo UI" panose="020B0604030504040204" pitchFamily="50" charset="-128"/>
                          <a:ea typeface="Meiryo UI" panose="020B0604030504040204" pitchFamily="50" charset="-128"/>
                        </a:rPr>
                        <a:t>社）</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③スタートアップビザ活用数（当該年度目標値：累計</a:t>
                      </a:r>
                      <a:r>
                        <a:rPr kumimoji="1" lang="en-US" altLang="ja-JP" sz="800" dirty="0">
                          <a:latin typeface="Meiryo UI" panose="020B0604030504040204" pitchFamily="50" charset="-128"/>
                          <a:ea typeface="Meiryo UI" panose="020B0604030504040204" pitchFamily="50" charset="-128"/>
                        </a:rPr>
                        <a:t>39</a:t>
                      </a:r>
                      <a:r>
                        <a:rPr kumimoji="1" lang="ja-JP" altLang="en-US" sz="800" dirty="0">
                          <a:latin typeface="Meiryo UI" panose="020B0604030504040204" pitchFamily="50" charset="-128"/>
                          <a:ea typeface="Meiryo UI" panose="020B0604030504040204" pitchFamily="50" charset="-128"/>
                        </a:rPr>
                        <a:t>者）</a:t>
                      </a:r>
                      <a:endParaRPr kumimoji="1" lang="en-US" altLang="ja-JP" sz="8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gridSpan="2" vMerge="1">
                  <a:txBody>
                    <a:bodyPr/>
                    <a:lstStyle/>
                    <a:p>
                      <a:pPr algn="ctr"/>
                      <a:endParaRPr kumimoji="1" lang="en-US" altLang="ja-JP"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800" i="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6" name="スライド番号プレースホルダー 1"/>
          <p:cNvSpPr txBox="1">
            <a:spLocks/>
          </p:cNvSpPr>
          <p:nvPr/>
        </p:nvSpPr>
        <p:spPr>
          <a:xfrm>
            <a:off x="7848600" y="6571256"/>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2607F70-A63D-42D2-992F-C80529FBC2AA}" type="slidenum">
              <a:rPr kumimoji="1" lang="ja-JP" altLang="en-US" sz="16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194472" y="188642"/>
            <a:ext cx="9517057" cy="432046"/>
          </a:xfrm>
        </p:spPr>
        <p:txBody>
          <a:bodyPr/>
          <a:lstStyle/>
          <a:p>
            <a:r>
              <a:rPr lang="ja-JP" altLang="en-US" dirty="0"/>
              <a:t>事業概要</a:t>
            </a:r>
            <a:r>
              <a:rPr lang="en-US" altLang="ja-JP" dirty="0"/>
              <a:t>【</a:t>
            </a:r>
            <a:r>
              <a:rPr lang="ja-JP" altLang="en-US" dirty="0"/>
              <a:t>世界に伍するスタートアップ・エコシステム構築事業</a:t>
            </a:r>
            <a:r>
              <a:rPr lang="en-US" altLang="ja-JP" dirty="0"/>
              <a:t>】</a:t>
            </a:r>
            <a:endParaRPr lang="ja-JP" altLang="en-US" dirty="0"/>
          </a:p>
        </p:txBody>
      </p:sp>
      <p:sp>
        <p:nvSpPr>
          <p:cNvPr id="11" name="正方形/長方形 10">
            <a:extLst>
              <a:ext uri="{FF2B5EF4-FFF2-40B4-BE49-F238E27FC236}">
                <a16:creationId xmlns:a16="http://schemas.microsoft.com/office/drawing/2014/main" id="{64006341-A9BB-4FC8-A9C8-AA0D6062F020}"/>
              </a:ext>
            </a:extLst>
          </p:cNvPr>
          <p:cNvSpPr/>
          <p:nvPr/>
        </p:nvSpPr>
        <p:spPr>
          <a:xfrm>
            <a:off x="5981960" y="3384080"/>
            <a:ext cx="545364" cy="24303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大阪府</a:t>
            </a:r>
          </a:p>
        </p:txBody>
      </p:sp>
      <p:sp>
        <p:nvSpPr>
          <p:cNvPr id="20" name="テキスト ボックス 19">
            <a:extLst>
              <a:ext uri="{FF2B5EF4-FFF2-40B4-BE49-F238E27FC236}">
                <a16:creationId xmlns:a16="http://schemas.microsoft.com/office/drawing/2014/main" id="{4CF4DDDB-1203-47CC-BF83-0A15B47912A0}"/>
              </a:ext>
            </a:extLst>
          </p:cNvPr>
          <p:cNvSpPr txBox="1"/>
          <p:nvPr/>
        </p:nvSpPr>
        <p:spPr>
          <a:xfrm>
            <a:off x="7166733" y="4676442"/>
            <a:ext cx="449446" cy="230832"/>
          </a:xfrm>
          <a:prstGeom prst="rect">
            <a:avLst/>
          </a:prstGeom>
          <a:no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委嘱</a:t>
            </a:r>
            <a:endParaRPr kumimoji="1" lang="en-US" altLang="ja-JP" sz="9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676D363D-8505-4FD4-B7B5-089407193E79}"/>
              </a:ext>
            </a:extLst>
          </p:cNvPr>
          <p:cNvSpPr/>
          <p:nvPr/>
        </p:nvSpPr>
        <p:spPr>
          <a:xfrm>
            <a:off x="6190121" y="3903927"/>
            <a:ext cx="868315" cy="119758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公財</a:t>
            </a:r>
            <a:r>
              <a:rPr kumimoji="1" lang="en-US" altLang="ja-JP" sz="1000" dirty="0">
                <a:solidFill>
                  <a:schemeClr val="tx1"/>
                </a:solidFill>
                <a:latin typeface="Meiryo UI" panose="020B0604030504040204" pitchFamily="50" charset="-128"/>
                <a:ea typeface="Meiryo UI" panose="020B0604030504040204" pitchFamily="50" charset="-128"/>
              </a:rPr>
              <a:t>)</a:t>
            </a:r>
          </a:p>
          <a:p>
            <a:pPr algn="ctr"/>
            <a:r>
              <a:rPr kumimoji="1" lang="ja-JP" altLang="en-US" sz="1000" dirty="0">
                <a:solidFill>
                  <a:schemeClr val="tx1"/>
                </a:solidFill>
                <a:latin typeface="Meiryo UI" panose="020B0604030504040204" pitchFamily="50" charset="-128"/>
                <a:ea typeface="Meiryo UI" panose="020B0604030504040204" pitchFamily="50" charset="-128"/>
              </a:rPr>
              <a:t>大阪産業局</a:t>
            </a:r>
          </a:p>
        </p:txBody>
      </p:sp>
      <p:sp>
        <p:nvSpPr>
          <p:cNvPr id="24" name="正方形/長方形 23">
            <a:extLst>
              <a:ext uri="{FF2B5EF4-FFF2-40B4-BE49-F238E27FC236}">
                <a16:creationId xmlns:a16="http://schemas.microsoft.com/office/drawing/2014/main" id="{58C48276-E20B-4D53-B938-E105501F67CE}"/>
              </a:ext>
            </a:extLst>
          </p:cNvPr>
          <p:cNvSpPr/>
          <p:nvPr/>
        </p:nvSpPr>
        <p:spPr>
          <a:xfrm>
            <a:off x="7632084" y="4238181"/>
            <a:ext cx="1172394" cy="28624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アクセラレーター企業</a:t>
            </a:r>
          </a:p>
        </p:txBody>
      </p:sp>
      <p:sp>
        <p:nvSpPr>
          <p:cNvPr id="26" name="テキスト ボックス 25">
            <a:extLst>
              <a:ext uri="{FF2B5EF4-FFF2-40B4-BE49-F238E27FC236}">
                <a16:creationId xmlns:a16="http://schemas.microsoft.com/office/drawing/2014/main" id="{16DA20B1-EE92-4501-8A3C-05270ECBF839}"/>
              </a:ext>
            </a:extLst>
          </p:cNvPr>
          <p:cNvSpPr txBox="1"/>
          <p:nvPr/>
        </p:nvSpPr>
        <p:spPr>
          <a:xfrm>
            <a:off x="7139564" y="4170405"/>
            <a:ext cx="438732" cy="234001"/>
          </a:xfrm>
          <a:prstGeom prst="rect">
            <a:avLst/>
          </a:prstGeom>
          <a:no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委託</a:t>
            </a:r>
            <a:endParaRPr kumimoji="1" lang="en-US" altLang="ja-JP" sz="900" dirty="0">
              <a:latin typeface="Meiryo UI" panose="020B0604030504040204" pitchFamily="50" charset="-128"/>
              <a:ea typeface="Meiryo UI" panose="020B0604030504040204" pitchFamily="50" charset="-128"/>
            </a:endParaRPr>
          </a:p>
        </p:txBody>
      </p:sp>
      <p:graphicFrame>
        <p:nvGraphicFramePr>
          <p:cNvPr id="27" name="表 45">
            <a:extLst>
              <a:ext uri="{FF2B5EF4-FFF2-40B4-BE49-F238E27FC236}">
                <a16:creationId xmlns:a16="http://schemas.microsoft.com/office/drawing/2014/main" id="{76FA0BC2-34D1-43FD-BFF4-09BE89EEBEE2}"/>
              </a:ext>
            </a:extLst>
          </p:cNvPr>
          <p:cNvGraphicFramePr>
            <a:graphicFrameLocks noGrp="1"/>
          </p:cNvGraphicFramePr>
          <p:nvPr>
            <p:extLst>
              <p:ext uri="{D42A27DB-BD31-4B8C-83A1-F6EECF244321}">
                <p14:modId xmlns:p14="http://schemas.microsoft.com/office/powerpoint/2010/main" val="2925941610"/>
              </p:ext>
            </p:extLst>
          </p:nvPr>
        </p:nvGraphicFramePr>
        <p:xfrm>
          <a:off x="6064961" y="5255855"/>
          <a:ext cx="3702390" cy="1325880"/>
        </p:xfrm>
        <a:graphic>
          <a:graphicData uri="http://schemas.openxmlformats.org/drawingml/2006/table">
            <a:tbl>
              <a:tblPr firstRow="1" bandRow="1">
                <a:tableStyleId>{F5AB1C69-6EDB-4FF4-983F-18BD219EF322}</a:tableStyleId>
              </a:tblPr>
              <a:tblGrid>
                <a:gridCol w="1450060">
                  <a:extLst>
                    <a:ext uri="{9D8B030D-6E8A-4147-A177-3AD203B41FA5}">
                      <a16:colId xmlns:a16="http://schemas.microsoft.com/office/drawing/2014/main" val="2758442477"/>
                    </a:ext>
                  </a:extLst>
                </a:gridCol>
                <a:gridCol w="2252330">
                  <a:extLst>
                    <a:ext uri="{9D8B030D-6E8A-4147-A177-3AD203B41FA5}">
                      <a16:colId xmlns:a16="http://schemas.microsoft.com/office/drawing/2014/main" val="3363882439"/>
                    </a:ext>
                  </a:extLst>
                </a:gridCol>
              </a:tblGrid>
              <a:tr h="243000">
                <a:tc>
                  <a:txBody>
                    <a:bodyPr/>
                    <a:lstStyle/>
                    <a:p>
                      <a:pPr algn="ctr"/>
                      <a:r>
                        <a:rPr kumimoji="1" lang="ja-JP" altLang="en-US" sz="1050" dirty="0">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役割</a:t>
                      </a:r>
                    </a:p>
                  </a:txBody>
                  <a:tcPr anchor="ctr"/>
                </a:tc>
                <a:extLst>
                  <a:ext uri="{0D108BD9-81ED-4DB2-BD59-A6C34878D82A}">
                    <a16:rowId xmlns:a16="http://schemas.microsoft.com/office/drawing/2014/main" val="2563738176"/>
                  </a:ext>
                </a:extLst>
              </a:tr>
              <a:tr h="243000">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公財</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大阪産業局</a:t>
                      </a: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中小企業支援施策の推進体制における中核的支援機関</a:t>
                      </a:r>
                    </a:p>
                  </a:txBody>
                  <a:tcPr anchor="ctr"/>
                </a:tc>
                <a:extLst>
                  <a:ext uri="{0D108BD9-81ED-4DB2-BD59-A6C34878D82A}">
                    <a16:rowId xmlns:a16="http://schemas.microsoft.com/office/drawing/2014/main" val="487261463"/>
                  </a:ext>
                </a:extLst>
              </a:tr>
              <a:tr h="243000">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アクセラレーター企業</a:t>
                      </a: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アクセラレーションプログラムの提供等</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96476272"/>
                  </a:ext>
                </a:extLst>
              </a:tr>
              <a:tr h="243000">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専門人材</a:t>
                      </a: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エコシステム構築に向けた専門的知見による提案や提言等</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90617184"/>
                  </a:ext>
                </a:extLst>
              </a:tr>
            </a:tbl>
          </a:graphicData>
        </a:graphic>
      </p:graphicFrame>
      <p:sp>
        <p:nvSpPr>
          <p:cNvPr id="31" name="正方形/長方形 30">
            <a:extLst>
              <a:ext uri="{FF2B5EF4-FFF2-40B4-BE49-F238E27FC236}">
                <a16:creationId xmlns:a16="http://schemas.microsoft.com/office/drawing/2014/main" id="{B469E059-2AA4-4907-9D26-A6FF974524B6}"/>
              </a:ext>
            </a:extLst>
          </p:cNvPr>
          <p:cNvSpPr/>
          <p:nvPr/>
        </p:nvSpPr>
        <p:spPr>
          <a:xfrm>
            <a:off x="6752800" y="3393116"/>
            <a:ext cx="533218" cy="23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大阪市</a:t>
            </a:r>
          </a:p>
        </p:txBody>
      </p:sp>
      <p:sp>
        <p:nvSpPr>
          <p:cNvPr id="39" name="正方形/長方形 38">
            <a:extLst>
              <a:ext uri="{FF2B5EF4-FFF2-40B4-BE49-F238E27FC236}">
                <a16:creationId xmlns:a16="http://schemas.microsoft.com/office/drawing/2014/main" id="{6F746CE7-ED23-4A9D-AB95-376211024CC2}"/>
              </a:ext>
            </a:extLst>
          </p:cNvPr>
          <p:cNvSpPr/>
          <p:nvPr/>
        </p:nvSpPr>
        <p:spPr>
          <a:xfrm>
            <a:off x="7648710" y="4726189"/>
            <a:ext cx="1172394" cy="2850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専門人材等</a:t>
            </a:r>
          </a:p>
        </p:txBody>
      </p:sp>
      <p:cxnSp>
        <p:nvCxnSpPr>
          <p:cNvPr id="40" name="直線コネクタ 39">
            <a:extLst>
              <a:ext uri="{FF2B5EF4-FFF2-40B4-BE49-F238E27FC236}">
                <a16:creationId xmlns:a16="http://schemas.microsoft.com/office/drawing/2014/main" id="{1A09181A-49B4-472F-85B1-57D29E6DF874}"/>
              </a:ext>
            </a:extLst>
          </p:cNvPr>
          <p:cNvCxnSpPr>
            <a:cxnSpLocks/>
          </p:cNvCxnSpPr>
          <p:nvPr/>
        </p:nvCxnSpPr>
        <p:spPr>
          <a:xfrm>
            <a:off x="6624278" y="3505598"/>
            <a:ext cx="4583" cy="393329"/>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50" name="直線コネクタ 49">
            <a:extLst>
              <a:ext uri="{FF2B5EF4-FFF2-40B4-BE49-F238E27FC236}">
                <a16:creationId xmlns:a16="http://schemas.microsoft.com/office/drawing/2014/main" id="{9CE24597-1775-4BD7-8C02-5B015C058861}"/>
              </a:ext>
            </a:extLst>
          </p:cNvPr>
          <p:cNvCxnSpPr>
            <a:cxnSpLocks/>
          </p:cNvCxnSpPr>
          <p:nvPr/>
        </p:nvCxnSpPr>
        <p:spPr>
          <a:xfrm>
            <a:off x="6527324" y="3505598"/>
            <a:ext cx="203074" cy="0"/>
          </a:xfrm>
          <a:prstGeom prst="line">
            <a:avLst/>
          </a:prstGeom>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C3AF15A8-4F8A-4482-B891-6DBD9BA6C1CD}"/>
              </a:ext>
            </a:extLst>
          </p:cNvPr>
          <p:cNvCxnSpPr>
            <a:cxnSpLocks/>
          </p:cNvCxnSpPr>
          <p:nvPr/>
        </p:nvCxnSpPr>
        <p:spPr>
          <a:xfrm flipV="1">
            <a:off x="7157105" y="4399330"/>
            <a:ext cx="468000" cy="4866"/>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74" name="テキスト ボックス 73">
            <a:extLst>
              <a:ext uri="{FF2B5EF4-FFF2-40B4-BE49-F238E27FC236}">
                <a16:creationId xmlns:a16="http://schemas.microsoft.com/office/drawing/2014/main" id="{51852A9F-40DC-46A6-97AB-70B9BD77E221}"/>
              </a:ext>
            </a:extLst>
          </p:cNvPr>
          <p:cNvSpPr txBox="1"/>
          <p:nvPr/>
        </p:nvSpPr>
        <p:spPr>
          <a:xfrm>
            <a:off x="6064961" y="3685689"/>
            <a:ext cx="545364" cy="230831"/>
          </a:xfrm>
          <a:prstGeom prst="rect">
            <a:avLst/>
          </a:prstGeom>
          <a:no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交付金</a:t>
            </a:r>
            <a:endParaRPr kumimoji="1" lang="en-US" altLang="ja-JP" sz="900" dirty="0">
              <a:latin typeface="Meiryo UI" panose="020B0604030504040204" pitchFamily="50" charset="-128"/>
              <a:ea typeface="Meiryo UI" panose="020B0604030504040204" pitchFamily="50" charset="-128"/>
            </a:endParaRPr>
          </a:p>
        </p:txBody>
      </p:sp>
      <p:cxnSp>
        <p:nvCxnSpPr>
          <p:cNvPr id="34" name="直線コネクタ 33">
            <a:extLst>
              <a:ext uri="{FF2B5EF4-FFF2-40B4-BE49-F238E27FC236}">
                <a16:creationId xmlns:a16="http://schemas.microsoft.com/office/drawing/2014/main" id="{0DCF0B06-B698-408B-8E2F-0FEC2D10E141}"/>
              </a:ext>
            </a:extLst>
          </p:cNvPr>
          <p:cNvCxnSpPr>
            <a:cxnSpLocks/>
          </p:cNvCxnSpPr>
          <p:nvPr/>
        </p:nvCxnSpPr>
        <p:spPr>
          <a:xfrm flipV="1">
            <a:off x="7147701" y="4876232"/>
            <a:ext cx="501009" cy="5498"/>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4" name="直線コネクタ 43">
            <a:extLst>
              <a:ext uri="{FF2B5EF4-FFF2-40B4-BE49-F238E27FC236}">
                <a16:creationId xmlns:a16="http://schemas.microsoft.com/office/drawing/2014/main" id="{D353FB5B-D484-4B4B-91BA-7AF1492394F7}"/>
              </a:ext>
            </a:extLst>
          </p:cNvPr>
          <p:cNvCxnSpPr>
            <a:cxnSpLocks/>
          </p:cNvCxnSpPr>
          <p:nvPr/>
        </p:nvCxnSpPr>
        <p:spPr>
          <a:xfrm>
            <a:off x="7068775" y="4032011"/>
            <a:ext cx="1901536" cy="6217"/>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56" name="正方形/長方形 55">
            <a:extLst>
              <a:ext uri="{FF2B5EF4-FFF2-40B4-BE49-F238E27FC236}">
                <a16:creationId xmlns:a16="http://schemas.microsoft.com/office/drawing/2014/main" id="{4723A31E-1D79-4B9B-B547-F4CFB846ADFB}"/>
              </a:ext>
            </a:extLst>
          </p:cNvPr>
          <p:cNvSpPr/>
          <p:nvPr/>
        </p:nvSpPr>
        <p:spPr>
          <a:xfrm>
            <a:off x="8970311" y="3898928"/>
            <a:ext cx="778853" cy="12025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スタートアップ</a:t>
            </a:r>
          </a:p>
        </p:txBody>
      </p:sp>
      <p:sp>
        <p:nvSpPr>
          <p:cNvPr id="60" name="正方形/長方形 59">
            <a:extLst>
              <a:ext uri="{FF2B5EF4-FFF2-40B4-BE49-F238E27FC236}">
                <a16:creationId xmlns:a16="http://schemas.microsoft.com/office/drawing/2014/main" id="{1D9C5978-0D43-4366-885D-CFD4A7E762D9}"/>
              </a:ext>
            </a:extLst>
          </p:cNvPr>
          <p:cNvSpPr/>
          <p:nvPr/>
        </p:nvSpPr>
        <p:spPr>
          <a:xfrm>
            <a:off x="7566293" y="3845277"/>
            <a:ext cx="863734" cy="19204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支援施策</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cxnSp>
        <p:nvCxnSpPr>
          <p:cNvPr id="59" name="直線コネクタ 58">
            <a:extLst>
              <a:ext uri="{FF2B5EF4-FFF2-40B4-BE49-F238E27FC236}">
                <a16:creationId xmlns:a16="http://schemas.microsoft.com/office/drawing/2014/main" id="{0AAC373D-131F-4838-98B8-39D7ECCF4EB8}"/>
              </a:ext>
            </a:extLst>
          </p:cNvPr>
          <p:cNvCxnSpPr>
            <a:cxnSpLocks/>
          </p:cNvCxnSpPr>
          <p:nvPr/>
        </p:nvCxnSpPr>
        <p:spPr>
          <a:xfrm>
            <a:off x="7150608" y="4038228"/>
            <a:ext cx="6330" cy="840753"/>
          </a:xfrm>
          <a:prstGeom prst="line">
            <a:avLst/>
          </a:prstGeom>
          <a:ln w="9525" cap="sq">
            <a:solidFill>
              <a:schemeClr val="tx1"/>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1703494022"/>
      </p:ext>
    </p:extLst>
  </p:cSld>
  <p:clrMapOvr>
    <a:masterClrMapping/>
  </p:clrMapOvr>
</p:sld>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FBF990-2D1E-411D-8BA1-1A98C72C75C1}">
  <ds:schemaRef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19A0B9B5-880B-47FE-B4DA-088EEE4CEB8D}">
  <ds:schemaRefs>
    <ds:schemaRef ds:uri="http://schemas.microsoft.com/sharepoint/v3/contenttype/forms"/>
  </ds:schemaRefs>
</ds:datastoreItem>
</file>

<file path=customXml/itemProps3.xml><?xml version="1.0" encoding="utf-8"?>
<ds:datastoreItem xmlns:ds="http://schemas.openxmlformats.org/officeDocument/2006/customXml" ds:itemID="{7C0A941E-3358-469E-9265-CF9F676876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304</TotalTime>
  <Words>494</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Georgia</vt:lpstr>
      <vt:lpstr>Wingdings</vt:lpstr>
      <vt:lpstr>PwC</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阪口　智彦</cp:lastModifiedBy>
  <cp:revision>46</cp:revision>
  <cp:lastPrinted>2024-01-24T01:28:06Z</cp:lastPrinted>
  <dcterms:modified xsi:type="dcterms:W3CDTF">2024-11-06T00:46:00Z</dcterms:modified>
</cp:coreProperties>
</file>