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sldIdLst>
    <p:sldId id="1794"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1338"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rgbClr val="0060D7">
              <a:alpha val="40000"/>
            </a:srgb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dirty="0"/>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dirty="0"/>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pic>
        <p:nvPicPr>
          <p:cNvPr id="2" name="オブジェクト 1"/>
          <p:cNvPicPr>
            <a:picLocks noChangeAspect="1"/>
          </p:cNvPicPr>
          <p:nvPr/>
        </p:nvPicPr>
        <p:blipFill>
          <a:blip cstate="print"/>
          <a:stretch>
            <a:fillRect/>
          </a:stretch>
        </p:blipFill>
        <p:spPr>
          <a:xfrm>
            <a:off x="1588" y="1588"/>
            <a:ext cx="1588" cy="1588"/>
          </a:xfrm>
          <a:prstGeom prst="rect">
            <a:avLst/>
          </a:prstGeom>
        </p:spPr>
      </p:pic>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0499242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dirty="0"/>
              <a:t>[Slide title]</a:t>
            </a:r>
            <a:endParaRPr lang="en-GB" dirty="0"/>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37C17ED4-31B5-BE1E-4D38-25AA300C4F1B}"/>
              </a:ext>
            </a:extLst>
          </p:cNvPr>
          <p:cNvGraphicFramePr>
            <a:graphicFrameLocks noGrp="1"/>
          </p:cNvGraphicFramePr>
          <p:nvPr>
            <p:extLst>
              <p:ext uri="{D42A27DB-BD31-4B8C-83A1-F6EECF244321}">
                <p14:modId xmlns:p14="http://schemas.microsoft.com/office/powerpoint/2010/main" val="2445720027"/>
              </p:ext>
            </p:extLst>
          </p:nvPr>
        </p:nvGraphicFramePr>
        <p:xfrm>
          <a:off x="71997" y="688590"/>
          <a:ext cx="9753599" cy="6109058"/>
        </p:xfrm>
        <a:graphic>
          <a:graphicData uri="http://schemas.openxmlformats.org/drawingml/2006/table">
            <a:tbl>
              <a:tblPr firstRow="1" bandRow="1">
                <a:tableStyleId>{5940675A-B579-460E-94D1-54222C63F5DA}</a:tableStyleId>
              </a:tblPr>
              <a:tblGrid>
                <a:gridCol w="1076972">
                  <a:extLst>
                    <a:ext uri="{9D8B030D-6E8A-4147-A177-3AD203B41FA5}">
                      <a16:colId xmlns:a16="http://schemas.microsoft.com/office/drawing/2014/main" val="1574572698"/>
                    </a:ext>
                  </a:extLst>
                </a:gridCol>
                <a:gridCol w="3694956">
                  <a:extLst>
                    <a:ext uri="{9D8B030D-6E8A-4147-A177-3AD203B41FA5}">
                      <a16:colId xmlns:a16="http://schemas.microsoft.com/office/drawing/2014/main" val="3623488850"/>
                    </a:ext>
                  </a:extLst>
                </a:gridCol>
                <a:gridCol w="527018">
                  <a:extLst>
                    <a:ext uri="{9D8B030D-6E8A-4147-A177-3AD203B41FA5}">
                      <a16:colId xmlns:a16="http://schemas.microsoft.com/office/drawing/2014/main" val="48331999"/>
                    </a:ext>
                  </a:extLst>
                </a:gridCol>
                <a:gridCol w="579340">
                  <a:extLst>
                    <a:ext uri="{9D8B030D-6E8A-4147-A177-3AD203B41FA5}">
                      <a16:colId xmlns:a16="http://schemas.microsoft.com/office/drawing/2014/main" val="1932654970"/>
                    </a:ext>
                  </a:extLst>
                </a:gridCol>
                <a:gridCol w="892846">
                  <a:extLst>
                    <a:ext uri="{9D8B030D-6E8A-4147-A177-3AD203B41FA5}">
                      <a16:colId xmlns:a16="http://schemas.microsoft.com/office/drawing/2014/main" val="876268225"/>
                    </a:ext>
                  </a:extLst>
                </a:gridCol>
                <a:gridCol w="2982467">
                  <a:extLst>
                    <a:ext uri="{9D8B030D-6E8A-4147-A177-3AD203B41FA5}">
                      <a16:colId xmlns:a16="http://schemas.microsoft.com/office/drawing/2014/main" val="3168901572"/>
                    </a:ext>
                  </a:extLst>
                </a:gridCol>
              </a:tblGrid>
              <a:tr h="3219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申請者</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大阪府、大阪市</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令和３年度第１回募集</a:t>
                      </a:r>
                    </a:p>
                  </a:txBody>
                  <a:tcPr anchor="ctr"/>
                </a:tc>
                <a:extLst>
                  <a:ext uri="{0D108BD9-81ED-4DB2-BD59-A6C34878D82A}">
                    <a16:rowId xmlns:a16="http://schemas.microsoft.com/office/drawing/2014/main" val="2442898722"/>
                  </a:ext>
                </a:extLst>
              </a:tr>
              <a:tr h="5472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事業計画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R2-R7</a:t>
                      </a:r>
                      <a:r>
                        <a:rPr lang="ja-JP" altLang="en-US" sz="1400" dirty="0">
                          <a:solidFill>
                            <a:schemeClr val="tx1"/>
                          </a:solidFill>
                          <a:latin typeface="Meiryo UI" panose="020B0604030504040204" pitchFamily="50" charset="-128"/>
                          <a:ea typeface="Meiryo UI" panose="020B0604030504040204" pitchFamily="50" charset="-128"/>
                        </a:rPr>
                        <a:t>年度</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期間中の総事業費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（カッコ内は</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年度事業費）</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1,198,135</a:t>
                      </a:r>
                      <a:r>
                        <a:rPr kumimoji="1" lang="ja-JP" altLang="en-US" sz="1200" dirty="0">
                          <a:solidFill>
                            <a:schemeClr val="tx1"/>
                          </a:solidFill>
                          <a:latin typeface="Meiryo UI" panose="020B0604030504040204" pitchFamily="50" charset="-128"/>
                          <a:ea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rPr>
                        <a:t>238,027</a:t>
                      </a:r>
                      <a:r>
                        <a:rPr kumimoji="1" lang="ja-JP" altLang="en-US" sz="1200" dirty="0">
                          <a:solidFill>
                            <a:schemeClr val="tx1"/>
                          </a:solidFill>
                          <a:latin typeface="Meiryo UI" panose="020B0604030504040204" pitchFamily="50" charset="-128"/>
                          <a:ea typeface="Meiryo UI" panose="020B0604030504040204" pitchFamily="50" charset="-128"/>
                        </a:rPr>
                        <a:t>千円）</a:t>
                      </a:r>
                    </a:p>
                  </a:txBody>
                  <a:tcPr anchor="ctr"/>
                </a:tc>
                <a:extLst>
                  <a:ext uri="{0D108BD9-81ED-4DB2-BD59-A6C34878D82A}">
                    <a16:rowId xmlns:a16="http://schemas.microsoft.com/office/drawing/2014/main" val="4201150482"/>
                  </a:ext>
                </a:extLst>
              </a:tr>
              <a:tr h="5472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事業タイプ・</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類型</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地方創生推進タイプ・先駆型</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事業分野（詳細）</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ローカルイノベーション分野</a:t>
                      </a:r>
                    </a:p>
                  </a:txBody>
                  <a:tcPr anchor="ctr"/>
                </a:tc>
                <a:extLst>
                  <a:ext uri="{0D108BD9-81ED-4DB2-BD59-A6C34878D82A}">
                    <a16:rowId xmlns:a16="http://schemas.microsoft.com/office/drawing/2014/main" val="4187406978"/>
                  </a:ext>
                </a:extLst>
              </a:tr>
              <a:tr h="1154854">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5">
                  <a:txBody>
                    <a:bodyPr/>
                    <a:lstStyle/>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広域自治体である大阪府が大阪市とともに、京都府市、兵庫県・神戸市との連携、関西広域連合とも協働することで、産学官連携や地域間連携を強化し、東京や海外の先進都市に匹敵するトップクラスのスタートアップ・エコシステムの構築に取り組む。</a:t>
                      </a: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また、本事業終了後においては、行政主導から民間主導の活動にシフトし、行政が地域・政策間連携など後方支援を担う、官民協調による自立したエコシステムとすることで、「副首都・大阪」の確立・発展に向けた新産業・イノベーションの推進、発展の環境を実現させ、まち・ひと・しごとの創生による持続的な発展を目指す。</a:t>
                      </a:r>
                      <a:endParaRPr kumimoji="1" lang="en-US" altLang="ja-JP" sz="1100" i="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3888693"/>
                  </a:ext>
                </a:extLst>
              </a:tr>
              <a:tr h="3027741">
                <a:tc>
                  <a:txBody>
                    <a:bodyPr/>
                    <a:lstStyle/>
                    <a:p>
                      <a:pPr algn="ctr"/>
                      <a:r>
                        <a:rPr kumimoji="1" lang="ja-JP" altLang="en-US" sz="1400" dirty="0">
                          <a:latin typeface="Meiryo UI" panose="020B0604030504040204" pitchFamily="50" charset="-128"/>
                          <a:ea typeface="Meiryo UI" panose="020B0604030504040204" pitchFamily="50" charset="-128"/>
                        </a:rPr>
                        <a:t>具体的使途</a:t>
                      </a:r>
                    </a:p>
                    <a:p>
                      <a:pPr algn="ctr"/>
                      <a:endParaRPr kumimoji="1" lang="ja-JP" altLang="en-US" sz="14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経費内訳は</a:t>
                      </a:r>
                      <a:r>
                        <a:rPr kumimoji="1" lang="en-US" altLang="ja-JP" sz="800" dirty="0">
                          <a:latin typeface="Meiryo UI" panose="020B0604030504040204" pitchFamily="50" charset="-128"/>
                          <a:ea typeface="Meiryo UI" panose="020B0604030504040204" pitchFamily="50" charset="-128"/>
                        </a:rPr>
                        <a:t>R6</a:t>
                      </a:r>
                      <a:r>
                        <a:rPr kumimoji="1" lang="ja-JP" altLang="en-US" sz="800" dirty="0">
                          <a:latin typeface="Meiryo UI" panose="020B0604030504040204" pitchFamily="50" charset="-128"/>
                          <a:ea typeface="Meiryo UI" panose="020B0604030504040204" pitchFamily="50" charset="-128"/>
                        </a:rPr>
                        <a:t>年度事業費</a:t>
                      </a:r>
                    </a:p>
                  </a:txBody>
                  <a:tcPr anchor="ctr">
                    <a:solidFill>
                      <a:schemeClr val="bg1">
                        <a:lumMod val="95000"/>
                      </a:schemeClr>
                    </a:solidFill>
                  </a:tcPr>
                </a:tc>
                <a:tc gridSpan="2">
                  <a:txBody>
                    <a:bodyPr/>
                    <a:lstStyle/>
                    <a:p>
                      <a:pPr>
                        <a:lnSpc>
                          <a:spcPts val="1600"/>
                        </a:lnSpc>
                        <a:buFontTx/>
                        <a:buNone/>
                      </a:pPr>
                      <a:r>
                        <a:rPr kumimoji="1" lang="en-US" altLang="ja-JP" sz="900" i="0" dirty="0">
                          <a:solidFill>
                            <a:schemeClr val="tx1"/>
                          </a:solidFill>
                          <a:latin typeface="Meiryo UI" panose="020B0604030504040204" pitchFamily="50" charset="-128"/>
                          <a:ea typeface="Meiryo UI" panose="020B0604030504040204" pitchFamily="50" charset="-128"/>
                        </a:rPr>
                        <a:t>【</a:t>
                      </a:r>
                      <a:r>
                        <a:rPr kumimoji="1" lang="zh-TW" altLang="en-US" sz="900" i="0" dirty="0">
                          <a:solidFill>
                            <a:schemeClr val="tx1"/>
                          </a:solidFill>
                          <a:latin typeface="Meiryo UI" panose="020B0604030504040204" pitchFamily="50" charset="-128"/>
                          <a:ea typeface="Meiryo UI" panose="020B0604030504040204" pitchFamily="50" charset="-128"/>
                        </a:rPr>
                        <a:t>大阪府中小企業支援交付金</a:t>
                      </a:r>
                      <a:r>
                        <a:rPr kumimoji="1" lang="ja-JP" altLang="en-US" sz="900" i="0" dirty="0">
                          <a:solidFill>
                            <a:schemeClr val="tx1"/>
                          </a:solidFill>
                          <a:latin typeface="Meiryo UI" panose="020B0604030504040204" pitchFamily="50" charset="-128"/>
                          <a:ea typeface="Meiryo UI" panose="020B0604030504040204" pitchFamily="50" charset="-128"/>
                        </a:rPr>
                        <a:t>（</a:t>
                      </a:r>
                      <a:r>
                        <a:rPr kumimoji="1" lang="en-US" altLang="ja-JP" sz="900" i="0" dirty="0">
                          <a:solidFill>
                            <a:schemeClr val="tx1"/>
                          </a:solidFill>
                          <a:latin typeface="Meiryo UI" panose="020B0604030504040204" pitchFamily="50" charset="-128"/>
                          <a:ea typeface="Meiryo UI" panose="020B0604030504040204" pitchFamily="50" charset="-128"/>
                        </a:rPr>
                        <a:t>238.027</a:t>
                      </a:r>
                      <a:r>
                        <a:rPr kumimoji="1" lang="ja-JP" altLang="en-US" sz="900" i="0" dirty="0">
                          <a:solidFill>
                            <a:schemeClr val="tx1"/>
                          </a:solidFill>
                          <a:latin typeface="Meiryo UI" panose="020B0604030504040204" pitchFamily="50" charset="-128"/>
                          <a:ea typeface="Meiryo UI" panose="020B0604030504040204" pitchFamily="50" charset="-128"/>
                        </a:rPr>
                        <a:t>千円）</a:t>
                      </a:r>
                      <a:r>
                        <a:rPr kumimoji="1" lang="en-US" altLang="ja-JP" sz="900" i="0" dirty="0">
                          <a:solidFill>
                            <a:schemeClr val="tx1"/>
                          </a:solidFill>
                          <a:latin typeface="Meiryo UI" panose="020B0604030504040204" pitchFamily="50" charset="-128"/>
                          <a:ea typeface="Meiryo UI" panose="020B0604030504040204" pitchFamily="50" charset="-128"/>
                        </a:rPr>
                        <a:t>】</a:t>
                      </a:r>
                    </a:p>
                    <a:p>
                      <a:pPr>
                        <a:lnSpc>
                          <a:spcPts val="16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〇大阪スタートアップ・エコシステムコンソーシアムによる取組み推進</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6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・エコシステム構築に向けた専門家の招聘費及び専門家交通費等（</a:t>
                      </a:r>
                      <a:r>
                        <a:rPr kumimoji="1" lang="en-US" altLang="ja-JP" sz="900" i="0" dirty="0">
                          <a:solidFill>
                            <a:schemeClr val="tx1"/>
                          </a:solidFill>
                          <a:latin typeface="Meiryo UI" panose="020B0604030504040204" pitchFamily="50" charset="-128"/>
                          <a:ea typeface="Meiryo UI" panose="020B0604030504040204" pitchFamily="50" charset="-128"/>
                        </a:rPr>
                        <a:t>13,250</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6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〇万博開催、うめきた２期まちびらきのインパクトを活用した世界で存在感を示すための情報発信</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900" i="0" dirty="0">
                          <a:solidFill>
                            <a:schemeClr val="tx1"/>
                          </a:solidFill>
                          <a:latin typeface="Meiryo UI" panose="020B0604030504040204" pitchFamily="50" charset="-128"/>
                          <a:ea typeface="Meiryo UI" panose="020B0604030504040204" pitchFamily="50" charset="-128"/>
                        </a:rPr>
                        <a:t>　・万博やうめきたに向けたブランディング計画の追加（</a:t>
                      </a:r>
                      <a:r>
                        <a:rPr kumimoji="1" lang="en-US" altLang="ja-JP" sz="900" i="0" dirty="0">
                          <a:solidFill>
                            <a:schemeClr val="tx1"/>
                          </a:solidFill>
                          <a:latin typeface="Meiryo UI" panose="020B0604030504040204" pitchFamily="50" charset="-128"/>
                          <a:ea typeface="Meiryo UI" panose="020B0604030504040204" pitchFamily="50" charset="-128"/>
                        </a:rPr>
                        <a:t>3,150</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900" i="0" dirty="0">
                          <a:solidFill>
                            <a:schemeClr val="tx1"/>
                          </a:solidFill>
                          <a:latin typeface="Meiryo UI" panose="020B0604030504040204" pitchFamily="50" charset="-128"/>
                          <a:ea typeface="Meiryo UI" panose="020B0604030504040204" pitchFamily="50" charset="-128"/>
                        </a:rPr>
                        <a:t>　・広報費、</a:t>
                      </a:r>
                      <a:r>
                        <a:rPr kumimoji="1" lang="en-US" altLang="ja-JP" sz="900" i="0" dirty="0">
                          <a:solidFill>
                            <a:schemeClr val="tx1"/>
                          </a:solidFill>
                          <a:latin typeface="Meiryo UI" panose="020B0604030504040204" pitchFamily="50" charset="-128"/>
                          <a:ea typeface="Meiryo UI" panose="020B0604030504040204" pitchFamily="50" charset="-128"/>
                        </a:rPr>
                        <a:t>PR</a:t>
                      </a:r>
                      <a:r>
                        <a:rPr kumimoji="1" lang="ja-JP" altLang="en-US" sz="900" i="0" dirty="0">
                          <a:solidFill>
                            <a:schemeClr val="tx1"/>
                          </a:solidFill>
                          <a:latin typeface="Meiryo UI" panose="020B0604030504040204" pitchFamily="50" charset="-128"/>
                          <a:ea typeface="Meiryo UI" panose="020B0604030504040204" pitchFamily="50" charset="-128"/>
                        </a:rPr>
                        <a:t>資料作成経費等（</a:t>
                      </a:r>
                      <a:r>
                        <a:rPr kumimoji="1" lang="en-US" altLang="ja-JP" sz="900" i="0" dirty="0">
                          <a:solidFill>
                            <a:schemeClr val="tx1"/>
                          </a:solidFill>
                          <a:latin typeface="Meiryo UI" panose="020B0604030504040204" pitchFamily="50" charset="-128"/>
                          <a:ea typeface="Meiryo UI" panose="020B0604030504040204" pitchFamily="50" charset="-128"/>
                        </a:rPr>
                        <a:t>12,087</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6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〇グローバルに活躍するスタートアップを輩出するための海外エコシステムとの接続</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6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・海外エコシステムとの連携（</a:t>
                      </a:r>
                      <a:r>
                        <a:rPr kumimoji="1" lang="en-US" altLang="ja-JP" sz="900" i="0" dirty="0">
                          <a:solidFill>
                            <a:schemeClr val="tx1"/>
                          </a:solidFill>
                          <a:latin typeface="Meiryo UI" panose="020B0604030504040204" pitchFamily="50" charset="-128"/>
                          <a:ea typeface="Meiryo UI" panose="020B0604030504040204" pitchFamily="50" charset="-128"/>
                        </a:rPr>
                        <a:t>35,145</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6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・国際的ピッチイベントの開催（</a:t>
                      </a:r>
                      <a:r>
                        <a:rPr kumimoji="1" lang="en-US" altLang="ja-JP" sz="900" i="0" dirty="0">
                          <a:solidFill>
                            <a:schemeClr val="tx1"/>
                          </a:solidFill>
                          <a:latin typeface="Meiryo UI" panose="020B0604030504040204" pitchFamily="50" charset="-128"/>
                          <a:ea typeface="Meiryo UI" panose="020B0604030504040204" pitchFamily="50" charset="-128"/>
                        </a:rPr>
                        <a:t>57,604</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6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〇ユニコーン企業の候補を輩出するための成長段階に応じた切れ目のないアクセラレーションプログラム</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6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・大阪独自のアクセラレーションプログラム（</a:t>
                      </a:r>
                      <a:r>
                        <a:rPr kumimoji="1" lang="en-US" altLang="ja-JP" sz="900" i="0" dirty="0">
                          <a:solidFill>
                            <a:schemeClr val="tx1"/>
                          </a:solidFill>
                          <a:latin typeface="Meiryo UI" panose="020B0604030504040204" pitchFamily="50" charset="-128"/>
                          <a:ea typeface="Meiryo UI" panose="020B0604030504040204" pitchFamily="50" charset="-128"/>
                        </a:rPr>
                        <a:t>95,308</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6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・グローバル拠点都市の海外アクセラレーターの活用（</a:t>
                      </a:r>
                      <a:r>
                        <a:rPr kumimoji="1" lang="en-US" altLang="ja-JP" sz="900" i="0" dirty="0">
                          <a:solidFill>
                            <a:schemeClr val="tx1"/>
                          </a:solidFill>
                          <a:latin typeface="Meiryo UI" panose="020B0604030504040204" pitchFamily="50" charset="-128"/>
                          <a:ea typeface="Meiryo UI" panose="020B0604030504040204" pitchFamily="50" charset="-128"/>
                        </a:rPr>
                        <a:t>21,483</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txBody>
                  <a:tcPr anchor="ctr">
                    <a:noFill/>
                  </a:tcP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dirty="0">
                          <a:latin typeface="Meiryo UI" panose="020B0604030504040204" pitchFamily="50" charset="-128"/>
                          <a:ea typeface="Meiryo UI" panose="020B0604030504040204" pitchFamily="50" charset="-128"/>
                        </a:rPr>
                        <a:t>実施</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endParaRPr kumimoji="1" lang="ja-JP" altLang="en-US" dirty="0"/>
                    </a:p>
                  </a:txBody>
                  <a:tcPr anchor="ctr"/>
                </a:tc>
                <a:tc rowSpan="2"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7494687"/>
                  </a:ext>
                </a:extLst>
              </a:tr>
              <a:tr h="510071">
                <a:tc>
                  <a:txBody>
                    <a:bodyPr/>
                    <a:lstStyle/>
                    <a:p>
                      <a:pPr algn="ctr"/>
                      <a:r>
                        <a:rPr kumimoji="1" lang="en-US" altLang="ja-JP" sz="1400" dirty="0">
                          <a:latin typeface="Meiryo UI" panose="020B0604030504040204" pitchFamily="50" charset="-128"/>
                          <a:ea typeface="Meiryo UI" panose="020B0604030504040204" pitchFamily="50" charset="-128"/>
                        </a:rPr>
                        <a:t>KPI</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2">
                  <a:txBody>
                    <a:bodyPr/>
                    <a:lstStyle/>
                    <a:p>
                      <a:r>
                        <a:rPr kumimoji="1" lang="ja-JP" altLang="en-US" sz="800" dirty="0">
                          <a:latin typeface="Meiryo UI" panose="020B0604030504040204" pitchFamily="50" charset="-128"/>
                          <a:ea typeface="Meiryo UI" panose="020B0604030504040204" pitchFamily="50" charset="-128"/>
                        </a:rPr>
                        <a:t>①ユニコーン輩出件数（当該年度目標値：３社）</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億円以上の資金調達を行うスタートアップ件数（当該年度目標値：累計</a:t>
                      </a:r>
                      <a:r>
                        <a:rPr kumimoji="1" lang="en-US" altLang="ja-JP" sz="800" dirty="0">
                          <a:latin typeface="Meiryo UI" panose="020B0604030504040204" pitchFamily="50" charset="-128"/>
                          <a:ea typeface="Meiryo UI" panose="020B0604030504040204" pitchFamily="50" charset="-128"/>
                        </a:rPr>
                        <a:t>85</a:t>
                      </a:r>
                      <a:r>
                        <a:rPr kumimoji="1" lang="ja-JP" altLang="en-US" sz="800" dirty="0">
                          <a:latin typeface="Meiryo UI" panose="020B0604030504040204" pitchFamily="50" charset="-128"/>
                          <a:ea typeface="Meiryo UI" panose="020B0604030504040204" pitchFamily="50" charset="-128"/>
                        </a:rPr>
                        <a:t>社）</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③スタートアップビザ活用数（当該年度目標値：累計</a:t>
                      </a:r>
                      <a:r>
                        <a:rPr kumimoji="1" lang="en-US" altLang="ja-JP" sz="800" dirty="0">
                          <a:latin typeface="Meiryo UI" panose="020B0604030504040204" pitchFamily="50" charset="-128"/>
                          <a:ea typeface="Meiryo UI" panose="020B0604030504040204" pitchFamily="50" charset="-128"/>
                        </a:rPr>
                        <a:t>39</a:t>
                      </a:r>
                      <a:r>
                        <a:rPr kumimoji="1" lang="ja-JP" altLang="en-US" sz="800" dirty="0">
                          <a:latin typeface="Meiryo UI" panose="020B0604030504040204" pitchFamily="50" charset="-128"/>
                          <a:ea typeface="Meiryo UI" panose="020B0604030504040204" pitchFamily="50" charset="-128"/>
                        </a:rPr>
                        <a:t>者）</a:t>
                      </a:r>
                      <a:endParaRPr kumimoji="1" lang="en-US" altLang="ja-JP" sz="8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gridSpan="2" vMerge="1">
                  <a:txBody>
                    <a:bodyPr/>
                    <a:lstStyle/>
                    <a:p>
                      <a:pPr algn="ctr"/>
                      <a:endParaRPr kumimoji="1" lang="en-US" altLang="ja-JP"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800" i="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6" name="スライド番号プレースホルダー 1"/>
          <p:cNvSpPr txBox="1">
            <a:spLocks/>
          </p:cNvSpPr>
          <p:nvPr/>
        </p:nvSpPr>
        <p:spPr>
          <a:xfrm>
            <a:off x="7848600" y="6571256"/>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2607F70-A63D-42D2-992F-C80529FBC2AA}"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世界に伍するスタートアップ・エコシステム構築事業</a:t>
            </a:r>
            <a:r>
              <a:rPr lang="en-US" altLang="ja-JP" dirty="0"/>
              <a:t>】</a:t>
            </a:r>
            <a:endParaRPr lang="ja-JP" altLang="en-US" dirty="0"/>
          </a:p>
        </p:txBody>
      </p:sp>
      <p:sp>
        <p:nvSpPr>
          <p:cNvPr id="11" name="正方形/長方形 10">
            <a:extLst>
              <a:ext uri="{FF2B5EF4-FFF2-40B4-BE49-F238E27FC236}">
                <a16:creationId xmlns:a16="http://schemas.microsoft.com/office/drawing/2014/main" id="{64006341-A9BB-4FC8-A9C8-AA0D6062F020}"/>
              </a:ext>
            </a:extLst>
          </p:cNvPr>
          <p:cNvSpPr/>
          <p:nvPr/>
        </p:nvSpPr>
        <p:spPr>
          <a:xfrm>
            <a:off x="5981960" y="3384080"/>
            <a:ext cx="545364" cy="24303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大阪府</a:t>
            </a:r>
          </a:p>
        </p:txBody>
      </p:sp>
      <p:sp>
        <p:nvSpPr>
          <p:cNvPr id="20" name="テキスト ボックス 19">
            <a:extLst>
              <a:ext uri="{FF2B5EF4-FFF2-40B4-BE49-F238E27FC236}">
                <a16:creationId xmlns:a16="http://schemas.microsoft.com/office/drawing/2014/main" id="{4CF4DDDB-1203-47CC-BF83-0A15B47912A0}"/>
              </a:ext>
            </a:extLst>
          </p:cNvPr>
          <p:cNvSpPr txBox="1"/>
          <p:nvPr/>
        </p:nvSpPr>
        <p:spPr>
          <a:xfrm>
            <a:off x="7166733" y="4676442"/>
            <a:ext cx="449446" cy="230832"/>
          </a:xfrm>
          <a:prstGeom prst="rect">
            <a:avLst/>
          </a:prstGeom>
          <a:no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委嘱</a:t>
            </a:r>
            <a:endParaRPr kumimoji="1" lang="en-US" altLang="ja-JP" sz="9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676D363D-8505-4FD4-B7B5-089407193E79}"/>
              </a:ext>
            </a:extLst>
          </p:cNvPr>
          <p:cNvSpPr/>
          <p:nvPr/>
        </p:nvSpPr>
        <p:spPr>
          <a:xfrm>
            <a:off x="6190121" y="3903927"/>
            <a:ext cx="868315" cy="119758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公財</a:t>
            </a:r>
            <a:r>
              <a:rPr kumimoji="1" lang="en-US" altLang="ja-JP" sz="1000" dirty="0">
                <a:solidFill>
                  <a:schemeClr val="tx1"/>
                </a:solidFill>
                <a:latin typeface="Meiryo UI" panose="020B0604030504040204" pitchFamily="50" charset="-128"/>
                <a:ea typeface="Meiryo UI" panose="020B0604030504040204" pitchFamily="50" charset="-128"/>
              </a:rPr>
              <a:t>)</a:t>
            </a:r>
          </a:p>
          <a:p>
            <a:pPr algn="ctr"/>
            <a:r>
              <a:rPr kumimoji="1" lang="ja-JP" altLang="en-US" sz="1000" dirty="0">
                <a:solidFill>
                  <a:schemeClr val="tx1"/>
                </a:solidFill>
                <a:latin typeface="Meiryo UI" panose="020B0604030504040204" pitchFamily="50" charset="-128"/>
                <a:ea typeface="Meiryo UI" panose="020B0604030504040204" pitchFamily="50" charset="-128"/>
              </a:rPr>
              <a:t>大阪産業局</a:t>
            </a:r>
          </a:p>
        </p:txBody>
      </p:sp>
      <p:sp>
        <p:nvSpPr>
          <p:cNvPr id="24" name="正方形/長方形 23">
            <a:extLst>
              <a:ext uri="{FF2B5EF4-FFF2-40B4-BE49-F238E27FC236}">
                <a16:creationId xmlns:a16="http://schemas.microsoft.com/office/drawing/2014/main" id="{58C48276-E20B-4D53-B938-E105501F67CE}"/>
              </a:ext>
            </a:extLst>
          </p:cNvPr>
          <p:cNvSpPr/>
          <p:nvPr/>
        </p:nvSpPr>
        <p:spPr>
          <a:xfrm>
            <a:off x="7632084" y="4238181"/>
            <a:ext cx="1172394" cy="28624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アクセラレーター企業</a:t>
            </a:r>
          </a:p>
        </p:txBody>
      </p:sp>
      <p:sp>
        <p:nvSpPr>
          <p:cNvPr id="26" name="テキスト ボックス 25">
            <a:extLst>
              <a:ext uri="{FF2B5EF4-FFF2-40B4-BE49-F238E27FC236}">
                <a16:creationId xmlns:a16="http://schemas.microsoft.com/office/drawing/2014/main" id="{16DA20B1-EE92-4501-8A3C-05270ECBF839}"/>
              </a:ext>
            </a:extLst>
          </p:cNvPr>
          <p:cNvSpPr txBox="1"/>
          <p:nvPr/>
        </p:nvSpPr>
        <p:spPr>
          <a:xfrm>
            <a:off x="7139564" y="4170405"/>
            <a:ext cx="438732" cy="234001"/>
          </a:xfrm>
          <a:prstGeom prst="rect">
            <a:avLst/>
          </a:prstGeom>
          <a:no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a:t>
            </a:r>
            <a:endParaRPr kumimoji="1" lang="en-US" altLang="ja-JP" sz="900" dirty="0">
              <a:latin typeface="Meiryo UI" panose="020B0604030504040204" pitchFamily="50" charset="-128"/>
              <a:ea typeface="Meiryo UI" panose="020B0604030504040204" pitchFamily="50" charset="-128"/>
            </a:endParaRPr>
          </a:p>
        </p:txBody>
      </p:sp>
      <p:graphicFrame>
        <p:nvGraphicFramePr>
          <p:cNvPr id="27" name="表 45">
            <a:extLst>
              <a:ext uri="{FF2B5EF4-FFF2-40B4-BE49-F238E27FC236}">
                <a16:creationId xmlns:a16="http://schemas.microsoft.com/office/drawing/2014/main" id="{76FA0BC2-34D1-43FD-BFF4-09BE89EEBEE2}"/>
              </a:ext>
            </a:extLst>
          </p:cNvPr>
          <p:cNvGraphicFramePr>
            <a:graphicFrameLocks noGrp="1"/>
          </p:cNvGraphicFramePr>
          <p:nvPr>
            <p:extLst>
              <p:ext uri="{D42A27DB-BD31-4B8C-83A1-F6EECF244321}">
                <p14:modId xmlns:p14="http://schemas.microsoft.com/office/powerpoint/2010/main" val="2925941610"/>
              </p:ext>
            </p:extLst>
          </p:nvPr>
        </p:nvGraphicFramePr>
        <p:xfrm>
          <a:off x="6064961" y="5255855"/>
          <a:ext cx="3702390" cy="1325880"/>
        </p:xfrm>
        <a:graphic>
          <a:graphicData uri="http://schemas.openxmlformats.org/drawingml/2006/table">
            <a:tbl>
              <a:tblPr firstRow="1" bandRow="1">
                <a:tableStyleId>{F5AB1C69-6EDB-4FF4-983F-18BD219EF322}</a:tableStyleId>
              </a:tblPr>
              <a:tblGrid>
                <a:gridCol w="1450060">
                  <a:extLst>
                    <a:ext uri="{9D8B030D-6E8A-4147-A177-3AD203B41FA5}">
                      <a16:colId xmlns:a16="http://schemas.microsoft.com/office/drawing/2014/main" val="2758442477"/>
                    </a:ext>
                  </a:extLst>
                </a:gridCol>
                <a:gridCol w="2252330">
                  <a:extLst>
                    <a:ext uri="{9D8B030D-6E8A-4147-A177-3AD203B41FA5}">
                      <a16:colId xmlns:a16="http://schemas.microsoft.com/office/drawing/2014/main" val="3363882439"/>
                    </a:ext>
                  </a:extLst>
                </a:gridCol>
              </a:tblGrid>
              <a:tr h="243000">
                <a:tc>
                  <a:txBody>
                    <a:bodyPr/>
                    <a:lstStyle/>
                    <a:p>
                      <a:pPr algn="ctr"/>
                      <a:r>
                        <a:rPr kumimoji="1" lang="ja-JP" altLang="en-US" sz="105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243000">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公財</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大阪産業局</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中小企業支援施策の推進体制における中核的支援機関</a:t>
                      </a:r>
                    </a:p>
                  </a:txBody>
                  <a:tcPr anchor="ctr"/>
                </a:tc>
                <a:extLst>
                  <a:ext uri="{0D108BD9-81ED-4DB2-BD59-A6C34878D82A}">
                    <a16:rowId xmlns:a16="http://schemas.microsoft.com/office/drawing/2014/main" val="487261463"/>
                  </a:ext>
                </a:extLst>
              </a:tr>
              <a:tr h="243000">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アクセラレーター企業</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アクセラレーションプログラムの提供等</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96476272"/>
                  </a:ext>
                </a:extLst>
              </a:tr>
              <a:tr h="243000">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専門人材</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エコシステム構築に向けた専門的知見による提案や提言等</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90617184"/>
                  </a:ext>
                </a:extLst>
              </a:tr>
            </a:tbl>
          </a:graphicData>
        </a:graphic>
      </p:graphicFrame>
      <p:sp>
        <p:nvSpPr>
          <p:cNvPr id="31" name="正方形/長方形 30">
            <a:extLst>
              <a:ext uri="{FF2B5EF4-FFF2-40B4-BE49-F238E27FC236}">
                <a16:creationId xmlns:a16="http://schemas.microsoft.com/office/drawing/2014/main" id="{B469E059-2AA4-4907-9D26-A6FF974524B6}"/>
              </a:ext>
            </a:extLst>
          </p:cNvPr>
          <p:cNvSpPr/>
          <p:nvPr/>
        </p:nvSpPr>
        <p:spPr>
          <a:xfrm>
            <a:off x="6752800" y="3393116"/>
            <a:ext cx="533218" cy="23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大阪市</a:t>
            </a:r>
          </a:p>
        </p:txBody>
      </p:sp>
      <p:sp>
        <p:nvSpPr>
          <p:cNvPr id="39" name="正方形/長方形 38">
            <a:extLst>
              <a:ext uri="{FF2B5EF4-FFF2-40B4-BE49-F238E27FC236}">
                <a16:creationId xmlns:a16="http://schemas.microsoft.com/office/drawing/2014/main" id="{6F746CE7-ED23-4A9D-AB95-376211024CC2}"/>
              </a:ext>
            </a:extLst>
          </p:cNvPr>
          <p:cNvSpPr/>
          <p:nvPr/>
        </p:nvSpPr>
        <p:spPr>
          <a:xfrm>
            <a:off x="7648710" y="4726189"/>
            <a:ext cx="1172394" cy="2850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専門人材等</a:t>
            </a:r>
          </a:p>
        </p:txBody>
      </p:sp>
      <p:cxnSp>
        <p:nvCxnSpPr>
          <p:cNvPr id="40" name="直線コネクタ 39">
            <a:extLst>
              <a:ext uri="{FF2B5EF4-FFF2-40B4-BE49-F238E27FC236}">
                <a16:creationId xmlns:a16="http://schemas.microsoft.com/office/drawing/2014/main" id="{1A09181A-49B4-472F-85B1-57D29E6DF874}"/>
              </a:ext>
            </a:extLst>
          </p:cNvPr>
          <p:cNvCxnSpPr>
            <a:cxnSpLocks/>
          </p:cNvCxnSpPr>
          <p:nvPr/>
        </p:nvCxnSpPr>
        <p:spPr>
          <a:xfrm>
            <a:off x="6624278" y="3505598"/>
            <a:ext cx="4583" cy="393329"/>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50" name="直線コネクタ 49">
            <a:extLst>
              <a:ext uri="{FF2B5EF4-FFF2-40B4-BE49-F238E27FC236}">
                <a16:creationId xmlns:a16="http://schemas.microsoft.com/office/drawing/2014/main" id="{9CE24597-1775-4BD7-8C02-5B015C058861}"/>
              </a:ext>
            </a:extLst>
          </p:cNvPr>
          <p:cNvCxnSpPr>
            <a:cxnSpLocks/>
          </p:cNvCxnSpPr>
          <p:nvPr/>
        </p:nvCxnSpPr>
        <p:spPr>
          <a:xfrm>
            <a:off x="6527324" y="3505598"/>
            <a:ext cx="203074" cy="0"/>
          </a:xfrm>
          <a:prstGeom prst="line">
            <a:avLst/>
          </a:prstGeom>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C3AF15A8-4F8A-4482-B891-6DBD9BA6C1CD}"/>
              </a:ext>
            </a:extLst>
          </p:cNvPr>
          <p:cNvCxnSpPr>
            <a:cxnSpLocks/>
          </p:cNvCxnSpPr>
          <p:nvPr/>
        </p:nvCxnSpPr>
        <p:spPr>
          <a:xfrm flipV="1">
            <a:off x="7157105" y="4399330"/>
            <a:ext cx="468000" cy="4866"/>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74" name="テキスト ボックス 73">
            <a:extLst>
              <a:ext uri="{FF2B5EF4-FFF2-40B4-BE49-F238E27FC236}">
                <a16:creationId xmlns:a16="http://schemas.microsoft.com/office/drawing/2014/main" id="{51852A9F-40DC-46A6-97AB-70B9BD77E221}"/>
              </a:ext>
            </a:extLst>
          </p:cNvPr>
          <p:cNvSpPr txBox="1"/>
          <p:nvPr/>
        </p:nvSpPr>
        <p:spPr>
          <a:xfrm>
            <a:off x="6064961" y="3685689"/>
            <a:ext cx="545364" cy="230831"/>
          </a:xfrm>
          <a:prstGeom prst="rect">
            <a:avLst/>
          </a:prstGeom>
          <a:no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交付金</a:t>
            </a:r>
            <a:endParaRPr kumimoji="1" lang="en-US" altLang="ja-JP" sz="900" dirty="0">
              <a:latin typeface="Meiryo UI" panose="020B0604030504040204" pitchFamily="50" charset="-128"/>
              <a:ea typeface="Meiryo UI" panose="020B0604030504040204" pitchFamily="50" charset="-128"/>
            </a:endParaRPr>
          </a:p>
        </p:txBody>
      </p:sp>
      <p:cxnSp>
        <p:nvCxnSpPr>
          <p:cNvPr id="34" name="直線コネクタ 33">
            <a:extLst>
              <a:ext uri="{FF2B5EF4-FFF2-40B4-BE49-F238E27FC236}">
                <a16:creationId xmlns:a16="http://schemas.microsoft.com/office/drawing/2014/main" id="{0DCF0B06-B698-408B-8E2F-0FEC2D10E141}"/>
              </a:ext>
            </a:extLst>
          </p:cNvPr>
          <p:cNvCxnSpPr>
            <a:cxnSpLocks/>
          </p:cNvCxnSpPr>
          <p:nvPr/>
        </p:nvCxnSpPr>
        <p:spPr>
          <a:xfrm flipV="1">
            <a:off x="7147701" y="4876232"/>
            <a:ext cx="501009" cy="5498"/>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4" name="直線コネクタ 43">
            <a:extLst>
              <a:ext uri="{FF2B5EF4-FFF2-40B4-BE49-F238E27FC236}">
                <a16:creationId xmlns:a16="http://schemas.microsoft.com/office/drawing/2014/main" id="{D353FB5B-D484-4B4B-91BA-7AF1492394F7}"/>
              </a:ext>
            </a:extLst>
          </p:cNvPr>
          <p:cNvCxnSpPr>
            <a:cxnSpLocks/>
          </p:cNvCxnSpPr>
          <p:nvPr/>
        </p:nvCxnSpPr>
        <p:spPr>
          <a:xfrm>
            <a:off x="7068775" y="4032011"/>
            <a:ext cx="1901536" cy="6217"/>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56" name="正方形/長方形 55">
            <a:extLst>
              <a:ext uri="{FF2B5EF4-FFF2-40B4-BE49-F238E27FC236}">
                <a16:creationId xmlns:a16="http://schemas.microsoft.com/office/drawing/2014/main" id="{4723A31E-1D79-4B9B-B547-F4CFB846ADFB}"/>
              </a:ext>
            </a:extLst>
          </p:cNvPr>
          <p:cNvSpPr/>
          <p:nvPr/>
        </p:nvSpPr>
        <p:spPr>
          <a:xfrm>
            <a:off x="8970311" y="3898928"/>
            <a:ext cx="778853" cy="120258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スタートアップ</a:t>
            </a:r>
          </a:p>
        </p:txBody>
      </p:sp>
      <p:sp>
        <p:nvSpPr>
          <p:cNvPr id="60" name="正方形/長方形 59">
            <a:extLst>
              <a:ext uri="{FF2B5EF4-FFF2-40B4-BE49-F238E27FC236}">
                <a16:creationId xmlns:a16="http://schemas.microsoft.com/office/drawing/2014/main" id="{1D9C5978-0D43-4366-885D-CFD4A7E762D9}"/>
              </a:ext>
            </a:extLst>
          </p:cNvPr>
          <p:cNvSpPr/>
          <p:nvPr/>
        </p:nvSpPr>
        <p:spPr>
          <a:xfrm>
            <a:off x="7566293" y="3845277"/>
            <a:ext cx="863734" cy="19204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支援施策</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cxnSp>
        <p:nvCxnSpPr>
          <p:cNvPr id="59" name="直線コネクタ 58">
            <a:extLst>
              <a:ext uri="{FF2B5EF4-FFF2-40B4-BE49-F238E27FC236}">
                <a16:creationId xmlns:a16="http://schemas.microsoft.com/office/drawing/2014/main" id="{0AAC373D-131F-4838-98B8-39D7ECCF4EB8}"/>
              </a:ext>
            </a:extLst>
          </p:cNvPr>
          <p:cNvCxnSpPr>
            <a:cxnSpLocks/>
          </p:cNvCxnSpPr>
          <p:nvPr/>
        </p:nvCxnSpPr>
        <p:spPr>
          <a:xfrm>
            <a:off x="7150608" y="4038228"/>
            <a:ext cx="6330" cy="840753"/>
          </a:xfrm>
          <a:prstGeom prst="line">
            <a:avLst/>
          </a:prstGeom>
          <a:ln w="9525" cap="sq">
            <a:solidFill>
              <a:schemeClr val="tx1"/>
            </a:solidFill>
          </a:ln>
        </p:spPr>
        <p:style>
          <a:lnRef idx="1">
            <a:schemeClr val="accent1"/>
          </a:lnRef>
          <a:fillRef idx="0">
            <a:schemeClr val="accent1"/>
          </a:fillRef>
          <a:effectRef idx="0">
            <a:schemeClr val="dk1"/>
          </a:effectRef>
          <a:fontRef idx="minor">
            <a:schemeClr val="lt1"/>
          </a:fontRef>
        </p:style>
      </p:cxnSp>
    </p:spTree>
    <p:extLst>
      <p:ext uri="{BB962C8B-B14F-4D97-AF65-F5344CB8AC3E}">
        <p14:creationId xmlns:p14="http://schemas.microsoft.com/office/powerpoint/2010/main" val="1703494022"/>
      </p:ext>
    </p:extLst>
  </p:cSld>
  <p:clrMapOvr>
    <a:masterClrMapping/>
  </p:clrMapOvr>
</p:sld>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FBF990-2D1E-411D-8BA1-1A98C72C75C1}">
  <ds:schemaRefs>
    <ds:schemaRef ds:uri="http://purl.org/dc/elements/1.1/"/>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19A0B9B5-880B-47FE-B4DA-088EEE4CEB8D}">
  <ds:schemaRefs>
    <ds:schemaRef ds:uri="http://schemas.microsoft.com/sharepoint/v3/contenttype/forms"/>
  </ds:schemaRefs>
</ds:datastoreItem>
</file>

<file path=customXml/itemProps3.xml><?xml version="1.0" encoding="utf-8"?>
<ds:datastoreItem xmlns:ds="http://schemas.openxmlformats.org/officeDocument/2006/customXml" ds:itemID="{7C0A941E-3358-469E-9265-CF9F676876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304</TotalTime>
  <Words>494</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Georgia</vt:lpstr>
      <vt:lpstr>Wingdings</vt:lpstr>
      <vt:lpstr>PwC</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阪口　智彦</cp:lastModifiedBy>
  <cp:revision>46</cp:revision>
  <cp:lastPrinted>2024-01-24T01:28:06Z</cp:lastPrinted>
  <dcterms:modified xsi:type="dcterms:W3CDTF">2024-11-06T00:46:00Z</dcterms:modified>
</cp:coreProperties>
</file>